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344" r:id="rId2"/>
    <p:sldId id="256" r:id="rId3"/>
    <p:sldId id="347" r:id="rId4"/>
    <p:sldId id="35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/>
    <p:restoredTop sz="94868"/>
  </p:normalViewPr>
  <p:slideViewPr>
    <p:cSldViewPr snapToGrid="0">
      <p:cViewPr varScale="1">
        <p:scale>
          <a:sx n="107" d="100"/>
          <a:sy n="107" d="100"/>
        </p:scale>
        <p:origin x="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u, Derchang" userId="b9148588-e694-4445-9765-2c9aad6149ce" providerId="ADAL" clId="{0A1BF987-5A66-5243-8443-F085D203952E}"/>
    <pc:docChg chg="modSld">
      <pc:chgData name="Kau, Derchang" userId="b9148588-e694-4445-9765-2c9aad6149ce" providerId="ADAL" clId="{0A1BF987-5A66-5243-8443-F085D203952E}" dt="2024-05-13T18:41:23.878" v="9" actId="113"/>
      <pc:docMkLst>
        <pc:docMk/>
      </pc:docMkLst>
      <pc:sldChg chg="modSp mod">
        <pc:chgData name="Kau, Derchang" userId="b9148588-e694-4445-9765-2c9aad6149ce" providerId="ADAL" clId="{0A1BF987-5A66-5243-8443-F085D203952E}" dt="2024-05-13T18:41:23.878" v="9" actId="113"/>
        <pc:sldMkLst>
          <pc:docMk/>
          <pc:sldMk cId="3329598055" sldId="344"/>
        </pc:sldMkLst>
        <pc:graphicFrameChg chg="modGraphic">
          <ac:chgData name="Kau, Derchang" userId="b9148588-e694-4445-9765-2c9aad6149ce" providerId="ADAL" clId="{0A1BF987-5A66-5243-8443-F085D203952E}" dt="2024-05-13T18:41:23.878" v="9" actId="113"/>
          <ac:graphicFrameMkLst>
            <pc:docMk/>
            <pc:sldMk cId="3329598055" sldId="344"/>
            <ac:graphicFrameMk id="3" creationId="{C2C159BA-FBA5-CA81-D26B-200483A12523}"/>
          </ac:graphicFrameMkLst>
        </pc:graphicFrameChg>
      </pc:sldChg>
    </pc:docChg>
  </pc:docChgLst>
  <pc:docChgLst>
    <pc:chgData name="Kau, Derchang" userId="b9148588-e694-4445-9765-2c9aad6149ce" providerId="ADAL" clId="{B6A8289E-B033-4749-AD26-7073C34F3DB9}"/>
    <pc:docChg chg="custSel modSld">
      <pc:chgData name="Kau, Derchang" userId="b9148588-e694-4445-9765-2c9aad6149ce" providerId="ADAL" clId="{B6A8289E-B033-4749-AD26-7073C34F3DB9}" dt="2024-05-09T17:03:40.787" v="37" actId="2165"/>
      <pc:docMkLst>
        <pc:docMk/>
      </pc:docMkLst>
      <pc:sldChg chg="modSp mod">
        <pc:chgData name="Kau, Derchang" userId="b9148588-e694-4445-9765-2c9aad6149ce" providerId="ADAL" clId="{B6A8289E-B033-4749-AD26-7073C34F3DB9}" dt="2024-05-09T17:03:40.787" v="37" actId="2165"/>
        <pc:sldMkLst>
          <pc:docMk/>
          <pc:sldMk cId="3329598055" sldId="344"/>
        </pc:sldMkLst>
        <pc:graphicFrameChg chg="mod modGraphic">
          <ac:chgData name="Kau, Derchang" userId="b9148588-e694-4445-9765-2c9aad6149ce" providerId="ADAL" clId="{B6A8289E-B033-4749-AD26-7073C34F3DB9}" dt="2024-05-09T17:03:40.787" v="37" actId="2165"/>
          <ac:graphicFrameMkLst>
            <pc:docMk/>
            <pc:sldMk cId="3329598055" sldId="344"/>
            <ac:graphicFrameMk id="3" creationId="{C2C159BA-FBA5-CA81-D26B-200483A12523}"/>
          </ac:graphicFrameMkLst>
        </pc:graphicFrameChg>
      </pc:sldChg>
    </pc:docChg>
  </pc:docChgLst>
  <pc:docChgLst>
    <pc:chgData name="Kau, Derchang" userId="b9148588-e694-4445-9765-2c9aad6149ce" providerId="ADAL" clId="{9995A692-EE4B-A443-AA8A-1C0633064756}"/>
    <pc:docChg chg="undo custSel addSld delSld modSld sldOrd">
      <pc:chgData name="Kau, Derchang" userId="b9148588-e694-4445-9765-2c9aad6149ce" providerId="ADAL" clId="{9995A692-EE4B-A443-AA8A-1C0633064756}" dt="2024-05-08T22:31:29.879" v="358" actId="2696"/>
      <pc:docMkLst>
        <pc:docMk/>
      </pc:docMkLst>
      <pc:sldChg chg="addSp delSp modSp mod">
        <pc:chgData name="Kau, Derchang" userId="b9148588-e694-4445-9765-2c9aad6149ce" providerId="ADAL" clId="{9995A692-EE4B-A443-AA8A-1C0633064756}" dt="2024-05-08T21:35:08.080" v="171" actId="20577"/>
        <pc:sldMkLst>
          <pc:docMk/>
          <pc:sldMk cId="3329598055" sldId="344"/>
        </pc:sldMkLst>
        <pc:graphicFrameChg chg="add mod modGraphic">
          <ac:chgData name="Kau, Derchang" userId="b9148588-e694-4445-9765-2c9aad6149ce" providerId="ADAL" clId="{9995A692-EE4B-A443-AA8A-1C0633064756}" dt="2024-05-08T21:35:08.080" v="171" actId="20577"/>
          <ac:graphicFrameMkLst>
            <pc:docMk/>
            <pc:sldMk cId="3329598055" sldId="344"/>
            <ac:graphicFrameMk id="3" creationId="{C2C159BA-FBA5-CA81-D26B-200483A12523}"/>
          </ac:graphicFrameMkLst>
        </pc:graphicFrameChg>
        <pc:graphicFrameChg chg="del">
          <ac:chgData name="Kau, Derchang" userId="b9148588-e694-4445-9765-2c9aad6149ce" providerId="ADAL" clId="{9995A692-EE4B-A443-AA8A-1C0633064756}" dt="2024-05-07T22:25:20.725" v="0" actId="478"/>
          <ac:graphicFrameMkLst>
            <pc:docMk/>
            <pc:sldMk cId="3329598055" sldId="344"/>
            <ac:graphicFrameMk id="11" creationId="{3D1EBDBD-4C7F-017D-6087-CD6FE258249E}"/>
          </ac:graphicFrameMkLst>
        </pc:graphicFrameChg>
      </pc:sldChg>
      <pc:sldChg chg="del">
        <pc:chgData name="Kau, Derchang" userId="b9148588-e694-4445-9765-2c9aad6149ce" providerId="ADAL" clId="{9995A692-EE4B-A443-AA8A-1C0633064756}" dt="2024-05-08T21:33:34.656" v="167" actId="2696"/>
        <pc:sldMkLst>
          <pc:docMk/>
          <pc:sldMk cId="2644489996" sldId="354"/>
        </pc:sldMkLst>
      </pc:sldChg>
      <pc:sldChg chg="modSp new del mod ord">
        <pc:chgData name="Kau, Derchang" userId="b9148588-e694-4445-9765-2c9aad6149ce" providerId="ADAL" clId="{9995A692-EE4B-A443-AA8A-1C0633064756}" dt="2024-05-08T22:31:29.879" v="358" actId="2696"/>
        <pc:sldMkLst>
          <pc:docMk/>
          <pc:sldMk cId="4234476837" sldId="354"/>
        </pc:sldMkLst>
        <pc:spChg chg="mod">
          <ac:chgData name="Kau, Derchang" userId="b9148588-e694-4445-9765-2c9aad6149ce" providerId="ADAL" clId="{9995A692-EE4B-A443-AA8A-1C0633064756}" dt="2024-05-08T22:28:57.299" v="271" actId="313"/>
          <ac:spMkLst>
            <pc:docMk/>
            <pc:sldMk cId="4234476837" sldId="354"/>
            <ac:spMk id="2" creationId="{777A5E1D-A3E0-0583-7FED-7E56282CEA0C}"/>
          </ac:spMkLst>
        </pc:spChg>
        <pc:spChg chg="mod">
          <ac:chgData name="Kau, Derchang" userId="b9148588-e694-4445-9765-2c9aad6149ce" providerId="ADAL" clId="{9995A692-EE4B-A443-AA8A-1C0633064756}" dt="2024-05-08T22:30:49.967" v="357" actId="20577"/>
          <ac:spMkLst>
            <pc:docMk/>
            <pc:sldMk cId="4234476837" sldId="354"/>
            <ac:spMk id="3" creationId="{7873E7AF-E5C7-ADC1-1CE4-979A8AAC0C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AA9CC-7794-2645-8111-A684DE3B7D5D}" type="datetimeFigureOut">
              <a:rPr lang="en-US" smtClean="0"/>
              <a:t>5/13/24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4E2A1-0ABA-B14E-A36B-209CAAF4C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9F4F1-FC96-CDF1-AAD3-7C8385208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89B3E4-90AD-FF34-4585-C78A032CF9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677274-11C9-D09C-6A2E-7F29C898D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3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IEDM_Background_edited.jpg"/>
          <p:cNvPicPr>
            <a:picLocks noChangeAspect="1"/>
          </p:cNvPicPr>
          <p:nvPr userDrawn="1"/>
        </p:nvPicPr>
        <p:blipFill>
          <a:blip r:embed="rId2"/>
          <a:srcRect t="22572" b="23491"/>
          <a:stretch>
            <a:fillRect/>
          </a:stretch>
        </p:blipFill>
        <p:spPr>
          <a:xfrm>
            <a:off x="0" y="0"/>
            <a:ext cx="12192000" cy="36990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auto">
          <a:xfrm>
            <a:off x="0" y="3733800"/>
            <a:ext cx="12192000" cy="3124200"/>
          </a:xfrm>
          <a:prstGeom prst="rect">
            <a:avLst/>
          </a:prstGeom>
          <a:solidFill>
            <a:srgbClr val="00629B"/>
          </a:solidFill>
          <a:ln w="9525" cap="flat" cmpd="sng" algn="ctr">
            <a:solidFill>
              <a:srgbClr val="3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9" charset="0"/>
              <a:ea typeface="ＭＳ ゴシック" pitchFamily="-109" charset="-128"/>
              <a:cs typeface="ＭＳ ゴシック" pitchFamily="-109" charset="-128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140200"/>
            <a:ext cx="11785600" cy="1625600"/>
          </a:xfrm>
        </p:spPr>
        <p:txBody>
          <a:bodyPr tIns="108000"/>
          <a:lstStyle>
            <a:lvl1pPr marL="0">
              <a:lnSpc>
                <a:spcPts val="2933"/>
              </a:lnSpc>
              <a:spcBef>
                <a:spcPts val="1600"/>
              </a:spcBef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de-AT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6172200"/>
            <a:ext cx="11785600" cy="508000"/>
          </a:xfrm>
        </p:spPr>
        <p:txBody>
          <a:bodyPr/>
          <a:lstStyle>
            <a:lvl1pPr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OCTOBER 2, 2020</a:t>
            </a:r>
            <a:endParaRPr lang="de-AT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12" hasCustomPrompt="1"/>
          </p:nvPr>
        </p:nvSpPr>
        <p:spPr>
          <a:xfrm>
            <a:off x="222364" y="3294812"/>
            <a:ext cx="2641600" cy="406400"/>
          </a:xfr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400" baseline="0">
                <a:solidFill>
                  <a:srgbClr val="00629B"/>
                </a:solidFill>
              </a:defRPr>
            </a:lvl1pPr>
          </a:lstStyle>
          <a:p>
            <a:pPr lvl="0"/>
            <a:r>
              <a:rPr lang="en-US" dirty="0"/>
              <a:t>Plenary Session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26554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0" y="2173973"/>
            <a:ext cx="12192000" cy="4684027"/>
          </a:xfrm>
          <a:prstGeom prst="rect">
            <a:avLst/>
          </a:prstGeom>
          <a:solidFill>
            <a:srgbClr val="00629B"/>
          </a:solidFill>
          <a:ln w="9525" cap="flat" cmpd="sng" algn="ctr">
            <a:solidFill>
              <a:srgbClr val="3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9" charset="0"/>
              <a:ea typeface="ＭＳ ゴシック" pitchFamily="-109" charset="-128"/>
              <a:cs typeface="ＭＳ ゴシック" pitchFamily="-109" charset="-128"/>
            </a:endParaRPr>
          </a:p>
        </p:txBody>
      </p:sp>
      <p:pic>
        <p:nvPicPr>
          <p:cNvPr id="28" name="Picture 27" descr="IEDM_Background_edited.jpg"/>
          <p:cNvPicPr>
            <a:picLocks noChangeAspect="1"/>
          </p:cNvPicPr>
          <p:nvPr userDrawn="1"/>
        </p:nvPicPr>
        <p:blipFill>
          <a:blip r:embed="rId2"/>
          <a:srcRect t="24412" b="26250"/>
          <a:stretch>
            <a:fillRect/>
          </a:stretch>
        </p:blipFill>
        <p:spPr>
          <a:xfrm>
            <a:off x="0" y="1"/>
            <a:ext cx="12192000" cy="21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51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 b="1">
                <a:solidFill>
                  <a:schemeClr val="bg1"/>
                </a:solidFill>
                <a:effectLst/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2" y="1143000"/>
            <a:ext cx="10970684" cy="5181600"/>
          </a:xfrm>
        </p:spPr>
        <p:txBody>
          <a:bodyPr/>
          <a:lstStyle>
            <a:lvl1pPr>
              <a:buNone/>
              <a:defRPr sz="3733">
                <a:latin typeface="+mj-lt"/>
                <a:ea typeface="Verdana" pitchFamily="34" charset="0"/>
                <a:cs typeface="Verdana" pitchFamily="34" charset="0"/>
              </a:defRPr>
            </a:lvl1pPr>
            <a:lvl2pPr>
              <a:buNone/>
              <a:defRPr sz="3200" i="0">
                <a:latin typeface="+mj-lt"/>
                <a:ea typeface="Verdana" pitchFamily="34" charset="0"/>
                <a:cs typeface="Verdana" pitchFamily="34" charset="0"/>
              </a:defRPr>
            </a:lvl2pPr>
            <a:lvl3pPr>
              <a:buNone/>
              <a:defRPr sz="2667" i="1">
                <a:latin typeface="+mj-lt"/>
                <a:ea typeface="Verdana" pitchFamily="34" charset="0"/>
                <a:cs typeface="Verdana" pitchFamily="34" charset="0"/>
              </a:defRPr>
            </a:lvl3pPr>
            <a:lvl4pPr>
              <a:buNone/>
              <a:defRPr sz="2667" i="1">
                <a:latin typeface="+mj-lt"/>
                <a:ea typeface="Verdana" pitchFamily="34" charset="0"/>
                <a:cs typeface="Verdana" pitchFamily="34" charset="0"/>
              </a:defRPr>
            </a:lvl4pPr>
            <a:lvl5pPr>
              <a:buNone/>
              <a:defRPr sz="2667" i="1">
                <a:latin typeface="+mj-lt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853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12192000" cy="990600"/>
          </a:xfrm>
          <a:prstGeom prst="rect">
            <a:avLst/>
          </a:prstGeom>
          <a:solidFill>
            <a:srgbClr val="00629B"/>
          </a:solidFill>
          <a:ln w="9525" cap="flat" cmpd="sng" algn="ctr">
            <a:solidFill>
              <a:srgbClr val="3181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-109" charset="0"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9" charset="0"/>
              <a:ea typeface="ＭＳ ゴシック" pitchFamily="-109" charset="-128"/>
              <a:cs typeface="ＭＳ ゴシック" pitchFamily="-109" charset="-128"/>
            </a:endParaRPr>
          </a:p>
        </p:txBody>
      </p:sp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2" y="152402"/>
            <a:ext cx="10970684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altLang="ja-JP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2" y="1143000"/>
            <a:ext cx="10970684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dirty="0"/>
              <a:t>Click to edit the outline text format</a:t>
            </a:r>
          </a:p>
          <a:p>
            <a:pPr lvl="1"/>
            <a:r>
              <a:rPr lang="en-GB" altLang="ja-JP" dirty="0"/>
              <a:t>Second outline level</a:t>
            </a:r>
          </a:p>
          <a:p>
            <a:pPr lvl="2"/>
            <a:r>
              <a:rPr lang="en-GB" altLang="ja-JP" dirty="0"/>
              <a:t>Third outline level</a:t>
            </a:r>
          </a:p>
          <a:p>
            <a:pPr lvl="3"/>
            <a:r>
              <a:rPr lang="en-GB" altLang="ja-JP" dirty="0"/>
              <a:t>Fourth outline level</a:t>
            </a:r>
          </a:p>
          <a:p>
            <a:pPr lvl="4"/>
            <a:r>
              <a:rPr lang="en-GB" altLang="ja-JP" dirty="0"/>
              <a:t>Fifth outline level</a:t>
            </a:r>
          </a:p>
          <a:p>
            <a:pPr lvl="4"/>
            <a:r>
              <a:rPr lang="en-GB" altLang="ja-JP" dirty="0"/>
              <a:t>Sixth outline level</a:t>
            </a:r>
          </a:p>
          <a:p>
            <a:pPr lvl="4"/>
            <a:r>
              <a:rPr lang="en-GB" altLang="ja-JP" dirty="0"/>
              <a:t>Seventh outline level</a:t>
            </a:r>
          </a:p>
          <a:p>
            <a:pPr lvl="4"/>
            <a:r>
              <a:rPr lang="en-GB" altLang="ja-JP" dirty="0"/>
              <a:t>Eighth outline level</a:t>
            </a:r>
          </a:p>
          <a:p>
            <a:pPr lvl="4"/>
            <a:r>
              <a:rPr lang="en-GB" altLang="ja-JP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11277600" y="6477001"/>
            <a:ext cx="812800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867">
                <a:solidFill>
                  <a:srgbClr val="000000"/>
                </a:solidFill>
              </a:defRPr>
            </a:lvl1pPr>
          </a:lstStyle>
          <a:p>
            <a:fld id="{424231D3-3E11-4109-AFB2-10967A73922E}" type="slidenum">
              <a:rPr lang="ja-JP" altLang="en-GB" smtClean="0"/>
              <a:pPr/>
              <a:t>‹#›</a:t>
            </a:fld>
            <a:endParaRPr lang="en-GB" altLang="ja-JP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9855202" y="5976939"/>
            <a:ext cx="565151" cy="1666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036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1308272" y="15240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33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4267" b="1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2pPr>
      <a:lvl3pPr algn="ctr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3pPr>
      <a:lvl4pPr algn="ctr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4pPr>
      <a:lvl5pPr algn="ctr" defTabSz="60958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34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5pPr>
      <a:lvl6pPr marL="609585" algn="ctr" defTabSz="60958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6pPr>
      <a:lvl7pPr marL="1219170" algn="ctr" defTabSz="60958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7pPr>
      <a:lvl8pPr marL="1828754" algn="ctr" defTabSz="60958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8pPr>
      <a:lvl9pPr marL="2438339" algn="ctr" defTabSz="609585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itchFamily="-109" charset="0"/>
        <a:defRPr sz="5867">
          <a:solidFill>
            <a:srgbClr val="000000"/>
          </a:solidFill>
          <a:latin typeface="Arial" pitchFamily="-109" charset="0"/>
          <a:ea typeface="ＭＳ ゴシック" pitchFamily="-109" charset="-128"/>
          <a:cs typeface="ＭＳ ゴシック" pitchFamily="-109" charset="-128"/>
        </a:defRPr>
      </a:lvl9pPr>
    </p:titleStyle>
    <p:bodyStyle>
      <a:lvl1pPr marL="455073" indent="-455073" algn="l" defTabSz="609585" rtl="0" eaLnBrk="0" fontAlgn="base" hangingPunct="0">
        <a:lnSpc>
          <a:spcPct val="93000"/>
        </a:lnSpc>
        <a:spcBef>
          <a:spcPts val="1067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3733" b="1">
          <a:solidFill>
            <a:srgbClr val="000000"/>
          </a:solidFill>
          <a:latin typeface="+mn-lt"/>
          <a:ea typeface="+mn-ea"/>
          <a:cs typeface="+mn-cs"/>
        </a:defRPr>
      </a:lvl1pPr>
      <a:lvl2pPr marL="988459" indent="-378875" algn="l" defTabSz="609585" rtl="0" eaLnBrk="0" fontAlgn="base" hangingPunct="0">
        <a:lnSpc>
          <a:spcPct val="93000"/>
        </a:lnSpc>
        <a:spcBef>
          <a:spcPts val="933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3467" i="0">
          <a:solidFill>
            <a:srgbClr val="000000"/>
          </a:solidFill>
          <a:latin typeface="+mn-lt"/>
          <a:ea typeface="+mn-ea"/>
          <a:cs typeface="+mn-cs"/>
        </a:defRPr>
      </a:lvl2pPr>
      <a:lvl3pPr marL="1523962" indent="-304792" algn="l" defTabSz="609585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3200" i="1">
          <a:solidFill>
            <a:srgbClr val="000000"/>
          </a:solidFill>
          <a:latin typeface="+mn-lt"/>
          <a:ea typeface="+mn-ea"/>
          <a:cs typeface="+mn-cs"/>
        </a:defRPr>
      </a:lvl3pPr>
      <a:lvl4pPr marL="2133547" indent="-304792" algn="l" defTabSz="609585" rtl="0" eaLnBrk="0" fontAlgn="base" hangingPunct="0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34" charset="0"/>
        <a:buNone/>
        <a:defRPr sz="2667" i="1">
          <a:solidFill>
            <a:srgbClr val="000000"/>
          </a:solidFill>
          <a:latin typeface="+mn-lt"/>
          <a:ea typeface="+mn-ea"/>
          <a:cs typeface="+mn-cs"/>
        </a:defRPr>
      </a:lvl4pPr>
      <a:lvl5pPr marL="2743131" indent="-304792" algn="l" defTabSz="609585" rtl="0" eaLnBrk="0" fontAlgn="base" hangingPunct="0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5pPr>
      <a:lvl6pPr marL="3352716" indent="-304792" algn="l" defTabSz="609585" rtl="0" fontAlgn="base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6pPr>
      <a:lvl7pPr marL="3962301" indent="-304792" algn="l" defTabSz="609585" rtl="0" fontAlgn="base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7pPr>
      <a:lvl8pPr marL="4571886" indent="-304792" algn="l" defTabSz="609585" rtl="0" fontAlgn="base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8pPr>
      <a:lvl9pPr marL="5181470" indent="-304792" algn="l" defTabSz="609585" rtl="0" fontAlgn="base">
        <a:lnSpc>
          <a:spcPct val="93000"/>
        </a:lnSpc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-109" charset="0"/>
        <a:buChar char="»"/>
        <a:defRPr sz="2667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pattrsn@berkeley.edu" TargetMode="External"/><Relationship Id="rId3" Type="http://schemas.openxmlformats.org/officeDocument/2006/relationships/hyperlink" Target="mailto:yongkee.kwon@sk.com" TargetMode="External"/><Relationship Id="rId7" Type="http://schemas.openxmlformats.org/officeDocument/2006/relationships/hyperlink" Target="mailto:al.fazio@intel.com" TargetMode="External"/><Relationship Id="rId12" Type="http://schemas.openxmlformats.org/officeDocument/2006/relationships/hyperlink" Target="mailto:swoo@rambu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spwong@stanford.edu" TargetMode="External"/><Relationship Id="rId11" Type="http://schemas.openxmlformats.org/officeDocument/2006/relationships/hyperlink" Target="mailto:Joe.macri@amd.com" TargetMode="External"/><Relationship Id="rId5" Type="http://schemas.openxmlformats.org/officeDocument/2006/relationships/hyperlink" Target="mailto:HTLue@mxic.com.tw" TargetMode="External"/><Relationship Id="rId10" Type="http://schemas.openxmlformats.org/officeDocument/2006/relationships/hyperlink" Target="mailto:dabts@nvidia.com" TargetMode="External"/><Relationship Id="rId4" Type="http://schemas.openxmlformats.org/officeDocument/2006/relationships/hyperlink" Target="mailto:IBO@zurich.ibm.com" TargetMode="External"/><Relationship Id="rId9" Type="http://schemas.openxmlformats.org/officeDocument/2006/relationships/hyperlink" Target="mailto:sean@cerebra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l.acm.org/doi/pdf/10.1145/3558481.359132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764AC-4341-B19C-A277-2E8C08872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AF2E7-F611-EBB8-9E88-32D86109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55" y="177801"/>
            <a:ext cx="10970684" cy="790575"/>
          </a:xfrm>
        </p:spPr>
        <p:txBody>
          <a:bodyPr/>
          <a:lstStyle/>
          <a:p>
            <a:r>
              <a:rPr lang="en-US" sz="3200" dirty="0">
                <a:latin typeface="+mn-lt"/>
              </a:rPr>
              <a:t>FS #1: </a:t>
            </a:r>
            <a:r>
              <a:rPr lang="en-US" sz="3200" b="0" dirty="0">
                <a:latin typeface="+mn-lt"/>
              </a:rPr>
              <a:t>Led by </a:t>
            </a:r>
            <a:r>
              <a:rPr lang="en-US" sz="3200" dirty="0">
                <a:latin typeface="+mn-lt"/>
              </a:rPr>
              <a:t>MT + NC</a:t>
            </a:r>
            <a:endParaRPr lang="en-US" sz="32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92E5B38-2F2A-9060-F4F2-CF607A6A3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87198"/>
              </p:ext>
            </p:extLst>
          </p:nvPr>
        </p:nvGraphicFramePr>
        <p:xfrm>
          <a:off x="190092" y="1193800"/>
          <a:ext cx="11883290" cy="18797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610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3517">
                  <a:extLst>
                    <a:ext uri="{9D8B030D-6E8A-4147-A177-3AD203B41FA5}">
                      <a16:colId xmlns:a16="http://schemas.microsoft.com/office/drawing/2014/main" val="1881857256"/>
                    </a:ext>
                  </a:extLst>
                </a:gridCol>
                <a:gridCol w="1793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+mn-lt"/>
                        </a:rPr>
                        <a:t>Proposed Topic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33" marR="10233" marT="10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Reason for recommendation</a:t>
                      </a:r>
                    </a:p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Detailed focus</a:t>
                      </a:r>
                    </a:p>
                  </a:txBody>
                  <a:tcPr marL="10233" marR="10233" marT="10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+mn-lt"/>
                        </a:rPr>
                        <a:t>Sub-Committee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33" marR="10233" marT="102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u="none" strike="noStrike" dirty="0">
                          <a:effectLst/>
                          <a:latin typeface="+mn-lt"/>
                        </a:rPr>
                        <a:t>Proposed By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33" marR="10233" marT="1023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0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dirty="0">
                          <a:latin typeface="+mn-lt"/>
                        </a:rPr>
                        <a:t>AI Memory: Technology and Architecture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0233" marR="10233" marT="1023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 the modern microarchitectures of AI, memory is account for the most significant factor in both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CapEx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 Some may see 'accelerated computing' as essentially a specialized memory controller.  Nonetheless, it's not feasible to endlessly expand memory capacity for instant data access.  This leads us to the realization that John Von Neumann's concept of a hierarchical 'Memory Organ' is an inevitable fate.   Therefore, it begs the question whether memory technology and architecture advancements are keeping pace with tomorrow's AI platforms.</a:t>
                      </a:r>
                    </a:p>
                  </a:txBody>
                  <a:tcPr marL="10233" marR="10233" marT="1023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 and NC</a:t>
                      </a:r>
                    </a:p>
                  </a:txBody>
                  <a:tcPr marL="10233" marR="10233" marT="10233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DerChang</a:t>
                      </a:r>
                      <a:r>
                        <a:rPr lang="en-US" sz="1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Kau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Martin Frank</a:t>
                      </a:r>
                      <a:endParaRPr lang="en-US" sz="16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233" marR="10233" marT="102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C2C159BA-FBA5-CA81-D26B-200483A12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15462"/>
              </p:ext>
            </p:extLst>
          </p:nvPr>
        </p:nvGraphicFramePr>
        <p:xfrm>
          <a:off x="190093" y="3298970"/>
          <a:ext cx="11883289" cy="2816352"/>
        </p:xfrm>
        <a:graphic>
          <a:graphicData uri="http://schemas.openxmlformats.org/drawingml/2006/table">
            <a:tbl>
              <a:tblPr/>
              <a:tblGrid>
                <a:gridCol w="484413">
                  <a:extLst>
                    <a:ext uri="{9D8B030D-6E8A-4147-A177-3AD203B41FA5}">
                      <a16:colId xmlns:a16="http://schemas.microsoft.com/office/drawing/2014/main" val="113296091"/>
                    </a:ext>
                  </a:extLst>
                </a:gridCol>
                <a:gridCol w="4783593">
                  <a:extLst>
                    <a:ext uri="{9D8B030D-6E8A-4147-A177-3AD203B41FA5}">
                      <a16:colId xmlns:a16="http://schemas.microsoft.com/office/drawing/2014/main" val="1443645557"/>
                    </a:ext>
                  </a:extLst>
                </a:gridCol>
                <a:gridCol w="1668959">
                  <a:extLst>
                    <a:ext uri="{9D8B030D-6E8A-4147-A177-3AD203B41FA5}">
                      <a16:colId xmlns:a16="http://schemas.microsoft.com/office/drawing/2014/main" val="751017812"/>
                    </a:ext>
                  </a:extLst>
                </a:gridCol>
                <a:gridCol w="1363799">
                  <a:extLst>
                    <a:ext uri="{9D8B030D-6E8A-4147-A177-3AD203B41FA5}">
                      <a16:colId xmlns:a16="http://schemas.microsoft.com/office/drawing/2014/main" val="3978180725"/>
                    </a:ext>
                  </a:extLst>
                </a:gridCol>
                <a:gridCol w="483031">
                  <a:extLst>
                    <a:ext uri="{9D8B030D-6E8A-4147-A177-3AD203B41FA5}">
                      <a16:colId xmlns:a16="http://schemas.microsoft.com/office/drawing/2014/main" val="2078252379"/>
                    </a:ext>
                  </a:extLst>
                </a:gridCol>
                <a:gridCol w="669853">
                  <a:extLst>
                    <a:ext uri="{9D8B030D-6E8A-4147-A177-3AD203B41FA5}">
                      <a16:colId xmlns:a16="http://schemas.microsoft.com/office/drawing/2014/main" val="4161992012"/>
                    </a:ext>
                  </a:extLst>
                </a:gridCol>
                <a:gridCol w="624441">
                  <a:extLst>
                    <a:ext uri="{9D8B030D-6E8A-4147-A177-3AD203B41FA5}">
                      <a16:colId xmlns:a16="http://schemas.microsoft.com/office/drawing/2014/main" val="2793407010"/>
                    </a:ext>
                  </a:extLst>
                </a:gridCol>
                <a:gridCol w="1805200">
                  <a:extLst>
                    <a:ext uri="{9D8B030D-6E8A-4147-A177-3AD203B41FA5}">
                      <a16:colId xmlns:a16="http://schemas.microsoft.com/office/drawing/2014/main" val="1051885311"/>
                    </a:ext>
                  </a:extLst>
                </a:gridCol>
              </a:tblGrid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Proposed Topic / Title of Papers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Speaker (Name)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U/G/I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Region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48589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Accelerator-in-Memory (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</a:rPr>
                        <a:t>AiM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) for LLMs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Yongkee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Kwon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SK Hynix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yongkee.kwon@sk.com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68234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PCM based compute-in-memory (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</a:rPr>
                        <a:t>CiM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) for deep learning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Irem</a:t>
                      </a: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Boybat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IBO@zurich.ibm.com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234321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Computing in or near 3D Flash Memories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(Oliver) Hang-Ting Lue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Macronix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78D7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 tooltip="mailto:HTLue@mxic.com.tw"/>
                        </a:rPr>
                        <a:t>HTLue@mxic.com.tw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08880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3D Integrated Memory Technologies for compute-in-memory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H.-S. Philip Wong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 U / TSMC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sng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hlinkClick r:id="rId6" tooltip="mailto:hspwong@stanford.edu"/>
                        </a:rPr>
                        <a:t>hspwong@stanford.edu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96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hierarchy in AI – gap bridging in memory and storage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 Fazio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Intel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al.fazio@intel.com</a:t>
                      </a:r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02782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Custom Memory in Domain Specific Accelerator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David Patterson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Berkeley / Google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pattrsn@berkeley.edu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970555"/>
                  </a:ext>
                </a:extLst>
              </a:tr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Architecting Memory system for Efficient AI 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Sean Lie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Cerebras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/>
                        </a:rPr>
                        <a:t>sean@cerebras.net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59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 Technologies in Streaming Processing ASIC and GPU Architectures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Dennis </a:t>
                      </a:r>
                      <a:r>
                        <a:rPr lang="en-US" sz="12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Abts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Nvidia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/>
                        </a:rPr>
                        <a:t>dabts@nvidia.com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90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Memories in Generative Pre-trained Transformer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Joseph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Macri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AMD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/>
                        </a:rPr>
                        <a:t>Joe.macri@amd.com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487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10495" marR="10495" marT="36576" marB="365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</a:rPr>
                        <a:t>Software defined in-memory and near-memory architecture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Steven Woo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Rambus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 marL="7620" marR="7620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/>
                        </a:rPr>
                        <a:t>swoo@rambus.com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495" marR="10495" marT="36576" marB="36576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574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598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5C1E-D55E-C23C-ABF7-8CBA5490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requested by May 9 from NC+MT SCC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DFF72-C6A0-9820-0CD0-68973A0F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to the topics and speakers, please suggest two reviewer names whose prime task for FS would be to:</a:t>
            </a:r>
          </a:p>
          <a:p>
            <a:pPr marL="742950" indent="-742950">
              <a:buAutoNum type="arabicParenR"/>
            </a:pPr>
            <a:r>
              <a:rPr lang="en-US" dirty="0"/>
              <a:t>Review the paper</a:t>
            </a:r>
          </a:p>
          <a:p>
            <a:pPr marL="742950" indent="-742950">
              <a:buAutoNum type="arabicParenR"/>
            </a:pPr>
            <a:r>
              <a:rPr lang="en-US" dirty="0"/>
              <a:t>Chair the session </a:t>
            </a:r>
          </a:p>
          <a:p>
            <a:pPr marL="0" indent="0"/>
            <a:r>
              <a:rPr lang="en-US" dirty="0"/>
              <a:t>(please make sure they are not assigned to any regular session chair roles)</a:t>
            </a:r>
          </a:p>
        </p:txBody>
      </p:sp>
    </p:spTree>
    <p:extLst>
      <p:ext uri="{BB962C8B-B14F-4D97-AF65-F5344CB8AC3E}">
        <p14:creationId xmlns:p14="http://schemas.microsoft.com/office/powerpoint/2010/main" val="1941428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83ACC7-0D77-6B6C-3BC1-8DDFFF44FCE5}"/>
              </a:ext>
            </a:extLst>
          </p:cNvPr>
          <p:cNvGraphicFramePr>
            <a:graphicFrameLocks noGrp="1"/>
          </p:cNvGraphicFramePr>
          <p:nvPr/>
        </p:nvGraphicFramePr>
        <p:xfrm>
          <a:off x="101601" y="2301610"/>
          <a:ext cx="6705597" cy="4107320"/>
        </p:xfrm>
        <a:graphic>
          <a:graphicData uri="http://schemas.openxmlformats.org/drawingml/2006/table">
            <a:tbl>
              <a:tblPr/>
              <a:tblGrid>
                <a:gridCol w="273349">
                  <a:extLst>
                    <a:ext uri="{9D8B030D-6E8A-4147-A177-3AD203B41FA5}">
                      <a16:colId xmlns:a16="http://schemas.microsoft.com/office/drawing/2014/main" val="113296091"/>
                    </a:ext>
                  </a:extLst>
                </a:gridCol>
                <a:gridCol w="2699325">
                  <a:extLst>
                    <a:ext uri="{9D8B030D-6E8A-4147-A177-3AD203B41FA5}">
                      <a16:colId xmlns:a16="http://schemas.microsoft.com/office/drawing/2014/main" val="1443645557"/>
                    </a:ext>
                  </a:extLst>
                </a:gridCol>
                <a:gridCol w="941773">
                  <a:extLst>
                    <a:ext uri="{9D8B030D-6E8A-4147-A177-3AD203B41FA5}">
                      <a16:colId xmlns:a16="http://schemas.microsoft.com/office/drawing/2014/main" val="751017812"/>
                    </a:ext>
                  </a:extLst>
                </a:gridCol>
                <a:gridCol w="751709">
                  <a:extLst>
                    <a:ext uri="{9D8B030D-6E8A-4147-A177-3AD203B41FA5}">
                      <a16:colId xmlns:a16="http://schemas.microsoft.com/office/drawing/2014/main" val="3978180725"/>
                    </a:ext>
                  </a:extLst>
                </a:gridCol>
                <a:gridCol w="290433">
                  <a:extLst>
                    <a:ext uri="{9D8B030D-6E8A-4147-A177-3AD203B41FA5}">
                      <a16:colId xmlns:a16="http://schemas.microsoft.com/office/drawing/2014/main" val="2078252379"/>
                    </a:ext>
                  </a:extLst>
                </a:gridCol>
                <a:gridCol w="377991">
                  <a:extLst>
                    <a:ext uri="{9D8B030D-6E8A-4147-A177-3AD203B41FA5}">
                      <a16:colId xmlns:a16="http://schemas.microsoft.com/office/drawing/2014/main" val="4161992012"/>
                    </a:ext>
                  </a:extLst>
                </a:gridCol>
                <a:gridCol w="352364">
                  <a:extLst>
                    <a:ext uri="{9D8B030D-6E8A-4147-A177-3AD203B41FA5}">
                      <a16:colId xmlns:a16="http://schemas.microsoft.com/office/drawing/2014/main" val="2793407010"/>
                    </a:ext>
                  </a:extLst>
                </a:gridCol>
                <a:gridCol w="1018653">
                  <a:extLst>
                    <a:ext uri="{9D8B030D-6E8A-4147-A177-3AD203B41FA5}">
                      <a16:colId xmlns:a16="http://schemas.microsoft.com/office/drawing/2014/main" val="1051885311"/>
                    </a:ext>
                  </a:extLst>
                </a:gridCol>
              </a:tblGrid>
              <a:tr h="37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Proposed Topic / Title of Papers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Speaker (Name)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Affiliation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U/G/I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email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48589"/>
                  </a:ext>
                </a:extLst>
              </a:tr>
              <a:tr h="742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ReRAM and SRAM Compute-in-Memory Macros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Meng-Fan (Marvin) Chang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TSMC and National Tsing Hua University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I/U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mfchang@ee.nthu.edu.tw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68234"/>
                  </a:ext>
                </a:extLst>
              </a:tr>
              <a:tr h="55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Harnessing Imperfect ReRAM Devices for In-Memory and Neuromorphic Computing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Vianello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CEA-LETI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Elisa.VIANELLO@cea.fr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234321"/>
                  </a:ext>
                </a:extLst>
              </a:tr>
              <a:tr h="37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Heterogeneous SoC Architectures for PCM-Based Machine Learning Inference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r>
                        <a:rPr lang="en-US" sz="1200" b="0" i="0" u="none" strike="sng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rem Boybat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IBO@zurich.ibm.com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08880"/>
                  </a:ext>
                </a:extLst>
              </a:tr>
              <a:tr h="742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Benchmarking Compute-in-Memory Architectures for Machine Learning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n-US" sz="12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aresh Shanbhag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Illinois Urbana-Cham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shanbhag@illinois.edu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096303"/>
                  </a:ext>
                </a:extLst>
              </a:tr>
              <a:tr h="5591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Nanoengineered Computing Systems Technology and Heterogeneous Integration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H.-S. Philip Wong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hspwong@stanford.edu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102782"/>
                  </a:ext>
                </a:extLst>
              </a:tr>
              <a:tr h="37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Computing in or near 3D Flash Memories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(Oliver) Hang-Ting Lue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Macronix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HTLue@mxic.com.tw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970555"/>
                  </a:ext>
                </a:extLst>
              </a:tr>
              <a:tr h="3762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Charge-Trap-Flash Compute-in-Memory Accelerators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Vineet Agrawal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Infineon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Vineet.Agrawal@infineon.com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5912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413823-CBB8-59A2-45F6-151EC0C46850}"/>
              </a:ext>
            </a:extLst>
          </p:cNvPr>
          <p:cNvGraphicFramePr>
            <a:graphicFrameLocks noGrp="1"/>
          </p:cNvGraphicFramePr>
          <p:nvPr/>
        </p:nvGraphicFramePr>
        <p:xfrm>
          <a:off x="6807199" y="2334153"/>
          <a:ext cx="5589989" cy="3161103"/>
        </p:xfrm>
        <a:graphic>
          <a:graphicData uri="http://schemas.openxmlformats.org/drawingml/2006/table">
            <a:tbl>
              <a:tblPr/>
              <a:tblGrid>
                <a:gridCol w="484413">
                  <a:extLst>
                    <a:ext uri="{9D8B030D-6E8A-4147-A177-3AD203B41FA5}">
                      <a16:colId xmlns:a16="http://schemas.microsoft.com/office/drawing/2014/main" val="113296091"/>
                    </a:ext>
                  </a:extLst>
                </a:gridCol>
                <a:gridCol w="3581576">
                  <a:extLst>
                    <a:ext uri="{9D8B030D-6E8A-4147-A177-3AD203B41FA5}">
                      <a16:colId xmlns:a16="http://schemas.microsoft.com/office/drawing/2014/main" val="144364555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51017812"/>
                    </a:ext>
                  </a:extLst>
                </a:gridCol>
              </a:tblGrid>
              <a:tr h="2209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10495" marR="10495" marT="1049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Suggested Title of Papers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Candidate</a:t>
                      </a:r>
                    </a:p>
                  </a:txBody>
                  <a:tcPr marL="10495" marR="10495" marT="10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648589"/>
                  </a:ext>
                </a:extLst>
              </a:tr>
              <a:tr h="3884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10495" marR="10495" marT="10495" marB="12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Memories in supercomputer: device, architecture &amp; manufacturing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Bruce Jacob</a:t>
                      </a:r>
                      <a:b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 of Maryland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604169"/>
                  </a:ext>
                </a:extLst>
              </a:tr>
              <a:tr h="22098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</a:t>
                      </a:r>
                    </a:p>
                  </a:txBody>
                  <a:tcPr marL="10495" marR="10495" marT="10495" marB="12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 HBM to PIM for AI (optional, or merge with next)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Skhynix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550175"/>
                  </a:ext>
                </a:extLst>
              </a:tr>
              <a:tr h="3884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Tightly Coupled Memory and Persistent Memory –  bridge gaps in Memory subsystem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Fazio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Intel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197229"/>
                  </a:ext>
                </a:extLst>
              </a:tr>
              <a:tr h="38844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Disruptive Memory and 3DIC Technologies for AI accelerator SoC 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 Wong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Stanford U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764941"/>
                  </a:ext>
                </a:extLst>
              </a:tr>
              <a:tr h="388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</a:t>
                      </a:r>
                    </a:p>
                  </a:txBody>
                  <a:tcPr marL="10495" marR="10495" marT="10495" marB="12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Software defined In-Memory and Near-Memory Architecture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Steven Woo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Rambus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86378"/>
                  </a:ext>
                </a:extLst>
              </a:tr>
              <a:tr h="38844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Memory-Centric Computing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Mutlu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 Zürich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449169"/>
                  </a:ext>
                </a:extLst>
              </a:tr>
              <a:tr h="3884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</a:t>
                      </a:r>
                    </a:p>
                  </a:txBody>
                  <a:tcPr marL="10495" marR="10495" marT="10495" marB="1219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 Memory in Domain Specific Architecture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David Patterson</a:t>
                      </a: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UC Berkeley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524499"/>
                  </a:ext>
                </a:extLst>
              </a:tr>
              <a:tr h="38844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7871" marR="7871" marT="7871" marB="91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Thinking Machine – then, now and future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Charles E.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Leiserson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</a:t>
                      </a:r>
                    </a:p>
                  </a:txBody>
                  <a:tcPr marL="10495" marR="10495" marT="10495" marB="1219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15912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BAC1F4-56E7-1C09-E8C0-5318643BE737}"/>
              </a:ext>
            </a:extLst>
          </p:cNvPr>
          <p:cNvSpPr txBox="1"/>
          <p:nvPr/>
        </p:nvSpPr>
        <p:spPr>
          <a:xfrm>
            <a:off x="1930400" y="942977"/>
            <a:ext cx="625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AI Memory: Technology and Architecture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B6981F-D425-74CF-208A-AE1B44A22160}"/>
              </a:ext>
            </a:extLst>
          </p:cNvPr>
          <p:cNvSpPr txBox="1"/>
          <p:nvPr/>
        </p:nvSpPr>
        <p:spPr>
          <a:xfrm>
            <a:off x="4876800" y="986329"/>
            <a:ext cx="202491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6813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BDED5-A8E6-B24C-BB82-DF13FCCA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Derchang</a:t>
            </a:r>
            <a:r>
              <a:rPr lang="en-US" dirty="0"/>
              <a:t>/Martin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4E4BC-FC2C-65D4-83EB-DD3E37A51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523999"/>
            <a:ext cx="10970684" cy="5181600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First ½ session –  Memory Technology in AI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DRAM based by Hynix or Samsung (HBM and PIM).  </a:t>
            </a:r>
            <a:r>
              <a:rPr lang="en-US" sz="1467" b="0" dirty="0" err="1">
                <a:solidFill>
                  <a:srgbClr val="242424"/>
                </a:solidFill>
                <a:latin typeface="Wingdings" pitchFamily="2" charset="2"/>
              </a:rPr>
              <a:t>ç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Incumbent with general purposed GPU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I think we may wish to give preference to Hynix, as Samsung had a full PIM talk at last year’s focus session. 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RRAM and SRAM based by Melvin Chang or  RRAM based synapses by Daniele 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Ielmini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</a:t>
            </a:r>
            <a:r>
              <a:rPr lang="en-US" sz="1467" b="0" dirty="0" err="1">
                <a:solidFill>
                  <a:srgbClr val="242424"/>
                </a:solidFill>
                <a:latin typeface="Wingdings" pitchFamily="2" charset="2"/>
              </a:rPr>
              <a:t>ç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analog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 vs. digital NN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I am not familiar with Melvin Chang – please clarify (as a committee member, </a:t>
            </a:r>
            <a:r>
              <a:rPr lang="en-US" sz="1467" i="1" dirty="0">
                <a:solidFill>
                  <a:srgbClr val="242424"/>
                </a:solidFill>
                <a:latin typeface="inherit"/>
              </a:rPr>
              <a:t>Marvin</a:t>
            </a:r>
            <a:r>
              <a:rPr lang="en-US" sz="1467" dirty="0">
                <a:solidFill>
                  <a:srgbClr val="242424"/>
                </a:solidFill>
                <a:latin typeface="inherit"/>
              </a:rPr>
              <a:t> Chang wouldn’t qualify; also, his team member will give an NC invited talk on this topic).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Daniele is on the NC committee – I forget, can he still give an invited talk?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Flash based by 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Oilver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 Lue (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Macronix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) </a:t>
            </a:r>
            <a:r>
              <a:rPr lang="en-US" sz="1467" b="0" dirty="0" err="1">
                <a:solidFill>
                  <a:srgbClr val="242424"/>
                </a:solidFill>
                <a:latin typeface="Wingdings" pitchFamily="2" charset="2"/>
              </a:rPr>
              <a:t>ç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NVM based NN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OK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PCM based (IBM) </a:t>
            </a:r>
            <a:r>
              <a:rPr lang="en-US" sz="1467" b="0" dirty="0" err="1">
                <a:solidFill>
                  <a:srgbClr val="242424"/>
                </a:solidFill>
                <a:latin typeface="Wingdings" pitchFamily="2" charset="2"/>
              </a:rPr>
              <a:t>ç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Synapses based DNN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strike="sngStrike" dirty="0" err="1">
                <a:solidFill>
                  <a:srgbClr val="242424"/>
                </a:solidFill>
                <a:latin typeface="inherit"/>
              </a:rPr>
              <a:t>Irem</a:t>
            </a:r>
            <a:r>
              <a:rPr lang="en-US" sz="1467" strike="sngStrike" dirty="0">
                <a:solidFill>
                  <a:srgbClr val="242424"/>
                </a:solidFill>
                <a:latin typeface="inherit"/>
              </a:rPr>
              <a:t> </a:t>
            </a:r>
            <a:r>
              <a:rPr lang="en-US" sz="1467" strike="sngStrike" dirty="0" err="1">
                <a:solidFill>
                  <a:srgbClr val="242424"/>
                </a:solidFill>
                <a:latin typeface="inherit"/>
              </a:rPr>
              <a:t>Boybat</a:t>
            </a:r>
            <a:r>
              <a:rPr lang="en-US" sz="1467" strike="sngStrike" dirty="0">
                <a:solidFill>
                  <a:srgbClr val="242424"/>
                </a:solidFill>
                <a:latin typeface="inherit"/>
              </a:rPr>
              <a:t> </a:t>
            </a:r>
            <a:r>
              <a:rPr lang="en-US" sz="1467" dirty="0">
                <a:solidFill>
                  <a:srgbClr val="242424"/>
                </a:solidFill>
                <a:latin typeface="inherit"/>
              </a:rPr>
              <a:t>from IBM Zurich would be an excellent (and female) speaker on this topic. But note that Geoff Burr from IBM Almaden gave a talk in last year’s focus session, so this could be postponed to 2025.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2</a:t>
            </a:r>
            <a:r>
              <a:rPr lang="en-US" sz="1467" b="0" baseline="30000" dirty="0">
                <a:solidFill>
                  <a:srgbClr val="242424"/>
                </a:solidFill>
                <a:latin typeface="inherit"/>
              </a:rPr>
              <a:t>nd</a:t>
            </a:r>
            <a:r>
              <a:rPr lang="en-US" sz="1467" b="0" dirty="0">
                <a:solidFill>
                  <a:srgbClr val="242424"/>
                </a:solidFill>
                <a:latin typeface="inherit"/>
              </a:rPr>
              <a:t> ½ session Memory Centric AI Architecture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Software defined in-memory and near-memory architecture by Steve Woo (Rambus)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OK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Systems Technology and Heterogeneous Integration or Disruptive Memory and 3DIC Technologies for AI accelerator SoC by Philip Wong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OK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Custom Memory in Domain Specific Accelerator by David Patterson (?)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Very interesting idea, may draw a nice crowd. He could also talk about carbon footprint.</a:t>
            </a: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4"/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Thinking Machine – then, now and future by Charles </a:t>
            </a:r>
            <a:r>
              <a:rPr lang="en-US" sz="1467" b="0" dirty="0" err="1">
                <a:solidFill>
                  <a:srgbClr val="242424"/>
                </a:solidFill>
                <a:latin typeface="inherit"/>
              </a:rPr>
              <a:t>Leierson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990575" lvl="1" indent="-38099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467" dirty="0">
                <a:solidFill>
                  <a:srgbClr val="242424"/>
                </a:solidFill>
                <a:latin typeface="inherit"/>
              </a:rPr>
              <a:t>Also very interesting, but is there a new angle he can provide? This abstract from a 2023 conference doesn’t look too promising, also in terms of committing to writing a full, 4 page paper: </a:t>
            </a:r>
            <a:r>
              <a:rPr lang="en-US" sz="1467" u="sng" dirty="0">
                <a:solidFill>
                  <a:srgbClr val="0000FF"/>
                </a:solidFill>
                <a:latin typeface="inherit"/>
                <a:hlinkClick r:id="rId2"/>
              </a:rPr>
              <a:t>https://dl.acm.org/doi/pdf/10.1145/3558481.3591321</a:t>
            </a:r>
            <a:endParaRPr lang="en-US" sz="1467" u="sng" dirty="0">
              <a:solidFill>
                <a:srgbClr val="0000FF"/>
              </a:solidFill>
              <a:latin typeface="inherit"/>
            </a:endParaRPr>
          </a:p>
          <a:p>
            <a:pPr marL="609585" lvl="1" indent="0">
              <a:spcBef>
                <a:spcPts val="0"/>
              </a:spcBef>
              <a:spcAft>
                <a:spcPts val="0"/>
              </a:spcAft>
            </a:pPr>
            <a:endParaRPr lang="en-US" sz="1333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 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467" b="0" dirty="0">
                <a:solidFill>
                  <a:srgbClr val="242424"/>
                </a:solidFill>
                <a:latin typeface="inherit"/>
              </a:rPr>
              <a:t> </a:t>
            </a:r>
            <a:endParaRPr lang="en-US" sz="1333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B8096-53D7-2E73-273B-1808DBAE8E01}"/>
              </a:ext>
            </a:extLst>
          </p:cNvPr>
          <p:cNvSpPr txBox="1"/>
          <p:nvPr/>
        </p:nvSpPr>
        <p:spPr>
          <a:xfrm>
            <a:off x="1930400" y="942977"/>
            <a:ext cx="625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AI Memory: Technology and Architecture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BE23B-DB44-9044-DE11-3AE89D5C88BA}"/>
              </a:ext>
            </a:extLst>
          </p:cNvPr>
          <p:cNvSpPr txBox="1"/>
          <p:nvPr/>
        </p:nvSpPr>
        <p:spPr>
          <a:xfrm>
            <a:off x="4876800" y="986329"/>
            <a:ext cx="202491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7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106673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A3A3C"/>
      </a:accent1>
      <a:accent2>
        <a:srgbClr val="D3A029"/>
      </a:accent2>
      <a:accent3>
        <a:srgbClr val="31817B"/>
      </a:accent3>
      <a:accent4>
        <a:srgbClr val="BA312D"/>
      </a:accent4>
      <a:accent5>
        <a:srgbClr val="21218A"/>
      </a:accent5>
      <a:accent6>
        <a:srgbClr val="FFFFFF"/>
      </a:accent6>
      <a:hlink>
        <a:srgbClr val="C00000"/>
      </a:hlink>
      <a:folHlink>
        <a:srgbClr val="B2B2B2"/>
      </a:folHlink>
    </a:clrScheme>
    <a:fontScheme name="Default Design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9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ゴシック" pitchFamily="-109" charset="-128"/>
            <a:cs typeface="ＭＳ 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-109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09" charset="0"/>
            <a:ea typeface="ＭＳ ゴシック" pitchFamily="-109" charset="-128"/>
            <a:cs typeface="ＭＳ ゴシック" pitchFamily="-10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2659</TotalTime>
  <Words>1035</Words>
  <Application>Microsoft Macintosh PowerPoint</Application>
  <PresentationFormat>Widescreen</PresentationFormat>
  <Paragraphs>224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inherit</vt:lpstr>
      <vt:lpstr>Aptos</vt:lpstr>
      <vt:lpstr>Arial</vt:lpstr>
      <vt:lpstr>Calibri</vt:lpstr>
      <vt:lpstr>Wingdings</vt:lpstr>
      <vt:lpstr>Default Design</vt:lpstr>
      <vt:lpstr>FS #1: Led by MT + NC</vt:lpstr>
      <vt:lpstr>Input requested by May 9 from NC+MT SCC</vt:lpstr>
      <vt:lpstr>PowerPoint Presentation</vt:lpstr>
      <vt:lpstr>Derchang/Martin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requested from NC+MT SCC</dc:title>
  <dc:creator>Srabanti Chowdhury</dc:creator>
  <cp:lastModifiedBy>Kau, Derchang</cp:lastModifiedBy>
  <cp:revision>5</cp:revision>
  <dcterms:created xsi:type="dcterms:W3CDTF">2024-05-07T05:54:54Z</dcterms:created>
  <dcterms:modified xsi:type="dcterms:W3CDTF">2024-05-13T18:41:33Z</dcterms:modified>
</cp:coreProperties>
</file>