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12" r:id="rId2"/>
    <p:sldId id="315" r:id="rId3"/>
    <p:sldId id="313" r:id="rId4"/>
    <p:sldId id="316" r:id="rId5"/>
    <p:sldId id="314" r:id="rId6"/>
    <p:sldId id="311" r:id="rId7"/>
    <p:sldId id="306" r:id="rId8"/>
    <p:sldId id="307" r:id="rId9"/>
    <p:sldId id="308" r:id="rId10"/>
    <p:sldId id="309" r:id="rId11"/>
  </p:sldIdLst>
  <p:sldSz cx="9144000" cy="5143500" type="screen16x9"/>
  <p:notesSz cx="7010400" cy="9296400"/>
  <p:defaultTextStyle>
    <a:defPPr>
      <a:defRPr lang="en-GB"/>
    </a:defPPr>
    <a:lvl1pPr algn="l" defTabSz="457200"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ＭＳ ゴシック" pitchFamily="49" charset="-128"/>
        <a:cs typeface="+mn-cs"/>
      </a:defRPr>
    </a:lvl1pPr>
    <a:lvl2pPr marL="457200" algn="l" defTabSz="457200"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ＭＳ ゴシック" pitchFamily="49" charset="-128"/>
        <a:cs typeface="+mn-cs"/>
      </a:defRPr>
    </a:lvl2pPr>
    <a:lvl3pPr marL="914400" algn="l" defTabSz="457200"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ＭＳ ゴシック" pitchFamily="49" charset="-128"/>
        <a:cs typeface="+mn-cs"/>
      </a:defRPr>
    </a:lvl3pPr>
    <a:lvl4pPr marL="1371600" algn="l" defTabSz="457200"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ＭＳ ゴシック" pitchFamily="49" charset="-128"/>
        <a:cs typeface="+mn-cs"/>
      </a:defRPr>
    </a:lvl4pPr>
    <a:lvl5pPr marL="1828800" algn="l" defTabSz="457200"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ＭＳ ゴシック" pitchFamily="49" charset="-128"/>
        <a:cs typeface="+mn-cs"/>
      </a:defRPr>
    </a:lvl5pPr>
    <a:lvl6pPr marL="2286000" algn="l" defTabSz="914400" rtl="0" eaLnBrk="1" latinLnBrk="0" hangingPunct="1">
      <a:defRPr kern="1200">
        <a:solidFill>
          <a:schemeClr val="bg1"/>
        </a:solidFill>
        <a:latin typeface="Arial" pitchFamily="34" charset="0"/>
        <a:ea typeface="ＭＳ ゴシック" pitchFamily="49" charset="-128"/>
        <a:cs typeface="+mn-cs"/>
      </a:defRPr>
    </a:lvl6pPr>
    <a:lvl7pPr marL="2743200" algn="l" defTabSz="914400" rtl="0" eaLnBrk="1" latinLnBrk="0" hangingPunct="1">
      <a:defRPr kern="1200">
        <a:solidFill>
          <a:schemeClr val="bg1"/>
        </a:solidFill>
        <a:latin typeface="Arial" pitchFamily="34" charset="0"/>
        <a:ea typeface="ＭＳ ゴシック" pitchFamily="49" charset="-128"/>
        <a:cs typeface="+mn-cs"/>
      </a:defRPr>
    </a:lvl7pPr>
    <a:lvl8pPr marL="3200400" algn="l" defTabSz="914400" rtl="0" eaLnBrk="1" latinLnBrk="0" hangingPunct="1">
      <a:defRPr kern="1200">
        <a:solidFill>
          <a:schemeClr val="bg1"/>
        </a:solidFill>
        <a:latin typeface="Arial" pitchFamily="34" charset="0"/>
        <a:ea typeface="ＭＳ ゴシック" pitchFamily="49" charset="-128"/>
        <a:cs typeface="+mn-cs"/>
      </a:defRPr>
    </a:lvl8pPr>
    <a:lvl9pPr marL="3657600" algn="l" defTabSz="914400" rtl="0" eaLnBrk="1" latinLnBrk="0" hangingPunct="1">
      <a:defRPr kern="1200">
        <a:solidFill>
          <a:schemeClr val="bg1"/>
        </a:solidFill>
        <a:latin typeface="Arial" pitchFamily="34" charset="0"/>
        <a:ea typeface="ＭＳ ゴシック"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114C7"/>
    <a:srgbClr val="31817B"/>
    <a:srgbClr val="00629B"/>
    <a:srgbClr val="004870"/>
    <a:srgbClr val="01109B"/>
    <a:srgbClr val="FF3300"/>
    <a:srgbClr val="FF6600"/>
    <a:srgbClr val="BA312D"/>
    <a:srgbClr val="3A3A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E8E6A-1D0A-1142-A14B-8F50B760358E}" v="55" dt="2024-02-23T19:12:29.969"/>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95657" autoAdjust="0"/>
  </p:normalViewPr>
  <p:slideViewPr>
    <p:cSldViewPr>
      <p:cViewPr varScale="1">
        <p:scale>
          <a:sx n="180" d="100"/>
          <a:sy n="180" d="100"/>
        </p:scale>
        <p:origin x="192" y="168"/>
      </p:cViewPr>
      <p:guideLst>
        <p:guide orient="horz" pos="2160"/>
        <p:guide pos="2880"/>
        <p:guide orient="horz" pos="162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181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 Derchang" userId="b9148588-e694-4445-9765-2c9aad6149ce" providerId="ADAL" clId="{DD9E8E6A-1D0A-1142-A14B-8F50B760358E}"/>
    <pc:docChg chg="undo redo custSel addSld modSld sldOrd">
      <pc:chgData name="Kau, Derchang" userId="b9148588-e694-4445-9765-2c9aad6149ce" providerId="ADAL" clId="{DD9E8E6A-1D0A-1142-A14B-8F50B760358E}" dt="2024-02-24T08:25:20.665" v="4558" actId="21"/>
      <pc:docMkLst>
        <pc:docMk/>
      </pc:docMkLst>
      <pc:sldChg chg="modSp mod ord">
        <pc:chgData name="Kau, Derchang" userId="b9148588-e694-4445-9765-2c9aad6149ce" providerId="ADAL" clId="{DD9E8E6A-1D0A-1142-A14B-8F50B760358E}" dt="2024-02-22T05:17:27.201" v="3445" actId="6549"/>
        <pc:sldMkLst>
          <pc:docMk/>
          <pc:sldMk cId="2578379942" sldId="309"/>
        </pc:sldMkLst>
        <pc:spChg chg="mod">
          <ac:chgData name="Kau, Derchang" userId="b9148588-e694-4445-9765-2c9aad6149ce" providerId="ADAL" clId="{DD9E8E6A-1D0A-1142-A14B-8F50B760358E}" dt="2024-02-21T07:14:55.414" v="148" actId="404"/>
          <ac:spMkLst>
            <pc:docMk/>
            <pc:sldMk cId="2578379942" sldId="309"/>
            <ac:spMk id="3" creationId="{035F8BF1-F31F-4687-B723-61AF2F9F5CFA}"/>
          </ac:spMkLst>
        </pc:spChg>
        <pc:spChg chg="mod">
          <ac:chgData name="Kau, Derchang" userId="b9148588-e694-4445-9765-2c9aad6149ce" providerId="ADAL" clId="{DD9E8E6A-1D0A-1142-A14B-8F50B760358E}" dt="2024-02-21T07:15:00.865" v="150" actId="1076"/>
          <ac:spMkLst>
            <pc:docMk/>
            <pc:sldMk cId="2578379942" sldId="309"/>
            <ac:spMk id="8" creationId="{8E99237C-3729-4AE3-97CE-A2F414CED865}"/>
          </ac:spMkLst>
        </pc:spChg>
        <pc:graphicFrameChg chg="mod modGraphic">
          <ac:chgData name="Kau, Derchang" userId="b9148588-e694-4445-9765-2c9aad6149ce" providerId="ADAL" clId="{DD9E8E6A-1D0A-1142-A14B-8F50B760358E}" dt="2024-02-22T05:17:27.201" v="3445" actId="6549"/>
          <ac:graphicFrameMkLst>
            <pc:docMk/>
            <pc:sldMk cId="2578379942" sldId="309"/>
            <ac:graphicFrameMk id="4" creationId="{063009BC-B377-44AC-966D-28CA984EF03D}"/>
          </ac:graphicFrameMkLst>
        </pc:graphicFrameChg>
        <pc:graphicFrameChg chg="mod modGraphic">
          <ac:chgData name="Kau, Derchang" userId="b9148588-e694-4445-9765-2c9aad6149ce" providerId="ADAL" clId="{DD9E8E6A-1D0A-1142-A14B-8F50B760358E}" dt="2024-02-22T05:17:20.108" v="3444" actId="20577"/>
          <ac:graphicFrameMkLst>
            <pc:docMk/>
            <pc:sldMk cId="2578379942" sldId="309"/>
            <ac:graphicFrameMk id="11" creationId="{C5FE234F-B4CC-4A58-84FC-D57302F33C4C}"/>
          </ac:graphicFrameMkLst>
        </pc:graphicFrameChg>
      </pc:sldChg>
      <pc:sldChg chg="delSp mod">
        <pc:chgData name="Kau, Derchang" userId="b9148588-e694-4445-9765-2c9aad6149ce" providerId="ADAL" clId="{DD9E8E6A-1D0A-1142-A14B-8F50B760358E}" dt="2024-02-22T03:21:14.253" v="3047" actId="478"/>
        <pc:sldMkLst>
          <pc:docMk/>
          <pc:sldMk cId="3288716894" sldId="311"/>
        </pc:sldMkLst>
        <pc:graphicFrameChg chg="del">
          <ac:chgData name="Kau, Derchang" userId="b9148588-e694-4445-9765-2c9aad6149ce" providerId="ADAL" clId="{DD9E8E6A-1D0A-1142-A14B-8F50B760358E}" dt="2024-02-22T03:21:14.253" v="3047" actId="478"/>
          <ac:graphicFrameMkLst>
            <pc:docMk/>
            <pc:sldMk cId="3288716894" sldId="311"/>
            <ac:graphicFrameMk id="2" creationId="{31704BE5-75F5-1A64-B6F0-488D3636946A}"/>
          </ac:graphicFrameMkLst>
        </pc:graphicFrameChg>
      </pc:sldChg>
      <pc:sldChg chg="addSp delSp modSp new mod">
        <pc:chgData name="Kau, Derchang" userId="b9148588-e694-4445-9765-2c9aad6149ce" providerId="ADAL" clId="{DD9E8E6A-1D0A-1142-A14B-8F50B760358E}" dt="2024-02-24T08:25:20.665" v="4558" actId="21"/>
        <pc:sldMkLst>
          <pc:docMk/>
          <pc:sldMk cId="1643800481" sldId="312"/>
        </pc:sldMkLst>
        <pc:spChg chg="mod">
          <ac:chgData name="Kau, Derchang" userId="b9148588-e694-4445-9765-2c9aad6149ce" providerId="ADAL" clId="{DD9E8E6A-1D0A-1142-A14B-8F50B760358E}" dt="2024-02-22T21:06:03.489" v="4213" actId="20577"/>
          <ac:spMkLst>
            <pc:docMk/>
            <pc:sldMk cId="1643800481" sldId="312"/>
            <ac:spMk id="2" creationId="{1227E062-0C62-E79F-8BEA-9205D62B8417}"/>
          </ac:spMkLst>
        </pc:spChg>
        <pc:spChg chg="mod">
          <ac:chgData name="Kau, Derchang" userId="b9148588-e694-4445-9765-2c9aad6149ce" providerId="ADAL" clId="{DD9E8E6A-1D0A-1142-A14B-8F50B760358E}" dt="2024-02-24T08:22:41.290" v="4527" actId="115"/>
          <ac:spMkLst>
            <pc:docMk/>
            <pc:sldMk cId="1643800481" sldId="312"/>
            <ac:spMk id="3" creationId="{F2D2AD24-7A18-92DF-EE68-7F7B12526DD0}"/>
          </ac:spMkLst>
        </pc:spChg>
        <pc:spChg chg="add mod">
          <ac:chgData name="Kau, Derchang" userId="b9148588-e694-4445-9765-2c9aad6149ce" providerId="ADAL" clId="{DD9E8E6A-1D0A-1142-A14B-8F50B760358E}" dt="2024-02-22T21:25:30.882" v="4330" actId="20577"/>
          <ac:spMkLst>
            <pc:docMk/>
            <pc:sldMk cId="1643800481" sldId="312"/>
            <ac:spMk id="4" creationId="{F5913EE2-BF0F-B11C-ECDC-98418BD5AC0D}"/>
          </ac:spMkLst>
        </pc:spChg>
        <pc:spChg chg="add mod">
          <ac:chgData name="Kau, Derchang" userId="b9148588-e694-4445-9765-2c9aad6149ce" providerId="ADAL" clId="{DD9E8E6A-1D0A-1142-A14B-8F50B760358E}" dt="2024-02-22T20:58:09.994" v="4076" actId="1076"/>
          <ac:spMkLst>
            <pc:docMk/>
            <pc:sldMk cId="1643800481" sldId="312"/>
            <ac:spMk id="7" creationId="{4ED96982-5818-A814-E998-3B351BDE1FD9}"/>
          </ac:spMkLst>
        </pc:spChg>
        <pc:spChg chg="add del mod">
          <ac:chgData name="Kau, Derchang" userId="b9148588-e694-4445-9765-2c9aad6149ce" providerId="ADAL" clId="{DD9E8E6A-1D0A-1142-A14B-8F50B760358E}" dt="2024-02-24T08:25:20.665" v="4558" actId="21"/>
          <ac:spMkLst>
            <pc:docMk/>
            <pc:sldMk cId="1643800481" sldId="312"/>
            <ac:spMk id="8" creationId="{A0D3F9E7-763F-8A61-C4B3-80C0E917B321}"/>
          </ac:spMkLst>
        </pc:spChg>
        <pc:graphicFrameChg chg="add mod modGraphic">
          <ac:chgData name="Kau, Derchang" userId="b9148588-e694-4445-9765-2c9aad6149ce" providerId="ADAL" clId="{DD9E8E6A-1D0A-1142-A14B-8F50B760358E}" dt="2024-02-22T21:12:03.169" v="4250" actId="1076"/>
          <ac:graphicFrameMkLst>
            <pc:docMk/>
            <pc:sldMk cId="1643800481" sldId="312"/>
            <ac:graphicFrameMk id="5" creationId="{977D5654-8F76-07D3-2CD0-2562253645D0}"/>
          </ac:graphicFrameMkLst>
        </pc:graphicFrameChg>
      </pc:sldChg>
      <pc:sldChg chg="addSp delSp modSp new mod">
        <pc:chgData name="Kau, Derchang" userId="b9148588-e694-4445-9765-2c9aad6149ce" providerId="ADAL" clId="{DD9E8E6A-1D0A-1142-A14B-8F50B760358E}" dt="2024-02-23T19:13:55.982" v="4503" actId="14734"/>
        <pc:sldMkLst>
          <pc:docMk/>
          <pc:sldMk cId="3251346713" sldId="313"/>
        </pc:sldMkLst>
        <pc:spChg chg="mod">
          <ac:chgData name="Kau, Derchang" userId="b9148588-e694-4445-9765-2c9aad6149ce" providerId="ADAL" clId="{DD9E8E6A-1D0A-1142-A14B-8F50B760358E}" dt="2024-02-23T19:12:47.279" v="4487" actId="20577"/>
          <ac:spMkLst>
            <pc:docMk/>
            <pc:sldMk cId="3251346713" sldId="313"/>
            <ac:spMk id="2" creationId="{3BD4ECB6-631A-CC9F-36F6-5FC469B9349F}"/>
          </ac:spMkLst>
        </pc:spChg>
        <pc:spChg chg="add del">
          <ac:chgData name="Kau, Derchang" userId="b9148588-e694-4445-9765-2c9aad6149ce" providerId="ADAL" clId="{DD9E8E6A-1D0A-1142-A14B-8F50B760358E}" dt="2024-02-22T03:44:28.281" v="3275"/>
          <ac:spMkLst>
            <pc:docMk/>
            <pc:sldMk cId="3251346713" sldId="313"/>
            <ac:spMk id="3" creationId="{5F4B97BB-6B19-4BD4-33FA-2D5B4B071285}"/>
          </ac:spMkLst>
        </pc:spChg>
        <pc:spChg chg="add del mod">
          <ac:chgData name="Kau, Derchang" userId="b9148588-e694-4445-9765-2c9aad6149ce" providerId="ADAL" clId="{DD9E8E6A-1D0A-1142-A14B-8F50B760358E}" dt="2024-02-22T03:45:45.311" v="3284" actId="478"/>
          <ac:spMkLst>
            <pc:docMk/>
            <pc:sldMk cId="3251346713" sldId="313"/>
            <ac:spMk id="8" creationId="{B7CB4E65-695B-A3A0-05E6-068411C46E82}"/>
          </ac:spMkLst>
        </pc:spChg>
        <pc:graphicFrameChg chg="add mod">
          <ac:chgData name="Kau, Derchang" userId="b9148588-e694-4445-9765-2c9aad6149ce" providerId="ADAL" clId="{DD9E8E6A-1D0A-1142-A14B-8F50B760358E}" dt="2024-02-22T03:43:56.925" v="3272"/>
          <ac:graphicFrameMkLst>
            <pc:docMk/>
            <pc:sldMk cId="3251346713" sldId="313"/>
            <ac:graphicFrameMk id="4" creationId="{2BBFCE68-CA1C-617E-24C0-16A32AFBBAEC}"/>
          </ac:graphicFrameMkLst>
        </pc:graphicFrameChg>
        <pc:graphicFrameChg chg="add mod">
          <ac:chgData name="Kau, Derchang" userId="b9148588-e694-4445-9765-2c9aad6149ce" providerId="ADAL" clId="{DD9E8E6A-1D0A-1142-A14B-8F50B760358E}" dt="2024-02-22T03:44:28.182" v="3274"/>
          <ac:graphicFrameMkLst>
            <pc:docMk/>
            <pc:sldMk cId="3251346713" sldId="313"/>
            <ac:graphicFrameMk id="5" creationId="{DCA5FC50-A717-15F9-3C2F-172C8C4CDB67}"/>
          </ac:graphicFrameMkLst>
        </pc:graphicFrameChg>
        <pc:graphicFrameChg chg="add del mod modGraphic">
          <ac:chgData name="Kau, Derchang" userId="b9148588-e694-4445-9765-2c9aad6149ce" providerId="ADAL" clId="{DD9E8E6A-1D0A-1142-A14B-8F50B760358E}" dt="2024-02-23T19:13:55.982" v="4503" actId="14734"/>
          <ac:graphicFrameMkLst>
            <pc:docMk/>
            <pc:sldMk cId="3251346713" sldId="313"/>
            <ac:graphicFrameMk id="6" creationId="{4F034060-5D6A-B720-CE30-DD4E855E3204}"/>
          </ac:graphicFrameMkLst>
        </pc:graphicFrameChg>
      </pc:sldChg>
      <pc:sldChg chg="addSp delSp modSp new mod">
        <pc:chgData name="Kau, Derchang" userId="b9148588-e694-4445-9765-2c9aad6149ce" providerId="ADAL" clId="{DD9E8E6A-1D0A-1142-A14B-8F50B760358E}" dt="2024-02-22T18:37:37.602" v="3487" actId="20577"/>
        <pc:sldMkLst>
          <pc:docMk/>
          <pc:sldMk cId="68536998" sldId="314"/>
        </pc:sldMkLst>
        <pc:spChg chg="mod">
          <ac:chgData name="Kau, Derchang" userId="b9148588-e694-4445-9765-2c9aad6149ce" providerId="ADAL" clId="{DD9E8E6A-1D0A-1142-A14B-8F50B760358E}" dt="2024-02-22T18:36:35.427" v="3469" actId="5793"/>
          <ac:spMkLst>
            <pc:docMk/>
            <pc:sldMk cId="68536998" sldId="314"/>
            <ac:spMk id="2" creationId="{2B8301EE-400A-1823-E8FB-4E287173AEB0}"/>
          </ac:spMkLst>
        </pc:spChg>
        <pc:spChg chg="del">
          <ac:chgData name="Kau, Derchang" userId="b9148588-e694-4445-9765-2c9aad6149ce" providerId="ADAL" clId="{DD9E8E6A-1D0A-1142-A14B-8F50B760358E}" dt="2024-02-22T18:36:53.635" v="3470"/>
          <ac:spMkLst>
            <pc:docMk/>
            <pc:sldMk cId="68536998" sldId="314"/>
            <ac:spMk id="3" creationId="{645266D0-AAA7-0EAC-6BB0-C599A8F63BA2}"/>
          </ac:spMkLst>
        </pc:spChg>
        <pc:graphicFrameChg chg="add mod modGraphic">
          <ac:chgData name="Kau, Derchang" userId="b9148588-e694-4445-9765-2c9aad6149ce" providerId="ADAL" clId="{DD9E8E6A-1D0A-1142-A14B-8F50B760358E}" dt="2024-02-22T18:37:37.602" v="3487" actId="20577"/>
          <ac:graphicFrameMkLst>
            <pc:docMk/>
            <pc:sldMk cId="68536998" sldId="314"/>
            <ac:graphicFrameMk id="4" creationId="{170DD420-6B45-28A5-BD3A-16AD5D0A5E13}"/>
          </ac:graphicFrameMkLst>
        </pc:graphicFrameChg>
      </pc:sldChg>
      <pc:sldChg chg="modSp new mod">
        <pc:chgData name="Kau, Derchang" userId="b9148588-e694-4445-9765-2c9aad6149ce" providerId="ADAL" clId="{DD9E8E6A-1D0A-1142-A14B-8F50B760358E}" dt="2024-02-22T21:34:47.008" v="4416" actId="20577"/>
        <pc:sldMkLst>
          <pc:docMk/>
          <pc:sldMk cId="240016328" sldId="315"/>
        </pc:sldMkLst>
        <pc:spChg chg="mod">
          <ac:chgData name="Kau, Derchang" userId="b9148588-e694-4445-9765-2c9aad6149ce" providerId="ADAL" clId="{DD9E8E6A-1D0A-1142-A14B-8F50B760358E}" dt="2024-02-22T21:34:47.008" v="4416" actId="20577"/>
          <ac:spMkLst>
            <pc:docMk/>
            <pc:sldMk cId="240016328" sldId="315"/>
            <ac:spMk id="2" creationId="{C7F6CF7D-B652-3A8D-4D13-E40768621DB4}"/>
          </ac:spMkLst>
        </pc:spChg>
      </pc:sldChg>
      <pc:sldChg chg="modSp add mod">
        <pc:chgData name="Kau, Derchang" userId="b9148588-e694-4445-9765-2c9aad6149ce" providerId="ADAL" clId="{DD9E8E6A-1D0A-1142-A14B-8F50B760358E}" dt="2024-02-23T19:24:28.390" v="4523" actId="20577"/>
        <pc:sldMkLst>
          <pc:docMk/>
          <pc:sldMk cId="3850911604" sldId="316"/>
        </pc:sldMkLst>
        <pc:spChg chg="mod">
          <ac:chgData name="Kau, Derchang" userId="b9148588-e694-4445-9765-2c9aad6149ce" providerId="ADAL" clId="{DD9E8E6A-1D0A-1142-A14B-8F50B760358E}" dt="2024-02-23T19:12:42.389" v="4484" actId="20577"/>
          <ac:spMkLst>
            <pc:docMk/>
            <pc:sldMk cId="3850911604" sldId="316"/>
            <ac:spMk id="2" creationId="{3BD4ECB6-631A-CC9F-36F6-5FC469B9349F}"/>
          </ac:spMkLst>
        </pc:spChg>
        <pc:graphicFrameChg chg="modGraphic">
          <ac:chgData name="Kau, Derchang" userId="b9148588-e694-4445-9765-2c9aad6149ce" providerId="ADAL" clId="{DD9E8E6A-1D0A-1142-A14B-8F50B760358E}" dt="2024-02-23T19:24:28.390" v="4523" actId="20577"/>
          <ac:graphicFrameMkLst>
            <pc:docMk/>
            <pc:sldMk cId="3850911604" sldId="316"/>
            <ac:graphicFrameMk id="6" creationId="{4F034060-5D6A-B720-CE30-DD4E855E320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Rot="1" noChangeAspect="1" noChangeArrowheads="1"/>
          </p:cNvSpPr>
          <p:nvPr>
            <p:ph type="sldImg"/>
          </p:nvPr>
        </p:nvSpPr>
        <p:spPr bwMode="auto">
          <a:xfrm>
            <a:off x="0" y="708025"/>
            <a:ext cx="0" cy="0"/>
          </a:xfrm>
          <a:prstGeom prst="rect">
            <a:avLst/>
          </a:prstGeom>
          <a:noFill/>
          <a:ln w="9525">
            <a:noFill/>
            <a:round/>
            <a:headEnd/>
            <a:tailEnd/>
          </a:ln>
        </p:spPr>
      </p:sp>
      <p:sp>
        <p:nvSpPr>
          <p:cNvPr id="2050" name="Rectangle 2"/>
          <p:cNvSpPr>
            <a:spLocks noGrp="1" noChangeArrowheads="1"/>
          </p:cNvSpPr>
          <p:nvPr>
            <p:ph type="body"/>
          </p:nvPr>
        </p:nvSpPr>
        <p:spPr bwMode="auto">
          <a:xfrm>
            <a:off x="701041" y="4415790"/>
            <a:ext cx="5606698" cy="418176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dirty="0"/>
          </a:p>
        </p:txBody>
      </p:sp>
    </p:spTree>
    <p:extLst>
      <p:ext uri="{BB962C8B-B14F-4D97-AF65-F5344CB8AC3E}">
        <p14:creationId xmlns:p14="http://schemas.microsoft.com/office/powerpoint/2010/main" val="13133044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09" charset="0"/>
        <a:ea typeface="ＭＳ Ｐゴシック" pitchFamily="-110" charset="-128"/>
        <a:cs typeface="ＭＳ Ｐゴシック" pitchFamily="-110"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09" charset="0"/>
        <a:ea typeface="ＭＳ Ｐゴシック" pitchFamily="-109"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09" charset="0"/>
        <a:ea typeface="ＭＳ Ｐゴシック" pitchFamily="-109"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09" charset="0"/>
        <a:ea typeface="ＭＳ Ｐゴシック" pitchFamily="-109"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155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055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0289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28" name="Picture 27" descr="IEDM_Background_edited.jpg"/>
          <p:cNvPicPr>
            <a:picLocks noChangeAspect="1"/>
          </p:cNvPicPr>
          <p:nvPr userDrawn="1"/>
        </p:nvPicPr>
        <p:blipFill>
          <a:blip r:embed="rId2"/>
          <a:srcRect t="22572" b="23491"/>
          <a:stretch>
            <a:fillRect/>
          </a:stretch>
        </p:blipFill>
        <p:spPr>
          <a:xfrm>
            <a:off x="0" y="0"/>
            <a:ext cx="9144000" cy="2774255"/>
          </a:xfrm>
          <a:prstGeom prst="rect">
            <a:avLst/>
          </a:prstGeom>
        </p:spPr>
      </p:pic>
      <p:sp>
        <p:nvSpPr>
          <p:cNvPr id="10" name="Rectangle 9"/>
          <p:cNvSpPr/>
          <p:nvPr userDrawn="1"/>
        </p:nvSpPr>
        <p:spPr bwMode="auto">
          <a:xfrm>
            <a:off x="0" y="2800350"/>
            <a:ext cx="9144000" cy="2343150"/>
          </a:xfrm>
          <a:prstGeom prst="rect">
            <a:avLst/>
          </a:prstGeom>
          <a:solidFill>
            <a:srgbClr val="00629B"/>
          </a:solidFill>
          <a:ln w="9525" cap="flat" cmpd="sng" algn="ctr">
            <a:solidFill>
              <a:srgbClr val="31817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Arial" pitchFamily="-109" charset="0"/>
              <a:buNone/>
              <a:tabLst/>
            </a:pPr>
            <a:endParaRPr kumimoji="0" lang="de-AT" sz="1800" b="0" i="0" u="none" strike="noStrike" cap="none" normalizeH="0" baseline="0" dirty="0">
              <a:ln>
                <a:noFill/>
              </a:ln>
              <a:solidFill>
                <a:schemeClr val="bg1"/>
              </a:solidFill>
              <a:effectLst/>
              <a:latin typeface="Arial" pitchFamily="-109" charset="0"/>
              <a:ea typeface="ＭＳ ゴシック" pitchFamily="-109" charset="-128"/>
              <a:cs typeface="ＭＳ ゴシック" pitchFamily="-109" charset="-128"/>
            </a:endParaRPr>
          </a:p>
        </p:txBody>
      </p:sp>
      <p:sp>
        <p:nvSpPr>
          <p:cNvPr id="16" name="Text Placeholder 15"/>
          <p:cNvSpPr>
            <a:spLocks noGrp="1"/>
          </p:cNvSpPr>
          <p:nvPr>
            <p:ph type="body" sz="quarter" idx="10" hasCustomPrompt="1"/>
          </p:nvPr>
        </p:nvSpPr>
        <p:spPr>
          <a:xfrm>
            <a:off x="152400" y="3105150"/>
            <a:ext cx="8839200" cy="1219200"/>
          </a:xfrm>
        </p:spPr>
        <p:txBody>
          <a:bodyPr tIns="108000"/>
          <a:lstStyle>
            <a:lvl1pPr marL="0">
              <a:lnSpc>
                <a:spcPts val="2200"/>
              </a:lnSpc>
              <a:spcBef>
                <a:spcPts val="1200"/>
              </a:spcBef>
              <a:defRPr>
                <a:solidFill>
                  <a:schemeClr val="bg1"/>
                </a:solidFill>
              </a:defRPr>
            </a:lvl1pPr>
          </a:lstStyle>
          <a:p>
            <a:pPr lvl="0"/>
            <a:r>
              <a:rPr lang="en-US" dirty="0"/>
              <a:t>Click to add Title</a:t>
            </a:r>
            <a:endParaRPr lang="de-AT" dirty="0"/>
          </a:p>
        </p:txBody>
      </p:sp>
      <p:sp>
        <p:nvSpPr>
          <p:cNvPr id="17" name="Text Placeholder 15"/>
          <p:cNvSpPr>
            <a:spLocks noGrp="1"/>
          </p:cNvSpPr>
          <p:nvPr>
            <p:ph type="body" sz="quarter" idx="11" hasCustomPrompt="1"/>
          </p:nvPr>
        </p:nvSpPr>
        <p:spPr>
          <a:xfrm>
            <a:off x="152400" y="4629150"/>
            <a:ext cx="8839200" cy="381000"/>
          </a:xfrm>
        </p:spPr>
        <p:txBody>
          <a:bodyPr/>
          <a:lstStyle>
            <a:lvl1pPr>
              <a:defRPr sz="1800" b="0" baseline="0">
                <a:solidFill>
                  <a:schemeClr val="bg1"/>
                </a:solidFill>
              </a:defRPr>
            </a:lvl1pPr>
          </a:lstStyle>
          <a:p>
            <a:pPr lvl="0"/>
            <a:r>
              <a:rPr lang="en-US" dirty="0"/>
              <a:t>OCTOBER 2, 2020</a:t>
            </a:r>
            <a:endParaRPr lang="de-AT" dirty="0"/>
          </a:p>
        </p:txBody>
      </p:sp>
      <p:sp>
        <p:nvSpPr>
          <p:cNvPr id="24" name="Content Placeholder 23"/>
          <p:cNvSpPr>
            <a:spLocks noGrp="1"/>
          </p:cNvSpPr>
          <p:nvPr>
            <p:ph sz="quarter" idx="12" hasCustomPrompt="1"/>
          </p:nvPr>
        </p:nvSpPr>
        <p:spPr>
          <a:xfrm>
            <a:off x="166773" y="2471109"/>
            <a:ext cx="1981200" cy="304800"/>
          </a:xfrm>
          <a:solidFill>
            <a:schemeClr val="bg1"/>
          </a:solidFill>
          <a:ln>
            <a:noFill/>
          </a:ln>
        </p:spPr>
        <p:txBody>
          <a:bodyPr/>
          <a:lstStyle>
            <a:lvl1pPr>
              <a:defRPr sz="1800" baseline="0">
                <a:solidFill>
                  <a:srgbClr val="00629B"/>
                </a:solidFill>
              </a:defRPr>
            </a:lvl1pPr>
          </a:lstStyle>
          <a:p>
            <a:pPr lvl="0"/>
            <a:r>
              <a:rPr lang="en-US" dirty="0"/>
              <a:t>Plenary Session</a:t>
            </a:r>
            <a:endParaRPr lang="de-AT" dirty="0"/>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auto">
          <a:xfrm>
            <a:off x="0" y="1630480"/>
            <a:ext cx="9144000" cy="3513020"/>
          </a:xfrm>
          <a:prstGeom prst="rect">
            <a:avLst/>
          </a:prstGeom>
          <a:solidFill>
            <a:srgbClr val="00629B"/>
          </a:solidFill>
          <a:ln w="9525" cap="flat" cmpd="sng" algn="ctr">
            <a:solidFill>
              <a:srgbClr val="31817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Arial" pitchFamily="-109" charset="0"/>
              <a:buNone/>
              <a:tabLst/>
            </a:pPr>
            <a:endParaRPr kumimoji="0" lang="de-AT" sz="1800" b="0" i="0" u="none" strike="noStrike" cap="none" normalizeH="0" baseline="0" dirty="0">
              <a:ln>
                <a:noFill/>
              </a:ln>
              <a:solidFill>
                <a:schemeClr val="bg1"/>
              </a:solidFill>
              <a:effectLst/>
              <a:latin typeface="Arial" pitchFamily="-109" charset="0"/>
              <a:ea typeface="ＭＳ ゴシック" pitchFamily="-109" charset="-128"/>
              <a:cs typeface="ＭＳ ゴシック" pitchFamily="-109" charset="-128"/>
            </a:endParaRPr>
          </a:p>
        </p:txBody>
      </p:sp>
      <p:pic>
        <p:nvPicPr>
          <p:cNvPr id="28" name="Picture 27" descr="IEDM_Background_edited.jpg"/>
          <p:cNvPicPr>
            <a:picLocks noChangeAspect="1"/>
          </p:cNvPicPr>
          <p:nvPr userDrawn="1"/>
        </p:nvPicPr>
        <p:blipFill>
          <a:blip r:embed="rId2"/>
          <a:srcRect t="24412" b="26250"/>
          <a:stretch>
            <a:fillRect/>
          </a:stretch>
        </p:blipFill>
        <p:spPr>
          <a:xfrm>
            <a:off x="0" y="0"/>
            <a:ext cx="9144000" cy="1600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000" b="1">
                <a:solidFill>
                  <a:schemeClr val="bg1"/>
                </a:solidFill>
                <a:effectLst/>
                <a:latin typeface="+mj-lt"/>
                <a:ea typeface="Verdana" pitchFamily="34" charset="0"/>
                <a:cs typeface="Verdana" pitchFamily="34" charset="0"/>
              </a:defRPr>
            </a:lvl1pPr>
          </a:lstStyle>
          <a:p>
            <a:r>
              <a:rPr lang="en-US" dirty="0"/>
              <a:t>Click to Edit Title</a:t>
            </a:r>
          </a:p>
        </p:txBody>
      </p:sp>
      <p:sp>
        <p:nvSpPr>
          <p:cNvPr id="3" name="Content Placeholder 2"/>
          <p:cNvSpPr>
            <a:spLocks noGrp="1"/>
          </p:cNvSpPr>
          <p:nvPr>
            <p:ph idx="1" hasCustomPrompt="1"/>
          </p:nvPr>
        </p:nvSpPr>
        <p:spPr>
          <a:xfrm>
            <a:off x="457201" y="857250"/>
            <a:ext cx="8228013" cy="3886200"/>
          </a:xfrm>
        </p:spPr>
        <p:txBody>
          <a:bodyPr/>
          <a:lstStyle>
            <a:lvl1pPr>
              <a:buNone/>
              <a:defRPr sz="2800">
                <a:latin typeface="+mj-lt"/>
                <a:ea typeface="Verdana" pitchFamily="34" charset="0"/>
                <a:cs typeface="Verdana" pitchFamily="34" charset="0"/>
              </a:defRPr>
            </a:lvl1pPr>
            <a:lvl2pPr>
              <a:buNone/>
              <a:defRPr sz="2400" i="0">
                <a:latin typeface="+mj-lt"/>
                <a:ea typeface="Verdana" pitchFamily="34" charset="0"/>
                <a:cs typeface="Verdana" pitchFamily="34" charset="0"/>
              </a:defRPr>
            </a:lvl2pPr>
            <a:lvl3pPr>
              <a:buNone/>
              <a:defRPr sz="2000" i="1">
                <a:latin typeface="+mj-lt"/>
                <a:ea typeface="Verdana" pitchFamily="34" charset="0"/>
                <a:cs typeface="Verdana" pitchFamily="34" charset="0"/>
              </a:defRPr>
            </a:lvl3pPr>
            <a:lvl4pPr>
              <a:buNone/>
              <a:defRPr sz="2000" i="1">
                <a:latin typeface="+mj-lt"/>
                <a:ea typeface="Verdana" pitchFamily="34" charset="0"/>
                <a:cs typeface="Verdana" pitchFamily="34" charset="0"/>
              </a:defRPr>
            </a:lvl4pPr>
            <a:lvl5pPr>
              <a:buNone/>
              <a:defRPr sz="2000" i="1">
                <a:latin typeface="+mj-lt"/>
                <a:ea typeface="Verdana" pitchFamily="34" charset="0"/>
                <a:cs typeface="Verdana"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742950"/>
          </a:xfrm>
          <a:prstGeom prst="rect">
            <a:avLst/>
          </a:prstGeom>
          <a:solidFill>
            <a:srgbClr val="00629B"/>
          </a:solidFill>
          <a:ln w="9525" cap="flat" cmpd="sng" algn="ctr">
            <a:solidFill>
              <a:srgbClr val="31817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Arial" pitchFamily="-109" charset="0"/>
              <a:buNone/>
              <a:tabLst/>
            </a:pPr>
            <a:endParaRPr kumimoji="0" lang="de-AT" sz="1800" b="0" i="0" u="none" strike="noStrike" cap="none" normalizeH="0" baseline="0" dirty="0">
              <a:ln>
                <a:noFill/>
              </a:ln>
              <a:solidFill>
                <a:schemeClr val="bg1"/>
              </a:solidFill>
              <a:effectLst/>
              <a:latin typeface="Arial" pitchFamily="-109" charset="0"/>
              <a:ea typeface="ＭＳ ゴシック" pitchFamily="-109" charset="-128"/>
              <a:cs typeface="ＭＳ ゴシック" pitchFamily="-109" charset="-128"/>
            </a:endParaRPr>
          </a:p>
        </p:txBody>
      </p:sp>
      <p:sp>
        <p:nvSpPr>
          <p:cNvPr id="1026" name="Rectangle 1"/>
          <p:cNvSpPr>
            <a:spLocks noGrp="1" noChangeArrowheads="1"/>
          </p:cNvSpPr>
          <p:nvPr>
            <p:ph type="title"/>
          </p:nvPr>
        </p:nvSpPr>
        <p:spPr bwMode="auto">
          <a:xfrm>
            <a:off x="457201" y="114301"/>
            <a:ext cx="8228013" cy="592931"/>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US" dirty="0"/>
              <a:t>Click to Edit Master Title Style</a:t>
            </a:r>
            <a:endParaRPr lang="en-GB" altLang="ja-JP" dirty="0"/>
          </a:p>
        </p:txBody>
      </p:sp>
      <p:sp>
        <p:nvSpPr>
          <p:cNvPr id="1027" name="Rectangle 2"/>
          <p:cNvSpPr>
            <a:spLocks noGrp="1" noChangeArrowheads="1"/>
          </p:cNvSpPr>
          <p:nvPr>
            <p:ph type="body" idx="1"/>
          </p:nvPr>
        </p:nvSpPr>
        <p:spPr bwMode="auto">
          <a:xfrm>
            <a:off x="457201" y="857250"/>
            <a:ext cx="8228013" cy="39433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ltLang="ja-JP" dirty="0"/>
              <a:t>Click to edit the outline text format</a:t>
            </a:r>
          </a:p>
          <a:p>
            <a:pPr lvl="1"/>
            <a:r>
              <a:rPr lang="en-GB" altLang="ja-JP" dirty="0"/>
              <a:t>Second outline level</a:t>
            </a:r>
          </a:p>
          <a:p>
            <a:pPr lvl="2"/>
            <a:r>
              <a:rPr lang="en-GB" altLang="ja-JP" dirty="0"/>
              <a:t>Third outline level</a:t>
            </a:r>
          </a:p>
          <a:p>
            <a:pPr lvl="3"/>
            <a:r>
              <a:rPr lang="en-GB" altLang="ja-JP" dirty="0"/>
              <a:t>Fourth outline level</a:t>
            </a:r>
          </a:p>
          <a:p>
            <a:pPr lvl="4"/>
            <a:r>
              <a:rPr lang="en-GB" altLang="ja-JP" dirty="0"/>
              <a:t>Fifth outline level</a:t>
            </a:r>
          </a:p>
          <a:p>
            <a:pPr lvl="4"/>
            <a:r>
              <a:rPr lang="en-GB" altLang="ja-JP" dirty="0"/>
              <a:t>Sixth outline level</a:t>
            </a:r>
          </a:p>
          <a:p>
            <a:pPr lvl="4"/>
            <a:r>
              <a:rPr lang="en-GB" altLang="ja-JP" dirty="0"/>
              <a:t>Seventh outline level</a:t>
            </a:r>
          </a:p>
          <a:p>
            <a:pPr lvl="4"/>
            <a:r>
              <a:rPr lang="en-GB" altLang="ja-JP" dirty="0"/>
              <a:t>Eighth outline level</a:t>
            </a:r>
          </a:p>
          <a:p>
            <a:pPr lvl="4"/>
            <a:r>
              <a:rPr lang="en-GB" altLang="ja-JP" dirty="0"/>
              <a:t>Ninth outline level</a:t>
            </a:r>
          </a:p>
        </p:txBody>
      </p:sp>
      <p:sp>
        <p:nvSpPr>
          <p:cNvPr id="1029" name="Rectangle 5"/>
          <p:cNvSpPr>
            <a:spLocks noGrp="1" noChangeArrowheads="1"/>
          </p:cNvSpPr>
          <p:nvPr>
            <p:ph type="sldNum"/>
          </p:nvPr>
        </p:nvSpPr>
        <p:spPr bwMode="auto">
          <a:xfrm>
            <a:off x="8458200" y="4857750"/>
            <a:ext cx="609600" cy="18454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a:lnSpc>
                <a:spcPct val="100000"/>
              </a:lnSpc>
              <a:defRPr sz="1400">
                <a:solidFill>
                  <a:srgbClr val="000000"/>
                </a:solidFill>
              </a:defRPr>
            </a:lvl1pPr>
          </a:lstStyle>
          <a:p>
            <a:fld id="{424231D3-3E11-4109-AFB2-10967A73922E}" type="slidenum">
              <a:rPr lang="ja-JP" altLang="en-GB" smtClean="0"/>
              <a:pPr/>
              <a:t>‹#›</a:t>
            </a:fld>
            <a:endParaRPr lang="en-GB" altLang="ja-JP" dirty="0"/>
          </a:p>
        </p:txBody>
      </p:sp>
      <p:sp>
        <p:nvSpPr>
          <p:cNvPr id="1035" name="Rectangle 11"/>
          <p:cNvSpPr>
            <a:spLocks noChangeArrowheads="1"/>
          </p:cNvSpPr>
          <p:nvPr/>
        </p:nvSpPr>
        <p:spPr bwMode="auto">
          <a:xfrm>
            <a:off x="7391401" y="4482704"/>
            <a:ext cx="423863" cy="125015"/>
          </a:xfrm>
          <a:prstGeom prst="rect">
            <a:avLst/>
          </a:prstGeom>
          <a:solidFill>
            <a:srgbClr val="FFFFFF"/>
          </a:solidFill>
          <a:ln w="9360">
            <a:solidFill>
              <a:srgbClr val="FFFFFF"/>
            </a:solidFill>
            <a:miter lim="800000"/>
            <a:headEnd/>
            <a:tailEnd/>
          </a:ln>
        </p:spPr>
        <p:txBody>
          <a:bodyPr wrap="none" anchor="ctr"/>
          <a:lstStyle/>
          <a:p>
            <a:endParaRPr lang="en-US"/>
          </a:p>
        </p:txBody>
      </p:sp>
      <p:pic>
        <p:nvPicPr>
          <p:cNvPr id="1036" name="Picture 12"/>
          <p:cNvPicPr>
            <a:picLocks noChangeAspect="1"/>
          </p:cNvPicPr>
          <p:nvPr/>
        </p:nvPicPr>
        <p:blipFill>
          <a:blip r:embed="rId5"/>
          <a:stretch>
            <a:fillRect/>
          </a:stretch>
        </p:blipFill>
        <p:spPr bwMode="auto">
          <a:xfrm>
            <a:off x="8481204" y="114300"/>
            <a:ext cx="533400"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Lst>
  <p:txStyles>
    <p:titleStyle>
      <a:lvl1pPr algn="l" defTabSz="457200" rtl="0" eaLnBrk="0" fontAlgn="base" hangingPunct="0">
        <a:lnSpc>
          <a:spcPct val="93000"/>
        </a:lnSpc>
        <a:spcBef>
          <a:spcPct val="0"/>
        </a:spcBef>
        <a:spcAft>
          <a:spcPct val="0"/>
        </a:spcAft>
        <a:buClr>
          <a:srgbClr val="000000"/>
        </a:buClr>
        <a:buSzPct val="100000"/>
        <a:buFont typeface="Arial" pitchFamily="34" charset="0"/>
        <a:defRPr sz="3200" b="1" baseline="0">
          <a:solidFill>
            <a:schemeClr val="bg1"/>
          </a:solidFill>
          <a:effectLst/>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Arial" pitchFamily="34" charset="0"/>
        <a:defRPr sz="4400">
          <a:solidFill>
            <a:srgbClr val="000000"/>
          </a:solidFill>
          <a:latin typeface="Arial" pitchFamily="-109" charset="0"/>
          <a:ea typeface="ＭＳ ゴシック" pitchFamily="-109" charset="-128"/>
          <a:cs typeface="ＭＳ ゴシック" pitchFamily="-109" charset="-128"/>
        </a:defRPr>
      </a:lvl2pPr>
      <a:lvl3pPr algn="ctr" defTabSz="457200" rtl="0" eaLnBrk="0" fontAlgn="base" hangingPunct="0">
        <a:lnSpc>
          <a:spcPct val="93000"/>
        </a:lnSpc>
        <a:spcBef>
          <a:spcPct val="0"/>
        </a:spcBef>
        <a:spcAft>
          <a:spcPct val="0"/>
        </a:spcAft>
        <a:buClr>
          <a:srgbClr val="000000"/>
        </a:buClr>
        <a:buSzPct val="100000"/>
        <a:buFont typeface="Arial" pitchFamily="34" charset="0"/>
        <a:defRPr sz="4400">
          <a:solidFill>
            <a:srgbClr val="000000"/>
          </a:solidFill>
          <a:latin typeface="Arial" pitchFamily="-109" charset="0"/>
          <a:ea typeface="ＭＳ ゴシック" pitchFamily="-109" charset="-128"/>
          <a:cs typeface="ＭＳ ゴシック" pitchFamily="-109" charset="-128"/>
        </a:defRPr>
      </a:lvl3pPr>
      <a:lvl4pPr algn="ctr" defTabSz="457200" rtl="0" eaLnBrk="0" fontAlgn="base" hangingPunct="0">
        <a:lnSpc>
          <a:spcPct val="93000"/>
        </a:lnSpc>
        <a:spcBef>
          <a:spcPct val="0"/>
        </a:spcBef>
        <a:spcAft>
          <a:spcPct val="0"/>
        </a:spcAft>
        <a:buClr>
          <a:srgbClr val="000000"/>
        </a:buClr>
        <a:buSzPct val="100000"/>
        <a:buFont typeface="Arial" pitchFamily="34" charset="0"/>
        <a:defRPr sz="4400">
          <a:solidFill>
            <a:srgbClr val="000000"/>
          </a:solidFill>
          <a:latin typeface="Arial" pitchFamily="-109" charset="0"/>
          <a:ea typeface="ＭＳ ゴシック" pitchFamily="-109" charset="-128"/>
          <a:cs typeface="ＭＳ ゴシック" pitchFamily="-109" charset="-128"/>
        </a:defRPr>
      </a:lvl4pPr>
      <a:lvl5pPr algn="ctr" defTabSz="457200" rtl="0" eaLnBrk="0" fontAlgn="base" hangingPunct="0">
        <a:lnSpc>
          <a:spcPct val="93000"/>
        </a:lnSpc>
        <a:spcBef>
          <a:spcPct val="0"/>
        </a:spcBef>
        <a:spcAft>
          <a:spcPct val="0"/>
        </a:spcAft>
        <a:buClr>
          <a:srgbClr val="000000"/>
        </a:buClr>
        <a:buSzPct val="100000"/>
        <a:buFont typeface="Arial" pitchFamily="34" charset="0"/>
        <a:defRPr sz="4400">
          <a:solidFill>
            <a:srgbClr val="000000"/>
          </a:solidFill>
          <a:latin typeface="Arial" pitchFamily="-109" charset="0"/>
          <a:ea typeface="ＭＳ ゴシック" pitchFamily="-109" charset="-128"/>
          <a:cs typeface="ＭＳ ゴシック" pitchFamily="-109" charset="-128"/>
        </a:defRPr>
      </a:lvl5pPr>
      <a:lvl6pPr marL="457200" algn="ctr" defTabSz="457200" rtl="0" fontAlgn="base">
        <a:lnSpc>
          <a:spcPct val="93000"/>
        </a:lnSpc>
        <a:spcBef>
          <a:spcPct val="0"/>
        </a:spcBef>
        <a:spcAft>
          <a:spcPct val="0"/>
        </a:spcAft>
        <a:buClr>
          <a:srgbClr val="000000"/>
        </a:buClr>
        <a:buSzPct val="100000"/>
        <a:buFont typeface="Arial" pitchFamily="-109" charset="0"/>
        <a:defRPr sz="4400">
          <a:solidFill>
            <a:srgbClr val="000000"/>
          </a:solidFill>
          <a:latin typeface="Arial" pitchFamily="-109" charset="0"/>
          <a:ea typeface="ＭＳ ゴシック" pitchFamily="-109" charset="-128"/>
          <a:cs typeface="ＭＳ ゴシック" pitchFamily="-109" charset="-128"/>
        </a:defRPr>
      </a:lvl6pPr>
      <a:lvl7pPr marL="914400" algn="ctr" defTabSz="457200" rtl="0" fontAlgn="base">
        <a:lnSpc>
          <a:spcPct val="93000"/>
        </a:lnSpc>
        <a:spcBef>
          <a:spcPct val="0"/>
        </a:spcBef>
        <a:spcAft>
          <a:spcPct val="0"/>
        </a:spcAft>
        <a:buClr>
          <a:srgbClr val="000000"/>
        </a:buClr>
        <a:buSzPct val="100000"/>
        <a:buFont typeface="Arial" pitchFamily="-109" charset="0"/>
        <a:defRPr sz="4400">
          <a:solidFill>
            <a:srgbClr val="000000"/>
          </a:solidFill>
          <a:latin typeface="Arial" pitchFamily="-109" charset="0"/>
          <a:ea typeface="ＭＳ ゴシック" pitchFamily="-109" charset="-128"/>
          <a:cs typeface="ＭＳ ゴシック" pitchFamily="-109" charset="-128"/>
        </a:defRPr>
      </a:lvl7pPr>
      <a:lvl8pPr marL="1371600" algn="ctr" defTabSz="457200" rtl="0" fontAlgn="base">
        <a:lnSpc>
          <a:spcPct val="93000"/>
        </a:lnSpc>
        <a:spcBef>
          <a:spcPct val="0"/>
        </a:spcBef>
        <a:spcAft>
          <a:spcPct val="0"/>
        </a:spcAft>
        <a:buClr>
          <a:srgbClr val="000000"/>
        </a:buClr>
        <a:buSzPct val="100000"/>
        <a:buFont typeface="Arial" pitchFamily="-109" charset="0"/>
        <a:defRPr sz="4400">
          <a:solidFill>
            <a:srgbClr val="000000"/>
          </a:solidFill>
          <a:latin typeface="Arial" pitchFamily="-109" charset="0"/>
          <a:ea typeface="ＭＳ ゴシック" pitchFamily="-109" charset="-128"/>
          <a:cs typeface="ＭＳ ゴシック" pitchFamily="-109" charset="-128"/>
        </a:defRPr>
      </a:lvl8pPr>
      <a:lvl9pPr marL="1828800" algn="ctr" defTabSz="457200" rtl="0" fontAlgn="base">
        <a:lnSpc>
          <a:spcPct val="93000"/>
        </a:lnSpc>
        <a:spcBef>
          <a:spcPct val="0"/>
        </a:spcBef>
        <a:spcAft>
          <a:spcPct val="0"/>
        </a:spcAft>
        <a:buClr>
          <a:srgbClr val="000000"/>
        </a:buClr>
        <a:buSzPct val="100000"/>
        <a:buFont typeface="Arial" pitchFamily="-109" charset="0"/>
        <a:defRPr sz="4400">
          <a:solidFill>
            <a:srgbClr val="000000"/>
          </a:solidFill>
          <a:latin typeface="Arial" pitchFamily="-109" charset="0"/>
          <a:ea typeface="ＭＳ ゴシック" pitchFamily="-109" charset="-128"/>
          <a:cs typeface="ＭＳ ゴシック" pitchFamily="-109" charset="-128"/>
        </a:defRPr>
      </a:lvl9pPr>
    </p:titleStyle>
    <p:bodyStyle>
      <a:lvl1pPr marL="341313" indent="-341313" algn="l" defTabSz="457200" rtl="0" eaLnBrk="0" fontAlgn="base" hangingPunct="0">
        <a:lnSpc>
          <a:spcPct val="93000"/>
        </a:lnSpc>
        <a:spcBef>
          <a:spcPts val="800"/>
        </a:spcBef>
        <a:spcAft>
          <a:spcPct val="0"/>
        </a:spcAft>
        <a:buClr>
          <a:srgbClr val="000000"/>
        </a:buClr>
        <a:buSzPct val="100000"/>
        <a:buFont typeface="Arial" pitchFamily="34" charset="0"/>
        <a:buNone/>
        <a:defRPr sz="2800" b="1">
          <a:solidFill>
            <a:srgbClr val="000000"/>
          </a:solidFill>
          <a:latin typeface="+mn-lt"/>
          <a:ea typeface="+mn-ea"/>
          <a:cs typeface="+mn-cs"/>
        </a:defRPr>
      </a:lvl1pPr>
      <a:lvl2pPr marL="741363" indent="-284163" algn="l" defTabSz="457200" rtl="0" eaLnBrk="0" fontAlgn="base" hangingPunct="0">
        <a:lnSpc>
          <a:spcPct val="93000"/>
        </a:lnSpc>
        <a:spcBef>
          <a:spcPts val="700"/>
        </a:spcBef>
        <a:spcAft>
          <a:spcPct val="0"/>
        </a:spcAft>
        <a:buClr>
          <a:srgbClr val="000000"/>
        </a:buClr>
        <a:buSzPct val="100000"/>
        <a:buFont typeface="Arial" pitchFamily="34" charset="0"/>
        <a:buNone/>
        <a:defRPr sz="2600" i="0">
          <a:solidFill>
            <a:srgbClr val="000000"/>
          </a:solidFill>
          <a:latin typeface="+mn-lt"/>
          <a:ea typeface="+mn-ea"/>
          <a:cs typeface="+mn-cs"/>
        </a:defRPr>
      </a:lvl2pPr>
      <a:lvl3pPr marL="1143000" indent="-228600" algn="l" defTabSz="457200" rtl="0" eaLnBrk="0" fontAlgn="base" hangingPunct="0">
        <a:lnSpc>
          <a:spcPct val="93000"/>
        </a:lnSpc>
        <a:spcBef>
          <a:spcPts val="600"/>
        </a:spcBef>
        <a:spcAft>
          <a:spcPct val="0"/>
        </a:spcAft>
        <a:buClr>
          <a:srgbClr val="000000"/>
        </a:buClr>
        <a:buSzPct val="100000"/>
        <a:buFont typeface="Arial" pitchFamily="34" charset="0"/>
        <a:buNone/>
        <a:defRPr sz="2400" i="1">
          <a:solidFill>
            <a:srgbClr val="000000"/>
          </a:solidFill>
          <a:latin typeface="+mn-lt"/>
          <a:ea typeface="+mn-ea"/>
          <a:cs typeface="+mn-cs"/>
        </a:defRPr>
      </a:lvl3pPr>
      <a:lvl4pPr marL="1600200" indent="-228600" algn="l" defTabSz="457200" rtl="0" eaLnBrk="0" fontAlgn="base" hangingPunct="0">
        <a:lnSpc>
          <a:spcPct val="93000"/>
        </a:lnSpc>
        <a:spcBef>
          <a:spcPts val="500"/>
        </a:spcBef>
        <a:spcAft>
          <a:spcPct val="0"/>
        </a:spcAft>
        <a:buClr>
          <a:srgbClr val="000000"/>
        </a:buClr>
        <a:buSzPct val="100000"/>
        <a:buFont typeface="Arial" pitchFamily="34" charset="0"/>
        <a:buNone/>
        <a:defRPr sz="2000" i="1">
          <a:solidFill>
            <a:srgbClr val="000000"/>
          </a:solidFill>
          <a:latin typeface="+mn-lt"/>
          <a:ea typeface="+mn-ea"/>
          <a:cs typeface="+mn-cs"/>
        </a:defRPr>
      </a:lvl4pPr>
      <a:lvl5pPr marL="2057400" indent="-228600" algn="l" defTabSz="457200" rtl="0" eaLnBrk="0" fontAlgn="base" hangingPunct="0">
        <a:lnSpc>
          <a:spcPct val="93000"/>
        </a:lnSpc>
        <a:spcBef>
          <a:spcPts val="500"/>
        </a:spcBef>
        <a:spcAft>
          <a:spcPct val="0"/>
        </a:spcAft>
        <a:buClr>
          <a:srgbClr val="000000"/>
        </a:buClr>
        <a:buSzPct val="100000"/>
        <a:buFont typeface="Arial" pitchFamily="34" charset="0"/>
        <a:buChar char="»"/>
        <a:defRPr sz="2000">
          <a:solidFill>
            <a:srgbClr val="000000"/>
          </a:solidFill>
          <a:latin typeface="+mn-lt"/>
          <a:ea typeface="+mn-ea"/>
          <a:cs typeface="+mn-cs"/>
        </a:defRPr>
      </a:lvl5pPr>
      <a:lvl6pPr marL="25146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6pPr>
      <a:lvl7pPr marL="29718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7pPr>
      <a:lvl8pPr marL="34290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8pPr>
      <a:lvl9pPr marL="38862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jean.devin@st.com" TargetMode="External"/><Relationship Id="rId7" Type="http://schemas.openxmlformats.org/officeDocument/2006/relationships/hyperlink" Target="mailto:tomoya.saito.te@renesas.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yiming@avalanche-technology.com" TargetMode="External"/><Relationship Id="rId5" Type="http://schemas.openxmlformats.org/officeDocument/2006/relationships/hyperlink" Target="mailto:sou-chi.chang@intel.com" TargetMode="External"/><Relationship Id="rId4" Type="http://schemas.openxmlformats.org/officeDocument/2006/relationships/hyperlink" Target="mailto:htsai@us.ibm.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john.wuu@amd.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arnaud.furnemont@imec.b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E062-0C62-E79F-8BEA-9205D62B8417}"/>
              </a:ext>
            </a:extLst>
          </p:cNvPr>
          <p:cNvSpPr>
            <a:spLocks noGrp="1"/>
          </p:cNvSpPr>
          <p:nvPr>
            <p:ph type="title"/>
          </p:nvPr>
        </p:nvSpPr>
        <p:spPr/>
        <p:txBody>
          <a:bodyPr/>
          <a:lstStyle/>
          <a:p>
            <a:r>
              <a:rPr lang="en-US" sz="1600" dirty="0">
                <a:latin typeface="Calibri" panose="020F0502020204030204" pitchFamily="34" charset="0"/>
                <a:cs typeface="Calibri" panose="020F0502020204030204" pitchFamily="34" charset="0"/>
              </a:rPr>
              <a:t>Focus Session Proposed Topic: </a:t>
            </a:r>
            <a:br>
              <a:rPr lang="en-US" sz="1600" dirty="0">
                <a:latin typeface="Calibri" panose="020F0502020204030204" pitchFamily="34" charset="0"/>
                <a:cs typeface="Calibri" panose="020F0502020204030204" pitchFamily="34" charset="0"/>
              </a:rPr>
            </a:br>
            <a:r>
              <a:rPr lang="en-US" sz="1600" b="0" u="sng" dirty="0">
                <a:latin typeface="Calibri" panose="020F0502020204030204" pitchFamily="34" charset="0"/>
                <a:cs typeface="Calibri" panose="020F0502020204030204" pitchFamily="34" charset="0"/>
              </a:rPr>
              <a:t>Memories in AI – Driving </a:t>
            </a:r>
            <a:r>
              <a:rPr lang="en-US" sz="1600" b="0" u="sng" strike="noStrike" dirty="0">
                <a:effectLst/>
                <a:latin typeface="Calibri" panose="020F0502020204030204" pitchFamily="34" charset="0"/>
                <a:cs typeface="Calibri" panose="020F0502020204030204" pitchFamily="34" charset="0"/>
              </a:rPr>
              <a:t>Heterogeneously Integrated Technologies and Platform</a:t>
            </a:r>
            <a:endParaRPr lang="en-US" sz="1600" b="0" u="sng"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D2AD24-7A18-92DF-EE68-7F7B12526DD0}"/>
              </a:ext>
            </a:extLst>
          </p:cNvPr>
          <p:cNvSpPr>
            <a:spLocks noGrp="1"/>
          </p:cNvSpPr>
          <p:nvPr>
            <p:ph idx="1"/>
          </p:nvPr>
        </p:nvSpPr>
        <p:spPr>
          <a:xfrm>
            <a:off x="457201" y="802896"/>
            <a:ext cx="8534399" cy="1456060"/>
          </a:xfrm>
        </p:spPr>
        <p:txBody>
          <a:bodyPr/>
          <a:lstStyle/>
          <a:p>
            <a:r>
              <a:rPr lang="en-US" sz="1400" b="1" i="0" u="none" strike="noStrike" dirty="0">
                <a:solidFill>
                  <a:srgbClr val="000000"/>
                </a:solidFill>
                <a:effectLst/>
                <a:latin typeface="Calibri" panose="020F0502020204030204" pitchFamily="34" charset="0"/>
                <a:cs typeface="Calibri" panose="020F0502020204030204" pitchFamily="34" charset="0"/>
              </a:rPr>
              <a:t>Reason for recommendation</a:t>
            </a:r>
            <a:r>
              <a:rPr lang="en-US" sz="1400" dirty="0">
                <a:latin typeface="Calibri" panose="020F0502020204030204" pitchFamily="34" charset="0"/>
                <a:cs typeface="Calibri" panose="020F0502020204030204" pitchFamily="34" charset="0"/>
              </a:rPr>
              <a:t>:</a:t>
            </a:r>
            <a:r>
              <a:rPr lang="en-US" sz="1400" b="0" i="0" u="none" strike="noStrike" dirty="0">
                <a:solidFill>
                  <a:srgbClr val="000000"/>
                </a:solidFill>
                <a:effectLst/>
                <a:latin typeface="Calibri" panose="020F0502020204030204" pitchFamily="34" charset="0"/>
                <a:cs typeface="Calibri" panose="020F0502020204030204" pitchFamily="34" charset="0"/>
              </a:rPr>
              <a:t> I</a:t>
            </a:r>
            <a:r>
              <a:rPr lang="en-US" sz="1400" b="0" dirty="0">
                <a:latin typeface="Calibri" panose="020F0502020204030204" pitchFamily="34" charset="0"/>
                <a:cs typeface="Calibri" panose="020F0502020204030204" pitchFamily="34" charset="0"/>
              </a:rPr>
              <a:t>n the modern m</a:t>
            </a:r>
            <a:r>
              <a:rPr lang="en-US" sz="1400" b="0" i="0" u="none" strike="noStrike" dirty="0">
                <a:solidFill>
                  <a:srgbClr val="000000"/>
                </a:solidFill>
                <a:effectLst/>
                <a:latin typeface="Calibri" panose="020F0502020204030204" pitchFamily="34" charset="0"/>
                <a:cs typeface="Calibri" panose="020F0502020204030204" pitchFamily="34" charset="0"/>
              </a:rPr>
              <a:t>icroarchitectures of ML accelerators, memories are </a:t>
            </a:r>
            <a:r>
              <a:rPr lang="en-US" sz="1400" b="0" dirty="0">
                <a:latin typeface="Calibri" panose="020F0502020204030204" pitchFamily="34" charset="0"/>
                <a:cs typeface="Calibri" panose="020F0502020204030204" pitchFamily="34" charset="0"/>
              </a:rPr>
              <a:t>account for more than 40% of power </a:t>
            </a:r>
            <a:r>
              <a:rPr lang="en-US" sz="1400" b="0" baseline="30000" dirty="0">
                <a:latin typeface="Calibri" panose="020F0502020204030204" pitchFamily="34" charset="0"/>
                <a:cs typeface="Calibri" panose="020F0502020204030204" pitchFamily="34" charset="0"/>
              </a:rPr>
              <a:t>[1]</a:t>
            </a:r>
            <a:r>
              <a:rPr lang="en-US" sz="1400" b="0" dirty="0">
                <a:latin typeface="Calibri" panose="020F0502020204030204" pitchFamily="34" charset="0"/>
                <a:cs typeface="Calibri" panose="020F0502020204030204" pitchFamily="34" charset="0"/>
              </a:rPr>
              <a:t>. </a:t>
            </a:r>
            <a:r>
              <a:rPr lang="en-US" sz="1400" b="0" i="0" u="none" strike="noStrike" dirty="0">
                <a:solidFill>
                  <a:srgbClr val="000000"/>
                </a:solidFill>
                <a:effectLst/>
                <a:latin typeface="Calibri" panose="020F0502020204030204" pitchFamily="34" charset="0"/>
                <a:cs typeface="Calibri" panose="020F0502020204030204" pitchFamily="34" charset="0"/>
              </a:rPr>
              <a:t>One could argue 'accelerated computing' a special purposed memory controller.   However, it’s impossible to provision indefinitely large memory capacity </a:t>
            </a:r>
            <a:r>
              <a:rPr lang="en-US" sz="1400" b="0" dirty="0">
                <a:latin typeface="Calibri" panose="020F0502020204030204" pitchFamily="34" charset="0"/>
                <a:cs typeface="Calibri" panose="020F0502020204030204" pitchFamily="34" charset="0"/>
              </a:rPr>
              <a:t>to access data </a:t>
            </a:r>
            <a:r>
              <a:rPr lang="en-US" sz="1400" b="0" i="0" u="none" strike="noStrike" dirty="0">
                <a:solidFill>
                  <a:srgbClr val="000000"/>
                </a:solidFill>
                <a:effectLst/>
                <a:latin typeface="Calibri" panose="020F0502020204030204" pitchFamily="34" charset="0"/>
                <a:cs typeface="Calibri" panose="020F0502020204030204" pitchFamily="34" charset="0"/>
              </a:rPr>
              <a:t>immediately</a:t>
            </a:r>
            <a:r>
              <a:rPr lang="en-US" sz="1400" b="0" dirty="0">
                <a:latin typeface="Calibri" panose="020F0502020204030204" pitchFamily="34" charset="0"/>
                <a:cs typeface="Calibri" panose="020F0502020204030204" pitchFamily="34" charset="0"/>
              </a:rPr>
              <a:t>. </a:t>
            </a:r>
            <a:r>
              <a:rPr lang="en-US" sz="1400" b="0" i="0" u="none" strike="noStrike" dirty="0">
                <a:solidFill>
                  <a:srgbClr val="000000"/>
                </a:solidFill>
                <a:effectLst/>
                <a:latin typeface="Calibri" panose="020F0502020204030204" pitchFamily="34" charset="0"/>
                <a:cs typeface="Calibri" panose="020F0502020204030204" pitchFamily="34" charset="0"/>
              </a:rPr>
              <a:t>John Von Neumann’s 'Memory  Organ' constructed hierarchically becomes an inevitable fate. Therefore, </a:t>
            </a:r>
            <a:r>
              <a:rPr lang="en-US" sz="1400" b="0" dirty="0">
                <a:latin typeface="Calibri" panose="020F0502020204030204" pitchFamily="34" charset="0"/>
                <a:cs typeface="Calibri" panose="020F0502020204030204" pitchFamily="34" charset="0"/>
              </a:rPr>
              <a:t>i</a:t>
            </a:r>
            <a:r>
              <a:rPr lang="en-US" sz="1400" b="0" i="0" u="none" strike="noStrike" dirty="0">
                <a:solidFill>
                  <a:srgbClr val="000000"/>
                </a:solidFill>
                <a:effectLst/>
                <a:latin typeface="Calibri" panose="020F0502020204030204" pitchFamily="34" charset="0"/>
                <a:cs typeface="Calibri" panose="020F0502020204030204" pitchFamily="34" charset="0"/>
              </a:rPr>
              <a:t>t begs the question if memory technology scaling direction and innovation is on-par with computing platform tomorrow. </a:t>
            </a:r>
          </a:p>
          <a:p>
            <a:pPr algn="ctr"/>
            <a:r>
              <a:rPr lang="en-US" sz="1400" dirty="0">
                <a:solidFill>
                  <a:srgbClr val="3333FF"/>
                </a:solidFill>
                <a:uFill>
                  <a:solidFill>
                    <a:srgbClr val="C00000"/>
                  </a:solidFill>
                </a:uFill>
                <a:latin typeface="Calibri" panose="020F0502020204030204" pitchFamily="34" charset="0"/>
                <a:cs typeface="Calibri" panose="020F0502020204030204" pitchFamily="34" charset="0"/>
              </a:rPr>
              <a:t>Memory Technology Focus Session agenda and presentation flow are planned in 4 sub sessions</a:t>
            </a:r>
          </a:p>
          <a:p>
            <a:r>
              <a:rPr lang="en-US" sz="1400" dirty="0">
                <a:latin typeface="Calibri" panose="020F0502020204030204" pitchFamily="34" charset="0"/>
                <a:cs typeface="Calibri" panose="020F0502020204030204" pitchFamily="34" charset="0"/>
              </a:rPr>
              <a:t> </a:t>
            </a:r>
          </a:p>
        </p:txBody>
      </p:sp>
      <p:sp>
        <p:nvSpPr>
          <p:cNvPr id="4" name="Content Placeholder 2">
            <a:extLst>
              <a:ext uri="{FF2B5EF4-FFF2-40B4-BE49-F238E27FC236}">
                <a16:creationId xmlns:a16="http://schemas.microsoft.com/office/drawing/2014/main" id="{F5913EE2-BF0F-B11C-ECDC-98418BD5AC0D}"/>
              </a:ext>
            </a:extLst>
          </p:cNvPr>
          <p:cNvSpPr txBox="1">
            <a:spLocks/>
          </p:cNvSpPr>
          <p:nvPr/>
        </p:nvSpPr>
        <p:spPr bwMode="auto">
          <a:xfrm>
            <a:off x="454769" y="2428915"/>
            <a:ext cx="4343400" cy="25146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1313" indent="-341313" algn="l" defTabSz="457200" rtl="0" eaLnBrk="0" fontAlgn="base" hangingPunct="0">
              <a:lnSpc>
                <a:spcPct val="93000"/>
              </a:lnSpc>
              <a:spcBef>
                <a:spcPts val="800"/>
              </a:spcBef>
              <a:spcAft>
                <a:spcPct val="0"/>
              </a:spcAft>
              <a:buClr>
                <a:srgbClr val="000000"/>
              </a:buClr>
              <a:buSzPct val="100000"/>
              <a:buFont typeface="Arial" pitchFamily="34" charset="0"/>
              <a:buNone/>
              <a:defRPr sz="2800" b="1">
                <a:solidFill>
                  <a:srgbClr val="000000"/>
                </a:solidFill>
                <a:latin typeface="+mj-lt"/>
                <a:ea typeface="Verdana" pitchFamily="34" charset="0"/>
                <a:cs typeface="Verdana" pitchFamily="34" charset="0"/>
              </a:defRPr>
            </a:lvl1pPr>
            <a:lvl2pPr marL="741363" indent="-284163" algn="l" defTabSz="457200" rtl="0" eaLnBrk="0" fontAlgn="base" hangingPunct="0">
              <a:lnSpc>
                <a:spcPct val="93000"/>
              </a:lnSpc>
              <a:spcBef>
                <a:spcPts val="700"/>
              </a:spcBef>
              <a:spcAft>
                <a:spcPct val="0"/>
              </a:spcAft>
              <a:buClr>
                <a:srgbClr val="000000"/>
              </a:buClr>
              <a:buSzPct val="100000"/>
              <a:buFont typeface="Arial" pitchFamily="34" charset="0"/>
              <a:buNone/>
              <a:defRPr sz="2400" i="0">
                <a:solidFill>
                  <a:srgbClr val="000000"/>
                </a:solidFill>
                <a:latin typeface="+mj-lt"/>
                <a:ea typeface="Verdana" pitchFamily="34" charset="0"/>
                <a:cs typeface="Verdana" pitchFamily="34" charset="0"/>
              </a:defRPr>
            </a:lvl2pPr>
            <a:lvl3pPr marL="1143000" indent="-228600" algn="l" defTabSz="457200" rtl="0" eaLnBrk="0" fontAlgn="base" hangingPunct="0">
              <a:lnSpc>
                <a:spcPct val="93000"/>
              </a:lnSpc>
              <a:spcBef>
                <a:spcPts val="600"/>
              </a:spcBef>
              <a:spcAft>
                <a:spcPct val="0"/>
              </a:spcAft>
              <a:buClr>
                <a:srgbClr val="000000"/>
              </a:buClr>
              <a:buSzPct val="100000"/>
              <a:buFont typeface="Arial" pitchFamily="34" charset="0"/>
              <a:buNone/>
              <a:defRPr sz="2000" i="1">
                <a:solidFill>
                  <a:srgbClr val="000000"/>
                </a:solidFill>
                <a:latin typeface="+mj-lt"/>
                <a:ea typeface="Verdana" pitchFamily="34" charset="0"/>
                <a:cs typeface="Verdana" pitchFamily="34" charset="0"/>
              </a:defRPr>
            </a:lvl3pPr>
            <a:lvl4pPr marL="1600200" indent="-228600" algn="l" defTabSz="457200" rtl="0" eaLnBrk="0" fontAlgn="base" hangingPunct="0">
              <a:lnSpc>
                <a:spcPct val="93000"/>
              </a:lnSpc>
              <a:spcBef>
                <a:spcPts val="500"/>
              </a:spcBef>
              <a:spcAft>
                <a:spcPct val="0"/>
              </a:spcAft>
              <a:buClr>
                <a:srgbClr val="000000"/>
              </a:buClr>
              <a:buSzPct val="100000"/>
              <a:buFont typeface="Arial" pitchFamily="34" charset="0"/>
              <a:buNone/>
              <a:defRPr sz="2000" i="1">
                <a:solidFill>
                  <a:srgbClr val="000000"/>
                </a:solidFill>
                <a:latin typeface="+mj-lt"/>
                <a:ea typeface="Verdana" pitchFamily="34" charset="0"/>
                <a:cs typeface="Verdana" pitchFamily="34" charset="0"/>
              </a:defRPr>
            </a:lvl4pPr>
            <a:lvl5pPr marL="2057400" indent="-228600" algn="l" defTabSz="457200" rtl="0" eaLnBrk="0" fontAlgn="base" hangingPunct="0">
              <a:lnSpc>
                <a:spcPct val="93000"/>
              </a:lnSpc>
              <a:spcBef>
                <a:spcPts val="500"/>
              </a:spcBef>
              <a:spcAft>
                <a:spcPct val="0"/>
              </a:spcAft>
              <a:buClr>
                <a:srgbClr val="000000"/>
              </a:buClr>
              <a:buSzPct val="100000"/>
              <a:buFont typeface="Arial" pitchFamily="34" charset="0"/>
              <a:buNone/>
              <a:defRPr sz="2000" i="1">
                <a:solidFill>
                  <a:srgbClr val="000000"/>
                </a:solidFill>
                <a:latin typeface="+mj-lt"/>
                <a:ea typeface="Verdana" pitchFamily="34" charset="0"/>
                <a:cs typeface="Verdana" pitchFamily="34" charset="0"/>
              </a:defRPr>
            </a:lvl5pPr>
            <a:lvl6pPr marL="25146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6pPr>
            <a:lvl7pPr marL="29718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7pPr>
            <a:lvl8pPr marL="34290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8pPr>
            <a:lvl9pPr marL="38862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9pPr>
          </a:lstStyle>
          <a:p>
            <a:pPr marL="174625" indent="-174625">
              <a:buFont typeface="+mj-lt"/>
              <a:buAutoNum type="romanUcPeriod"/>
            </a:pPr>
            <a:r>
              <a:rPr lang="en-US" sz="1200" kern="0" dirty="0">
                <a:latin typeface="Calibri" panose="020F0502020204030204" pitchFamily="34" charset="0"/>
                <a:cs typeface="Calibri" panose="020F0502020204030204" pitchFamily="34" charset="0"/>
              </a:rPr>
              <a:t>Introduction</a:t>
            </a:r>
          </a:p>
          <a:p>
            <a:pPr marL="174625" indent="-174625">
              <a:buFont typeface="+mj-lt"/>
              <a:buAutoNum type="romanUcPeriod"/>
            </a:pPr>
            <a:r>
              <a:rPr lang="en-US" sz="1200" kern="0" dirty="0">
                <a:latin typeface="Calibri" panose="020F0502020204030204" pitchFamily="34" charset="0"/>
                <a:cs typeface="Calibri" panose="020F0502020204030204" pitchFamily="34" charset="0"/>
              </a:rPr>
              <a:t>Memory technology in AI</a:t>
            </a:r>
          </a:p>
          <a:p>
            <a:pPr marL="400050" lvl="1" indent="-241300">
              <a:spcBef>
                <a:spcPts val="0"/>
              </a:spcBef>
              <a:buFont typeface="+mj-lt"/>
              <a:buAutoNum type="alphaLcPeriod"/>
            </a:pPr>
            <a:r>
              <a:rPr lang="en-US" sz="1200" kern="0" dirty="0">
                <a:latin typeface="Calibri" panose="020F0502020204030204" pitchFamily="34" charset="0"/>
                <a:cs typeface="Calibri" panose="020F0502020204030204" pitchFamily="34" charset="0"/>
              </a:rPr>
              <a:t>Mainstream MT: The scaling and augmentation in AI</a:t>
            </a:r>
          </a:p>
          <a:p>
            <a:pPr marL="400050" lvl="1" indent="-241300">
              <a:spcBef>
                <a:spcPts val="0"/>
              </a:spcBef>
              <a:buFont typeface="+mj-lt"/>
              <a:buAutoNum type="alphaLcPeriod"/>
            </a:pPr>
            <a:r>
              <a:rPr lang="en-US" sz="1200" kern="0" dirty="0">
                <a:latin typeface="Calibri" panose="020F0502020204030204" pitchFamily="34" charset="0"/>
                <a:cs typeface="Calibri" panose="020F0502020204030204" pitchFamily="34" charset="0"/>
              </a:rPr>
              <a:t>Custom MT:  improve memory/compute coupling efficiency</a:t>
            </a:r>
          </a:p>
          <a:p>
            <a:pPr marL="400050" lvl="1" indent="-241300">
              <a:spcBef>
                <a:spcPts val="0"/>
              </a:spcBef>
              <a:buFont typeface="+mj-lt"/>
              <a:buAutoNum type="alphaLcPeriod"/>
            </a:pPr>
            <a:r>
              <a:rPr lang="en-US" sz="1200" kern="0" dirty="0">
                <a:latin typeface="Calibri" panose="020F0502020204030204" pitchFamily="34" charset="0"/>
                <a:cs typeface="Calibri" panose="020F0502020204030204" pitchFamily="34" charset="0"/>
              </a:rPr>
              <a:t>Disruptive MT: augment Moore’s Law and Dennard Scaling</a:t>
            </a:r>
          </a:p>
          <a:p>
            <a:pPr marL="174625" indent="-174625">
              <a:buFont typeface="+mj-lt"/>
              <a:buAutoNum type="romanUcPeriod"/>
            </a:pPr>
            <a:r>
              <a:rPr lang="en-US" sz="1200" kern="0" dirty="0">
                <a:latin typeface="Calibri" panose="020F0502020204030204" pitchFamily="34" charset="0"/>
                <a:cs typeface="Calibri" panose="020F0502020204030204" pitchFamily="34" charset="0"/>
              </a:rPr>
              <a:t>Memory Architecture in AI</a:t>
            </a:r>
          </a:p>
          <a:p>
            <a:pPr marL="400050" lvl="1" indent="-241300">
              <a:spcBef>
                <a:spcPts val="0"/>
              </a:spcBef>
              <a:buFont typeface="+mj-lt"/>
              <a:buAutoNum type="alphaLcPeriod"/>
            </a:pPr>
            <a:r>
              <a:rPr lang="en-US" sz="1200" kern="0" dirty="0">
                <a:latin typeface="Calibri" panose="020F0502020204030204" pitchFamily="34" charset="0"/>
                <a:cs typeface="Calibri" panose="020F0502020204030204" pitchFamily="34" charset="0"/>
              </a:rPr>
              <a:t>Compute in Memory</a:t>
            </a:r>
          </a:p>
          <a:p>
            <a:pPr marL="400050" lvl="1" indent="-241300">
              <a:spcBef>
                <a:spcPts val="0"/>
              </a:spcBef>
              <a:buFont typeface="+mj-lt"/>
              <a:buAutoNum type="alphaLcPeriod"/>
            </a:pPr>
            <a:r>
              <a:rPr lang="en-US" sz="1200" kern="0" dirty="0">
                <a:latin typeface="Calibri" panose="020F0502020204030204" pitchFamily="34" charset="0"/>
                <a:cs typeface="Calibri" panose="020F0502020204030204" pitchFamily="34" charset="0"/>
              </a:rPr>
              <a:t>Memory-centric Compute</a:t>
            </a:r>
          </a:p>
          <a:p>
            <a:pPr marL="174625" indent="-174625">
              <a:buFont typeface="+mj-lt"/>
              <a:buAutoNum type="romanUcPeriod"/>
            </a:pPr>
            <a:r>
              <a:rPr lang="en-US" sz="1200" kern="0" dirty="0">
                <a:latin typeface="Calibri" panose="020F0502020204030204" pitchFamily="34" charset="0"/>
                <a:cs typeface="Calibri" panose="020F0502020204030204" pitchFamily="34" charset="0"/>
              </a:rPr>
              <a:t>Forward looking</a:t>
            </a:r>
          </a:p>
          <a:p>
            <a:pPr marL="400050" lvl="1" indent="-241300">
              <a:spcBef>
                <a:spcPts val="0"/>
              </a:spcBef>
              <a:buFont typeface="+mj-lt"/>
              <a:buAutoNum type="alphaLcPeriod"/>
            </a:pPr>
            <a:r>
              <a:rPr lang="en-US" sz="1200" kern="0" dirty="0">
                <a:latin typeface="Calibri" panose="020F0502020204030204" pitchFamily="34" charset="0"/>
                <a:cs typeface="Calibri" panose="020F0502020204030204" pitchFamily="34" charset="0"/>
              </a:rPr>
              <a:t>Near term challenge in memory subsystem for AI</a:t>
            </a:r>
          </a:p>
          <a:p>
            <a:pPr marL="400050" lvl="1" indent="-241300">
              <a:spcBef>
                <a:spcPts val="0"/>
              </a:spcBef>
              <a:buFont typeface="+mj-lt"/>
              <a:buAutoNum type="alphaLcPeriod"/>
            </a:pPr>
            <a:r>
              <a:rPr lang="en-US" sz="1200" kern="0" dirty="0">
                <a:latin typeface="Calibri" panose="020F0502020204030204" pitchFamily="34" charset="0"/>
                <a:cs typeface="Calibri" panose="020F0502020204030204" pitchFamily="34" charset="0"/>
              </a:rPr>
              <a:t>The outlook of Artificial brain</a:t>
            </a:r>
          </a:p>
        </p:txBody>
      </p:sp>
      <p:graphicFrame>
        <p:nvGraphicFramePr>
          <p:cNvPr id="5" name="Table 4">
            <a:extLst>
              <a:ext uri="{FF2B5EF4-FFF2-40B4-BE49-F238E27FC236}">
                <a16:creationId xmlns:a16="http://schemas.microsoft.com/office/drawing/2014/main" id="{977D5654-8F76-07D3-2CD0-2562253645D0}"/>
              </a:ext>
            </a:extLst>
          </p:cNvPr>
          <p:cNvGraphicFramePr>
            <a:graphicFrameLocks noGrp="1"/>
          </p:cNvGraphicFramePr>
          <p:nvPr>
            <p:extLst>
              <p:ext uri="{D42A27DB-BD31-4B8C-83A1-F6EECF244321}">
                <p14:modId xmlns:p14="http://schemas.microsoft.com/office/powerpoint/2010/main" val="3548217014"/>
              </p:ext>
            </p:extLst>
          </p:nvPr>
        </p:nvGraphicFramePr>
        <p:xfrm>
          <a:off x="4795736" y="2258956"/>
          <a:ext cx="4192492" cy="2496420"/>
        </p:xfrm>
        <a:graphic>
          <a:graphicData uri="http://schemas.openxmlformats.org/drawingml/2006/table">
            <a:tbl>
              <a:tblPr/>
              <a:tblGrid>
                <a:gridCol w="363310">
                  <a:extLst>
                    <a:ext uri="{9D8B030D-6E8A-4147-A177-3AD203B41FA5}">
                      <a16:colId xmlns:a16="http://schemas.microsoft.com/office/drawing/2014/main" val="113296091"/>
                    </a:ext>
                  </a:extLst>
                </a:gridCol>
                <a:gridCol w="2686182">
                  <a:extLst>
                    <a:ext uri="{9D8B030D-6E8A-4147-A177-3AD203B41FA5}">
                      <a16:colId xmlns:a16="http://schemas.microsoft.com/office/drawing/2014/main" val="1443645557"/>
                    </a:ext>
                  </a:extLst>
                </a:gridCol>
                <a:gridCol w="1143000">
                  <a:extLst>
                    <a:ext uri="{9D8B030D-6E8A-4147-A177-3AD203B41FA5}">
                      <a16:colId xmlns:a16="http://schemas.microsoft.com/office/drawing/2014/main" val="751017812"/>
                    </a:ext>
                  </a:extLst>
                </a:gridCol>
              </a:tblGrid>
              <a:tr h="165740">
                <a:tc>
                  <a:txBody>
                    <a:bodyPr/>
                    <a:lstStyle/>
                    <a:p>
                      <a:pPr algn="ctr" fontAlgn="ctr"/>
                      <a:r>
                        <a:rPr lang="en-US" sz="900" b="0" i="0" u="none" strike="noStrike" dirty="0">
                          <a:solidFill>
                            <a:srgbClr val="000000"/>
                          </a:solidFill>
                          <a:effectLst/>
                          <a:latin typeface="Calibri" panose="020F0502020204030204" pitchFamily="34" charset="0"/>
                        </a:rPr>
                        <a:t>#</a:t>
                      </a:r>
                    </a:p>
                  </a:txBody>
                  <a:tcPr marL="7871" marR="7871" marT="7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Suggested Title of Papers</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Candidate</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4648589"/>
                  </a:ext>
                </a:extLst>
              </a:tr>
              <a:tr h="165740">
                <a:tc>
                  <a:txBody>
                    <a:bodyPr/>
                    <a:lstStyle/>
                    <a:p>
                      <a:pPr algn="ctr" fontAlgn="ctr"/>
                      <a:r>
                        <a:rPr lang="en-US" sz="900" b="0" i="0" u="none" strike="noStrike" dirty="0">
                          <a:solidFill>
                            <a:srgbClr val="000000"/>
                          </a:solidFill>
                          <a:effectLst/>
                          <a:latin typeface="Calibri" panose="020F0502020204030204" pitchFamily="34" charset="0"/>
                        </a:rPr>
                        <a:t>I</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Memories in supercomputer: device, architecture &amp; manufacturing</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Bruce Jacob</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U of Maryland</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604169"/>
                  </a:ext>
                </a:extLst>
              </a:tr>
              <a:tr h="165740">
                <a:tc rowSpan="3">
                  <a:txBody>
                    <a:bodyPr/>
                    <a:lstStyle/>
                    <a:p>
                      <a:pPr algn="ctr" fontAlgn="ctr"/>
                      <a:r>
                        <a:rPr lang="en-US" sz="900" b="0" i="0" u="none" strike="noStrike" dirty="0">
                          <a:solidFill>
                            <a:srgbClr val="000000"/>
                          </a:solidFill>
                          <a:effectLst/>
                          <a:latin typeface="Calibri" panose="020F0502020204030204" pitchFamily="34" charset="0"/>
                        </a:rPr>
                        <a:t>II</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From HBM to PIM for AI (optional, or merge with next)</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err="1">
                          <a:solidFill>
                            <a:srgbClr val="000000"/>
                          </a:solidFill>
                          <a:effectLst/>
                          <a:latin typeface="Calibri" panose="020F0502020204030204" pitchFamily="34" charset="0"/>
                        </a:rPr>
                        <a:t>Jin</a:t>
                      </a:r>
                      <a:r>
                        <a:rPr lang="en-US" sz="900" b="0" i="0" u="none" strike="noStrike" dirty="0">
                          <a:solidFill>
                            <a:srgbClr val="000000"/>
                          </a:solidFill>
                          <a:effectLst/>
                          <a:latin typeface="Calibri" panose="020F0502020204030204" pitchFamily="34" charset="0"/>
                        </a:rPr>
                        <a:t> Hyun Kim</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Samsung</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550175"/>
                  </a:ext>
                </a:extLst>
              </a:tr>
              <a:tr h="165740">
                <a:tc vMerge="1">
                  <a:txBody>
                    <a:bodyPr/>
                    <a:lstStyle/>
                    <a:p>
                      <a:endParaRP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Tightly Coupled Memory and Persistent Memory –  bridge gaps in Memory subsystem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Al Fazio</a:t>
                      </a:r>
                    </a:p>
                    <a:p>
                      <a:pPr algn="l" fontAlgn="ctr"/>
                      <a:r>
                        <a:rPr lang="en-US" sz="900" b="0" i="0" u="none" strike="noStrike" dirty="0">
                          <a:solidFill>
                            <a:srgbClr val="000000"/>
                          </a:solidFill>
                          <a:effectLst/>
                          <a:latin typeface="Calibri" panose="020F0502020204030204" pitchFamily="34" charset="0"/>
                        </a:rPr>
                        <a:t>Intel</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197229"/>
                  </a:ext>
                </a:extLst>
              </a:tr>
              <a:tr h="165740">
                <a:tc vMerge="1">
                  <a:txBody>
                    <a:bodyPr/>
                    <a:lstStyle/>
                    <a:p>
                      <a:endParaRPr dirty="0"/>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Disruptive Memory and 3DIC Technologies for AI accelerator SoC </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Philip Wong</a:t>
                      </a:r>
                    </a:p>
                    <a:p>
                      <a:pPr algn="l" fontAlgn="ctr"/>
                      <a:r>
                        <a:rPr lang="en-US" sz="900" b="0" i="0" u="none" strike="noStrike" dirty="0">
                          <a:solidFill>
                            <a:srgbClr val="000000"/>
                          </a:solidFill>
                          <a:effectLst/>
                          <a:latin typeface="Calibri" panose="020F0502020204030204" pitchFamily="34" charset="0"/>
                        </a:rPr>
                        <a:t>Stanford U</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764941"/>
                  </a:ext>
                </a:extLst>
              </a:tr>
              <a:tr h="165740">
                <a:tc rowSpan="2">
                  <a:txBody>
                    <a:bodyPr/>
                    <a:lstStyle/>
                    <a:p>
                      <a:pPr algn="ctr" fontAlgn="ctr"/>
                      <a:r>
                        <a:rPr lang="en-US" sz="900" b="0" i="0" u="none" strike="noStrike" dirty="0">
                          <a:solidFill>
                            <a:srgbClr val="000000"/>
                          </a:solidFill>
                          <a:effectLst/>
                          <a:latin typeface="Calibri" panose="020F0502020204030204" pitchFamily="34" charset="0"/>
                        </a:rPr>
                        <a:t>III</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Software defined In-Memory and Near-Memory Architecture</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Steven Woo</a:t>
                      </a:r>
                    </a:p>
                    <a:p>
                      <a:pPr algn="l" fontAlgn="ctr"/>
                      <a:r>
                        <a:rPr lang="en-US" sz="900" b="0" i="0" u="none" strike="noStrike" dirty="0">
                          <a:solidFill>
                            <a:srgbClr val="000000"/>
                          </a:solidFill>
                          <a:effectLst/>
                          <a:latin typeface="Calibri" panose="020F0502020204030204" pitchFamily="34" charset="0"/>
                        </a:rPr>
                        <a:t>Rambus</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86378"/>
                  </a:ext>
                </a:extLst>
              </a:tr>
              <a:tr h="165740">
                <a:tc vMerge="1">
                  <a:txBody>
                    <a:bodyPr/>
                    <a:lstStyle/>
                    <a:p>
                      <a:endParaRPr dirty="0"/>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Memory-Centric Computing</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err="1">
                          <a:solidFill>
                            <a:srgbClr val="000000"/>
                          </a:solidFill>
                          <a:effectLst/>
                          <a:latin typeface="Calibri" panose="020F0502020204030204" pitchFamily="34" charset="0"/>
                        </a:rPr>
                        <a:t>Onur</a:t>
                      </a:r>
                      <a:r>
                        <a:rPr lang="en-US" sz="900" b="0" i="0" u="none" strike="noStrike" dirty="0">
                          <a:solidFill>
                            <a:srgbClr val="000000"/>
                          </a:solidFill>
                          <a:effectLst/>
                          <a:latin typeface="Calibri" panose="020F0502020204030204" pitchFamily="34" charset="0"/>
                        </a:rPr>
                        <a:t> </a:t>
                      </a:r>
                      <a:r>
                        <a:rPr lang="en-US" sz="900" b="0" i="0" u="none" strike="noStrike" dirty="0" err="1">
                          <a:solidFill>
                            <a:srgbClr val="000000"/>
                          </a:solidFill>
                          <a:effectLst/>
                          <a:latin typeface="Calibri" panose="020F0502020204030204" pitchFamily="34" charset="0"/>
                        </a:rPr>
                        <a:t>Mutlu</a:t>
                      </a:r>
                      <a:endParaRPr lang="en-US" sz="900" b="0" i="0" u="none" strike="noStrike" dirty="0">
                        <a:solidFill>
                          <a:srgbClr val="000000"/>
                        </a:solidFill>
                        <a:effectLst/>
                        <a:latin typeface="Calibri" panose="020F050202020403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ETH Zürich</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449169"/>
                  </a:ext>
                </a:extLst>
              </a:tr>
              <a:tr h="165740">
                <a:tc rowSpan="2">
                  <a:txBody>
                    <a:bodyPr/>
                    <a:lstStyle/>
                    <a:p>
                      <a:pPr algn="ctr" fontAlgn="ctr"/>
                      <a:r>
                        <a:rPr lang="en-US" sz="900" b="0" i="0" u="none" strike="noStrike" dirty="0">
                          <a:solidFill>
                            <a:srgbClr val="000000"/>
                          </a:solidFill>
                          <a:effectLst/>
                          <a:latin typeface="Calibri" panose="020F0502020204030204" pitchFamily="34" charset="0"/>
                        </a:rPr>
                        <a:t>IV</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Custom Memory in Domain Specific Architecture</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David Patterson</a:t>
                      </a:r>
                    </a:p>
                    <a:p>
                      <a:pPr algn="l" fontAlgn="ctr"/>
                      <a:r>
                        <a:rPr lang="en-US" sz="900" b="0" i="0" u="none" strike="noStrike" dirty="0">
                          <a:solidFill>
                            <a:srgbClr val="000000"/>
                          </a:solidFill>
                          <a:effectLst/>
                          <a:latin typeface="Calibri" panose="020F0502020204030204" pitchFamily="34" charset="0"/>
                        </a:rPr>
                        <a:t>UC Berkeley</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524499"/>
                  </a:ext>
                </a:extLst>
              </a:tr>
              <a:tr h="165740">
                <a:tc vMerge="1">
                  <a:txBody>
                    <a:bodyPr/>
                    <a:lstStyle/>
                    <a:p>
                      <a:endParaRPr dirty="0"/>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Thinking Machine – then, now and future</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Charles E. </a:t>
                      </a:r>
                      <a:r>
                        <a:rPr lang="en-US" sz="900" b="0" i="0" u="none" strike="noStrike" dirty="0" err="1">
                          <a:solidFill>
                            <a:srgbClr val="000000"/>
                          </a:solidFill>
                          <a:effectLst/>
                          <a:latin typeface="Calibri" panose="020F0502020204030204" pitchFamily="34" charset="0"/>
                        </a:rPr>
                        <a:t>Leiserson</a:t>
                      </a:r>
                      <a:endParaRPr lang="en-US" sz="900" b="0" i="0" u="none" strike="noStrike" dirty="0">
                        <a:solidFill>
                          <a:srgbClr val="000000"/>
                        </a:solidFill>
                        <a:effectLst/>
                        <a:latin typeface="Calibri" panose="020F0502020204030204" pitchFamily="34" charset="0"/>
                      </a:endParaRPr>
                    </a:p>
                    <a:p>
                      <a:pPr algn="l" fontAlgn="ctr"/>
                      <a:r>
                        <a:rPr lang="en-US" sz="900" b="0" i="0" u="none" strike="noStrike" dirty="0">
                          <a:solidFill>
                            <a:srgbClr val="000000"/>
                          </a:solidFill>
                          <a:effectLst/>
                          <a:latin typeface="Calibri" panose="020F0502020204030204" pitchFamily="34" charset="0"/>
                        </a:rPr>
                        <a:t>MIT</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159121"/>
                  </a:ext>
                </a:extLst>
              </a:tr>
            </a:tbl>
          </a:graphicData>
        </a:graphic>
      </p:graphicFrame>
      <p:sp>
        <p:nvSpPr>
          <p:cNvPr id="7" name="TextBox 6">
            <a:extLst>
              <a:ext uri="{FF2B5EF4-FFF2-40B4-BE49-F238E27FC236}">
                <a16:creationId xmlns:a16="http://schemas.microsoft.com/office/drawing/2014/main" id="{4ED96982-5818-A814-E998-3B351BDE1FD9}"/>
              </a:ext>
            </a:extLst>
          </p:cNvPr>
          <p:cNvSpPr txBox="1"/>
          <p:nvPr/>
        </p:nvSpPr>
        <p:spPr>
          <a:xfrm>
            <a:off x="1705454" y="4829650"/>
            <a:ext cx="3090282" cy="227730"/>
          </a:xfrm>
          <a:prstGeom prst="rect">
            <a:avLst/>
          </a:prstGeom>
          <a:noFill/>
        </p:spPr>
        <p:txBody>
          <a:bodyPr wrap="square">
            <a:spAutoFit/>
          </a:bodyPr>
          <a:lstStyle/>
          <a:p>
            <a:pPr algn="r"/>
            <a:r>
              <a:rPr lang="en-US" sz="900" b="0" i="0" u="none" strike="noStrike" dirty="0">
                <a:solidFill>
                  <a:srgbClr val="000000"/>
                </a:solidFill>
                <a:effectLst/>
                <a:latin typeface="Calibri" panose="020F0502020204030204" pitchFamily="34" charset="0"/>
                <a:cs typeface="Calibri" panose="020F0502020204030204" pitchFamily="34" charset="0"/>
              </a:rPr>
              <a:t>[1] Bill Dally, “Hardware for Deep Learning”, Hot chips 2023</a:t>
            </a:r>
          </a:p>
        </p:txBody>
      </p:sp>
    </p:spTree>
    <p:extLst>
      <p:ext uri="{BB962C8B-B14F-4D97-AF65-F5344CB8AC3E}">
        <p14:creationId xmlns:p14="http://schemas.microsoft.com/office/powerpoint/2010/main" val="164380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D1A9-5375-45A3-B97E-B60564C06BBC}"/>
              </a:ext>
            </a:extLst>
          </p:cNvPr>
          <p:cNvSpPr>
            <a:spLocks noGrp="1"/>
          </p:cNvSpPr>
          <p:nvPr>
            <p:ph type="title"/>
          </p:nvPr>
        </p:nvSpPr>
        <p:spPr>
          <a:xfrm>
            <a:off x="115766" y="133350"/>
            <a:ext cx="8228013" cy="592931"/>
          </a:xfrm>
        </p:spPr>
        <p:txBody>
          <a:bodyPr/>
          <a:lstStyle/>
          <a:p>
            <a:r>
              <a:rPr lang="en-US" sz="2000" dirty="0"/>
              <a:t>Focus Session Topic/Idea Gathering</a:t>
            </a:r>
          </a:p>
        </p:txBody>
      </p:sp>
      <p:graphicFrame>
        <p:nvGraphicFramePr>
          <p:cNvPr id="4" name="Content Placeholder 4">
            <a:extLst>
              <a:ext uri="{FF2B5EF4-FFF2-40B4-BE49-F238E27FC236}">
                <a16:creationId xmlns:a16="http://schemas.microsoft.com/office/drawing/2014/main" id="{063009BC-B377-44AC-966D-28CA984EF03D}"/>
              </a:ext>
            </a:extLst>
          </p:cNvPr>
          <p:cNvGraphicFramePr>
            <a:graphicFrameLocks noGrp="1"/>
          </p:cNvGraphicFramePr>
          <p:nvPr>
            <p:ph idx="1"/>
            <p:extLst>
              <p:ext uri="{D42A27DB-BD31-4B8C-83A1-F6EECF244321}">
                <p14:modId xmlns:p14="http://schemas.microsoft.com/office/powerpoint/2010/main" val="1420919049"/>
              </p:ext>
            </p:extLst>
          </p:nvPr>
        </p:nvGraphicFramePr>
        <p:xfrm>
          <a:off x="108775" y="1003470"/>
          <a:ext cx="8912467" cy="1436085"/>
        </p:xfrm>
        <a:graphic>
          <a:graphicData uri="http://schemas.openxmlformats.org/drawingml/2006/table">
            <a:tbl>
              <a:tblPr>
                <a:tableStyleId>{5940675A-B579-460E-94D1-54222C63F5DA}</a:tableStyleId>
              </a:tblPr>
              <a:tblGrid>
                <a:gridCol w="2246434">
                  <a:extLst>
                    <a:ext uri="{9D8B030D-6E8A-4147-A177-3AD203B41FA5}">
                      <a16:colId xmlns:a16="http://schemas.microsoft.com/office/drawing/2014/main" val="20000"/>
                    </a:ext>
                  </a:extLst>
                </a:gridCol>
                <a:gridCol w="4724400">
                  <a:extLst>
                    <a:ext uri="{9D8B030D-6E8A-4147-A177-3AD203B41FA5}">
                      <a16:colId xmlns:a16="http://schemas.microsoft.com/office/drawing/2014/main" val="1881857256"/>
                    </a:ext>
                  </a:extLst>
                </a:gridCol>
                <a:gridCol w="609600">
                  <a:extLst>
                    <a:ext uri="{9D8B030D-6E8A-4147-A177-3AD203B41FA5}">
                      <a16:colId xmlns:a16="http://schemas.microsoft.com/office/drawing/2014/main" val="20001"/>
                    </a:ext>
                  </a:extLst>
                </a:gridCol>
                <a:gridCol w="1332033">
                  <a:extLst>
                    <a:ext uri="{9D8B030D-6E8A-4147-A177-3AD203B41FA5}">
                      <a16:colId xmlns:a16="http://schemas.microsoft.com/office/drawing/2014/main" val="20002"/>
                    </a:ext>
                  </a:extLst>
                </a:gridCol>
              </a:tblGrid>
              <a:tr h="273877">
                <a:tc>
                  <a:txBody>
                    <a:bodyPr/>
                    <a:lstStyle/>
                    <a:p>
                      <a:pPr algn="ctr" fontAlgn="b"/>
                      <a:r>
                        <a:rPr lang="en-US" sz="1400" b="1" u="none" strike="noStrike" dirty="0">
                          <a:effectLst/>
                          <a:latin typeface="+mn-lt"/>
                        </a:rPr>
                        <a:t>Proposed Topic</a:t>
                      </a:r>
                      <a:endParaRPr lang="en-US" sz="1400" b="1" i="0" u="none" strike="noStrike" dirty="0">
                        <a:solidFill>
                          <a:srgbClr val="000000"/>
                        </a:solidFill>
                        <a:effectLst/>
                        <a:latin typeface="+mn-lt"/>
                      </a:endParaRPr>
                    </a:p>
                  </a:txBody>
                  <a:tcPr marL="7675" marR="7675" marT="7675" marB="0" anchor="b"/>
                </a:tc>
                <a:tc>
                  <a:txBody>
                    <a:bodyPr/>
                    <a:lstStyle/>
                    <a:p>
                      <a:pPr algn="ctr" fontAlgn="b"/>
                      <a:r>
                        <a:rPr lang="en-US" sz="1400" b="1" i="0" u="none" strike="noStrike" dirty="0">
                          <a:solidFill>
                            <a:srgbClr val="000000"/>
                          </a:solidFill>
                          <a:effectLst/>
                          <a:latin typeface="+mn-lt"/>
                        </a:rPr>
                        <a:t>Reason for recommendation</a:t>
                      </a:r>
                    </a:p>
                  </a:txBody>
                  <a:tcPr marL="7675" marR="7675" marT="7675" marB="0" anchor="b"/>
                </a:tc>
                <a:tc>
                  <a:txBody>
                    <a:bodyPr/>
                    <a:lstStyle/>
                    <a:p>
                      <a:pPr algn="ctr" fontAlgn="b"/>
                      <a:r>
                        <a:rPr lang="en-US" sz="1400" b="1" i="0" u="none" strike="noStrike" dirty="0">
                          <a:solidFill>
                            <a:srgbClr val="000000"/>
                          </a:solidFill>
                          <a:effectLst/>
                          <a:latin typeface="+mn-lt"/>
                        </a:rPr>
                        <a:t>SC</a:t>
                      </a:r>
                    </a:p>
                  </a:txBody>
                  <a:tcPr marL="7675" marR="7675" marT="7675" marB="0" anchor="b"/>
                </a:tc>
                <a:tc>
                  <a:txBody>
                    <a:bodyPr/>
                    <a:lstStyle/>
                    <a:p>
                      <a:pPr algn="ctr" fontAlgn="b"/>
                      <a:r>
                        <a:rPr lang="en-US" sz="1400" b="1" u="none" strike="noStrike" dirty="0">
                          <a:effectLst/>
                          <a:latin typeface="+mn-lt"/>
                        </a:rPr>
                        <a:t>Proposed By</a:t>
                      </a:r>
                      <a:endParaRPr lang="en-US" sz="1400" b="1" i="0" u="none" strike="noStrike" dirty="0">
                        <a:solidFill>
                          <a:srgbClr val="000000"/>
                        </a:solidFill>
                        <a:effectLst/>
                        <a:latin typeface="+mn-lt"/>
                      </a:endParaRPr>
                    </a:p>
                  </a:txBody>
                  <a:tcPr marL="7675" marR="7675" marT="7675" marB="0" anchor="b"/>
                </a:tc>
                <a:extLst>
                  <a:ext uri="{0D108BD9-81ED-4DB2-BD59-A6C34878D82A}">
                    <a16:rowId xmlns:a16="http://schemas.microsoft.com/office/drawing/2014/main" val="10000"/>
                  </a:ext>
                </a:extLst>
              </a:tr>
              <a:tr h="644436">
                <a:tc>
                  <a:txBody>
                    <a:bodyPr/>
                    <a:lstStyle/>
                    <a:p>
                      <a:pPr algn="l" fontAlgn="b"/>
                      <a:r>
                        <a:rPr lang="en-US" sz="1100" u="none" strike="noStrike" dirty="0">
                          <a:effectLst/>
                          <a:latin typeface="Calibri" panose="020F0502020204030204" pitchFamily="34" charset="0"/>
                          <a:cs typeface="Calibri" panose="020F0502020204030204" pitchFamily="34" charset="0"/>
                        </a:rPr>
                        <a:t>1. Memories in Accelerators –Heterogeneously Integrated Technologies direction (#1-7)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75" marR="7675" marT="7675" marB="0" anchor="ctr"/>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The Microarchitectures for accelerators used in AI are designed with a data processing subsystem different from a “memory organ” of a Von Neumann architecture. One would argue "accelerator" a special purposed memory controller.   Is today’s technology scaling direction aligned with supercomputing platform tomorrow? </a:t>
                      </a:r>
                    </a:p>
                  </a:txBody>
                  <a:tcPr marL="7675" marR="7675" marT="7675" marB="0" anchor="ct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MT</a:t>
                      </a:r>
                    </a:p>
                  </a:txBody>
                  <a:tcPr marL="7675" marR="7675" marT="7675" marB="0" anchor="ct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DerChang Kau</a:t>
                      </a:r>
                    </a:p>
                  </a:txBody>
                  <a:tcPr marL="7675" marR="7675" marT="7675" marB="0" anchor="ctr"/>
                </a:tc>
                <a:extLst>
                  <a:ext uri="{0D108BD9-81ED-4DB2-BD59-A6C34878D82A}">
                    <a16:rowId xmlns:a16="http://schemas.microsoft.com/office/drawing/2014/main" val="10001"/>
                  </a:ext>
                </a:extLst>
              </a:tr>
              <a:tr h="316333">
                <a:tc>
                  <a:txBody>
                    <a:bodyPr/>
                    <a:lstStyle/>
                    <a:p>
                      <a:pPr algn="l" fontAlgn="b"/>
                      <a:endParaRPr lang="en-US" sz="1200" b="0" i="0" u="none" strike="noStrike" dirty="0">
                        <a:solidFill>
                          <a:srgbClr val="000000"/>
                        </a:solidFill>
                        <a:effectLst/>
                        <a:latin typeface="+mn-lt"/>
                      </a:endParaRPr>
                    </a:p>
                  </a:txBody>
                  <a:tcPr marL="7675" marR="7675" marT="7675" marB="0" anchor="ctr"/>
                </a:tc>
                <a:tc>
                  <a:txBody>
                    <a:bodyPr/>
                    <a:lstStyle/>
                    <a:p>
                      <a:pPr algn="l" fontAlgn="b"/>
                      <a:endParaRPr lang="en-US" sz="1200" b="0" i="0" u="none" strike="noStrike" dirty="0">
                        <a:solidFill>
                          <a:srgbClr val="000000"/>
                        </a:solidFill>
                        <a:effectLst/>
                        <a:latin typeface="+mn-lt"/>
                      </a:endParaRPr>
                    </a:p>
                  </a:txBody>
                  <a:tcPr marL="7675" marR="7675" marT="7675" marB="0" anchor="ctr"/>
                </a:tc>
                <a:tc>
                  <a:txBody>
                    <a:bodyPr/>
                    <a:lstStyle/>
                    <a:p>
                      <a:pPr algn="ctr" fontAlgn="b"/>
                      <a:endParaRPr lang="en-US" sz="1200" b="0" i="0" u="none" strike="noStrike" dirty="0">
                        <a:solidFill>
                          <a:srgbClr val="000000"/>
                        </a:solidFill>
                        <a:effectLst/>
                        <a:latin typeface="+mn-lt"/>
                      </a:endParaRPr>
                    </a:p>
                  </a:txBody>
                  <a:tcPr marL="7675" marR="7675" marT="7675" marB="0" anchor="ctr"/>
                </a:tc>
                <a:tc>
                  <a:txBody>
                    <a:bodyPr/>
                    <a:lstStyle/>
                    <a:p>
                      <a:pPr algn="ctr" fontAlgn="b"/>
                      <a:endParaRPr lang="en-US" sz="1200" b="0" i="0" u="none" strike="noStrike" dirty="0">
                        <a:solidFill>
                          <a:srgbClr val="000000"/>
                        </a:solidFill>
                        <a:effectLst/>
                        <a:latin typeface="+mn-lt"/>
                      </a:endParaRPr>
                    </a:p>
                  </a:txBody>
                  <a:tcPr marL="7675" marR="7675" marT="7675" marB="0" anchor="ct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035F8BF1-F31F-4687-B723-61AF2F9F5CFA}"/>
              </a:ext>
            </a:extLst>
          </p:cNvPr>
          <p:cNvSpPr txBox="1"/>
          <p:nvPr/>
        </p:nvSpPr>
        <p:spPr>
          <a:xfrm>
            <a:off x="152400" y="740760"/>
            <a:ext cx="7848600" cy="292709"/>
          </a:xfrm>
          <a:prstGeom prst="rect">
            <a:avLst/>
          </a:prstGeom>
          <a:noFill/>
        </p:spPr>
        <p:txBody>
          <a:bodyPr wrap="square" rtlCol="0">
            <a:spAutoFit/>
          </a:bodyPr>
          <a:lstStyle/>
          <a:p>
            <a:r>
              <a:rPr lang="en-US" sz="1400" dirty="0">
                <a:solidFill>
                  <a:srgbClr val="3333FF"/>
                </a:solidFill>
              </a:rPr>
              <a:t>* Please provide 1~2 topics per each sub-committee chair</a:t>
            </a:r>
          </a:p>
        </p:txBody>
      </p:sp>
      <p:sp>
        <p:nvSpPr>
          <p:cNvPr id="8" name="TextBox 7">
            <a:extLst>
              <a:ext uri="{FF2B5EF4-FFF2-40B4-BE49-F238E27FC236}">
                <a16:creationId xmlns:a16="http://schemas.microsoft.com/office/drawing/2014/main" id="{8E99237C-3729-4AE3-97CE-A2F414CED865}"/>
              </a:ext>
            </a:extLst>
          </p:cNvPr>
          <p:cNvSpPr txBox="1"/>
          <p:nvPr/>
        </p:nvSpPr>
        <p:spPr>
          <a:xfrm>
            <a:off x="152400" y="2481137"/>
            <a:ext cx="7848600" cy="292709"/>
          </a:xfrm>
          <a:prstGeom prst="rect">
            <a:avLst/>
          </a:prstGeom>
          <a:noFill/>
        </p:spPr>
        <p:txBody>
          <a:bodyPr wrap="square" rtlCol="0">
            <a:spAutoFit/>
          </a:bodyPr>
          <a:lstStyle/>
          <a:p>
            <a:r>
              <a:rPr lang="en-US" sz="1400" dirty="0">
                <a:solidFill>
                  <a:srgbClr val="3333FF"/>
                </a:solidFill>
              </a:rPr>
              <a:t>* Please provide 7~10 potential invited speakers for each suggested topic</a:t>
            </a:r>
          </a:p>
        </p:txBody>
      </p:sp>
      <p:graphicFrame>
        <p:nvGraphicFramePr>
          <p:cNvPr id="11" name="Table 10">
            <a:extLst>
              <a:ext uri="{FF2B5EF4-FFF2-40B4-BE49-F238E27FC236}">
                <a16:creationId xmlns:a16="http://schemas.microsoft.com/office/drawing/2014/main" id="{C5FE234F-B4CC-4A58-84FC-D57302F33C4C}"/>
              </a:ext>
            </a:extLst>
          </p:cNvPr>
          <p:cNvGraphicFramePr>
            <a:graphicFrameLocks noGrp="1"/>
          </p:cNvGraphicFramePr>
          <p:nvPr>
            <p:extLst>
              <p:ext uri="{D42A27DB-BD31-4B8C-83A1-F6EECF244321}">
                <p14:modId xmlns:p14="http://schemas.microsoft.com/office/powerpoint/2010/main" val="3420113740"/>
              </p:ext>
            </p:extLst>
          </p:nvPr>
        </p:nvGraphicFramePr>
        <p:xfrm>
          <a:off x="108774" y="2773846"/>
          <a:ext cx="8912467" cy="1942620"/>
        </p:xfrm>
        <a:graphic>
          <a:graphicData uri="http://schemas.openxmlformats.org/drawingml/2006/table">
            <a:tbl>
              <a:tblPr/>
              <a:tblGrid>
                <a:gridCol w="363310">
                  <a:extLst>
                    <a:ext uri="{9D8B030D-6E8A-4147-A177-3AD203B41FA5}">
                      <a16:colId xmlns:a16="http://schemas.microsoft.com/office/drawing/2014/main" val="113296091"/>
                    </a:ext>
                  </a:extLst>
                </a:gridCol>
                <a:gridCol w="3587695">
                  <a:extLst>
                    <a:ext uri="{9D8B030D-6E8A-4147-A177-3AD203B41FA5}">
                      <a16:colId xmlns:a16="http://schemas.microsoft.com/office/drawing/2014/main" val="1443645557"/>
                    </a:ext>
                  </a:extLst>
                </a:gridCol>
                <a:gridCol w="1251719">
                  <a:extLst>
                    <a:ext uri="{9D8B030D-6E8A-4147-A177-3AD203B41FA5}">
                      <a16:colId xmlns:a16="http://schemas.microsoft.com/office/drawing/2014/main" val="751017812"/>
                    </a:ext>
                  </a:extLst>
                </a:gridCol>
                <a:gridCol w="999104">
                  <a:extLst>
                    <a:ext uri="{9D8B030D-6E8A-4147-A177-3AD203B41FA5}">
                      <a16:colId xmlns:a16="http://schemas.microsoft.com/office/drawing/2014/main" val="3978180725"/>
                    </a:ext>
                  </a:extLst>
                </a:gridCol>
                <a:gridCol w="386018">
                  <a:extLst>
                    <a:ext uri="{9D8B030D-6E8A-4147-A177-3AD203B41FA5}">
                      <a16:colId xmlns:a16="http://schemas.microsoft.com/office/drawing/2014/main" val="2078252379"/>
                    </a:ext>
                  </a:extLst>
                </a:gridCol>
                <a:gridCol w="502390">
                  <a:extLst>
                    <a:ext uri="{9D8B030D-6E8A-4147-A177-3AD203B41FA5}">
                      <a16:colId xmlns:a16="http://schemas.microsoft.com/office/drawing/2014/main" val="4161992012"/>
                    </a:ext>
                  </a:extLst>
                </a:gridCol>
                <a:gridCol w="468331">
                  <a:extLst>
                    <a:ext uri="{9D8B030D-6E8A-4147-A177-3AD203B41FA5}">
                      <a16:colId xmlns:a16="http://schemas.microsoft.com/office/drawing/2014/main" val="2793407010"/>
                    </a:ext>
                  </a:extLst>
                </a:gridCol>
                <a:gridCol w="1353900">
                  <a:extLst>
                    <a:ext uri="{9D8B030D-6E8A-4147-A177-3AD203B41FA5}">
                      <a16:colId xmlns:a16="http://schemas.microsoft.com/office/drawing/2014/main" val="1051885311"/>
                    </a:ext>
                  </a:extLst>
                </a:gridCol>
              </a:tblGrid>
              <a:tr h="165740">
                <a:tc>
                  <a:txBody>
                    <a:bodyPr/>
                    <a:lstStyle/>
                    <a:p>
                      <a:pPr algn="ctr" fontAlgn="ctr"/>
                      <a:r>
                        <a:rPr lang="en-US" sz="900" b="0" i="0" u="none" strike="noStrike" dirty="0">
                          <a:solidFill>
                            <a:srgbClr val="000000"/>
                          </a:solidFill>
                          <a:effectLst/>
                          <a:latin typeface="Calibri" panose="020F0502020204030204" pitchFamily="34" charset="0"/>
                        </a:rPr>
                        <a:t>#</a:t>
                      </a:r>
                    </a:p>
                  </a:txBody>
                  <a:tcPr marL="7871" marR="7871" marT="7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dirty="0">
                          <a:solidFill>
                            <a:srgbClr val="000000"/>
                          </a:solidFill>
                          <a:effectLst/>
                          <a:latin typeface="Calibri" panose="020F0502020204030204" pitchFamily="34" charset="0"/>
                        </a:rPr>
                        <a:t>Proposed Topic / Title of Papers</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panose="020F0502020204030204" pitchFamily="34" charset="0"/>
                        </a:rPr>
                        <a:t>Speaker (Name)</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panose="020F0502020204030204" pitchFamily="34" charset="0"/>
                        </a:rPr>
                        <a:t>Affiliation</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panose="020F0502020204030204" pitchFamily="34" charset="0"/>
                        </a:rPr>
                        <a:t>U/G/I</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dirty="0">
                          <a:solidFill>
                            <a:srgbClr val="000000"/>
                          </a:solidFill>
                          <a:effectLst/>
                          <a:latin typeface="Calibri" panose="020F0502020204030204" pitchFamily="34" charset="0"/>
                        </a:rPr>
                        <a:t>Region</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panose="020F0502020204030204" pitchFamily="34" charset="0"/>
                        </a:rPr>
                        <a:t>Gender</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panose="020F0502020204030204" pitchFamily="34" charset="0"/>
                        </a:rPr>
                        <a:t>email</a:t>
                      </a:r>
                    </a:p>
                  </a:txBody>
                  <a:tcPr marL="7871" marR="7871" marT="7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4648589"/>
                  </a:ext>
                </a:extLst>
              </a:tr>
              <a:tr h="165740">
                <a:tc>
                  <a:txBody>
                    <a:bodyPr/>
                    <a:lstStyle/>
                    <a:p>
                      <a:pPr algn="ctr" fontAlgn="ctr"/>
                      <a:r>
                        <a:rPr lang="en-US" sz="900" b="0" i="0" u="none" strike="noStrike" dirty="0">
                          <a:solidFill>
                            <a:srgbClr val="000000"/>
                          </a:solidFill>
                          <a:effectLst/>
                          <a:latin typeface="Calibri" panose="020F0502020204030204" pitchFamily="34" charset="0"/>
                        </a:rPr>
                        <a:t>1</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Memories in supercomputer: device, architecture &amp; manufacturing</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Bruce Jacob</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U of Maryland</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U</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America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604169"/>
                  </a:ext>
                </a:extLst>
              </a:tr>
              <a:tr h="165740">
                <a:tc>
                  <a:txBody>
                    <a:bodyPr/>
                    <a:lstStyle/>
                    <a:p>
                      <a:pPr algn="ctr" fontAlgn="ctr"/>
                      <a:r>
                        <a:rPr lang="en-US" sz="900" b="0" i="0" u="none" strike="noStrike" dirty="0">
                          <a:solidFill>
                            <a:srgbClr val="000000"/>
                          </a:solidFill>
                          <a:effectLst/>
                          <a:latin typeface="Calibri" panose="020F0502020204030204" pitchFamily="34" charset="0"/>
                        </a:rPr>
                        <a:t>2</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Tightly Coupled Memory </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Al Fazio</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Intel</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I</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America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197229"/>
                  </a:ext>
                </a:extLst>
              </a:tr>
              <a:tr h="165740">
                <a:tc>
                  <a:txBody>
                    <a:bodyPr/>
                    <a:lstStyle/>
                    <a:p>
                      <a:pPr algn="ctr" fontAlgn="ctr"/>
                      <a:r>
                        <a:rPr lang="en-US" sz="900" b="0" i="0" u="none" strike="noStrike" dirty="0">
                          <a:solidFill>
                            <a:srgbClr val="000000"/>
                          </a:solidFill>
                          <a:effectLst/>
                          <a:latin typeface="Calibri" panose="020F0502020204030204" pitchFamily="34" charset="0"/>
                        </a:rPr>
                        <a:t>3</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Disruptive Memory and 3DIC Technologies for AI accelerator SoC </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Philip Wong</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Sandford</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U</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America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764941"/>
                  </a:ext>
                </a:extLst>
              </a:tr>
              <a:tr h="165740">
                <a:tc>
                  <a:txBody>
                    <a:bodyPr/>
                    <a:lstStyle/>
                    <a:p>
                      <a:pPr algn="ctr" fontAlgn="ctr"/>
                      <a:r>
                        <a:rPr lang="en-US" sz="900" b="0" i="0" u="none" strike="noStrike" dirty="0">
                          <a:solidFill>
                            <a:srgbClr val="000000"/>
                          </a:solidFill>
                          <a:effectLst/>
                          <a:latin typeface="Calibri" panose="020F0502020204030204" pitchFamily="34" charset="0"/>
                        </a:rPr>
                        <a:t>4</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In-Memory and Near-Memory Compute</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Steven Woo</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Rambus</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I</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America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86378"/>
                  </a:ext>
                </a:extLst>
              </a:tr>
              <a:tr h="165740">
                <a:tc>
                  <a:txBody>
                    <a:bodyPr/>
                    <a:lstStyle/>
                    <a:p>
                      <a:pPr algn="ctr" fontAlgn="ctr"/>
                      <a:r>
                        <a:rPr lang="en-US" sz="900" b="0" i="0" u="none" strike="noStrike" dirty="0">
                          <a:solidFill>
                            <a:srgbClr val="000000"/>
                          </a:solidFill>
                          <a:effectLst/>
                          <a:latin typeface="Calibri" panose="020F0502020204030204" pitchFamily="34" charset="0"/>
                        </a:rPr>
                        <a:t>5</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Memory-Centric Computing</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err="1">
                          <a:solidFill>
                            <a:srgbClr val="000000"/>
                          </a:solidFill>
                          <a:effectLst/>
                          <a:latin typeface="Calibri" panose="020F0502020204030204" pitchFamily="34" charset="0"/>
                        </a:rPr>
                        <a:t>Onur</a:t>
                      </a:r>
                      <a:r>
                        <a:rPr lang="en-US" sz="900" b="0" i="0" u="none" strike="noStrike" dirty="0">
                          <a:solidFill>
                            <a:srgbClr val="000000"/>
                          </a:solidFill>
                          <a:effectLst/>
                          <a:latin typeface="Calibri" panose="020F0502020204030204" pitchFamily="34" charset="0"/>
                        </a:rPr>
                        <a:t> </a:t>
                      </a:r>
                      <a:r>
                        <a:rPr lang="en-US" sz="900" b="0" i="0" u="none" strike="noStrike" dirty="0" err="1">
                          <a:solidFill>
                            <a:srgbClr val="000000"/>
                          </a:solidFill>
                          <a:effectLst/>
                          <a:latin typeface="Calibri" panose="020F0502020204030204" pitchFamily="34" charset="0"/>
                        </a:rPr>
                        <a:t>Mutlu</a:t>
                      </a: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ETH Zürich</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U</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Europe</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449169"/>
                  </a:ext>
                </a:extLst>
              </a:tr>
              <a:tr h="165740">
                <a:tc>
                  <a:txBody>
                    <a:bodyPr/>
                    <a:lstStyle/>
                    <a:p>
                      <a:pPr algn="ctr" fontAlgn="ctr"/>
                      <a:r>
                        <a:rPr lang="en-US" sz="900" b="0" i="0" u="none" strike="noStrike" dirty="0">
                          <a:solidFill>
                            <a:srgbClr val="000000"/>
                          </a:solidFill>
                          <a:effectLst/>
                          <a:latin typeface="Calibri" panose="020F0502020204030204" pitchFamily="34" charset="0"/>
                        </a:rPr>
                        <a:t>6</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Custom Memory in Domain Specific Architecture</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David Patterson</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UC Berkeley</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U</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America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524499"/>
                  </a:ext>
                </a:extLst>
              </a:tr>
              <a:tr h="165740">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7</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Thinking Machine – then, now and future</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Charles E. </a:t>
                      </a:r>
                      <a:r>
                        <a:rPr lang="en-US" sz="900" b="0" i="0" u="none" strike="noStrike" dirty="0" err="1">
                          <a:solidFill>
                            <a:srgbClr val="000000"/>
                          </a:solidFill>
                          <a:effectLst/>
                          <a:latin typeface="Calibri" panose="020F0502020204030204" pitchFamily="34" charset="0"/>
                        </a:rPr>
                        <a:t>Leiserson</a:t>
                      </a: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MIT</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U</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America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159121"/>
                  </a:ext>
                </a:extLst>
              </a:tr>
              <a:tr h="0">
                <a:tc>
                  <a:txBody>
                    <a:bodyPr/>
                    <a:lstStyle/>
                    <a:p>
                      <a:pPr algn="ctr" fontAlgn="ctr"/>
                      <a:r>
                        <a:rPr lang="en-US" sz="900" b="0" i="0" u="none" strike="noStrike" dirty="0">
                          <a:solidFill>
                            <a:srgbClr val="000000"/>
                          </a:solidFill>
                          <a:effectLst/>
                          <a:latin typeface="Calibri" panose="020F0502020204030204" pitchFamily="34" charset="0"/>
                        </a:rPr>
                        <a:t>8</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233563"/>
                  </a:ext>
                </a:extLst>
              </a:tr>
              <a:tr h="0">
                <a:tc>
                  <a:txBody>
                    <a:bodyPr/>
                    <a:lstStyle/>
                    <a:p>
                      <a:pPr algn="ctr" fontAlgn="ctr"/>
                      <a:r>
                        <a:rPr lang="en-US" sz="900" b="0" i="0" u="none" strike="noStrike" dirty="0">
                          <a:solidFill>
                            <a:srgbClr val="000000"/>
                          </a:solidFill>
                          <a:effectLst/>
                          <a:latin typeface="Calibri" panose="020F0502020204030204" pitchFamily="34" charset="0"/>
                        </a:rPr>
                        <a:t>backup</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Processing in Memory</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err="1">
                          <a:solidFill>
                            <a:srgbClr val="000000"/>
                          </a:solidFill>
                          <a:effectLst/>
                          <a:latin typeface="Calibri" panose="020F0502020204030204" pitchFamily="34" charset="0"/>
                        </a:rPr>
                        <a:t>Jin</a:t>
                      </a:r>
                      <a:r>
                        <a:rPr lang="en-US" sz="900" b="0" i="0" u="none" strike="noStrike" dirty="0">
                          <a:solidFill>
                            <a:srgbClr val="000000"/>
                          </a:solidFill>
                          <a:effectLst/>
                          <a:latin typeface="Calibri" panose="020F0502020204030204" pitchFamily="34" charset="0"/>
                        </a:rPr>
                        <a:t> Hyun Kim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Samsung</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I</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Asia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574538"/>
                  </a:ext>
                </a:extLst>
              </a:tr>
              <a:tr h="74269">
                <a:tc>
                  <a:txBody>
                    <a:bodyPr/>
                    <a:lstStyle/>
                    <a:p>
                      <a:pPr algn="ctr" fontAlgn="ctr"/>
                      <a:r>
                        <a:rPr lang="en-US" sz="900" b="0" i="0" u="none" strike="noStrike" dirty="0">
                          <a:solidFill>
                            <a:srgbClr val="000000"/>
                          </a:solidFill>
                          <a:effectLst/>
                          <a:latin typeface="Calibri" panose="020F0502020204030204" pitchFamily="34" charset="0"/>
                        </a:rPr>
                        <a:t>backup</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Memory in </a:t>
                      </a:r>
                      <a:r>
                        <a:rPr lang="en-US" sz="900" b="1" i="0" u="none" strike="noStrike" dirty="0" err="1">
                          <a:solidFill>
                            <a:srgbClr val="000000"/>
                          </a:solidFill>
                          <a:effectLst/>
                          <a:latin typeface="Calibri" panose="020F0502020204030204" pitchFamily="34" charset="0"/>
                        </a:rPr>
                        <a:t>FutureTech</a:t>
                      </a: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Neil Thompson </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MIT</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U</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America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134415"/>
                  </a:ext>
                </a:extLst>
              </a:tr>
              <a:tr h="63309">
                <a:tc>
                  <a:txBody>
                    <a:bodyPr/>
                    <a:lstStyle/>
                    <a:p>
                      <a:pPr algn="ctr" fontAlgn="ctr"/>
                      <a:r>
                        <a:rPr lang="en-US" sz="900" b="0" i="0" u="none" strike="noStrike" dirty="0">
                          <a:solidFill>
                            <a:srgbClr val="000000"/>
                          </a:solidFill>
                          <a:effectLst/>
                          <a:latin typeface="Calibri" panose="020F0502020204030204" pitchFamily="34" charset="0"/>
                        </a:rPr>
                        <a:t>Backup</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Efficient Micro Architecture for scalable accelerator</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Bill Dally</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Nvidia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I</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America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306949"/>
                  </a:ext>
                </a:extLst>
              </a:tr>
            </a:tbl>
          </a:graphicData>
        </a:graphic>
      </p:graphicFrame>
    </p:spTree>
    <p:extLst>
      <p:ext uri="{BB962C8B-B14F-4D97-AF65-F5344CB8AC3E}">
        <p14:creationId xmlns:p14="http://schemas.microsoft.com/office/powerpoint/2010/main" val="257837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CF7D-B652-3A8D-4D13-E40768621DB4}"/>
              </a:ext>
            </a:extLst>
          </p:cNvPr>
          <p:cNvSpPr>
            <a:spLocks noGrp="1"/>
          </p:cNvSpPr>
          <p:nvPr>
            <p:ph type="title"/>
          </p:nvPr>
        </p:nvSpPr>
        <p:spPr/>
        <p:txBody>
          <a:bodyPr/>
          <a:lstStyle/>
          <a:p>
            <a:r>
              <a:rPr lang="en-US" sz="1600" dirty="0">
                <a:latin typeface="Calibri" panose="020F0502020204030204" pitchFamily="34" charset="0"/>
                <a:cs typeface="Calibri" panose="020F0502020204030204" pitchFamily="34" charset="0"/>
              </a:rPr>
              <a:t>Evening Penal Discussion Proposed Topic: </a:t>
            </a:r>
            <a:br>
              <a:rPr lang="en-US" sz="1600" dirty="0">
                <a:latin typeface="Calibri" panose="020F0502020204030204" pitchFamily="34" charset="0"/>
                <a:cs typeface="Calibri" panose="020F0502020204030204" pitchFamily="34" charset="0"/>
              </a:rPr>
            </a:br>
            <a:r>
              <a:rPr lang="en-US" sz="1600" b="0" u="sng" dirty="0">
                <a:latin typeface="Calibri" panose="020F0502020204030204" pitchFamily="34" charset="0"/>
                <a:cs typeface="Calibri" panose="020F0502020204030204" pitchFamily="34" charset="0"/>
              </a:rPr>
              <a:t>System </a:t>
            </a:r>
            <a:r>
              <a:rPr lang="en-US" sz="1600" b="0" u="sng" dirty="0" err="1">
                <a:latin typeface="Calibri" panose="020F0502020204030204" pitchFamily="34" charset="0"/>
                <a:cs typeface="Calibri" panose="020F0502020204030204" pitchFamily="34" charset="0"/>
              </a:rPr>
              <a:t>Fondry</a:t>
            </a:r>
            <a:endParaRPr lang="en-US" sz="1600" dirty="0"/>
          </a:p>
        </p:txBody>
      </p:sp>
      <p:sp>
        <p:nvSpPr>
          <p:cNvPr id="3" name="Content Placeholder 2">
            <a:extLst>
              <a:ext uri="{FF2B5EF4-FFF2-40B4-BE49-F238E27FC236}">
                <a16:creationId xmlns:a16="http://schemas.microsoft.com/office/drawing/2014/main" id="{78FF5404-BE9F-4C20-D479-47BCF1DCF80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001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ECB6-631A-CC9F-36F6-5FC469B9349F}"/>
              </a:ext>
            </a:extLst>
          </p:cNvPr>
          <p:cNvSpPr>
            <a:spLocks noGrp="1"/>
          </p:cNvSpPr>
          <p:nvPr>
            <p:ph type="title"/>
          </p:nvPr>
        </p:nvSpPr>
        <p:spPr/>
        <p:txBody>
          <a:bodyPr/>
          <a:lstStyle/>
          <a:p>
            <a:r>
              <a:rPr lang="en-US" sz="2400" dirty="0"/>
              <a:t>MT Invited talks Proposal, 1</a:t>
            </a:r>
          </a:p>
        </p:txBody>
      </p:sp>
      <p:graphicFrame>
        <p:nvGraphicFramePr>
          <p:cNvPr id="6" name="Content Placeholder 5">
            <a:extLst>
              <a:ext uri="{FF2B5EF4-FFF2-40B4-BE49-F238E27FC236}">
                <a16:creationId xmlns:a16="http://schemas.microsoft.com/office/drawing/2014/main" id="{4F034060-5D6A-B720-CE30-DD4E855E3204}"/>
              </a:ext>
            </a:extLst>
          </p:cNvPr>
          <p:cNvGraphicFramePr>
            <a:graphicFrameLocks noGrp="1"/>
          </p:cNvGraphicFramePr>
          <p:nvPr>
            <p:ph idx="1"/>
            <p:extLst>
              <p:ext uri="{D42A27DB-BD31-4B8C-83A1-F6EECF244321}">
                <p14:modId xmlns:p14="http://schemas.microsoft.com/office/powerpoint/2010/main" val="2992153336"/>
              </p:ext>
            </p:extLst>
          </p:nvPr>
        </p:nvGraphicFramePr>
        <p:xfrm>
          <a:off x="199033" y="819150"/>
          <a:ext cx="8744347" cy="3908806"/>
        </p:xfrm>
        <a:graphic>
          <a:graphicData uri="http://schemas.openxmlformats.org/drawingml/2006/table">
            <a:tbl>
              <a:tblPr/>
              <a:tblGrid>
                <a:gridCol w="288988">
                  <a:extLst>
                    <a:ext uri="{9D8B030D-6E8A-4147-A177-3AD203B41FA5}">
                      <a16:colId xmlns:a16="http://schemas.microsoft.com/office/drawing/2014/main" val="3257805361"/>
                    </a:ext>
                  </a:extLst>
                </a:gridCol>
                <a:gridCol w="502579">
                  <a:extLst>
                    <a:ext uri="{9D8B030D-6E8A-4147-A177-3AD203B41FA5}">
                      <a16:colId xmlns:a16="http://schemas.microsoft.com/office/drawing/2014/main" val="2302275621"/>
                    </a:ext>
                  </a:extLst>
                </a:gridCol>
                <a:gridCol w="762000">
                  <a:extLst>
                    <a:ext uri="{9D8B030D-6E8A-4147-A177-3AD203B41FA5}">
                      <a16:colId xmlns:a16="http://schemas.microsoft.com/office/drawing/2014/main" val="294142971"/>
                    </a:ext>
                  </a:extLst>
                </a:gridCol>
                <a:gridCol w="838200">
                  <a:extLst>
                    <a:ext uri="{9D8B030D-6E8A-4147-A177-3AD203B41FA5}">
                      <a16:colId xmlns:a16="http://schemas.microsoft.com/office/drawing/2014/main" val="453088592"/>
                    </a:ext>
                  </a:extLst>
                </a:gridCol>
                <a:gridCol w="3048000">
                  <a:extLst>
                    <a:ext uri="{9D8B030D-6E8A-4147-A177-3AD203B41FA5}">
                      <a16:colId xmlns:a16="http://schemas.microsoft.com/office/drawing/2014/main" val="2652664566"/>
                    </a:ext>
                  </a:extLst>
                </a:gridCol>
                <a:gridCol w="3304580">
                  <a:extLst>
                    <a:ext uri="{9D8B030D-6E8A-4147-A177-3AD203B41FA5}">
                      <a16:colId xmlns:a16="http://schemas.microsoft.com/office/drawing/2014/main" val="2766352800"/>
                    </a:ext>
                  </a:extLst>
                </a:gridCol>
              </a:tblGrid>
              <a:tr h="0">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a:t>
                      </a:r>
                    </a:p>
                  </a:txBody>
                  <a:tcPr marL="18288" marR="18288" marT="18288" marB="18288"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Invitee</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Affiliation</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e-mail</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Nominee’s recent works</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Nominator's comments</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573874186"/>
                  </a:ext>
                </a:extLst>
              </a:tr>
              <a:tr h="71818">
                <a:tc>
                  <a:txBody>
                    <a:bodyPr/>
                    <a:lstStyle/>
                    <a:p>
                      <a:pPr marL="0" marR="0" algn="ctr">
                        <a:spcBef>
                          <a:spcPts val="0"/>
                        </a:spcBef>
                        <a:spcAft>
                          <a:spcPts val="0"/>
                        </a:spcAft>
                      </a:pPr>
                      <a:r>
                        <a:rPr lang="en-US" sz="1100" dirty="0">
                          <a:solidFill>
                            <a:srgbClr val="000000"/>
                          </a:solidFill>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Jean Devin</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ST Micro</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u="sng">
                          <a:solidFill>
                            <a:srgbClr val="0078D7"/>
                          </a:solidFill>
                          <a:effectLst/>
                          <a:latin typeface="Calibri" panose="020F0502020204030204" pitchFamily="34" charset="0"/>
                          <a:cs typeface="Calibri" panose="020F0502020204030204" pitchFamily="34" charset="0"/>
                          <a:hlinkClick r:id="rId3" tooltip="mailto:jean.devin@st.com"/>
                        </a:rPr>
                        <a:t>jean.devin@st.com</a:t>
                      </a:r>
                      <a:endParaRPr lang="en-US" sz="110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Jean led the 40nm, 34nm and 18nm embedded NVM macro design for general purpose and secure micro, employing flash, PCM and other embedded memories. He is in charge in ST to define the  role of NVM in the roadmap of microcontrollers.</a:t>
                      </a: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VP of Microcontrollers &amp; Digital ICs Group, in charge of NVM macro design and technology roadmap for microcontrollers in ST.</a:t>
                      </a: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2385734"/>
                  </a:ext>
                </a:extLst>
              </a:tr>
              <a:tr h="0">
                <a:tc>
                  <a:txBody>
                    <a:bodyPr/>
                    <a:lstStyle/>
                    <a:p>
                      <a:pPr marL="0" marR="0" algn="ctr">
                        <a:spcBef>
                          <a:spcPts val="0"/>
                        </a:spcBef>
                        <a:spcAft>
                          <a:spcPts val="0"/>
                        </a:spcAft>
                      </a:pPr>
                      <a:r>
                        <a:rPr lang="en-US" sz="1100">
                          <a:solidFill>
                            <a:srgbClr val="000000"/>
                          </a:solidFill>
                          <a:effectLst/>
                          <a:latin typeface="Calibri" panose="020F0502020204030204" pitchFamily="34" charset="0"/>
                          <a:cs typeface="Calibri" panose="020F0502020204030204" pitchFamily="34" charset="0"/>
                        </a:rPr>
                        <a:t>2</a:t>
                      </a:r>
                      <a:endParaRPr lang="en-US" sz="110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Sidney Tsai</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IBM Research - Almaden</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u="sng" dirty="0">
                          <a:solidFill>
                            <a:srgbClr val="0078D7"/>
                          </a:solidFill>
                          <a:effectLst/>
                          <a:latin typeface="Calibri" panose="020F0502020204030204" pitchFamily="34" charset="0"/>
                          <a:cs typeface="Calibri" panose="020F0502020204030204" pitchFamily="34" charset="0"/>
                          <a:hlinkClick r:id="rId4" tooltip="mailto:htsai@us.ibm.com"/>
                        </a:rPr>
                        <a:t>htsai@us.ibm.com</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solidFill>
                            <a:srgbClr val="1D1C1D"/>
                          </a:solidFill>
                          <a:effectLst/>
                          <a:latin typeface="Calibri" panose="020F0502020204030204" pitchFamily="34" charset="0"/>
                          <a:cs typeface="Calibri" panose="020F0502020204030204" pitchFamily="34" charset="0"/>
                        </a:rPr>
                        <a:t>Analog-AI algorithm, architecture, and hardware demonstration using Phase Change Memory</a:t>
                      </a:r>
                      <a:endParaRPr lang="en-US" sz="1100" dirty="0">
                        <a:effectLst/>
                        <a:latin typeface="Calibri" panose="020F0502020204030204" pitchFamily="34" charset="0"/>
                        <a:cs typeface="Calibri" panose="020F0502020204030204" pitchFamily="34" charset="0"/>
                      </a:endParaRP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solidFill>
                            <a:srgbClr val="1D1C1D"/>
                          </a:solidFill>
                          <a:effectLst/>
                          <a:latin typeface="Calibri" panose="020F0502020204030204" pitchFamily="34" charset="0"/>
                          <a:cs typeface="Calibri" panose="020F0502020204030204" pitchFamily="34" charset="0"/>
                        </a:rPr>
                        <a:t>Manager and Principal RSM of the Analog AI group, leading architecture definition for Analog AI. Published two papers in Nature and presented at VLSI, IEDM, ISCAS, MRS, </a:t>
                      </a:r>
                      <a:r>
                        <a:rPr lang="en-US" sz="1100" dirty="0" err="1">
                          <a:solidFill>
                            <a:srgbClr val="1D1C1D"/>
                          </a:solidFill>
                          <a:effectLst/>
                          <a:latin typeface="Calibri" panose="020F0502020204030204" pitchFamily="34" charset="0"/>
                          <a:cs typeface="Calibri" panose="020F0502020204030204" pitchFamily="34" charset="0"/>
                        </a:rPr>
                        <a:t>etc</a:t>
                      </a:r>
                      <a:r>
                        <a:rPr lang="en-US" sz="1100" dirty="0">
                          <a:solidFill>
                            <a:srgbClr val="1D1C1D"/>
                          </a:solidFill>
                          <a:effectLst/>
                          <a:latin typeface="Calibri" panose="020F0502020204030204" pitchFamily="34" charset="0"/>
                          <a:cs typeface="Calibri" panose="020F0502020204030204" pitchFamily="34" charset="0"/>
                        </a:rPr>
                        <a:t> on this topic.</a:t>
                      </a:r>
                      <a:endParaRPr lang="en-US" sz="1100" dirty="0">
                        <a:effectLst/>
                        <a:latin typeface="Calibri" panose="020F0502020204030204" pitchFamily="34" charset="0"/>
                        <a:cs typeface="Calibri" panose="020F0502020204030204" pitchFamily="34" charset="0"/>
                      </a:endParaRP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4662329"/>
                  </a:ext>
                </a:extLst>
              </a:tr>
              <a:tr h="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3</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cs typeface="Calibri" panose="020F0502020204030204" pitchFamily="34" charset="0"/>
                        </a:rPr>
                        <a:t>Sou-Chi Chang</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cs typeface="Calibri" panose="020F0502020204030204" pitchFamily="34" charset="0"/>
                        </a:rPr>
                        <a:t>Intel Component Research</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cs typeface="Calibri" panose="020F0502020204030204" pitchFamily="34" charset="0"/>
                          <a:hlinkClick r:id="rId5"/>
                        </a:rPr>
                        <a:t>sou-chi.chang@intel.com</a:t>
                      </a:r>
                      <a:r>
                        <a:rPr lang="en-US" sz="1100" dirty="0">
                          <a:effectLst/>
                          <a:latin typeface="Calibri" panose="020F0502020204030204" pitchFamily="34" charset="0"/>
                          <a:ea typeface="PMingLiU" panose="02020500000000000000" pitchFamily="18" charset="-12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cs typeface="Calibri" panose="020F0502020204030204" pitchFamily="34" charset="0"/>
                        </a:rPr>
                        <a:t>FE/AFE, MFMIS, 2D transistor, FE related Compact modeling</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cs typeface="Calibri" panose="020F0502020204030204" pitchFamily="34" charset="0"/>
                        </a:rPr>
                        <a:t>An active </a:t>
                      </a:r>
                      <a:r>
                        <a:rPr lang="en-US" sz="1100" dirty="0" err="1">
                          <a:effectLst/>
                          <a:latin typeface="Calibri" panose="020F0502020204030204" pitchFamily="34" charset="0"/>
                          <a:ea typeface="PMingLiU" panose="02020500000000000000" pitchFamily="18" charset="-120"/>
                          <a:cs typeface="Calibri" panose="020F0502020204030204" pitchFamily="34" charset="0"/>
                        </a:rPr>
                        <a:t>ieee</a:t>
                      </a:r>
                      <a:r>
                        <a:rPr lang="en-US" sz="1100" dirty="0">
                          <a:effectLst/>
                          <a:latin typeface="Calibri" panose="020F0502020204030204" pitchFamily="34" charset="0"/>
                          <a:ea typeface="PMingLiU" panose="02020500000000000000" pitchFamily="18" charset="-120"/>
                          <a:cs typeface="Calibri" panose="020F0502020204030204" pitchFamily="34" charset="0"/>
                        </a:rPr>
                        <a:t> members with frequent publications in </a:t>
                      </a:r>
                      <a:r>
                        <a:rPr lang="en-US" sz="1100" dirty="0" err="1">
                          <a:effectLst/>
                          <a:latin typeface="Calibri" panose="020F0502020204030204" pitchFamily="34" charset="0"/>
                          <a:ea typeface="PMingLiU" panose="02020500000000000000" pitchFamily="18" charset="-120"/>
                          <a:cs typeface="Calibri" panose="020F0502020204030204" pitchFamily="34" charset="0"/>
                        </a:rPr>
                        <a:t>iedm</a:t>
                      </a:r>
                      <a:r>
                        <a:rPr lang="en-US" sz="1100" dirty="0">
                          <a:effectLst/>
                          <a:latin typeface="Calibri" panose="020F0502020204030204" pitchFamily="34" charset="0"/>
                          <a:ea typeface="PMingLiU" panose="02020500000000000000" pitchFamily="18" charset="-120"/>
                          <a:cs typeface="Calibri" panose="020F0502020204030204" pitchFamily="34" charset="0"/>
                        </a:rPr>
                        <a:t>, ted, </a:t>
                      </a:r>
                      <a:r>
                        <a:rPr lang="en-US" sz="1100" dirty="0" err="1">
                          <a:effectLst/>
                          <a:latin typeface="Calibri" panose="020F0502020204030204" pitchFamily="34" charset="0"/>
                          <a:ea typeface="PMingLiU" panose="02020500000000000000" pitchFamily="18" charset="-120"/>
                          <a:cs typeface="Calibri" panose="020F0502020204030204" pitchFamily="34" charset="0"/>
                        </a:rPr>
                        <a:t>edl</a:t>
                      </a:r>
                      <a:r>
                        <a:rPr lang="en-US" sz="1100" dirty="0">
                          <a:effectLst/>
                          <a:latin typeface="Calibri" panose="020F0502020204030204" pitchFamily="34" charset="0"/>
                          <a:ea typeface="PMingLiU" panose="02020500000000000000" pitchFamily="18" charset="-120"/>
                          <a:cs typeface="Calibri" panose="020F0502020204030204" pitchFamily="34" charset="0"/>
                        </a:rPr>
                        <a:t> and other memory related disclosures with a focus on FE material, device, memory cell, memory array in process, integration, physics and electrical operations.  </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8750319"/>
                  </a:ext>
                </a:extLst>
              </a:tr>
              <a:tr h="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cs typeface="Calibri" panose="020F0502020204030204" pitchFamily="34" charset="0"/>
                        </a:rPr>
                        <a:t>4</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Yiming Huai</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Avalanche</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u="sng" dirty="0">
                          <a:solidFill>
                            <a:srgbClr val="0078D7"/>
                          </a:solidFill>
                          <a:effectLst/>
                          <a:latin typeface="Calibri" panose="020F0502020204030204" pitchFamily="34" charset="0"/>
                          <a:cs typeface="Calibri" panose="020F0502020204030204" pitchFamily="34" charset="0"/>
                          <a:hlinkClick r:id="rId6" tooltip="mailto:yiming@avalanche-technology.com"/>
                        </a:rPr>
                        <a:t>yiming@avalanche-technology.com</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High density STT-MRAM</a:t>
                      </a:r>
                    </a:p>
                    <a:p>
                      <a:pPr marL="0" marR="0">
                        <a:spcBef>
                          <a:spcPts val="0"/>
                        </a:spcBef>
                        <a:spcAft>
                          <a:spcPts val="0"/>
                        </a:spcAft>
                      </a:pPr>
                      <a:r>
                        <a:rPr lang="en-US" sz="1100" dirty="0">
                          <a:effectLst/>
                          <a:latin typeface="Calibri" panose="020F0502020204030204" pitchFamily="34" charset="0"/>
                          <a:cs typeface="Calibri" panose="020F0502020204030204" pitchFamily="34" charset="0"/>
                        </a:rPr>
                        <a:t>IEDM2023, VLSI2022, VLSI2021</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CTO of Avalanche, responsible for the development of the STT-MRAM MTJ device and MRAM production roadmap</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7430710"/>
                  </a:ext>
                </a:extLst>
              </a:tr>
              <a:tr h="0">
                <a:tc>
                  <a:txBody>
                    <a:bodyPr/>
                    <a:lstStyle/>
                    <a:p>
                      <a:pPr marL="0" marR="0" algn="ctr">
                        <a:spcBef>
                          <a:spcPts val="0"/>
                        </a:spcBef>
                        <a:spcAft>
                          <a:spcPts val="0"/>
                        </a:spcAft>
                      </a:pPr>
                      <a:r>
                        <a:rPr lang="en-US" sz="1100">
                          <a:solidFill>
                            <a:srgbClr val="000000"/>
                          </a:solidFill>
                          <a:effectLst/>
                          <a:latin typeface="Calibri" panose="020F0502020204030204" pitchFamily="34" charset="0"/>
                          <a:cs typeface="Calibri" panose="020F0502020204030204" pitchFamily="34" charset="0"/>
                        </a:rPr>
                        <a:t>5</a:t>
                      </a:r>
                      <a:endParaRPr lang="en-US" sz="110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algn="just">
                        <a:spcBef>
                          <a:spcPts val="0"/>
                        </a:spcBef>
                        <a:spcAft>
                          <a:spcPts val="0"/>
                        </a:spcAft>
                      </a:pPr>
                      <a:r>
                        <a:rPr lang="en-US" sz="1100">
                          <a:solidFill>
                            <a:srgbClr val="000000"/>
                          </a:solidFill>
                          <a:effectLst/>
                          <a:latin typeface="Calibri" panose="020F0502020204030204" pitchFamily="34" charset="0"/>
                          <a:cs typeface="Calibri" panose="020F0502020204030204" pitchFamily="34" charset="0"/>
                        </a:rPr>
                        <a:t>Tomoya Saito</a:t>
                      </a:r>
                      <a:endParaRPr lang="en-US" sz="110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Renesas Electronics Corporation</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u="sng">
                          <a:solidFill>
                            <a:srgbClr val="0078D7"/>
                          </a:solidFill>
                          <a:effectLst/>
                          <a:latin typeface="Calibri" panose="020F0502020204030204" pitchFamily="34" charset="0"/>
                          <a:cs typeface="Calibri" panose="020F0502020204030204" pitchFamily="34" charset="0"/>
                          <a:hlinkClick r:id="rId7" tooltip="mailto:tomoya.saito.te@renesas.com"/>
                        </a:rPr>
                        <a:t>tomoya.saito.te@renesas.com</a:t>
                      </a:r>
                      <a:endParaRPr lang="en-US" sz="110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Embedded STT-MRAM</a:t>
                      </a:r>
                    </a:p>
                    <a:p>
                      <a:pPr marL="0" marR="0">
                        <a:spcBef>
                          <a:spcPts val="0"/>
                        </a:spcBef>
                        <a:spcAft>
                          <a:spcPts val="0"/>
                        </a:spcAft>
                      </a:pPr>
                      <a:r>
                        <a:rPr lang="en-US" sz="1100" dirty="0">
                          <a:effectLst/>
                          <a:latin typeface="Calibri" panose="020F0502020204030204" pitchFamily="34" charset="0"/>
                          <a:cs typeface="Calibri" panose="020F0502020204030204" pitchFamily="34" charset="0"/>
                        </a:rPr>
                        <a:t>ISSCC2024, VLS2022, IEDM2021</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Continuous and systematic publication of development achievements for Embedded STT-MRAM</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8338006"/>
                  </a:ext>
                </a:extLst>
              </a:tr>
            </a:tbl>
          </a:graphicData>
        </a:graphic>
      </p:graphicFrame>
    </p:spTree>
    <p:extLst>
      <p:ext uri="{BB962C8B-B14F-4D97-AF65-F5344CB8AC3E}">
        <p14:creationId xmlns:p14="http://schemas.microsoft.com/office/powerpoint/2010/main" val="325134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ECB6-631A-CC9F-36F6-5FC469B9349F}"/>
              </a:ext>
            </a:extLst>
          </p:cNvPr>
          <p:cNvSpPr>
            <a:spLocks noGrp="1"/>
          </p:cNvSpPr>
          <p:nvPr>
            <p:ph type="title"/>
          </p:nvPr>
        </p:nvSpPr>
        <p:spPr/>
        <p:txBody>
          <a:bodyPr/>
          <a:lstStyle/>
          <a:p>
            <a:r>
              <a:rPr lang="en-US" sz="2400" dirty="0"/>
              <a:t>MT Invited talks Proposal, 2</a:t>
            </a:r>
          </a:p>
        </p:txBody>
      </p:sp>
      <p:graphicFrame>
        <p:nvGraphicFramePr>
          <p:cNvPr id="6" name="Content Placeholder 5">
            <a:extLst>
              <a:ext uri="{FF2B5EF4-FFF2-40B4-BE49-F238E27FC236}">
                <a16:creationId xmlns:a16="http://schemas.microsoft.com/office/drawing/2014/main" id="{4F034060-5D6A-B720-CE30-DD4E855E3204}"/>
              </a:ext>
            </a:extLst>
          </p:cNvPr>
          <p:cNvGraphicFramePr>
            <a:graphicFrameLocks noGrp="1"/>
          </p:cNvGraphicFramePr>
          <p:nvPr>
            <p:ph idx="1"/>
            <p:extLst>
              <p:ext uri="{D42A27DB-BD31-4B8C-83A1-F6EECF244321}">
                <p14:modId xmlns:p14="http://schemas.microsoft.com/office/powerpoint/2010/main" val="3543525600"/>
              </p:ext>
            </p:extLst>
          </p:nvPr>
        </p:nvGraphicFramePr>
        <p:xfrm>
          <a:off x="199033" y="852246"/>
          <a:ext cx="8744347" cy="3667506"/>
        </p:xfrm>
        <a:graphic>
          <a:graphicData uri="http://schemas.openxmlformats.org/drawingml/2006/table">
            <a:tbl>
              <a:tblPr/>
              <a:tblGrid>
                <a:gridCol w="288988">
                  <a:extLst>
                    <a:ext uri="{9D8B030D-6E8A-4147-A177-3AD203B41FA5}">
                      <a16:colId xmlns:a16="http://schemas.microsoft.com/office/drawing/2014/main" val="3257805361"/>
                    </a:ext>
                  </a:extLst>
                </a:gridCol>
                <a:gridCol w="731179">
                  <a:extLst>
                    <a:ext uri="{9D8B030D-6E8A-4147-A177-3AD203B41FA5}">
                      <a16:colId xmlns:a16="http://schemas.microsoft.com/office/drawing/2014/main" val="2302275621"/>
                    </a:ext>
                  </a:extLst>
                </a:gridCol>
                <a:gridCol w="609600">
                  <a:extLst>
                    <a:ext uri="{9D8B030D-6E8A-4147-A177-3AD203B41FA5}">
                      <a16:colId xmlns:a16="http://schemas.microsoft.com/office/drawing/2014/main" val="294142971"/>
                    </a:ext>
                  </a:extLst>
                </a:gridCol>
                <a:gridCol w="685800">
                  <a:extLst>
                    <a:ext uri="{9D8B030D-6E8A-4147-A177-3AD203B41FA5}">
                      <a16:colId xmlns:a16="http://schemas.microsoft.com/office/drawing/2014/main" val="453088592"/>
                    </a:ext>
                  </a:extLst>
                </a:gridCol>
                <a:gridCol w="2057400">
                  <a:extLst>
                    <a:ext uri="{9D8B030D-6E8A-4147-A177-3AD203B41FA5}">
                      <a16:colId xmlns:a16="http://schemas.microsoft.com/office/drawing/2014/main" val="2652664566"/>
                    </a:ext>
                  </a:extLst>
                </a:gridCol>
                <a:gridCol w="4371380">
                  <a:extLst>
                    <a:ext uri="{9D8B030D-6E8A-4147-A177-3AD203B41FA5}">
                      <a16:colId xmlns:a16="http://schemas.microsoft.com/office/drawing/2014/main" val="2766352800"/>
                    </a:ext>
                  </a:extLst>
                </a:gridCol>
              </a:tblGrid>
              <a:tr h="0">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a:t>
                      </a:r>
                    </a:p>
                  </a:txBody>
                  <a:tcPr marL="18288" marR="18288" marT="18288" marB="18288"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Invitee</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Affiliation</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e-mail</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Nominee’s recent works</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Nominator's comments</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573874186"/>
                  </a:ext>
                </a:extLst>
              </a:tr>
              <a:tr h="0">
                <a:tc>
                  <a:txBody>
                    <a:bodyPr/>
                    <a:lstStyle/>
                    <a:p>
                      <a:pPr algn="ctr"/>
                      <a:r>
                        <a:rPr lang="en-US" sz="1100" dirty="0">
                          <a:solidFill>
                            <a:srgbClr val="000000"/>
                          </a:solidFill>
                          <a:effectLst/>
                          <a:latin typeface="Calibri" panose="020F0502020204030204" pitchFamily="34" charset="0"/>
                          <a:cs typeface="Calibri" panose="020F0502020204030204" pitchFamily="34" charset="0"/>
                        </a:rPr>
                        <a:t>6</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r>
                        <a:rPr lang="en-US" sz="1100">
                          <a:effectLst/>
                          <a:latin typeface="Calibri" panose="020F0502020204030204" pitchFamily="34" charset="0"/>
                          <a:cs typeface="Calibri" panose="020F0502020204030204" pitchFamily="34" charset="0"/>
                        </a:rPr>
                        <a:t>John Wuu</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a:effectLst/>
                          <a:latin typeface="Calibri" panose="020F0502020204030204" pitchFamily="34" charset="0"/>
                          <a:cs typeface="Calibri" panose="020F0502020204030204" pitchFamily="34" charset="0"/>
                        </a:rPr>
                        <a:t>AMD</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u="sng">
                          <a:solidFill>
                            <a:srgbClr val="0078D7"/>
                          </a:solidFill>
                          <a:effectLst/>
                          <a:latin typeface="Calibri" panose="020F0502020204030204" pitchFamily="34" charset="0"/>
                          <a:cs typeface="Calibri" panose="020F0502020204030204" pitchFamily="34" charset="0"/>
                          <a:hlinkClick r:id="rId3" tooltip="mailto:john.wuu@amd.com"/>
                        </a:rPr>
                        <a:t>john.wuu@amd.com</a:t>
                      </a:r>
                      <a:endParaRPr lang="en-US" sz="110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Many contributions to the design and implementation of embedded memories, on-chip caches and heterogeneous integration of memories such as AMD’s hybrid bonded 3D V-cache. </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John </a:t>
                      </a:r>
                      <a:r>
                        <a:rPr lang="en-US" sz="1100" dirty="0" err="1">
                          <a:effectLst/>
                          <a:latin typeface="Calibri" panose="020F0502020204030204" pitchFamily="34" charset="0"/>
                          <a:cs typeface="Calibri" panose="020F0502020204030204" pitchFamily="34" charset="0"/>
                        </a:rPr>
                        <a:t>Wuu</a:t>
                      </a:r>
                      <a:r>
                        <a:rPr lang="en-US" sz="1100" dirty="0">
                          <a:effectLst/>
                          <a:latin typeface="Calibri" panose="020F0502020204030204" pitchFamily="34" charset="0"/>
                          <a:cs typeface="Calibri" panose="020F0502020204030204" pitchFamily="34" charset="0"/>
                        </a:rPr>
                        <a:t> is a well-known expert in the field of embedded memories.  Due to the scaling challenges of conventional on-chip SRAM caches and the rapid advances in 3D integration, new alternatives are emerging to replace SRAM caches.  Recently, John co-organized the “</a:t>
                      </a:r>
                      <a:r>
                        <a:rPr lang="en-US" sz="1100" i="1" dirty="0">
                          <a:effectLst/>
                          <a:latin typeface="Calibri" panose="020F0502020204030204" pitchFamily="34" charset="0"/>
                          <a:cs typeface="Calibri" panose="020F0502020204030204" pitchFamily="34" charset="0"/>
                        </a:rPr>
                        <a:t>Efficient </a:t>
                      </a:r>
                      <a:r>
                        <a:rPr lang="en-US" sz="1100" i="1" dirty="0" err="1">
                          <a:effectLst/>
                          <a:latin typeface="Calibri" panose="020F0502020204030204" pitchFamily="34" charset="0"/>
                          <a:cs typeface="Calibri" panose="020F0502020204030204" pitchFamily="34" charset="0"/>
                        </a:rPr>
                        <a:t>Chiplets</a:t>
                      </a:r>
                      <a:r>
                        <a:rPr lang="en-US" sz="1100" i="1" dirty="0">
                          <a:effectLst/>
                          <a:latin typeface="Calibri" panose="020F0502020204030204" pitchFamily="34" charset="0"/>
                          <a:cs typeface="Calibri" panose="020F0502020204030204" pitchFamily="34" charset="0"/>
                        </a:rPr>
                        <a:t> and Die-to-Die </a:t>
                      </a:r>
                      <a:endParaRPr lang="en-US" sz="1100" dirty="0">
                        <a:effectLst/>
                        <a:latin typeface="Calibri" panose="020F0502020204030204" pitchFamily="34" charset="0"/>
                        <a:cs typeface="Calibri" panose="020F0502020204030204" pitchFamily="34" charset="0"/>
                      </a:endParaRPr>
                    </a:p>
                    <a:p>
                      <a:r>
                        <a:rPr lang="en-US" sz="1100" i="1" dirty="0">
                          <a:effectLst/>
                          <a:latin typeface="Calibri" panose="020F0502020204030204" pitchFamily="34" charset="0"/>
                          <a:cs typeface="Calibri" panose="020F0502020204030204" pitchFamily="34" charset="0"/>
                        </a:rPr>
                        <a:t>Communications</a:t>
                      </a:r>
                      <a:r>
                        <a:rPr lang="en-US" sz="1100" dirty="0">
                          <a:effectLst/>
                          <a:latin typeface="Calibri" panose="020F0502020204030204" pitchFamily="34" charset="0"/>
                          <a:cs typeface="Calibri" panose="020F0502020204030204" pitchFamily="34" charset="0"/>
                        </a:rPr>
                        <a:t>” forum on ISSCC 2024, where the 3D integration of memories and processors was one of the leading themes. It would be very interesting for the memory technology community at IEDM to hear the opinion from someone with a systems and circuit design background. </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6563274"/>
                  </a:ext>
                </a:extLst>
              </a:tr>
              <a:tr h="0">
                <a:tc>
                  <a:txBody>
                    <a:bodyPr/>
                    <a:lstStyle/>
                    <a:p>
                      <a:pPr algn="ctr"/>
                      <a:r>
                        <a:rPr lang="en-US" sz="1100" dirty="0">
                          <a:solidFill>
                            <a:srgbClr val="000000"/>
                          </a:solidFill>
                          <a:effectLst/>
                          <a:latin typeface="Calibri" panose="020F0502020204030204" pitchFamily="34" charset="0"/>
                          <a:cs typeface="Calibri" panose="020F0502020204030204" pitchFamily="34" charset="0"/>
                        </a:rPr>
                        <a:t>7</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r>
                        <a:rPr lang="en-US" sz="1100" dirty="0">
                          <a:effectLst/>
                          <a:latin typeface="Calibri" panose="020F0502020204030204" pitchFamily="34" charset="0"/>
                          <a:cs typeface="Calibri" panose="020F0502020204030204" pitchFamily="34" charset="0"/>
                        </a:rPr>
                        <a:t>Arnaud </a:t>
                      </a:r>
                      <a:r>
                        <a:rPr lang="en-US" sz="1100" dirty="0" err="1">
                          <a:effectLst/>
                          <a:latin typeface="Calibri" panose="020F0502020204030204" pitchFamily="34" charset="0"/>
                          <a:cs typeface="Calibri" panose="020F0502020204030204" pitchFamily="34" charset="0"/>
                        </a:rPr>
                        <a:t>Furnémont</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a:effectLst/>
                          <a:latin typeface="Calibri" panose="020F0502020204030204" pitchFamily="34" charset="0"/>
                          <a:cs typeface="Calibri" panose="020F0502020204030204" pitchFamily="34" charset="0"/>
                        </a:rPr>
                        <a:t>imec</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u="sng">
                          <a:solidFill>
                            <a:srgbClr val="0078D7"/>
                          </a:solidFill>
                          <a:effectLst/>
                          <a:latin typeface="Calibri" panose="020F0502020204030204" pitchFamily="34" charset="0"/>
                          <a:cs typeface="Calibri" panose="020F0502020204030204" pitchFamily="34" charset="0"/>
                          <a:hlinkClick r:id="rId4" tooltip="mailto:arnaud.furnemont@imec.be"/>
                        </a:rPr>
                        <a:t>arnaud.furnemont@imec.be</a:t>
                      </a:r>
                      <a:endParaRPr lang="en-US" sz="110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Arnaud </a:t>
                      </a:r>
                      <a:r>
                        <a:rPr lang="en-US" sz="1100" dirty="0" err="1">
                          <a:effectLst/>
                          <a:latin typeface="Calibri" panose="020F0502020204030204" pitchFamily="34" charset="0"/>
                          <a:cs typeface="Calibri" panose="020F0502020204030204" pitchFamily="34" charset="0"/>
                        </a:rPr>
                        <a:t>Furnémont</a:t>
                      </a:r>
                      <a:r>
                        <a:rPr lang="en-US" sz="1100" dirty="0">
                          <a:effectLst/>
                          <a:latin typeface="Calibri" panose="020F0502020204030204" pitchFamily="34" charset="0"/>
                          <a:cs typeface="Calibri" panose="020F0502020204030204" pitchFamily="34" charset="0"/>
                        </a:rPr>
                        <a:t> has been active in active in the field of memories for over 20 years, both in industry and at </a:t>
                      </a:r>
                      <a:r>
                        <a:rPr lang="en-US" sz="1100" dirty="0" err="1">
                          <a:effectLst/>
                          <a:latin typeface="Calibri" panose="020F0502020204030204" pitchFamily="34" charset="0"/>
                          <a:cs typeface="Calibri" panose="020F0502020204030204" pitchFamily="34" charset="0"/>
                        </a:rPr>
                        <a:t>imec</a:t>
                      </a:r>
                      <a:r>
                        <a:rPr lang="en-US" sz="1100" dirty="0">
                          <a:effectLst/>
                          <a:latin typeface="Calibri" panose="020F0502020204030204" pitchFamily="34" charset="0"/>
                          <a:cs typeface="Calibri" panose="020F0502020204030204" pitchFamily="34" charset="0"/>
                        </a:rPr>
                        <a:t>.  Since 2015 he is leading the memory R&amp;D activities at </a:t>
                      </a:r>
                      <a:r>
                        <a:rPr lang="en-US" sz="1100" dirty="0" err="1">
                          <a:effectLst/>
                          <a:latin typeface="Calibri" panose="020F0502020204030204" pitchFamily="34" charset="0"/>
                          <a:cs typeface="Calibri" panose="020F0502020204030204" pitchFamily="34" charset="0"/>
                        </a:rPr>
                        <a:t>imec</a:t>
                      </a:r>
                      <a:r>
                        <a:rPr lang="en-US" sz="1100" dirty="0">
                          <a:effectLst/>
                          <a:latin typeface="Calibri" panose="020F0502020204030204" pitchFamily="34" charset="0"/>
                          <a:cs typeface="Calibri" panose="020F0502020204030204" pitchFamily="34" charset="0"/>
                        </a:rPr>
                        <a:t> covering the full range of memory technologies.</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The relative cost of on-chip and off-chip memory in the compute systems keep increasing due to the memory bandwidth wall and the slowdown of cost/bit reduction roadmaps.  To alleviate these issues, a mix of scaling enablers, 3rd dimension device architecture, new materials, alternative memory concepts and very advanced connectivity such as fine pitch bonding will be needed. </a:t>
                      </a:r>
                      <a:r>
                        <a:rPr lang="en-US" sz="1100" dirty="0" err="1">
                          <a:effectLst/>
                          <a:latin typeface="Calibri" panose="020F0502020204030204" pitchFamily="34" charset="0"/>
                          <a:cs typeface="Calibri" panose="020F0502020204030204" pitchFamily="34" charset="0"/>
                        </a:rPr>
                        <a:t>Imec</a:t>
                      </a:r>
                      <a:r>
                        <a:rPr lang="en-US" sz="1100" dirty="0">
                          <a:effectLst/>
                          <a:latin typeface="Calibri" panose="020F0502020204030204" pitchFamily="34" charset="0"/>
                          <a:cs typeface="Calibri" panose="020F0502020204030204" pitchFamily="34" charset="0"/>
                        </a:rPr>
                        <a:t> is at the forefront of research in all the relevant domains, and one of the few actors that can openly describe the main technology roadmaps and the most critical technology needs in the coming decade.  As the VP R&amp;D Memory and Compute at </a:t>
                      </a:r>
                      <a:r>
                        <a:rPr lang="en-US" sz="1100" dirty="0" err="1">
                          <a:effectLst/>
                          <a:latin typeface="Calibri" panose="020F0502020204030204" pitchFamily="34" charset="0"/>
                          <a:cs typeface="Calibri" panose="020F0502020204030204" pitchFamily="34" charset="0"/>
                        </a:rPr>
                        <a:t>imec</a:t>
                      </a:r>
                      <a:r>
                        <a:rPr lang="en-US" sz="1100" dirty="0">
                          <a:effectLst/>
                          <a:latin typeface="Calibri" panose="020F0502020204030204" pitchFamily="34" charset="0"/>
                          <a:cs typeface="Calibri" panose="020F0502020204030204" pitchFamily="34" charset="0"/>
                        </a:rPr>
                        <a:t>, Arnaud is well placed to provide such overview and the latest results of </a:t>
                      </a:r>
                      <a:r>
                        <a:rPr lang="en-US" sz="1100" dirty="0" err="1">
                          <a:effectLst/>
                          <a:latin typeface="Calibri" panose="020F0502020204030204" pitchFamily="34" charset="0"/>
                          <a:cs typeface="Calibri" panose="020F0502020204030204" pitchFamily="34" charset="0"/>
                        </a:rPr>
                        <a:t>imec</a:t>
                      </a:r>
                      <a:r>
                        <a:rPr lang="en-US" sz="1100" dirty="0">
                          <a:effectLst/>
                          <a:latin typeface="Calibri" panose="020F0502020204030204" pitchFamily="34" charset="0"/>
                          <a:cs typeface="Calibri" panose="020F0502020204030204" pitchFamily="34" charset="0"/>
                        </a:rPr>
                        <a:t> in those fields.</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7399847"/>
                  </a:ext>
                </a:extLst>
              </a:tr>
              <a:tr h="0">
                <a:tc>
                  <a:txBody>
                    <a:bodyPr/>
                    <a:lstStyle/>
                    <a:p>
                      <a:pPr algn="ctr"/>
                      <a:r>
                        <a:rPr lang="en-US" sz="1100" dirty="0">
                          <a:effectLst/>
                          <a:latin typeface="Calibri" panose="020F0502020204030204" pitchFamily="34" charset="0"/>
                          <a:cs typeface="Calibri" panose="020F0502020204030204" pitchFamily="34" charset="0"/>
                        </a:rPr>
                        <a:t>8</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en-US" sz="110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en-US" sz="110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2672003"/>
                  </a:ext>
                </a:extLst>
              </a:tr>
            </a:tbl>
          </a:graphicData>
        </a:graphic>
      </p:graphicFrame>
    </p:spTree>
    <p:extLst>
      <p:ext uri="{BB962C8B-B14F-4D97-AF65-F5344CB8AC3E}">
        <p14:creationId xmlns:p14="http://schemas.microsoft.com/office/powerpoint/2010/main" val="385091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01EE-400A-1823-E8FB-4E287173AEB0}"/>
              </a:ext>
            </a:extLst>
          </p:cNvPr>
          <p:cNvSpPr>
            <a:spLocks noGrp="1"/>
          </p:cNvSpPr>
          <p:nvPr>
            <p:ph type="title"/>
          </p:nvPr>
        </p:nvSpPr>
        <p:spPr/>
        <p:txBody>
          <a:bodyPr/>
          <a:lstStyle/>
          <a:p>
            <a:r>
              <a:rPr lang="en-US" dirty="0"/>
              <a:t>Backup </a:t>
            </a:r>
          </a:p>
        </p:txBody>
      </p:sp>
      <p:graphicFrame>
        <p:nvGraphicFramePr>
          <p:cNvPr id="4" name="Content Placeholder 3">
            <a:extLst>
              <a:ext uri="{FF2B5EF4-FFF2-40B4-BE49-F238E27FC236}">
                <a16:creationId xmlns:a16="http://schemas.microsoft.com/office/drawing/2014/main" id="{170DD420-6B45-28A5-BD3A-16AD5D0A5E13}"/>
              </a:ext>
            </a:extLst>
          </p:cNvPr>
          <p:cNvGraphicFramePr>
            <a:graphicFrameLocks noGrp="1"/>
          </p:cNvGraphicFramePr>
          <p:nvPr>
            <p:ph idx="1"/>
            <p:extLst>
              <p:ext uri="{D42A27DB-BD31-4B8C-83A1-F6EECF244321}">
                <p14:modId xmlns:p14="http://schemas.microsoft.com/office/powerpoint/2010/main" val="1774242832"/>
              </p:ext>
            </p:extLst>
          </p:nvPr>
        </p:nvGraphicFramePr>
        <p:xfrm>
          <a:off x="114973" y="1123950"/>
          <a:ext cx="8912467" cy="628265"/>
        </p:xfrm>
        <a:graphic>
          <a:graphicData uri="http://schemas.openxmlformats.org/drawingml/2006/table">
            <a:tbl>
              <a:tblPr/>
              <a:tblGrid>
                <a:gridCol w="363310">
                  <a:extLst>
                    <a:ext uri="{9D8B030D-6E8A-4147-A177-3AD203B41FA5}">
                      <a16:colId xmlns:a16="http://schemas.microsoft.com/office/drawing/2014/main" val="113296091"/>
                    </a:ext>
                  </a:extLst>
                </a:gridCol>
                <a:gridCol w="3587695">
                  <a:extLst>
                    <a:ext uri="{9D8B030D-6E8A-4147-A177-3AD203B41FA5}">
                      <a16:colId xmlns:a16="http://schemas.microsoft.com/office/drawing/2014/main" val="1443645557"/>
                    </a:ext>
                  </a:extLst>
                </a:gridCol>
                <a:gridCol w="1251719">
                  <a:extLst>
                    <a:ext uri="{9D8B030D-6E8A-4147-A177-3AD203B41FA5}">
                      <a16:colId xmlns:a16="http://schemas.microsoft.com/office/drawing/2014/main" val="751017812"/>
                    </a:ext>
                  </a:extLst>
                </a:gridCol>
                <a:gridCol w="999104">
                  <a:extLst>
                    <a:ext uri="{9D8B030D-6E8A-4147-A177-3AD203B41FA5}">
                      <a16:colId xmlns:a16="http://schemas.microsoft.com/office/drawing/2014/main" val="3978180725"/>
                    </a:ext>
                  </a:extLst>
                </a:gridCol>
                <a:gridCol w="386018">
                  <a:extLst>
                    <a:ext uri="{9D8B030D-6E8A-4147-A177-3AD203B41FA5}">
                      <a16:colId xmlns:a16="http://schemas.microsoft.com/office/drawing/2014/main" val="2078252379"/>
                    </a:ext>
                  </a:extLst>
                </a:gridCol>
                <a:gridCol w="502390">
                  <a:extLst>
                    <a:ext uri="{9D8B030D-6E8A-4147-A177-3AD203B41FA5}">
                      <a16:colId xmlns:a16="http://schemas.microsoft.com/office/drawing/2014/main" val="4161992012"/>
                    </a:ext>
                  </a:extLst>
                </a:gridCol>
                <a:gridCol w="468331">
                  <a:extLst>
                    <a:ext uri="{9D8B030D-6E8A-4147-A177-3AD203B41FA5}">
                      <a16:colId xmlns:a16="http://schemas.microsoft.com/office/drawing/2014/main" val="2793407010"/>
                    </a:ext>
                  </a:extLst>
                </a:gridCol>
                <a:gridCol w="1353900">
                  <a:extLst>
                    <a:ext uri="{9D8B030D-6E8A-4147-A177-3AD203B41FA5}">
                      <a16:colId xmlns:a16="http://schemas.microsoft.com/office/drawing/2014/main" val="1051885311"/>
                    </a:ext>
                  </a:extLst>
                </a:gridCol>
              </a:tblGrid>
              <a:tr h="165740">
                <a:tc>
                  <a:txBody>
                    <a:bodyPr/>
                    <a:lstStyle/>
                    <a:p>
                      <a:pPr algn="ctr" fontAlgn="ctr"/>
                      <a:r>
                        <a:rPr lang="en-US" sz="900" b="0" i="0" u="none" strike="noStrike" dirty="0">
                          <a:solidFill>
                            <a:srgbClr val="000000"/>
                          </a:solidFill>
                          <a:effectLst/>
                          <a:latin typeface="Calibri" panose="020F0502020204030204" pitchFamily="34" charset="0"/>
                        </a:rPr>
                        <a:t>#</a:t>
                      </a:r>
                    </a:p>
                  </a:txBody>
                  <a:tcPr marL="7871" marR="7871" marT="7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dirty="0">
                          <a:solidFill>
                            <a:srgbClr val="000000"/>
                          </a:solidFill>
                          <a:effectLst/>
                          <a:latin typeface="Calibri" panose="020F0502020204030204" pitchFamily="34" charset="0"/>
                        </a:rPr>
                        <a:t>Proposed Topic / Title of Papers</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panose="020F0502020204030204" pitchFamily="34" charset="0"/>
                        </a:rPr>
                        <a:t>Speaker (Name)</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panose="020F0502020204030204" pitchFamily="34" charset="0"/>
                        </a:rPr>
                        <a:t>Affiliation</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panose="020F0502020204030204" pitchFamily="34" charset="0"/>
                        </a:rPr>
                        <a:t>U/G/I</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dirty="0">
                          <a:solidFill>
                            <a:srgbClr val="000000"/>
                          </a:solidFill>
                          <a:effectLst/>
                          <a:latin typeface="Calibri" panose="020F0502020204030204" pitchFamily="34" charset="0"/>
                        </a:rPr>
                        <a:t>Region</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panose="020F0502020204030204" pitchFamily="34" charset="0"/>
                        </a:rPr>
                        <a:t>Gender</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panose="020F0502020204030204" pitchFamily="34" charset="0"/>
                        </a:rPr>
                        <a:t>email</a:t>
                      </a:r>
                    </a:p>
                  </a:txBody>
                  <a:tcPr marL="7871" marR="7871" marT="7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4648589"/>
                  </a:ext>
                </a:extLst>
              </a:tr>
              <a:tr h="74269">
                <a:tc>
                  <a:txBody>
                    <a:bodyPr/>
                    <a:lstStyle/>
                    <a:p>
                      <a:pPr algn="ctr" fontAlgn="ctr"/>
                      <a:r>
                        <a:rPr lang="en-US" sz="900" b="0" i="0" u="none" strike="noStrike" dirty="0">
                          <a:solidFill>
                            <a:srgbClr val="000000"/>
                          </a:solidFill>
                          <a:effectLst/>
                          <a:latin typeface="Calibri" panose="020F0502020204030204" pitchFamily="34" charset="0"/>
                        </a:rPr>
                        <a:t>1</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Memory in </a:t>
                      </a:r>
                      <a:r>
                        <a:rPr lang="en-US" sz="900" b="1" i="0" u="none" strike="noStrike" dirty="0" err="1">
                          <a:solidFill>
                            <a:srgbClr val="000000"/>
                          </a:solidFill>
                          <a:effectLst/>
                          <a:latin typeface="Calibri" panose="020F0502020204030204" pitchFamily="34" charset="0"/>
                        </a:rPr>
                        <a:t>FutureTech</a:t>
                      </a: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Neil Thompson </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MIT</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U</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America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134415"/>
                  </a:ext>
                </a:extLst>
              </a:tr>
              <a:tr h="63309">
                <a:tc>
                  <a:txBody>
                    <a:bodyPr/>
                    <a:lstStyle/>
                    <a:p>
                      <a:pPr algn="ctr" fontAlgn="ctr"/>
                      <a:r>
                        <a:rPr lang="en-US" sz="900" b="0" i="0" u="none" strike="noStrike" dirty="0">
                          <a:solidFill>
                            <a:srgbClr val="000000"/>
                          </a:solidFill>
                          <a:effectLst/>
                          <a:latin typeface="Calibri" panose="020F0502020204030204" pitchFamily="34" charset="0"/>
                        </a:rPr>
                        <a:t>2</a:t>
                      </a: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dirty="0">
                          <a:solidFill>
                            <a:srgbClr val="000000"/>
                          </a:solidFill>
                          <a:effectLst/>
                          <a:latin typeface="Calibri" panose="020F0502020204030204" pitchFamily="34" charset="0"/>
                        </a:rPr>
                        <a:t>Efficient Micro Architecture for scalable accelerator</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Bill Dally</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Nvidia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I</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America</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306949"/>
                  </a:ext>
                </a:extLst>
              </a:tr>
              <a:tr h="63309">
                <a:tc>
                  <a:txBody>
                    <a:bodyPr/>
                    <a:lstStyle/>
                    <a:p>
                      <a:pPr algn="ctr"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871" marR="7871" marT="7871" marB="914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563360"/>
                  </a:ext>
                </a:extLst>
              </a:tr>
            </a:tbl>
          </a:graphicData>
        </a:graphic>
      </p:graphicFrame>
    </p:spTree>
    <p:extLst>
      <p:ext uri="{BB962C8B-B14F-4D97-AF65-F5344CB8AC3E}">
        <p14:creationId xmlns:p14="http://schemas.microsoft.com/office/powerpoint/2010/main" val="6853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1FF8B-C071-4587-9F89-13968F3CE298}"/>
              </a:ext>
            </a:extLst>
          </p:cNvPr>
          <p:cNvSpPr>
            <a:spLocks noGrp="1"/>
          </p:cNvSpPr>
          <p:nvPr>
            <p:ph idx="1"/>
          </p:nvPr>
        </p:nvSpPr>
        <p:spPr>
          <a:xfrm>
            <a:off x="457201" y="857250"/>
            <a:ext cx="8228013" cy="2857500"/>
          </a:xfrm>
        </p:spPr>
        <p:txBody>
          <a:bodyPr anchor="ctr"/>
          <a:lstStyle/>
          <a:p>
            <a:pPr algn="ctr"/>
            <a:r>
              <a:rPr lang="en-US" dirty="0"/>
              <a:t>Backup Slides</a:t>
            </a:r>
          </a:p>
        </p:txBody>
      </p:sp>
    </p:spTree>
    <p:extLst>
      <p:ext uri="{BB962C8B-B14F-4D97-AF65-F5344CB8AC3E}">
        <p14:creationId xmlns:p14="http://schemas.microsoft.com/office/powerpoint/2010/main" val="328871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Session Goals</a:t>
            </a:r>
            <a:endParaRPr lang="de-AT" dirty="0"/>
          </a:p>
        </p:txBody>
      </p:sp>
      <p:sp>
        <p:nvSpPr>
          <p:cNvPr id="8" name="Content Placeholder 2">
            <a:extLst>
              <a:ext uri="{FF2B5EF4-FFF2-40B4-BE49-F238E27FC236}">
                <a16:creationId xmlns:a16="http://schemas.microsoft.com/office/drawing/2014/main" id="{033757D8-CFF7-4BD5-BE35-059BA8D58464}"/>
              </a:ext>
            </a:extLst>
          </p:cNvPr>
          <p:cNvSpPr>
            <a:spLocks noGrp="1"/>
          </p:cNvSpPr>
          <p:nvPr>
            <p:ph idx="1"/>
          </p:nvPr>
        </p:nvSpPr>
        <p:spPr>
          <a:xfrm>
            <a:off x="457201" y="857250"/>
            <a:ext cx="8228013" cy="3886200"/>
          </a:xfrm>
        </p:spPr>
        <p:txBody>
          <a:bodyPr/>
          <a:lstStyle/>
          <a:p>
            <a:r>
              <a:rPr lang="en-US" sz="2400" dirty="0"/>
              <a:t>A good focus session should do the following:</a:t>
            </a:r>
            <a:endParaRPr lang="en-US" sz="2400" b="0" dirty="0"/>
          </a:p>
          <a:p>
            <a:r>
              <a:rPr lang="en-US" sz="2000" b="0" dirty="0"/>
              <a:t>• Be of general interest to the IEDM community</a:t>
            </a:r>
          </a:p>
          <a:p>
            <a:r>
              <a:rPr lang="en-US" sz="2000" b="0" dirty="0"/>
              <a:t>• Help establish a new area of focus for IEDM and drive submissions</a:t>
            </a:r>
          </a:p>
          <a:p>
            <a:r>
              <a:rPr lang="en-US" sz="2000" b="0" dirty="0"/>
              <a:t>• Drive submissions in new areas</a:t>
            </a:r>
          </a:p>
          <a:p>
            <a:r>
              <a:rPr lang="en-US" sz="2000" b="0" dirty="0"/>
              <a:t>• Attract a new community to IEDM</a:t>
            </a:r>
          </a:p>
          <a:p>
            <a:r>
              <a:rPr lang="en-US" sz="2000" b="0" dirty="0"/>
              <a:t>• An opportunity to invite people who don't normally submit to IEDM</a:t>
            </a:r>
          </a:p>
          <a:p>
            <a:r>
              <a:rPr lang="en-US" sz="2000" b="0" dirty="0"/>
              <a:t>• Could be a way of re-invigorating areas of IEDM which might be drifting to other venues (but not keeping alive topics of little interest)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Focus Sessions</a:t>
            </a:r>
            <a:endParaRPr lang="de-AT" dirty="0"/>
          </a:p>
        </p:txBody>
      </p:sp>
      <p:graphicFrame>
        <p:nvGraphicFramePr>
          <p:cNvPr id="4" name="Table 4">
            <a:extLst>
              <a:ext uri="{FF2B5EF4-FFF2-40B4-BE49-F238E27FC236}">
                <a16:creationId xmlns:a16="http://schemas.microsoft.com/office/drawing/2014/main" id="{A8CAEFCA-6F51-4DC7-8CDB-3D9B4764DEB7}"/>
              </a:ext>
            </a:extLst>
          </p:cNvPr>
          <p:cNvGraphicFramePr>
            <a:graphicFrameLocks noGrp="1"/>
          </p:cNvGraphicFramePr>
          <p:nvPr/>
        </p:nvGraphicFramePr>
        <p:xfrm>
          <a:off x="838200" y="743046"/>
          <a:ext cx="8001001" cy="4358640"/>
        </p:xfrm>
        <a:graphic>
          <a:graphicData uri="http://schemas.openxmlformats.org/drawingml/2006/table">
            <a:tbl>
              <a:tblPr firstRow="1" bandRow="1">
                <a:tableStyleId>{74C1A8A3-306A-4EB7-A6B1-4F7E0EB9C5D6}</a:tableStyleId>
              </a:tblPr>
              <a:tblGrid>
                <a:gridCol w="1154783">
                  <a:extLst>
                    <a:ext uri="{9D8B030D-6E8A-4147-A177-3AD203B41FA5}">
                      <a16:colId xmlns:a16="http://schemas.microsoft.com/office/drawing/2014/main" val="1568112161"/>
                    </a:ext>
                  </a:extLst>
                </a:gridCol>
                <a:gridCol w="6846218">
                  <a:extLst>
                    <a:ext uri="{9D8B030D-6E8A-4147-A177-3AD203B41FA5}">
                      <a16:colId xmlns:a16="http://schemas.microsoft.com/office/drawing/2014/main" val="3554666026"/>
                    </a:ext>
                  </a:extLst>
                </a:gridCol>
              </a:tblGrid>
              <a:tr h="223735">
                <a:tc>
                  <a:txBody>
                    <a:bodyPr/>
                    <a:lstStyle/>
                    <a:p>
                      <a:pPr algn="ctr"/>
                      <a:r>
                        <a:rPr lang="en-US" sz="1000" dirty="0">
                          <a:latin typeface="Times New Roman" panose="02020603050405020304" pitchFamily="18" charset="0"/>
                          <a:cs typeface="Times New Roman" panose="02020603050405020304" pitchFamily="18" charset="0"/>
                        </a:rPr>
                        <a:t>Year</a:t>
                      </a:r>
                    </a:p>
                  </a:txBody>
                  <a:tcPr/>
                </a:tc>
                <a:tc>
                  <a:txBody>
                    <a:bodyPr/>
                    <a:lstStyle/>
                    <a:p>
                      <a:pPr algn="ctr"/>
                      <a:r>
                        <a:rPr lang="en-US" sz="1000" dirty="0">
                          <a:latin typeface="Times New Roman" panose="02020603050405020304" pitchFamily="18" charset="0"/>
                          <a:cs typeface="Times New Roman" panose="02020603050405020304" pitchFamily="18" charset="0"/>
                        </a:rPr>
                        <a:t>Topics &amp; Sub-committee</a:t>
                      </a:r>
                    </a:p>
                  </a:txBody>
                  <a:tcPr/>
                </a:tc>
                <a:extLst>
                  <a:ext uri="{0D108BD9-81ED-4DB2-BD59-A6C34878D82A}">
                    <a16:rowId xmlns:a16="http://schemas.microsoft.com/office/drawing/2014/main" val="3682945686"/>
                  </a:ext>
                </a:extLst>
              </a:tr>
              <a:tr h="693420">
                <a:tc>
                  <a:txBody>
                    <a:bodyPr/>
                    <a:lstStyle/>
                    <a:p>
                      <a:pPr algn="ctr"/>
                      <a:r>
                        <a:rPr lang="en-US" sz="1000" dirty="0">
                          <a:latin typeface="Times New Roman" panose="02020603050405020304" pitchFamily="18" charset="0"/>
                          <a:cs typeface="Times New Roman" panose="02020603050405020304" pitchFamily="18" charset="0"/>
                        </a:rPr>
                        <a:t>2023</a:t>
                      </a:r>
                    </a:p>
                  </a:txBody>
                  <a:tcPr anchor="ctr"/>
                </a:tc>
                <a:tc>
                  <a:txBody>
                    <a:bodyPr/>
                    <a:lstStyle/>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Sustainability in Semiconductor Device Technology and Manufacturing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PMA/MS</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Logic, Memory, Package and System Technologies for Future Generative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AI MT</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3D Stacking for Next-Generation Logic &amp; Memory by Wafer Bonding and Related Technologies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ALT</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Neuromorphic Computing for Smart Sensors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SMB/NC/EDT</a:t>
                      </a:r>
                    </a:p>
                  </a:txBody>
                  <a:tcPr/>
                </a:tc>
                <a:extLst>
                  <a:ext uri="{0D108BD9-81ED-4DB2-BD59-A6C34878D82A}">
                    <a16:rowId xmlns:a16="http://schemas.microsoft.com/office/drawing/2014/main" val="289969904"/>
                  </a:ext>
                </a:extLst>
              </a:tr>
              <a:tr h="783072">
                <a:tc>
                  <a:txBody>
                    <a:bodyPr/>
                    <a:lstStyle/>
                    <a:p>
                      <a:pPr algn="ctr"/>
                      <a:r>
                        <a:rPr lang="en-US" sz="1000" dirty="0">
                          <a:latin typeface="Times New Roman" panose="02020603050405020304" pitchFamily="18" charset="0"/>
                          <a:cs typeface="Times New Roman" panose="02020603050405020304" pitchFamily="18" charset="0"/>
                        </a:rPr>
                        <a:t>2022</a:t>
                      </a:r>
                    </a:p>
                  </a:txBody>
                  <a:tcPr anchor="ctr"/>
                </a:tc>
                <a:tc>
                  <a:txBody>
                    <a:bodyPr/>
                    <a:lstStyle/>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Special Topics in Non-Von Neumann Computing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a:t>
                      </a: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MT/EDT</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DNA Digital Data Storage, Transistor-Based DNA Sequencing, and Bio-Computing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a:t>
                      </a: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RSD/MS</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Advanced Heterogeneous Integration: </a:t>
                      </a:r>
                      <a:r>
                        <a:rPr kumimoji="0" lang="en-US" sz="1000" b="0" i="0" u="none" strike="noStrike" kern="0" cap="none" spc="0" normalizeH="0" baseline="0" noProof="0" dirty="0" err="1">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Chiplets</a:t>
                      </a: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 and System-in-Packaging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a:t>
                      </a: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ALT</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Quantum Information and Sensing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a:t>
                      </a: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EDT</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Emerging Implantable-Device Technology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a:t>
                      </a: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 </a:t>
                      </a: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rPr>
                        <a:t>SMB</a:t>
                      </a:r>
                    </a:p>
                  </a:txBody>
                  <a:tcPr/>
                </a:tc>
                <a:extLst>
                  <a:ext uri="{0D108BD9-81ED-4DB2-BD59-A6C34878D82A}">
                    <a16:rowId xmlns:a16="http://schemas.microsoft.com/office/drawing/2014/main" val="49981422"/>
                  </a:ext>
                </a:extLst>
              </a:tr>
              <a:tr h="783072">
                <a:tc>
                  <a:txBody>
                    <a:bodyPr/>
                    <a:lstStyle/>
                    <a:p>
                      <a:pPr algn="ctr"/>
                      <a:r>
                        <a:rPr lang="en-US" sz="1000" dirty="0">
                          <a:latin typeface="Times New Roman" panose="02020603050405020304" pitchFamily="18" charset="0"/>
                          <a:cs typeface="Times New Roman" panose="02020603050405020304" pitchFamily="18" charset="0"/>
                        </a:rPr>
                        <a:t>2021</a:t>
                      </a:r>
                    </a:p>
                  </a:txBody>
                  <a:tcPr anchor="ctr"/>
                </a:tc>
                <a:tc>
                  <a:txBody>
                    <a:bodyPr/>
                    <a:lstStyle/>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Stacking of devices, circuits, chips: design, fabrication, metrology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ALT </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Device technology for quantum computing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EDT</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STCO for memory-centric computing and 3D integration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MT/MS/ALT</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Topological Materials, Devices, and Systems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ODI/EDT</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Technologies for VR and Intelligence Sensors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SMB/ODI</a:t>
                      </a:r>
                      <a:endPar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endParaRPr>
                    </a:p>
                  </a:txBody>
                  <a:tcPr/>
                </a:tc>
                <a:extLst>
                  <a:ext uri="{0D108BD9-81ED-4DB2-BD59-A6C34878D82A}">
                    <a16:rowId xmlns:a16="http://schemas.microsoft.com/office/drawing/2014/main" val="1400443473"/>
                  </a:ext>
                </a:extLst>
              </a:tr>
              <a:tr h="922907">
                <a:tc>
                  <a:txBody>
                    <a:bodyPr/>
                    <a:lstStyle/>
                    <a:p>
                      <a:pPr algn="ctr"/>
                      <a:r>
                        <a:rPr lang="en-US" sz="1000" dirty="0">
                          <a:latin typeface="Times New Roman" panose="02020603050405020304" pitchFamily="18" charset="0"/>
                          <a:cs typeface="Times New Roman" panose="02020603050405020304" pitchFamily="18" charset="0"/>
                        </a:rPr>
                        <a:t>2020</a:t>
                      </a:r>
                    </a:p>
                  </a:txBody>
                  <a:tcPr anchor="ctr"/>
                </a:tc>
                <a:tc>
                  <a:txBody>
                    <a:bodyPr/>
                    <a:lstStyle/>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Technology Enabling 5G and beyond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MAT </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Future Interconnect Technology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ALT</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Advanced IC design and Integration in WBG Technology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PDS</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Next Generation Design-Technology Co-Optimization (DTCO)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MT/ALT/MS</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Device Technologies for Cryogenic Electronics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EDT</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Energy Harvesting &amp; Wireless Power Transmission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SMB/PDS</a:t>
                      </a:r>
                      <a:endPar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endParaRPr>
                    </a:p>
                  </a:txBody>
                  <a:tcPr/>
                </a:tc>
                <a:extLst>
                  <a:ext uri="{0D108BD9-81ED-4DB2-BD59-A6C34878D82A}">
                    <a16:rowId xmlns:a16="http://schemas.microsoft.com/office/drawing/2014/main" val="2147255079"/>
                  </a:ext>
                </a:extLst>
              </a:tr>
              <a:tr h="643238">
                <a:tc>
                  <a:txBody>
                    <a:bodyPr/>
                    <a:lstStyle/>
                    <a:p>
                      <a:pPr algn="ctr"/>
                      <a:r>
                        <a:rPr lang="en-US" sz="1000" dirty="0">
                          <a:latin typeface="Times New Roman" panose="02020603050405020304" pitchFamily="18" charset="0"/>
                          <a:cs typeface="Times New Roman" panose="02020603050405020304" pitchFamily="18" charset="0"/>
                        </a:rPr>
                        <a:t>2019</a:t>
                      </a:r>
                    </a:p>
                  </a:txBody>
                  <a:tcPr anchor="ctr"/>
                </a:tc>
                <a:tc>
                  <a:txBody>
                    <a:bodyPr/>
                    <a:lstStyle/>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Quantum Computing Infrastructure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EDT </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AI Technologies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MT/EDT</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Human Machine Interface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SMB/ODI</a:t>
                      </a:r>
                    </a:p>
                    <a:p>
                      <a:pPr marL="252000" marR="0" lvl="0" indent="-252000" algn="l" defTabSz="457200" rtl="0" eaLnBrk="0" fontAlgn="base" latinLnBrk="0" hangingPunct="0">
                        <a:lnSpc>
                          <a:spcPct val="100000"/>
                        </a:lnSpc>
                        <a:spcBef>
                          <a:spcPts val="0"/>
                        </a:spcBef>
                        <a:spcAft>
                          <a:spcPct val="0"/>
                        </a:spcAft>
                        <a:buClr>
                          <a:srgbClr val="000000"/>
                        </a:buClr>
                        <a:buSzPct val="100000"/>
                        <a:buFont typeface="Arial" panose="020B0604020202020204" pitchFamily="34" charset="0"/>
                        <a:buChar char="•"/>
                        <a:tabLst/>
                        <a:defRPr/>
                      </a:pPr>
                      <a:r>
                        <a:rPr kumimoji="0" lang="en-US" sz="10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Reliability for Circuits and Systems </a:t>
                      </a:r>
                      <a:r>
                        <a:rPr kumimoji="0" lang="en-US" sz="10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RSD</a:t>
                      </a:r>
                      <a:endPar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anose="02020603050405020304" pitchFamily="18" charset="0"/>
                      </a:endParaRPr>
                    </a:p>
                  </a:txBody>
                  <a:tcPr/>
                </a:tc>
                <a:extLst>
                  <a:ext uri="{0D108BD9-81ED-4DB2-BD59-A6C34878D82A}">
                    <a16:rowId xmlns:a16="http://schemas.microsoft.com/office/drawing/2014/main" val="7724751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Timeline for Focus Session</a:t>
            </a:r>
            <a:endParaRPr lang="de-AT" dirty="0"/>
          </a:p>
        </p:txBody>
      </p:sp>
      <p:sp>
        <p:nvSpPr>
          <p:cNvPr id="6" name="Content Placeholder 2">
            <a:extLst>
              <a:ext uri="{FF2B5EF4-FFF2-40B4-BE49-F238E27FC236}">
                <a16:creationId xmlns:a16="http://schemas.microsoft.com/office/drawing/2014/main" id="{1DE6C673-1B6E-4AF2-BD88-B691BFC6D865}"/>
              </a:ext>
            </a:extLst>
          </p:cNvPr>
          <p:cNvSpPr>
            <a:spLocks noGrp="1"/>
          </p:cNvSpPr>
          <p:nvPr>
            <p:ph idx="1"/>
          </p:nvPr>
        </p:nvSpPr>
        <p:spPr>
          <a:xfrm>
            <a:off x="350521" y="1047750"/>
            <a:ext cx="8304213" cy="3467100"/>
          </a:xfrm>
        </p:spPr>
        <p:txBody>
          <a:bodyPr/>
          <a:lstStyle/>
          <a:p>
            <a:pPr marL="342900" indent="-342900">
              <a:buFont typeface="Arial" panose="020B0604020202020204" pitchFamily="34" charset="0"/>
              <a:buChar char="•"/>
            </a:pPr>
            <a:r>
              <a:rPr lang="en-US" sz="2000" b="0" dirty="0"/>
              <a:t>Topics &amp; Invited Speaker Lists </a:t>
            </a:r>
            <a:r>
              <a:rPr lang="en-US" sz="2000" b="0" dirty="0">
                <a:solidFill>
                  <a:srgbClr val="3333FF"/>
                </a:solidFill>
              </a:rPr>
              <a:t>(~Apr 14-15, Meeting @Amsterdam</a:t>
            </a:r>
            <a:r>
              <a:rPr lang="en-US" sz="2000" b="0" dirty="0"/>
              <a:t>)</a:t>
            </a:r>
          </a:p>
          <a:p>
            <a:pPr marL="0" indent="0"/>
            <a:r>
              <a:rPr lang="en-US" sz="1800" b="0" dirty="0"/>
              <a:t>  - Suggestion from SCC and Executive Committee Members</a:t>
            </a:r>
          </a:p>
          <a:p>
            <a:pPr marL="0" indent="0"/>
            <a:r>
              <a:rPr lang="en-US" sz="1800" b="0" dirty="0"/>
              <a:t>    </a:t>
            </a:r>
            <a:r>
              <a:rPr lang="en-US" sz="1800" b="0" dirty="0">
                <a:solidFill>
                  <a:schemeClr val="tx1"/>
                </a:solidFill>
              </a:rPr>
              <a:t>&amp; </a:t>
            </a:r>
            <a:r>
              <a:rPr lang="en-US" sz="1800" b="0" u="sng" dirty="0">
                <a:solidFill>
                  <a:schemeClr val="tx1"/>
                </a:solidFill>
              </a:rPr>
              <a:t>final selection : 4~6 topics </a:t>
            </a:r>
          </a:p>
          <a:p>
            <a:pPr marL="0" indent="0"/>
            <a:endParaRPr lang="en-US" sz="2000" b="0" dirty="0"/>
          </a:p>
          <a:p>
            <a:pPr marL="342900" indent="-342900">
              <a:buFont typeface="Arial" panose="020B0604020202020204" pitchFamily="34" charset="0"/>
              <a:buChar char="•"/>
            </a:pPr>
            <a:r>
              <a:rPr lang="en-US" sz="2000" b="0" dirty="0"/>
              <a:t>Contact Speakers and Invitation &amp; Confirmation </a:t>
            </a:r>
            <a:r>
              <a:rPr lang="en-US" sz="2000" b="0" dirty="0">
                <a:solidFill>
                  <a:srgbClr val="3333FF"/>
                </a:solidFill>
              </a:rPr>
              <a:t>(~May 30) </a:t>
            </a:r>
          </a:p>
          <a:p>
            <a:pPr marL="342900" indent="-342900">
              <a:buFont typeface="Arial" panose="020B0604020202020204" pitchFamily="34" charset="0"/>
              <a:buChar char="•"/>
            </a:pPr>
            <a:endParaRPr lang="en-US" sz="2000" b="0" dirty="0"/>
          </a:p>
          <a:p>
            <a:pPr marL="342900" indent="-342900">
              <a:buFont typeface="Arial" panose="020B0604020202020204" pitchFamily="34" charset="0"/>
              <a:buChar char="•"/>
            </a:pPr>
            <a:r>
              <a:rPr lang="en-US" sz="2000" b="0" dirty="0"/>
              <a:t>Quality Check and Acceptance for final papers </a:t>
            </a:r>
            <a:r>
              <a:rPr lang="en-US" sz="2000" b="0" dirty="0">
                <a:solidFill>
                  <a:srgbClr val="3333FF"/>
                </a:solidFill>
              </a:rPr>
              <a:t>(~Jul 11 (Deadline) ~ Aug 19 (Late News))</a:t>
            </a:r>
          </a:p>
        </p:txBody>
      </p:sp>
    </p:spTree>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3A3A3C"/>
      </a:accent1>
      <a:accent2>
        <a:srgbClr val="D3A029"/>
      </a:accent2>
      <a:accent3>
        <a:srgbClr val="31817B"/>
      </a:accent3>
      <a:accent4>
        <a:srgbClr val="BA312D"/>
      </a:accent4>
      <a:accent5>
        <a:srgbClr val="21218A"/>
      </a:accent5>
      <a:accent6>
        <a:srgbClr val="FFFFFF"/>
      </a:accent6>
      <a:hlink>
        <a:srgbClr val="C00000"/>
      </a:hlink>
      <a:folHlink>
        <a:srgbClr val="B2B2B2"/>
      </a:folHlink>
    </a:clrScheme>
    <a:fontScheme name="Default Design">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pitchFamily="-109" charset="0"/>
          <a:buNone/>
          <a:tabLst/>
          <a:defRPr kumimoji="0" lang="en-GB" sz="1800" b="0" i="0" u="none" strike="noStrike" cap="none" normalizeH="0" baseline="0">
            <a:ln>
              <a:noFill/>
            </a:ln>
            <a:solidFill>
              <a:schemeClr val="bg1"/>
            </a:solidFill>
            <a:effectLst/>
            <a:latin typeface="Arial" pitchFamily="-109" charset="0"/>
            <a:ea typeface="ＭＳ ゴシック" pitchFamily="-109" charset="-128"/>
            <a:cs typeface="ＭＳ ゴシック" pitchFamily="-10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pitchFamily="-109" charset="0"/>
          <a:buNone/>
          <a:tabLst/>
          <a:defRPr kumimoji="0" lang="en-GB" sz="1800" b="0" i="0" u="none" strike="noStrike" cap="none" normalizeH="0" baseline="0">
            <a:ln>
              <a:noFill/>
            </a:ln>
            <a:solidFill>
              <a:schemeClr val="bg1"/>
            </a:solidFill>
            <a:effectLst/>
            <a:latin typeface="Arial" pitchFamily="-109" charset="0"/>
            <a:ea typeface="ＭＳ ゴシック" pitchFamily="-109" charset="-128"/>
            <a:cs typeface="ＭＳ ゴシック" pitchFamily="-10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7428</TotalTime>
  <Words>1625</Words>
  <Application>Microsoft Macintosh PowerPoint</Application>
  <PresentationFormat>On-screen Show (16:9)</PresentationFormat>
  <Paragraphs>268</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Default Design</vt:lpstr>
      <vt:lpstr>Focus Session Proposed Topic:  Memories in AI – Driving Heterogeneously Integrated Technologies and Platform</vt:lpstr>
      <vt:lpstr>Evening Penal Discussion Proposed Topic:  System Fondry</vt:lpstr>
      <vt:lpstr>MT Invited talks Proposal, 1</vt:lpstr>
      <vt:lpstr>MT Invited talks Proposal, 2</vt:lpstr>
      <vt:lpstr>Backup </vt:lpstr>
      <vt:lpstr>PowerPoint Presentation</vt:lpstr>
      <vt:lpstr>Focus Session Goals</vt:lpstr>
      <vt:lpstr>Past Focus Sessions</vt:lpstr>
      <vt:lpstr>Brief Timeline for Focus Session</vt:lpstr>
      <vt:lpstr>Focus Session Topic/Idea Gathering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Rihito Kuroda</dc:creator>
  <cp:lastModifiedBy>Kau, Derchang</cp:lastModifiedBy>
  <cp:revision>1519</cp:revision>
  <cp:lastPrinted>2011-03-12T13:14:42Z</cp:lastPrinted>
  <dcterms:created xsi:type="dcterms:W3CDTF">2009-03-02T06:05:07Z</dcterms:created>
  <dcterms:modified xsi:type="dcterms:W3CDTF">2024-02-24T08:25:30Z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65bb3aef-73f1-457d-843d-416cd3d61f86</vt:lpwstr>
  </property>
  <property fmtid="{D5CDD505-2E9C-101B-9397-08002B2CF9AE}" pid="3" name="CTP_TimeStamp">
    <vt:lpwstr>2018-09-13 17:20:19Z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MSIP_Label_f0eba32c-0974-4663-a3a1-3cd8c30938e9_Enabled">
    <vt:lpwstr>true</vt:lpwstr>
  </property>
  <property fmtid="{D5CDD505-2E9C-101B-9397-08002B2CF9AE}" pid="9" name="MSIP_Label_f0eba32c-0974-4663-a3a1-3cd8c30938e9_SetDate">
    <vt:lpwstr>2023-03-01T08:52:21Z</vt:lpwstr>
  </property>
  <property fmtid="{D5CDD505-2E9C-101B-9397-08002B2CF9AE}" pid="10" name="MSIP_Label_f0eba32c-0974-4663-a3a1-3cd8c30938e9_Method">
    <vt:lpwstr>Privileged</vt:lpwstr>
  </property>
  <property fmtid="{D5CDD505-2E9C-101B-9397-08002B2CF9AE}" pid="11" name="MSIP_Label_f0eba32c-0974-4663-a3a1-3cd8c30938e9_Name">
    <vt:lpwstr>Public - General - Unmarked</vt:lpwstr>
  </property>
  <property fmtid="{D5CDD505-2E9C-101B-9397-08002B2CF9AE}" pid="12" name="MSIP_Label_f0eba32c-0974-4663-a3a1-3cd8c30938e9_SiteId">
    <vt:lpwstr>a72d5a72-25ee-40f0-9bd1-067cb5b770d4</vt:lpwstr>
  </property>
  <property fmtid="{D5CDD505-2E9C-101B-9397-08002B2CF9AE}" pid="13" name="MSIP_Label_f0eba32c-0974-4663-a3a1-3cd8c30938e9_ActionId">
    <vt:lpwstr>f9a910ca-054f-4427-a256-b6f66859172d</vt:lpwstr>
  </property>
  <property fmtid="{D5CDD505-2E9C-101B-9397-08002B2CF9AE}" pid="14" name="MSIP_Label_f0eba32c-0974-4663-a3a1-3cd8c30938e9_ContentBits">
    <vt:lpwstr>0</vt:lpwstr>
  </property>
</Properties>
</file>