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312" r:id="rId2"/>
  </p:sldIdLst>
  <p:sldSz cx="9144000" cy="5143500" type="screen16x9"/>
  <p:notesSz cx="7010400" cy="9296400"/>
  <p:defaultTextStyle>
    <a:defPPr>
      <a:defRPr lang="en-GB"/>
    </a:defPPr>
    <a:lvl1pPr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ＭＳ ゴシック" pitchFamily="49" charset="-128"/>
        <a:cs typeface="+mn-cs"/>
      </a:defRPr>
    </a:lvl1pPr>
    <a:lvl2pPr marL="4572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ＭＳ ゴシック" pitchFamily="49" charset="-128"/>
        <a:cs typeface="+mn-cs"/>
      </a:defRPr>
    </a:lvl2pPr>
    <a:lvl3pPr marL="9144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ＭＳ ゴシック" pitchFamily="49" charset="-128"/>
        <a:cs typeface="+mn-cs"/>
      </a:defRPr>
    </a:lvl3pPr>
    <a:lvl4pPr marL="1371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ＭＳ ゴシック" pitchFamily="49" charset="-128"/>
        <a:cs typeface="+mn-cs"/>
      </a:defRPr>
    </a:lvl4pPr>
    <a:lvl5pPr marL="18288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ＭＳ ゴシック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ゴシック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ゴシック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ゴシック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114C7"/>
    <a:srgbClr val="31817B"/>
    <a:srgbClr val="00629B"/>
    <a:srgbClr val="004870"/>
    <a:srgbClr val="01109B"/>
    <a:srgbClr val="FF3300"/>
    <a:srgbClr val="FF6600"/>
    <a:srgbClr val="BA312D"/>
    <a:srgbClr val="3A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8" autoAdjust="0"/>
    <p:restoredTop sz="95634" autoAdjust="0"/>
  </p:normalViewPr>
  <p:slideViewPr>
    <p:cSldViewPr>
      <p:cViewPr varScale="1">
        <p:scale>
          <a:sx n="149" d="100"/>
          <a:sy n="149" d="100"/>
        </p:scale>
        <p:origin x="184" y="208"/>
      </p:cViewPr>
      <p:guideLst>
        <p:guide orient="horz" pos="2160"/>
        <p:guide pos="2880"/>
        <p:guide orient="horz" pos="162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080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1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3304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10" charset="-128"/>
        <a:cs typeface="ＭＳ Ｐゴシック" pitchFamily="-110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IEDM_Background_edited.jpg"/>
          <p:cNvPicPr>
            <a:picLocks noChangeAspect="1"/>
          </p:cNvPicPr>
          <p:nvPr userDrawn="1"/>
        </p:nvPicPr>
        <p:blipFill>
          <a:blip r:embed="rId2"/>
          <a:srcRect t="22572" b="23491"/>
          <a:stretch>
            <a:fillRect/>
          </a:stretch>
        </p:blipFill>
        <p:spPr>
          <a:xfrm>
            <a:off x="0" y="0"/>
            <a:ext cx="9144000" cy="277425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2800350"/>
            <a:ext cx="9144000" cy="2343150"/>
          </a:xfrm>
          <a:prstGeom prst="rect">
            <a:avLst/>
          </a:prstGeom>
          <a:solidFill>
            <a:srgbClr val="00629B"/>
          </a:solidFill>
          <a:ln w="9525" cap="flat" cmpd="sng" algn="ctr">
            <a:solidFill>
              <a:srgbClr val="3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/>
            </a:pPr>
            <a:endParaRPr kumimoji="0" lang="de-A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9" charset="0"/>
              <a:ea typeface="ＭＳ ゴシック" pitchFamily="-109" charset="-128"/>
              <a:cs typeface="ＭＳ ゴシック" pitchFamily="-109" charset="-128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3105150"/>
            <a:ext cx="8839200" cy="1219200"/>
          </a:xfrm>
        </p:spPr>
        <p:txBody>
          <a:bodyPr tIns="108000"/>
          <a:lstStyle>
            <a:lvl1pPr marL="0">
              <a:lnSpc>
                <a:spcPts val="22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4629150"/>
            <a:ext cx="8839200" cy="381000"/>
          </a:xfrm>
        </p:spPr>
        <p:txBody>
          <a:bodyPr/>
          <a:lstStyle>
            <a:lvl1pPr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OCTOBER 2, 2020</a:t>
            </a:r>
            <a:endParaRPr lang="de-AT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166773" y="2471109"/>
            <a:ext cx="1981200" cy="304800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800" baseline="0">
                <a:solidFill>
                  <a:srgbClr val="00629B"/>
                </a:solidFill>
              </a:defRPr>
            </a:lvl1pPr>
          </a:lstStyle>
          <a:p>
            <a:pPr lvl="0"/>
            <a:r>
              <a:rPr lang="en-US" dirty="0"/>
              <a:t>Plenary Session</a:t>
            </a:r>
            <a:endParaRPr lang="de-A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1630480"/>
            <a:ext cx="9144000" cy="3513020"/>
          </a:xfrm>
          <a:prstGeom prst="rect">
            <a:avLst/>
          </a:prstGeom>
          <a:solidFill>
            <a:srgbClr val="00629B"/>
          </a:solidFill>
          <a:ln w="9525" cap="flat" cmpd="sng" algn="ctr">
            <a:solidFill>
              <a:srgbClr val="3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/>
            </a:pPr>
            <a:endParaRPr kumimoji="0" lang="de-A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9" charset="0"/>
              <a:ea typeface="ＭＳ ゴシック" pitchFamily="-109" charset="-128"/>
              <a:cs typeface="ＭＳ ゴシック" pitchFamily="-109" charset="-128"/>
            </a:endParaRPr>
          </a:p>
        </p:txBody>
      </p:sp>
      <p:pic>
        <p:nvPicPr>
          <p:cNvPr id="28" name="Picture 27" descr="IEDM_Background_edited.jpg"/>
          <p:cNvPicPr>
            <a:picLocks noChangeAspect="1"/>
          </p:cNvPicPr>
          <p:nvPr userDrawn="1"/>
        </p:nvPicPr>
        <p:blipFill>
          <a:blip r:embed="rId2"/>
          <a:srcRect t="24412" b="26250"/>
          <a:stretch>
            <a:fillRect/>
          </a:stretch>
        </p:blipFill>
        <p:spPr>
          <a:xfrm>
            <a:off x="0" y="0"/>
            <a:ext cx="9144000" cy="16000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 b="1">
                <a:solidFill>
                  <a:schemeClr val="bg1"/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857250"/>
            <a:ext cx="8228013" cy="3886200"/>
          </a:xfrm>
        </p:spPr>
        <p:txBody>
          <a:bodyPr/>
          <a:lstStyle>
            <a:lvl1pPr>
              <a:buNone/>
              <a:defRPr sz="280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2400" i="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None/>
              <a:defRPr sz="2000" i="1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None/>
              <a:defRPr sz="2000" i="1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None/>
              <a:defRPr sz="2000" i="1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00629B"/>
          </a:solidFill>
          <a:ln w="9525" cap="flat" cmpd="sng" algn="ctr">
            <a:solidFill>
              <a:srgbClr val="3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/>
            </a:pPr>
            <a:endParaRPr kumimoji="0" lang="de-A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9" charset="0"/>
              <a:ea typeface="ＭＳ ゴシック" pitchFamily="-109" charset="-128"/>
              <a:cs typeface="ＭＳ ゴシック" pitchFamily="-109" charset="-128"/>
            </a:endParaRPr>
          </a:p>
        </p:txBody>
      </p:sp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14301"/>
            <a:ext cx="8228013" cy="5929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altLang="ja-JP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857250"/>
            <a:ext cx="8228013" cy="394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dirty="0"/>
              <a:t>Click to edit the outline text format</a:t>
            </a:r>
          </a:p>
          <a:p>
            <a:pPr lvl="1"/>
            <a:r>
              <a:rPr lang="en-GB" altLang="ja-JP" dirty="0"/>
              <a:t>Second outline level</a:t>
            </a:r>
          </a:p>
          <a:p>
            <a:pPr lvl="2"/>
            <a:r>
              <a:rPr lang="en-GB" altLang="ja-JP" dirty="0"/>
              <a:t>Third outline level</a:t>
            </a:r>
          </a:p>
          <a:p>
            <a:pPr lvl="3"/>
            <a:r>
              <a:rPr lang="en-GB" altLang="ja-JP" dirty="0"/>
              <a:t>Fourth outline level</a:t>
            </a:r>
          </a:p>
          <a:p>
            <a:pPr lvl="4"/>
            <a:r>
              <a:rPr lang="en-GB" altLang="ja-JP" dirty="0"/>
              <a:t>Fifth outline level</a:t>
            </a:r>
          </a:p>
          <a:p>
            <a:pPr lvl="4"/>
            <a:r>
              <a:rPr lang="en-GB" altLang="ja-JP" dirty="0"/>
              <a:t>Sixth outline level</a:t>
            </a:r>
          </a:p>
          <a:p>
            <a:pPr lvl="4"/>
            <a:r>
              <a:rPr lang="en-GB" altLang="ja-JP" dirty="0"/>
              <a:t>Seventh outline level</a:t>
            </a:r>
          </a:p>
          <a:p>
            <a:pPr lvl="4"/>
            <a:r>
              <a:rPr lang="en-GB" altLang="ja-JP" dirty="0"/>
              <a:t>Eighth outline level</a:t>
            </a:r>
          </a:p>
          <a:p>
            <a:pPr lvl="4"/>
            <a:r>
              <a:rPr lang="en-GB" altLang="ja-JP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58200" y="4857750"/>
            <a:ext cx="609600" cy="184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rgbClr val="000000"/>
                </a:solidFill>
              </a:defRPr>
            </a:lvl1pPr>
          </a:lstStyle>
          <a:p>
            <a:fld id="{424231D3-3E11-4109-AFB2-10967A73922E}" type="slidenum">
              <a:rPr lang="ja-JP" altLang="en-GB" smtClean="0"/>
              <a:pPr/>
              <a:t>‹#›</a:t>
            </a:fld>
            <a:endParaRPr lang="en-GB" altLang="ja-JP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391401" y="4482704"/>
            <a:ext cx="423863" cy="12501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481204" y="1143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200" b="1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5pPr>
      <a:lvl6pPr marL="4572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4400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6pPr>
      <a:lvl7pPr marL="9144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4400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7pPr>
      <a:lvl8pPr marL="1371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4400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8pPr>
      <a:lvl9pPr marL="18288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4400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2600" i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24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E062-0C62-E79F-8BEA-9205D62B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Focus Session Proposed Topic: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u="sng" dirty="0">
                <a:latin typeface="Calibri" panose="020F0502020204030204" pitchFamily="34" charset="0"/>
                <a:cs typeface="Calibri" panose="020F0502020204030204" pitchFamily="34" charset="0"/>
              </a:rPr>
              <a:t>Memories in AI – Driving </a:t>
            </a:r>
            <a:r>
              <a:rPr lang="en-US" sz="1600" b="0" u="sng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Heterogeneously Integrated Technologies and Platform</a:t>
            </a:r>
            <a:endParaRPr lang="en-US" sz="16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AD24-7A18-92DF-EE68-7F7B1252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802896"/>
            <a:ext cx="8534399" cy="1083054"/>
          </a:xfrm>
        </p:spPr>
        <p:txBody>
          <a:bodyPr/>
          <a:lstStyle/>
          <a:p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Reason for recommendation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n the modern m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icroarchitectures of ML accelerators, memories are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account for more than 40% of power </a:t>
            </a:r>
            <a:r>
              <a:rPr lang="en-US" sz="14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could argue 'accelerated computing' a special purposed memory controller.   However, it’s impossible to provision indefinitely large memory capacity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to access data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immediately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Von Neumann’s 'Memory  Organ' constructed hierarchically becomes an inevitable fate. Therefore,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 begs the question if memory technology scaling direction and innovation is on-par with computing platform tomorrow.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913EE2-BF0F-B11C-ECDC-98418BD5AC0D}"/>
              </a:ext>
            </a:extLst>
          </p:cNvPr>
          <p:cNvSpPr txBox="1">
            <a:spLocks/>
          </p:cNvSpPr>
          <p:nvPr/>
        </p:nvSpPr>
        <p:spPr bwMode="auto">
          <a:xfrm>
            <a:off x="454769" y="2305485"/>
            <a:ext cx="43434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800" b="1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741363" indent="-284163" algn="l" defTabSz="457200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400" i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000" i="1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000" i="1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sz="2000" i="1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+mj-lt"/>
              <a:buAutoNum type="romanU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174625" indent="-174625">
              <a:buFont typeface="+mj-lt"/>
              <a:buAutoNum type="romanU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Memory technology in AI</a:t>
            </a:r>
          </a:p>
          <a:p>
            <a:pPr marL="400050" lvl="1" indent="-241300">
              <a:spcBef>
                <a:spcPts val="0"/>
              </a:spcBef>
              <a:buFont typeface="+mj-lt"/>
              <a:buAutoNum type="alphaL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Mainstream MT: The scaling and augmentation in AI</a:t>
            </a:r>
          </a:p>
          <a:p>
            <a:pPr marL="400050" lvl="1" indent="-241300">
              <a:spcBef>
                <a:spcPts val="0"/>
              </a:spcBef>
              <a:buFont typeface="+mj-lt"/>
              <a:buAutoNum type="alphaL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Custom MT:  improve memory/compute coupling efficiency</a:t>
            </a:r>
          </a:p>
          <a:p>
            <a:pPr marL="400050" lvl="1" indent="-241300">
              <a:spcBef>
                <a:spcPts val="0"/>
              </a:spcBef>
              <a:buFont typeface="+mj-lt"/>
              <a:buAutoNum type="alphaL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Disruptive MT: augment Moore’s Law and Dennard Scaling</a:t>
            </a:r>
          </a:p>
          <a:p>
            <a:pPr marL="174625" indent="-174625">
              <a:buFont typeface="+mj-lt"/>
              <a:buAutoNum type="romanU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Memory Architecture in AI</a:t>
            </a:r>
          </a:p>
          <a:p>
            <a:pPr marL="400050" lvl="1" indent="-241300">
              <a:spcBef>
                <a:spcPts val="0"/>
              </a:spcBef>
              <a:buFont typeface="+mj-lt"/>
              <a:buAutoNum type="alphaL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Compute in Memory</a:t>
            </a:r>
          </a:p>
          <a:p>
            <a:pPr marL="400050" lvl="1" indent="-241300">
              <a:spcBef>
                <a:spcPts val="0"/>
              </a:spcBef>
              <a:buFont typeface="+mj-lt"/>
              <a:buAutoNum type="alphaL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Memory-centric Compute</a:t>
            </a:r>
          </a:p>
          <a:p>
            <a:pPr marL="174625" indent="-174625">
              <a:buFont typeface="+mj-lt"/>
              <a:buAutoNum type="romanU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Forward looking</a:t>
            </a:r>
          </a:p>
          <a:p>
            <a:pPr marL="400050" lvl="1" indent="-241300">
              <a:spcBef>
                <a:spcPts val="0"/>
              </a:spcBef>
              <a:buFont typeface="+mj-lt"/>
              <a:buAutoNum type="alphaL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Near term challenge in memory subsystem for AI</a:t>
            </a:r>
          </a:p>
          <a:p>
            <a:pPr marL="400050" lvl="1" indent="-241300">
              <a:spcBef>
                <a:spcPts val="0"/>
              </a:spcBef>
              <a:buFont typeface="+mj-lt"/>
              <a:buAutoNum type="alphaLcPeriod"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The outlook of Artificial brain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7D5654-8F76-07D3-2CD0-256225364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8535"/>
              </p:ext>
            </p:extLst>
          </p:nvPr>
        </p:nvGraphicFramePr>
        <p:xfrm>
          <a:off x="4795736" y="2135526"/>
          <a:ext cx="4192492" cy="2496420"/>
        </p:xfrm>
        <a:graphic>
          <a:graphicData uri="http://schemas.openxmlformats.org/drawingml/2006/table">
            <a:tbl>
              <a:tblPr/>
              <a:tblGrid>
                <a:gridCol w="363310">
                  <a:extLst>
                    <a:ext uri="{9D8B030D-6E8A-4147-A177-3AD203B41FA5}">
                      <a16:colId xmlns:a16="http://schemas.microsoft.com/office/drawing/2014/main" val="113296091"/>
                    </a:ext>
                  </a:extLst>
                </a:gridCol>
                <a:gridCol w="2686182">
                  <a:extLst>
                    <a:ext uri="{9D8B030D-6E8A-4147-A177-3AD203B41FA5}">
                      <a16:colId xmlns:a16="http://schemas.microsoft.com/office/drawing/2014/main" val="144364555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51017812"/>
                    </a:ext>
                  </a:extLst>
                </a:gridCol>
              </a:tblGrid>
              <a:tr h="16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Title of Papers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Candidate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48589"/>
                  </a:ext>
                </a:extLst>
              </a:tr>
              <a:tr h="16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Memories in supercomputer: device, architecture &amp; manufacturing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 Jacob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of Maryland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604169"/>
                  </a:ext>
                </a:extLst>
              </a:tr>
              <a:tr h="1657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HBM to PIM for AI (optional, or merge with next)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Hyun Kim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Samsung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550175"/>
                  </a:ext>
                </a:extLst>
              </a:tr>
              <a:tr h="165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Tightly Coupled Memory and Persistent Memory –  bridge gaps in Memory subsystem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Fazio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197229"/>
                  </a:ext>
                </a:extLst>
              </a:tr>
              <a:tr h="1657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Disruptive Memory and 3DIC Technologies for AI accelerator SoC 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 Wong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U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764941"/>
                  </a:ext>
                </a:extLst>
              </a:tr>
              <a:tr h="165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defined In-Memory and Near-Memory Architecture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Steven Woo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Rambus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86378"/>
                  </a:ext>
                </a:extLst>
              </a:tr>
              <a:tr h="1657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Memory-Centric Computing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Mutlu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 Zürich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449169"/>
                  </a:ext>
                </a:extLst>
              </a:tr>
              <a:tr h="165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 Memory in Domain Specific Architecture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Patterson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Berkeley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524499"/>
                  </a:ext>
                </a:extLst>
              </a:tr>
              <a:tr h="1657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Thinking Machine – then, now and future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E.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Leiserson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</a:t>
                      </a:r>
                    </a:p>
                  </a:txBody>
                  <a:tcPr marL="7871" marR="7871" marT="7871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591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D96982-5818-A814-E998-3B351BDE1FD9}"/>
              </a:ext>
            </a:extLst>
          </p:cNvPr>
          <p:cNvSpPr txBox="1"/>
          <p:nvPr/>
        </p:nvSpPr>
        <p:spPr>
          <a:xfrm>
            <a:off x="1705454" y="4706220"/>
            <a:ext cx="3090282" cy="227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 Bill Dally, “Hardware for Deep Learning”, Hot chips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1CBF1-EC6D-DD36-5174-E06ADA4A756C}"/>
              </a:ext>
            </a:extLst>
          </p:cNvPr>
          <p:cNvSpPr txBox="1"/>
          <p:nvPr/>
        </p:nvSpPr>
        <p:spPr>
          <a:xfrm>
            <a:off x="461890" y="1989171"/>
            <a:ext cx="2128910" cy="292709"/>
          </a:xfrm>
          <a:prstGeom prst="rect">
            <a:avLst/>
          </a:prstGeom>
          <a:noFill/>
          <a:ln w="50800" cmpd="tri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333FF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Proposed Session Agenda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004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A3A3C"/>
      </a:accent1>
      <a:accent2>
        <a:srgbClr val="D3A029"/>
      </a:accent2>
      <a:accent3>
        <a:srgbClr val="31817B"/>
      </a:accent3>
      <a:accent4>
        <a:srgbClr val="BA312D"/>
      </a:accent4>
      <a:accent5>
        <a:srgbClr val="21218A"/>
      </a:accent5>
      <a:accent6>
        <a:srgbClr val="FFFFFF"/>
      </a:accent6>
      <a:hlink>
        <a:srgbClr val="C00000"/>
      </a:hlink>
      <a:folHlink>
        <a:srgbClr val="B2B2B2"/>
      </a:folHlink>
    </a:clrScheme>
    <a:fontScheme name="Default Design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9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ゴシック" pitchFamily="-109" charset="-128"/>
            <a:cs typeface="ＭＳ 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9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ゴシック" pitchFamily="-109" charset="-128"/>
            <a:cs typeface="ＭＳ ゴシック" pitchFamily="-10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10063</TotalTime>
  <Words>285</Words>
  <Application>Microsoft Macintosh PowerPoint</Application>
  <PresentationFormat>On-screen Show (16:9)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Focus Session Proposed Topic:  Memories in AI – Driving Heterogeneously Integrated Technologies and Platform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Rihito Kuroda</dc:creator>
  <cp:lastModifiedBy>Kau, Derchang</cp:lastModifiedBy>
  <cp:revision>1520</cp:revision>
  <cp:lastPrinted>2011-03-12T13:14:42Z</cp:lastPrinted>
  <dcterms:created xsi:type="dcterms:W3CDTF">2009-03-02T06:05:07Z</dcterms:created>
  <dcterms:modified xsi:type="dcterms:W3CDTF">2024-02-26T04:21:17Z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65bb3aef-73f1-457d-843d-416cd3d61f86</vt:lpwstr>
  </property>
  <property fmtid="{D5CDD505-2E9C-101B-9397-08002B2CF9AE}" pid="3" name="CTP_TimeStamp">
    <vt:lpwstr>2018-09-13 17:20:19Z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MSIP_Label_f0eba32c-0974-4663-a3a1-3cd8c30938e9_Enabled">
    <vt:lpwstr>true</vt:lpwstr>
  </property>
  <property fmtid="{D5CDD505-2E9C-101B-9397-08002B2CF9AE}" pid="9" name="MSIP_Label_f0eba32c-0974-4663-a3a1-3cd8c30938e9_SetDate">
    <vt:lpwstr>2023-03-01T08:52:21Z</vt:lpwstr>
  </property>
  <property fmtid="{D5CDD505-2E9C-101B-9397-08002B2CF9AE}" pid="10" name="MSIP_Label_f0eba32c-0974-4663-a3a1-3cd8c30938e9_Method">
    <vt:lpwstr>Privileged</vt:lpwstr>
  </property>
  <property fmtid="{D5CDD505-2E9C-101B-9397-08002B2CF9AE}" pid="11" name="MSIP_Label_f0eba32c-0974-4663-a3a1-3cd8c30938e9_Name">
    <vt:lpwstr>Public - General - Unmarked</vt:lpwstr>
  </property>
  <property fmtid="{D5CDD505-2E9C-101B-9397-08002B2CF9AE}" pid="12" name="MSIP_Label_f0eba32c-0974-4663-a3a1-3cd8c30938e9_SiteId">
    <vt:lpwstr>a72d5a72-25ee-40f0-9bd1-067cb5b770d4</vt:lpwstr>
  </property>
  <property fmtid="{D5CDD505-2E9C-101B-9397-08002B2CF9AE}" pid="13" name="MSIP_Label_f0eba32c-0974-4663-a3a1-3cd8c30938e9_ActionId">
    <vt:lpwstr>f9a910ca-054f-4427-a256-b6f66859172d</vt:lpwstr>
  </property>
  <property fmtid="{D5CDD505-2E9C-101B-9397-08002B2CF9AE}" pid="14" name="MSIP_Label_f0eba32c-0974-4663-a3a1-3cd8c30938e9_ContentBits">
    <vt:lpwstr>0</vt:lpwstr>
  </property>
</Properties>
</file>