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modernComment_7FFFE16E_B178AFB3.xml" ContentType="application/vnd.ms-powerpoint.comment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40"/>
  </p:notesMasterIdLst>
  <p:handoutMasterIdLst>
    <p:handoutMasterId r:id="rId41"/>
  </p:handoutMasterIdLst>
  <p:sldIdLst>
    <p:sldId id="2147373530" r:id="rId6"/>
    <p:sldId id="2147475959" r:id="rId7"/>
    <p:sldId id="2147475968" r:id="rId8"/>
    <p:sldId id="2147475960" r:id="rId9"/>
    <p:sldId id="2147475961" r:id="rId10"/>
    <p:sldId id="2147475963" r:id="rId11"/>
    <p:sldId id="2147475822" r:id="rId12"/>
    <p:sldId id="2147475969" r:id="rId13"/>
    <p:sldId id="2147475793" r:id="rId14"/>
    <p:sldId id="2147475815" r:id="rId15"/>
    <p:sldId id="2147475997" r:id="rId16"/>
    <p:sldId id="2147475979" r:id="rId17"/>
    <p:sldId id="2147475773" r:id="rId18"/>
    <p:sldId id="2147475775" r:id="rId19"/>
    <p:sldId id="2147475774" r:id="rId20"/>
    <p:sldId id="2147475980" r:id="rId21"/>
    <p:sldId id="2147475964" r:id="rId22"/>
    <p:sldId id="2147475946" r:id="rId23"/>
    <p:sldId id="2147475981" r:id="rId24"/>
    <p:sldId id="2147475803" r:id="rId25"/>
    <p:sldId id="2147475987" r:id="rId26"/>
    <p:sldId id="2147475951" r:id="rId27"/>
    <p:sldId id="2147475996" r:id="rId28"/>
    <p:sldId id="2147475992" r:id="rId29"/>
    <p:sldId id="2147475994" r:id="rId30"/>
    <p:sldId id="2144327597" r:id="rId31"/>
    <p:sldId id="2147475804" r:id="rId32"/>
    <p:sldId id="2147475599" r:id="rId33"/>
    <p:sldId id="2147475988" r:id="rId34"/>
    <p:sldId id="2147475768" r:id="rId35"/>
    <p:sldId id="2147475976" r:id="rId36"/>
    <p:sldId id="2147475781" r:id="rId37"/>
    <p:sldId id="2147475989" r:id="rId38"/>
    <p:sldId id="2147475982" r:id="rId39"/>
  </p:sldIdLst>
  <p:sldSz cx="12192000" cy="6858000"/>
  <p:notesSz cx="6858000" cy="923925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9BB903-03B0-CBDE-1E65-C6EA3A686639}" name="Munoz, Robert" initials="MR" userId="S::robert.munoz@intel.com::84956316-380f-4c3d-bab8-ee69eac2da11" providerId="AD"/>
  <p188:author id="{5A484040-3EE8-4D8D-3119-BDA9EA14DE5A}" name="Rothstein, Chris" initials="RC" userId="S::chris.rothstein@intel.com::d2da70ec-5e0b-4ceb-98fb-3c15f95db7c9" providerId="AD"/>
  <p188:author id="{F9F44171-D383-A3D1-01F6-ED87BB114768}" name="Devarajan, Ramesh" initials="DR" userId="S::ramesh.devarajan@intel.com::fa8ed5b1-28d0-4f28-9d99-02c55735e377" providerId="AD"/>
  <p188:author id="{A1002CD2-C526-1C1C-F0E5-AEC39DD70921}" name="Srinivasan, Vinoo" initials="SV" userId="S::vinoo.srinivasan@intel.com::98d5cb34-c278-4c60-a9ec-7a1681222b7a" providerId="AD"/>
  <p188:author id="{56DD63F7-0DF3-DC78-B136-10C506B0C657}" name="Khare, Surhud" initials="KS" userId="S::surhud.khare@intel.com::891623b9-accd-4b37-8233-09915a8a2e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BF3"/>
    <a:srgbClr val="CBD4E5"/>
    <a:srgbClr val="00FF00"/>
    <a:srgbClr val="16B43F"/>
    <a:srgbClr val="CCFFCC"/>
    <a:srgbClr val="0076CA"/>
    <a:srgbClr val="FFCC66"/>
    <a:srgbClr val="FFCCFF"/>
    <a:srgbClr val="004B7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7C7FB-05CF-451D-8FF6-9BA5AB47C590}" v="1390" dt="2023-05-24T07:31:38.864"/>
    <p1510:client id="{6A707D10-5537-4E19-90D8-9ACA7F08AEA3}" v="79" dt="2023-05-24T19:03:05.603"/>
    <p1510:client id="{762E0E1F-0E0A-D06A-4E4C-369366AA0B71}" v="80" dt="2023-05-24T13:44:22.668"/>
    <p1510:client id="{F36BAEA4-0A47-4814-898C-6D5FC313502A}" v="3" dt="2023-05-24T19:50:31.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62" y="365"/>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omments/modernComment_7FFFE16E_B178AFB3.xml><?xml version="1.0" encoding="utf-8"?>
<p188:cmLst xmlns:a="http://schemas.openxmlformats.org/drawingml/2006/main" xmlns:r="http://schemas.openxmlformats.org/officeDocument/2006/relationships" xmlns:p188="http://schemas.microsoft.com/office/powerpoint/2018/8/main">
  <p188:cm id="{BC17CD82-1047-4825-904F-78AA6FE0F47A}" authorId="{B69BB903-03B0-CBDE-1E65-C6EA3A686639}" created="2023-05-24T20:40:11.053">
    <pc:sldMkLst xmlns:pc="http://schemas.microsoft.com/office/powerpoint/2013/main/command">
      <pc:docMk/>
      <pc:sldMk cId="2977476531" sldId="2147475822"/>
    </pc:sldMkLst>
    <p188:txBody>
      <a:bodyPr/>
      <a:lstStyle/>
      <a:p>
        <a:r>
          <a:rPr lang="en-US"/>
          <a:t>Intel lacks alignment on interconnect standards both between client and server and between Intel and the external ecosystem.  This also impacts the interfaces we have on our IP blocks and chiplets (and in many cases we don't really have IP just SoC design units that we call IP which are not set up for effective reuse).</a:t>
        </a:r>
      </a:p>
    </p188:txBody>
  </p188:cm>
</p188:cmLst>
</file>

<file path=ppt/diagrams/_rels/data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1720A-691A-423B-8E02-CD5D3877A2A2}"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n-US"/>
        </a:p>
      </dgm:t>
    </dgm:pt>
    <dgm:pt modelId="{BF15982F-D183-41D7-8941-99FC726EB5E8}">
      <dgm:prSet phldrT="[Text]" custT="1"/>
      <dgm:spPr>
        <a:solidFill>
          <a:schemeClr val="accent1"/>
        </a:solidFill>
      </dgm:spPr>
      <dgm:t>
        <a:bodyPr/>
        <a:lstStyle/>
        <a:p>
          <a:r>
            <a:rPr lang="en-US" sz="2400">
              <a:solidFill>
                <a:schemeClr val="bg1"/>
              </a:solidFill>
            </a:rPr>
            <a:t>Context</a:t>
          </a:r>
        </a:p>
      </dgm:t>
    </dgm:pt>
    <dgm:pt modelId="{BD06E26D-198D-4306-87EF-4D728B1AE82A}" type="parTrans" cxnId="{5E9C7D3A-9F16-404B-9DAD-25F5C59DF77B}">
      <dgm:prSet/>
      <dgm:spPr/>
      <dgm:t>
        <a:bodyPr/>
        <a:lstStyle/>
        <a:p>
          <a:endParaRPr lang="en-US"/>
        </a:p>
      </dgm:t>
    </dgm:pt>
    <dgm:pt modelId="{9AC88688-CE63-44B0-A10A-8B139C40972C}" type="sibTrans" cxnId="{5E9C7D3A-9F16-404B-9DAD-25F5C59DF77B}">
      <dgm:prSet/>
      <dgm:spPr/>
      <dgm:t>
        <a:bodyPr/>
        <a:lstStyle/>
        <a:p>
          <a:endParaRPr lang="en-US"/>
        </a:p>
      </dgm:t>
    </dgm:pt>
    <dgm:pt modelId="{A59D5C5B-4DEB-42F3-B266-68A8CD4BB216}">
      <dgm:prSet phldrT="[Text]" custT="1"/>
      <dgm:spPr>
        <a:solidFill>
          <a:schemeClr val="accent1"/>
        </a:solidFill>
      </dgm:spPr>
      <dgm:t>
        <a:bodyPr/>
        <a:lstStyle/>
        <a:p>
          <a:r>
            <a:rPr lang="en-US" sz="2400">
              <a:solidFill>
                <a:schemeClr val="bg1"/>
              </a:solidFill>
            </a:rPr>
            <a:t>Inflection Points &amp; Threats</a:t>
          </a:r>
        </a:p>
      </dgm:t>
    </dgm:pt>
    <dgm:pt modelId="{149606B2-B033-4C48-A697-B505FFFF858D}" type="parTrans" cxnId="{747F2B68-1028-47CA-B197-FD309ED12736}">
      <dgm:prSet/>
      <dgm:spPr/>
      <dgm:t>
        <a:bodyPr/>
        <a:lstStyle/>
        <a:p>
          <a:endParaRPr lang="en-US"/>
        </a:p>
      </dgm:t>
    </dgm:pt>
    <dgm:pt modelId="{BB59C69B-D8E8-4796-A153-8010BC3BC5BA}" type="sibTrans" cxnId="{747F2B68-1028-47CA-B197-FD309ED12736}">
      <dgm:prSet/>
      <dgm:spPr/>
      <dgm:t>
        <a:bodyPr/>
        <a:lstStyle/>
        <a:p>
          <a:endParaRPr lang="en-US"/>
        </a:p>
      </dgm:t>
    </dgm:pt>
    <dgm:pt modelId="{8F3F953C-9D8F-4703-AD32-4F8A027EF5C5}">
      <dgm:prSet phldrT="[Text]" custT="1"/>
      <dgm:spPr>
        <a:solidFill>
          <a:schemeClr val="accent1"/>
        </a:solidFill>
      </dgm:spPr>
      <dgm:t>
        <a:bodyPr/>
        <a:lstStyle/>
        <a:p>
          <a:r>
            <a:rPr lang="en-US" sz="2400">
              <a:solidFill>
                <a:schemeClr val="bg1"/>
              </a:solidFill>
            </a:rPr>
            <a:t>Proposed Solution</a:t>
          </a:r>
        </a:p>
      </dgm:t>
    </dgm:pt>
    <dgm:pt modelId="{24AC4DF1-B5D4-41F0-8740-BAC986323F33}" type="parTrans" cxnId="{03EB0927-05A5-4340-BC70-C730E989E5A7}">
      <dgm:prSet/>
      <dgm:spPr/>
      <dgm:t>
        <a:bodyPr/>
        <a:lstStyle/>
        <a:p>
          <a:endParaRPr lang="en-US"/>
        </a:p>
      </dgm:t>
    </dgm:pt>
    <dgm:pt modelId="{12011159-06B8-418E-AFDB-A28E0A2E71CC}" type="sibTrans" cxnId="{03EB0927-05A5-4340-BC70-C730E989E5A7}">
      <dgm:prSet/>
      <dgm:spPr/>
      <dgm:t>
        <a:bodyPr/>
        <a:lstStyle/>
        <a:p>
          <a:endParaRPr lang="en-US"/>
        </a:p>
      </dgm:t>
    </dgm:pt>
    <dgm:pt modelId="{4E5E69DE-4E56-46E3-9E1F-C2FC5E74DF31}">
      <dgm:prSet phldrT="[Text]"/>
      <dgm:spPr>
        <a:solidFill>
          <a:schemeClr val="bg1">
            <a:lumMod val="95000"/>
            <a:alpha val="90000"/>
          </a:schemeClr>
        </a:solidFill>
      </dgm:spPr>
      <dgm:t>
        <a:bodyPr/>
        <a:lstStyle/>
        <a:p>
          <a:r>
            <a:rPr lang="en-US" b="0"/>
            <a:t>Co-develop a design studio to accelerate system prototyping and deliver proven STCO solutions</a:t>
          </a:r>
        </a:p>
      </dgm:t>
    </dgm:pt>
    <dgm:pt modelId="{B954B841-4EFD-4C94-928F-FF97214CC2E8}" type="parTrans" cxnId="{E3D57E79-3D60-462D-9291-60FB237998B1}">
      <dgm:prSet/>
      <dgm:spPr/>
      <dgm:t>
        <a:bodyPr/>
        <a:lstStyle/>
        <a:p>
          <a:endParaRPr lang="en-US"/>
        </a:p>
      </dgm:t>
    </dgm:pt>
    <dgm:pt modelId="{E9225710-8A0A-48F2-93FB-30E1BE1ECD4E}" type="sibTrans" cxnId="{E3D57E79-3D60-462D-9291-60FB237998B1}">
      <dgm:prSet/>
      <dgm:spPr/>
      <dgm:t>
        <a:bodyPr/>
        <a:lstStyle/>
        <a:p>
          <a:endParaRPr lang="en-US"/>
        </a:p>
      </dgm:t>
    </dgm:pt>
    <dgm:pt modelId="{4600865A-1ACA-4D31-993A-8FCE126F7B7B}">
      <dgm:prSet phldrT="[Text]"/>
      <dgm:spPr>
        <a:solidFill>
          <a:schemeClr val="bg1">
            <a:lumMod val="95000"/>
            <a:alpha val="90000"/>
          </a:schemeClr>
        </a:solidFill>
      </dgm:spPr>
      <dgm:t>
        <a:bodyPr/>
        <a:lstStyle/>
        <a:p>
          <a:r>
            <a:rPr lang="en-US">
              <a:solidFill>
                <a:schemeClr val="tx1"/>
              </a:solidFill>
              <a:latin typeface="+mn-lt"/>
            </a:rPr>
            <a:t>Risks of falling behind in our IDM 2.0 targets</a:t>
          </a:r>
        </a:p>
      </dgm:t>
    </dgm:pt>
    <dgm:pt modelId="{5581D666-AC43-4D7A-B66F-85B618FB7B1C}" type="parTrans" cxnId="{E103FC28-7B73-46FD-93DB-5F7BF27026AC}">
      <dgm:prSet/>
      <dgm:spPr/>
      <dgm:t>
        <a:bodyPr/>
        <a:lstStyle/>
        <a:p>
          <a:endParaRPr lang="en-US"/>
        </a:p>
      </dgm:t>
    </dgm:pt>
    <dgm:pt modelId="{9D830D5D-6434-4B02-91F6-FA18E8D69B63}" type="sibTrans" cxnId="{E103FC28-7B73-46FD-93DB-5F7BF27026AC}">
      <dgm:prSet/>
      <dgm:spPr/>
      <dgm:t>
        <a:bodyPr/>
        <a:lstStyle/>
        <a:p>
          <a:endParaRPr lang="en-US"/>
        </a:p>
      </dgm:t>
    </dgm:pt>
    <dgm:pt modelId="{B687AAC3-701A-4531-A0D3-7A1A1456421E}">
      <dgm:prSet phldrT="[Text]"/>
      <dgm:spPr>
        <a:solidFill>
          <a:schemeClr val="bg1">
            <a:lumMod val="95000"/>
            <a:alpha val="90000"/>
          </a:schemeClr>
        </a:solidFill>
      </dgm:spPr>
      <dgm:t>
        <a:bodyPr/>
        <a:lstStyle/>
        <a:p>
          <a:r>
            <a:rPr lang="en-US" b="0" i="0"/>
            <a:t>IDM 2.0 requires open platforms &amp; interoperable solutions</a:t>
          </a:r>
          <a:endParaRPr lang="en-US"/>
        </a:p>
      </dgm:t>
    </dgm:pt>
    <dgm:pt modelId="{4DF30533-B7C7-42E9-942A-D72D1E1BE98C}" type="parTrans" cxnId="{DF59B683-8A2E-44E5-8834-82091E7FDFFA}">
      <dgm:prSet/>
      <dgm:spPr/>
      <dgm:t>
        <a:bodyPr/>
        <a:lstStyle/>
        <a:p>
          <a:endParaRPr lang="en-US"/>
        </a:p>
      </dgm:t>
    </dgm:pt>
    <dgm:pt modelId="{F121F9F2-CD7C-4FEB-82AD-EE7F2377C3B5}" type="sibTrans" cxnId="{DF59B683-8A2E-44E5-8834-82091E7FDFFA}">
      <dgm:prSet/>
      <dgm:spPr/>
      <dgm:t>
        <a:bodyPr/>
        <a:lstStyle/>
        <a:p>
          <a:endParaRPr lang="en-US"/>
        </a:p>
      </dgm:t>
    </dgm:pt>
    <dgm:pt modelId="{0FC5217B-525B-4CA9-9F06-18EC74D14635}">
      <dgm:prSet phldrT="[Text]"/>
      <dgm:spPr>
        <a:solidFill>
          <a:schemeClr val="bg1">
            <a:lumMod val="95000"/>
            <a:alpha val="90000"/>
          </a:schemeClr>
        </a:solidFill>
      </dgm:spPr>
      <dgm:t>
        <a:bodyPr/>
        <a:lstStyle/>
        <a:p>
          <a:r>
            <a:rPr lang="en-US"/>
            <a:t> Lack of integrated solutions for system-level PPAC analysis</a:t>
          </a:r>
        </a:p>
      </dgm:t>
    </dgm:pt>
    <dgm:pt modelId="{2F589D97-2DFB-481B-A2AF-013E5EFE7270}" type="parTrans" cxnId="{6DE400CB-7EEE-403B-9522-3DD88802C561}">
      <dgm:prSet/>
      <dgm:spPr/>
      <dgm:t>
        <a:bodyPr/>
        <a:lstStyle/>
        <a:p>
          <a:endParaRPr lang="en-US"/>
        </a:p>
      </dgm:t>
    </dgm:pt>
    <dgm:pt modelId="{09EADF40-EC74-450D-A88E-14D662F7EC05}" type="sibTrans" cxnId="{6DE400CB-7EEE-403B-9522-3DD88802C561}">
      <dgm:prSet/>
      <dgm:spPr/>
      <dgm:t>
        <a:bodyPr/>
        <a:lstStyle/>
        <a:p>
          <a:endParaRPr lang="en-US"/>
        </a:p>
      </dgm:t>
    </dgm:pt>
    <dgm:pt modelId="{74EE3190-FD6A-4E4F-AF6D-06B476814270}">
      <dgm:prSet phldrT="[Text]"/>
      <dgm:spPr>
        <a:solidFill>
          <a:schemeClr val="bg1">
            <a:lumMod val="95000"/>
            <a:alpha val="90000"/>
          </a:schemeClr>
        </a:solidFill>
      </dgm:spPr>
      <dgm:t>
        <a:bodyPr/>
        <a:lstStyle/>
        <a:p>
          <a:r>
            <a:rPr lang="en-US">
              <a:solidFill>
                <a:schemeClr val="tx1"/>
              </a:solidFill>
              <a:latin typeface="+mn-lt"/>
            </a:rPr>
            <a:t>Competition has a head start but we can embrace &amp; extend</a:t>
          </a:r>
          <a:endParaRPr lang="en-US"/>
        </a:p>
      </dgm:t>
    </dgm:pt>
    <dgm:pt modelId="{4B60C640-6B07-4A7A-ACEF-8E3ED4A72032}" type="parTrans" cxnId="{49CE96D9-F6E8-4FF4-BD72-B98F810D0E36}">
      <dgm:prSet/>
      <dgm:spPr/>
      <dgm:t>
        <a:bodyPr/>
        <a:lstStyle/>
        <a:p>
          <a:endParaRPr lang="en-US"/>
        </a:p>
      </dgm:t>
    </dgm:pt>
    <dgm:pt modelId="{91FCF7E9-5557-4B95-8B37-E06F596E8A4A}" type="sibTrans" cxnId="{49CE96D9-F6E8-4FF4-BD72-B98F810D0E36}">
      <dgm:prSet/>
      <dgm:spPr/>
      <dgm:t>
        <a:bodyPr/>
        <a:lstStyle/>
        <a:p>
          <a:endParaRPr lang="en-US"/>
        </a:p>
      </dgm:t>
    </dgm:pt>
    <dgm:pt modelId="{678EBB2C-D855-41D0-ACDE-573AE27B67CA}">
      <dgm:prSet phldrT="[Text]"/>
      <dgm:spPr>
        <a:solidFill>
          <a:schemeClr val="bg1">
            <a:lumMod val="95000"/>
            <a:alpha val="90000"/>
          </a:schemeClr>
        </a:solidFill>
      </dgm:spPr>
      <dgm:t>
        <a:bodyPr/>
        <a:lstStyle/>
        <a:p>
          <a:r>
            <a:rPr lang="en-US"/>
            <a:t>3X ↓ in Concept to Engineering Commit time + effort</a:t>
          </a:r>
          <a:endParaRPr lang="en-US" b="0"/>
        </a:p>
      </dgm:t>
    </dgm:pt>
    <dgm:pt modelId="{63CA836B-1E85-4C78-83B3-02DC21D19A64}" type="parTrans" cxnId="{72F86D44-CA02-4238-901A-A0815E7E74F5}">
      <dgm:prSet/>
      <dgm:spPr/>
      <dgm:t>
        <a:bodyPr/>
        <a:lstStyle/>
        <a:p>
          <a:endParaRPr lang="en-US"/>
        </a:p>
      </dgm:t>
    </dgm:pt>
    <dgm:pt modelId="{A1F1033D-2D08-4C68-90BD-034B88E28ED1}" type="sibTrans" cxnId="{72F86D44-CA02-4238-901A-A0815E7E74F5}">
      <dgm:prSet/>
      <dgm:spPr/>
      <dgm:t>
        <a:bodyPr/>
        <a:lstStyle/>
        <a:p>
          <a:endParaRPr lang="en-US"/>
        </a:p>
      </dgm:t>
    </dgm:pt>
    <dgm:pt modelId="{F6932FC8-6C73-42A4-A071-13EF9D7BB6A0}" type="pres">
      <dgm:prSet presAssocID="{D6E1720A-691A-423B-8E02-CD5D3877A2A2}" presName="Name0" presStyleCnt="0">
        <dgm:presLayoutVars>
          <dgm:dir/>
          <dgm:animLvl val="lvl"/>
          <dgm:resizeHandles val="exact"/>
        </dgm:presLayoutVars>
      </dgm:prSet>
      <dgm:spPr/>
    </dgm:pt>
    <dgm:pt modelId="{412AC35C-80A1-4333-A4B7-C3A41556964F}" type="pres">
      <dgm:prSet presAssocID="{BF15982F-D183-41D7-8941-99FC726EB5E8}" presName="linNode" presStyleCnt="0"/>
      <dgm:spPr/>
    </dgm:pt>
    <dgm:pt modelId="{0855C54C-5AF9-44D1-9F7D-9D30E016771F}" type="pres">
      <dgm:prSet presAssocID="{BF15982F-D183-41D7-8941-99FC726EB5E8}" presName="parentText" presStyleLbl="node1" presStyleIdx="0" presStyleCnt="3" custScaleX="65107">
        <dgm:presLayoutVars>
          <dgm:chMax val="1"/>
          <dgm:bulletEnabled val="1"/>
        </dgm:presLayoutVars>
      </dgm:prSet>
      <dgm:spPr/>
    </dgm:pt>
    <dgm:pt modelId="{A87C9122-AFE7-4837-B479-C63E2BE4A506}" type="pres">
      <dgm:prSet presAssocID="{BF15982F-D183-41D7-8941-99FC726EB5E8}" presName="descendantText" presStyleLbl="alignAccFollowNode1" presStyleIdx="0" presStyleCnt="3" custScaleX="109994">
        <dgm:presLayoutVars>
          <dgm:bulletEnabled val="1"/>
        </dgm:presLayoutVars>
      </dgm:prSet>
      <dgm:spPr/>
    </dgm:pt>
    <dgm:pt modelId="{6707DFAD-34EF-4E56-AE89-B9B23C4F8484}" type="pres">
      <dgm:prSet presAssocID="{9AC88688-CE63-44B0-A10A-8B139C40972C}" presName="sp" presStyleCnt="0"/>
      <dgm:spPr/>
    </dgm:pt>
    <dgm:pt modelId="{64C82561-DCA8-4C6D-BF80-1B061E723109}" type="pres">
      <dgm:prSet presAssocID="{A59D5C5B-4DEB-42F3-B266-68A8CD4BB216}" presName="linNode" presStyleCnt="0"/>
      <dgm:spPr/>
    </dgm:pt>
    <dgm:pt modelId="{1415ED04-8E8B-4B80-8B94-763C31139653}" type="pres">
      <dgm:prSet presAssocID="{A59D5C5B-4DEB-42F3-B266-68A8CD4BB216}" presName="parentText" presStyleLbl="node1" presStyleIdx="1" presStyleCnt="3" custScaleX="65107">
        <dgm:presLayoutVars>
          <dgm:chMax val="1"/>
          <dgm:bulletEnabled val="1"/>
        </dgm:presLayoutVars>
      </dgm:prSet>
      <dgm:spPr/>
    </dgm:pt>
    <dgm:pt modelId="{4E9AB94D-802A-4813-963E-E97727BF23AE}" type="pres">
      <dgm:prSet presAssocID="{A59D5C5B-4DEB-42F3-B266-68A8CD4BB216}" presName="descendantText" presStyleLbl="alignAccFollowNode1" presStyleIdx="1" presStyleCnt="3" custScaleX="109994">
        <dgm:presLayoutVars>
          <dgm:bulletEnabled val="1"/>
        </dgm:presLayoutVars>
      </dgm:prSet>
      <dgm:spPr/>
    </dgm:pt>
    <dgm:pt modelId="{18CD275C-B17A-484C-89C8-3A570BC8F72E}" type="pres">
      <dgm:prSet presAssocID="{BB59C69B-D8E8-4796-A153-8010BC3BC5BA}" presName="sp" presStyleCnt="0"/>
      <dgm:spPr/>
    </dgm:pt>
    <dgm:pt modelId="{3F24C670-006C-4687-85FF-35AA210BD641}" type="pres">
      <dgm:prSet presAssocID="{8F3F953C-9D8F-4703-AD32-4F8A027EF5C5}" presName="linNode" presStyleCnt="0"/>
      <dgm:spPr/>
    </dgm:pt>
    <dgm:pt modelId="{E9F93EF9-0ECD-484C-A4AE-0566DC41A9D3}" type="pres">
      <dgm:prSet presAssocID="{8F3F953C-9D8F-4703-AD32-4F8A027EF5C5}" presName="parentText" presStyleLbl="node1" presStyleIdx="2" presStyleCnt="3" custScaleX="65107">
        <dgm:presLayoutVars>
          <dgm:chMax val="1"/>
          <dgm:bulletEnabled val="1"/>
        </dgm:presLayoutVars>
      </dgm:prSet>
      <dgm:spPr/>
    </dgm:pt>
    <dgm:pt modelId="{6BBB3182-752B-4324-8ABA-1F45F45C00A4}" type="pres">
      <dgm:prSet presAssocID="{8F3F953C-9D8F-4703-AD32-4F8A027EF5C5}" presName="descendantText" presStyleLbl="alignAccFollowNode1" presStyleIdx="2" presStyleCnt="3" custScaleX="109994">
        <dgm:presLayoutVars>
          <dgm:bulletEnabled val="1"/>
        </dgm:presLayoutVars>
      </dgm:prSet>
      <dgm:spPr/>
    </dgm:pt>
  </dgm:ptLst>
  <dgm:cxnLst>
    <dgm:cxn modelId="{A74DEE0D-B356-4C15-A4C2-A0F237B30104}" type="presOf" srcId="{4600865A-1ACA-4D31-993A-8FCE126F7B7B}" destId="{4E9AB94D-802A-4813-963E-E97727BF23AE}" srcOrd="0" destOrd="1" presId="urn:microsoft.com/office/officeart/2005/8/layout/vList5"/>
    <dgm:cxn modelId="{03EB0927-05A5-4340-BC70-C730E989E5A7}" srcId="{D6E1720A-691A-423B-8E02-CD5D3877A2A2}" destId="{8F3F953C-9D8F-4703-AD32-4F8A027EF5C5}" srcOrd="2" destOrd="0" parTransId="{24AC4DF1-B5D4-41F0-8740-BAC986323F33}" sibTransId="{12011159-06B8-418E-AFDB-A28E0A2E71CC}"/>
    <dgm:cxn modelId="{E103FC28-7B73-46FD-93DB-5F7BF27026AC}" srcId="{A59D5C5B-4DEB-42F3-B266-68A8CD4BB216}" destId="{4600865A-1ACA-4D31-993A-8FCE126F7B7B}" srcOrd="1" destOrd="0" parTransId="{5581D666-AC43-4D7A-B66F-85B618FB7B1C}" sibTransId="{9D830D5D-6434-4B02-91F6-FA18E8D69B63}"/>
    <dgm:cxn modelId="{5E9C7D3A-9F16-404B-9DAD-25F5C59DF77B}" srcId="{D6E1720A-691A-423B-8E02-CD5D3877A2A2}" destId="{BF15982F-D183-41D7-8941-99FC726EB5E8}" srcOrd="0" destOrd="0" parTransId="{BD06E26D-198D-4306-87EF-4D728B1AE82A}" sibTransId="{9AC88688-CE63-44B0-A10A-8B139C40972C}"/>
    <dgm:cxn modelId="{72F86D44-CA02-4238-901A-A0815E7E74F5}" srcId="{8F3F953C-9D8F-4703-AD32-4F8A027EF5C5}" destId="{678EBB2C-D855-41D0-ACDE-573AE27B67CA}" srcOrd="1" destOrd="0" parTransId="{63CA836B-1E85-4C78-83B3-02DC21D19A64}" sibTransId="{A1F1033D-2D08-4C68-90BD-034B88E28ED1}"/>
    <dgm:cxn modelId="{747F2B68-1028-47CA-B197-FD309ED12736}" srcId="{D6E1720A-691A-423B-8E02-CD5D3877A2A2}" destId="{A59D5C5B-4DEB-42F3-B266-68A8CD4BB216}" srcOrd="1" destOrd="0" parTransId="{149606B2-B033-4C48-A697-B505FFFF858D}" sibTransId="{BB59C69B-D8E8-4796-A153-8010BC3BC5BA}"/>
    <dgm:cxn modelId="{43050F54-6864-43B4-BD59-6A698F750DEA}" type="presOf" srcId="{A59D5C5B-4DEB-42F3-B266-68A8CD4BB216}" destId="{1415ED04-8E8B-4B80-8B94-763C31139653}" srcOrd="0" destOrd="0" presId="urn:microsoft.com/office/officeart/2005/8/layout/vList5"/>
    <dgm:cxn modelId="{638F8677-E0B7-487E-961B-B18202CE5C39}" type="presOf" srcId="{8F3F953C-9D8F-4703-AD32-4F8A027EF5C5}" destId="{E9F93EF9-0ECD-484C-A4AE-0566DC41A9D3}" srcOrd="0" destOrd="0" presId="urn:microsoft.com/office/officeart/2005/8/layout/vList5"/>
    <dgm:cxn modelId="{E3D57E79-3D60-462D-9291-60FB237998B1}" srcId="{8F3F953C-9D8F-4703-AD32-4F8A027EF5C5}" destId="{4E5E69DE-4E56-46E3-9E1F-C2FC5E74DF31}" srcOrd="0" destOrd="0" parTransId="{B954B841-4EFD-4C94-928F-FF97214CC2E8}" sibTransId="{E9225710-8A0A-48F2-93FB-30E1BE1ECD4E}"/>
    <dgm:cxn modelId="{DF59B683-8A2E-44E5-8834-82091E7FDFFA}" srcId="{BF15982F-D183-41D7-8941-99FC726EB5E8}" destId="{B687AAC3-701A-4531-A0D3-7A1A1456421E}" srcOrd="0" destOrd="0" parTransId="{4DF30533-B7C7-42E9-942A-D72D1E1BE98C}" sibTransId="{F121F9F2-CD7C-4FEB-82AD-EE7F2377C3B5}"/>
    <dgm:cxn modelId="{DC161596-0587-4004-954C-AA9168FFD4CD}" type="presOf" srcId="{4E5E69DE-4E56-46E3-9E1F-C2FC5E74DF31}" destId="{6BBB3182-752B-4324-8ABA-1F45F45C00A4}" srcOrd="0" destOrd="0" presId="urn:microsoft.com/office/officeart/2005/8/layout/vList5"/>
    <dgm:cxn modelId="{3626CFA3-81CB-45E3-92D1-83288188CB52}" type="presOf" srcId="{74EE3190-FD6A-4E4F-AF6D-06B476814270}" destId="{4E9AB94D-802A-4813-963E-E97727BF23AE}" srcOrd="0" destOrd="0" presId="urn:microsoft.com/office/officeart/2005/8/layout/vList5"/>
    <dgm:cxn modelId="{C9C441C2-6E51-4A7F-871D-4364A4EA400C}" type="presOf" srcId="{B687AAC3-701A-4531-A0D3-7A1A1456421E}" destId="{A87C9122-AFE7-4837-B479-C63E2BE4A506}" srcOrd="0" destOrd="0" presId="urn:microsoft.com/office/officeart/2005/8/layout/vList5"/>
    <dgm:cxn modelId="{D31030C7-EEE1-451D-851D-362CAE85E9C6}" type="presOf" srcId="{D6E1720A-691A-423B-8E02-CD5D3877A2A2}" destId="{F6932FC8-6C73-42A4-A071-13EF9D7BB6A0}" srcOrd="0" destOrd="0" presId="urn:microsoft.com/office/officeart/2005/8/layout/vList5"/>
    <dgm:cxn modelId="{AEF8AFC7-AB31-4B57-9140-6AEFA8CC8927}" type="presOf" srcId="{678EBB2C-D855-41D0-ACDE-573AE27B67CA}" destId="{6BBB3182-752B-4324-8ABA-1F45F45C00A4}" srcOrd="0" destOrd="1" presId="urn:microsoft.com/office/officeart/2005/8/layout/vList5"/>
    <dgm:cxn modelId="{6DE400CB-7EEE-403B-9522-3DD88802C561}" srcId="{BF15982F-D183-41D7-8941-99FC726EB5E8}" destId="{0FC5217B-525B-4CA9-9F06-18EC74D14635}" srcOrd="1" destOrd="0" parTransId="{2F589D97-2DFB-481B-A2AF-013E5EFE7270}" sibTransId="{09EADF40-EC74-450D-A88E-14D662F7EC05}"/>
    <dgm:cxn modelId="{49CE96D9-F6E8-4FF4-BD72-B98F810D0E36}" srcId="{A59D5C5B-4DEB-42F3-B266-68A8CD4BB216}" destId="{74EE3190-FD6A-4E4F-AF6D-06B476814270}" srcOrd="0" destOrd="0" parTransId="{4B60C640-6B07-4A7A-ACEF-8E3ED4A72032}" sibTransId="{91FCF7E9-5557-4B95-8B37-E06F596E8A4A}"/>
    <dgm:cxn modelId="{C17FA1ED-DE14-49C0-BC1A-5A7C54BF9534}" type="presOf" srcId="{BF15982F-D183-41D7-8941-99FC726EB5E8}" destId="{0855C54C-5AF9-44D1-9F7D-9D30E016771F}" srcOrd="0" destOrd="0" presId="urn:microsoft.com/office/officeart/2005/8/layout/vList5"/>
    <dgm:cxn modelId="{BF2249F4-4F39-4C80-95D1-827829F2D3EB}" type="presOf" srcId="{0FC5217B-525B-4CA9-9F06-18EC74D14635}" destId="{A87C9122-AFE7-4837-B479-C63E2BE4A506}" srcOrd="0" destOrd="1" presId="urn:microsoft.com/office/officeart/2005/8/layout/vList5"/>
    <dgm:cxn modelId="{ABBF48A0-C1BB-4CFA-80C4-232747EA0443}" type="presParOf" srcId="{F6932FC8-6C73-42A4-A071-13EF9D7BB6A0}" destId="{412AC35C-80A1-4333-A4B7-C3A41556964F}" srcOrd="0" destOrd="0" presId="urn:microsoft.com/office/officeart/2005/8/layout/vList5"/>
    <dgm:cxn modelId="{6051E560-D0C3-4DDF-8E1B-D8AA4DB9C7C1}" type="presParOf" srcId="{412AC35C-80A1-4333-A4B7-C3A41556964F}" destId="{0855C54C-5AF9-44D1-9F7D-9D30E016771F}" srcOrd="0" destOrd="0" presId="urn:microsoft.com/office/officeart/2005/8/layout/vList5"/>
    <dgm:cxn modelId="{CF611CF8-02EC-4D02-9348-512C0B960D23}" type="presParOf" srcId="{412AC35C-80A1-4333-A4B7-C3A41556964F}" destId="{A87C9122-AFE7-4837-B479-C63E2BE4A506}" srcOrd="1" destOrd="0" presId="urn:microsoft.com/office/officeart/2005/8/layout/vList5"/>
    <dgm:cxn modelId="{82F96CFD-EF25-443D-8B31-CE7A1F6E659D}" type="presParOf" srcId="{F6932FC8-6C73-42A4-A071-13EF9D7BB6A0}" destId="{6707DFAD-34EF-4E56-AE89-B9B23C4F8484}" srcOrd="1" destOrd="0" presId="urn:microsoft.com/office/officeart/2005/8/layout/vList5"/>
    <dgm:cxn modelId="{D1DF0A48-22B7-4116-9141-ADD6B51C3A25}" type="presParOf" srcId="{F6932FC8-6C73-42A4-A071-13EF9D7BB6A0}" destId="{64C82561-DCA8-4C6D-BF80-1B061E723109}" srcOrd="2" destOrd="0" presId="urn:microsoft.com/office/officeart/2005/8/layout/vList5"/>
    <dgm:cxn modelId="{66A18FEA-126E-4BF0-990B-02C93ABCA809}" type="presParOf" srcId="{64C82561-DCA8-4C6D-BF80-1B061E723109}" destId="{1415ED04-8E8B-4B80-8B94-763C31139653}" srcOrd="0" destOrd="0" presId="urn:microsoft.com/office/officeart/2005/8/layout/vList5"/>
    <dgm:cxn modelId="{3B5725A1-6DD1-458C-834E-2AA472943610}" type="presParOf" srcId="{64C82561-DCA8-4C6D-BF80-1B061E723109}" destId="{4E9AB94D-802A-4813-963E-E97727BF23AE}" srcOrd="1" destOrd="0" presId="urn:microsoft.com/office/officeart/2005/8/layout/vList5"/>
    <dgm:cxn modelId="{20AEB6D5-8FF8-48C4-9CDD-84B288AE3223}" type="presParOf" srcId="{F6932FC8-6C73-42A4-A071-13EF9D7BB6A0}" destId="{18CD275C-B17A-484C-89C8-3A570BC8F72E}" srcOrd="3" destOrd="0" presId="urn:microsoft.com/office/officeart/2005/8/layout/vList5"/>
    <dgm:cxn modelId="{1ED34CFE-7B80-4362-BE4D-604CCF5CC487}" type="presParOf" srcId="{F6932FC8-6C73-42A4-A071-13EF9D7BB6A0}" destId="{3F24C670-006C-4687-85FF-35AA210BD641}" srcOrd="4" destOrd="0" presId="urn:microsoft.com/office/officeart/2005/8/layout/vList5"/>
    <dgm:cxn modelId="{310B4D2B-3C1C-491B-9F75-F738AD95F55C}" type="presParOf" srcId="{3F24C670-006C-4687-85FF-35AA210BD641}" destId="{E9F93EF9-0ECD-484C-A4AE-0566DC41A9D3}" srcOrd="0" destOrd="0" presId="urn:microsoft.com/office/officeart/2005/8/layout/vList5"/>
    <dgm:cxn modelId="{32F7BEB0-F3AA-412C-890C-D2D913DD798B}" type="presParOf" srcId="{3F24C670-006C-4687-85FF-35AA210BD641}" destId="{6BBB3182-752B-4324-8ABA-1F45F45C00A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E1720A-691A-423B-8E02-CD5D3877A2A2}"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n-US"/>
        </a:p>
      </dgm:t>
    </dgm:pt>
    <dgm:pt modelId="{BF15982F-D183-41D7-8941-99FC726EB5E8}">
      <dgm:prSet phldrT="[Text]" custT="1"/>
      <dgm:spPr>
        <a:solidFill>
          <a:schemeClr val="accent1"/>
        </a:solidFill>
      </dgm:spPr>
      <dgm:t>
        <a:bodyPr/>
        <a:lstStyle/>
        <a:p>
          <a:r>
            <a:rPr lang="en-US" sz="2400">
              <a:solidFill>
                <a:schemeClr val="bg1"/>
              </a:solidFill>
            </a:rPr>
            <a:t>ACT</a:t>
          </a:r>
        </a:p>
      </dgm:t>
    </dgm:pt>
    <dgm:pt modelId="{BD06E26D-198D-4306-87EF-4D728B1AE82A}" type="parTrans" cxnId="{5E9C7D3A-9F16-404B-9DAD-25F5C59DF77B}">
      <dgm:prSet/>
      <dgm:spPr/>
      <dgm:t>
        <a:bodyPr/>
        <a:lstStyle/>
        <a:p>
          <a:endParaRPr lang="en-US"/>
        </a:p>
      </dgm:t>
    </dgm:pt>
    <dgm:pt modelId="{9AC88688-CE63-44B0-A10A-8B139C40972C}" type="sibTrans" cxnId="{5E9C7D3A-9F16-404B-9DAD-25F5C59DF77B}">
      <dgm:prSet/>
      <dgm:spPr/>
      <dgm:t>
        <a:bodyPr/>
        <a:lstStyle/>
        <a:p>
          <a:endParaRPr lang="en-US"/>
        </a:p>
      </dgm:t>
    </dgm:pt>
    <dgm:pt modelId="{A59D5C5B-4DEB-42F3-B266-68A8CD4BB216}">
      <dgm:prSet phldrT="[Text]" custT="1"/>
      <dgm:spPr>
        <a:solidFill>
          <a:schemeClr val="accent1"/>
        </a:solidFill>
      </dgm:spPr>
      <dgm:t>
        <a:bodyPr/>
        <a:lstStyle/>
        <a:p>
          <a:r>
            <a:rPr lang="en-US" sz="2400">
              <a:solidFill>
                <a:schemeClr val="bg1"/>
              </a:solidFill>
            </a:rPr>
            <a:t>DELIVER</a:t>
          </a:r>
        </a:p>
      </dgm:t>
    </dgm:pt>
    <dgm:pt modelId="{149606B2-B033-4C48-A697-B505FFFF858D}" type="parTrans" cxnId="{747F2B68-1028-47CA-B197-FD309ED12736}">
      <dgm:prSet/>
      <dgm:spPr/>
      <dgm:t>
        <a:bodyPr/>
        <a:lstStyle/>
        <a:p>
          <a:endParaRPr lang="en-US"/>
        </a:p>
      </dgm:t>
    </dgm:pt>
    <dgm:pt modelId="{BB59C69B-D8E8-4796-A153-8010BC3BC5BA}" type="sibTrans" cxnId="{747F2B68-1028-47CA-B197-FD309ED12736}">
      <dgm:prSet/>
      <dgm:spPr/>
      <dgm:t>
        <a:bodyPr/>
        <a:lstStyle/>
        <a:p>
          <a:endParaRPr lang="en-US"/>
        </a:p>
      </dgm:t>
    </dgm:pt>
    <dgm:pt modelId="{8F3F953C-9D8F-4703-AD32-4F8A027EF5C5}">
      <dgm:prSet phldrT="[Text]" custT="1"/>
      <dgm:spPr>
        <a:solidFill>
          <a:schemeClr val="accent1"/>
        </a:solidFill>
      </dgm:spPr>
      <dgm:t>
        <a:bodyPr/>
        <a:lstStyle/>
        <a:p>
          <a:r>
            <a:rPr lang="en-US" sz="2400">
              <a:solidFill>
                <a:schemeClr val="bg1"/>
              </a:solidFill>
            </a:rPr>
            <a:t>REALIZE</a:t>
          </a:r>
        </a:p>
      </dgm:t>
    </dgm:pt>
    <dgm:pt modelId="{24AC4DF1-B5D4-41F0-8740-BAC986323F33}" type="parTrans" cxnId="{03EB0927-05A5-4340-BC70-C730E989E5A7}">
      <dgm:prSet/>
      <dgm:spPr/>
      <dgm:t>
        <a:bodyPr/>
        <a:lstStyle/>
        <a:p>
          <a:endParaRPr lang="en-US"/>
        </a:p>
      </dgm:t>
    </dgm:pt>
    <dgm:pt modelId="{12011159-06B8-418E-AFDB-A28E0A2E71CC}" type="sibTrans" cxnId="{03EB0927-05A5-4340-BC70-C730E989E5A7}">
      <dgm:prSet/>
      <dgm:spPr/>
      <dgm:t>
        <a:bodyPr/>
        <a:lstStyle/>
        <a:p>
          <a:endParaRPr lang="en-US"/>
        </a:p>
      </dgm:t>
    </dgm:pt>
    <dgm:pt modelId="{4E5E69DE-4E56-46E3-9E1F-C2FC5E74DF31}">
      <dgm:prSet phldrT="[Text]"/>
      <dgm:spPr>
        <a:solidFill>
          <a:schemeClr val="bg1">
            <a:lumMod val="95000"/>
            <a:alpha val="90000"/>
          </a:schemeClr>
        </a:solidFill>
      </dgm:spPr>
      <dgm:t>
        <a:bodyPr/>
        <a:lstStyle/>
        <a:p>
          <a:r>
            <a:rPr lang="en-US"/>
            <a:t>Pervasive benefits to internal products and foundry customers</a:t>
          </a:r>
          <a:endParaRPr lang="en-US" b="0"/>
        </a:p>
      </dgm:t>
    </dgm:pt>
    <dgm:pt modelId="{B954B841-4EFD-4C94-928F-FF97214CC2E8}" type="parTrans" cxnId="{E3D57E79-3D60-462D-9291-60FB237998B1}">
      <dgm:prSet/>
      <dgm:spPr/>
      <dgm:t>
        <a:bodyPr/>
        <a:lstStyle/>
        <a:p>
          <a:endParaRPr lang="en-US"/>
        </a:p>
      </dgm:t>
    </dgm:pt>
    <dgm:pt modelId="{E9225710-8A0A-48F2-93FB-30E1BE1ECD4E}" type="sibTrans" cxnId="{E3D57E79-3D60-462D-9291-60FB237998B1}">
      <dgm:prSet/>
      <dgm:spPr/>
      <dgm:t>
        <a:bodyPr/>
        <a:lstStyle/>
        <a:p>
          <a:endParaRPr lang="en-US"/>
        </a:p>
      </dgm:t>
    </dgm:pt>
    <dgm:pt modelId="{B687AAC3-701A-4531-A0D3-7A1A1456421E}">
      <dgm:prSet phldrT="[Text]"/>
      <dgm:spPr>
        <a:solidFill>
          <a:schemeClr val="bg1">
            <a:lumMod val="95000"/>
            <a:alpha val="90000"/>
          </a:schemeClr>
        </a:solidFill>
      </dgm:spPr>
      <dgm:t>
        <a:bodyPr/>
        <a:lstStyle/>
        <a:p>
          <a:r>
            <a:rPr lang="en-US"/>
            <a:t>Embrace industry solutions</a:t>
          </a:r>
        </a:p>
      </dgm:t>
    </dgm:pt>
    <dgm:pt modelId="{4DF30533-B7C7-42E9-942A-D72D1E1BE98C}" type="parTrans" cxnId="{DF59B683-8A2E-44E5-8834-82091E7FDFFA}">
      <dgm:prSet/>
      <dgm:spPr/>
      <dgm:t>
        <a:bodyPr/>
        <a:lstStyle/>
        <a:p>
          <a:endParaRPr lang="en-US"/>
        </a:p>
      </dgm:t>
    </dgm:pt>
    <dgm:pt modelId="{F121F9F2-CD7C-4FEB-82AD-EE7F2377C3B5}" type="sibTrans" cxnId="{DF59B683-8A2E-44E5-8834-82091E7FDFFA}">
      <dgm:prSet/>
      <dgm:spPr/>
      <dgm:t>
        <a:bodyPr/>
        <a:lstStyle/>
        <a:p>
          <a:endParaRPr lang="en-US"/>
        </a:p>
      </dgm:t>
    </dgm:pt>
    <dgm:pt modelId="{74EE3190-FD6A-4E4F-AF6D-06B476814270}">
      <dgm:prSet phldrT="[Text]"/>
      <dgm:spPr>
        <a:solidFill>
          <a:schemeClr val="bg1">
            <a:lumMod val="95000"/>
            <a:alpha val="90000"/>
          </a:schemeClr>
        </a:solidFill>
      </dgm:spPr>
      <dgm:t>
        <a:bodyPr/>
        <a:lstStyle/>
        <a:p>
          <a:r>
            <a:rPr lang="en-US"/>
            <a:t>An Integrated studio for </a:t>
          </a:r>
          <a:r>
            <a:rPr lang="en-US">
              <a:solidFill>
                <a:srgbClr val="00B050"/>
              </a:solidFill>
            </a:rPr>
            <a:t>top-down and end2end system solutions</a:t>
          </a:r>
        </a:p>
      </dgm:t>
    </dgm:pt>
    <dgm:pt modelId="{4B60C640-6B07-4A7A-ACEF-8E3ED4A72032}" type="parTrans" cxnId="{49CE96D9-F6E8-4FF4-BD72-B98F810D0E36}">
      <dgm:prSet/>
      <dgm:spPr/>
      <dgm:t>
        <a:bodyPr/>
        <a:lstStyle/>
        <a:p>
          <a:endParaRPr lang="en-US"/>
        </a:p>
      </dgm:t>
    </dgm:pt>
    <dgm:pt modelId="{91FCF7E9-5557-4B95-8B37-E06F596E8A4A}" type="sibTrans" cxnId="{49CE96D9-F6E8-4FF4-BD72-B98F810D0E36}">
      <dgm:prSet/>
      <dgm:spPr/>
      <dgm:t>
        <a:bodyPr/>
        <a:lstStyle/>
        <a:p>
          <a:endParaRPr lang="en-US"/>
        </a:p>
      </dgm:t>
    </dgm:pt>
    <dgm:pt modelId="{382750D6-41F0-49ED-9B73-10FF934E4D18}">
      <dgm:prSet phldrT="[Text]"/>
      <dgm:spPr>
        <a:solidFill>
          <a:schemeClr val="bg1">
            <a:lumMod val="95000"/>
            <a:alpha val="90000"/>
          </a:schemeClr>
        </a:solidFill>
      </dgm:spPr>
      <dgm:t>
        <a:bodyPr/>
        <a:lstStyle/>
        <a:p>
          <a:r>
            <a:rPr lang="en-US"/>
            <a:t>Extend with Intel differentiation</a:t>
          </a:r>
        </a:p>
      </dgm:t>
    </dgm:pt>
    <dgm:pt modelId="{E6D09B92-8A4D-4F49-8CD3-2FE95F2D978C}" type="parTrans" cxnId="{96778501-4722-4A2C-AFFA-A07EA5FC4076}">
      <dgm:prSet/>
      <dgm:spPr/>
      <dgm:t>
        <a:bodyPr/>
        <a:lstStyle/>
        <a:p>
          <a:endParaRPr lang="en-US"/>
        </a:p>
      </dgm:t>
    </dgm:pt>
    <dgm:pt modelId="{C8A500FD-9314-4B95-9981-4165540DDF02}" type="sibTrans" cxnId="{96778501-4722-4A2C-AFFA-A07EA5FC4076}">
      <dgm:prSet/>
      <dgm:spPr/>
      <dgm:t>
        <a:bodyPr/>
        <a:lstStyle/>
        <a:p>
          <a:endParaRPr lang="en-US"/>
        </a:p>
      </dgm:t>
    </dgm:pt>
    <dgm:pt modelId="{F6932FC8-6C73-42A4-A071-13EF9D7BB6A0}" type="pres">
      <dgm:prSet presAssocID="{D6E1720A-691A-423B-8E02-CD5D3877A2A2}" presName="Name0" presStyleCnt="0">
        <dgm:presLayoutVars>
          <dgm:dir/>
          <dgm:animLvl val="lvl"/>
          <dgm:resizeHandles val="exact"/>
        </dgm:presLayoutVars>
      </dgm:prSet>
      <dgm:spPr/>
    </dgm:pt>
    <dgm:pt modelId="{412AC35C-80A1-4333-A4B7-C3A41556964F}" type="pres">
      <dgm:prSet presAssocID="{BF15982F-D183-41D7-8941-99FC726EB5E8}" presName="linNode" presStyleCnt="0"/>
      <dgm:spPr/>
    </dgm:pt>
    <dgm:pt modelId="{0855C54C-5AF9-44D1-9F7D-9D30E016771F}" type="pres">
      <dgm:prSet presAssocID="{BF15982F-D183-41D7-8941-99FC726EB5E8}" presName="parentText" presStyleLbl="node1" presStyleIdx="0" presStyleCnt="3" custScaleX="65107">
        <dgm:presLayoutVars>
          <dgm:chMax val="1"/>
          <dgm:bulletEnabled val="1"/>
        </dgm:presLayoutVars>
      </dgm:prSet>
      <dgm:spPr/>
    </dgm:pt>
    <dgm:pt modelId="{A87C9122-AFE7-4837-B479-C63E2BE4A506}" type="pres">
      <dgm:prSet presAssocID="{BF15982F-D183-41D7-8941-99FC726EB5E8}" presName="descendantText" presStyleLbl="alignAccFollowNode1" presStyleIdx="0" presStyleCnt="3">
        <dgm:presLayoutVars>
          <dgm:bulletEnabled val="1"/>
        </dgm:presLayoutVars>
      </dgm:prSet>
      <dgm:spPr/>
    </dgm:pt>
    <dgm:pt modelId="{6707DFAD-34EF-4E56-AE89-B9B23C4F8484}" type="pres">
      <dgm:prSet presAssocID="{9AC88688-CE63-44B0-A10A-8B139C40972C}" presName="sp" presStyleCnt="0"/>
      <dgm:spPr/>
    </dgm:pt>
    <dgm:pt modelId="{64C82561-DCA8-4C6D-BF80-1B061E723109}" type="pres">
      <dgm:prSet presAssocID="{A59D5C5B-4DEB-42F3-B266-68A8CD4BB216}" presName="linNode" presStyleCnt="0"/>
      <dgm:spPr/>
    </dgm:pt>
    <dgm:pt modelId="{1415ED04-8E8B-4B80-8B94-763C31139653}" type="pres">
      <dgm:prSet presAssocID="{A59D5C5B-4DEB-42F3-B266-68A8CD4BB216}" presName="parentText" presStyleLbl="node1" presStyleIdx="1" presStyleCnt="3" custScaleX="65107">
        <dgm:presLayoutVars>
          <dgm:chMax val="1"/>
          <dgm:bulletEnabled val="1"/>
        </dgm:presLayoutVars>
      </dgm:prSet>
      <dgm:spPr/>
    </dgm:pt>
    <dgm:pt modelId="{4E9AB94D-802A-4813-963E-E97727BF23AE}" type="pres">
      <dgm:prSet presAssocID="{A59D5C5B-4DEB-42F3-B266-68A8CD4BB216}" presName="descendantText" presStyleLbl="alignAccFollowNode1" presStyleIdx="1" presStyleCnt="3">
        <dgm:presLayoutVars>
          <dgm:bulletEnabled val="1"/>
        </dgm:presLayoutVars>
      </dgm:prSet>
      <dgm:spPr/>
    </dgm:pt>
    <dgm:pt modelId="{18CD275C-B17A-484C-89C8-3A570BC8F72E}" type="pres">
      <dgm:prSet presAssocID="{BB59C69B-D8E8-4796-A153-8010BC3BC5BA}" presName="sp" presStyleCnt="0"/>
      <dgm:spPr/>
    </dgm:pt>
    <dgm:pt modelId="{3F24C670-006C-4687-85FF-35AA210BD641}" type="pres">
      <dgm:prSet presAssocID="{8F3F953C-9D8F-4703-AD32-4F8A027EF5C5}" presName="linNode" presStyleCnt="0"/>
      <dgm:spPr/>
    </dgm:pt>
    <dgm:pt modelId="{E9F93EF9-0ECD-484C-A4AE-0566DC41A9D3}" type="pres">
      <dgm:prSet presAssocID="{8F3F953C-9D8F-4703-AD32-4F8A027EF5C5}" presName="parentText" presStyleLbl="node1" presStyleIdx="2" presStyleCnt="3" custScaleX="65107">
        <dgm:presLayoutVars>
          <dgm:chMax val="1"/>
          <dgm:bulletEnabled val="1"/>
        </dgm:presLayoutVars>
      </dgm:prSet>
      <dgm:spPr/>
    </dgm:pt>
    <dgm:pt modelId="{6BBB3182-752B-4324-8ABA-1F45F45C00A4}" type="pres">
      <dgm:prSet presAssocID="{8F3F953C-9D8F-4703-AD32-4F8A027EF5C5}" presName="descendantText" presStyleLbl="alignAccFollowNode1" presStyleIdx="2" presStyleCnt="3">
        <dgm:presLayoutVars>
          <dgm:bulletEnabled val="1"/>
        </dgm:presLayoutVars>
      </dgm:prSet>
      <dgm:spPr/>
    </dgm:pt>
  </dgm:ptLst>
  <dgm:cxnLst>
    <dgm:cxn modelId="{96778501-4722-4A2C-AFFA-A07EA5FC4076}" srcId="{BF15982F-D183-41D7-8941-99FC726EB5E8}" destId="{382750D6-41F0-49ED-9B73-10FF934E4D18}" srcOrd="1" destOrd="0" parTransId="{E6D09B92-8A4D-4F49-8CD3-2FE95F2D978C}" sibTransId="{C8A500FD-9314-4B95-9981-4165540DDF02}"/>
    <dgm:cxn modelId="{03EB0927-05A5-4340-BC70-C730E989E5A7}" srcId="{D6E1720A-691A-423B-8E02-CD5D3877A2A2}" destId="{8F3F953C-9D8F-4703-AD32-4F8A027EF5C5}" srcOrd="2" destOrd="0" parTransId="{24AC4DF1-B5D4-41F0-8740-BAC986323F33}" sibTransId="{12011159-06B8-418E-AFDB-A28E0A2E71CC}"/>
    <dgm:cxn modelId="{5E9C7D3A-9F16-404B-9DAD-25F5C59DF77B}" srcId="{D6E1720A-691A-423B-8E02-CD5D3877A2A2}" destId="{BF15982F-D183-41D7-8941-99FC726EB5E8}" srcOrd="0" destOrd="0" parTransId="{BD06E26D-198D-4306-87EF-4D728B1AE82A}" sibTransId="{9AC88688-CE63-44B0-A10A-8B139C40972C}"/>
    <dgm:cxn modelId="{747F2B68-1028-47CA-B197-FD309ED12736}" srcId="{D6E1720A-691A-423B-8E02-CD5D3877A2A2}" destId="{A59D5C5B-4DEB-42F3-B266-68A8CD4BB216}" srcOrd="1" destOrd="0" parTransId="{149606B2-B033-4C48-A697-B505FFFF858D}" sibTransId="{BB59C69B-D8E8-4796-A153-8010BC3BC5BA}"/>
    <dgm:cxn modelId="{43050F54-6864-43B4-BD59-6A698F750DEA}" type="presOf" srcId="{A59D5C5B-4DEB-42F3-B266-68A8CD4BB216}" destId="{1415ED04-8E8B-4B80-8B94-763C31139653}" srcOrd="0" destOrd="0" presId="urn:microsoft.com/office/officeart/2005/8/layout/vList5"/>
    <dgm:cxn modelId="{6EE59875-F434-4037-8C13-B8EBEF56A0F9}" type="presOf" srcId="{382750D6-41F0-49ED-9B73-10FF934E4D18}" destId="{A87C9122-AFE7-4837-B479-C63E2BE4A506}" srcOrd="0" destOrd="1" presId="urn:microsoft.com/office/officeart/2005/8/layout/vList5"/>
    <dgm:cxn modelId="{638F8677-E0B7-487E-961B-B18202CE5C39}" type="presOf" srcId="{8F3F953C-9D8F-4703-AD32-4F8A027EF5C5}" destId="{E9F93EF9-0ECD-484C-A4AE-0566DC41A9D3}" srcOrd="0" destOrd="0" presId="urn:microsoft.com/office/officeart/2005/8/layout/vList5"/>
    <dgm:cxn modelId="{E3D57E79-3D60-462D-9291-60FB237998B1}" srcId="{8F3F953C-9D8F-4703-AD32-4F8A027EF5C5}" destId="{4E5E69DE-4E56-46E3-9E1F-C2FC5E74DF31}" srcOrd="0" destOrd="0" parTransId="{B954B841-4EFD-4C94-928F-FF97214CC2E8}" sibTransId="{E9225710-8A0A-48F2-93FB-30E1BE1ECD4E}"/>
    <dgm:cxn modelId="{DF59B683-8A2E-44E5-8834-82091E7FDFFA}" srcId="{BF15982F-D183-41D7-8941-99FC726EB5E8}" destId="{B687AAC3-701A-4531-A0D3-7A1A1456421E}" srcOrd="0" destOrd="0" parTransId="{4DF30533-B7C7-42E9-942A-D72D1E1BE98C}" sibTransId="{F121F9F2-CD7C-4FEB-82AD-EE7F2377C3B5}"/>
    <dgm:cxn modelId="{DC161596-0587-4004-954C-AA9168FFD4CD}" type="presOf" srcId="{4E5E69DE-4E56-46E3-9E1F-C2FC5E74DF31}" destId="{6BBB3182-752B-4324-8ABA-1F45F45C00A4}" srcOrd="0" destOrd="0" presId="urn:microsoft.com/office/officeart/2005/8/layout/vList5"/>
    <dgm:cxn modelId="{3626CFA3-81CB-45E3-92D1-83288188CB52}" type="presOf" srcId="{74EE3190-FD6A-4E4F-AF6D-06B476814270}" destId="{4E9AB94D-802A-4813-963E-E97727BF23AE}" srcOrd="0" destOrd="0" presId="urn:microsoft.com/office/officeart/2005/8/layout/vList5"/>
    <dgm:cxn modelId="{C9C441C2-6E51-4A7F-871D-4364A4EA400C}" type="presOf" srcId="{B687AAC3-701A-4531-A0D3-7A1A1456421E}" destId="{A87C9122-AFE7-4837-B479-C63E2BE4A506}" srcOrd="0" destOrd="0" presId="urn:microsoft.com/office/officeart/2005/8/layout/vList5"/>
    <dgm:cxn modelId="{D31030C7-EEE1-451D-851D-362CAE85E9C6}" type="presOf" srcId="{D6E1720A-691A-423B-8E02-CD5D3877A2A2}" destId="{F6932FC8-6C73-42A4-A071-13EF9D7BB6A0}" srcOrd="0" destOrd="0" presId="urn:microsoft.com/office/officeart/2005/8/layout/vList5"/>
    <dgm:cxn modelId="{49CE96D9-F6E8-4FF4-BD72-B98F810D0E36}" srcId="{A59D5C5B-4DEB-42F3-B266-68A8CD4BB216}" destId="{74EE3190-FD6A-4E4F-AF6D-06B476814270}" srcOrd="0" destOrd="0" parTransId="{4B60C640-6B07-4A7A-ACEF-8E3ED4A72032}" sibTransId="{91FCF7E9-5557-4B95-8B37-E06F596E8A4A}"/>
    <dgm:cxn modelId="{C17FA1ED-DE14-49C0-BC1A-5A7C54BF9534}" type="presOf" srcId="{BF15982F-D183-41D7-8941-99FC726EB5E8}" destId="{0855C54C-5AF9-44D1-9F7D-9D30E016771F}" srcOrd="0" destOrd="0" presId="urn:microsoft.com/office/officeart/2005/8/layout/vList5"/>
    <dgm:cxn modelId="{ABBF48A0-C1BB-4CFA-80C4-232747EA0443}" type="presParOf" srcId="{F6932FC8-6C73-42A4-A071-13EF9D7BB6A0}" destId="{412AC35C-80A1-4333-A4B7-C3A41556964F}" srcOrd="0" destOrd="0" presId="urn:microsoft.com/office/officeart/2005/8/layout/vList5"/>
    <dgm:cxn modelId="{6051E560-D0C3-4DDF-8E1B-D8AA4DB9C7C1}" type="presParOf" srcId="{412AC35C-80A1-4333-A4B7-C3A41556964F}" destId="{0855C54C-5AF9-44D1-9F7D-9D30E016771F}" srcOrd="0" destOrd="0" presId="urn:microsoft.com/office/officeart/2005/8/layout/vList5"/>
    <dgm:cxn modelId="{CF611CF8-02EC-4D02-9348-512C0B960D23}" type="presParOf" srcId="{412AC35C-80A1-4333-A4B7-C3A41556964F}" destId="{A87C9122-AFE7-4837-B479-C63E2BE4A506}" srcOrd="1" destOrd="0" presId="urn:microsoft.com/office/officeart/2005/8/layout/vList5"/>
    <dgm:cxn modelId="{82F96CFD-EF25-443D-8B31-CE7A1F6E659D}" type="presParOf" srcId="{F6932FC8-6C73-42A4-A071-13EF9D7BB6A0}" destId="{6707DFAD-34EF-4E56-AE89-B9B23C4F8484}" srcOrd="1" destOrd="0" presId="urn:microsoft.com/office/officeart/2005/8/layout/vList5"/>
    <dgm:cxn modelId="{D1DF0A48-22B7-4116-9141-ADD6B51C3A25}" type="presParOf" srcId="{F6932FC8-6C73-42A4-A071-13EF9D7BB6A0}" destId="{64C82561-DCA8-4C6D-BF80-1B061E723109}" srcOrd="2" destOrd="0" presId="urn:microsoft.com/office/officeart/2005/8/layout/vList5"/>
    <dgm:cxn modelId="{66A18FEA-126E-4BF0-990B-02C93ABCA809}" type="presParOf" srcId="{64C82561-DCA8-4C6D-BF80-1B061E723109}" destId="{1415ED04-8E8B-4B80-8B94-763C31139653}" srcOrd="0" destOrd="0" presId="urn:microsoft.com/office/officeart/2005/8/layout/vList5"/>
    <dgm:cxn modelId="{3B5725A1-6DD1-458C-834E-2AA472943610}" type="presParOf" srcId="{64C82561-DCA8-4C6D-BF80-1B061E723109}" destId="{4E9AB94D-802A-4813-963E-E97727BF23AE}" srcOrd="1" destOrd="0" presId="urn:microsoft.com/office/officeart/2005/8/layout/vList5"/>
    <dgm:cxn modelId="{20AEB6D5-8FF8-48C4-9CDD-84B288AE3223}" type="presParOf" srcId="{F6932FC8-6C73-42A4-A071-13EF9D7BB6A0}" destId="{18CD275C-B17A-484C-89C8-3A570BC8F72E}" srcOrd="3" destOrd="0" presId="urn:microsoft.com/office/officeart/2005/8/layout/vList5"/>
    <dgm:cxn modelId="{1ED34CFE-7B80-4362-BE4D-604CCF5CC487}" type="presParOf" srcId="{F6932FC8-6C73-42A4-A071-13EF9D7BB6A0}" destId="{3F24C670-006C-4687-85FF-35AA210BD641}" srcOrd="4" destOrd="0" presId="urn:microsoft.com/office/officeart/2005/8/layout/vList5"/>
    <dgm:cxn modelId="{310B4D2B-3C1C-491B-9F75-F738AD95F55C}" type="presParOf" srcId="{3F24C670-006C-4687-85FF-35AA210BD641}" destId="{E9F93EF9-0ECD-484C-A4AE-0566DC41A9D3}" srcOrd="0" destOrd="0" presId="urn:microsoft.com/office/officeart/2005/8/layout/vList5"/>
    <dgm:cxn modelId="{32F7BEB0-F3AA-412C-890C-D2D913DD798B}" type="presParOf" srcId="{3F24C670-006C-4687-85FF-35AA210BD641}" destId="{6BBB3182-752B-4324-8ABA-1F45F45C00A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D644C8-4C85-4F4A-8A04-22C8735A4894}" type="doc">
      <dgm:prSet loTypeId="urn:microsoft.com/office/officeart/2005/8/layout/cycle8" loCatId="cycle" qsTypeId="urn:microsoft.com/office/officeart/2005/8/quickstyle/simple1" qsCatId="simple" csTypeId="urn:microsoft.com/office/officeart/2005/8/colors/accent1_2" csCatId="accent1"/>
      <dgm:spPr/>
      <dgm:t>
        <a:bodyPr/>
        <a:lstStyle/>
        <a:p>
          <a:endParaRPr lang="en-US"/>
        </a:p>
      </dgm:t>
    </dgm:pt>
    <dgm:pt modelId="{6610F8B6-4904-4532-A1A0-83A09566B7C8}">
      <dgm:prSet/>
      <dgm:spPr/>
      <dgm:t>
        <a:bodyPr/>
        <a:lstStyle/>
        <a:p>
          <a:r>
            <a:rPr lang="en-US"/>
            <a:t>Mechanical</a:t>
          </a:r>
        </a:p>
      </dgm:t>
    </dgm:pt>
    <dgm:pt modelId="{CF6D675E-C6E5-4299-A382-94AF9CF069F0}" type="parTrans" cxnId="{BCB95D71-9545-478C-811C-B28713D9D0E1}">
      <dgm:prSet/>
      <dgm:spPr/>
      <dgm:t>
        <a:bodyPr/>
        <a:lstStyle/>
        <a:p>
          <a:endParaRPr lang="en-US"/>
        </a:p>
      </dgm:t>
    </dgm:pt>
    <dgm:pt modelId="{8CF4D1EA-27FD-46F3-9698-C7CDE0A79565}" type="sibTrans" cxnId="{BCB95D71-9545-478C-811C-B28713D9D0E1}">
      <dgm:prSet/>
      <dgm:spPr/>
      <dgm:t>
        <a:bodyPr/>
        <a:lstStyle/>
        <a:p>
          <a:endParaRPr lang="en-US"/>
        </a:p>
      </dgm:t>
    </dgm:pt>
    <dgm:pt modelId="{2852419D-8E25-460A-8138-F7EDC3E38E9B}">
      <dgm:prSet/>
      <dgm:spPr/>
      <dgm:t>
        <a:bodyPr/>
        <a:lstStyle/>
        <a:p>
          <a:r>
            <a:rPr lang="en-US"/>
            <a:t>Electrical</a:t>
          </a:r>
        </a:p>
      </dgm:t>
    </dgm:pt>
    <dgm:pt modelId="{0781DD1F-E38C-4057-903E-4FF65FDCDE8C}" type="parTrans" cxnId="{254CCC0E-BD62-4B29-A83B-CD85680B8A75}">
      <dgm:prSet/>
      <dgm:spPr/>
      <dgm:t>
        <a:bodyPr/>
        <a:lstStyle/>
        <a:p>
          <a:endParaRPr lang="en-US"/>
        </a:p>
      </dgm:t>
    </dgm:pt>
    <dgm:pt modelId="{2457DB3B-1874-4546-B816-1AC58142B2B8}" type="sibTrans" cxnId="{254CCC0E-BD62-4B29-A83B-CD85680B8A75}">
      <dgm:prSet/>
      <dgm:spPr/>
      <dgm:t>
        <a:bodyPr/>
        <a:lstStyle/>
        <a:p>
          <a:endParaRPr lang="en-US"/>
        </a:p>
      </dgm:t>
    </dgm:pt>
    <dgm:pt modelId="{5A36D0D8-F9BD-417E-9A9D-1B2AA363C73A}">
      <dgm:prSet/>
      <dgm:spPr/>
      <dgm:t>
        <a:bodyPr/>
        <a:lstStyle/>
        <a:p>
          <a:r>
            <a:rPr lang="en-US"/>
            <a:t>Thermal</a:t>
          </a:r>
        </a:p>
      </dgm:t>
    </dgm:pt>
    <dgm:pt modelId="{3590C171-DE48-4641-A7D3-61C6DF68F36B}" type="parTrans" cxnId="{B32A6E91-F3FA-4462-8D3F-0D56EE93A410}">
      <dgm:prSet/>
      <dgm:spPr/>
      <dgm:t>
        <a:bodyPr/>
        <a:lstStyle/>
        <a:p>
          <a:endParaRPr lang="en-US"/>
        </a:p>
      </dgm:t>
    </dgm:pt>
    <dgm:pt modelId="{05153C7B-0D9A-46F6-9F16-5CD63F9D58A1}" type="sibTrans" cxnId="{B32A6E91-F3FA-4462-8D3F-0D56EE93A410}">
      <dgm:prSet/>
      <dgm:spPr/>
      <dgm:t>
        <a:bodyPr/>
        <a:lstStyle/>
        <a:p>
          <a:endParaRPr lang="en-US"/>
        </a:p>
      </dgm:t>
    </dgm:pt>
    <dgm:pt modelId="{5B073F29-26A3-4D87-8698-D1A8BBEE2F52}" type="pres">
      <dgm:prSet presAssocID="{0CD644C8-4C85-4F4A-8A04-22C8735A4894}" presName="compositeShape" presStyleCnt="0">
        <dgm:presLayoutVars>
          <dgm:chMax val="7"/>
          <dgm:dir/>
          <dgm:resizeHandles val="exact"/>
        </dgm:presLayoutVars>
      </dgm:prSet>
      <dgm:spPr/>
    </dgm:pt>
    <dgm:pt modelId="{22314FCD-3815-4982-B16D-C5A3963AA9BB}" type="pres">
      <dgm:prSet presAssocID="{0CD644C8-4C85-4F4A-8A04-22C8735A4894}" presName="wedge1" presStyleLbl="node1" presStyleIdx="0" presStyleCnt="3"/>
      <dgm:spPr/>
    </dgm:pt>
    <dgm:pt modelId="{AC2A23AF-AB01-4119-9F7F-DAA34A4781EA}" type="pres">
      <dgm:prSet presAssocID="{0CD644C8-4C85-4F4A-8A04-22C8735A4894}" presName="dummy1a" presStyleCnt="0"/>
      <dgm:spPr/>
    </dgm:pt>
    <dgm:pt modelId="{153FEC63-D828-4944-868E-6A0B660DA9E3}" type="pres">
      <dgm:prSet presAssocID="{0CD644C8-4C85-4F4A-8A04-22C8735A4894}" presName="dummy1b" presStyleCnt="0"/>
      <dgm:spPr/>
    </dgm:pt>
    <dgm:pt modelId="{C249C541-8F20-42B3-B0C3-C10E7CB3EF01}" type="pres">
      <dgm:prSet presAssocID="{0CD644C8-4C85-4F4A-8A04-22C8735A4894}" presName="wedge1Tx" presStyleLbl="node1" presStyleIdx="0" presStyleCnt="3">
        <dgm:presLayoutVars>
          <dgm:chMax val="0"/>
          <dgm:chPref val="0"/>
          <dgm:bulletEnabled val="1"/>
        </dgm:presLayoutVars>
      </dgm:prSet>
      <dgm:spPr/>
    </dgm:pt>
    <dgm:pt modelId="{FD90C8F8-4984-4EEC-BE8A-51ABB25CC606}" type="pres">
      <dgm:prSet presAssocID="{0CD644C8-4C85-4F4A-8A04-22C8735A4894}" presName="wedge2" presStyleLbl="node1" presStyleIdx="1" presStyleCnt="3"/>
      <dgm:spPr/>
    </dgm:pt>
    <dgm:pt modelId="{1F0C4A7A-6A29-4513-A698-F70DE704527F}" type="pres">
      <dgm:prSet presAssocID="{0CD644C8-4C85-4F4A-8A04-22C8735A4894}" presName="dummy2a" presStyleCnt="0"/>
      <dgm:spPr/>
    </dgm:pt>
    <dgm:pt modelId="{F8A7767B-3A34-4DCE-8A8F-DF651752B387}" type="pres">
      <dgm:prSet presAssocID="{0CD644C8-4C85-4F4A-8A04-22C8735A4894}" presName="dummy2b" presStyleCnt="0"/>
      <dgm:spPr/>
    </dgm:pt>
    <dgm:pt modelId="{58F93BB9-3708-417B-9385-4FD8B034C39D}" type="pres">
      <dgm:prSet presAssocID="{0CD644C8-4C85-4F4A-8A04-22C8735A4894}" presName="wedge2Tx" presStyleLbl="node1" presStyleIdx="1" presStyleCnt="3">
        <dgm:presLayoutVars>
          <dgm:chMax val="0"/>
          <dgm:chPref val="0"/>
          <dgm:bulletEnabled val="1"/>
        </dgm:presLayoutVars>
      </dgm:prSet>
      <dgm:spPr/>
    </dgm:pt>
    <dgm:pt modelId="{50095544-EBBF-4A7C-9C22-0AAE3E85BF49}" type="pres">
      <dgm:prSet presAssocID="{0CD644C8-4C85-4F4A-8A04-22C8735A4894}" presName="wedge3" presStyleLbl="node1" presStyleIdx="2" presStyleCnt="3"/>
      <dgm:spPr/>
    </dgm:pt>
    <dgm:pt modelId="{B5B87258-7E0F-49FB-95B3-2BF87E8B73F8}" type="pres">
      <dgm:prSet presAssocID="{0CD644C8-4C85-4F4A-8A04-22C8735A4894}" presName="dummy3a" presStyleCnt="0"/>
      <dgm:spPr/>
    </dgm:pt>
    <dgm:pt modelId="{7C2F444C-A419-4F6E-B944-F7D59360ED92}" type="pres">
      <dgm:prSet presAssocID="{0CD644C8-4C85-4F4A-8A04-22C8735A4894}" presName="dummy3b" presStyleCnt="0"/>
      <dgm:spPr/>
    </dgm:pt>
    <dgm:pt modelId="{8321F927-C1DA-4E5B-BB6C-AF1B125B74B2}" type="pres">
      <dgm:prSet presAssocID="{0CD644C8-4C85-4F4A-8A04-22C8735A4894}" presName="wedge3Tx" presStyleLbl="node1" presStyleIdx="2" presStyleCnt="3">
        <dgm:presLayoutVars>
          <dgm:chMax val="0"/>
          <dgm:chPref val="0"/>
          <dgm:bulletEnabled val="1"/>
        </dgm:presLayoutVars>
      </dgm:prSet>
      <dgm:spPr/>
    </dgm:pt>
    <dgm:pt modelId="{C956CE9D-67CD-456B-B3CE-17176E35094B}" type="pres">
      <dgm:prSet presAssocID="{8CF4D1EA-27FD-46F3-9698-C7CDE0A79565}" presName="arrowWedge1" presStyleLbl="fgSibTrans2D1" presStyleIdx="0" presStyleCnt="3"/>
      <dgm:spPr/>
    </dgm:pt>
    <dgm:pt modelId="{400A0CFB-CDA7-4378-9441-B00695273571}" type="pres">
      <dgm:prSet presAssocID="{2457DB3B-1874-4546-B816-1AC58142B2B8}" presName="arrowWedge2" presStyleLbl="fgSibTrans2D1" presStyleIdx="1" presStyleCnt="3"/>
      <dgm:spPr/>
    </dgm:pt>
    <dgm:pt modelId="{244166AC-E60D-466B-A031-BE0D4B28851A}" type="pres">
      <dgm:prSet presAssocID="{05153C7B-0D9A-46F6-9F16-5CD63F9D58A1}" presName="arrowWedge3" presStyleLbl="fgSibTrans2D1" presStyleIdx="2" presStyleCnt="3"/>
      <dgm:spPr/>
    </dgm:pt>
  </dgm:ptLst>
  <dgm:cxnLst>
    <dgm:cxn modelId="{C97A2C0B-BB50-4DD3-B0C9-17A822252676}" type="presOf" srcId="{6610F8B6-4904-4532-A1A0-83A09566B7C8}" destId="{22314FCD-3815-4982-B16D-C5A3963AA9BB}" srcOrd="0" destOrd="0" presId="urn:microsoft.com/office/officeart/2005/8/layout/cycle8"/>
    <dgm:cxn modelId="{254CCC0E-BD62-4B29-A83B-CD85680B8A75}" srcId="{0CD644C8-4C85-4F4A-8A04-22C8735A4894}" destId="{2852419D-8E25-460A-8138-F7EDC3E38E9B}" srcOrd="1" destOrd="0" parTransId="{0781DD1F-E38C-4057-903E-4FF65FDCDE8C}" sibTransId="{2457DB3B-1874-4546-B816-1AC58142B2B8}"/>
    <dgm:cxn modelId="{49BCF761-9F4A-41DE-AAD3-D0189A78B9CC}" type="presOf" srcId="{2852419D-8E25-460A-8138-F7EDC3E38E9B}" destId="{FD90C8F8-4984-4EEC-BE8A-51ABB25CC606}" srcOrd="0" destOrd="0" presId="urn:microsoft.com/office/officeart/2005/8/layout/cycle8"/>
    <dgm:cxn modelId="{BCB95D71-9545-478C-811C-B28713D9D0E1}" srcId="{0CD644C8-4C85-4F4A-8A04-22C8735A4894}" destId="{6610F8B6-4904-4532-A1A0-83A09566B7C8}" srcOrd="0" destOrd="0" parTransId="{CF6D675E-C6E5-4299-A382-94AF9CF069F0}" sibTransId="{8CF4D1EA-27FD-46F3-9698-C7CDE0A79565}"/>
    <dgm:cxn modelId="{D1819D80-EB43-4F79-B66C-D6628A029264}" type="presOf" srcId="{6610F8B6-4904-4532-A1A0-83A09566B7C8}" destId="{C249C541-8F20-42B3-B0C3-C10E7CB3EF01}" srcOrd="1" destOrd="0" presId="urn:microsoft.com/office/officeart/2005/8/layout/cycle8"/>
    <dgm:cxn modelId="{3A914690-3D12-4EFA-B5ED-DEBD5F849DD4}" type="presOf" srcId="{2852419D-8E25-460A-8138-F7EDC3E38E9B}" destId="{58F93BB9-3708-417B-9385-4FD8B034C39D}" srcOrd="1" destOrd="0" presId="urn:microsoft.com/office/officeart/2005/8/layout/cycle8"/>
    <dgm:cxn modelId="{B32A6E91-F3FA-4462-8D3F-0D56EE93A410}" srcId="{0CD644C8-4C85-4F4A-8A04-22C8735A4894}" destId="{5A36D0D8-F9BD-417E-9A9D-1B2AA363C73A}" srcOrd="2" destOrd="0" parTransId="{3590C171-DE48-4641-A7D3-61C6DF68F36B}" sibTransId="{05153C7B-0D9A-46F6-9F16-5CD63F9D58A1}"/>
    <dgm:cxn modelId="{1FA365A7-8544-4A69-ABC3-E60D74F1EE99}" type="presOf" srcId="{5A36D0D8-F9BD-417E-9A9D-1B2AA363C73A}" destId="{50095544-EBBF-4A7C-9C22-0AAE3E85BF49}" srcOrd="0" destOrd="0" presId="urn:microsoft.com/office/officeart/2005/8/layout/cycle8"/>
    <dgm:cxn modelId="{521110E3-38A9-4F7F-85E2-178AADD418D4}" type="presOf" srcId="{5A36D0D8-F9BD-417E-9A9D-1B2AA363C73A}" destId="{8321F927-C1DA-4E5B-BB6C-AF1B125B74B2}" srcOrd="1" destOrd="0" presId="urn:microsoft.com/office/officeart/2005/8/layout/cycle8"/>
    <dgm:cxn modelId="{AE39AFE5-3420-496B-A59C-6B15AE671824}" type="presOf" srcId="{0CD644C8-4C85-4F4A-8A04-22C8735A4894}" destId="{5B073F29-26A3-4D87-8698-D1A8BBEE2F52}" srcOrd="0" destOrd="0" presId="urn:microsoft.com/office/officeart/2005/8/layout/cycle8"/>
    <dgm:cxn modelId="{735D61C0-3F06-4E07-B94E-8004C454FEF5}" type="presParOf" srcId="{5B073F29-26A3-4D87-8698-D1A8BBEE2F52}" destId="{22314FCD-3815-4982-B16D-C5A3963AA9BB}" srcOrd="0" destOrd="0" presId="urn:microsoft.com/office/officeart/2005/8/layout/cycle8"/>
    <dgm:cxn modelId="{B7BBF300-402A-4314-B65C-D7DC0A75860E}" type="presParOf" srcId="{5B073F29-26A3-4D87-8698-D1A8BBEE2F52}" destId="{AC2A23AF-AB01-4119-9F7F-DAA34A4781EA}" srcOrd="1" destOrd="0" presId="urn:microsoft.com/office/officeart/2005/8/layout/cycle8"/>
    <dgm:cxn modelId="{AD7C9D1F-59D6-4663-8E24-228F8B9C6CFF}" type="presParOf" srcId="{5B073F29-26A3-4D87-8698-D1A8BBEE2F52}" destId="{153FEC63-D828-4944-868E-6A0B660DA9E3}" srcOrd="2" destOrd="0" presId="urn:microsoft.com/office/officeart/2005/8/layout/cycle8"/>
    <dgm:cxn modelId="{0C6D52D7-E519-4D67-A3E3-D0B8EB8F391A}" type="presParOf" srcId="{5B073F29-26A3-4D87-8698-D1A8BBEE2F52}" destId="{C249C541-8F20-42B3-B0C3-C10E7CB3EF01}" srcOrd="3" destOrd="0" presId="urn:microsoft.com/office/officeart/2005/8/layout/cycle8"/>
    <dgm:cxn modelId="{91B3A8FE-AAF3-4D37-8488-9B682AA7A056}" type="presParOf" srcId="{5B073F29-26A3-4D87-8698-D1A8BBEE2F52}" destId="{FD90C8F8-4984-4EEC-BE8A-51ABB25CC606}" srcOrd="4" destOrd="0" presId="urn:microsoft.com/office/officeart/2005/8/layout/cycle8"/>
    <dgm:cxn modelId="{49F7E4FB-E81A-4B46-92EA-28509CDD328F}" type="presParOf" srcId="{5B073F29-26A3-4D87-8698-D1A8BBEE2F52}" destId="{1F0C4A7A-6A29-4513-A698-F70DE704527F}" srcOrd="5" destOrd="0" presId="urn:microsoft.com/office/officeart/2005/8/layout/cycle8"/>
    <dgm:cxn modelId="{AD730E1D-0FFC-414D-9D28-45D5F0D94EF0}" type="presParOf" srcId="{5B073F29-26A3-4D87-8698-D1A8BBEE2F52}" destId="{F8A7767B-3A34-4DCE-8A8F-DF651752B387}" srcOrd="6" destOrd="0" presId="urn:microsoft.com/office/officeart/2005/8/layout/cycle8"/>
    <dgm:cxn modelId="{1AE668B1-5997-4AEA-AECD-246049B117E4}" type="presParOf" srcId="{5B073F29-26A3-4D87-8698-D1A8BBEE2F52}" destId="{58F93BB9-3708-417B-9385-4FD8B034C39D}" srcOrd="7" destOrd="0" presId="urn:microsoft.com/office/officeart/2005/8/layout/cycle8"/>
    <dgm:cxn modelId="{0D482200-68C7-4E8C-BB72-EFA482B8CE3D}" type="presParOf" srcId="{5B073F29-26A3-4D87-8698-D1A8BBEE2F52}" destId="{50095544-EBBF-4A7C-9C22-0AAE3E85BF49}" srcOrd="8" destOrd="0" presId="urn:microsoft.com/office/officeart/2005/8/layout/cycle8"/>
    <dgm:cxn modelId="{776FD944-7AF3-4824-978B-0B11E4CD8BC0}" type="presParOf" srcId="{5B073F29-26A3-4D87-8698-D1A8BBEE2F52}" destId="{B5B87258-7E0F-49FB-95B3-2BF87E8B73F8}" srcOrd="9" destOrd="0" presId="urn:microsoft.com/office/officeart/2005/8/layout/cycle8"/>
    <dgm:cxn modelId="{59FF59B2-25B3-4D7E-9A15-292F57A99B9C}" type="presParOf" srcId="{5B073F29-26A3-4D87-8698-D1A8BBEE2F52}" destId="{7C2F444C-A419-4F6E-B944-F7D59360ED92}" srcOrd="10" destOrd="0" presId="urn:microsoft.com/office/officeart/2005/8/layout/cycle8"/>
    <dgm:cxn modelId="{9AD597C7-E86C-4598-BC21-A7C5AFD767D9}" type="presParOf" srcId="{5B073F29-26A3-4D87-8698-D1A8BBEE2F52}" destId="{8321F927-C1DA-4E5B-BB6C-AF1B125B74B2}" srcOrd="11" destOrd="0" presId="urn:microsoft.com/office/officeart/2005/8/layout/cycle8"/>
    <dgm:cxn modelId="{1BCFE9C7-F80F-4510-9A40-0AEA560B85A6}" type="presParOf" srcId="{5B073F29-26A3-4D87-8698-D1A8BBEE2F52}" destId="{C956CE9D-67CD-456B-B3CE-17176E35094B}" srcOrd="12" destOrd="0" presId="urn:microsoft.com/office/officeart/2005/8/layout/cycle8"/>
    <dgm:cxn modelId="{2D27B268-93F8-4251-B8B6-9710C0D60CB8}" type="presParOf" srcId="{5B073F29-26A3-4D87-8698-D1A8BBEE2F52}" destId="{400A0CFB-CDA7-4378-9441-B00695273571}" srcOrd="13" destOrd="0" presId="urn:microsoft.com/office/officeart/2005/8/layout/cycle8"/>
    <dgm:cxn modelId="{7D99E9A6-F543-4CFB-9DF7-4774E22D4FF9}" type="presParOf" srcId="{5B073F29-26A3-4D87-8698-D1A8BBEE2F52}" destId="{244166AC-E60D-466B-A031-BE0D4B28851A}"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23DD67-29B5-4112-ABA0-272FA1CABA32}" type="doc">
      <dgm:prSet loTypeId="urn:microsoft.com/office/officeart/2005/8/layout/cycle8" loCatId="cycle" qsTypeId="urn:microsoft.com/office/officeart/2005/8/quickstyle/simple1" qsCatId="simple" csTypeId="urn:microsoft.com/office/officeart/2005/8/colors/accent1_2" csCatId="accent1" phldr="1"/>
      <dgm:spPr/>
    </dgm:pt>
    <dgm:pt modelId="{79568E9D-7CC6-43C2-8DD7-E21CD870C32A}">
      <dgm:prSet phldrT="[Text]" custT="1"/>
      <dgm:spPr/>
      <dgm:t>
        <a:bodyPr/>
        <a:lstStyle/>
        <a:p>
          <a:r>
            <a:rPr lang="en-US" sz="1200" b="0">
              <a:solidFill>
                <a:srgbClr val="FFE17A"/>
              </a:solidFill>
            </a:rPr>
            <a:t>Simics</a:t>
          </a:r>
          <a:r>
            <a:rPr lang="en-US" sz="1200" b="0"/>
            <a:t> HW/SW Co-design and validation</a:t>
          </a:r>
        </a:p>
      </dgm:t>
    </dgm:pt>
    <dgm:pt modelId="{8855EE46-7FB7-4C4B-997E-2EDD5FF60037}" type="parTrans" cxnId="{1E3BE6F9-F509-4B8A-B1AC-C3E3301E4736}">
      <dgm:prSet/>
      <dgm:spPr/>
      <dgm:t>
        <a:bodyPr/>
        <a:lstStyle/>
        <a:p>
          <a:endParaRPr lang="en-US"/>
        </a:p>
      </dgm:t>
    </dgm:pt>
    <dgm:pt modelId="{5C1DE2EE-71B0-4876-A863-BFC7B44EC683}" type="sibTrans" cxnId="{1E3BE6F9-F509-4B8A-B1AC-C3E3301E4736}">
      <dgm:prSet/>
      <dgm:spPr/>
      <dgm:t>
        <a:bodyPr/>
        <a:lstStyle/>
        <a:p>
          <a:endParaRPr lang="en-US"/>
        </a:p>
      </dgm:t>
    </dgm:pt>
    <dgm:pt modelId="{7FE6603C-07F8-48A9-AA41-0CF0EC90D902}">
      <dgm:prSet phldrT="[Text]" custT="1"/>
      <dgm:spPr/>
      <dgm:t>
        <a:bodyPr/>
        <a:lstStyle/>
        <a:p>
          <a:r>
            <a:rPr lang="en-US" sz="1200" b="0">
              <a:solidFill>
                <a:schemeClr val="accent3"/>
              </a:solidFill>
            </a:rPr>
            <a:t>Micro arch simulators: </a:t>
          </a:r>
          <a:r>
            <a:rPr lang="en-US" sz="1200" b="0"/>
            <a:t>Microarchitectural  tuning</a:t>
          </a:r>
        </a:p>
      </dgm:t>
    </dgm:pt>
    <dgm:pt modelId="{3315B0D9-0F75-46FF-8730-3BFBC0195C1B}" type="parTrans" cxnId="{9A865007-689A-4F46-A662-62ABC1F30758}">
      <dgm:prSet/>
      <dgm:spPr/>
      <dgm:t>
        <a:bodyPr/>
        <a:lstStyle/>
        <a:p>
          <a:endParaRPr lang="en-US"/>
        </a:p>
      </dgm:t>
    </dgm:pt>
    <dgm:pt modelId="{F308BC5A-533D-4EB3-BAF0-E335E4A7DC79}" type="sibTrans" cxnId="{9A865007-689A-4F46-A662-62ABC1F30758}">
      <dgm:prSet/>
      <dgm:spPr/>
      <dgm:t>
        <a:bodyPr/>
        <a:lstStyle/>
        <a:p>
          <a:endParaRPr lang="en-US"/>
        </a:p>
      </dgm:t>
    </dgm:pt>
    <dgm:pt modelId="{A0E5259B-19A8-4A42-A333-C6B2B90F81D5}">
      <dgm:prSet phldrT="[Text]" custT="1"/>
      <dgm:spPr/>
      <dgm:t>
        <a:bodyPr/>
        <a:lstStyle/>
        <a:p>
          <a:r>
            <a:rPr lang="en-US" sz="1200" b="0">
              <a:solidFill>
                <a:schemeClr val="accent3"/>
              </a:solidFill>
            </a:rPr>
            <a:t>Emulation, FPGA, RTL hybrids</a:t>
          </a:r>
          <a:r>
            <a:rPr lang="en-US" sz="1200" b="0"/>
            <a:t> : Silicon Readiness to SW</a:t>
          </a:r>
        </a:p>
      </dgm:t>
    </dgm:pt>
    <dgm:pt modelId="{C5C6F725-BB8B-4BDB-B649-BAEA846868B0}" type="parTrans" cxnId="{D0645779-86DA-4958-AD44-89825D6E6FE0}">
      <dgm:prSet/>
      <dgm:spPr/>
      <dgm:t>
        <a:bodyPr/>
        <a:lstStyle/>
        <a:p>
          <a:endParaRPr lang="en-US"/>
        </a:p>
      </dgm:t>
    </dgm:pt>
    <dgm:pt modelId="{56160333-571B-4E45-98AE-8380A8B141B8}" type="sibTrans" cxnId="{D0645779-86DA-4958-AD44-89825D6E6FE0}">
      <dgm:prSet/>
      <dgm:spPr/>
      <dgm:t>
        <a:bodyPr/>
        <a:lstStyle/>
        <a:p>
          <a:endParaRPr lang="en-US"/>
        </a:p>
      </dgm:t>
    </dgm:pt>
    <dgm:pt modelId="{C6F12C43-B85D-45B2-9186-86CEB16C8216}">
      <dgm:prSet phldrT="[Text]" custT="1"/>
      <dgm:spPr/>
      <dgm:t>
        <a:bodyPr/>
        <a:lstStyle/>
        <a:p>
          <a:r>
            <a:rPr lang="en-US" sz="1200" b="0">
              <a:solidFill>
                <a:srgbClr val="FFE17A"/>
              </a:solidFill>
            </a:rPr>
            <a:t>CoFluent</a:t>
          </a:r>
          <a:r>
            <a:rPr lang="en-US" sz="1200" b="0"/>
            <a:t> Architecture exploration</a:t>
          </a:r>
        </a:p>
      </dgm:t>
    </dgm:pt>
    <dgm:pt modelId="{A331E375-E638-486D-8301-349EB751584D}" type="parTrans" cxnId="{F5E77961-3F40-4345-8442-C974217190FB}">
      <dgm:prSet/>
      <dgm:spPr/>
      <dgm:t>
        <a:bodyPr/>
        <a:lstStyle/>
        <a:p>
          <a:endParaRPr lang="en-US"/>
        </a:p>
      </dgm:t>
    </dgm:pt>
    <dgm:pt modelId="{31DE4ACA-7FE9-4FA1-9801-99D99E21894F}" type="sibTrans" cxnId="{F5E77961-3F40-4345-8442-C974217190FB}">
      <dgm:prSet/>
      <dgm:spPr/>
      <dgm:t>
        <a:bodyPr/>
        <a:lstStyle/>
        <a:p>
          <a:endParaRPr lang="en-US"/>
        </a:p>
      </dgm:t>
    </dgm:pt>
    <dgm:pt modelId="{B404F575-5890-41CB-8AC3-A42E13B1975B}">
      <dgm:prSet phldrT="[Text]" custT="1"/>
      <dgm:spPr/>
      <dgm:t>
        <a:bodyPr/>
        <a:lstStyle/>
        <a:p>
          <a:r>
            <a:rPr lang="en-US" sz="1200" b="0">
              <a:solidFill>
                <a:srgbClr val="FFE17A"/>
              </a:solidFill>
            </a:rPr>
            <a:t>Docea</a:t>
          </a:r>
          <a:r>
            <a:rPr lang="en-US" sz="1200" b="0"/>
            <a:t> </a:t>
          </a:r>
        </a:p>
        <a:p>
          <a:r>
            <a:rPr lang="en-US" sz="1200" b="0"/>
            <a:t>Power, performance and thermal tuning</a:t>
          </a:r>
        </a:p>
      </dgm:t>
    </dgm:pt>
    <dgm:pt modelId="{892471B9-B846-43D8-ABAB-2DE99453F7EA}" type="parTrans" cxnId="{09128304-9E02-404E-80E9-2B6264A4EFF6}">
      <dgm:prSet/>
      <dgm:spPr/>
      <dgm:t>
        <a:bodyPr/>
        <a:lstStyle/>
        <a:p>
          <a:endParaRPr lang="en-US"/>
        </a:p>
      </dgm:t>
    </dgm:pt>
    <dgm:pt modelId="{C51767E8-4AEB-47C0-AB6E-9233B70441CF}" type="sibTrans" cxnId="{09128304-9E02-404E-80E9-2B6264A4EFF6}">
      <dgm:prSet/>
      <dgm:spPr/>
      <dgm:t>
        <a:bodyPr/>
        <a:lstStyle/>
        <a:p>
          <a:endParaRPr lang="en-US"/>
        </a:p>
      </dgm:t>
    </dgm:pt>
    <dgm:pt modelId="{99144F70-89B4-46EC-A3A3-F8C3868D5E97}" type="pres">
      <dgm:prSet presAssocID="{5223DD67-29B5-4112-ABA0-272FA1CABA32}" presName="compositeShape" presStyleCnt="0">
        <dgm:presLayoutVars>
          <dgm:chMax val="7"/>
          <dgm:dir/>
          <dgm:resizeHandles val="exact"/>
        </dgm:presLayoutVars>
      </dgm:prSet>
      <dgm:spPr/>
    </dgm:pt>
    <dgm:pt modelId="{02C40331-9C8D-443B-9AF6-EF4508C56D0B}" type="pres">
      <dgm:prSet presAssocID="{5223DD67-29B5-4112-ABA0-272FA1CABA32}" presName="wedge1" presStyleLbl="node1" presStyleIdx="0" presStyleCnt="5"/>
      <dgm:spPr/>
    </dgm:pt>
    <dgm:pt modelId="{CCB45EFB-98AC-4E6A-B4EC-9D69F16F0CA4}" type="pres">
      <dgm:prSet presAssocID="{5223DD67-29B5-4112-ABA0-272FA1CABA32}" presName="dummy1a" presStyleCnt="0"/>
      <dgm:spPr/>
    </dgm:pt>
    <dgm:pt modelId="{8CD48B9A-9292-4D08-964F-88DBA03F0189}" type="pres">
      <dgm:prSet presAssocID="{5223DD67-29B5-4112-ABA0-272FA1CABA32}" presName="dummy1b" presStyleCnt="0"/>
      <dgm:spPr/>
    </dgm:pt>
    <dgm:pt modelId="{E2D85FEE-482E-42D6-A513-62C4AAE68972}" type="pres">
      <dgm:prSet presAssocID="{5223DD67-29B5-4112-ABA0-272FA1CABA32}" presName="wedge1Tx" presStyleLbl="node1" presStyleIdx="0" presStyleCnt="5">
        <dgm:presLayoutVars>
          <dgm:chMax val="0"/>
          <dgm:chPref val="0"/>
          <dgm:bulletEnabled val="1"/>
        </dgm:presLayoutVars>
      </dgm:prSet>
      <dgm:spPr/>
    </dgm:pt>
    <dgm:pt modelId="{13D57AD7-CD90-42A6-B758-0C20CE686B0D}" type="pres">
      <dgm:prSet presAssocID="{5223DD67-29B5-4112-ABA0-272FA1CABA32}" presName="wedge2" presStyleLbl="node1" presStyleIdx="1" presStyleCnt="5"/>
      <dgm:spPr/>
    </dgm:pt>
    <dgm:pt modelId="{7C23BEA8-5DCB-4B98-B8B0-2458872A8AC1}" type="pres">
      <dgm:prSet presAssocID="{5223DD67-29B5-4112-ABA0-272FA1CABA32}" presName="dummy2a" presStyleCnt="0"/>
      <dgm:spPr/>
    </dgm:pt>
    <dgm:pt modelId="{4A291187-ACCD-4BB4-A8B0-0E8C2133AEAB}" type="pres">
      <dgm:prSet presAssocID="{5223DD67-29B5-4112-ABA0-272FA1CABA32}" presName="dummy2b" presStyleCnt="0"/>
      <dgm:spPr/>
    </dgm:pt>
    <dgm:pt modelId="{C419A2BF-32A4-4D63-872E-C67F0EFDA1D1}" type="pres">
      <dgm:prSet presAssocID="{5223DD67-29B5-4112-ABA0-272FA1CABA32}" presName="wedge2Tx" presStyleLbl="node1" presStyleIdx="1" presStyleCnt="5">
        <dgm:presLayoutVars>
          <dgm:chMax val="0"/>
          <dgm:chPref val="0"/>
          <dgm:bulletEnabled val="1"/>
        </dgm:presLayoutVars>
      </dgm:prSet>
      <dgm:spPr/>
    </dgm:pt>
    <dgm:pt modelId="{05328B98-7D50-4808-98E5-D38DFA66137A}" type="pres">
      <dgm:prSet presAssocID="{5223DD67-29B5-4112-ABA0-272FA1CABA32}" presName="wedge3" presStyleLbl="node1" presStyleIdx="2" presStyleCnt="5"/>
      <dgm:spPr/>
    </dgm:pt>
    <dgm:pt modelId="{2B38E13B-9E39-482A-AC68-58B270567147}" type="pres">
      <dgm:prSet presAssocID="{5223DD67-29B5-4112-ABA0-272FA1CABA32}" presName="dummy3a" presStyleCnt="0"/>
      <dgm:spPr/>
    </dgm:pt>
    <dgm:pt modelId="{779E7E2A-0405-4C5B-93F5-D1C7AA3901AA}" type="pres">
      <dgm:prSet presAssocID="{5223DD67-29B5-4112-ABA0-272FA1CABA32}" presName="dummy3b" presStyleCnt="0"/>
      <dgm:spPr/>
    </dgm:pt>
    <dgm:pt modelId="{95B97FC4-CC0B-40E0-9A25-9D4A930B1702}" type="pres">
      <dgm:prSet presAssocID="{5223DD67-29B5-4112-ABA0-272FA1CABA32}" presName="wedge3Tx" presStyleLbl="node1" presStyleIdx="2" presStyleCnt="5">
        <dgm:presLayoutVars>
          <dgm:chMax val="0"/>
          <dgm:chPref val="0"/>
          <dgm:bulletEnabled val="1"/>
        </dgm:presLayoutVars>
      </dgm:prSet>
      <dgm:spPr/>
    </dgm:pt>
    <dgm:pt modelId="{F66DE872-C4E0-4AFE-80F6-5006947C7FB4}" type="pres">
      <dgm:prSet presAssocID="{5223DD67-29B5-4112-ABA0-272FA1CABA32}" presName="wedge4" presStyleLbl="node1" presStyleIdx="3" presStyleCnt="5"/>
      <dgm:spPr/>
    </dgm:pt>
    <dgm:pt modelId="{C4EFB6C8-F12D-4EBC-964F-C99D0E6C106F}" type="pres">
      <dgm:prSet presAssocID="{5223DD67-29B5-4112-ABA0-272FA1CABA32}" presName="dummy4a" presStyleCnt="0"/>
      <dgm:spPr/>
    </dgm:pt>
    <dgm:pt modelId="{EF6592E4-2EE3-417F-B65F-A2E15CCFB274}" type="pres">
      <dgm:prSet presAssocID="{5223DD67-29B5-4112-ABA0-272FA1CABA32}" presName="dummy4b" presStyleCnt="0"/>
      <dgm:spPr/>
    </dgm:pt>
    <dgm:pt modelId="{ECF6EDF4-11D5-4537-8D87-57F7DD943F09}" type="pres">
      <dgm:prSet presAssocID="{5223DD67-29B5-4112-ABA0-272FA1CABA32}" presName="wedge4Tx" presStyleLbl="node1" presStyleIdx="3" presStyleCnt="5">
        <dgm:presLayoutVars>
          <dgm:chMax val="0"/>
          <dgm:chPref val="0"/>
          <dgm:bulletEnabled val="1"/>
        </dgm:presLayoutVars>
      </dgm:prSet>
      <dgm:spPr/>
    </dgm:pt>
    <dgm:pt modelId="{E5CD75DE-A4E1-4C17-8FA4-645A9C14A929}" type="pres">
      <dgm:prSet presAssocID="{5223DD67-29B5-4112-ABA0-272FA1CABA32}" presName="wedge5" presStyleLbl="node1" presStyleIdx="4" presStyleCnt="5"/>
      <dgm:spPr/>
    </dgm:pt>
    <dgm:pt modelId="{07A144FA-ACBF-47F8-8639-E590D68D913B}" type="pres">
      <dgm:prSet presAssocID="{5223DD67-29B5-4112-ABA0-272FA1CABA32}" presName="dummy5a" presStyleCnt="0"/>
      <dgm:spPr/>
    </dgm:pt>
    <dgm:pt modelId="{0269F6D6-1BB0-467F-BE26-A41ABDD98B81}" type="pres">
      <dgm:prSet presAssocID="{5223DD67-29B5-4112-ABA0-272FA1CABA32}" presName="dummy5b" presStyleCnt="0"/>
      <dgm:spPr/>
    </dgm:pt>
    <dgm:pt modelId="{13E607A7-096C-4CC5-88A6-448A4CCDA2F0}" type="pres">
      <dgm:prSet presAssocID="{5223DD67-29B5-4112-ABA0-272FA1CABA32}" presName="wedge5Tx" presStyleLbl="node1" presStyleIdx="4" presStyleCnt="5">
        <dgm:presLayoutVars>
          <dgm:chMax val="0"/>
          <dgm:chPref val="0"/>
          <dgm:bulletEnabled val="1"/>
        </dgm:presLayoutVars>
      </dgm:prSet>
      <dgm:spPr/>
    </dgm:pt>
    <dgm:pt modelId="{223AAB6C-896A-4F4A-9721-A2F3B0577181}" type="pres">
      <dgm:prSet presAssocID="{31DE4ACA-7FE9-4FA1-9801-99D99E21894F}" presName="arrowWedge1" presStyleLbl="fgSibTrans2D1" presStyleIdx="0" presStyleCnt="5"/>
      <dgm:spPr/>
    </dgm:pt>
    <dgm:pt modelId="{5564868A-0C64-46C4-9097-F2BC0E750025}" type="pres">
      <dgm:prSet presAssocID="{C51767E8-4AEB-47C0-AB6E-9233B70441CF}" presName="arrowWedge2" presStyleLbl="fgSibTrans2D1" presStyleIdx="1" presStyleCnt="5"/>
      <dgm:spPr/>
    </dgm:pt>
    <dgm:pt modelId="{DB68FB4C-710C-4218-B7A2-8DE54DF23347}" type="pres">
      <dgm:prSet presAssocID="{5C1DE2EE-71B0-4876-A863-BFC7B44EC683}" presName="arrowWedge3" presStyleLbl="fgSibTrans2D1" presStyleIdx="2" presStyleCnt="5"/>
      <dgm:spPr/>
    </dgm:pt>
    <dgm:pt modelId="{F8B72FD6-7727-486C-9DB8-0AA6CA41943D}" type="pres">
      <dgm:prSet presAssocID="{F308BC5A-533D-4EB3-BAF0-E335E4A7DC79}" presName="arrowWedge4" presStyleLbl="fgSibTrans2D1" presStyleIdx="3" presStyleCnt="5"/>
      <dgm:spPr/>
    </dgm:pt>
    <dgm:pt modelId="{B4518CF6-5D6A-4255-8228-680F5FA4C47D}" type="pres">
      <dgm:prSet presAssocID="{56160333-571B-4E45-98AE-8380A8B141B8}" presName="arrowWedge5" presStyleLbl="fgSibTrans2D1" presStyleIdx="4" presStyleCnt="5"/>
      <dgm:spPr/>
    </dgm:pt>
  </dgm:ptLst>
  <dgm:cxnLst>
    <dgm:cxn modelId="{276B3D04-8156-4BF6-A459-9AEB64550662}" type="presOf" srcId="{7FE6603C-07F8-48A9-AA41-0CF0EC90D902}" destId="{ECF6EDF4-11D5-4537-8D87-57F7DD943F09}" srcOrd="1" destOrd="0" presId="urn:microsoft.com/office/officeart/2005/8/layout/cycle8"/>
    <dgm:cxn modelId="{09128304-9E02-404E-80E9-2B6264A4EFF6}" srcId="{5223DD67-29B5-4112-ABA0-272FA1CABA32}" destId="{B404F575-5890-41CB-8AC3-A42E13B1975B}" srcOrd="1" destOrd="0" parTransId="{892471B9-B846-43D8-ABAB-2DE99453F7EA}" sibTransId="{C51767E8-4AEB-47C0-AB6E-9233B70441CF}"/>
    <dgm:cxn modelId="{9A865007-689A-4F46-A662-62ABC1F30758}" srcId="{5223DD67-29B5-4112-ABA0-272FA1CABA32}" destId="{7FE6603C-07F8-48A9-AA41-0CF0EC90D902}" srcOrd="3" destOrd="0" parTransId="{3315B0D9-0F75-46FF-8730-3BFBC0195C1B}" sibTransId="{F308BC5A-533D-4EB3-BAF0-E335E4A7DC79}"/>
    <dgm:cxn modelId="{2D334921-DB27-4853-BC5E-41C9C789F0E8}" type="presOf" srcId="{79568E9D-7CC6-43C2-8DD7-E21CD870C32A}" destId="{95B97FC4-CC0B-40E0-9A25-9D4A930B1702}" srcOrd="1" destOrd="0" presId="urn:microsoft.com/office/officeart/2005/8/layout/cycle8"/>
    <dgm:cxn modelId="{64D15525-E201-4466-96EE-240C29007FC9}" type="presOf" srcId="{79568E9D-7CC6-43C2-8DD7-E21CD870C32A}" destId="{05328B98-7D50-4808-98E5-D38DFA66137A}" srcOrd="0" destOrd="0" presId="urn:microsoft.com/office/officeart/2005/8/layout/cycle8"/>
    <dgm:cxn modelId="{52D60526-63C0-4576-B797-216B4F529F2D}" type="presOf" srcId="{A0E5259B-19A8-4A42-A333-C6B2B90F81D5}" destId="{13E607A7-096C-4CC5-88A6-448A4CCDA2F0}" srcOrd="1" destOrd="0" presId="urn:microsoft.com/office/officeart/2005/8/layout/cycle8"/>
    <dgm:cxn modelId="{F5E77961-3F40-4345-8442-C974217190FB}" srcId="{5223DD67-29B5-4112-ABA0-272FA1CABA32}" destId="{C6F12C43-B85D-45B2-9186-86CEB16C8216}" srcOrd="0" destOrd="0" parTransId="{A331E375-E638-486D-8301-349EB751584D}" sibTransId="{31DE4ACA-7FE9-4FA1-9801-99D99E21894F}"/>
    <dgm:cxn modelId="{D0645779-86DA-4958-AD44-89825D6E6FE0}" srcId="{5223DD67-29B5-4112-ABA0-272FA1CABA32}" destId="{A0E5259B-19A8-4A42-A333-C6B2B90F81D5}" srcOrd="4" destOrd="0" parTransId="{C5C6F725-BB8B-4BDB-B649-BAEA846868B0}" sibTransId="{56160333-571B-4E45-98AE-8380A8B141B8}"/>
    <dgm:cxn modelId="{D08C757B-3231-475F-B315-C76A7D635142}" type="presOf" srcId="{A0E5259B-19A8-4A42-A333-C6B2B90F81D5}" destId="{E5CD75DE-A4E1-4C17-8FA4-645A9C14A929}" srcOrd="0" destOrd="0" presId="urn:microsoft.com/office/officeart/2005/8/layout/cycle8"/>
    <dgm:cxn modelId="{980E038F-C3EB-412D-A1FC-F9E3DA795B34}" type="presOf" srcId="{C6F12C43-B85D-45B2-9186-86CEB16C8216}" destId="{02C40331-9C8D-443B-9AF6-EF4508C56D0B}" srcOrd="0" destOrd="0" presId="urn:microsoft.com/office/officeart/2005/8/layout/cycle8"/>
    <dgm:cxn modelId="{4024A58F-AB60-48BE-BC20-0B596BE521E0}" type="presOf" srcId="{C6F12C43-B85D-45B2-9186-86CEB16C8216}" destId="{E2D85FEE-482E-42D6-A513-62C4AAE68972}" srcOrd="1" destOrd="0" presId="urn:microsoft.com/office/officeart/2005/8/layout/cycle8"/>
    <dgm:cxn modelId="{F047019E-8CA0-4E96-9C77-19F421FD2FF1}" type="presOf" srcId="{B404F575-5890-41CB-8AC3-A42E13B1975B}" destId="{13D57AD7-CD90-42A6-B758-0C20CE686B0D}" srcOrd="0" destOrd="0" presId="urn:microsoft.com/office/officeart/2005/8/layout/cycle8"/>
    <dgm:cxn modelId="{170469C1-B14F-4A80-8E65-D736C3E3E5AA}" type="presOf" srcId="{7FE6603C-07F8-48A9-AA41-0CF0EC90D902}" destId="{F66DE872-C4E0-4AFE-80F6-5006947C7FB4}" srcOrd="0" destOrd="0" presId="urn:microsoft.com/office/officeart/2005/8/layout/cycle8"/>
    <dgm:cxn modelId="{FE79DFE4-7272-478E-ACEF-40DB6F64130B}" type="presOf" srcId="{B404F575-5890-41CB-8AC3-A42E13B1975B}" destId="{C419A2BF-32A4-4D63-872E-C67F0EFDA1D1}" srcOrd="1" destOrd="0" presId="urn:microsoft.com/office/officeart/2005/8/layout/cycle8"/>
    <dgm:cxn modelId="{1E3BE6F9-F509-4B8A-B1AC-C3E3301E4736}" srcId="{5223DD67-29B5-4112-ABA0-272FA1CABA32}" destId="{79568E9D-7CC6-43C2-8DD7-E21CD870C32A}" srcOrd="2" destOrd="0" parTransId="{8855EE46-7FB7-4C4B-997E-2EDD5FF60037}" sibTransId="{5C1DE2EE-71B0-4876-A863-BFC7B44EC683}"/>
    <dgm:cxn modelId="{AB9EE7FA-9068-4A5E-9F29-CE6439F95852}" type="presOf" srcId="{5223DD67-29B5-4112-ABA0-272FA1CABA32}" destId="{99144F70-89B4-46EC-A3A3-F8C3868D5E97}" srcOrd="0" destOrd="0" presId="urn:microsoft.com/office/officeart/2005/8/layout/cycle8"/>
    <dgm:cxn modelId="{5CACFFF0-7B86-45E7-A830-BB92F8F6A29F}" type="presParOf" srcId="{99144F70-89B4-46EC-A3A3-F8C3868D5E97}" destId="{02C40331-9C8D-443B-9AF6-EF4508C56D0B}" srcOrd="0" destOrd="0" presId="urn:microsoft.com/office/officeart/2005/8/layout/cycle8"/>
    <dgm:cxn modelId="{C5AF58A5-8738-42E3-8F87-F962DA081BCE}" type="presParOf" srcId="{99144F70-89B4-46EC-A3A3-F8C3868D5E97}" destId="{CCB45EFB-98AC-4E6A-B4EC-9D69F16F0CA4}" srcOrd="1" destOrd="0" presId="urn:microsoft.com/office/officeart/2005/8/layout/cycle8"/>
    <dgm:cxn modelId="{1DFE0BD5-3695-44F9-AF62-BC678263F98E}" type="presParOf" srcId="{99144F70-89B4-46EC-A3A3-F8C3868D5E97}" destId="{8CD48B9A-9292-4D08-964F-88DBA03F0189}" srcOrd="2" destOrd="0" presId="urn:microsoft.com/office/officeart/2005/8/layout/cycle8"/>
    <dgm:cxn modelId="{19593AB7-AAA5-45D2-A09B-A805954F0C0B}" type="presParOf" srcId="{99144F70-89B4-46EC-A3A3-F8C3868D5E97}" destId="{E2D85FEE-482E-42D6-A513-62C4AAE68972}" srcOrd="3" destOrd="0" presId="urn:microsoft.com/office/officeart/2005/8/layout/cycle8"/>
    <dgm:cxn modelId="{3404F069-DD0B-4FD2-9CA8-72029CF74830}" type="presParOf" srcId="{99144F70-89B4-46EC-A3A3-F8C3868D5E97}" destId="{13D57AD7-CD90-42A6-B758-0C20CE686B0D}" srcOrd="4" destOrd="0" presId="urn:microsoft.com/office/officeart/2005/8/layout/cycle8"/>
    <dgm:cxn modelId="{0208912E-D89C-48C5-A7DE-C5754B233BC8}" type="presParOf" srcId="{99144F70-89B4-46EC-A3A3-F8C3868D5E97}" destId="{7C23BEA8-5DCB-4B98-B8B0-2458872A8AC1}" srcOrd="5" destOrd="0" presId="urn:microsoft.com/office/officeart/2005/8/layout/cycle8"/>
    <dgm:cxn modelId="{85E108D1-96C6-42DB-84BB-83B9ECF2D04E}" type="presParOf" srcId="{99144F70-89B4-46EC-A3A3-F8C3868D5E97}" destId="{4A291187-ACCD-4BB4-A8B0-0E8C2133AEAB}" srcOrd="6" destOrd="0" presId="urn:microsoft.com/office/officeart/2005/8/layout/cycle8"/>
    <dgm:cxn modelId="{D3923DFF-973B-478F-BB24-FDDCD41EC5EE}" type="presParOf" srcId="{99144F70-89B4-46EC-A3A3-F8C3868D5E97}" destId="{C419A2BF-32A4-4D63-872E-C67F0EFDA1D1}" srcOrd="7" destOrd="0" presId="urn:microsoft.com/office/officeart/2005/8/layout/cycle8"/>
    <dgm:cxn modelId="{5AE11478-EE88-4518-8120-A43BF3A6866D}" type="presParOf" srcId="{99144F70-89B4-46EC-A3A3-F8C3868D5E97}" destId="{05328B98-7D50-4808-98E5-D38DFA66137A}" srcOrd="8" destOrd="0" presId="urn:microsoft.com/office/officeart/2005/8/layout/cycle8"/>
    <dgm:cxn modelId="{64773D54-ADF5-4B6A-9B04-1C92EDD2CD23}" type="presParOf" srcId="{99144F70-89B4-46EC-A3A3-F8C3868D5E97}" destId="{2B38E13B-9E39-482A-AC68-58B270567147}" srcOrd="9" destOrd="0" presId="urn:microsoft.com/office/officeart/2005/8/layout/cycle8"/>
    <dgm:cxn modelId="{EE4976C4-3543-4202-BA24-A7E92D08B872}" type="presParOf" srcId="{99144F70-89B4-46EC-A3A3-F8C3868D5E97}" destId="{779E7E2A-0405-4C5B-93F5-D1C7AA3901AA}" srcOrd="10" destOrd="0" presId="urn:microsoft.com/office/officeart/2005/8/layout/cycle8"/>
    <dgm:cxn modelId="{115B14A6-3BDC-4A3F-B9A1-38EFA8CF21A3}" type="presParOf" srcId="{99144F70-89B4-46EC-A3A3-F8C3868D5E97}" destId="{95B97FC4-CC0B-40E0-9A25-9D4A930B1702}" srcOrd="11" destOrd="0" presId="urn:microsoft.com/office/officeart/2005/8/layout/cycle8"/>
    <dgm:cxn modelId="{79A74548-7A8B-40D4-8801-370A3E3666D2}" type="presParOf" srcId="{99144F70-89B4-46EC-A3A3-F8C3868D5E97}" destId="{F66DE872-C4E0-4AFE-80F6-5006947C7FB4}" srcOrd="12" destOrd="0" presId="urn:microsoft.com/office/officeart/2005/8/layout/cycle8"/>
    <dgm:cxn modelId="{AF96FFA1-DD5B-4BC4-A720-100B4DB50A6C}" type="presParOf" srcId="{99144F70-89B4-46EC-A3A3-F8C3868D5E97}" destId="{C4EFB6C8-F12D-4EBC-964F-C99D0E6C106F}" srcOrd="13" destOrd="0" presId="urn:microsoft.com/office/officeart/2005/8/layout/cycle8"/>
    <dgm:cxn modelId="{DF62DF20-0384-4E7D-81C4-B2EA022FF2CD}" type="presParOf" srcId="{99144F70-89B4-46EC-A3A3-F8C3868D5E97}" destId="{EF6592E4-2EE3-417F-B65F-A2E15CCFB274}" srcOrd="14" destOrd="0" presId="urn:microsoft.com/office/officeart/2005/8/layout/cycle8"/>
    <dgm:cxn modelId="{050D0CA1-EE76-4AF6-9D06-7021149E9E8A}" type="presParOf" srcId="{99144F70-89B4-46EC-A3A3-F8C3868D5E97}" destId="{ECF6EDF4-11D5-4537-8D87-57F7DD943F09}" srcOrd="15" destOrd="0" presId="urn:microsoft.com/office/officeart/2005/8/layout/cycle8"/>
    <dgm:cxn modelId="{155CABDD-420B-4368-8512-462C557250D2}" type="presParOf" srcId="{99144F70-89B4-46EC-A3A3-F8C3868D5E97}" destId="{E5CD75DE-A4E1-4C17-8FA4-645A9C14A929}" srcOrd="16" destOrd="0" presId="urn:microsoft.com/office/officeart/2005/8/layout/cycle8"/>
    <dgm:cxn modelId="{6D43CA5D-EF6D-42E9-9C7E-AF42DFEF391C}" type="presParOf" srcId="{99144F70-89B4-46EC-A3A3-F8C3868D5E97}" destId="{07A144FA-ACBF-47F8-8639-E590D68D913B}" srcOrd="17" destOrd="0" presId="urn:microsoft.com/office/officeart/2005/8/layout/cycle8"/>
    <dgm:cxn modelId="{171469A8-FF59-49B8-85B5-26C5A625B2ED}" type="presParOf" srcId="{99144F70-89B4-46EC-A3A3-F8C3868D5E97}" destId="{0269F6D6-1BB0-467F-BE26-A41ABDD98B81}" srcOrd="18" destOrd="0" presId="urn:microsoft.com/office/officeart/2005/8/layout/cycle8"/>
    <dgm:cxn modelId="{B862B413-83DA-4172-8387-B3503191C5F6}" type="presParOf" srcId="{99144F70-89B4-46EC-A3A3-F8C3868D5E97}" destId="{13E607A7-096C-4CC5-88A6-448A4CCDA2F0}" srcOrd="19" destOrd="0" presId="urn:microsoft.com/office/officeart/2005/8/layout/cycle8"/>
    <dgm:cxn modelId="{F6E8AA33-F784-4B52-BC31-EA96DE778C56}" type="presParOf" srcId="{99144F70-89B4-46EC-A3A3-F8C3868D5E97}" destId="{223AAB6C-896A-4F4A-9721-A2F3B0577181}" srcOrd="20" destOrd="0" presId="urn:microsoft.com/office/officeart/2005/8/layout/cycle8"/>
    <dgm:cxn modelId="{0D5FFDEC-9807-45A0-A5CF-C122DFC6D6CC}" type="presParOf" srcId="{99144F70-89B4-46EC-A3A3-F8C3868D5E97}" destId="{5564868A-0C64-46C4-9097-F2BC0E750025}" srcOrd="21" destOrd="0" presId="urn:microsoft.com/office/officeart/2005/8/layout/cycle8"/>
    <dgm:cxn modelId="{9C12832E-30B8-468C-9215-507A126A9FE8}" type="presParOf" srcId="{99144F70-89B4-46EC-A3A3-F8C3868D5E97}" destId="{DB68FB4C-710C-4218-B7A2-8DE54DF23347}" srcOrd="22" destOrd="0" presId="urn:microsoft.com/office/officeart/2005/8/layout/cycle8"/>
    <dgm:cxn modelId="{8FBE1975-726F-455F-8A62-A03C57CE698D}" type="presParOf" srcId="{99144F70-89B4-46EC-A3A3-F8C3868D5E97}" destId="{F8B72FD6-7727-486C-9DB8-0AA6CA41943D}" srcOrd="23" destOrd="0" presId="urn:microsoft.com/office/officeart/2005/8/layout/cycle8"/>
    <dgm:cxn modelId="{A717E1DC-FD9B-4138-8C75-A927A2342E1C}" type="presParOf" srcId="{99144F70-89B4-46EC-A3A3-F8C3868D5E97}" destId="{B4518CF6-5D6A-4255-8228-680F5FA4C47D}" srcOrd="2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BF73B6-656C-4652-AAEA-23A116FC052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9488DC9-C0EC-4AC1-B9F7-9069663418D6}">
      <dgm:prSet/>
      <dgm:spPr/>
      <dgm:t>
        <a:bodyPr/>
        <a:lstStyle/>
        <a:p>
          <a:pPr>
            <a:lnSpc>
              <a:spcPct val="100000"/>
            </a:lnSpc>
          </a:pPr>
          <a:r>
            <a:rPr lang="en-US"/>
            <a:t>Faster iterations</a:t>
          </a:r>
        </a:p>
      </dgm:t>
    </dgm:pt>
    <dgm:pt modelId="{90FCEDEA-C50D-4CC3-8D0F-36644A83192C}" type="parTrans" cxnId="{6F2CAC89-F830-4FD4-90F6-3D2449F9BFBC}">
      <dgm:prSet/>
      <dgm:spPr/>
      <dgm:t>
        <a:bodyPr/>
        <a:lstStyle/>
        <a:p>
          <a:endParaRPr lang="en-US"/>
        </a:p>
      </dgm:t>
    </dgm:pt>
    <dgm:pt modelId="{14792792-6B1C-4848-B88B-DC2E3100057C}" type="sibTrans" cxnId="{6F2CAC89-F830-4FD4-90F6-3D2449F9BFBC}">
      <dgm:prSet/>
      <dgm:spPr/>
      <dgm:t>
        <a:bodyPr/>
        <a:lstStyle/>
        <a:p>
          <a:endParaRPr lang="en-US"/>
        </a:p>
      </dgm:t>
    </dgm:pt>
    <dgm:pt modelId="{8CC775D3-43AD-42C5-8A78-91E56A254687}">
      <dgm:prSet/>
      <dgm:spPr/>
      <dgm:t>
        <a:bodyPr/>
        <a:lstStyle/>
        <a:p>
          <a:pPr>
            <a:lnSpc>
              <a:spcPct val="100000"/>
            </a:lnSpc>
          </a:pPr>
          <a:r>
            <a:rPr lang="en-US" b="0">
              <a:solidFill>
                <a:schemeClr val="tx1"/>
              </a:solidFill>
            </a:rPr>
            <a:t>Example:</a:t>
          </a:r>
          <a:r>
            <a:rPr lang="en-US"/>
            <a:t> Generate new design ideas and explore different configuration options</a:t>
          </a:r>
        </a:p>
      </dgm:t>
    </dgm:pt>
    <dgm:pt modelId="{283DCAA7-057F-4C6F-B937-FB601D2B9409}" type="parTrans" cxnId="{D7CEAB28-4CA2-451F-B483-9DF37EA423EB}">
      <dgm:prSet/>
      <dgm:spPr/>
      <dgm:t>
        <a:bodyPr/>
        <a:lstStyle/>
        <a:p>
          <a:endParaRPr lang="en-US"/>
        </a:p>
      </dgm:t>
    </dgm:pt>
    <dgm:pt modelId="{929DE996-ACF6-47A8-8495-C9EDADA6C962}" type="sibTrans" cxnId="{D7CEAB28-4CA2-451F-B483-9DF37EA423EB}">
      <dgm:prSet/>
      <dgm:spPr/>
      <dgm:t>
        <a:bodyPr/>
        <a:lstStyle/>
        <a:p>
          <a:endParaRPr lang="en-US"/>
        </a:p>
      </dgm:t>
    </dgm:pt>
    <dgm:pt modelId="{856E9466-5473-41EA-99C9-4F6284B282A5}">
      <dgm:prSet/>
      <dgm:spPr/>
      <dgm:t>
        <a:bodyPr/>
        <a:lstStyle/>
        <a:p>
          <a:pPr>
            <a:lnSpc>
              <a:spcPct val="100000"/>
            </a:lnSpc>
          </a:pPr>
          <a:r>
            <a:rPr lang="en-US"/>
            <a:t>Reduce errors</a:t>
          </a:r>
        </a:p>
      </dgm:t>
    </dgm:pt>
    <dgm:pt modelId="{F79A3AFA-1E5F-40A8-A1A5-FA656E9676A1}" type="parTrans" cxnId="{5B05518F-B2A1-44FC-8200-C29A2F1FE506}">
      <dgm:prSet/>
      <dgm:spPr/>
      <dgm:t>
        <a:bodyPr/>
        <a:lstStyle/>
        <a:p>
          <a:endParaRPr lang="en-US"/>
        </a:p>
      </dgm:t>
    </dgm:pt>
    <dgm:pt modelId="{FA9BF3F1-061C-46C9-AAC3-B8BE0B3A663C}" type="sibTrans" cxnId="{5B05518F-B2A1-44FC-8200-C29A2F1FE506}">
      <dgm:prSet/>
      <dgm:spPr/>
      <dgm:t>
        <a:bodyPr/>
        <a:lstStyle/>
        <a:p>
          <a:endParaRPr lang="en-US"/>
        </a:p>
      </dgm:t>
    </dgm:pt>
    <dgm:pt modelId="{DCDD9DED-0E2D-43FA-B134-0A472F4BC1F8}">
      <dgm:prSet/>
      <dgm:spPr/>
      <dgm:t>
        <a:bodyPr/>
        <a:lstStyle/>
        <a:p>
          <a:pPr>
            <a:lnSpc>
              <a:spcPct val="100000"/>
            </a:lnSpc>
          </a:pPr>
          <a:r>
            <a:rPr lang="en-US"/>
            <a:t>Example: Flag potential issues with specification in system context</a:t>
          </a:r>
        </a:p>
      </dgm:t>
    </dgm:pt>
    <dgm:pt modelId="{AF5DF0AD-A18F-42D3-A3FB-EFACE380622F}" type="parTrans" cxnId="{6A870EA7-1DCC-4BB0-AAA9-35F909465DEA}">
      <dgm:prSet/>
      <dgm:spPr/>
      <dgm:t>
        <a:bodyPr/>
        <a:lstStyle/>
        <a:p>
          <a:endParaRPr lang="en-US"/>
        </a:p>
      </dgm:t>
    </dgm:pt>
    <dgm:pt modelId="{90E572D1-A548-4B26-B763-CECF62DA3785}" type="sibTrans" cxnId="{6A870EA7-1DCC-4BB0-AAA9-35F909465DEA}">
      <dgm:prSet/>
      <dgm:spPr/>
      <dgm:t>
        <a:bodyPr/>
        <a:lstStyle/>
        <a:p>
          <a:endParaRPr lang="en-US"/>
        </a:p>
      </dgm:t>
    </dgm:pt>
    <dgm:pt modelId="{4BA3460D-F7A8-4EDE-95C9-01BA9BE6AAFB}">
      <dgm:prSet/>
      <dgm:spPr/>
      <dgm:t>
        <a:bodyPr/>
        <a:lstStyle/>
        <a:p>
          <a:pPr>
            <a:lnSpc>
              <a:spcPct val="100000"/>
            </a:lnSpc>
          </a:pPr>
          <a:r>
            <a:rPr lang="en-US"/>
            <a:t>↑ Optimization space</a:t>
          </a:r>
        </a:p>
      </dgm:t>
    </dgm:pt>
    <dgm:pt modelId="{E2A2945A-D5D1-4669-8D84-1DF2D4CF823E}" type="parTrans" cxnId="{6FD5A3D7-D75D-47B4-ADAB-64E1F481BFDC}">
      <dgm:prSet/>
      <dgm:spPr/>
      <dgm:t>
        <a:bodyPr/>
        <a:lstStyle/>
        <a:p>
          <a:endParaRPr lang="en-US"/>
        </a:p>
      </dgm:t>
    </dgm:pt>
    <dgm:pt modelId="{374D446B-0186-4DE8-88D6-19B3A4DD9DC5}" type="sibTrans" cxnId="{6FD5A3D7-D75D-47B4-ADAB-64E1F481BFDC}">
      <dgm:prSet/>
      <dgm:spPr/>
      <dgm:t>
        <a:bodyPr/>
        <a:lstStyle/>
        <a:p>
          <a:endParaRPr lang="en-US"/>
        </a:p>
      </dgm:t>
    </dgm:pt>
    <dgm:pt modelId="{2CCB725E-EBDD-4A28-BA8E-680313DE56BF}">
      <dgm:prSet/>
      <dgm:spPr/>
      <dgm:t>
        <a:bodyPr/>
        <a:lstStyle/>
        <a:p>
          <a:pPr>
            <a:lnSpc>
              <a:spcPct val="100000"/>
            </a:lnSpc>
          </a:pPr>
          <a:r>
            <a:rPr lang="en-US"/>
            <a:t>Example: Suggest system improvements and help make tradeoffs</a:t>
          </a:r>
        </a:p>
      </dgm:t>
    </dgm:pt>
    <dgm:pt modelId="{2CF6BAC3-FF72-4E28-A4D4-510FB20B964C}" type="parTrans" cxnId="{62145CCC-09DD-4C13-A272-E60CB24B30B4}">
      <dgm:prSet/>
      <dgm:spPr/>
      <dgm:t>
        <a:bodyPr/>
        <a:lstStyle/>
        <a:p>
          <a:endParaRPr lang="en-US"/>
        </a:p>
      </dgm:t>
    </dgm:pt>
    <dgm:pt modelId="{85554750-535E-4828-857F-DCAEB663CEED}" type="sibTrans" cxnId="{62145CCC-09DD-4C13-A272-E60CB24B30B4}">
      <dgm:prSet/>
      <dgm:spPr/>
      <dgm:t>
        <a:bodyPr/>
        <a:lstStyle/>
        <a:p>
          <a:endParaRPr lang="en-US"/>
        </a:p>
      </dgm:t>
    </dgm:pt>
    <dgm:pt modelId="{3DE5CF61-5E06-4E05-B819-1FF340881D8F}" type="pres">
      <dgm:prSet presAssocID="{EDBF73B6-656C-4652-AAEA-23A116FC052F}" presName="root" presStyleCnt="0">
        <dgm:presLayoutVars>
          <dgm:dir/>
          <dgm:resizeHandles val="exact"/>
        </dgm:presLayoutVars>
      </dgm:prSet>
      <dgm:spPr/>
    </dgm:pt>
    <dgm:pt modelId="{8187E0B8-588F-4263-A72D-D1B7B1702675}" type="pres">
      <dgm:prSet presAssocID="{59488DC9-C0EC-4AC1-B9F7-9069663418D6}" presName="compNode" presStyleCnt="0"/>
      <dgm:spPr/>
    </dgm:pt>
    <dgm:pt modelId="{48A89BD5-084C-440C-843F-20E670882990}" type="pres">
      <dgm:prSet presAssocID="{59488DC9-C0EC-4AC1-B9F7-9069663418D6}" presName="bgRect" presStyleLbl="bgShp" presStyleIdx="0" presStyleCnt="3"/>
      <dgm:spPr/>
    </dgm:pt>
    <dgm:pt modelId="{8864B7AB-76CE-47E3-AA34-DBFFD893EE23}" type="pres">
      <dgm:prSet presAssocID="{59488DC9-C0EC-4AC1-B9F7-9069663418D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500585B9-ED80-4464-94D1-FA07BE79091A}" type="pres">
      <dgm:prSet presAssocID="{59488DC9-C0EC-4AC1-B9F7-9069663418D6}" presName="spaceRect" presStyleCnt="0"/>
      <dgm:spPr/>
    </dgm:pt>
    <dgm:pt modelId="{348540A5-09BA-4203-8B48-30B44E919C44}" type="pres">
      <dgm:prSet presAssocID="{59488DC9-C0EC-4AC1-B9F7-9069663418D6}" presName="parTx" presStyleLbl="revTx" presStyleIdx="0" presStyleCnt="6">
        <dgm:presLayoutVars>
          <dgm:chMax val="0"/>
          <dgm:chPref val="0"/>
        </dgm:presLayoutVars>
      </dgm:prSet>
      <dgm:spPr/>
    </dgm:pt>
    <dgm:pt modelId="{1917712E-D46B-4C0F-A7DE-63E6EDE4B560}" type="pres">
      <dgm:prSet presAssocID="{59488DC9-C0EC-4AC1-B9F7-9069663418D6}" presName="desTx" presStyleLbl="revTx" presStyleIdx="1" presStyleCnt="6">
        <dgm:presLayoutVars/>
      </dgm:prSet>
      <dgm:spPr/>
    </dgm:pt>
    <dgm:pt modelId="{425E0C95-C843-46E6-914B-C1B304B82EEA}" type="pres">
      <dgm:prSet presAssocID="{14792792-6B1C-4848-B88B-DC2E3100057C}" presName="sibTrans" presStyleCnt="0"/>
      <dgm:spPr/>
    </dgm:pt>
    <dgm:pt modelId="{618CF13A-61BE-4E20-B3D7-44F49AB4A41B}" type="pres">
      <dgm:prSet presAssocID="{856E9466-5473-41EA-99C9-4F6284B282A5}" presName="compNode" presStyleCnt="0"/>
      <dgm:spPr/>
    </dgm:pt>
    <dgm:pt modelId="{C7E758AA-C803-44EE-9065-6181CBD60390}" type="pres">
      <dgm:prSet presAssocID="{856E9466-5473-41EA-99C9-4F6284B282A5}" presName="bgRect" presStyleLbl="bgShp" presStyleIdx="1" presStyleCnt="3"/>
      <dgm:spPr/>
    </dgm:pt>
    <dgm:pt modelId="{59A617F1-DD83-462C-A99F-4FAAB8303453}" type="pres">
      <dgm:prSet presAssocID="{856E9466-5473-41EA-99C9-4F6284B282A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A314341B-9B94-4F96-BE81-68D3D353B184}" type="pres">
      <dgm:prSet presAssocID="{856E9466-5473-41EA-99C9-4F6284B282A5}" presName="spaceRect" presStyleCnt="0"/>
      <dgm:spPr/>
    </dgm:pt>
    <dgm:pt modelId="{CC2E14C4-E84A-4495-A001-87A8FFFB6648}" type="pres">
      <dgm:prSet presAssocID="{856E9466-5473-41EA-99C9-4F6284B282A5}" presName="parTx" presStyleLbl="revTx" presStyleIdx="2" presStyleCnt="6">
        <dgm:presLayoutVars>
          <dgm:chMax val="0"/>
          <dgm:chPref val="0"/>
        </dgm:presLayoutVars>
      </dgm:prSet>
      <dgm:spPr/>
    </dgm:pt>
    <dgm:pt modelId="{1B023198-5100-4EBC-BA59-3DA690CE4770}" type="pres">
      <dgm:prSet presAssocID="{856E9466-5473-41EA-99C9-4F6284B282A5}" presName="desTx" presStyleLbl="revTx" presStyleIdx="3" presStyleCnt="6">
        <dgm:presLayoutVars/>
      </dgm:prSet>
      <dgm:spPr/>
    </dgm:pt>
    <dgm:pt modelId="{5AF94301-DE7C-47C2-9050-BEA44A860B16}" type="pres">
      <dgm:prSet presAssocID="{FA9BF3F1-061C-46C9-AAC3-B8BE0B3A663C}" presName="sibTrans" presStyleCnt="0"/>
      <dgm:spPr/>
    </dgm:pt>
    <dgm:pt modelId="{61D4ED38-6AD7-42E0-AB0A-93FFAE0E32C5}" type="pres">
      <dgm:prSet presAssocID="{4BA3460D-F7A8-4EDE-95C9-01BA9BE6AAFB}" presName="compNode" presStyleCnt="0"/>
      <dgm:spPr/>
    </dgm:pt>
    <dgm:pt modelId="{479D2A4C-BE99-4F86-ACBC-A2315E4734DD}" type="pres">
      <dgm:prSet presAssocID="{4BA3460D-F7A8-4EDE-95C9-01BA9BE6AAFB}" presName="bgRect" presStyleLbl="bgShp" presStyleIdx="2" presStyleCnt="3"/>
      <dgm:spPr/>
    </dgm:pt>
    <dgm:pt modelId="{FAA7CADB-DE3F-4E15-9677-E807EC600714}" type="pres">
      <dgm:prSet presAssocID="{4BA3460D-F7A8-4EDE-95C9-01BA9BE6AAF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50CAC84D-E355-49D6-BDC3-0DD6ABBB14C2}" type="pres">
      <dgm:prSet presAssocID="{4BA3460D-F7A8-4EDE-95C9-01BA9BE6AAFB}" presName="spaceRect" presStyleCnt="0"/>
      <dgm:spPr/>
    </dgm:pt>
    <dgm:pt modelId="{35A20BDC-EE6D-439C-AB3F-B0ACB2DBCA58}" type="pres">
      <dgm:prSet presAssocID="{4BA3460D-F7A8-4EDE-95C9-01BA9BE6AAFB}" presName="parTx" presStyleLbl="revTx" presStyleIdx="4" presStyleCnt="6">
        <dgm:presLayoutVars>
          <dgm:chMax val="0"/>
          <dgm:chPref val="0"/>
        </dgm:presLayoutVars>
      </dgm:prSet>
      <dgm:spPr/>
    </dgm:pt>
    <dgm:pt modelId="{35E76F14-B678-4846-96DD-C1A488722D81}" type="pres">
      <dgm:prSet presAssocID="{4BA3460D-F7A8-4EDE-95C9-01BA9BE6AAFB}" presName="desTx" presStyleLbl="revTx" presStyleIdx="5" presStyleCnt="6">
        <dgm:presLayoutVars/>
      </dgm:prSet>
      <dgm:spPr/>
    </dgm:pt>
  </dgm:ptLst>
  <dgm:cxnLst>
    <dgm:cxn modelId="{4C7D8822-94EE-4F7A-A7D4-8F72A731A83C}" type="presOf" srcId="{856E9466-5473-41EA-99C9-4F6284B282A5}" destId="{CC2E14C4-E84A-4495-A001-87A8FFFB6648}" srcOrd="0" destOrd="0" presId="urn:microsoft.com/office/officeart/2018/2/layout/IconVerticalSolidList"/>
    <dgm:cxn modelId="{D7CEAB28-4CA2-451F-B483-9DF37EA423EB}" srcId="{59488DC9-C0EC-4AC1-B9F7-9069663418D6}" destId="{8CC775D3-43AD-42C5-8A78-91E56A254687}" srcOrd="0" destOrd="0" parTransId="{283DCAA7-057F-4C6F-B937-FB601D2B9409}" sibTransId="{929DE996-ACF6-47A8-8495-C9EDADA6C962}"/>
    <dgm:cxn modelId="{83AB4337-8707-492B-AF01-F7F78A11B3CD}" type="presOf" srcId="{4BA3460D-F7A8-4EDE-95C9-01BA9BE6AAFB}" destId="{35A20BDC-EE6D-439C-AB3F-B0ACB2DBCA58}" srcOrd="0" destOrd="0" presId="urn:microsoft.com/office/officeart/2018/2/layout/IconVerticalSolidList"/>
    <dgm:cxn modelId="{27B05D43-BA67-4E8F-99B0-4DF620EADC80}" type="presOf" srcId="{59488DC9-C0EC-4AC1-B9F7-9069663418D6}" destId="{348540A5-09BA-4203-8B48-30B44E919C44}" srcOrd="0" destOrd="0" presId="urn:microsoft.com/office/officeart/2018/2/layout/IconVerticalSolidList"/>
    <dgm:cxn modelId="{1B69EF86-A79D-46F7-907B-B66E571DC2C6}" type="presOf" srcId="{8CC775D3-43AD-42C5-8A78-91E56A254687}" destId="{1917712E-D46B-4C0F-A7DE-63E6EDE4B560}" srcOrd="0" destOrd="0" presId="urn:microsoft.com/office/officeart/2018/2/layout/IconVerticalSolidList"/>
    <dgm:cxn modelId="{D3910789-B47A-44AE-8116-B0CF488D0A43}" type="presOf" srcId="{EDBF73B6-656C-4652-AAEA-23A116FC052F}" destId="{3DE5CF61-5E06-4E05-B819-1FF340881D8F}" srcOrd="0" destOrd="0" presId="urn:microsoft.com/office/officeart/2018/2/layout/IconVerticalSolidList"/>
    <dgm:cxn modelId="{6F2CAC89-F830-4FD4-90F6-3D2449F9BFBC}" srcId="{EDBF73B6-656C-4652-AAEA-23A116FC052F}" destId="{59488DC9-C0EC-4AC1-B9F7-9069663418D6}" srcOrd="0" destOrd="0" parTransId="{90FCEDEA-C50D-4CC3-8D0F-36644A83192C}" sibTransId="{14792792-6B1C-4848-B88B-DC2E3100057C}"/>
    <dgm:cxn modelId="{5B05518F-B2A1-44FC-8200-C29A2F1FE506}" srcId="{EDBF73B6-656C-4652-AAEA-23A116FC052F}" destId="{856E9466-5473-41EA-99C9-4F6284B282A5}" srcOrd="1" destOrd="0" parTransId="{F79A3AFA-1E5F-40A8-A1A5-FA656E9676A1}" sibTransId="{FA9BF3F1-061C-46C9-AAC3-B8BE0B3A663C}"/>
    <dgm:cxn modelId="{6A870EA7-1DCC-4BB0-AAA9-35F909465DEA}" srcId="{856E9466-5473-41EA-99C9-4F6284B282A5}" destId="{DCDD9DED-0E2D-43FA-B134-0A472F4BC1F8}" srcOrd="0" destOrd="0" parTransId="{AF5DF0AD-A18F-42D3-A3FB-EFACE380622F}" sibTransId="{90E572D1-A548-4B26-B763-CECF62DA3785}"/>
    <dgm:cxn modelId="{62145CCC-09DD-4C13-A272-E60CB24B30B4}" srcId="{4BA3460D-F7A8-4EDE-95C9-01BA9BE6AAFB}" destId="{2CCB725E-EBDD-4A28-BA8E-680313DE56BF}" srcOrd="0" destOrd="0" parTransId="{2CF6BAC3-FF72-4E28-A4D4-510FB20B964C}" sibTransId="{85554750-535E-4828-857F-DCAEB663CEED}"/>
    <dgm:cxn modelId="{6FD5A3D7-D75D-47B4-ADAB-64E1F481BFDC}" srcId="{EDBF73B6-656C-4652-AAEA-23A116FC052F}" destId="{4BA3460D-F7A8-4EDE-95C9-01BA9BE6AAFB}" srcOrd="2" destOrd="0" parTransId="{E2A2945A-D5D1-4669-8D84-1DF2D4CF823E}" sibTransId="{374D446B-0186-4DE8-88D6-19B3A4DD9DC5}"/>
    <dgm:cxn modelId="{79337BD8-2080-4903-8E8E-59248E8D80BB}" type="presOf" srcId="{DCDD9DED-0E2D-43FA-B134-0A472F4BC1F8}" destId="{1B023198-5100-4EBC-BA59-3DA690CE4770}" srcOrd="0" destOrd="0" presId="urn:microsoft.com/office/officeart/2018/2/layout/IconVerticalSolidList"/>
    <dgm:cxn modelId="{1DF6BCE5-235B-4572-80E0-3B411B817684}" type="presOf" srcId="{2CCB725E-EBDD-4A28-BA8E-680313DE56BF}" destId="{35E76F14-B678-4846-96DD-C1A488722D81}" srcOrd="0" destOrd="0" presId="urn:microsoft.com/office/officeart/2018/2/layout/IconVerticalSolidList"/>
    <dgm:cxn modelId="{8A36DFF8-5E1C-4956-9287-5D0C093FD5A0}" type="presParOf" srcId="{3DE5CF61-5E06-4E05-B819-1FF340881D8F}" destId="{8187E0B8-588F-4263-A72D-D1B7B1702675}" srcOrd="0" destOrd="0" presId="urn:microsoft.com/office/officeart/2018/2/layout/IconVerticalSolidList"/>
    <dgm:cxn modelId="{B1A4D2AF-6FDF-41E3-9E28-7B3DB10D1A67}" type="presParOf" srcId="{8187E0B8-588F-4263-A72D-D1B7B1702675}" destId="{48A89BD5-084C-440C-843F-20E670882990}" srcOrd="0" destOrd="0" presId="urn:microsoft.com/office/officeart/2018/2/layout/IconVerticalSolidList"/>
    <dgm:cxn modelId="{F3992066-1A85-4F77-935C-582300B2311E}" type="presParOf" srcId="{8187E0B8-588F-4263-A72D-D1B7B1702675}" destId="{8864B7AB-76CE-47E3-AA34-DBFFD893EE23}" srcOrd="1" destOrd="0" presId="urn:microsoft.com/office/officeart/2018/2/layout/IconVerticalSolidList"/>
    <dgm:cxn modelId="{C6A2CDA7-792C-4F4B-B063-5A133AECCDB1}" type="presParOf" srcId="{8187E0B8-588F-4263-A72D-D1B7B1702675}" destId="{500585B9-ED80-4464-94D1-FA07BE79091A}" srcOrd="2" destOrd="0" presId="urn:microsoft.com/office/officeart/2018/2/layout/IconVerticalSolidList"/>
    <dgm:cxn modelId="{BF56DE0E-E85D-415E-AB12-F6198E7801C0}" type="presParOf" srcId="{8187E0B8-588F-4263-A72D-D1B7B1702675}" destId="{348540A5-09BA-4203-8B48-30B44E919C44}" srcOrd="3" destOrd="0" presId="urn:microsoft.com/office/officeart/2018/2/layout/IconVerticalSolidList"/>
    <dgm:cxn modelId="{300E86CE-D835-43EA-B5BA-CF720D9A56E2}" type="presParOf" srcId="{8187E0B8-588F-4263-A72D-D1B7B1702675}" destId="{1917712E-D46B-4C0F-A7DE-63E6EDE4B560}" srcOrd="4" destOrd="0" presId="urn:microsoft.com/office/officeart/2018/2/layout/IconVerticalSolidList"/>
    <dgm:cxn modelId="{BE3BC129-1E65-4E4C-AD13-DFD056CE6E9B}" type="presParOf" srcId="{3DE5CF61-5E06-4E05-B819-1FF340881D8F}" destId="{425E0C95-C843-46E6-914B-C1B304B82EEA}" srcOrd="1" destOrd="0" presId="urn:microsoft.com/office/officeart/2018/2/layout/IconVerticalSolidList"/>
    <dgm:cxn modelId="{FC533206-7AB5-4A6D-B18E-D2B029D6A885}" type="presParOf" srcId="{3DE5CF61-5E06-4E05-B819-1FF340881D8F}" destId="{618CF13A-61BE-4E20-B3D7-44F49AB4A41B}" srcOrd="2" destOrd="0" presId="urn:microsoft.com/office/officeart/2018/2/layout/IconVerticalSolidList"/>
    <dgm:cxn modelId="{C4CDC2AA-7765-45B4-9B2D-DEA99F03248C}" type="presParOf" srcId="{618CF13A-61BE-4E20-B3D7-44F49AB4A41B}" destId="{C7E758AA-C803-44EE-9065-6181CBD60390}" srcOrd="0" destOrd="0" presId="urn:microsoft.com/office/officeart/2018/2/layout/IconVerticalSolidList"/>
    <dgm:cxn modelId="{EDDECDC3-3BDF-4A58-A385-B61D9AF04F65}" type="presParOf" srcId="{618CF13A-61BE-4E20-B3D7-44F49AB4A41B}" destId="{59A617F1-DD83-462C-A99F-4FAAB8303453}" srcOrd="1" destOrd="0" presId="urn:microsoft.com/office/officeart/2018/2/layout/IconVerticalSolidList"/>
    <dgm:cxn modelId="{053B4B76-F6C8-46B4-95FA-B97D5A97EE54}" type="presParOf" srcId="{618CF13A-61BE-4E20-B3D7-44F49AB4A41B}" destId="{A314341B-9B94-4F96-BE81-68D3D353B184}" srcOrd="2" destOrd="0" presId="urn:microsoft.com/office/officeart/2018/2/layout/IconVerticalSolidList"/>
    <dgm:cxn modelId="{6824B98E-B1C4-47B7-8C42-6ECC004F645C}" type="presParOf" srcId="{618CF13A-61BE-4E20-B3D7-44F49AB4A41B}" destId="{CC2E14C4-E84A-4495-A001-87A8FFFB6648}" srcOrd="3" destOrd="0" presId="urn:microsoft.com/office/officeart/2018/2/layout/IconVerticalSolidList"/>
    <dgm:cxn modelId="{5FE9C34B-847A-408F-98ED-42479E5AFB98}" type="presParOf" srcId="{618CF13A-61BE-4E20-B3D7-44F49AB4A41B}" destId="{1B023198-5100-4EBC-BA59-3DA690CE4770}" srcOrd="4" destOrd="0" presId="urn:microsoft.com/office/officeart/2018/2/layout/IconVerticalSolidList"/>
    <dgm:cxn modelId="{1A5E26F3-DAAD-4B18-B715-A487E3D218B0}" type="presParOf" srcId="{3DE5CF61-5E06-4E05-B819-1FF340881D8F}" destId="{5AF94301-DE7C-47C2-9050-BEA44A860B16}" srcOrd="3" destOrd="0" presId="urn:microsoft.com/office/officeart/2018/2/layout/IconVerticalSolidList"/>
    <dgm:cxn modelId="{8B09A090-2501-4268-A727-F6817FBE732E}" type="presParOf" srcId="{3DE5CF61-5E06-4E05-B819-1FF340881D8F}" destId="{61D4ED38-6AD7-42E0-AB0A-93FFAE0E32C5}" srcOrd="4" destOrd="0" presId="urn:microsoft.com/office/officeart/2018/2/layout/IconVerticalSolidList"/>
    <dgm:cxn modelId="{8D6D5CB3-A3BE-42DC-A416-717DBF8E0E35}" type="presParOf" srcId="{61D4ED38-6AD7-42E0-AB0A-93FFAE0E32C5}" destId="{479D2A4C-BE99-4F86-ACBC-A2315E4734DD}" srcOrd="0" destOrd="0" presId="urn:microsoft.com/office/officeart/2018/2/layout/IconVerticalSolidList"/>
    <dgm:cxn modelId="{D1968247-C184-4B2A-9264-983A44D68991}" type="presParOf" srcId="{61D4ED38-6AD7-42E0-AB0A-93FFAE0E32C5}" destId="{FAA7CADB-DE3F-4E15-9677-E807EC600714}" srcOrd="1" destOrd="0" presId="urn:microsoft.com/office/officeart/2018/2/layout/IconVerticalSolidList"/>
    <dgm:cxn modelId="{578C8E8E-3053-42A6-B4E5-2BDEF7F9D5A1}" type="presParOf" srcId="{61D4ED38-6AD7-42E0-AB0A-93FFAE0E32C5}" destId="{50CAC84D-E355-49D6-BDC3-0DD6ABBB14C2}" srcOrd="2" destOrd="0" presId="urn:microsoft.com/office/officeart/2018/2/layout/IconVerticalSolidList"/>
    <dgm:cxn modelId="{A14A33D3-BFAA-486B-9C08-B6EDC84E7881}" type="presParOf" srcId="{61D4ED38-6AD7-42E0-AB0A-93FFAE0E32C5}" destId="{35A20BDC-EE6D-439C-AB3F-B0ACB2DBCA58}" srcOrd="3" destOrd="0" presId="urn:microsoft.com/office/officeart/2018/2/layout/IconVerticalSolidList"/>
    <dgm:cxn modelId="{4CE8C3FF-E992-458F-B64D-C6BF016377FC}" type="presParOf" srcId="{61D4ED38-6AD7-42E0-AB0A-93FFAE0E32C5}" destId="{35E76F14-B678-4846-96DD-C1A488722D81}"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C9122-AFE7-4837-B479-C63E2BE4A506}">
      <dsp:nvSpPr>
        <dsp:cNvPr id="0" name=""/>
        <dsp:cNvSpPr/>
      </dsp:nvSpPr>
      <dsp:spPr>
        <a:xfrm rot="5400000">
          <a:off x="6740224" y="-3423536"/>
          <a:ext cx="1230055" cy="8389301"/>
        </a:xfrm>
        <a:prstGeom prst="round2SameRect">
          <a:avLst/>
        </a:prstGeom>
        <a:solidFill>
          <a:schemeClr val="bg1">
            <a:lumMod val="9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0" i="0" kern="1200"/>
            <a:t>IDM 2.0 requires open platforms &amp; interoperable solutions</a:t>
          </a:r>
          <a:endParaRPr lang="en-US" sz="2300" kern="1200"/>
        </a:p>
        <a:p>
          <a:pPr marL="228600" lvl="1" indent="-228600" algn="l" defTabSz="1022350">
            <a:lnSpc>
              <a:spcPct val="90000"/>
            </a:lnSpc>
            <a:spcBef>
              <a:spcPct val="0"/>
            </a:spcBef>
            <a:spcAft>
              <a:spcPct val="15000"/>
            </a:spcAft>
            <a:buChar char="•"/>
          </a:pPr>
          <a:r>
            <a:rPr lang="en-US" sz="2300" kern="1200"/>
            <a:t> Lack of integrated solutions for system-level PPAC analysis</a:t>
          </a:r>
        </a:p>
      </dsp:txBody>
      <dsp:txXfrm rot="-5400000">
        <a:off x="3160601" y="216133"/>
        <a:ext cx="8329255" cy="1109963"/>
      </dsp:txXfrm>
    </dsp:sp>
    <dsp:sp modelId="{0855C54C-5AF9-44D1-9F7D-9D30E016771F}">
      <dsp:nvSpPr>
        <dsp:cNvPr id="0" name=""/>
        <dsp:cNvSpPr/>
      </dsp:nvSpPr>
      <dsp:spPr>
        <a:xfrm>
          <a:off x="367368" y="2329"/>
          <a:ext cx="2793232" cy="1537569"/>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Context</a:t>
          </a:r>
        </a:p>
      </dsp:txBody>
      <dsp:txXfrm>
        <a:off x="442426" y="77387"/>
        <a:ext cx="2643116" cy="1387453"/>
      </dsp:txXfrm>
    </dsp:sp>
    <dsp:sp modelId="{4E9AB94D-802A-4813-963E-E97727BF23AE}">
      <dsp:nvSpPr>
        <dsp:cNvPr id="0" name=""/>
        <dsp:cNvSpPr/>
      </dsp:nvSpPr>
      <dsp:spPr>
        <a:xfrm rot="5400000">
          <a:off x="6740224" y="-1809088"/>
          <a:ext cx="1230055" cy="8389301"/>
        </a:xfrm>
        <a:prstGeom prst="round2SameRect">
          <a:avLst/>
        </a:prstGeom>
        <a:solidFill>
          <a:schemeClr val="bg1">
            <a:lumMod val="9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solidFill>
                <a:schemeClr val="tx1"/>
              </a:solidFill>
              <a:latin typeface="+mn-lt"/>
            </a:rPr>
            <a:t>Competition has a head start but we can embrace &amp; extend</a:t>
          </a:r>
          <a:endParaRPr lang="en-US" sz="2300" kern="1200"/>
        </a:p>
        <a:p>
          <a:pPr marL="228600" lvl="1" indent="-228600" algn="l" defTabSz="1022350">
            <a:lnSpc>
              <a:spcPct val="90000"/>
            </a:lnSpc>
            <a:spcBef>
              <a:spcPct val="0"/>
            </a:spcBef>
            <a:spcAft>
              <a:spcPct val="15000"/>
            </a:spcAft>
            <a:buChar char="•"/>
          </a:pPr>
          <a:r>
            <a:rPr lang="en-US" sz="2300" kern="1200">
              <a:solidFill>
                <a:schemeClr val="tx1"/>
              </a:solidFill>
              <a:latin typeface="+mn-lt"/>
            </a:rPr>
            <a:t>Risks of falling behind in our IDM 2.0 targets</a:t>
          </a:r>
        </a:p>
      </dsp:txBody>
      <dsp:txXfrm rot="-5400000">
        <a:off x="3160601" y="1830581"/>
        <a:ext cx="8329255" cy="1109963"/>
      </dsp:txXfrm>
    </dsp:sp>
    <dsp:sp modelId="{1415ED04-8E8B-4B80-8B94-763C31139653}">
      <dsp:nvSpPr>
        <dsp:cNvPr id="0" name=""/>
        <dsp:cNvSpPr/>
      </dsp:nvSpPr>
      <dsp:spPr>
        <a:xfrm>
          <a:off x="367368" y="1616777"/>
          <a:ext cx="2793232" cy="1537569"/>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Inflection Points &amp; Threats</a:t>
          </a:r>
        </a:p>
      </dsp:txBody>
      <dsp:txXfrm>
        <a:off x="442426" y="1691835"/>
        <a:ext cx="2643116" cy="1387453"/>
      </dsp:txXfrm>
    </dsp:sp>
    <dsp:sp modelId="{6BBB3182-752B-4324-8ABA-1F45F45C00A4}">
      <dsp:nvSpPr>
        <dsp:cNvPr id="0" name=""/>
        <dsp:cNvSpPr/>
      </dsp:nvSpPr>
      <dsp:spPr>
        <a:xfrm rot="5400000">
          <a:off x="6740224" y="-194641"/>
          <a:ext cx="1230055" cy="8389301"/>
        </a:xfrm>
        <a:prstGeom prst="round2SameRect">
          <a:avLst/>
        </a:prstGeom>
        <a:solidFill>
          <a:schemeClr val="bg1">
            <a:lumMod val="9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0" kern="1200"/>
            <a:t>Co-develop a design studio to accelerate system prototyping and deliver proven STCO solutions</a:t>
          </a:r>
        </a:p>
        <a:p>
          <a:pPr marL="228600" lvl="1" indent="-228600" algn="l" defTabSz="1022350">
            <a:lnSpc>
              <a:spcPct val="90000"/>
            </a:lnSpc>
            <a:spcBef>
              <a:spcPct val="0"/>
            </a:spcBef>
            <a:spcAft>
              <a:spcPct val="15000"/>
            </a:spcAft>
            <a:buChar char="•"/>
          </a:pPr>
          <a:r>
            <a:rPr lang="en-US" sz="2300" kern="1200"/>
            <a:t>3X ↓ in Concept to Engineering Commit time + effort</a:t>
          </a:r>
          <a:endParaRPr lang="en-US" sz="2300" b="0" kern="1200"/>
        </a:p>
      </dsp:txBody>
      <dsp:txXfrm rot="-5400000">
        <a:off x="3160601" y="3445028"/>
        <a:ext cx="8329255" cy="1109963"/>
      </dsp:txXfrm>
    </dsp:sp>
    <dsp:sp modelId="{E9F93EF9-0ECD-484C-A4AE-0566DC41A9D3}">
      <dsp:nvSpPr>
        <dsp:cNvPr id="0" name=""/>
        <dsp:cNvSpPr/>
      </dsp:nvSpPr>
      <dsp:spPr>
        <a:xfrm>
          <a:off x="367368" y="3231225"/>
          <a:ext cx="2793232" cy="1537569"/>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Proposed Solution</a:t>
          </a:r>
        </a:p>
      </dsp:txBody>
      <dsp:txXfrm>
        <a:off x="442426" y="3306283"/>
        <a:ext cx="2643116" cy="13874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C9122-AFE7-4837-B479-C63E2BE4A506}">
      <dsp:nvSpPr>
        <dsp:cNvPr id="0" name=""/>
        <dsp:cNvSpPr/>
      </dsp:nvSpPr>
      <dsp:spPr>
        <a:xfrm rot="5400000">
          <a:off x="6449952" y="-2899611"/>
          <a:ext cx="1209116" cy="7315200"/>
        </a:xfrm>
        <a:prstGeom prst="round2SameRect">
          <a:avLst/>
        </a:prstGeom>
        <a:solidFill>
          <a:schemeClr val="bg1">
            <a:lumMod val="9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Embrace industry solutions</a:t>
          </a:r>
        </a:p>
        <a:p>
          <a:pPr marL="171450" lvl="1" indent="-171450" algn="l" defTabSz="711200">
            <a:lnSpc>
              <a:spcPct val="90000"/>
            </a:lnSpc>
            <a:spcBef>
              <a:spcPct val="0"/>
            </a:spcBef>
            <a:spcAft>
              <a:spcPct val="15000"/>
            </a:spcAft>
            <a:buChar char="•"/>
          </a:pPr>
          <a:r>
            <a:rPr lang="en-US" sz="1600" kern="1200"/>
            <a:t>Extend with Intel differentiation</a:t>
          </a:r>
        </a:p>
      </dsp:txBody>
      <dsp:txXfrm rot="-5400000">
        <a:off x="3396910" y="212455"/>
        <a:ext cx="7256176" cy="1091068"/>
      </dsp:txXfrm>
    </dsp:sp>
    <dsp:sp modelId="{0855C54C-5AF9-44D1-9F7D-9D30E016771F}">
      <dsp:nvSpPr>
        <dsp:cNvPr id="0" name=""/>
        <dsp:cNvSpPr/>
      </dsp:nvSpPr>
      <dsp:spPr>
        <a:xfrm>
          <a:off x="717888" y="2289"/>
          <a:ext cx="2679022" cy="1511396"/>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ACT</a:t>
          </a:r>
        </a:p>
      </dsp:txBody>
      <dsp:txXfrm>
        <a:off x="791668" y="76069"/>
        <a:ext cx="2531462" cy="1363836"/>
      </dsp:txXfrm>
    </dsp:sp>
    <dsp:sp modelId="{4E9AB94D-802A-4813-963E-E97727BF23AE}">
      <dsp:nvSpPr>
        <dsp:cNvPr id="0" name=""/>
        <dsp:cNvSpPr/>
      </dsp:nvSpPr>
      <dsp:spPr>
        <a:xfrm rot="5400000">
          <a:off x="6449952" y="-1312646"/>
          <a:ext cx="1209116" cy="7315200"/>
        </a:xfrm>
        <a:prstGeom prst="round2SameRect">
          <a:avLst/>
        </a:prstGeom>
        <a:solidFill>
          <a:schemeClr val="bg1">
            <a:lumMod val="9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An Integrated studio for </a:t>
          </a:r>
          <a:r>
            <a:rPr lang="en-US" sz="1600" kern="1200">
              <a:solidFill>
                <a:srgbClr val="00B050"/>
              </a:solidFill>
            </a:rPr>
            <a:t>top-down and end2end system solutions</a:t>
          </a:r>
        </a:p>
      </dsp:txBody>
      <dsp:txXfrm rot="-5400000">
        <a:off x="3396910" y="1799420"/>
        <a:ext cx="7256176" cy="1091068"/>
      </dsp:txXfrm>
    </dsp:sp>
    <dsp:sp modelId="{1415ED04-8E8B-4B80-8B94-763C31139653}">
      <dsp:nvSpPr>
        <dsp:cNvPr id="0" name=""/>
        <dsp:cNvSpPr/>
      </dsp:nvSpPr>
      <dsp:spPr>
        <a:xfrm>
          <a:off x="717888" y="1589255"/>
          <a:ext cx="2679022" cy="1511396"/>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DELIVER</a:t>
          </a:r>
        </a:p>
      </dsp:txBody>
      <dsp:txXfrm>
        <a:off x="791668" y="1663035"/>
        <a:ext cx="2531462" cy="1363836"/>
      </dsp:txXfrm>
    </dsp:sp>
    <dsp:sp modelId="{6BBB3182-752B-4324-8ABA-1F45F45C00A4}">
      <dsp:nvSpPr>
        <dsp:cNvPr id="0" name=""/>
        <dsp:cNvSpPr/>
      </dsp:nvSpPr>
      <dsp:spPr>
        <a:xfrm rot="5400000">
          <a:off x="6449952" y="274319"/>
          <a:ext cx="1209116" cy="7315200"/>
        </a:xfrm>
        <a:prstGeom prst="round2SameRect">
          <a:avLst/>
        </a:prstGeom>
        <a:solidFill>
          <a:schemeClr val="bg1">
            <a:lumMod val="9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Pervasive benefits to internal products and foundry customers</a:t>
          </a:r>
          <a:endParaRPr lang="en-US" sz="1600" b="0" kern="1200"/>
        </a:p>
      </dsp:txBody>
      <dsp:txXfrm rot="-5400000">
        <a:off x="3396910" y="3386385"/>
        <a:ext cx="7256176" cy="1091068"/>
      </dsp:txXfrm>
    </dsp:sp>
    <dsp:sp modelId="{E9F93EF9-0ECD-484C-A4AE-0566DC41A9D3}">
      <dsp:nvSpPr>
        <dsp:cNvPr id="0" name=""/>
        <dsp:cNvSpPr/>
      </dsp:nvSpPr>
      <dsp:spPr>
        <a:xfrm>
          <a:off x="717888" y="3176221"/>
          <a:ext cx="2679022" cy="1511396"/>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REALIZE</a:t>
          </a:r>
        </a:p>
      </dsp:txBody>
      <dsp:txXfrm>
        <a:off x="791668" y="3250001"/>
        <a:ext cx="2531462" cy="13638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14FCD-3815-4982-B16D-C5A3963AA9BB}">
      <dsp:nvSpPr>
        <dsp:cNvPr id="0" name=""/>
        <dsp:cNvSpPr/>
      </dsp:nvSpPr>
      <dsp:spPr>
        <a:xfrm>
          <a:off x="634048" y="212612"/>
          <a:ext cx="2747608" cy="2747608"/>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Mechanical</a:t>
          </a:r>
        </a:p>
      </dsp:txBody>
      <dsp:txXfrm>
        <a:off x="2082102" y="794843"/>
        <a:ext cx="981288" cy="817740"/>
      </dsp:txXfrm>
    </dsp:sp>
    <dsp:sp modelId="{FD90C8F8-4984-4EEC-BE8A-51ABB25CC606}">
      <dsp:nvSpPr>
        <dsp:cNvPr id="0" name=""/>
        <dsp:cNvSpPr/>
      </dsp:nvSpPr>
      <dsp:spPr>
        <a:xfrm>
          <a:off x="577460" y="310741"/>
          <a:ext cx="2747608" cy="2747608"/>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Electrical</a:t>
          </a:r>
        </a:p>
      </dsp:txBody>
      <dsp:txXfrm>
        <a:off x="1231652" y="2093415"/>
        <a:ext cx="1471932" cy="719611"/>
      </dsp:txXfrm>
    </dsp:sp>
    <dsp:sp modelId="{50095544-EBBF-4A7C-9C22-0AAE3E85BF49}">
      <dsp:nvSpPr>
        <dsp:cNvPr id="0" name=""/>
        <dsp:cNvSpPr/>
      </dsp:nvSpPr>
      <dsp:spPr>
        <a:xfrm>
          <a:off x="520872" y="212612"/>
          <a:ext cx="2747608" cy="2747608"/>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Thermal</a:t>
          </a:r>
        </a:p>
      </dsp:txBody>
      <dsp:txXfrm>
        <a:off x="839137" y="794843"/>
        <a:ext cx="981288" cy="817740"/>
      </dsp:txXfrm>
    </dsp:sp>
    <dsp:sp modelId="{C956CE9D-67CD-456B-B3CE-17176E35094B}">
      <dsp:nvSpPr>
        <dsp:cNvPr id="0" name=""/>
        <dsp:cNvSpPr/>
      </dsp:nvSpPr>
      <dsp:spPr>
        <a:xfrm>
          <a:off x="464184" y="42522"/>
          <a:ext cx="3087788" cy="3087788"/>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0A0CFB-CDA7-4378-9441-B00695273571}">
      <dsp:nvSpPr>
        <dsp:cNvPr id="0" name=""/>
        <dsp:cNvSpPr/>
      </dsp:nvSpPr>
      <dsp:spPr>
        <a:xfrm>
          <a:off x="407370" y="140477"/>
          <a:ext cx="3087788" cy="3087788"/>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4166AC-E60D-466B-A031-BE0D4B28851A}">
      <dsp:nvSpPr>
        <dsp:cNvPr id="0" name=""/>
        <dsp:cNvSpPr/>
      </dsp:nvSpPr>
      <dsp:spPr>
        <a:xfrm>
          <a:off x="350556" y="42522"/>
          <a:ext cx="3087788" cy="3087788"/>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40331-9C8D-443B-9AF6-EF4508C56D0B}">
      <dsp:nvSpPr>
        <dsp:cNvPr id="0" name=""/>
        <dsp:cNvSpPr/>
      </dsp:nvSpPr>
      <dsp:spPr>
        <a:xfrm>
          <a:off x="1298609" y="242884"/>
          <a:ext cx="3296005" cy="3296005"/>
        </a:xfrm>
        <a:prstGeom prst="pie">
          <a:avLst>
            <a:gd name="adj1" fmla="val 16200000"/>
            <a:gd name="adj2" fmla="val 205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rgbClr val="FFE17A"/>
              </a:solidFill>
            </a:rPr>
            <a:t>CoFluent</a:t>
          </a:r>
          <a:r>
            <a:rPr lang="en-US" sz="1200" b="0" kern="1200"/>
            <a:t> Architecture exploration</a:t>
          </a:r>
        </a:p>
      </dsp:txBody>
      <dsp:txXfrm>
        <a:off x="3018025" y="796927"/>
        <a:ext cx="1059430" cy="706286"/>
      </dsp:txXfrm>
    </dsp:sp>
    <dsp:sp modelId="{13D57AD7-CD90-42A6-B758-0C20CE686B0D}">
      <dsp:nvSpPr>
        <dsp:cNvPr id="0" name=""/>
        <dsp:cNvSpPr/>
      </dsp:nvSpPr>
      <dsp:spPr>
        <a:xfrm>
          <a:off x="1326860" y="330777"/>
          <a:ext cx="3296005" cy="3296005"/>
        </a:xfrm>
        <a:prstGeom prst="pie">
          <a:avLst>
            <a:gd name="adj1" fmla="val 20520000"/>
            <a:gd name="adj2" fmla="val 32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rgbClr val="FFE17A"/>
              </a:solidFill>
            </a:rPr>
            <a:t>Docea</a:t>
          </a:r>
          <a:r>
            <a:rPr lang="en-US" sz="1200" b="0" kern="1200"/>
            <a:t> </a:t>
          </a:r>
        </a:p>
        <a:p>
          <a:pPr marL="0" lvl="0" indent="0" algn="ctr" defTabSz="533400">
            <a:lnSpc>
              <a:spcPct val="90000"/>
            </a:lnSpc>
            <a:spcBef>
              <a:spcPct val="0"/>
            </a:spcBef>
            <a:spcAft>
              <a:spcPct val="35000"/>
            </a:spcAft>
            <a:buNone/>
          </a:pPr>
          <a:r>
            <a:rPr lang="en-US" sz="1200" b="0" kern="1200"/>
            <a:t>Power, performance and thermal tuning</a:t>
          </a:r>
        </a:p>
      </dsp:txBody>
      <dsp:txXfrm>
        <a:off x="3449645" y="1836738"/>
        <a:ext cx="980954" cy="784763"/>
      </dsp:txXfrm>
    </dsp:sp>
    <dsp:sp modelId="{05328B98-7D50-4808-98E5-D38DFA66137A}">
      <dsp:nvSpPr>
        <dsp:cNvPr id="0" name=""/>
        <dsp:cNvSpPr/>
      </dsp:nvSpPr>
      <dsp:spPr>
        <a:xfrm>
          <a:off x="1252308" y="384926"/>
          <a:ext cx="3296005" cy="3296005"/>
        </a:xfrm>
        <a:prstGeom prst="pie">
          <a:avLst>
            <a:gd name="adj1" fmla="val 3240000"/>
            <a:gd name="adj2" fmla="val 756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rgbClr val="FFE17A"/>
              </a:solidFill>
            </a:rPr>
            <a:t>Simics</a:t>
          </a:r>
          <a:r>
            <a:rPr lang="en-US" sz="1200" b="0" kern="1200"/>
            <a:t> HW/SW Co-design and validation</a:t>
          </a:r>
        </a:p>
      </dsp:txBody>
      <dsp:txXfrm>
        <a:off x="2429453" y="2699977"/>
        <a:ext cx="941715" cy="863239"/>
      </dsp:txXfrm>
    </dsp:sp>
    <dsp:sp modelId="{F66DE872-C4E0-4AFE-80F6-5006947C7FB4}">
      <dsp:nvSpPr>
        <dsp:cNvPr id="0" name=""/>
        <dsp:cNvSpPr/>
      </dsp:nvSpPr>
      <dsp:spPr>
        <a:xfrm>
          <a:off x="1177755" y="330777"/>
          <a:ext cx="3296005" cy="3296005"/>
        </a:xfrm>
        <a:prstGeom prst="pie">
          <a:avLst>
            <a:gd name="adj1" fmla="val 7560000"/>
            <a:gd name="adj2" fmla="val 1188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accent3"/>
              </a:solidFill>
            </a:rPr>
            <a:t>Micro arch simulators: </a:t>
          </a:r>
          <a:r>
            <a:rPr lang="en-US" sz="1200" b="0" kern="1200"/>
            <a:t>Microarchitectural  tuning</a:t>
          </a:r>
        </a:p>
      </dsp:txBody>
      <dsp:txXfrm>
        <a:off x="1370022" y="1836738"/>
        <a:ext cx="980954" cy="784763"/>
      </dsp:txXfrm>
    </dsp:sp>
    <dsp:sp modelId="{E5CD75DE-A4E1-4C17-8FA4-645A9C14A929}">
      <dsp:nvSpPr>
        <dsp:cNvPr id="0" name=""/>
        <dsp:cNvSpPr/>
      </dsp:nvSpPr>
      <dsp:spPr>
        <a:xfrm>
          <a:off x="1206007" y="242884"/>
          <a:ext cx="3296005" cy="3296005"/>
        </a:xfrm>
        <a:prstGeom prst="pie">
          <a:avLst>
            <a:gd name="adj1" fmla="val 1188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accent3"/>
              </a:solidFill>
            </a:rPr>
            <a:t>Emulation, FPGA, RTL hybrids</a:t>
          </a:r>
          <a:r>
            <a:rPr lang="en-US" sz="1200" b="0" kern="1200"/>
            <a:t> : Silicon Readiness to SW</a:t>
          </a:r>
        </a:p>
      </dsp:txBody>
      <dsp:txXfrm>
        <a:off x="1723166" y="796927"/>
        <a:ext cx="1059430" cy="706286"/>
      </dsp:txXfrm>
    </dsp:sp>
    <dsp:sp modelId="{223AAB6C-896A-4F4A-9721-A2F3B0577181}">
      <dsp:nvSpPr>
        <dsp:cNvPr id="0" name=""/>
        <dsp:cNvSpPr/>
      </dsp:nvSpPr>
      <dsp:spPr>
        <a:xfrm>
          <a:off x="1094415" y="38845"/>
          <a:ext cx="3704082" cy="3704082"/>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64868A-0C64-46C4-9097-F2BC0E750025}">
      <dsp:nvSpPr>
        <dsp:cNvPr id="0" name=""/>
        <dsp:cNvSpPr/>
      </dsp:nvSpPr>
      <dsp:spPr>
        <a:xfrm>
          <a:off x="1123050" y="126710"/>
          <a:ext cx="3704082" cy="3704082"/>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8FB4C-710C-4218-B7A2-8DE54DF23347}">
      <dsp:nvSpPr>
        <dsp:cNvPr id="0" name=""/>
        <dsp:cNvSpPr/>
      </dsp:nvSpPr>
      <dsp:spPr>
        <a:xfrm>
          <a:off x="1048269" y="181024"/>
          <a:ext cx="3704082" cy="3704082"/>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B72FD6-7727-486C-9DB8-0AA6CA41943D}">
      <dsp:nvSpPr>
        <dsp:cNvPr id="0" name=""/>
        <dsp:cNvSpPr/>
      </dsp:nvSpPr>
      <dsp:spPr>
        <a:xfrm>
          <a:off x="973489" y="126710"/>
          <a:ext cx="3704082" cy="3704082"/>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518CF6-5D6A-4255-8228-680F5FA4C47D}">
      <dsp:nvSpPr>
        <dsp:cNvPr id="0" name=""/>
        <dsp:cNvSpPr/>
      </dsp:nvSpPr>
      <dsp:spPr>
        <a:xfrm>
          <a:off x="1002124" y="38845"/>
          <a:ext cx="3704082" cy="3704082"/>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89BD5-084C-440C-843F-20E670882990}">
      <dsp:nvSpPr>
        <dsp:cNvPr id="0" name=""/>
        <dsp:cNvSpPr/>
      </dsp:nvSpPr>
      <dsp:spPr>
        <a:xfrm>
          <a:off x="0" y="572"/>
          <a:ext cx="11430000" cy="13396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64B7AB-76CE-47E3-AA34-DBFFD893EE23}">
      <dsp:nvSpPr>
        <dsp:cNvPr id="0" name=""/>
        <dsp:cNvSpPr/>
      </dsp:nvSpPr>
      <dsp:spPr>
        <a:xfrm>
          <a:off x="405243" y="301992"/>
          <a:ext cx="736805" cy="7368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8540A5-09BA-4203-8B48-30B44E919C44}">
      <dsp:nvSpPr>
        <dsp:cNvPr id="0" name=""/>
        <dsp:cNvSpPr/>
      </dsp:nvSpPr>
      <dsp:spPr>
        <a:xfrm>
          <a:off x="1547291" y="572"/>
          <a:ext cx="5143500" cy="133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79" tIns="141779" rIns="141779" bIns="141779" numCol="1" spcCol="1270" anchor="ctr" anchorCtr="0">
          <a:noAutofit/>
        </a:bodyPr>
        <a:lstStyle/>
        <a:p>
          <a:pPr marL="0" lvl="0" indent="0" algn="l" defTabSz="1111250">
            <a:lnSpc>
              <a:spcPct val="100000"/>
            </a:lnSpc>
            <a:spcBef>
              <a:spcPct val="0"/>
            </a:spcBef>
            <a:spcAft>
              <a:spcPct val="35000"/>
            </a:spcAft>
            <a:buNone/>
          </a:pPr>
          <a:r>
            <a:rPr lang="en-US" sz="2500" kern="1200"/>
            <a:t>Faster iterations</a:t>
          </a:r>
        </a:p>
      </dsp:txBody>
      <dsp:txXfrm>
        <a:off x="1547291" y="572"/>
        <a:ext cx="5143500" cy="1339646"/>
      </dsp:txXfrm>
    </dsp:sp>
    <dsp:sp modelId="{1917712E-D46B-4C0F-A7DE-63E6EDE4B560}">
      <dsp:nvSpPr>
        <dsp:cNvPr id="0" name=""/>
        <dsp:cNvSpPr/>
      </dsp:nvSpPr>
      <dsp:spPr>
        <a:xfrm>
          <a:off x="6690791" y="572"/>
          <a:ext cx="4739208" cy="133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79" tIns="141779" rIns="141779" bIns="141779" numCol="1" spcCol="1270" anchor="ctr" anchorCtr="0">
          <a:noAutofit/>
        </a:bodyPr>
        <a:lstStyle/>
        <a:p>
          <a:pPr marL="0" lvl="0" indent="0" algn="l" defTabSz="711200">
            <a:lnSpc>
              <a:spcPct val="100000"/>
            </a:lnSpc>
            <a:spcBef>
              <a:spcPct val="0"/>
            </a:spcBef>
            <a:spcAft>
              <a:spcPct val="35000"/>
            </a:spcAft>
            <a:buNone/>
          </a:pPr>
          <a:r>
            <a:rPr lang="en-US" sz="1600" b="0" kern="1200">
              <a:solidFill>
                <a:schemeClr val="tx1"/>
              </a:solidFill>
            </a:rPr>
            <a:t>Example:</a:t>
          </a:r>
          <a:r>
            <a:rPr lang="en-US" sz="1600" kern="1200"/>
            <a:t> Generate new design ideas and explore different configuration options</a:t>
          </a:r>
        </a:p>
      </dsp:txBody>
      <dsp:txXfrm>
        <a:off x="6690791" y="572"/>
        <a:ext cx="4739208" cy="1339646"/>
      </dsp:txXfrm>
    </dsp:sp>
    <dsp:sp modelId="{C7E758AA-C803-44EE-9065-6181CBD60390}">
      <dsp:nvSpPr>
        <dsp:cNvPr id="0" name=""/>
        <dsp:cNvSpPr/>
      </dsp:nvSpPr>
      <dsp:spPr>
        <a:xfrm>
          <a:off x="0" y="1675130"/>
          <a:ext cx="11430000" cy="13396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A617F1-DD83-462C-A99F-4FAAB8303453}">
      <dsp:nvSpPr>
        <dsp:cNvPr id="0" name=""/>
        <dsp:cNvSpPr/>
      </dsp:nvSpPr>
      <dsp:spPr>
        <a:xfrm>
          <a:off x="405243" y="1976551"/>
          <a:ext cx="736805" cy="7368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2E14C4-E84A-4495-A001-87A8FFFB6648}">
      <dsp:nvSpPr>
        <dsp:cNvPr id="0" name=""/>
        <dsp:cNvSpPr/>
      </dsp:nvSpPr>
      <dsp:spPr>
        <a:xfrm>
          <a:off x="1547291" y="1675130"/>
          <a:ext cx="5143500" cy="133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79" tIns="141779" rIns="141779" bIns="141779" numCol="1" spcCol="1270" anchor="ctr" anchorCtr="0">
          <a:noAutofit/>
        </a:bodyPr>
        <a:lstStyle/>
        <a:p>
          <a:pPr marL="0" lvl="0" indent="0" algn="l" defTabSz="1111250">
            <a:lnSpc>
              <a:spcPct val="100000"/>
            </a:lnSpc>
            <a:spcBef>
              <a:spcPct val="0"/>
            </a:spcBef>
            <a:spcAft>
              <a:spcPct val="35000"/>
            </a:spcAft>
            <a:buNone/>
          </a:pPr>
          <a:r>
            <a:rPr lang="en-US" sz="2500" kern="1200"/>
            <a:t>Reduce errors</a:t>
          </a:r>
        </a:p>
      </dsp:txBody>
      <dsp:txXfrm>
        <a:off x="1547291" y="1675130"/>
        <a:ext cx="5143500" cy="1339646"/>
      </dsp:txXfrm>
    </dsp:sp>
    <dsp:sp modelId="{1B023198-5100-4EBC-BA59-3DA690CE4770}">
      <dsp:nvSpPr>
        <dsp:cNvPr id="0" name=""/>
        <dsp:cNvSpPr/>
      </dsp:nvSpPr>
      <dsp:spPr>
        <a:xfrm>
          <a:off x="6690791" y="1675130"/>
          <a:ext cx="4739208" cy="133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79" tIns="141779" rIns="141779" bIns="141779" numCol="1" spcCol="1270" anchor="ctr" anchorCtr="0">
          <a:noAutofit/>
        </a:bodyPr>
        <a:lstStyle/>
        <a:p>
          <a:pPr marL="0" lvl="0" indent="0" algn="l" defTabSz="711200">
            <a:lnSpc>
              <a:spcPct val="100000"/>
            </a:lnSpc>
            <a:spcBef>
              <a:spcPct val="0"/>
            </a:spcBef>
            <a:spcAft>
              <a:spcPct val="35000"/>
            </a:spcAft>
            <a:buNone/>
          </a:pPr>
          <a:r>
            <a:rPr lang="en-US" sz="1600" kern="1200"/>
            <a:t>Example: Flag potential issues with specification in system context</a:t>
          </a:r>
        </a:p>
      </dsp:txBody>
      <dsp:txXfrm>
        <a:off x="6690791" y="1675130"/>
        <a:ext cx="4739208" cy="1339646"/>
      </dsp:txXfrm>
    </dsp:sp>
    <dsp:sp modelId="{479D2A4C-BE99-4F86-ACBC-A2315E4734DD}">
      <dsp:nvSpPr>
        <dsp:cNvPr id="0" name=""/>
        <dsp:cNvSpPr/>
      </dsp:nvSpPr>
      <dsp:spPr>
        <a:xfrm>
          <a:off x="0" y="3349688"/>
          <a:ext cx="11430000" cy="13396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A7CADB-DE3F-4E15-9677-E807EC600714}">
      <dsp:nvSpPr>
        <dsp:cNvPr id="0" name=""/>
        <dsp:cNvSpPr/>
      </dsp:nvSpPr>
      <dsp:spPr>
        <a:xfrm>
          <a:off x="405243" y="3651109"/>
          <a:ext cx="736805" cy="7368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A20BDC-EE6D-439C-AB3F-B0ACB2DBCA58}">
      <dsp:nvSpPr>
        <dsp:cNvPr id="0" name=""/>
        <dsp:cNvSpPr/>
      </dsp:nvSpPr>
      <dsp:spPr>
        <a:xfrm>
          <a:off x="1547291" y="3349688"/>
          <a:ext cx="5143500" cy="133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79" tIns="141779" rIns="141779" bIns="141779" numCol="1" spcCol="1270" anchor="ctr" anchorCtr="0">
          <a:noAutofit/>
        </a:bodyPr>
        <a:lstStyle/>
        <a:p>
          <a:pPr marL="0" lvl="0" indent="0" algn="l" defTabSz="1111250">
            <a:lnSpc>
              <a:spcPct val="100000"/>
            </a:lnSpc>
            <a:spcBef>
              <a:spcPct val="0"/>
            </a:spcBef>
            <a:spcAft>
              <a:spcPct val="35000"/>
            </a:spcAft>
            <a:buNone/>
          </a:pPr>
          <a:r>
            <a:rPr lang="en-US" sz="2500" kern="1200"/>
            <a:t>↑ Optimization space</a:t>
          </a:r>
        </a:p>
      </dsp:txBody>
      <dsp:txXfrm>
        <a:off x="1547291" y="3349688"/>
        <a:ext cx="5143500" cy="1339646"/>
      </dsp:txXfrm>
    </dsp:sp>
    <dsp:sp modelId="{35E76F14-B678-4846-96DD-C1A488722D81}">
      <dsp:nvSpPr>
        <dsp:cNvPr id="0" name=""/>
        <dsp:cNvSpPr/>
      </dsp:nvSpPr>
      <dsp:spPr>
        <a:xfrm>
          <a:off x="6690791" y="3349688"/>
          <a:ext cx="4739208" cy="133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79" tIns="141779" rIns="141779" bIns="141779" numCol="1" spcCol="1270" anchor="ctr" anchorCtr="0">
          <a:noAutofit/>
        </a:bodyPr>
        <a:lstStyle/>
        <a:p>
          <a:pPr marL="0" lvl="0" indent="0" algn="l" defTabSz="711200">
            <a:lnSpc>
              <a:spcPct val="100000"/>
            </a:lnSpc>
            <a:spcBef>
              <a:spcPct val="0"/>
            </a:spcBef>
            <a:spcAft>
              <a:spcPct val="35000"/>
            </a:spcAft>
            <a:buNone/>
          </a:pPr>
          <a:r>
            <a:rPr lang="en-US" sz="1600" kern="1200"/>
            <a:t>Example: Suggest system improvements and help make tradeoffs</a:t>
          </a:r>
        </a:p>
      </dsp:txBody>
      <dsp:txXfrm>
        <a:off x="6690791" y="3349688"/>
        <a:ext cx="4739208" cy="133964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249F86-CFA5-4251-BDD5-E0AAD669A64A}"/>
              </a:ext>
            </a:extLst>
          </p:cNvPr>
          <p:cNvSpPr>
            <a:spLocks noGrp="1"/>
          </p:cNvSpPr>
          <p:nvPr>
            <p:ph type="hdr" sz="quarter"/>
          </p:nvPr>
        </p:nvSpPr>
        <p:spPr>
          <a:xfrm>
            <a:off x="0" y="1"/>
            <a:ext cx="2971800" cy="46356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14397A-656F-494F-BA3C-89A7588D764E}"/>
              </a:ext>
            </a:extLst>
          </p:cNvPr>
          <p:cNvSpPr>
            <a:spLocks noGrp="1"/>
          </p:cNvSpPr>
          <p:nvPr>
            <p:ph type="dt" sz="quarter" idx="1"/>
          </p:nvPr>
        </p:nvSpPr>
        <p:spPr>
          <a:xfrm>
            <a:off x="3884613" y="1"/>
            <a:ext cx="2971800" cy="463567"/>
          </a:xfrm>
          <a:prstGeom prst="rect">
            <a:avLst/>
          </a:prstGeom>
        </p:spPr>
        <p:txBody>
          <a:bodyPr vert="horz" lIns="91440" tIns="45720" rIns="91440" bIns="45720" rtlCol="0"/>
          <a:lstStyle>
            <a:lvl1pPr algn="r">
              <a:defRPr sz="1200"/>
            </a:lvl1pPr>
          </a:lstStyle>
          <a:p>
            <a:fld id="{0CFE00AA-E27E-424C-995B-A60B323573E6}" type="datetimeFigureOut">
              <a:rPr lang="en-US" smtClean="0"/>
              <a:t>5/25/2023</a:t>
            </a:fld>
            <a:endParaRPr lang="en-US"/>
          </a:p>
        </p:txBody>
      </p:sp>
      <p:sp>
        <p:nvSpPr>
          <p:cNvPr id="4" name="Footer Placeholder 3">
            <a:extLst>
              <a:ext uri="{FF2B5EF4-FFF2-40B4-BE49-F238E27FC236}">
                <a16:creationId xmlns:a16="http://schemas.microsoft.com/office/drawing/2014/main" id="{482EC66C-0E54-4CF5-865E-364BDE00F83F}"/>
              </a:ext>
            </a:extLst>
          </p:cNvPr>
          <p:cNvSpPr>
            <a:spLocks noGrp="1"/>
          </p:cNvSpPr>
          <p:nvPr>
            <p:ph type="ftr" sz="quarter" idx="2"/>
          </p:nvPr>
        </p:nvSpPr>
        <p:spPr>
          <a:xfrm>
            <a:off x="0" y="8775684"/>
            <a:ext cx="2971800" cy="46356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AC7C7-A9AE-4FEC-984E-176849B2FCEF}"/>
              </a:ext>
            </a:extLst>
          </p:cNvPr>
          <p:cNvSpPr>
            <a:spLocks noGrp="1"/>
          </p:cNvSpPr>
          <p:nvPr>
            <p:ph type="sldNum" sz="quarter" idx="3"/>
          </p:nvPr>
        </p:nvSpPr>
        <p:spPr>
          <a:xfrm>
            <a:off x="3884613" y="8775684"/>
            <a:ext cx="2971800" cy="463566"/>
          </a:xfrm>
          <a:prstGeom prst="rect">
            <a:avLst/>
          </a:prstGeom>
        </p:spPr>
        <p:txBody>
          <a:bodyPr vert="horz" lIns="91440" tIns="45720" rIns="91440" bIns="45720" rtlCol="0" anchor="b"/>
          <a:lstStyle>
            <a:lvl1pPr algn="r">
              <a:defRPr sz="1200"/>
            </a:lvl1pPr>
          </a:lstStyle>
          <a:p>
            <a:fld id="{15355E4A-A5BF-4C80-B7FC-566F577462B0}" type="slidenum">
              <a:rPr lang="en-US" smtClean="0"/>
              <a:t>‹#›</a:t>
            </a:fld>
            <a:endParaRPr lang="en-US"/>
          </a:p>
        </p:txBody>
      </p:sp>
    </p:spTree>
    <p:extLst>
      <p:ext uri="{BB962C8B-B14F-4D97-AF65-F5344CB8AC3E}">
        <p14:creationId xmlns:p14="http://schemas.microsoft.com/office/powerpoint/2010/main" val="1246966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35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63567"/>
          </a:xfrm>
          <a:prstGeom prst="rect">
            <a:avLst/>
          </a:prstGeom>
        </p:spPr>
        <p:txBody>
          <a:bodyPr vert="horz" lIns="91440" tIns="45720" rIns="91440" bIns="45720" rtlCol="0"/>
          <a:lstStyle>
            <a:lvl1pPr algn="r">
              <a:defRPr sz="1200"/>
            </a:lvl1pPr>
          </a:lstStyle>
          <a:p>
            <a:fld id="{A201857E-51C6-44BF-AE8B-7C3125AFB944}" type="datetimeFigureOut">
              <a:rPr lang="en-US" smtClean="0"/>
              <a:t>5/25/2023</a:t>
            </a:fld>
            <a:endParaRPr lang="en-US"/>
          </a:p>
        </p:txBody>
      </p:sp>
      <p:sp>
        <p:nvSpPr>
          <p:cNvPr id="4" name="Slide Image Placeholder 3"/>
          <p:cNvSpPr>
            <a:spLocks noGrp="1" noRot="1" noChangeAspect="1"/>
          </p:cNvSpPr>
          <p:nvPr>
            <p:ph type="sldImg" idx="2"/>
          </p:nvPr>
        </p:nvSpPr>
        <p:spPr>
          <a:xfrm>
            <a:off x="657225" y="1154113"/>
            <a:ext cx="5543550" cy="31194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6388"/>
            <a:ext cx="5486400" cy="363795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2971800" cy="46356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4"/>
            <a:ext cx="2971800" cy="463566"/>
          </a:xfrm>
          <a:prstGeom prst="rect">
            <a:avLst/>
          </a:prstGeom>
        </p:spPr>
        <p:txBody>
          <a:bodyPr vert="horz" lIns="91440" tIns="45720" rIns="91440" bIns="45720" rtlCol="0" anchor="b"/>
          <a:lstStyle>
            <a:lvl1pPr algn="r">
              <a:defRPr sz="1200"/>
            </a:lvl1pPr>
          </a:lstStyle>
          <a:p>
            <a:fld id="{C82A0659-2CA1-483B-87CC-EBCE112343BD}" type="slidenum">
              <a:rPr lang="en-US" smtClean="0"/>
              <a:t>‹#›</a:t>
            </a:fld>
            <a:endParaRPr lang="en-US"/>
          </a:p>
        </p:txBody>
      </p:sp>
    </p:spTree>
    <p:extLst>
      <p:ext uri="{BB962C8B-B14F-4D97-AF65-F5344CB8AC3E}">
        <p14:creationId xmlns:p14="http://schemas.microsoft.com/office/powerpoint/2010/main" val="6491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6</a:t>
            </a:fld>
            <a:endParaRPr lang="en-US"/>
          </a:p>
        </p:txBody>
      </p:sp>
    </p:spTree>
    <p:extLst>
      <p:ext uri="{BB962C8B-B14F-4D97-AF65-F5344CB8AC3E}">
        <p14:creationId xmlns:p14="http://schemas.microsoft.com/office/powerpoint/2010/main" val="4109328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Reduced resource requirement</a:t>
            </a:r>
          </a:p>
        </p:txBody>
      </p:sp>
      <p:sp>
        <p:nvSpPr>
          <p:cNvPr id="4" name="Slide Number Placeholder 3"/>
          <p:cNvSpPr>
            <a:spLocks noGrp="1"/>
          </p:cNvSpPr>
          <p:nvPr>
            <p:ph type="sldNum" sz="quarter" idx="5"/>
          </p:nvPr>
        </p:nvSpPr>
        <p:spPr/>
        <p:txBody>
          <a:bodyPr/>
          <a:lstStyle/>
          <a:p>
            <a:fld id="{C82A0659-2CA1-483B-87CC-EBCE112343BD}" type="slidenum">
              <a:rPr lang="en-US" smtClean="0"/>
              <a:t>24</a:t>
            </a:fld>
            <a:endParaRPr lang="en-US"/>
          </a:p>
        </p:txBody>
      </p:sp>
    </p:spTree>
    <p:extLst>
      <p:ext uri="{BB962C8B-B14F-4D97-AF65-F5344CB8AC3E}">
        <p14:creationId xmlns:p14="http://schemas.microsoft.com/office/powerpoint/2010/main" val="1919080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Refloorplan</a:t>
            </a:r>
            <a:r>
              <a:rPr lang="en-US"/>
              <a:t> and some IPs redesigned</a:t>
            </a:r>
          </a:p>
        </p:txBody>
      </p:sp>
      <p:sp>
        <p:nvSpPr>
          <p:cNvPr id="4" name="Slide Number Placeholder 3"/>
          <p:cNvSpPr>
            <a:spLocks noGrp="1"/>
          </p:cNvSpPr>
          <p:nvPr>
            <p:ph type="sldNum" sz="quarter" idx="5"/>
          </p:nvPr>
        </p:nvSpPr>
        <p:spPr/>
        <p:txBody>
          <a:bodyPr/>
          <a:lstStyle/>
          <a:p>
            <a:fld id="{C82A0659-2CA1-483B-87CC-EBCE112343BD}" type="slidenum">
              <a:rPr lang="en-US" smtClean="0"/>
              <a:t>25</a:t>
            </a:fld>
            <a:endParaRPr lang="en-US"/>
          </a:p>
        </p:txBody>
      </p:sp>
    </p:spTree>
    <p:extLst>
      <p:ext uri="{BB962C8B-B14F-4D97-AF65-F5344CB8AC3E}">
        <p14:creationId xmlns:p14="http://schemas.microsoft.com/office/powerpoint/2010/main" val="3736947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26</a:t>
            </a:fld>
            <a:endParaRPr lang="en-US"/>
          </a:p>
        </p:txBody>
      </p:sp>
    </p:spTree>
    <p:extLst>
      <p:ext uri="{BB962C8B-B14F-4D97-AF65-F5344CB8AC3E}">
        <p14:creationId xmlns:p14="http://schemas.microsoft.com/office/powerpoint/2010/main" val="684771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27</a:t>
            </a:fld>
            <a:endParaRPr lang="en-US"/>
          </a:p>
        </p:txBody>
      </p:sp>
    </p:spTree>
    <p:extLst>
      <p:ext uri="{BB962C8B-B14F-4D97-AF65-F5344CB8AC3E}">
        <p14:creationId xmlns:p14="http://schemas.microsoft.com/office/powerpoint/2010/main" val="3054283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4F2455-5FD2-43DF-AA2E-7FD36BD9D0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7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29</a:t>
            </a:fld>
            <a:endParaRPr lang="en-US"/>
          </a:p>
        </p:txBody>
      </p:sp>
    </p:spTree>
    <p:extLst>
      <p:ext uri="{BB962C8B-B14F-4D97-AF65-F5344CB8AC3E}">
        <p14:creationId xmlns:p14="http://schemas.microsoft.com/office/powerpoint/2010/main" val="1201341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30</a:t>
            </a:fld>
            <a:endParaRPr lang="en-US"/>
          </a:p>
        </p:txBody>
      </p:sp>
    </p:spTree>
    <p:extLst>
      <p:ext uri="{BB962C8B-B14F-4D97-AF65-F5344CB8AC3E}">
        <p14:creationId xmlns:p14="http://schemas.microsoft.com/office/powerpoint/2010/main" val="4210296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will lead and thy have to work together</a:t>
            </a:r>
          </a:p>
          <a:p>
            <a:r>
              <a:rPr lang="en-US"/>
              <a:t>COE formation</a:t>
            </a:r>
          </a:p>
        </p:txBody>
      </p:sp>
      <p:sp>
        <p:nvSpPr>
          <p:cNvPr id="4" name="Slide Number Placeholder 3"/>
          <p:cNvSpPr>
            <a:spLocks noGrp="1"/>
          </p:cNvSpPr>
          <p:nvPr>
            <p:ph type="sldNum" sz="quarter" idx="5"/>
          </p:nvPr>
        </p:nvSpPr>
        <p:spPr/>
        <p:txBody>
          <a:bodyPr/>
          <a:lstStyle/>
          <a:p>
            <a:fld id="{C82A0659-2CA1-483B-87CC-EBCE112343BD}" type="slidenum">
              <a:rPr lang="en-US" smtClean="0"/>
              <a:t>31</a:t>
            </a:fld>
            <a:endParaRPr lang="en-US"/>
          </a:p>
        </p:txBody>
      </p:sp>
    </p:spTree>
    <p:extLst>
      <p:ext uri="{BB962C8B-B14F-4D97-AF65-F5344CB8AC3E}">
        <p14:creationId xmlns:p14="http://schemas.microsoft.com/office/powerpoint/2010/main" val="2994763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34</a:t>
            </a:fld>
            <a:endParaRPr lang="en-US"/>
          </a:p>
        </p:txBody>
      </p:sp>
    </p:spTree>
    <p:extLst>
      <p:ext uri="{BB962C8B-B14F-4D97-AF65-F5344CB8AC3E}">
        <p14:creationId xmlns:p14="http://schemas.microsoft.com/office/powerpoint/2010/main" val="364233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8</a:t>
            </a:fld>
            <a:endParaRPr lang="en-US"/>
          </a:p>
        </p:txBody>
      </p:sp>
    </p:spTree>
    <p:extLst>
      <p:ext uri="{BB962C8B-B14F-4D97-AF65-F5344CB8AC3E}">
        <p14:creationId xmlns:p14="http://schemas.microsoft.com/office/powerpoint/2010/main" val="165172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9</a:t>
            </a:fld>
            <a:endParaRPr lang="en-US"/>
          </a:p>
        </p:txBody>
      </p:sp>
    </p:spTree>
    <p:extLst>
      <p:ext uri="{BB962C8B-B14F-4D97-AF65-F5344CB8AC3E}">
        <p14:creationId xmlns:p14="http://schemas.microsoft.com/office/powerpoint/2010/main" val="184203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10</a:t>
            </a:fld>
            <a:endParaRPr lang="en-US"/>
          </a:p>
        </p:txBody>
      </p:sp>
    </p:spTree>
    <p:extLst>
      <p:ext uri="{BB962C8B-B14F-4D97-AF65-F5344CB8AC3E}">
        <p14:creationId xmlns:p14="http://schemas.microsoft.com/office/powerpoint/2010/main" val="1976817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18</a:t>
            </a:fld>
            <a:endParaRPr lang="en-US"/>
          </a:p>
        </p:txBody>
      </p:sp>
    </p:spTree>
    <p:extLst>
      <p:ext uri="{BB962C8B-B14F-4D97-AF65-F5344CB8AC3E}">
        <p14:creationId xmlns:p14="http://schemas.microsoft.com/office/powerpoint/2010/main" val="2594617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20</a:t>
            </a:fld>
            <a:endParaRPr lang="en-US"/>
          </a:p>
        </p:txBody>
      </p:sp>
    </p:spTree>
    <p:extLst>
      <p:ext uri="{BB962C8B-B14F-4D97-AF65-F5344CB8AC3E}">
        <p14:creationId xmlns:p14="http://schemas.microsoft.com/office/powerpoint/2010/main" val="3602678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21</a:t>
            </a:fld>
            <a:endParaRPr lang="en-US"/>
          </a:p>
        </p:txBody>
      </p:sp>
    </p:spTree>
    <p:extLst>
      <p:ext uri="{BB962C8B-B14F-4D97-AF65-F5344CB8AC3E}">
        <p14:creationId xmlns:p14="http://schemas.microsoft.com/office/powerpoint/2010/main" val="348534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22</a:t>
            </a:fld>
            <a:endParaRPr lang="en-US"/>
          </a:p>
        </p:txBody>
      </p:sp>
    </p:spTree>
    <p:extLst>
      <p:ext uri="{BB962C8B-B14F-4D97-AF65-F5344CB8AC3E}">
        <p14:creationId xmlns:p14="http://schemas.microsoft.com/office/powerpoint/2010/main" val="2643066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FFFF00"/>
                </a:solidFill>
              </a:rPr>
              <a:t>The challenge: developing systems requires evaluating many options</a:t>
            </a:r>
          </a:p>
          <a:p>
            <a:pPr marL="171450" indent="-171450">
              <a:buFont typeface="Arial" panose="020B0604020202020204" pitchFamily="34" charset="0"/>
              <a:buChar char="•"/>
            </a:pPr>
            <a:r>
              <a:rPr lang="en-US" sz="1200">
                <a:solidFill>
                  <a:schemeClr val="bg1"/>
                </a:solidFill>
              </a:rPr>
              <a:t>Problems (within &amp; cross-domains) built on high-expertise</a:t>
            </a:r>
          </a:p>
          <a:p>
            <a:pPr marL="171450" indent="-171450">
              <a:buFont typeface="Arial" panose="020B0604020202020204" pitchFamily="34" charset="0"/>
              <a:buChar char="•"/>
            </a:pPr>
            <a:r>
              <a:rPr lang="en-US" sz="1200">
                <a:solidFill>
                  <a:schemeClr val="bg1"/>
                </a:solidFill>
              </a:rPr>
              <a:t>Does not scale to large # of options or evaluating new opportunities</a:t>
            </a:r>
          </a:p>
          <a:p>
            <a:pPr marL="171450" indent="-171450">
              <a:buFont typeface="Arial" panose="020B0604020202020204" pitchFamily="34" charset="0"/>
              <a:buChar char="•"/>
            </a:pPr>
            <a:r>
              <a:rPr lang="en-US" sz="1200">
                <a:solidFill>
                  <a:schemeClr val="bg1"/>
                </a:solidFill>
              </a:rPr>
              <a:t>Breaks down for IFS customers</a:t>
            </a:r>
          </a:p>
          <a:p>
            <a:r>
              <a:rPr lang="en-US" sz="1200">
                <a:solidFill>
                  <a:schemeClr val="bg1"/>
                </a:solidFill>
              </a:rPr>
              <a:t> </a:t>
            </a:r>
          </a:p>
          <a:p>
            <a:r>
              <a:rPr lang="en-US" sz="1200">
                <a:solidFill>
                  <a:srgbClr val="FFFF00"/>
                </a:solidFill>
              </a:rPr>
              <a:t>To address: need methodology with following pillars</a:t>
            </a:r>
          </a:p>
          <a:p>
            <a:pPr marL="171450" lvl="0" indent="-171450">
              <a:buFont typeface="Arial" panose="020B0604020202020204" pitchFamily="34" charset="0"/>
              <a:buChar char="•"/>
            </a:pPr>
            <a:r>
              <a:rPr lang="en-US" sz="1200">
                <a:solidFill>
                  <a:schemeClr val="bg1"/>
                </a:solidFill>
              </a:rPr>
              <a:t>Common (shareable) model of different views (plug-able by others)</a:t>
            </a:r>
          </a:p>
          <a:p>
            <a:pPr marL="171450" lvl="0" indent="-171450">
              <a:buFont typeface="Arial" panose="020B0604020202020204" pitchFamily="34" charset="0"/>
              <a:buChar char="•"/>
            </a:pPr>
            <a:r>
              <a:rPr lang="en-US" sz="1200">
                <a:solidFill>
                  <a:schemeClr val="bg1"/>
                </a:solidFill>
              </a:rPr>
              <a:t>A studio, can be used by anyone (easy to use / debug; extensible) </a:t>
            </a:r>
          </a:p>
          <a:p>
            <a:pPr marL="171450" lvl="0" indent="-171450">
              <a:buFont typeface="Arial" panose="020B0604020202020204" pitchFamily="34" charset="0"/>
              <a:buChar char="•"/>
            </a:pPr>
            <a:r>
              <a:rPr lang="en-US" sz="1200">
                <a:solidFill>
                  <a:schemeClr val="bg1"/>
                </a:solidFill>
              </a:rPr>
              <a:t>Built on open / industry standards</a:t>
            </a:r>
          </a:p>
          <a:p>
            <a:r>
              <a:rPr lang="en-US" sz="1200">
                <a:solidFill>
                  <a:schemeClr val="bg1"/>
                </a:solidFill>
              </a:rPr>
              <a:t> </a:t>
            </a:r>
          </a:p>
          <a:p>
            <a:r>
              <a:rPr lang="en-US" sz="1200">
                <a:solidFill>
                  <a:srgbClr val="FFFF00"/>
                </a:solidFill>
              </a:rPr>
              <a:t>Action: System Design Studio</a:t>
            </a:r>
          </a:p>
          <a:p>
            <a:pPr marL="171450" indent="-171450">
              <a:buFont typeface="Arial" panose="020B0604020202020204" pitchFamily="34" charset="0"/>
              <a:buChar char="•"/>
            </a:pPr>
            <a:r>
              <a:rPr lang="en-US" sz="1200">
                <a:solidFill>
                  <a:schemeClr val="bg1"/>
                </a:solidFill>
              </a:rPr>
              <a:t>Develop or embrace common model</a:t>
            </a:r>
          </a:p>
          <a:p>
            <a:pPr marL="171450" indent="-171450">
              <a:buFont typeface="Arial" panose="020B0604020202020204" pitchFamily="34" charset="0"/>
              <a:buChar char="•"/>
            </a:pPr>
            <a:r>
              <a:rPr lang="en-US" sz="1200">
                <a:solidFill>
                  <a:schemeClr val="bg1"/>
                </a:solidFill>
              </a:rPr>
              <a:t>Co-develop the Studio</a:t>
            </a:r>
          </a:p>
          <a:p>
            <a:pPr marL="171450" indent="-171450">
              <a:buFont typeface="Arial" panose="020B0604020202020204" pitchFamily="34" charset="0"/>
              <a:buChar char="•"/>
            </a:pPr>
            <a:r>
              <a:rPr lang="en-US" sz="1200">
                <a:solidFill>
                  <a:schemeClr val="bg1"/>
                </a:solidFill>
              </a:rPr>
              <a:t>Leverage existing Industry solutions</a:t>
            </a:r>
          </a:p>
          <a:p>
            <a:pPr marL="0" indent="0">
              <a:buFontTx/>
              <a:buNone/>
            </a:pPr>
            <a:endParaRPr lang="en-US"/>
          </a:p>
          <a:p>
            <a:pPr marL="0" indent="0">
              <a:buFontTx/>
              <a:buNone/>
            </a:pPr>
            <a:endParaRPr lang="en-US"/>
          </a:p>
          <a:p>
            <a:pPr marL="0" indent="0">
              <a:buFontTx/>
              <a:buNone/>
            </a:pPr>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23</a:t>
            </a:fld>
            <a:endParaRPr lang="en-US"/>
          </a:p>
        </p:txBody>
      </p:sp>
    </p:spTree>
    <p:extLst>
      <p:ext uri="{BB962C8B-B14F-4D97-AF65-F5344CB8AC3E}">
        <p14:creationId xmlns:p14="http://schemas.microsoft.com/office/powerpoint/2010/main" val="2890407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B2D0C8-0A60-4406-A27E-E225961EE319}"/>
              </a:ext>
              <a:ext uri="{C183D7F6-B498-43B3-948B-1728B52AA6E4}">
                <adec:decorative xmlns:adec="http://schemas.microsoft.com/office/drawing/2017/decorative" val="1"/>
              </a:ext>
            </a:extLst>
          </p:cNvPr>
          <p:cNvGrpSpPr/>
          <p:nvPr/>
        </p:nvGrpSpPr>
        <p:grpSpPr>
          <a:xfrm>
            <a:off x="573803" y="0"/>
            <a:ext cx="5941297" cy="6392520"/>
            <a:chOff x="573803" y="0"/>
            <a:chExt cx="5941297"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rgbClr val="76C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rgbClr val="00A3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5046694" cy="5390896"/>
            </a:xfrm>
            <a:prstGeom prst="rect">
              <a:avLst/>
            </a:prstGeom>
            <a:gradFill>
              <a:gsLst>
                <a:gs pos="49000">
                  <a:schemeClr val="bg2">
                    <a:alpha val="56000"/>
                  </a:schemeClr>
                </a:gs>
                <a:gs pos="100000">
                  <a:schemeClr val="bg2">
                    <a:lumMod val="7500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7" y="1635111"/>
            <a:ext cx="4972563" cy="1874852"/>
          </a:xfrm>
        </p:spPr>
        <p:txBody>
          <a:bodyPr anchor="b">
            <a:normAutofit/>
          </a:bodyPr>
          <a:lstStyle>
            <a:lvl1pPr algn="l">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7" y="3602038"/>
            <a:ext cx="4972563"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157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Tree>
    <p:extLst>
      <p:ext uri="{BB962C8B-B14F-4D97-AF65-F5344CB8AC3E}">
        <p14:creationId xmlns:p14="http://schemas.microsoft.com/office/powerpoint/2010/main" val="13086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Tree>
    <p:extLst>
      <p:ext uri="{BB962C8B-B14F-4D97-AF65-F5344CB8AC3E}">
        <p14:creationId xmlns:p14="http://schemas.microsoft.com/office/powerpoint/2010/main" val="201875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1430000"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14300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49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1430000"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14300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14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Two Content">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6376638"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24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Two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6376638"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76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gue White">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1433464"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0999" y="3449317"/>
            <a:ext cx="11454245" cy="681935"/>
          </a:xfrm>
        </p:spPr>
        <p:txBody>
          <a:bodyPr>
            <a:normAutofit/>
          </a:bodyPr>
          <a:lstStyle>
            <a:lvl1pPr marL="0" indent="0" algn="ctr">
              <a:buNone/>
              <a:defRPr sz="2800">
                <a:solidFill>
                  <a:schemeClr val="tx1"/>
                </a:solidFill>
                <a:latin typeface="+mn-lt"/>
              </a:defRPr>
            </a:lvl1pPr>
          </a:lstStyle>
          <a:p>
            <a:pPr lvl="0"/>
            <a:r>
              <a:rPr lang="en-US"/>
              <a:t>Click to edit text styles</a:t>
            </a:r>
          </a:p>
        </p:txBody>
      </p:sp>
    </p:spTree>
    <p:extLst>
      <p:ext uri="{BB962C8B-B14F-4D97-AF65-F5344CB8AC3E}">
        <p14:creationId xmlns:p14="http://schemas.microsoft.com/office/powerpoint/2010/main" val="208917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egue White">
    <p:bg>
      <p:bgPr>
        <a:gradFill>
          <a:gsLst>
            <a:gs pos="49000">
              <a:schemeClr val="bg2">
                <a:alpha val="23000"/>
              </a:schemeClr>
            </a:gs>
            <a:gs pos="100000">
              <a:schemeClr val="bg2">
                <a:lumMod val="9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1433464"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0999" y="3449317"/>
            <a:ext cx="11454245" cy="681935"/>
          </a:xfrm>
        </p:spPr>
        <p:txBody>
          <a:bodyPr>
            <a:normAutofit/>
          </a:bodyPr>
          <a:lstStyle>
            <a:lvl1pPr marL="0" indent="0" algn="ctr">
              <a:buNone/>
              <a:defRPr sz="2800">
                <a:solidFill>
                  <a:schemeClr val="tx1"/>
                </a:solidFill>
                <a:latin typeface="+mn-lt"/>
              </a:defRPr>
            </a:lvl1pPr>
          </a:lstStyle>
          <a:p>
            <a:pPr lvl="0"/>
            <a:r>
              <a:rPr lang="en-US"/>
              <a:t>Click to edit text styles</a:t>
            </a:r>
          </a:p>
        </p:txBody>
      </p:sp>
    </p:spTree>
    <p:extLst>
      <p:ext uri="{BB962C8B-B14F-4D97-AF65-F5344CB8AC3E}">
        <p14:creationId xmlns:p14="http://schemas.microsoft.com/office/powerpoint/2010/main" val="173258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Intel Logo">
    <p:bg>
      <p:bgPr>
        <a:solidFill>
          <a:schemeClr val="bg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07379" y="2607037"/>
            <a:ext cx="3977242" cy="1643927"/>
          </a:xfrm>
          <a:prstGeom prst="rect">
            <a:avLst/>
          </a:prstGeom>
        </p:spPr>
      </p:pic>
    </p:spTree>
    <p:extLst>
      <p:ext uri="{BB962C8B-B14F-4D97-AF65-F5344CB8AC3E}">
        <p14:creationId xmlns:p14="http://schemas.microsoft.com/office/powerpoint/2010/main" val="310619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Intel Log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07379" y="2607037"/>
            <a:ext cx="3977242" cy="1643927"/>
          </a:xfrm>
          <a:prstGeom prst="rect">
            <a:avLst/>
          </a:prstGeom>
        </p:spPr>
      </p:pic>
    </p:spTree>
    <p:extLst>
      <p:ext uri="{BB962C8B-B14F-4D97-AF65-F5344CB8AC3E}">
        <p14:creationId xmlns:p14="http://schemas.microsoft.com/office/powerpoint/2010/main" val="286182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B2D0C8-0A60-4406-A27E-E225961EE319}"/>
              </a:ext>
              <a:ext uri="{C183D7F6-B498-43B3-948B-1728B52AA6E4}">
                <adec:decorative xmlns:adec="http://schemas.microsoft.com/office/drawing/2017/decorative" val="1"/>
              </a:ext>
            </a:extLst>
          </p:cNvPr>
          <p:cNvGrpSpPr/>
          <p:nvPr/>
        </p:nvGrpSpPr>
        <p:grpSpPr>
          <a:xfrm>
            <a:off x="573803" y="0"/>
            <a:ext cx="5941297" cy="6392520"/>
            <a:chOff x="573803" y="0"/>
            <a:chExt cx="5941297"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rgbClr val="76C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rgbClr val="00A3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5046694" cy="5390870"/>
            </a:xfrm>
            <a:prstGeom prst="rect">
              <a:avLst/>
            </a:prstGeom>
            <a:solidFill>
              <a:schemeClr val="bg2">
                <a:alpha val="7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8" y="1635111"/>
            <a:ext cx="4836832" cy="1874852"/>
          </a:xfrm>
        </p:spPr>
        <p:txBody>
          <a:bodyPr anchor="b">
            <a:normAutofit/>
          </a:bodyPr>
          <a:lstStyle>
            <a:lvl1pPr algn="l">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7" y="3602038"/>
            <a:ext cx="483683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512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0CCBB2-23CF-43DD-999B-A7E7F6652AA9}" type="slidenum">
              <a:rPr lang="en-US" smtClean="0"/>
              <a:pPr/>
              <a:t>‹#›</a:t>
            </a:fld>
            <a:endParaRPr lang="en-US"/>
          </a:p>
        </p:txBody>
      </p:sp>
      <p:sp>
        <p:nvSpPr>
          <p:cNvPr id="7" name="Title 6"/>
          <p:cNvSpPr>
            <a:spLocks noGrp="1"/>
          </p:cNvSpPr>
          <p:nvPr>
            <p:ph type="title"/>
          </p:nvPr>
        </p:nvSpPr>
        <p:spPr>
          <a:xfrm>
            <a:off x="609600" y="409575"/>
            <a:ext cx="10972800" cy="885827"/>
          </a:xfrm>
          <a:prstGeom prst="rect">
            <a:avLst/>
          </a:prstGeom>
        </p:spPr>
        <p:txBody>
          <a:bodyPr/>
          <a:lstStyle/>
          <a:p>
            <a:r>
              <a:rPr lang="en-US"/>
              <a:t>Click to edit Master title style</a:t>
            </a:r>
          </a:p>
        </p:txBody>
      </p:sp>
      <p:sp>
        <p:nvSpPr>
          <p:cNvPr id="9" name="Text Placeholder 8"/>
          <p:cNvSpPr>
            <a:spLocks noGrp="1"/>
          </p:cNvSpPr>
          <p:nvPr>
            <p:ph type="body" sz="quarter" idx="11"/>
          </p:nvPr>
        </p:nvSpPr>
        <p:spPr>
          <a:xfrm>
            <a:off x="609600" y="1371600"/>
            <a:ext cx="10972800"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080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39847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1430000" cy="1199822"/>
          </a:xfrm>
        </p:spPr>
        <p:txBody>
          <a:bodyPr>
            <a:norm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14300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81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normAutofit/>
          </a:bodyPr>
          <a:lstStyle>
            <a:lvl1pPr>
              <a:defRPr sz="4800"/>
            </a:lvl1pPr>
          </a:lstStyle>
          <a:p>
            <a:r>
              <a:rPr lang="en-US"/>
              <a:t>Click to edit Master title style</a:t>
            </a:r>
          </a:p>
        </p:txBody>
      </p:sp>
    </p:spTree>
    <p:extLst>
      <p:ext uri="{BB962C8B-B14F-4D97-AF65-F5344CB8AC3E}">
        <p14:creationId xmlns:p14="http://schemas.microsoft.com/office/powerpoint/2010/main" val="44716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14334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63845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45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609600" y="2229178"/>
            <a:ext cx="10972800" cy="1199822"/>
          </a:xfrm>
        </p:spPr>
        <p:txBody>
          <a:bodyPr anchor="b" anchorCtr="0">
            <a:normAutofit/>
          </a:bodyPr>
          <a:lstStyle>
            <a:lvl1pPr algn="ctr">
              <a:defRPr sz="48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9600" y="3449317"/>
            <a:ext cx="10972800" cy="681935"/>
          </a:xfrm>
        </p:spPr>
        <p:txBody>
          <a:bodyPr>
            <a:normAutofit/>
          </a:bodyPr>
          <a:lstStyle>
            <a:lvl1pPr marL="0" indent="0" algn="ctr">
              <a:buNone/>
              <a:defRPr sz="2800">
                <a:solidFill>
                  <a:schemeClr val="accent2"/>
                </a:solidFill>
                <a:latin typeface="+mn-lt"/>
              </a:defRPr>
            </a:lvl1pPr>
          </a:lstStyle>
          <a:p>
            <a:pPr lvl="0"/>
            <a:r>
              <a:rPr lang="en-US"/>
              <a:t>Click to edit Master text styles</a:t>
            </a:r>
          </a:p>
        </p:txBody>
      </p:sp>
    </p:spTree>
    <p:extLst>
      <p:ext uri="{BB962C8B-B14F-4D97-AF65-F5344CB8AC3E}">
        <p14:creationId xmlns:p14="http://schemas.microsoft.com/office/powerpoint/2010/main" val="279480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273861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4_Title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D8E5A8-9477-47F6-9CA7-9A7DC46705CE}"/>
              </a:ext>
              <a:ext uri="{C183D7F6-B498-43B3-948B-1728B52AA6E4}">
                <adec:decorative xmlns:adec="http://schemas.microsoft.com/office/drawing/2017/decorative" val="1"/>
              </a:ext>
            </a:extLst>
          </p:cNvPr>
          <p:cNvGrpSpPr/>
          <p:nvPr/>
        </p:nvGrpSpPr>
        <p:grpSpPr>
          <a:xfrm>
            <a:off x="5965861" y="348343"/>
            <a:ext cx="5795823" cy="5239110"/>
            <a:chOff x="573803" y="762000"/>
            <a:chExt cx="5795823" cy="5239110"/>
          </a:xfrm>
        </p:grpSpPr>
        <p:sp>
          <p:nvSpPr>
            <p:cNvPr id="7" name="Rectangle 6">
              <a:extLst>
                <a:ext uri="{FF2B5EF4-FFF2-40B4-BE49-F238E27FC236}">
                  <a16:creationId xmlns:a16="http://schemas.microsoft.com/office/drawing/2014/main" id="{EF200040-B841-47B7-8555-E0299CDC24FA}"/>
                </a:ext>
              </a:extLst>
            </p:cNvPr>
            <p:cNvSpPr/>
            <p:nvPr/>
          </p:nvSpPr>
          <p:spPr>
            <a:xfrm>
              <a:off x="1468405" y="762000"/>
              <a:ext cx="4901221" cy="4628870"/>
            </a:xfrm>
            <a:prstGeom prst="rect">
              <a:avLst/>
            </a:prstGeom>
            <a:solidFill>
              <a:schemeClr val="tx2">
                <a:alpha val="70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A24C56C1-BF0A-4234-81F8-D2B769834C58}"/>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57C8AC4-A26E-48AF-9B2F-93A0F02E758D}"/>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6D5060BD-E2D2-44BB-ADFB-2B20CEB8775D}"/>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6935496" y="530506"/>
            <a:ext cx="4774235" cy="627700"/>
          </a:xfrm>
        </p:spPr>
        <p:txBody>
          <a:bodyPr anchor="b" anchorCtr="0">
            <a:normAutofit/>
          </a:bodyPr>
          <a:lstStyle>
            <a:lvl1pPr marL="0" indent="0">
              <a:buFontTx/>
              <a:buNone/>
              <a:defRPr sz="1600">
                <a:solidFill>
                  <a:schemeClr val="bg1"/>
                </a:solidFill>
                <a:latin typeface="+mn-lt"/>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6934594" y="1221454"/>
            <a:ext cx="4775137" cy="1874852"/>
          </a:xfrm>
        </p:spPr>
        <p:txBody>
          <a:bodyPr anchor="b">
            <a:normAutofit/>
          </a:bodyPr>
          <a:lstStyle>
            <a:lvl1pPr algn="l">
              <a:defRPr sz="48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6934594" y="3188381"/>
            <a:ext cx="477513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pic>
        <p:nvPicPr>
          <p:cNvPr id="12" name="Picture 11">
            <a:extLst>
              <a:ext uri="{FF2B5EF4-FFF2-40B4-BE49-F238E27FC236}">
                <a16:creationId xmlns:a16="http://schemas.microsoft.com/office/drawing/2014/main" id="{D5122611-2262-4C4B-ACB0-3F052B7E99D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6848301" y="5566391"/>
            <a:ext cx="929148" cy="384048"/>
          </a:xfrm>
          <a:prstGeom prst="rect">
            <a:avLst/>
          </a:prstGeom>
        </p:spPr>
      </p:pic>
    </p:spTree>
    <p:extLst>
      <p:ext uri="{BB962C8B-B14F-4D97-AF65-F5344CB8AC3E}">
        <p14:creationId xmlns:p14="http://schemas.microsoft.com/office/powerpoint/2010/main" val="114578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5060BD-E2D2-44BB-ADFB-2B20CEB8775D}"/>
              </a:ext>
            </a:extLst>
          </p:cNvPr>
          <p:cNvSpPr/>
          <p:nvPr/>
        </p:nvSpPr>
        <p:spPr>
          <a:xfrm>
            <a:off x="10105178" y="2449806"/>
            <a:ext cx="2086822" cy="20868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2" name="Picture 11">
            <a:extLst>
              <a:ext uri="{FF2B5EF4-FFF2-40B4-BE49-F238E27FC236}">
                <a16:creationId xmlns:a16="http://schemas.microsoft.com/office/drawing/2014/main" id="{D5122611-2262-4C4B-ACB0-3F052B7E99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61565" y="3196113"/>
            <a:ext cx="1518628" cy="627700"/>
          </a:xfrm>
          <a:prstGeom prst="rect">
            <a:avLst/>
          </a:prstGeom>
        </p:spPr>
      </p:pic>
      <p:grpSp>
        <p:nvGrpSpPr>
          <p:cNvPr id="6" name="Group 5">
            <a:extLst>
              <a:ext uri="{FF2B5EF4-FFF2-40B4-BE49-F238E27FC236}">
                <a16:creationId xmlns:a16="http://schemas.microsoft.com/office/drawing/2014/main" id="{04E6C41E-6620-48FB-19EC-571048C5BA1D}"/>
              </a:ext>
            </a:extLst>
          </p:cNvPr>
          <p:cNvGrpSpPr/>
          <p:nvPr userDrawn="1"/>
        </p:nvGrpSpPr>
        <p:grpSpPr>
          <a:xfrm>
            <a:off x="211807" y="0"/>
            <a:ext cx="5798739" cy="5815668"/>
            <a:chOff x="6118261" y="-75815"/>
            <a:chExt cx="5798739" cy="5815668"/>
          </a:xfrm>
        </p:grpSpPr>
        <p:sp>
          <p:nvSpPr>
            <p:cNvPr id="2" name="Rectangle 1">
              <a:extLst>
                <a:ext uri="{FF2B5EF4-FFF2-40B4-BE49-F238E27FC236}">
                  <a16:creationId xmlns:a16="http://schemas.microsoft.com/office/drawing/2014/main" id="{BE211FA9-CAE1-BE36-9C04-CBF1AFBC643D}"/>
                </a:ext>
              </a:extLst>
            </p:cNvPr>
            <p:cNvSpPr/>
            <p:nvPr userDrawn="1"/>
          </p:nvSpPr>
          <p:spPr>
            <a:xfrm>
              <a:off x="7015779" y="-75815"/>
              <a:ext cx="4901221" cy="5205454"/>
            </a:xfrm>
            <a:prstGeom prst="rect">
              <a:avLst/>
            </a:prstGeom>
            <a:solidFill>
              <a:schemeClr val="tx2">
                <a:alpha val="80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714FA0C6-1E50-2FEA-8DE2-04C3D6CEC119}"/>
                </a:ext>
              </a:extLst>
            </p:cNvPr>
            <p:cNvSpPr/>
            <p:nvPr userDrawn="1"/>
          </p:nvSpPr>
          <p:spPr>
            <a:xfrm>
              <a:off x="6404915" y="4690566"/>
              <a:ext cx="158111" cy="158111"/>
            </a:xfrm>
            <a:prstGeom prst="rect">
              <a:avLst/>
            </a:prstGeom>
            <a:solidFill>
              <a:srgbClr val="11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04CFCC16-32E7-0164-10F8-C4ECDDC884BB}"/>
                </a:ext>
              </a:extLst>
            </p:cNvPr>
            <p:cNvSpPr/>
            <p:nvPr userDrawn="1"/>
          </p:nvSpPr>
          <p:spPr>
            <a:xfrm>
              <a:off x="6118261" y="4842985"/>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2B6DBAC3-948C-317A-61E2-6197BAE719DA}"/>
                </a:ext>
              </a:extLst>
            </p:cNvPr>
            <p:cNvSpPr/>
            <p:nvPr userDrawn="1"/>
          </p:nvSpPr>
          <p:spPr>
            <a:xfrm>
              <a:off x="6405565" y="5129639"/>
              <a:ext cx="610214" cy="610214"/>
            </a:xfrm>
            <a:prstGeom prst="rect">
              <a:avLst/>
            </a:prstGeom>
            <a:solidFill>
              <a:srgbClr val="0076C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199972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microsoft.com/office/2007/relationships/hdphoto" Target="../media/hdphoto1.wdp"/><Relationship Id="rId3" Type="http://schemas.openxmlformats.org/officeDocument/2006/relationships/slideLayout" Target="../slideLayouts/slideLayout10.xml"/><Relationship Id="rId21" Type="http://schemas.openxmlformats.org/officeDocument/2006/relationships/image" Target="../media/image3.png"/><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5.png"/><Relationship Id="rId2" Type="http://schemas.openxmlformats.org/officeDocument/2006/relationships/slideLayout" Target="../slideLayouts/slideLayout9.xml"/><Relationship Id="rId16" Type="http://schemas.openxmlformats.org/officeDocument/2006/relationships/tags" Target="../tags/tag3.xml"/><Relationship Id="rId20" Type="http://schemas.openxmlformats.org/officeDocument/2006/relationships/image" Target="../media/image2.emf"/><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oleObject" Target="../embeddings/oleObject2.bin"/><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75FABBD-B339-A945-03AD-4B69C5B9F467}"/>
              </a:ext>
            </a:extLst>
          </p:cNvPr>
          <p:cNvGraphicFramePr>
            <a:graphicFrameLocks noChangeAspect="1"/>
          </p:cNvGraphicFramePr>
          <p:nvPr userDrawn="1">
            <p:custDataLst>
              <p:tags r:id="rId9"/>
            </p:custDataLst>
            <p:extLst>
              <p:ext uri="{D42A27DB-BD31-4B8C-83A1-F6EECF244321}">
                <p14:modId xmlns:p14="http://schemas.microsoft.com/office/powerpoint/2010/main" val="131186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5" name="think-cell data - do not delete" hidden="1">
                        <a:extLst>
                          <a:ext uri="{FF2B5EF4-FFF2-40B4-BE49-F238E27FC236}">
                            <a16:creationId xmlns:a16="http://schemas.microsoft.com/office/drawing/2014/main" id="{B75FABBD-B339-A945-03AD-4B69C5B9F4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1433464"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B3BA0B5D-A4D3-4158-8C6B-48C7D17583BD}"/>
              </a:ext>
            </a:extLst>
          </p:cNvPr>
          <p:cNvSpPr/>
          <p:nvPr userDrawn="1"/>
        </p:nvSpPr>
        <p:spPr>
          <a:xfrm flipV="1">
            <a:off x="11742825" y="6406996"/>
            <a:ext cx="457200" cy="457200"/>
          </a:xfrm>
          <a:prstGeom prst="rect">
            <a:avLst/>
          </a:prstGeom>
          <a:solidFill>
            <a:srgbClr val="0068B5"/>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C0B2F0D4-F7B5-4BCE-A357-C9852029250C}"/>
              </a:ext>
            </a:extLst>
          </p:cNvPr>
          <p:cNvSpPr/>
          <p:nvPr userDrawn="1"/>
        </p:nvSpPr>
        <p:spPr>
          <a:xfrm>
            <a:off x="8025" y="6406996"/>
            <a:ext cx="11734800" cy="457200"/>
          </a:xfrm>
          <a:prstGeom prst="rect">
            <a:avLst/>
          </a:prstGeom>
          <a:solidFill>
            <a:srgbClr val="00185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12" name="TextBox 11">
            <a:extLst>
              <a:ext uri="{FF2B5EF4-FFF2-40B4-BE49-F238E27FC236}">
                <a16:creationId xmlns:a16="http://schemas.microsoft.com/office/drawing/2014/main" id="{CBE97C0F-6986-4DE6-BEEF-B2DDB4BD41F6}"/>
              </a:ext>
            </a:extLst>
          </p:cNvPr>
          <p:cNvSpPr txBox="1"/>
          <p:nvPr userDrawn="1"/>
        </p:nvSpPr>
        <p:spPr>
          <a:xfrm>
            <a:off x="11906830" y="6559241"/>
            <a:ext cx="142668" cy="153888"/>
          </a:xfrm>
          <a:prstGeom prst="rect">
            <a:avLst/>
          </a:prstGeom>
          <a:noFill/>
          <a:ln w="12700" cap="flat">
            <a:noFill/>
            <a:miter lim="400000"/>
          </a:ln>
          <a:effectLst/>
          <a:sp3d/>
        </p:spPr>
        <p:txBody>
          <a:bodyPr rot="0" spcFirstLastPara="1" vertOverflow="overflow" horzOverflow="overflow" vert="horz" wrap="none" lIns="0" tIns="0" rIns="0" bIns="0" numCol="1" spcCol="38100" rtlCol="0" anchor="t" anchorCtr="0">
            <a:spAutoFit/>
          </a:bodyPr>
          <a:lstStyle/>
          <a:p>
            <a:pPr marL="0" marR="0" lvl="0" indent="0" algn="ctr" defTabSz="2438338" eaLnBrk="1" fontAlgn="auto" latinLnBrk="0" hangingPunct="0">
              <a:lnSpc>
                <a:spcPct val="100000"/>
              </a:lnSpc>
              <a:spcBef>
                <a:spcPts val="0"/>
              </a:spcBef>
              <a:spcAft>
                <a:spcPts val="0"/>
              </a:spcAft>
              <a:buClrTx/>
              <a:buSzTx/>
              <a:buFontTx/>
              <a:buNone/>
              <a:tabLst/>
              <a:defRPr/>
            </a:pPr>
            <a:fld id="{4F6B73DA-0149-4325-A7B8-AE29BD4BC701}" type="slidenum">
              <a:rPr kumimoji="0" lang="en-US" sz="1000" b="0" i="0" u="none" strike="noStrike" kern="0" cap="none" spc="0" normalizeH="0" baseline="0" noProof="0" smtClean="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rPr>
              <a:pPr marL="0" marR="0" lvl="0" indent="0" algn="ctr" defTabSz="2438338"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endParaRPr>
          </a:p>
        </p:txBody>
      </p:sp>
      <p:sp>
        <p:nvSpPr>
          <p:cNvPr id="13" name="TextBox 12" descr="page number">
            <a:extLst>
              <a:ext uri="{FF2B5EF4-FFF2-40B4-BE49-F238E27FC236}">
                <a16:creationId xmlns:a16="http://schemas.microsoft.com/office/drawing/2014/main" id="{A2E60799-781B-4606-8F60-C54E4608FA02}"/>
              </a:ext>
            </a:extLst>
          </p:cNvPr>
          <p:cNvSpPr txBox="1"/>
          <p:nvPr userDrawn="1"/>
        </p:nvSpPr>
        <p:spPr>
          <a:xfrm>
            <a:off x="11970106" y="6553045"/>
            <a:ext cx="65"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cxnSp>
        <p:nvCxnSpPr>
          <p:cNvPr id="14" name="Straight Connector 13">
            <a:extLst>
              <a:ext uri="{FF2B5EF4-FFF2-40B4-BE49-F238E27FC236}">
                <a16:creationId xmlns:a16="http://schemas.microsoft.com/office/drawing/2014/main" id="{5AA07279-F061-4EA8-9961-54C92F7AA7AD}"/>
              </a:ext>
            </a:extLst>
          </p:cNvPr>
          <p:cNvCxnSpPr/>
          <p:nvPr userDrawn="1"/>
        </p:nvCxnSpPr>
        <p:spPr>
          <a:xfrm>
            <a:off x="11754556" y="6447751"/>
            <a:ext cx="0" cy="324556"/>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descr="department or event name">
            <a:extLst>
              <a:ext uri="{FF2B5EF4-FFF2-40B4-BE49-F238E27FC236}">
                <a16:creationId xmlns:a16="http://schemas.microsoft.com/office/drawing/2014/main" id="{78FC2FEB-1077-470C-8964-29AD1DFC3A97}"/>
              </a:ext>
            </a:extLst>
          </p:cNvPr>
          <p:cNvSpPr/>
          <p:nvPr userDrawn="1"/>
        </p:nvSpPr>
        <p:spPr>
          <a:xfrm>
            <a:off x="260487" y="6516575"/>
            <a:ext cx="10073216" cy="276999"/>
          </a:xfrm>
          <a:prstGeom prst="rect">
            <a:avLst/>
          </a:prstGeom>
        </p:spPr>
        <p:txBody>
          <a:bodyPr wrap="square">
            <a:spAutoFit/>
          </a:bodyPr>
          <a:lstStyle/>
          <a:p>
            <a:pPr algn="l"/>
            <a:r>
              <a:rPr lang="en-US" sz="1200" b="0" kern="1200">
                <a:solidFill>
                  <a:schemeClr val="accent2">
                    <a:lumMod val="60000"/>
                    <a:lumOff val="40000"/>
                  </a:schemeClr>
                </a:solidFill>
                <a:latin typeface="IntelOne Display Bold" panose="020B0803020203020204" pitchFamily="34" charset="0"/>
                <a:ea typeface="+mn-ea"/>
                <a:cs typeface="+mn-cs"/>
              </a:rPr>
              <a:t>TSLRP 2023  </a:t>
            </a:r>
            <a:r>
              <a:rPr lang="en-US" sz="1200" b="0" kern="1200">
                <a:solidFill>
                  <a:schemeClr val="tx1"/>
                </a:solidFill>
                <a:latin typeface="+mj-lt"/>
                <a:ea typeface="+mn-ea"/>
                <a:cs typeface="+mn-cs"/>
              </a:rPr>
              <a:t>-</a:t>
            </a:r>
            <a:r>
              <a:rPr lang="en-US" sz="1200" b="0" kern="1200">
                <a:solidFill>
                  <a:schemeClr val="accent2">
                    <a:lumMod val="60000"/>
                    <a:lumOff val="40000"/>
                  </a:schemeClr>
                </a:solidFill>
                <a:latin typeface="IntelOne Display Bold" panose="020B0803020203020204" pitchFamily="34" charset="0"/>
                <a:ea typeface="+mn-ea"/>
                <a:cs typeface="+mn-cs"/>
              </a:rPr>
              <a:t> </a:t>
            </a:r>
            <a:r>
              <a:rPr lang="en-US" sz="1200" b="0" kern="1200">
                <a:solidFill>
                  <a:schemeClr val="tx1"/>
                </a:solidFill>
                <a:latin typeface="+mj-lt"/>
                <a:ea typeface="+mn-ea"/>
                <a:cs typeface="+mn-cs"/>
              </a:rPr>
              <a:t> Presented by OCTO | Intel Labs                                               </a:t>
            </a:r>
            <a:r>
              <a:rPr lang="en-US" sz="1000" b="0">
                <a:solidFill>
                  <a:schemeClr val="tx1"/>
                </a:solidFill>
                <a:latin typeface="+mn-lt"/>
                <a:ea typeface="Intel Clear" panose="020B0604020203020204" pitchFamily="34" charset="0"/>
                <a:cs typeface="Times New Roman" panose="02020603050405020304" pitchFamily="18" charset="0"/>
              </a:rPr>
              <a:t>INTEL CONFIDENTIAL – INTERNAL USE ONLY</a:t>
            </a:r>
          </a:p>
        </p:txBody>
      </p:sp>
      <p:pic>
        <p:nvPicPr>
          <p:cNvPr id="16" name="Picture 15" descr="Logo&#10;&#10;Description automatically generated">
            <a:extLst>
              <a:ext uri="{FF2B5EF4-FFF2-40B4-BE49-F238E27FC236}">
                <a16:creationId xmlns:a16="http://schemas.microsoft.com/office/drawing/2014/main" id="{E081DEB7-0E83-44F2-B2A3-62E9C9B1D2B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1093972" y="6524986"/>
            <a:ext cx="535124" cy="217082"/>
          </a:xfrm>
          <a:prstGeom prst="rect">
            <a:avLst/>
          </a:prstGeom>
        </p:spPr>
      </p:pic>
    </p:spTree>
    <p:extLst>
      <p:ext uri="{BB962C8B-B14F-4D97-AF65-F5344CB8AC3E}">
        <p14:creationId xmlns:p14="http://schemas.microsoft.com/office/powerpoint/2010/main" val="474068192"/>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3"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duotone>
              <a:schemeClr val="accent1">
                <a:shade val="45000"/>
                <a:satMod val="135000"/>
              </a:schemeClr>
              <a:prstClr val="white"/>
            </a:duotone>
            <a:extLst>
              <a:ext uri="{BEBA8EAE-BF5A-486C-A8C5-ECC9F3942E4B}">
                <a14:imgProps xmlns:a14="http://schemas.microsoft.com/office/drawing/2010/main">
                  <a14:imgLayer r:embed="rId18">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A6BE449-D8D3-66A1-AC9E-9BD19CE58B9E}"/>
              </a:ext>
            </a:extLst>
          </p:cNvPr>
          <p:cNvGraphicFramePr>
            <a:graphicFrameLocks noChangeAspect="1"/>
          </p:cNvGraphicFramePr>
          <p:nvPr userDrawn="1">
            <p:custDataLst>
              <p:tags r:id="rId16"/>
            </p:custDataLst>
            <p:extLst>
              <p:ext uri="{D42A27DB-BD31-4B8C-83A1-F6EECF244321}">
                <p14:modId xmlns:p14="http://schemas.microsoft.com/office/powerpoint/2010/main" val="2692346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592" imgH="591" progId="TCLayout.ActiveDocument.1">
                  <p:embed/>
                </p:oleObj>
              </mc:Choice>
              <mc:Fallback>
                <p:oleObj name="think-cell Slide" r:id="rId19" imgW="592" imgH="591" progId="TCLayout.ActiveDocument.1">
                  <p:embed/>
                  <p:pic>
                    <p:nvPicPr>
                      <p:cNvPr id="7" name="think-cell data - do not delete" hidden="1">
                        <a:extLst>
                          <a:ext uri="{FF2B5EF4-FFF2-40B4-BE49-F238E27FC236}">
                            <a16:creationId xmlns:a16="http://schemas.microsoft.com/office/drawing/2014/main" id="{5A6BE449-D8D3-66A1-AC9E-9BD19CE58B9E}"/>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105C8FE9-FE45-436C-AB0E-070B43014F98}"/>
              </a:ext>
            </a:extLst>
          </p:cNvPr>
          <p:cNvSpPr/>
          <p:nvPr userDrawn="1"/>
        </p:nvSpPr>
        <p:spPr>
          <a:xfrm flipV="1">
            <a:off x="11742825" y="6406996"/>
            <a:ext cx="457200" cy="457200"/>
          </a:xfrm>
          <a:prstGeom prst="rect">
            <a:avLst/>
          </a:prstGeom>
          <a:solidFill>
            <a:srgbClr val="0068B5"/>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A6F0C20C-C507-4975-AE01-6453B36D681A}"/>
              </a:ext>
            </a:extLst>
          </p:cNvPr>
          <p:cNvSpPr/>
          <p:nvPr userDrawn="1"/>
        </p:nvSpPr>
        <p:spPr>
          <a:xfrm>
            <a:off x="8025" y="6406996"/>
            <a:ext cx="11734800" cy="457200"/>
          </a:xfrm>
          <a:prstGeom prst="rect">
            <a:avLst/>
          </a:prstGeom>
          <a:solidFill>
            <a:srgbClr val="00185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10" name="TextBox 9">
            <a:extLst>
              <a:ext uri="{FF2B5EF4-FFF2-40B4-BE49-F238E27FC236}">
                <a16:creationId xmlns:a16="http://schemas.microsoft.com/office/drawing/2014/main" id="{85C62E83-5356-4406-8514-94CA52B9E146}"/>
              </a:ext>
            </a:extLst>
          </p:cNvPr>
          <p:cNvSpPr txBox="1"/>
          <p:nvPr userDrawn="1"/>
        </p:nvSpPr>
        <p:spPr>
          <a:xfrm>
            <a:off x="11906830" y="6559241"/>
            <a:ext cx="142668" cy="153888"/>
          </a:xfrm>
          <a:prstGeom prst="rect">
            <a:avLst/>
          </a:prstGeom>
          <a:noFill/>
          <a:ln w="12700" cap="flat">
            <a:noFill/>
            <a:miter lim="400000"/>
          </a:ln>
          <a:effectLst/>
          <a:sp3d/>
        </p:spPr>
        <p:txBody>
          <a:bodyPr rot="0" spcFirstLastPara="1" vertOverflow="overflow" horzOverflow="overflow" vert="horz" wrap="none" lIns="0" tIns="0" rIns="0" bIns="0" numCol="1" spcCol="38100" rtlCol="0" anchor="t" anchorCtr="0">
            <a:spAutoFit/>
          </a:bodyPr>
          <a:lstStyle/>
          <a:p>
            <a:pPr marL="0" marR="0" lvl="0" indent="0" algn="ctr" defTabSz="2438338" eaLnBrk="1" fontAlgn="auto" latinLnBrk="0" hangingPunct="0">
              <a:lnSpc>
                <a:spcPct val="100000"/>
              </a:lnSpc>
              <a:spcBef>
                <a:spcPts val="0"/>
              </a:spcBef>
              <a:spcAft>
                <a:spcPts val="0"/>
              </a:spcAft>
              <a:buClrTx/>
              <a:buSzTx/>
              <a:buFontTx/>
              <a:buNone/>
              <a:tabLst/>
              <a:defRPr/>
            </a:pPr>
            <a:fld id="{4F6B73DA-0149-4325-A7B8-AE29BD4BC701}" type="slidenum">
              <a:rPr kumimoji="0" lang="en-US" sz="1000" b="0" i="0" u="none" strike="noStrike" kern="0" cap="none" spc="0" normalizeH="0" baseline="0" noProof="0" smtClean="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rPr>
              <a:pPr marL="0" marR="0" lvl="0" indent="0" algn="ctr" defTabSz="2438338"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endParaRPr>
          </a:p>
        </p:txBody>
      </p:sp>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0999" y="221694"/>
            <a:ext cx="11373549" cy="1199822"/>
          </a:xfrm>
          <a:prstGeom prst="rect">
            <a:avLst/>
          </a:prstGeom>
        </p:spPr>
        <p:txBody>
          <a:bodyPr vert="horz" lIns="91440" tIns="45720" rIns="91440" bIns="45720" rtlCol="0" anchor="ctr">
            <a:norm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0999" y="1491673"/>
            <a:ext cx="11373549" cy="4685290"/>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descr="page number">
            <a:extLst>
              <a:ext uri="{FF2B5EF4-FFF2-40B4-BE49-F238E27FC236}">
                <a16:creationId xmlns:a16="http://schemas.microsoft.com/office/drawing/2014/main" id="{02FB4E28-8FF4-469D-9172-AA2B2441695C}"/>
              </a:ext>
            </a:extLst>
          </p:cNvPr>
          <p:cNvSpPr txBox="1"/>
          <p:nvPr userDrawn="1"/>
        </p:nvSpPr>
        <p:spPr>
          <a:xfrm>
            <a:off x="11970106" y="6553045"/>
            <a:ext cx="65"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cxnSp>
        <p:nvCxnSpPr>
          <p:cNvPr id="5" name="Straight Connector 4">
            <a:extLst>
              <a:ext uri="{FF2B5EF4-FFF2-40B4-BE49-F238E27FC236}">
                <a16:creationId xmlns:a16="http://schemas.microsoft.com/office/drawing/2014/main" id="{FCE48A0F-B6CA-4D2E-B22F-D1C2B1C90697}"/>
              </a:ext>
            </a:extLst>
          </p:cNvPr>
          <p:cNvCxnSpPr/>
          <p:nvPr userDrawn="1"/>
        </p:nvCxnSpPr>
        <p:spPr>
          <a:xfrm>
            <a:off x="11754556" y="6447751"/>
            <a:ext cx="0" cy="32455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06ACE239-DD99-4C81-8F1E-7B50590EC5FC}"/>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1093972" y="6524986"/>
            <a:ext cx="535124" cy="217082"/>
          </a:xfrm>
          <a:prstGeom prst="rect">
            <a:avLst/>
          </a:prstGeom>
        </p:spPr>
      </p:pic>
      <p:sp>
        <p:nvSpPr>
          <p:cNvPr id="4" name="Rectangle 3" descr="department or event name">
            <a:extLst>
              <a:ext uri="{FF2B5EF4-FFF2-40B4-BE49-F238E27FC236}">
                <a16:creationId xmlns:a16="http://schemas.microsoft.com/office/drawing/2014/main" id="{1DF0FE25-AAA6-93F5-484F-37F4E4EBF230}"/>
              </a:ext>
            </a:extLst>
          </p:cNvPr>
          <p:cNvSpPr/>
          <p:nvPr userDrawn="1"/>
        </p:nvSpPr>
        <p:spPr>
          <a:xfrm>
            <a:off x="260487" y="6516575"/>
            <a:ext cx="1007321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C7FD">
                    <a:lumMod val="60000"/>
                    <a:lumOff val="40000"/>
                  </a:srgbClr>
                </a:solidFill>
                <a:effectLst/>
                <a:uLnTx/>
                <a:uFillTx/>
                <a:latin typeface="IntelOne Display Bold" panose="020B0803020203020204" pitchFamily="34" charset="0"/>
                <a:ea typeface="+mn-ea"/>
                <a:cs typeface="Arial"/>
              </a:rPr>
              <a:t>TSLRP 2023  </a:t>
            </a:r>
            <a:r>
              <a:rPr kumimoji="0" lang="en-US" sz="1200" b="0" i="0" u="none" strike="noStrike" kern="1200" cap="none" spc="0" normalizeH="0" baseline="0" noProof="0">
                <a:ln>
                  <a:noFill/>
                </a:ln>
                <a:solidFill>
                  <a:srgbClr val="FFFFFF"/>
                </a:solidFill>
                <a:effectLst/>
                <a:uLnTx/>
                <a:uFillTx/>
                <a:latin typeface="IntelOne Display Light"/>
                <a:ea typeface="+mn-ea"/>
                <a:cs typeface="Arial"/>
              </a:rPr>
              <a:t>-</a:t>
            </a:r>
            <a:r>
              <a:rPr kumimoji="0" lang="en-US" sz="1200" b="0" i="0" u="none" strike="noStrike" kern="1200" cap="none" spc="0" normalizeH="0" baseline="0" noProof="0">
                <a:ln>
                  <a:noFill/>
                </a:ln>
                <a:solidFill>
                  <a:srgbClr val="00C7FD">
                    <a:lumMod val="60000"/>
                    <a:lumOff val="40000"/>
                  </a:srgbClr>
                </a:solidFill>
                <a:effectLst/>
                <a:uLnTx/>
                <a:uFillTx/>
                <a:latin typeface="IntelOne Display Bold" panose="020B0803020203020204" pitchFamily="34" charset="0"/>
                <a:ea typeface="+mn-ea"/>
                <a:cs typeface="Arial"/>
              </a:rPr>
              <a:t> </a:t>
            </a:r>
            <a:r>
              <a:rPr kumimoji="0" lang="en-US" sz="1200" b="0" i="0" u="none" strike="noStrike" kern="1200" cap="none" spc="0" normalizeH="0" baseline="0" noProof="0">
                <a:ln>
                  <a:noFill/>
                </a:ln>
                <a:solidFill>
                  <a:srgbClr val="FFFFFF"/>
                </a:solidFill>
                <a:effectLst/>
                <a:uLnTx/>
                <a:uFillTx/>
                <a:latin typeface="IntelOne Display Light"/>
                <a:ea typeface="+mn-ea"/>
                <a:cs typeface="Arial"/>
              </a:rPr>
              <a:t> Presented by OCTO | Intel Labs                                               </a:t>
            </a:r>
            <a:r>
              <a:rPr kumimoji="0" lang="en-US" sz="1000" b="0" i="0" u="none" strike="noStrike" kern="1200" cap="none" spc="0" normalizeH="0" baseline="0" noProof="0">
                <a:ln>
                  <a:noFill/>
                </a:ln>
                <a:solidFill>
                  <a:srgbClr val="FFFFFF"/>
                </a:solidFill>
                <a:effectLst/>
                <a:uLnTx/>
                <a:uFillTx/>
                <a:latin typeface="IntelOne Display Regular"/>
                <a:ea typeface="Intel Clear" panose="020B0604020203020204" pitchFamily="34" charset="0"/>
                <a:cs typeface="Times New Roman" panose="02020603050405020304" pitchFamily="18" charset="0"/>
              </a:rPr>
              <a:t>INTEL CONFIDENTIAL – INTERNAL USE ONLY</a:t>
            </a:r>
          </a:p>
        </p:txBody>
      </p:sp>
    </p:spTree>
    <p:extLst>
      <p:ext uri="{BB962C8B-B14F-4D97-AF65-F5344CB8AC3E}">
        <p14:creationId xmlns:p14="http://schemas.microsoft.com/office/powerpoint/2010/main" val="3536121987"/>
      </p:ext>
    </p:extLst>
  </p:cSld>
  <p:clrMap bg1="lt1" tx1="dk1" bg2="lt2" tx2="dk2" accent1="accent1" accent2="accent2" accent3="accent3" accent4="accent4" accent5="accent5" accent6="accent6" hlink="hlink" folHlink="folHlink"/>
  <p:sldLayoutIdLst>
    <p:sldLayoutId id="2147483671" r:id="rId1"/>
    <p:sldLayoutId id="2147483678" r:id="rId2"/>
    <p:sldLayoutId id="2147483673" r:id="rId3"/>
    <p:sldLayoutId id="2147483679" r:id="rId4"/>
    <p:sldLayoutId id="2147483674" r:id="rId5"/>
    <p:sldLayoutId id="2147483680" r:id="rId6"/>
    <p:sldLayoutId id="2147483675" r:id="rId7"/>
    <p:sldLayoutId id="2147483681" r:id="rId8"/>
    <p:sldLayoutId id="2147483676" r:id="rId9"/>
    <p:sldLayoutId id="2147483682" r:id="rId10"/>
    <p:sldLayoutId id="2147483677" r:id="rId11"/>
    <p:sldLayoutId id="2147483683" r:id="rId12"/>
    <p:sldLayoutId id="2147483684" r:id="rId13"/>
    <p:sldLayoutId id="214748368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49.svg"/><Relationship Id="rId5" Type="http://schemas.openxmlformats.org/officeDocument/2006/relationships/image" Target="../media/image22.svg"/><Relationship Id="rId10"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49.svg"/><Relationship Id="rId5" Type="http://schemas.openxmlformats.org/officeDocument/2006/relationships/image" Target="../media/image22.svg"/><Relationship Id="rId10"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hyperlink" Target="https://github.com/JITx-Inc/open-components-database/blob/main/README.md" TargetMode="External"/><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49.svg"/><Relationship Id="rId5" Type="http://schemas.openxmlformats.org/officeDocument/2006/relationships/image" Target="../media/image22.svg"/><Relationship Id="rId10"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47.sv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9.svg"/><Relationship Id="rId3" Type="http://schemas.openxmlformats.org/officeDocument/2006/relationships/diagramLayout" Target="../diagrams/layout3.xml"/><Relationship Id="rId7" Type="http://schemas.openxmlformats.org/officeDocument/2006/relationships/image" Target="../media/image53.png"/><Relationship Id="rId12" Type="http://schemas.openxmlformats.org/officeDocument/2006/relationships/image" Target="../media/image48.pn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11" Type="http://schemas.openxmlformats.org/officeDocument/2006/relationships/hyperlink" Target="https://unitcost.intel.com/" TargetMode="External"/><Relationship Id="rId5" Type="http://schemas.openxmlformats.org/officeDocument/2006/relationships/diagramColors" Target="../diagrams/colors3.xml"/><Relationship Id="rId15" Type="http://schemas.openxmlformats.org/officeDocument/2006/relationships/image" Target="../media/image26.svg"/><Relationship Id="rId10" Type="http://schemas.openxmlformats.org/officeDocument/2006/relationships/image" Target="../media/image56.png"/><Relationship Id="rId4" Type="http://schemas.openxmlformats.org/officeDocument/2006/relationships/diagramQuickStyle" Target="../diagrams/quickStyle3.xml"/><Relationship Id="rId9" Type="http://schemas.openxmlformats.org/officeDocument/2006/relationships/image" Target="../media/image55.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19.png"/><Relationship Id="rId7" Type="http://schemas.openxmlformats.org/officeDocument/2006/relationships/diagramData" Target="../diagrams/data4.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9.svg"/><Relationship Id="rId11" Type="http://schemas.microsoft.com/office/2007/relationships/diagramDrawing" Target="../diagrams/drawing4.xml"/><Relationship Id="rId5" Type="http://schemas.openxmlformats.org/officeDocument/2006/relationships/image" Target="../media/image48.png"/><Relationship Id="rId10" Type="http://schemas.openxmlformats.org/officeDocument/2006/relationships/diagramColors" Target="../diagrams/colors4.xml"/><Relationship Id="rId4" Type="http://schemas.openxmlformats.org/officeDocument/2006/relationships/image" Target="../media/image20.svg"/><Relationship Id="rId9"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49.svg"/><Relationship Id="rId5" Type="http://schemas.openxmlformats.org/officeDocument/2006/relationships/image" Target="../media/image22.svg"/><Relationship Id="rId10"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https://people.eecs.berkeley.edu/~ysshao/assets/papers/vaesa-ispass2022.pdf" TargetMode="External"/><Relationship Id="rId9" Type="http://schemas.openxmlformats.org/officeDocument/2006/relationships/image" Target="../media/image60.sv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8.sv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77.sv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5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83.jpeg"/><Relationship Id="rId11" Type="http://schemas.openxmlformats.org/officeDocument/2006/relationships/image" Target="../media/image87.png"/><Relationship Id="rId5" Type="http://schemas.openxmlformats.org/officeDocument/2006/relationships/image" Target="../media/image82.png"/><Relationship Id="rId10" Type="http://schemas.microsoft.com/office/2007/relationships/hdphoto" Target="../media/hdphoto4.wdp"/><Relationship Id="rId4" Type="http://schemas.openxmlformats.org/officeDocument/2006/relationships/image" Target="../media/image81.png"/><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hyperlink" Target="https://www.jitx.com/" TargetMode="External"/><Relationship Id="rId13" Type="http://schemas.openxmlformats.org/officeDocument/2006/relationships/image" Target="../media/image93.svg"/><Relationship Id="rId3" Type="http://schemas.openxmlformats.org/officeDocument/2006/relationships/image" Target="../media/image44.png"/><Relationship Id="rId7" Type="http://schemas.openxmlformats.org/officeDocument/2006/relationships/image" Target="../media/image89.svg"/><Relationship Id="rId12" Type="http://schemas.openxmlformats.org/officeDocument/2006/relationships/image" Target="../media/image92.png"/><Relationship Id="rId2" Type="http://schemas.openxmlformats.org/officeDocument/2006/relationships/notesSlide" Target="../notesSlides/notesSlide15.xml"/><Relationship Id="rId16" Type="http://schemas.openxmlformats.org/officeDocument/2006/relationships/image" Target="../media/image95.svg"/><Relationship Id="rId1" Type="http://schemas.openxmlformats.org/officeDocument/2006/relationships/slideLayout" Target="../slideLayouts/slideLayout13.xml"/><Relationship Id="rId6" Type="http://schemas.openxmlformats.org/officeDocument/2006/relationships/image" Target="../media/image88.png"/><Relationship Id="rId11" Type="http://schemas.openxmlformats.org/officeDocument/2006/relationships/hyperlink" Target="https://intel.com/" TargetMode="External"/><Relationship Id="rId5" Type="http://schemas.openxmlformats.org/officeDocument/2006/relationships/hyperlink" Target="https://www.cadence.com/" TargetMode="External"/><Relationship Id="rId15" Type="http://schemas.openxmlformats.org/officeDocument/2006/relationships/image" Target="../media/image94.png"/><Relationship Id="rId10" Type="http://schemas.openxmlformats.org/officeDocument/2006/relationships/image" Target="../media/image91.svg"/><Relationship Id="rId4" Type="http://schemas.openxmlformats.org/officeDocument/2006/relationships/image" Target="../media/image45.svg"/><Relationship Id="rId9" Type="http://schemas.openxmlformats.org/officeDocument/2006/relationships/image" Target="../media/image90.png"/><Relationship Id="rId14" Type="http://schemas.openxmlformats.org/officeDocument/2006/relationships/hyperlink" Target="https://stanford.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microsoft.com/office/2018/10/relationships/comments" Target="../comments/modernComment_7FFFE16E_B178AFB3.xml"/><Relationship Id="rId1" Type="http://schemas.openxmlformats.org/officeDocument/2006/relationships/slideLayout" Target="../slideLayouts/slideLayout13.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2.sv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sv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02C5E-56AB-4A52-B755-4B53026500E0}"/>
              </a:ext>
            </a:extLst>
          </p:cNvPr>
          <p:cNvSpPr>
            <a:spLocks noGrp="1"/>
          </p:cNvSpPr>
          <p:nvPr>
            <p:ph type="ctrTitle"/>
          </p:nvPr>
        </p:nvSpPr>
        <p:spPr>
          <a:xfrm>
            <a:off x="1471749" y="1635111"/>
            <a:ext cx="5059679" cy="1874852"/>
          </a:xfrm>
        </p:spPr>
        <p:txBody>
          <a:bodyPr>
            <a:noAutofit/>
          </a:bodyPr>
          <a:lstStyle/>
          <a:p>
            <a:r>
              <a:rPr lang="en-US" sz="2800">
                <a:latin typeface="IntelOne Display HE Medium" panose="020B0703020203020204" pitchFamily="34" charset="-79"/>
                <a:cs typeface="IntelOne Display HE Medium" panose="020B0703020203020204" pitchFamily="34" charset="-79"/>
              </a:rPr>
              <a:t>Accelerating Innovation for Product &amp; Foundry Leadership – System Design Studio</a:t>
            </a:r>
          </a:p>
        </p:txBody>
      </p:sp>
      <p:sp>
        <p:nvSpPr>
          <p:cNvPr id="5" name="Subtitle 4">
            <a:extLst>
              <a:ext uri="{FF2B5EF4-FFF2-40B4-BE49-F238E27FC236}">
                <a16:creationId xmlns:a16="http://schemas.microsoft.com/office/drawing/2014/main" id="{52BD2E00-1E1B-4F11-BF2F-CEDC8475B1DB}"/>
              </a:ext>
            </a:extLst>
          </p:cNvPr>
          <p:cNvSpPr>
            <a:spLocks noGrp="1"/>
          </p:cNvSpPr>
          <p:nvPr>
            <p:ph type="subTitle" idx="1"/>
          </p:nvPr>
        </p:nvSpPr>
        <p:spPr>
          <a:xfrm>
            <a:off x="1464816" y="3602038"/>
            <a:ext cx="5042516" cy="1655762"/>
          </a:xfrm>
        </p:spPr>
        <p:txBody>
          <a:bodyPr>
            <a:normAutofit fontScale="92500" lnSpcReduction="20000"/>
          </a:bodyPr>
          <a:lstStyle/>
          <a:p>
            <a:r>
              <a:rPr lang="en-US" sz="1600">
                <a:solidFill>
                  <a:srgbClr val="FFC000"/>
                </a:solidFill>
              </a:rPr>
              <a:t>TSLRP leads:</a:t>
            </a:r>
            <a:r>
              <a:rPr lang="en-US" sz="1600">
                <a:solidFill>
                  <a:schemeClr val="accent2"/>
                </a:solidFill>
              </a:rPr>
              <a:t> Vivek Rajan, Tanay Karnik</a:t>
            </a:r>
          </a:p>
          <a:p>
            <a:r>
              <a:rPr lang="en-US" sz="1600">
                <a:solidFill>
                  <a:srgbClr val="FFC000"/>
                </a:solidFill>
              </a:rPr>
              <a:t>TSLRP Fellow Sponsor:</a:t>
            </a:r>
            <a:r>
              <a:rPr lang="en-US" sz="1600">
                <a:solidFill>
                  <a:schemeClr val="accent2"/>
                </a:solidFill>
              </a:rPr>
              <a:t> Eric Fetzer, Atul Kwatra</a:t>
            </a:r>
          </a:p>
          <a:p>
            <a:r>
              <a:rPr lang="en-US" sz="1600">
                <a:solidFill>
                  <a:srgbClr val="FFC000"/>
                </a:solidFill>
              </a:rPr>
              <a:t>TSLRP VP Sponsor:</a:t>
            </a:r>
            <a:r>
              <a:rPr lang="en-US" sz="1600">
                <a:solidFill>
                  <a:schemeClr val="accent2"/>
                </a:solidFill>
              </a:rPr>
              <a:t> Vinoo Srinivasan, Bob Brennan</a:t>
            </a:r>
          </a:p>
          <a:p>
            <a:r>
              <a:rPr lang="en-US" sz="1600">
                <a:solidFill>
                  <a:srgbClr val="FFC000"/>
                </a:solidFill>
              </a:rPr>
              <a:t>TSLRP PM:</a:t>
            </a:r>
            <a:r>
              <a:rPr lang="en-US" sz="1600">
                <a:solidFill>
                  <a:schemeClr val="accent2"/>
                </a:solidFill>
              </a:rPr>
              <a:t> Sophie Lennon</a:t>
            </a:r>
          </a:p>
          <a:p>
            <a:r>
              <a:rPr lang="en-US" sz="1600">
                <a:solidFill>
                  <a:srgbClr val="FFC000"/>
                </a:solidFill>
              </a:rPr>
              <a:t>Core Team:</a:t>
            </a:r>
            <a:r>
              <a:rPr lang="en-US" sz="1600">
                <a:solidFill>
                  <a:schemeClr val="accent2"/>
                </a:solidFill>
              </a:rPr>
              <a:t> Bala I., Surhud K., Slade M., Rob M., Ravi M., Ram V., Lalitha S., Satish S., Chris R.,…</a:t>
            </a:r>
          </a:p>
        </p:txBody>
      </p:sp>
      <p:sp>
        <p:nvSpPr>
          <p:cNvPr id="2" name="Text Placeholder 9">
            <a:extLst>
              <a:ext uri="{FF2B5EF4-FFF2-40B4-BE49-F238E27FC236}">
                <a16:creationId xmlns:a16="http://schemas.microsoft.com/office/drawing/2014/main" id="{5CCC209A-6640-4769-13DE-3FA2B325CDC0}"/>
              </a:ext>
            </a:extLst>
          </p:cNvPr>
          <p:cNvSpPr txBox="1">
            <a:spLocks/>
          </p:cNvSpPr>
          <p:nvPr/>
        </p:nvSpPr>
        <p:spPr>
          <a:xfrm>
            <a:off x="1542537" y="1007411"/>
            <a:ext cx="4774235" cy="627700"/>
          </a:xfrm>
          <a:prstGeom prst="rect">
            <a:avLst/>
          </a:prstGeom>
        </p:spPr>
        <p:txBody>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IntelOne Display Medium" panose="020B0703020203020204" pitchFamily="34" charset="0"/>
              </a:rPr>
              <a:t>TSLRP 2023</a:t>
            </a:r>
          </a:p>
        </p:txBody>
      </p:sp>
    </p:spTree>
    <p:extLst>
      <p:ext uri="{BB962C8B-B14F-4D97-AF65-F5344CB8AC3E}">
        <p14:creationId xmlns:p14="http://schemas.microsoft.com/office/powerpoint/2010/main" val="420874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A3AB-BD3B-CD54-7056-9EC9ADCA5264}"/>
              </a:ext>
            </a:extLst>
          </p:cNvPr>
          <p:cNvSpPr>
            <a:spLocks noGrp="1"/>
          </p:cNvSpPr>
          <p:nvPr>
            <p:ph type="title"/>
          </p:nvPr>
        </p:nvSpPr>
        <p:spPr/>
        <p:txBody>
          <a:bodyPr>
            <a:noAutofit/>
          </a:bodyPr>
          <a:lstStyle/>
          <a:p>
            <a:r>
              <a:rPr lang="en-US"/>
              <a:t>We Propose … System Design Studio</a:t>
            </a:r>
          </a:p>
        </p:txBody>
      </p:sp>
      <p:grpSp>
        <p:nvGrpSpPr>
          <p:cNvPr id="34" name="Group 33">
            <a:extLst>
              <a:ext uri="{FF2B5EF4-FFF2-40B4-BE49-F238E27FC236}">
                <a16:creationId xmlns:a16="http://schemas.microsoft.com/office/drawing/2014/main" id="{508923CC-349A-57EF-785E-C330BD9EC07D}"/>
              </a:ext>
            </a:extLst>
          </p:cNvPr>
          <p:cNvGrpSpPr/>
          <p:nvPr/>
        </p:nvGrpSpPr>
        <p:grpSpPr>
          <a:xfrm>
            <a:off x="5376517" y="1751155"/>
            <a:ext cx="2791920" cy="3752332"/>
            <a:chOff x="5376517" y="1751155"/>
            <a:chExt cx="2791920" cy="3752332"/>
          </a:xfrm>
        </p:grpSpPr>
        <p:grpSp>
          <p:nvGrpSpPr>
            <p:cNvPr id="62" name="Group 61">
              <a:extLst>
                <a:ext uri="{FF2B5EF4-FFF2-40B4-BE49-F238E27FC236}">
                  <a16:creationId xmlns:a16="http://schemas.microsoft.com/office/drawing/2014/main" id="{5A3A6DD0-1AFA-7792-075F-9BF37F9145E1}"/>
                </a:ext>
              </a:extLst>
            </p:cNvPr>
            <p:cNvGrpSpPr/>
            <p:nvPr/>
          </p:nvGrpSpPr>
          <p:grpSpPr>
            <a:xfrm>
              <a:off x="5644578" y="1751155"/>
              <a:ext cx="1796030" cy="2854540"/>
              <a:chOff x="9946111" y="2646862"/>
              <a:chExt cx="1796030" cy="2854540"/>
            </a:xfrm>
          </p:grpSpPr>
          <p:pic>
            <p:nvPicPr>
              <p:cNvPr id="44" name="Graphic 43" descr="Database outline">
                <a:extLst>
                  <a:ext uri="{FF2B5EF4-FFF2-40B4-BE49-F238E27FC236}">
                    <a16:creationId xmlns:a16="http://schemas.microsoft.com/office/drawing/2014/main" id="{F860FCA7-C635-5B92-1776-752FCFB30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90703" y="3145763"/>
                <a:ext cx="706847" cy="496362"/>
              </a:xfrm>
              <a:prstGeom prst="rect">
                <a:avLst/>
              </a:prstGeom>
            </p:spPr>
          </p:pic>
          <p:cxnSp>
            <p:nvCxnSpPr>
              <p:cNvPr id="46" name="Connector: Elbow 45">
                <a:extLst>
                  <a:ext uri="{FF2B5EF4-FFF2-40B4-BE49-F238E27FC236}">
                    <a16:creationId xmlns:a16="http://schemas.microsoft.com/office/drawing/2014/main" id="{6DD02B5F-17D3-66EB-C169-4D13F5A26DB7}"/>
                  </a:ext>
                </a:extLst>
              </p:cNvPr>
              <p:cNvCxnSpPr>
                <a:cxnSpLocks/>
                <a:stCxn id="35" idx="2"/>
                <a:endCxn id="38" idx="0"/>
              </p:cNvCxnSpPr>
              <p:nvPr/>
            </p:nvCxnSpPr>
            <p:spPr>
              <a:xfrm rot="16200000" flipH="1">
                <a:off x="10915456" y="4340873"/>
                <a:ext cx="421515" cy="564172"/>
              </a:xfrm>
              <a:prstGeom prst="bentConnector3">
                <a:avLst>
                  <a:gd name="adj1" fmla="val 4368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FAE70C3-3121-6DC1-106E-AF012D016CA0}"/>
                  </a:ext>
                </a:extLst>
              </p:cNvPr>
              <p:cNvSpPr txBox="1"/>
              <p:nvPr/>
            </p:nvSpPr>
            <p:spPr>
              <a:xfrm>
                <a:off x="10155476" y="2646862"/>
                <a:ext cx="1377300" cy="461665"/>
              </a:xfrm>
              <a:prstGeom prst="rect">
                <a:avLst/>
              </a:prstGeom>
              <a:noFill/>
            </p:spPr>
            <p:txBody>
              <a:bodyPr wrap="none" rtlCol="0">
                <a:spAutoFit/>
              </a:bodyPr>
              <a:lstStyle/>
              <a:p>
                <a:pPr algn="ctr"/>
                <a:r>
                  <a:rPr lang="en-US" sz="1200">
                    <a:solidFill>
                      <a:srgbClr val="00B050"/>
                    </a:solidFill>
                  </a:rPr>
                  <a:t>Customer </a:t>
                </a:r>
              </a:p>
              <a:p>
                <a:pPr algn="ctr"/>
                <a:r>
                  <a:rPr lang="en-US" sz="1200">
                    <a:solidFill>
                      <a:srgbClr val="00B050"/>
                    </a:solidFill>
                  </a:rPr>
                  <a:t>Secure repository</a:t>
                </a:r>
              </a:p>
            </p:txBody>
          </p:sp>
          <p:grpSp>
            <p:nvGrpSpPr>
              <p:cNvPr id="51" name="Group 50">
                <a:extLst>
                  <a:ext uri="{FF2B5EF4-FFF2-40B4-BE49-F238E27FC236}">
                    <a16:creationId xmlns:a16="http://schemas.microsoft.com/office/drawing/2014/main" id="{0EA5FC11-23AA-880D-DD24-59A8941062CA}"/>
                  </a:ext>
                </a:extLst>
              </p:cNvPr>
              <p:cNvGrpSpPr/>
              <p:nvPr/>
            </p:nvGrpSpPr>
            <p:grpSpPr>
              <a:xfrm>
                <a:off x="9946111" y="4412203"/>
                <a:ext cx="1796030" cy="1089199"/>
                <a:chOff x="9946111" y="4412203"/>
                <a:chExt cx="1796030" cy="1089199"/>
              </a:xfrm>
            </p:grpSpPr>
            <p:pic>
              <p:nvPicPr>
                <p:cNvPr id="38" name="Graphic 37" descr="Female Profile outline">
                  <a:extLst>
                    <a:ext uri="{FF2B5EF4-FFF2-40B4-BE49-F238E27FC236}">
                      <a16:creationId xmlns:a16="http://schemas.microsoft.com/office/drawing/2014/main" id="{C9A28F94-E12F-2EE3-6749-A850B00763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4456" y="4833717"/>
                  <a:ext cx="667685" cy="667685"/>
                </a:xfrm>
                <a:prstGeom prst="rect">
                  <a:avLst/>
                </a:prstGeom>
              </p:spPr>
            </p:pic>
            <p:pic>
              <p:nvPicPr>
                <p:cNvPr id="40" name="Graphic 39" descr="Male profile outline">
                  <a:extLst>
                    <a:ext uri="{FF2B5EF4-FFF2-40B4-BE49-F238E27FC236}">
                      <a16:creationId xmlns:a16="http://schemas.microsoft.com/office/drawing/2014/main" id="{6B02BF92-9FCC-DDED-EC32-664902FCAB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46111" y="4799078"/>
                  <a:ext cx="667685" cy="667685"/>
                </a:xfrm>
                <a:prstGeom prst="rect">
                  <a:avLst/>
                </a:prstGeom>
              </p:spPr>
            </p:pic>
            <p:cxnSp>
              <p:nvCxnSpPr>
                <p:cNvPr id="48" name="Connector: Elbow 47">
                  <a:extLst>
                    <a:ext uri="{FF2B5EF4-FFF2-40B4-BE49-F238E27FC236}">
                      <a16:creationId xmlns:a16="http://schemas.microsoft.com/office/drawing/2014/main" id="{9026EB48-0CDC-6F9D-4721-B38E68C42000}"/>
                    </a:ext>
                  </a:extLst>
                </p:cNvPr>
                <p:cNvCxnSpPr>
                  <a:cxnSpLocks/>
                  <a:stCxn id="35" idx="2"/>
                  <a:endCxn id="40" idx="0"/>
                </p:cNvCxnSpPr>
                <p:nvPr/>
              </p:nvCxnSpPr>
              <p:spPr>
                <a:xfrm rot="5400000">
                  <a:off x="10368603" y="4323554"/>
                  <a:ext cx="386876" cy="564173"/>
                </a:xfrm>
                <a:prstGeom prst="bentConnector3">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Circle: Hollow 4">
                  <a:extLst>
                    <a:ext uri="{FF2B5EF4-FFF2-40B4-BE49-F238E27FC236}">
                      <a16:creationId xmlns:a16="http://schemas.microsoft.com/office/drawing/2014/main" id="{56F84FF1-8F97-DDEA-6EC0-6E24FF473E0A}"/>
                    </a:ext>
                  </a:extLst>
                </p:cNvPr>
                <p:cNvSpPr/>
                <p:nvPr/>
              </p:nvSpPr>
              <p:spPr>
                <a:xfrm>
                  <a:off x="10422384" y="4527609"/>
                  <a:ext cx="150920" cy="168675"/>
                </a:xfrm>
                <a:prstGeom prst="donu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8">
                <a:extLst>
                  <a:ext uri="{FF2B5EF4-FFF2-40B4-BE49-F238E27FC236}">
                    <a16:creationId xmlns:a16="http://schemas.microsoft.com/office/drawing/2014/main" id="{A073C7A4-1A83-E7F1-1CB7-70B978AFA29A}"/>
                  </a:ext>
                </a:extLst>
              </p:cNvPr>
              <p:cNvGrpSpPr/>
              <p:nvPr/>
            </p:nvGrpSpPr>
            <p:grpSpPr>
              <a:xfrm>
                <a:off x="10256817" y="3863270"/>
                <a:ext cx="1174619" cy="548932"/>
                <a:chOff x="8620216" y="5328086"/>
                <a:chExt cx="1174619" cy="548932"/>
              </a:xfrm>
            </p:grpSpPr>
            <p:pic>
              <p:nvPicPr>
                <p:cNvPr id="42" name="Graphic 41" descr="Cloud outline">
                  <a:extLst>
                    <a:ext uri="{FF2B5EF4-FFF2-40B4-BE49-F238E27FC236}">
                      <a16:creationId xmlns:a16="http://schemas.microsoft.com/office/drawing/2014/main" id="{D1EB6979-AC63-FD82-CF99-7AEA911E86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69417" y="5331129"/>
                  <a:ext cx="252927" cy="252927"/>
                </a:xfrm>
                <a:prstGeom prst="rect">
                  <a:avLst/>
                </a:prstGeom>
              </p:spPr>
            </p:pic>
            <p:sp>
              <p:nvSpPr>
                <p:cNvPr id="35" name="Rectangle: Rounded Corners 34">
                  <a:extLst>
                    <a:ext uri="{FF2B5EF4-FFF2-40B4-BE49-F238E27FC236}">
                      <a16:creationId xmlns:a16="http://schemas.microsoft.com/office/drawing/2014/main" id="{194AFCCD-B3E7-64A2-A311-F03C5BA4677C}"/>
                    </a:ext>
                  </a:extLst>
                </p:cNvPr>
                <p:cNvSpPr/>
                <p:nvPr/>
              </p:nvSpPr>
              <p:spPr>
                <a:xfrm>
                  <a:off x="8620216" y="5328086"/>
                  <a:ext cx="1174619" cy="548932"/>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grpSp>
          <p:cxnSp>
            <p:nvCxnSpPr>
              <p:cNvPr id="49" name="Straight Arrow Connector 48">
                <a:extLst>
                  <a:ext uri="{FF2B5EF4-FFF2-40B4-BE49-F238E27FC236}">
                    <a16:creationId xmlns:a16="http://schemas.microsoft.com/office/drawing/2014/main" id="{2D2A143E-B795-9C41-1296-84CFF1744423}"/>
                  </a:ext>
                </a:extLst>
              </p:cNvPr>
              <p:cNvCxnSpPr>
                <a:cxnSpLocks/>
                <a:stCxn id="35" idx="0"/>
                <a:endCxn id="44" idx="2"/>
              </p:cNvCxnSpPr>
              <p:nvPr/>
            </p:nvCxnSpPr>
            <p:spPr>
              <a:xfrm flipV="1">
                <a:off x="10844127" y="3642125"/>
                <a:ext cx="0" cy="221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823AAB3-B0E0-DA84-C76B-386229FCF421}"/>
                  </a:ext>
                </a:extLst>
              </p:cNvPr>
              <p:cNvSpPr txBox="1"/>
              <p:nvPr/>
            </p:nvSpPr>
            <p:spPr>
              <a:xfrm>
                <a:off x="10377997" y="4722921"/>
                <a:ext cx="914400" cy="461665"/>
              </a:xfrm>
              <a:prstGeom prst="rect">
                <a:avLst/>
              </a:prstGeom>
              <a:noFill/>
            </p:spPr>
            <p:txBody>
              <a:bodyPr wrap="square" rtlCol="0">
                <a:spAutoFit/>
              </a:bodyPr>
              <a:lstStyle/>
              <a:p>
                <a:pPr algn="ctr"/>
                <a:r>
                  <a:rPr lang="en-US" sz="1200">
                    <a:solidFill>
                      <a:srgbClr val="00B050"/>
                    </a:solidFill>
                  </a:rPr>
                  <a:t>Foundry Customers </a:t>
                </a:r>
              </a:p>
            </p:txBody>
          </p:sp>
        </p:grpSp>
        <p:sp>
          <p:nvSpPr>
            <p:cNvPr id="59" name="TextBox 58">
              <a:extLst>
                <a:ext uri="{FF2B5EF4-FFF2-40B4-BE49-F238E27FC236}">
                  <a16:creationId xmlns:a16="http://schemas.microsoft.com/office/drawing/2014/main" id="{2F439C19-4748-D31D-35EF-445F7D45BF13}"/>
                </a:ext>
              </a:extLst>
            </p:cNvPr>
            <p:cNvSpPr txBox="1"/>
            <p:nvPr/>
          </p:nvSpPr>
          <p:spPr>
            <a:xfrm>
              <a:off x="5960098" y="4918712"/>
              <a:ext cx="2208339" cy="584775"/>
            </a:xfrm>
            <a:prstGeom prst="rect">
              <a:avLst/>
            </a:prstGeom>
            <a:noFill/>
          </p:spPr>
          <p:txBody>
            <a:bodyPr wrap="square">
              <a:spAutoFit/>
            </a:bodyPr>
            <a:lstStyle/>
            <a:p>
              <a:r>
                <a:rPr lang="en-US" sz="1600"/>
                <a:t>Studio for Foundry Customers</a:t>
              </a:r>
            </a:p>
          </p:txBody>
        </p:sp>
        <p:sp>
          <p:nvSpPr>
            <p:cNvPr id="60" name="Oval 59">
              <a:extLst>
                <a:ext uri="{FF2B5EF4-FFF2-40B4-BE49-F238E27FC236}">
                  <a16:creationId xmlns:a16="http://schemas.microsoft.com/office/drawing/2014/main" id="{399476BE-A301-68D0-32F0-95BD45B24152}"/>
                </a:ext>
              </a:extLst>
            </p:cNvPr>
            <p:cNvSpPr>
              <a:spLocks noChangeAspect="1"/>
            </p:cNvSpPr>
            <p:nvPr/>
          </p:nvSpPr>
          <p:spPr>
            <a:xfrm>
              <a:off x="5376517" y="4982499"/>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grpSp>
      <p:grpSp>
        <p:nvGrpSpPr>
          <p:cNvPr id="36" name="Group 35">
            <a:extLst>
              <a:ext uri="{FF2B5EF4-FFF2-40B4-BE49-F238E27FC236}">
                <a16:creationId xmlns:a16="http://schemas.microsoft.com/office/drawing/2014/main" id="{EECC43C4-5113-7C1F-725D-85DF6EBB8E90}"/>
              </a:ext>
            </a:extLst>
          </p:cNvPr>
          <p:cNvGrpSpPr/>
          <p:nvPr/>
        </p:nvGrpSpPr>
        <p:grpSpPr>
          <a:xfrm>
            <a:off x="7629785" y="2132278"/>
            <a:ext cx="4481533" cy="3371209"/>
            <a:chOff x="7629785" y="2132278"/>
            <a:chExt cx="4481533" cy="3371209"/>
          </a:xfrm>
        </p:grpSpPr>
        <p:grpSp>
          <p:nvGrpSpPr>
            <p:cNvPr id="7" name="Group 6">
              <a:extLst>
                <a:ext uri="{FF2B5EF4-FFF2-40B4-BE49-F238E27FC236}">
                  <a16:creationId xmlns:a16="http://schemas.microsoft.com/office/drawing/2014/main" id="{E400BB0D-C48F-826A-E6CB-B60084851448}"/>
                </a:ext>
              </a:extLst>
            </p:cNvPr>
            <p:cNvGrpSpPr/>
            <p:nvPr/>
          </p:nvGrpSpPr>
          <p:grpSpPr>
            <a:xfrm>
              <a:off x="7629785" y="2132278"/>
              <a:ext cx="4214307" cy="2327428"/>
              <a:chOff x="3225180" y="1748901"/>
              <a:chExt cx="4214307" cy="2327428"/>
            </a:xfrm>
          </p:grpSpPr>
          <p:sp>
            <p:nvSpPr>
              <p:cNvPr id="12" name="Rectangle: Rounded Corners 11">
                <a:extLst>
                  <a:ext uri="{FF2B5EF4-FFF2-40B4-BE49-F238E27FC236}">
                    <a16:creationId xmlns:a16="http://schemas.microsoft.com/office/drawing/2014/main" id="{51820B32-6328-4FBF-0667-6DA1533153D9}"/>
                  </a:ext>
                </a:extLst>
              </p:cNvPr>
              <p:cNvSpPr/>
              <p:nvPr/>
            </p:nvSpPr>
            <p:spPr>
              <a:xfrm>
                <a:off x="4607511" y="2556769"/>
                <a:ext cx="1757778" cy="825623"/>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sp>
            <p:nvSpPr>
              <p:cNvPr id="14" name="TextBox 13">
                <a:extLst>
                  <a:ext uri="{FF2B5EF4-FFF2-40B4-BE49-F238E27FC236}">
                    <a16:creationId xmlns:a16="http://schemas.microsoft.com/office/drawing/2014/main" id="{76A16C2A-90EF-D472-FA8B-D382DADEF473}"/>
                  </a:ext>
                </a:extLst>
              </p:cNvPr>
              <p:cNvSpPr txBox="1"/>
              <p:nvPr/>
            </p:nvSpPr>
            <p:spPr>
              <a:xfrm>
                <a:off x="3225180" y="2672180"/>
                <a:ext cx="1023037" cy="276999"/>
              </a:xfrm>
              <a:prstGeom prst="rect">
                <a:avLst/>
              </a:prstGeom>
              <a:noFill/>
            </p:spPr>
            <p:txBody>
              <a:bodyPr wrap="none" rtlCol="0">
                <a:spAutoFit/>
              </a:bodyPr>
              <a:lstStyle/>
              <a:p>
                <a:pPr algn="r"/>
                <a:r>
                  <a:rPr lang="en-US" sz="1200"/>
                  <a:t>Applications</a:t>
                </a:r>
              </a:p>
            </p:txBody>
          </p:sp>
          <p:sp>
            <p:nvSpPr>
              <p:cNvPr id="15" name="TextBox 14">
                <a:extLst>
                  <a:ext uri="{FF2B5EF4-FFF2-40B4-BE49-F238E27FC236}">
                    <a16:creationId xmlns:a16="http://schemas.microsoft.com/office/drawing/2014/main" id="{60148457-E3BD-CC64-FB8E-4F3D00E44F76}"/>
                  </a:ext>
                </a:extLst>
              </p:cNvPr>
              <p:cNvSpPr txBox="1"/>
              <p:nvPr/>
            </p:nvSpPr>
            <p:spPr>
              <a:xfrm>
                <a:off x="3268462" y="3039711"/>
                <a:ext cx="979755" cy="276999"/>
              </a:xfrm>
              <a:prstGeom prst="rect">
                <a:avLst/>
              </a:prstGeom>
              <a:noFill/>
            </p:spPr>
            <p:txBody>
              <a:bodyPr wrap="none" rtlCol="0">
                <a:spAutoFit/>
              </a:bodyPr>
              <a:lstStyle/>
              <a:p>
                <a:pPr algn="r"/>
                <a:r>
                  <a:rPr lang="en-US" sz="1200"/>
                  <a:t>Constraints </a:t>
                </a:r>
              </a:p>
            </p:txBody>
          </p:sp>
          <p:sp>
            <p:nvSpPr>
              <p:cNvPr id="16" name="Flowchart: Magnetic Disk 15">
                <a:extLst>
                  <a:ext uri="{FF2B5EF4-FFF2-40B4-BE49-F238E27FC236}">
                    <a16:creationId xmlns:a16="http://schemas.microsoft.com/office/drawing/2014/main" id="{D553CA65-1DB0-67DC-420C-A61FEDC937D9}"/>
                  </a:ext>
                </a:extLst>
              </p:cNvPr>
              <p:cNvSpPr/>
              <p:nvPr/>
            </p:nvSpPr>
            <p:spPr>
              <a:xfrm>
                <a:off x="4323424" y="1748901"/>
                <a:ext cx="985421" cy="383225"/>
              </a:xfrm>
              <a:prstGeom prst="flowChartMagneticDisk">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Collateral</a:t>
                </a:r>
              </a:p>
            </p:txBody>
          </p:sp>
          <p:sp>
            <p:nvSpPr>
              <p:cNvPr id="17" name="Flowchart: Magnetic Disk 16">
                <a:extLst>
                  <a:ext uri="{FF2B5EF4-FFF2-40B4-BE49-F238E27FC236}">
                    <a16:creationId xmlns:a16="http://schemas.microsoft.com/office/drawing/2014/main" id="{B4FD6F42-2764-D9D4-D205-EA3AB362E682}"/>
                  </a:ext>
                </a:extLst>
              </p:cNvPr>
              <p:cNvSpPr/>
              <p:nvPr/>
            </p:nvSpPr>
            <p:spPr>
              <a:xfrm>
                <a:off x="5626227" y="1748901"/>
                <a:ext cx="985421" cy="383225"/>
              </a:xfrm>
              <a:prstGeom prst="flowChartMagneticDisk">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Libraries</a:t>
                </a:r>
              </a:p>
            </p:txBody>
          </p:sp>
          <p:sp>
            <p:nvSpPr>
              <p:cNvPr id="18" name="Flowchart: Process 17">
                <a:extLst>
                  <a:ext uri="{FF2B5EF4-FFF2-40B4-BE49-F238E27FC236}">
                    <a16:creationId xmlns:a16="http://schemas.microsoft.com/office/drawing/2014/main" id="{C369C196-A9A8-CD6A-6F65-BF06CAF3CDAA}"/>
                  </a:ext>
                </a:extLst>
              </p:cNvPr>
              <p:cNvSpPr/>
              <p:nvPr/>
            </p:nvSpPr>
            <p:spPr>
              <a:xfrm>
                <a:off x="5758652" y="3756733"/>
                <a:ext cx="720570" cy="319596"/>
              </a:xfrm>
              <a:prstGeom prst="flowChartProcess">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Solvers</a:t>
                </a:r>
              </a:p>
            </p:txBody>
          </p:sp>
          <p:sp>
            <p:nvSpPr>
              <p:cNvPr id="19" name="Flowchart: Process 18">
                <a:extLst>
                  <a:ext uri="{FF2B5EF4-FFF2-40B4-BE49-F238E27FC236}">
                    <a16:creationId xmlns:a16="http://schemas.microsoft.com/office/drawing/2014/main" id="{43F9EA9E-7D48-D862-75CC-DE358261002E}"/>
                  </a:ext>
                </a:extLst>
              </p:cNvPr>
              <p:cNvSpPr/>
              <p:nvPr/>
            </p:nvSpPr>
            <p:spPr>
              <a:xfrm>
                <a:off x="6615344" y="2703990"/>
                <a:ext cx="824143" cy="531180"/>
              </a:xfrm>
              <a:prstGeom prst="flowChartProcess">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HW / SW Systems</a:t>
                </a:r>
              </a:p>
            </p:txBody>
          </p:sp>
          <p:sp>
            <p:nvSpPr>
              <p:cNvPr id="20" name="Flowchart: Process 19">
                <a:extLst>
                  <a:ext uri="{FF2B5EF4-FFF2-40B4-BE49-F238E27FC236}">
                    <a16:creationId xmlns:a16="http://schemas.microsoft.com/office/drawing/2014/main" id="{F3432D17-B70D-BBF9-AE35-C56B48A95CEF}"/>
                  </a:ext>
                </a:extLst>
              </p:cNvPr>
              <p:cNvSpPr/>
              <p:nvPr/>
            </p:nvSpPr>
            <p:spPr>
              <a:xfrm>
                <a:off x="4455849" y="3756733"/>
                <a:ext cx="720570" cy="319596"/>
              </a:xfrm>
              <a:prstGeom prst="flowChartProcess">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Tools</a:t>
                </a:r>
              </a:p>
            </p:txBody>
          </p:sp>
          <p:sp>
            <p:nvSpPr>
              <p:cNvPr id="21" name="Flowchart: Summing Junction 20">
                <a:extLst>
                  <a:ext uri="{FF2B5EF4-FFF2-40B4-BE49-F238E27FC236}">
                    <a16:creationId xmlns:a16="http://schemas.microsoft.com/office/drawing/2014/main" id="{B1835D61-09AF-71D9-513A-EE95276E3343}"/>
                  </a:ext>
                </a:extLst>
              </p:cNvPr>
              <p:cNvSpPr>
                <a:spLocks noChangeAspect="1"/>
              </p:cNvSpPr>
              <p:nvPr/>
            </p:nvSpPr>
            <p:spPr>
              <a:xfrm>
                <a:off x="4469168" y="2746164"/>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lowchart: Summing Junction 21">
                <a:extLst>
                  <a:ext uri="{FF2B5EF4-FFF2-40B4-BE49-F238E27FC236}">
                    <a16:creationId xmlns:a16="http://schemas.microsoft.com/office/drawing/2014/main" id="{D140F315-B7F3-F82A-A422-1E70263674D4}"/>
                  </a:ext>
                </a:extLst>
              </p:cNvPr>
              <p:cNvSpPr>
                <a:spLocks noChangeAspect="1"/>
              </p:cNvSpPr>
              <p:nvPr/>
            </p:nvSpPr>
            <p:spPr>
              <a:xfrm>
                <a:off x="4469168" y="3111628"/>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a:extLst>
                  <a:ext uri="{FF2B5EF4-FFF2-40B4-BE49-F238E27FC236}">
                    <a16:creationId xmlns:a16="http://schemas.microsoft.com/office/drawing/2014/main" id="{7FD1B302-3F11-ABF9-166A-24F66DC34115}"/>
                  </a:ext>
                </a:extLst>
              </p:cNvPr>
              <p:cNvCxnSpPr>
                <a:stCxn id="14" idx="3"/>
                <a:endCxn id="21" idx="2"/>
              </p:cNvCxnSpPr>
              <p:nvPr/>
            </p:nvCxnSpPr>
            <p:spPr>
              <a:xfrm>
                <a:off x="4248217" y="2810680"/>
                <a:ext cx="220951" cy="2067"/>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9677A6-0170-718E-EAC8-4527B7AF74B8}"/>
                  </a:ext>
                </a:extLst>
              </p:cNvPr>
              <p:cNvCxnSpPr>
                <a:cxnSpLocks/>
                <a:stCxn id="15" idx="3"/>
                <a:endCxn id="22" idx="2"/>
              </p:cNvCxnSpPr>
              <p:nvPr/>
            </p:nvCxnSpPr>
            <p:spPr>
              <a:xfrm>
                <a:off x="4248217" y="3178211"/>
                <a:ext cx="220951" cy="0"/>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14CFCD5-1BDF-3362-0197-68C8879CBB1A}"/>
                  </a:ext>
                </a:extLst>
              </p:cNvPr>
              <p:cNvCxnSpPr>
                <a:cxnSpLocks/>
                <a:stCxn id="12" idx="3"/>
                <a:endCxn id="19" idx="1"/>
              </p:cNvCxnSpPr>
              <p:nvPr/>
            </p:nvCxnSpPr>
            <p:spPr>
              <a:xfrm flipV="1">
                <a:off x="6365289" y="2969580"/>
                <a:ext cx="250055" cy="1"/>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8C3B40-95C3-8528-F44A-9E00998CDE9E}"/>
                  </a:ext>
                </a:extLst>
              </p:cNvPr>
              <p:cNvCxnSpPr>
                <a:cxnSpLocks/>
                <a:stCxn id="20" idx="0"/>
                <a:endCxn id="30" idx="4"/>
              </p:cNvCxnSpPr>
              <p:nvPr/>
            </p:nvCxnSpPr>
            <p:spPr>
              <a:xfrm flipV="1">
                <a:off x="4816134" y="3534804"/>
                <a:ext cx="1" cy="22192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Flowchart: Summing Junction 26">
                <a:extLst>
                  <a:ext uri="{FF2B5EF4-FFF2-40B4-BE49-F238E27FC236}">
                    <a16:creationId xmlns:a16="http://schemas.microsoft.com/office/drawing/2014/main" id="{B3AC07D0-115F-325B-1F3A-640BECC5A854}"/>
                  </a:ext>
                </a:extLst>
              </p:cNvPr>
              <p:cNvSpPr>
                <a:spLocks noChangeAspect="1"/>
              </p:cNvSpPr>
              <p:nvPr/>
            </p:nvSpPr>
            <p:spPr>
              <a:xfrm>
                <a:off x="4749552" y="2402895"/>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lowchart: Summing Junction 27">
                <a:extLst>
                  <a:ext uri="{FF2B5EF4-FFF2-40B4-BE49-F238E27FC236}">
                    <a16:creationId xmlns:a16="http://schemas.microsoft.com/office/drawing/2014/main" id="{ACC26D55-0789-8A96-BA0B-4D1DE64C89BF}"/>
                  </a:ext>
                </a:extLst>
              </p:cNvPr>
              <p:cNvSpPr>
                <a:spLocks noChangeAspect="1"/>
              </p:cNvSpPr>
              <p:nvPr/>
            </p:nvSpPr>
            <p:spPr>
              <a:xfrm>
                <a:off x="6052355" y="2422130"/>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lowchart: Summing Junction 28">
                <a:extLst>
                  <a:ext uri="{FF2B5EF4-FFF2-40B4-BE49-F238E27FC236}">
                    <a16:creationId xmlns:a16="http://schemas.microsoft.com/office/drawing/2014/main" id="{2A5BFD88-764E-C65A-BEE9-DF69E76505C8}"/>
                  </a:ext>
                </a:extLst>
              </p:cNvPr>
              <p:cNvSpPr>
                <a:spLocks noChangeAspect="1"/>
              </p:cNvSpPr>
              <p:nvPr/>
            </p:nvSpPr>
            <p:spPr>
              <a:xfrm>
                <a:off x="6052355" y="3391281"/>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lowchart: Summing Junction 29">
                <a:extLst>
                  <a:ext uri="{FF2B5EF4-FFF2-40B4-BE49-F238E27FC236}">
                    <a16:creationId xmlns:a16="http://schemas.microsoft.com/office/drawing/2014/main" id="{AF82F953-6839-5EEF-83EF-8FF3CF55C73B}"/>
                  </a:ext>
                </a:extLst>
              </p:cNvPr>
              <p:cNvSpPr>
                <a:spLocks noChangeAspect="1"/>
              </p:cNvSpPr>
              <p:nvPr/>
            </p:nvSpPr>
            <p:spPr>
              <a:xfrm>
                <a:off x="4749552" y="3401639"/>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D312B931-51EF-C414-C2BD-65EC9672DEF3}"/>
                  </a:ext>
                </a:extLst>
              </p:cNvPr>
              <p:cNvCxnSpPr>
                <a:cxnSpLocks/>
                <a:stCxn id="18" idx="0"/>
              </p:cNvCxnSpPr>
              <p:nvPr/>
            </p:nvCxnSpPr>
            <p:spPr>
              <a:xfrm flipV="1">
                <a:off x="6118937" y="3524446"/>
                <a:ext cx="0" cy="232287"/>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E076FBC-162F-243C-4AC4-B392761D7824}"/>
                  </a:ext>
                </a:extLst>
              </p:cNvPr>
              <p:cNvCxnSpPr>
                <a:cxnSpLocks/>
                <a:stCxn id="16" idx="3"/>
                <a:endCxn id="27" idx="0"/>
              </p:cNvCxnSpPr>
              <p:nvPr/>
            </p:nvCxnSpPr>
            <p:spPr>
              <a:xfrm>
                <a:off x="4816135" y="2132126"/>
                <a:ext cx="0" cy="2707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BD4495F-6424-E9B1-09C9-4A09D26D42A2}"/>
                  </a:ext>
                </a:extLst>
              </p:cNvPr>
              <p:cNvCxnSpPr>
                <a:cxnSpLocks/>
                <a:stCxn id="17" idx="3"/>
              </p:cNvCxnSpPr>
              <p:nvPr/>
            </p:nvCxnSpPr>
            <p:spPr>
              <a:xfrm flipH="1">
                <a:off x="6118937" y="2132126"/>
                <a:ext cx="1" cy="290004"/>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F6520AF7-A033-9B19-E86B-6DA960087B64}"/>
                </a:ext>
              </a:extLst>
            </p:cNvPr>
            <p:cNvSpPr txBox="1"/>
            <p:nvPr/>
          </p:nvSpPr>
          <p:spPr>
            <a:xfrm>
              <a:off x="9099176" y="4918712"/>
              <a:ext cx="3012142" cy="584775"/>
            </a:xfrm>
            <a:prstGeom prst="rect">
              <a:avLst/>
            </a:prstGeom>
            <a:noFill/>
          </p:spPr>
          <p:txBody>
            <a:bodyPr wrap="square">
              <a:spAutoFit/>
            </a:bodyPr>
            <a:lstStyle/>
            <a:p>
              <a:r>
                <a:rPr lang="en-US" sz="1600"/>
                <a:t>3X↓ in Concept to Engineering Commit time + effort</a:t>
              </a:r>
              <a:endParaRPr lang="en-US" sz="1600">
                <a:sym typeface="Wingdings" panose="05000000000000000000" pitchFamily="2" charset="2"/>
              </a:endParaRPr>
            </a:p>
          </p:txBody>
        </p:sp>
        <p:sp>
          <p:nvSpPr>
            <p:cNvPr id="61" name="Oval 60">
              <a:extLst>
                <a:ext uri="{FF2B5EF4-FFF2-40B4-BE49-F238E27FC236}">
                  <a16:creationId xmlns:a16="http://schemas.microsoft.com/office/drawing/2014/main" id="{DB3B31D2-990F-C095-64BE-347BE984A231}"/>
                </a:ext>
              </a:extLst>
            </p:cNvPr>
            <p:cNvSpPr>
              <a:spLocks noChangeAspect="1"/>
            </p:cNvSpPr>
            <p:nvPr/>
          </p:nvSpPr>
          <p:spPr>
            <a:xfrm>
              <a:off x="8542158" y="4982499"/>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pic>
          <p:nvPicPr>
            <p:cNvPr id="3" name="Graphic 2" descr="Cloud outline">
              <a:extLst>
                <a:ext uri="{FF2B5EF4-FFF2-40B4-BE49-F238E27FC236}">
                  <a16:creationId xmlns:a16="http://schemas.microsoft.com/office/drawing/2014/main" id="{C8535905-5931-C049-B9A2-C8FE749907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32932" y="2992378"/>
              <a:ext cx="252927" cy="252927"/>
            </a:xfrm>
            <a:prstGeom prst="rect">
              <a:avLst/>
            </a:prstGeom>
          </p:spPr>
        </p:pic>
      </p:grpSp>
      <p:grpSp>
        <p:nvGrpSpPr>
          <p:cNvPr id="6" name="Group 5">
            <a:extLst>
              <a:ext uri="{FF2B5EF4-FFF2-40B4-BE49-F238E27FC236}">
                <a16:creationId xmlns:a16="http://schemas.microsoft.com/office/drawing/2014/main" id="{65FF742F-B1DB-0ABF-EA2D-66C8B89670D1}"/>
              </a:ext>
            </a:extLst>
          </p:cNvPr>
          <p:cNvGrpSpPr/>
          <p:nvPr/>
        </p:nvGrpSpPr>
        <p:grpSpPr>
          <a:xfrm>
            <a:off x="433684" y="6007167"/>
            <a:ext cx="4390866" cy="369332"/>
            <a:chOff x="433684" y="6007167"/>
            <a:chExt cx="4390866" cy="369332"/>
          </a:xfrm>
        </p:grpSpPr>
        <p:sp>
          <p:nvSpPr>
            <p:cNvPr id="1050" name="Rectangle 1049">
              <a:extLst>
                <a:ext uri="{FF2B5EF4-FFF2-40B4-BE49-F238E27FC236}">
                  <a16:creationId xmlns:a16="http://schemas.microsoft.com/office/drawing/2014/main" id="{376C331A-E7F9-DA7E-EF21-D266EE3BF2B3}"/>
                </a:ext>
              </a:extLst>
            </p:cNvPr>
            <p:cNvSpPr/>
            <p:nvPr/>
          </p:nvSpPr>
          <p:spPr>
            <a:xfrm>
              <a:off x="433684" y="6054673"/>
              <a:ext cx="274320" cy="27432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1" name="Rectangle 1050">
              <a:extLst>
                <a:ext uri="{FF2B5EF4-FFF2-40B4-BE49-F238E27FC236}">
                  <a16:creationId xmlns:a16="http://schemas.microsoft.com/office/drawing/2014/main" id="{C6FF16AF-312D-9BE3-D79E-1DB819B49D8B}"/>
                </a:ext>
              </a:extLst>
            </p:cNvPr>
            <p:cNvSpPr/>
            <p:nvPr/>
          </p:nvSpPr>
          <p:spPr>
            <a:xfrm>
              <a:off x="2694192" y="6054673"/>
              <a:ext cx="274320" cy="27432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2" name="Rectangle 1051">
              <a:extLst>
                <a:ext uri="{FF2B5EF4-FFF2-40B4-BE49-F238E27FC236}">
                  <a16:creationId xmlns:a16="http://schemas.microsoft.com/office/drawing/2014/main" id="{48DC93D7-68AF-ECEC-17FC-D36A93815638}"/>
                </a:ext>
              </a:extLst>
            </p:cNvPr>
            <p:cNvSpPr/>
            <p:nvPr/>
          </p:nvSpPr>
          <p:spPr>
            <a:xfrm>
              <a:off x="1563938" y="6054673"/>
              <a:ext cx="274320" cy="2743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3" name="Rectangle 1052">
              <a:extLst>
                <a:ext uri="{FF2B5EF4-FFF2-40B4-BE49-F238E27FC236}">
                  <a16:creationId xmlns:a16="http://schemas.microsoft.com/office/drawing/2014/main" id="{8AAE3998-D4A5-BD20-697C-8BB92847BF4B}"/>
                </a:ext>
              </a:extLst>
            </p:cNvPr>
            <p:cNvSpPr/>
            <p:nvPr/>
          </p:nvSpPr>
          <p:spPr>
            <a:xfrm>
              <a:off x="3824446" y="6054673"/>
              <a:ext cx="274320" cy="274320"/>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4" name="TextBox 1053">
              <a:extLst>
                <a:ext uri="{FF2B5EF4-FFF2-40B4-BE49-F238E27FC236}">
                  <a16:creationId xmlns:a16="http://schemas.microsoft.com/office/drawing/2014/main" id="{0E7EC767-923E-F2BC-34B8-ADE3D08F3FCB}"/>
                </a:ext>
              </a:extLst>
            </p:cNvPr>
            <p:cNvSpPr txBox="1"/>
            <p:nvPr/>
          </p:nvSpPr>
          <p:spPr>
            <a:xfrm>
              <a:off x="1806555" y="6007167"/>
              <a:ext cx="901815" cy="369332"/>
            </a:xfrm>
            <a:prstGeom prst="rect">
              <a:avLst/>
            </a:prstGeom>
            <a:noFill/>
          </p:spPr>
          <p:txBody>
            <a:bodyPr wrap="square" rtlCol="0">
              <a:spAutoFit/>
            </a:bodyPr>
            <a:lstStyle/>
            <a:p>
              <a:r>
                <a:rPr lang="en-US" sz="900"/>
                <a:t>Unique differentiation</a:t>
              </a:r>
            </a:p>
          </p:txBody>
        </p:sp>
        <p:sp>
          <p:nvSpPr>
            <p:cNvPr id="1055" name="TextBox 1054">
              <a:extLst>
                <a:ext uri="{FF2B5EF4-FFF2-40B4-BE49-F238E27FC236}">
                  <a16:creationId xmlns:a16="http://schemas.microsoft.com/office/drawing/2014/main" id="{438C8D4D-930B-D60A-4AE5-960D19FEEE11}"/>
                </a:ext>
              </a:extLst>
            </p:cNvPr>
            <p:cNvSpPr txBox="1"/>
            <p:nvPr/>
          </p:nvSpPr>
          <p:spPr>
            <a:xfrm>
              <a:off x="667592" y="6076417"/>
              <a:ext cx="690949" cy="230832"/>
            </a:xfrm>
            <a:prstGeom prst="rect">
              <a:avLst/>
            </a:prstGeom>
            <a:noFill/>
          </p:spPr>
          <p:txBody>
            <a:bodyPr wrap="square" rtlCol="0">
              <a:spAutoFit/>
            </a:bodyPr>
            <a:lstStyle/>
            <a:p>
              <a:r>
                <a:rPr lang="en-US" sz="900"/>
                <a:t>Embrace</a:t>
              </a:r>
            </a:p>
          </p:txBody>
        </p:sp>
        <p:sp>
          <p:nvSpPr>
            <p:cNvPr id="1056" name="TextBox 1055">
              <a:extLst>
                <a:ext uri="{FF2B5EF4-FFF2-40B4-BE49-F238E27FC236}">
                  <a16:creationId xmlns:a16="http://schemas.microsoft.com/office/drawing/2014/main" id="{F8D23131-74CF-66F1-7BBE-F5CC70D26363}"/>
                </a:ext>
              </a:extLst>
            </p:cNvPr>
            <p:cNvSpPr txBox="1"/>
            <p:nvPr/>
          </p:nvSpPr>
          <p:spPr>
            <a:xfrm>
              <a:off x="2928100" y="6007167"/>
              <a:ext cx="738210" cy="369332"/>
            </a:xfrm>
            <a:prstGeom prst="rect">
              <a:avLst/>
            </a:prstGeom>
            <a:noFill/>
          </p:spPr>
          <p:txBody>
            <a:bodyPr wrap="square" rtlCol="0">
              <a:spAutoFit/>
            </a:bodyPr>
            <a:lstStyle/>
            <a:p>
              <a:r>
                <a:rPr lang="en-US" sz="900"/>
                <a:t>Embrace + extend</a:t>
              </a:r>
            </a:p>
          </p:txBody>
        </p:sp>
        <p:sp>
          <p:nvSpPr>
            <p:cNvPr id="1057" name="TextBox 1056">
              <a:extLst>
                <a:ext uri="{FF2B5EF4-FFF2-40B4-BE49-F238E27FC236}">
                  <a16:creationId xmlns:a16="http://schemas.microsoft.com/office/drawing/2014/main" id="{786B4495-1F92-9EAE-4D0F-BC3A13913BF8}"/>
                </a:ext>
              </a:extLst>
            </p:cNvPr>
            <p:cNvSpPr txBox="1"/>
            <p:nvPr/>
          </p:nvSpPr>
          <p:spPr>
            <a:xfrm>
              <a:off x="4067063" y="6076417"/>
              <a:ext cx="757487" cy="230832"/>
            </a:xfrm>
            <a:prstGeom prst="rect">
              <a:avLst/>
            </a:prstGeom>
            <a:noFill/>
          </p:spPr>
          <p:txBody>
            <a:bodyPr wrap="square" rtlCol="0">
              <a:spAutoFit/>
            </a:bodyPr>
            <a:lstStyle/>
            <a:p>
              <a:r>
                <a:rPr lang="en-US" sz="900"/>
                <a:t>Research</a:t>
              </a:r>
            </a:p>
          </p:txBody>
        </p:sp>
      </p:grpSp>
      <p:grpSp>
        <p:nvGrpSpPr>
          <p:cNvPr id="9" name="Group 8">
            <a:extLst>
              <a:ext uri="{FF2B5EF4-FFF2-40B4-BE49-F238E27FC236}">
                <a16:creationId xmlns:a16="http://schemas.microsoft.com/office/drawing/2014/main" id="{7F62201C-5219-945F-719A-6288715CFC50}"/>
              </a:ext>
            </a:extLst>
          </p:cNvPr>
          <p:cNvGrpSpPr/>
          <p:nvPr/>
        </p:nvGrpSpPr>
        <p:grpSpPr>
          <a:xfrm>
            <a:off x="132236" y="3848228"/>
            <a:ext cx="4693432" cy="919881"/>
            <a:chOff x="132236" y="3848228"/>
            <a:chExt cx="4693432" cy="919881"/>
          </a:xfrm>
        </p:grpSpPr>
        <p:sp>
          <p:nvSpPr>
            <p:cNvPr id="50" name="Rectangle 49">
              <a:extLst>
                <a:ext uri="{FF2B5EF4-FFF2-40B4-BE49-F238E27FC236}">
                  <a16:creationId xmlns:a16="http://schemas.microsoft.com/office/drawing/2014/main" id="{EC1BD7A3-218B-9087-B976-739FBF6BBF52}"/>
                </a:ext>
              </a:extLst>
            </p:cNvPr>
            <p:cNvSpPr/>
            <p:nvPr/>
          </p:nvSpPr>
          <p:spPr>
            <a:xfrm>
              <a:off x="3376468" y="3848228"/>
              <a:ext cx="144920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Boards</a:t>
              </a:r>
            </a:p>
          </p:txBody>
        </p:sp>
        <p:sp>
          <p:nvSpPr>
            <p:cNvPr id="52" name="Rectangle 51">
              <a:extLst>
                <a:ext uri="{FF2B5EF4-FFF2-40B4-BE49-F238E27FC236}">
                  <a16:creationId xmlns:a16="http://schemas.microsoft.com/office/drawing/2014/main" id="{586F6F3F-BDBF-7B3F-10C0-1BABA95A04DD}"/>
                </a:ext>
              </a:extLst>
            </p:cNvPr>
            <p:cNvSpPr/>
            <p:nvPr/>
          </p:nvSpPr>
          <p:spPr>
            <a:xfrm>
              <a:off x="1909165" y="3848228"/>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Packages</a:t>
              </a:r>
            </a:p>
          </p:txBody>
        </p:sp>
        <p:sp>
          <p:nvSpPr>
            <p:cNvPr id="53" name="Rectangle 52">
              <a:extLst>
                <a:ext uri="{FF2B5EF4-FFF2-40B4-BE49-F238E27FC236}">
                  <a16:creationId xmlns:a16="http://schemas.microsoft.com/office/drawing/2014/main" id="{B1214E34-1768-F913-8CD4-B99BBC9D82B2}"/>
                </a:ext>
              </a:extLst>
            </p:cNvPr>
            <p:cNvSpPr/>
            <p:nvPr/>
          </p:nvSpPr>
          <p:spPr>
            <a:xfrm>
              <a:off x="441861" y="3848228"/>
              <a:ext cx="1463040" cy="45720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Chiplets</a:t>
              </a:r>
            </a:p>
          </p:txBody>
        </p:sp>
        <p:sp>
          <p:nvSpPr>
            <p:cNvPr id="55" name="Rectangle 54">
              <a:extLst>
                <a:ext uri="{FF2B5EF4-FFF2-40B4-BE49-F238E27FC236}">
                  <a16:creationId xmlns:a16="http://schemas.microsoft.com/office/drawing/2014/main" id="{2EE68671-ECAC-FF10-D1B5-A80DC5074562}"/>
                </a:ext>
              </a:extLst>
            </p:cNvPr>
            <p:cNvSpPr/>
            <p:nvPr/>
          </p:nvSpPr>
          <p:spPr>
            <a:xfrm>
              <a:off x="1909165" y="4302770"/>
              <a:ext cx="1463040" cy="45720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IPs</a:t>
              </a:r>
            </a:p>
            <a:p>
              <a:pPr algn="ctr"/>
              <a:r>
                <a:rPr lang="en-US" sz="1200">
                  <a:solidFill>
                    <a:schemeClr val="tx1"/>
                  </a:solidFill>
                </a:rPr>
                <a:t>(with PnP models)</a:t>
              </a:r>
            </a:p>
          </p:txBody>
        </p:sp>
        <p:sp>
          <p:nvSpPr>
            <p:cNvPr id="57" name="Rectangle 56">
              <a:extLst>
                <a:ext uri="{FF2B5EF4-FFF2-40B4-BE49-F238E27FC236}">
                  <a16:creationId xmlns:a16="http://schemas.microsoft.com/office/drawing/2014/main" id="{C9B83006-A23E-CC20-1177-C1E425122B89}"/>
                </a:ext>
              </a:extLst>
            </p:cNvPr>
            <p:cNvSpPr/>
            <p:nvPr/>
          </p:nvSpPr>
          <p:spPr>
            <a:xfrm>
              <a:off x="441861" y="4308430"/>
              <a:ext cx="1463040" cy="45720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Interconnect</a:t>
              </a:r>
            </a:p>
          </p:txBody>
        </p:sp>
        <p:sp>
          <p:nvSpPr>
            <p:cNvPr id="1032" name="Rectangle 1031">
              <a:extLst>
                <a:ext uri="{FF2B5EF4-FFF2-40B4-BE49-F238E27FC236}">
                  <a16:creationId xmlns:a16="http://schemas.microsoft.com/office/drawing/2014/main" id="{7D2802C0-FF99-DBEA-DEF1-99906E6B3E40}"/>
                </a:ext>
              </a:extLst>
            </p:cNvPr>
            <p:cNvSpPr/>
            <p:nvPr/>
          </p:nvSpPr>
          <p:spPr>
            <a:xfrm>
              <a:off x="3376468" y="4310909"/>
              <a:ext cx="144920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Components</a:t>
              </a:r>
            </a:p>
          </p:txBody>
        </p:sp>
        <p:sp>
          <p:nvSpPr>
            <p:cNvPr id="1045" name="TextBox 1044">
              <a:extLst>
                <a:ext uri="{FF2B5EF4-FFF2-40B4-BE49-F238E27FC236}">
                  <a16:creationId xmlns:a16="http://schemas.microsoft.com/office/drawing/2014/main" id="{B9B76A80-2020-7275-0CD3-1D3C81278863}"/>
                </a:ext>
              </a:extLst>
            </p:cNvPr>
            <p:cNvSpPr txBox="1"/>
            <p:nvPr/>
          </p:nvSpPr>
          <p:spPr>
            <a:xfrm rot="16200000">
              <a:off x="16339" y="4194652"/>
              <a:ext cx="478016" cy="246221"/>
            </a:xfrm>
            <a:prstGeom prst="rect">
              <a:avLst/>
            </a:prstGeom>
            <a:noFill/>
          </p:spPr>
          <p:txBody>
            <a:bodyPr wrap="none" rtlCol="0">
              <a:spAutoFit/>
            </a:bodyPr>
            <a:lstStyle/>
            <a:p>
              <a:r>
                <a:rPr lang="en-US" sz="1000"/>
                <a:t>stack</a:t>
              </a:r>
            </a:p>
          </p:txBody>
        </p:sp>
      </p:grpSp>
      <p:grpSp>
        <p:nvGrpSpPr>
          <p:cNvPr id="10" name="Group 9">
            <a:extLst>
              <a:ext uri="{FF2B5EF4-FFF2-40B4-BE49-F238E27FC236}">
                <a16:creationId xmlns:a16="http://schemas.microsoft.com/office/drawing/2014/main" id="{0DF1111D-0365-31F5-AE15-E687A429F5CB}"/>
              </a:ext>
            </a:extLst>
          </p:cNvPr>
          <p:cNvGrpSpPr/>
          <p:nvPr/>
        </p:nvGrpSpPr>
        <p:grpSpPr>
          <a:xfrm>
            <a:off x="132237" y="3091564"/>
            <a:ext cx="4682841" cy="726481"/>
            <a:chOff x="132237" y="3091564"/>
            <a:chExt cx="4682841" cy="726481"/>
          </a:xfrm>
        </p:grpSpPr>
        <p:sp>
          <p:nvSpPr>
            <p:cNvPr id="1033" name="Rectangle 1032">
              <a:extLst>
                <a:ext uri="{FF2B5EF4-FFF2-40B4-BE49-F238E27FC236}">
                  <a16:creationId xmlns:a16="http://schemas.microsoft.com/office/drawing/2014/main" id="{CB0AD72D-EC79-D01C-ED9B-2A07DA9733D4}"/>
                </a:ext>
              </a:extLst>
            </p:cNvPr>
            <p:cNvSpPr/>
            <p:nvPr/>
          </p:nvSpPr>
          <p:spPr>
            <a:xfrm>
              <a:off x="432301" y="3210182"/>
              <a:ext cx="219456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Reference Designs</a:t>
              </a:r>
            </a:p>
          </p:txBody>
        </p:sp>
        <p:sp>
          <p:nvSpPr>
            <p:cNvPr id="1038" name="Rectangle 1037">
              <a:extLst>
                <a:ext uri="{FF2B5EF4-FFF2-40B4-BE49-F238E27FC236}">
                  <a16:creationId xmlns:a16="http://schemas.microsoft.com/office/drawing/2014/main" id="{5D22EDCD-5322-773A-AC9B-58AD37447A5B}"/>
                </a:ext>
              </a:extLst>
            </p:cNvPr>
            <p:cNvSpPr/>
            <p:nvPr/>
          </p:nvSpPr>
          <p:spPr>
            <a:xfrm>
              <a:off x="2620518" y="3210182"/>
              <a:ext cx="219456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Reference Methodologies</a:t>
              </a:r>
            </a:p>
          </p:txBody>
        </p:sp>
        <p:sp>
          <p:nvSpPr>
            <p:cNvPr id="1046" name="TextBox 1045">
              <a:extLst>
                <a:ext uri="{FF2B5EF4-FFF2-40B4-BE49-F238E27FC236}">
                  <a16:creationId xmlns:a16="http://schemas.microsoft.com/office/drawing/2014/main" id="{CEC1B9A8-2891-78A1-941F-864A90275527}"/>
                </a:ext>
              </a:extLst>
            </p:cNvPr>
            <p:cNvSpPr txBox="1"/>
            <p:nvPr/>
          </p:nvSpPr>
          <p:spPr>
            <a:xfrm rot="16200000">
              <a:off x="-107893" y="3331694"/>
              <a:ext cx="726481" cy="246221"/>
            </a:xfrm>
            <a:prstGeom prst="rect">
              <a:avLst/>
            </a:prstGeom>
            <a:noFill/>
          </p:spPr>
          <p:txBody>
            <a:bodyPr wrap="none" rtlCol="0">
              <a:spAutoFit/>
            </a:bodyPr>
            <a:lstStyle/>
            <a:p>
              <a:r>
                <a:rPr lang="en-US" sz="1000"/>
                <a:t>reference</a:t>
              </a:r>
            </a:p>
          </p:txBody>
        </p:sp>
      </p:grpSp>
      <p:grpSp>
        <p:nvGrpSpPr>
          <p:cNvPr id="11" name="Group 10">
            <a:extLst>
              <a:ext uri="{FF2B5EF4-FFF2-40B4-BE49-F238E27FC236}">
                <a16:creationId xmlns:a16="http://schemas.microsoft.com/office/drawing/2014/main" id="{A631C74C-EAF0-CEDE-E491-E4A0ED91021C}"/>
              </a:ext>
            </a:extLst>
          </p:cNvPr>
          <p:cNvGrpSpPr/>
          <p:nvPr/>
        </p:nvGrpSpPr>
        <p:grpSpPr>
          <a:xfrm>
            <a:off x="132236" y="2100123"/>
            <a:ext cx="4693817" cy="919881"/>
            <a:chOff x="132236" y="2100123"/>
            <a:chExt cx="4693817" cy="919881"/>
          </a:xfrm>
        </p:grpSpPr>
        <p:sp>
          <p:nvSpPr>
            <p:cNvPr id="63" name="Rectangle 62">
              <a:extLst>
                <a:ext uri="{FF2B5EF4-FFF2-40B4-BE49-F238E27FC236}">
                  <a16:creationId xmlns:a16="http://schemas.microsoft.com/office/drawing/2014/main" id="{9CE55F04-78D6-3FA7-B0FB-F836CDBC8174}"/>
                </a:ext>
              </a:extLst>
            </p:cNvPr>
            <p:cNvSpPr/>
            <p:nvPr/>
          </p:nvSpPr>
          <p:spPr>
            <a:xfrm>
              <a:off x="428359"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Cost</a:t>
              </a:r>
            </a:p>
          </p:txBody>
        </p:sp>
        <p:sp>
          <p:nvSpPr>
            <p:cNvPr id="1024" name="Rectangle 1023">
              <a:extLst>
                <a:ext uri="{FF2B5EF4-FFF2-40B4-BE49-F238E27FC236}">
                  <a16:creationId xmlns:a16="http://schemas.microsoft.com/office/drawing/2014/main" id="{1139C6DC-BB8F-9BDC-E5DA-8EBFE3B80CCC}"/>
                </a:ext>
              </a:extLst>
            </p:cNvPr>
            <p:cNvSpPr/>
            <p:nvPr/>
          </p:nvSpPr>
          <p:spPr>
            <a:xfrm>
              <a:off x="3726740"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Signal Integrity</a:t>
              </a:r>
            </a:p>
          </p:txBody>
        </p:sp>
        <p:sp>
          <p:nvSpPr>
            <p:cNvPr id="1025" name="Rectangle 1024">
              <a:extLst>
                <a:ext uri="{FF2B5EF4-FFF2-40B4-BE49-F238E27FC236}">
                  <a16:creationId xmlns:a16="http://schemas.microsoft.com/office/drawing/2014/main" id="{D1A15061-2362-E412-E531-BEB8ED1D7CE6}"/>
                </a:ext>
              </a:extLst>
            </p:cNvPr>
            <p:cNvSpPr/>
            <p:nvPr/>
          </p:nvSpPr>
          <p:spPr>
            <a:xfrm>
              <a:off x="428218" y="2100123"/>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Task Level</a:t>
              </a:r>
            </a:p>
          </p:txBody>
        </p:sp>
        <p:sp>
          <p:nvSpPr>
            <p:cNvPr id="1027" name="Rectangle 1026">
              <a:extLst>
                <a:ext uri="{FF2B5EF4-FFF2-40B4-BE49-F238E27FC236}">
                  <a16:creationId xmlns:a16="http://schemas.microsoft.com/office/drawing/2014/main" id="{DA3A364A-6B75-56D9-6CE1-383752672A1B}"/>
                </a:ext>
              </a:extLst>
            </p:cNvPr>
            <p:cNvSpPr/>
            <p:nvPr/>
          </p:nvSpPr>
          <p:spPr>
            <a:xfrm>
              <a:off x="1897148" y="2100123"/>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Functional</a:t>
              </a:r>
            </a:p>
          </p:txBody>
        </p:sp>
        <p:sp>
          <p:nvSpPr>
            <p:cNvPr id="1029" name="Rectangle 1028">
              <a:extLst>
                <a:ext uri="{FF2B5EF4-FFF2-40B4-BE49-F238E27FC236}">
                  <a16:creationId xmlns:a16="http://schemas.microsoft.com/office/drawing/2014/main" id="{CF4F1B15-30CF-69E9-F145-1F64A0A6A1A8}"/>
                </a:ext>
              </a:extLst>
            </p:cNvPr>
            <p:cNvSpPr/>
            <p:nvPr/>
          </p:nvSpPr>
          <p:spPr>
            <a:xfrm>
              <a:off x="3363013" y="2100123"/>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Electrical</a:t>
              </a:r>
            </a:p>
          </p:txBody>
        </p:sp>
        <p:sp>
          <p:nvSpPr>
            <p:cNvPr id="1035" name="Rectangle 1034">
              <a:extLst>
                <a:ext uri="{FF2B5EF4-FFF2-40B4-BE49-F238E27FC236}">
                  <a16:creationId xmlns:a16="http://schemas.microsoft.com/office/drawing/2014/main" id="{5E9A609F-4F06-9B31-3E39-27B234B406F7}"/>
                </a:ext>
              </a:extLst>
            </p:cNvPr>
            <p:cNvSpPr/>
            <p:nvPr/>
          </p:nvSpPr>
          <p:spPr>
            <a:xfrm>
              <a:off x="2624282"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Power Delivery</a:t>
              </a:r>
            </a:p>
          </p:txBody>
        </p:sp>
        <p:sp>
          <p:nvSpPr>
            <p:cNvPr id="1037" name="Rectangle 1036">
              <a:extLst>
                <a:ext uri="{FF2B5EF4-FFF2-40B4-BE49-F238E27FC236}">
                  <a16:creationId xmlns:a16="http://schemas.microsoft.com/office/drawing/2014/main" id="{37080927-3374-81DC-EEED-D90CFF69D30D}"/>
                </a:ext>
              </a:extLst>
            </p:cNvPr>
            <p:cNvSpPr/>
            <p:nvPr/>
          </p:nvSpPr>
          <p:spPr>
            <a:xfrm>
              <a:off x="1525639"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Thermal</a:t>
              </a:r>
            </a:p>
          </p:txBody>
        </p:sp>
        <p:sp>
          <p:nvSpPr>
            <p:cNvPr id="1047" name="TextBox 1046">
              <a:extLst>
                <a:ext uri="{FF2B5EF4-FFF2-40B4-BE49-F238E27FC236}">
                  <a16:creationId xmlns:a16="http://schemas.microsoft.com/office/drawing/2014/main" id="{CD9FBE53-A4BC-5FEA-FE5C-0F1F767B0B4C}"/>
                </a:ext>
              </a:extLst>
            </p:cNvPr>
            <p:cNvSpPr txBox="1"/>
            <p:nvPr/>
          </p:nvSpPr>
          <p:spPr>
            <a:xfrm rot="16200000">
              <a:off x="28362" y="2442130"/>
              <a:ext cx="453970" cy="246221"/>
            </a:xfrm>
            <a:prstGeom prst="rect">
              <a:avLst/>
            </a:prstGeom>
            <a:noFill/>
          </p:spPr>
          <p:txBody>
            <a:bodyPr wrap="none" rtlCol="0">
              <a:spAutoFit/>
            </a:bodyPr>
            <a:lstStyle/>
            <a:p>
              <a:r>
                <a:rPr lang="en-US" sz="1000"/>
                <a:t>tools</a:t>
              </a:r>
            </a:p>
          </p:txBody>
        </p:sp>
      </p:grpSp>
      <p:grpSp>
        <p:nvGrpSpPr>
          <p:cNvPr id="13" name="Group 12">
            <a:extLst>
              <a:ext uri="{FF2B5EF4-FFF2-40B4-BE49-F238E27FC236}">
                <a16:creationId xmlns:a16="http://schemas.microsoft.com/office/drawing/2014/main" id="{B8ED85F3-9707-4EA8-C6CD-511996769749}"/>
              </a:ext>
            </a:extLst>
          </p:cNvPr>
          <p:cNvGrpSpPr/>
          <p:nvPr/>
        </p:nvGrpSpPr>
        <p:grpSpPr>
          <a:xfrm>
            <a:off x="132237" y="1393834"/>
            <a:ext cx="4684485" cy="675185"/>
            <a:chOff x="132237" y="1393834"/>
            <a:chExt cx="4684485" cy="675185"/>
          </a:xfrm>
        </p:grpSpPr>
        <p:sp>
          <p:nvSpPr>
            <p:cNvPr id="1030" name="Rectangle 1029">
              <a:extLst>
                <a:ext uri="{FF2B5EF4-FFF2-40B4-BE49-F238E27FC236}">
                  <a16:creationId xmlns:a16="http://schemas.microsoft.com/office/drawing/2014/main" id="{5E122EFA-EF4B-E14F-1EED-D4B7E1D8CB31}"/>
                </a:ext>
              </a:extLst>
            </p:cNvPr>
            <p:cNvSpPr/>
            <p:nvPr/>
          </p:nvSpPr>
          <p:spPr>
            <a:xfrm>
              <a:off x="427602" y="1462077"/>
              <a:ext cx="2194560" cy="457200"/>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Partitioning</a:t>
              </a:r>
            </a:p>
          </p:txBody>
        </p:sp>
        <p:sp>
          <p:nvSpPr>
            <p:cNvPr id="1031" name="Rectangle 1030">
              <a:extLst>
                <a:ext uri="{FF2B5EF4-FFF2-40B4-BE49-F238E27FC236}">
                  <a16:creationId xmlns:a16="http://schemas.microsoft.com/office/drawing/2014/main" id="{161EA743-28CF-2DF1-ACA8-E8261294AC7B}"/>
                </a:ext>
              </a:extLst>
            </p:cNvPr>
            <p:cNvSpPr/>
            <p:nvPr/>
          </p:nvSpPr>
          <p:spPr>
            <a:xfrm>
              <a:off x="2622162" y="1462077"/>
              <a:ext cx="2194560" cy="457200"/>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Co-Simulation</a:t>
              </a:r>
            </a:p>
          </p:txBody>
        </p:sp>
        <p:sp>
          <p:nvSpPr>
            <p:cNvPr id="1048" name="TextBox 1047">
              <a:extLst>
                <a:ext uri="{FF2B5EF4-FFF2-40B4-BE49-F238E27FC236}">
                  <a16:creationId xmlns:a16="http://schemas.microsoft.com/office/drawing/2014/main" id="{9BA5A5E1-960B-EAB0-BFB7-543E97424AF8}"/>
                </a:ext>
              </a:extLst>
            </p:cNvPr>
            <p:cNvSpPr txBox="1"/>
            <p:nvPr/>
          </p:nvSpPr>
          <p:spPr>
            <a:xfrm rot="16200000">
              <a:off x="-82245" y="1608316"/>
              <a:ext cx="675185" cy="246221"/>
            </a:xfrm>
            <a:prstGeom prst="rect">
              <a:avLst/>
            </a:prstGeom>
            <a:noFill/>
          </p:spPr>
          <p:txBody>
            <a:bodyPr wrap="none" rtlCol="0">
              <a:spAutoFit/>
            </a:bodyPr>
            <a:lstStyle/>
            <a:p>
              <a:r>
                <a:rPr lang="en-US" sz="1000"/>
                <a:t>research</a:t>
              </a:r>
            </a:p>
          </p:txBody>
        </p:sp>
      </p:grpSp>
      <p:grpSp>
        <p:nvGrpSpPr>
          <p:cNvPr id="8" name="Group 7">
            <a:extLst>
              <a:ext uri="{FF2B5EF4-FFF2-40B4-BE49-F238E27FC236}">
                <a16:creationId xmlns:a16="http://schemas.microsoft.com/office/drawing/2014/main" id="{655ECB0B-C9B0-0EBF-7986-2EAFB7F2CE66}"/>
              </a:ext>
            </a:extLst>
          </p:cNvPr>
          <p:cNvGrpSpPr/>
          <p:nvPr/>
        </p:nvGrpSpPr>
        <p:grpSpPr>
          <a:xfrm>
            <a:off x="132237" y="4930887"/>
            <a:ext cx="4698158" cy="930063"/>
            <a:chOff x="132237" y="4930887"/>
            <a:chExt cx="4698158" cy="930063"/>
          </a:xfrm>
        </p:grpSpPr>
        <p:sp>
          <p:nvSpPr>
            <p:cNvPr id="43" name="Rectangle 42">
              <a:extLst>
                <a:ext uri="{FF2B5EF4-FFF2-40B4-BE49-F238E27FC236}">
                  <a16:creationId xmlns:a16="http://schemas.microsoft.com/office/drawing/2014/main" id="{C0A6FC54-299F-0775-2B6E-D5DA66E69E6A}"/>
                </a:ext>
              </a:extLst>
            </p:cNvPr>
            <p:cNvSpPr/>
            <p:nvPr/>
          </p:nvSpPr>
          <p:spPr>
            <a:xfrm>
              <a:off x="441275" y="4948956"/>
              <a:ext cx="438912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Secure Repositories</a:t>
              </a:r>
            </a:p>
          </p:txBody>
        </p:sp>
        <p:sp>
          <p:nvSpPr>
            <p:cNvPr id="45" name="Rectangle 44">
              <a:extLst>
                <a:ext uri="{FF2B5EF4-FFF2-40B4-BE49-F238E27FC236}">
                  <a16:creationId xmlns:a16="http://schemas.microsoft.com/office/drawing/2014/main" id="{858E9172-FADA-42A5-2FF9-936EF300E24A}"/>
                </a:ext>
              </a:extLst>
            </p:cNvPr>
            <p:cNvSpPr/>
            <p:nvPr/>
          </p:nvSpPr>
          <p:spPr>
            <a:xfrm>
              <a:off x="441275" y="5393964"/>
              <a:ext cx="146304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Cloud</a:t>
              </a:r>
            </a:p>
          </p:txBody>
        </p:sp>
        <p:sp>
          <p:nvSpPr>
            <p:cNvPr id="47" name="Rectangle 46">
              <a:extLst>
                <a:ext uri="{FF2B5EF4-FFF2-40B4-BE49-F238E27FC236}">
                  <a16:creationId xmlns:a16="http://schemas.microsoft.com/office/drawing/2014/main" id="{3C08960D-9EF4-8FDF-33E0-6988E96589E6}"/>
                </a:ext>
              </a:extLst>
            </p:cNvPr>
            <p:cNvSpPr/>
            <p:nvPr/>
          </p:nvSpPr>
          <p:spPr>
            <a:xfrm>
              <a:off x="3367355" y="5393964"/>
              <a:ext cx="146304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EDA Solutions</a:t>
              </a:r>
            </a:p>
          </p:txBody>
        </p:sp>
        <p:sp>
          <p:nvSpPr>
            <p:cNvPr id="1044" name="TextBox 1043">
              <a:extLst>
                <a:ext uri="{FF2B5EF4-FFF2-40B4-BE49-F238E27FC236}">
                  <a16:creationId xmlns:a16="http://schemas.microsoft.com/office/drawing/2014/main" id="{1A9F348C-A9F0-055E-AA70-F2B2131D1537}"/>
                </a:ext>
              </a:extLst>
            </p:cNvPr>
            <p:cNvSpPr txBox="1"/>
            <p:nvPr/>
          </p:nvSpPr>
          <p:spPr>
            <a:xfrm rot="16200000">
              <a:off x="-209684" y="5272808"/>
              <a:ext cx="930063" cy="246221"/>
            </a:xfrm>
            <a:prstGeom prst="rect">
              <a:avLst/>
            </a:prstGeom>
            <a:noFill/>
          </p:spPr>
          <p:txBody>
            <a:bodyPr wrap="none" rtlCol="0">
              <a:spAutoFit/>
            </a:bodyPr>
            <a:lstStyle/>
            <a:p>
              <a:r>
                <a:rPr lang="en-US" sz="1000"/>
                <a:t>infrastructure</a:t>
              </a:r>
            </a:p>
          </p:txBody>
        </p:sp>
        <p:sp>
          <p:nvSpPr>
            <p:cNvPr id="41" name="Rectangle 40">
              <a:extLst>
                <a:ext uri="{FF2B5EF4-FFF2-40B4-BE49-F238E27FC236}">
                  <a16:creationId xmlns:a16="http://schemas.microsoft.com/office/drawing/2014/main" id="{0EC9BEC8-BCF7-E482-7E87-C4BD0014CEA4}"/>
                </a:ext>
              </a:extLst>
            </p:cNvPr>
            <p:cNvSpPr/>
            <p:nvPr/>
          </p:nvSpPr>
          <p:spPr>
            <a:xfrm>
              <a:off x="1904315" y="5393964"/>
              <a:ext cx="146304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Common representation</a:t>
              </a:r>
            </a:p>
          </p:txBody>
        </p:sp>
      </p:grpSp>
      <p:sp>
        <p:nvSpPr>
          <p:cNvPr id="4" name="TextBox 3">
            <a:extLst>
              <a:ext uri="{FF2B5EF4-FFF2-40B4-BE49-F238E27FC236}">
                <a16:creationId xmlns:a16="http://schemas.microsoft.com/office/drawing/2014/main" id="{B0201191-7D49-B34D-B1BD-D51D3F166E91}"/>
              </a:ext>
            </a:extLst>
          </p:cNvPr>
          <p:cNvSpPr txBox="1"/>
          <p:nvPr/>
        </p:nvSpPr>
        <p:spPr>
          <a:xfrm>
            <a:off x="9006938" y="6025460"/>
            <a:ext cx="3047640" cy="253916"/>
          </a:xfrm>
          <a:prstGeom prst="rect">
            <a:avLst/>
          </a:prstGeom>
          <a:noFill/>
        </p:spPr>
        <p:txBody>
          <a:bodyPr wrap="square">
            <a:spAutoFit/>
          </a:bodyPr>
          <a:lstStyle/>
          <a:p>
            <a:pPr lvl="0"/>
            <a:r>
              <a:rPr lang="en-US" sz="1050">
                <a:solidFill>
                  <a:schemeClr val="bg1">
                    <a:lumMod val="50000"/>
                  </a:schemeClr>
                </a:solidFill>
              </a:rPr>
              <a:t>… quantification of 3X benefits in slides ahead</a:t>
            </a:r>
          </a:p>
        </p:txBody>
      </p:sp>
    </p:spTree>
    <p:extLst>
      <p:ext uri="{BB962C8B-B14F-4D97-AF65-F5344CB8AC3E}">
        <p14:creationId xmlns:p14="http://schemas.microsoft.com/office/powerpoint/2010/main" val="40488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7CB6-E6B1-9C63-13CC-351657B00061}"/>
              </a:ext>
            </a:extLst>
          </p:cNvPr>
          <p:cNvSpPr>
            <a:spLocks noGrp="1"/>
          </p:cNvSpPr>
          <p:nvPr>
            <p:ph type="title"/>
          </p:nvPr>
        </p:nvSpPr>
        <p:spPr>
          <a:xfrm>
            <a:off x="380999" y="169443"/>
            <a:ext cx="11430001" cy="1199822"/>
          </a:xfrm>
        </p:spPr>
        <p:txBody>
          <a:bodyPr>
            <a:normAutofit/>
          </a:bodyPr>
          <a:lstStyle/>
          <a:p>
            <a:r>
              <a:rPr lang="en-US"/>
              <a:t>Top-Down System Design Studio Workflow</a:t>
            </a:r>
          </a:p>
        </p:txBody>
      </p:sp>
      <p:grpSp>
        <p:nvGrpSpPr>
          <p:cNvPr id="44" name="Group 43">
            <a:extLst>
              <a:ext uri="{FF2B5EF4-FFF2-40B4-BE49-F238E27FC236}">
                <a16:creationId xmlns:a16="http://schemas.microsoft.com/office/drawing/2014/main" id="{048825BC-0CF0-F133-3160-3B82B5005DCD}"/>
              </a:ext>
            </a:extLst>
          </p:cNvPr>
          <p:cNvGrpSpPr/>
          <p:nvPr/>
        </p:nvGrpSpPr>
        <p:grpSpPr>
          <a:xfrm>
            <a:off x="513318" y="2879334"/>
            <a:ext cx="4637234" cy="1099332"/>
            <a:chOff x="232630" y="3995983"/>
            <a:chExt cx="4637234" cy="1099332"/>
          </a:xfrm>
        </p:grpSpPr>
        <p:pic>
          <p:nvPicPr>
            <p:cNvPr id="45" name="Graphic 44" descr="Lights On outline">
              <a:extLst>
                <a:ext uri="{FF2B5EF4-FFF2-40B4-BE49-F238E27FC236}">
                  <a16:creationId xmlns:a16="http://schemas.microsoft.com/office/drawing/2014/main" id="{2B2F06FF-00E8-8F5C-D626-3791803DF7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630" y="4638115"/>
              <a:ext cx="457200" cy="457200"/>
            </a:xfrm>
            <a:prstGeom prst="rect">
              <a:avLst/>
            </a:prstGeom>
          </p:spPr>
        </p:pic>
        <p:sp>
          <p:nvSpPr>
            <p:cNvPr id="46" name="TextBox 45">
              <a:extLst>
                <a:ext uri="{FF2B5EF4-FFF2-40B4-BE49-F238E27FC236}">
                  <a16:creationId xmlns:a16="http://schemas.microsoft.com/office/drawing/2014/main" id="{FE705A7C-5F25-2C50-0D2A-547EB88ACE64}"/>
                </a:ext>
              </a:extLst>
            </p:cNvPr>
            <p:cNvSpPr txBox="1"/>
            <p:nvPr/>
          </p:nvSpPr>
          <p:spPr>
            <a:xfrm>
              <a:off x="661382" y="4728216"/>
              <a:ext cx="891591" cy="276999"/>
            </a:xfrm>
            <a:prstGeom prst="rect">
              <a:avLst/>
            </a:prstGeom>
            <a:noFill/>
          </p:spPr>
          <p:txBody>
            <a:bodyPr wrap="none" rtlCol="0">
              <a:spAutoFit/>
            </a:bodyPr>
            <a:lstStyle/>
            <a:p>
              <a:r>
                <a:rPr lang="en-US" sz="1200"/>
                <a:t>Novel idea</a:t>
              </a:r>
            </a:p>
          </p:txBody>
        </p:sp>
        <p:pic>
          <p:nvPicPr>
            <p:cNvPr id="47" name="Graphic 46" descr="Handshake outline">
              <a:extLst>
                <a:ext uri="{FF2B5EF4-FFF2-40B4-BE49-F238E27FC236}">
                  <a16:creationId xmlns:a16="http://schemas.microsoft.com/office/drawing/2014/main" id="{2ABAD546-FCA2-C256-CABD-02CBA16064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630" y="3998215"/>
              <a:ext cx="457200" cy="457200"/>
            </a:xfrm>
            <a:prstGeom prst="rect">
              <a:avLst/>
            </a:prstGeom>
          </p:spPr>
        </p:pic>
        <p:sp>
          <p:nvSpPr>
            <p:cNvPr id="48" name="TextBox 47">
              <a:extLst>
                <a:ext uri="{FF2B5EF4-FFF2-40B4-BE49-F238E27FC236}">
                  <a16:creationId xmlns:a16="http://schemas.microsoft.com/office/drawing/2014/main" id="{FF925693-23DF-511B-895F-54CF81D6841F}"/>
                </a:ext>
              </a:extLst>
            </p:cNvPr>
            <p:cNvSpPr txBox="1"/>
            <p:nvPr/>
          </p:nvSpPr>
          <p:spPr>
            <a:xfrm>
              <a:off x="661382" y="4088316"/>
              <a:ext cx="792205" cy="276999"/>
            </a:xfrm>
            <a:prstGeom prst="rect">
              <a:avLst/>
            </a:prstGeom>
            <a:noFill/>
          </p:spPr>
          <p:txBody>
            <a:bodyPr wrap="none" rtlCol="0">
              <a:spAutoFit/>
            </a:bodyPr>
            <a:lstStyle/>
            <a:p>
              <a:r>
                <a:rPr lang="en-US" sz="1200"/>
                <a:t>Embrace</a:t>
              </a:r>
            </a:p>
          </p:txBody>
        </p:sp>
        <p:sp>
          <p:nvSpPr>
            <p:cNvPr id="49" name="TextBox 48">
              <a:extLst>
                <a:ext uri="{FF2B5EF4-FFF2-40B4-BE49-F238E27FC236}">
                  <a16:creationId xmlns:a16="http://schemas.microsoft.com/office/drawing/2014/main" id="{FAC2FD0E-B6EB-6507-EC18-A0FDBAB7F1E6}"/>
                </a:ext>
              </a:extLst>
            </p:cNvPr>
            <p:cNvSpPr txBox="1"/>
            <p:nvPr/>
          </p:nvSpPr>
          <p:spPr>
            <a:xfrm>
              <a:off x="3789119" y="4088316"/>
              <a:ext cx="1080745" cy="276999"/>
            </a:xfrm>
            <a:prstGeom prst="rect">
              <a:avLst/>
            </a:prstGeom>
            <a:noFill/>
          </p:spPr>
          <p:txBody>
            <a:bodyPr wrap="none" rtlCol="0">
              <a:spAutoFit/>
            </a:bodyPr>
            <a:lstStyle/>
            <a:p>
              <a:r>
                <a:rPr lang="en-US" sz="1200"/>
                <a:t>Interoperable</a:t>
              </a:r>
            </a:p>
          </p:txBody>
        </p:sp>
        <p:pic>
          <p:nvPicPr>
            <p:cNvPr id="50" name="Graphic 49" descr="Badge New outline">
              <a:extLst>
                <a:ext uri="{FF2B5EF4-FFF2-40B4-BE49-F238E27FC236}">
                  <a16:creationId xmlns:a16="http://schemas.microsoft.com/office/drawing/2014/main" id="{2E3037FE-808F-5AD2-724E-CA6869FDBD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2857" y="4638115"/>
              <a:ext cx="457200" cy="457200"/>
            </a:xfrm>
            <a:prstGeom prst="rect">
              <a:avLst/>
            </a:prstGeom>
          </p:spPr>
        </p:pic>
        <p:sp>
          <p:nvSpPr>
            <p:cNvPr id="51" name="TextBox 50">
              <a:extLst>
                <a:ext uri="{FF2B5EF4-FFF2-40B4-BE49-F238E27FC236}">
                  <a16:creationId xmlns:a16="http://schemas.microsoft.com/office/drawing/2014/main" id="{1E7AD05C-7128-9718-266B-394B2D395619}"/>
                </a:ext>
              </a:extLst>
            </p:cNvPr>
            <p:cNvSpPr txBox="1"/>
            <p:nvPr/>
          </p:nvSpPr>
          <p:spPr>
            <a:xfrm>
              <a:off x="2189256" y="3995983"/>
              <a:ext cx="1019831" cy="461665"/>
            </a:xfrm>
            <a:prstGeom prst="rect">
              <a:avLst/>
            </a:prstGeom>
            <a:noFill/>
          </p:spPr>
          <p:txBody>
            <a:bodyPr wrap="none" rtlCol="0">
              <a:spAutoFit/>
            </a:bodyPr>
            <a:lstStyle/>
            <a:p>
              <a:r>
                <a:rPr lang="en-US" sz="1200"/>
                <a:t>Standard</a:t>
              </a:r>
            </a:p>
            <a:p>
              <a:r>
                <a:rPr lang="en-US" sz="1200"/>
                <a:t> Compliance</a:t>
              </a:r>
            </a:p>
          </p:txBody>
        </p:sp>
        <p:sp>
          <p:nvSpPr>
            <p:cNvPr id="53" name="TextBox 52">
              <a:extLst>
                <a:ext uri="{FF2B5EF4-FFF2-40B4-BE49-F238E27FC236}">
                  <a16:creationId xmlns:a16="http://schemas.microsoft.com/office/drawing/2014/main" id="{9966F3CD-65E8-15C5-9E16-C5B2BD3199C3}"/>
                </a:ext>
              </a:extLst>
            </p:cNvPr>
            <p:cNvSpPr txBox="1"/>
            <p:nvPr/>
          </p:nvSpPr>
          <p:spPr>
            <a:xfrm>
              <a:off x="2189256" y="4728216"/>
              <a:ext cx="2206053" cy="276999"/>
            </a:xfrm>
            <a:prstGeom prst="rect">
              <a:avLst/>
            </a:prstGeom>
            <a:noFill/>
          </p:spPr>
          <p:txBody>
            <a:bodyPr wrap="none" rtlCol="0">
              <a:spAutoFit/>
            </a:bodyPr>
            <a:lstStyle/>
            <a:p>
              <a:r>
                <a:rPr lang="en-US" sz="1200"/>
                <a:t>Unique Existing Differentiation</a:t>
              </a:r>
            </a:p>
          </p:txBody>
        </p:sp>
        <p:pic>
          <p:nvPicPr>
            <p:cNvPr id="54" name="Graphic 53" descr="Badge Tick1 outline">
              <a:extLst>
                <a:ext uri="{FF2B5EF4-FFF2-40B4-BE49-F238E27FC236}">
                  <a16:creationId xmlns:a16="http://schemas.microsoft.com/office/drawing/2014/main" id="{45565C73-6FBC-AFA5-051C-4B7619AA68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92857" y="3998215"/>
              <a:ext cx="457200" cy="457200"/>
            </a:xfrm>
            <a:prstGeom prst="rect">
              <a:avLst/>
            </a:prstGeom>
          </p:spPr>
        </p:pic>
        <p:pic>
          <p:nvPicPr>
            <p:cNvPr id="55" name="Graphic 54" descr="Connected outline">
              <a:extLst>
                <a:ext uri="{FF2B5EF4-FFF2-40B4-BE49-F238E27FC236}">
                  <a16:creationId xmlns:a16="http://schemas.microsoft.com/office/drawing/2014/main" id="{8B770DEA-DDE7-C4EF-2B56-EA0E79EE78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81688" y="3998215"/>
              <a:ext cx="457200" cy="457200"/>
            </a:xfrm>
            <a:prstGeom prst="rect">
              <a:avLst/>
            </a:prstGeom>
          </p:spPr>
        </p:pic>
      </p:grpSp>
      <p:grpSp>
        <p:nvGrpSpPr>
          <p:cNvPr id="72" name="Group 71">
            <a:extLst>
              <a:ext uri="{FF2B5EF4-FFF2-40B4-BE49-F238E27FC236}">
                <a16:creationId xmlns:a16="http://schemas.microsoft.com/office/drawing/2014/main" id="{12B67A6F-9B42-2DFC-33AC-B3B7987B1A68}"/>
              </a:ext>
            </a:extLst>
          </p:cNvPr>
          <p:cNvGrpSpPr/>
          <p:nvPr/>
        </p:nvGrpSpPr>
        <p:grpSpPr>
          <a:xfrm>
            <a:off x="6095998" y="1369265"/>
            <a:ext cx="5582679" cy="4802936"/>
            <a:chOff x="6095998" y="1369265"/>
            <a:chExt cx="5582679" cy="4802936"/>
          </a:xfrm>
        </p:grpSpPr>
        <p:sp>
          <p:nvSpPr>
            <p:cNvPr id="60" name="Rectangle: Rounded Corners 59">
              <a:extLst>
                <a:ext uri="{FF2B5EF4-FFF2-40B4-BE49-F238E27FC236}">
                  <a16:creationId xmlns:a16="http://schemas.microsoft.com/office/drawing/2014/main" id="{F21492A3-DBC6-D82E-E1EB-B11FE9527B7A}"/>
                </a:ext>
              </a:extLst>
            </p:cNvPr>
            <p:cNvSpPr/>
            <p:nvPr/>
          </p:nvSpPr>
          <p:spPr>
            <a:xfrm>
              <a:off x="6095998" y="2771621"/>
              <a:ext cx="5582679" cy="3400580"/>
            </a:xfrm>
            <a:prstGeom prst="roundRect">
              <a:avLst/>
            </a:prstGeom>
            <a:solidFill>
              <a:schemeClr val="bg1">
                <a:lumMod val="9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Rectangle: Rounded Corners 105">
              <a:extLst>
                <a:ext uri="{FF2B5EF4-FFF2-40B4-BE49-F238E27FC236}">
                  <a16:creationId xmlns:a16="http://schemas.microsoft.com/office/drawing/2014/main" id="{DDD1E04E-DA51-DACF-3034-CE4A145DEC36}"/>
                </a:ext>
              </a:extLst>
            </p:cNvPr>
            <p:cNvSpPr/>
            <p:nvPr/>
          </p:nvSpPr>
          <p:spPr>
            <a:xfrm>
              <a:off x="7926369" y="1369265"/>
              <a:ext cx="1828800" cy="365760"/>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Applications</a:t>
              </a:r>
            </a:p>
            <a:p>
              <a:pPr algn="ctr"/>
              <a:r>
                <a:rPr lang="en-US" sz="1200">
                  <a:solidFill>
                    <a:schemeClr val="tx1"/>
                  </a:solidFill>
                </a:rPr>
                <a:t> Workloads</a:t>
              </a:r>
            </a:p>
          </p:txBody>
        </p:sp>
        <p:sp>
          <p:nvSpPr>
            <p:cNvPr id="107" name="Rectangle: Rounded Corners 106">
              <a:extLst>
                <a:ext uri="{FF2B5EF4-FFF2-40B4-BE49-F238E27FC236}">
                  <a16:creationId xmlns:a16="http://schemas.microsoft.com/office/drawing/2014/main" id="{4275B995-83E7-F9AD-F5A0-F07DDD72BE29}"/>
                </a:ext>
              </a:extLst>
            </p:cNvPr>
            <p:cNvSpPr/>
            <p:nvPr/>
          </p:nvSpPr>
          <p:spPr>
            <a:xfrm>
              <a:off x="7737325" y="3843085"/>
              <a:ext cx="1007411"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SW Spec</a:t>
              </a:r>
            </a:p>
          </p:txBody>
        </p:sp>
        <p:sp>
          <p:nvSpPr>
            <p:cNvPr id="108" name="Rectangle: Rounded Corners 107">
              <a:extLst>
                <a:ext uri="{FF2B5EF4-FFF2-40B4-BE49-F238E27FC236}">
                  <a16:creationId xmlns:a16="http://schemas.microsoft.com/office/drawing/2014/main" id="{8A781409-8DCB-0E45-6F2F-875218B4971E}"/>
                </a:ext>
              </a:extLst>
            </p:cNvPr>
            <p:cNvSpPr/>
            <p:nvPr/>
          </p:nvSpPr>
          <p:spPr>
            <a:xfrm>
              <a:off x="8980639" y="3843085"/>
              <a:ext cx="1007411"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HW Spec</a:t>
              </a:r>
            </a:p>
          </p:txBody>
        </p:sp>
        <p:sp>
          <p:nvSpPr>
            <p:cNvPr id="111" name="Rectangle: Rounded Corners 110">
              <a:extLst>
                <a:ext uri="{FF2B5EF4-FFF2-40B4-BE49-F238E27FC236}">
                  <a16:creationId xmlns:a16="http://schemas.microsoft.com/office/drawing/2014/main" id="{211192B8-087E-2009-BEEB-712FEBEF8B61}"/>
                </a:ext>
              </a:extLst>
            </p:cNvPr>
            <p:cNvSpPr/>
            <p:nvPr/>
          </p:nvSpPr>
          <p:spPr>
            <a:xfrm>
              <a:off x="7926369" y="2190120"/>
              <a:ext cx="182880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Profiling</a:t>
              </a:r>
            </a:p>
          </p:txBody>
        </p:sp>
        <p:sp>
          <p:nvSpPr>
            <p:cNvPr id="112" name="Rectangle: Rounded Corners 111">
              <a:extLst>
                <a:ext uri="{FF2B5EF4-FFF2-40B4-BE49-F238E27FC236}">
                  <a16:creationId xmlns:a16="http://schemas.microsoft.com/office/drawing/2014/main" id="{CE520E49-81CE-EB7F-A014-F1F8097940A1}"/>
                </a:ext>
              </a:extLst>
            </p:cNvPr>
            <p:cNvSpPr/>
            <p:nvPr/>
          </p:nvSpPr>
          <p:spPr>
            <a:xfrm>
              <a:off x="7926369" y="3010975"/>
              <a:ext cx="182880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SW / HW Partitioning</a:t>
              </a:r>
            </a:p>
          </p:txBody>
        </p:sp>
        <p:sp>
          <p:nvSpPr>
            <p:cNvPr id="113" name="Rectangle: Rounded Corners 112">
              <a:extLst>
                <a:ext uri="{FF2B5EF4-FFF2-40B4-BE49-F238E27FC236}">
                  <a16:creationId xmlns:a16="http://schemas.microsoft.com/office/drawing/2014/main" id="{F111D62C-F9B9-2441-D876-CBD8355830CE}"/>
                </a:ext>
              </a:extLst>
            </p:cNvPr>
            <p:cNvSpPr/>
            <p:nvPr/>
          </p:nvSpPr>
          <p:spPr>
            <a:xfrm>
              <a:off x="7312790" y="4652685"/>
              <a:ext cx="146304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1"/>
                  </a:solidFill>
                </a:rPr>
                <a:t>SW Modules</a:t>
              </a:r>
            </a:p>
          </p:txBody>
        </p:sp>
        <p:sp>
          <p:nvSpPr>
            <p:cNvPr id="114" name="Rectangle: Rounded Corners 113">
              <a:extLst>
                <a:ext uri="{FF2B5EF4-FFF2-40B4-BE49-F238E27FC236}">
                  <a16:creationId xmlns:a16="http://schemas.microsoft.com/office/drawing/2014/main" id="{F0C32673-6556-F695-E03F-62C129AEEC6C}"/>
                </a:ext>
              </a:extLst>
            </p:cNvPr>
            <p:cNvSpPr/>
            <p:nvPr/>
          </p:nvSpPr>
          <p:spPr>
            <a:xfrm>
              <a:off x="8925540" y="4667881"/>
              <a:ext cx="146304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1"/>
                  </a:solidFill>
                </a:rPr>
                <a:t>IPs/Chiplets/Models</a:t>
              </a:r>
            </a:p>
          </p:txBody>
        </p:sp>
        <p:cxnSp>
          <p:nvCxnSpPr>
            <p:cNvPr id="117" name="Straight Arrow Connector 116">
              <a:extLst>
                <a:ext uri="{FF2B5EF4-FFF2-40B4-BE49-F238E27FC236}">
                  <a16:creationId xmlns:a16="http://schemas.microsoft.com/office/drawing/2014/main" id="{53E001BA-B8CD-595E-04F1-83B8A4200523}"/>
                </a:ext>
              </a:extLst>
            </p:cNvPr>
            <p:cNvCxnSpPr>
              <a:cxnSpLocks/>
              <a:stCxn id="106" idx="2"/>
              <a:endCxn id="111" idx="0"/>
            </p:cNvCxnSpPr>
            <p:nvPr/>
          </p:nvCxnSpPr>
          <p:spPr>
            <a:xfrm>
              <a:off x="8840769" y="1735025"/>
              <a:ext cx="0" cy="455095"/>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id="{ACC74DC1-1501-A646-5557-42DABC024DDC}"/>
                </a:ext>
              </a:extLst>
            </p:cNvPr>
            <p:cNvCxnSpPr>
              <a:cxnSpLocks/>
              <a:stCxn id="111" idx="2"/>
              <a:endCxn id="112" idx="0"/>
            </p:cNvCxnSpPr>
            <p:nvPr/>
          </p:nvCxnSpPr>
          <p:spPr>
            <a:xfrm>
              <a:off x="8840769" y="2555880"/>
              <a:ext cx="0" cy="455095"/>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21" name="Straight Arrow Connector 120">
              <a:extLst>
                <a:ext uri="{FF2B5EF4-FFF2-40B4-BE49-F238E27FC236}">
                  <a16:creationId xmlns:a16="http://schemas.microsoft.com/office/drawing/2014/main" id="{F5F44696-E398-2AD2-A184-085FAEC527EB}"/>
                </a:ext>
              </a:extLst>
            </p:cNvPr>
            <p:cNvCxnSpPr>
              <a:cxnSpLocks/>
              <a:stCxn id="107" idx="2"/>
              <a:endCxn id="113" idx="0"/>
            </p:cNvCxnSpPr>
            <p:nvPr/>
          </p:nvCxnSpPr>
          <p:spPr>
            <a:xfrm flipH="1">
              <a:off x="8044310" y="4208845"/>
              <a:ext cx="196721" cy="443840"/>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22" name="Straight Arrow Connector 121">
              <a:extLst>
                <a:ext uri="{FF2B5EF4-FFF2-40B4-BE49-F238E27FC236}">
                  <a16:creationId xmlns:a16="http://schemas.microsoft.com/office/drawing/2014/main" id="{AA427F3B-ADB4-A08E-D277-684C572EE8DC}"/>
                </a:ext>
              </a:extLst>
            </p:cNvPr>
            <p:cNvCxnSpPr>
              <a:cxnSpLocks/>
              <a:stCxn id="108" idx="2"/>
              <a:endCxn id="114" idx="0"/>
            </p:cNvCxnSpPr>
            <p:nvPr/>
          </p:nvCxnSpPr>
          <p:spPr>
            <a:xfrm>
              <a:off x="9484345" y="4208845"/>
              <a:ext cx="172715" cy="459036"/>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03" name="Rectangle: Rounded Corners 102">
              <a:extLst>
                <a:ext uri="{FF2B5EF4-FFF2-40B4-BE49-F238E27FC236}">
                  <a16:creationId xmlns:a16="http://schemas.microsoft.com/office/drawing/2014/main" id="{2D54EA6B-4757-5A62-EF61-3A85795249F4}"/>
                </a:ext>
              </a:extLst>
            </p:cNvPr>
            <p:cNvSpPr/>
            <p:nvPr/>
          </p:nvSpPr>
          <p:spPr>
            <a:xfrm>
              <a:off x="6678462" y="3843085"/>
              <a:ext cx="82296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a:solidFill>
                    <a:schemeClr val="tx1"/>
                  </a:solidFill>
                </a:rPr>
                <a:t>SW Libraries</a:t>
              </a:r>
            </a:p>
          </p:txBody>
        </p:sp>
        <p:sp>
          <p:nvSpPr>
            <p:cNvPr id="110" name="Rectangle: Rounded Corners 109">
              <a:extLst>
                <a:ext uri="{FF2B5EF4-FFF2-40B4-BE49-F238E27FC236}">
                  <a16:creationId xmlns:a16="http://schemas.microsoft.com/office/drawing/2014/main" id="{80194928-CACB-9079-FBAB-C0349A2F0045}"/>
                </a:ext>
              </a:extLst>
            </p:cNvPr>
            <p:cNvSpPr/>
            <p:nvPr/>
          </p:nvSpPr>
          <p:spPr>
            <a:xfrm>
              <a:off x="10223953" y="3843085"/>
              <a:ext cx="82296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a:solidFill>
                    <a:schemeClr val="tx1"/>
                  </a:solidFill>
                </a:rPr>
                <a:t>Design Libraries</a:t>
              </a:r>
            </a:p>
          </p:txBody>
        </p:sp>
        <p:sp>
          <p:nvSpPr>
            <p:cNvPr id="116" name="Rectangle: Rounded Corners 115">
              <a:extLst>
                <a:ext uri="{FF2B5EF4-FFF2-40B4-BE49-F238E27FC236}">
                  <a16:creationId xmlns:a16="http://schemas.microsoft.com/office/drawing/2014/main" id="{F39DA811-E9A0-5483-8497-B49D1AAF8C93}"/>
                </a:ext>
              </a:extLst>
            </p:cNvPr>
            <p:cNvSpPr/>
            <p:nvPr/>
          </p:nvSpPr>
          <p:spPr>
            <a:xfrm>
              <a:off x="7925795" y="5489788"/>
              <a:ext cx="182880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Analysis Engines</a:t>
              </a:r>
            </a:p>
          </p:txBody>
        </p:sp>
        <p:cxnSp>
          <p:nvCxnSpPr>
            <p:cNvPr id="130" name="Connector: Elbow 129">
              <a:extLst>
                <a:ext uri="{FF2B5EF4-FFF2-40B4-BE49-F238E27FC236}">
                  <a16:creationId xmlns:a16="http://schemas.microsoft.com/office/drawing/2014/main" id="{C7D69242-7772-F7EE-09DA-B267E5631A8D}"/>
                </a:ext>
              </a:extLst>
            </p:cNvPr>
            <p:cNvCxnSpPr>
              <a:stCxn id="112" idx="2"/>
              <a:endCxn id="108" idx="0"/>
            </p:cNvCxnSpPr>
            <p:nvPr/>
          </p:nvCxnSpPr>
          <p:spPr>
            <a:xfrm rot="16200000" flipH="1">
              <a:off x="8929382" y="3288122"/>
              <a:ext cx="466350" cy="643576"/>
            </a:xfrm>
            <a:prstGeom prst="bentConnector3">
              <a:avLst>
                <a:gd name="adj1" fmla="val 50000"/>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4E008C31-2ADB-1AF3-3704-D485DF828069}"/>
                </a:ext>
              </a:extLst>
            </p:cNvPr>
            <p:cNvCxnSpPr>
              <a:stCxn id="112" idx="2"/>
              <a:endCxn id="107" idx="0"/>
            </p:cNvCxnSpPr>
            <p:nvPr/>
          </p:nvCxnSpPr>
          <p:spPr>
            <a:xfrm rot="5400000">
              <a:off x="8307725" y="3310041"/>
              <a:ext cx="466350" cy="599738"/>
            </a:xfrm>
            <a:prstGeom prst="bentConnector3">
              <a:avLst>
                <a:gd name="adj1" fmla="val 50000"/>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F1BB5E2-793E-A231-36C7-57F2545DF420}"/>
                </a:ext>
              </a:extLst>
            </p:cNvPr>
            <p:cNvCxnSpPr>
              <a:stCxn id="113" idx="2"/>
              <a:endCxn id="116" idx="0"/>
            </p:cNvCxnSpPr>
            <p:nvPr/>
          </p:nvCxnSpPr>
          <p:spPr>
            <a:xfrm>
              <a:off x="8044310" y="5018445"/>
              <a:ext cx="795885" cy="471343"/>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9444BE9-811A-DC6B-4D85-2D82C8D8B9E1}"/>
                </a:ext>
              </a:extLst>
            </p:cNvPr>
            <p:cNvCxnSpPr>
              <a:stCxn id="114" idx="2"/>
              <a:endCxn id="116" idx="0"/>
            </p:cNvCxnSpPr>
            <p:nvPr/>
          </p:nvCxnSpPr>
          <p:spPr>
            <a:xfrm flipH="1">
              <a:off x="8840195" y="5033641"/>
              <a:ext cx="816865" cy="456147"/>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0A235BC-5B9E-5F37-3601-08FFE2736E1A}"/>
                </a:ext>
              </a:extLst>
            </p:cNvPr>
            <p:cNvSpPr txBox="1"/>
            <p:nvPr/>
          </p:nvSpPr>
          <p:spPr>
            <a:xfrm>
              <a:off x="6185639" y="2980329"/>
              <a:ext cx="607859" cy="553998"/>
            </a:xfrm>
            <a:prstGeom prst="rect">
              <a:avLst/>
            </a:prstGeom>
            <a:noFill/>
          </p:spPr>
          <p:txBody>
            <a:bodyPr wrap="none" rtlCol="0">
              <a:spAutoFit/>
            </a:bodyPr>
            <a:lstStyle/>
            <a:p>
              <a:r>
                <a:rPr lang="en-US" sz="1000"/>
                <a:t>System</a:t>
              </a:r>
            </a:p>
            <a:p>
              <a:r>
                <a:rPr lang="en-US" sz="1000"/>
                <a:t>Design</a:t>
              </a:r>
            </a:p>
            <a:p>
              <a:r>
                <a:rPr lang="en-US" sz="1000"/>
                <a:t>Studio</a:t>
              </a:r>
            </a:p>
          </p:txBody>
        </p:sp>
        <p:sp>
          <p:nvSpPr>
            <p:cNvPr id="36" name="TextBox 35">
              <a:extLst>
                <a:ext uri="{FF2B5EF4-FFF2-40B4-BE49-F238E27FC236}">
                  <a16:creationId xmlns:a16="http://schemas.microsoft.com/office/drawing/2014/main" id="{25E0F4C1-0BDA-A73A-A49E-2404E1251509}"/>
                </a:ext>
              </a:extLst>
            </p:cNvPr>
            <p:cNvSpPr txBox="1"/>
            <p:nvPr/>
          </p:nvSpPr>
          <p:spPr>
            <a:xfrm>
              <a:off x="10240832" y="5783935"/>
              <a:ext cx="856325" cy="276999"/>
            </a:xfrm>
            <a:prstGeom prst="rect">
              <a:avLst/>
            </a:prstGeom>
            <a:noFill/>
          </p:spPr>
          <p:txBody>
            <a:bodyPr wrap="none" rtlCol="0">
              <a:spAutoFit/>
            </a:bodyPr>
            <a:lstStyle/>
            <a:p>
              <a:r>
                <a:rPr lang="en-US" sz="1200"/>
                <a:t>Feedback</a:t>
              </a:r>
            </a:p>
          </p:txBody>
        </p:sp>
        <p:cxnSp>
          <p:nvCxnSpPr>
            <p:cNvPr id="63" name="Connector: Elbow 62">
              <a:extLst>
                <a:ext uri="{FF2B5EF4-FFF2-40B4-BE49-F238E27FC236}">
                  <a16:creationId xmlns:a16="http://schemas.microsoft.com/office/drawing/2014/main" id="{CF400948-2931-8EF5-1251-0B083916D082}"/>
                </a:ext>
              </a:extLst>
            </p:cNvPr>
            <p:cNvCxnSpPr>
              <a:stCxn id="116" idx="2"/>
            </p:cNvCxnSpPr>
            <p:nvPr/>
          </p:nvCxnSpPr>
          <p:spPr>
            <a:xfrm rot="16200000" flipH="1">
              <a:off x="9486881" y="5208862"/>
              <a:ext cx="90386" cy="1383758"/>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789E6957-9406-802F-BA59-C75377C89D7D}"/>
                </a:ext>
              </a:extLst>
            </p:cNvPr>
            <p:cNvCxnSpPr>
              <a:stCxn id="103" idx="0"/>
              <a:endCxn id="112" idx="1"/>
            </p:cNvCxnSpPr>
            <p:nvPr/>
          </p:nvCxnSpPr>
          <p:spPr>
            <a:xfrm rot="5400000" flipH="1" flipV="1">
              <a:off x="7183540" y="3100257"/>
              <a:ext cx="649230" cy="836427"/>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CE205D3F-E588-9F9C-D135-9F921E9AFA91}"/>
                </a:ext>
              </a:extLst>
            </p:cNvPr>
            <p:cNvCxnSpPr>
              <a:stCxn id="110" idx="0"/>
              <a:endCxn id="112" idx="3"/>
            </p:cNvCxnSpPr>
            <p:nvPr/>
          </p:nvCxnSpPr>
          <p:spPr>
            <a:xfrm rot="16200000" flipV="1">
              <a:off x="9870686" y="3078338"/>
              <a:ext cx="649230" cy="880264"/>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6FC91E21-C980-80A2-459A-24247B3927A5}"/>
                </a:ext>
              </a:extLst>
            </p:cNvPr>
            <p:cNvCxnSpPr>
              <a:cxnSpLocks/>
            </p:cNvCxnSpPr>
            <p:nvPr/>
          </p:nvCxnSpPr>
          <p:spPr>
            <a:xfrm rot="16200000" flipH="1">
              <a:off x="6809127" y="4514154"/>
              <a:ext cx="1463823" cy="835853"/>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D20EC97C-1C30-8EB9-90F7-6AB24DCB2D76}"/>
                </a:ext>
              </a:extLst>
            </p:cNvPr>
            <p:cNvCxnSpPr>
              <a:cxnSpLocks/>
            </p:cNvCxnSpPr>
            <p:nvPr/>
          </p:nvCxnSpPr>
          <p:spPr>
            <a:xfrm rot="5400000">
              <a:off x="9463103" y="4500338"/>
              <a:ext cx="1463823" cy="880838"/>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640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EC801C-4FEE-06D8-D056-6E84D4C69ABE}"/>
              </a:ext>
            </a:extLst>
          </p:cNvPr>
          <p:cNvGrpSpPr/>
          <p:nvPr/>
        </p:nvGrpSpPr>
        <p:grpSpPr>
          <a:xfrm>
            <a:off x="6095998" y="1369265"/>
            <a:ext cx="5582679" cy="4802936"/>
            <a:chOff x="6095998" y="1369265"/>
            <a:chExt cx="5582679" cy="4802936"/>
          </a:xfrm>
        </p:grpSpPr>
        <p:sp>
          <p:nvSpPr>
            <p:cNvPr id="5" name="Rectangle: Rounded Corners 4">
              <a:extLst>
                <a:ext uri="{FF2B5EF4-FFF2-40B4-BE49-F238E27FC236}">
                  <a16:creationId xmlns:a16="http://schemas.microsoft.com/office/drawing/2014/main" id="{70AD7004-C79F-A857-71E0-C77FD886A4E8}"/>
                </a:ext>
              </a:extLst>
            </p:cNvPr>
            <p:cNvSpPr/>
            <p:nvPr/>
          </p:nvSpPr>
          <p:spPr>
            <a:xfrm>
              <a:off x="6095998" y="2771621"/>
              <a:ext cx="5582679" cy="3400580"/>
            </a:xfrm>
            <a:prstGeom prst="roundRect">
              <a:avLst/>
            </a:prstGeom>
            <a:solidFill>
              <a:schemeClr val="bg1">
                <a:lumMod val="9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50F6281D-1CD7-AA3F-4563-00B4E2AA2978}"/>
                </a:ext>
              </a:extLst>
            </p:cNvPr>
            <p:cNvSpPr/>
            <p:nvPr/>
          </p:nvSpPr>
          <p:spPr>
            <a:xfrm>
              <a:off x="7926369" y="1369265"/>
              <a:ext cx="1828800" cy="365760"/>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Applications</a:t>
              </a:r>
            </a:p>
            <a:p>
              <a:pPr algn="ctr"/>
              <a:r>
                <a:rPr lang="en-US" sz="1200">
                  <a:solidFill>
                    <a:schemeClr val="tx1"/>
                  </a:solidFill>
                </a:rPr>
                <a:t> Workloads</a:t>
              </a:r>
            </a:p>
          </p:txBody>
        </p:sp>
        <p:sp>
          <p:nvSpPr>
            <p:cNvPr id="7" name="Rectangle: Rounded Corners 6">
              <a:extLst>
                <a:ext uri="{FF2B5EF4-FFF2-40B4-BE49-F238E27FC236}">
                  <a16:creationId xmlns:a16="http://schemas.microsoft.com/office/drawing/2014/main" id="{2DF8D33A-B3A7-4327-08B6-1EC6E98D654B}"/>
                </a:ext>
              </a:extLst>
            </p:cNvPr>
            <p:cNvSpPr/>
            <p:nvPr/>
          </p:nvSpPr>
          <p:spPr>
            <a:xfrm>
              <a:off x="7737325" y="3843085"/>
              <a:ext cx="1007411"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SW Spec</a:t>
              </a:r>
            </a:p>
          </p:txBody>
        </p:sp>
        <p:sp>
          <p:nvSpPr>
            <p:cNvPr id="8" name="Rectangle: Rounded Corners 7">
              <a:extLst>
                <a:ext uri="{FF2B5EF4-FFF2-40B4-BE49-F238E27FC236}">
                  <a16:creationId xmlns:a16="http://schemas.microsoft.com/office/drawing/2014/main" id="{E70EF015-DF0C-318F-55E0-97DDB1617093}"/>
                </a:ext>
              </a:extLst>
            </p:cNvPr>
            <p:cNvSpPr/>
            <p:nvPr/>
          </p:nvSpPr>
          <p:spPr>
            <a:xfrm>
              <a:off x="8980639" y="3843085"/>
              <a:ext cx="1007411" cy="365760"/>
            </a:xfrm>
            <a:prstGeom prst="roundRect">
              <a:avLst/>
            </a:prstGeom>
            <a:solidFill>
              <a:srgbClr val="FFFF00"/>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HW Spec</a:t>
              </a:r>
            </a:p>
          </p:txBody>
        </p:sp>
        <p:sp>
          <p:nvSpPr>
            <p:cNvPr id="9" name="Rectangle: Rounded Corners 8">
              <a:extLst>
                <a:ext uri="{FF2B5EF4-FFF2-40B4-BE49-F238E27FC236}">
                  <a16:creationId xmlns:a16="http://schemas.microsoft.com/office/drawing/2014/main" id="{DDEFC6CA-D014-29EE-A3F7-C2731D01E3E0}"/>
                </a:ext>
              </a:extLst>
            </p:cNvPr>
            <p:cNvSpPr/>
            <p:nvPr/>
          </p:nvSpPr>
          <p:spPr>
            <a:xfrm>
              <a:off x="7926369" y="2190120"/>
              <a:ext cx="182880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Profiling</a:t>
              </a:r>
            </a:p>
          </p:txBody>
        </p:sp>
        <p:sp>
          <p:nvSpPr>
            <p:cNvPr id="10" name="Rectangle: Rounded Corners 9">
              <a:extLst>
                <a:ext uri="{FF2B5EF4-FFF2-40B4-BE49-F238E27FC236}">
                  <a16:creationId xmlns:a16="http://schemas.microsoft.com/office/drawing/2014/main" id="{3C706AE8-1F84-F65F-850C-131A35162937}"/>
                </a:ext>
              </a:extLst>
            </p:cNvPr>
            <p:cNvSpPr/>
            <p:nvPr/>
          </p:nvSpPr>
          <p:spPr>
            <a:xfrm>
              <a:off x="7926369" y="3010975"/>
              <a:ext cx="182880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SW / HW Partitioning</a:t>
              </a:r>
            </a:p>
          </p:txBody>
        </p:sp>
        <p:sp>
          <p:nvSpPr>
            <p:cNvPr id="11" name="Rectangle: Rounded Corners 10">
              <a:extLst>
                <a:ext uri="{FF2B5EF4-FFF2-40B4-BE49-F238E27FC236}">
                  <a16:creationId xmlns:a16="http://schemas.microsoft.com/office/drawing/2014/main" id="{AB07E62C-42B6-F3CF-AF53-87F80FB3C5B4}"/>
                </a:ext>
              </a:extLst>
            </p:cNvPr>
            <p:cNvSpPr/>
            <p:nvPr/>
          </p:nvSpPr>
          <p:spPr>
            <a:xfrm>
              <a:off x="7312790" y="4652685"/>
              <a:ext cx="146304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1"/>
                  </a:solidFill>
                </a:rPr>
                <a:t>SW Modules</a:t>
              </a:r>
            </a:p>
          </p:txBody>
        </p:sp>
        <p:sp>
          <p:nvSpPr>
            <p:cNvPr id="12" name="Rectangle: Rounded Corners 11">
              <a:extLst>
                <a:ext uri="{FF2B5EF4-FFF2-40B4-BE49-F238E27FC236}">
                  <a16:creationId xmlns:a16="http://schemas.microsoft.com/office/drawing/2014/main" id="{77D16C64-4E87-602C-B6CA-EA222F8DBFA7}"/>
                </a:ext>
              </a:extLst>
            </p:cNvPr>
            <p:cNvSpPr/>
            <p:nvPr/>
          </p:nvSpPr>
          <p:spPr>
            <a:xfrm>
              <a:off x="8925540" y="4667881"/>
              <a:ext cx="1463040" cy="365760"/>
            </a:xfrm>
            <a:prstGeom prst="roundRect">
              <a:avLst/>
            </a:prstGeom>
            <a:solidFill>
              <a:srgbClr val="FFFF00"/>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1"/>
                  </a:solidFill>
                </a:rPr>
                <a:t>IPs/Chiplets/Models</a:t>
              </a:r>
            </a:p>
          </p:txBody>
        </p:sp>
        <p:cxnSp>
          <p:nvCxnSpPr>
            <p:cNvPr id="13" name="Straight Arrow Connector 12">
              <a:extLst>
                <a:ext uri="{FF2B5EF4-FFF2-40B4-BE49-F238E27FC236}">
                  <a16:creationId xmlns:a16="http://schemas.microsoft.com/office/drawing/2014/main" id="{D020EDE7-4A7C-4B74-3EB3-3E72967E4754}"/>
                </a:ext>
              </a:extLst>
            </p:cNvPr>
            <p:cNvCxnSpPr>
              <a:cxnSpLocks/>
              <a:stCxn id="6" idx="2"/>
              <a:endCxn id="9" idx="0"/>
            </p:cNvCxnSpPr>
            <p:nvPr/>
          </p:nvCxnSpPr>
          <p:spPr>
            <a:xfrm>
              <a:off x="8840769" y="1735025"/>
              <a:ext cx="0" cy="455095"/>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E03D6AA1-B949-E8A9-AE51-58FF4AD67903}"/>
                </a:ext>
              </a:extLst>
            </p:cNvPr>
            <p:cNvCxnSpPr>
              <a:cxnSpLocks/>
              <a:stCxn id="9" idx="2"/>
              <a:endCxn id="10" idx="0"/>
            </p:cNvCxnSpPr>
            <p:nvPr/>
          </p:nvCxnSpPr>
          <p:spPr>
            <a:xfrm>
              <a:off x="8840769" y="2555880"/>
              <a:ext cx="0" cy="455095"/>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B928D291-9075-0712-937E-8D176365738C}"/>
                </a:ext>
              </a:extLst>
            </p:cNvPr>
            <p:cNvCxnSpPr>
              <a:cxnSpLocks/>
              <a:stCxn id="7" idx="2"/>
              <a:endCxn id="11" idx="0"/>
            </p:cNvCxnSpPr>
            <p:nvPr/>
          </p:nvCxnSpPr>
          <p:spPr>
            <a:xfrm flipH="1">
              <a:off x="8044310" y="4208845"/>
              <a:ext cx="196721" cy="443840"/>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6A18CEE-F11C-37C3-7389-9813559BDC2E}"/>
                </a:ext>
              </a:extLst>
            </p:cNvPr>
            <p:cNvCxnSpPr>
              <a:cxnSpLocks/>
              <a:stCxn id="8" idx="2"/>
              <a:endCxn id="12" idx="0"/>
            </p:cNvCxnSpPr>
            <p:nvPr/>
          </p:nvCxnSpPr>
          <p:spPr>
            <a:xfrm>
              <a:off x="9484345" y="4208845"/>
              <a:ext cx="172715" cy="459036"/>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CB093C43-4896-EB10-DF07-D4532A34EA7D}"/>
                </a:ext>
              </a:extLst>
            </p:cNvPr>
            <p:cNvSpPr/>
            <p:nvPr/>
          </p:nvSpPr>
          <p:spPr>
            <a:xfrm>
              <a:off x="6678462" y="3843085"/>
              <a:ext cx="82296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a:solidFill>
                    <a:schemeClr val="tx1"/>
                  </a:solidFill>
                </a:rPr>
                <a:t>SW Libraries</a:t>
              </a:r>
            </a:p>
          </p:txBody>
        </p:sp>
        <p:sp>
          <p:nvSpPr>
            <p:cNvPr id="18" name="Rectangle: Rounded Corners 17">
              <a:extLst>
                <a:ext uri="{FF2B5EF4-FFF2-40B4-BE49-F238E27FC236}">
                  <a16:creationId xmlns:a16="http://schemas.microsoft.com/office/drawing/2014/main" id="{6C1FCB46-BFD0-4906-855D-36386EDBC6DF}"/>
                </a:ext>
              </a:extLst>
            </p:cNvPr>
            <p:cNvSpPr/>
            <p:nvPr/>
          </p:nvSpPr>
          <p:spPr>
            <a:xfrm>
              <a:off x="10223953" y="3843085"/>
              <a:ext cx="82296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a:solidFill>
                    <a:schemeClr val="tx1"/>
                  </a:solidFill>
                </a:rPr>
                <a:t>Design Libraries</a:t>
              </a:r>
            </a:p>
          </p:txBody>
        </p:sp>
        <p:sp>
          <p:nvSpPr>
            <p:cNvPr id="19" name="Rectangle: Rounded Corners 18">
              <a:extLst>
                <a:ext uri="{FF2B5EF4-FFF2-40B4-BE49-F238E27FC236}">
                  <a16:creationId xmlns:a16="http://schemas.microsoft.com/office/drawing/2014/main" id="{FE188951-001F-88EC-D096-D6EBC9E12FFA}"/>
                </a:ext>
              </a:extLst>
            </p:cNvPr>
            <p:cNvSpPr/>
            <p:nvPr/>
          </p:nvSpPr>
          <p:spPr>
            <a:xfrm>
              <a:off x="7925795" y="5489788"/>
              <a:ext cx="182880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Analysis Engines</a:t>
              </a:r>
            </a:p>
          </p:txBody>
        </p:sp>
        <p:cxnSp>
          <p:nvCxnSpPr>
            <p:cNvPr id="20" name="Connector: Elbow 19">
              <a:extLst>
                <a:ext uri="{FF2B5EF4-FFF2-40B4-BE49-F238E27FC236}">
                  <a16:creationId xmlns:a16="http://schemas.microsoft.com/office/drawing/2014/main" id="{57A33B34-152B-9A33-9FC3-176BE79452C8}"/>
                </a:ext>
              </a:extLst>
            </p:cNvPr>
            <p:cNvCxnSpPr>
              <a:stCxn id="10" idx="2"/>
              <a:endCxn id="8" idx="0"/>
            </p:cNvCxnSpPr>
            <p:nvPr/>
          </p:nvCxnSpPr>
          <p:spPr>
            <a:xfrm rot="16200000" flipH="1">
              <a:off x="8929382" y="3288122"/>
              <a:ext cx="466350" cy="643576"/>
            </a:xfrm>
            <a:prstGeom prst="bentConnector3">
              <a:avLst>
                <a:gd name="adj1" fmla="val 50000"/>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D2FC9463-884D-9723-CF00-78AC80BA846A}"/>
                </a:ext>
              </a:extLst>
            </p:cNvPr>
            <p:cNvCxnSpPr>
              <a:stCxn id="10" idx="2"/>
              <a:endCxn id="7" idx="0"/>
            </p:cNvCxnSpPr>
            <p:nvPr/>
          </p:nvCxnSpPr>
          <p:spPr>
            <a:xfrm rot="5400000">
              <a:off x="8307725" y="3310041"/>
              <a:ext cx="466350" cy="599738"/>
            </a:xfrm>
            <a:prstGeom prst="bentConnector3">
              <a:avLst>
                <a:gd name="adj1" fmla="val 50000"/>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C5EFCD6-CDDC-807C-850F-B337A8055131}"/>
                </a:ext>
              </a:extLst>
            </p:cNvPr>
            <p:cNvCxnSpPr>
              <a:stCxn id="11" idx="2"/>
              <a:endCxn id="19" idx="0"/>
            </p:cNvCxnSpPr>
            <p:nvPr/>
          </p:nvCxnSpPr>
          <p:spPr>
            <a:xfrm>
              <a:off x="8044310" y="5018445"/>
              <a:ext cx="795885" cy="471343"/>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DFE6E92-2F78-382B-406F-20EE63268510}"/>
                </a:ext>
              </a:extLst>
            </p:cNvPr>
            <p:cNvCxnSpPr>
              <a:stCxn id="12" idx="2"/>
              <a:endCxn id="19" idx="0"/>
            </p:cNvCxnSpPr>
            <p:nvPr/>
          </p:nvCxnSpPr>
          <p:spPr>
            <a:xfrm flipH="1">
              <a:off x="8840195" y="5033641"/>
              <a:ext cx="816865" cy="456147"/>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EE9E147-A558-F25A-18C9-8E71D8374082}"/>
                </a:ext>
              </a:extLst>
            </p:cNvPr>
            <p:cNvSpPr txBox="1"/>
            <p:nvPr/>
          </p:nvSpPr>
          <p:spPr>
            <a:xfrm>
              <a:off x="6185639" y="2980329"/>
              <a:ext cx="607859" cy="553998"/>
            </a:xfrm>
            <a:prstGeom prst="rect">
              <a:avLst/>
            </a:prstGeom>
            <a:noFill/>
          </p:spPr>
          <p:txBody>
            <a:bodyPr wrap="none" rtlCol="0">
              <a:spAutoFit/>
            </a:bodyPr>
            <a:lstStyle/>
            <a:p>
              <a:r>
                <a:rPr lang="en-US" sz="1000"/>
                <a:t>System</a:t>
              </a:r>
            </a:p>
            <a:p>
              <a:r>
                <a:rPr lang="en-US" sz="1000"/>
                <a:t>Design</a:t>
              </a:r>
            </a:p>
            <a:p>
              <a:r>
                <a:rPr lang="en-US" sz="1000"/>
                <a:t>Studio</a:t>
              </a:r>
            </a:p>
          </p:txBody>
        </p:sp>
        <p:sp>
          <p:nvSpPr>
            <p:cNvPr id="27" name="TextBox 26">
              <a:extLst>
                <a:ext uri="{FF2B5EF4-FFF2-40B4-BE49-F238E27FC236}">
                  <a16:creationId xmlns:a16="http://schemas.microsoft.com/office/drawing/2014/main" id="{CBE97117-53FD-97E9-F149-B0E4F5E073E2}"/>
                </a:ext>
              </a:extLst>
            </p:cNvPr>
            <p:cNvSpPr txBox="1"/>
            <p:nvPr/>
          </p:nvSpPr>
          <p:spPr>
            <a:xfrm>
              <a:off x="10240832" y="5783935"/>
              <a:ext cx="856325" cy="276999"/>
            </a:xfrm>
            <a:prstGeom prst="rect">
              <a:avLst/>
            </a:prstGeom>
            <a:noFill/>
          </p:spPr>
          <p:txBody>
            <a:bodyPr wrap="none" rtlCol="0">
              <a:spAutoFit/>
            </a:bodyPr>
            <a:lstStyle/>
            <a:p>
              <a:r>
                <a:rPr lang="en-US" sz="1200"/>
                <a:t>Feedback</a:t>
              </a:r>
            </a:p>
          </p:txBody>
        </p:sp>
        <p:cxnSp>
          <p:nvCxnSpPr>
            <p:cNvPr id="28" name="Connector: Elbow 27">
              <a:extLst>
                <a:ext uri="{FF2B5EF4-FFF2-40B4-BE49-F238E27FC236}">
                  <a16:creationId xmlns:a16="http://schemas.microsoft.com/office/drawing/2014/main" id="{22B48533-EB52-E0C3-C94D-A31C7C9C194B}"/>
                </a:ext>
              </a:extLst>
            </p:cNvPr>
            <p:cNvCxnSpPr>
              <a:stCxn id="19" idx="2"/>
            </p:cNvCxnSpPr>
            <p:nvPr/>
          </p:nvCxnSpPr>
          <p:spPr>
            <a:xfrm rot="16200000" flipH="1">
              <a:off x="9486881" y="5208862"/>
              <a:ext cx="90386" cy="1383758"/>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47A4DFF6-EBC5-9B88-E13A-346AE9A9552D}"/>
                </a:ext>
              </a:extLst>
            </p:cNvPr>
            <p:cNvCxnSpPr>
              <a:stCxn id="17" idx="0"/>
              <a:endCxn id="10" idx="1"/>
            </p:cNvCxnSpPr>
            <p:nvPr/>
          </p:nvCxnSpPr>
          <p:spPr>
            <a:xfrm rot="5400000" flipH="1" flipV="1">
              <a:off x="7183540" y="3100257"/>
              <a:ext cx="649230" cy="836427"/>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7174BDC3-329F-613A-2285-DC7E195065B0}"/>
                </a:ext>
              </a:extLst>
            </p:cNvPr>
            <p:cNvCxnSpPr>
              <a:stCxn id="18" idx="0"/>
              <a:endCxn id="10" idx="3"/>
            </p:cNvCxnSpPr>
            <p:nvPr/>
          </p:nvCxnSpPr>
          <p:spPr>
            <a:xfrm rot="16200000" flipV="1">
              <a:off x="9870686" y="3078338"/>
              <a:ext cx="649230" cy="880264"/>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B284E25A-C7C6-4B73-D1FA-F4DDC14580F4}"/>
                </a:ext>
              </a:extLst>
            </p:cNvPr>
            <p:cNvCxnSpPr>
              <a:cxnSpLocks/>
            </p:cNvCxnSpPr>
            <p:nvPr/>
          </p:nvCxnSpPr>
          <p:spPr>
            <a:xfrm rot="16200000" flipH="1">
              <a:off x="6809127" y="4514154"/>
              <a:ext cx="1463823" cy="835853"/>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BB28C764-471E-9341-A5DB-DF5D55EA87CB}"/>
                </a:ext>
              </a:extLst>
            </p:cNvPr>
            <p:cNvCxnSpPr>
              <a:cxnSpLocks/>
            </p:cNvCxnSpPr>
            <p:nvPr/>
          </p:nvCxnSpPr>
          <p:spPr>
            <a:xfrm rot="5400000">
              <a:off x="9463103" y="4500338"/>
              <a:ext cx="1463823" cy="880838"/>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C907CB6-E6B1-9C63-13CC-351657B00061}"/>
              </a:ext>
            </a:extLst>
          </p:cNvPr>
          <p:cNvSpPr>
            <a:spLocks noGrp="1"/>
          </p:cNvSpPr>
          <p:nvPr>
            <p:ph type="title"/>
          </p:nvPr>
        </p:nvSpPr>
        <p:spPr>
          <a:xfrm>
            <a:off x="380999" y="169443"/>
            <a:ext cx="11430001" cy="1199822"/>
          </a:xfrm>
        </p:spPr>
        <p:txBody>
          <a:bodyPr/>
          <a:lstStyle/>
          <a:p>
            <a:r>
              <a:rPr lang="en-US"/>
              <a:t>System Design Studio Workflow #1</a:t>
            </a:r>
          </a:p>
        </p:txBody>
      </p:sp>
      <p:grpSp>
        <p:nvGrpSpPr>
          <p:cNvPr id="44" name="Group 43">
            <a:extLst>
              <a:ext uri="{FF2B5EF4-FFF2-40B4-BE49-F238E27FC236}">
                <a16:creationId xmlns:a16="http://schemas.microsoft.com/office/drawing/2014/main" id="{048825BC-0CF0-F133-3160-3B82B5005DCD}"/>
              </a:ext>
            </a:extLst>
          </p:cNvPr>
          <p:cNvGrpSpPr/>
          <p:nvPr/>
        </p:nvGrpSpPr>
        <p:grpSpPr>
          <a:xfrm>
            <a:off x="513318" y="2879334"/>
            <a:ext cx="4637234" cy="1099332"/>
            <a:chOff x="232630" y="3995983"/>
            <a:chExt cx="4637234" cy="1099332"/>
          </a:xfrm>
        </p:grpSpPr>
        <p:pic>
          <p:nvPicPr>
            <p:cNvPr id="45" name="Graphic 44" descr="Lights On outline">
              <a:extLst>
                <a:ext uri="{FF2B5EF4-FFF2-40B4-BE49-F238E27FC236}">
                  <a16:creationId xmlns:a16="http://schemas.microsoft.com/office/drawing/2014/main" id="{2B2F06FF-00E8-8F5C-D626-3791803DF7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630" y="4638115"/>
              <a:ext cx="457200" cy="457200"/>
            </a:xfrm>
            <a:prstGeom prst="rect">
              <a:avLst/>
            </a:prstGeom>
          </p:spPr>
        </p:pic>
        <p:sp>
          <p:nvSpPr>
            <p:cNvPr id="46" name="TextBox 45">
              <a:extLst>
                <a:ext uri="{FF2B5EF4-FFF2-40B4-BE49-F238E27FC236}">
                  <a16:creationId xmlns:a16="http://schemas.microsoft.com/office/drawing/2014/main" id="{FE705A7C-5F25-2C50-0D2A-547EB88ACE64}"/>
                </a:ext>
              </a:extLst>
            </p:cNvPr>
            <p:cNvSpPr txBox="1"/>
            <p:nvPr/>
          </p:nvSpPr>
          <p:spPr>
            <a:xfrm>
              <a:off x="661382" y="4728216"/>
              <a:ext cx="891591" cy="276999"/>
            </a:xfrm>
            <a:prstGeom prst="rect">
              <a:avLst/>
            </a:prstGeom>
            <a:noFill/>
          </p:spPr>
          <p:txBody>
            <a:bodyPr wrap="none" rtlCol="0">
              <a:spAutoFit/>
            </a:bodyPr>
            <a:lstStyle/>
            <a:p>
              <a:r>
                <a:rPr lang="en-US" sz="1200"/>
                <a:t>Novel idea</a:t>
              </a:r>
            </a:p>
          </p:txBody>
        </p:sp>
        <p:pic>
          <p:nvPicPr>
            <p:cNvPr id="47" name="Graphic 46" descr="Handshake outline">
              <a:extLst>
                <a:ext uri="{FF2B5EF4-FFF2-40B4-BE49-F238E27FC236}">
                  <a16:creationId xmlns:a16="http://schemas.microsoft.com/office/drawing/2014/main" id="{2ABAD546-FCA2-C256-CABD-02CBA16064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630" y="3998215"/>
              <a:ext cx="457200" cy="457200"/>
            </a:xfrm>
            <a:prstGeom prst="rect">
              <a:avLst/>
            </a:prstGeom>
          </p:spPr>
        </p:pic>
        <p:sp>
          <p:nvSpPr>
            <p:cNvPr id="48" name="TextBox 47">
              <a:extLst>
                <a:ext uri="{FF2B5EF4-FFF2-40B4-BE49-F238E27FC236}">
                  <a16:creationId xmlns:a16="http://schemas.microsoft.com/office/drawing/2014/main" id="{FF925693-23DF-511B-895F-54CF81D6841F}"/>
                </a:ext>
              </a:extLst>
            </p:cNvPr>
            <p:cNvSpPr txBox="1"/>
            <p:nvPr/>
          </p:nvSpPr>
          <p:spPr>
            <a:xfrm>
              <a:off x="661382" y="4088316"/>
              <a:ext cx="792205" cy="276999"/>
            </a:xfrm>
            <a:prstGeom prst="rect">
              <a:avLst/>
            </a:prstGeom>
            <a:noFill/>
          </p:spPr>
          <p:txBody>
            <a:bodyPr wrap="none" rtlCol="0">
              <a:spAutoFit/>
            </a:bodyPr>
            <a:lstStyle/>
            <a:p>
              <a:r>
                <a:rPr lang="en-US" sz="1200"/>
                <a:t>Embrace</a:t>
              </a:r>
            </a:p>
          </p:txBody>
        </p:sp>
        <p:sp>
          <p:nvSpPr>
            <p:cNvPr id="49" name="TextBox 48">
              <a:extLst>
                <a:ext uri="{FF2B5EF4-FFF2-40B4-BE49-F238E27FC236}">
                  <a16:creationId xmlns:a16="http://schemas.microsoft.com/office/drawing/2014/main" id="{FAC2FD0E-B6EB-6507-EC18-A0FDBAB7F1E6}"/>
                </a:ext>
              </a:extLst>
            </p:cNvPr>
            <p:cNvSpPr txBox="1"/>
            <p:nvPr/>
          </p:nvSpPr>
          <p:spPr>
            <a:xfrm>
              <a:off x="3789119" y="4088316"/>
              <a:ext cx="1080745" cy="276999"/>
            </a:xfrm>
            <a:prstGeom prst="rect">
              <a:avLst/>
            </a:prstGeom>
            <a:noFill/>
          </p:spPr>
          <p:txBody>
            <a:bodyPr wrap="none" rtlCol="0">
              <a:spAutoFit/>
            </a:bodyPr>
            <a:lstStyle/>
            <a:p>
              <a:r>
                <a:rPr lang="en-US" sz="1200"/>
                <a:t>Interoperable</a:t>
              </a:r>
            </a:p>
          </p:txBody>
        </p:sp>
        <p:pic>
          <p:nvPicPr>
            <p:cNvPr id="50" name="Graphic 49" descr="Badge New outline">
              <a:extLst>
                <a:ext uri="{FF2B5EF4-FFF2-40B4-BE49-F238E27FC236}">
                  <a16:creationId xmlns:a16="http://schemas.microsoft.com/office/drawing/2014/main" id="{2E3037FE-808F-5AD2-724E-CA6869FDBD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2857" y="4638115"/>
              <a:ext cx="457200" cy="457200"/>
            </a:xfrm>
            <a:prstGeom prst="rect">
              <a:avLst/>
            </a:prstGeom>
          </p:spPr>
        </p:pic>
        <p:sp>
          <p:nvSpPr>
            <p:cNvPr id="51" name="TextBox 50">
              <a:extLst>
                <a:ext uri="{FF2B5EF4-FFF2-40B4-BE49-F238E27FC236}">
                  <a16:creationId xmlns:a16="http://schemas.microsoft.com/office/drawing/2014/main" id="{1E7AD05C-7128-9718-266B-394B2D395619}"/>
                </a:ext>
              </a:extLst>
            </p:cNvPr>
            <p:cNvSpPr txBox="1"/>
            <p:nvPr/>
          </p:nvSpPr>
          <p:spPr>
            <a:xfrm>
              <a:off x="2189256" y="3995983"/>
              <a:ext cx="1019831" cy="461665"/>
            </a:xfrm>
            <a:prstGeom prst="rect">
              <a:avLst/>
            </a:prstGeom>
            <a:noFill/>
          </p:spPr>
          <p:txBody>
            <a:bodyPr wrap="none" rtlCol="0">
              <a:spAutoFit/>
            </a:bodyPr>
            <a:lstStyle/>
            <a:p>
              <a:r>
                <a:rPr lang="en-US" sz="1200"/>
                <a:t>Standard</a:t>
              </a:r>
            </a:p>
            <a:p>
              <a:r>
                <a:rPr lang="en-US" sz="1200"/>
                <a:t> Compliance</a:t>
              </a:r>
            </a:p>
          </p:txBody>
        </p:sp>
        <p:sp>
          <p:nvSpPr>
            <p:cNvPr id="53" name="TextBox 52">
              <a:extLst>
                <a:ext uri="{FF2B5EF4-FFF2-40B4-BE49-F238E27FC236}">
                  <a16:creationId xmlns:a16="http://schemas.microsoft.com/office/drawing/2014/main" id="{9966F3CD-65E8-15C5-9E16-C5B2BD3199C3}"/>
                </a:ext>
              </a:extLst>
            </p:cNvPr>
            <p:cNvSpPr txBox="1"/>
            <p:nvPr/>
          </p:nvSpPr>
          <p:spPr>
            <a:xfrm>
              <a:off x="2189256" y="4728216"/>
              <a:ext cx="2206053" cy="276999"/>
            </a:xfrm>
            <a:prstGeom prst="rect">
              <a:avLst/>
            </a:prstGeom>
            <a:noFill/>
          </p:spPr>
          <p:txBody>
            <a:bodyPr wrap="none" rtlCol="0">
              <a:spAutoFit/>
            </a:bodyPr>
            <a:lstStyle/>
            <a:p>
              <a:r>
                <a:rPr lang="en-US" sz="1200"/>
                <a:t>Unique Existing Differentiation</a:t>
              </a:r>
            </a:p>
          </p:txBody>
        </p:sp>
        <p:pic>
          <p:nvPicPr>
            <p:cNvPr id="54" name="Graphic 53" descr="Badge Tick1 outline">
              <a:extLst>
                <a:ext uri="{FF2B5EF4-FFF2-40B4-BE49-F238E27FC236}">
                  <a16:creationId xmlns:a16="http://schemas.microsoft.com/office/drawing/2014/main" id="{45565C73-6FBC-AFA5-051C-4B7619AA68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92857" y="3998215"/>
              <a:ext cx="457200" cy="457200"/>
            </a:xfrm>
            <a:prstGeom prst="rect">
              <a:avLst/>
            </a:prstGeom>
          </p:spPr>
        </p:pic>
        <p:pic>
          <p:nvPicPr>
            <p:cNvPr id="55" name="Graphic 54" descr="Connected outline">
              <a:extLst>
                <a:ext uri="{FF2B5EF4-FFF2-40B4-BE49-F238E27FC236}">
                  <a16:creationId xmlns:a16="http://schemas.microsoft.com/office/drawing/2014/main" id="{8B770DEA-DDE7-C4EF-2B56-EA0E79EE78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81688" y="3998215"/>
              <a:ext cx="457200" cy="457200"/>
            </a:xfrm>
            <a:prstGeom prst="rect">
              <a:avLst/>
            </a:prstGeom>
          </p:spPr>
        </p:pic>
      </p:grpSp>
    </p:spTree>
    <p:extLst>
      <p:ext uri="{BB962C8B-B14F-4D97-AF65-F5344CB8AC3E}">
        <p14:creationId xmlns:p14="http://schemas.microsoft.com/office/powerpoint/2010/main" val="387276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5334E-E51F-B6C8-6484-97305CD7B7D2}"/>
              </a:ext>
            </a:extLst>
          </p:cNvPr>
          <p:cNvSpPr>
            <a:spLocks noGrp="1"/>
          </p:cNvSpPr>
          <p:nvPr>
            <p:ph type="title"/>
          </p:nvPr>
        </p:nvSpPr>
        <p:spPr/>
        <p:txBody>
          <a:bodyPr>
            <a:normAutofit/>
          </a:bodyPr>
          <a:lstStyle/>
          <a:p>
            <a:r>
              <a:rPr lang="en-US">
                <a:solidFill>
                  <a:srgbClr val="00B050"/>
                </a:solidFill>
              </a:rPr>
              <a:t>1a.</a:t>
            </a:r>
            <a:r>
              <a:rPr lang="en-US"/>
              <a:t> Common Representation of Hardware</a:t>
            </a:r>
          </a:p>
        </p:txBody>
      </p:sp>
      <p:pic>
        <p:nvPicPr>
          <p:cNvPr id="14" name="software defined hardware video-High-32k-transcode">
            <a:hlinkClick r:id="" action="ppaction://media"/>
            <a:extLst>
              <a:ext uri="{FF2B5EF4-FFF2-40B4-BE49-F238E27FC236}">
                <a16:creationId xmlns:a16="http://schemas.microsoft.com/office/drawing/2014/main" id="{BFF04023-CEA1-7875-470F-189C07610EB5}"/>
              </a:ext>
            </a:extLst>
          </p:cNvPr>
          <p:cNvPicPr>
            <a:picLocks noChangeAspect="1"/>
          </p:cNvPicPr>
          <p:nvPr>
            <a:videoFile r:link="rId1"/>
            <p:extLst>
              <p:ext uri="{DAA4B4D4-6D71-4841-9C94-3DE7FCFB9230}">
                <p14:media xmlns:p14="http://schemas.microsoft.com/office/powerpoint/2010/main" r:embed="rId2">
                  <p14:trim end="19193"/>
                </p14:media>
              </p:ext>
            </p:extLst>
          </p:nvPr>
        </p:nvPicPr>
        <p:blipFill>
          <a:blip r:embed="rId4"/>
          <a:stretch>
            <a:fillRect/>
          </a:stretch>
        </p:blipFill>
        <p:spPr>
          <a:xfrm>
            <a:off x="4995228" y="1530317"/>
            <a:ext cx="6803254" cy="3826830"/>
          </a:xfrm>
          <a:prstGeom prst="rect">
            <a:avLst/>
          </a:prstGeom>
        </p:spPr>
      </p:pic>
      <p:grpSp>
        <p:nvGrpSpPr>
          <p:cNvPr id="6" name="Group 5">
            <a:extLst>
              <a:ext uri="{FF2B5EF4-FFF2-40B4-BE49-F238E27FC236}">
                <a16:creationId xmlns:a16="http://schemas.microsoft.com/office/drawing/2014/main" id="{4CA681A0-DE5F-CA84-4115-4047EF91FA0D}"/>
              </a:ext>
            </a:extLst>
          </p:cNvPr>
          <p:cNvGrpSpPr/>
          <p:nvPr/>
        </p:nvGrpSpPr>
        <p:grpSpPr>
          <a:xfrm>
            <a:off x="837985" y="2060778"/>
            <a:ext cx="3261946" cy="2154113"/>
            <a:chOff x="837985" y="2060778"/>
            <a:chExt cx="3261946" cy="2154113"/>
          </a:xfrm>
        </p:grpSpPr>
        <p:sp>
          <p:nvSpPr>
            <p:cNvPr id="5" name="Rectangle: Rounded Corners 4">
              <a:extLst>
                <a:ext uri="{FF2B5EF4-FFF2-40B4-BE49-F238E27FC236}">
                  <a16:creationId xmlns:a16="http://schemas.microsoft.com/office/drawing/2014/main" id="{AB6A90D6-4DEF-307D-D6EB-2A4F75939B18}"/>
                </a:ext>
              </a:extLst>
            </p:cNvPr>
            <p:cNvSpPr/>
            <p:nvPr/>
          </p:nvSpPr>
          <p:spPr>
            <a:xfrm>
              <a:off x="1410950" y="2060778"/>
              <a:ext cx="2116016"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HW Representation</a:t>
              </a:r>
              <a:endParaRPr lang="en-US" sz="1200">
                <a:solidFill>
                  <a:srgbClr val="FF0000"/>
                </a:solidFill>
              </a:endParaRPr>
            </a:p>
          </p:txBody>
        </p:sp>
        <p:sp>
          <p:nvSpPr>
            <p:cNvPr id="7" name="Rectangle: Rounded Corners 6">
              <a:extLst>
                <a:ext uri="{FF2B5EF4-FFF2-40B4-BE49-F238E27FC236}">
                  <a16:creationId xmlns:a16="http://schemas.microsoft.com/office/drawing/2014/main" id="{3B5C9F81-7C47-E32B-03F1-9A1DA00AB658}"/>
                </a:ext>
              </a:extLst>
            </p:cNvPr>
            <p:cNvSpPr/>
            <p:nvPr/>
          </p:nvSpPr>
          <p:spPr>
            <a:xfrm>
              <a:off x="837985" y="2890184"/>
              <a:ext cx="987669"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Board</a:t>
              </a:r>
              <a:endParaRPr lang="en-US" sz="1200">
                <a:solidFill>
                  <a:srgbClr val="FF0000"/>
                </a:solidFill>
              </a:endParaRPr>
            </a:p>
          </p:txBody>
        </p:sp>
        <p:sp>
          <p:nvSpPr>
            <p:cNvPr id="8" name="Rectangle: Rounded Corners 7">
              <a:extLst>
                <a:ext uri="{FF2B5EF4-FFF2-40B4-BE49-F238E27FC236}">
                  <a16:creationId xmlns:a16="http://schemas.microsoft.com/office/drawing/2014/main" id="{CC882B44-D194-F8E2-A1B3-8C0D3DC91626}"/>
                </a:ext>
              </a:extLst>
            </p:cNvPr>
            <p:cNvSpPr/>
            <p:nvPr/>
          </p:nvSpPr>
          <p:spPr>
            <a:xfrm>
              <a:off x="1975124" y="2890184"/>
              <a:ext cx="987669"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Package</a:t>
              </a:r>
              <a:endParaRPr lang="en-US" sz="1200">
                <a:solidFill>
                  <a:srgbClr val="FF0000"/>
                </a:solidFill>
              </a:endParaRPr>
            </a:p>
          </p:txBody>
        </p:sp>
        <p:sp>
          <p:nvSpPr>
            <p:cNvPr id="9" name="Rectangle: Rounded Corners 8">
              <a:extLst>
                <a:ext uri="{FF2B5EF4-FFF2-40B4-BE49-F238E27FC236}">
                  <a16:creationId xmlns:a16="http://schemas.microsoft.com/office/drawing/2014/main" id="{7B5FD447-C2F8-4FFF-705D-9C99934C3B13}"/>
                </a:ext>
              </a:extLst>
            </p:cNvPr>
            <p:cNvSpPr/>
            <p:nvPr/>
          </p:nvSpPr>
          <p:spPr>
            <a:xfrm>
              <a:off x="3112262" y="2890184"/>
              <a:ext cx="987669"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Chiplets</a:t>
              </a:r>
              <a:endParaRPr lang="en-US" sz="1200">
                <a:solidFill>
                  <a:srgbClr val="FF0000"/>
                </a:solidFill>
              </a:endParaRPr>
            </a:p>
          </p:txBody>
        </p:sp>
        <p:sp>
          <p:nvSpPr>
            <p:cNvPr id="11" name="Rectangle: Rounded Corners 10">
              <a:extLst>
                <a:ext uri="{FF2B5EF4-FFF2-40B4-BE49-F238E27FC236}">
                  <a16:creationId xmlns:a16="http://schemas.microsoft.com/office/drawing/2014/main" id="{C44EB915-645A-0728-606B-17B7C35566AB}"/>
                </a:ext>
              </a:extLst>
            </p:cNvPr>
            <p:cNvSpPr/>
            <p:nvPr/>
          </p:nvSpPr>
          <p:spPr>
            <a:xfrm>
              <a:off x="1252855" y="3722522"/>
              <a:ext cx="1280160"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Components</a:t>
              </a:r>
              <a:endParaRPr lang="en-US" sz="1200">
                <a:solidFill>
                  <a:srgbClr val="FF0000"/>
                </a:solidFill>
              </a:endParaRPr>
            </a:p>
          </p:txBody>
        </p:sp>
        <p:sp>
          <p:nvSpPr>
            <p:cNvPr id="12" name="Rectangle: Rounded Corners 11">
              <a:extLst>
                <a:ext uri="{FF2B5EF4-FFF2-40B4-BE49-F238E27FC236}">
                  <a16:creationId xmlns:a16="http://schemas.microsoft.com/office/drawing/2014/main" id="{0A75C532-B1BA-2460-D803-2ACB9EDC7306}"/>
                </a:ext>
              </a:extLst>
            </p:cNvPr>
            <p:cNvSpPr/>
            <p:nvPr/>
          </p:nvSpPr>
          <p:spPr>
            <a:xfrm>
              <a:off x="2662555" y="3722522"/>
              <a:ext cx="1280160"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IPs</a:t>
              </a:r>
            </a:p>
            <a:p>
              <a:pPr algn="ctr"/>
              <a:r>
                <a:rPr lang="en-US" sz="1200">
                  <a:solidFill>
                    <a:schemeClr val="tx1"/>
                  </a:solidFill>
                </a:rPr>
                <a:t>(Specs + FW)</a:t>
              </a:r>
            </a:p>
          </p:txBody>
        </p:sp>
        <p:cxnSp>
          <p:nvCxnSpPr>
            <p:cNvPr id="24" name="Straight Arrow Connector 23">
              <a:extLst>
                <a:ext uri="{FF2B5EF4-FFF2-40B4-BE49-F238E27FC236}">
                  <a16:creationId xmlns:a16="http://schemas.microsoft.com/office/drawing/2014/main" id="{90B8A3EC-2447-0BAD-7AAE-AC1A0C50F11D}"/>
                </a:ext>
              </a:extLst>
            </p:cNvPr>
            <p:cNvCxnSpPr>
              <a:stCxn id="5" idx="2"/>
              <a:endCxn id="9" idx="0"/>
            </p:cNvCxnSpPr>
            <p:nvPr/>
          </p:nvCxnSpPr>
          <p:spPr>
            <a:xfrm>
              <a:off x="2468958" y="2553147"/>
              <a:ext cx="1137139" cy="337037"/>
            </a:xfrm>
            <a:prstGeom prst="straightConnector1">
              <a:avLst/>
            </a:prstGeom>
            <a:ln w="31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792A267-462B-40D6-C537-60DDAFD6AFA3}"/>
                </a:ext>
              </a:extLst>
            </p:cNvPr>
            <p:cNvCxnSpPr>
              <a:stCxn id="5" idx="2"/>
              <a:endCxn id="8" idx="0"/>
            </p:cNvCxnSpPr>
            <p:nvPr/>
          </p:nvCxnSpPr>
          <p:spPr>
            <a:xfrm>
              <a:off x="2468958" y="2553147"/>
              <a:ext cx="1" cy="337037"/>
            </a:xfrm>
            <a:prstGeom prst="straightConnector1">
              <a:avLst/>
            </a:prstGeom>
            <a:ln w="31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07C0565-C4E9-C36A-6FDA-A8A122471049}"/>
                </a:ext>
              </a:extLst>
            </p:cNvPr>
            <p:cNvCxnSpPr>
              <a:stCxn id="5" idx="2"/>
              <a:endCxn id="7" idx="0"/>
            </p:cNvCxnSpPr>
            <p:nvPr/>
          </p:nvCxnSpPr>
          <p:spPr>
            <a:xfrm flipH="1">
              <a:off x="1331820" y="2553147"/>
              <a:ext cx="1137138" cy="337037"/>
            </a:xfrm>
            <a:prstGeom prst="straightConnector1">
              <a:avLst/>
            </a:prstGeom>
            <a:ln w="31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69B788E-F5AF-DEC6-FC37-D6C4DC4A354B}"/>
                </a:ext>
              </a:extLst>
            </p:cNvPr>
            <p:cNvCxnSpPr>
              <a:stCxn id="12" idx="0"/>
              <a:endCxn id="9" idx="2"/>
            </p:cNvCxnSpPr>
            <p:nvPr/>
          </p:nvCxnSpPr>
          <p:spPr>
            <a:xfrm flipV="1">
              <a:off x="3302635" y="3382553"/>
              <a:ext cx="303462" cy="3399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8390937-2FF4-A3BD-2986-A74E480CFC3A}"/>
                </a:ext>
              </a:extLst>
            </p:cNvPr>
            <p:cNvCxnSpPr>
              <a:stCxn id="11" idx="0"/>
              <a:endCxn id="7" idx="2"/>
            </p:cNvCxnSpPr>
            <p:nvPr/>
          </p:nvCxnSpPr>
          <p:spPr>
            <a:xfrm flipH="1" flipV="1">
              <a:off x="1331820" y="3382553"/>
              <a:ext cx="561115" cy="3399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8913BC4-559B-4194-D989-9C9AEF4E8E49}"/>
                </a:ext>
              </a:extLst>
            </p:cNvPr>
            <p:cNvCxnSpPr>
              <a:stCxn id="11" idx="0"/>
              <a:endCxn id="8" idx="2"/>
            </p:cNvCxnSpPr>
            <p:nvPr/>
          </p:nvCxnSpPr>
          <p:spPr>
            <a:xfrm flipV="1">
              <a:off x="1892935" y="3382553"/>
              <a:ext cx="576024" cy="3399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981025C-334C-576A-9F14-27D14FFC83A6}"/>
              </a:ext>
            </a:extLst>
          </p:cNvPr>
          <p:cNvGrpSpPr/>
          <p:nvPr/>
        </p:nvGrpSpPr>
        <p:grpSpPr>
          <a:xfrm>
            <a:off x="353174" y="4654537"/>
            <a:ext cx="9307367" cy="1485279"/>
            <a:chOff x="353174" y="4654537"/>
            <a:chExt cx="9307367" cy="1485279"/>
          </a:xfrm>
        </p:grpSpPr>
        <p:sp>
          <p:nvSpPr>
            <p:cNvPr id="15" name="TextBox 14">
              <a:extLst>
                <a:ext uri="{FF2B5EF4-FFF2-40B4-BE49-F238E27FC236}">
                  <a16:creationId xmlns:a16="http://schemas.microsoft.com/office/drawing/2014/main" id="{198B0E60-7840-6668-2B60-67E1EBB2A901}"/>
                </a:ext>
              </a:extLst>
            </p:cNvPr>
            <p:cNvSpPr txBox="1"/>
            <p:nvPr/>
          </p:nvSpPr>
          <p:spPr>
            <a:xfrm>
              <a:off x="353174" y="4654537"/>
              <a:ext cx="4506209" cy="646331"/>
            </a:xfrm>
            <a:prstGeom prst="rect">
              <a:avLst/>
            </a:prstGeom>
            <a:noFill/>
          </p:spPr>
          <p:txBody>
            <a:bodyPr wrap="square" rtlCol="0">
              <a:spAutoFit/>
            </a:bodyPr>
            <a:lstStyle/>
            <a:p>
              <a:pPr marL="285750" indent="-285750">
                <a:buFont typeface="Arial" panose="020B0604020202020204" pitchFamily="34" charset="0"/>
                <a:buChar char="•"/>
              </a:pPr>
              <a:r>
                <a:rPr lang="en-US"/>
                <a:t>Parametrized and reuse-friendly library </a:t>
              </a:r>
            </a:p>
            <a:p>
              <a:pPr marL="285750" indent="-285750">
                <a:buFont typeface="Arial" panose="020B0604020202020204" pitchFamily="34" charset="0"/>
                <a:buChar char="•"/>
              </a:pPr>
              <a:r>
                <a:rPr lang="en-US"/>
                <a:t>Full-stack HW representation</a:t>
              </a:r>
            </a:p>
          </p:txBody>
        </p:sp>
        <p:sp>
          <p:nvSpPr>
            <p:cNvPr id="2" name="TextBox 1">
              <a:extLst>
                <a:ext uri="{FF2B5EF4-FFF2-40B4-BE49-F238E27FC236}">
                  <a16:creationId xmlns:a16="http://schemas.microsoft.com/office/drawing/2014/main" id="{CA5B9885-36C5-37E5-885A-84DAB592EBBD}"/>
                </a:ext>
              </a:extLst>
            </p:cNvPr>
            <p:cNvSpPr txBox="1"/>
            <p:nvPr/>
          </p:nvSpPr>
          <p:spPr>
            <a:xfrm>
              <a:off x="6871316" y="5770484"/>
              <a:ext cx="2789225" cy="369332"/>
            </a:xfrm>
            <a:prstGeom prst="rect">
              <a:avLst/>
            </a:prstGeom>
            <a:noFill/>
          </p:spPr>
          <p:txBody>
            <a:bodyPr wrap="none" rtlCol="0">
              <a:spAutoFit/>
            </a:bodyPr>
            <a:lstStyle/>
            <a:p>
              <a:r>
                <a:rPr lang="en-US">
                  <a:solidFill>
                    <a:srgbClr val="00B050"/>
                  </a:solidFill>
                </a:rPr>
                <a:t>Software Defined Hardware</a:t>
              </a:r>
            </a:p>
          </p:txBody>
        </p:sp>
      </p:grpSp>
      <p:pic>
        <p:nvPicPr>
          <p:cNvPr id="3" name="Graphic 2" descr="Lights On outline">
            <a:extLst>
              <a:ext uri="{FF2B5EF4-FFF2-40B4-BE49-F238E27FC236}">
                <a16:creationId xmlns:a16="http://schemas.microsoft.com/office/drawing/2014/main" id="{6D1C8A4E-109D-A25F-8C95-53B3E441A1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84128" y="291"/>
            <a:ext cx="914400" cy="914400"/>
          </a:xfrm>
          <a:prstGeom prst="rect">
            <a:avLst/>
          </a:prstGeom>
        </p:spPr>
      </p:pic>
    </p:spTree>
    <p:extLst>
      <p:ext uri="{BB962C8B-B14F-4D97-AF65-F5344CB8AC3E}">
        <p14:creationId xmlns:p14="http://schemas.microsoft.com/office/powerpoint/2010/main" val="346284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C485-FDF3-DC77-53EF-8CD81D0900B9}"/>
              </a:ext>
            </a:extLst>
          </p:cNvPr>
          <p:cNvSpPr>
            <a:spLocks noGrp="1"/>
          </p:cNvSpPr>
          <p:nvPr>
            <p:ph type="title"/>
          </p:nvPr>
        </p:nvSpPr>
        <p:spPr>
          <a:xfrm>
            <a:off x="380999" y="203406"/>
            <a:ext cx="11430001" cy="1199822"/>
          </a:xfrm>
        </p:spPr>
        <p:txBody>
          <a:bodyPr/>
          <a:lstStyle/>
          <a:p>
            <a:pPr algn="l"/>
            <a:r>
              <a:rPr lang="en-US"/>
              <a:t>             </a:t>
            </a:r>
            <a:r>
              <a:rPr lang="en-US">
                <a:solidFill>
                  <a:srgbClr val="00B050"/>
                </a:solidFill>
              </a:rPr>
              <a:t>1b.</a:t>
            </a:r>
            <a:r>
              <a:rPr lang="en-US"/>
              <a:t> System Prototype</a:t>
            </a:r>
          </a:p>
        </p:txBody>
      </p:sp>
      <p:sp>
        <p:nvSpPr>
          <p:cNvPr id="8" name="TextBox 7">
            <a:extLst>
              <a:ext uri="{FF2B5EF4-FFF2-40B4-BE49-F238E27FC236}">
                <a16:creationId xmlns:a16="http://schemas.microsoft.com/office/drawing/2014/main" id="{FE7A1CF6-52B4-2C67-D5E5-FADDFE3737CE}"/>
              </a:ext>
            </a:extLst>
          </p:cNvPr>
          <p:cNvSpPr txBox="1"/>
          <p:nvPr/>
        </p:nvSpPr>
        <p:spPr>
          <a:xfrm>
            <a:off x="9993636" y="484806"/>
            <a:ext cx="1677879" cy="276999"/>
          </a:xfrm>
          <a:prstGeom prst="rect">
            <a:avLst/>
          </a:prstGeom>
          <a:noFill/>
        </p:spPr>
        <p:txBody>
          <a:bodyPr wrap="square" rtlCol="0">
            <a:spAutoFit/>
          </a:bodyPr>
          <a:lstStyle/>
          <a:p>
            <a:pPr algn="ctr"/>
            <a:r>
              <a:rPr lang="en-US" sz="1200">
                <a:solidFill>
                  <a:schemeClr val="bg1"/>
                </a:solidFill>
              </a:rPr>
              <a:t>Optimized  Schematic</a:t>
            </a:r>
          </a:p>
        </p:txBody>
      </p:sp>
      <p:sp>
        <p:nvSpPr>
          <p:cNvPr id="9" name="TextBox 8">
            <a:extLst>
              <a:ext uri="{FF2B5EF4-FFF2-40B4-BE49-F238E27FC236}">
                <a16:creationId xmlns:a16="http://schemas.microsoft.com/office/drawing/2014/main" id="{85A77EB9-207F-8579-8169-8430CC4B6D33}"/>
              </a:ext>
            </a:extLst>
          </p:cNvPr>
          <p:cNvSpPr txBox="1"/>
          <p:nvPr/>
        </p:nvSpPr>
        <p:spPr>
          <a:xfrm>
            <a:off x="9516863" y="5787691"/>
            <a:ext cx="2334828" cy="276999"/>
          </a:xfrm>
          <a:prstGeom prst="rect">
            <a:avLst/>
          </a:prstGeom>
          <a:noFill/>
        </p:spPr>
        <p:txBody>
          <a:bodyPr wrap="square" rtlCol="0">
            <a:spAutoFit/>
          </a:bodyPr>
          <a:lstStyle/>
          <a:p>
            <a:pPr algn="ctr"/>
            <a:r>
              <a:rPr lang="en-US" sz="1200">
                <a:solidFill>
                  <a:schemeClr val="bg1"/>
                </a:solidFill>
              </a:rPr>
              <a:t>Optimized  (layout) Design</a:t>
            </a:r>
          </a:p>
        </p:txBody>
      </p:sp>
      <p:grpSp>
        <p:nvGrpSpPr>
          <p:cNvPr id="12" name="Group 11">
            <a:extLst>
              <a:ext uri="{FF2B5EF4-FFF2-40B4-BE49-F238E27FC236}">
                <a16:creationId xmlns:a16="http://schemas.microsoft.com/office/drawing/2014/main" id="{5411CD25-289D-6FBD-FE66-A3EF276A99F3}"/>
              </a:ext>
            </a:extLst>
          </p:cNvPr>
          <p:cNvGrpSpPr/>
          <p:nvPr/>
        </p:nvGrpSpPr>
        <p:grpSpPr>
          <a:xfrm>
            <a:off x="88780" y="1162976"/>
            <a:ext cx="4503156" cy="4278094"/>
            <a:chOff x="88780" y="1162976"/>
            <a:chExt cx="4503156" cy="4278094"/>
          </a:xfrm>
        </p:grpSpPr>
        <p:sp>
          <p:nvSpPr>
            <p:cNvPr id="4" name="TextBox 3">
              <a:extLst>
                <a:ext uri="{FF2B5EF4-FFF2-40B4-BE49-F238E27FC236}">
                  <a16:creationId xmlns:a16="http://schemas.microsoft.com/office/drawing/2014/main" id="{AD1446B5-1280-0993-966F-AE1CEA04C2B9}"/>
                </a:ext>
              </a:extLst>
            </p:cNvPr>
            <p:cNvSpPr txBox="1"/>
            <p:nvPr/>
          </p:nvSpPr>
          <p:spPr>
            <a:xfrm>
              <a:off x="88780" y="1162976"/>
              <a:ext cx="4503156" cy="4278094"/>
            </a:xfrm>
            <a:prstGeom prst="rect">
              <a:avLst/>
            </a:prstGeom>
            <a:solidFill>
              <a:schemeClr val="bg1"/>
            </a:solidFill>
            <a:effectLst>
              <a:outerShdw blurRad="50800" dist="38100" dir="13500000" algn="br" rotWithShape="0">
                <a:prstClr val="black">
                  <a:alpha val="40000"/>
                </a:prstClr>
              </a:outerShdw>
            </a:effectLst>
          </p:spPr>
          <p:txBody>
            <a:bodyPr wrap="none" rtlCol="0">
              <a:spAutoFit/>
            </a:bodyPr>
            <a:lstStyle/>
            <a:p>
              <a:r>
                <a:rPr lang="en-US" sz="1000"/>
                <a:t>; ================================</a:t>
              </a:r>
            </a:p>
            <a:p>
              <a:r>
                <a:rPr lang="en-US" sz="1000">
                  <a:solidFill>
                    <a:srgbClr val="00B050"/>
                  </a:solidFill>
                </a:rPr>
                <a:t>; </a:t>
              </a:r>
              <a:r>
                <a:rPr lang="en-US" sz="1200">
                  <a:solidFill>
                    <a:srgbClr val="00B050"/>
                  </a:solidFill>
                </a:rPr>
                <a:t>Compute Chiplet</a:t>
              </a:r>
              <a:endParaRPr lang="en-US" sz="1000">
                <a:solidFill>
                  <a:srgbClr val="00B050"/>
                </a:solidFill>
              </a:endParaRPr>
            </a:p>
            <a:p>
              <a:r>
                <a:rPr lang="en-US" sz="1000"/>
                <a:t>; ================================</a:t>
              </a:r>
            </a:p>
            <a:p>
              <a:r>
                <a:rPr lang="en-US" sz="1000"/>
                <a:t>module compute-chiplet :</a:t>
              </a:r>
            </a:p>
            <a:p>
              <a:r>
                <a:rPr lang="en-US" sz="1000"/>
                <a:t>  port system-io : system-io</a:t>
              </a:r>
            </a:p>
            <a:p>
              <a:r>
                <a:rPr lang="en-US" sz="1000"/>
                <a:t>  port ucie : UCIe-interface(UCIe-Advanced)</a:t>
              </a:r>
            </a:p>
            <a:p>
              <a:endParaRPr lang="en-US" sz="1000"/>
            </a:p>
            <a:p>
              <a:r>
                <a:rPr lang="en-US" sz="1000"/>
                <a:t>  inst uclane : ucie-module(UCIe-Advanced, 22.0e-3)</a:t>
              </a:r>
            </a:p>
            <a:p>
              <a:r>
                <a:rPr lang="en-US" sz="1000"/>
                <a:t>  net (uclane.ucie ucie)</a:t>
              </a:r>
            </a:p>
            <a:p>
              <a:endParaRPr lang="en-US" sz="1000"/>
            </a:p>
            <a:p>
              <a:r>
                <a:rPr lang="en-US" sz="1000"/>
                <a:t>  inst hublane : ucie-module(UCIe-Advanced, 22.0e-3)</a:t>
              </a:r>
            </a:p>
            <a:p>
              <a:r>
                <a:rPr lang="en-US" sz="1000"/>
                <a:t>  net (hublane.ucie ucie)</a:t>
              </a:r>
            </a:p>
            <a:p>
              <a:endParaRPr lang="en-US" sz="1000"/>
            </a:p>
            <a:p>
              <a:r>
                <a:rPr lang="en-US" sz="1000"/>
                <a:t>  inst jtag-interface : io-block(jtag(), 55.0e-3)</a:t>
              </a:r>
            </a:p>
            <a:p>
              <a:r>
                <a:rPr lang="en-US" sz="1000"/>
                <a:t>  net (jtag-interface.io system-io.jtag)</a:t>
              </a:r>
            </a:p>
            <a:p>
              <a:endParaRPr lang="en-US" sz="1000"/>
            </a:p>
            <a:p>
              <a:r>
                <a:rPr lang="en-US" sz="1000"/>
                <a:t>  place(uclane) at loc(1.0, 0.0) on Top</a:t>
              </a:r>
            </a:p>
            <a:p>
              <a:r>
                <a:rPr lang="en-US" sz="1000"/>
                <a:t>  place(hublane) at loc(-0.75, 0.0) on Top</a:t>
              </a:r>
            </a:p>
            <a:p>
              <a:r>
                <a:rPr lang="en-US" sz="1000"/>
                <a:t>  place(jtag-interface) at loc(-0.0, 0.0) on Top</a:t>
              </a:r>
            </a:p>
            <a:p>
              <a:endParaRPr lang="en-US" sz="1000"/>
            </a:p>
            <a:p>
              <a:r>
                <a:rPr lang="en-US" sz="1000"/>
                <a:t>  property(self.shape) = Rectangle(2.0, 2.0)</a:t>
              </a:r>
            </a:p>
            <a:p>
              <a:r>
                <a:rPr lang="en-US" sz="1000"/>
                <a:t>  property(self.thickness) = 0.5</a:t>
              </a:r>
            </a:p>
            <a:p>
              <a:r>
                <a:rPr lang="en-US" sz="1000"/>
                <a:t>  property(self.PDK) = "Intel-18A"</a:t>
              </a:r>
            </a:p>
            <a:p>
              <a:r>
                <a:rPr lang="en-US" sz="1000"/>
                <a:t>  property(self.RTL) = "compute.vl" ; some model - composed of smaller models</a:t>
              </a:r>
            </a:p>
            <a:p>
              <a:r>
                <a:rPr lang="en-US" sz="1000"/>
                <a:t>  layer(Courtyard(Top)) = property(self.shape)</a:t>
              </a:r>
            </a:p>
            <a:p>
              <a:r>
                <a:rPr lang="en-US" sz="1000"/>
                <a:t>  schematic-group(uclane) = compute-1</a:t>
              </a:r>
            </a:p>
            <a:p>
              <a:r>
                <a:rPr lang="en-US" sz="1000"/>
                <a:t>  schematic-group(hublane) = compute-2</a:t>
              </a:r>
            </a:p>
          </p:txBody>
        </p:sp>
        <p:sp>
          <p:nvSpPr>
            <p:cNvPr id="3" name="TextBox 2">
              <a:extLst>
                <a:ext uri="{FF2B5EF4-FFF2-40B4-BE49-F238E27FC236}">
                  <a16:creationId xmlns:a16="http://schemas.microsoft.com/office/drawing/2014/main" id="{21DA155A-C7EF-EDA0-A172-9E5BD968A201}"/>
                </a:ext>
              </a:extLst>
            </p:cNvPr>
            <p:cNvSpPr txBox="1"/>
            <p:nvPr/>
          </p:nvSpPr>
          <p:spPr>
            <a:xfrm>
              <a:off x="2805344" y="3302493"/>
              <a:ext cx="1367161" cy="646331"/>
            </a:xfrm>
            <a:prstGeom prst="rect">
              <a:avLst/>
            </a:prstGeom>
            <a:noFill/>
          </p:spPr>
          <p:txBody>
            <a:bodyPr wrap="square" rtlCol="0">
              <a:spAutoFit/>
            </a:bodyPr>
            <a:lstStyle/>
            <a:p>
              <a:pPr algn="ctr"/>
              <a:r>
                <a:rPr lang="en-US" sz="1200">
                  <a:solidFill>
                    <a:srgbClr val="00B050"/>
                  </a:solidFill>
                </a:rPr>
                <a:t>Characterized and parametrized component</a:t>
              </a:r>
            </a:p>
          </p:txBody>
        </p:sp>
      </p:grpSp>
      <p:grpSp>
        <p:nvGrpSpPr>
          <p:cNvPr id="13" name="Group 12">
            <a:extLst>
              <a:ext uri="{FF2B5EF4-FFF2-40B4-BE49-F238E27FC236}">
                <a16:creationId xmlns:a16="http://schemas.microsoft.com/office/drawing/2014/main" id="{58DBA990-1F2C-D98C-9DD5-E42A83B18974}"/>
              </a:ext>
            </a:extLst>
          </p:cNvPr>
          <p:cNvGrpSpPr/>
          <p:nvPr/>
        </p:nvGrpSpPr>
        <p:grpSpPr>
          <a:xfrm>
            <a:off x="4827915" y="1162974"/>
            <a:ext cx="4317207" cy="5047536"/>
            <a:chOff x="4827915" y="1162974"/>
            <a:chExt cx="4317207" cy="5047536"/>
          </a:xfrm>
        </p:grpSpPr>
        <p:sp>
          <p:nvSpPr>
            <p:cNvPr id="5" name="TextBox 4">
              <a:extLst>
                <a:ext uri="{FF2B5EF4-FFF2-40B4-BE49-F238E27FC236}">
                  <a16:creationId xmlns:a16="http://schemas.microsoft.com/office/drawing/2014/main" id="{7998022B-1559-3E4E-5646-B958049E51D7}"/>
                </a:ext>
              </a:extLst>
            </p:cNvPr>
            <p:cNvSpPr txBox="1"/>
            <p:nvPr/>
          </p:nvSpPr>
          <p:spPr>
            <a:xfrm>
              <a:off x="4827915" y="1162974"/>
              <a:ext cx="4317207" cy="5047536"/>
            </a:xfrm>
            <a:prstGeom prst="rect">
              <a:avLst/>
            </a:prstGeom>
            <a:solidFill>
              <a:schemeClr val="bg1"/>
            </a:solidFill>
            <a:effectLst>
              <a:outerShdw blurRad="50800" dist="38100" dir="13500000" algn="br" rotWithShape="0">
                <a:prstClr val="black">
                  <a:alpha val="40000"/>
                </a:prstClr>
              </a:outerShdw>
            </a:effectLst>
          </p:spPr>
          <p:txBody>
            <a:bodyPr wrap="none" rtlCol="0">
              <a:spAutoFit/>
            </a:bodyPr>
            <a:lstStyle/>
            <a:p>
              <a:r>
                <a:rPr lang="en-US" sz="1000"/>
                <a:t>; ================================</a:t>
              </a:r>
            </a:p>
            <a:p>
              <a:r>
                <a:rPr lang="en-US" sz="1000"/>
                <a:t>; </a:t>
              </a:r>
              <a:r>
                <a:rPr lang="en-US" sz="1200">
                  <a:solidFill>
                    <a:srgbClr val="00B050"/>
                  </a:solidFill>
                </a:rPr>
                <a:t>Board (full system)</a:t>
              </a:r>
              <a:endParaRPr lang="en-US" sz="1000">
                <a:solidFill>
                  <a:srgbClr val="00B050"/>
                </a:solidFill>
              </a:endParaRPr>
            </a:p>
            <a:p>
              <a:r>
                <a:rPr lang="en-US" sz="1000"/>
                <a:t>; ================================</a:t>
              </a:r>
            </a:p>
            <a:p>
              <a:r>
                <a:rPr lang="en-US" sz="1000"/>
                <a:t>module board :</a:t>
              </a:r>
            </a:p>
            <a:p>
              <a:r>
                <a:rPr lang="en-US" sz="1000"/>
                <a:t>  port system-io : system-io</a:t>
              </a:r>
            </a:p>
            <a:p>
              <a:endParaRPr lang="en-US" sz="1000"/>
            </a:p>
            <a:p>
              <a:r>
                <a:rPr lang="en-US" sz="1000"/>
                <a:t>  </a:t>
              </a:r>
              <a:r>
                <a:rPr lang="en-US" sz="1000" err="1"/>
                <a:t>inst</a:t>
              </a:r>
              <a:r>
                <a:rPr lang="en-US" sz="1000"/>
                <a:t> </a:t>
              </a:r>
              <a:r>
                <a:rPr lang="en-US" sz="1000" err="1"/>
                <a:t>IntelProc</a:t>
              </a:r>
              <a:r>
                <a:rPr lang="en-US" sz="1000"/>
                <a:t> : package-board-interface(0.6, Top)</a:t>
              </a:r>
            </a:p>
            <a:p>
              <a:r>
                <a:rPr lang="en-US" sz="1000"/>
                <a:t>  net (system-io </a:t>
              </a:r>
              <a:r>
                <a:rPr lang="en-US" sz="1000" err="1"/>
                <a:t>IntelProc.system</a:t>
              </a:r>
              <a:r>
                <a:rPr lang="en-US" sz="1000"/>
                <a:t>-io)</a:t>
              </a:r>
            </a:p>
            <a:p>
              <a:r>
                <a:rPr lang="en-US" sz="1000"/>
                <a:t>  net GND ()</a:t>
              </a:r>
            </a:p>
            <a:p>
              <a:r>
                <a:rPr lang="en-US" sz="1000"/>
                <a:t>  </a:t>
              </a:r>
              <a:r>
                <a:rPr lang="en-US" sz="1000" err="1"/>
                <a:t>inst</a:t>
              </a:r>
              <a:r>
                <a:rPr lang="en-US" sz="1000"/>
                <a:t> </a:t>
              </a:r>
              <a:r>
                <a:rPr lang="en-US" sz="1000" err="1"/>
                <a:t>dimm</a:t>
              </a:r>
              <a:r>
                <a:rPr lang="en-US" sz="1000"/>
                <a:t> : DDR4-dimm/component[4]</a:t>
              </a:r>
            </a:p>
            <a:p>
              <a:r>
                <a:rPr lang="en-US" sz="1000"/>
                <a:t>  for i in 0 to 4 do:</a:t>
              </a:r>
            </a:p>
            <a:p>
              <a:r>
                <a:rPr lang="en-US" sz="1000"/>
                <a:t>    place(</a:t>
              </a:r>
              <a:r>
                <a:rPr lang="en-US" sz="1000" err="1"/>
                <a:t>dimm</a:t>
              </a:r>
              <a:r>
                <a:rPr lang="en-US" sz="1000"/>
                <a:t>[i]) at loc(0.0, to-double(i) * 9.0) on Top</a:t>
              </a:r>
            </a:p>
            <a:p>
              <a:r>
                <a:rPr lang="en-US" sz="1000"/>
                <a:t>    require </a:t>
              </a:r>
              <a:r>
                <a:rPr lang="en-US" sz="1000" err="1"/>
                <a:t>ddr</a:t>
              </a:r>
              <a:r>
                <a:rPr lang="en-US" sz="1000"/>
                <a:t> : DDR4-interface from </a:t>
              </a:r>
              <a:r>
                <a:rPr lang="en-US" sz="1000" err="1"/>
                <a:t>dimm</a:t>
              </a:r>
              <a:r>
                <a:rPr lang="en-US" sz="1000"/>
                <a:t>[i]</a:t>
              </a:r>
            </a:p>
            <a:p>
              <a:r>
                <a:rPr lang="en-US" sz="1000"/>
                <a:t>    net (system-io.ddr4 </a:t>
              </a:r>
              <a:r>
                <a:rPr lang="en-US" sz="1000" err="1"/>
                <a:t>ddr</a:t>
              </a:r>
              <a:r>
                <a:rPr lang="en-US" sz="1000"/>
                <a:t>)</a:t>
              </a:r>
            </a:p>
            <a:p>
              <a:r>
                <a:rPr lang="en-US" sz="1000"/>
                <a:t>    net (</a:t>
              </a:r>
              <a:r>
                <a:rPr lang="en-US" sz="1000" err="1"/>
                <a:t>dimm</a:t>
              </a:r>
              <a:r>
                <a:rPr lang="en-US" sz="1000"/>
                <a:t>[0].VDD </a:t>
              </a:r>
              <a:r>
                <a:rPr lang="en-US" sz="1000" err="1"/>
                <a:t>dimm</a:t>
              </a:r>
              <a:r>
                <a:rPr lang="en-US" sz="1000"/>
                <a:t>[i].VDD)</a:t>
              </a:r>
            </a:p>
            <a:p>
              <a:r>
                <a:rPr lang="en-US" sz="1000"/>
                <a:t>    net (</a:t>
              </a:r>
              <a:r>
                <a:rPr lang="en-US" sz="1000" err="1"/>
                <a:t>dimm</a:t>
              </a:r>
              <a:r>
                <a:rPr lang="en-US" sz="1000"/>
                <a:t>[0].VPP </a:t>
              </a:r>
              <a:r>
                <a:rPr lang="en-US" sz="1000" err="1"/>
                <a:t>dimm</a:t>
              </a:r>
              <a:r>
                <a:rPr lang="en-US" sz="1000"/>
                <a:t>[i].VPP)</a:t>
              </a:r>
            </a:p>
            <a:p>
              <a:r>
                <a:rPr lang="en-US" sz="1000"/>
                <a:t>    net (GND </a:t>
              </a:r>
              <a:r>
                <a:rPr lang="en-US" sz="1000" err="1"/>
                <a:t>dimm</a:t>
              </a:r>
              <a:r>
                <a:rPr lang="en-US" sz="1000"/>
                <a:t>[i].VSS)</a:t>
              </a:r>
            </a:p>
            <a:p>
              <a:r>
                <a:rPr lang="en-US" sz="1000"/>
                <a:t>    schematic-group(</a:t>
              </a:r>
              <a:r>
                <a:rPr lang="en-US" sz="1000" err="1"/>
                <a:t>dimm</a:t>
              </a:r>
              <a:r>
                <a:rPr lang="en-US" sz="1000"/>
                <a:t>[i]) = (Ref(to-string("DIMM-%_" % [i])))</a:t>
              </a:r>
            </a:p>
            <a:p>
              <a:endParaRPr lang="en-US" sz="1000"/>
            </a:p>
            <a:p>
              <a:r>
                <a:rPr lang="en-US" sz="1000"/>
                <a:t>  </a:t>
              </a:r>
              <a:r>
                <a:rPr lang="en-US" sz="1000" err="1"/>
                <a:t>inst</a:t>
              </a:r>
              <a:r>
                <a:rPr lang="en-US" sz="1000"/>
                <a:t> P1V8 : components/ADP3336ARMZ/module(1.8)</a:t>
              </a:r>
            </a:p>
            <a:p>
              <a:r>
                <a:rPr lang="en-US" sz="1000"/>
                <a:t>  </a:t>
              </a:r>
              <a:r>
                <a:rPr lang="en-US" sz="1000" err="1"/>
                <a:t>inst</a:t>
              </a:r>
              <a:r>
                <a:rPr lang="en-US" sz="1000"/>
                <a:t> P3V3 : components/ADP3336ARMZ/module(3.3)</a:t>
              </a:r>
            </a:p>
            <a:p>
              <a:endParaRPr lang="en-US" sz="1000"/>
            </a:p>
            <a:p>
              <a:r>
                <a:rPr lang="en-US" sz="1000"/>
                <a:t>  </a:t>
              </a:r>
              <a:r>
                <a:rPr lang="en-US" sz="1000" err="1"/>
                <a:t>inst</a:t>
              </a:r>
              <a:r>
                <a:rPr lang="en-US" sz="1000"/>
                <a:t> J1 : </a:t>
              </a:r>
              <a:r>
                <a:rPr lang="en-US" sz="1000" err="1"/>
                <a:t>ocdb</a:t>
              </a:r>
              <a:r>
                <a:rPr lang="en-US" sz="1000"/>
                <a:t>/components/</a:t>
              </a:r>
              <a:r>
                <a:rPr lang="en-US" sz="1000" err="1"/>
                <a:t>belfuse</a:t>
              </a:r>
              <a:r>
                <a:rPr lang="en-US" sz="1000"/>
                <a:t>/SS-52400-003/component</a:t>
              </a:r>
            </a:p>
            <a:p>
              <a:r>
                <a:rPr lang="en-US" sz="1000"/>
                <a:t>  </a:t>
              </a:r>
              <a:r>
                <a:rPr lang="en-US" sz="1000" err="1"/>
                <a:t>inst</a:t>
              </a:r>
              <a:r>
                <a:rPr lang="en-US" sz="1000"/>
                <a:t> USB-PD : components/STUSB4500QTR/module ; USB-C PD device</a:t>
              </a:r>
            </a:p>
            <a:p>
              <a:r>
                <a:rPr lang="en-US" sz="1000"/>
                <a:t>  net (J1.vbus USB-</a:t>
              </a:r>
              <a:r>
                <a:rPr lang="en-US" sz="1000" err="1"/>
                <a:t>PD.Vbus</a:t>
              </a:r>
              <a:r>
                <a:rPr lang="en-US" sz="1000"/>
                <a:t>)</a:t>
              </a:r>
            </a:p>
            <a:p>
              <a:r>
                <a:rPr lang="en-US" sz="1000"/>
                <a:t>  net (J1.CC1 USB-PD.CC1)</a:t>
              </a:r>
            </a:p>
            <a:p>
              <a:r>
                <a:rPr lang="en-US" sz="1000"/>
                <a:t>  net (J1.CC2 USB-PD.CC2)</a:t>
              </a:r>
            </a:p>
            <a:p>
              <a:r>
                <a:rPr lang="en-US" sz="1000"/>
                <a:t>  require ctrl:i2c from USB-PD.U1</a:t>
              </a:r>
            </a:p>
            <a:p>
              <a:r>
                <a:rPr lang="en-US" sz="1000"/>
                <a:t>  net (system-io.sys-i2c ctrl)</a:t>
              </a:r>
            </a:p>
            <a:p>
              <a:r>
                <a:rPr lang="en-US" sz="1000"/>
                <a:t>  </a:t>
              </a:r>
              <a:r>
                <a:rPr lang="en-US" sz="1000" err="1"/>
                <a:t>inst</a:t>
              </a:r>
              <a:r>
                <a:rPr lang="en-US" sz="1000"/>
                <a:t> flash : components/AT25SL321-U/module</a:t>
              </a:r>
            </a:p>
            <a:p>
              <a:r>
                <a:rPr lang="en-US" sz="1000"/>
                <a:t>  place(</a:t>
              </a:r>
              <a:r>
                <a:rPr lang="en-US" sz="1000" err="1"/>
                <a:t>IntelProc</a:t>
              </a:r>
              <a:r>
                <a:rPr lang="en-US" sz="1000"/>
                <a:t>) at loc(0.0, -15.0) on Top</a:t>
              </a:r>
            </a:p>
            <a:p>
              <a:r>
                <a:rPr lang="en-US" sz="1000"/>
                <a:t>  property(</a:t>
              </a:r>
              <a:r>
                <a:rPr lang="en-US" sz="1000" err="1"/>
                <a:t>self.shape</a:t>
              </a:r>
              <a:r>
                <a:rPr lang="en-US" sz="1000"/>
                <a:t>) = </a:t>
              </a:r>
              <a:r>
                <a:rPr lang="en-US" sz="1000" err="1"/>
                <a:t>RoundedRectangle</a:t>
              </a:r>
              <a:r>
                <a:rPr lang="en-US" sz="1000"/>
                <a:t>(200.0, 70.0, 1.0)</a:t>
              </a:r>
            </a:p>
          </p:txBody>
        </p:sp>
        <p:sp>
          <p:nvSpPr>
            <p:cNvPr id="10" name="TextBox 9">
              <a:extLst>
                <a:ext uri="{FF2B5EF4-FFF2-40B4-BE49-F238E27FC236}">
                  <a16:creationId xmlns:a16="http://schemas.microsoft.com/office/drawing/2014/main" id="{0EC3F79B-DBD9-5F52-16F6-884CB0E66165}"/>
                </a:ext>
              </a:extLst>
            </p:cNvPr>
            <p:cNvSpPr txBox="1"/>
            <p:nvPr/>
          </p:nvSpPr>
          <p:spPr>
            <a:xfrm>
              <a:off x="7061620" y="1413029"/>
              <a:ext cx="1367161" cy="646331"/>
            </a:xfrm>
            <a:prstGeom prst="rect">
              <a:avLst/>
            </a:prstGeom>
            <a:noFill/>
          </p:spPr>
          <p:txBody>
            <a:bodyPr wrap="square" rtlCol="0">
              <a:spAutoFit/>
            </a:bodyPr>
            <a:lstStyle/>
            <a:p>
              <a:pPr algn="ctr"/>
              <a:r>
                <a:rPr lang="en-US" sz="1200">
                  <a:solidFill>
                    <a:srgbClr val="00B050"/>
                  </a:solidFill>
                </a:rPr>
                <a:t>Characterized and parametrized system</a:t>
              </a:r>
            </a:p>
          </p:txBody>
        </p:sp>
      </p:grpSp>
      <p:grpSp>
        <p:nvGrpSpPr>
          <p:cNvPr id="11" name="Group 10">
            <a:extLst>
              <a:ext uri="{FF2B5EF4-FFF2-40B4-BE49-F238E27FC236}">
                <a16:creationId xmlns:a16="http://schemas.microsoft.com/office/drawing/2014/main" id="{45B462C1-E109-618E-5835-0F26758E3169}"/>
              </a:ext>
            </a:extLst>
          </p:cNvPr>
          <p:cNvGrpSpPr/>
          <p:nvPr/>
        </p:nvGrpSpPr>
        <p:grpSpPr>
          <a:xfrm>
            <a:off x="4755489" y="189901"/>
            <a:ext cx="6989097" cy="6080051"/>
            <a:chOff x="4755489" y="226477"/>
            <a:chExt cx="6989097" cy="6080051"/>
          </a:xfrm>
        </p:grpSpPr>
        <p:pic>
          <p:nvPicPr>
            <p:cNvPr id="6" name="Picture 5">
              <a:extLst>
                <a:ext uri="{FF2B5EF4-FFF2-40B4-BE49-F238E27FC236}">
                  <a16:creationId xmlns:a16="http://schemas.microsoft.com/office/drawing/2014/main" id="{FE679340-68AF-3903-35C9-49235AEE325F}"/>
                </a:ext>
              </a:extLst>
            </p:cNvPr>
            <p:cNvPicPr>
              <a:picLocks noChangeAspect="1"/>
            </p:cNvPicPr>
            <p:nvPr/>
          </p:nvPicPr>
          <p:blipFill>
            <a:blip r:embed="rId2"/>
            <a:stretch>
              <a:fillRect/>
            </a:stretch>
          </p:blipFill>
          <p:spPr>
            <a:xfrm>
              <a:off x="8489957" y="226477"/>
              <a:ext cx="3254629" cy="3269963"/>
            </a:xfrm>
            <a:prstGeom prst="rect">
              <a:avLst/>
            </a:prstGeom>
          </p:spPr>
        </p:pic>
        <p:pic>
          <p:nvPicPr>
            <p:cNvPr id="7" name="Picture 6">
              <a:extLst>
                <a:ext uri="{FF2B5EF4-FFF2-40B4-BE49-F238E27FC236}">
                  <a16:creationId xmlns:a16="http://schemas.microsoft.com/office/drawing/2014/main" id="{E5C6862B-0969-CCC8-B4AE-ACFEEA41A7C3}"/>
                </a:ext>
              </a:extLst>
            </p:cNvPr>
            <p:cNvPicPr>
              <a:picLocks noChangeAspect="1"/>
            </p:cNvPicPr>
            <p:nvPr/>
          </p:nvPicPr>
          <p:blipFill>
            <a:blip r:embed="rId3"/>
            <a:stretch>
              <a:fillRect/>
            </a:stretch>
          </p:blipFill>
          <p:spPr>
            <a:xfrm>
              <a:off x="4755489" y="3536324"/>
              <a:ext cx="6989097" cy="2770204"/>
            </a:xfrm>
            <a:prstGeom prst="rect">
              <a:avLst/>
            </a:prstGeom>
          </p:spPr>
        </p:pic>
      </p:grpSp>
    </p:spTree>
    <p:extLst>
      <p:ext uri="{BB962C8B-B14F-4D97-AF65-F5344CB8AC3E}">
        <p14:creationId xmlns:p14="http://schemas.microsoft.com/office/powerpoint/2010/main" val="282812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0C25-9DD5-941F-311A-D3FF0B571AA9}"/>
              </a:ext>
            </a:extLst>
          </p:cNvPr>
          <p:cNvSpPr>
            <a:spLocks noGrp="1"/>
          </p:cNvSpPr>
          <p:nvPr>
            <p:ph type="title"/>
          </p:nvPr>
        </p:nvSpPr>
        <p:spPr/>
        <p:txBody>
          <a:bodyPr>
            <a:noAutofit/>
          </a:bodyPr>
          <a:lstStyle/>
          <a:p>
            <a:r>
              <a:rPr lang="en-US" sz="3200">
                <a:solidFill>
                  <a:srgbClr val="00B050"/>
                </a:solidFill>
              </a:rPr>
              <a:t>1c.</a:t>
            </a:r>
            <a:r>
              <a:rPr lang="en-US" sz="3200"/>
              <a:t> New Intermediate Representation for Design Exploration</a:t>
            </a:r>
          </a:p>
        </p:txBody>
      </p:sp>
      <p:sp>
        <p:nvSpPr>
          <p:cNvPr id="5" name="Flowchart: Document 4">
            <a:extLst>
              <a:ext uri="{FF2B5EF4-FFF2-40B4-BE49-F238E27FC236}">
                <a16:creationId xmlns:a16="http://schemas.microsoft.com/office/drawing/2014/main" id="{41493662-BE68-2610-98BD-ED0B3FF64EFA}"/>
              </a:ext>
            </a:extLst>
          </p:cNvPr>
          <p:cNvSpPr/>
          <p:nvPr/>
        </p:nvSpPr>
        <p:spPr>
          <a:xfrm>
            <a:off x="121916" y="3576228"/>
            <a:ext cx="1140823" cy="1149531"/>
          </a:xfrm>
          <a:prstGeom prst="flowChartDocumen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requirements &amp; goals in code</a:t>
            </a:r>
          </a:p>
        </p:txBody>
      </p:sp>
      <p:grpSp>
        <p:nvGrpSpPr>
          <p:cNvPr id="44" name="Group 43">
            <a:extLst>
              <a:ext uri="{FF2B5EF4-FFF2-40B4-BE49-F238E27FC236}">
                <a16:creationId xmlns:a16="http://schemas.microsoft.com/office/drawing/2014/main" id="{72709F05-A0BB-50EE-3100-01EF92C32198}"/>
              </a:ext>
            </a:extLst>
          </p:cNvPr>
          <p:cNvGrpSpPr/>
          <p:nvPr/>
        </p:nvGrpSpPr>
        <p:grpSpPr>
          <a:xfrm>
            <a:off x="304800" y="1637242"/>
            <a:ext cx="2090058" cy="1593669"/>
            <a:chOff x="304800" y="1637242"/>
            <a:chExt cx="2090058" cy="1593669"/>
          </a:xfrm>
        </p:grpSpPr>
        <p:sp>
          <p:nvSpPr>
            <p:cNvPr id="24" name="Cloud 23">
              <a:extLst>
                <a:ext uri="{FF2B5EF4-FFF2-40B4-BE49-F238E27FC236}">
                  <a16:creationId xmlns:a16="http://schemas.microsoft.com/office/drawing/2014/main" id="{553AD5A5-128E-5EFA-F028-5735063200FE}"/>
                </a:ext>
              </a:extLst>
            </p:cNvPr>
            <p:cNvSpPr/>
            <p:nvPr/>
          </p:nvSpPr>
          <p:spPr>
            <a:xfrm>
              <a:off x="304800" y="1637242"/>
              <a:ext cx="2090058" cy="1593669"/>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5" name="TextBox 24">
              <a:extLst>
                <a:ext uri="{FF2B5EF4-FFF2-40B4-BE49-F238E27FC236}">
                  <a16:creationId xmlns:a16="http://schemas.microsoft.com/office/drawing/2014/main" id="{9A1201D5-11E7-5869-D0D8-681E5302EA0D}"/>
                </a:ext>
              </a:extLst>
            </p:cNvPr>
            <p:cNvSpPr txBox="1"/>
            <p:nvPr/>
          </p:nvSpPr>
          <p:spPr>
            <a:xfrm>
              <a:off x="1127761" y="1937688"/>
              <a:ext cx="990977" cy="276999"/>
            </a:xfrm>
            <a:prstGeom prst="rect">
              <a:avLst/>
            </a:prstGeom>
            <a:noFill/>
          </p:spPr>
          <p:txBody>
            <a:bodyPr wrap="none" rtlCol="0">
              <a:spAutoFit/>
            </a:bodyPr>
            <a:lstStyle/>
            <a:p>
              <a:r>
                <a:rPr lang="en-US" sz="1200"/>
                <a:t>Data-sheets</a:t>
              </a:r>
            </a:p>
          </p:txBody>
        </p:sp>
        <p:sp>
          <p:nvSpPr>
            <p:cNvPr id="26" name="TextBox 25">
              <a:extLst>
                <a:ext uri="{FF2B5EF4-FFF2-40B4-BE49-F238E27FC236}">
                  <a16:creationId xmlns:a16="http://schemas.microsoft.com/office/drawing/2014/main" id="{3A739B45-95B7-5F2D-B92F-C6946C61FD67}"/>
                </a:ext>
              </a:extLst>
            </p:cNvPr>
            <p:cNvSpPr txBox="1"/>
            <p:nvPr/>
          </p:nvSpPr>
          <p:spPr>
            <a:xfrm>
              <a:off x="583475" y="2368760"/>
              <a:ext cx="1374094" cy="276999"/>
            </a:xfrm>
            <a:prstGeom prst="rect">
              <a:avLst/>
            </a:prstGeom>
            <a:noFill/>
          </p:spPr>
          <p:txBody>
            <a:bodyPr wrap="none" rtlCol="0">
              <a:spAutoFit/>
            </a:bodyPr>
            <a:lstStyle/>
            <a:p>
              <a:r>
                <a:rPr lang="en-US" sz="1200"/>
                <a:t>Supply chain data</a:t>
              </a:r>
            </a:p>
          </p:txBody>
        </p:sp>
      </p:grpSp>
      <p:grpSp>
        <p:nvGrpSpPr>
          <p:cNvPr id="63" name="Group 62">
            <a:extLst>
              <a:ext uri="{FF2B5EF4-FFF2-40B4-BE49-F238E27FC236}">
                <a16:creationId xmlns:a16="http://schemas.microsoft.com/office/drawing/2014/main" id="{AF763E27-1C33-9EE2-3853-BC3086C6B19E}"/>
              </a:ext>
            </a:extLst>
          </p:cNvPr>
          <p:cNvGrpSpPr/>
          <p:nvPr/>
        </p:nvGrpSpPr>
        <p:grpSpPr>
          <a:xfrm>
            <a:off x="6287588" y="3844865"/>
            <a:ext cx="5756365" cy="1885383"/>
            <a:chOff x="6287588" y="3844865"/>
            <a:chExt cx="5756365" cy="1885383"/>
          </a:xfrm>
        </p:grpSpPr>
        <p:sp>
          <p:nvSpPr>
            <p:cNvPr id="62" name="Rectangle 61">
              <a:extLst>
                <a:ext uri="{FF2B5EF4-FFF2-40B4-BE49-F238E27FC236}">
                  <a16:creationId xmlns:a16="http://schemas.microsoft.com/office/drawing/2014/main" id="{9BC2B787-5E9E-521E-C61C-A84670834FF7}"/>
                </a:ext>
              </a:extLst>
            </p:cNvPr>
            <p:cNvSpPr/>
            <p:nvPr/>
          </p:nvSpPr>
          <p:spPr>
            <a:xfrm>
              <a:off x="9448799" y="3978934"/>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60" name="Group 59">
              <a:extLst>
                <a:ext uri="{FF2B5EF4-FFF2-40B4-BE49-F238E27FC236}">
                  <a16:creationId xmlns:a16="http://schemas.microsoft.com/office/drawing/2014/main" id="{8C80E09E-8527-1727-5F08-7B57F3FE564C}"/>
                </a:ext>
              </a:extLst>
            </p:cNvPr>
            <p:cNvGrpSpPr/>
            <p:nvPr/>
          </p:nvGrpSpPr>
          <p:grpSpPr>
            <a:xfrm>
              <a:off x="6287588" y="3844865"/>
              <a:ext cx="5756365" cy="1885383"/>
              <a:chOff x="6287588" y="3844865"/>
              <a:chExt cx="5756365" cy="1885383"/>
            </a:xfrm>
          </p:grpSpPr>
          <p:cxnSp>
            <p:nvCxnSpPr>
              <p:cNvPr id="46" name="Connector: Curved 45">
                <a:extLst>
                  <a:ext uri="{FF2B5EF4-FFF2-40B4-BE49-F238E27FC236}">
                    <a16:creationId xmlns:a16="http://schemas.microsoft.com/office/drawing/2014/main" id="{C4894F10-437D-8384-B5B4-D9A133C1719C}"/>
                  </a:ext>
                </a:extLst>
              </p:cNvPr>
              <p:cNvCxnSpPr>
                <a:cxnSpLocks/>
                <a:stCxn id="56" idx="2"/>
              </p:cNvCxnSpPr>
              <p:nvPr/>
            </p:nvCxnSpPr>
            <p:spPr>
              <a:xfrm rot="5400000">
                <a:off x="7430556" y="2978895"/>
                <a:ext cx="529877" cy="2815814"/>
              </a:xfrm>
              <a:prstGeom prst="bent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E5D3FEA6-C70A-5D77-7E86-84F467A42190}"/>
                  </a:ext>
                </a:extLst>
              </p:cNvPr>
              <p:cNvGrpSpPr/>
              <p:nvPr/>
            </p:nvGrpSpPr>
            <p:grpSpPr>
              <a:xfrm>
                <a:off x="7916092" y="3844865"/>
                <a:ext cx="4127861" cy="1885383"/>
                <a:chOff x="7916092" y="3844865"/>
                <a:chExt cx="4127861" cy="1885383"/>
              </a:xfrm>
            </p:grpSpPr>
            <p:sp>
              <p:nvSpPr>
                <p:cNvPr id="10" name="Rectangle 9">
                  <a:extLst>
                    <a:ext uri="{FF2B5EF4-FFF2-40B4-BE49-F238E27FC236}">
                      <a16:creationId xmlns:a16="http://schemas.microsoft.com/office/drawing/2014/main" id="{C41B02EC-0640-4FBF-45C3-DE20B1DC0D56}"/>
                    </a:ext>
                  </a:extLst>
                </p:cNvPr>
                <p:cNvSpPr/>
                <p:nvPr/>
              </p:nvSpPr>
              <p:spPr>
                <a:xfrm>
                  <a:off x="7916092"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validation</a:t>
                  </a:r>
                </a:p>
              </p:txBody>
            </p:sp>
            <p:sp>
              <p:nvSpPr>
                <p:cNvPr id="11" name="Rectangle 10">
                  <a:extLst>
                    <a:ext uri="{FF2B5EF4-FFF2-40B4-BE49-F238E27FC236}">
                      <a16:creationId xmlns:a16="http://schemas.microsoft.com/office/drawing/2014/main" id="{313B099F-370D-DE07-8AC2-63C978AF7B52}"/>
                    </a:ext>
                  </a:extLst>
                </p:cNvPr>
                <p:cNvSpPr/>
                <p:nvPr/>
              </p:nvSpPr>
              <p:spPr>
                <a:xfrm>
                  <a:off x="9374778" y="3902799"/>
                  <a:ext cx="914400" cy="49638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Export CAD files</a:t>
                  </a:r>
                </a:p>
              </p:txBody>
            </p:sp>
            <p:sp>
              <p:nvSpPr>
                <p:cNvPr id="13" name="Cloud 12">
                  <a:extLst>
                    <a:ext uri="{FF2B5EF4-FFF2-40B4-BE49-F238E27FC236}">
                      <a16:creationId xmlns:a16="http://schemas.microsoft.com/office/drawing/2014/main" id="{C730E65D-D23D-C2CD-273D-20F40EF71F9B}"/>
                    </a:ext>
                  </a:extLst>
                </p:cNvPr>
                <p:cNvSpPr/>
                <p:nvPr/>
              </p:nvSpPr>
              <p:spPr>
                <a:xfrm>
                  <a:off x="9265920" y="4693946"/>
                  <a:ext cx="2778033" cy="1036302"/>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a:p>
                  <a:pPr algn="ctr"/>
                  <a:r>
                    <a:rPr lang="en-US" sz="1200">
                      <a:solidFill>
                        <a:srgbClr val="00B050"/>
                      </a:solidFill>
                    </a:rPr>
                    <a:t>System SW, Firmware configuration</a:t>
                  </a:r>
                </a:p>
                <a:p>
                  <a:pPr algn="ctr"/>
                  <a:endParaRPr lang="en-US" sz="1200">
                    <a:solidFill>
                      <a:schemeClr val="tx1"/>
                    </a:solidFill>
                  </a:endParaRPr>
                </a:p>
                <a:p>
                  <a:pPr algn="ctr"/>
                  <a:r>
                    <a:rPr lang="en-US" sz="1200">
                      <a:solidFill>
                        <a:schemeClr val="tx1"/>
                      </a:solidFill>
                    </a:rPr>
                    <a:t>Test Plan </a:t>
                  </a:r>
                </a:p>
              </p:txBody>
            </p:sp>
            <p:cxnSp>
              <p:nvCxnSpPr>
                <p:cNvPr id="42" name="Straight Arrow Connector 41">
                  <a:extLst>
                    <a:ext uri="{FF2B5EF4-FFF2-40B4-BE49-F238E27FC236}">
                      <a16:creationId xmlns:a16="http://schemas.microsoft.com/office/drawing/2014/main" id="{8E46688A-2029-F8E1-C9A5-7468D44F0316}"/>
                    </a:ext>
                  </a:extLst>
                </p:cNvPr>
                <p:cNvCxnSpPr>
                  <a:cxnSpLocks/>
                </p:cNvCxnSpPr>
                <p:nvPr/>
              </p:nvCxnSpPr>
              <p:spPr>
                <a:xfrm>
                  <a:off x="8830492" y="4144462"/>
                  <a:ext cx="544286"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CF75769E-06AB-AB10-2FE4-9C9682301719}"/>
                    </a:ext>
                  </a:extLst>
                </p:cNvPr>
                <p:cNvCxnSpPr>
                  <a:cxnSpLocks/>
                  <a:stCxn id="11" idx="3"/>
                  <a:endCxn id="13" idx="3"/>
                </p:cNvCxnSpPr>
                <p:nvPr/>
              </p:nvCxnSpPr>
              <p:spPr>
                <a:xfrm>
                  <a:off x="10289178" y="4150994"/>
                  <a:ext cx="365759" cy="602204"/>
                </a:xfrm>
                <a:prstGeom prst="curved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E9119CC-B9DF-7AF7-4E8D-6374EBAA04F0}"/>
                    </a:ext>
                  </a:extLst>
                </p:cNvPr>
                <p:cNvSpPr txBox="1"/>
                <p:nvPr/>
              </p:nvSpPr>
              <p:spPr>
                <a:xfrm>
                  <a:off x="8843554" y="3844865"/>
                  <a:ext cx="519694" cy="276999"/>
                </a:xfrm>
                <a:prstGeom prst="rect">
                  <a:avLst/>
                </a:prstGeom>
                <a:noFill/>
              </p:spPr>
              <p:txBody>
                <a:bodyPr wrap="none" rtlCol="0">
                  <a:spAutoFit/>
                </a:bodyPr>
                <a:lstStyle/>
                <a:p>
                  <a:r>
                    <a:rPr lang="en-US" sz="1200">
                      <a:solidFill>
                        <a:srgbClr val="00B050"/>
                      </a:solidFill>
                    </a:rPr>
                    <a:t>ESIR</a:t>
                  </a:r>
                </a:p>
              </p:txBody>
            </p:sp>
          </p:grpSp>
        </p:grpSp>
      </p:grpSp>
      <p:grpSp>
        <p:nvGrpSpPr>
          <p:cNvPr id="34" name="Group 33">
            <a:extLst>
              <a:ext uri="{FF2B5EF4-FFF2-40B4-BE49-F238E27FC236}">
                <a16:creationId xmlns:a16="http://schemas.microsoft.com/office/drawing/2014/main" id="{A6A89EAC-C610-EC70-693D-AA7EDF51484E}"/>
              </a:ext>
            </a:extLst>
          </p:cNvPr>
          <p:cNvGrpSpPr/>
          <p:nvPr/>
        </p:nvGrpSpPr>
        <p:grpSpPr>
          <a:xfrm>
            <a:off x="3161212" y="1924601"/>
            <a:ext cx="2190023" cy="1001506"/>
            <a:chOff x="3161212" y="1924601"/>
            <a:chExt cx="2190023" cy="1001506"/>
          </a:xfrm>
        </p:grpSpPr>
        <p:sp>
          <p:nvSpPr>
            <p:cNvPr id="27" name="Cylinder 26">
              <a:extLst>
                <a:ext uri="{FF2B5EF4-FFF2-40B4-BE49-F238E27FC236}">
                  <a16:creationId xmlns:a16="http://schemas.microsoft.com/office/drawing/2014/main" id="{C3543696-A492-709E-BDD6-6360F31F3946}"/>
                </a:ext>
              </a:extLst>
            </p:cNvPr>
            <p:cNvSpPr/>
            <p:nvPr/>
          </p:nvSpPr>
          <p:spPr>
            <a:xfrm>
              <a:off x="3326674" y="2203295"/>
              <a:ext cx="1950720" cy="722812"/>
            </a:xfrm>
            <a:prstGeom prst="ca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Library</a:t>
              </a:r>
            </a:p>
          </p:txBody>
        </p:sp>
        <p:sp>
          <p:nvSpPr>
            <p:cNvPr id="58" name="TextBox 57">
              <a:extLst>
                <a:ext uri="{FF2B5EF4-FFF2-40B4-BE49-F238E27FC236}">
                  <a16:creationId xmlns:a16="http://schemas.microsoft.com/office/drawing/2014/main" id="{96AA69AE-921B-24B5-DD49-D8AD3330B5BE}"/>
                </a:ext>
              </a:extLst>
            </p:cNvPr>
            <p:cNvSpPr txBox="1"/>
            <p:nvPr/>
          </p:nvSpPr>
          <p:spPr>
            <a:xfrm>
              <a:off x="3161212" y="1924601"/>
              <a:ext cx="2190023" cy="276999"/>
            </a:xfrm>
            <a:prstGeom prst="rect">
              <a:avLst/>
            </a:prstGeom>
            <a:noFill/>
          </p:spPr>
          <p:txBody>
            <a:bodyPr wrap="none" rtlCol="0">
              <a:spAutoFit/>
            </a:bodyPr>
            <a:lstStyle/>
            <a:p>
              <a:r>
                <a:rPr lang="en-US" sz="1200"/>
                <a:t>Std. Interfaces, components, …</a:t>
              </a:r>
            </a:p>
          </p:txBody>
        </p:sp>
      </p:grpSp>
      <p:grpSp>
        <p:nvGrpSpPr>
          <p:cNvPr id="32" name="Group 31">
            <a:extLst>
              <a:ext uri="{FF2B5EF4-FFF2-40B4-BE49-F238E27FC236}">
                <a16:creationId xmlns:a16="http://schemas.microsoft.com/office/drawing/2014/main" id="{F4E5329B-19D7-3FD9-90DC-46B6194BA174}"/>
              </a:ext>
            </a:extLst>
          </p:cNvPr>
          <p:cNvGrpSpPr/>
          <p:nvPr/>
        </p:nvGrpSpPr>
        <p:grpSpPr>
          <a:xfrm>
            <a:off x="6170023" y="1702554"/>
            <a:ext cx="2090058" cy="2775014"/>
            <a:chOff x="6170023" y="1702554"/>
            <a:chExt cx="2090058" cy="2775014"/>
          </a:xfrm>
        </p:grpSpPr>
        <p:sp>
          <p:nvSpPr>
            <p:cNvPr id="4" name="Rectangle 3">
              <a:extLst>
                <a:ext uri="{FF2B5EF4-FFF2-40B4-BE49-F238E27FC236}">
                  <a16:creationId xmlns:a16="http://schemas.microsoft.com/office/drawing/2014/main" id="{9200A870-127E-01EB-2483-402A1DEB7B65}"/>
                </a:ext>
              </a:extLst>
            </p:cNvPr>
            <p:cNvSpPr/>
            <p:nvPr/>
          </p:nvSpPr>
          <p:spPr>
            <a:xfrm>
              <a:off x="6679474" y="3981179"/>
              <a:ext cx="914400" cy="49638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CD8D8BCC-2970-718D-267B-573800C06FFC}"/>
                </a:ext>
              </a:extLst>
            </p:cNvPr>
            <p:cNvSpPr/>
            <p:nvPr/>
          </p:nvSpPr>
          <p:spPr>
            <a:xfrm>
              <a:off x="6605452" y="3902799"/>
              <a:ext cx="914400" cy="496389"/>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Solvers</a:t>
              </a:r>
            </a:p>
          </p:txBody>
        </p:sp>
        <p:sp>
          <p:nvSpPr>
            <p:cNvPr id="19" name="Cloud 18">
              <a:extLst>
                <a:ext uri="{FF2B5EF4-FFF2-40B4-BE49-F238E27FC236}">
                  <a16:creationId xmlns:a16="http://schemas.microsoft.com/office/drawing/2014/main" id="{D80E0B78-5582-0EBB-59CF-89C34D2951A7}"/>
                </a:ext>
              </a:extLst>
            </p:cNvPr>
            <p:cNvSpPr/>
            <p:nvPr/>
          </p:nvSpPr>
          <p:spPr>
            <a:xfrm>
              <a:off x="6170023" y="1702554"/>
              <a:ext cx="2090058" cy="1593669"/>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58D91446-702D-ABD4-165A-BE0C85AD2BED}"/>
                </a:ext>
              </a:extLst>
            </p:cNvPr>
            <p:cNvSpPr txBox="1"/>
            <p:nvPr/>
          </p:nvSpPr>
          <p:spPr>
            <a:xfrm>
              <a:off x="6496595" y="2020418"/>
              <a:ext cx="899605" cy="276999"/>
            </a:xfrm>
            <a:prstGeom prst="rect">
              <a:avLst/>
            </a:prstGeom>
            <a:noFill/>
            <a:ln>
              <a:noFill/>
            </a:ln>
          </p:spPr>
          <p:txBody>
            <a:bodyPr wrap="none" rtlCol="0">
              <a:spAutoFit/>
            </a:bodyPr>
            <a:lstStyle/>
            <a:p>
              <a:r>
                <a:rPr lang="en-US" sz="1200"/>
                <a:t>Placement</a:t>
              </a:r>
            </a:p>
          </p:txBody>
        </p:sp>
        <p:sp>
          <p:nvSpPr>
            <p:cNvPr id="21" name="TextBox 20">
              <a:extLst>
                <a:ext uri="{FF2B5EF4-FFF2-40B4-BE49-F238E27FC236}">
                  <a16:creationId xmlns:a16="http://schemas.microsoft.com/office/drawing/2014/main" id="{193C6E55-90AF-78C9-2C74-C7049D67AACF}"/>
                </a:ext>
              </a:extLst>
            </p:cNvPr>
            <p:cNvSpPr txBox="1"/>
            <p:nvPr/>
          </p:nvSpPr>
          <p:spPr>
            <a:xfrm>
              <a:off x="6409974" y="2372101"/>
              <a:ext cx="712054" cy="276999"/>
            </a:xfrm>
            <a:prstGeom prst="rect">
              <a:avLst/>
            </a:prstGeom>
            <a:noFill/>
            <a:ln>
              <a:noFill/>
            </a:ln>
          </p:spPr>
          <p:txBody>
            <a:bodyPr wrap="none" rtlCol="0">
              <a:spAutoFit/>
            </a:bodyPr>
            <a:lstStyle/>
            <a:p>
              <a:r>
                <a:rPr lang="en-US" sz="1200"/>
                <a:t>Routing</a:t>
              </a:r>
            </a:p>
          </p:txBody>
        </p:sp>
        <p:sp>
          <p:nvSpPr>
            <p:cNvPr id="22" name="TextBox 21">
              <a:extLst>
                <a:ext uri="{FF2B5EF4-FFF2-40B4-BE49-F238E27FC236}">
                  <a16:creationId xmlns:a16="http://schemas.microsoft.com/office/drawing/2014/main" id="{D229AEA2-2F9F-C4D8-D4D2-AC5F4917BBE3}"/>
                </a:ext>
              </a:extLst>
            </p:cNvPr>
            <p:cNvSpPr txBox="1"/>
            <p:nvPr/>
          </p:nvSpPr>
          <p:spPr>
            <a:xfrm>
              <a:off x="6769403" y="2596808"/>
              <a:ext cx="1271621" cy="276999"/>
            </a:xfrm>
            <a:prstGeom prst="rect">
              <a:avLst/>
            </a:prstGeom>
            <a:noFill/>
            <a:ln>
              <a:noFill/>
            </a:ln>
          </p:spPr>
          <p:txBody>
            <a:bodyPr wrap="square" rtlCol="0">
              <a:spAutoFit/>
            </a:bodyPr>
            <a:lstStyle/>
            <a:p>
              <a:pPr algn="ctr"/>
              <a:r>
                <a:rPr lang="en-US" sz="1200"/>
                <a:t>Signal Integrity</a:t>
              </a:r>
            </a:p>
          </p:txBody>
        </p:sp>
        <p:sp>
          <p:nvSpPr>
            <p:cNvPr id="23" name="TextBox 22">
              <a:extLst>
                <a:ext uri="{FF2B5EF4-FFF2-40B4-BE49-F238E27FC236}">
                  <a16:creationId xmlns:a16="http://schemas.microsoft.com/office/drawing/2014/main" id="{58CF4F4A-1358-092E-CB60-6DA7405E50EF}"/>
                </a:ext>
              </a:extLst>
            </p:cNvPr>
            <p:cNvSpPr txBox="1"/>
            <p:nvPr/>
          </p:nvSpPr>
          <p:spPr>
            <a:xfrm>
              <a:off x="7224775" y="2243333"/>
              <a:ext cx="816249" cy="276999"/>
            </a:xfrm>
            <a:prstGeom prst="rect">
              <a:avLst/>
            </a:prstGeom>
            <a:noFill/>
            <a:ln>
              <a:noFill/>
            </a:ln>
          </p:spPr>
          <p:txBody>
            <a:bodyPr wrap="none" rtlCol="0">
              <a:spAutoFit/>
            </a:bodyPr>
            <a:lstStyle/>
            <a:p>
              <a:r>
                <a:rPr lang="en-US" sz="1200"/>
                <a:t>Thermals</a:t>
              </a:r>
            </a:p>
          </p:txBody>
        </p:sp>
        <p:cxnSp>
          <p:nvCxnSpPr>
            <p:cNvPr id="41" name="Straight Arrow Connector 40">
              <a:extLst>
                <a:ext uri="{FF2B5EF4-FFF2-40B4-BE49-F238E27FC236}">
                  <a16:creationId xmlns:a16="http://schemas.microsoft.com/office/drawing/2014/main" id="{ACFAEE8E-351E-046C-F273-A5F9251FB3D4}"/>
                </a:ext>
              </a:extLst>
            </p:cNvPr>
            <p:cNvCxnSpPr>
              <a:cxnSpLocks/>
            </p:cNvCxnSpPr>
            <p:nvPr/>
          </p:nvCxnSpPr>
          <p:spPr>
            <a:xfrm>
              <a:off x="7519852" y="4144462"/>
              <a:ext cx="39624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5B14447F-0297-49A0-A402-624F8C204976}"/>
                </a:ext>
              </a:extLst>
            </p:cNvPr>
            <p:cNvCxnSpPr>
              <a:cxnSpLocks/>
              <a:stCxn id="9" idx="0"/>
            </p:cNvCxnSpPr>
            <p:nvPr/>
          </p:nvCxnSpPr>
          <p:spPr>
            <a:xfrm rot="16200000" flipV="1">
              <a:off x="6522044" y="3362191"/>
              <a:ext cx="724164" cy="357052"/>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0A276B47-10A7-F227-A5DD-BDE8858DD42E}"/>
                </a:ext>
              </a:extLst>
            </p:cNvPr>
            <p:cNvCxnSpPr>
              <a:cxnSpLocks/>
              <a:endCxn id="9" idx="0"/>
            </p:cNvCxnSpPr>
            <p:nvPr/>
          </p:nvCxnSpPr>
          <p:spPr>
            <a:xfrm rot="5400000">
              <a:off x="6913930" y="3283814"/>
              <a:ext cx="767707" cy="470262"/>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947EAA6-3F8B-D3A6-3D17-4F882FAAA884}"/>
                </a:ext>
              </a:extLst>
            </p:cNvPr>
            <p:cNvSpPr txBox="1"/>
            <p:nvPr/>
          </p:nvSpPr>
          <p:spPr>
            <a:xfrm>
              <a:off x="6500863" y="2800786"/>
              <a:ext cx="1271621" cy="276999"/>
            </a:xfrm>
            <a:prstGeom prst="rect">
              <a:avLst/>
            </a:prstGeom>
            <a:noFill/>
            <a:ln>
              <a:noFill/>
            </a:ln>
          </p:spPr>
          <p:txBody>
            <a:bodyPr wrap="square" rtlCol="0">
              <a:spAutoFit/>
            </a:bodyPr>
            <a:lstStyle/>
            <a:p>
              <a:pPr algn="ctr"/>
              <a:r>
                <a:rPr lang="en-US" sz="1200"/>
                <a:t>Power Delivery</a:t>
              </a:r>
            </a:p>
          </p:txBody>
        </p:sp>
      </p:grpSp>
      <p:pic>
        <p:nvPicPr>
          <p:cNvPr id="16" name="Graphic 15" descr="Lights On outline">
            <a:extLst>
              <a:ext uri="{FF2B5EF4-FFF2-40B4-BE49-F238E27FC236}">
                <a16:creationId xmlns:a16="http://schemas.microsoft.com/office/drawing/2014/main" id="{972A7C8D-D2B3-9491-531C-3B258F6A27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84128" y="291"/>
            <a:ext cx="914400" cy="914400"/>
          </a:xfrm>
          <a:prstGeom prst="rect">
            <a:avLst/>
          </a:prstGeom>
        </p:spPr>
      </p:pic>
      <p:pic>
        <p:nvPicPr>
          <p:cNvPr id="18" name="Graphic 17" descr="Connected outline">
            <a:extLst>
              <a:ext uri="{FF2B5EF4-FFF2-40B4-BE49-F238E27FC236}">
                <a16:creationId xmlns:a16="http://schemas.microsoft.com/office/drawing/2014/main" id="{E491F4F3-5C1D-C9F9-845C-D38686A4F2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1046394"/>
            <a:ext cx="914400" cy="914400"/>
          </a:xfrm>
          <a:prstGeom prst="rect">
            <a:avLst/>
          </a:prstGeom>
        </p:spPr>
      </p:pic>
      <p:grpSp>
        <p:nvGrpSpPr>
          <p:cNvPr id="64" name="Group 63">
            <a:extLst>
              <a:ext uri="{FF2B5EF4-FFF2-40B4-BE49-F238E27FC236}">
                <a16:creationId xmlns:a16="http://schemas.microsoft.com/office/drawing/2014/main" id="{18DF198B-D2B0-4302-F3F5-C2F984F81D91}"/>
              </a:ext>
            </a:extLst>
          </p:cNvPr>
          <p:cNvGrpSpPr/>
          <p:nvPr/>
        </p:nvGrpSpPr>
        <p:grpSpPr>
          <a:xfrm>
            <a:off x="1262739" y="2434077"/>
            <a:ext cx="10926911" cy="3817349"/>
            <a:chOff x="1262739" y="2434077"/>
            <a:chExt cx="10926911" cy="3817349"/>
          </a:xfrm>
        </p:grpSpPr>
        <p:grpSp>
          <p:nvGrpSpPr>
            <p:cNvPr id="47" name="Group 46">
              <a:extLst>
                <a:ext uri="{FF2B5EF4-FFF2-40B4-BE49-F238E27FC236}">
                  <a16:creationId xmlns:a16="http://schemas.microsoft.com/office/drawing/2014/main" id="{09430C18-EE74-2CDF-8231-073F2D1E58F3}"/>
                </a:ext>
              </a:extLst>
            </p:cNvPr>
            <p:cNvGrpSpPr/>
            <p:nvPr/>
          </p:nvGrpSpPr>
          <p:grpSpPr>
            <a:xfrm>
              <a:off x="1262739" y="2434077"/>
              <a:ext cx="7580815" cy="3335415"/>
              <a:chOff x="1262739" y="2434077"/>
              <a:chExt cx="7580815" cy="3335415"/>
            </a:xfrm>
          </p:grpSpPr>
          <p:sp>
            <p:nvSpPr>
              <p:cNvPr id="52" name="TextBox 51">
                <a:extLst>
                  <a:ext uri="{FF2B5EF4-FFF2-40B4-BE49-F238E27FC236}">
                    <a16:creationId xmlns:a16="http://schemas.microsoft.com/office/drawing/2014/main" id="{640C28F7-81CE-2495-2D48-00A332A295B7}"/>
                  </a:ext>
                </a:extLst>
              </p:cNvPr>
              <p:cNvSpPr txBox="1"/>
              <p:nvPr/>
            </p:nvSpPr>
            <p:spPr>
              <a:xfrm>
                <a:off x="1375955" y="3844865"/>
                <a:ext cx="519694" cy="276999"/>
              </a:xfrm>
              <a:prstGeom prst="rect">
                <a:avLst/>
              </a:prstGeom>
              <a:noFill/>
            </p:spPr>
            <p:txBody>
              <a:bodyPr wrap="none" rtlCol="0">
                <a:spAutoFit/>
              </a:bodyPr>
              <a:lstStyle/>
              <a:p>
                <a:r>
                  <a:rPr lang="en-US" sz="1200">
                    <a:solidFill>
                      <a:srgbClr val="00B050"/>
                    </a:solidFill>
                  </a:rPr>
                  <a:t>ESIR</a:t>
                </a:r>
              </a:p>
            </p:txBody>
          </p:sp>
          <p:grpSp>
            <p:nvGrpSpPr>
              <p:cNvPr id="45" name="Group 44">
                <a:extLst>
                  <a:ext uri="{FF2B5EF4-FFF2-40B4-BE49-F238E27FC236}">
                    <a16:creationId xmlns:a16="http://schemas.microsoft.com/office/drawing/2014/main" id="{31E9B307-5E0B-4BF1-1168-3CDE07BABD49}"/>
                  </a:ext>
                </a:extLst>
              </p:cNvPr>
              <p:cNvGrpSpPr/>
              <p:nvPr/>
            </p:nvGrpSpPr>
            <p:grpSpPr>
              <a:xfrm>
                <a:off x="1262739" y="2434077"/>
                <a:ext cx="7580815" cy="3335415"/>
                <a:chOff x="1262739" y="2434077"/>
                <a:chExt cx="7580815" cy="3335415"/>
              </a:xfrm>
            </p:grpSpPr>
            <p:cxnSp>
              <p:nvCxnSpPr>
                <p:cNvPr id="28" name="Connector: Curved 27">
                  <a:extLst>
                    <a:ext uri="{FF2B5EF4-FFF2-40B4-BE49-F238E27FC236}">
                      <a16:creationId xmlns:a16="http://schemas.microsoft.com/office/drawing/2014/main" id="{23F163FF-9787-C22F-0163-475DA0E55DF9}"/>
                    </a:ext>
                  </a:extLst>
                </p:cNvPr>
                <p:cNvCxnSpPr>
                  <a:stCxn id="24" idx="0"/>
                  <a:endCxn id="27" idx="2"/>
                </p:cNvCxnSpPr>
                <p:nvPr/>
              </p:nvCxnSpPr>
              <p:spPr>
                <a:xfrm>
                  <a:off x="2393116" y="2434077"/>
                  <a:ext cx="933558" cy="130624"/>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46904592-FFBE-885E-C1DB-BCA58BF42B36}"/>
                    </a:ext>
                  </a:extLst>
                </p:cNvPr>
                <p:cNvCxnSpPr>
                  <a:stCxn id="27" idx="3"/>
                  <a:endCxn id="6" idx="0"/>
                </p:cNvCxnSpPr>
                <p:nvPr/>
              </p:nvCxnSpPr>
              <p:spPr>
                <a:xfrm rot="5400000">
                  <a:off x="2927591" y="2528356"/>
                  <a:ext cx="976692" cy="1772194"/>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426FDC66-DA7A-6682-6B16-5E68E09AF78C}"/>
                    </a:ext>
                  </a:extLst>
                </p:cNvPr>
                <p:cNvCxnSpPr>
                  <a:stCxn id="27" idx="3"/>
                  <a:endCxn id="7" idx="0"/>
                </p:cNvCxnSpPr>
                <p:nvPr/>
              </p:nvCxnSpPr>
              <p:spPr>
                <a:xfrm rot="5400000">
                  <a:off x="3665643" y="3266408"/>
                  <a:ext cx="976692" cy="296091"/>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56365430-E1DC-5EC8-9EAE-FA7AE8AD4161}"/>
                    </a:ext>
                  </a:extLst>
                </p:cNvPr>
                <p:cNvCxnSpPr>
                  <a:stCxn id="27" idx="3"/>
                  <a:endCxn id="8" idx="0"/>
                </p:cNvCxnSpPr>
                <p:nvPr/>
              </p:nvCxnSpPr>
              <p:spPr>
                <a:xfrm rot="16200000" flipH="1">
                  <a:off x="4512550" y="2715591"/>
                  <a:ext cx="976692" cy="1397724"/>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F9EDB74-CCF9-CC1F-AC79-422D4DE21544}"/>
                    </a:ext>
                  </a:extLst>
                </p:cNvPr>
                <p:cNvCxnSpPr>
                  <a:cxnSpLocks/>
                  <a:stCxn id="5" idx="3"/>
                </p:cNvCxnSpPr>
                <p:nvPr/>
              </p:nvCxnSpPr>
              <p:spPr>
                <a:xfrm>
                  <a:off x="1262739" y="4150994"/>
                  <a:ext cx="644436"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E3CFB61-CF3E-6D15-38F6-CBD8F8803CAE}"/>
                    </a:ext>
                  </a:extLst>
                </p:cNvPr>
                <p:cNvGrpSpPr/>
                <p:nvPr/>
              </p:nvGrpSpPr>
              <p:grpSpPr>
                <a:xfrm>
                  <a:off x="1448581" y="3675047"/>
                  <a:ext cx="7394973" cy="2094445"/>
                  <a:chOff x="1448581" y="3675047"/>
                  <a:chExt cx="7394973" cy="2094445"/>
                </a:xfrm>
              </p:grpSpPr>
              <p:sp>
                <p:nvSpPr>
                  <p:cNvPr id="6" name="Rectangle 5">
                    <a:extLst>
                      <a:ext uri="{FF2B5EF4-FFF2-40B4-BE49-F238E27FC236}">
                        <a16:creationId xmlns:a16="http://schemas.microsoft.com/office/drawing/2014/main" id="{CF581294-ADBE-33A6-509E-30361C6A5894}"/>
                      </a:ext>
                    </a:extLst>
                  </p:cNvPr>
                  <p:cNvSpPr/>
                  <p:nvPr/>
                </p:nvSpPr>
                <p:spPr>
                  <a:xfrm>
                    <a:off x="2072640"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#1</a:t>
                    </a:r>
                  </a:p>
                </p:txBody>
              </p:sp>
              <p:sp>
                <p:nvSpPr>
                  <p:cNvPr id="7" name="Rectangle 6">
                    <a:extLst>
                      <a:ext uri="{FF2B5EF4-FFF2-40B4-BE49-F238E27FC236}">
                        <a16:creationId xmlns:a16="http://schemas.microsoft.com/office/drawing/2014/main" id="{59D8F0EE-4932-BEB6-2872-BF0EE72D838D}"/>
                      </a:ext>
                    </a:extLst>
                  </p:cNvPr>
                  <p:cNvSpPr/>
                  <p:nvPr/>
                </p:nvSpPr>
                <p:spPr>
                  <a:xfrm>
                    <a:off x="3548743"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#2</a:t>
                    </a:r>
                  </a:p>
                </p:txBody>
              </p:sp>
              <p:sp>
                <p:nvSpPr>
                  <p:cNvPr id="8" name="Rectangle 7">
                    <a:extLst>
                      <a:ext uri="{FF2B5EF4-FFF2-40B4-BE49-F238E27FC236}">
                        <a16:creationId xmlns:a16="http://schemas.microsoft.com/office/drawing/2014/main" id="{60949291-8077-BA66-D23D-FCFE9AB71683}"/>
                      </a:ext>
                    </a:extLst>
                  </p:cNvPr>
                  <p:cNvSpPr/>
                  <p:nvPr/>
                </p:nvSpPr>
                <p:spPr>
                  <a:xfrm>
                    <a:off x="5242558"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#3</a:t>
                    </a:r>
                  </a:p>
                </p:txBody>
              </p:sp>
              <p:sp>
                <p:nvSpPr>
                  <p:cNvPr id="15" name="TextBox 14">
                    <a:extLst>
                      <a:ext uri="{FF2B5EF4-FFF2-40B4-BE49-F238E27FC236}">
                        <a16:creationId xmlns:a16="http://schemas.microsoft.com/office/drawing/2014/main" id="{BE842569-0840-D875-29A0-7DE371FF6B8B}"/>
                      </a:ext>
                    </a:extLst>
                  </p:cNvPr>
                  <p:cNvSpPr txBox="1"/>
                  <p:nvPr/>
                </p:nvSpPr>
                <p:spPr>
                  <a:xfrm>
                    <a:off x="2072636" y="4475323"/>
                    <a:ext cx="1036319" cy="461665"/>
                  </a:xfrm>
                  <a:prstGeom prst="rect">
                    <a:avLst/>
                  </a:prstGeom>
                  <a:noFill/>
                </p:spPr>
                <p:txBody>
                  <a:bodyPr wrap="square" rtlCol="0">
                    <a:spAutoFit/>
                  </a:bodyPr>
                  <a:lstStyle/>
                  <a:p>
                    <a:pPr algn="ctr"/>
                    <a:r>
                      <a:rPr lang="en-US" sz="1200"/>
                      <a:t>Optimization goals</a:t>
                    </a:r>
                  </a:p>
                </p:txBody>
              </p:sp>
              <p:sp>
                <p:nvSpPr>
                  <p:cNvPr id="35" name="TextBox 34">
                    <a:extLst>
                      <a:ext uri="{FF2B5EF4-FFF2-40B4-BE49-F238E27FC236}">
                        <a16:creationId xmlns:a16="http://schemas.microsoft.com/office/drawing/2014/main" id="{FB2A1521-D399-F08F-9DE9-28F76C43C771}"/>
                      </a:ext>
                    </a:extLst>
                  </p:cNvPr>
                  <p:cNvSpPr txBox="1"/>
                  <p:nvPr/>
                </p:nvSpPr>
                <p:spPr>
                  <a:xfrm>
                    <a:off x="4711337" y="3966327"/>
                    <a:ext cx="319318" cy="369332"/>
                  </a:xfrm>
                  <a:prstGeom prst="rect">
                    <a:avLst/>
                  </a:prstGeom>
                  <a:noFill/>
                </p:spPr>
                <p:txBody>
                  <a:bodyPr wrap="none" rtlCol="0">
                    <a:spAutoFit/>
                  </a:bodyPr>
                  <a:lstStyle/>
                  <a:p>
                    <a:r>
                      <a:rPr lang="en-US"/>
                      <a:t>…</a:t>
                    </a:r>
                  </a:p>
                </p:txBody>
              </p:sp>
              <p:cxnSp>
                <p:nvCxnSpPr>
                  <p:cNvPr id="37" name="Straight Arrow Connector 36">
                    <a:extLst>
                      <a:ext uri="{FF2B5EF4-FFF2-40B4-BE49-F238E27FC236}">
                        <a16:creationId xmlns:a16="http://schemas.microsoft.com/office/drawing/2014/main" id="{C05F4F50-743A-23F0-695B-6450EBC2156A}"/>
                      </a:ext>
                    </a:extLst>
                  </p:cNvPr>
                  <p:cNvCxnSpPr>
                    <a:cxnSpLocks/>
                  </p:cNvCxnSpPr>
                  <p:nvPr/>
                </p:nvCxnSpPr>
                <p:spPr>
                  <a:xfrm>
                    <a:off x="2987040" y="4148816"/>
                    <a:ext cx="56170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C8CAF5F-DD14-CA9B-DE82-B462B2731F53}"/>
                      </a:ext>
                    </a:extLst>
                  </p:cNvPr>
                  <p:cNvCxnSpPr>
                    <a:cxnSpLocks/>
                  </p:cNvCxnSpPr>
                  <p:nvPr/>
                </p:nvCxnSpPr>
                <p:spPr>
                  <a:xfrm flipV="1">
                    <a:off x="4463143" y="4153754"/>
                    <a:ext cx="248194" cy="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087BAE9-F3C4-53CA-619F-F81DB9668B08}"/>
                      </a:ext>
                    </a:extLst>
                  </p:cNvPr>
                  <p:cNvCxnSpPr>
                    <a:cxnSpLocks/>
                    <a:stCxn id="35" idx="3"/>
                    <a:endCxn id="8" idx="1"/>
                  </p:cNvCxnSpPr>
                  <p:nvPr/>
                </p:nvCxnSpPr>
                <p:spPr>
                  <a:xfrm>
                    <a:off x="5030655" y="4150993"/>
                    <a:ext cx="211903" cy="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4BF211E-D2B5-9AA4-6779-1F7232BAFFC6}"/>
                      </a:ext>
                    </a:extLst>
                  </p:cNvPr>
                  <p:cNvCxnSpPr>
                    <a:cxnSpLocks/>
                  </p:cNvCxnSpPr>
                  <p:nvPr/>
                </p:nvCxnSpPr>
                <p:spPr>
                  <a:xfrm flipV="1">
                    <a:off x="6272347" y="4144462"/>
                    <a:ext cx="333105" cy="653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AE2956B-D8EE-ED1C-F07D-748A7F7F9D4F}"/>
                      </a:ext>
                    </a:extLst>
                  </p:cNvPr>
                  <p:cNvSpPr/>
                  <p:nvPr/>
                </p:nvSpPr>
                <p:spPr>
                  <a:xfrm>
                    <a:off x="1907175" y="3675047"/>
                    <a:ext cx="4380412" cy="1314971"/>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C0E1617-D461-ECC8-9698-C4057762914B}"/>
                      </a:ext>
                    </a:extLst>
                  </p:cNvPr>
                  <p:cNvSpPr txBox="1"/>
                  <p:nvPr/>
                </p:nvSpPr>
                <p:spPr>
                  <a:xfrm>
                    <a:off x="4602481" y="3844865"/>
                    <a:ext cx="519694" cy="276999"/>
                  </a:xfrm>
                  <a:prstGeom prst="rect">
                    <a:avLst/>
                  </a:prstGeom>
                  <a:noFill/>
                </p:spPr>
                <p:txBody>
                  <a:bodyPr wrap="none" rtlCol="0">
                    <a:spAutoFit/>
                  </a:bodyPr>
                  <a:lstStyle/>
                  <a:p>
                    <a:r>
                      <a:rPr lang="en-US" sz="1200">
                        <a:solidFill>
                          <a:srgbClr val="00B050"/>
                        </a:solidFill>
                      </a:rPr>
                      <a:t>ESIR</a:t>
                    </a:r>
                  </a:p>
                </p:txBody>
              </p:sp>
              <p:sp>
                <p:nvSpPr>
                  <p:cNvPr id="54" name="TextBox 53">
                    <a:extLst>
                      <a:ext uri="{FF2B5EF4-FFF2-40B4-BE49-F238E27FC236}">
                        <a16:creationId xmlns:a16="http://schemas.microsoft.com/office/drawing/2014/main" id="{598326F6-73C9-9C6E-903A-C315C77DECC9}"/>
                      </a:ext>
                    </a:extLst>
                  </p:cNvPr>
                  <p:cNvSpPr txBox="1"/>
                  <p:nvPr/>
                </p:nvSpPr>
                <p:spPr>
                  <a:xfrm>
                    <a:off x="3013167" y="3844865"/>
                    <a:ext cx="519694" cy="276999"/>
                  </a:xfrm>
                  <a:prstGeom prst="rect">
                    <a:avLst/>
                  </a:prstGeom>
                  <a:noFill/>
                </p:spPr>
                <p:txBody>
                  <a:bodyPr wrap="none" rtlCol="0">
                    <a:spAutoFit/>
                  </a:bodyPr>
                  <a:lstStyle/>
                  <a:p>
                    <a:r>
                      <a:rPr lang="en-US" sz="1200">
                        <a:solidFill>
                          <a:srgbClr val="00B050"/>
                        </a:solidFill>
                      </a:rPr>
                      <a:t>ESIR</a:t>
                    </a:r>
                  </a:p>
                </p:txBody>
              </p:sp>
              <p:sp>
                <p:nvSpPr>
                  <p:cNvPr id="55" name="TextBox 54">
                    <a:extLst>
                      <a:ext uri="{FF2B5EF4-FFF2-40B4-BE49-F238E27FC236}">
                        <a16:creationId xmlns:a16="http://schemas.microsoft.com/office/drawing/2014/main" id="{B72B0495-D90D-A922-6A9A-30DFEA98CB06}"/>
                      </a:ext>
                    </a:extLst>
                  </p:cNvPr>
                  <p:cNvSpPr txBox="1"/>
                  <p:nvPr/>
                </p:nvSpPr>
                <p:spPr>
                  <a:xfrm>
                    <a:off x="6113419" y="3844865"/>
                    <a:ext cx="519694" cy="276999"/>
                  </a:xfrm>
                  <a:prstGeom prst="rect">
                    <a:avLst/>
                  </a:prstGeom>
                  <a:noFill/>
                </p:spPr>
                <p:txBody>
                  <a:bodyPr wrap="none" rtlCol="0">
                    <a:spAutoFit/>
                  </a:bodyPr>
                  <a:lstStyle/>
                  <a:p>
                    <a:r>
                      <a:rPr lang="en-US" sz="1200">
                        <a:solidFill>
                          <a:srgbClr val="00B050"/>
                        </a:solidFill>
                      </a:rPr>
                      <a:t>ESIR</a:t>
                    </a:r>
                  </a:p>
                </p:txBody>
              </p:sp>
              <p:sp>
                <p:nvSpPr>
                  <p:cNvPr id="57" name="TextBox 56">
                    <a:extLst>
                      <a:ext uri="{FF2B5EF4-FFF2-40B4-BE49-F238E27FC236}">
                        <a16:creationId xmlns:a16="http://schemas.microsoft.com/office/drawing/2014/main" id="{2DD85036-B236-EC06-DACB-7C244CC76EE0}"/>
                      </a:ext>
                    </a:extLst>
                  </p:cNvPr>
                  <p:cNvSpPr txBox="1"/>
                  <p:nvPr/>
                </p:nvSpPr>
                <p:spPr>
                  <a:xfrm>
                    <a:off x="1448581" y="5307827"/>
                    <a:ext cx="7394973" cy="461665"/>
                  </a:xfrm>
                  <a:prstGeom prst="rect">
                    <a:avLst/>
                  </a:prstGeom>
                  <a:noFill/>
                </p:spPr>
                <p:txBody>
                  <a:bodyPr wrap="none" rtlCol="0">
                    <a:spAutoFit/>
                  </a:bodyPr>
                  <a:lstStyle/>
                  <a:p>
                    <a:r>
                      <a:rPr lang="en-US" sz="2400">
                        <a:solidFill>
                          <a:srgbClr val="00B050"/>
                        </a:solidFill>
                      </a:rPr>
                      <a:t>ESIR: Electronic Systems Intermediate Representation</a:t>
                    </a:r>
                  </a:p>
                </p:txBody>
              </p:sp>
              <p:sp>
                <p:nvSpPr>
                  <p:cNvPr id="59" name="TextBox 58">
                    <a:extLst>
                      <a:ext uri="{FF2B5EF4-FFF2-40B4-BE49-F238E27FC236}">
                        <a16:creationId xmlns:a16="http://schemas.microsoft.com/office/drawing/2014/main" id="{2736CFDD-88DD-1C02-6C70-B2AA5A2137B0}"/>
                      </a:ext>
                    </a:extLst>
                  </p:cNvPr>
                  <p:cNvSpPr txBox="1"/>
                  <p:nvPr/>
                </p:nvSpPr>
                <p:spPr>
                  <a:xfrm>
                    <a:off x="3230879" y="4493629"/>
                    <a:ext cx="1726755" cy="261610"/>
                  </a:xfrm>
                  <a:prstGeom prst="rect">
                    <a:avLst/>
                  </a:prstGeom>
                  <a:noFill/>
                </p:spPr>
                <p:txBody>
                  <a:bodyPr wrap="none" rtlCol="0">
                    <a:spAutoFit/>
                  </a:bodyPr>
                  <a:lstStyle/>
                  <a:p>
                    <a:r>
                      <a:rPr lang="en-US" sz="1100"/>
                      <a:t>Design space exploration</a:t>
                    </a:r>
                  </a:p>
                </p:txBody>
              </p:sp>
            </p:grpSp>
          </p:grpSp>
        </p:grpSp>
        <p:sp>
          <p:nvSpPr>
            <p:cNvPr id="61" name="TextBox 60">
              <a:extLst>
                <a:ext uri="{FF2B5EF4-FFF2-40B4-BE49-F238E27FC236}">
                  <a16:creationId xmlns:a16="http://schemas.microsoft.com/office/drawing/2014/main" id="{874930B3-272A-CB33-A8D6-94874AD863CA}"/>
                </a:ext>
              </a:extLst>
            </p:cNvPr>
            <p:cNvSpPr txBox="1"/>
            <p:nvPr/>
          </p:nvSpPr>
          <p:spPr>
            <a:xfrm>
              <a:off x="5984105" y="6005205"/>
              <a:ext cx="6205545" cy="246221"/>
            </a:xfrm>
            <a:prstGeom prst="rect">
              <a:avLst/>
            </a:prstGeom>
            <a:noFill/>
          </p:spPr>
          <p:txBody>
            <a:bodyPr wrap="none" rtlCol="0">
              <a:spAutoFit/>
            </a:bodyPr>
            <a:lstStyle/>
            <a:p>
              <a:r>
                <a:rPr lang="en-US" sz="1000">
                  <a:solidFill>
                    <a:srgbClr val="00B050"/>
                  </a:solidFill>
                </a:rPr>
                <a:t>ESIR</a:t>
              </a:r>
              <a:r>
                <a:rPr lang="en-US" sz="1000"/>
                <a:t> is an open standard: </a:t>
              </a:r>
              <a:r>
                <a:rPr lang="en-US" sz="1000">
                  <a:hlinkClick r:id="rId6"/>
                </a:rPr>
                <a:t>https://github.com/JITx-Inc/open-components-database/blob/main/README.md</a:t>
              </a:r>
              <a:r>
                <a:rPr lang="en-US" sz="1000"/>
                <a:t> </a:t>
              </a:r>
            </a:p>
          </p:txBody>
        </p:sp>
      </p:grpSp>
    </p:spTree>
    <p:extLst>
      <p:ext uri="{BB962C8B-B14F-4D97-AF65-F5344CB8AC3E}">
        <p14:creationId xmlns:p14="http://schemas.microsoft.com/office/powerpoint/2010/main" val="270367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7CB6-E6B1-9C63-13CC-351657B00061}"/>
              </a:ext>
            </a:extLst>
          </p:cNvPr>
          <p:cNvSpPr>
            <a:spLocks noGrp="1"/>
          </p:cNvSpPr>
          <p:nvPr>
            <p:ph type="title"/>
          </p:nvPr>
        </p:nvSpPr>
        <p:spPr>
          <a:xfrm>
            <a:off x="380999" y="169443"/>
            <a:ext cx="11430001" cy="1199822"/>
          </a:xfrm>
        </p:spPr>
        <p:txBody>
          <a:bodyPr/>
          <a:lstStyle/>
          <a:p>
            <a:r>
              <a:rPr lang="en-US"/>
              <a:t>System Design Studio Workflow #2</a:t>
            </a:r>
          </a:p>
        </p:txBody>
      </p:sp>
      <p:grpSp>
        <p:nvGrpSpPr>
          <p:cNvPr id="44" name="Group 43">
            <a:extLst>
              <a:ext uri="{FF2B5EF4-FFF2-40B4-BE49-F238E27FC236}">
                <a16:creationId xmlns:a16="http://schemas.microsoft.com/office/drawing/2014/main" id="{048825BC-0CF0-F133-3160-3B82B5005DCD}"/>
              </a:ext>
            </a:extLst>
          </p:cNvPr>
          <p:cNvGrpSpPr/>
          <p:nvPr/>
        </p:nvGrpSpPr>
        <p:grpSpPr>
          <a:xfrm>
            <a:off x="513318" y="2879334"/>
            <a:ext cx="4637234" cy="1099332"/>
            <a:chOff x="232630" y="3995983"/>
            <a:chExt cx="4637234" cy="1099332"/>
          </a:xfrm>
        </p:grpSpPr>
        <p:pic>
          <p:nvPicPr>
            <p:cNvPr id="45" name="Graphic 44" descr="Lights On outline">
              <a:extLst>
                <a:ext uri="{FF2B5EF4-FFF2-40B4-BE49-F238E27FC236}">
                  <a16:creationId xmlns:a16="http://schemas.microsoft.com/office/drawing/2014/main" id="{2B2F06FF-00E8-8F5C-D626-3791803DF7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630" y="4638115"/>
              <a:ext cx="457200" cy="457200"/>
            </a:xfrm>
            <a:prstGeom prst="rect">
              <a:avLst/>
            </a:prstGeom>
          </p:spPr>
        </p:pic>
        <p:sp>
          <p:nvSpPr>
            <p:cNvPr id="46" name="TextBox 45">
              <a:extLst>
                <a:ext uri="{FF2B5EF4-FFF2-40B4-BE49-F238E27FC236}">
                  <a16:creationId xmlns:a16="http://schemas.microsoft.com/office/drawing/2014/main" id="{FE705A7C-5F25-2C50-0D2A-547EB88ACE64}"/>
                </a:ext>
              </a:extLst>
            </p:cNvPr>
            <p:cNvSpPr txBox="1"/>
            <p:nvPr/>
          </p:nvSpPr>
          <p:spPr>
            <a:xfrm>
              <a:off x="661382" y="4728216"/>
              <a:ext cx="891591" cy="276999"/>
            </a:xfrm>
            <a:prstGeom prst="rect">
              <a:avLst/>
            </a:prstGeom>
            <a:noFill/>
          </p:spPr>
          <p:txBody>
            <a:bodyPr wrap="none" rtlCol="0">
              <a:spAutoFit/>
            </a:bodyPr>
            <a:lstStyle/>
            <a:p>
              <a:r>
                <a:rPr lang="en-US" sz="1200"/>
                <a:t>Novel idea</a:t>
              </a:r>
            </a:p>
          </p:txBody>
        </p:sp>
        <p:pic>
          <p:nvPicPr>
            <p:cNvPr id="47" name="Graphic 46" descr="Handshake outline">
              <a:extLst>
                <a:ext uri="{FF2B5EF4-FFF2-40B4-BE49-F238E27FC236}">
                  <a16:creationId xmlns:a16="http://schemas.microsoft.com/office/drawing/2014/main" id="{2ABAD546-FCA2-C256-CABD-02CBA16064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630" y="3998215"/>
              <a:ext cx="457200" cy="457200"/>
            </a:xfrm>
            <a:prstGeom prst="rect">
              <a:avLst/>
            </a:prstGeom>
          </p:spPr>
        </p:pic>
        <p:sp>
          <p:nvSpPr>
            <p:cNvPr id="48" name="TextBox 47">
              <a:extLst>
                <a:ext uri="{FF2B5EF4-FFF2-40B4-BE49-F238E27FC236}">
                  <a16:creationId xmlns:a16="http://schemas.microsoft.com/office/drawing/2014/main" id="{FF925693-23DF-511B-895F-54CF81D6841F}"/>
                </a:ext>
              </a:extLst>
            </p:cNvPr>
            <p:cNvSpPr txBox="1"/>
            <p:nvPr/>
          </p:nvSpPr>
          <p:spPr>
            <a:xfrm>
              <a:off x="661382" y="4088316"/>
              <a:ext cx="792205" cy="276999"/>
            </a:xfrm>
            <a:prstGeom prst="rect">
              <a:avLst/>
            </a:prstGeom>
            <a:noFill/>
          </p:spPr>
          <p:txBody>
            <a:bodyPr wrap="none" rtlCol="0">
              <a:spAutoFit/>
            </a:bodyPr>
            <a:lstStyle/>
            <a:p>
              <a:r>
                <a:rPr lang="en-US" sz="1200"/>
                <a:t>Embrace</a:t>
              </a:r>
            </a:p>
          </p:txBody>
        </p:sp>
        <p:sp>
          <p:nvSpPr>
            <p:cNvPr id="49" name="TextBox 48">
              <a:extLst>
                <a:ext uri="{FF2B5EF4-FFF2-40B4-BE49-F238E27FC236}">
                  <a16:creationId xmlns:a16="http://schemas.microsoft.com/office/drawing/2014/main" id="{FAC2FD0E-B6EB-6507-EC18-A0FDBAB7F1E6}"/>
                </a:ext>
              </a:extLst>
            </p:cNvPr>
            <p:cNvSpPr txBox="1"/>
            <p:nvPr/>
          </p:nvSpPr>
          <p:spPr>
            <a:xfrm>
              <a:off x="3789119" y="4088316"/>
              <a:ext cx="1080745" cy="276999"/>
            </a:xfrm>
            <a:prstGeom prst="rect">
              <a:avLst/>
            </a:prstGeom>
            <a:noFill/>
          </p:spPr>
          <p:txBody>
            <a:bodyPr wrap="none" rtlCol="0">
              <a:spAutoFit/>
            </a:bodyPr>
            <a:lstStyle/>
            <a:p>
              <a:r>
                <a:rPr lang="en-US" sz="1200"/>
                <a:t>Interoperable</a:t>
              </a:r>
            </a:p>
          </p:txBody>
        </p:sp>
        <p:pic>
          <p:nvPicPr>
            <p:cNvPr id="50" name="Graphic 49" descr="Badge New outline">
              <a:extLst>
                <a:ext uri="{FF2B5EF4-FFF2-40B4-BE49-F238E27FC236}">
                  <a16:creationId xmlns:a16="http://schemas.microsoft.com/office/drawing/2014/main" id="{2E3037FE-808F-5AD2-724E-CA6869FDBD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2857" y="4638115"/>
              <a:ext cx="457200" cy="457200"/>
            </a:xfrm>
            <a:prstGeom prst="rect">
              <a:avLst/>
            </a:prstGeom>
          </p:spPr>
        </p:pic>
        <p:sp>
          <p:nvSpPr>
            <p:cNvPr id="51" name="TextBox 50">
              <a:extLst>
                <a:ext uri="{FF2B5EF4-FFF2-40B4-BE49-F238E27FC236}">
                  <a16:creationId xmlns:a16="http://schemas.microsoft.com/office/drawing/2014/main" id="{1E7AD05C-7128-9718-266B-394B2D395619}"/>
                </a:ext>
              </a:extLst>
            </p:cNvPr>
            <p:cNvSpPr txBox="1"/>
            <p:nvPr/>
          </p:nvSpPr>
          <p:spPr>
            <a:xfrm>
              <a:off x="2189256" y="3995983"/>
              <a:ext cx="1019831" cy="461665"/>
            </a:xfrm>
            <a:prstGeom prst="rect">
              <a:avLst/>
            </a:prstGeom>
            <a:noFill/>
          </p:spPr>
          <p:txBody>
            <a:bodyPr wrap="none" rtlCol="0">
              <a:spAutoFit/>
            </a:bodyPr>
            <a:lstStyle/>
            <a:p>
              <a:r>
                <a:rPr lang="en-US" sz="1200"/>
                <a:t>Standard</a:t>
              </a:r>
            </a:p>
            <a:p>
              <a:r>
                <a:rPr lang="en-US" sz="1200"/>
                <a:t> Compliance</a:t>
              </a:r>
            </a:p>
          </p:txBody>
        </p:sp>
        <p:sp>
          <p:nvSpPr>
            <p:cNvPr id="53" name="TextBox 52">
              <a:extLst>
                <a:ext uri="{FF2B5EF4-FFF2-40B4-BE49-F238E27FC236}">
                  <a16:creationId xmlns:a16="http://schemas.microsoft.com/office/drawing/2014/main" id="{9966F3CD-65E8-15C5-9E16-C5B2BD3199C3}"/>
                </a:ext>
              </a:extLst>
            </p:cNvPr>
            <p:cNvSpPr txBox="1"/>
            <p:nvPr/>
          </p:nvSpPr>
          <p:spPr>
            <a:xfrm>
              <a:off x="2189256" y="4728216"/>
              <a:ext cx="2206053" cy="276999"/>
            </a:xfrm>
            <a:prstGeom prst="rect">
              <a:avLst/>
            </a:prstGeom>
            <a:noFill/>
          </p:spPr>
          <p:txBody>
            <a:bodyPr wrap="none" rtlCol="0">
              <a:spAutoFit/>
            </a:bodyPr>
            <a:lstStyle/>
            <a:p>
              <a:r>
                <a:rPr lang="en-US" sz="1200"/>
                <a:t>Unique Existing Differentiation</a:t>
              </a:r>
            </a:p>
          </p:txBody>
        </p:sp>
        <p:pic>
          <p:nvPicPr>
            <p:cNvPr id="54" name="Graphic 53" descr="Badge Tick1 outline">
              <a:extLst>
                <a:ext uri="{FF2B5EF4-FFF2-40B4-BE49-F238E27FC236}">
                  <a16:creationId xmlns:a16="http://schemas.microsoft.com/office/drawing/2014/main" id="{45565C73-6FBC-AFA5-051C-4B7619AA68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92857" y="3998215"/>
              <a:ext cx="457200" cy="457200"/>
            </a:xfrm>
            <a:prstGeom prst="rect">
              <a:avLst/>
            </a:prstGeom>
          </p:spPr>
        </p:pic>
        <p:pic>
          <p:nvPicPr>
            <p:cNvPr id="55" name="Graphic 54" descr="Connected outline">
              <a:extLst>
                <a:ext uri="{FF2B5EF4-FFF2-40B4-BE49-F238E27FC236}">
                  <a16:creationId xmlns:a16="http://schemas.microsoft.com/office/drawing/2014/main" id="{8B770DEA-DDE7-C4EF-2B56-EA0E79EE78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81688" y="3998215"/>
              <a:ext cx="457200" cy="457200"/>
            </a:xfrm>
            <a:prstGeom prst="rect">
              <a:avLst/>
            </a:prstGeom>
          </p:spPr>
        </p:pic>
      </p:grpSp>
      <p:grpSp>
        <p:nvGrpSpPr>
          <p:cNvPr id="4" name="Group 3">
            <a:extLst>
              <a:ext uri="{FF2B5EF4-FFF2-40B4-BE49-F238E27FC236}">
                <a16:creationId xmlns:a16="http://schemas.microsoft.com/office/drawing/2014/main" id="{AED09651-2E1E-F224-2D3A-A943F74A9475}"/>
              </a:ext>
            </a:extLst>
          </p:cNvPr>
          <p:cNvGrpSpPr/>
          <p:nvPr/>
        </p:nvGrpSpPr>
        <p:grpSpPr>
          <a:xfrm>
            <a:off x="6095998" y="1369265"/>
            <a:ext cx="5582679" cy="4802936"/>
            <a:chOff x="6095998" y="1369265"/>
            <a:chExt cx="5582679" cy="4802936"/>
          </a:xfrm>
        </p:grpSpPr>
        <p:sp>
          <p:nvSpPr>
            <p:cNvPr id="5" name="Rectangle: Rounded Corners 4">
              <a:extLst>
                <a:ext uri="{FF2B5EF4-FFF2-40B4-BE49-F238E27FC236}">
                  <a16:creationId xmlns:a16="http://schemas.microsoft.com/office/drawing/2014/main" id="{DAA5DBA0-512D-B8DE-5768-ABC0A389CB37}"/>
                </a:ext>
              </a:extLst>
            </p:cNvPr>
            <p:cNvSpPr/>
            <p:nvPr/>
          </p:nvSpPr>
          <p:spPr>
            <a:xfrm>
              <a:off x="6095998" y="2771621"/>
              <a:ext cx="5582679" cy="3400580"/>
            </a:xfrm>
            <a:prstGeom prst="roundRect">
              <a:avLst/>
            </a:prstGeom>
            <a:solidFill>
              <a:schemeClr val="bg1">
                <a:lumMod val="9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534BC74B-AE9C-134C-EF63-648A528A7E82}"/>
                </a:ext>
              </a:extLst>
            </p:cNvPr>
            <p:cNvSpPr/>
            <p:nvPr/>
          </p:nvSpPr>
          <p:spPr>
            <a:xfrm>
              <a:off x="7926369" y="1369265"/>
              <a:ext cx="1828800" cy="365760"/>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Applications</a:t>
              </a:r>
            </a:p>
            <a:p>
              <a:pPr algn="ctr"/>
              <a:r>
                <a:rPr lang="en-US" sz="1200">
                  <a:solidFill>
                    <a:schemeClr val="tx1"/>
                  </a:solidFill>
                </a:rPr>
                <a:t> Workloads</a:t>
              </a:r>
            </a:p>
          </p:txBody>
        </p:sp>
        <p:sp>
          <p:nvSpPr>
            <p:cNvPr id="7" name="Rectangle: Rounded Corners 6">
              <a:extLst>
                <a:ext uri="{FF2B5EF4-FFF2-40B4-BE49-F238E27FC236}">
                  <a16:creationId xmlns:a16="http://schemas.microsoft.com/office/drawing/2014/main" id="{7E6D99F0-F0AC-398B-73A7-4BDEB83E987A}"/>
                </a:ext>
              </a:extLst>
            </p:cNvPr>
            <p:cNvSpPr/>
            <p:nvPr/>
          </p:nvSpPr>
          <p:spPr>
            <a:xfrm>
              <a:off x="7737325" y="3843085"/>
              <a:ext cx="1007411"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SW Spec</a:t>
              </a:r>
            </a:p>
          </p:txBody>
        </p:sp>
        <p:sp>
          <p:nvSpPr>
            <p:cNvPr id="8" name="Rectangle: Rounded Corners 7">
              <a:extLst>
                <a:ext uri="{FF2B5EF4-FFF2-40B4-BE49-F238E27FC236}">
                  <a16:creationId xmlns:a16="http://schemas.microsoft.com/office/drawing/2014/main" id="{4B4E159F-F68F-BCB0-A290-7A7761C80739}"/>
                </a:ext>
              </a:extLst>
            </p:cNvPr>
            <p:cNvSpPr/>
            <p:nvPr/>
          </p:nvSpPr>
          <p:spPr>
            <a:xfrm>
              <a:off x="8980639" y="3843085"/>
              <a:ext cx="1007411"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HW Spec</a:t>
              </a:r>
            </a:p>
          </p:txBody>
        </p:sp>
        <p:sp>
          <p:nvSpPr>
            <p:cNvPr id="9" name="Rectangle: Rounded Corners 8">
              <a:extLst>
                <a:ext uri="{FF2B5EF4-FFF2-40B4-BE49-F238E27FC236}">
                  <a16:creationId xmlns:a16="http://schemas.microsoft.com/office/drawing/2014/main" id="{DA1F5461-1B85-7FF3-C5DE-69C159670785}"/>
                </a:ext>
              </a:extLst>
            </p:cNvPr>
            <p:cNvSpPr/>
            <p:nvPr/>
          </p:nvSpPr>
          <p:spPr>
            <a:xfrm>
              <a:off x="7926369" y="2190120"/>
              <a:ext cx="182880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Profiling</a:t>
              </a:r>
            </a:p>
          </p:txBody>
        </p:sp>
        <p:sp>
          <p:nvSpPr>
            <p:cNvPr id="10" name="Rectangle: Rounded Corners 9">
              <a:extLst>
                <a:ext uri="{FF2B5EF4-FFF2-40B4-BE49-F238E27FC236}">
                  <a16:creationId xmlns:a16="http://schemas.microsoft.com/office/drawing/2014/main" id="{A765326F-57F1-65E3-3ABB-0711E3F6F8B4}"/>
                </a:ext>
              </a:extLst>
            </p:cNvPr>
            <p:cNvSpPr/>
            <p:nvPr/>
          </p:nvSpPr>
          <p:spPr>
            <a:xfrm>
              <a:off x="7926369" y="3010975"/>
              <a:ext cx="182880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SW / HW Partitioning</a:t>
              </a:r>
            </a:p>
          </p:txBody>
        </p:sp>
        <p:sp>
          <p:nvSpPr>
            <p:cNvPr id="11" name="Rectangle: Rounded Corners 10">
              <a:extLst>
                <a:ext uri="{FF2B5EF4-FFF2-40B4-BE49-F238E27FC236}">
                  <a16:creationId xmlns:a16="http://schemas.microsoft.com/office/drawing/2014/main" id="{593BDC9E-9AAB-2197-073B-8E9F14009ED1}"/>
                </a:ext>
              </a:extLst>
            </p:cNvPr>
            <p:cNvSpPr/>
            <p:nvPr/>
          </p:nvSpPr>
          <p:spPr>
            <a:xfrm>
              <a:off x="7312790" y="4652685"/>
              <a:ext cx="146304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1"/>
                  </a:solidFill>
                </a:rPr>
                <a:t>SW Modules</a:t>
              </a:r>
            </a:p>
          </p:txBody>
        </p:sp>
        <p:sp>
          <p:nvSpPr>
            <p:cNvPr id="12" name="Rectangle: Rounded Corners 11">
              <a:extLst>
                <a:ext uri="{FF2B5EF4-FFF2-40B4-BE49-F238E27FC236}">
                  <a16:creationId xmlns:a16="http://schemas.microsoft.com/office/drawing/2014/main" id="{10EE1FC7-F008-EFFA-74C2-085E630C53FE}"/>
                </a:ext>
              </a:extLst>
            </p:cNvPr>
            <p:cNvSpPr/>
            <p:nvPr/>
          </p:nvSpPr>
          <p:spPr>
            <a:xfrm>
              <a:off x="8925540" y="4667881"/>
              <a:ext cx="146304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1"/>
                  </a:solidFill>
                </a:rPr>
                <a:t>IPs/Chiplets/Models</a:t>
              </a:r>
            </a:p>
          </p:txBody>
        </p:sp>
        <p:cxnSp>
          <p:nvCxnSpPr>
            <p:cNvPr id="13" name="Straight Arrow Connector 12">
              <a:extLst>
                <a:ext uri="{FF2B5EF4-FFF2-40B4-BE49-F238E27FC236}">
                  <a16:creationId xmlns:a16="http://schemas.microsoft.com/office/drawing/2014/main" id="{7D7FCDA0-DE65-8877-2234-A9C9C3B23FD8}"/>
                </a:ext>
              </a:extLst>
            </p:cNvPr>
            <p:cNvCxnSpPr>
              <a:cxnSpLocks/>
              <a:stCxn id="6" idx="2"/>
              <a:endCxn id="9" idx="0"/>
            </p:cNvCxnSpPr>
            <p:nvPr/>
          </p:nvCxnSpPr>
          <p:spPr>
            <a:xfrm>
              <a:off x="8840769" y="1735025"/>
              <a:ext cx="0" cy="455095"/>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2B638E6B-AEB4-5A35-6900-CAC0787FCFD7}"/>
                </a:ext>
              </a:extLst>
            </p:cNvPr>
            <p:cNvCxnSpPr>
              <a:cxnSpLocks/>
              <a:stCxn id="9" idx="2"/>
              <a:endCxn id="10" idx="0"/>
            </p:cNvCxnSpPr>
            <p:nvPr/>
          </p:nvCxnSpPr>
          <p:spPr>
            <a:xfrm>
              <a:off x="8840769" y="2555880"/>
              <a:ext cx="0" cy="455095"/>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2A7B102D-C50C-0AB9-A178-FAD3666CF430}"/>
                </a:ext>
              </a:extLst>
            </p:cNvPr>
            <p:cNvCxnSpPr>
              <a:cxnSpLocks/>
              <a:stCxn id="7" idx="2"/>
              <a:endCxn id="11" idx="0"/>
            </p:cNvCxnSpPr>
            <p:nvPr/>
          </p:nvCxnSpPr>
          <p:spPr>
            <a:xfrm flipH="1">
              <a:off x="8044310" y="4208845"/>
              <a:ext cx="196721" cy="443840"/>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A406231-6FF4-1B9A-033F-C37AA233AF92}"/>
                </a:ext>
              </a:extLst>
            </p:cNvPr>
            <p:cNvCxnSpPr>
              <a:cxnSpLocks/>
              <a:stCxn id="8" idx="2"/>
              <a:endCxn id="12" idx="0"/>
            </p:cNvCxnSpPr>
            <p:nvPr/>
          </p:nvCxnSpPr>
          <p:spPr>
            <a:xfrm>
              <a:off x="9484345" y="4208845"/>
              <a:ext cx="172715" cy="459036"/>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B2A113D0-73DF-AF7F-4CD7-BB23286C2E20}"/>
                </a:ext>
              </a:extLst>
            </p:cNvPr>
            <p:cNvSpPr/>
            <p:nvPr/>
          </p:nvSpPr>
          <p:spPr>
            <a:xfrm>
              <a:off x="6678462" y="3843085"/>
              <a:ext cx="82296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a:solidFill>
                    <a:schemeClr val="tx1"/>
                  </a:solidFill>
                </a:rPr>
                <a:t>SW Libraries</a:t>
              </a:r>
            </a:p>
          </p:txBody>
        </p:sp>
        <p:sp>
          <p:nvSpPr>
            <p:cNvPr id="18" name="Rectangle: Rounded Corners 17">
              <a:extLst>
                <a:ext uri="{FF2B5EF4-FFF2-40B4-BE49-F238E27FC236}">
                  <a16:creationId xmlns:a16="http://schemas.microsoft.com/office/drawing/2014/main" id="{DF44E16D-7AAD-E2B5-B3A4-9C26869B43C3}"/>
                </a:ext>
              </a:extLst>
            </p:cNvPr>
            <p:cNvSpPr/>
            <p:nvPr/>
          </p:nvSpPr>
          <p:spPr>
            <a:xfrm>
              <a:off x="10223953" y="3843085"/>
              <a:ext cx="82296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a:solidFill>
                    <a:schemeClr val="tx1"/>
                  </a:solidFill>
                </a:rPr>
                <a:t>Design Libraries</a:t>
              </a:r>
            </a:p>
          </p:txBody>
        </p:sp>
        <p:sp>
          <p:nvSpPr>
            <p:cNvPr id="19" name="Rectangle: Rounded Corners 18">
              <a:extLst>
                <a:ext uri="{FF2B5EF4-FFF2-40B4-BE49-F238E27FC236}">
                  <a16:creationId xmlns:a16="http://schemas.microsoft.com/office/drawing/2014/main" id="{28A934EA-A4AF-92E2-E0D4-A976223519EA}"/>
                </a:ext>
              </a:extLst>
            </p:cNvPr>
            <p:cNvSpPr/>
            <p:nvPr/>
          </p:nvSpPr>
          <p:spPr>
            <a:xfrm>
              <a:off x="7925795" y="5489788"/>
              <a:ext cx="1828800" cy="365760"/>
            </a:xfrm>
            <a:prstGeom prst="roundRect">
              <a:avLst/>
            </a:prstGeom>
            <a:solidFill>
              <a:srgbClr val="FFFF00"/>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Analysis Engines</a:t>
              </a:r>
            </a:p>
          </p:txBody>
        </p:sp>
        <p:cxnSp>
          <p:nvCxnSpPr>
            <p:cNvPr id="20" name="Connector: Elbow 19">
              <a:extLst>
                <a:ext uri="{FF2B5EF4-FFF2-40B4-BE49-F238E27FC236}">
                  <a16:creationId xmlns:a16="http://schemas.microsoft.com/office/drawing/2014/main" id="{112BE27B-77AE-DCA2-102C-207C2424A6EF}"/>
                </a:ext>
              </a:extLst>
            </p:cNvPr>
            <p:cNvCxnSpPr>
              <a:stCxn id="10" idx="2"/>
              <a:endCxn id="8" idx="0"/>
            </p:cNvCxnSpPr>
            <p:nvPr/>
          </p:nvCxnSpPr>
          <p:spPr>
            <a:xfrm rot="16200000" flipH="1">
              <a:off x="8929382" y="3288122"/>
              <a:ext cx="466350" cy="643576"/>
            </a:xfrm>
            <a:prstGeom prst="bentConnector3">
              <a:avLst>
                <a:gd name="adj1" fmla="val 50000"/>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E121F15D-CD08-710A-802F-45F915FBAD5E}"/>
                </a:ext>
              </a:extLst>
            </p:cNvPr>
            <p:cNvCxnSpPr>
              <a:stCxn id="10" idx="2"/>
              <a:endCxn id="7" idx="0"/>
            </p:cNvCxnSpPr>
            <p:nvPr/>
          </p:nvCxnSpPr>
          <p:spPr>
            <a:xfrm rot="5400000">
              <a:off x="8307725" y="3310041"/>
              <a:ext cx="466350" cy="599738"/>
            </a:xfrm>
            <a:prstGeom prst="bentConnector3">
              <a:avLst>
                <a:gd name="adj1" fmla="val 50000"/>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1118FF-A0A4-B58A-BAA5-8351A7BB1427}"/>
                </a:ext>
              </a:extLst>
            </p:cNvPr>
            <p:cNvCxnSpPr>
              <a:stCxn id="11" idx="2"/>
              <a:endCxn id="19" idx="0"/>
            </p:cNvCxnSpPr>
            <p:nvPr/>
          </p:nvCxnSpPr>
          <p:spPr>
            <a:xfrm>
              <a:off x="8044310" y="5018445"/>
              <a:ext cx="795885" cy="471343"/>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0E1F233-94E8-01FF-CE68-075A3203F710}"/>
                </a:ext>
              </a:extLst>
            </p:cNvPr>
            <p:cNvCxnSpPr>
              <a:stCxn id="12" idx="2"/>
              <a:endCxn id="19" idx="0"/>
            </p:cNvCxnSpPr>
            <p:nvPr/>
          </p:nvCxnSpPr>
          <p:spPr>
            <a:xfrm flipH="1">
              <a:off x="8840195" y="5033641"/>
              <a:ext cx="816865" cy="456147"/>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1251CE8-6B87-A133-675D-104DD07EF444}"/>
                </a:ext>
              </a:extLst>
            </p:cNvPr>
            <p:cNvSpPr txBox="1"/>
            <p:nvPr/>
          </p:nvSpPr>
          <p:spPr>
            <a:xfrm>
              <a:off x="6185639" y="2980329"/>
              <a:ext cx="607859" cy="553998"/>
            </a:xfrm>
            <a:prstGeom prst="rect">
              <a:avLst/>
            </a:prstGeom>
            <a:noFill/>
          </p:spPr>
          <p:txBody>
            <a:bodyPr wrap="none" rtlCol="0">
              <a:spAutoFit/>
            </a:bodyPr>
            <a:lstStyle/>
            <a:p>
              <a:r>
                <a:rPr lang="en-US" sz="1000"/>
                <a:t>System</a:t>
              </a:r>
            </a:p>
            <a:p>
              <a:r>
                <a:rPr lang="en-US" sz="1000"/>
                <a:t>Design</a:t>
              </a:r>
            </a:p>
            <a:p>
              <a:r>
                <a:rPr lang="en-US" sz="1000"/>
                <a:t>Studio</a:t>
              </a:r>
            </a:p>
          </p:txBody>
        </p:sp>
        <p:sp>
          <p:nvSpPr>
            <p:cNvPr id="27" name="TextBox 26">
              <a:extLst>
                <a:ext uri="{FF2B5EF4-FFF2-40B4-BE49-F238E27FC236}">
                  <a16:creationId xmlns:a16="http://schemas.microsoft.com/office/drawing/2014/main" id="{B470AA52-5C86-8805-E817-E874B95761CD}"/>
                </a:ext>
              </a:extLst>
            </p:cNvPr>
            <p:cNvSpPr txBox="1"/>
            <p:nvPr/>
          </p:nvSpPr>
          <p:spPr>
            <a:xfrm>
              <a:off x="10240832" y="5783935"/>
              <a:ext cx="856325" cy="276999"/>
            </a:xfrm>
            <a:prstGeom prst="rect">
              <a:avLst/>
            </a:prstGeom>
            <a:noFill/>
          </p:spPr>
          <p:txBody>
            <a:bodyPr wrap="none" rtlCol="0">
              <a:spAutoFit/>
            </a:bodyPr>
            <a:lstStyle/>
            <a:p>
              <a:r>
                <a:rPr lang="en-US" sz="1200"/>
                <a:t>Feedback</a:t>
              </a:r>
            </a:p>
          </p:txBody>
        </p:sp>
        <p:cxnSp>
          <p:nvCxnSpPr>
            <p:cNvPr id="28" name="Connector: Elbow 27">
              <a:extLst>
                <a:ext uri="{FF2B5EF4-FFF2-40B4-BE49-F238E27FC236}">
                  <a16:creationId xmlns:a16="http://schemas.microsoft.com/office/drawing/2014/main" id="{3AEE93EA-AACA-E789-604A-D72F345E8EC8}"/>
                </a:ext>
              </a:extLst>
            </p:cNvPr>
            <p:cNvCxnSpPr>
              <a:stCxn id="19" idx="2"/>
            </p:cNvCxnSpPr>
            <p:nvPr/>
          </p:nvCxnSpPr>
          <p:spPr>
            <a:xfrm rot="16200000" flipH="1">
              <a:off x="9486881" y="5208862"/>
              <a:ext cx="90386" cy="1383758"/>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258774C0-4789-ED88-F061-055452424240}"/>
                </a:ext>
              </a:extLst>
            </p:cNvPr>
            <p:cNvCxnSpPr>
              <a:stCxn id="17" idx="0"/>
              <a:endCxn id="10" idx="1"/>
            </p:cNvCxnSpPr>
            <p:nvPr/>
          </p:nvCxnSpPr>
          <p:spPr>
            <a:xfrm rot="5400000" flipH="1" flipV="1">
              <a:off x="7183540" y="3100257"/>
              <a:ext cx="649230" cy="836427"/>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CA2C9D8-37DC-D186-82C0-89B773BCFDC3}"/>
                </a:ext>
              </a:extLst>
            </p:cNvPr>
            <p:cNvCxnSpPr>
              <a:stCxn id="18" idx="0"/>
              <a:endCxn id="10" idx="3"/>
            </p:cNvCxnSpPr>
            <p:nvPr/>
          </p:nvCxnSpPr>
          <p:spPr>
            <a:xfrm rot="16200000" flipV="1">
              <a:off x="9870686" y="3078338"/>
              <a:ext cx="649230" cy="880264"/>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859BF7A4-9762-591D-1608-2FBDA94F2BEF}"/>
                </a:ext>
              </a:extLst>
            </p:cNvPr>
            <p:cNvCxnSpPr>
              <a:cxnSpLocks/>
            </p:cNvCxnSpPr>
            <p:nvPr/>
          </p:nvCxnSpPr>
          <p:spPr>
            <a:xfrm rot="16200000" flipH="1">
              <a:off x="6809127" y="4514154"/>
              <a:ext cx="1463823" cy="835853"/>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C88770C1-CA54-B10A-06A7-69E743D14150}"/>
                </a:ext>
              </a:extLst>
            </p:cNvPr>
            <p:cNvCxnSpPr>
              <a:cxnSpLocks/>
            </p:cNvCxnSpPr>
            <p:nvPr/>
          </p:nvCxnSpPr>
          <p:spPr>
            <a:xfrm rot="5400000">
              <a:off x="9463103" y="4500338"/>
              <a:ext cx="1463823" cy="880838"/>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844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8DF5-AAA1-EF06-40EE-4030949CD0CF}"/>
              </a:ext>
            </a:extLst>
          </p:cNvPr>
          <p:cNvSpPr>
            <a:spLocks noGrp="1"/>
          </p:cNvSpPr>
          <p:nvPr>
            <p:ph type="title"/>
          </p:nvPr>
        </p:nvSpPr>
        <p:spPr/>
        <p:txBody>
          <a:bodyPr/>
          <a:lstStyle/>
          <a:p>
            <a:r>
              <a:rPr lang="en-US">
                <a:solidFill>
                  <a:srgbClr val="00B050"/>
                </a:solidFill>
              </a:rPr>
              <a:t>2a.</a:t>
            </a:r>
            <a:r>
              <a:rPr lang="en-US"/>
              <a:t> Solvers for Design Space Exploration</a:t>
            </a:r>
          </a:p>
        </p:txBody>
      </p:sp>
      <p:grpSp>
        <p:nvGrpSpPr>
          <p:cNvPr id="5" name="Group 4">
            <a:extLst>
              <a:ext uri="{FF2B5EF4-FFF2-40B4-BE49-F238E27FC236}">
                <a16:creationId xmlns:a16="http://schemas.microsoft.com/office/drawing/2014/main" id="{E2A238AC-C763-11FF-0294-69AB399433BB}"/>
              </a:ext>
            </a:extLst>
          </p:cNvPr>
          <p:cNvGrpSpPr/>
          <p:nvPr/>
        </p:nvGrpSpPr>
        <p:grpSpPr>
          <a:xfrm>
            <a:off x="3920799" y="1421516"/>
            <a:ext cx="3902529" cy="3270962"/>
            <a:chOff x="3920799" y="1421516"/>
            <a:chExt cx="3902529" cy="3270962"/>
          </a:xfrm>
        </p:grpSpPr>
        <p:graphicFrame>
          <p:nvGraphicFramePr>
            <p:cNvPr id="9" name="Diagram 8">
              <a:extLst>
                <a:ext uri="{FF2B5EF4-FFF2-40B4-BE49-F238E27FC236}">
                  <a16:creationId xmlns:a16="http://schemas.microsoft.com/office/drawing/2014/main" id="{4E9B70CA-9B3A-4998-30A4-9A4DFE5E375C}"/>
                </a:ext>
              </a:extLst>
            </p:cNvPr>
            <p:cNvGraphicFramePr/>
            <p:nvPr>
              <p:extLst>
                <p:ext uri="{D42A27DB-BD31-4B8C-83A1-F6EECF244321}">
                  <p14:modId xmlns:p14="http://schemas.microsoft.com/office/powerpoint/2010/main" val="2568098655"/>
                </p:ext>
              </p:extLst>
            </p:nvPr>
          </p:nvGraphicFramePr>
          <p:xfrm>
            <a:off x="3920799" y="1421516"/>
            <a:ext cx="3902529" cy="3270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6A63EBE3-5E2D-0B77-3A6E-944484D532FA}"/>
                </a:ext>
              </a:extLst>
            </p:cNvPr>
            <p:cNvSpPr/>
            <p:nvPr/>
          </p:nvSpPr>
          <p:spPr>
            <a:xfrm>
              <a:off x="5294732" y="2833090"/>
              <a:ext cx="1154662" cy="489857"/>
            </a:xfrm>
            <a:prstGeom prst="rect">
              <a:avLst/>
            </a:prstGeom>
            <a:solidFill>
              <a:schemeClr val="bg1"/>
            </a:solidFill>
            <a:ln w="3175">
              <a:solidFill>
                <a:schemeClr val="accent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Cost Modeling</a:t>
              </a:r>
            </a:p>
          </p:txBody>
        </p:sp>
      </p:grpSp>
      <p:sp>
        <p:nvSpPr>
          <p:cNvPr id="15" name="TextBox 14">
            <a:extLst>
              <a:ext uri="{FF2B5EF4-FFF2-40B4-BE49-F238E27FC236}">
                <a16:creationId xmlns:a16="http://schemas.microsoft.com/office/drawing/2014/main" id="{226B705C-59C2-05E6-B50D-9B2A0B431AE3}"/>
              </a:ext>
            </a:extLst>
          </p:cNvPr>
          <p:cNvSpPr txBox="1"/>
          <p:nvPr/>
        </p:nvSpPr>
        <p:spPr>
          <a:xfrm>
            <a:off x="7005805" y="5578871"/>
            <a:ext cx="4867038" cy="369332"/>
          </a:xfrm>
          <a:prstGeom prst="rect">
            <a:avLst/>
          </a:prstGeom>
          <a:noFill/>
        </p:spPr>
        <p:txBody>
          <a:bodyPr wrap="none" rtlCol="0">
            <a:spAutoFit/>
          </a:bodyPr>
          <a:lstStyle/>
          <a:p>
            <a:pPr algn="ctr"/>
            <a:r>
              <a:rPr lang="en-US"/>
              <a:t>One Design Representation </a:t>
            </a:r>
            <a:r>
              <a:rPr lang="en-US">
                <a:sym typeface="Wingdings" panose="05000000000000000000" pitchFamily="2" charset="2"/>
              </a:rPr>
              <a:t> Multiple Solvers</a:t>
            </a:r>
            <a:endParaRPr lang="en-US"/>
          </a:p>
        </p:txBody>
      </p:sp>
      <p:grpSp>
        <p:nvGrpSpPr>
          <p:cNvPr id="4" name="Group 3">
            <a:extLst>
              <a:ext uri="{FF2B5EF4-FFF2-40B4-BE49-F238E27FC236}">
                <a16:creationId xmlns:a16="http://schemas.microsoft.com/office/drawing/2014/main" id="{40124DB2-D4B0-D6BA-6DBD-90CAA7C659C2}"/>
              </a:ext>
            </a:extLst>
          </p:cNvPr>
          <p:cNvGrpSpPr/>
          <p:nvPr/>
        </p:nvGrpSpPr>
        <p:grpSpPr>
          <a:xfrm>
            <a:off x="986513" y="1471432"/>
            <a:ext cx="10277123" cy="3364477"/>
            <a:chOff x="986513" y="1471432"/>
            <a:chExt cx="10277123" cy="3364477"/>
          </a:xfrm>
        </p:grpSpPr>
        <p:pic>
          <p:nvPicPr>
            <p:cNvPr id="11" name="Picture 10">
              <a:extLst>
                <a:ext uri="{FF2B5EF4-FFF2-40B4-BE49-F238E27FC236}">
                  <a16:creationId xmlns:a16="http://schemas.microsoft.com/office/drawing/2014/main" id="{D1EEEBA0-E18C-F7DE-EEAC-70C1F5DBF31C}"/>
                </a:ext>
              </a:extLst>
            </p:cNvPr>
            <p:cNvPicPr preferRelativeResize="0">
              <a:picLocks/>
            </p:cNvPicPr>
            <p:nvPr/>
          </p:nvPicPr>
          <p:blipFill>
            <a:blip r:embed="rId7" cstate="print">
              <a:extLst>
                <a:ext uri="{28A0092B-C50C-407E-A947-70E740481C1C}">
                  <a14:useLocalDpi xmlns:a14="http://schemas.microsoft.com/office/drawing/2010/main"/>
                </a:ext>
              </a:extLst>
            </a:blip>
            <a:stretch>
              <a:fillRect/>
            </a:stretch>
          </p:blipFill>
          <p:spPr>
            <a:xfrm>
              <a:off x="2708438" y="1471432"/>
              <a:ext cx="1828800" cy="914400"/>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255A1F49-7F36-C1DD-84F8-912E3466C388}"/>
                </a:ext>
              </a:extLst>
            </p:cNvPr>
            <p:cNvPicPr preferRelativeResize="0">
              <a:picLocks/>
            </p:cNvPicPr>
            <p:nvPr/>
          </p:nvPicPr>
          <p:blipFill>
            <a:blip r:embed="rId8"/>
            <a:stretch>
              <a:fillRect/>
            </a:stretch>
          </p:blipFill>
          <p:spPr>
            <a:xfrm>
              <a:off x="2708438" y="3921509"/>
              <a:ext cx="1828800" cy="914400"/>
            </a:xfrm>
            <a:prstGeom prst="rect">
              <a:avLst/>
            </a:prstGeom>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92B9DA0E-3CA1-A1C8-D8E8-3A54FE7934B6}"/>
                </a:ext>
              </a:extLst>
            </p:cNvPr>
            <p:cNvPicPr preferRelativeResize="0">
              <a:picLocks/>
            </p:cNvPicPr>
            <p:nvPr/>
          </p:nvPicPr>
          <p:blipFill>
            <a:blip r:embed="rId9"/>
            <a:stretch>
              <a:fillRect/>
            </a:stretch>
          </p:blipFill>
          <p:spPr>
            <a:xfrm>
              <a:off x="7311026" y="3921509"/>
              <a:ext cx="1828800" cy="914400"/>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AA11E68D-06E8-801B-E8FC-40D6F517955C}"/>
                </a:ext>
              </a:extLst>
            </p:cNvPr>
            <p:cNvPicPr preferRelativeResize="0">
              <a:picLocks/>
            </p:cNvPicPr>
            <p:nvPr/>
          </p:nvPicPr>
          <p:blipFill>
            <a:blip r:embed="rId10" cstate="print">
              <a:extLst>
                <a:ext uri="{28A0092B-C50C-407E-A947-70E740481C1C}">
                  <a14:useLocalDpi xmlns:a14="http://schemas.microsoft.com/office/drawing/2010/main"/>
                </a:ext>
              </a:extLst>
            </a:blip>
            <a:stretch>
              <a:fillRect/>
            </a:stretch>
          </p:blipFill>
          <p:spPr>
            <a:xfrm>
              <a:off x="7311026" y="1502687"/>
              <a:ext cx="1828800" cy="914400"/>
            </a:xfrm>
            <a:prstGeom prst="rect">
              <a:avLst/>
            </a:prstGeom>
            <a:solidFill>
              <a:schemeClr val="bg1"/>
            </a:solidFill>
            <a:effectLst>
              <a:outerShdw blurRad="50800" dist="38100" dir="8100000" algn="tr" rotWithShape="0">
                <a:prstClr val="black">
                  <a:alpha val="40000"/>
                </a:prstClr>
              </a:outerShdw>
            </a:effectLst>
          </p:spPr>
        </p:pic>
        <p:sp>
          <p:nvSpPr>
            <p:cNvPr id="16" name="TextBox 15">
              <a:extLst>
                <a:ext uri="{FF2B5EF4-FFF2-40B4-BE49-F238E27FC236}">
                  <a16:creationId xmlns:a16="http://schemas.microsoft.com/office/drawing/2014/main" id="{61E8BD5C-D80D-506D-B399-0F3FADBF96BB}"/>
                </a:ext>
              </a:extLst>
            </p:cNvPr>
            <p:cNvSpPr txBox="1"/>
            <p:nvPr/>
          </p:nvSpPr>
          <p:spPr>
            <a:xfrm>
              <a:off x="9724432" y="1590799"/>
              <a:ext cx="1539204" cy="646331"/>
            </a:xfrm>
            <a:prstGeom prst="rect">
              <a:avLst/>
            </a:prstGeom>
            <a:noFill/>
          </p:spPr>
          <p:txBody>
            <a:bodyPr wrap="none" rtlCol="0">
              <a:spAutoFit/>
            </a:bodyPr>
            <a:lstStyle/>
            <a:p>
              <a:pPr marL="0" indent="0" algn="r">
                <a:spcBef>
                  <a:spcPts val="0"/>
                </a:spcBef>
                <a:buClr>
                  <a:schemeClr val="tx1"/>
                </a:buClr>
                <a:buNone/>
              </a:pPr>
              <a:r>
                <a:rPr lang="en-US" sz="1200"/>
                <a:t>Bump and wire sizes</a:t>
              </a:r>
            </a:p>
            <a:p>
              <a:pPr marL="0" indent="0" algn="r">
                <a:spcBef>
                  <a:spcPts val="0"/>
                </a:spcBef>
                <a:buClr>
                  <a:schemeClr val="tx1"/>
                </a:buClr>
                <a:buNone/>
              </a:pPr>
              <a:r>
                <a:rPr lang="en-US" sz="1200"/>
                <a:t>Bonding footprint</a:t>
              </a:r>
            </a:p>
            <a:p>
              <a:pPr marL="0" indent="0" algn="r">
                <a:spcBef>
                  <a:spcPts val="0"/>
                </a:spcBef>
                <a:buClr>
                  <a:schemeClr val="tx1"/>
                </a:buClr>
                <a:buNone/>
              </a:pPr>
              <a:r>
                <a:rPr lang="en-US" sz="1200"/>
                <a:t>xyz constraints</a:t>
              </a:r>
            </a:p>
          </p:txBody>
        </p:sp>
        <p:sp>
          <p:nvSpPr>
            <p:cNvPr id="17" name="TextBox 16">
              <a:extLst>
                <a:ext uri="{FF2B5EF4-FFF2-40B4-BE49-F238E27FC236}">
                  <a16:creationId xmlns:a16="http://schemas.microsoft.com/office/drawing/2014/main" id="{C0AA19F4-04D9-FB79-C83B-1BD1BC909CB6}"/>
                </a:ext>
              </a:extLst>
            </p:cNvPr>
            <p:cNvSpPr txBox="1"/>
            <p:nvPr/>
          </p:nvSpPr>
          <p:spPr>
            <a:xfrm>
              <a:off x="986513" y="1601207"/>
              <a:ext cx="1721925" cy="830997"/>
            </a:xfrm>
            <a:prstGeom prst="rect">
              <a:avLst/>
            </a:prstGeom>
            <a:noFill/>
          </p:spPr>
          <p:txBody>
            <a:bodyPr wrap="square" rtlCol="0">
              <a:spAutoFit/>
            </a:bodyPr>
            <a:lstStyle/>
            <a:p>
              <a:r>
                <a:rPr lang="en-US" sz="1200">
                  <a:solidFill>
                    <a:schemeClr val="tx1"/>
                  </a:solidFill>
                </a:rPr>
                <a:t>Thermal / temperature characteristics and constraints</a:t>
              </a:r>
            </a:p>
            <a:p>
              <a:endParaRPr lang="en-US" sz="1200"/>
            </a:p>
          </p:txBody>
        </p:sp>
        <p:sp>
          <p:nvSpPr>
            <p:cNvPr id="18" name="TextBox 17">
              <a:extLst>
                <a:ext uri="{FF2B5EF4-FFF2-40B4-BE49-F238E27FC236}">
                  <a16:creationId xmlns:a16="http://schemas.microsoft.com/office/drawing/2014/main" id="{2C358CD6-22B4-CD6E-F3B3-332B430FDDCC}"/>
                </a:ext>
              </a:extLst>
            </p:cNvPr>
            <p:cNvSpPr txBox="1"/>
            <p:nvPr/>
          </p:nvSpPr>
          <p:spPr>
            <a:xfrm>
              <a:off x="986513" y="4055543"/>
              <a:ext cx="1202573" cy="646331"/>
            </a:xfrm>
            <a:prstGeom prst="rect">
              <a:avLst/>
            </a:prstGeom>
            <a:noFill/>
          </p:spPr>
          <p:txBody>
            <a:bodyPr wrap="none" rtlCol="0">
              <a:spAutoFit/>
            </a:bodyPr>
            <a:lstStyle/>
            <a:p>
              <a:pPr>
                <a:spcBef>
                  <a:spcPts val="0"/>
                </a:spcBef>
              </a:pPr>
              <a:r>
                <a:rPr lang="en-US" sz="1200">
                  <a:solidFill>
                    <a:schemeClr val="tx1"/>
                  </a:solidFill>
                </a:rPr>
                <a:t>Power delivery </a:t>
              </a:r>
            </a:p>
            <a:p>
              <a:pPr>
                <a:spcBef>
                  <a:spcPts val="0"/>
                </a:spcBef>
              </a:pPr>
              <a:r>
                <a:rPr lang="en-US" sz="1200">
                  <a:solidFill>
                    <a:schemeClr val="tx1"/>
                  </a:solidFill>
                </a:rPr>
                <a:t>Noise margin </a:t>
              </a:r>
            </a:p>
            <a:p>
              <a:pPr>
                <a:spcBef>
                  <a:spcPts val="0"/>
                </a:spcBef>
              </a:pPr>
              <a:r>
                <a:rPr lang="en-US" sz="1200">
                  <a:solidFill>
                    <a:schemeClr val="tx1"/>
                  </a:solidFill>
                </a:rPr>
                <a:t>Capacitance</a:t>
              </a:r>
            </a:p>
          </p:txBody>
        </p:sp>
        <p:sp>
          <p:nvSpPr>
            <p:cNvPr id="19" name="TextBox 18">
              <a:extLst>
                <a:ext uri="{FF2B5EF4-FFF2-40B4-BE49-F238E27FC236}">
                  <a16:creationId xmlns:a16="http://schemas.microsoft.com/office/drawing/2014/main" id="{65863443-B434-5D13-EEE6-225D1AACCD91}"/>
                </a:ext>
              </a:extLst>
            </p:cNvPr>
            <p:cNvSpPr txBox="1"/>
            <p:nvPr/>
          </p:nvSpPr>
          <p:spPr>
            <a:xfrm>
              <a:off x="9549133" y="3921509"/>
              <a:ext cx="1714503" cy="646331"/>
            </a:xfrm>
            <a:prstGeom prst="rect">
              <a:avLst/>
            </a:prstGeom>
            <a:noFill/>
          </p:spPr>
          <p:txBody>
            <a:bodyPr wrap="square" rtlCol="0">
              <a:spAutoFit/>
            </a:bodyPr>
            <a:lstStyle/>
            <a:p>
              <a:pPr algn="r">
                <a:spcBef>
                  <a:spcPts val="0"/>
                </a:spcBef>
              </a:pPr>
              <a:r>
                <a:rPr lang="en-US" sz="1200">
                  <a:solidFill>
                    <a:schemeClr val="tx1"/>
                  </a:solidFill>
                </a:rPr>
                <a:t>Predict PCOS</a:t>
              </a:r>
            </a:p>
            <a:p>
              <a:pPr algn="r">
                <a:spcBef>
                  <a:spcPts val="0"/>
                </a:spcBef>
              </a:pPr>
              <a:r>
                <a:rPr lang="en-US" sz="1200">
                  <a:solidFill>
                    <a:schemeClr val="tx1"/>
                  </a:solidFill>
                </a:rPr>
                <a:t>Democratize real-time cost prediction</a:t>
              </a:r>
            </a:p>
          </p:txBody>
        </p:sp>
        <p:sp>
          <p:nvSpPr>
            <p:cNvPr id="20" name="TextBox 19">
              <a:extLst>
                <a:ext uri="{FF2B5EF4-FFF2-40B4-BE49-F238E27FC236}">
                  <a16:creationId xmlns:a16="http://schemas.microsoft.com/office/drawing/2014/main" id="{011B2899-9385-42AE-D199-D21BBE6283CC}"/>
                </a:ext>
              </a:extLst>
            </p:cNvPr>
            <p:cNvSpPr txBox="1"/>
            <p:nvPr/>
          </p:nvSpPr>
          <p:spPr>
            <a:xfrm>
              <a:off x="9629855" y="4516313"/>
              <a:ext cx="1633781" cy="246221"/>
            </a:xfrm>
            <a:prstGeom prst="rect">
              <a:avLst/>
            </a:prstGeom>
            <a:noFill/>
          </p:spPr>
          <p:txBody>
            <a:bodyPr wrap="none" rtlCol="0">
              <a:spAutoFit/>
            </a:bodyPr>
            <a:lstStyle/>
            <a:p>
              <a:pPr algn="r"/>
              <a:r>
                <a:rPr lang="en-US" sz="1000">
                  <a:hlinkClick r:id="rId11"/>
                </a:rPr>
                <a:t>https://unitcost.intel.com/</a:t>
              </a:r>
              <a:r>
                <a:rPr lang="en-US" sz="1000"/>
                <a:t> </a:t>
              </a:r>
            </a:p>
          </p:txBody>
        </p:sp>
      </p:grpSp>
      <p:sp>
        <p:nvSpPr>
          <p:cNvPr id="3" name="TextBox 2">
            <a:extLst>
              <a:ext uri="{FF2B5EF4-FFF2-40B4-BE49-F238E27FC236}">
                <a16:creationId xmlns:a16="http://schemas.microsoft.com/office/drawing/2014/main" id="{20B40D28-6B6E-7122-26A1-8A0B23182175}"/>
              </a:ext>
            </a:extLst>
          </p:cNvPr>
          <p:cNvSpPr txBox="1"/>
          <p:nvPr/>
        </p:nvSpPr>
        <p:spPr>
          <a:xfrm>
            <a:off x="462418" y="5578871"/>
            <a:ext cx="6203942" cy="369332"/>
          </a:xfrm>
          <a:prstGeom prst="rect">
            <a:avLst/>
          </a:prstGeom>
          <a:noFill/>
        </p:spPr>
        <p:txBody>
          <a:bodyPr wrap="none" rtlCol="0">
            <a:spAutoFit/>
          </a:bodyPr>
          <a:lstStyle/>
          <a:p>
            <a:pPr algn="ctr"/>
            <a:r>
              <a:rPr lang="en-US"/>
              <a:t>Integrated Solvers for System Prototyping and Cost Analysis</a:t>
            </a:r>
          </a:p>
        </p:txBody>
      </p:sp>
      <p:pic>
        <p:nvPicPr>
          <p:cNvPr id="6" name="Graphic 5" descr="Connected outline">
            <a:extLst>
              <a:ext uri="{FF2B5EF4-FFF2-40B4-BE49-F238E27FC236}">
                <a16:creationId xmlns:a16="http://schemas.microsoft.com/office/drawing/2014/main" id="{F1A2E373-DE66-474A-9514-6A928459E67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277600" y="1046394"/>
            <a:ext cx="914400" cy="914400"/>
          </a:xfrm>
          <a:prstGeom prst="rect">
            <a:avLst/>
          </a:prstGeom>
        </p:spPr>
      </p:pic>
      <p:pic>
        <p:nvPicPr>
          <p:cNvPr id="7" name="Graphic 6" descr="Badge New outline">
            <a:extLst>
              <a:ext uri="{FF2B5EF4-FFF2-40B4-BE49-F238E27FC236}">
                <a16:creationId xmlns:a16="http://schemas.microsoft.com/office/drawing/2014/main" id="{51E5FF50-3101-FFC2-8C61-65C466CEB60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272345" y="9582"/>
            <a:ext cx="914400" cy="914400"/>
          </a:xfrm>
          <a:prstGeom prst="rect">
            <a:avLst/>
          </a:prstGeom>
        </p:spPr>
      </p:pic>
    </p:spTree>
    <p:extLst>
      <p:ext uri="{BB962C8B-B14F-4D97-AF65-F5344CB8AC3E}">
        <p14:creationId xmlns:p14="http://schemas.microsoft.com/office/powerpoint/2010/main" val="161465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068D-A3AD-BEE4-2B00-7E20CEFC5162}"/>
              </a:ext>
            </a:extLst>
          </p:cNvPr>
          <p:cNvSpPr>
            <a:spLocks noGrp="1"/>
          </p:cNvSpPr>
          <p:nvPr>
            <p:ph type="title"/>
          </p:nvPr>
        </p:nvSpPr>
        <p:spPr/>
        <p:txBody>
          <a:bodyPr>
            <a:noAutofit/>
          </a:bodyPr>
          <a:lstStyle/>
          <a:p>
            <a:r>
              <a:rPr lang="en-US" sz="3600">
                <a:solidFill>
                  <a:srgbClr val="00B050"/>
                </a:solidFill>
              </a:rPr>
              <a:t>2b.</a:t>
            </a:r>
            <a:r>
              <a:rPr lang="en-US" sz="3600"/>
              <a:t> Integrated Simulators for Modeling and Co-design </a:t>
            </a:r>
          </a:p>
        </p:txBody>
      </p:sp>
      <p:pic>
        <p:nvPicPr>
          <p:cNvPr id="8" name="Graphic 7" descr="Lights On outline">
            <a:extLst>
              <a:ext uri="{FF2B5EF4-FFF2-40B4-BE49-F238E27FC236}">
                <a16:creationId xmlns:a16="http://schemas.microsoft.com/office/drawing/2014/main" id="{37C5A3C7-E323-F47B-5963-BB91FE9754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84128" y="291"/>
            <a:ext cx="914400" cy="914400"/>
          </a:xfrm>
          <a:prstGeom prst="rect">
            <a:avLst/>
          </a:prstGeom>
        </p:spPr>
      </p:pic>
      <p:pic>
        <p:nvPicPr>
          <p:cNvPr id="9" name="Graphic 8" descr="Connected outline">
            <a:extLst>
              <a:ext uri="{FF2B5EF4-FFF2-40B4-BE49-F238E27FC236}">
                <a16:creationId xmlns:a16="http://schemas.microsoft.com/office/drawing/2014/main" id="{5192FCDC-8F71-5D94-4254-3529E3C0EC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7600" y="1046394"/>
            <a:ext cx="914400" cy="914400"/>
          </a:xfrm>
          <a:prstGeom prst="rect">
            <a:avLst/>
          </a:prstGeom>
        </p:spPr>
      </p:pic>
      <p:grpSp>
        <p:nvGrpSpPr>
          <p:cNvPr id="23" name="Group 22">
            <a:extLst>
              <a:ext uri="{FF2B5EF4-FFF2-40B4-BE49-F238E27FC236}">
                <a16:creationId xmlns:a16="http://schemas.microsoft.com/office/drawing/2014/main" id="{8861C339-5736-4F1B-D4D7-677C96F97D3D}"/>
              </a:ext>
            </a:extLst>
          </p:cNvPr>
          <p:cNvGrpSpPr/>
          <p:nvPr/>
        </p:nvGrpSpPr>
        <p:grpSpPr>
          <a:xfrm>
            <a:off x="380999" y="5483955"/>
            <a:ext cx="11666744" cy="674155"/>
            <a:chOff x="462418" y="5578871"/>
            <a:chExt cx="11666744" cy="674155"/>
          </a:xfrm>
        </p:grpSpPr>
        <p:sp>
          <p:nvSpPr>
            <p:cNvPr id="13" name="TextBox 12">
              <a:extLst>
                <a:ext uri="{FF2B5EF4-FFF2-40B4-BE49-F238E27FC236}">
                  <a16:creationId xmlns:a16="http://schemas.microsoft.com/office/drawing/2014/main" id="{28433C6C-0029-C773-BF1E-136C24BA2434}"/>
                </a:ext>
              </a:extLst>
            </p:cNvPr>
            <p:cNvSpPr txBox="1"/>
            <p:nvPr/>
          </p:nvSpPr>
          <p:spPr>
            <a:xfrm>
              <a:off x="6223378" y="5578871"/>
              <a:ext cx="5549917" cy="341632"/>
            </a:xfrm>
            <a:prstGeom prst="rect">
              <a:avLst/>
            </a:prstGeom>
            <a:noFill/>
          </p:spPr>
          <p:txBody>
            <a:bodyPr wrap="none" rtlCol="0">
              <a:spAutoFit/>
            </a:bodyPr>
            <a:lstStyle/>
            <a:p>
              <a:pPr lvl="0" defTabSz="1219169" hangingPunct="0">
                <a:lnSpc>
                  <a:spcPct val="90000"/>
                </a:lnSpc>
                <a:spcBef>
                  <a:spcPts val="600"/>
                </a:spcBef>
                <a:buClr>
                  <a:srgbClr val="00B050"/>
                </a:buClr>
                <a:buSzPct val="125000"/>
                <a:defRPr/>
              </a:pPr>
              <a:r>
                <a:rPr lang="en-US" kern="0">
                  <a:sym typeface="Helvetica Neue"/>
                </a:rPr>
                <a:t>Leverage and unify a set of existing models/simulators</a:t>
              </a:r>
            </a:p>
          </p:txBody>
        </p:sp>
        <p:sp>
          <p:nvSpPr>
            <p:cNvPr id="14" name="TextBox 13">
              <a:extLst>
                <a:ext uri="{FF2B5EF4-FFF2-40B4-BE49-F238E27FC236}">
                  <a16:creationId xmlns:a16="http://schemas.microsoft.com/office/drawing/2014/main" id="{0D61CCBE-3A16-FE3B-F10D-5A32C45AB6C0}"/>
                </a:ext>
              </a:extLst>
            </p:cNvPr>
            <p:cNvSpPr txBox="1"/>
            <p:nvPr/>
          </p:nvSpPr>
          <p:spPr>
            <a:xfrm>
              <a:off x="462418" y="5578871"/>
              <a:ext cx="5569153" cy="341632"/>
            </a:xfrm>
            <a:prstGeom prst="rect">
              <a:avLst/>
            </a:prstGeom>
            <a:noFill/>
          </p:spPr>
          <p:txBody>
            <a:bodyPr wrap="none" rtlCol="0">
              <a:spAutoFit/>
            </a:bodyPr>
            <a:lstStyle/>
            <a:p>
              <a:pPr lvl="0" defTabSz="1219169" hangingPunct="0">
                <a:lnSpc>
                  <a:spcPct val="90000"/>
                </a:lnSpc>
                <a:spcBef>
                  <a:spcPts val="600"/>
                </a:spcBef>
                <a:buClr>
                  <a:srgbClr val="00B050"/>
                </a:buClr>
                <a:buSzPct val="125000"/>
                <a:defRPr/>
              </a:pPr>
              <a:r>
                <a:rPr lang="en-US" kern="0">
                  <a:sym typeface="Helvetica Neue"/>
                </a:rPr>
                <a:t>Cross-domain PnPnT Modeling &amp; Dynamic Simulation</a:t>
              </a:r>
            </a:p>
          </p:txBody>
        </p:sp>
        <p:sp>
          <p:nvSpPr>
            <p:cNvPr id="15" name="TextBox 14">
              <a:extLst>
                <a:ext uri="{FF2B5EF4-FFF2-40B4-BE49-F238E27FC236}">
                  <a16:creationId xmlns:a16="http://schemas.microsoft.com/office/drawing/2014/main" id="{D5AC9A25-041E-E302-BBB8-DD982B08BA17}"/>
                </a:ext>
              </a:extLst>
            </p:cNvPr>
            <p:cNvSpPr txBox="1"/>
            <p:nvPr/>
          </p:nvSpPr>
          <p:spPr>
            <a:xfrm>
              <a:off x="6223378" y="5911394"/>
              <a:ext cx="5905784" cy="341632"/>
            </a:xfrm>
            <a:prstGeom prst="rect">
              <a:avLst/>
            </a:prstGeom>
            <a:noFill/>
          </p:spPr>
          <p:txBody>
            <a:bodyPr wrap="none" rtlCol="0">
              <a:spAutoFit/>
            </a:bodyPr>
            <a:lstStyle/>
            <a:p>
              <a:pPr lvl="0" defTabSz="1219169" hangingPunct="0">
                <a:lnSpc>
                  <a:spcPct val="90000"/>
                </a:lnSpc>
                <a:spcBef>
                  <a:spcPts val="600"/>
                </a:spcBef>
                <a:buClr>
                  <a:srgbClr val="00B050"/>
                </a:buClr>
                <a:buSzPct val="125000"/>
                <a:defRPr/>
              </a:pPr>
              <a:r>
                <a:rPr lang="en-US" kern="0">
                  <a:sym typeface="Helvetica Neue"/>
                </a:rPr>
                <a:t>Support Continuous integration and deployment  (CI/CD)</a:t>
              </a:r>
            </a:p>
          </p:txBody>
        </p:sp>
        <p:sp>
          <p:nvSpPr>
            <p:cNvPr id="16" name="TextBox 15">
              <a:extLst>
                <a:ext uri="{FF2B5EF4-FFF2-40B4-BE49-F238E27FC236}">
                  <a16:creationId xmlns:a16="http://schemas.microsoft.com/office/drawing/2014/main" id="{183D90A9-6788-6107-0CD4-D312F3B37AC3}"/>
                </a:ext>
              </a:extLst>
            </p:cNvPr>
            <p:cNvSpPr txBox="1"/>
            <p:nvPr/>
          </p:nvSpPr>
          <p:spPr>
            <a:xfrm>
              <a:off x="462418" y="5911394"/>
              <a:ext cx="5328703" cy="341632"/>
            </a:xfrm>
            <a:prstGeom prst="rect">
              <a:avLst/>
            </a:prstGeom>
            <a:noFill/>
          </p:spPr>
          <p:txBody>
            <a:bodyPr wrap="none" rtlCol="0">
              <a:spAutoFit/>
            </a:bodyPr>
            <a:lstStyle/>
            <a:p>
              <a:pPr lvl="0" defTabSz="1219169" hangingPunct="0">
                <a:lnSpc>
                  <a:spcPct val="90000"/>
                </a:lnSpc>
                <a:spcBef>
                  <a:spcPts val="600"/>
                </a:spcBef>
                <a:buClr>
                  <a:srgbClr val="00B050"/>
                </a:buClr>
                <a:buSzPct val="125000"/>
                <a:defRPr/>
              </a:pPr>
              <a:r>
                <a:rPr lang="en-US" kern="0">
                  <a:sym typeface="Helvetica Neue"/>
                </a:rPr>
                <a:t>Used from architecture pathfinding to SW validation</a:t>
              </a:r>
            </a:p>
          </p:txBody>
        </p:sp>
      </p:grpSp>
      <p:graphicFrame>
        <p:nvGraphicFramePr>
          <p:cNvPr id="4" name="Diagram 3">
            <a:extLst>
              <a:ext uri="{FF2B5EF4-FFF2-40B4-BE49-F238E27FC236}">
                <a16:creationId xmlns:a16="http://schemas.microsoft.com/office/drawing/2014/main" id="{B5E7B58E-2D35-8E8E-EBFD-4E7E912D6576}"/>
              </a:ext>
            </a:extLst>
          </p:cNvPr>
          <p:cNvGraphicFramePr/>
          <p:nvPr>
            <p:extLst>
              <p:ext uri="{D42A27DB-BD31-4B8C-83A1-F6EECF244321}">
                <p14:modId xmlns:p14="http://schemas.microsoft.com/office/powerpoint/2010/main" val="705578569"/>
              </p:ext>
            </p:extLst>
          </p:nvPr>
        </p:nvGraphicFramePr>
        <p:xfrm>
          <a:off x="3300857" y="1243423"/>
          <a:ext cx="5800622" cy="39238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Arrow: Right 4">
            <a:extLst>
              <a:ext uri="{FF2B5EF4-FFF2-40B4-BE49-F238E27FC236}">
                <a16:creationId xmlns:a16="http://schemas.microsoft.com/office/drawing/2014/main" id="{88A1CD6F-4827-B427-F872-E73DDD59C4B2}"/>
              </a:ext>
            </a:extLst>
          </p:cNvPr>
          <p:cNvSpPr/>
          <p:nvPr/>
        </p:nvSpPr>
        <p:spPr>
          <a:xfrm>
            <a:off x="2975984" y="3072969"/>
            <a:ext cx="1320255" cy="264724"/>
          </a:xfrm>
          <a:prstGeom prst="right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CDF07AA3-69C6-3442-5967-B6307159B78C}"/>
              </a:ext>
            </a:extLst>
          </p:cNvPr>
          <p:cNvSpPr txBox="1"/>
          <p:nvPr/>
        </p:nvSpPr>
        <p:spPr>
          <a:xfrm>
            <a:off x="1260629" y="2882166"/>
            <a:ext cx="1698353" cy="646331"/>
          </a:xfrm>
          <a:prstGeom prst="rect">
            <a:avLst/>
          </a:prstGeom>
          <a:noFill/>
        </p:spPr>
        <p:txBody>
          <a:bodyPr wrap="square">
            <a:spAutoFit/>
          </a:bodyPr>
          <a:lstStyle/>
          <a:p>
            <a:pPr algn="ctr"/>
            <a:r>
              <a:rPr lang="en-US">
                <a:solidFill>
                  <a:schemeClr val="tx1"/>
                </a:solidFill>
              </a:rPr>
              <a:t>Workloads (SW function)</a:t>
            </a:r>
          </a:p>
        </p:txBody>
      </p:sp>
      <p:sp>
        <p:nvSpPr>
          <p:cNvPr id="19" name="Arrow: Right 18">
            <a:extLst>
              <a:ext uri="{FF2B5EF4-FFF2-40B4-BE49-F238E27FC236}">
                <a16:creationId xmlns:a16="http://schemas.microsoft.com/office/drawing/2014/main" id="{1A2B6FE2-697E-A70D-0D16-76623FCD0123}"/>
              </a:ext>
            </a:extLst>
          </p:cNvPr>
          <p:cNvSpPr/>
          <p:nvPr/>
        </p:nvSpPr>
        <p:spPr>
          <a:xfrm>
            <a:off x="8098102" y="3072969"/>
            <a:ext cx="1320255" cy="264724"/>
          </a:xfrm>
          <a:prstGeom prst="right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6EA57D5A-0924-D2B4-DF0F-16D8A965B95C}"/>
              </a:ext>
            </a:extLst>
          </p:cNvPr>
          <p:cNvSpPr txBox="1"/>
          <p:nvPr/>
        </p:nvSpPr>
        <p:spPr>
          <a:xfrm>
            <a:off x="9382852" y="2882166"/>
            <a:ext cx="1696480" cy="646331"/>
          </a:xfrm>
          <a:prstGeom prst="rect">
            <a:avLst/>
          </a:prstGeom>
          <a:noFill/>
        </p:spPr>
        <p:txBody>
          <a:bodyPr wrap="square">
            <a:spAutoFit/>
          </a:bodyPr>
          <a:lstStyle/>
          <a:p>
            <a:pPr algn="ctr"/>
            <a:r>
              <a:rPr lang="en-US">
                <a:solidFill>
                  <a:schemeClr val="tx1"/>
                </a:solidFill>
              </a:rPr>
              <a:t>Validated SW &amp; architecture </a:t>
            </a:r>
          </a:p>
        </p:txBody>
      </p:sp>
    </p:spTree>
    <p:extLst>
      <p:ext uri="{BB962C8B-B14F-4D97-AF65-F5344CB8AC3E}">
        <p14:creationId xmlns:p14="http://schemas.microsoft.com/office/powerpoint/2010/main" val="269449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18" grpId="0"/>
      <p:bldP spid="19"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7CB6-E6B1-9C63-13CC-351657B00061}"/>
              </a:ext>
            </a:extLst>
          </p:cNvPr>
          <p:cNvSpPr>
            <a:spLocks noGrp="1"/>
          </p:cNvSpPr>
          <p:nvPr>
            <p:ph type="title"/>
          </p:nvPr>
        </p:nvSpPr>
        <p:spPr>
          <a:xfrm>
            <a:off x="380999" y="169443"/>
            <a:ext cx="11430001" cy="1199822"/>
          </a:xfrm>
        </p:spPr>
        <p:txBody>
          <a:bodyPr>
            <a:normAutofit fontScale="90000"/>
          </a:bodyPr>
          <a:lstStyle/>
          <a:p>
            <a:r>
              <a:rPr lang="en-US"/>
              <a:t>Research Directions for System Design Studio</a:t>
            </a:r>
          </a:p>
        </p:txBody>
      </p:sp>
      <p:grpSp>
        <p:nvGrpSpPr>
          <p:cNvPr id="44" name="Group 43">
            <a:extLst>
              <a:ext uri="{FF2B5EF4-FFF2-40B4-BE49-F238E27FC236}">
                <a16:creationId xmlns:a16="http://schemas.microsoft.com/office/drawing/2014/main" id="{048825BC-0CF0-F133-3160-3B82B5005DCD}"/>
              </a:ext>
            </a:extLst>
          </p:cNvPr>
          <p:cNvGrpSpPr/>
          <p:nvPr/>
        </p:nvGrpSpPr>
        <p:grpSpPr>
          <a:xfrm>
            <a:off x="513318" y="2879334"/>
            <a:ext cx="4637234" cy="1099332"/>
            <a:chOff x="232630" y="3995983"/>
            <a:chExt cx="4637234" cy="1099332"/>
          </a:xfrm>
        </p:grpSpPr>
        <p:pic>
          <p:nvPicPr>
            <p:cNvPr id="45" name="Graphic 44" descr="Lights On outline">
              <a:extLst>
                <a:ext uri="{FF2B5EF4-FFF2-40B4-BE49-F238E27FC236}">
                  <a16:creationId xmlns:a16="http://schemas.microsoft.com/office/drawing/2014/main" id="{2B2F06FF-00E8-8F5C-D626-3791803DF7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630" y="4638115"/>
              <a:ext cx="457200" cy="457200"/>
            </a:xfrm>
            <a:prstGeom prst="rect">
              <a:avLst/>
            </a:prstGeom>
          </p:spPr>
        </p:pic>
        <p:sp>
          <p:nvSpPr>
            <p:cNvPr id="46" name="TextBox 45">
              <a:extLst>
                <a:ext uri="{FF2B5EF4-FFF2-40B4-BE49-F238E27FC236}">
                  <a16:creationId xmlns:a16="http://schemas.microsoft.com/office/drawing/2014/main" id="{FE705A7C-5F25-2C50-0D2A-547EB88ACE64}"/>
                </a:ext>
              </a:extLst>
            </p:cNvPr>
            <p:cNvSpPr txBox="1"/>
            <p:nvPr/>
          </p:nvSpPr>
          <p:spPr>
            <a:xfrm>
              <a:off x="661382" y="4728216"/>
              <a:ext cx="891591" cy="276999"/>
            </a:xfrm>
            <a:prstGeom prst="rect">
              <a:avLst/>
            </a:prstGeom>
            <a:noFill/>
          </p:spPr>
          <p:txBody>
            <a:bodyPr wrap="none" rtlCol="0">
              <a:spAutoFit/>
            </a:bodyPr>
            <a:lstStyle/>
            <a:p>
              <a:r>
                <a:rPr lang="en-US" sz="1200"/>
                <a:t>Novel idea</a:t>
              </a:r>
            </a:p>
          </p:txBody>
        </p:sp>
        <p:pic>
          <p:nvPicPr>
            <p:cNvPr id="47" name="Graphic 46" descr="Handshake outline">
              <a:extLst>
                <a:ext uri="{FF2B5EF4-FFF2-40B4-BE49-F238E27FC236}">
                  <a16:creationId xmlns:a16="http://schemas.microsoft.com/office/drawing/2014/main" id="{2ABAD546-FCA2-C256-CABD-02CBA16064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630" y="3998215"/>
              <a:ext cx="457200" cy="457200"/>
            </a:xfrm>
            <a:prstGeom prst="rect">
              <a:avLst/>
            </a:prstGeom>
          </p:spPr>
        </p:pic>
        <p:sp>
          <p:nvSpPr>
            <p:cNvPr id="48" name="TextBox 47">
              <a:extLst>
                <a:ext uri="{FF2B5EF4-FFF2-40B4-BE49-F238E27FC236}">
                  <a16:creationId xmlns:a16="http://schemas.microsoft.com/office/drawing/2014/main" id="{FF925693-23DF-511B-895F-54CF81D6841F}"/>
                </a:ext>
              </a:extLst>
            </p:cNvPr>
            <p:cNvSpPr txBox="1"/>
            <p:nvPr/>
          </p:nvSpPr>
          <p:spPr>
            <a:xfrm>
              <a:off x="661382" y="4088316"/>
              <a:ext cx="792205" cy="276999"/>
            </a:xfrm>
            <a:prstGeom prst="rect">
              <a:avLst/>
            </a:prstGeom>
            <a:noFill/>
          </p:spPr>
          <p:txBody>
            <a:bodyPr wrap="none" rtlCol="0">
              <a:spAutoFit/>
            </a:bodyPr>
            <a:lstStyle/>
            <a:p>
              <a:r>
                <a:rPr lang="en-US" sz="1200"/>
                <a:t>Embrace</a:t>
              </a:r>
            </a:p>
          </p:txBody>
        </p:sp>
        <p:sp>
          <p:nvSpPr>
            <p:cNvPr id="49" name="TextBox 48">
              <a:extLst>
                <a:ext uri="{FF2B5EF4-FFF2-40B4-BE49-F238E27FC236}">
                  <a16:creationId xmlns:a16="http://schemas.microsoft.com/office/drawing/2014/main" id="{FAC2FD0E-B6EB-6507-EC18-A0FDBAB7F1E6}"/>
                </a:ext>
              </a:extLst>
            </p:cNvPr>
            <p:cNvSpPr txBox="1"/>
            <p:nvPr/>
          </p:nvSpPr>
          <p:spPr>
            <a:xfrm>
              <a:off x="3789119" y="4088316"/>
              <a:ext cx="1080745" cy="276999"/>
            </a:xfrm>
            <a:prstGeom prst="rect">
              <a:avLst/>
            </a:prstGeom>
            <a:noFill/>
          </p:spPr>
          <p:txBody>
            <a:bodyPr wrap="none" rtlCol="0">
              <a:spAutoFit/>
            </a:bodyPr>
            <a:lstStyle/>
            <a:p>
              <a:r>
                <a:rPr lang="en-US" sz="1200"/>
                <a:t>Interoperable</a:t>
              </a:r>
            </a:p>
          </p:txBody>
        </p:sp>
        <p:pic>
          <p:nvPicPr>
            <p:cNvPr id="50" name="Graphic 49" descr="Badge New outline">
              <a:extLst>
                <a:ext uri="{FF2B5EF4-FFF2-40B4-BE49-F238E27FC236}">
                  <a16:creationId xmlns:a16="http://schemas.microsoft.com/office/drawing/2014/main" id="{2E3037FE-808F-5AD2-724E-CA6869FDBD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2857" y="4638115"/>
              <a:ext cx="457200" cy="457200"/>
            </a:xfrm>
            <a:prstGeom prst="rect">
              <a:avLst/>
            </a:prstGeom>
          </p:spPr>
        </p:pic>
        <p:sp>
          <p:nvSpPr>
            <p:cNvPr id="51" name="TextBox 50">
              <a:extLst>
                <a:ext uri="{FF2B5EF4-FFF2-40B4-BE49-F238E27FC236}">
                  <a16:creationId xmlns:a16="http://schemas.microsoft.com/office/drawing/2014/main" id="{1E7AD05C-7128-9718-266B-394B2D395619}"/>
                </a:ext>
              </a:extLst>
            </p:cNvPr>
            <p:cNvSpPr txBox="1"/>
            <p:nvPr/>
          </p:nvSpPr>
          <p:spPr>
            <a:xfrm>
              <a:off x="2189256" y="3995983"/>
              <a:ext cx="1019831" cy="461665"/>
            </a:xfrm>
            <a:prstGeom prst="rect">
              <a:avLst/>
            </a:prstGeom>
            <a:noFill/>
          </p:spPr>
          <p:txBody>
            <a:bodyPr wrap="none" rtlCol="0">
              <a:spAutoFit/>
            </a:bodyPr>
            <a:lstStyle/>
            <a:p>
              <a:r>
                <a:rPr lang="en-US" sz="1200"/>
                <a:t>Standard</a:t>
              </a:r>
            </a:p>
            <a:p>
              <a:r>
                <a:rPr lang="en-US" sz="1200"/>
                <a:t> Compliance</a:t>
              </a:r>
            </a:p>
          </p:txBody>
        </p:sp>
        <p:sp>
          <p:nvSpPr>
            <p:cNvPr id="53" name="TextBox 52">
              <a:extLst>
                <a:ext uri="{FF2B5EF4-FFF2-40B4-BE49-F238E27FC236}">
                  <a16:creationId xmlns:a16="http://schemas.microsoft.com/office/drawing/2014/main" id="{9966F3CD-65E8-15C5-9E16-C5B2BD3199C3}"/>
                </a:ext>
              </a:extLst>
            </p:cNvPr>
            <p:cNvSpPr txBox="1"/>
            <p:nvPr/>
          </p:nvSpPr>
          <p:spPr>
            <a:xfrm>
              <a:off x="2189256" y="4728216"/>
              <a:ext cx="2206053" cy="276999"/>
            </a:xfrm>
            <a:prstGeom prst="rect">
              <a:avLst/>
            </a:prstGeom>
            <a:noFill/>
          </p:spPr>
          <p:txBody>
            <a:bodyPr wrap="none" rtlCol="0">
              <a:spAutoFit/>
            </a:bodyPr>
            <a:lstStyle/>
            <a:p>
              <a:r>
                <a:rPr lang="en-US" sz="1200"/>
                <a:t>Unique Existing Differentiation</a:t>
              </a:r>
            </a:p>
          </p:txBody>
        </p:sp>
        <p:pic>
          <p:nvPicPr>
            <p:cNvPr id="54" name="Graphic 53" descr="Badge Tick1 outline">
              <a:extLst>
                <a:ext uri="{FF2B5EF4-FFF2-40B4-BE49-F238E27FC236}">
                  <a16:creationId xmlns:a16="http://schemas.microsoft.com/office/drawing/2014/main" id="{45565C73-6FBC-AFA5-051C-4B7619AA68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92857" y="3998215"/>
              <a:ext cx="457200" cy="457200"/>
            </a:xfrm>
            <a:prstGeom prst="rect">
              <a:avLst/>
            </a:prstGeom>
          </p:spPr>
        </p:pic>
        <p:pic>
          <p:nvPicPr>
            <p:cNvPr id="55" name="Graphic 54" descr="Connected outline">
              <a:extLst>
                <a:ext uri="{FF2B5EF4-FFF2-40B4-BE49-F238E27FC236}">
                  <a16:creationId xmlns:a16="http://schemas.microsoft.com/office/drawing/2014/main" id="{8B770DEA-DDE7-C4EF-2B56-EA0E79EE78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81688" y="3998215"/>
              <a:ext cx="457200" cy="457200"/>
            </a:xfrm>
            <a:prstGeom prst="rect">
              <a:avLst/>
            </a:prstGeom>
          </p:spPr>
        </p:pic>
      </p:grpSp>
      <p:grpSp>
        <p:nvGrpSpPr>
          <p:cNvPr id="3" name="Group 2">
            <a:extLst>
              <a:ext uri="{FF2B5EF4-FFF2-40B4-BE49-F238E27FC236}">
                <a16:creationId xmlns:a16="http://schemas.microsoft.com/office/drawing/2014/main" id="{39E10AAE-6887-C7B7-0985-E1E26B6D43BB}"/>
              </a:ext>
            </a:extLst>
          </p:cNvPr>
          <p:cNvGrpSpPr/>
          <p:nvPr/>
        </p:nvGrpSpPr>
        <p:grpSpPr>
          <a:xfrm>
            <a:off x="6095998" y="1369265"/>
            <a:ext cx="5582679" cy="4802936"/>
            <a:chOff x="6095998" y="1369265"/>
            <a:chExt cx="5582679" cy="4802936"/>
          </a:xfrm>
        </p:grpSpPr>
        <p:sp>
          <p:nvSpPr>
            <p:cNvPr id="4" name="Rectangle: Rounded Corners 3">
              <a:extLst>
                <a:ext uri="{FF2B5EF4-FFF2-40B4-BE49-F238E27FC236}">
                  <a16:creationId xmlns:a16="http://schemas.microsoft.com/office/drawing/2014/main" id="{6B42B9AE-946E-B6C1-C16D-5597F41CA086}"/>
                </a:ext>
              </a:extLst>
            </p:cNvPr>
            <p:cNvSpPr/>
            <p:nvPr/>
          </p:nvSpPr>
          <p:spPr>
            <a:xfrm>
              <a:off x="6095998" y="2771621"/>
              <a:ext cx="5582679" cy="3400580"/>
            </a:xfrm>
            <a:prstGeom prst="roundRect">
              <a:avLst/>
            </a:prstGeom>
            <a:solidFill>
              <a:schemeClr val="bg1">
                <a:lumMod val="9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Rounded Corners 4">
              <a:extLst>
                <a:ext uri="{FF2B5EF4-FFF2-40B4-BE49-F238E27FC236}">
                  <a16:creationId xmlns:a16="http://schemas.microsoft.com/office/drawing/2014/main" id="{BE86926D-C835-45EA-26DF-30182B752D0F}"/>
                </a:ext>
              </a:extLst>
            </p:cNvPr>
            <p:cNvSpPr/>
            <p:nvPr/>
          </p:nvSpPr>
          <p:spPr>
            <a:xfrm>
              <a:off x="7926369" y="1369265"/>
              <a:ext cx="1828800" cy="365760"/>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Applications</a:t>
              </a:r>
            </a:p>
            <a:p>
              <a:pPr algn="ctr"/>
              <a:r>
                <a:rPr lang="en-US" sz="1200">
                  <a:solidFill>
                    <a:schemeClr val="tx1"/>
                  </a:solidFill>
                </a:rPr>
                <a:t> Workloads</a:t>
              </a:r>
            </a:p>
          </p:txBody>
        </p:sp>
        <p:sp>
          <p:nvSpPr>
            <p:cNvPr id="6" name="Rectangle: Rounded Corners 5">
              <a:extLst>
                <a:ext uri="{FF2B5EF4-FFF2-40B4-BE49-F238E27FC236}">
                  <a16:creationId xmlns:a16="http://schemas.microsoft.com/office/drawing/2014/main" id="{766D7F4E-4350-3637-5510-835E40A4CAA4}"/>
                </a:ext>
              </a:extLst>
            </p:cNvPr>
            <p:cNvSpPr/>
            <p:nvPr/>
          </p:nvSpPr>
          <p:spPr>
            <a:xfrm>
              <a:off x="7737325" y="3843085"/>
              <a:ext cx="1007411"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SW Spec</a:t>
              </a:r>
            </a:p>
          </p:txBody>
        </p:sp>
        <p:sp>
          <p:nvSpPr>
            <p:cNvPr id="7" name="Rectangle: Rounded Corners 6">
              <a:extLst>
                <a:ext uri="{FF2B5EF4-FFF2-40B4-BE49-F238E27FC236}">
                  <a16:creationId xmlns:a16="http://schemas.microsoft.com/office/drawing/2014/main" id="{A01656F2-ADF8-30BF-5DD3-B826C571DA5E}"/>
                </a:ext>
              </a:extLst>
            </p:cNvPr>
            <p:cNvSpPr/>
            <p:nvPr/>
          </p:nvSpPr>
          <p:spPr>
            <a:xfrm>
              <a:off x="8980639" y="3843085"/>
              <a:ext cx="1007411"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HW Spec</a:t>
              </a:r>
            </a:p>
          </p:txBody>
        </p:sp>
        <p:sp>
          <p:nvSpPr>
            <p:cNvPr id="8" name="Rectangle: Rounded Corners 7">
              <a:extLst>
                <a:ext uri="{FF2B5EF4-FFF2-40B4-BE49-F238E27FC236}">
                  <a16:creationId xmlns:a16="http://schemas.microsoft.com/office/drawing/2014/main" id="{699C1374-0E60-7168-4DB9-2DE7B738A2B6}"/>
                </a:ext>
              </a:extLst>
            </p:cNvPr>
            <p:cNvSpPr/>
            <p:nvPr/>
          </p:nvSpPr>
          <p:spPr>
            <a:xfrm>
              <a:off x="7926369" y="2190120"/>
              <a:ext cx="182880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Profiling</a:t>
              </a:r>
            </a:p>
          </p:txBody>
        </p:sp>
        <p:sp>
          <p:nvSpPr>
            <p:cNvPr id="9" name="Rectangle: Rounded Corners 8">
              <a:extLst>
                <a:ext uri="{FF2B5EF4-FFF2-40B4-BE49-F238E27FC236}">
                  <a16:creationId xmlns:a16="http://schemas.microsoft.com/office/drawing/2014/main" id="{AAD22F4A-047A-00A2-A5D0-6DB9428AA84A}"/>
                </a:ext>
              </a:extLst>
            </p:cNvPr>
            <p:cNvSpPr/>
            <p:nvPr/>
          </p:nvSpPr>
          <p:spPr>
            <a:xfrm>
              <a:off x="7926369" y="3010975"/>
              <a:ext cx="1828800" cy="365760"/>
            </a:xfrm>
            <a:prstGeom prst="roundRect">
              <a:avLst/>
            </a:prstGeom>
            <a:solidFill>
              <a:srgbClr val="FFFF00"/>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SW / HW Partitioning</a:t>
              </a:r>
            </a:p>
          </p:txBody>
        </p:sp>
        <p:sp>
          <p:nvSpPr>
            <p:cNvPr id="10" name="Rectangle: Rounded Corners 9">
              <a:extLst>
                <a:ext uri="{FF2B5EF4-FFF2-40B4-BE49-F238E27FC236}">
                  <a16:creationId xmlns:a16="http://schemas.microsoft.com/office/drawing/2014/main" id="{84587762-68E0-C220-14C3-32667C8F3DA4}"/>
                </a:ext>
              </a:extLst>
            </p:cNvPr>
            <p:cNvSpPr/>
            <p:nvPr/>
          </p:nvSpPr>
          <p:spPr>
            <a:xfrm>
              <a:off x="7312790" y="4652685"/>
              <a:ext cx="146304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1"/>
                  </a:solidFill>
                </a:rPr>
                <a:t>SW Modules</a:t>
              </a:r>
            </a:p>
          </p:txBody>
        </p:sp>
        <p:sp>
          <p:nvSpPr>
            <p:cNvPr id="11" name="Rectangle: Rounded Corners 10">
              <a:extLst>
                <a:ext uri="{FF2B5EF4-FFF2-40B4-BE49-F238E27FC236}">
                  <a16:creationId xmlns:a16="http://schemas.microsoft.com/office/drawing/2014/main" id="{51088575-382A-8D96-4796-1D9CF40A2856}"/>
                </a:ext>
              </a:extLst>
            </p:cNvPr>
            <p:cNvSpPr/>
            <p:nvPr/>
          </p:nvSpPr>
          <p:spPr>
            <a:xfrm>
              <a:off x="8925540" y="4667881"/>
              <a:ext cx="146304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1"/>
                  </a:solidFill>
                </a:rPr>
                <a:t>IPs/Chiplets/Models</a:t>
              </a:r>
            </a:p>
          </p:txBody>
        </p:sp>
        <p:cxnSp>
          <p:nvCxnSpPr>
            <p:cNvPr id="12" name="Straight Arrow Connector 11">
              <a:extLst>
                <a:ext uri="{FF2B5EF4-FFF2-40B4-BE49-F238E27FC236}">
                  <a16:creationId xmlns:a16="http://schemas.microsoft.com/office/drawing/2014/main" id="{9D9FC5DD-731F-86A0-3C5B-C3A203CD9891}"/>
                </a:ext>
              </a:extLst>
            </p:cNvPr>
            <p:cNvCxnSpPr>
              <a:cxnSpLocks/>
              <a:stCxn id="5" idx="2"/>
              <a:endCxn id="8" idx="0"/>
            </p:cNvCxnSpPr>
            <p:nvPr/>
          </p:nvCxnSpPr>
          <p:spPr>
            <a:xfrm>
              <a:off x="8840769" y="1735025"/>
              <a:ext cx="0" cy="455095"/>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C90CBACD-9DA5-8752-DC86-FA90FA73CAA8}"/>
                </a:ext>
              </a:extLst>
            </p:cNvPr>
            <p:cNvCxnSpPr>
              <a:cxnSpLocks/>
              <a:stCxn id="8" idx="2"/>
              <a:endCxn id="9" idx="0"/>
            </p:cNvCxnSpPr>
            <p:nvPr/>
          </p:nvCxnSpPr>
          <p:spPr>
            <a:xfrm>
              <a:off x="8840769" y="2555880"/>
              <a:ext cx="0" cy="455095"/>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EEE194EE-A87F-0815-335E-57C546CB9CDF}"/>
                </a:ext>
              </a:extLst>
            </p:cNvPr>
            <p:cNvCxnSpPr>
              <a:cxnSpLocks/>
              <a:stCxn id="6" idx="2"/>
              <a:endCxn id="10" idx="0"/>
            </p:cNvCxnSpPr>
            <p:nvPr/>
          </p:nvCxnSpPr>
          <p:spPr>
            <a:xfrm flipH="1">
              <a:off x="8044310" y="4208845"/>
              <a:ext cx="196721" cy="443840"/>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6C8B508C-6316-465E-39B4-AA5885296A0F}"/>
                </a:ext>
              </a:extLst>
            </p:cNvPr>
            <p:cNvCxnSpPr>
              <a:cxnSpLocks/>
              <a:stCxn id="7" idx="2"/>
              <a:endCxn id="11" idx="0"/>
            </p:cNvCxnSpPr>
            <p:nvPr/>
          </p:nvCxnSpPr>
          <p:spPr>
            <a:xfrm>
              <a:off x="9484345" y="4208845"/>
              <a:ext cx="172715" cy="459036"/>
            </a:xfrm>
            <a:prstGeom prst="straightConnector1">
              <a:avLst/>
            </a:prstGeom>
            <a:ln w="31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6" name="Rectangle: Rounded Corners 15">
              <a:extLst>
                <a:ext uri="{FF2B5EF4-FFF2-40B4-BE49-F238E27FC236}">
                  <a16:creationId xmlns:a16="http://schemas.microsoft.com/office/drawing/2014/main" id="{BF241809-D4DA-23BB-1559-17EF71F36202}"/>
                </a:ext>
              </a:extLst>
            </p:cNvPr>
            <p:cNvSpPr/>
            <p:nvPr/>
          </p:nvSpPr>
          <p:spPr>
            <a:xfrm>
              <a:off x="6678462" y="3843085"/>
              <a:ext cx="82296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a:solidFill>
                    <a:schemeClr val="tx1"/>
                  </a:solidFill>
                </a:rPr>
                <a:t>SW Libraries</a:t>
              </a:r>
            </a:p>
          </p:txBody>
        </p:sp>
        <p:sp>
          <p:nvSpPr>
            <p:cNvPr id="17" name="Rectangle: Rounded Corners 16">
              <a:extLst>
                <a:ext uri="{FF2B5EF4-FFF2-40B4-BE49-F238E27FC236}">
                  <a16:creationId xmlns:a16="http://schemas.microsoft.com/office/drawing/2014/main" id="{F6C95543-3AEE-D9E5-0B21-EC12FB20B339}"/>
                </a:ext>
              </a:extLst>
            </p:cNvPr>
            <p:cNvSpPr/>
            <p:nvPr/>
          </p:nvSpPr>
          <p:spPr>
            <a:xfrm>
              <a:off x="10223953" y="3843085"/>
              <a:ext cx="82296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a:solidFill>
                    <a:schemeClr val="tx1"/>
                  </a:solidFill>
                </a:rPr>
                <a:t>Design Libraries</a:t>
              </a:r>
            </a:p>
          </p:txBody>
        </p:sp>
        <p:sp>
          <p:nvSpPr>
            <p:cNvPr id="18" name="Rectangle: Rounded Corners 17">
              <a:extLst>
                <a:ext uri="{FF2B5EF4-FFF2-40B4-BE49-F238E27FC236}">
                  <a16:creationId xmlns:a16="http://schemas.microsoft.com/office/drawing/2014/main" id="{4C1E3560-4034-18FA-F4D4-7E648BE8F6B5}"/>
                </a:ext>
              </a:extLst>
            </p:cNvPr>
            <p:cNvSpPr/>
            <p:nvPr/>
          </p:nvSpPr>
          <p:spPr>
            <a:xfrm>
              <a:off x="7925795" y="5489788"/>
              <a:ext cx="1828800" cy="365760"/>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Analysis Engines</a:t>
              </a:r>
            </a:p>
          </p:txBody>
        </p:sp>
        <p:cxnSp>
          <p:nvCxnSpPr>
            <p:cNvPr id="19" name="Connector: Elbow 18">
              <a:extLst>
                <a:ext uri="{FF2B5EF4-FFF2-40B4-BE49-F238E27FC236}">
                  <a16:creationId xmlns:a16="http://schemas.microsoft.com/office/drawing/2014/main" id="{1997055A-BA41-A629-45EB-2F544BE48995}"/>
                </a:ext>
              </a:extLst>
            </p:cNvPr>
            <p:cNvCxnSpPr>
              <a:stCxn id="9" idx="2"/>
              <a:endCxn id="7" idx="0"/>
            </p:cNvCxnSpPr>
            <p:nvPr/>
          </p:nvCxnSpPr>
          <p:spPr>
            <a:xfrm rot="16200000" flipH="1">
              <a:off x="8929382" y="3288122"/>
              <a:ext cx="466350" cy="643576"/>
            </a:xfrm>
            <a:prstGeom prst="bentConnector3">
              <a:avLst>
                <a:gd name="adj1" fmla="val 50000"/>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D8C45D6-9255-5BB8-0542-589C913CE5E8}"/>
                </a:ext>
              </a:extLst>
            </p:cNvPr>
            <p:cNvCxnSpPr>
              <a:stCxn id="9" idx="2"/>
              <a:endCxn id="6" idx="0"/>
            </p:cNvCxnSpPr>
            <p:nvPr/>
          </p:nvCxnSpPr>
          <p:spPr>
            <a:xfrm rot="5400000">
              <a:off x="8307725" y="3310041"/>
              <a:ext cx="466350" cy="599738"/>
            </a:xfrm>
            <a:prstGeom prst="bentConnector3">
              <a:avLst>
                <a:gd name="adj1" fmla="val 50000"/>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5D61BC1-F27D-7E88-2C44-6F9D823D5AAB}"/>
                </a:ext>
              </a:extLst>
            </p:cNvPr>
            <p:cNvCxnSpPr>
              <a:stCxn id="10" idx="2"/>
              <a:endCxn id="18" idx="0"/>
            </p:cNvCxnSpPr>
            <p:nvPr/>
          </p:nvCxnSpPr>
          <p:spPr>
            <a:xfrm>
              <a:off x="8044310" y="5018445"/>
              <a:ext cx="795885" cy="471343"/>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401CF91-789D-50AC-C098-37CACF2DD1F9}"/>
                </a:ext>
              </a:extLst>
            </p:cNvPr>
            <p:cNvCxnSpPr>
              <a:stCxn id="11" idx="2"/>
              <a:endCxn id="18" idx="0"/>
            </p:cNvCxnSpPr>
            <p:nvPr/>
          </p:nvCxnSpPr>
          <p:spPr>
            <a:xfrm flipH="1">
              <a:off x="8840195" y="5033641"/>
              <a:ext cx="816865" cy="456147"/>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CA65D1-7525-5CF7-8BEB-EA27F942CA40}"/>
                </a:ext>
              </a:extLst>
            </p:cNvPr>
            <p:cNvSpPr txBox="1"/>
            <p:nvPr/>
          </p:nvSpPr>
          <p:spPr>
            <a:xfrm>
              <a:off x="6185639" y="2980329"/>
              <a:ext cx="607859" cy="553998"/>
            </a:xfrm>
            <a:prstGeom prst="rect">
              <a:avLst/>
            </a:prstGeom>
            <a:noFill/>
          </p:spPr>
          <p:txBody>
            <a:bodyPr wrap="none" rtlCol="0">
              <a:spAutoFit/>
            </a:bodyPr>
            <a:lstStyle/>
            <a:p>
              <a:r>
                <a:rPr lang="en-US" sz="1000"/>
                <a:t>System</a:t>
              </a:r>
            </a:p>
            <a:p>
              <a:r>
                <a:rPr lang="en-US" sz="1000"/>
                <a:t>Design</a:t>
              </a:r>
            </a:p>
            <a:p>
              <a:r>
                <a:rPr lang="en-US" sz="1000"/>
                <a:t>Studio</a:t>
              </a:r>
            </a:p>
          </p:txBody>
        </p:sp>
        <p:sp>
          <p:nvSpPr>
            <p:cNvPr id="26" name="TextBox 25">
              <a:extLst>
                <a:ext uri="{FF2B5EF4-FFF2-40B4-BE49-F238E27FC236}">
                  <a16:creationId xmlns:a16="http://schemas.microsoft.com/office/drawing/2014/main" id="{55728D0E-BD7F-9F05-DB72-AE4895E457B3}"/>
                </a:ext>
              </a:extLst>
            </p:cNvPr>
            <p:cNvSpPr txBox="1"/>
            <p:nvPr/>
          </p:nvSpPr>
          <p:spPr>
            <a:xfrm>
              <a:off x="10240832" y="5783935"/>
              <a:ext cx="856325" cy="276999"/>
            </a:xfrm>
            <a:prstGeom prst="rect">
              <a:avLst/>
            </a:prstGeom>
            <a:noFill/>
          </p:spPr>
          <p:txBody>
            <a:bodyPr wrap="none" rtlCol="0">
              <a:spAutoFit/>
            </a:bodyPr>
            <a:lstStyle/>
            <a:p>
              <a:r>
                <a:rPr lang="en-US" sz="1200"/>
                <a:t>Feedback</a:t>
              </a:r>
            </a:p>
          </p:txBody>
        </p:sp>
        <p:cxnSp>
          <p:nvCxnSpPr>
            <p:cNvPr id="27" name="Connector: Elbow 26">
              <a:extLst>
                <a:ext uri="{FF2B5EF4-FFF2-40B4-BE49-F238E27FC236}">
                  <a16:creationId xmlns:a16="http://schemas.microsoft.com/office/drawing/2014/main" id="{F2AF6A55-CD39-D3CA-C4A1-D69E82EC65DE}"/>
                </a:ext>
              </a:extLst>
            </p:cNvPr>
            <p:cNvCxnSpPr>
              <a:stCxn id="18" idx="2"/>
            </p:cNvCxnSpPr>
            <p:nvPr/>
          </p:nvCxnSpPr>
          <p:spPr>
            <a:xfrm rot="16200000" flipH="1">
              <a:off x="9486881" y="5208862"/>
              <a:ext cx="90386" cy="1383758"/>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3BB23637-B4A2-37DD-F738-D2BBEEADD900}"/>
                </a:ext>
              </a:extLst>
            </p:cNvPr>
            <p:cNvCxnSpPr>
              <a:stCxn id="16" idx="0"/>
              <a:endCxn id="9" idx="1"/>
            </p:cNvCxnSpPr>
            <p:nvPr/>
          </p:nvCxnSpPr>
          <p:spPr>
            <a:xfrm rot="5400000" flipH="1" flipV="1">
              <a:off x="7183540" y="3100257"/>
              <a:ext cx="649230" cy="836427"/>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0560696B-ED65-F4B2-E59C-A3CE3010CA88}"/>
                </a:ext>
              </a:extLst>
            </p:cNvPr>
            <p:cNvCxnSpPr>
              <a:stCxn id="17" idx="0"/>
              <a:endCxn id="9" idx="3"/>
            </p:cNvCxnSpPr>
            <p:nvPr/>
          </p:nvCxnSpPr>
          <p:spPr>
            <a:xfrm rot="16200000" flipV="1">
              <a:off x="9870686" y="3078338"/>
              <a:ext cx="649230" cy="880264"/>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58975128-A5EA-ED66-6A38-25094C216D7E}"/>
                </a:ext>
              </a:extLst>
            </p:cNvPr>
            <p:cNvCxnSpPr>
              <a:cxnSpLocks/>
            </p:cNvCxnSpPr>
            <p:nvPr/>
          </p:nvCxnSpPr>
          <p:spPr>
            <a:xfrm rot="16200000" flipH="1">
              <a:off x="6809127" y="4514154"/>
              <a:ext cx="1463823" cy="835853"/>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BF7BF9A5-4AFC-0DE4-7BB4-04687889FC15}"/>
                </a:ext>
              </a:extLst>
            </p:cNvPr>
            <p:cNvCxnSpPr>
              <a:cxnSpLocks/>
            </p:cNvCxnSpPr>
            <p:nvPr/>
          </p:nvCxnSpPr>
          <p:spPr>
            <a:xfrm rot="5400000">
              <a:off x="9463103" y="4500338"/>
              <a:ext cx="1463823" cy="880838"/>
            </a:xfrm>
            <a:prstGeom prst="bentConnector2">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504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F715-FA84-CAEC-3051-9FE015E80E4B}"/>
              </a:ext>
            </a:extLst>
          </p:cNvPr>
          <p:cNvSpPr>
            <a:spLocks noGrp="1"/>
          </p:cNvSpPr>
          <p:nvPr>
            <p:ph type="title"/>
          </p:nvPr>
        </p:nvSpPr>
        <p:spPr/>
        <p:txBody>
          <a:bodyPr/>
          <a:lstStyle/>
          <a:p>
            <a:pPr algn="l"/>
            <a:r>
              <a:rPr lang="en-US"/>
              <a:t>Executive Summary</a:t>
            </a:r>
          </a:p>
        </p:txBody>
      </p:sp>
      <p:graphicFrame>
        <p:nvGraphicFramePr>
          <p:cNvPr id="137" name="Content Placeholder 6">
            <a:extLst>
              <a:ext uri="{FF2B5EF4-FFF2-40B4-BE49-F238E27FC236}">
                <a16:creationId xmlns:a16="http://schemas.microsoft.com/office/drawing/2014/main" id="{104298EF-7BB0-CD50-8738-5493CA6C7D1F}"/>
              </a:ext>
            </a:extLst>
          </p:cNvPr>
          <p:cNvGraphicFramePr>
            <a:graphicFrameLocks/>
          </p:cNvGraphicFramePr>
          <p:nvPr>
            <p:extLst>
              <p:ext uri="{D42A27DB-BD31-4B8C-83A1-F6EECF244321}">
                <p14:modId xmlns:p14="http://schemas.microsoft.com/office/powerpoint/2010/main" val="1002161211"/>
              </p:ext>
            </p:extLst>
          </p:nvPr>
        </p:nvGraphicFramePr>
        <p:xfrm>
          <a:off x="48305" y="1221303"/>
          <a:ext cx="11917272" cy="4771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07F09DB-9EF1-BF3D-D425-E1B1F6141BDD}"/>
              </a:ext>
            </a:extLst>
          </p:cNvPr>
          <p:cNvSpPr txBox="1"/>
          <p:nvPr/>
        </p:nvSpPr>
        <p:spPr>
          <a:xfrm>
            <a:off x="5223498" y="6117159"/>
            <a:ext cx="4219956" cy="261610"/>
          </a:xfrm>
          <a:prstGeom prst="rect">
            <a:avLst/>
          </a:prstGeom>
          <a:noFill/>
        </p:spPr>
        <p:txBody>
          <a:bodyPr wrap="square">
            <a:spAutoFit/>
          </a:bodyPr>
          <a:lstStyle/>
          <a:p>
            <a:pPr lvl="0"/>
            <a:r>
              <a:rPr lang="en-US" sz="1050">
                <a:solidFill>
                  <a:schemeClr val="bg1">
                    <a:lumMod val="50000"/>
                  </a:schemeClr>
                </a:solidFill>
              </a:rPr>
              <a:t>PPAC: performance, power, area &amp; cost</a:t>
            </a:r>
          </a:p>
        </p:txBody>
      </p:sp>
      <p:sp>
        <p:nvSpPr>
          <p:cNvPr id="5" name="TextBox 4">
            <a:extLst>
              <a:ext uri="{FF2B5EF4-FFF2-40B4-BE49-F238E27FC236}">
                <a16:creationId xmlns:a16="http://schemas.microsoft.com/office/drawing/2014/main" id="{A5C67188-D44E-0B00-0996-51DB76665E7C}"/>
              </a:ext>
            </a:extLst>
          </p:cNvPr>
          <p:cNvSpPr txBox="1"/>
          <p:nvPr/>
        </p:nvSpPr>
        <p:spPr>
          <a:xfrm>
            <a:off x="655994" y="6117159"/>
            <a:ext cx="3525389" cy="261610"/>
          </a:xfrm>
          <a:prstGeom prst="rect">
            <a:avLst/>
          </a:prstGeom>
          <a:noFill/>
        </p:spPr>
        <p:txBody>
          <a:bodyPr wrap="square">
            <a:spAutoFit/>
          </a:bodyPr>
          <a:lstStyle/>
          <a:p>
            <a:pPr lvl="0"/>
            <a:r>
              <a:rPr lang="en-US" sz="1050">
                <a:solidFill>
                  <a:schemeClr val="bg1">
                    <a:lumMod val="50000"/>
                  </a:schemeClr>
                </a:solidFill>
              </a:rPr>
              <a:t>STCO: system technology co-optimization</a:t>
            </a:r>
          </a:p>
        </p:txBody>
      </p:sp>
    </p:spTree>
    <p:extLst>
      <p:ext uri="{BB962C8B-B14F-4D97-AF65-F5344CB8AC3E}">
        <p14:creationId xmlns:p14="http://schemas.microsoft.com/office/powerpoint/2010/main" val="9487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graphicEl>
                                              <a:dgm id="{0855C54C-5AF9-44D1-9F7D-9D30E016771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graphicEl>
                                              <a:dgm id="{A87C9122-AFE7-4837-B479-C63E2BE4A50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
                                            <p:graphicEl>
                                              <a:dgm id="{1415ED04-8E8B-4B80-8B94-763C3113965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7">
                                            <p:graphicEl>
                                              <a:dgm id="{4E9AB94D-802A-4813-963E-E97727BF23A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
                                            <p:graphicEl>
                                              <a:dgm id="{E9F93EF9-0ECD-484C-A4AE-0566DC41A9D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
                                            <p:graphicEl>
                                              <a:dgm id="{6BBB3182-752B-4324-8ABA-1F45F45C00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7"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9CB4-AF0A-E356-EA4A-DB6265942E64}"/>
              </a:ext>
            </a:extLst>
          </p:cNvPr>
          <p:cNvSpPr>
            <a:spLocks noGrp="1"/>
          </p:cNvSpPr>
          <p:nvPr>
            <p:ph type="title"/>
          </p:nvPr>
        </p:nvSpPr>
        <p:spPr/>
        <p:txBody>
          <a:bodyPr>
            <a:normAutofit/>
          </a:bodyPr>
          <a:lstStyle/>
          <a:p>
            <a:r>
              <a:rPr lang="en-US"/>
              <a:t>Explore HW Bindings for AI/ML Algorithms</a:t>
            </a:r>
          </a:p>
        </p:txBody>
      </p:sp>
      <p:pic>
        <p:nvPicPr>
          <p:cNvPr id="7" name="Picture 6">
            <a:extLst>
              <a:ext uri="{FF2B5EF4-FFF2-40B4-BE49-F238E27FC236}">
                <a16:creationId xmlns:a16="http://schemas.microsoft.com/office/drawing/2014/main" id="{5DCD7D4E-8099-75F1-9415-0513A9673C3C}"/>
              </a:ext>
            </a:extLst>
          </p:cNvPr>
          <p:cNvPicPr>
            <a:picLocks noChangeAspect="1"/>
          </p:cNvPicPr>
          <p:nvPr/>
        </p:nvPicPr>
        <p:blipFill>
          <a:blip r:embed="rId3"/>
          <a:stretch>
            <a:fillRect/>
          </a:stretch>
        </p:blipFill>
        <p:spPr>
          <a:xfrm>
            <a:off x="521136" y="1329769"/>
            <a:ext cx="5029240" cy="2108108"/>
          </a:xfrm>
          <a:prstGeom prst="rect">
            <a:avLst/>
          </a:prstGeom>
        </p:spPr>
      </p:pic>
      <p:sp>
        <p:nvSpPr>
          <p:cNvPr id="15" name="TextBox 14">
            <a:extLst>
              <a:ext uri="{FF2B5EF4-FFF2-40B4-BE49-F238E27FC236}">
                <a16:creationId xmlns:a16="http://schemas.microsoft.com/office/drawing/2014/main" id="{49C1E4B5-2F13-84E3-A1EC-5CEC37A377F9}"/>
              </a:ext>
            </a:extLst>
          </p:cNvPr>
          <p:cNvSpPr txBox="1"/>
          <p:nvPr/>
        </p:nvSpPr>
        <p:spPr>
          <a:xfrm>
            <a:off x="0" y="6152369"/>
            <a:ext cx="4683402"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a:hlinkClick r:id="rId4"/>
              </a:rPr>
              <a:t>https://people.eecs.berkeley.edu/~ysshao/assets/papers/vaesa-ispass2022.pdf</a:t>
            </a:r>
            <a:r>
              <a:rPr lang="en-US" sz="1000"/>
              <a:t> </a:t>
            </a:r>
          </a:p>
        </p:txBody>
      </p:sp>
      <p:pic>
        <p:nvPicPr>
          <p:cNvPr id="3" name="Graphic 2" descr="Lights On outline">
            <a:extLst>
              <a:ext uri="{FF2B5EF4-FFF2-40B4-BE49-F238E27FC236}">
                <a16:creationId xmlns:a16="http://schemas.microsoft.com/office/drawing/2014/main" id="{AB1CE4FF-A6BC-2A86-480F-05CC732269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5100" y="9793"/>
            <a:ext cx="914400" cy="914400"/>
          </a:xfrm>
          <a:prstGeom prst="rect">
            <a:avLst/>
          </a:prstGeom>
        </p:spPr>
      </p:pic>
      <p:pic>
        <p:nvPicPr>
          <p:cNvPr id="8" name="Picture 7">
            <a:extLst>
              <a:ext uri="{FF2B5EF4-FFF2-40B4-BE49-F238E27FC236}">
                <a16:creationId xmlns:a16="http://schemas.microsoft.com/office/drawing/2014/main" id="{CFD7F5B4-B3EC-B7B1-026B-B83B137F6E06}"/>
              </a:ext>
            </a:extLst>
          </p:cNvPr>
          <p:cNvPicPr>
            <a:picLocks noChangeAspect="1"/>
          </p:cNvPicPr>
          <p:nvPr/>
        </p:nvPicPr>
        <p:blipFill>
          <a:blip r:embed="rId7"/>
          <a:stretch>
            <a:fillRect/>
          </a:stretch>
        </p:blipFill>
        <p:spPr>
          <a:xfrm>
            <a:off x="582053" y="3567226"/>
            <a:ext cx="5260886" cy="2108108"/>
          </a:xfrm>
          <a:prstGeom prst="rect">
            <a:avLst/>
          </a:prstGeom>
        </p:spPr>
      </p:pic>
      <p:sp>
        <p:nvSpPr>
          <p:cNvPr id="6" name="TextBox 5">
            <a:extLst>
              <a:ext uri="{FF2B5EF4-FFF2-40B4-BE49-F238E27FC236}">
                <a16:creationId xmlns:a16="http://schemas.microsoft.com/office/drawing/2014/main" id="{530A21DB-B1B4-BA1B-8F92-D0827A651641}"/>
              </a:ext>
            </a:extLst>
          </p:cNvPr>
          <p:cNvSpPr txBox="1"/>
          <p:nvPr/>
        </p:nvSpPr>
        <p:spPr>
          <a:xfrm>
            <a:off x="7778114" y="1606858"/>
            <a:ext cx="1763624" cy="369332"/>
          </a:xfrm>
          <a:prstGeom prst="rect">
            <a:avLst/>
          </a:prstGeom>
          <a:noFill/>
        </p:spPr>
        <p:txBody>
          <a:bodyPr wrap="none" rtlCol="0">
            <a:spAutoFit/>
          </a:bodyPr>
          <a:lstStyle/>
          <a:p>
            <a:r>
              <a:rPr lang="en-US"/>
              <a:t>AI / ML Dataset</a:t>
            </a:r>
          </a:p>
        </p:txBody>
      </p:sp>
      <p:sp>
        <p:nvSpPr>
          <p:cNvPr id="10" name="Rectangle: Rounded Corners 9">
            <a:extLst>
              <a:ext uri="{FF2B5EF4-FFF2-40B4-BE49-F238E27FC236}">
                <a16:creationId xmlns:a16="http://schemas.microsoft.com/office/drawing/2014/main" id="{38F6B08C-50D0-08C0-5211-CB62C26A71B8}"/>
              </a:ext>
            </a:extLst>
          </p:cNvPr>
          <p:cNvSpPr/>
          <p:nvPr/>
        </p:nvSpPr>
        <p:spPr>
          <a:xfrm>
            <a:off x="8055814" y="2553243"/>
            <a:ext cx="1208225" cy="509551"/>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grpSp>
        <p:nvGrpSpPr>
          <p:cNvPr id="102" name="Group 101">
            <a:extLst>
              <a:ext uri="{FF2B5EF4-FFF2-40B4-BE49-F238E27FC236}">
                <a16:creationId xmlns:a16="http://schemas.microsoft.com/office/drawing/2014/main" id="{B2D8B0BB-E7E1-3811-E630-A13914C6FA15}"/>
              </a:ext>
            </a:extLst>
          </p:cNvPr>
          <p:cNvGrpSpPr/>
          <p:nvPr/>
        </p:nvGrpSpPr>
        <p:grpSpPr>
          <a:xfrm>
            <a:off x="7631390" y="3639569"/>
            <a:ext cx="2057073" cy="946031"/>
            <a:chOff x="7519386" y="3189480"/>
            <a:chExt cx="2057073" cy="946031"/>
          </a:xfrm>
        </p:grpSpPr>
        <p:grpSp>
          <p:nvGrpSpPr>
            <p:cNvPr id="98" name="Group 97">
              <a:extLst>
                <a:ext uri="{FF2B5EF4-FFF2-40B4-BE49-F238E27FC236}">
                  <a16:creationId xmlns:a16="http://schemas.microsoft.com/office/drawing/2014/main" id="{6C2D2C98-98C9-C0E4-C8DC-A9AC7018D94B}"/>
                </a:ext>
              </a:extLst>
            </p:cNvPr>
            <p:cNvGrpSpPr/>
            <p:nvPr/>
          </p:nvGrpSpPr>
          <p:grpSpPr>
            <a:xfrm>
              <a:off x="7519386" y="3297957"/>
              <a:ext cx="207145" cy="729076"/>
              <a:chOff x="7519386" y="3311372"/>
              <a:chExt cx="207145" cy="729076"/>
            </a:xfrm>
          </p:grpSpPr>
          <p:sp>
            <p:nvSpPr>
              <p:cNvPr id="11" name="Oval 10">
                <a:extLst>
                  <a:ext uri="{FF2B5EF4-FFF2-40B4-BE49-F238E27FC236}">
                    <a16:creationId xmlns:a16="http://schemas.microsoft.com/office/drawing/2014/main" id="{E778B4BE-ED71-1029-EA2D-79F83FD640CA}"/>
                  </a:ext>
                </a:extLst>
              </p:cNvPr>
              <p:cNvSpPr>
                <a:spLocks noChangeAspect="1"/>
              </p:cNvSpPr>
              <p:nvPr/>
            </p:nvSpPr>
            <p:spPr>
              <a:xfrm>
                <a:off x="7519386" y="3311372"/>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92AAED4E-C9EA-CF0D-43ED-554E4EF943ED}"/>
                  </a:ext>
                </a:extLst>
              </p:cNvPr>
              <p:cNvSpPr>
                <a:spLocks noChangeAspect="1"/>
              </p:cNvSpPr>
              <p:nvPr/>
            </p:nvSpPr>
            <p:spPr>
              <a:xfrm>
                <a:off x="7519386" y="3572561"/>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B11A6F6A-2682-CE9E-4684-78570F9E4874}"/>
                  </a:ext>
                </a:extLst>
              </p:cNvPr>
              <p:cNvSpPr>
                <a:spLocks noChangeAspect="1"/>
              </p:cNvSpPr>
              <p:nvPr/>
            </p:nvSpPr>
            <p:spPr>
              <a:xfrm>
                <a:off x="7519386" y="3833749"/>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9" name="Group 98">
              <a:extLst>
                <a:ext uri="{FF2B5EF4-FFF2-40B4-BE49-F238E27FC236}">
                  <a16:creationId xmlns:a16="http://schemas.microsoft.com/office/drawing/2014/main" id="{3EFA7249-13EB-1D0F-FA39-F766E890585D}"/>
                </a:ext>
              </a:extLst>
            </p:cNvPr>
            <p:cNvGrpSpPr/>
            <p:nvPr/>
          </p:nvGrpSpPr>
          <p:grpSpPr>
            <a:xfrm>
              <a:off x="8133514" y="3189480"/>
              <a:ext cx="207145" cy="946031"/>
              <a:chOff x="8133514" y="3184301"/>
              <a:chExt cx="207145" cy="946031"/>
            </a:xfrm>
          </p:grpSpPr>
          <p:sp>
            <p:nvSpPr>
              <p:cNvPr id="12" name="Oval 11">
                <a:extLst>
                  <a:ext uri="{FF2B5EF4-FFF2-40B4-BE49-F238E27FC236}">
                    <a16:creationId xmlns:a16="http://schemas.microsoft.com/office/drawing/2014/main" id="{84BE6684-BBC5-C186-4548-0AE86E387BE9}"/>
                  </a:ext>
                </a:extLst>
              </p:cNvPr>
              <p:cNvSpPr>
                <a:spLocks noChangeAspect="1"/>
              </p:cNvSpPr>
              <p:nvPr/>
            </p:nvSpPr>
            <p:spPr>
              <a:xfrm>
                <a:off x="8133514" y="3184301"/>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ECE4A27A-7E1B-E7D8-A8EC-02384F5DC3E4}"/>
                  </a:ext>
                </a:extLst>
              </p:cNvPr>
              <p:cNvSpPr>
                <a:spLocks noChangeAspect="1"/>
              </p:cNvSpPr>
              <p:nvPr/>
            </p:nvSpPr>
            <p:spPr>
              <a:xfrm>
                <a:off x="8133514" y="3430745"/>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D05618FF-6339-90F0-F1E4-8D4C1A9E5EFA}"/>
                  </a:ext>
                </a:extLst>
              </p:cNvPr>
              <p:cNvSpPr>
                <a:spLocks noChangeAspect="1"/>
              </p:cNvSpPr>
              <p:nvPr/>
            </p:nvSpPr>
            <p:spPr>
              <a:xfrm>
                <a:off x="8133514" y="3677189"/>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34FA6DAE-B61A-7699-E440-B17DE88D8CCA}"/>
                  </a:ext>
                </a:extLst>
              </p:cNvPr>
              <p:cNvSpPr>
                <a:spLocks noChangeAspect="1"/>
              </p:cNvSpPr>
              <p:nvPr/>
            </p:nvSpPr>
            <p:spPr>
              <a:xfrm>
                <a:off x="8133514" y="3923633"/>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1" name="Group 100">
              <a:extLst>
                <a:ext uri="{FF2B5EF4-FFF2-40B4-BE49-F238E27FC236}">
                  <a16:creationId xmlns:a16="http://schemas.microsoft.com/office/drawing/2014/main" id="{3852113C-B65D-6BD6-F967-DA4264230DE3}"/>
                </a:ext>
              </a:extLst>
            </p:cNvPr>
            <p:cNvGrpSpPr/>
            <p:nvPr/>
          </p:nvGrpSpPr>
          <p:grpSpPr>
            <a:xfrm>
              <a:off x="9369314" y="3431278"/>
              <a:ext cx="207145" cy="462434"/>
              <a:chOff x="9369314" y="3429001"/>
              <a:chExt cx="207145" cy="462434"/>
            </a:xfrm>
          </p:grpSpPr>
          <p:sp>
            <p:nvSpPr>
              <p:cNvPr id="25" name="Oval 24">
                <a:extLst>
                  <a:ext uri="{FF2B5EF4-FFF2-40B4-BE49-F238E27FC236}">
                    <a16:creationId xmlns:a16="http://schemas.microsoft.com/office/drawing/2014/main" id="{85F559BD-4386-1AD8-EC73-1F008CBBC0B5}"/>
                  </a:ext>
                </a:extLst>
              </p:cNvPr>
              <p:cNvSpPr>
                <a:spLocks noChangeAspect="1"/>
              </p:cNvSpPr>
              <p:nvPr/>
            </p:nvSpPr>
            <p:spPr>
              <a:xfrm>
                <a:off x="9369314" y="3429001"/>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83395426-39A9-856D-42AB-01339CBC49E3}"/>
                  </a:ext>
                </a:extLst>
              </p:cNvPr>
              <p:cNvSpPr>
                <a:spLocks noChangeAspect="1"/>
              </p:cNvSpPr>
              <p:nvPr/>
            </p:nvSpPr>
            <p:spPr>
              <a:xfrm>
                <a:off x="9369314" y="3684736"/>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0" name="Group 99">
              <a:extLst>
                <a:ext uri="{FF2B5EF4-FFF2-40B4-BE49-F238E27FC236}">
                  <a16:creationId xmlns:a16="http://schemas.microsoft.com/office/drawing/2014/main" id="{1F0E31BB-662D-C962-34DA-B93B2CBAF455}"/>
                </a:ext>
              </a:extLst>
            </p:cNvPr>
            <p:cNvGrpSpPr/>
            <p:nvPr/>
          </p:nvGrpSpPr>
          <p:grpSpPr>
            <a:xfrm>
              <a:off x="8747553" y="3189480"/>
              <a:ext cx="207145" cy="946031"/>
              <a:chOff x="8747553" y="3194658"/>
              <a:chExt cx="207145" cy="946031"/>
            </a:xfrm>
          </p:grpSpPr>
          <p:sp>
            <p:nvSpPr>
              <p:cNvPr id="29" name="Oval 28">
                <a:extLst>
                  <a:ext uri="{FF2B5EF4-FFF2-40B4-BE49-F238E27FC236}">
                    <a16:creationId xmlns:a16="http://schemas.microsoft.com/office/drawing/2014/main" id="{A584B4B6-F8D7-39A9-DF21-B0A845A42E79}"/>
                  </a:ext>
                </a:extLst>
              </p:cNvPr>
              <p:cNvSpPr>
                <a:spLocks noChangeAspect="1"/>
              </p:cNvSpPr>
              <p:nvPr/>
            </p:nvSpPr>
            <p:spPr>
              <a:xfrm>
                <a:off x="8747553" y="3194658"/>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a:extLst>
                  <a:ext uri="{FF2B5EF4-FFF2-40B4-BE49-F238E27FC236}">
                    <a16:creationId xmlns:a16="http://schemas.microsoft.com/office/drawing/2014/main" id="{8207D528-AD16-631E-9A48-9C309A6D001C}"/>
                  </a:ext>
                </a:extLst>
              </p:cNvPr>
              <p:cNvSpPr>
                <a:spLocks noChangeAspect="1"/>
              </p:cNvSpPr>
              <p:nvPr/>
            </p:nvSpPr>
            <p:spPr>
              <a:xfrm>
                <a:off x="8747553" y="3441102"/>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B04F8E45-BC0A-31EF-A494-5559B5E1CC89}"/>
                  </a:ext>
                </a:extLst>
              </p:cNvPr>
              <p:cNvSpPr>
                <a:spLocks noChangeAspect="1"/>
              </p:cNvSpPr>
              <p:nvPr/>
            </p:nvSpPr>
            <p:spPr>
              <a:xfrm>
                <a:off x="8747553" y="3687546"/>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E8B05934-B158-2279-99AA-A08492078A4F}"/>
                  </a:ext>
                </a:extLst>
              </p:cNvPr>
              <p:cNvSpPr>
                <a:spLocks noChangeAspect="1"/>
              </p:cNvSpPr>
              <p:nvPr/>
            </p:nvSpPr>
            <p:spPr>
              <a:xfrm>
                <a:off x="8747553" y="3933990"/>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4" name="Straight Arrow Connector 33">
              <a:extLst>
                <a:ext uri="{FF2B5EF4-FFF2-40B4-BE49-F238E27FC236}">
                  <a16:creationId xmlns:a16="http://schemas.microsoft.com/office/drawing/2014/main" id="{6DA70D42-559A-4C9E-0342-CDF637F37B85}"/>
                </a:ext>
              </a:extLst>
            </p:cNvPr>
            <p:cNvCxnSpPr>
              <a:stCxn id="11" idx="6"/>
              <a:endCxn id="12" idx="2"/>
            </p:cNvCxnSpPr>
            <p:nvPr/>
          </p:nvCxnSpPr>
          <p:spPr>
            <a:xfrm flipV="1">
              <a:off x="7726531" y="3292830"/>
              <a:ext cx="406983" cy="10847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260CD5C-2303-53CA-5240-91261520A6B9}"/>
                </a:ext>
              </a:extLst>
            </p:cNvPr>
            <p:cNvCxnSpPr>
              <a:stCxn id="11" idx="6"/>
              <a:endCxn id="17" idx="2"/>
            </p:cNvCxnSpPr>
            <p:nvPr/>
          </p:nvCxnSpPr>
          <p:spPr>
            <a:xfrm>
              <a:off x="7726531" y="3401307"/>
              <a:ext cx="406983" cy="13796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EA40EBB-7DD5-BEC8-5BB1-E536C77CC35D}"/>
                </a:ext>
              </a:extLst>
            </p:cNvPr>
            <p:cNvCxnSpPr>
              <a:stCxn id="11" idx="6"/>
              <a:endCxn id="18" idx="2"/>
            </p:cNvCxnSpPr>
            <p:nvPr/>
          </p:nvCxnSpPr>
          <p:spPr>
            <a:xfrm>
              <a:off x="7726531" y="3401307"/>
              <a:ext cx="406983" cy="38441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89DC66B-8DD1-734C-AAE8-60561ED3C77E}"/>
                </a:ext>
              </a:extLst>
            </p:cNvPr>
            <p:cNvCxnSpPr>
              <a:stCxn id="11" idx="6"/>
              <a:endCxn id="19" idx="2"/>
            </p:cNvCxnSpPr>
            <p:nvPr/>
          </p:nvCxnSpPr>
          <p:spPr>
            <a:xfrm>
              <a:off x="7726531" y="3401307"/>
              <a:ext cx="406983" cy="63085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3F66919-50E1-9D89-D676-7CFDB4BB200C}"/>
                </a:ext>
              </a:extLst>
            </p:cNvPr>
            <p:cNvCxnSpPr>
              <a:stCxn id="13" idx="6"/>
              <a:endCxn id="12" idx="2"/>
            </p:cNvCxnSpPr>
            <p:nvPr/>
          </p:nvCxnSpPr>
          <p:spPr>
            <a:xfrm flipV="1">
              <a:off x="7726531" y="3292830"/>
              <a:ext cx="406983" cy="36966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718C90F-36E5-41B4-FE53-BEF9496B89F7}"/>
                </a:ext>
              </a:extLst>
            </p:cNvPr>
            <p:cNvCxnSpPr>
              <a:stCxn id="13" idx="6"/>
              <a:endCxn id="17" idx="2"/>
            </p:cNvCxnSpPr>
            <p:nvPr/>
          </p:nvCxnSpPr>
          <p:spPr>
            <a:xfrm flipV="1">
              <a:off x="7726531" y="3539274"/>
              <a:ext cx="406983" cy="12322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7B1EDFE-E87D-62D6-95D2-00084C0F52B6}"/>
                </a:ext>
              </a:extLst>
            </p:cNvPr>
            <p:cNvCxnSpPr>
              <a:stCxn id="16" idx="6"/>
              <a:endCxn id="18" idx="2"/>
            </p:cNvCxnSpPr>
            <p:nvPr/>
          </p:nvCxnSpPr>
          <p:spPr>
            <a:xfrm flipV="1">
              <a:off x="7726531" y="3785718"/>
              <a:ext cx="406983" cy="13796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874F4C8-CD79-E804-A2F9-1D1BEE17B66A}"/>
                </a:ext>
              </a:extLst>
            </p:cNvPr>
            <p:cNvCxnSpPr>
              <a:stCxn id="13" idx="6"/>
              <a:endCxn id="18" idx="2"/>
            </p:cNvCxnSpPr>
            <p:nvPr/>
          </p:nvCxnSpPr>
          <p:spPr>
            <a:xfrm>
              <a:off x="7726531" y="3662496"/>
              <a:ext cx="406983" cy="12322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F78EAF8-F4D2-048A-C4A9-3AC54225A6CD}"/>
                </a:ext>
              </a:extLst>
            </p:cNvPr>
            <p:cNvCxnSpPr>
              <a:stCxn id="13" idx="6"/>
              <a:endCxn id="19" idx="2"/>
            </p:cNvCxnSpPr>
            <p:nvPr/>
          </p:nvCxnSpPr>
          <p:spPr>
            <a:xfrm>
              <a:off x="7726531" y="3662496"/>
              <a:ext cx="406983" cy="36966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6174978-8DBE-12EF-37AC-CEDE00D3AEA4}"/>
                </a:ext>
              </a:extLst>
            </p:cNvPr>
            <p:cNvCxnSpPr>
              <a:cxnSpLocks/>
              <a:stCxn id="16" idx="6"/>
              <a:endCxn id="12" idx="2"/>
            </p:cNvCxnSpPr>
            <p:nvPr/>
          </p:nvCxnSpPr>
          <p:spPr>
            <a:xfrm flipV="1">
              <a:off x="7726531" y="3292830"/>
              <a:ext cx="406983" cy="63085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6213EF7-8D22-95AE-EBFB-D8F99E3B4B9A}"/>
                </a:ext>
              </a:extLst>
            </p:cNvPr>
            <p:cNvCxnSpPr>
              <a:stCxn id="16" idx="6"/>
              <a:endCxn id="17" idx="2"/>
            </p:cNvCxnSpPr>
            <p:nvPr/>
          </p:nvCxnSpPr>
          <p:spPr>
            <a:xfrm flipV="1">
              <a:off x="7726531" y="3539274"/>
              <a:ext cx="406983" cy="38441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3EBBFAE-73BF-35EA-879D-F2DA45DA8400}"/>
                </a:ext>
              </a:extLst>
            </p:cNvPr>
            <p:cNvCxnSpPr>
              <a:stCxn id="16" idx="6"/>
              <a:endCxn id="19" idx="2"/>
            </p:cNvCxnSpPr>
            <p:nvPr/>
          </p:nvCxnSpPr>
          <p:spPr>
            <a:xfrm>
              <a:off x="7726531" y="3923684"/>
              <a:ext cx="406983" cy="10847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0A0EB0C-08D6-1CFF-C968-AEBB225D76D5}"/>
                </a:ext>
              </a:extLst>
            </p:cNvPr>
            <p:cNvCxnSpPr>
              <a:stCxn id="12" idx="6"/>
              <a:endCxn id="29" idx="2"/>
            </p:cNvCxnSpPr>
            <p:nvPr/>
          </p:nvCxnSpPr>
          <p:spPr>
            <a:xfrm>
              <a:off x="8340659" y="3292830"/>
              <a:ext cx="406894"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6DB6DDD-53E9-F41E-C5B9-EB77087BB20D}"/>
                </a:ext>
              </a:extLst>
            </p:cNvPr>
            <p:cNvCxnSpPr>
              <a:stCxn id="12" idx="6"/>
              <a:endCxn id="30" idx="2"/>
            </p:cNvCxnSpPr>
            <p:nvPr/>
          </p:nvCxnSpPr>
          <p:spPr>
            <a:xfrm>
              <a:off x="8340659" y="3292830"/>
              <a:ext cx="406894" cy="24644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2B10ACE-6E38-3EF9-1100-909E5F147637}"/>
                </a:ext>
              </a:extLst>
            </p:cNvPr>
            <p:cNvCxnSpPr>
              <a:stCxn id="12" idx="6"/>
              <a:endCxn id="31" idx="2"/>
            </p:cNvCxnSpPr>
            <p:nvPr/>
          </p:nvCxnSpPr>
          <p:spPr>
            <a:xfrm>
              <a:off x="8340659" y="3292830"/>
              <a:ext cx="406894" cy="49288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87F7ABF-A33C-DDF3-DA22-E4CA4BCD3389}"/>
                </a:ext>
              </a:extLst>
            </p:cNvPr>
            <p:cNvCxnSpPr>
              <a:stCxn id="12" idx="6"/>
              <a:endCxn id="32" idx="2"/>
            </p:cNvCxnSpPr>
            <p:nvPr/>
          </p:nvCxnSpPr>
          <p:spPr>
            <a:xfrm>
              <a:off x="8340659" y="3292830"/>
              <a:ext cx="406894" cy="73933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17358F2-18A6-3952-20E5-5BBFCA3C8C15}"/>
                </a:ext>
              </a:extLst>
            </p:cNvPr>
            <p:cNvCxnSpPr>
              <a:cxnSpLocks/>
              <a:stCxn id="19" idx="6"/>
              <a:endCxn id="32" idx="2"/>
            </p:cNvCxnSpPr>
            <p:nvPr/>
          </p:nvCxnSpPr>
          <p:spPr>
            <a:xfrm>
              <a:off x="8340659" y="4032162"/>
              <a:ext cx="406894"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8DB8044-7D45-669A-7C1D-AE0D1F080300}"/>
                </a:ext>
              </a:extLst>
            </p:cNvPr>
            <p:cNvCxnSpPr>
              <a:stCxn id="19" idx="6"/>
              <a:endCxn id="31" idx="2"/>
            </p:cNvCxnSpPr>
            <p:nvPr/>
          </p:nvCxnSpPr>
          <p:spPr>
            <a:xfrm flipV="1">
              <a:off x="8340659" y="3785718"/>
              <a:ext cx="406894" cy="24644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638A8B0-56E9-74C2-C5F1-68CCCB9D4265}"/>
                </a:ext>
              </a:extLst>
            </p:cNvPr>
            <p:cNvCxnSpPr>
              <a:stCxn id="19" idx="6"/>
              <a:endCxn id="30" idx="2"/>
            </p:cNvCxnSpPr>
            <p:nvPr/>
          </p:nvCxnSpPr>
          <p:spPr>
            <a:xfrm flipV="1">
              <a:off x="8340659" y="3539274"/>
              <a:ext cx="406894" cy="49288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1B859C3-7CE8-45ED-0D62-252B8C4BEC16}"/>
                </a:ext>
              </a:extLst>
            </p:cNvPr>
            <p:cNvCxnSpPr>
              <a:stCxn id="19" idx="6"/>
              <a:endCxn id="29" idx="2"/>
            </p:cNvCxnSpPr>
            <p:nvPr/>
          </p:nvCxnSpPr>
          <p:spPr>
            <a:xfrm flipV="1">
              <a:off x="8340659" y="3292830"/>
              <a:ext cx="406894" cy="73933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068D6C5-8758-90F1-6DE7-57A9CE4B2285}"/>
                </a:ext>
              </a:extLst>
            </p:cNvPr>
            <p:cNvCxnSpPr>
              <a:stCxn id="18" idx="6"/>
              <a:endCxn id="30" idx="2"/>
            </p:cNvCxnSpPr>
            <p:nvPr/>
          </p:nvCxnSpPr>
          <p:spPr>
            <a:xfrm flipV="1">
              <a:off x="8340659" y="3539274"/>
              <a:ext cx="406894" cy="24644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A868102-AE8B-60ED-E684-18AC051630E4}"/>
                </a:ext>
              </a:extLst>
            </p:cNvPr>
            <p:cNvCxnSpPr>
              <a:stCxn id="17" idx="6"/>
              <a:endCxn id="30" idx="2"/>
            </p:cNvCxnSpPr>
            <p:nvPr/>
          </p:nvCxnSpPr>
          <p:spPr>
            <a:xfrm>
              <a:off x="8340659" y="3539274"/>
              <a:ext cx="406894"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2B30E27-E3B3-2475-988F-008E395C3DF9}"/>
                </a:ext>
              </a:extLst>
            </p:cNvPr>
            <p:cNvCxnSpPr>
              <a:stCxn id="29" idx="6"/>
              <a:endCxn id="25" idx="2"/>
            </p:cNvCxnSpPr>
            <p:nvPr/>
          </p:nvCxnSpPr>
          <p:spPr>
            <a:xfrm>
              <a:off x="8954698" y="3292830"/>
              <a:ext cx="414616" cy="24179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5BD62C5-9644-8C12-3896-A8E1F68D9DDB}"/>
                </a:ext>
              </a:extLst>
            </p:cNvPr>
            <p:cNvCxnSpPr>
              <a:stCxn id="29" idx="6"/>
              <a:endCxn id="26" idx="2"/>
            </p:cNvCxnSpPr>
            <p:nvPr/>
          </p:nvCxnSpPr>
          <p:spPr>
            <a:xfrm>
              <a:off x="8954698" y="3292830"/>
              <a:ext cx="414616" cy="497533"/>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4FD460FE-E75B-560A-5BAC-F83A02224C13}"/>
                </a:ext>
              </a:extLst>
            </p:cNvPr>
            <p:cNvCxnSpPr>
              <a:cxnSpLocks/>
              <a:stCxn id="30" idx="6"/>
              <a:endCxn id="25" idx="2"/>
            </p:cNvCxnSpPr>
            <p:nvPr/>
          </p:nvCxnSpPr>
          <p:spPr>
            <a:xfrm flipV="1">
              <a:off x="8954698" y="3534628"/>
              <a:ext cx="414616" cy="464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E3530C0-370A-654B-C816-F217CC8BEC86}"/>
                </a:ext>
              </a:extLst>
            </p:cNvPr>
            <p:cNvCxnSpPr>
              <a:stCxn id="31" idx="6"/>
              <a:endCxn id="25" idx="2"/>
            </p:cNvCxnSpPr>
            <p:nvPr/>
          </p:nvCxnSpPr>
          <p:spPr>
            <a:xfrm flipV="1">
              <a:off x="8954698" y="3534628"/>
              <a:ext cx="414616" cy="25109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26E5B9A5-16B7-3DA5-891F-440C1DECC334}"/>
                </a:ext>
              </a:extLst>
            </p:cNvPr>
            <p:cNvCxnSpPr>
              <a:stCxn id="32" idx="6"/>
              <a:endCxn id="25" idx="2"/>
            </p:cNvCxnSpPr>
            <p:nvPr/>
          </p:nvCxnSpPr>
          <p:spPr>
            <a:xfrm flipV="1">
              <a:off x="8954698" y="3534628"/>
              <a:ext cx="414616" cy="49753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DCEA999-EBFB-E17E-95C3-A1BCF465B872}"/>
                </a:ext>
              </a:extLst>
            </p:cNvPr>
            <p:cNvCxnSpPr>
              <a:stCxn id="30" idx="6"/>
              <a:endCxn id="26" idx="2"/>
            </p:cNvCxnSpPr>
            <p:nvPr/>
          </p:nvCxnSpPr>
          <p:spPr>
            <a:xfrm>
              <a:off x="8954698" y="3539274"/>
              <a:ext cx="414616" cy="25108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AC2844C9-AD6A-3064-959E-815EC9684881}"/>
                </a:ext>
              </a:extLst>
            </p:cNvPr>
            <p:cNvCxnSpPr>
              <a:stCxn id="31" idx="6"/>
              <a:endCxn id="26" idx="2"/>
            </p:cNvCxnSpPr>
            <p:nvPr/>
          </p:nvCxnSpPr>
          <p:spPr>
            <a:xfrm>
              <a:off x="8954698" y="3785718"/>
              <a:ext cx="414616" cy="464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A429005C-BC0F-1B27-9ABA-FE6A1E6BC800}"/>
                </a:ext>
              </a:extLst>
            </p:cNvPr>
            <p:cNvCxnSpPr>
              <a:stCxn id="32" idx="6"/>
              <a:endCxn id="26" idx="2"/>
            </p:cNvCxnSpPr>
            <p:nvPr/>
          </p:nvCxnSpPr>
          <p:spPr>
            <a:xfrm flipV="1">
              <a:off x="8954698" y="3790363"/>
              <a:ext cx="414616" cy="24179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CB4ADB0B-A543-70F8-41B4-2EA50AAB5C63}"/>
              </a:ext>
            </a:extLst>
          </p:cNvPr>
          <p:cNvGrpSpPr/>
          <p:nvPr/>
        </p:nvGrpSpPr>
        <p:grpSpPr>
          <a:xfrm>
            <a:off x="6838013" y="5326300"/>
            <a:ext cx="3643827" cy="651725"/>
            <a:chOff x="7273021" y="4172607"/>
            <a:chExt cx="3643827" cy="651725"/>
          </a:xfrm>
        </p:grpSpPr>
        <p:sp>
          <p:nvSpPr>
            <p:cNvPr id="106" name="Cube 105">
              <a:extLst>
                <a:ext uri="{FF2B5EF4-FFF2-40B4-BE49-F238E27FC236}">
                  <a16:creationId xmlns:a16="http://schemas.microsoft.com/office/drawing/2014/main" id="{997675EF-8E32-2812-E337-8AF62F7C297D}"/>
                </a:ext>
              </a:extLst>
            </p:cNvPr>
            <p:cNvSpPr/>
            <p:nvPr/>
          </p:nvSpPr>
          <p:spPr>
            <a:xfrm>
              <a:off x="7273021" y="4415051"/>
              <a:ext cx="996360" cy="409281"/>
            </a:xfrm>
            <a:prstGeom prst="cube">
              <a:avLst>
                <a:gd name="adj" fmla="val 87904"/>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Cube 106">
              <a:extLst>
                <a:ext uri="{FF2B5EF4-FFF2-40B4-BE49-F238E27FC236}">
                  <a16:creationId xmlns:a16="http://schemas.microsoft.com/office/drawing/2014/main" id="{223DE83D-552B-CA20-625E-E6418256B6E2}"/>
                </a:ext>
              </a:extLst>
            </p:cNvPr>
            <p:cNvSpPr/>
            <p:nvPr/>
          </p:nvSpPr>
          <p:spPr>
            <a:xfrm>
              <a:off x="8788587" y="4415051"/>
              <a:ext cx="996360" cy="409281"/>
            </a:xfrm>
            <a:prstGeom prst="cube">
              <a:avLst>
                <a:gd name="adj" fmla="val 87904"/>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TextBox 107">
              <a:extLst>
                <a:ext uri="{FF2B5EF4-FFF2-40B4-BE49-F238E27FC236}">
                  <a16:creationId xmlns:a16="http://schemas.microsoft.com/office/drawing/2014/main" id="{E337B3AF-B801-0C15-D1A1-921F38420FCE}"/>
                </a:ext>
              </a:extLst>
            </p:cNvPr>
            <p:cNvSpPr txBox="1"/>
            <p:nvPr/>
          </p:nvSpPr>
          <p:spPr>
            <a:xfrm>
              <a:off x="8262725" y="4172607"/>
              <a:ext cx="532518" cy="646331"/>
            </a:xfrm>
            <a:prstGeom prst="rect">
              <a:avLst/>
            </a:prstGeom>
            <a:noFill/>
          </p:spPr>
          <p:txBody>
            <a:bodyPr wrap="none" rtlCol="0" anchor="ctr">
              <a:spAutoFit/>
            </a:bodyPr>
            <a:lstStyle/>
            <a:p>
              <a:pPr algn="ctr"/>
              <a:r>
                <a:rPr lang="en-US" sz="3600"/>
                <a:t>….</a:t>
              </a:r>
            </a:p>
          </p:txBody>
        </p:sp>
        <p:sp>
          <p:nvSpPr>
            <p:cNvPr id="109" name="TextBox 108">
              <a:extLst>
                <a:ext uri="{FF2B5EF4-FFF2-40B4-BE49-F238E27FC236}">
                  <a16:creationId xmlns:a16="http://schemas.microsoft.com/office/drawing/2014/main" id="{B27FD383-56CF-8747-0BF2-76F049DDB9D1}"/>
                </a:ext>
              </a:extLst>
            </p:cNvPr>
            <p:cNvSpPr txBox="1"/>
            <p:nvPr/>
          </p:nvSpPr>
          <p:spPr>
            <a:xfrm>
              <a:off x="10398757" y="4450414"/>
              <a:ext cx="518091" cy="338554"/>
            </a:xfrm>
            <a:prstGeom prst="rect">
              <a:avLst/>
            </a:prstGeom>
            <a:noFill/>
          </p:spPr>
          <p:txBody>
            <a:bodyPr wrap="none" rtlCol="0" anchor="ctr">
              <a:spAutoFit/>
            </a:bodyPr>
            <a:lstStyle/>
            <a:p>
              <a:pPr algn="ctr"/>
              <a:r>
                <a:rPr lang="en-US" sz="1600"/>
                <a:t>SW</a:t>
              </a:r>
            </a:p>
          </p:txBody>
        </p:sp>
        <p:pic>
          <p:nvPicPr>
            <p:cNvPr id="111" name="Graphic 110" descr="Badge Follow outline">
              <a:extLst>
                <a:ext uri="{FF2B5EF4-FFF2-40B4-BE49-F238E27FC236}">
                  <a16:creationId xmlns:a16="http://schemas.microsoft.com/office/drawing/2014/main" id="{48C6959A-3C9A-180F-E4F5-7824F3D547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84824" y="4434858"/>
              <a:ext cx="369666" cy="369666"/>
            </a:xfrm>
            <a:prstGeom prst="rect">
              <a:avLst/>
            </a:prstGeom>
          </p:spPr>
        </p:pic>
      </p:grpSp>
      <p:sp>
        <p:nvSpPr>
          <p:cNvPr id="113" name="Arrow: Down 112">
            <a:extLst>
              <a:ext uri="{FF2B5EF4-FFF2-40B4-BE49-F238E27FC236}">
                <a16:creationId xmlns:a16="http://schemas.microsoft.com/office/drawing/2014/main" id="{8234092F-07AE-143B-0040-509FF44AD3A0}"/>
              </a:ext>
            </a:extLst>
          </p:cNvPr>
          <p:cNvSpPr/>
          <p:nvPr/>
        </p:nvSpPr>
        <p:spPr>
          <a:xfrm>
            <a:off x="8598593" y="2153404"/>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Arrow: Down 114">
            <a:extLst>
              <a:ext uri="{FF2B5EF4-FFF2-40B4-BE49-F238E27FC236}">
                <a16:creationId xmlns:a16="http://schemas.microsoft.com/office/drawing/2014/main" id="{E38E56A2-ABBC-B3F0-26F1-132D990A58C1}"/>
              </a:ext>
            </a:extLst>
          </p:cNvPr>
          <p:cNvSpPr/>
          <p:nvPr/>
        </p:nvSpPr>
        <p:spPr>
          <a:xfrm>
            <a:off x="8598593" y="3248599"/>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9" name="Group 118">
            <a:extLst>
              <a:ext uri="{FF2B5EF4-FFF2-40B4-BE49-F238E27FC236}">
                <a16:creationId xmlns:a16="http://schemas.microsoft.com/office/drawing/2014/main" id="{4B13E44A-7017-52A4-DA1F-17F600CF86E1}"/>
              </a:ext>
            </a:extLst>
          </p:cNvPr>
          <p:cNvGrpSpPr/>
          <p:nvPr/>
        </p:nvGrpSpPr>
        <p:grpSpPr>
          <a:xfrm>
            <a:off x="8329089" y="4920147"/>
            <a:ext cx="661675" cy="242343"/>
            <a:chOff x="8317606" y="4866879"/>
            <a:chExt cx="661675" cy="242343"/>
          </a:xfrm>
        </p:grpSpPr>
        <p:sp>
          <p:nvSpPr>
            <p:cNvPr id="116" name="Arrow: Down 115">
              <a:extLst>
                <a:ext uri="{FF2B5EF4-FFF2-40B4-BE49-F238E27FC236}">
                  <a16:creationId xmlns:a16="http://schemas.microsoft.com/office/drawing/2014/main" id="{D3E9A6B9-AB19-80A5-358B-A0034277735E}"/>
                </a:ext>
              </a:extLst>
            </p:cNvPr>
            <p:cNvSpPr/>
            <p:nvPr/>
          </p:nvSpPr>
          <p:spPr>
            <a:xfrm>
              <a:off x="8587111" y="4880517"/>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Arrow: Down 116">
              <a:extLst>
                <a:ext uri="{FF2B5EF4-FFF2-40B4-BE49-F238E27FC236}">
                  <a16:creationId xmlns:a16="http://schemas.microsoft.com/office/drawing/2014/main" id="{B704CD83-28A2-D353-81CA-C4F07BC17DFC}"/>
                </a:ext>
              </a:extLst>
            </p:cNvPr>
            <p:cNvSpPr/>
            <p:nvPr/>
          </p:nvSpPr>
          <p:spPr>
            <a:xfrm rot="19338455">
              <a:off x="8856615" y="4866881"/>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Arrow: Down 117">
              <a:extLst>
                <a:ext uri="{FF2B5EF4-FFF2-40B4-BE49-F238E27FC236}">
                  <a16:creationId xmlns:a16="http://schemas.microsoft.com/office/drawing/2014/main" id="{D551D121-A3BA-40FF-3F1D-14B9262B2095}"/>
                </a:ext>
              </a:extLst>
            </p:cNvPr>
            <p:cNvSpPr/>
            <p:nvPr/>
          </p:nvSpPr>
          <p:spPr>
            <a:xfrm rot="1886982">
              <a:off x="8317606" y="4866879"/>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0" name="TextBox 119">
            <a:extLst>
              <a:ext uri="{FF2B5EF4-FFF2-40B4-BE49-F238E27FC236}">
                <a16:creationId xmlns:a16="http://schemas.microsoft.com/office/drawing/2014/main" id="{5B7C4437-D2E8-87FD-3B7A-26CBA104B13F}"/>
              </a:ext>
            </a:extLst>
          </p:cNvPr>
          <p:cNvSpPr txBox="1"/>
          <p:nvPr/>
        </p:nvSpPr>
        <p:spPr>
          <a:xfrm>
            <a:off x="10023205" y="2548476"/>
            <a:ext cx="1875835" cy="461665"/>
          </a:xfrm>
          <a:prstGeom prst="rect">
            <a:avLst/>
          </a:prstGeom>
          <a:noFill/>
        </p:spPr>
        <p:txBody>
          <a:bodyPr wrap="none" rtlCol="0">
            <a:spAutoFit/>
          </a:bodyPr>
          <a:lstStyle/>
          <a:p>
            <a:r>
              <a:rPr lang="en-US" sz="1200"/>
              <a:t>design space exploration </a:t>
            </a:r>
          </a:p>
          <a:p>
            <a:r>
              <a:rPr lang="en-US" sz="1200"/>
              <a:t>large design space ~ 10</a:t>
            </a:r>
            <a:r>
              <a:rPr lang="en-US" sz="1200" baseline="30000"/>
              <a:t>17</a:t>
            </a:r>
          </a:p>
        </p:txBody>
      </p:sp>
      <p:sp>
        <p:nvSpPr>
          <p:cNvPr id="121" name="TextBox 120">
            <a:extLst>
              <a:ext uri="{FF2B5EF4-FFF2-40B4-BE49-F238E27FC236}">
                <a16:creationId xmlns:a16="http://schemas.microsoft.com/office/drawing/2014/main" id="{7FD87B5A-E310-1275-3CC4-AFBA0201A676}"/>
              </a:ext>
            </a:extLst>
          </p:cNvPr>
          <p:cNvSpPr txBox="1"/>
          <p:nvPr/>
        </p:nvSpPr>
        <p:spPr>
          <a:xfrm>
            <a:off x="10125595" y="3993957"/>
            <a:ext cx="1409360" cy="276999"/>
          </a:xfrm>
          <a:prstGeom prst="rect">
            <a:avLst/>
          </a:prstGeom>
          <a:noFill/>
        </p:spPr>
        <p:txBody>
          <a:bodyPr wrap="none" rtlCol="0">
            <a:spAutoFit/>
          </a:bodyPr>
          <a:lstStyle/>
          <a:p>
            <a:r>
              <a:rPr lang="en-US" sz="1200"/>
              <a:t>optimized network</a:t>
            </a:r>
            <a:endParaRPr lang="en-US" sz="1200" baseline="30000"/>
          </a:p>
        </p:txBody>
      </p:sp>
      <p:sp>
        <p:nvSpPr>
          <p:cNvPr id="122" name="TextBox 121">
            <a:extLst>
              <a:ext uri="{FF2B5EF4-FFF2-40B4-BE49-F238E27FC236}">
                <a16:creationId xmlns:a16="http://schemas.microsoft.com/office/drawing/2014/main" id="{5293CC76-EEBB-9495-663D-2772D651653D}"/>
              </a:ext>
            </a:extLst>
          </p:cNvPr>
          <p:cNvSpPr txBox="1"/>
          <p:nvPr/>
        </p:nvSpPr>
        <p:spPr>
          <a:xfrm>
            <a:off x="10023205" y="5187800"/>
            <a:ext cx="2105063" cy="276999"/>
          </a:xfrm>
          <a:prstGeom prst="rect">
            <a:avLst/>
          </a:prstGeom>
          <a:noFill/>
        </p:spPr>
        <p:txBody>
          <a:bodyPr wrap="none" rtlCol="0">
            <a:spAutoFit/>
          </a:bodyPr>
          <a:lstStyle/>
          <a:p>
            <a:r>
              <a:rPr lang="en-US" sz="1200"/>
              <a:t>System = Chiplets + Software</a:t>
            </a:r>
            <a:endParaRPr lang="en-US" sz="1200" baseline="30000"/>
          </a:p>
        </p:txBody>
      </p:sp>
      <p:sp>
        <p:nvSpPr>
          <p:cNvPr id="123" name="TextBox 122">
            <a:extLst>
              <a:ext uri="{FF2B5EF4-FFF2-40B4-BE49-F238E27FC236}">
                <a16:creationId xmlns:a16="http://schemas.microsoft.com/office/drawing/2014/main" id="{8EEB4FA7-5F8F-86AC-0811-4AFFFFA52B24}"/>
              </a:ext>
            </a:extLst>
          </p:cNvPr>
          <p:cNvSpPr txBox="1"/>
          <p:nvPr/>
        </p:nvSpPr>
        <p:spPr>
          <a:xfrm>
            <a:off x="1872425" y="5773384"/>
            <a:ext cx="2978701" cy="276999"/>
          </a:xfrm>
          <a:prstGeom prst="rect">
            <a:avLst/>
          </a:prstGeom>
          <a:noFill/>
        </p:spPr>
        <p:txBody>
          <a:bodyPr wrap="none" rtlCol="0">
            <a:spAutoFit/>
          </a:bodyPr>
          <a:lstStyle/>
          <a:p>
            <a:r>
              <a:rPr lang="en-US" sz="1200"/>
              <a:t>Achieves 5% more efficient system design</a:t>
            </a:r>
          </a:p>
        </p:txBody>
      </p:sp>
    </p:spTree>
    <p:extLst>
      <p:ext uri="{BB962C8B-B14F-4D97-AF65-F5344CB8AC3E}">
        <p14:creationId xmlns:p14="http://schemas.microsoft.com/office/powerpoint/2010/main" val="176875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9CB4-AF0A-E356-EA4A-DB6265942E64}"/>
              </a:ext>
            </a:extLst>
          </p:cNvPr>
          <p:cNvSpPr>
            <a:spLocks noGrp="1"/>
          </p:cNvSpPr>
          <p:nvPr>
            <p:ph type="title"/>
          </p:nvPr>
        </p:nvSpPr>
        <p:spPr>
          <a:xfrm>
            <a:off x="381000" y="221694"/>
            <a:ext cx="11430000" cy="1199822"/>
          </a:xfrm>
        </p:spPr>
        <p:txBody>
          <a:bodyPr anchor="ctr">
            <a:noAutofit/>
          </a:bodyPr>
          <a:lstStyle/>
          <a:p>
            <a:r>
              <a:rPr lang="en-US" sz="3600"/>
              <a:t>With AI &amp; LLM Every Studio User Can be a Power User</a:t>
            </a:r>
          </a:p>
        </p:txBody>
      </p:sp>
      <p:graphicFrame>
        <p:nvGraphicFramePr>
          <p:cNvPr id="7" name="Content Placeholder 4">
            <a:extLst>
              <a:ext uri="{FF2B5EF4-FFF2-40B4-BE49-F238E27FC236}">
                <a16:creationId xmlns:a16="http://schemas.microsoft.com/office/drawing/2014/main" id="{1ED138E2-EAC1-7F1F-5E80-E5D3F2BE496B}"/>
              </a:ext>
            </a:extLst>
          </p:cNvPr>
          <p:cNvGraphicFramePr>
            <a:graphicFrameLocks noGrp="1"/>
          </p:cNvGraphicFramePr>
          <p:nvPr>
            <p:ph idx="1"/>
            <p:extLst>
              <p:ext uri="{D42A27DB-BD31-4B8C-83A1-F6EECF244321}">
                <p14:modId xmlns:p14="http://schemas.microsoft.com/office/powerpoint/2010/main" val="4189534279"/>
              </p:ext>
            </p:extLst>
          </p:nvPr>
        </p:nvGraphicFramePr>
        <p:xfrm>
          <a:off x="381000" y="1487056"/>
          <a:ext cx="11430000" cy="4689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562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47720-BD03-D108-EA5B-DC6B9982E42A}"/>
              </a:ext>
            </a:extLst>
          </p:cNvPr>
          <p:cNvSpPr>
            <a:spLocks noGrp="1"/>
          </p:cNvSpPr>
          <p:nvPr>
            <p:ph type="title"/>
          </p:nvPr>
        </p:nvSpPr>
        <p:spPr/>
        <p:txBody>
          <a:bodyPr>
            <a:normAutofit/>
          </a:bodyPr>
          <a:lstStyle/>
          <a:p>
            <a:r>
              <a:rPr lang="en-US"/>
              <a:t>Use Cases</a:t>
            </a:r>
          </a:p>
        </p:txBody>
      </p:sp>
      <p:sp>
        <p:nvSpPr>
          <p:cNvPr id="6" name="Title 1">
            <a:extLst>
              <a:ext uri="{FF2B5EF4-FFF2-40B4-BE49-F238E27FC236}">
                <a16:creationId xmlns:a16="http://schemas.microsoft.com/office/drawing/2014/main" id="{0C28FC76-4D0F-BA89-81E7-6B5695FE15D5}"/>
              </a:ext>
            </a:extLst>
          </p:cNvPr>
          <p:cNvSpPr txBox="1">
            <a:spLocks/>
          </p:cNvSpPr>
          <p:nvPr/>
        </p:nvSpPr>
        <p:spPr>
          <a:xfrm>
            <a:off x="379268" y="2229178"/>
            <a:ext cx="11433464" cy="1199822"/>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800" kern="1200">
                <a:solidFill>
                  <a:schemeClr val="accent1"/>
                </a:solidFill>
                <a:latin typeface="+mj-lt"/>
                <a:ea typeface="+mj-ea"/>
                <a:cs typeface="+mj-cs"/>
              </a:defRPr>
            </a:lvl1pPr>
          </a:lstStyle>
          <a:p>
            <a:r>
              <a:rPr lang="en-US"/>
              <a:t>Use Cases</a:t>
            </a:r>
          </a:p>
        </p:txBody>
      </p:sp>
      <p:grpSp>
        <p:nvGrpSpPr>
          <p:cNvPr id="3" name="Group 2">
            <a:extLst>
              <a:ext uri="{FF2B5EF4-FFF2-40B4-BE49-F238E27FC236}">
                <a16:creationId xmlns:a16="http://schemas.microsoft.com/office/drawing/2014/main" id="{7C183202-90B1-2911-CCCF-42F125C7988F}"/>
              </a:ext>
            </a:extLst>
          </p:cNvPr>
          <p:cNvGrpSpPr/>
          <p:nvPr/>
        </p:nvGrpSpPr>
        <p:grpSpPr>
          <a:xfrm>
            <a:off x="1994056" y="4319812"/>
            <a:ext cx="8130234" cy="1082499"/>
            <a:chOff x="1994056" y="4319812"/>
            <a:chExt cx="8130234" cy="1082499"/>
          </a:xfrm>
        </p:grpSpPr>
        <p:sp>
          <p:nvSpPr>
            <p:cNvPr id="5" name="Freeform: Shape 4">
              <a:extLst>
                <a:ext uri="{FF2B5EF4-FFF2-40B4-BE49-F238E27FC236}">
                  <a16:creationId xmlns:a16="http://schemas.microsoft.com/office/drawing/2014/main" id="{42DAE353-2C00-2B87-F1DB-9673D18820AC}"/>
                </a:ext>
              </a:extLst>
            </p:cNvPr>
            <p:cNvSpPr/>
            <p:nvPr/>
          </p:nvSpPr>
          <p:spPr>
            <a:xfrm>
              <a:off x="1994056" y="4319812"/>
              <a:ext cx="2622553" cy="1082499"/>
            </a:xfrm>
            <a:custGeom>
              <a:avLst/>
              <a:gdLst>
                <a:gd name="connsiteX0" fmla="*/ 0 w 2622553"/>
                <a:gd name="connsiteY0" fmla="*/ 180420 h 1082499"/>
                <a:gd name="connsiteX1" fmla="*/ 180420 w 2622553"/>
                <a:gd name="connsiteY1" fmla="*/ 0 h 1082499"/>
                <a:gd name="connsiteX2" fmla="*/ 2442133 w 2622553"/>
                <a:gd name="connsiteY2" fmla="*/ 0 h 1082499"/>
                <a:gd name="connsiteX3" fmla="*/ 2622553 w 2622553"/>
                <a:gd name="connsiteY3" fmla="*/ 180420 h 1082499"/>
                <a:gd name="connsiteX4" fmla="*/ 2622553 w 2622553"/>
                <a:gd name="connsiteY4" fmla="*/ 902079 h 1082499"/>
                <a:gd name="connsiteX5" fmla="*/ 2442133 w 2622553"/>
                <a:gd name="connsiteY5" fmla="*/ 1082499 h 1082499"/>
                <a:gd name="connsiteX6" fmla="*/ 180420 w 2622553"/>
                <a:gd name="connsiteY6" fmla="*/ 1082499 h 1082499"/>
                <a:gd name="connsiteX7" fmla="*/ 0 w 2622553"/>
                <a:gd name="connsiteY7" fmla="*/ 902079 h 1082499"/>
                <a:gd name="connsiteX8" fmla="*/ 0 w 2622553"/>
                <a:gd name="connsiteY8" fmla="*/ 180420 h 10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553" h="1082499">
                  <a:moveTo>
                    <a:pt x="0" y="180420"/>
                  </a:moveTo>
                  <a:cubicBezTo>
                    <a:pt x="0" y="80777"/>
                    <a:pt x="80777" y="0"/>
                    <a:pt x="180420" y="0"/>
                  </a:cubicBezTo>
                  <a:lnTo>
                    <a:pt x="2442133" y="0"/>
                  </a:lnTo>
                  <a:cubicBezTo>
                    <a:pt x="2541776" y="0"/>
                    <a:pt x="2622553" y="80777"/>
                    <a:pt x="2622553" y="180420"/>
                  </a:cubicBezTo>
                  <a:lnTo>
                    <a:pt x="2622553" y="902079"/>
                  </a:lnTo>
                  <a:cubicBezTo>
                    <a:pt x="2622553" y="1001722"/>
                    <a:pt x="2541776" y="1082499"/>
                    <a:pt x="2442133" y="1082499"/>
                  </a:cubicBezTo>
                  <a:lnTo>
                    <a:pt x="180420" y="1082499"/>
                  </a:lnTo>
                  <a:cubicBezTo>
                    <a:pt x="80777" y="1082499"/>
                    <a:pt x="0" y="1001722"/>
                    <a:pt x="0" y="902079"/>
                  </a:cubicBezTo>
                  <a:lnTo>
                    <a:pt x="0" y="1804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423" tIns="121423" rIns="121423" bIns="121423"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FFFF00"/>
                  </a:solidFill>
                </a:rPr>
                <a:t>1.</a:t>
              </a:r>
              <a:r>
                <a:rPr lang="en-US" sz="1800" kern="1200"/>
                <a:t> TTM acceleration for Internal products</a:t>
              </a:r>
            </a:p>
          </p:txBody>
        </p:sp>
        <p:sp>
          <p:nvSpPr>
            <p:cNvPr id="8" name="Freeform: Shape 7">
              <a:extLst>
                <a:ext uri="{FF2B5EF4-FFF2-40B4-BE49-F238E27FC236}">
                  <a16:creationId xmlns:a16="http://schemas.microsoft.com/office/drawing/2014/main" id="{DF915518-D593-0163-DF72-225BF0998316}"/>
                </a:ext>
              </a:extLst>
            </p:cNvPr>
            <p:cNvSpPr/>
            <p:nvPr/>
          </p:nvSpPr>
          <p:spPr>
            <a:xfrm>
              <a:off x="4747896" y="4319812"/>
              <a:ext cx="2622553" cy="1082499"/>
            </a:xfrm>
            <a:custGeom>
              <a:avLst/>
              <a:gdLst>
                <a:gd name="connsiteX0" fmla="*/ 0 w 2622553"/>
                <a:gd name="connsiteY0" fmla="*/ 180420 h 1082499"/>
                <a:gd name="connsiteX1" fmla="*/ 180420 w 2622553"/>
                <a:gd name="connsiteY1" fmla="*/ 0 h 1082499"/>
                <a:gd name="connsiteX2" fmla="*/ 2442133 w 2622553"/>
                <a:gd name="connsiteY2" fmla="*/ 0 h 1082499"/>
                <a:gd name="connsiteX3" fmla="*/ 2622553 w 2622553"/>
                <a:gd name="connsiteY3" fmla="*/ 180420 h 1082499"/>
                <a:gd name="connsiteX4" fmla="*/ 2622553 w 2622553"/>
                <a:gd name="connsiteY4" fmla="*/ 902079 h 1082499"/>
                <a:gd name="connsiteX5" fmla="*/ 2442133 w 2622553"/>
                <a:gd name="connsiteY5" fmla="*/ 1082499 h 1082499"/>
                <a:gd name="connsiteX6" fmla="*/ 180420 w 2622553"/>
                <a:gd name="connsiteY6" fmla="*/ 1082499 h 1082499"/>
                <a:gd name="connsiteX7" fmla="*/ 0 w 2622553"/>
                <a:gd name="connsiteY7" fmla="*/ 902079 h 1082499"/>
                <a:gd name="connsiteX8" fmla="*/ 0 w 2622553"/>
                <a:gd name="connsiteY8" fmla="*/ 180420 h 10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553" h="1082499">
                  <a:moveTo>
                    <a:pt x="0" y="180420"/>
                  </a:moveTo>
                  <a:cubicBezTo>
                    <a:pt x="0" y="80777"/>
                    <a:pt x="80777" y="0"/>
                    <a:pt x="180420" y="0"/>
                  </a:cubicBezTo>
                  <a:lnTo>
                    <a:pt x="2442133" y="0"/>
                  </a:lnTo>
                  <a:cubicBezTo>
                    <a:pt x="2541776" y="0"/>
                    <a:pt x="2622553" y="80777"/>
                    <a:pt x="2622553" y="180420"/>
                  </a:cubicBezTo>
                  <a:lnTo>
                    <a:pt x="2622553" y="902079"/>
                  </a:lnTo>
                  <a:cubicBezTo>
                    <a:pt x="2622553" y="1001722"/>
                    <a:pt x="2541776" y="1082499"/>
                    <a:pt x="2442133" y="1082499"/>
                  </a:cubicBezTo>
                  <a:lnTo>
                    <a:pt x="180420" y="1082499"/>
                  </a:lnTo>
                  <a:cubicBezTo>
                    <a:pt x="80777" y="1082499"/>
                    <a:pt x="0" y="1001722"/>
                    <a:pt x="0" y="902079"/>
                  </a:cubicBezTo>
                  <a:lnTo>
                    <a:pt x="0" y="1804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423" tIns="121423" rIns="121423" bIns="121423"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FFFF00"/>
                  </a:solidFill>
                </a:rPr>
                <a:t>2.</a:t>
              </a:r>
              <a:r>
                <a:rPr lang="en-US" sz="1800" kern="1200"/>
                <a:t> Bolster IFS business</a:t>
              </a:r>
            </a:p>
          </p:txBody>
        </p:sp>
        <p:sp>
          <p:nvSpPr>
            <p:cNvPr id="9" name="Freeform: Shape 8">
              <a:extLst>
                <a:ext uri="{FF2B5EF4-FFF2-40B4-BE49-F238E27FC236}">
                  <a16:creationId xmlns:a16="http://schemas.microsoft.com/office/drawing/2014/main" id="{C4775F77-0A27-215C-71A0-AE02C7F9D0BF}"/>
                </a:ext>
              </a:extLst>
            </p:cNvPr>
            <p:cNvSpPr/>
            <p:nvPr/>
          </p:nvSpPr>
          <p:spPr>
            <a:xfrm>
              <a:off x="7501737" y="4319812"/>
              <a:ext cx="2622553" cy="1082499"/>
            </a:xfrm>
            <a:custGeom>
              <a:avLst/>
              <a:gdLst>
                <a:gd name="connsiteX0" fmla="*/ 0 w 2622553"/>
                <a:gd name="connsiteY0" fmla="*/ 180420 h 1082499"/>
                <a:gd name="connsiteX1" fmla="*/ 180420 w 2622553"/>
                <a:gd name="connsiteY1" fmla="*/ 0 h 1082499"/>
                <a:gd name="connsiteX2" fmla="*/ 2442133 w 2622553"/>
                <a:gd name="connsiteY2" fmla="*/ 0 h 1082499"/>
                <a:gd name="connsiteX3" fmla="*/ 2622553 w 2622553"/>
                <a:gd name="connsiteY3" fmla="*/ 180420 h 1082499"/>
                <a:gd name="connsiteX4" fmla="*/ 2622553 w 2622553"/>
                <a:gd name="connsiteY4" fmla="*/ 902079 h 1082499"/>
                <a:gd name="connsiteX5" fmla="*/ 2442133 w 2622553"/>
                <a:gd name="connsiteY5" fmla="*/ 1082499 h 1082499"/>
                <a:gd name="connsiteX6" fmla="*/ 180420 w 2622553"/>
                <a:gd name="connsiteY6" fmla="*/ 1082499 h 1082499"/>
                <a:gd name="connsiteX7" fmla="*/ 0 w 2622553"/>
                <a:gd name="connsiteY7" fmla="*/ 902079 h 1082499"/>
                <a:gd name="connsiteX8" fmla="*/ 0 w 2622553"/>
                <a:gd name="connsiteY8" fmla="*/ 180420 h 10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553" h="1082499">
                  <a:moveTo>
                    <a:pt x="0" y="180420"/>
                  </a:moveTo>
                  <a:cubicBezTo>
                    <a:pt x="0" y="80777"/>
                    <a:pt x="80777" y="0"/>
                    <a:pt x="180420" y="0"/>
                  </a:cubicBezTo>
                  <a:lnTo>
                    <a:pt x="2442133" y="0"/>
                  </a:lnTo>
                  <a:cubicBezTo>
                    <a:pt x="2541776" y="0"/>
                    <a:pt x="2622553" y="80777"/>
                    <a:pt x="2622553" y="180420"/>
                  </a:cubicBezTo>
                  <a:lnTo>
                    <a:pt x="2622553" y="902079"/>
                  </a:lnTo>
                  <a:cubicBezTo>
                    <a:pt x="2622553" y="1001722"/>
                    <a:pt x="2541776" y="1082499"/>
                    <a:pt x="2442133" y="1082499"/>
                  </a:cubicBezTo>
                  <a:lnTo>
                    <a:pt x="180420" y="1082499"/>
                  </a:lnTo>
                  <a:cubicBezTo>
                    <a:pt x="80777" y="1082499"/>
                    <a:pt x="0" y="1001722"/>
                    <a:pt x="0" y="902079"/>
                  </a:cubicBezTo>
                  <a:lnTo>
                    <a:pt x="0" y="1804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423" tIns="121423" rIns="121423" bIns="121423"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FFFF00"/>
                  </a:solidFill>
                </a:rPr>
                <a:t>3. </a:t>
              </a:r>
              <a:r>
                <a:rPr lang="en-US" sz="1800" kern="1200"/>
                <a:t>Platform enablement for government programs</a:t>
              </a:r>
            </a:p>
          </p:txBody>
        </p:sp>
      </p:grpSp>
    </p:spTree>
    <p:extLst>
      <p:ext uri="{BB962C8B-B14F-4D97-AF65-F5344CB8AC3E}">
        <p14:creationId xmlns:p14="http://schemas.microsoft.com/office/powerpoint/2010/main" val="336121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9" name="Straight Connector 168">
            <a:extLst>
              <a:ext uri="{FF2B5EF4-FFF2-40B4-BE49-F238E27FC236}">
                <a16:creationId xmlns:a16="http://schemas.microsoft.com/office/drawing/2014/main" id="{133A2991-34EE-A2DD-181B-014760B0C35F}"/>
              </a:ext>
            </a:extLst>
          </p:cNvPr>
          <p:cNvCxnSpPr>
            <a:cxnSpLocks/>
            <a:stCxn id="39" idx="6"/>
            <a:endCxn id="42" idx="1"/>
          </p:cNvCxnSpPr>
          <p:nvPr/>
        </p:nvCxnSpPr>
        <p:spPr>
          <a:xfrm>
            <a:off x="3953782" y="4648603"/>
            <a:ext cx="5270668" cy="85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DF85F6C1-7E72-D925-4D7B-387EC50BA712}"/>
              </a:ext>
            </a:extLst>
          </p:cNvPr>
          <p:cNvCxnSpPr>
            <a:cxnSpLocks/>
            <a:stCxn id="4" idx="6"/>
            <a:endCxn id="12" idx="1"/>
          </p:cNvCxnSpPr>
          <p:nvPr/>
        </p:nvCxnSpPr>
        <p:spPr>
          <a:xfrm>
            <a:off x="2794018" y="1799451"/>
            <a:ext cx="4359316" cy="4131"/>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CDB71C18-FDA1-4537-44F1-7D2A2EFB7C6D}"/>
              </a:ext>
            </a:extLst>
          </p:cNvPr>
          <p:cNvCxnSpPr>
            <a:cxnSpLocks/>
            <a:stCxn id="5" idx="6"/>
            <a:endCxn id="16" idx="1"/>
          </p:cNvCxnSpPr>
          <p:nvPr/>
        </p:nvCxnSpPr>
        <p:spPr>
          <a:xfrm flipV="1">
            <a:off x="2794018" y="2744693"/>
            <a:ext cx="4359316" cy="447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896E9AC-B8E1-17EF-7FB4-4382D1A7689F}"/>
              </a:ext>
            </a:extLst>
          </p:cNvPr>
          <p:cNvCxnSpPr>
            <a:cxnSpLocks/>
            <a:stCxn id="6" idx="6"/>
            <a:endCxn id="41" idx="1"/>
          </p:cNvCxnSpPr>
          <p:nvPr/>
        </p:nvCxnSpPr>
        <p:spPr>
          <a:xfrm>
            <a:off x="3269506" y="3698885"/>
            <a:ext cx="5509936" cy="9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CDF2172F-8D8D-23F8-53F5-1B690DB35941}"/>
              </a:ext>
            </a:extLst>
          </p:cNvPr>
          <p:cNvCxnSpPr>
            <a:cxnSpLocks/>
            <a:stCxn id="40" idx="6"/>
            <a:endCxn id="30" idx="1"/>
          </p:cNvCxnSpPr>
          <p:nvPr/>
        </p:nvCxnSpPr>
        <p:spPr>
          <a:xfrm>
            <a:off x="4639582" y="5598321"/>
            <a:ext cx="1486576"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6A90784-8714-9250-D997-B7AFC0503418}"/>
              </a:ext>
            </a:extLst>
          </p:cNvPr>
          <p:cNvSpPr>
            <a:spLocks noGrp="1"/>
          </p:cNvSpPr>
          <p:nvPr>
            <p:ph type="title"/>
          </p:nvPr>
        </p:nvSpPr>
        <p:spPr/>
        <p:txBody>
          <a:bodyPr/>
          <a:lstStyle/>
          <a:p>
            <a:r>
              <a:rPr lang="en-US">
                <a:solidFill>
                  <a:srgbClr val="00B050"/>
                </a:solidFill>
              </a:rPr>
              <a:t>Case Study #1:</a:t>
            </a:r>
            <a:r>
              <a:rPr lang="en-US"/>
              <a:t> Product STCO Analysis</a:t>
            </a:r>
          </a:p>
        </p:txBody>
      </p:sp>
      <p:sp>
        <p:nvSpPr>
          <p:cNvPr id="3" name="Rectangle 2">
            <a:extLst>
              <a:ext uri="{FF2B5EF4-FFF2-40B4-BE49-F238E27FC236}">
                <a16:creationId xmlns:a16="http://schemas.microsoft.com/office/drawing/2014/main" id="{66F1BAFE-78DB-002D-F16A-B93DC98C6B7A}"/>
              </a:ext>
            </a:extLst>
          </p:cNvPr>
          <p:cNvSpPr/>
          <p:nvPr/>
        </p:nvSpPr>
        <p:spPr>
          <a:xfrm>
            <a:off x="43874" y="3497813"/>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System</a:t>
            </a:r>
          </a:p>
          <a:p>
            <a:pPr algn="ctr"/>
            <a:r>
              <a:rPr lang="en-US" sz="1200">
                <a:solidFill>
                  <a:schemeClr val="tx1"/>
                </a:solidFill>
              </a:rPr>
              <a:t>Concept</a:t>
            </a:r>
          </a:p>
        </p:txBody>
      </p:sp>
      <p:sp>
        <p:nvSpPr>
          <p:cNvPr id="4" name="Oval 3">
            <a:extLst>
              <a:ext uri="{FF2B5EF4-FFF2-40B4-BE49-F238E27FC236}">
                <a16:creationId xmlns:a16="http://schemas.microsoft.com/office/drawing/2014/main" id="{B0E925D5-6E41-410F-319A-4BD5202FB237}"/>
              </a:ext>
            </a:extLst>
          </p:cNvPr>
          <p:cNvSpPr/>
          <p:nvPr/>
        </p:nvSpPr>
        <p:spPr>
          <a:xfrm>
            <a:off x="2108218" y="1456551"/>
            <a:ext cx="685800" cy="68580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a:t>
            </a:r>
          </a:p>
          <a:p>
            <a:pPr algn="ctr"/>
            <a:r>
              <a:rPr lang="en-US" sz="1200">
                <a:solidFill>
                  <a:schemeClr val="tx1"/>
                </a:solidFill>
              </a:rPr>
              <a:t>1</a:t>
            </a:r>
          </a:p>
        </p:txBody>
      </p:sp>
      <p:sp>
        <p:nvSpPr>
          <p:cNvPr id="9" name="Rectangle 8">
            <a:extLst>
              <a:ext uri="{FF2B5EF4-FFF2-40B4-BE49-F238E27FC236}">
                <a16:creationId xmlns:a16="http://schemas.microsoft.com/office/drawing/2014/main" id="{ADD8956A-B5CF-B5B2-8EFC-AC5558D23848}"/>
              </a:ext>
            </a:extLst>
          </p:cNvPr>
          <p:cNvSpPr/>
          <p:nvPr/>
        </p:nvSpPr>
        <p:spPr>
          <a:xfrm>
            <a:off x="36100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RAYS</a:t>
            </a:r>
          </a:p>
          <a:p>
            <a:pPr algn="ctr"/>
            <a:r>
              <a:rPr lang="en-US" sz="1000">
                <a:solidFill>
                  <a:schemeClr val="tx1"/>
                </a:solidFill>
              </a:rPr>
              <a:t>hours</a:t>
            </a:r>
          </a:p>
        </p:txBody>
      </p:sp>
      <p:sp>
        <p:nvSpPr>
          <p:cNvPr id="10" name="Rectangle 9">
            <a:extLst>
              <a:ext uri="{FF2B5EF4-FFF2-40B4-BE49-F238E27FC236}">
                <a16:creationId xmlns:a16="http://schemas.microsoft.com/office/drawing/2014/main" id="{964070FE-0F16-59C2-9D9B-8F03805CE326}"/>
              </a:ext>
            </a:extLst>
          </p:cNvPr>
          <p:cNvSpPr/>
          <p:nvPr/>
        </p:nvSpPr>
        <p:spPr>
          <a:xfrm>
            <a:off x="47911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ROT</a:t>
            </a:r>
          </a:p>
          <a:p>
            <a:pPr algn="ctr"/>
            <a:r>
              <a:rPr lang="en-US" sz="1000">
                <a:solidFill>
                  <a:schemeClr val="tx1"/>
                </a:solidFill>
              </a:rPr>
              <a:t>mins</a:t>
            </a:r>
          </a:p>
        </p:txBody>
      </p:sp>
      <p:sp>
        <p:nvSpPr>
          <p:cNvPr id="11" name="Rectangle 10">
            <a:extLst>
              <a:ext uri="{FF2B5EF4-FFF2-40B4-BE49-F238E27FC236}">
                <a16:creationId xmlns:a16="http://schemas.microsoft.com/office/drawing/2014/main" id="{BA0C4D52-F149-2746-B510-C73988144FF8}"/>
              </a:ext>
            </a:extLst>
          </p:cNvPr>
          <p:cNvSpPr/>
          <p:nvPr/>
        </p:nvSpPr>
        <p:spPr>
          <a:xfrm>
            <a:off x="59722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PCOS</a:t>
            </a:r>
          </a:p>
          <a:p>
            <a:pPr algn="ctr"/>
            <a:r>
              <a:rPr lang="en-US" sz="900">
                <a:solidFill>
                  <a:schemeClr val="tx1"/>
                </a:solidFill>
              </a:rPr>
              <a:t>days</a:t>
            </a:r>
          </a:p>
        </p:txBody>
      </p:sp>
      <p:sp>
        <p:nvSpPr>
          <p:cNvPr id="12" name="Rectangle 11">
            <a:extLst>
              <a:ext uri="{FF2B5EF4-FFF2-40B4-BE49-F238E27FC236}">
                <a16:creationId xmlns:a16="http://schemas.microsoft.com/office/drawing/2014/main" id="{CBB0CA15-6C61-E9D8-A9E7-F94EDD8C4F2E}"/>
              </a:ext>
            </a:extLst>
          </p:cNvPr>
          <p:cNvSpPr/>
          <p:nvPr/>
        </p:nvSpPr>
        <p:spPr>
          <a:xfrm>
            <a:off x="71533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rPr>
              <a:t>ChSolver</a:t>
            </a:r>
            <a:endParaRPr lang="en-US" sz="1200">
              <a:solidFill>
                <a:schemeClr val="tx1"/>
              </a:solidFill>
            </a:endParaRPr>
          </a:p>
          <a:p>
            <a:pPr algn="ctr"/>
            <a:r>
              <a:rPr lang="en-US" sz="1000">
                <a:solidFill>
                  <a:schemeClr val="tx1"/>
                </a:solidFill>
              </a:rPr>
              <a:t>hours</a:t>
            </a:r>
          </a:p>
        </p:txBody>
      </p:sp>
      <p:cxnSp>
        <p:nvCxnSpPr>
          <p:cNvPr id="114" name="Straight Arrow Connector 113">
            <a:extLst>
              <a:ext uri="{FF2B5EF4-FFF2-40B4-BE49-F238E27FC236}">
                <a16:creationId xmlns:a16="http://schemas.microsoft.com/office/drawing/2014/main" id="{30C8FAC6-BF01-579A-30CE-7F40B2323CE2}"/>
              </a:ext>
            </a:extLst>
          </p:cNvPr>
          <p:cNvCxnSpPr>
            <a:cxnSpLocks/>
          </p:cNvCxnSpPr>
          <p:nvPr/>
        </p:nvCxnSpPr>
        <p:spPr>
          <a:xfrm>
            <a:off x="1261565" y="1799451"/>
            <a:ext cx="84665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790AB36A-0BFC-9342-5221-1291E90F4230}"/>
              </a:ext>
            </a:extLst>
          </p:cNvPr>
          <p:cNvSpPr/>
          <p:nvPr/>
        </p:nvSpPr>
        <p:spPr>
          <a:xfrm>
            <a:off x="1168879" y="1490760"/>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Cost</a:t>
            </a:r>
          </a:p>
        </p:txBody>
      </p:sp>
      <p:sp>
        <p:nvSpPr>
          <p:cNvPr id="5" name="Oval 4">
            <a:extLst>
              <a:ext uri="{FF2B5EF4-FFF2-40B4-BE49-F238E27FC236}">
                <a16:creationId xmlns:a16="http://schemas.microsoft.com/office/drawing/2014/main" id="{B1B614C5-9FBA-19C8-924F-2CE34C8980D0}"/>
              </a:ext>
            </a:extLst>
          </p:cNvPr>
          <p:cNvSpPr/>
          <p:nvPr/>
        </p:nvSpPr>
        <p:spPr>
          <a:xfrm>
            <a:off x="2108218" y="2406268"/>
            <a:ext cx="685800" cy="68580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2</a:t>
            </a:r>
          </a:p>
        </p:txBody>
      </p:sp>
      <p:sp>
        <p:nvSpPr>
          <p:cNvPr id="13" name="Rectangle 12">
            <a:extLst>
              <a:ext uri="{FF2B5EF4-FFF2-40B4-BE49-F238E27FC236}">
                <a16:creationId xmlns:a16="http://schemas.microsoft.com/office/drawing/2014/main" id="{A2D0554C-2386-B2D6-C912-77F29CF18916}"/>
              </a:ext>
            </a:extLst>
          </p:cNvPr>
          <p:cNvSpPr/>
          <p:nvPr/>
        </p:nvSpPr>
        <p:spPr>
          <a:xfrm>
            <a:off x="36100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rPr>
              <a:t>Simics</a:t>
            </a:r>
            <a:endParaRPr lang="en-US" sz="1200">
              <a:solidFill>
                <a:schemeClr val="tx1"/>
              </a:solidFill>
            </a:endParaRPr>
          </a:p>
          <a:p>
            <a:pPr algn="ctr"/>
            <a:r>
              <a:rPr lang="en-US" sz="1000">
                <a:solidFill>
                  <a:schemeClr val="tx1"/>
                </a:solidFill>
              </a:rPr>
              <a:t>mins</a:t>
            </a:r>
            <a:endParaRPr lang="en-US" sz="1200">
              <a:solidFill>
                <a:schemeClr val="tx1"/>
              </a:solidFill>
            </a:endParaRPr>
          </a:p>
        </p:txBody>
      </p:sp>
      <p:sp>
        <p:nvSpPr>
          <p:cNvPr id="14" name="Rectangle 13">
            <a:extLst>
              <a:ext uri="{FF2B5EF4-FFF2-40B4-BE49-F238E27FC236}">
                <a16:creationId xmlns:a16="http://schemas.microsoft.com/office/drawing/2014/main" id="{8FFEA29A-3D94-DD77-61BC-CEA94BC2E065}"/>
              </a:ext>
            </a:extLst>
          </p:cNvPr>
          <p:cNvSpPr/>
          <p:nvPr/>
        </p:nvSpPr>
        <p:spPr>
          <a:xfrm>
            <a:off x="47911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rPr>
              <a:t>Docea</a:t>
            </a:r>
            <a:endParaRPr lang="en-US" sz="1200">
              <a:solidFill>
                <a:schemeClr val="tx1"/>
              </a:solidFill>
            </a:endParaRPr>
          </a:p>
          <a:p>
            <a:pPr algn="ctr"/>
            <a:r>
              <a:rPr lang="en-US" sz="1000">
                <a:solidFill>
                  <a:schemeClr val="tx1"/>
                </a:solidFill>
              </a:rPr>
              <a:t>hours</a:t>
            </a:r>
            <a:endParaRPr lang="en-US" sz="1200">
              <a:solidFill>
                <a:schemeClr val="tx1"/>
              </a:solidFill>
            </a:endParaRPr>
          </a:p>
        </p:txBody>
      </p:sp>
      <p:sp>
        <p:nvSpPr>
          <p:cNvPr id="15" name="Rectangle 14">
            <a:extLst>
              <a:ext uri="{FF2B5EF4-FFF2-40B4-BE49-F238E27FC236}">
                <a16:creationId xmlns:a16="http://schemas.microsoft.com/office/drawing/2014/main" id="{61F4350E-7642-96E2-8060-9B4A9D71D7F6}"/>
              </a:ext>
            </a:extLst>
          </p:cNvPr>
          <p:cNvSpPr/>
          <p:nvPr/>
        </p:nvSpPr>
        <p:spPr>
          <a:xfrm>
            <a:off x="59722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Martini</a:t>
            </a:r>
          </a:p>
          <a:p>
            <a:pPr algn="ctr"/>
            <a:r>
              <a:rPr lang="en-US" sz="1000">
                <a:solidFill>
                  <a:schemeClr val="tx1"/>
                </a:solidFill>
              </a:rPr>
              <a:t>hours</a:t>
            </a:r>
            <a:endParaRPr lang="en-US" sz="1200">
              <a:solidFill>
                <a:schemeClr val="tx1"/>
              </a:solidFill>
            </a:endParaRPr>
          </a:p>
        </p:txBody>
      </p:sp>
      <p:sp>
        <p:nvSpPr>
          <p:cNvPr id="16" name="Rectangle 15">
            <a:extLst>
              <a:ext uri="{FF2B5EF4-FFF2-40B4-BE49-F238E27FC236}">
                <a16:creationId xmlns:a16="http://schemas.microsoft.com/office/drawing/2014/main" id="{F5D38A62-491F-FCC1-8A00-06D10A68AEF1}"/>
              </a:ext>
            </a:extLst>
          </p:cNvPr>
          <p:cNvSpPr/>
          <p:nvPr/>
        </p:nvSpPr>
        <p:spPr>
          <a:xfrm>
            <a:off x="71533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Marlin</a:t>
            </a:r>
          </a:p>
          <a:p>
            <a:pPr algn="ctr"/>
            <a:r>
              <a:rPr lang="en-US" sz="1000">
                <a:solidFill>
                  <a:schemeClr val="tx1"/>
                </a:solidFill>
              </a:rPr>
              <a:t>hours</a:t>
            </a:r>
            <a:endParaRPr lang="en-US" sz="1200">
              <a:solidFill>
                <a:schemeClr val="tx1"/>
              </a:solidFill>
            </a:endParaRPr>
          </a:p>
        </p:txBody>
      </p:sp>
      <p:cxnSp>
        <p:nvCxnSpPr>
          <p:cNvPr id="116" name="Straight Arrow Connector 115">
            <a:extLst>
              <a:ext uri="{FF2B5EF4-FFF2-40B4-BE49-F238E27FC236}">
                <a16:creationId xmlns:a16="http://schemas.microsoft.com/office/drawing/2014/main" id="{6F384DEC-E232-C7B9-FC63-B76A3D9A230D}"/>
              </a:ext>
            </a:extLst>
          </p:cNvPr>
          <p:cNvCxnSpPr>
            <a:cxnSpLocks/>
          </p:cNvCxnSpPr>
          <p:nvPr/>
        </p:nvCxnSpPr>
        <p:spPr>
          <a:xfrm>
            <a:off x="1261565" y="2749168"/>
            <a:ext cx="84665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F5BD4D2F-619D-1020-5D3B-9F5B4714B53C}"/>
              </a:ext>
            </a:extLst>
          </p:cNvPr>
          <p:cNvSpPr/>
          <p:nvPr/>
        </p:nvSpPr>
        <p:spPr>
          <a:xfrm>
            <a:off x="1168879" y="2420152"/>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KPI</a:t>
            </a:r>
          </a:p>
        </p:txBody>
      </p:sp>
      <p:sp>
        <p:nvSpPr>
          <p:cNvPr id="6" name="Oval 5">
            <a:extLst>
              <a:ext uri="{FF2B5EF4-FFF2-40B4-BE49-F238E27FC236}">
                <a16:creationId xmlns:a16="http://schemas.microsoft.com/office/drawing/2014/main" id="{D75D8ED9-DC43-EC05-D7A8-20092037C8FD}"/>
              </a:ext>
            </a:extLst>
          </p:cNvPr>
          <p:cNvSpPr/>
          <p:nvPr/>
        </p:nvSpPr>
        <p:spPr>
          <a:xfrm>
            <a:off x="2583706" y="3355985"/>
            <a:ext cx="685800" cy="685800"/>
          </a:xfrm>
          <a:prstGeom prst="ellips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3</a:t>
            </a:r>
          </a:p>
        </p:txBody>
      </p:sp>
      <p:sp>
        <p:nvSpPr>
          <p:cNvPr id="17" name="Rectangle 16">
            <a:extLst>
              <a:ext uri="{FF2B5EF4-FFF2-40B4-BE49-F238E27FC236}">
                <a16:creationId xmlns:a16="http://schemas.microsoft.com/office/drawing/2014/main" id="{EE8D9B07-F862-5E11-0E22-B1D02409B895}"/>
              </a:ext>
            </a:extLst>
          </p:cNvPr>
          <p:cNvSpPr/>
          <p:nvPr/>
        </p:nvSpPr>
        <p:spPr>
          <a:xfrm>
            <a:off x="40550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Perf</a:t>
            </a:r>
          </a:p>
          <a:p>
            <a:pPr algn="ctr"/>
            <a:r>
              <a:rPr lang="en-US" sz="1000">
                <a:solidFill>
                  <a:schemeClr val="tx1"/>
                </a:solidFill>
              </a:rPr>
              <a:t>mins</a:t>
            </a:r>
            <a:endParaRPr lang="en-US" sz="1200">
              <a:solidFill>
                <a:schemeClr val="tx1"/>
              </a:solidFill>
            </a:endParaRPr>
          </a:p>
        </p:txBody>
      </p:sp>
      <p:sp>
        <p:nvSpPr>
          <p:cNvPr id="18" name="Rectangle 17">
            <a:extLst>
              <a:ext uri="{FF2B5EF4-FFF2-40B4-BE49-F238E27FC236}">
                <a16:creationId xmlns:a16="http://schemas.microsoft.com/office/drawing/2014/main" id="{F063786F-5F68-5B46-8536-FF7FED341C17}"/>
              </a:ext>
            </a:extLst>
          </p:cNvPr>
          <p:cNvSpPr/>
          <p:nvPr/>
        </p:nvSpPr>
        <p:spPr>
          <a:xfrm>
            <a:off x="52361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Keiko</a:t>
            </a:r>
          </a:p>
          <a:p>
            <a:pPr algn="ctr"/>
            <a:r>
              <a:rPr lang="en-US" sz="1000">
                <a:solidFill>
                  <a:schemeClr val="tx1"/>
                </a:solidFill>
              </a:rPr>
              <a:t>days</a:t>
            </a:r>
            <a:endParaRPr lang="en-US" sz="1200">
              <a:solidFill>
                <a:schemeClr val="tx1"/>
              </a:solidFill>
            </a:endParaRPr>
          </a:p>
        </p:txBody>
      </p:sp>
      <p:sp>
        <p:nvSpPr>
          <p:cNvPr id="19" name="Rectangle 18">
            <a:extLst>
              <a:ext uri="{FF2B5EF4-FFF2-40B4-BE49-F238E27FC236}">
                <a16:creationId xmlns:a16="http://schemas.microsoft.com/office/drawing/2014/main" id="{17F69E3D-E85C-164A-45D9-91D8239AF508}"/>
              </a:ext>
            </a:extLst>
          </p:cNvPr>
          <p:cNvSpPr/>
          <p:nvPr/>
        </p:nvSpPr>
        <p:spPr>
          <a:xfrm>
            <a:off x="64172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Avalanche</a:t>
            </a:r>
          </a:p>
          <a:p>
            <a:pPr algn="ctr"/>
            <a:r>
              <a:rPr lang="en-US" sz="1000">
                <a:solidFill>
                  <a:schemeClr val="tx1"/>
                </a:solidFill>
              </a:rPr>
              <a:t>weeks</a:t>
            </a:r>
            <a:endParaRPr lang="en-US" sz="1100">
              <a:solidFill>
                <a:schemeClr val="tx1"/>
              </a:solidFill>
            </a:endParaRPr>
          </a:p>
        </p:txBody>
      </p:sp>
      <p:sp>
        <p:nvSpPr>
          <p:cNvPr id="20" name="Rectangle 19">
            <a:extLst>
              <a:ext uri="{FF2B5EF4-FFF2-40B4-BE49-F238E27FC236}">
                <a16:creationId xmlns:a16="http://schemas.microsoft.com/office/drawing/2014/main" id="{4535ED63-1551-967D-6E63-12FCCA71A8EB}"/>
              </a:ext>
            </a:extLst>
          </p:cNvPr>
          <p:cNvSpPr/>
          <p:nvPr/>
        </p:nvSpPr>
        <p:spPr>
          <a:xfrm>
            <a:off x="75983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IDPA</a:t>
            </a:r>
          </a:p>
          <a:p>
            <a:pPr algn="ctr"/>
            <a:r>
              <a:rPr lang="en-US" sz="1000">
                <a:solidFill>
                  <a:schemeClr val="tx1"/>
                </a:solidFill>
              </a:rPr>
              <a:t>weeks</a:t>
            </a:r>
            <a:endParaRPr lang="en-US" sz="1200">
              <a:solidFill>
                <a:schemeClr val="tx1"/>
              </a:solidFill>
            </a:endParaRPr>
          </a:p>
        </p:txBody>
      </p:sp>
      <p:sp>
        <p:nvSpPr>
          <p:cNvPr id="41" name="Rectangle 40">
            <a:extLst>
              <a:ext uri="{FF2B5EF4-FFF2-40B4-BE49-F238E27FC236}">
                <a16:creationId xmlns:a16="http://schemas.microsoft.com/office/drawing/2014/main" id="{C690D35B-A56C-D1EE-6537-A5D4F11F1E9A}"/>
              </a:ext>
            </a:extLst>
          </p:cNvPr>
          <p:cNvSpPr/>
          <p:nvPr/>
        </p:nvSpPr>
        <p:spPr>
          <a:xfrm>
            <a:off x="87794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TCO</a:t>
            </a:r>
          </a:p>
          <a:p>
            <a:pPr algn="ctr"/>
            <a:r>
              <a:rPr lang="en-US" sz="1000">
                <a:solidFill>
                  <a:schemeClr val="tx1"/>
                </a:solidFill>
              </a:rPr>
              <a:t>hours</a:t>
            </a:r>
            <a:endParaRPr lang="en-US" sz="1200">
              <a:solidFill>
                <a:schemeClr val="tx1"/>
              </a:solidFill>
            </a:endParaRPr>
          </a:p>
        </p:txBody>
      </p:sp>
      <p:cxnSp>
        <p:nvCxnSpPr>
          <p:cNvPr id="117" name="Straight Arrow Connector 116">
            <a:extLst>
              <a:ext uri="{FF2B5EF4-FFF2-40B4-BE49-F238E27FC236}">
                <a16:creationId xmlns:a16="http://schemas.microsoft.com/office/drawing/2014/main" id="{31949167-898F-4206-141D-FD9AA0BBFC93}"/>
              </a:ext>
            </a:extLst>
          </p:cNvPr>
          <p:cNvCxnSpPr>
            <a:cxnSpLocks/>
          </p:cNvCxnSpPr>
          <p:nvPr/>
        </p:nvCxnSpPr>
        <p:spPr>
          <a:xfrm>
            <a:off x="1261565" y="3698885"/>
            <a:ext cx="1322141"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7C6769E3-E4DB-5363-A108-CBDE17874AAD}"/>
              </a:ext>
            </a:extLst>
          </p:cNvPr>
          <p:cNvSpPr/>
          <p:nvPr/>
        </p:nvSpPr>
        <p:spPr>
          <a:xfrm>
            <a:off x="1168879" y="3382094"/>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PnP</a:t>
            </a:r>
          </a:p>
        </p:txBody>
      </p:sp>
      <p:sp>
        <p:nvSpPr>
          <p:cNvPr id="39" name="Oval 38">
            <a:extLst>
              <a:ext uri="{FF2B5EF4-FFF2-40B4-BE49-F238E27FC236}">
                <a16:creationId xmlns:a16="http://schemas.microsoft.com/office/drawing/2014/main" id="{A1D60BD9-ADCA-FD55-D9EE-C9BF9EE8CFB6}"/>
              </a:ext>
            </a:extLst>
          </p:cNvPr>
          <p:cNvSpPr/>
          <p:nvPr/>
        </p:nvSpPr>
        <p:spPr>
          <a:xfrm>
            <a:off x="3267982" y="4305703"/>
            <a:ext cx="685800" cy="68580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4</a:t>
            </a:r>
          </a:p>
        </p:txBody>
      </p:sp>
      <p:sp>
        <p:nvSpPr>
          <p:cNvPr id="25" name="Rectangle 24">
            <a:extLst>
              <a:ext uri="{FF2B5EF4-FFF2-40B4-BE49-F238E27FC236}">
                <a16:creationId xmlns:a16="http://schemas.microsoft.com/office/drawing/2014/main" id="{3F68CD6F-DCF3-4089-B2A3-FCF39E6DED62}"/>
              </a:ext>
            </a:extLst>
          </p:cNvPr>
          <p:cNvSpPr/>
          <p:nvPr/>
        </p:nvSpPr>
        <p:spPr>
          <a:xfrm>
            <a:off x="4500050" y="444829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Scalars</a:t>
            </a:r>
          </a:p>
          <a:p>
            <a:pPr algn="ctr"/>
            <a:r>
              <a:rPr lang="en-US" sz="1000">
                <a:solidFill>
                  <a:schemeClr val="tx1"/>
                </a:solidFill>
              </a:rPr>
              <a:t>days</a:t>
            </a:r>
            <a:endParaRPr lang="en-US" sz="1200">
              <a:solidFill>
                <a:schemeClr val="tx1"/>
              </a:solidFill>
            </a:endParaRPr>
          </a:p>
        </p:txBody>
      </p:sp>
      <p:sp>
        <p:nvSpPr>
          <p:cNvPr id="26" name="Rectangle 25">
            <a:extLst>
              <a:ext uri="{FF2B5EF4-FFF2-40B4-BE49-F238E27FC236}">
                <a16:creationId xmlns:a16="http://schemas.microsoft.com/office/drawing/2014/main" id="{3BB8E43F-614A-6F23-67D8-9E99DECC5C59}"/>
              </a:ext>
            </a:extLst>
          </p:cNvPr>
          <p:cNvSpPr/>
          <p:nvPr/>
        </p:nvSpPr>
        <p:spPr>
          <a:xfrm>
            <a:off x="5681150" y="444829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rPr>
              <a:t>SimTools</a:t>
            </a:r>
            <a:endParaRPr lang="en-US" sz="1200">
              <a:solidFill>
                <a:schemeClr val="tx1"/>
              </a:solidFill>
            </a:endParaRPr>
          </a:p>
          <a:p>
            <a:pPr algn="ctr"/>
            <a:r>
              <a:rPr lang="en-US" sz="1000">
                <a:solidFill>
                  <a:schemeClr val="tx1"/>
                </a:solidFill>
              </a:rPr>
              <a:t>weeks</a:t>
            </a:r>
            <a:endParaRPr lang="en-US" sz="1200">
              <a:solidFill>
                <a:schemeClr val="tx1"/>
              </a:solidFill>
            </a:endParaRPr>
          </a:p>
        </p:txBody>
      </p:sp>
      <p:sp>
        <p:nvSpPr>
          <p:cNvPr id="27" name="Rectangle 26">
            <a:extLst>
              <a:ext uri="{FF2B5EF4-FFF2-40B4-BE49-F238E27FC236}">
                <a16:creationId xmlns:a16="http://schemas.microsoft.com/office/drawing/2014/main" id="{8168E2E7-9E52-72A9-0BAE-35F65B74F97E}"/>
              </a:ext>
            </a:extLst>
          </p:cNvPr>
          <p:cNvSpPr/>
          <p:nvPr/>
        </p:nvSpPr>
        <p:spPr>
          <a:xfrm>
            <a:off x="6862250" y="444829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rPr>
              <a:t>RedHawk</a:t>
            </a:r>
            <a:endParaRPr lang="en-US" sz="1200">
              <a:solidFill>
                <a:schemeClr val="tx1"/>
              </a:solidFill>
            </a:endParaRPr>
          </a:p>
          <a:p>
            <a:pPr algn="ctr"/>
            <a:r>
              <a:rPr lang="en-US" sz="1000">
                <a:solidFill>
                  <a:schemeClr val="tx1"/>
                </a:solidFill>
              </a:rPr>
              <a:t>weeks</a:t>
            </a:r>
            <a:endParaRPr lang="en-US" sz="1200">
              <a:solidFill>
                <a:schemeClr val="tx1"/>
              </a:solidFill>
            </a:endParaRPr>
          </a:p>
        </p:txBody>
      </p:sp>
      <p:sp>
        <p:nvSpPr>
          <p:cNvPr id="28" name="Rectangle 27">
            <a:extLst>
              <a:ext uri="{FF2B5EF4-FFF2-40B4-BE49-F238E27FC236}">
                <a16:creationId xmlns:a16="http://schemas.microsoft.com/office/drawing/2014/main" id="{9826D029-75B5-B7D0-1404-DD112272217B}"/>
              </a:ext>
            </a:extLst>
          </p:cNvPr>
          <p:cNvSpPr/>
          <p:nvPr/>
        </p:nvSpPr>
        <p:spPr>
          <a:xfrm>
            <a:off x="8043350" y="444829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Clocking</a:t>
            </a:r>
          </a:p>
          <a:p>
            <a:pPr algn="ctr"/>
            <a:r>
              <a:rPr lang="en-US" sz="1000">
                <a:solidFill>
                  <a:schemeClr val="tx1"/>
                </a:solidFill>
              </a:rPr>
              <a:t>weeks</a:t>
            </a:r>
            <a:endParaRPr lang="en-US" sz="1200">
              <a:solidFill>
                <a:schemeClr val="tx1"/>
              </a:solidFill>
            </a:endParaRPr>
          </a:p>
        </p:txBody>
      </p:sp>
      <p:sp>
        <p:nvSpPr>
          <p:cNvPr id="42" name="Rectangle 41">
            <a:extLst>
              <a:ext uri="{FF2B5EF4-FFF2-40B4-BE49-F238E27FC236}">
                <a16:creationId xmlns:a16="http://schemas.microsoft.com/office/drawing/2014/main" id="{92F93311-F663-3D74-AF7E-17AA8D68EB74}"/>
              </a:ext>
            </a:extLst>
          </p:cNvPr>
          <p:cNvSpPr/>
          <p:nvPr/>
        </p:nvSpPr>
        <p:spPr>
          <a:xfrm>
            <a:off x="9224450" y="444829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rPr>
              <a:t>SITools</a:t>
            </a:r>
            <a:endParaRPr lang="en-US" sz="1200">
              <a:solidFill>
                <a:schemeClr val="tx1"/>
              </a:solidFill>
            </a:endParaRPr>
          </a:p>
          <a:p>
            <a:pPr algn="ctr"/>
            <a:r>
              <a:rPr lang="en-US" sz="1000">
                <a:solidFill>
                  <a:schemeClr val="tx1"/>
                </a:solidFill>
              </a:rPr>
              <a:t>weeks</a:t>
            </a:r>
            <a:endParaRPr lang="en-US" sz="1200">
              <a:solidFill>
                <a:schemeClr val="tx1"/>
              </a:solidFill>
            </a:endParaRPr>
          </a:p>
        </p:txBody>
      </p:sp>
      <p:cxnSp>
        <p:nvCxnSpPr>
          <p:cNvPr id="119" name="Straight Arrow Connector 118">
            <a:extLst>
              <a:ext uri="{FF2B5EF4-FFF2-40B4-BE49-F238E27FC236}">
                <a16:creationId xmlns:a16="http://schemas.microsoft.com/office/drawing/2014/main" id="{4CAC0E21-E518-A254-0EC3-46F316E89551}"/>
              </a:ext>
            </a:extLst>
          </p:cNvPr>
          <p:cNvCxnSpPr>
            <a:cxnSpLocks/>
          </p:cNvCxnSpPr>
          <p:nvPr/>
        </p:nvCxnSpPr>
        <p:spPr>
          <a:xfrm>
            <a:off x="1261565" y="4648603"/>
            <a:ext cx="2006417"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CC008BDF-9A15-4E6D-2C5B-CD36C562EFDC}"/>
              </a:ext>
            </a:extLst>
          </p:cNvPr>
          <p:cNvSpPr/>
          <p:nvPr/>
        </p:nvSpPr>
        <p:spPr>
          <a:xfrm>
            <a:off x="1168879" y="4337663"/>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Electrical</a:t>
            </a:r>
          </a:p>
        </p:txBody>
      </p:sp>
      <p:sp>
        <p:nvSpPr>
          <p:cNvPr id="40" name="Oval 39">
            <a:extLst>
              <a:ext uri="{FF2B5EF4-FFF2-40B4-BE49-F238E27FC236}">
                <a16:creationId xmlns:a16="http://schemas.microsoft.com/office/drawing/2014/main" id="{44D6C1A8-C748-12AB-7553-7E917F6DDEAC}"/>
              </a:ext>
            </a:extLst>
          </p:cNvPr>
          <p:cNvSpPr/>
          <p:nvPr/>
        </p:nvSpPr>
        <p:spPr>
          <a:xfrm>
            <a:off x="3953782" y="5255421"/>
            <a:ext cx="685800" cy="68580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5</a:t>
            </a:r>
          </a:p>
        </p:txBody>
      </p:sp>
      <p:sp>
        <p:nvSpPr>
          <p:cNvPr id="29" name="Rectangle 28">
            <a:extLst>
              <a:ext uri="{FF2B5EF4-FFF2-40B4-BE49-F238E27FC236}">
                <a16:creationId xmlns:a16="http://schemas.microsoft.com/office/drawing/2014/main" id="{0785AB79-CA2F-6290-E2CF-201C63EE3CCE}"/>
              </a:ext>
            </a:extLst>
          </p:cNvPr>
          <p:cNvSpPr/>
          <p:nvPr/>
        </p:nvSpPr>
        <p:spPr>
          <a:xfrm>
            <a:off x="4945058" y="539715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Floorplan</a:t>
            </a:r>
          </a:p>
          <a:p>
            <a:pPr algn="ctr"/>
            <a:r>
              <a:rPr lang="en-US" sz="1000">
                <a:solidFill>
                  <a:schemeClr val="tx1"/>
                </a:solidFill>
              </a:rPr>
              <a:t>months</a:t>
            </a:r>
            <a:endParaRPr lang="en-US" sz="1200">
              <a:solidFill>
                <a:schemeClr val="tx1"/>
              </a:solidFill>
            </a:endParaRPr>
          </a:p>
        </p:txBody>
      </p:sp>
      <p:sp>
        <p:nvSpPr>
          <p:cNvPr id="30" name="Rectangle 29">
            <a:extLst>
              <a:ext uri="{FF2B5EF4-FFF2-40B4-BE49-F238E27FC236}">
                <a16:creationId xmlns:a16="http://schemas.microsoft.com/office/drawing/2014/main" id="{4652A854-1419-C05F-50C9-65F7D3F85708}"/>
              </a:ext>
            </a:extLst>
          </p:cNvPr>
          <p:cNvSpPr/>
          <p:nvPr/>
        </p:nvSpPr>
        <p:spPr>
          <a:xfrm>
            <a:off x="6126158" y="539715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Thermals</a:t>
            </a:r>
          </a:p>
          <a:p>
            <a:pPr algn="ctr"/>
            <a:r>
              <a:rPr lang="en-US" sz="1000">
                <a:solidFill>
                  <a:schemeClr val="tx1"/>
                </a:solidFill>
              </a:rPr>
              <a:t>weeks</a:t>
            </a:r>
            <a:endParaRPr lang="en-US" sz="1200">
              <a:solidFill>
                <a:schemeClr val="tx1"/>
              </a:solidFill>
            </a:endParaRPr>
          </a:p>
        </p:txBody>
      </p:sp>
      <p:cxnSp>
        <p:nvCxnSpPr>
          <p:cNvPr id="122" name="Straight Arrow Connector 121">
            <a:extLst>
              <a:ext uri="{FF2B5EF4-FFF2-40B4-BE49-F238E27FC236}">
                <a16:creationId xmlns:a16="http://schemas.microsoft.com/office/drawing/2014/main" id="{39EC143F-5C6E-2BFA-4264-E831C73B464E}"/>
              </a:ext>
            </a:extLst>
          </p:cNvPr>
          <p:cNvCxnSpPr>
            <a:cxnSpLocks/>
          </p:cNvCxnSpPr>
          <p:nvPr/>
        </p:nvCxnSpPr>
        <p:spPr>
          <a:xfrm>
            <a:off x="1261565" y="5598321"/>
            <a:ext cx="2692217"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DF39B638-BAEC-7892-295B-7AB50F90537F}"/>
              </a:ext>
            </a:extLst>
          </p:cNvPr>
          <p:cNvSpPr/>
          <p:nvPr/>
        </p:nvSpPr>
        <p:spPr>
          <a:xfrm>
            <a:off x="1168879" y="5287172"/>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Physical</a:t>
            </a:r>
          </a:p>
        </p:txBody>
      </p:sp>
      <p:sp>
        <p:nvSpPr>
          <p:cNvPr id="153" name="Rectangle 152">
            <a:extLst>
              <a:ext uri="{FF2B5EF4-FFF2-40B4-BE49-F238E27FC236}">
                <a16:creationId xmlns:a16="http://schemas.microsoft.com/office/drawing/2014/main" id="{D7C16272-F521-C0DD-824D-CDE4224E6D4E}"/>
              </a:ext>
            </a:extLst>
          </p:cNvPr>
          <p:cNvSpPr/>
          <p:nvPr/>
        </p:nvSpPr>
        <p:spPr>
          <a:xfrm>
            <a:off x="380999" y="6039625"/>
            <a:ext cx="272276" cy="27432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55" name="Rectangle 154">
            <a:extLst>
              <a:ext uri="{FF2B5EF4-FFF2-40B4-BE49-F238E27FC236}">
                <a16:creationId xmlns:a16="http://schemas.microsoft.com/office/drawing/2014/main" id="{63CC2F48-3C26-083A-03A2-2CE618E904CD}"/>
              </a:ext>
            </a:extLst>
          </p:cNvPr>
          <p:cNvSpPr/>
          <p:nvPr/>
        </p:nvSpPr>
        <p:spPr>
          <a:xfrm>
            <a:off x="1153032" y="6039625"/>
            <a:ext cx="272276" cy="2743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57" name="TextBox 156">
            <a:extLst>
              <a:ext uri="{FF2B5EF4-FFF2-40B4-BE49-F238E27FC236}">
                <a16:creationId xmlns:a16="http://schemas.microsoft.com/office/drawing/2014/main" id="{B9D33B2F-5CC1-E5BB-3002-DE12F430A4BC}"/>
              </a:ext>
            </a:extLst>
          </p:cNvPr>
          <p:cNvSpPr txBox="1"/>
          <p:nvPr/>
        </p:nvSpPr>
        <p:spPr>
          <a:xfrm>
            <a:off x="1395649" y="6038286"/>
            <a:ext cx="895095" cy="276999"/>
          </a:xfrm>
          <a:prstGeom prst="rect">
            <a:avLst/>
          </a:prstGeom>
          <a:noFill/>
        </p:spPr>
        <p:txBody>
          <a:bodyPr wrap="square" rtlCol="0">
            <a:spAutoFit/>
          </a:bodyPr>
          <a:lstStyle/>
          <a:p>
            <a:r>
              <a:rPr lang="en-US" sz="1200"/>
              <a:t>Intel</a:t>
            </a:r>
          </a:p>
        </p:txBody>
      </p:sp>
      <p:sp>
        <p:nvSpPr>
          <p:cNvPr id="158" name="TextBox 157">
            <a:extLst>
              <a:ext uri="{FF2B5EF4-FFF2-40B4-BE49-F238E27FC236}">
                <a16:creationId xmlns:a16="http://schemas.microsoft.com/office/drawing/2014/main" id="{BCFA5453-4745-9045-19C7-8D23C6B99ECC}"/>
              </a:ext>
            </a:extLst>
          </p:cNvPr>
          <p:cNvSpPr txBox="1"/>
          <p:nvPr/>
        </p:nvSpPr>
        <p:spPr>
          <a:xfrm>
            <a:off x="614908" y="6038286"/>
            <a:ext cx="814460" cy="276999"/>
          </a:xfrm>
          <a:prstGeom prst="rect">
            <a:avLst/>
          </a:prstGeom>
          <a:noFill/>
        </p:spPr>
        <p:txBody>
          <a:bodyPr wrap="square" rtlCol="0">
            <a:spAutoFit/>
          </a:bodyPr>
          <a:lstStyle/>
          <a:p>
            <a:r>
              <a:rPr lang="en-US" sz="1200"/>
              <a:t>EDA</a:t>
            </a:r>
          </a:p>
        </p:txBody>
      </p:sp>
      <p:sp>
        <p:nvSpPr>
          <p:cNvPr id="183" name="Left Brace 182">
            <a:extLst>
              <a:ext uri="{FF2B5EF4-FFF2-40B4-BE49-F238E27FC236}">
                <a16:creationId xmlns:a16="http://schemas.microsoft.com/office/drawing/2014/main" id="{3D3078A8-508C-651B-4D6E-616B044BF5AD}"/>
              </a:ext>
            </a:extLst>
          </p:cNvPr>
          <p:cNvSpPr/>
          <p:nvPr/>
        </p:nvSpPr>
        <p:spPr>
          <a:xfrm>
            <a:off x="808117" y="1799451"/>
            <a:ext cx="198077" cy="3798870"/>
          </a:xfrm>
          <a:prstGeom prst="leftBrac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7C7F1D4F-33BA-2089-96F1-1AB585FA058C}"/>
              </a:ext>
            </a:extLst>
          </p:cNvPr>
          <p:cNvSpPr txBox="1"/>
          <p:nvPr/>
        </p:nvSpPr>
        <p:spPr>
          <a:xfrm>
            <a:off x="9156892" y="6038286"/>
            <a:ext cx="2951449" cy="276999"/>
          </a:xfrm>
          <a:prstGeom prst="rect">
            <a:avLst/>
          </a:prstGeom>
          <a:noFill/>
        </p:spPr>
        <p:txBody>
          <a:bodyPr wrap="none" rtlCol="0">
            <a:spAutoFit/>
          </a:bodyPr>
          <a:lstStyle/>
          <a:p>
            <a:r>
              <a:rPr lang="en-US" sz="1200">
                <a:solidFill>
                  <a:schemeClr val="bg1">
                    <a:lumMod val="50000"/>
                  </a:schemeClr>
                </a:solidFill>
              </a:rPr>
              <a:t>For detail map and description of see </a:t>
            </a:r>
            <a:r>
              <a:rPr lang="en-US" sz="1200">
                <a:solidFill>
                  <a:schemeClr val="bg1">
                    <a:lumMod val="50000"/>
                  </a:schemeClr>
                </a:solidFill>
                <a:hlinkClick r:id="rId3" action="ppaction://hlinksldjump"/>
              </a:rPr>
              <a:t>here</a:t>
            </a:r>
            <a:endParaRPr lang="en-US" sz="1200">
              <a:solidFill>
                <a:schemeClr val="bg1">
                  <a:lumMod val="50000"/>
                </a:schemeClr>
              </a:solidFill>
            </a:endParaRPr>
          </a:p>
        </p:txBody>
      </p:sp>
      <p:sp>
        <p:nvSpPr>
          <p:cNvPr id="21" name="Oval 20">
            <a:extLst>
              <a:ext uri="{FF2B5EF4-FFF2-40B4-BE49-F238E27FC236}">
                <a16:creationId xmlns:a16="http://schemas.microsoft.com/office/drawing/2014/main" id="{C8E1FA43-C492-3653-4F08-D81BF4B50A99}"/>
              </a:ext>
            </a:extLst>
          </p:cNvPr>
          <p:cNvSpPr>
            <a:spLocks noChangeAspect="1"/>
          </p:cNvSpPr>
          <p:nvPr/>
        </p:nvSpPr>
        <p:spPr>
          <a:xfrm>
            <a:off x="3939983"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M11</a:t>
            </a:r>
          </a:p>
        </p:txBody>
      </p:sp>
      <p:cxnSp>
        <p:nvCxnSpPr>
          <p:cNvPr id="22" name="Straight Connector 21">
            <a:extLst>
              <a:ext uri="{FF2B5EF4-FFF2-40B4-BE49-F238E27FC236}">
                <a16:creationId xmlns:a16="http://schemas.microsoft.com/office/drawing/2014/main" id="{B0E52550-54FF-1BD5-EC29-0873535F3FA3}"/>
              </a:ext>
            </a:extLst>
          </p:cNvPr>
          <p:cNvCxnSpPr>
            <a:cxnSpLocks/>
          </p:cNvCxnSpPr>
          <p:nvPr/>
        </p:nvCxnSpPr>
        <p:spPr>
          <a:xfrm>
            <a:off x="4076325"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CE0E519-AE31-A3BE-E60C-AFF3111DB1DF}"/>
              </a:ext>
            </a:extLst>
          </p:cNvPr>
          <p:cNvSpPr>
            <a:spLocks noChangeAspect="1"/>
          </p:cNvSpPr>
          <p:nvPr/>
        </p:nvSpPr>
        <p:spPr>
          <a:xfrm>
            <a:off x="5130061"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M12</a:t>
            </a:r>
          </a:p>
        </p:txBody>
      </p:sp>
      <p:cxnSp>
        <p:nvCxnSpPr>
          <p:cNvPr id="31" name="Straight Connector 30">
            <a:extLst>
              <a:ext uri="{FF2B5EF4-FFF2-40B4-BE49-F238E27FC236}">
                <a16:creationId xmlns:a16="http://schemas.microsoft.com/office/drawing/2014/main" id="{91A4FFDB-7FD8-A850-3BB2-DA50CF72D3A6}"/>
              </a:ext>
            </a:extLst>
          </p:cNvPr>
          <p:cNvCxnSpPr>
            <a:cxnSpLocks/>
          </p:cNvCxnSpPr>
          <p:nvPr/>
        </p:nvCxnSpPr>
        <p:spPr>
          <a:xfrm>
            <a:off x="5266403"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09A06714-0233-DEB7-434B-1CFA5D7BEBB5}"/>
              </a:ext>
            </a:extLst>
          </p:cNvPr>
          <p:cNvSpPr>
            <a:spLocks noChangeAspect="1"/>
          </p:cNvSpPr>
          <p:nvPr/>
        </p:nvSpPr>
        <p:spPr>
          <a:xfrm>
            <a:off x="6296382"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M13</a:t>
            </a:r>
          </a:p>
        </p:txBody>
      </p:sp>
      <p:cxnSp>
        <p:nvCxnSpPr>
          <p:cNvPr id="33" name="Straight Connector 32">
            <a:extLst>
              <a:ext uri="{FF2B5EF4-FFF2-40B4-BE49-F238E27FC236}">
                <a16:creationId xmlns:a16="http://schemas.microsoft.com/office/drawing/2014/main" id="{0FE9B969-349F-3D74-7084-B2ACEDF3DF59}"/>
              </a:ext>
            </a:extLst>
          </p:cNvPr>
          <p:cNvCxnSpPr>
            <a:cxnSpLocks/>
          </p:cNvCxnSpPr>
          <p:nvPr/>
        </p:nvCxnSpPr>
        <p:spPr>
          <a:xfrm>
            <a:off x="6432724"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C55BF03-D154-0487-CC65-623BA3FF9E22}"/>
              </a:ext>
            </a:extLst>
          </p:cNvPr>
          <p:cNvSpPr>
            <a:spLocks noChangeAspect="1"/>
          </p:cNvSpPr>
          <p:nvPr/>
        </p:nvSpPr>
        <p:spPr>
          <a:xfrm>
            <a:off x="7486460"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M14</a:t>
            </a:r>
          </a:p>
        </p:txBody>
      </p:sp>
      <p:cxnSp>
        <p:nvCxnSpPr>
          <p:cNvPr id="37" name="Straight Connector 36">
            <a:extLst>
              <a:ext uri="{FF2B5EF4-FFF2-40B4-BE49-F238E27FC236}">
                <a16:creationId xmlns:a16="http://schemas.microsoft.com/office/drawing/2014/main" id="{1F476B95-B179-169B-E409-97BBE3043797}"/>
              </a:ext>
            </a:extLst>
          </p:cNvPr>
          <p:cNvCxnSpPr>
            <a:cxnSpLocks/>
          </p:cNvCxnSpPr>
          <p:nvPr/>
        </p:nvCxnSpPr>
        <p:spPr>
          <a:xfrm>
            <a:off x="7622802"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F673F131-8EDE-5430-8077-BD2ED1855AED}"/>
              </a:ext>
            </a:extLst>
          </p:cNvPr>
          <p:cNvSpPr>
            <a:spLocks noChangeAspect="1"/>
          </p:cNvSpPr>
          <p:nvPr/>
        </p:nvSpPr>
        <p:spPr>
          <a:xfrm>
            <a:off x="3918917"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M21</a:t>
            </a:r>
          </a:p>
        </p:txBody>
      </p:sp>
      <p:cxnSp>
        <p:nvCxnSpPr>
          <p:cNvPr id="56" name="Straight Connector 55">
            <a:extLst>
              <a:ext uri="{FF2B5EF4-FFF2-40B4-BE49-F238E27FC236}">
                <a16:creationId xmlns:a16="http://schemas.microsoft.com/office/drawing/2014/main" id="{F19FDD9E-037C-0107-8B9C-0DA9A5A24177}"/>
              </a:ext>
            </a:extLst>
          </p:cNvPr>
          <p:cNvCxnSpPr>
            <a:cxnSpLocks/>
          </p:cNvCxnSpPr>
          <p:nvPr/>
        </p:nvCxnSpPr>
        <p:spPr>
          <a:xfrm>
            <a:off x="4055259"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AF2D973-36BC-F9A2-E589-1A8B6DB28CEA}"/>
              </a:ext>
            </a:extLst>
          </p:cNvPr>
          <p:cNvSpPr>
            <a:spLocks noChangeAspect="1"/>
          </p:cNvSpPr>
          <p:nvPr/>
        </p:nvSpPr>
        <p:spPr>
          <a:xfrm>
            <a:off x="5108995"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M22</a:t>
            </a:r>
          </a:p>
        </p:txBody>
      </p:sp>
      <p:cxnSp>
        <p:nvCxnSpPr>
          <p:cNvPr id="62" name="Straight Connector 61">
            <a:extLst>
              <a:ext uri="{FF2B5EF4-FFF2-40B4-BE49-F238E27FC236}">
                <a16:creationId xmlns:a16="http://schemas.microsoft.com/office/drawing/2014/main" id="{786289F6-D8D4-58D6-59C4-FA947DC7858E}"/>
              </a:ext>
            </a:extLst>
          </p:cNvPr>
          <p:cNvCxnSpPr>
            <a:cxnSpLocks/>
          </p:cNvCxnSpPr>
          <p:nvPr/>
        </p:nvCxnSpPr>
        <p:spPr>
          <a:xfrm>
            <a:off x="5245337"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140B80D3-3977-8D4F-1562-C3B16E37B9C3}"/>
              </a:ext>
            </a:extLst>
          </p:cNvPr>
          <p:cNvSpPr>
            <a:spLocks noChangeAspect="1"/>
          </p:cNvSpPr>
          <p:nvPr/>
        </p:nvSpPr>
        <p:spPr>
          <a:xfrm>
            <a:off x="6275316"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M23</a:t>
            </a:r>
          </a:p>
        </p:txBody>
      </p:sp>
      <p:cxnSp>
        <p:nvCxnSpPr>
          <p:cNvPr id="68" name="Straight Connector 67">
            <a:extLst>
              <a:ext uri="{FF2B5EF4-FFF2-40B4-BE49-F238E27FC236}">
                <a16:creationId xmlns:a16="http://schemas.microsoft.com/office/drawing/2014/main" id="{6F046AD0-602B-532D-3CC1-F8CCC107C653}"/>
              </a:ext>
            </a:extLst>
          </p:cNvPr>
          <p:cNvCxnSpPr>
            <a:cxnSpLocks/>
          </p:cNvCxnSpPr>
          <p:nvPr/>
        </p:nvCxnSpPr>
        <p:spPr>
          <a:xfrm>
            <a:off x="6411658"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6316A8DA-AD12-FD02-C7FC-520E355D0220}"/>
              </a:ext>
            </a:extLst>
          </p:cNvPr>
          <p:cNvSpPr>
            <a:spLocks noChangeAspect="1"/>
          </p:cNvSpPr>
          <p:nvPr/>
        </p:nvSpPr>
        <p:spPr>
          <a:xfrm>
            <a:off x="7465394"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M24</a:t>
            </a:r>
          </a:p>
        </p:txBody>
      </p:sp>
      <p:cxnSp>
        <p:nvCxnSpPr>
          <p:cNvPr id="74" name="Straight Connector 73">
            <a:extLst>
              <a:ext uri="{FF2B5EF4-FFF2-40B4-BE49-F238E27FC236}">
                <a16:creationId xmlns:a16="http://schemas.microsoft.com/office/drawing/2014/main" id="{60A76472-4643-1123-4975-26E8AA9C551B}"/>
              </a:ext>
            </a:extLst>
          </p:cNvPr>
          <p:cNvCxnSpPr>
            <a:cxnSpLocks/>
          </p:cNvCxnSpPr>
          <p:nvPr/>
        </p:nvCxnSpPr>
        <p:spPr>
          <a:xfrm>
            <a:off x="7601736"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B89B6C8E-0155-9454-ECC0-CDC68AF71B64}"/>
              </a:ext>
            </a:extLst>
          </p:cNvPr>
          <p:cNvSpPr>
            <a:spLocks noChangeAspect="1"/>
          </p:cNvSpPr>
          <p:nvPr/>
        </p:nvSpPr>
        <p:spPr>
          <a:xfrm>
            <a:off x="4371530"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M31</a:t>
            </a:r>
          </a:p>
        </p:txBody>
      </p:sp>
      <p:cxnSp>
        <p:nvCxnSpPr>
          <p:cNvPr id="80" name="Straight Connector 79">
            <a:extLst>
              <a:ext uri="{FF2B5EF4-FFF2-40B4-BE49-F238E27FC236}">
                <a16:creationId xmlns:a16="http://schemas.microsoft.com/office/drawing/2014/main" id="{410F2DDA-6271-F22E-A69F-F517F920F1C9}"/>
              </a:ext>
            </a:extLst>
          </p:cNvPr>
          <p:cNvCxnSpPr>
            <a:cxnSpLocks/>
          </p:cNvCxnSpPr>
          <p:nvPr/>
        </p:nvCxnSpPr>
        <p:spPr>
          <a:xfrm>
            <a:off x="4507872"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3B985970-13FC-EF01-1036-09D0A3EE6F34}"/>
              </a:ext>
            </a:extLst>
          </p:cNvPr>
          <p:cNvSpPr>
            <a:spLocks noChangeAspect="1"/>
          </p:cNvSpPr>
          <p:nvPr/>
        </p:nvSpPr>
        <p:spPr>
          <a:xfrm>
            <a:off x="5561608"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M32</a:t>
            </a:r>
          </a:p>
        </p:txBody>
      </p:sp>
      <p:cxnSp>
        <p:nvCxnSpPr>
          <p:cNvPr id="86" name="Straight Connector 85">
            <a:extLst>
              <a:ext uri="{FF2B5EF4-FFF2-40B4-BE49-F238E27FC236}">
                <a16:creationId xmlns:a16="http://schemas.microsoft.com/office/drawing/2014/main" id="{8253ED27-DFD1-FBB3-6566-18D2518D6725}"/>
              </a:ext>
            </a:extLst>
          </p:cNvPr>
          <p:cNvCxnSpPr>
            <a:cxnSpLocks/>
          </p:cNvCxnSpPr>
          <p:nvPr/>
        </p:nvCxnSpPr>
        <p:spPr>
          <a:xfrm>
            <a:off x="5697950"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3BEBC273-7E1F-2287-659E-38C09825EC12}"/>
              </a:ext>
            </a:extLst>
          </p:cNvPr>
          <p:cNvSpPr>
            <a:spLocks noChangeAspect="1"/>
          </p:cNvSpPr>
          <p:nvPr/>
        </p:nvSpPr>
        <p:spPr>
          <a:xfrm>
            <a:off x="6727929"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M33</a:t>
            </a:r>
          </a:p>
        </p:txBody>
      </p:sp>
      <p:cxnSp>
        <p:nvCxnSpPr>
          <p:cNvPr id="92" name="Straight Connector 91">
            <a:extLst>
              <a:ext uri="{FF2B5EF4-FFF2-40B4-BE49-F238E27FC236}">
                <a16:creationId xmlns:a16="http://schemas.microsoft.com/office/drawing/2014/main" id="{F71651D8-B194-F72B-C01D-556F2979F9C8}"/>
              </a:ext>
            </a:extLst>
          </p:cNvPr>
          <p:cNvCxnSpPr>
            <a:cxnSpLocks/>
          </p:cNvCxnSpPr>
          <p:nvPr/>
        </p:nvCxnSpPr>
        <p:spPr>
          <a:xfrm>
            <a:off x="6864271"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4579F98F-862A-0E26-4C7B-14B1508DAD93}"/>
              </a:ext>
            </a:extLst>
          </p:cNvPr>
          <p:cNvSpPr>
            <a:spLocks noChangeAspect="1"/>
          </p:cNvSpPr>
          <p:nvPr/>
        </p:nvSpPr>
        <p:spPr>
          <a:xfrm>
            <a:off x="7918007"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M34</a:t>
            </a:r>
          </a:p>
        </p:txBody>
      </p:sp>
      <p:cxnSp>
        <p:nvCxnSpPr>
          <p:cNvPr id="98" name="Straight Connector 97">
            <a:extLst>
              <a:ext uri="{FF2B5EF4-FFF2-40B4-BE49-F238E27FC236}">
                <a16:creationId xmlns:a16="http://schemas.microsoft.com/office/drawing/2014/main" id="{C4A84A0A-9219-DB1D-0E0C-A44C82D88E70}"/>
              </a:ext>
            </a:extLst>
          </p:cNvPr>
          <p:cNvCxnSpPr>
            <a:cxnSpLocks/>
          </p:cNvCxnSpPr>
          <p:nvPr/>
        </p:nvCxnSpPr>
        <p:spPr>
          <a:xfrm>
            <a:off x="8054349"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16E0AB75-1202-8606-51A5-997880AD76AE}"/>
              </a:ext>
            </a:extLst>
          </p:cNvPr>
          <p:cNvSpPr>
            <a:spLocks noChangeAspect="1"/>
          </p:cNvSpPr>
          <p:nvPr/>
        </p:nvSpPr>
        <p:spPr>
          <a:xfrm>
            <a:off x="4820780"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M41</a:t>
            </a:r>
          </a:p>
        </p:txBody>
      </p:sp>
      <p:cxnSp>
        <p:nvCxnSpPr>
          <p:cNvPr id="104" name="Straight Connector 103">
            <a:extLst>
              <a:ext uri="{FF2B5EF4-FFF2-40B4-BE49-F238E27FC236}">
                <a16:creationId xmlns:a16="http://schemas.microsoft.com/office/drawing/2014/main" id="{A867056A-224F-CC65-61BB-E3ABB3E38A5D}"/>
              </a:ext>
            </a:extLst>
          </p:cNvPr>
          <p:cNvCxnSpPr>
            <a:cxnSpLocks/>
          </p:cNvCxnSpPr>
          <p:nvPr/>
        </p:nvCxnSpPr>
        <p:spPr>
          <a:xfrm>
            <a:off x="4957122"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CD74946F-BB15-A00D-E115-BFD8C01F40CF}"/>
              </a:ext>
            </a:extLst>
          </p:cNvPr>
          <p:cNvSpPr>
            <a:spLocks noChangeAspect="1"/>
          </p:cNvSpPr>
          <p:nvPr/>
        </p:nvSpPr>
        <p:spPr>
          <a:xfrm>
            <a:off x="6010858"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M42</a:t>
            </a:r>
          </a:p>
        </p:txBody>
      </p:sp>
      <p:cxnSp>
        <p:nvCxnSpPr>
          <p:cNvPr id="110" name="Straight Connector 109">
            <a:extLst>
              <a:ext uri="{FF2B5EF4-FFF2-40B4-BE49-F238E27FC236}">
                <a16:creationId xmlns:a16="http://schemas.microsoft.com/office/drawing/2014/main" id="{9AF7FE3C-11EE-8B14-7EAC-87AAD430D707}"/>
              </a:ext>
            </a:extLst>
          </p:cNvPr>
          <p:cNvCxnSpPr>
            <a:cxnSpLocks/>
          </p:cNvCxnSpPr>
          <p:nvPr/>
        </p:nvCxnSpPr>
        <p:spPr>
          <a:xfrm>
            <a:off x="6147200"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id="{C78DD2E0-5E81-464A-028C-FE8321325C8C}"/>
              </a:ext>
            </a:extLst>
          </p:cNvPr>
          <p:cNvSpPr>
            <a:spLocks noChangeAspect="1"/>
          </p:cNvSpPr>
          <p:nvPr/>
        </p:nvSpPr>
        <p:spPr>
          <a:xfrm>
            <a:off x="7177179"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M43</a:t>
            </a:r>
          </a:p>
        </p:txBody>
      </p:sp>
      <p:cxnSp>
        <p:nvCxnSpPr>
          <p:cNvPr id="112" name="Straight Connector 111">
            <a:extLst>
              <a:ext uri="{FF2B5EF4-FFF2-40B4-BE49-F238E27FC236}">
                <a16:creationId xmlns:a16="http://schemas.microsoft.com/office/drawing/2014/main" id="{A8183CA0-F500-1242-109B-EA34F053F817}"/>
              </a:ext>
            </a:extLst>
          </p:cNvPr>
          <p:cNvCxnSpPr>
            <a:cxnSpLocks/>
          </p:cNvCxnSpPr>
          <p:nvPr/>
        </p:nvCxnSpPr>
        <p:spPr>
          <a:xfrm>
            <a:off x="7313521"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1A275F56-AF95-C89F-9387-3304DCFDEEDA}"/>
              </a:ext>
            </a:extLst>
          </p:cNvPr>
          <p:cNvSpPr>
            <a:spLocks noChangeAspect="1"/>
          </p:cNvSpPr>
          <p:nvPr/>
        </p:nvSpPr>
        <p:spPr>
          <a:xfrm>
            <a:off x="8367257"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M44</a:t>
            </a:r>
          </a:p>
        </p:txBody>
      </p:sp>
      <p:cxnSp>
        <p:nvCxnSpPr>
          <p:cNvPr id="115" name="Straight Connector 114">
            <a:extLst>
              <a:ext uri="{FF2B5EF4-FFF2-40B4-BE49-F238E27FC236}">
                <a16:creationId xmlns:a16="http://schemas.microsoft.com/office/drawing/2014/main" id="{C6EBD942-9CC6-854D-7EFB-EC220B250C67}"/>
              </a:ext>
            </a:extLst>
          </p:cNvPr>
          <p:cNvCxnSpPr>
            <a:cxnSpLocks/>
          </p:cNvCxnSpPr>
          <p:nvPr/>
        </p:nvCxnSpPr>
        <p:spPr>
          <a:xfrm>
            <a:off x="8503599"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BF7593C3-D56D-C942-CA05-CD3F0B5DC967}"/>
              </a:ext>
            </a:extLst>
          </p:cNvPr>
          <p:cNvSpPr>
            <a:spLocks noChangeAspect="1"/>
          </p:cNvSpPr>
          <p:nvPr/>
        </p:nvSpPr>
        <p:spPr>
          <a:xfrm>
            <a:off x="5253941" y="5029352"/>
            <a:ext cx="272250" cy="27225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M51</a:t>
            </a:r>
          </a:p>
        </p:txBody>
      </p:sp>
      <p:cxnSp>
        <p:nvCxnSpPr>
          <p:cNvPr id="120" name="Straight Connector 119">
            <a:extLst>
              <a:ext uri="{FF2B5EF4-FFF2-40B4-BE49-F238E27FC236}">
                <a16:creationId xmlns:a16="http://schemas.microsoft.com/office/drawing/2014/main" id="{46D94366-1BB4-7169-5094-968058B2E352}"/>
              </a:ext>
            </a:extLst>
          </p:cNvPr>
          <p:cNvCxnSpPr>
            <a:cxnSpLocks/>
          </p:cNvCxnSpPr>
          <p:nvPr/>
        </p:nvCxnSpPr>
        <p:spPr>
          <a:xfrm>
            <a:off x="5390283" y="5285803"/>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B331D875-322D-F9C1-3BF2-FFECAA8CAA1C}"/>
              </a:ext>
            </a:extLst>
          </p:cNvPr>
          <p:cNvSpPr>
            <a:spLocks noChangeAspect="1"/>
          </p:cNvSpPr>
          <p:nvPr/>
        </p:nvSpPr>
        <p:spPr>
          <a:xfrm>
            <a:off x="6444019" y="5029352"/>
            <a:ext cx="272250" cy="27225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M52</a:t>
            </a:r>
          </a:p>
        </p:txBody>
      </p:sp>
      <p:cxnSp>
        <p:nvCxnSpPr>
          <p:cNvPr id="123" name="Straight Connector 122">
            <a:extLst>
              <a:ext uri="{FF2B5EF4-FFF2-40B4-BE49-F238E27FC236}">
                <a16:creationId xmlns:a16="http://schemas.microsoft.com/office/drawing/2014/main" id="{E41D8048-419C-064B-5582-E61484501604}"/>
              </a:ext>
            </a:extLst>
          </p:cNvPr>
          <p:cNvCxnSpPr>
            <a:cxnSpLocks/>
          </p:cNvCxnSpPr>
          <p:nvPr/>
        </p:nvCxnSpPr>
        <p:spPr>
          <a:xfrm>
            <a:off x="6580361" y="5285803"/>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9EE2DEB0-AD6C-6E30-2155-DC9E87FB6A42}"/>
              </a:ext>
            </a:extLst>
          </p:cNvPr>
          <p:cNvSpPr>
            <a:spLocks noChangeAspect="1"/>
          </p:cNvSpPr>
          <p:nvPr/>
        </p:nvSpPr>
        <p:spPr>
          <a:xfrm>
            <a:off x="9560793"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M45</a:t>
            </a:r>
          </a:p>
        </p:txBody>
      </p:sp>
      <p:cxnSp>
        <p:nvCxnSpPr>
          <p:cNvPr id="125" name="Straight Connector 124">
            <a:extLst>
              <a:ext uri="{FF2B5EF4-FFF2-40B4-BE49-F238E27FC236}">
                <a16:creationId xmlns:a16="http://schemas.microsoft.com/office/drawing/2014/main" id="{81500D2B-EEF2-1FBA-688B-6E4BB031B6A6}"/>
              </a:ext>
            </a:extLst>
          </p:cNvPr>
          <p:cNvCxnSpPr>
            <a:cxnSpLocks/>
          </p:cNvCxnSpPr>
          <p:nvPr/>
        </p:nvCxnSpPr>
        <p:spPr>
          <a:xfrm>
            <a:off x="9697135" y="432186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AF8EF6D-305F-3DAE-BF36-97C7255C099C}"/>
              </a:ext>
            </a:extLst>
          </p:cNvPr>
          <p:cNvSpPr>
            <a:spLocks noChangeAspect="1"/>
          </p:cNvSpPr>
          <p:nvPr/>
        </p:nvSpPr>
        <p:spPr>
          <a:xfrm>
            <a:off x="9024542" y="3139215"/>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M35</a:t>
            </a:r>
          </a:p>
        </p:txBody>
      </p:sp>
      <p:cxnSp>
        <p:nvCxnSpPr>
          <p:cNvPr id="23" name="Straight Connector 22">
            <a:extLst>
              <a:ext uri="{FF2B5EF4-FFF2-40B4-BE49-F238E27FC236}">
                <a16:creationId xmlns:a16="http://schemas.microsoft.com/office/drawing/2014/main" id="{48B32C20-CCF9-4F5A-AB8F-9E7E06F91E4B}"/>
              </a:ext>
            </a:extLst>
          </p:cNvPr>
          <p:cNvCxnSpPr>
            <a:cxnSpLocks/>
          </p:cNvCxnSpPr>
          <p:nvPr/>
        </p:nvCxnSpPr>
        <p:spPr>
          <a:xfrm>
            <a:off x="9160884" y="339566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8CA84AF-9295-6CA5-6B07-04726AE955E3}"/>
              </a:ext>
            </a:extLst>
          </p:cNvPr>
          <p:cNvSpPr txBox="1"/>
          <p:nvPr/>
        </p:nvSpPr>
        <p:spPr>
          <a:xfrm>
            <a:off x="3610034" y="1164171"/>
            <a:ext cx="8339060" cy="4401205"/>
          </a:xfrm>
          <a:prstGeom prst="rect">
            <a:avLst/>
          </a:prstGeom>
          <a:solidFill>
            <a:schemeClr val="accent1"/>
          </a:solidFill>
          <a:effectLst>
            <a:outerShdw blurRad="50800" dist="38100" dir="8100000" algn="tr" rotWithShape="0">
              <a:prstClr val="black">
                <a:alpha val="40000"/>
              </a:prstClr>
            </a:outerShdw>
          </a:effectLst>
        </p:spPr>
        <p:txBody>
          <a:bodyPr wrap="square" rtlCol="0">
            <a:spAutoFit/>
          </a:bodyPr>
          <a:lstStyle/>
          <a:p>
            <a:r>
              <a:rPr lang="en-US" sz="2000">
                <a:solidFill>
                  <a:srgbClr val="FFFF00"/>
                </a:solidFill>
              </a:rPr>
              <a:t>The challenge: developing systems requires evaluating many options</a:t>
            </a:r>
          </a:p>
          <a:p>
            <a:pPr marL="171450" indent="-171450">
              <a:buFont typeface="Arial" panose="020B0604020202020204" pitchFamily="34" charset="0"/>
              <a:buChar char="•"/>
            </a:pPr>
            <a:r>
              <a:rPr lang="en-US" sz="2000">
                <a:solidFill>
                  <a:schemeClr val="bg1"/>
                </a:solidFill>
              </a:rPr>
              <a:t>High-expertise within and cross domains</a:t>
            </a:r>
          </a:p>
          <a:p>
            <a:pPr marL="171450" indent="-171450">
              <a:buFont typeface="Arial" panose="020B0604020202020204" pitchFamily="34" charset="0"/>
              <a:buChar char="•"/>
            </a:pPr>
            <a:r>
              <a:rPr lang="en-US" sz="2000">
                <a:solidFill>
                  <a:schemeClr val="bg1"/>
                </a:solidFill>
              </a:rPr>
              <a:t>Does not scale</a:t>
            </a:r>
          </a:p>
          <a:p>
            <a:pPr marL="171450" indent="-171450">
              <a:buFont typeface="Arial" panose="020B0604020202020204" pitchFamily="34" charset="0"/>
              <a:buChar char="•"/>
            </a:pPr>
            <a:r>
              <a:rPr lang="en-US" sz="2000">
                <a:solidFill>
                  <a:schemeClr val="bg1"/>
                </a:solidFill>
              </a:rPr>
              <a:t>Breaks down for IFS customers</a:t>
            </a:r>
          </a:p>
          <a:p>
            <a:r>
              <a:rPr lang="en-US" sz="2000">
                <a:solidFill>
                  <a:schemeClr val="bg1"/>
                </a:solidFill>
              </a:rPr>
              <a:t> </a:t>
            </a:r>
          </a:p>
          <a:p>
            <a:r>
              <a:rPr lang="en-US" sz="2000">
                <a:solidFill>
                  <a:srgbClr val="FFFF00"/>
                </a:solidFill>
              </a:rPr>
              <a:t>To address: need methodology with following pillars</a:t>
            </a:r>
          </a:p>
          <a:p>
            <a:pPr marL="171450" lvl="0" indent="-171450">
              <a:buFont typeface="Arial" panose="020B0604020202020204" pitchFamily="34" charset="0"/>
              <a:buChar char="•"/>
            </a:pPr>
            <a:r>
              <a:rPr lang="en-US" sz="2000">
                <a:solidFill>
                  <a:schemeClr val="bg1"/>
                </a:solidFill>
              </a:rPr>
              <a:t>Common (plug-able) model</a:t>
            </a:r>
          </a:p>
          <a:p>
            <a:pPr marL="171450" lvl="0" indent="-171450">
              <a:buFont typeface="Arial" panose="020B0604020202020204" pitchFamily="34" charset="0"/>
              <a:buChar char="•"/>
            </a:pPr>
            <a:r>
              <a:rPr lang="en-US" sz="2000">
                <a:solidFill>
                  <a:schemeClr val="bg1"/>
                </a:solidFill>
              </a:rPr>
              <a:t>Studio - easy to use, extensible</a:t>
            </a:r>
          </a:p>
          <a:p>
            <a:pPr marL="171450" lvl="0" indent="-171450">
              <a:buFont typeface="Arial" panose="020B0604020202020204" pitchFamily="34" charset="0"/>
              <a:buChar char="•"/>
            </a:pPr>
            <a:r>
              <a:rPr lang="en-US" sz="2000">
                <a:solidFill>
                  <a:schemeClr val="bg1"/>
                </a:solidFill>
              </a:rPr>
              <a:t>Built on industry standards</a:t>
            </a:r>
          </a:p>
          <a:p>
            <a:r>
              <a:rPr lang="en-US" sz="2000">
                <a:solidFill>
                  <a:schemeClr val="bg1"/>
                </a:solidFill>
              </a:rPr>
              <a:t> </a:t>
            </a:r>
          </a:p>
          <a:p>
            <a:r>
              <a:rPr lang="en-US" sz="2000">
                <a:solidFill>
                  <a:srgbClr val="FFFF00"/>
                </a:solidFill>
              </a:rPr>
              <a:t>Action: System Design Studio</a:t>
            </a:r>
          </a:p>
          <a:p>
            <a:pPr marL="171450" indent="-171450">
              <a:buFont typeface="Arial" panose="020B0604020202020204" pitchFamily="34" charset="0"/>
              <a:buChar char="•"/>
            </a:pPr>
            <a:r>
              <a:rPr lang="en-US" sz="2000">
                <a:solidFill>
                  <a:schemeClr val="bg1"/>
                </a:solidFill>
              </a:rPr>
              <a:t>Develop or embrace common model</a:t>
            </a:r>
          </a:p>
          <a:p>
            <a:pPr marL="171450" indent="-171450">
              <a:buFont typeface="Arial" panose="020B0604020202020204" pitchFamily="34" charset="0"/>
              <a:buChar char="•"/>
            </a:pPr>
            <a:r>
              <a:rPr lang="en-US" sz="2000">
                <a:solidFill>
                  <a:schemeClr val="bg1"/>
                </a:solidFill>
              </a:rPr>
              <a:t>Co-develop the Studio</a:t>
            </a:r>
          </a:p>
          <a:p>
            <a:pPr marL="171450" indent="-171450">
              <a:buFont typeface="Arial" panose="020B0604020202020204" pitchFamily="34" charset="0"/>
              <a:buChar char="•"/>
            </a:pPr>
            <a:r>
              <a:rPr lang="en-US" sz="2000">
                <a:solidFill>
                  <a:schemeClr val="bg1"/>
                </a:solidFill>
              </a:rPr>
              <a:t>Leverage existing Industry solutions</a:t>
            </a:r>
          </a:p>
        </p:txBody>
      </p:sp>
      <p:sp>
        <p:nvSpPr>
          <p:cNvPr id="48" name="TextBox 47">
            <a:extLst>
              <a:ext uri="{FF2B5EF4-FFF2-40B4-BE49-F238E27FC236}">
                <a16:creationId xmlns:a16="http://schemas.microsoft.com/office/drawing/2014/main" id="{1BC94944-C0A2-0C3E-EB77-896DC45A98AB}"/>
              </a:ext>
            </a:extLst>
          </p:cNvPr>
          <p:cNvSpPr txBox="1"/>
          <p:nvPr/>
        </p:nvSpPr>
        <p:spPr>
          <a:xfrm>
            <a:off x="5681150" y="6045980"/>
            <a:ext cx="2841808" cy="261610"/>
          </a:xfrm>
          <a:prstGeom prst="rect">
            <a:avLst/>
          </a:prstGeom>
          <a:noFill/>
        </p:spPr>
        <p:txBody>
          <a:bodyPr wrap="square">
            <a:spAutoFit/>
          </a:bodyPr>
          <a:lstStyle/>
          <a:p>
            <a:pPr lvl="0"/>
            <a:r>
              <a:rPr lang="en-US" sz="1050">
                <a:solidFill>
                  <a:schemeClr val="bg1">
                    <a:lumMod val="50000"/>
                  </a:schemeClr>
                </a:solidFill>
              </a:rPr>
              <a:t>STCO: system technology co-optimization</a:t>
            </a:r>
          </a:p>
        </p:txBody>
      </p:sp>
    </p:spTree>
    <p:extLst>
      <p:ext uri="{BB962C8B-B14F-4D97-AF65-F5344CB8AC3E}">
        <p14:creationId xmlns:p14="http://schemas.microsoft.com/office/powerpoint/2010/main" val="215792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3E08750F-ED5B-703D-2F45-FA74DD047809}"/>
              </a:ext>
            </a:extLst>
          </p:cNvPr>
          <p:cNvCxnSpPr>
            <a:cxnSpLocks/>
            <a:stCxn id="37" idx="3"/>
            <a:endCxn id="13" idx="1"/>
          </p:cNvCxnSpPr>
          <p:nvPr/>
        </p:nvCxnSpPr>
        <p:spPr>
          <a:xfrm>
            <a:off x="3258149" y="2763699"/>
            <a:ext cx="352221" cy="64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3F812E-A0FF-5F8B-315D-B10F8D678EE1}"/>
              </a:ext>
            </a:extLst>
          </p:cNvPr>
          <p:cNvCxnSpPr>
            <a:cxnSpLocks/>
            <a:stCxn id="45" idx="3"/>
            <a:endCxn id="41" idx="1"/>
          </p:cNvCxnSpPr>
          <p:nvPr/>
        </p:nvCxnSpPr>
        <p:spPr>
          <a:xfrm flipV="1">
            <a:off x="3258149" y="3705917"/>
            <a:ext cx="3654107" cy="639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9AE133-7C19-E5E9-3575-74A819DBB0F0}"/>
              </a:ext>
            </a:extLst>
          </p:cNvPr>
          <p:cNvCxnSpPr>
            <a:cxnSpLocks/>
            <a:stCxn id="38" idx="3"/>
            <a:endCxn id="25" idx="1"/>
          </p:cNvCxnSpPr>
          <p:nvPr/>
        </p:nvCxnSpPr>
        <p:spPr>
          <a:xfrm flipV="1">
            <a:off x="3258149" y="4609283"/>
            <a:ext cx="345151" cy="22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74980F2-EEDA-4C5C-5FD3-81E33C20B0B2}"/>
              </a:ext>
            </a:extLst>
          </p:cNvPr>
          <p:cNvCxnSpPr>
            <a:cxnSpLocks/>
            <a:stCxn id="44" idx="3"/>
            <a:endCxn id="29" idx="1"/>
          </p:cNvCxnSpPr>
          <p:nvPr/>
        </p:nvCxnSpPr>
        <p:spPr>
          <a:xfrm>
            <a:off x="3258149" y="5617689"/>
            <a:ext cx="340130" cy="66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7F23C46-AE10-01CD-3EE7-43A9EBD0CDA8}"/>
              </a:ext>
            </a:extLst>
          </p:cNvPr>
          <p:cNvCxnSpPr>
            <a:cxnSpLocks/>
            <a:stCxn id="32" idx="3"/>
            <a:endCxn id="9" idx="1"/>
          </p:cNvCxnSpPr>
          <p:nvPr/>
        </p:nvCxnSpPr>
        <p:spPr>
          <a:xfrm>
            <a:off x="3258149" y="1818819"/>
            <a:ext cx="352221" cy="2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6A90784-8714-9250-D997-B7AFC0503418}"/>
              </a:ext>
            </a:extLst>
          </p:cNvPr>
          <p:cNvSpPr>
            <a:spLocks noGrp="1"/>
          </p:cNvSpPr>
          <p:nvPr>
            <p:ph type="title"/>
          </p:nvPr>
        </p:nvSpPr>
        <p:spPr/>
        <p:txBody>
          <a:bodyPr>
            <a:normAutofit/>
          </a:bodyPr>
          <a:lstStyle/>
          <a:p>
            <a:r>
              <a:rPr lang="en-US" sz="4800"/>
              <a:t>System Design Studio Benefits</a:t>
            </a:r>
            <a:endParaRPr lang="en-US" sz="4800">
              <a:sym typeface="Wingdings" panose="05000000000000000000" pitchFamily="2" charset="2"/>
            </a:endParaRPr>
          </a:p>
        </p:txBody>
      </p:sp>
      <p:sp>
        <p:nvSpPr>
          <p:cNvPr id="3" name="Rectangle 2">
            <a:extLst>
              <a:ext uri="{FF2B5EF4-FFF2-40B4-BE49-F238E27FC236}">
                <a16:creationId xmlns:a16="http://schemas.microsoft.com/office/drawing/2014/main" id="{66F1BAFE-78DB-002D-F16A-B93DC98C6B7A}"/>
              </a:ext>
            </a:extLst>
          </p:cNvPr>
          <p:cNvSpPr/>
          <p:nvPr/>
        </p:nvSpPr>
        <p:spPr>
          <a:xfrm>
            <a:off x="99294" y="2453671"/>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System</a:t>
            </a:r>
          </a:p>
          <a:p>
            <a:pPr algn="ctr"/>
            <a:r>
              <a:rPr lang="en-US" sz="1200">
                <a:solidFill>
                  <a:schemeClr val="tx1"/>
                </a:solidFill>
              </a:rPr>
              <a:t>Concept</a:t>
            </a:r>
          </a:p>
        </p:txBody>
      </p:sp>
      <p:sp>
        <p:nvSpPr>
          <p:cNvPr id="4" name="Oval 3">
            <a:extLst>
              <a:ext uri="{FF2B5EF4-FFF2-40B4-BE49-F238E27FC236}">
                <a16:creationId xmlns:a16="http://schemas.microsoft.com/office/drawing/2014/main" id="{B0E925D5-6E41-410F-319A-4BD5202FB237}"/>
              </a:ext>
            </a:extLst>
          </p:cNvPr>
          <p:cNvSpPr>
            <a:spLocks noChangeAspect="1"/>
          </p:cNvSpPr>
          <p:nvPr/>
        </p:nvSpPr>
        <p:spPr>
          <a:xfrm>
            <a:off x="2938109" y="1232841"/>
            <a:ext cx="274320" cy="27432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M1</a:t>
            </a:r>
          </a:p>
        </p:txBody>
      </p:sp>
      <p:sp>
        <p:nvSpPr>
          <p:cNvPr id="9" name="Rectangle 8">
            <a:extLst>
              <a:ext uri="{FF2B5EF4-FFF2-40B4-BE49-F238E27FC236}">
                <a16:creationId xmlns:a16="http://schemas.microsoft.com/office/drawing/2014/main" id="{ADD8956A-B5CF-B5B2-8EFC-AC5558D23848}"/>
              </a:ext>
            </a:extLst>
          </p:cNvPr>
          <p:cNvSpPr/>
          <p:nvPr/>
        </p:nvSpPr>
        <p:spPr>
          <a:xfrm>
            <a:off x="3610370" y="1619754"/>
            <a:ext cx="1626105" cy="402336"/>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Unified Cost Analysis</a:t>
            </a:r>
          </a:p>
        </p:txBody>
      </p:sp>
      <p:sp>
        <p:nvSpPr>
          <p:cNvPr id="132" name="Rectangle 131">
            <a:extLst>
              <a:ext uri="{FF2B5EF4-FFF2-40B4-BE49-F238E27FC236}">
                <a16:creationId xmlns:a16="http://schemas.microsoft.com/office/drawing/2014/main" id="{790AB36A-0BFC-9342-5221-1291E90F4230}"/>
              </a:ext>
            </a:extLst>
          </p:cNvPr>
          <p:cNvSpPr/>
          <p:nvPr/>
        </p:nvSpPr>
        <p:spPr>
          <a:xfrm>
            <a:off x="2013800" y="1507854"/>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Cost</a:t>
            </a:r>
          </a:p>
        </p:txBody>
      </p:sp>
      <p:sp>
        <p:nvSpPr>
          <p:cNvPr id="5" name="Oval 4">
            <a:extLst>
              <a:ext uri="{FF2B5EF4-FFF2-40B4-BE49-F238E27FC236}">
                <a16:creationId xmlns:a16="http://schemas.microsoft.com/office/drawing/2014/main" id="{B1B614C5-9FBA-19C8-924F-2CE34C8980D0}"/>
              </a:ext>
            </a:extLst>
          </p:cNvPr>
          <p:cNvSpPr>
            <a:spLocks noChangeAspect="1"/>
          </p:cNvSpPr>
          <p:nvPr/>
        </p:nvSpPr>
        <p:spPr>
          <a:xfrm>
            <a:off x="2938109" y="2178065"/>
            <a:ext cx="274320" cy="27432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M2</a:t>
            </a:r>
          </a:p>
        </p:txBody>
      </p:sp>
      <p:sp>
        <p:nvSpPr>
          <p:cNvPr id="13" name="Rectangle 12">
            <a:extLst>
              <a:ext uri="{FF2B5EF4-FFF2-40B4-BE49-F238E27FC236}">
                <a16:creationId xmlns:a16="http://schemas.microsoft.com/office/drawing/2014/main" id="{A2D0554C-2386-B2D6-C912-77F29CF18916}"/>
              </a:ext>
            </a:extLst>
          </p:cNvPr>
          <p:cNvSpPr/>
          <p:nvPr/>
        </p:nvSpPr>
        <p:spPr>
          <a:xfrm>
            <a:off x="3610370" y="2568968"/>
            <a:ext cx="2516123" cy="402336"/>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Integrated Architecture Exploration</a:t>
            </a:r>
          </a:p>
        </p:txBody>
      </p:sp>
      <p:sp>
        <p:nvSpPr>
          <p:cNvPr id="133" name="Rectangle 132">
            <a:extLst>
              <a:ext uri="{FF2B5EF4-FFF2-40B4-BE49-F238E27FC236}">
                <a16:creationId xmlns:a16="http://schemas.microsoft.com/office/drawing/2014/main" id="{F5BD4D2F-619D-1020-5D3B-9F5B4714B53C}"/>
              </a:ext>
            </a:extLst>
          </p:cNvPr>
          <p:cNvSpPr/>
          <p:nvPr/>
        </p:nvSpPr>
        <p:spPr>
          <a:xfrm>
            <a:off x="2013800" y="2434515"/>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KPI</a:t>
            </a:r>
          </a:p>
        </p:txBody>
      </p:sp>
      <p:sp>
        <p:nvSpPr>
          <p:cNvPr id="6" name="Oval 5">
            <a:extLst>
              <a:ext uri="{FF2B5EF4-FFF2-40B4-BE49-F238E27FC236}">
                <a16:creationId xmlns:a16="http://schemas.microsoft.com/office/drawing/2014/main" id="{D75D8ED9-DC43-EC05-D7A8-20092037C8FD}"/>
              </a:ext>
            </a:extLst>
          </p:cNvPr>
          <p:cNvSpPr>
            <a:spLocks noChangeAspect="1"/>
          </p:cNvSpPr>
          <p:nvPr/>
        </p:nvSpPr>
        <p:spPr>
          <a:xfrm>
            <a:off x="2938109" y="3183858"/>
            <a:ext cx="274320" cy="274320"/>
          </a:xfrm>
          <a:prstGeom prst="ellips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M3</a:t>
            </a:r>
          </a:p>
        </p:txBody>
      </p:sp>
      <p:sp>
        <p:nvSpPr>
          <p:cNvPr id="17" name="Rectangle 16">
            <a:extLst>
              <a:ext uri="{FF2B5EF4-FFF2-40B4-BE49-F238E27FC236}">
                <a16:creationId xmlns:a16="http://schemas.microsoft.com/office/drawing/2014/main" id="{EE8D9B07-F862-5E11-0E22-B1D02409B895}"/>
              </a:ext>
            </a:extLst>
          </p:cNvPr>
          <p:cNvSpPr/>
          <p:nvPr/>
        </p:nvSpPr>
        <p:spPr>
          <a:xfrm>
            <a:off x="3598279" y="3543908"/>
            <a:ext cx="2961132" cy="402336"/>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Integrated Microarchitecture Exploration</a:t>
            </a:r>
          </a:p>
        </p:txBody>
      </p:sp>
      <p:sp>
        <p:nvSpPr>
          <p:cNvPr id="41" name="Rectangle 40">
            <a:extLst>
              <a:ext uri="{FF2B5EF4-FFF2-40B4-BE49-F238E27FC236}">
                <a16:creationId xmlns:a16="http://schemas.microsoft.com/office/drawing/2014/main" id="{C690D35B-A56C-D1EE-6537-A5D4F11F1E9A}"/>
              </a:ext>
            </a:extLst>
          </p:cNvPr>
          <p:cNvSpPr/>
          <p:nvPr/>
        </p:nvSpPr>
        <p:spPr>
          <a:xfrm>
            <a:off x="6912256" y="3504749"/>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TCO</a:t>
            </a:r>
          </a:p>
        </p:txBody>
      </p:sp>
      <p:sp>
        <p:nvSpPr>
          <p:cNvPr id="134" name="Rectangle 133">
            <a:extLst>
              <a:ext uri="{FF2B5EF4-FFF2-40B4-BE49-F238E27FC236}">
                <a16:creationId xmlns:a16="http://schemas.microsoft.com/office/drawing/2014/main" id="{7C6769E3-E4DB-5363-A108-CBDE17874AAD}"/>
              </a:ext>
            </a:extLst>
          </p:cNvPr>
          <p:cNvSpPr/>
          <p:nvPr/>
        </p:nvSpPr>
        <p:spPr>
          <a:xfrm>
            <a:off x="2013800" y="3440652"/>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PnP</a:t>
            </a:r>
          </a:p>
        </p:txBody>
      </p:sp>
      <p:sp>
        <p:nvSpPr>
          <p:cNvPr id="39" name="Oval 38">
            <a:extLst>
              <a:ext uri="{FF2B5EF4-FFF2-40B4-BE49-F238E27FC236}">
                <a16:creationId xmlns:a16="http://schemas.microsoft.com/office/drawing/2014/main" id="{A1D60BD9-ADCA-FD55-D9EE-C9BF9EE8CFB6}"/>
              </a:ext>
            </a:extLst>
          </p:cNvPr>
          <p:cNvSpPr>
            <a:spLocks noChangeAspect="1"/>
          </p:cNvSpPr>
          <p:nvPr/>
        </p:nvSpPr>
        <p:spPr>
          <a:xfrm>
            <a:off x="2938109" y="4036009"/>
            <a:ext cx="274320" cy="27432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M4</a:t>
            </a:r>
          </a:p>
        </p:txBody>
      </p:sp>
      <p:sp>
        <p:nvSpPr>
          <p:cNvPr id="25" name="Rectangle 24">
            <a:extLst>
              <a:ext uri="{FF2B5EF4-FFF2-40B4-BE49-F238E27FC236}">
                <a16:creationId xmlns:a16="http://schemas.microsoft.com/office/drawing/2014/main" id="{3F68CD6F-DCF3-4089-B2A3-FCF39E6DED62}"/>
              </a:ext>
            </a:extLst>
          </p:cNvPr>
          <p:cNvSpPr/>
          <p:nvPr/>
        </p:nvSpPr>
        <p:spPr>
          <a:xfrm>
            <a:off x="3603300" y="4408115"/>
            <a:ext cx="3981599" cy="402336"/>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Multi-Physics Early-Analysis Engine (SI, PI, Reliability)</a:t>
            </a:r>
          </a:p>
        </p:txBody>
      </p:sp>
      <p:sp>
        <p:nvSpPr>
          <p:cNvPr id="40" name="Oval 39">
            <a:extLst>
              <a:ext uri="{FF2B5EF4-FFF2-40B4-BE49-F238E27FC236}">
                <a16:creationId xmlns:a16="http://schemas.microsoft.com/office/drawing/2014/main" id="{44D6C1A8-C748-12AB-7553-7E917F6DDEAC}"/>
              </a:ext>
            </a:extLst>
          </p:cNvPr>
          <p:cNvSpPr>
            <a:spLocks noChangeAspect="1"/>
          </p:cNvSpPr>
          <p:nvPr/>
        </p:nvSpPr>
        <p:spPr>
          <a:xfrm>
            <a:off x="2938109" y="5047630"/>
            <a:ext cx="274320" cy="27432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M5</a:t>
            </a:r>
          </a:p>
        </p:txBody>
      </p:sp>
      <p:sp>
        <p:nvSpPr>
          <p:cNvPr id="29" name="Rectangle 28">
            <a:extLst>
              <a:ext uri="{FF2B5EF4-FFF2-40B4-BE49-F238E27FC236}">
                <a16:creationId xmlns:a16="http://schemas.microsoft.com/office/drawing/2014/main" id="{0785AB79-CA2F-6290-E2CF-201C63EE3CCE}"/>
              </a:ext>
            </a:extLst>
          </p:cNvPr>
          <p:cNvSpPr/>
          <p:nvPr/>
        </p:nvSpPr>
        <p:spPr>
          <a:xfrm>
            <a:off x="3598279" y="5423201"/>
            <a:ext cx="2263971"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Software Defined Generators</a:t>
            </a:r>
          </a:p>
        </p:txBody>
      </p:sp>
      <p:sp>
        <p:nvSpPr>
          <p:cNvPr id="136" name="Rectangle 135">
            <a:extLst>
              <a:ext uri="{FF2B5EF4-FFF2-40B4-BE49-F238E27FC236}">
                <a16:creationId xmlns:a16="http://schemas.microsoft.com/office/drawing/2014/main" id="{DF39B638-BAEC-7892-295B-7AB50F90537F}"/>
              </a:ext>
            </a:extLst>
          </p:cNvPr>
          <p:cNvSpPr/>
          <p:nvPr/>
        </p:nvSpPr>
        <p:spPr>
          <a:xfrm>
            <a:off x="2013800" y="5529380"/>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Physical</a:t>
            </a:r>
          </a:p>
        </p:txBody>
      </p:sp>
      <p:sp>
        <p:nvSpPr>
          <p:cNvPr id="153" name="Rectangle 152">
            <a:extLst>
              <a:ext uri="{FF2B5EF4-FFF2-40B4-BE49-F238E27FC236}">
                <a16:creationId xmlns:a16="http://schemas.microsoft.com/office/drawing/2014/main" id="{D7C16272-F521-C0DD-824D-CDE4224E6D4E}"/>
              </a:ext>
            </a:extLst>
          </p:cNvPr>
          <p:cNvSpPr/>
          <p:nvPr/>
        </p:nvSpPr>
        <p:spPr>
          <a:xfrm>
            <a:off x="333512" y="6004183"/>
            <a:ext cx="272276" cy="27432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55" name="Rectangle 154">
            <a:extLst>
              <a:ext uri="{FF2B5EF4-FFF2-40B4-BE49-F238E27FC236}">
                <a16:creationId xmlns:a16="http://schemas.microsoft.com/office/drawing/2014/main" id="{63CC2F48-3C26-083A-03A2-2CE618E904CD}"/>
              </a:ext>
            </a:extLst>
          </p:cNvPr>
          <p:cNvSpPr/>
          <p:nvPr/>
        </p:nvSpPr>
        <p:spPr>
          <a:xfrm>
            <a:off x="1105545" y="6004183"/>
            <a:ext cx="272276" cy="2743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57" name="TextBox 156">
            <a:extLst>
              <a:ext uri="{FF2B5EF4-FFF2-40B4-BE49-F238E27FC236}">
                <a16:creationId xmlns:a16="http://schemas.microsoft.com/office/drawing/2014/main" id="{B9D33B2F-5CC1-E5BB-3002-DE12F430A4BC}"/>
              </a:ext>
            </a:extLst>
          </p:cNvPr>
          <p:cNvSpPr txBox="1"/>
          <p:nvPr/>
        </p:nvSpPr>
        <p:spPr>
          <a:xfrm>
            <a:off x="1348162" y="6002844"/>
            <a:ext cx="895095" cy="276999"/>
          </a:xfrm>
          <a:prstGeom prst="rect">
            <a:avLst/>
          </a:prstGeom>
          <a:noFill/>
        </p:spPr>
        <p:txBody>
          <a:bodyPr wrap="square" rtlCol="0">
            <a:spAutoFit/>
          </a:bodyPr>
          <a:lstStyle/>
          <a:p>
            <a:r>
              <a:rPr lang="en-US" sz="1200"/>
              <a:t>Intel</a:t>
            </a:r>
          </a:p>
        </p:txBody>
      </p:sp>
      <p:sp>
        <p:nvSpPr>
          <p:cNvPr id="158" name="TextBox 157">
            <a:extLst>
              <a:ext uri="{FF2B5EF4-FFF2-40B4-BE49-F238E27FC236}">
                <a16:creationId xmlns:a16="http://schemas.microsoft.com/office/drawing/2014/main" id="{BCFA5453-4745-9045-19C7-8D23C6B99ECC}"/>
              </a:ext>
            </a:extLst>
          </p:cNvPr>
          <p:cNvSpPr txBox="1"/>
          <p:nvPr/>
        </p:nvSpPr>
        <p:spPr>
          <a:xfrm>
            <a:off x="567421" y="6002844"/>
            <a:ext cx="814460" cy="276999"/>
          </a:xfrm>
          <a:prstGeom prst="rect">
            <a:avLst/>
          </a:prstGeom>
          <a:noFill/>
        </p:spPr>
        <p:txBody>
          <a:bodyPr wrap="square" rtlCol="0">
            <a:spAutoFit/>
          </a:bodyPr>
          <a:lstStyle/>
          <a:p>
            <a:r>
              <a:rPr lang="en-US" sz="1200"/>
              <a:t>EDA</a:t>
            </a:r>
          </a:p>
        </p:txBody>
      </p:sp>
      <p:sp>
        <p:nvSpPr>
          <p:cNvPr id="7" name="Oval 6">
            <a:extLst>
              <a:ext uri="{FF2B5EF4-FFF2-40B4-BE49-F238E27FC236}">
                <a16:creationId xmlns:a16="http://schemas.microsoft.com/office/drawing/2014/main" id="{FE7613F9-3382-C5E9-73EB-1055933EDDD5}"/>
              </a:ext>
            </a:extLst>
          </p:cNvPr>
          <p:cNvSpPr>
            <a:spLocks noChangeAspect="1"/>
          </p:cNvSpPr>
          <p:nvPr/>
        </p:nvSpPr>
        <p:spPr>
          <a:xfrm>
            <a:off x="64242" y="3256905"/>
            <a:ext cx="960120" cy="961942"/>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Common</a:t>
            </a:r>
          </a:p>
          <a:p>
            <a:pPr algn="ctr"/>
            <a:r>
              <a:rPr lang="en-US" sz="1200">
                <a:solidFill>
                  <a:schemeClr val="tx1"/>
                </a:solidFill>
              </a:rPr>
              <a:t>Model</a:t>
            </a:r>
          </a:p>
        </p:txBody>
      </p:sp>
      <p:pic>
        <p:nvPicPr>
          <p:cNvPr id="32" name="Graphic 31" descr="Badge Follow outline">
            <a:extLst>
              <a:ext uri="{FF2B5EF4-FFF2-40B4-BE49-F238E27FC236}">
                <a16:creationId xmlns:a16="http://schemas.microsoft.com/office/drawing/2014/main" id="{4566156E-4CFE-C6A3-CC00-52BA4ABB72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1635939"/>
            <a:ext cx="365760" cy="365760"/>
          </a:xfrm>
          <a:prstGeom prst="rect">
            <a:avLst/>
          </a:prstGeom>
        </p:spPr>
      </p:pic>
      <p:pic>
        <p:nvPicPr>
          <p:cNvPr id="37" name="Graphic 36" descr="Badge Follow outline">
            <a:extLst>
              <a:ext uri="{FF2B5EF4-FFF2-40B4-BE49-F238E27FC236}">
                <a16:creationId xmlns:a16="http://schemas.microsoft.com/office/drawing/2014/main" id="{9E1B4FA2-E674-1F0D-7765-FBA4648939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2580819"/>
            <a:ext cx="365760" cy="365760"/>
          </a:xfrm>
          <a:prstGeom prst="rect">
            <a:avLst/>
          </a:prstGeom>
        </p:spPr>
      </p:pic>
      <p:pic>
        <p:nvPicPr>
          <p:cNvPr id="38" name="Graphic 37" descr="Badge Follow outline">
            <a:extLst>
              <a:ext uri="{FF2B5EF4-FFF2-40B4-BE49-F238E27FC236}">
                <a16:creationId xmlns:a16="http://schemas.microsoft.com/office/drawing/2014/main" id="{5BFDF756-07C6-D2A7-4214-8FFC1A9EBC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4428672"/>
            <a:ext cx="365760" cy="365760"/>
          </a:xfrm>
          <a:prstGeom prst="rect">
            <a:avLst/>
          </a:prstGeom>
        </p:spPr>
      </p:pic>
      <p:pic>
        <p:nvPicPr>
          <p:cNvPr id="44" name="Graphic 43" descr="Badge Follow outline">
            <a:extLst>
              <a:ext uri="{FF2B5EF4-FFF2-40B4-BE49-F238E27FC236}">
                <a16:creationId xmlns:a16="http://schemas.microsoft.com/office/drawing/2014/main" id="{FA31B305-8548-F209-934D-9E90A61B9F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5434809"/>
            <a:ext cx="365760" cy="365760"/>
          </a:xfrm>
          <a:prstGeom prst="rect">
            <a:avLst/>
          </a:prstGeom>
        </p:spPr>
      </p:pic>
      <p:pic>
        <p:nvPicPr>
          <p:cNvPr id="45" name="Graphic 44" descr="Badge Follow outline">
            <a:extLst>
              <a:ext uri="{FF2B5EF4-FFF2-40B4-BE49-F238E27FC236}">
                <a16:creationId xmlns:a16="http://schemas.microsoft.com/office/drawing/2014/main" id="{14EEC274-3D27-0EA8-0924-A32A7E16C8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3586956"/>
            <a:ext cx="365760" cy="365760"/>
          </a:xfrm>
          <a:prstGeom prst="rect">
            <a:avLst/>
          </a:prstGeom>
        </p:spPr>
      </p:pic>
      <p:cxnSp>
        <p:nvCxnSpPr>
          <p:cNvPr id="83" name="Straight Connector 82">
            <a:extLst>
              <a:ext uri="{FF2B5EF4-FFF2-40B4-BE49-F238E27FC236}">
                <a16:creationId xmlns:a16="http://schemas.microsoft.com/office/drawing/2014/main" id="{5D69F476-4623-213F-1C64-2CE2B0EAA187}"/>
              </a:ext>
            </a:extLst>
          </p:cNvPr>
          <p:cNvCxnSpPr>
            <a:cxnSpLocks/>
          </p:cNvCxnSpPr>
          <p:nvPr/>
        </p:nvCxnSpPr>
        <p:spPr>
          <a:xfrm>
            <a:off x="3074451" y="1507161"/>
            <a:ext cx="0" cy="1287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5A46AE9-FF41-3EA4-E01B-AC0F64B831E4}"/>
              </a:ext>
            </a:extLst>
          </p:cNvPr>
          <p:cNvCxnSpPr>
            <a:cxnSpLocks/>
            <a:stCxn id="37" idx="0"/>
            <a:endCxn id="5" idx="4"/>
          </p:cNvCxnSpPr>
          <p:nvPr/>
        </p:nvCxnSpPr>
        <p:spPr>
          <a:xfrm flipV="1">
            <a:off x="3075269" y="2452385"/>
            <a:ext cx="0" cy="1284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A8286D0-23B6-801F-77E1-352B3B0E8EBC}"/>
              </a:ext>
            </a:extLst>
          </p:cNvPr>
          <p:cNvCxnSpPr>
            <a:cxnSpLocks/>
            <a:stCxn id="45" idx="0"/>
            <a:endCxn id="6" idx="4"/>
          </p:cNvCxnSpPr>
          <p:nvPr/>
        </p:nvCxnSpPr>
        <p:spPr>
          <a:xfrm flipV="1">
            <a:off x="3075269" y="3458178"/>
            <a:ext cx="0" cy="1287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25B3EE1-9FCB-8A99-C4E5-F942C3C9C324}"/>
              </a:ext>
            </a:extLst>
          </p:cNvPr>
          <p:cNvCxnSpPr>
            <a:cxnSpLocks/>
            <a:stCxn id="38" idx="0"/>
            <a:endCxn id="39" idx="4"/>
          </p:cNvCxnSpPr>
          <p:nvPr/>
        </p:nvCxnSpPr>
        <p:spPr>
          <a:xfrm flipV="1">
            <a:off x="3075269" y="4310329"/>
            <a:ext cx="0" cy="1183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6BB579E-080F-A7A3-22AD-7DB269536CAA}"/>
              </a:ext>
            </a:extLst>
          </p:cNvPr>
          <p:cNvCxnSpPr>
            <a:cxnSpLocks/>
            <a:stCxn id="44" idx="0"/>
            <a:endCxn id="40" idx="4"/>
          </p:cNvCxnSpPr>
          <p:nvPr/>
        </p:nvCxnSpPr>
        <p:spPr>
          <a:xfrm flipV="1">
            <a:off x="3075269" y="5321950"/>
            <a:ext cx="0" cy="1128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Connector: Curved 114">
            <a:extLst>
              <a:ext uri="{FF2B5EF4-FFF2-40B4-BE49-F238E27FC236}">
                <a16:creationId xmlns:a16="http://schemas.microsoft.com/office/drawing/2014/main" id="{4A6ACAEC-F6F6-2A60-28F7-25BD3BC8D0CE}"/>
              </a:ext>
            </a:extLst>
          </p:cNvPr>
          <p:cNvCxnSpPr>
            <a:stCxn id="7" idx="6"/>
            <a:endCxn id="32" idx="1"/>
          </p:cNvCxnSpPr>
          <p:nvPr/>
        </p:nvCxnSpPr>
        <p:spPr>
          <a:xfrm flipV="1">
            <a:off x="1024362" y="1818819"/>
            <a:ext cx="1868027" cy="1919057"/>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Connector: Curved 119">
            <a:extLst>
              <a:ext uri="{FF2B5EF4-FFF2-40B4-BE49-F238E27FC236}">
                <a16:creationId xmlns:a16="http://schemas.microsoft.com/office/drawing/2014/main" id="{34A6716B-4C0A-8CD7-8AC9-A858102BA2C5}"/>
              </a:ext>
            </a:extLst>
          </p:cNvPr>
          <p:cNvCxnSpPr>
            <a:stCxn id="7" idx="6"/>
            <a:endCxn id="37" idx="1"/>
          </p:cNvCxnSpPr>
          <p:nvPr/>
        </p:nvCxnSpPr>
        <p:spPr>
          <a:xfrm flipV="1">
            <a:off x="1024362" y="2763699"/>
            <a:ext cx="1868027" cy="974177"/>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Connector: Curved 123">
            <a:extLst>
              <a:ext uri="{FF2B5EF4-FFF2-40B4-BE49-F238E27FC236}">
                <a16:creationId xmlns:a16="http://schemas.microsoft.com/office/drawing/2014/main" id="{B566770A-2733-C1F5-7018-545AFE07D3B8}"/>
              </a:ext>
            </a:extLst>
          </p:cNvPr>
          <p:cNvCxnSpPr>
            <a:stCxn id="7" idx="6"/>
            <a:endCxn id="38" idx="1"/>
          </p:cNvCxnSpPr>
          <p:nvPr/>
        </p:nvCxnSpPr>
        <p:spPr>
          <a:xfrm>
            <a:off x="1024362" y="3737876"/>
            <a:ext cx="1868027" cy="873676"/>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Connector: Curved 125">
            <a:extLst>
              <a:ext uri="{FF2B5EF4-FFF2-40B4-BE49-F238E27FC236}">
                <a16:creationId xmlns:a16="http://schemas.microsoft.com/office/drawing/2014/main" id="{C3E5917E-7AD3-5F5E-A241-B7BB614C0956}"/>
              </a:ext>
            </a:extLst>
          </p:cNvPr>
          <p:cNvCxnSpPr>
            <a:stCxn id="7" idx="6"/>
            <a:endCxn id="44" idx="1"/>
          </p:cNvCxnSpPr>
          <p:nvPr/>
        </p:nvCxnSpPr>
        <p:spPr>
          <a:xfrm>
            <a:off x="1024362" y="3737876"/>
            <a:ext cx="1868027" cy="1879813"/>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Connector: Curved 127">
            <a:extLst>
              <a:ext uri="{FF2B5EF4-FFF2-40B4-BE49-F238E27FC236}">
                <a16:creationId xmlns:a16="http://schemas.microsoft.com/office/drawing/2014/main" id="{9ADAB8FF-5DB0-83F5-214C-434FC9B96918}"/>
              </a:ext>
            </a:extLst>
          </p:cNvPr>
          <p:cNvCxnSpPr>
            <a:stCxn id="7" idx="6"/>
            <a:endCxn id="45" idx="1"/>
          </p:cNvCxnSpPr>
          <p:nvPr/>
        </p:nvCxnSpPr>
        <p:spPr>
          <a:xfrm>
            <a:off x="1024362" y="3737876"/>
            <a:ext cx="1868027" cy="31960"/>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4" name="Table 165">
            <a:extLst>
              <a:ext uri="{FF2B5EF4-FFF2-40B4-BE49-F238E27FC236}">
                <a16:creationId xmlns:a16="http://schemas.microsoft.com/office/drawing/2014/main" id="{CA7846B6-00D2-9175-F412-0042F71534A5}"/>
              </a:ext>
            </a:extLst>
          </p:cNvPr>
          <p:cNvGraphicFramePr>
            <a:graphicFrameLocks noGrp="1"/>
          </p:cNvGraphicFramePr>
          <p:nvPr>
            <p:extLst>
              <p:ext uri="{D42A27DB-BD31-4B8C-83A1-F6EECF244321}">
                <p14:modId xmlns:p14="http://schemas.microsoft.com/office/powerpoint/2010/main" val="4023642633"/>
              </p:ext>
            </p:extLst>
          </p:nvPr>
        </p:nvGraphicFramePr>
        <p:xfrm>
          <a:off x="9073947" y="1191153"/>
          <a:ext cx="2030600" cy="428263"/>
        </p:xfrm>
        <a:graphic>
          <a:graphicData uri="http://schemas.openxmlformats.org/drawingml/2006/table">
            <a:tbl>
              <a:tblPr firstRow="1" bandRow="1">
                <a:tableStyleId>{5C22544A-7EE6-4342-B048-85BDC9FD1C3A}</a:tableStyleId>
              </a:tblPr>
              <a:tblGrid>
                <a:gridCol w="1015300">
                  <a:extLst>
                    <a:ext uri="{9D8B030D-6E8A-4147-A177-3AD203B41FA5}">
                      <a16:colId xmlns:a16="http://schemas.microsoft.com/office/drawing/2014/main" val="1129480663"/>
                    </a:ext>
                  </a:extLst>
                </a:gridCol>
                <a:gridCol w="1015300">
                  <a:extLst>
                    <a:ext uri="{9D8B030D-6E8A-4147-A177-3AD203B41FA5}">
                      <a16:colId xmlns:a16="http://schemas.microsoft.com/office/drawing/2014/main" val="2667621061"/>
                    </a:ext>
                  </a:extLst>
                </a:gridCol>
              </a:tblGrid>
              <a:tr h="428263">
                <a:tc>
                  <a:txBody>
                    <a:bodyPr/>
                    <a:lstStyle/>
                    <a:p>
                      <a:pPr algn="ctr"/>
                      <a:r>
                        <a:rPr lang="en-US" sz="1000" b="0">
                          <a:solidFill>
                            <a:schemeClr val="tx1"/>
                          </a:solidFill>
                        </a:rPr>
                        <a:t>Current System Design</a:t>
                      </a:r>
                    </a:p>
                  </a:txBody>
                  <a:tcPr marL="45720" marR="4572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00" b="0">
                          <a:solidFill>
                            <a:schemeClr val="tx1"/>
                          </a:solidFill>
                        </a:rPr>
                        <a:t>With System Design Studio</a:t>
                      </a:r>
                    </a:p>
                  </a:txBody>
                  <a:tcPr marL="45720" marR="4572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610724149"/>
                  </a:ext>
                </a:extLst>
              </a:tr>
            </a:tbl>
          </a:graphicData>
        </a:graphic>
      </p:graphicFrame>
      <p:graphicFrame>
        <p:nvGraphicFramePr>
          <p:cNvPr id="168" name="Table 165">
            <a:extLst>
              <a:ext uri="{FF2B5EF4-FFF2-40B4-BE49-F238E27FC236}">
                <a16:creationId xmlns:a16="http://schemas.microsoft.com/office/drawing/2014/main" id="{049275A3-DB9B-6B13-38C2-03FD0437E06D}"/>
              </a:ext>
            </a:extLst>
          </p:cNvPr>
          <p:cNvGraphicFramePr>
            <a:graphicFrameLocks noGrp="1"/>
          </p:cNvGraphicFramePr>
          <p:nvPr>
            <p:extLst>
              <p:ext uri="{D42A27DB-BD31-4B8C-83A1-F6EECF244321}">
                <p14:modId xmlns:p14="http://schemas.microsoft.com/office/powerpoint/2010/main" val="2628392569"/>
              </p:ext>
            </p:extLst>
          </p:nvPr>
        </p:nvGraphicFramePr>
        <p:xfrm>
          <a:off x="8038007" y="1706325"/>
          <a:ext cx="3066540" cy="328969"/>
        </p:xfrm>
        <a:graphic>
          <a:graphicData uri="http://schemas.openxmlformats.org/drawingml/2006/table">
            <a:tbl>
              <a:tblPr firstRow="1" bandRow="1">
                <a:tableStyleId>{5C22544A-7EE6-4342-B048-85BDC9FD1C3A}</a:tableStyleId>
              </a:tblPr>
              <a:tblGrid>
                <a:gridCol w="1041400">
                  <a:extLst>
                    <a:ext uri="{9D8B030D-6E8A-4147-A177-3AD203B41FA5}">
                      <a16:colId xmlns:a16="http://schemas.microsoft.com/office/drawing/2014/main" val="1129480663"/>
                    </a:ext>
                  </a:extLst>
                </a:gridCol>
                <a:gridCol w="1012570">
                  <a:extLst>
                    <a:ext uri="{9D8B030D-6E8A-4147-A177-3AD203B41FA5}">
                      <a16:colId xmlns:a16="http://schemas.microsoft.com/office/drawing/2014/main" val="1559103694"/>
                    </a:ext>
                  </a:extLst>
                </a:gridCol>
                <a:gridCol w="1012570">
                  <a:extLst>
                    <a:ext uri="{9D8B030D-6E8A-4147-A177-3AD203B41FA5}">
                      <a16:colId xmlns:a16="http://schemas.microsoft.com/office/drawing/2014/main" val="2667621061"/>
                    </a:ext>
                  </a:extLst>
                </a:gridCol>
              </a:tblGrid>
              <a:tr h="176569">
                <a:tc>
                  <a:txBody>
                    <a:bodyPr/>
                    <a:lstStyle/>
                    <a:p>
                      <a:pPr algn="ctr"/>
                      <a:r>
                        <a:rPr lang="en-US" sz="1000" b="0">
                          <a:solidFill>
                            <a:schemeClr val="tx1"/>
                          </a:solidFill>
                        </a:rPr>
                        <a:t>Model Creation</a:t>
                      </a:r>
                    </a:p>
                  </a:txBody>
                  <a:tcPr marL="0" marR="0" marT="0" marB="0">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Days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00" b="0">
                          <a:solidFill>
                            <a:schemeClr val="tx1"/>
                          </a:solidFill>
                        </a:rPr>
                        <a:t>Minutes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0752624"/>
                  </a:ext>
                </a:extLst>
              </a:tr>
              <a:tr h="116238">
                <a:tc>
                  <a:txBody>
                    <a:bodyPr/>
                    <a:lstStyle/>
                    <a:p>
                      <a:pPr algn="ctr"/>
                      <a:r>
                        <a:rPr lang="en-US" sz="1000" b="0">
                          <a:solidFill>
                            <a:schemeClr val="tx1"/>
                          </a:solidFill>
                        </a:rPr>
                        <a:t>Analysis</a:t>
                      </a:r>
                    </a:p>
                  </a:txBody>
                  <a:tcPr marL="0" marR="0" marT="0" marB="0">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Minutes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00" b="0">
                          <a:solidFill>
                            <a:schemeClr val="tx1"/>
                          </a:solidFill>
                        </a:rPr>
                        <a:t>Minutes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10892050"/>
                  </a:ext>
                </a:extLst>
              </a:tr>
            </a:tbl>
          </a:graphicData>
        </a:graphic>
      </p:graphicFrame>
      <p:graphicFrame>
        <p:nvGraphicFramePr>
          <p:cNvPr id="176" name="Table 165">
            <a:extLst>
              <a:ext uri="{FF2B5EF4-FFF2-40B4-BE49-F238E27FC236}">
                <a16:creationId xmlns:a16="http://schemas.microsoft.com/office/drawing/2014/main" id="{7B0A5B92-6C07-F535-78BE-089B64518F69}"/>
              </a:ext>
            </a:extLst>
          </p:cNvPr>
          <p:cNvGraphicFramePr>
            <a:graphicFrameLocks noGrp="1"/>
          </p:cNvGraphicFramePr>
          <p:nvPr>
            <p:extLst>
              <p:ext uri="{D42A27DB-BD31-4B8C-83A1-F6EECF244321}">
                <p14:modId xmlns:p14="http://schemas.microsoft.com/office/powerpoint/2010/main" val="2635686237"/>
              </p:ext>
            </p:extLst>
          </p:nvPr>
        </p:nvGraphicFramePr>
        <p:xfrm>
          <a:off x="8038007" y="2587256"/>
          <a:ext cx="3066540" cy="328969"/>
        </p:xfrm>
        <a:graphic>
          <a:graphicData uri="http://schemas.openxmlformats.org/drawingml/2006/table">
            <a:tbl>
              <a:tblPr firstRow="1" bandRow="1">
                <a:tableStyleId>{5C22544A-7EE6-4342-B048-85BDC9FD1C3A}</a:tableStyleId>
              </a:tblPr>
              <a:tblGrid>
                <a:gridCol w="1041400">
                  <a:extLst>
                    <a:ext uri="{9D8B030D-6E8A-4147-A177-3AD203B41FA5}">
                      <a16:colId xmlns:a16="http://schemas.microsoft.com/office/drawing/2014/main" val="1129480663"/>
                    </a:ext>
                  </a:extLst>
                </a:gridCol>
                <a:gridCol w="1012570">
                  <a:extLst>
                    <a:ext uri="{9D8B030D-6E8A-4147-A177-3AD203B41FA5}">
                      <a16:colId xmlns:a16="http://schemas.microsoft.com/office/drawing/2014/main" val="1559103694"/>
                    </a:ext>
                  </a:extLst>
                </a:gridCol>
                <a:gridCol w="1012570">
                  <a:extLst>
                    <a:ext uri="{9D8B030D-6E8A-4147-A177-3AD203B41FA5}">
                      <a16:colId xmlns:a16="http://schemas.microsoft.com/office/drawing/2014/main" val="2667621061"/>
                    </a:ext>
                  </a:extLst>
                </a:gridCol>
              </a:tblGrid>
              <a:tr h="176569">
                <a:tc>
                  <a:txBody>
                    <a:bodyPr/>
                    <a:lstStyle/>
                    <a:p>
                      <a:pPr algn="ctr"/>
                      <a:r>
                        <a:rPr lang="en-US" sz="1000" b="0">
                          <a:solidFill>
                            <a:schemeClr val="tx1"/>
                          </a:solidFill>
                        </a:rPr>
                        <a:t>Model Creation</a:t>
                      </a:r>
                    </a:p>
                  </a:txBody>
                  <a:tcPr marL="0" marR="0" marT="0" marB="0">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Hours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00" b="0">
                          <a:solidFill>
                            <a:schemeClr val="tx1"/>
                          </a:solidFill>
                        </a:rPr>
                        <a:t>Hours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0752624"/>
                  </a:ext>
                </a:extLst>
              </a:tr>
              <a:tr h="116238">
                <a:tc>
                  <a:txBody>
                    <a:bodyPr/>
                    <a:lstStyle/>
                    <a:p>
                      <a:pPr algn="ctr"/>
                      <a:r>
                        <a:rPr lang="en-US" sz="1000" b="0">
                          <a:solidFill>
                            <a:schemeClr val="tx1"/>
                          </a:solidFill>
                        </a:rPr>
                        <a:t>Analysis</a:t>
                      </a:r>
                    </a:p>
                  </a:txBody>
                  <a:tcPr marL="0" marR="0" marT="0" marB="0">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Hours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00" b="0">
                          <a:solidFill>
                            <a:schemeClr val="tx1"/>
                          </a:solidFill>
                        </a:rPr>
                        <a:t>Hours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10892050"/>
                  </a:ext>
                </a:extLst>
              </a:tr>
            </a:tbl>
          </a:graphicData>
        </a:graphic>
      </p:graphicFrame>
      <p:graphicFrame>
        <p:nvGraphicFramePr>
          <p:cNvPr id="177" name="Table 165">
            <a:extLst>
              <a:ext uri="{FF2B5EF4-FFF2-40B4-BE49-F238E27FC236}">
                <a16:creationId xmlns:a16="http://schemas.microsoft.com/office/drawing/2014/main" id="{2A678E23-299F-2AA8-5D6C-457718C2133B}"/>
              </a:ext>
            </a:extLst>
          </p:cNvPr>
          <p:cNvGraphicFramePr>
            <a:graphicFrameLocks noGrp="1"/>
          </p:cNvGraphicFramePr>
          <p:nvPr>
            <p:extLst>
              <p:ext uri="{D42A27DB-BD31-4B8C-83A1-F6EECF244321}">
                <p14:modId xmlns:p14="http://schemas.microsoft.com/office/powerpoint/2010/main" val="222083861"/>
              </p:ext>
            </p:extLst>
          </p:nvPr>
        </p:nvGraphicFramePr>
        <p:xfrm>
          <a:off x="8038007" y="3528952"/>
          <a:ext cx="3066540" cy="304800"/>
        </p:xfrm>
        <a:graphic>
          <a:graphicData uri="http://schemas.openxmlformats.org/drawingml/2006/table">
            <a:tbl>
              <a:tblPr firstRow="1" bandRow="1">
                <a:tableStyleId>{5C22544A-7EE6-4342-B048-85BDC9FD1C3A}</a:tableStyleId>
              </a:tblPr>
              <a:tblGrid>
                <a:gridCol w="1041400">
                  <a:extLst>
                    <a:ext uri="{9D8B030D-6E8A-4147-A177-3AD203B41FA5}">
                      <a16:colId xmlns:a16="http://schemas.microsoft.com/office/drawing/2014/main" val="1129480663"/>
                    </a:ext>
                  </a:extLst>
                </a:gridCol>
                <a:gridCol w="1012570">
                  <a:extLst>
                    <a:ext uri="{9D8B030D-6E8A-4147-A177-3AD203B41FA5}">
                      <a16:colId xmlns:a16="http://schemas.microsoft.com/office/drawing/2014/main" val="1559103694"/>
                    </a:ext>
                  </a:extLst>
                </a:gridCol>
                <a:gridCol w="1012570">
                  <a:extLst>
                    <a:ext uri="{9D8B030D-6E8A-4147-A177-3AD203B41FA5}">
                      <a16:colId xmlns:a16="http://schemas.microsoft.com/office/drawing/2014/main" val="2667621061"/>
                    </a:ext>
                  </a:extLst>
                </a:gridCol>
              </a:tblGrid>
              <a:tr h="97797">
                <a:tc>
                  <a:txBody>
                    <a:bodyPr/>
                    <a:lstStyle/>
                    <a:p>
                      <a:pPr algn="ctr"/>
                      <a:r>
                        <a:rPr lang="en-US" sz="1000" b="0">
                          <a:solidFill>
                            <a:schemeClr val="tx1"/>
                          </a:solidFill>
                        </a:rPr>
                        <a:t>Model Creation</a:t>
                      </a:r>
                    </a:p>
                  </a:txBody>
                  <a:tcPr marL="0" marR="0" marT="0" marB="0">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Weeks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00" b="0">
                          <a:solidFill>
                            <a:schemeClr val="tx1"/>
                          </a:solidFill>
                        </a:rPr>
                        <a:t>Days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0752624"/>
                  </a:ext>
                </a:extLst>
              </a:tr>
              <a:tr h="116238">
                <a:tc>
                  <a:txBody>
                    <a:bodyPr/>
                    <a:lstStyle/>
                    <a:p>
                      <a:pPr algn="ctr"/>
                      <a:r>
                        <a:rPr lang="en-US" sz="1000" b="0">
                          <a:solidFill>
                            <a:schemeClr val="tx1"/>
                          </a:solidFill>
                        </a:rPr>
                        <a:t>Analysis</a:t>
                      </a:r>
                    </a:p>
                  </a:txBody>
                  <a:tcPr marL="0" marR="0" marT="0" marB="0">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Days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00" b="0">
                          <a:solidFill>
                            <a:schemeClr val="tx1"/>
                          </a:solidFill>
                        </a:rPr>
                        <a:t>Minutes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10892050"/>
                  </a:ext>
                </a:extLst>
              </a:tr>
            </a:tbl>
          </a:graphicData>
        </a:graphic>
      </p:graphicFrame>
      <p:graphicFrame>
        <p:nvGraphicFramePr>
          <p:cNvPr id="178" name="Table 165">
            <a:extLst>
              <a:ext uri="{FF2B5EF4-FFF2-40B4-BE49-F238E27FC236}">
                <a16:creationId xmlns:a16="http://schemas.microsoft.com/office/drawing/2014/main" id="{941345FD-CE1F-3C2D-F87F-6A49FA8D5E7D}"/>
              </a:ext>
            </a:extLst>
          </p:cNvPr>
          <p:cNvGraphicFramePr>
            <a:graphicFrameLocks noGrp="1"/>
          </p:cNvGraphicFramePr>
          <p:nvPr>
            <p:extLst>
              <p:ext uri="{D42A27DB-BD31-4B8C-83A1-F6EECF244321}">
                <p14:modId xmlns:p14="http://schemas.microsoft.com/office/powerpoint/2010/main" val="3366166729"/>
              </p:ext>
            </p:extLst>
          </p:nvPr>
        </p:nvGraphicFramePr>
        <p:xfrm>
          <a:off x="8038007" y="4394135"/>
          <a:ext cx="3066540" cy="304800"/>
        </p:xfrm>
        <a:graphic>
          <a:graphicData uri="http://schemas.openxmlformats.org/drawingml/2006/table">
            <a:tbl>
              <a:tblPr firstRow="1" bandRow="1">
                <a:tableStyleId>{5C22544A-7EE6-4342-B048-85BDC9FD1C3A}</a:tableStyleId>
              </a:tblPr>
              <a:tblGrid>
                <a:gridCol w="1041400">
                  <a:extLst>
                    <a:ext uri="{9D8B030D-6E8A-4147-A177-3AD203B41FA5}">
                      <a16:colId xmlns:a16="http://schemas.microsoft.com/office/drawing/2014/main" val="1129480663"/>
                    </a:ext>
                  </a:extLst>
                </a:gridCol>
                <a:gridCol w="1012570">
                  <a:extLst>
                    <a:ext uri="{9D8B030D-6E8A-4147-A177-3AD203B41FA5}">
                      <a16:colId xmlns:a16="http://schemas.microsoft.com/office/drawing/2014/main" val="1559103694"/>
                    </a:ext>
                  </a:extLst>
                </a:gridCol>
                <a:gridCol w="1012570">
                  <a:extLst>
                    <a:ext uri="{9D8B030D-6E8A-4147-A177-3AD203B41FA5}">
                      <a16:colId xmlns:a16="http://schemas.microsoft.com/office/drawing/2014/main" val="2667621061"/>
                    </a:ext>
                  </a:extLst>
                </a:gridCol>
              </a:tblGrid>
              <a:tr h="97797">
                <a:tc>
                  <a:txBody>
                    <a:bodyPr/>
                    <a:lstStyle/>
                    <a:p>
                      <a:pPr algn="ctr"/>
                      <a:r>
                        <a:rPr lang="en-US" sz="1000" b="0">
                          <a:solidFill>
                            <a:schemeClr val="tx1"/>
                          </a:solidFill>
                        </a:rPr>
                        <a:t>Model Creation</a:t>
                      </a:r>
                    </a:p>
                  </a:txBody>
                  <a:tcPr marL="0" marR="0" marT="0" marB="0">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Weeks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00" b="0">
                          <a:solidFill>
                            <a:schemeClr val="tx1"/>
                          </a:solidFill>
                        </a:rPr>
                        <a:t>Days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0752624"/>
                  </a:ext>
                </a:extLst>
              </a:tr>
              <a:tr h="116238">
                <a:tc>
                  <a:txBody>
                    <a:bodyPr/>
                    <a:lstStyle/>
                    <a:p>
                      <a:pPr algn="ctr"/>
                      <a:r>
                        <a:rPr lang="en-US" sz="1000" b="0">
                          <a:solidFill>
                            <a:schemeClr val="tx1"/>
                          </a:solidFill>
                        </a:rPr>
                        <a:t>Analysis</a:t>
                      </a:r>
                    </a:p>
                  </a:txBody>
                  <a:tcPr marL="0" marR="0" marT="0" marB="0">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Days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00" b="0">
                          <a:solidFill>
                            <a:schemeClr val="tx1"/>
                          </a:solidFill>
                        </a:rPr>
                        <a:t>Hours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10892050"/>
                  </a:ext>
                </a:extLst>
              </a:tr>
            </a:tbl>
          </a:graphicData>
        </a:graphic>
      </p:graphicFrame>
      <p:graphicFrame>
        <p:nvGraphicFramePr>
          <p:cNvPr id="179" name="Table 165">
            <a:extLst>
              <a:ext uri="{FF2B5EF4-FFF2-40B4-BE49-F238E27FC236}">
                <a16:creationId xmlns:a16="http://schemas.microsoft.com/office/drawing/2014/main" id="{7FE131F1-C487-AB4B-C9E3-8B65CFF76466}"/>
              </a:ext>
            </a:extLst>
          </p:cNvPr>
          <p:cNvGraphicFramePr>
            <a:graphicFrameLocks noGrp="1"/>
          </p:cNvGraphicFramePr>
          <p:nvPr>
            <p:extLst>
              <p:ext uri="{D42A27DB-BD31-4B8C-83A1-F6EECF244321}">
                <p14:modId xmlns:p14="http://schemas.microsoft.com/office/powerpoint/2010/main" val="4095255094"/>
              </p:ext>
            </p:extLst>
          </p:nvPr>
        </p:nvGraphicFramePr>
        <p:xfrm>
          <a:off x="8038007" y="5423201"/>
          <a:ext cx="3066540" cy="304800"/>
        </p:xfrm>
        <a:graphic>
          <a:graphicData uri="http://schemas.openxmlformats.org/drawingml/2006/table">
            <a:tbl>
              <a:tblPr firstRow="1" bandRow="1">
                <a:tableStyleId>{5C22544A-7EE6-4342-B048-85BDC9FD1C3A}</a:tableStyleId>
              </a:tblPr>
              <a:tblGrid>
                <a:gridCol w="1041400">
                  <a:extLst>
                    <a:ext uri="{9D8B030D-6E8A-4147-A177-3AD203B41FA5}">
                      <a16:colId xmlns:a16="http://schemas.microsoft.com/office/drawing/2014/main" val="1129480663"/>
                    </a:ext>
                  </a:extLst>
                </a:gridCol>
                <a:gridCol w="1012570">
                  <a:extLst>
                    <a:ext uri="{9D8B030D-6E8A-4147-A177-3AD203B41FA5}">
                      <a16:colId xmlns:a16="http://schemas.microsoft.com/office/drawing/2014/main" val="1559103694"/>
                    </a:ext>
                  </a:extLst>
                </a:gridCol>
                <a:gridCol w="1012570">
                  <a:extLst>
                    <a:ext uri="{9D8B030D-6E8A-4147-A177-3AD203B41FA5}">
                      <a16:colId xmlns:a16="http://schemas.microsoft.com/office/drawing/2014/main" val="2667621061"/>
                    </a:ext>
                  </a:extLst>
                </a:gridCol>
              </a:tblGrid>
              <a:tr h="97797">
                <a:tc>
                  <a:txBody>
                    <a:bodyPr/>
                    <a:lstStyle/>
                    <a:p>
                      <a:pPr algn="ctr"/>
                      <a:r>
                        <a:rPr lang="en-US" sz="1000" b="0">
                          <a:solidFill>
                            <a:schemeClr val="tx1"/>
                          </a:solidFill>
                        </a:rPr>
                        <a:t>Model Creation</a:t>
                      </a:r>
                    </a:p>
                  </a:txBody>
                  <a:tcPr marL="0" marR="0" marT="0" marB="0">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Month</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00" b="0">
                          <a:solidFill>
                            <a:schemeClr val="tx1"/>
                          </a:solidFill>
                        </a:rPr>
                        <a:t>Days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0752624"/>
                  </a:ext>
                </a:extLst>
              </a:tr>
              <a:tr h="116238">
                <a:tc>
                  <a:txBody>
                    <a:bodyPr/>
                    <a:lstStyle/>
                    <a:p>
                      <a:pPr algn="ctr"/>
                      <a:r>
                        <a:rPr lang="en-US" sz="1000" b="0">
                          <a:solidFill>
                            <a:schemeClr val="tx1"/>
                          </a:solidFill>
                        </a:rPr>
                        <a:t>Analysis</a:t>
                      </a:r>
                    </a:p>
                  </a:txBody>
                  <a:tcPr marL="0" marR="0" marT="0" marB="0">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Days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00" b="0">
                          <a:solidFill>
                            <a:schemeClr val="tx1"/>
                          </a:solidFill>
                        </a:rPr>
                        <a:t>Hours</a:t>
                      </a:r>
                    </a:p>
                  </a:txBody>
                  <a:tcPr marL="0" marR="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10892050"/>
                  </a:ext>
                </a:extLst>
              </a:tr>
            </a:tbl>
          </a:graphicData>
        </a:graphic>
      </p:graphicFrame>
      <p:sp>
        <p:nvSpPr>
          <p:cNvPr id="180" name="Rectangle 179">
            <a:extLst>
              <a:ext uri="{FF2B5EF4-FFF2-40B4-BE49-F238E27FC236}">
                <a16:creationId xmlns:a16="http://schemas.microsoft.com/office/drawing/2014/main" id="{E4A0B929-542A-EDE0-2A24-E311BDDD0139}"/>
              </a:ext>
            </a:extLst>
          </p:cNvPr>
          <p:cNvSpPr/>
          <p:nvPr/>
        </p:nvSpPr>
        <p:spPr>
          <a:xfrm>
            <a:off x="1849473" y="6004183"/>
            <a:ext cx="274320" cy="27432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81" name="TextBox 180">
            <a:extLst>
              <a:ext uri="{FF2B5EF4-FFF2-40B4-BE49-F238E27FC236}">
                <a16:creationId xmlns:a16="http://schemas.microsoft.com/office/drawing/2014/main" id="{75EE9DD3-245C-A782-7E87-F8CC5CF4B306}"/>
              </a:ext>
            </a:extLst>
          </p:cNvPr>
          <p:cNvSpPr txBox="1"/>
          <p:nvPr/>
        </p:nvSpPr>
        <p:spPr>
          <a:xfrm>
            <a:off x="2123523" y="6002844"/>
            <a:ext cx="2622648" cy="276999"/>
          </a:xfrm>
          <a:prstGeom prst="rect">
            <a:avLst/>
          </a:prstGeom>
          <a:noFill/>
        </p:spPr>
        <p:txBody>
          <a:bodyPr wrap="square" rtlCol="0">
            <a:spAutoFit/>
          </a:bodyPr>
          <a:lstStyle/>
          <a:p>
            <a:r>
              <a:rPr lang="en-US" sz="1200"/>
              <a:t>Embrace Industry Solution &amp; Extend</a:t>
            </a:r>
          </a:p>
        </p:txBody>
      </p:sp>
      <p:sp>
        <p:nvSpPr>
          <p:cNvPr id="10" name="TextBox 9">
            <a:extLst>
              <a:ext uri="{FF2B5EF4-FFF2-40B4-BE49-F238E27FC236}">
                <a16:creationId xmlns:a16="http://schemas.microsoft.com/office/drawing/2014/main" id="{A47C71F0-86B5-BAD2-8651-6E4C2DBEB79A}"/>
              </a:ext>
            </a:extLst>
          </p:cNvPr>
          <p:cNvSpPr txBox="1"/>
          <p:nvPr/>
        </p:nvSpPr>
        <p:spPr>
          <a:xfrm>
            <a:off x="7584899" y="5898542"/>
            <a:ext cx="4456437" cy="369332"/>
          </a:xfrm>
          <a:prstGeom prst="rect">
            <a:avLst/>
          </a:prstGeom>
          <a:noFill/>
        </p:spPr>
        <p:txBody>
          <a:bodyPr wrap="square">
            <a:spAutoFit/>
          </a:bodyPr>
          <a:lstStyle/>
          <a:p>
            <a:pPr lvl="0" algn="ctr"/>
            <a:r>
              <a:rPr lang="en-US">
                <a:solidFill>
                  <a:srgbClr val="00B050"/>
                </a:solidFill>
              </a:rPr>
              <a:t>A studio: easy-to-use, resource optimized</a:t>
            </a:r>
            <a:endParaRPr lang="en-US" b="0"/>
          </a:p>
        </p:txBody>
      </p:sp>
      <p:sp>
        <p:nvSpPr>
          <p:cNvPr id="135" name="Rectangle 134">
            <a:extLst>
              <a:ext uri="{FF2B5EF4-FFF2-40B4-BE49-F238E27FC236}">
                <a16:creationId xmlns:a16="http://schemas.microsoft.com/office/drawing/2014/main" id="{CC008BDF-9A15-4E6D-2C5B-CD36C562EFDC}"/>
              </a:ext>
            </a:extLst>
          </p:cNvPr>
          <p:cNvSpPr/>
          <p:nvPr/>
        </p:nvSpPr>
        <p:spPr>
          <a:xfrm>
            <a:off x="2123522" y="4297524"/>
            <a:ext cx="780293" cy="3753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r"/>
            <a:r>
              <a:rPr lang="en-US" sz="1200">
                <a:solidFill>
                  <a:schemeClr val="tx1"/>
                </a:solidFill>
              </a:rPr>
              <a:t>Electrical</a:t>
            </a:r>
          </a:p>
        </p:txBody>
      </p:sp>
      <p:cxnSp>
        <p:nvCxnSpPr>
          <p:cNvPr id="12" name="Straight Arrow Connector 11">
            <a:extLst>
              <a:ext uri="{FF2B5EF4-FFF2-40B4-BE49-F238E27FC236}">
                <a16:creationId xmlns:a16="http://schemas.microsoft.com/office/drawing/2014/main" id="{0FEF192F-B416-2052-C155-A74B95E076F2}"/>
              </a:ext>
            </a:extLst>
          </p:cNvPr>
          <p:cNvCxnSpPr>
            <a:stCxn id="3" idx="2"/>
            <a:endCxn id="7" idx="0"/>
          </p:cNvCxnSpPr>
          <p:nvPr/>
        </p:nvCxnSpPr>
        <p:spPr>
          <a:xfrm>
            <a:off x="544302" y="2856007"/>
            <a:ext cx="0" cy="400898"/>
          </a:xfrm>
          <a:prstGeom prst="straightConnector1">
            <a:avLst/>
          </a:prstGeom>
          <a:ln w="3175">
            <a:solidFill>
              <a:schemeClr val="bg1">
                <a:lumMod val="8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45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2ABA4-2B89-7CFD-D209-CAB27EB35EED}"/>
              </a:ext>
            </a:extLst>
          </p:cNvPr>
          <p:cNvSpPr>
            <a:spLocks noGrp="1"/>
          </p:cNvSpPr>
          <p:nvPr>
            <p:ph type="title"/>
          </p:nvPr>
        </p:nvSpPr>
        <p:spPr/>
        <p:txBody>
          <a:bodyPr>
            <a:normAutofit/>
          </a:bodyPr>
          <a:lstStyle/>
          <a:p>
            <a:r>
              <a:rPr lang="en-US">
                <a:solidFill>
                  <a:srgbClr val="00B050"/>
                </a:solidFill>
              </a:rPr>
              <a:t>Case Study #2:</a:t>
            </a:r>
            <a:r>
              <a:rPr lang="en-US"/>
              <a:t> Thermal Challenge</a:t>
            </a:r>
          </a:p>
        </p:txBody>
      </p:sp>
      <p:grpSp>
        <p:nvGrpSpPr>
          <p:cNvPr id="24" name="Group 23">
            <a:extLst>
              <a:ext uri="{FF2B5EF4-FFF2-40B4-BE49-F238E27FC236}">
                <a16:creationId xmlns:a16="http://schemas.microsoft.com/office/drawing/2014/main" id="{F3EB388D-252C-C66E-9504-29740E6D8F78}"/>
              </a:ext>
            </a:extLst>
          </p:cNvPr>
          <p:cNvGrpSpPr/>
          <p:nvPr/>
        </p:nvGrpSpPr>
        <p:grpSpPr>
          <a:xfrm>
            <a:off x="5073180" y="2334409"/>
            <a:ext cx="1787504" cy="1446531"/>
            <a:chOff x="4698706" y="1982468"/>
            <a:chExt cx="1787504" cy="1446531"/>
          </a:xfrm>
        </p:grpSpPr>
        <p:sp>
          <p:nvSpPr>
            <p:cNvPr id="10" name="Arrow: Right 9">
              <a:extLst>
                <a:ext uri="{FF2B5EF4-FFF2-40B4-BE49-F238E27FC236}">
                  <a16:creationId xmlns:a16="http://schemas.microsoft.com/office/drawing/2014/main" id="{B1AB007E-5DA7-637C-8281-B538471F216F}"/>
                </a:ext>
              </a:extLst>
            </p:cNvPr>
            <p:cNvSpPr/>
            <p:nvPr/>
          </p:nvSpPr>
          <p:spPr>
            <a:xfrm>
              <a:off x="4698706" y="1982468"/>
              <a:ext cx="1787504" cy="1446531"/>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CDC740AF-6D96-1245-5FD2-4D6C28BB27AA}"/>
                </a:ext>
              </a:extLst>
            </p:cNvPr>
            <p:cNvSpPr txBox="1"/>
            <p:nvPr/>
          </p:nvSpPr>
          <p:spPr>
            <a:xfrm>
              <a:off x="4726768" y="2382568"/>
              <a:ext cx="1671247" cy="646331"/>
            </a:xfrm>
            <a:prstGeom prst="rect">
              <a:avLst/>
            </a:prstGeom>
            <a:noFill/>
          </p:spPr>
          <p:txBody>
            <a:bodyPr wrap="square" rtlCol="0">
              <a:spAutoFit/>
            </a:bodyPr>
            <a:lstStyle/>
            <a:p>
              <a:pPr algn="ctr"/>
              <a:r>
                <a:rPr lang="en-US" sz="1200">
                  <a:solidFill>
                    <a:srgbClr val="00B050"/>
                  </a:solidFill>
                </a:rPr>
                <a:t>Focused</a:t>
              </a:r>
            </a:p>
            <a:p>
              <a:pPr algn="ctr"/>
              <a:r>
                <a:rPr lang="en-US" sz="1200">
                  <a:solidFill>
                    <a:srgbClr val="00B050"/>
                  </a:solidFill>
                </a:rPr>
                <a:t>2-week redesign</a:t>
              </a:r>
            </a:p>
            <a:p>
              <a:pPr algn="ctr"/>
              <a:r>
                <a:rPr lang="en-US" sz="1200">
                  <a:solidFill>
                    <a:srgbClr val="00B050"/>
                  </a:solidFill>
                </a:rPr>
                <a:t>effort with Si Experts</a:t>
              </a:r>
            </a:p>
          </p:txBody>
        </p:sp>
      </p:grpSp>
      <p:grpSp>
        <p:nvGrpSpPr>
          <p:cNvPr id="27" name="Group 26">
            <a:extLst>
              <a:ext uri="{FF2B5EF4-FFF2-40B4-BE49-F238E27FC236}">
                <a16:creationId xmlns:a16="http://schemas.microsoft.com/office/drawing/2014/main" id="{0EFA5C48-EADC-1107-EC21-D11E14EEF46A}"/>
              </a:ext>
            </a:extLst>
          </p:cNvPr>
          <p:cNvGrpSpPr/>
          <p:nvPr/>
        </p:nvGrpSpPr>
        <p:grpSpPr>
          <a:xfrm>
            <a:off x="794344" y="1517282"/>
            <a:ext cx="4190999" cy="2495383"/>
            <a:chOff x="214921" y="1273438"/>
            <a:chExt cx="4190999" cy="2495383"/>
          </a:xfrm>
        </p:grpSpPr>
        <p:sp>
          <p:nvSpPr>
            <p:cNvPr id="3" name="Content Placeholder 6">
              <a:extLst>
                <a:ext uri="{FF2B5EF4-FFF2-40B4-BE49-F238E27FC236}">
                  <a16:creationId xmlns:a16="http://schemas.microsoft.com/office/drawing/2014/main" id="{4440C16D-4531-C0E5-E74E-77880ACC8AFB}"/>
                </a:ext>
              </a:extLst>
            </p:cNvPr>
            <p:cNvSpPr txBox="1">
              <a:spLocks/>
            </p:cNvSpPr>
            <p:nvPr/>
          </p:nvSpPr>
          <p:spPr>
            <a:xfrm>
              <a:off x="602450" y="1273438"/>
              <a:ext cx="3415940" cy="357054"/>
            </a:xfrm>
            <a:prstGeom prst="rect">
              <a:avLst/>
            </a:prstGeom>
          </p:spPr>
          <p:txBody>
            <a:bodyPr anchor="ctr">
              <a:normAutofit/>
            </a:bodyPr>
            <a:lstStyle>
              <a:lvl1pPr marL="228600" indent="-228600" algn="l" defTabSz="914400" rtl="0" eaLnBrk="1" latinLnBrk="0" hangingPunct="1">
                <a:lnSpc>
                  <a:spcPct val="90000"/>
                </a:lnSpc>
                <a:spcBef>
                  <a:spcPts val="1000"/>
                </a:spcBef>
                <a:buClr>
                  <a:schemeClr val="accent1"/>
                </a:buClr>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IntelOne Display Regular" panose="020B0503020203020204" pitchFamily="34" charset="0"/>
                <a:buNone/>
              </a:pPr>
              <a:r>
                <a:rPr lang="en-US" sz="1800"/>
                <a:t>Original proposal to customer</a:t>
              </a:r>
            </a:p>
          </p:txBody>
        </p:sp>
        <p:grpSp>
          <p:nvGrpSpPr>
            <p:cNvPr id="26" name="Group 25">
              <a:extLst>
                <a:ext uri="{FF2B5EF4-FFF2-40B4-BE49-F238E27FC236}">
                  <a16:creationId xmlns:a16="http://schemas.microsoft.com/office/drawing/2014/main" id="{A059A49B-4F44-A899-7753-8D816E1DFEA6}"/>
                </a:ext>
              </a:extLst>
            </p:cNvPr>
            <p:cNvGrpSpPr/>
            <p:nvPr/>
          </p:nvGrpSpPr>
          <p:grpSpPr>
            <a:xfrm>
              <a:off x="214921" y="1858839"/>
              <a:ext cx="4190999" cy="1909982"/>
              <a:chOff x="214921" y="1858839"/>
              <a:chExt cx="4190999" cy="1909982"/>
            </a:xfrm>
          </p:grpSpPr>
          <p:sp>
            <p:nvSpPr>
              <p:cNvPr id="7" name="TextBox 6">
                <a:extLst>
                  <a:ext uri="{FF2B5EF4-FFF2-40B4-BE49-F238E27FC236}">
                    <a16:creationId xmlns:a16="http://schemas.microsoft.com/office/drawing/2014/main" id="{62A201A7-2FC0-D2D1-4E75-56883C811890}"/>
                  </a:ext>
                </a:extLst>
              </p:cNvPr>
              <p:cNvSpPr txBox="1"/>
              <p:nvPr/>
            </p:nvSpPr>
            <p:spPr>
              <a:xfrm>
                <a:off x="2316887" y="2075166"/>
                <a:ext cx="2089033" cy="1477328"/>
              </a:xfrm>
              <a:prstGeom prst="rect">
                <a:avLst/>
              </a:prstGeom>
              <a:noFill/>
            </p:spPr>
            <p:txBody>
              <a:bodyPr wrap="none" rtlCol="0">
                <a:spAutoFit/>
              </a:bodyPr>
              <a:lstStyle/>
              <a:p>
                <a:r>
                  <a:rPr lang="en-US">
                    <a:solidFill>
                      <a:srgbClr val="FF0000"/>
                    </a:solidFill>
                  </a:rPr>
                  <a:t>T</a:t>
                </a:r>
                <a:r>
                  <a:rPr lang="en-US" baseline="-25000">
                    <a:solidFill>
                      <a:srgbClr val="FF0000"/>
                    </a:solidFill>
                  </a:rPr>
                  <a:t>j,max,die1 </a:t>
                </a:r>
                <a:r>
                  <a:rPr lang="en-US">
                    <a:solidFill>
                      <a:srgbClr val="FF0000"/>
                    </a:solidFill>
                  </a:rPr>
                  <a:t>= 130 </a:t>
                </a:r>
                <a:r>
                  <a:rPr lang="en-US" baseline="30000">
                    <a:solidFill>
                      <a:srgbClr val="FF0000"/>
                    </a:solidFill>
                  </a:rPr>
                  <a:t>o</a:t>
                </a:r>
                <a:r>
                  <a:rPr lang="en-US">
                    <a:solidFill>
                      <a:srgbClr val="FF0000"/>
                    </a:solidFill>
                  </a:rPr>
                  <a:t>C</a:t>
                </a:r>
              </a:p>
              <a:p>
                <a:r>
                  <a:rPr lang="en-US"/>
                  <a:t>T</a:t>
                </a:r>
                <a:r>
                  <a:rPr lang="en-US" baseline="-25000"/>
                  <a:t>j,max,die2 </a:t>
                </a:r>
                <a:r>
                  <a:rPr lang="en-US"/>
                  <a:t>= 125 </a:t>
                </a:r>
                <a:r>
                  <a:rPr lang="en-US" baseline="30000"/>
                  <a:t>o</a:t>
                </a:r>
                <a:r>
                  <a:rPr lang="en-US"/>
                  <a:t>C</a:t>
                </a:r>
              </a:p>
              <a:p>
                <a:endParaRPr lang="en-US"/>
              </a:p>
              <a:p>
                <a:r>
                  <a:rPr lang="en-US"/>
                  <a:t>TDP = 	    81.4 W</a:t>
                </a:r>
              </a:p>
              <a:p>
                <a:r>
                  <a:rPr lang="en-US"/>
                  <a:t>T</a:t>
                </a:r>
                <a:r>
                  <a:rPr lang="en-US" baseline="-25000"/>
                  <a:t>amb</a:t>
                </a:r>
                <a:r>
                  <a:rPr lang="en-US"/>
                  <a:t> = 	    88.5 </a:t>
                </a:r>
                <a:r>
                  <a:rPr lang="en-US" baseline="30000"/>
                  <a:t>o</a:t>
                </a:r>
                <a:r>
                  <a:rPr lang="en-US"/>
                  <a:t>C</a:t>
                </a:r>
              </a:p>
            </p:txBody>
          </p:sp>
          <p:grpSp>
            <p:nvGrpSpPr>
              <p:cNvPr id="19" name="Group 18">
                <a:extLst>
                  <a:ext uri="{FF2B5EF4-FFF2-40B4-BE49-F238E27FC236}">
                    <a16:creationId xmlns:a16="http://schemas.microsoft.com/office/drawing/2014/main" id="{F0FD24D7-3BE2-1BA6-D6AA-465A1DA8BDCE}"/>
                  </a:ext>
                </a:extLst>
              </p:cNvPr>
              <p:cNvGrpSpPr/>
              <p:nvPr/>
            </p:nvGrpSpPr>
            <p:grpSpPr>
              <a:xfrm>
                <a:off x="214921" y="1858839"/>
                <a:ext cx="2018196" cy="1909982"/>
                <a:chOff x="214921" y="711134"/>
                <a:chExt cx="2018196" cy="1909982"/>
              </a:xfrm>
            </p:grpSpPr>
            <p:pic>
              <p:nvPicPr>
                <p:cNvPr id="16" name="Picture 15">
                  <a:extLst>
                    <a:ext uri="{FF2B5EF4-FFF2-40B4-BE49-F238E27FC236}">
                      <a16:creationId xmlns:a16="http://schemas.microsoft.com/office/drawing/2014/main" id="{A42EFDE6-A592-BE71-75C8-0A6B813A2E0B}"/>
                    </a:ext>
                  </a:extLst>
                </p:cNvPr>
                <p:cNvPicPr>
                  <a:picLocks noChangeAspect="1"/>
                </p:cNvPicPr>
                <p:nvPr/>
              </p:nvPicPr>
              <p:blipFill>
                <a:blip r:embed="rId3"/>
                <a:stretch>
                  <a:fillRect/>
                </a:stretch>
              </p:blipFill>
              <p:spPr>
                <a:xfrm>
                  <a:off x="214921" y="711134"/>
                  <a:ext cx="2018196" cy="1909982"/>
                </a:xfrm>
                <a:prstGeom prst="rect">
                  <a:avLst/>
                </a:prstGeom>
              </p:spPr>
            </p:pic>
            <p:pic>
              <p:nvPicPr>
                <p:cNvPr id="17" name="Picture 16">
                  <a:extLst>
                    <a:ext uri="{FF2B5EF4-FFF2-40B4-BE49-F238E27FC236}">
                      <a16:creationId xmlns:a16="http://schemas.microsoft.com/office/drawing/2014/main" id="{20E5D5B1-6A41-F592-0D59-ADC8883ADD48}"/>
                    </a:ext>
                  </a:extLst>
                </p:cNvPr>
                <p:cNvPicPr>
                  <a:picLocks noChangeAspect="1"/>
                </p:cNvPicPr>
                <p:nvPr/>
              </p:nvPicPr>
              <p:blipFill>
                <a:blip r:embed="rId4"/>
                <a:stretch>
                  <a:fillRect/>
                </a:stretch>
              </p:blipFill>
              <p:spPr>
                <a:xfrm>
                  <a:off x="989357" y="1750177"/>
                  <a:ext cx="461449" cy="483534"/>
                </a:xfrm>
                <a:prstGeom prst="rect">
                  <a:avLst/>
                </a:prstGeom>
              </p:spPr>
            </p:pic>
            <p:pic>
              <p:nvPicPr>
                <p:cNvPr id="18" name="Picture 17">
                  <a:extLst>
                    <a:ext uri="{FF2B5EF4-FFF2-40B4-BE49-F238E27FC236}">
                      <a16:creationId xmlns:a16="http://schemas.microsoft.com/office/drawing/2014/main" id="{6DA3556F-FDC8-30C0-F5C6-E79BC467F383}"/>
                    </a:ext>
                  </a:extLst>
                </p:cNvPr>
                <p:cNvPicPr>
                  <a:picLocks noChangeAspect="1"/>
                </p:cNvPicPr>
                <p:nvPr/>
              </p:nvPicPr>
              <p:blipFill rotWithShape="1">
                <a:blip r:embed="rId5"/>
                <a:srcRect l="1694" r="2869" b="1856"/>
                <a:stretch/>
              </p:blipFill>
              <p:spPr>
                <a:xfrm>
                  <a:off x="1229985" y="1130143"/>
                  <a:ext cx="674266" cy="604183"/>
                </a:xfrm>
                <a:prstGeom prst="rect">
                  <a:avLst/>
                </a:prstGeom>
              </p:spPr>
            </p:pic>
          </p:grpSp>
        </p:grpSp>
      </p:grpSp>
      <p:grpSp>
        <p:nvGrpSpPr>
          <p:cNvPr id="28" name="Group 27">
            <a:extLst>
              <a:ext uri="{FF2B5EF4-FFF2-40B4-BE49-F238E27FC236}">
                <a16:creationId xmlns:a16="http://schemas.microsoft.com/office/drawing/2014/main" id="{BDF24055-CAAC-27AB-FABD-4E30027670E6}"/>
              </a:ext>
            </a:extLst>
          </p:cNvPr>
          <p:cNvGrpSpPr/>
          <p:nvPr/>
        </p:nvGrpSpPr>
        <p:grpSpPr>
          <a:xfrm>
            <a:off x="6928973" y="1517282"/>
            <a:ext cx="4595531" cy="2598055"/>
            <a:chOff x="7108795" y="1273438"/>
            <a:chExt cx="4595531" cy="2598055"/>
          </a:xfrm>
        </p:grpSpPr>
        <p:sp>
          <p:nvSpPr>
            <p:cNvPr id="9" name="Content Placeholder 6">
              <a:extLst>
                <a:ext uri="{FF2B5EF4-FFF2-40B4-BE49-F238E27FC236}">
                  <a16:creationId xmlns:a16="http://schemas.microsoft.com/office/drawing/2014/main" id="{A95C1A82-5481-6312-F193-2B613C577F4D}"/>
                </a:ext>
              </a:extLst>
            </p:cNvPr>
            <p:cNvSpPr txBox="1">
              <a:spLocks/>
            </p:cNvSpPr>
            <p:nvPr/>
          </p:nvSpPr>
          <p:spPr>
            <a:xfrm>
              <a:off x="7108795" y="1273438"/>
              <a:ext cx="4595531" cy="40184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IntelOne Display Regular" panose="020B0503020203020204" pitchFamily="34" charset="0"/>
                <a:buNone/>
              </a:pPr>
              <a:r>
                <a:rPr lang="en-US" sz="1800">
                  <a:latin typeface="+mn-lt"/>
                </a:rPr>
                <a:t>Thermal/architecture co-designed solution</a:t>
              </a:r>
            </a:p>
          </p:txBody>
        </p:sp>
        <p:grpSp>
          <p:nvGrpSpPr>
            <p:cNvPr id="25" name="Group 24">
              <a:extLst>
                <a:ext uri="{FF2B5EF4-FFF2-40B4-BE49-F238E27FC236}">
                  <a16:creationId xmlns:a16="http://schemas.microsoft.com/office/drawing/2014/main" id="{128587C2-DB03-9703-4659-FAC53968B7CD}"/>
                </a:ext>
              </a:extLst>
            </p:cNvPr>
            <p:cNvGrpSpPr/>
            <p:nvPr/>
          </p:nvGrpSpPr>
          <p:grpSpPr>
            <a:xfrm>
              <a:off x="7336271" y="1756167"/>
              <a:ext cx="4140579" cy="2115326"/>
              <a:chOff x="6570016" y="1756167"/>
              <a:chExt cx="4140579" cy="2115326"/>
            </a:xfrm>
          </p:grpSpPr>
          <p:sp>
            <p:nvSpPr>
              <p:cNvPr id="8" name="TextBox 7">
                <a:extLst>
                  <a:ext uri="{FF2B5EF4-FFF2-40B4-BE49-F238E27FC236}">
                    <a16:creationId xmlns:a16="http://schemas.microsoft.com/office/drawing/2014/main" id="{D56ED5D8-2ACA-6352-8D03-5469F3FA876D}"/>
                  </a:ext>
                </a:extLst>
              </p:cNvPr>
              <p:cNvSpPr txBox="1"/>
              <p:nvPr/>
            </p:nvSpPr>
            <p:spPr>
              <a:xfrm>
                <a:off x="8591104" y="2075166"/>
                <a:ext cx="2119491" cy="1477328"/>
              </a:xfrm>
              <a:prstGeom prst="rect">
                <a:avLst/>
              </a:prstGeom>
              <a:noFill/>
            </p:spPr>
            <p:txBody>
              <a:bodyPr wrap="none" rtlCol="0">
                <a:spAutoFit/>
              </a:bodyPr>
              <a:lstStyle/>
              <a:p>
                <a:r>
                  <a:rPr lang="en-US"/>
                  <a:t>T</a:t>
                </a:r>
                <a:r>
                  <a:rPr lang="en-US" baseline="-25000"/>
                  <a:t>j,max,die1 </a:t>
                </a:r>
                <a:r>
                  <a:rPr lang="en-US"/>
                  <a:t>=   120.5 </a:t>
                </a:r>
                <a:r>
                  <a:rPr lang="en-US" baseline="30000"/>
                  <a:t>o</a:t>
                </a:r>
                <a:r>
                  <a:rPr lang="en-US"/>
                  <a:t>C</a:t>
                </a:r>
              </a:p>
              <a:p>
                <a:r>
                  <a:rPr lang="en-US">
                    <a:solidFill>
                      <a:srgbClr val="0000FF"/>
                    </a:solidFill>
                  </a:rPr>
                  <a:t>T</a:t>
                </a:r>
                <a:r>
                  <a:rPr lang="en-US" baseline="-25000">
                    <a:solidFill>
                      <a:srgbClr val="0000FF"/>
                    </a:solidFill>
                  </a:rPr>
                  <a:t>j,max,die2 </a:t>
                </a:r>
                <a:r>
                  <a:rPr lang="en-US">
                    <a:solidFill>
                      <a:srgbClr val="0000FF"/>
                    </a:solidFill>
                  </a:rPr>
                  <a:t>=   120.7 </a:t>
                </a:r>
                <a:r>
                  <a:rPr lang="en-US" baseline="30000">
                    <a:solidFill>
                      <a:srgbClr val="0000FF"/>
                    </a:solidFill>
                  </a:rPr>
                  <a:t>o</a:t>
                </a:r>
                <a:r>
                  <a:rPr lang="en-US">
                    <a:solidFill>
                      <a:srgbClr val="0000FF"/>
                    </a:solidFill>
                  </a:rPr>
                  <a:t>C</a:t>
                </a:r>
              </a:p>
              <a:p>
                <a:endParaRPr lang="en-US"/>
              </a:p>
              <a:p>
                <a:r>
                  <a:rPr lang="en-US"/>
                  <a:t>TDP = 	      80.7 W</a:t>
                </a:r>
              </a:p>
              <a:p>
                <a:r>
                  <a:rPr lang="en-US"/>
                  <a:t>T</a:t>
                </a:r>
                <a:r>
                  <a:rPr lang="en-US" baseline="-25000"/>
                  <a:t>amb</a:t>
                </a:r>
                <a:r>
                  <a:rPr lang="en-US"/>
                  <a:t> = 	      88.5 </a:t>
                </a:r>
                <a:r>
                  <a:rPr lang="en-US" baseline="30000"/>
                  <a:t>o</a:t>
                </a:r>
                <a:r>
                  <a:rPr lang="en-US"/>
                  <a:t>C</a:t>
                </a:r>
              </a:p>
            </p:txBody>
          </p:sp>
          <p:grpSp>
            <p:nvGrpSpPr>
              <p:cNvPr id="20" name="Group 19">
                <a:extLst>
                  <a:ext uri="{FF2B5EF4-FFF2-40B4-BE49-F238E27FC236}">
                    <a16:creationId xmlns:a16="http://schemas.microsoft.com/office/drawing/2014/main" id="{A2AEB611-AC8A-6069-35D4-86F647D5AB29}"/>
                  </a:ext>
                </a:extLst>
              </p:cNvPr>
              <p:cNvGrpSpPr/>
              <p:nvPr/>
            </p:nvGrpSpPr>
            <p:grpSpPr>
              <a:xfrm>
                <a:off x="6570016" y="1756167"/>
                <a:ext cx="1937282" cy="2115326"/>
                <a:chOff x="6570016" y="711134"/>
                <a:chExt cx="1937282" cy="2115326"/>
              </a:xfrm>
            </p:grpSpPr>
            <p:pic>
              <p:nvPicPr>
                <p:cNvPr id="21" name="Picture 20">
                  <a:extLst>
                    <a:ext uri="{FF2B5EF4-FFF2-40B4-BE49-F238E27FC236}">
                      <a16:creationId xmlns:a16="http://schemas.microsoft.com/office/drawing/2014/main" id="{0D109AB1-015B-1290-D980-3EF1D9993F0D}"/>
                    </a:ext>
                  </a:extLst>
                </p:cNvPr>
                <p:cNvPicPr>
                  <a:picLocks noChangeAspect="1"/>
                </p:cNvPicPr>
                <p:nvPr/>
              </p:nvPicPr>
              <p:blipFill>
                <a:blip r:embed="rId6"/>
                <a:stretch>
                  <a:fillRect/>
                </a:stretch>
              </p:blipFill>
              <p:spPr>
                <a:xfrm>
                  <a:off x="6570016" y="711134"/>
                  <a:ext cx="1937282" cy="2115326"/>
                </a:xfrm>
                <a:prstGeom prst="rect">
                  <a:avLst/>
                </a:prstGeom>
              </p:spPr>
            </p:pic>
            <p:pic>
              <p:nvPicPr>
                <p:cNvPr id="22" name="Picture 21">
                  <a:extLst>
                    <a:ext uri="{FF2B5EF4-FFF2-40B4-BE49-F238E27FC236}">
                      <a16:creationId xmlns:a16="http://schemas.microsoft.com/office/drawing/2014/main" id="{63DD90DD-CF79-E664-77CF-87D546AF48AB}"/>
                    </a:ext>
                  </a:extLst>
                </p:cNvPr>
                <p:cNvPicPr>
                  <a:picLocks noChangeAspect="1"/>
                </p:cNvPicPr>
                <p:nvPr/>
              </p:nvPicPr>
              <p:blipFill>
                <a:blip r:embed="rId7"/>
                <a:stretch>
                  <a:fillRect/>
                </a:stretch>
              </p:blipFill>
              <p:spPr>
                <a:xfrm>
                  <a:off x="6875158" y="2180572"/>
                  <a:ext cx="1329642" cy="373946"/>
                </a:xfrm>
                <a:prstGeom prst="rect">
                  <a:avLst/>
                </a:prstGeom>
              </p:spPr>
            </p:pic>
            <p:pic>
              <p:nvPicPr>
                <p:cNvPr id="23" name="Picture 22">
                  <a:extLst>
                    <a:ext uri="{FF2B5EF4-FFF2-40B4-BE49-F238E27FC236}">
                      <a16:creationId xmlns:a16="http://schemas.microsoft.com/office/drawing/2014/main" id="{BB11E7DE-024E-84BA-4D21-BA14EF10968D}"/>
                    </a:ext>
                  </a:extLst>
                </p:cNvPr>
                <p:cNvPicPr>
                  <a:picLocks noChangeAspect="1"/>
                </p:cNvPicPr>
                <p:nvPr/>
              </p:nvPicPr>
              <p:blipFill rotWithShape="1">
                <a:blip r:embed="rId8"/>
                <a:srcRect t="1909" r="2853" b="2283"/>
                <a:stretch/>
              </p:blipFill>
              <p:spPr>
                <a:xfrm>
                  <a:off x="7608144" y="1167473"/>
                  <a:ext cx="602184" cy="665147"/>
                </a:xfrm>
                <a:prstGeom prst="rect">
                  <a:avLst/>
                </a:prstGeom>
              </p:spPr>
            </p:pic>
          </p:grpSp>
        </p:grpSp>
      </p:grpSp>
      <p:sp>
        <p:nvSpPr>
          <p:cNvPr id="31" name="TextBox 30">
            <a:extLst>
              <a:ext uri="{FF2B5EF4-FFF2-40B4-BE49-F238E27FC236}">
                <a16:creationId xmlns:a16="http://schemas.microsoft.com/office/drawing/2014/main" id="{9EEE561C-265D-2B6A-F1FC-2DE4B7948565}"/>
              </a:ext>
            </a:extLst>
          </p:cNvPr>
          <p:cNvSpPr txBox="1"/>
          <p:nvPr/>
        </p:nvSpPr>
        <p:spPr>
          <a:xfrm>
            <a:off x="1255161" y="4445013"/>
            <a:ext cx="9423542" cy="584775"/>
          </a:xfrm>
          <a:prstGeom prst="rect">
            <a:avLst/>
          </a:prstGeom>
          <a:noFill/>
        </p:spPr>
        <p:txBody>
          <a:bodyPr wrap="none" lIns="91440" tIns="45720" rIns="91440" bIns="45720" rtlCol="0" anchor="ctr">
            <a:spAutoFit/>
          </a:bodyPr>
          <a:lstStyle/>
          <a:p>
            <a:pPr algn="ctr"/>
            <a:r>
              <a:rPr lang="en-US" sz="1600"/>
              <a:t>Results from 2-weeks of Thermal/Silicon co-optimization: “</a:t>
            </a:r>
            <a:r>
              <a:rPr lang="en-US" sz="1600" i="1"/>
              <a:t>un-selectable</a:t>
            </a:r>
            <a:r>
              <a:rPr lang="en-US" sz="1600"/>
              <a:t>” </a:t>
            </a:r>
            <a:r>
              <a:rPr lang="en-US" sz="1600">
                <a:latin typeface="Calibri"/>
                <a:cs typeface="Calibri"/>
              </a:rPr>
              <a:t>→</a:t>
            </a:r>
            <a:r>
              <a:rPr lang="en-US" sz="1600"/>
              <a:t> “</a:t>
            </a:r>
            <a:r>
              <a:rPr lang="en-US" sz="1600" i="1"/>
              <a:t>winning the race on thermal</a:t>
            </a:r>
            <a:r>
              <a:rPr lang="en-US" sz="1600"/>
              <a:t>”</a:t>
            </a:r>
          </a:p>
          <a:p>
            <a:pPr algn="ctr"/>
            <a:r>
              <a:rPr lang="en-US" sz="1600"/>
              <a:t>Current Methods built for relatively slow optimization times!</a:t>
            </a:r>
          </a:p>
        </p:txBody>
      </p:sp>
      <p:sp>
        <p:nvSpPr>
          <p:cNvPr id="32" name="TextBox 31">
            <a:extLst>
              <a:ext uri="{FF2B5EF4-FFF2-40B4-BE49-F238E27FC236}">
                <a16:creationId xmlns:a16="http://schemas.microsoft.com/office/drawing/2014/main" id="{64ED80A7-59D7-88E4-EDF4-B9FBA7E96076}"/>
              </a:ext>
            </a:extLst>
          </p:cNvPr>
          <p:cNvSpPr txBox="1"/>
          <p:nvPr/>
        </p:nvSpPr>
        <p:spPr>
          <a:xfrm>
            <a:off x="3250875" y="5276831"/>
            <a:ext cx="5371984" cy="338554"/>
          </a:xfrm>
          <a:prstGeom prst="rect">
            <a:avLst/>
          </a:prstGeom>
          <a:noFill/>
        </p:spPr>
        <p:txBody>
          <a:bodyPr wrap="none" lIns="91440" tIns="45720" rIns="91440" bIns="45720" rtlCol="0" anchor="ctr">
            <a:spAutoFit/>
          </a:bodyPr>
          <a:lstStyle/>
          <a:p>
            <a:pPr algn="ctr"/>
            <a:r>
              <a:rPr lang="en-US" sz="1600"/>
              <a:t>Target by end of 2023, optimization can be done in ~2 days</a:t>
            </a:r>
          </a:p>
        </p:txBody>
      </p:sp>
      <p:sp>
        <p:nvSpPr>
          <p:cNvPr id="4" name="TextBox 3">
            <a:extLst>
              <a:ext uri="{FF2B5EF4-FFF2-40B4-BE49-F238E27FC236}">
                <a16:creationId xmlns:a16="http://schemas.microsoft.com/office/drawing/2014/main" id="{13B8CFEE-D421-8DC7-8F2B-98D2AEC48A76}"/>
              </a:ext>
            </a:extLst>
          </p:cNvPr>
          <p:cNvSpPr txBox="1"/>
          <p:nvPr/>
        </p:nvSpPr>
        <p:spPr>
          <a:xfrm>
            <a:off x="2206929" y="5862429"/>
            <a:ext cx="7520007" cy="338554"/>
          </a:xfrm>
          <a:prstGeom prst="rect">
            <a:avLst/>
          </a:prstGeom>
          <a:noFill/>
        </p:spPr>
        <p:txBody>
          <a:bodyPr wrap="none" lIns="91440" tIns="45720" rIns="91440" bIns="45720" rtlCol="0" anchor="ctr">
            <a:spAutoFit/>
          </a:bodyPr>
          <a:lstStyle/>
          <a:p>
            <a:pPr algn="ctr"/>
            <a:r>
              <a:rPr lang="en-US" sz="1600">
                <a:solidFill>
                  <a:srgbClr val="00B050"/>
                </a:solidFill>
              </a:rPr>
              <a:t>System Design Studio Target:</a:t>
            </a:r>
            <a:r>
              <a:rPr lang="en-US" sz="1600"/>
              <a:t> by end of 2024, optimization can be done in ~2 hours</a:t>
            </a:r>
          </a:p>
        </p:txBody>
      </p:sp>
    </p:spTree>
    <p:extLst>
      <p:ext uri="{BB962C8B-B14F-4D97-AF65-F5344CB8AC3E}">
        <p14:creationId xmlns:p14="http://schemas.microsoft.com/office/powerpoint/2010/main" val="176600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93F59-39A6-6385-659F-6B4051DF3208}"/>
              </a:ext>
            </a:extLst>
          </p:cNvPr>
          <p:cNvSpPr>
            <a:spLocks noGrp="1"/>
          </p:cNvSpPr>
          <p:nvPr>
            <p:ph type="title"/>
          </p:nvPr>
        </p:nvSpPr>
        <p:spPr/>
        <p:txBody>
          <a:bodyPr>
            <a:normAutofit/>
          </a:bodyPr>
          <a:lstStyle/>
          <a:p>
            <a:r>
              <a:rPr lang="en-US" sz="2800">
                <a:solidFill>
                  <a:srgbClr val="00B050"/>
                </a:solidFill>
              </a:rPr>
              <a:t>Case Study #3:</a:t>
            </a:r>
            <a:r>
              <a:rPr lang="en-US" sz="2800"/>
              <a:t> Optimal Silicon Partitioning for Foundry Customer</a:t>
            </a:r>
          </a:p>
        </p:txBody>
      </p:sp>
      <p:pic>
        <p:nvPicPr>
          <p:cNvPr id="4" name="Picture 2">
            <a:extLst>
              <a:ext uri="{FF2B5EF4-FFF2-40B4-BE49-F238E27FC236}">
                <a16:creationId xmlns:a16="http://schemas.microsoft.com/office/drawing/2014/main" id="{83415B33-A533-29C3-AF87-0F7C3A7607C5}"/>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609600" y="1152713"/>
            <a:ext cx="4643270" cy="4528426"/>
          </a:xfrm>
          <a:prstGeom prst="rect">
            <a:avLst/>
          </a:prstGeom>
          <a:noFill/>
          <a:ln>
            <a:noFill/>
          </a:ln>
        </p:spPr>
      </p:pic>
      <p:grpSp>
        <p:nvGrpSpPr>
          <p:cNvPr id="3" name="Group 2">
            <a:extLst>
              <a:ext uri="{FF2B5EF4-FFF2-40B4-BE49-F238E27FC236}">
                <a16:creationId xmlns:a16="http://schemas.microsoft.com/office/drawing/2014/main" id="{BB7F07FC-4C9A-C93B-B383-BF9F98F6C8A1}"/>
              </a:ext>
            </a:extLst>
          </p:cNvPr>
          <p:cNvGrpSpPr/>
          <p:nvPr/>
        </p:nvGrpSpPr>
        <p:grpSpPr>
          <a:xfrm>
            <a:off x="884017" y="1627121"/>
            <a:ext cx="4064880" cy="3600058"/>
            <a:chOff x="884017" y="1627121"/>
            <a:chExt cx="4064880" cy="3600058"/>
          </a:xfrm>
        </p:grpSpPr>
        <p:sp>
          <p:nvSpPr>
            <p:cNvPr id="5" name="TextBox 4">
              <a:extLst>
                <a:ext uri="{FF2B5EF4-FFF2-40B4-BE49-F238E27FC236}">
                  <a16:creationId xmlns:a16="http://schemas.microsoft.com/office/drawing/2014/main" id="{35130740-80E7-4E03-626E-6E049A445018}"/>
                </a:ext>
              </a:extLst>
            </p:cNvPr>
            <p:cNvSpPr txBox="1"/>
            <p:nvPr/>
          </p:nvSpPr>
          <p:spPr>
            <a:xfrm>
              <a:off x="884017" y="3179062"/>
              <a:ext cx="776556"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DDR Chiplet</a:t>
              </a:r>
            </a:p>
          </p:txBody>
        </p:sp>
        <p:sp>
          <p:nvSpPr>
            <p:cNvPr id="6" name="TextBox 5">
              <a:extLst>
                <a:ext uri="{FF2B5EF4-FFF2-40B4-BE49-F238E27FC236}">
                  <a16:creationId xmlns:a16="http://schemas.microsoft.com/office/drawing/2014/main" id="{F04DE2C8-E265-1C1A-DB2D-0F663E3BBD50}"/>
                </a:ext>
              </a:extLst>
            </p:cNvPr>
            <p:cNvSpPr txBox="1"/>
            <p:nvPr/>
          </p:nvSpPr>
          <p:spPr>
            <a:xfrm>
              <a:off x="4168615" y="3179062"/>
              <a:ext cx="780282"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DDR Chiplet</a:t>
              </a:r>
            </a:p>
          </p:txBody>
        </p:sp>
        <p:sp>
          <p:nvSpPr>
            <p:cNvPr id="7" name="TextBox 6">
              <a:extLst>
                <a:ext uri="{FF2B5EF4-FFF2-40B4-BE49-F238E27FC236}">
                  <a16:creationId xmlns:a16="http://schemas.microsoft.com/office/drawing/2014/main" id="{62E6006B-C812-3ECB-0508-4CF4D002B01C}"/>
                </a:ext>
              </a:extLst>
            </p:cNvPr>
            <p:cNvSpPr txBox="1"/>
            <p:nvPr/>
          </p:nvSpPr>
          <p:spPr>
            <a:xfrm>
              <a:off x="2493479" y="4734736"/>
              <a:ext cx="771328"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IO Chiplet</a:t>
              </a:r>
            </a:p>
          </p:txBody>
        </p:sp>
        <p:sp>
          <p:nvSpPr>
            <p:cNvPr id="8" name="TextBox 7">
              <a:extLst>
                <a:ext uri="{FF2B5EF4-FFF2-40B4-BE49-F238E27FC236}">
                  <a16:creationId xmlns:a16="http://schemas.microsoft.com/office/drawing/2014/main" id="{470BA625-5899-8278-FB2B-681FDB4201A6}"/>
                </a:ext>
              </a:extLst>
            </p:cNvPr>
            <p:cNvSpPr txBox="1"/>
            <p:nvPr/>
          </p:nvSpPr>
          <p:spPr>
            <a:xfrm>
              <a:off x="2434296" y="3179062"/>
              <a:ext cx="889694"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Compute Chiplet</a:t>
              </a:r>
            </a:p>
          </p:txBody>
        </p:sp>
        <p:sp>
          <p:nvSpPr>
            <p:cNvPr id="9" name="TextBox 8">
              <a:extLst>
                <a:ext uri="{FF2B5EF4-FFF2-40B4-BE49-F238E27FC236}">
                  <a16:creationId xmlns:a16="http://schemas.microsoft.com/office/drawing/2014/main" id="{96361388-FB3C-BBF9-FDFF-A57C0845E9B9}"/>
                </a:ext>
              </a:extLst>
            </p:cNvPr>
            <p:cNvSpPr txBox="1"/>
            <p:nvPr/>
          </p:nvSpPr>
          <p:spPr>
            <a:xfrm>
              <a:off x="2493479" y="1627121"/>
              <a:ext cx="771328"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IO Chiplet</a:t>
              </a:r>
            </a:p>
          </p:txBody>
        </p:sp>
      </p:grpSp>
      <p:graphicFrame>
        <p:nvGraphicFramePr>
          <p:cNvPr id="11" name="Table 4">
            <a:extLst>
              <a:ext uri="{FF2B5EF4-FFF2-40B4-BE49-F238E27FC236}">
                <a16:creationId xmlns:a16="http://schemas.microsoft.com/office/drawing/2014/main" id="{83F68A07-801B-4564-6510-BB04CE8765A2}"/>
              </a:ext>
            </a:extLst>
          </p:cNvPr>
          <p:cNvGraphicFramePr>
            <a:graphicFrameLocks/>
          </p:cNvGraphicFramePr>
          <p:nvPr>
            <p:extLst>
              <p:ext uri="{D42A27DB-BD31-4B8C-83A1-F6EECF244321}">
                <p14:modId xmlns:p14="http://schemas.microsoft.com/office/powerpoint/2010/main" val="2103480326"/>
              </p:ext>
            </p:extLst>
          </p:nvPr>
        </p:nvGraphicFramePr>
        <p:xfrm>
          <a:off x="5512778" y="1348900"/>
          <a:ext cx="6497514" cy="3695130"/>
        </p:xfrm>
        <a:graphic>
          <a:graphicData uri="http://schemas.openxmlformats.org/drawingml/2006/table">
            <a:tbl>
              <a:tblPr firstRow="1" bandRow="1">
                <a:tableStyleId>{5C22544A-7EE6-4342-B048-85BDC9FD1C3A}</a:tableStyleId>
              </a:tblPr>
              <a:tblGrid>
                <a:gridCol w="2122595">
                  <a:extLst>
                    <a:ext uri="{9D8B030D-6E8A-4147-A177-3AD203B41FA5}">
                      <a16:colId xmlns:a16="http://schemas.microsoft.com/office/drawing/2014/main" val="1090411685"/>
                    </a:ext>
                  </a:extLst>
                </a:gridCol>
                <a:gridCol w="1513930">
                  <a:extLst>
                    <a:ext uri="{9D8B030D-6E8A-4147-A177-3AD203B41FA5}">
                      <a16:colId xmlns:a16="http://schemas.microsoft.com/office/drawing/2014/main" val="328967963"/>
                    </a:ext>
                  </a:extLst>
                </a:gridCol>
                <a:gridCol w="1490276">
                  <a:extLst>
                    <a:ext uri="{9D8B030D-6E8A-4147-A177-3AD203B41FA5}">
                      <a16:colId xmlns:a16="http://schemas.microsoft.com/office/drawing/2014/main" val="940575674"/>
                    </a:ext>
                  </a:extLst>
                </a:gridCol>
                <a:gridCol w="1370713">
                  <a:extLst>
                    <a:ext uri="{9D8B030D-6E8A-4147-A177-3AD203B41FA5}">
                      <a16:colId xmlns:a16="http://schemas.microsoft.com/office/drawing/2014/main" val="2748757998"/>
                    </a:ext>
                  </a:extLst>
                </a:gridCol>
              </a:tblGrid>
              <a:tr h="684699">
                <a:tc>
                  <a:txBody>
                    <a:bodyPr/>
                    <a:lstStyle/>
                    <a:p>
                      <a:pPr algn="l"/>
                      <a:r>
                        <a:rPr lang="en-US" sz="1400" b="0">
                          <a:latin typeface="+mn-lt"/>
                          <a:cs typeface="Calibri" panose="020F0502020204030204" pitchFamily="34" charset="0"/>
                        </a:rPr>
                        <a:t>Cost Contributions</a:t>
                      </a:r>
                    </a:p>
                  </a:txBody>
                  <a:tcPr/>
                </a:tc>
                <a:tc>
                  <a:txBody>
                    <a:bodyPr/>
                    <a:lstStyle/>
                    <a:p>
                      <a:pPr algn="l"/>
                      <a:r>
                        <a:rPr lang="en-US" sz="1400" b="0">
                          <a:latin typeface="+mn-lt"/>
                          <a:cs typeface="Calibri" panose="020F0502020204030204" pitchFamily="34" charset="0"/>
                        </a:rPr>
                        <a:t>Monolithic </a:t>
                      </a:r>
                    </a:p>
                    <a:p>
                      <a:pPr algn="l"/>
                      <a:r>
                        <a:rPr lang="en-US" sz="1400" b="0">
                          <a:latin typeface="+mn-lt"/>
                          <a:cs typeface="Calibri" panose="020F0502020204030204" pitchFamily="34" charset="0"/>
                        </a:rPr>
                        <a:t>(Intel18A)</a:t>
                      </a:r>
                    </a:p>
                  </a:txBody>
                  <a:tcPr/>
                </a:tc>
                <a:tc>
                  <a:txBody>
                    <a:bodyPr/>
                    <a:lstStyle/>
                    <a:p>
                      <a:pPr algn="l"/>
                      <a:r>
                        <a:rPr lang="en-US" sz="1400" b="0">
                          <a:latin typeface="+mn-lt"/>
                          <a:cs typeface="Calibri" panose="020F0502020204030204" pitchFamily="34" charset="0"/>
                        </a:rPr>
                        <a:t>Compute (Intel18A) + DDR/IO (Intel3) </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b="0">
                          <a:latin typeface="+mn-lt"/>
                          <a:cs typeface="Calibri" panose="020F0502020204030204" pitchFamily="34" charset="0"/>
                        </a:rPr>
                        <a:t>All Chiplets (Intel18A)</a:t>
                      </a:r>
                    </a:p>
                  </a:txBody>
                  <a:tcPr/>
                </a:tc>
                <a:extLst>
                  <a:ext uri="{0D108BD9-81ED-4DB2-BD59-A6C34878D82A}">
                    <a16:rowId xmlns:a16="http://schemas.microsoft.com/office/drawing/2014/main" val="1151229318"/>
                  </a:ext>
                </a:extLst>
              </a:tr>
              <a:tr h="531404">
                <a:tc>
                  <a:txBody>
                    <a:bodyPr/>
                    <a:lstStyle/>
                    <a:p>
                      <a:pPr algn="l"/>
                      <a:r>
                        <a:rPr lang="en-US" sz="1400">
                          <a:latin typeface="+mn-lt"/>
                          <a:cs typeface="Calibri" panose="020F0502020204030204" pitchFamily="34" charset="0"/>
                        </a:rPr>
                        <a:t>PCOS ($/u) ± 1</a:t>
                      </a:r>
                      <a:r>
                        <a:rPr lang="el-GR" sz="1400">
                          <a:latin typeface="+mn-lt"/>
                          <a:cs typeface="Calibri" panose="020F0502020204030204" pitchFamily="34" charset="0"/>
                        </a:rPr>
                        <a:t>σ</a:t>
                      </a:r>
                      <a:r>
                        <a:rPr lang="en-US" sz="1400">
                          <a:latin typeface="+mn-lt"/>
                          <a:cs typeface="Calibri" panose="020F0502020204030204" pitchFamily="34" charset="0"/>
                        </a:rPr>
                        <a:t> @ISO 685</a:t>
                      </a:r>
                    </a:p>
                  </a:txBody>
                  <a:tcPr/>
                </a:tc>
                <a:tc>
                  <a:txBody>
                    <a:bodyPr/>
                    <a:lstStyle/>
                    <a:p>
                      <a:pPr algn="l"/>
                      <a:r>
                        <a:rPr lang="en-US" sz="1400">
                          <a:latin typeface="+mn-lt"/>
                          <a:cs typeface="Calibri" panose="020F0502020204030204" pitchFamily="34" charset="0"/>
                        </a:rPr>
                        <a:t>High</a:t>
                      </a:r>
                    </a:p>
                  </a:txBody>
                  <a:tcPr/>
                </a:tc>
                <a:tc>
                  <a:txBody>
                    <a:bodyPr/>
                    <a:lstStyle/>
                    <a:p>
                      <a:pPr algn="l"/>
                      <a:r>
                        <a:rPr lang="en-US" sz="1400">
                          <a:latin typeface="+mn-lt"/>
                          <a:cs typeface="Calibri" panose="020F0502020204030204" pitchFamily="34" charset="0"/>
                        </a:rPr>
                        <a:t>Low-1</a:t>
                      </a:r>
                    </a:p>
                  </a:txBody>
                  <a:tcPr/>
                </a:tc>
                <a:tc>
                  <a:txBody>
                    <a:bodyPr/>
                    <a:lstStyle/>
                    <a:p>
                      <a:pPr algn="l"/>
                      <a:r>
                        <a:rPr lang="en-US" sz="1400">
                          <a:latin typeface="+mn-lt"/>
                          <a:cs typeface="Calibri" panose="020F0502020204030204" pitchFamily="34" charset="0"/>
                        </a:rPr>
                        <a:t>Low-2</a:t>
                      </a:r>
                    </a:p>
                  </a:txBody>
                  <a:tcPr/>
                </a:tc>
                <a:extLst>
                  <a:ext uri="{0D108BD9-81ED-4DB2-BD59-A6C34878D82A}">
                    <a16:rowId xmlns:a16="http://schemas.microsoft.com/office/drawing/2014/main" val="1324348059"/>
                  </a:ext>
                </a:extLst>
              </a:tr>
              <a:tr h="531404">
                <a:tc>
                  <a:txBody>
                    <a:bodyPr/>
                    <a:lstStyle/>
                    <a:p>
                      <a:pPr algn="l"/>
                      <a:r>
                        <a:rPr lang="en-US" sz="1400">
                          <a:latin typeface="+mn-lt"/>
                          <a:cs typeface="Calibri" panose="020F0502020204030204" pitchFamily="34" charset="0"/>
                        </a:rPr>
                        <a:t>Silicon Cost Contribution</a:t>
                      </a:r>
                    </a:p>
                  </a:txBody>
                  <a:tcPr/>
                </a:tc>
                <a:tc>
                  <a:txBody>
                    <a:bodyPr/>
                    <a:lstStyle/>
                    <a:p>
                      <a:pPr algn="l"/>
                      <a:r>
                        <a:rPr lang="en-US" sz="1400">
                          <a:latin typeface="+mn-lt"/>
                          <a:cs typeface="Calibri" panose="020F0502020204030204" pitchFamily="34" charset="0"/>
                        </a:rPr>
                        <a:t>High %</a:t>
                      </a:r>
                    </a:p>
                  </a:txBody>
                  <a:tcPr/>
                </a:tc>
                <a:tc>
                  <a:txBody>
                    <a:bodyPr/>
                    <a:lstStyle/>
                    <a:p>
                      <a:pPr algn="l"/>
                      <a:r>
                        <a:rPr lang="en-US" sz="1400">
                          <a:latin typeface="+mn-lt"/>
                          <a:cs typeface="Calibri" panose="020F0502020204030204" pitchFamily="34" charset="0"/>
                        </a:rPr>
                        <a:t>Medium %</a:t>
                      </a:r>
                    </a:p>
                  </a:txBody>
                  <a:tcPr/>
                </a:tc>
                <a:tc>
                  <a:txBody>
                    <a:bodyPr/>
                    <a:lstStyle/>
                    <a:p>
                      <a:pPr algn="l"/>
                      <a:r>
                        <a:rPr lang="en-US" sz="1400">
                          <a:latin typeface="+mn-lt"/>
                          <a:cs typeface="Calibri" panose="020F0502020204030204" pitchFamily="34" charset="0"/>
                        </a:rPr>
                        <a:t>Medium %</a:t>
                      </a:r>
                    </a:p>
                  </a:txBody>
                  <a:tcPr/>
                </a:tc>
                <a:extLst>
                  <a:ext uri="{0D108BD9-81ED-4DB2-BD59-A6C34878D82A}">
                    <a16:rowId xmlns:a16="http://schemas.microsoft.com/office/drawing/2014/main" val="2990343886"/>
                  </a:ext>
                </a:extLst>
              </a:tr>
              <a:tr h="684699">
                <a:tc>
                  <a:txBody>
                    <a:bodyPr/>
                    <a:lstStyle/>
                    <a:p>
                      <a:pPr algn="l"/>
                      <a:r>
                        <a:rPr lang="en-US" sz="1400">
                          <a:latin typeface="+mn-lt"/>
                          <a:cs typeface="Calibri" panose="020F0502020204030204" pitchFamily="34" charset="0"/>
                        </a:rPr>
                        <a:t>Packaging And Test (PAT) Cost Contribution</a:t>
                      </a:r>
                    </a:p>
                  </a:txBody>
                  <a:tcPr/>
                </a:tc>
                <a:tc>
                  <a:txBody>
                    <a:bodyPr/>
                    <a:lstStyle/>
                    <a:p>
                      <a:pPr algn="l"/>
                      <a:r>
                        <a:rPr lang="en-US" sz="1400">
                          <a:latin typeface="+mn-lt"/>
                          <a:cs typeface="Calibri" panose="020F0502020204030204" pitchFamily="34" charset="0"/>
                        </a:rPr>
                        <a:t>Low %</a:t>
                      </a:r>
                    </a:p>
                  </a:txBody>
                  <a:tcPr/>
                </a:tc>
                <a:tc>
                  <a:txBody>
                    <a:bodyPr/>
                    <a:lstStyle/>
                    <a:p>
                      <a:pPr algn="l"/>
                      <a:r>
                        <a:rPr lang="en-US" sz="1400">
                          <a:latin typeface="+mn-lt"/>
                          <a:cs typeface="Calibri" panose="020F0502020204030204" pitchFamily="34" charset="0"/>
                        </a:rPr>
                        <a:t>Medium %</a:t>
                      </a:r>
                    </a:p>
                  </a:txBody>
                  <a:tcPr/>
                </a:tc>
                <a:tc>
                  <a:txBody>
                    <a:bodyPr/>
                    <a:lstStyle/>
                    <a:p>
                      <a:pPr algn="l"/>
                      <a:r>
                        <a:rPr lang="en-US" sz="1400">
                          <a:latin typeface="+mn-lt"/>
                          <a:cs typeface="Calibri" panose="020F0502020204030204" pitchFamily="34" charset="0"/>
                        </a:rPr>
                        <a:t>Medium %</a:t>
                      </a:r>
                    </a:p>
                  </a:txBody>
                  <a:tcPr/>
                </a:tc>
                <a:extLst>
                  <a:ext uri="{0D108BD9-81ED-4DB2-BD59-A6C34878D82A}">
                    <a16:rowId xmlns:a16="http://schemas.microsoft.com/office/drawing/2014/main" val="3471527725"/>
                  </a:ext>
                </a:extLst>
              </a:tr>
              <a:tr h="684699">
                <a:tc>
                  <a:txBody>
                    <a:bodyPr/>
                    <a:lstStyle/>
                    <a:p>
                      <a:pPr algn="l"/>
                      <a:r>
                        <a:rPr lang="en-US" sz="1400">
                          <a:latin typeface="+mn-lt"/>
                          <a:cs typeface="Calibri" panose="020F0502020204030204" pitchFamily="34" charset="0"/>
                        </a:rPr>
                        <a:t>Advance Packaging Cost Contribution</a:t>
                      </a:r>
                    </a:p>
                  </a:txBody>
                  <a:tcPr/>
                </a:tc>
                <a:tc>
                  <a:txBody>
                    <a:bodyPr/>
                    <a:lstStyle/>
                    <a:p>
                      <a:pPr algn="l"/>
                      <a:r>
                        <a:rPr lang="en-US" sz="1400">
                          <a:latin typeface="+mn-lt"/>
                          <a:cs typeface="Calibri" panose="020F0502020204030204" pitchFamily="34" charset="0"/>
                        </a:rPr>
                        <a:t>N/A</a:t>
                      </a:r>
                    </a:p>
                  </a:txBody>
                  <a:tcPr/>
                </a:tc>
                <a:tc>
                  <a:txBody>
                    <a:bodyPr/>
                    <a:lstStyle/>
                    <a:p>
                      <a:pPr algn="l"/>
                      <a:r>
                        <a:rPr lang="en-US" sz="1400">
                          <a:latin typeface="+mn-lt"/>
                          <a:cs typeface="Calibri" panose="020F0502020204030204" pitchFamily="34" charset="0"/>
                        </a:rPr>
                        <a:t>&lt; 10% </a:t>
                      </a:r>
                    </a:p>
                  </a:txBody>
                  <a:tcPr/>
                </a:tc>
                <a:tc>
                  <a:txBody>
                    <a:bodyPr/>
                    <a:lstStyle/>
                    <a:p>
                      <a:pPr algn="l"/>
                      <a:r>
                        <a:rPr lang="en-US" sz="1400">
                          <a:latin typeface="+mn-lt"/>
                          <a:cs typeface="Calibri" panose="020F0502020204030204" pitchFamily="34" charset="0"/>
                        </a:rPr>
                        <a:t>&lt; 10% </a:t>
                      </a:r>
                    </a:p>
                  </a:txBody>
                  <a:tcPr/>
                </a:tc>
                <a:extLst>
                  <a:ext uri="{0D108BD9-81ED-4DB2-BD59-A6C34878D82A}">
                    <a16:rowId xmlns:a16="http://schemas.microsoft.com/office/drawing/2014/main" val="1247525434"/>
                  </a:ext>
                </a:extLst>
              </a:tr>
              <a:tr h="531404">
                <a:tc>
                  <a:txBody>
                    <a:bodyPr/>
                    <a:lstStyle/>
                    <a:p>
                      <a:pPr algn="l"/>
                      <a:r>
                        <a:rPr lang="en-US" sz="1400">
                          <a:latin typeface="+mn-lt"/>
                          <a:cs typeface="Calibri" panose="020F0502020204030204" pitchFamily="34" charset="0"/>
                        </a:rPr>
                        <a:t>Scrap Cost Contribution</a:t>
                      </a:r>
                    </a:p>
                  </a:txBody>
                  <a:tcPr/>
                </a:tc>
                <a:tc>
                  <a:txBody>
                    <a:bodyPr/>
                    <a:lstStyle/>
                    <a:p>
                      <a:pPr algn="l"/>
                      <a:r>
                        <a:rPr lang="en-US" sz="1400">
                          <a:latin typeface="+mn-lt"/>
                          <a:cs typeface="Calibri" panose="020F0502020204030204" pitchFamily="34" charset="0"/>
                        </a:rPr>
                        <a:t>&lt; 5% </a:t>
                      </a:r>
                    </a:p>
                  </a:txBody>
                  <a:tcPr/>
                </a:tc>
                <a:tc>
                  <a:txBody>
                    <a:bodyPr/>
                    <a:lstStyle/>
                    <a:p>
                      <a:pPr algn="l"/>
                      <a:r>
                        <a:rPr lang="en-US" sz="1400">
                          <a:latin typeface="+mn-lt"/>
                          <a:cs typeface="Calibri" panose="020F0502020204030204" pitchFamily="34" charset="0"/>
                        </a:rPr>
                        <a:t>&lt; 10% </a:t>
                      </a:r>
                    </a:p>
                  </a:txBody>
                  <a:tcPr/>
                </a:tc>
                <a:tc>
                  <a:txBody>
                    <a:bodyPr/>
                    <a:lstStyle/>
                    <a:p>
                      <a:pPr algn="l"/>
                      <a:r>
                        <a:rPr lang="en-US" sz="1400">
                          <a:latin typeface="+mn-lt"/>
                          <a:cs typeface="Calibri" panose="020F0502020204030204" pitchFamily="34" charset="0"/>
                        </a:rPr>
                        <a:t>&lt; 10%</a:t>
                      </a:r>
                    </a:p>
                  </a:txBody>
                  <a:tcPr/>
                </a:tc>
                <a:extLst>
                  <a:ext uri="{0D108BD9-81ED-4DB2-BD59-A6C34878D82A}">
                    <a16:rowId xmlns:a16="http://schemas.microsoft.com/office/drawing/2014/main" val="1760381953"/>
                  </a:ext>
                </a:extLst>
              </a:tr>
            </a:tbl>
          </a:graphicData>
        </a:graphic>
      </p:graphicFrame>
      <p:sp>
        <p:nvSpPr>
          <p:cNvPr id="10" name="Content Placeholder 2">
            <a:extLst>
              <a:ext uri="{FF2B5EF4-FFF2-40B4-BE49-F238E27FC236}">
                <a16:creationId xmlns:a16="http://schemas.microsoft.com/office/drawing/2014/main" id="{DE4ABD4D-D9FD-A246-003D-EEC3C1DA7319}"/>
              </a:ext>
            </a:extLst>
          </p:cNvPr>
          <p:cNvSpPr txBox="1">
            <a:spLocks/>
          </p:cNvSpPr>
          <p:nvPr/>
        </p:nvSpPr>
        <p:spPr>
          <a:xfrm>
            <a:off x="614350" y="5887309"/>
            <a:ext cx="11162607" cy="34802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IntelOne Display Regular" panose="020B0503020203020204" pitchFamily="34" charset="0"/>
              <a:buNone/>
            </a:pPr>
            <a:r>
              <a:rPr lang="en-US" sz="1800">
                <a:solidFill>
                  <a:srgbClr val="00B050"/>
                </a:solidFill>
              </a:rPr>
              <a:t>Comparative / pairwise analysis for any homogeneous or heterogeneous implementations</a:t>
            </a:r>
          </a:p>
        </p:txBody>
      </p:sp>
    </p:spTree>
    <p:extLst>
      <p:ext uri="{BB962C8B-B14F-4D97-AF65-F5344CB8AC3E}">
        <p14:creationId xmlns:p14="http://schemas.microsoft.com/office/powerpoint/2010/main" val="36410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F44A-C2FB-731A-2568-144CD212B85F}"/>
              </a:ext>
            </a:extLst>
          </p:cNvPr>
          <p:cNvSpPr>
            <a:spLocks noGrp="1"/>
          </p:cNvSpPr>
          <p:nvPr>
            <p:ph type="title"/>
          </p:nvPr>
        </p:nvSpPr>
        <p:spPr/>
        <p:txBody>
          <a:bodyPr>
            <a:noAutofit/>
          </a:bodyPr>
          <a:lstStyle/>
          <a:p>
            <a:r>
              <a:rPr lang="en-US" sz="3200">
                <a:solidFill>
                  <a:srgbClr val="00B050"/>
                </a:solidFill>
              </a:rPr>
              <a:t>Case Study #4:</a:t>
            </a:r>
            <a:r>
              <a:rPr lang="en-US" sz="3200"/>
              <a:t> Platform Enablement for Government Programs</a:t>
            </a:r>
          </a:p>
        </p:txBody>
      </p:sp>
      <p:graphicFrame>
        <p:nvGraphicFramePr>
          <p:cNvPr id="7" name="Table 4">
            <a:extLst>
              <a:ext uri="{FF2B5EF4-FFF2-40B4-BE49-F238E27FC236}">
                <a16:creationId xmlns:a16="http://schemas.microsoft.com/office/drawing/2014/main" id="{E1A19FB5-932D-C5FB-0AA0-9F2550658500}"/>
              </a:ext>
            </a:extLst>
          </p:cNvPr>
          <p:cNvGraphicFramePr>
            <a:graphicFrameLocks noGrp="1"/>
          </p:cNvGraphicFramePr>
          <p:nvPr>
            <p:extLst>
              <p:ext uri="{D42A27DB-BD31-4B8C-83A1-F6EECF244321}">
                <p14:modId xmlns:p14="http://schemas.microsoft.com/office/powerpoint/2010/main" val="2078450966"/>
              </p:ext>
            </p:extLst>
          </p:nvPr>
        </p:nvGraphicFramePr>
        <p:xfrm>
          <a:off x="378850" y="2375745"/>
          <a:ext cx="5280688" cy="2291080"/>
        </p:xfrm>
        <a:graphic>
          <a:graphicData uri="http://schemas.openxmlformats.org/drawingml/2006/table">
            <a:tbl>
              <a:tblPr firstRow="1" bandRow="1">
                <a:tableStyleId>{5C22544A-7EE6-4342-B048-85BDC9FD1C3A}</a:tableStyleId>
              </a:tblPr>
              <a:tblGrid>
                <a:gridCol w="2154555">
                  <a:extLst>
                    <a:ext uri="{9D8B030D-6E8A-4147-A177-3AD203B41FA5}">
                      <a16:colId xmlns:a16="http://schemas.microsoft.com/office/drawing/2014/main" val="3288253877"/>
                    </a:ext>
                  </a:extLst>
                </a:gridCol>
                <a:gridCol w="3126133">
                  <a:extLst>
                    <a:ext uri="{9D8B030D-6E8A-4147-A177-3AD203B41FA5}">
                      <a16:colId xmlns:a16="http://schemas.microsoft.com/office/drawing/2014/main" val="4259870223"/>
                    </a:ext>
                  </a:extLst>
                </a:gridCol>
              </a:tblGrid>
              <a:tr h="234269">
                <a:tc>
                  <a:txBody>
                    <a:bodyPr/>
                    <a:lstStyle/>
                    <a:p>
                      <a:r>
                        <a:rPr lang="en-US" sz="1800" b="0"/>
                        <a:t>Upcoming USG Program</a:t>
                      </a:r>
                    </a:p>
                  </a:txBody>
                  <a:tcPr/>
                </a:tc>
                <a:tc>
                  <a:txBody>
                    <a:bodyPr/>
                    <a:lstStyle/>
                    <a:p>
                      <a:r>
                        <a:rPr lang="en-US" sz="1800" b="0"/>
                        <a:t>Description</a:t>
                      </a:r>
                    </a:p>
                  </a:txBody>
                  <a:tcPr/>
                </a:tc>
                <a:extLst>
                  <a:ext uri="{0D108BD9-81ED-4DB2-BD59-A6C34878D82A}">
                    <a16:rowId xmlns:a16="http://schemas.microsoft.com/office/drawing/2014/main" val="3050454018"/>
                  </a:ext>
                </a:extLst>
              </a:tr>
              <a:tr h="370840">
                <a:tc>
                  <a:txBody>
                    <a:bodyPr/>
                    <a:lstStyle/>
                    <a:p>
                      <a:r>
                        <a:rPr lang="en-US" sz="1800" b="0">
                          <a:solidFill>
                            <a:schemeClr val="tx1"/>
                          </a:solidFill>
                        </a:rPr>
                        <a:t>NAPMP</a:t>
                      </a:r>
                    </a:p>
                  </a:txBody>
                  <a:tcPr>
                    <a:solidFill>
                      <a:srgbClr val="E7EBF3"/>
                    </a:solidFill>
                  </a:tcPr>
                </a:tc>
                <a:tc>
                  <a:txBody>
                    <a:bodyPr/>
                    <a:lstStyle/>
                    <a:p>
                      <a:r>
                        <a:rPr lang="en-US" sz="1800" b="0">
                          <a:solidFill>
                            <a:schemeClr val="tx1"/>
                          </a:solidFill>
                        </a:rPr>
                        <a:t>Advanced packaging manufacturing</a:t>
                      </a:r>
                    </a:p>
                  </a:txBody>
                  <a:tcPr>
                    <a:solidFill>
                      <a:srgbClr val="E7EBF3"/>
                    </a:solidFill>
                  </a:tcPr>
                </a:tc>
                <a:extLst>
                  <a:ext uri="{0D108BD9-81ED-4DB2-BD59-A6C34878D82A}">
                    <a16:rowId xmlns:a16="http://schemas.microsoft.com/office/drawing/2014/main" val="3672647638"/>
                  </a:ext>
                </a:extLst>
              </a:tr>
              <a:tr h="370840">
                <a:tc>
                  <a:txBody>
                    <a:bodyPr/>
                    <a:lstStyle/>
                    <a:p>
                      <a:r>
                        <a:rPr lang="en-US" sz="1800" b="0">
                          <a:solidFill>
                            <a:schemeClr val="tx1"/>
                          </a:solidFill>
                        </a:rPr>
                        <a:t>CHIPS</a:t>
                      </a:r>
                    </a:p>
                  </a:txBody>
                  <a:tcPr>
                    <a:solidFill>
                      <a:srgbClr val="E7EBF3"/>
                    </a:solidFill>
                  </a:tcPr>
                </a:tc>
                <a:tc>
                  <a:txBody>
                    <a:bodyPr/>
                    <a:lstStyle/>
                    <a:p>
                      <a:r>
                        <a:rPr lang="en-US" sz="1800" b="0">
                          <a:solidFill>
                            <a:schemeClr val="tx1"/>
                          </a:solidFill>
                        </a:rPr>
                        <a:t>Chips for America</a:t>
                      </a:r>
                    </a:p>
                  </a:txBody>
                  <a:tcPr>
                    <a:solidFill>
                      <a:srgbClr val="E7EBF3"/>
                    </a:solidFill>
                  </a:tcPr>
                </a:tc>
                <a:extLst>
                  <a:ext uri="{0D108BD9-81ED-4DB2-BD59-A6C34878D82A}">
                    <a16:rowId xmlns:a16="http://schemas.microsoft.com/office/drawing/2014/main" val="679457477"/>
                  </a:ext>
                </a:extLst>
              </a:tr>
              <a:tr h="370840">
                <a:tc>
                  <a:txBody>
                    <a:bodyPr/>
                    <a:lstStyle/>
                    <a:p>
                      <a:r>
                        <a:rPr lang="en-US" sz="1800" b="0">
                          <a:solidFill>
                            <a:schemeClr val="tx1"/>
                          </a:solidFill>
                        </a:rPr>
                        <a:t>3D-PRODIGY</a:t>
                      </a:r>
                    </a:p>
                  </a:txBody>
                  <a:tcPr/>
                </a:tc>
                <a:tc>
                  <a:txBody>
                    <a:bodyPr/>
                    <a:lstStyle/>
                    <a:p>
                      <a:r>
                        <a:rPr lang="en-US" sz="1800" b="0">
                          <a:solidFill>
                            <a:schemeClr val="tx1"/>
                          </a:solidFill>
                        </a:rPr>
                        <a:t>3DIC-Physical design, validation, architecture</a:t>
                      </a:r>
                    </a:p>
                  </a:txBody>
                  <a:tcPr/>
                </a:tc>
                <a:extLst>
                  <a:ext uri="{0D108BD9-81ED-4DB2-BD59-A6C34878D82A}">
                    <a16:rowId xmlns:a16="http://schemas.microsoft.com/office/drawing/2014/main" val="1454714511"/>
                  </a:ext>
                </a:extLst>
              </a:tr>
            </a:tbl>
          </a:graphicData>
        </a:graphic>
      </p:graphicFrame>
      <p:sp>
        <p:nvSpPr>
          <p:cNvPr id="9" name="Rectangle 8">
            <a:extLst>
              <a:ext uri="{FF2B5EF4-FFF2-40B4-BE49-F238E27FC236}">
                <a16:creationId xmlns:a16="http://schemas.microsoft.com/office/drawing/2014/main" id="{A0031DA6-A701-61B6-BFA2-C3413A23D726}"/>
              </a:ext>
            </a:extLst>
          </p:cNvPr>
          <p:cNvSpPr/>
          <p:nvPr/>
        </p:nvSpPr>
        <p:spPr>
          <a:xfrm>
            <a:off x="5714814" y="1421516"/>
            <a:ext cx="6096186" cy="1199822"/>
          </a:xfrm>
          <a:prstGeom prst="rect">
            <a:avLst/>
          </a:prstGeom>
        </p:spPr>
        <p:txBody>
          <a:bodyPr/>
          <a:lstStyle/>
          <a:p>
            <a:pPr marL="285750" lvl="0" indent="-285750">
              <a:buFont typeface="Arial" panose="020B0604020202020204" pitchFamily="34" charset="0"/>
              <a:buChar char="•"/>
            </a:pPr>
            <a:r>
              <a:rPr lang="en-US" sz="2400"/>
              <a:t>Secure repositories and studio for semiconductor solutions</a:t>
            </a:r>
          </a:p>
          <a:p>
            <a:pPr marL="285750" lvl="0" indent="-285750">
              <a:buFont typeface="Arial" panose="020B0604020202020204" pitchFamily="34" charset="0"/>
              <a:buChar char="•"/>
            </a:pPr>
            <a:endParaRPr lang="en-US" sz="2400"/>
          </a:p>
        </p:txBody>
      </p:sp>
      <p:sp>
        <p:nvSpPr>
          <p:cNvPr id="3" name="Rectangle 2">
            <a:extLst>
              <a:ext uri="{FF2B5EF4-FFF2-40B4-BE49-F238E27FC236}">
                <a16:creationId xmlns:a16="http://schemas.microsoft.com/office/drawing/2014/main" id="{166DF175-C6F8-69B2-92F6-1E2183794383}"/>
              </a:ext>
            </a:extLst>
          </p:cNvPr>
          <p:cNvSpPr/>
          <p:nvPr/>
        </p:nvSpPr>
        <p:spPr>
          <a:xfrm>
            <a:off x="5714814" y="4952132"/>
            <a:ext cx="6096186" cy="1199822"/>
          </a:xfrm>
          <a:prstGeom prst="rect">
            <a:avLst/>
          </a:prstGeom>
        </p:spPr>
        <p:txBody>
          <a:bodyPr/>
          <a:lstStyle/>
          <a:p>
            <a:pPr marL="285750" lvl="0" indent="-285750">
              <a:buFont typeface="Arial" panose="020B0604020202020204" pitchFamily="34" charset="0"/>
              <a:buChar char="•"/>
            </a:pPr>
            <a:r>
              <a:rPr lang="en-US" sz="2400"/>
              <a:t>Proven components, Chiplets, and IPs to jump start grand challenges</a:t>
            </a:r>
          </a:p>
        </p:txBody>
      </p:sp>
      <p:grpSp>
        <p:nvGrpSpPr>
          <p:cNvPr id="5" name="Group 4">
            <a:extLst>
              <a:ext uri="{FF2B5EF4-FFF2-40B4-BE49-F238E27FC236}">
                <a16:creationId xmlns:a16="http://schemas.microsoft.com/office/drawing/2014/main" id="{4AF19C1B-FCD1-F6F7-7078-D2BE39458090}"/>
              </a:ext>
            </a:extLst>
          </p:cNvPr>
          <p:cNvGrpSpPr/>
          <p:nvPr/>
        </p:nvGrpSpPr>
        <p:grpSpPr>
          <a:xfrm>
            <a:off x="6119004" y="2616297"/>
            <a:ext cx="5808975" cy="1792067"/>
            <a:chOff x="6119004" y="2616297"/>
            <a:chExt cx="5808975" cy="1792067"/>
          </a:xfrm>
        </p:grpSpPr>
        <p:grpSp>
          <p:nvGrpSpPr>
            <p:cNvPr id="21" name="Group 20">
              <a:extLst>
                <a:ext uri="{FF2B5EF4-FFF2-40B4-BE49-F238E27FC236}">
                  <a16:creationId xmlns:a16="http://schemas.microsoft.com/office/drawing/2014/main" id="{5F80A84E-8AF7-3557-866F-5ED4AC7C3A9D}"/>
                </a:ext>
              </a:extLst>
            </p:cNvPr>
            <p:cNvGrpSpPr/>
            <p:nvPr/>
          </p:nvGrpSpPr>
          <p:grpSpPr>
            <a:xfrm>
              <a:off x="7859974" y="2938091"/>
              <a:ext cx="1024639" cy="1148479"/>
              <a:chOff x="8007757" y="2653792"/>
              <a:chExt cx="1024639" cy="1148479"/>
            </a:xfrm>
          </p:grpSpPr>
          <p:pic>
            <p:nvPicPr>
              <p:cNvPr id="6" name="Graphic 5" descr="Circular flowchart outline">
                <a:extLst>
                  <a:ext uri="{FF2B5EF4-FFF2-40B4-BE49-F238E27FC236}">
                    <a16:creationId xmlns:a16="http://schemas.microsoft.com/office/drawing/2014/main" id="{79D83BA0-1B61-E6F8-555E-9FDAEFE793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6159" y="2653792"/>
                <a:ext cx="947835" cy="947835"/>
              </a:xfrm>
              <a:prstGeom prst="rect">
                <a:avLst/>
              </a:prstGeom>
            </p:spPr>
          </p:pic>
          <p:sp>
            <p:nvSpPr>
              <p:cNvPr id="15" name="TextBox 14">
                <a:extLst>
                  <a:ext uri="{FF2B5EF4-FFF2-40B4-BE49-F238E27FC236}">
                    <a16:creationId xmlns:a16="http://schemas.microsoft.com/office/drawing/2014/main" id="{1587400F-6451-6351-97CE-3D770571B52D}"/>
                  </a:ext>
                </a:extLst>
              </p:cNvPr>
              <p:cNvSpPr txBox="1"/>
              <p:nvPr/>
            </p:nvSpPr>
            <p:spPr>
              <a:xfrm>
                <a:off x="8007757" y="3548355"/>
                <a:ext cx="1024639" cy="253916"/>
              </a:xfrm>
              <a:prstGeom prst="rect">
                <a:avLst/>
              </a:prstGeom>
              <a:noFill/>
            </p:spPr>
            <p:txBody>
              <a:bodyPr wrap="none" rtlCol="0">
                <a:spAutoFit/>
              </a:bodyPr>
              <a:lstStyle/>
              <a:p>
                <a:r>
                  <a:rPr lang="en-US" sz="1050"/>
                  <a:t>secure access</a:t>
                </a:r>
              </a:p>
            </p:txBody>
          </p:sp>
        </p:grpSp>
        <p:grpSp>
          <p:nvGrpSpPr>
            <p:cNvPr id="20" name="Group 19">
              <a:extLst>
                <a:ext uri="{FF2B5EF4-FFF2-40B4-BE49-F238E27FC236}">
                  <a16:creationId xmlns:a16="http://schemas.microsoft.com/office/drawing/2014/main" id="{FC26E3A3-FDC3-E6B0-90C4-D39C1FEB13C2}"/>
                </a:ext>
              </a:extLst>
            </p:cNvPr>
            <p:cNvGrpSpPr/>
            <p:nvPr/>
          </p:nvGrpSpPr>
          <p:grpSpPr>
            <a:xfrm>
              <a:off x="11054022" y="3087666"/>
              <a:ext cx="873957" cy="849328"/>
              <a:chOff x="10647630" y="2752299"/>
              <a:chExt cx="873957" cy="849328"/>
            </a:xfrm>
          </p:grpSpPr>
          <p:pic>
            <p:nvPicPr>
              <p:cNvPr id="8" name="Graphic 7" descr="Database outline">
                <a:extLst>
                  <a:ext uri="{FF2B5EF4-FFF2-40B4-BE49-F238E27FC236}">
                    <a16:creationId xmlns:a16="http://schemas.microsoft.com/office/drawing/2014/main" id="{7AA8756C-473A-9625-FDDA-747AD28163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0139" y="2752299"/>
                <a:ext cx="848939" cy="596142"/>
              </a:xfrm>
              <a:prstGeom prst="rect">
                <a:avLst/>
              </a:prstGeom>
            </p:spPr>
          </p:pic>
          <p:sp>
            <p:nvSpPr>
              <p:cNvPr id="16" name="TextBox 15">
                <a:extLst>
                  <a:ext uri="{FF2B5EF4-FFF2-40B4-BE49-F238E27FC236}">
                    <a16:creationId xmlns:a16="http://schemas.microsoft.com/office/drawing/2014/main" id="{DE942080-0364-1EC7-E77C-F66BEEB32FA2}"/>
                  </a:ext>
                </a:extLst>
              </p:cNvPr>
              <p:cNvSpPr txBox="1"/>
              <p:nvPr/>
            </p:nvSpPr>
            <p:spPr>
              <a:xfrm>
                <a:off x="10647630" y="3347711"/>
                <a:ext cx="873957" cy="253916"/>
              </a:xfrm>
              <a:prstGeom prst="rect">
                <a:avLst/>
              </a:prstGeom>
              <a:noFill/>
            </p:spPr>
            <p:txBody>
              <a:bodyPr wrap="none" rtlCol="0">
                <a:spAutoFit/>
              </a:bodyPr>
              <a:lstStyle/>
              <a:p>
                <a:r>
                  <a:rPr lang="en-US" sz="1050"/>
                  <a:t>repositories</a:t>
                </a:r>
              </a:p>
            </p:txBody>
          </p:sp>
        </p:grpSp>
        <p:grpSp>
          <p:nvGrpSpPr>
            <p:cNvPr id="22" name="Group 21">
              <a:extLst>
                <a:ext uri="{FF2B5EF4-FFF2-40B4-BE49-F238E27FC236}">
                  <a16:creationId xmlns:a16="http://schemas.microsoft.com/office/drawing/2014/main" id="{816D703A-42E8-2A5D-16FA-47AB0E6421D6}"/>
                </a:ext>
              </a:extLst>
            </p:cNvPr>
            <p:cNvGrpSpPr/>
            <p:nvPr/>
          </p:nvGrpSpPr>
          <p:grpSpPr>
            <a:xfrm>
              <a:off x="6119004" y="2616297"/>
              <a:ext cx="1230464" cy="1792067"/>
              <a:chOff x="6479221" y="2394630"/>
              <a:chExt cx="1230464" cy="1792067"/>
            </a:xfrm>
          </p:grpSpPr>
          <p:grpSp>
            <p:nvGrpSpPr>
              <p:cNvPr id="18" name="Group 17">
                <a:extLst>
                  <a:ext uri="{FF2B5EF4-FFF2-40B4-BE49-F238E27FC236}">
                    <a16:creationId xmlns:a16="http://schemas.microsoft.com/office/drawing/2014/main" id="{381FE8AF-5BC2-C73C-B4BE-FA088ABA5F85}"/>
                  </a:ext>
                </a:extLst>
              </p:cNvPr>
              <p:cNvGrpSpPr/>
              <p:nvPr/>
            </p:nvGrpSpPr>
            <p:grpSpPr>
              <a:xfrm>
                <a:off x="6479221" y="2394630"/>
                <a:ext cx="1230464" cy="1466435"/>
                <a:chOff x="6479221" y="2394630"/>
                <a:chExt cx="1230464" cy="1466435"/>
              </a:xfrm>
            </p:grpSpPr>
            <p:pic>
              <p:nvPicPr>
                <p:cNvPr id="11" name="Graphic 10" descr="Address Book outline">
                  <a:extLst>
                    <a:ext uri="{FF2B5EF4-FFF2-40B4-BE49-F238E27FC236}">
                      <a16:creationId xmlns:a16="http://schemas.microsoft.com/office/drawing/2014/main" id="{2EB7F287-2C3D-CB58-75EC-EA0B0651B2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5196" y="2394630"/>
                  <a:ext cx="596142" cy="596142"/>
                </a:xfrm>
                <a:prstGeom prst="rect">
                  <a:avLst/>
                </a:prstGeom>
              </p:spPr>
            </p:pic>
            <p:pic>
              <p:nvPicPr>
                <p:cNvPr id="12" name="Graphic 11" descr="Address Book outline">
                  <a:extLst>
                    <a:ext uri="{FF2B5EF4-FFF2-40B4-BE49-F238E27FC236}">
                      <a16:creationId xmlns:a16="http://schemas.microsoft.com/office/drawing/2014/main" id="{31EF4AC9-1502-BE73-DA42-C40159DD08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79221" y="3264923"/>
                  <a:ext cx="596142" cy="596142"/>
                </a:xfrm>
                <a:prstGeom prst="rect">
                  <a:avLst/>
                </a:prstGeom>
              </p:spPr>
            </p:pic>
            <p:pic>
              <p:nvPicPr>
                <p:cNvPr id="13" name="Graphic 12" descr="Address Book outline">
                  <a:extLst>
                    <a:ext uri="{FF2B5EF4-FFF2-40B4-BE49-F238E27FC236}">
                      <a16:creationId xmlns:a16="http://schemas.microsoft.com/office/drawing/2014/main" id="{6A4F54B9-287E-0548-5F8F-87ACD107E2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13543" y="2889391"/>
                  <a:ext cx="596142" cy="596142"/>
                </a:xfrm>
                <a:prstGeom prst="rect">
                  <a:avLst/>
                </a:prstGeom>
              </p:spPr>
            </p:pic>
          </p:grpSp>
          <p:sp>
            <p:nvSpPr>
              <p:cNvPr id="17" name="TextBox 16">
                <a:extLst>
                  <a:ext uri="{FF2B5EF4-FFF2-40B4-BE49-F238E27FC236}">
                    <a16:creationId xmlns:a16="http://schemas.microsoft.com/office/drawing/2014/main" id="{569C5B62-3316-48E1-0D6A-4349DB552A52}"/>
                  </a:ext>
                </a:extLst>
              </p:cNvPr>
              <p:cNvSpPr txBox="1"/>
              <p:nvPr/>
            </p:nvSpPr>
            <p:spPr>
              <a:xfrm>
                <a:off x="6643849" y="3771199"/>
                <a:ext cx="901209" cy="415498"/>
              </a:xfrm>
              <a:prstGeom prst="rect">
                <a:avLst/>
              </a:prstGeom>
              <a:noFill/>
            </p:spPr>
            <p:txBody>
              <a:bodyPr wrap="none" rtlCol="0">
                <a:spAutoFit/>
              </a:bodyPr>
              <a:lstStyle/>
              <a:p>
                <a:pPr algn="ctr"/>
                <a:r>
                  <a:rPr lang="en-US" sz="1050"/>
                  <a:t>government</a:t>
                </a:r>
              </a:p>
              <a:p>
                <a:pPr algn="ctr"/>
                <a:r>
                  <a:rPr lang="en-US" sz="1050"/>
                  <a:t> programs</a:t>
                </a:r>
              </a:p>
            </p:txBody>
          </p:sp>
        </p:grpSp>
        <p:cxnSp>
          <p:nvCxnSpPr>
            <p:cNvPr id="24" name="Straight Arrow Connector 23">
              <a:extLst>
                <a:ext uri="{FF2B5EF4-FFF2-40B4-BE49-F238E27FC236}">
                  <a16:creationId xmlns:a16="http://schemas.microsoft.com/office/drawing/2014/main" id="{5F0EA18E-4457-6FBB-59E5-86B8610726B6}"/>
                </a:ext>
              </a:extLst>
            </p:cNvPr>
            <p:cNvCxnSpPr>
              <a:cxnSpLocks/>
            </p:cNvCxnSpPr>
            <p:nvPr/>
          </p:nvCxnSpPr>
          <p:spPr>
            <a:xfrm>
              <a:off x="7518400" y="3512330"/>
              <a:ext cx="34157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578D1BE-6D9F-77F5-FBC1-7E338DD2E053}"/>
                </a:ext>
              </a:extLst>
            </p:cNvPr>
            <p:cNvCxnSpPr>
              <a:cxnSpLocks/>
            </p:cNvCxnSpPr>
            <p:nvPr/>
          </p:nvCxnSpPr>
          <p:spPr>
            <a:xfrm>
              <a:off x="8846211" y="3512330"/>
              <a:ext cx="34157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1C499FB-DF09-23EF-C0C4-32F76BA3C0ED}"/>
                </a:ext>
              </a:extLst>
            </p:cNvPr>
            <p:cNvCxnSpPr>
              <a:cxnSpLocks/>
            </p:cNvCxnSpPr>
            <p:nvPr/>
          </p:nvCxnSpPr>
          <p:spPr>
            <a:xfrm>
              <a:off x="10712448" y="3512330"/>
              <a:ext cx="34157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58196896-8B06-FAA3-4F4D-BE3D4A4AFEC8}"/>
                </a:ext>
              </a:extLst>
            </p:cNvPr>
            <p:cNvGrpSpPr/>
            <p:nvPr/>
          </p:nvGrpSpPr>
          <p:grpSpPr>
            <a:xfrm>
              <a:off x="9315532" y="3246819"/>
              <a:ext cx="1174619" cy="1011306"/>
              <a:chOff x="9315532" y="3237864"/>
              <a:chExt cx="1174619" cy="1011306"/>
            </a:xfrm>
          </p:grpSpPr>
          <p:sp>
            <p:nvSpPr>
              <p:cNvPr id="14" name="Rectangle: Rounded Corners 13">
                <a:extLst>
                  <a:ext uri="{FF2B5EF4-FFF2-40B4-BE49-F238E27FC236}">
                    <a16:creationId xmlns:a16="http://schemas.microsoft.com/office/drawing/2014/main" id="{0F055DC8-B1EB-1118-E4C7-D5B795D237C8}"/>
                  </a:ext>
                </a:extLst>
              </p:cNvPr>
              <p:cNvSpPr/>
              <p:nvPr/>
            </p:nvSpPr>
            <p:spPr>
              <a:xfrm>
                <a:off x="9315532" y="3237864"/>
                <a:ext cx="1174619" cy="548932"/>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sp>
            <p:nvSpPr>
              <p:cNvPr id="27" name="TextBox 26">
                <a:extLst>
                  <a:ext uri="{FF2B5EF4-FFF2-40B4-BE49-F238E27FC236}">
                    <a16:creationId xmlns:a16="http://schemas.microsoft.com/office/drawing/2014/main" id="{FC529511-8CE1-55F7-1EE7-92C624AAAEB7}"/>
                  </a:ext>
                </a:extLst>
              </p:cNvPr>
              <p:cNvSpPr txBox="1"/>
              <p:nvPr/>
            </p:nvSpPr>
            <p:spPr>
              <a:xfrm>
                <a:off x="9390522" y="3833672"/>
                <a:ext cx="1024639" cy="415498"/>
              </a:xfrm>
              <a:prstGeom prst="rect">
                <a:avLst/>
              </a:prstGeom>
              <a:noFill/>
            </p:spPr>
            <p:txBody>
              <a:bodyPr wrap="square" rtlCol="0">
                <a:spAutoFit/>
              </a:bodyPr>
              <a:lstStyle/>
              <a:p>
                <a:pPr algn="ctr"/>
                <a:r>
                  <a:rPr lang="en-US" sz="1050"/>
                  <a:t>with proven solutions</a:t>
                </a:r>
              </a:p>
            </p:txBody>
          </p:sp>
        </p:grpSp>
      </p:grpSp>
    </p:spTree>
    <p:extLst>
      <p:ext uri="{BB962C8B-B14F-4D97-AF65-F5344CB8AC3E}">
        <p14:creationId xmlns:p14="http://schemas.microsoft.com/office/powerpoint/2010/main" val="64723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18328-F932-4E05-A8F4-747757FC5FCE}"/>
              </a:ext>
            </a:extLst>
          </p:cNvPr>
          <p:cNvSpPr>
            <a:spLocks noGrp="1"/>
          </p:cNvSpPr>
          <p:nvPr>
            <p:ph type="title"/>
          </p:nvPr>
        </p:nvSpPr>
        <p:spPr/>
        <p:txBody>
          <a:bodyPr>
            <a:normAutofit/>
          </a:bodyPr>
          <a:lstStyle/>
          <a:p>
            <a:r>
              <a:rPr lang="en-US"/>
              <a:t>Overall System Design Studio Value Thesis</a:t>
            </a:r>
          </a:p>
        </p:txBody>
      </p:sp>
      <p:sp>
        <p:nvSpPr>
          <p:cNvPr id="145" name="TextBox 144">
            <a:extLst>
              <a:ext uri="{FF2B5EF4-FFF2-40B4-BE49-F238E27FC236}">
                <a16:creationId xmlns:a16="http://schemas.microsoft.com/office/drawing/2014/main" id="{DD082DEE-DFD1-5B2C-66D6-AF2B90AA6C99}"/>
              </a:ext>
            </a:extLst>
          </p:cNvPr>
          <p:cNvSpPr txBox="1"/>
          <p:nvPr/>
        </p:nvSpPr>
        <p:spPr>
          <a:xfrm>
            <a:off x="7653122" y="1761516"/>
            <a:ext cx="311359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cs typeface="Arial"/>
              </a:rPr>
              <a:t>Accelerate Time to Leadership</a:t>
            </a:r>
          </a:p>
        </p:txBody>
      </p:sp>
      <p:cxnSp>
        <p:nvCxnSpPr>
          <p:cNvPr id="25" name="Straight Connector 24">
            <a:extLst>
              <a:ext uri="{FF2B5EF4-FFF2-40B4-BE49-F238E27FC236}">
                <a16:creationId xmlns:a16="http://schemas.microsoft.com/office/drawing/2014/main" id="{C1999C9C-C8AE-7BC0-7D3B-9F28AE669B7C}"/>
              </a:ext>
            </a:extLst>
          </p:cNvPr>
          <p:cNvCxnSpPr>
            <a:cxnSpLocks/>
          </p:cNvCxnSpPr>
          <p:nvPr/>
        </p:nvCxnSpPr>
        <p:spPr>
          <a:xfrm>
            <a:off x="1119832" y="2205833"/>
            <a:ext cx="0" cy="557985"/>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CCF0842-2DA0-D77C-704F-A85BA9E53B14}"/>
              </a:ext>
            </a:extLst>
          </p:cNvPr>
          <p:cNvCxnSpPr>
            <a:cxnSpLocks/>
            <a:endCxn id="100" idx="0"/>
          </p:cNvCxnSpPr>
          <p:nvPr/>
        </p:nvCxnSpPr>
        <p:spPr>
          <a:xfrm>
            <a:off x="1119832" y="2359372"/>
            <a:ext cx="0" cy="280233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10DD02-EC6F-FDA3-29F9-80D4A89E7B80}"/>
              </a:ext>
            </a:extLst>
          </p:cNvPr>
          <p:cNvCxnSpPr>
            <a:cxnSpLocks/>
            <a:stCxn id="115" idx="0"/>
            <a:endCxn id="94" idx="0"/>
          </p:cNvCxnSpPr>
          <p:nvPr/>
        </p:nvCxnSpPr>
        <p:spPr>
          <a:xfrm>
            <a:off x="4345627" y="2060938"/>
            <a:ext cx="0" cy="310077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025D54A-3F94-6E3C-0006-07303F9940FA}"/>
              </a:ext>
            </a:extLst>
          </p:cNvPr>
          <p:cNvCxnSpPr>
            <a:cxnSpLocks/>
            <a:stCxn id="114" idx="2"/>
          </p:cNvCxnSpPr>
          <p:nvPr/>
        </p:nvCxnSpPr>
        <p:spPr>
          <a:xfrm flipH="1" flipV="1">
            <a:off x="4812006" y="1603738"/>
            <a:ext cx="2386655" cy="1240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94A1B831-F4C3-DF7E-30C4-76629DDCFC6A}"/>
              </a:ext>
            </a:extLst>
          </p:cNvPr>
          <p:cNvSpPr/>
          <p:nvPr/>
        </p:nvSpPr>
        <p:spPr>
          <a:xfrm rot="16200000" flipV="1">
            <a:off x="6741461" y="1616145"/>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15" name="Arc 114">
            <a:extLst>
              <a:ext uri="{FF2B5EF4-FFF2-40B4-BE49-F238E27FC236}">
                <a16:creationId xmlns:a16="http://schemas.microsoft.com/office/drawing/2014/main" id="{4081F305-DB64-D0A6-ABD7-8FEC2F7B9574}"/>
              </a:ext>
            </a:extLst>
          </p:cNvPr>
          <p:cNvSpPr/>
          <p:nvPr/>
        </p:nvSpPr>
        <p:spPr>
          <a:xfrm rot="5400000" flipH="1" flipV="1">
            <a:off x="4345627" y="1603738"/>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grpSp>
        <p:nvGrpSpPr>
          <p:cNvPr id="68" name="Group 67">
            <a:extLst>
              <a:ext uri="{FF2B5EF4-FFF2-40B4-BE49-F238E27FC236}">
                <a16:creationId xmlns:a16="http://schemas.microsoft.com/office/drawing/2014/main" id="{B7D30D9E-4F12-2BC5-6FCA-26910AC87A1B}"/>
              </a:ext>
            </a:extLst>
          </p:cNvPr>
          <p:cNvGrpSpPr/>
          <p:nvPr/>
        </p:nvGrpSpPr>
        <p:grpSpPr>
          <a:xfrm>
            <a:off x="4254187" y="2155745"/>
            <a:ext cx="182880" cy="182880"/>
            <a:chOff x="665753" y="2136097"/>
            <a:chExt cx="182880" cy="182880"/>
          </a:xfrm>
        </p:grpSpPr>
        <p:sp>
          <p:nvSpPr>
            <p:cNvPr id="69" name="Oval 68">
              <a:extLst>
                <a:ext uri="{FF2B5EF4-FFF2-40B4-BE49-F238E27FC236}">
                  <a16:creationId xmlns:a16="http://schemas.microsoft.com/office/drawing/2014/main" id="{FD0DCAEF-A1D1-10BC-6A82-387411B64909}"/>
                </a:ext>
              </a:extLst>
            </p:cNvPr>
            <p:cNvSpPr>
              <a:spLocks noChangeAspect="1"/>
            </p:cNvSpPr>
            <p:nvPr/>
          </p:nvSpPr>
          <p:spPr>
            <a:xfrm>
              <a:off x="665753" y="2136097"/>
              <a:ext cx="182880" cy="18288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70" name="Oval 69">
              <a:extLst>
                <a:ext uri="{FF2B5EF4-FFF2-40B4-BE49-F238E27FC236}">
                  <a16:creationId xmlns:a16="http://schemas.microsoft.com/office/drawing/2014/main" id="{AD42A4E9-6043-DF1B-2E7D-92E78A5B8502}"/>
                </a:ext>
              </a:extLst>
            </p:cNvPr>
            <p:cNvSpPr>
              <a:spLocks noChangeAspect="1"/>
            </p:cNvSpPr>
            <p:nvPr/>
          </p:nvSpPr>
          <p:spPr>
            <a:xfrm>
              <a:off x="711473" y="218181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grpSp>
        <p:nvGrpSpPr>
          <p:cNvPr id="17" name="Group 16">
            <a:extLst>
              <a:ext uri="{FF2B5EF4-FFF2-40B4-BE49-F238E27FC236}">
                <a16:creationId xmlns:a16="http://schemas.microsoft.com/office/drawing/2014/main" id="{051C8A7B-A0FC-BB97-072A-0871A8F355A6}"/>
              </a:ext>
            </a:extLst>
          </p:cNvPr>
          <p:cNvGrpSpPr/>
          <p:nvPr/>
        </p:nvGrpSpPr>
        <p:grpSpPr>
          <a:xfrm>
            <a:off x="1028392" y="2155745"/>
            <a:ext cx="182880" cy="182880"/>
            <a:chOff x="665753" y="2136097"/>
            <a:chExt cx="182880" cy="182880"/>
          </a:xfrm>
        </p:grpSpPr>
        <p:sp>
          <p:nvSpPr>
            <p:cNvPr id="15" name="Oval 14">
              <a:extLst>
                <a:ext uri="{FF2B5EF4-FFF2-40B4-BE49-F238E27FC236}">
                  <a16:creationId xmlns:a16="http://schemas.microsoft.com/office/drawing/2014/main" id="{55C6A196-473A-D990-7D20-2CF4974C23B0}"/>
                </a:ext>
              </a:extLst>
            </p:cNvPr>
            <p:cNvSpPr>
              <a:spLocks noChangeAspect="1"/>
            </p:cNvSpPr>
            <p:nvPr/>
          </p:nvSpPr>
          <p:spPr>
            <a:xfrm>
              <a:off x="665753" y="2136097"/>
              <a:ext cx="182880" cy="182880"/>
            </a:xfrm>
            <a:prstGeom prst="ellipse">
              <a:avLst/>
            </a:prstGeom>
            <a:solidFill>
              <a:schemeClr val="bg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16" name="Oval 15">
              <a:extLst>
                <a:ext uri="{FF2B5EF4-FFF2-40B4-BE49-F238E27FC236}">
                  <a16:creationId xmlns:a16="http://schemas.microsoft.com/office/drawing/2014/main" id="{4BF2F87B-0CA8-B29D-EF00-213091E4E016}"/>
                </a:ext>
              </a:extLst>
            </p:cNvPr>
            <p:cNvSpPr>
              <a:spLocks noChangeAspect="1"/>
            </p:cNvSpPr>
            <p:nvPr/>
          </p:nvSpPr>
          <p:spPr>
            <a:xfrm>
              <a:off x="711473" y="218181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cxnSp>
        <p:nvCxnSpPr>
          <p:cNvPr id="134" name="Straight Connector 133">
            <a:extLst>
              <a:ext uri="{FF2B5EF4-FFF2-40B4-BE49-F238E27FC236}">
                <a16:creationId xmlns:a16="http://schemas.microsoft.com/office/drawing/2014/main" id="{A4AC9C85-7BBE-F583-0A27-759606DAB76E}"/>
              </a:ext>
            </a:extLst>
          </p:cNvPr>
          <p:cNvCxnSpPr>
            <a:cxnSpLocks/>
            <a:endCxn id="138" idx="0"/>
          </p:cNvCxnSpPr>
          <p:nvPr/>
        </p:nvCxnSpPr>
        <p:spPr>
          <a:xfrm>
            <a:off x="7657205" y="2064487"/>
            <a:ext cx="0" cy="30972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25FC1A2-E3B2-A6B3-DD26-B5B9F007B553}"/>
              </a:ext>
            </a:extLst>
          </p:cNvPr>
          <p:cNvCxnSpPr>
            <a:cxnSpLocks/>
            <a:endCxn id="137" idx="0"/>
          </p:cNvCxnSpPr>
          <p:nvPr/>
        </p:nvCxnSpPr>
        <p:spPr>
          <a:xfrm flipH="1">
            <a:off x="10883000" y="1947858"/>
            <a:ext cx="7524" cy="326640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EC2FFB9-1575-EEB5-1938-A9054B01EF67}"/>
              </a:ext>
            </a:extLst>
          </p:cNvPr>
          <p:cNvCxnSpPr>
            <a:cxnSpLocks/>
            <a:endCxn id="138" idx="2"/>
          </p:cNvCxnSpPr>
          <p:nvPr/>
        </p:nvCxnSpPr>
        <p:spPr>
          <a:xfrm flipH="1" flipV="1">
            <a:off x="8114405" y="5618909"/>
            <a:ext cx="2317146" cy="5255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7" name="Arc 136">
            <a:extLst>
              <a:ext uri="{FF2B5EF4-FFF2-40B4-BE49-F238E27FC236}">
                <a16:creationId xmlns:a16="http://schemas.microsoft.com/office/drawing/2014/main" id="{5B96C547-F551-B9B0-BA8F-ED9876B6CC22}"/>
              </a:ext>
            </a:extLst>
          </p:cNvPr>
          <p:cNvSpPr/>
          <p:nvPr/>
        </p:nvSpPr>
        <p:spPr>
          <a:xfrm rot="5400000">
            <a:off x="9968600" y="4757059"/>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38" name="Arc 137">
            <a:extLst>
              <a:ext uri="{FF2B5EF4-FFF2-40B4-BE49-F238E27FC236}">
                <a16:creationId xmlns:a16="http://schemas.microsoft.com/office/drawing/2014/main" id="{F0930FE3-1D81-F617-A51B-4FE74AC5C2D4}"/>
              </a:ext>
            </a:extLst>
          </p:cNvPr>
          <p:cNvSpPr/>
          <p:nvPr/>
        </p:nvSpPr>
        <p:spPr>
          <a:xfrm rot="16200000" flipH="1">
            <a:off x="7657205" y="4704509"/>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43" name="Arc 142">
            <a:extLst>
              <a:ext uri="{FF2B5EF4-FFF2-40B4-BE49-F238E27FC236}">
                <a16:creationId xmlns:a16="http://schemas.microsoft.com/office/drawing/2014/main" id="{31A08024-0F68-DE20-6177-D187FFD2E2B0}"/>
              </a:ext>
            </a:extLst>
          </p:cNvPr>
          <p:cNvSpPr/>
          <p:nvPr/>
        </p:nvSpPr>
        <p:spPr>
          <a:xfrm rot="5400000" flipH="1" flipV="1">
            <a:off x="10891869" y="1475052"/>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44" name="Triangle 143">
            <a:extLst>
              <a:ext uri="{FF2B5EF4-FFF2-40B4-BE49-F238E27FC236}">
                <a16:creationId xmlns:a16="http://schemas.microsoft.com/office/drawing/2014/main" id="{C90DF09B-147F-5008-6971-1FC7E334D207}"/>
              </a:ext>
            </a:extLst>
          </p:cNvPr>
          <p:cNvSpPr/>
          <p:nvPr/>
        </p:nvSpPr>
        <p:spPr>
          <a:xfrm rot="5400000">
            <a:off x="11323714" y="1370392"/>
            <a:ext cx="162094" cy="13973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nvGrpSpPr>
          <p:cNvPr id="28" name="Group 27">
            <a:extLst>
              <a:ext uri="{FF2B5EF4-FFF2-40B4-BE49-F238E27FC236}">
                <a16:creationId xmlns:a16="http://schemas.microsoft.com/office/drawing/2014/main" id="{EC166C01-898E-8636-E958-5EF5FFCB825B}"/>
              </a:ext>
            </a:extLst>
          </p:cNvPr>
          <p:cNvGrpSpPr/>
          <p:nvPr/>
        </p:nvGrpSpPr>
        <p:grpSpPr>
          <a:xfrm>
            <a:off x="4470136" y="2602337"/>
            <a:ext cx="3108960" cy="2978589"/>
            <a:chOff x="4113074" y="3177117"/>
            <a:chExt cx="3108960" cy="2978589"/>
          </a:xfrm>
        </p:grpSpPr>
        <p:pic>
          <p:nvPicPr>
            <p:cNvPr id="77" name="Picture 76">
              <a:extLst>
                <a:ext uri="{FF2B5EF4-FFF2-40B4-BE49-F238E27FC236}">
                  <a16:creationId xmlns:a16="http://schemas.microsoft.com/office/drawing/2014/main" id="{9C783521-E773-493E-AE6A-E200A1F28AF3}"/>
                </a:ext>
              </a:extLst>
            </p:cNvPr>
            <p:cNvPicPr>
              <a:picLocks noChangeAspect="1"/>
            </p:cNvPicPr>
            <p:nvPr/>
          </p:nvPicPr>
          <p:blipFill>
            <a:blip r:embed="rId3"/>
            <a:stretch>
              <a:fillRect/>
            </a:stretch>
          </p:blipFill>
          <p:spPr>
            <a:xfrm>
              <a:off x="4412657" y="4382079"/>
              <a:ext cx="2430759" cy="1773627"/>
            </a:xfrm>
            <a:prstGeom prst="rect">
              <a:avLst/>
            </a:prstGeom>
          </p:spPr>
        </p:pic>
        <p:grpSp>
          <p:nvGrpSpPr>
            <p:cNvPr id="27" name="Group 26">
              <a:extLst>
                <a:ext uri="{FF2B5EF4-FFF2-40B4-BE49-F238E27FC236}">
                  <a16:creationId xmlns:a16="http://schemas.microsoft.com/office/drawing/2014/main" id="{975EDA06-663D-7E0A-1892-1698B823CDE3}"/>
                </a:ext>
              </a:extLst>
            </p:cNvPr>
            <p:cNvGrpSpPr/>
            <p:nvPr/>
          </p:nvGrpSpPr>
          <p:grpSpPr>
            <a:xfrm>
              <a:off x="4113074" y="3177117"/>
              <a:ext cx="3108960" cy="2182059"/>
              <a:chOff x="4113074" y="3177117"/>
              <a:chExt cx="3108960" cy="2182059"/>
            </a:xfrm>
          </p:grpSpPr>
          <p:sp>
            <p:nvSpPr>
              <p:cNvPr id="7" name="Chevron 6">
                <a:extLst>
                  <a:ext uri="{FF2B5EF4-FFF2-40B4-BE49-F238E27FC236}">
                    <a16:creationId xmlns:a16="http://schemas.microsoft.com/office/drawing/2014/main" id="{9B2B50F3-AA79-B46F-C0EF-56A909083450}"/>
                  </a:ext>
                </a:extLst>
              </p:cNvPr>
              <p:cNvSpPr/>
              <p:nvPr/>
            </p:nvSpPr>
            <p:spPr>
              <a:xfrm>
                <a:off x="4113074" y="3177117"/>
                <a:ext cx="3108960" cy="64008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IntelOne Display Regular"/>
                    <a:cs typeface="Arial"/>
                  </a:rPr>
                  <a:t>Proven STCO Solutions</a:t>
                </a:r>
              </a:p>
            </p:txBody>
          </p:sp>
          <p:pic>
            <p:nvPicPr>
              <p:cNvPr id="93" name="Picture 92">
                <a:extLst>
                  <a:ext uri="{FF2B5EF4-FFF2-40B4-BE49-F238E27FC236}">
                    <a16:creationId xmlns:a16="http://schemas.microsoft.com/office/drawing/2014/main" id="{7FDFD0AA-B6EC-4A4B-8CB1-5B444FB25FE9}"/>
                  </a:ext>
                </a:extLst>
              </p:cNvPr>
              <p:cNvPicPr>
                <a:picLocks noChangeAspect="1"/>
              </p:cNvPicPr>
              <p:nvPr/>
            </p:nvPicPr>
            <p:blipFill>
              <a:blip r:embed="rId4"/>
              <a:stretch>
                <a:fillRect/>
              </a:stretch>
            </p:blipFill>
            <p:spPr>
              <a:xfrm>
                <a:off x="4896973" y="4527143"/>
                <a:ext cx="667265" cy="365760"/>
              </a:xfrm>
              <a:prstGeom prst="rect">
                <a:avLst/>
              </a:prstGeom>
            </p:spPr>
          </p:pic>
          <p:pic>
            <p:nvPicPr>
              <p:cNvPr id="95" name="Picture 94" descr="A picture containing table, satellite, case, worktable&#10;&#10;Description automatically generated">
                <a:extLst>
                  <a:ext uri="{FF2B5EF4-FFF2-40B4-BE49-F238E27FC236}">
                    <a16:creationId xmlns:a16="http://schemas.microsoft.com/office/drawing/2014/main" id="{DB397356-40D9-4F0D-81B3-2161AE7898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234" t="11787" r="15234" b="11787"/>
              <a:stretch/>
            </p:blipFill>
            <p:spPr>
              <a:xfrm>
                <a:off x="4861764" y="4904320"/>
                <a:ext cx="736040" cy="454856"/>
              </a:xfrm>
              <a:prstGeom prst="rect">
                <a:avLst/>
              </a:prstGeom>
            </p:spPr>
          </p:pic>
          <p:sp>
            <p:nvSpPr>
              <p:cNvPr id="97" name="TextBox 96">
                <a:extLst>
                  <a:ext uri="{FF2B5EF4-FFF2-40B4-BE49-F238E27FC236}">
                    <a16:creationId xmlns:a16="http://schemas.microsoft.com/office/drawing/2014/main" id="{4374512E-EF3D-4077-AB62-6E1FCF4B47F2}"/>
                  </a:ext>
                </a:extLst>
              </p:cNvPr>
              <p:cNvSpPr txBox="1"/>
              <p:nvPr/>
            </p:nvSpPr>
            <p:spPr>
              <a:xfrm>
                <a:off x="4800169" y="4185328"/>
                <a:ext cx="18844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STCO Optimization</a:t>
                </a:r>
              </a:p>
            </p:txBody>
          </p:sp>
        </p:grpSp>
      </p:grpSp>
      <p:grpSp>
        <p:nvGrpSpPr>
          <p:cNvPr id="19" name="Group 18">
            <a:extLst>
              <a:ext uri="{FF2B5EF4-FFF2-40B4-BE49-F238E27FC236}">
                <a16:creationId xmlns:a16="http://schemas.microsoft.com/office/drawing/2014/main" id="{668D594B-099C-87FC-1A34-3AD46263E584}"/>
              </a:ext>
            </a:extLst>
          </p:cNvPr>
          <p:cNvGrpSpPr/>
          <p:nvPr/>
        </p:nvGrpSpPr>
        <p:grpSpPr>
          <a:xfrm>
            <a:off x="7736022" y="2602337"/>
            <a:ext cx="3108960" cy="2676219"/>
            <a:chOff x="7378960" y="3177117"/>
            <a:chExt cx="3108960" cy="2676219"/>
          </a:xfrm>
        </p:grpSpPr>
        <p:pic>
          <p:nvPicPr>
            <p:cNvPr id="127" name="Picture 6" descr="This image shows the Simics simulator demonstration running, started from a project in the Simics Package Manager">
              <a:extLst>
                <a:ext uri="{FF2B5EF4-FFF2-40B4-BE49-F238E27FC236}">
                  <a16:creationId xmlns:a16="http://schemas.microsoft.com/office/drawing/2014/main" id="{1CB8FBFF-42B9-DDA0-B2EF-678FA67CF738}"/>
                </a:ext>
              </a:extLst>
            </p:cNvPr>
            <p:cNvPicPr>
              <a:picLocks noChangeAspect="1" noChangeArrowheads="1"/>
            </p:cNvPicPr>
            <p:nvPr/>
          </p:nvPicPr>
          <p:blipFill rotWithShape="1">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l="53297" t="33252" r="23917" b="41026"/>
            <a:stretch/>
          </p:blipFill>
          <p:spPr bwMode="auto">
            <a:xfrm>
              <a:off x="8735983" y="3989532"/>
              <a:ext cx="497850" cy="414580"/>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a:extLst>
                <a:ext uri="{FF2B5EF4-FFF2-40B4-BE49-F238E27FC236}">
                  <a16:creationId xmlns:a16="http://schemas.microsoft.com/office/drawing/2014/main" id="{5AB2687A-1229-8620-B1E8-FBF52613BD88}"/>
                </a:ext>
              </a:extLst>
            </p:cNvPr>
            <p:cNvSpPr txBox="1"/>
            <p:nvPr/>
          </p:nvSpPr>
          <p:spPr>
            <a:xfrm>
              <a:off x="8397211" y="4428373"/>
              <a:ext cx="1175394" cy="337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Intel ® Simics®</a:t>
              </a:r>
            </a:p>
          </p:txBody>
        </p:sp>
        <p:sp>
          <p:nvSpPr>
            <p:cNvPr id="129" name="TextBox 128">
              <a:extLst>
                <a:ext uri="{FF2B5EF4-FFF2-40B4-BE49-F238E27FC236}">
                  <a16:creationId xmlns:a16="http://schemas.microsoft.com/office/drawing/2014/main" id="{E750CB69-C124-814D-0CF3-6B7245D5CD01}"/>
                </a:ext>
              </a:extLst>
            </p:cNvPr>
            <p:cNvSpPr txBox="1"/>
            <p:nvPr/>
          </p:nvSpPr>
          <p:spPr>
            <a:xfrm>
              <a:off x="8029358" y="4558853"/>
              <a:ext cx="191110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Firmware Accelerated</a:t>
              </a:r>
            </a:p>
          </p:txBody>
        </p:sp>
        <p:pic>
          <p:nvPicPr>
            <p:cNvPr id="131" name="Picture 14" descr="Coupling &amp; Crosstalk: KGD Redux? – High Technology Business Development –  Ira Feldman">
              <a:extLst>
                <a:ext uri="{FF2B5EF4-FFF2-40B4-BE49-F238E27FC236}">
                  <a16:creationId xmlns:a16="http://schemas.microsoft.com/office/drawing/2014/main" id="{610C0D18-8F2F-577B-2B64-648DF3D405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635" t="19825" r="15489" b="25262"/>
            <a:stretch/>
          </p:blipFill>
          <p:spPr bwMode="auto">
            <a:xfrm>
              <a:off x="8593106" y="5013035"/>
              <a:ext cx="783603" cy="530130"/>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F82E6BBC-2C82-602E-CC86-1B159FD160FA}"/>
                </a:ext>
              </a:extLst>
            </p:cNvPr>
            <p:cNvSpPr txBox="1"/>
            <p:nvPr/>
          </p:nvSpPr>
          <p:spPr>
            <a:xfrm>
              <a:off x="8067544" y="5555154"/>
              <a:ext cx="1834728" cy="29818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Validation Accelerated</a:t>
              </a:r>
            </a:p>
          </p:txBody>
        </p:sp>
        <p:sp>
          <p:nvSpPr>
            <p:cNvPr id="14" name="Chevron 13">
              <a:extLst>
                <a:ext uri="{FF2B5EF4-FFF2-40B4-BE49-F238E27FC236}">
                  <a16:creationId xmlns:a16="http://schemas.microsoft.com/office/drawing/2014/main" id="{9BAAA200-44F9-4139-234E-D16E3F35AC6E}"/>
                </a:ext>
              </a:extLst>
            </p:cNvPr>
            <p:cNvSpPr/>
            <p:nvPr/>
          </p:nvSpPr>
          <p:spPr>
            <a:xfrm>
              <a:off x="7378960" y="3177117"/>
              <a:ext cx="3108960" cy="64008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IntelOne Display Regular"/>
                  <a:cs typeface="Arial"/>
                </a:rPr>
                <a:t>Robust Products</a:t>
              </a:r>
            </a:p>
          </p:txBody>
        </p:sp>
      </p:grpSp>
      <p:grpSp>
        <p:nvGrpSpPr>
          <p:cNvPr id="120" name="Group 119">
            <a:extLst>
              <a:ext uri="{FF2B5EF4-FFF2-40B4-BE49-F238E27FC236}">
                <a16:creationId xmlns:a16="http://schemas.microsoft.com/office/drawing/2014/main" id="{AEFF12DB-74B6-9E72-2C7D-3932B4379B2C}"/>
              </a:ext>
            </a:extLst>
          </p:cNvPr>
          <p:cNvGrpSpPr/>
          <p:nvPr/>
        </p:nvGrpSpPr>
        <p:grpSpPr>
          <a:xfrm>
            <a:off x="7564421" y="2155745"/>
            <a:ext cx="182880" cy="182880"/>
            <a:chOff x="665753" y="2136097"/>
            <a:chExt cx="182880" cy="182880"/>
          </a:xfrm>
        </p:grpSpPr>
        <p:sp>
          <p:nvSpPr>
            <p:cNvPr id="121" name="Oval 120">
              <a:extLst>
                <a:ext uri="{FF2B5EF4-FFF2-40B4-BE49-F238E27FC236}">
                  <a16:creationId xmlns:a16="http://schemas.microsoft.com/office/drawing/2014/main" id="{AC5A3A7E-FA85-760F-3062-830D67DA3BBC}"/>
                </a:ext>
              </a:extLst>
            </p:cNvPr>
            <p:cNvSpPr>
              <a:spLocks noChangeAspect="1"/>
            </p:cNvSpPr>
            <p:nvPr/>
          </p:nvSpPr>
          <p:spPr>
            <a:xfrm>
              <a:off x="665753" y="2136097"/>
              <a:ext cx="182880" cy="182880"/>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122" name="Oval 121">
              <a:extLst>
                <a:ext uri="{FF2B5EF4-FFF2-40B4-BE49-F238E27FC236}">
                  <a16:creationId xmlns:a16="http://schemas.microsoft.com/office/drawing/2014/main" id="{C16076C3-7F04-B8B6-4223-169DE43946A4}"/>
                </a:ext>
              </a:extLst>
            </p:cNvPr>
            <p:cNvSpPr>
              <a:spLocks noChangeAspect="1"/>
            </p:cNvSpPr>
            <p:nvPr/>
          </p:nvSpPr>
          <p:spPr>
            <a:xfrm>
              <a:off x="711473" y="218181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cxnSp>
        <p:nvCxnSpPr>
          <p:cNvPr id="63" name="Straight Connector 62">
            <a:extLst>
              <a:ext uri="{FF2B5EF4-FFF2-40B4-BE49-F238E27FC236}">
                <a16:creationId xmlns:a16="http://schemas.microsoft.com/office/drawing/2014/main" id="{F138FEAF-D420-49F3-7668-156CF016C11C}"/>
              </a:ext>
            </a:extLst>
          </p:cNvPr>
          <p:cNvCxnSpPr>
            <a:cxnSpLocks/>
            <a:endCxn id="100" idx="2"/>
          </p:cNvCxnSpPr>
          <p:nvPr/>
        </p:nvCxnSpPr>
        <p:spPr>
          <a:xfrm flipH="1">
            <a:off x="1577032" y="5614473"/>
            <a:ext cx="2317146" cy="443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Arc 93">
            <a:extLst>
              <a:ext uri="{FF2B5EF4-FFF2-40B4-BE49-F238E27FC236}">
                <a16:creationId xmlns:a16="http://schemas.microsoft.com/office/drawing/2014/main" id="{D7795DD7-E8F8-6B0B-9EF6-457F8DD6A7AF}"/>
              </a:ext>
            </a:extLst>
          </p:cNvPr>
          <p:cNvSpPr/>
          <p:nvPr/>
        </p:nvSpPr>
        <p:spPr>
          <a:xfrm rot="5400000">
            <a:off x="3431227" y="4704509"/>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00" name="Arc 99">
            <a:extLst>
              <a:ext uri="{FF2B5EF4-FFF2-40B4-BE49-F238E27FC236}">
                <a16:creationId xmlns:a16="http://schemas.microsoft.com/office/drawing/2014/main" id="{572C4A58-749A-66AD-F296-3341DAFAC25C}"/>
              </a:ext>
            </a:extLst>
          </p:cNvPr>
          <p:cNvSpPr/>
          <p:nvPr/>
        </p:nvSpPr>
        <p:spPr>
          <a:xfrm rot="16200000" flipH="1">
            <a:off x="1119832" y="4704509"/>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grpSp>
        <p:nvGrpSpPr>
          <p:cNvPr id="26" name="Group 25">
            <a:extLst>
              <a:ext uri="{FF2B5EF4-FFF2-40B4-BE49-F238E27FC236}">
                <a16:creationId xmlns:a16="http://schemas.microsoft.com/office/drawing/2014/main" id="{C37D38FD-891E-DB85-46D9-0DEA75DEABC5}"/>
              </a:ext>
            </a:extLst>
          </p:cNvPr>
          <p:cNvGrpSpPr/>
          <p:nvPr/>
        </p:nvGrpSpPr>
        <p:grpSpPr>
          <a:xfrm>
            <a:off x="1190721" y="2602337"/>
            <a:ext cx="3212824" cy="2763769"/>
            <a:chOff x="833659" y="3177117"/>
            <a:chExt cx="3212824" cy="2763769"/>
          </a:xfrm>
        </p:grpSpPr>
        <p:sp>
          <p:nvSpPr>
            <p:cNvPr id="79" name="Arrow: Circular 28">
              <a:extLst>
                <a:ext uri="{FF2B5EF4-FFF2-40B4-BE49-F238E27FC236}">
                  <a16:creationId xmlns:a16="http://schemas.microsoft.com/office/drawing/2014/main" id="{902D9167-7A2C-4FFB-815F-4B1D8D1CF056}"/>
                </a:ext>
              </a:extLst>
            </p:cNvPr>
            <p:cNvSpPr/>
            <p:nvPr/>
          </p:nvSpPr>
          <p:spPr>
            <a:xfrm rot="5400000">
              <a:off x="1729007" y="4485125"/>
              <a:ext cx="1142982" cy="1142982"/>
            </a:xfrm>
            <a:prstGeom prst="circularArrow">
              <a:avLst>
                <a:gd name="adj1" fmla="val 7121"/>
                <a:gd name="adj2" fmla="val 1142319"/>
                <a:gd name="adj3" fmla="val 8442955"/>
                <a:gd name="adj4" fmla="val 10800000"/>
                <a:gd name="adj5" fmla="val 97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pic>
          <p:nvPicPr>
            <p:cNvPr id="90" name="Picture 89">
              <a:extLst>
                <a:ext uri="{FF2B5EF4-FFF2-40B4-BE49-F238E27FC236}">
                  <a16:creationId xmlns:a16="http://schemas.microsoft.com/office/drawing/2014/main" id="{2E74D21E-5A2E-42EF-BE6B-2AA7ED933953}"/>
                </a:ext>
              </a:extLst>
            </p:cNvPr>
            <p:cNvPicPr>
              <a:picLocks noChangeAspect="1"/>
            </p:cNvPicPr>
            <p:nvPr/>
          </p:nvPicPr>
          <p:blipFill>
            <a:blip r:embed="rId8"/>
            <a:stretch>
              <a:fillRect/>
            </a:stretch>
          </p:blipFill>
          <p:spPr>
            <a:xfrm>
              <a:off x="2180809" y="4141341"/>
              <a:ext cx="547372" cy="366318"/>
            </a:xfrm>
            <a:prstGeom prst="rect">
              <a:avLst/>
            </a:prstGeom>
          </p:spPr>
        </p:pic>
        <p:pic>
          <p:nvPicPr>
            <p:cNvPr id="91" name="Picture 16" descr="Performance PNG, Performance Transparent Background - FreeIconsPNG">
              <a:extLst>
                <a:ext uri="{FF2B5EF4-FFF2-40B4-BE49-F238E27FC236}">
                  <a16:creationId xmlns:a16="http://schemas.microsoft.com/office/drawing/2014/main" id="{90F7ACFE-8B23-4715-A736-D5CF668BB1BC}"/>
                </a:ext>
              </a:extLst>
            </p:cNvPr>
            <p:cNvPicPr>
              <a:picLocks noChangeAspect="1" noChangeArrowheads="1"/>
            </p:cNvPicPr>
            <p:nvPr/>
          </p:nvPicPr>
          <p:blipFill>
            <a:blip r:embed="rId9" cstate="print">
              <a:duotone>
                <a:prstClr val="black"/>
                <a:schemeClr val="accent4">
                  <a:tint val="45000"/>
                  <a:satMod val="400000"/>
                </a:schemeClr>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81569" y="5532065"/>
              <a:ext cx="325936" cy="29818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3" descr="A picture containing text, orange&#10;&#10;Description automatically generated">
              <a:extLst>
                <a:ext uri="{FF2B5EF4-FFF2-40B4-BE49-F238E27FC236}">
                  <a16:creationId xmlns:a16="http://schemas.microsoft.com/office/drawing/2014/main" id="{2AA3D6C4-0185-4A1D-A734-B2D6789F9B8E}"/>
                </a:ext>
              </a:extLst>
            </p:cNvPr>
            <p:cNvPicPr>
              <a:picLocks noChangeAspect="1"/>
            </p:cNvPicPr>
            <p:nvPr/>
          </p:nvPicPr>
          <p:blipFill rotWithShape="1">
            <a:blip r:embed="rId11"/>
            <a:srcRect l="8927" t="11667" r="8067" b="43862"/>
            <a:stretch/>
          </p:blipFill>
          <p:spPr>
            <a:xfrm>
              <a:off x="2876965" y="4704905"/>
              <a:ext cx="249878" cy="228600"/>
            </a:xfrm>
            <a:prstGeom prst="rect">
              <a:avLst/>
            </a:prstGeom>
          </p:spPr>
        </p:pic>
        <p:sp>
          <p:nvSpPr>
            <p:cNvPr id="96" name="TextBox 95">
              <a:extLst>
                <a:ext uri="{FF2B5EF4-FFF2-40B4-BE49-F238E27FC236}">
                  <a16:creationId xmlns:a16="http://schemas.microsoft.com/office/drawing/2014/main" id="{D50183F5-99A0-4D52-A09A-D7E0F067EEDB}"/>
                </a:ext>
              </a:extLst>
            </p:cNvPr>
            <p:cNvSpPr txBox="1"/>
            <p:nvPr/>
          </p:nvSpPr>
          <p:spPr>
            <a:xfrm>
              <a:off x="1890925" y="3851808"/>
              <a:ext cx="116410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Architecture</a:t>
              </a:r>
            </a:p>
          </p:txBody>
        </p:sp>
        <p:sp>
          <p:nvSpPr>
            <p:cNvPr id="98" name="TextBox 97">
              <a:extLst>
                <a:ext uri="{FF2B5EF4-FFF2-40B4-BE49-F238E27FC236}">
                  <a16:creationId xmlns:a16="http://schemas.microsoft.com/office/drawing/2014/main" id="{2DDF235E-1DB6-46DE-ACAD-9CAD914F5C3A}"/>
                </a:ext>
              </a:extLst>
            </p:cNvPr>
            <p:cNvSpPr txBox="1"/>
            <p:nvPr/>
          </p:nvSpPr>
          <p:spPr>
            <a:xfrm>
              <a:off x="2710950" y="5491919"/>
              <a:ext cx="1100838" cy="29818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Performance </a:t>
              </a:r>
            </a:p>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Intel® CoFluent™</a:t>
              </a:r>
            </a:p>
          </p:txBody>
        </p:sp>
        <p:sp>
          <p:nvSpPr>
            <p:cNvPr id="99" name="TextBox 98">
              <a:extLst>
                <a:ext uri="{FF2B5EF4-FFF2-40B4-BE49-F238E27FC236}">
                  <a16:creationId xmlns:a16="http://schemas.microsoft.com/office/drawing/2014/main" id="{A6D54857-7205-4ADE-85C3-89892CD85ED3}"/>
                </a:ext>
              </a:extLst>
            </p:cNvPr>
            <p:cNvSpPr txBox="1"/>
            <p:nvPr/>
          </p:nvSpPr>
          <p:spPr>
            <a:xfrm>
              <a:off x="3077431" y="4614535"/>
              <a:ext cx="969052" cy="36736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Thermal </a:t>
              </a:r>
            </a:p>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Intel® Docea™</a:t>
              </a:r>
            </a:p>
          </p:txBody>
        </p:sp>
        <p:sp>
          <p:nvSpPr>
            <p:cNvPr id="6" name="Chevron 5">
              <a:extLst>
                <a:ext uri="{FF2B5EF4-FFF2-40B4-BE49-F238E27FC236}">
                  <a16:creationId xmlns:a16="http://schemas.microsoft.com/office/drawing/2014/main" id="{2F222A55-C993-AF6B-E850-8FCC3DEEC956}"/>
                </a:ext>
              </a:extLst>
            </p:cNvPr>
            <p:cNvSpPr/>
            <p:nvPr/>
          </p:nvSpPr>
          <p:spPr>
            <a:xfrm>
              <a:off x="841586" y="3177117"/>
              <a:ext cx="3108960" cy="64008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IntelOne Display Regular"/>
                  <a:cs typeface="Arial"/>
                </a:rPr>
                <a:t>Development Accelerated</a:t>
              </a:r>
            </a:p>
          </p:txBody>
        </p:sp>
        <p:pic>
          <p:nvPicPr>
            <p:cNvPr id="3" name="Picture 2">
              <a:extLst>
                <a:ext uri="{FF2B5EF4-FFF2-40B4-BE49-F238E27FC236}">
                  <a16:creationId xmlns:a16="http://schemas.microsoft.com/office/drawing/2014/main" id="{4B9FEC4B-687C-EE98-7AFB-5296BAC2883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43139" y="4627776"/>
              <a:ext cx="871577" cy="416871"/>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2A12DDF2-D07C-23B1-FEEE-98C615ABA33F}"/>
                </a:ext>
              </a:extLst>
            </p:cNvPr>
            <p:cNvPicPr>
              <a:picLocks noChangeAspect="1"/>
            </p:cNvPicPr>
            <p:nvPr/>
          </p:nvPicPr>
          <p:blipFill>
            <a:blip r:embed="rId13"/>
            <a:stretch>
              <a:fillRect/>
            </a:stretch>
          </p:blipFill>
          <p:spPr>
            <a:xfrm>
              <a:off x="1212627" y="5482409"/>
              <a:ext cx="858852" cy="458477"/>
            </a:xfrm>
            <a:prstGeom prst="rect">
              <a:avLst/>
            </a:prstGeom>
            <a:effectLst>
              <a:outerShdw blurRad="50800" dist="38100" dir="8100000" algn="tr" rotWithShape="0">
                <a:prstClr val="black">
                  <a:alpha val="40000"/>
                </a:prstClr>
              </a:outerShdw>
            </a:effectLst>
          </p:spPr>
        </p:pic>
        <p:sp>
          <p:nvSpPr>
            <p:cNvPr id="10" name="TextBox 9">
              <a:extLst>
                <a:ext uri="{FF2B5EF4-FFF2-40B4-BE49-F238E27FC236}">
                  <a16:creationId xmlns:a16="http://schemas.microsoft.com/office/drawing/2014/main" id="{C7C54BD5-E61C-9B6F-893E-0BCB538056EE}"/>
                </a:ext>
              </a:extLst>
            </p:cNvPr>
            <p:cNvSpPr txBox="1"/>
            <p:nvPr/>
          </p:nvSpPr>
          <p:spPr>
            <a:xfrm>
              <a:off x="833659" y="4325839"/>
              <a:ext cx="107914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Mechanical</a:t>
              </a:r>
            </a:p>
          </p:txBody>
        </p:sp>
        <p:sp>
          <p:nvSpPr>
            <p:cNvPr id="11" name="TextBox 10">
              <a:extLst>
                <a:ext uri="{FF2B5EF4-FFF2-40B4-BE49-F238E27FC236}">
                  <a16:creationId xmlns:a16="http://schemas.microsoft.com/office/drawing/2014/main" id="{C34D1B0C-F5B9-CA1A-CB12-39BF6600C1FF}"/>
                </a:ext>
              </a:extLst>
            </p:cNvPr>
            <p:cNvSpPr txBox="1"/>
            <p:nvPr/>
          </p:nvSpPr>
          <p:spPr>
            <a:xfrm>
              <a:off x="1364573" y="5183638"/>
              <a:ext cx="55496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Cost</a:t>
              </a:r>
            </a:p>
          </p:txBody>
        </p:sp>
      </p:grpSp>
      <p:sp>
        <p:nvSpPr>
          <p:cNvPr id="67" name="Marcador de texto 4">
            <a:extLst>
              <a:ext uri="{FF2B5EF4-FFF2-40B4-BE49-F238E27FC236}">
                <a16:creationId xmlns:a16="http://schemas.microsoft.com/office/drawing/2014/main" id="{FAECA59C-6C83-40DD-B75F-A17576E780B3}"/>
              </a:ext>
            </a:extLst>
          </p:cNvPr>
          <p:cNvSpPr txBox="1">
            <a:spLocks/>
          </p:cNvSpPr>
          <p:nvPr/>
        </p:nvSpPr>
        <p:spPr>
          <a:xfrm>
            <a:off x="1217904" y="1760302"/>
            <a:ext cx="6106005" cy="340982"/>
          </a:xfrm>
          <a:prstGeom prst="rect">
            <a:avLst/>
          </a:prstGeom>
          <a:solidFill>
            <a:schemeClr val="bg1"/>
          </a:solid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609600" hangingPunct="1">
              <a:lnSpc>
                <a:spcPct val="90000"/>
              </a:lnSpc>
              <a:defRPr sz="4000" spc="0">
                <a:solidFill>
                  <a:schemeClr val="tx1"/>
                </a:solidFill>
                <a:latin typeface="IntelOne Display Light" panose="020B0403020203020204" pitchFamily="34" charset="77"/>
              </a:defRPr>
            </a:lvl1pPr>
            <a:lvl2pPr indent="0" defTabSz="609600">
              <a:lnSpc>
                <a:spcPct val="90000"/>
              </a:lnSpc>
              <a:defRPr sz="3300" b="1" spc="0">
                <a:solidFill>
                  <a:srgbClr val="535353"/>
                </a:solidFill>
                <a:latin typeface="Helvetica"/>
                <a:ea typeface="Helvetica"/>
                <a:cs typeface="Helvetica"/>
              </a:defRPr>
            </a:lvl2pPr>
            <a:lvl3pPr indent="0" defTabSz="609600">
              <a:lnSpc>
                <a:spcPct val="90000"/>
              </a:lnSpc>
              <a:defRPr sz="3300" b="1" spc="0">
                <a:solidFill>
                  <a:srgbClr val="535353"/>
                </a:solidFill>
                <a:latin typeface="Helvetica"/>
                <a:ea typeface="Helvetica"/>
                <a:cs typeface="Helvetica"/>
              </a:defRPr>
            </a:lvl3pPr>
            <a:lvl4pPr indent="0" defTabSz="609600">
              <a:lnSpc>
                <a:spcPct val="90000"/>
              </a:lnSpc>
              <a:defRPr sz="3300" b="1" spc="0">
                <a:solidFill>
                  <a:srgbClr val="535353"/>
                </a:solidFill>
                <a:latin typeface="Helvetica"/>
                <a:ea typeface="Helvetica"/>
                <a:cs typeface="Helvetica"/>
              </a:defRPr>
            </a:lvl4pPr>
            <a:lvl5pPr indent="0" defTabSz="609600">
              <a:lnSpc>
                <a:spcPct val="90000"/>
              </a:lnSpc>
              <a:defRPr sz="3300" b="1" spc="0">
                <a:solidFill>
                  <a:srgbClr val="535353"/>
                </a:solidFill>
                <a:latin typeface="Helvetica"/>
                <a:ea typeface="Helvetica"/>
                <a:cs typeface="Helvetica"/>
              </a:defRPr>
            </a:lvl5pPr>
            <a:lvl6pPr indent="0" defTabSz="609600">
              <a:lnSpc>
                <a:spcPct val="90000"/>
              </a:lnSpc>
              <a:defRPr sz="3300" b="1" spc="0">
                <a:solidFill>
                  <a:srgbClr val="535353"/>
                </a:solidFill>
                <a:latin typeface="Helvetica"/>
                <a:ea typeface="Helvetica"/>
                <a:cs typeface="Helvetica"/>
              </a:defRPr>
            </a:lvl6pPr>
            <a:lvl7pPr indent="0" defTabSz="609600">
              <a:lnSpc>
                <a:spcPct val="90000"/>
              </a:lnSpc>
              <a:defRPr sz="3300" b="1" spc="0">
                <a:solidFill>
                  <a:srgbClr val="535353"/>
                </a:solidFill>
                <a:latin typeface="Helvetica"/>
                <a:ea typeface="Helvetica"/>
                <a:cs typeface="Helvetica"/>
              </a:defRPr>
            </a:lvl7pPr>
            <a:lvl8pPr indent="0" defTabSz="609600">
              <a:lnSpc>
                <a:spcPct val="90000"/>
              </a:lnSpc>
              <a:defRPr sz="3300" b="1" spc="0">
                <a:solidFill>
                  <a:srgbClr val="535353"/>
                </a:solidFill>
                <a:latin typeface="Helvetica"/>
                <a:ea typeface="Helvetica"/>
                <a:cs typeface="Helvetica"/>
              </a:defRPr>
            </a:lvl8pPr>
            <a:lvl9pPr indent="0" defTabSz="609600">
              <a:lnSpc>
                <a:spcPct val="90000"/>
              </a:lnSpc>
              <a:defRPr sz="3300" b="1" spc="0">
                <a:solidFill>
                  <a:srgbClr val="535353"/>
                </a:solidFill>
                <a:latin typeface="Helvetica"/>
                <a:ea typeface="Helvetica"/>
                <a:cs typeface="Helvetica"/>
              </a:defRPr>
            </a:lvl9pPr>
          </a:lstStyle>
          <a:p>
            <a:pPr marL="0" marR="0" lvl="0" indent="0" algn="l" defTabSz="304800"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a:ln>
                  <a:noFill/>
                </a:ln>
                <a:solidFill>
                  <a:srgbClr val="00B050"/>
                </a:solidFill>
                <a:effectLst/>
                <a:uLnTx/>
                <a:uFillTx/>
                <a:latin typeface="+mn-lt"/>
                <a:cs typeface="Arial"/>
                <a:sym typeface="IntelOne Text Light"/>
              </a:rPr>
              <a:t>Bring heterogeneous parts to market, faster, with better PPA &amp; yield</a:t>
            </a:r>
          </a:p>
        </p:txBody>
      </p:sp>
      <p:sp>
        <p:nvSpPr>
          <p:cNvPr id="4" name="TextBox 3">
            <a:extLst>
              <a:ext uri="{FF2B5EF4-FFF2-40B4-BE49-F238E27FC236}">
                <a16:creationId xmlns:a16="http://schemas.microsoft.com/office/drawing/2014/main" id="{5DA3D6B6-AD71-0908-AC52-06AD0F106340}"/>
              </a:ext>
            </a:extLst>
          </p:cNvPr>
          <p:cNvSpPr txBox="1"/>
          <p:nvPr/>
        </p:nvSpPr>
        <p:spPr>
          <a:xfrm>
            <a:off x="179527" y="6068776"/>
            <a:ext cx="6099048" cy="261610"/>
          </a:xfrm>
          <a:prstGeom prst="rect">
            <a:avLst/>
          </a:prstGeom>
          <a:noFill/>
        </p:spPr>
        <p:txBody>
          <a:bodyPr wrap="square">
            <a:spAutoFit/>
          </a:bodyPr>
          <a:lstStyle/>
          <a:p>
            <a:pPr lvl="0"/>
            <a:r>
              <a:rPr lang="en-US" sz="1050">
                <a:solidFill>
                  <a:schemeClr val="bg1">
                    <a:lumMod val="50000"/>
                  </a:schemeClr>
                </a:solidFill>
              </a:rPr>
              <a:t>STCO: system technology co-optimization</a:t>
            </a:r>
          </a:p>
        </p:txBody>
      </p:sp>
    </p:spTree>
    <p:extLst>
      <p:ext uri="{BB962C8B-B14F-4D97-AF65-F5344CB8AC3E}">
        <p14:creationId xmlns:p14="http://schemas.microsoft.com/office/powerpoint/2010/main" val="42601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6CF9-4686-EC77-B3D3-A95E202FA51D}"/>
              </a:ext>
            </a:extLst>
          </p:cNvPr>
          <p:cNvSpPr>
            <a:spLocks noGrp="1"/>
          </p:cNvSpPr>
          <p:nvPr>
            <p:ph type="title"/>
          </p:nvPr>
        </p:nvSpPr>
        <p:spPr/>
        <p:txBody>
          <a:bodyPr/>
          <a:lstStyle/>
          <a:p>
            <a:r>
              <a:rPr lang="en-US"/>
              <a:t>System Design Studio Development Plans</a:t>
            </a:r>
          </a:p>
        </p:txBody>
      </p:sp>
      <p:grpSp>
        <p:nvGrpSpPr>
          <p:cNvPr id="20" name="Group 19">
            <a:extLst>
              <a:ext uri="{FF2B5EF4-FFF2-40B4-BE49-F238E27FC236}">
                <a16:creationId xmlns:a16="http://schemas.microsoft.com/office/drawing/2014/main" id="{14F820C8-6581-3F66-CA21-3AD75BCFA337}"/>
              </a:ext>
            </a:extLst>
          </p:cNvPr>
          <p:cNvGrpSpPr/>
          <p:nvPr/>
        </p:nvGrpSpPr>
        <p:grpSpPr>
          <a:xfrm>
            <a:off x="1102086" y="3410657"/>
            <a:ext cx="1757778" cy="825623"/>
            <a:chOff x="1102086" y="3410657"/>
            <a:chExt cx="1757778" cy="825623"/>
          </a:xfrm>
        </p:grpSpPr>
        <p:sp>
          <p:nvSpPr>
            <p:cNvPr id="4" name="Rectangle: Rounded Corners 3">
              <a:extLst>
                <a:ext uri="{FF2B5EF4-FFF2-40B4-BE49-F238E27FC236}">
                  <a16:creationId xmlns:a16="http://schemas.microsoft.com/office/drawing/2014/main" id="{C9F19939-1F32-EAF9-3921-7D913DDCA404}"/>
                </a:ext>
              </a:extLst>
            </p:cNvPr>
            <p:cNvSpPr/>
            <p:nvPr/>
          </p:nvSpPr>
          <p:spPr>
            <a:xfrm>
              <a:off x="1102086" y="3410657"/>
              <a:ext cx="1757778" cy="825623"/>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pic>
          <p:nvPicPr>
            <p:cNvPr id="5" name="Graphic 4" descr="Cloud outline">
              <a:extLst>
                <a:ext uri="{FF2B5EF4-FFF2-40B4-BE49-F238E27FC236}">
                  <a16:creationId xmlns:a16="http://schemas.microsoft.com/office/drawing/2014/main" id="{38458FA4-2CD5-1072-9B70-3E56F16273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2902" y="3462889"/>
              <a:ext cx="252927" cy="252927"/>
            </a:xfrm>
            <a:prstGeom prst="rect">
              <a:avLst/>
            </a:prstGeom>
          </p:spPr>
        </p:pic>
      </p:grpSp>
      <p:grpSp>
        <p:nvGrpSpPr>
          <p:cNvPr id="11" name="Group 10">
            <a:extLst>
              <a:ext uri="{FF2B5EF4-FFF2-40B4-BE49-F238E27FC236}">
                <a16:creationId xmlns:a16="http://schemas.microsoft.com/office/drawing/2014/main" id="{5C33F548-2EFC-DF2C-41DA-86ABEAFF611F}"/>
              </a:ext>
            </a:extLst>
          </p:cNvPr>
          <p:cNvGrpSpPr/>
          <p:nvPr/>
        </p:nvGrpSpPr>
        <p:grpSpPr>
          <a:xfrm>
            <a:off x="2859864" y="1438149"/>
            <a:ext cx="8213923" cy="2385320"/>
            <a:chOff x="2859864" y="1438149"/>
            <a:chExt cx="8213923" cy="2385320"/>
          </a:xfrm>
        </p:grpSpPr>
        <p:cxnSp>
          <p:nvCxnSpPr>
            <p:cNvPr id="28" name="Connector: Curved 27">
              <a:extLst>
                <a:ext uri="{FF2B5EF4-FFF2-40B4-BE49-F238E27FC236}">
                  <a16:creationId xmlns:a16="http://schemas.microsoft.com/office/drawing/2014/main" id="{6747B210-DB02-5D65-7993-8CA0B8B9E582}"/>
                </a:ext>
              </a:extLst>
            </p:cNvPr>
            <p:cNvCxnSpPr>
              <a:cxnSpLocks/>
              <a:stCxn id="4" idx="3"/>
            </p:cNvCxnSpPr>
            <p:nvPr/>
          </p:nvCxnSpPr>
          <p:spPr>
            <a:xfrm flipV="1">
              <a:off x="2859864" y="1899815"/>
              <a:ext cx="1434683" cy="1923654"/>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C335129-2F42-4B71-1D1F-38E7FD7533EA}"/>
                </a:ext>
              </a:extLst>
            </p:cNvPr>
            <p:cNvGrpSpPr/>
            <p:nvPr/>
          </p:nvGrpSpPr>
          <p:grpSpPr>
            <a:xfrm>
              <a:off x="4294547" y="1438149"/>
              <a:ext cx="6779240" cy="923330"/>
              <a:chOff x="4294547" y="1438149"/>
              <a:chExt cx="6779240" cy="923330"/>
            </a:xfrm>
          </p:grpSpPr>
          <p:sp>
            <p:nvSpPr>
              <p:cNvPr id="10" name="TextBox 9">
                <a:extLst>
                  <a:ext uri="{FF2B5EF4-FFF2-40B4-BE49-F238E27FC236}">
                    <a16:creationId xmlns:a16="http://schemas.microsoft.com/office/drawing/2014/main" id="{6E53F636-35E8-D9A9-40BF-52E7D7B5CF4C}"/>
                  </a:ext>
                </a:extLst>
              </p:cNvPr>
              <p:cNvSpPr txBox="1"/>
              <p:nvPr/>
            </p:nvSpPr>
            <p:spPr>
              <a:xfrm>
                <a:off x="5499825" y="1438149"/>
                <a:ext cx="5573962" cy="923330"/>
              </a:xfrm>
              <a:prstGeom prst="rect">
                <a:avLst/>
              </a:prstGeom>
              <a:noFill/>
            </p:spPr>
            <p:txBody>
              <a:bodyPr wrap="none" rtlCol="0">
                <a:spAutoFit/>
              </a:bodyPr>
              <a:lstStyle/>
              <a:p>
                <a:r>
                  <a:rPr lang="en-US"/>
                  <a:t>EDA Collaboration</a:t>
                </a:r>
              </a:p>
              <a:p>
                <a:r>
                  <a:rPr lang="en-US"/>
                  <a:t>Example: </a:t>
                </a:r>
                <a:r>
                  <a:rPr lang="en-US">
                    <a:hlinkClick r:id="rId5"/>
                  </a:rPr>
                  <a:t>https://www.cadence.com</a:t>
                </a:r>
                <a:r>
                  <a:rPr lang="en-US"/>
                  <a:t> </a:t>
                </a:r>
              </a:p>
              <a:p>
                <a:r>
                  <a:rPr lang="en-US"/>
                  <a:t>Looking for strategic partnership [pending discussion]</a:t>
                </a:r>
              </a:p>
            </p:txBody>
          </p:sp>
          <p:grpSp>
            <p:nvGrpSpPr>
              <p:cNvPr id="33" name="Group 32">
                <a:extLst>
                  <a:ext uri="{FF2B5EF4-FFF2-40B4-BE49-F238E27FC236}">
                    <a16:creationId xmlns:a16="http://schemas.microsoft.com/office/drawing/2014/main" id="{7AA69C7A-361F-1E88-3748-0F68153F9BE2}"/>
                  </a:ext>
                </a:extLst>
              </p:cNvPr>
              <p:cNvGrpSpPr/>
              <p:nvPr/>
            </p:nvGrpSpPr>
            <p:grpSpPr>
              <a:xfrm>
                <a:off x="4294547" y="1580218"/>
                <a:ext cx="745724" cy="639193"/>
                <a:chOff x="2098428" y="1758538"/>
                <a:chExt cx="745724" cy="639193"/>
              </a:xfrm>
            </p:grpSpPr>
            <p:sp>
              <p:nvSpPr>
                <p:cNvPr id="30" name="Rectangle: Rounded Corners 29">
                  <a:extLst>
                    <a:ext uri="{FF2B5EF4-FFF2-40B4-BE49-F238E27FC236}">
                      <a16:creationId xmlns:a16="http://schemas.microsoft.com/office/drawing/2014/main" id="{1648CBD3-38E5-0BA4-3DEC-475B7BBA1512}"/>
                    </a:ext>
                  </a:extLst>
                </p:cNvPr>
                <p:cNvSpPr/>
                <p:nvPr/>
              </p:nvSpPr>
              <p:spPr>
                <a:xfrm>
                  <a:off x="2098428" y="1758538"/>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Graphic 26" descr="Handshake outline">
                  <a:extLst>
                    <a:ext uri="{FF2B5EF4-FFF2-40B4-BE49-F238E27FC236}">
                      <a16:creationId xmlns:a16="http://schemas.microsoft.com/office/drawing/2014/main" id="{B6F353DB-CF2F-52CD-FAB5-E3DC2879F1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0371" y="1817215"/>
                  <a:ext cx="521839" cy="521839"/>
                </a:xfrm>
                <a:prstGeom prst="rect">
                  <a:avLst/>
                </a:prstGeom>
              </p:spPr>
            </p:pic>
          </p:grpSp>
        </p:grpSp>
      </p:grpSp>
      <p:grpSp>
        <p:nvGrpSpPr>
          <p:cNvPr id="12" name="Group 11">
            <a:extLst>
              <a:ext uri="{FF2B5EF4-FFF2-40B4-BE49-F238E27FC236}">
                <a16:creationId xmlns:a16="http://schemas.microsoft.com/office/drawing/2014/main" id="{C04A1474-6A09-5BB7-5B1A-E50725A1A260}"/>
              </a:ext>
            </a:extLst>
          </p:cNvPr>
          <p:cNvGrpSpPr/>
          <p:nvPr/>
        </p:nvGrpSpPr>
        <p:grpSpPr>
          <a:xfrm>
            <a:off x="2859864" y="2833691"/>
            <a:ext cx="6827326" cy="989778"/>
            <a:chOff x="2859864" y="2833691"/>
            <a:chExt cx="6827326" cy="989778"/>
          </a:xfrm>
        </p:grpSpPr>
        <p:cxnSp>
          <p:nvCxnSpPr>
            <p:cNvPr id="29" name="Connector: Curved 28">
              <a:extLst>
                <a:ext uri="{FF2B5EF4-FFF2-40B4-BE49-F238E27FC236}">
                  <a16:creationId xmlns:a16="http://schemas.microsoft.com/office/drawing/2014/main" id="{187611CD-6197-A9F2-067B-63B83AFD4B65}"/>
                </a:ext>
              </a:extLst>
            </p:cNvPr>
            <p:cNvCxnSpPr>
              <a:cxnSpLocks/>
              <a:stCxn id="4" idx="3"/>
            </p:cNvCxnSpPr>
            <p:nvPr/>
          </p:nvCxnSpPr>
          <p:spPr>
            <a:xfrm flipV="1">
              <a:off x="2859864" y="3166851"/>
              <a:ext cx="1434683" cy="656618"/>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9807402-1928-46FC-27B9-C3267EB7E35F}"/>
                </a:ext>
              </a:extLst>
            </p:cNvPr>
            <p:cNvGrpSpPr/>
            <p:nvPr/>
          </p:nvGrpSpPr>
          <p:grpSpPr>
            <a:xfrm>
              <a:off x="4294547" y="2833691"/>
              <a:ext cx="5392643" cy="646331"/>
              <a:chOff x="4294547" y="2833691"/>
              <a:chExt cx="5392643" cy="646331"/>
            </a:xfrm>
          </p:grpSpPr>
          <p:sp>
            <p:nvSpPr>
              <p:cNvPr id="14" name="TextBox 13">
                <a:extLst>
                  <a:ext uri="{FF2B5EF4-FFF2-40B4-BE49-F238E27FC236}">
                    <a16:creationId xmlns:a16="http://schemas.microsoft.com/office/drawing/2014/main" id="{E83C7FD0-1A04-54EB-42FD-506DCEA5E361}"/>
                  </a:ext>
                </a:extLst>
              </p:cNvPr>
              <p:cNvSpPr txBox="1"/>
              <p:nvPr/>
            </p:nvSpPr>
            <p:spPr>
              <a:xfrm>
                <a:off x="5499825" y="2833691"/>
                <a:ext cx="4187365" cy="646331"/>
              </a:xfrm>
              <a:prstGeom prst="rect">
                <a:avLst/>
              </a:prstGeom>
              <a:noFill/>
            </p:spPr>
            <p:txBody>
              <a:bodyPr wrap="none" rtlCol="0">
                <a:spAutoFit/>
              </a:bodyPr>
              <a:lstStyle/>
              <a:p>
                <a:r>
                  <a:rPr lang="en-US"/>
                  <a:t>Niche start-ups with significant potential </a:t>
                </a:r>
              </a:p>
              <a:p>
                <a:r>
                  <a:rPr lang="en-US"/>
                  <a:t>Example: </a:t>
                </a:r>
                <a:r>
                  <a:rPr lang="en-US">
                    <a:hlinkClick r:id="rId8"/>
                  </a:rPr>
                  <a:t>https://www.jitx.com</a:t>
                </a:r>
                <a:r>
                  <a:rPr lang="en-US"/>
                  <a:t> </a:t>
                </a:r>
              </a:p>
            </p:txBody>
          </p:sp>
          <p:grpSp>
            <p:nvGrpSpPr>
              <p:cNvPr id="43" name="Group 42">
                <a:extLst>
                  <a:ext uri="{FF2B5EF4-FFF2-40B4-BE49-F238E27FC236}">
                    <a16:creationId xmlns:a16="http://schemas.microsoft.com/office/drawing/2014/main" id="{D637290A-7AC3-60BE-B491-BF924CA32624}"/>
                  </a:ext>
                </a:extLst>
              </p:cNvPr>
              <p:cNvGrpSpPr/>
              <p:nvPr/>
            </p:nvGrpSpPr>
            <p:grpSpPr>
              <a:xfrm>
                <a:off x="4294547" y="2837260"/>
                <a:ext cx="745724" cy="639193"/>
                <a:chOff x="1349365" y="1976008"/>
                <a:chExt cx="745724" cy="639193"/>
              </a:xfrm>
            </p:grpSpPr>
            <p:sp>
              <p:nvSpPr>
                <p:cNvPr id="42" name="Rectangle: Rounded Corners 41">
                  <a:extLst>
                    <a:ext uri="{FF2B5EF4-FFF2-40B4-BE49-F238E27FC236}">
                      <a16:creationId xmlns:a16="http://schemas.microsoft.com/office/drawing/2014/main" id="{FEB3FDDD-C3D3-B1AC-2FF6-92FE6264A851}"/>
                    </a:ext>
                  </a:extLst>
                </p:cNvPr>
                <p:cNvSpPr/>
                <p:nvPr/>
              </p:nvSpPr>
              <p:spPr>
                <a:xfrm>
                  <a:off x="1349365" y="1976008"/>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7" name="Graphic 36" descr="Aperture outline">
                  <a:extLst>
                    <a:ext uri="{FF2B5EF4-FFF2-40B4-BE49-F238E27FC236}">
                      <a16:creationId xmlns:a16="http://schemas.microsoft.com/office/drawing/2014/main" id="{295DA1CF-DAFF-8035-742D-4673FDFDCC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28362" y="2001739"/>
                  <a:ext cx="587730" cy="587730"/>
                </a:xfrm>
                <a:prstGeom prst="rect">
                  <a:avLst/>
                </a:prstGeom>
              </p:spPr>
            </p:pic>
          </p:grpSp>
        </p:grpSp>
      </p:grpSp>
      <p:grpSp>
        <p:nvGrpSpPr>
          <p:cNvPr id="19" name="Group 18">
            <a:extLst>
              <a:ext uri="{FF2B5EF4-FFF2-40B4-BE49-F238E27FC236}">
                <a16:creationId xmlns:a16="http://schemas.microsoft.com/office/drawing/2014/main" id="{124B9865-5133-F5C2-6A32-9B811A3CE098}"/>
              </a:ext>
            </a:extLst>
          </p:cNvPr>
          <p:cNvGrpSpPr/>
          <p:nvPr/>
        </p:nvGrpSpPr>
        <p:grpSpPr>
          <a:xfrm>
            <a:off x="2859864" y="3823469"/>
            <a:ext cx="8766959" cy="2208618"/>
            <a:chOff x="2859864" y="3823469"/>
            <a:chExt cx="8766959" cy="2208618"/>
          </a:xfrm>
        </p:grpSpPr>
        <p:cxnSp>
          <p:nvCxnSpPr>
            <p:cNvPr id="35" name="Connector: Curved 34">
              <a:extLst>
                <a:ext uri="{FF2B5EF4-FFF2-40B4-BE49-F238E27FC236}">
                  <a16:creationId xmlns:a16="http://schemas.microsoft.com/office/drawing/2014/main" id="{D8022C48-8505-D28D-18F7-7BA809A4C308}"/>
                </a:ext>
              </a:extLst>
            </p:cNvPr>
            <p:cNvCxnSpPr>
              <a:cxnSpLocks/>
              <a:stCxn id="4" idx="3"/>
            </p:cNvCxnSpPr>
            <p:nvPr/>
          </p:nvCxnSpPr>
          <p:spPr>
            <a:xfrm>
              <a:off x="2859864" y="3823469"/>
              <a:ext cx="1434683" cy="1877456"/>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8B6DA3D-EA32-80AB-B3B8-BF31444D5C5E}"/>
                </a:ext>
              </a:extLst>
            </p:cNvPr>
            <p:cNvGrpSpPr/>
            <p:nvPr/>
          </p:nvGrpSpPr>
          <p:grpSpPr>
            <a:xfrm>
              <a:off x="4294547" y="5385756"/>
              <a:ext cx="7332276" cy="646331"/>
              <a:chOff x="4294547" y="5385756"/>
              <a:chExt cx="7332276" cy="646331"/>
            </a:xfrm>
          </p:grpSpPr>
          <p:sp>
            <p:nvSpPr>
              <p:cNvPr id="22" name="TextBox 21">
                <a:extLst>
                  <a:ext uri="{FF2B5EF4-FFF2-40B4-BE49-F238E27FC236}">
                    <a16:creationId xmlns:a16="http://schemas.microsoft.com/office/drawing/2014/main" id="{934F161B-F25D-52FB-8121-08CEBDCDBF82}"/>
                  </a:ext>
                </a:extLst>
              </p:cNvPr>
              <p:cNvSpPr txBox="1"/>
              <p:nvPr/>
            </p:nvSpPr>
            <p:spPr>
              <a:xfrm>
                <a:off x="5499825" y="5385756"/>
                <a:ext cx="6126998" cy="646331"/>
              </a:xfrm>
              <a:prstGeom prst="rect">
                <a:avLst/>
              </a:prstGeom>
              <a:noFill/>
            </p:spPr>
            <p:txBody>
              <a:bodyPr wrap="none" rtlCol="0">
                <a:spAutoFit/>
              </a:bodyPr>
              <a:lstStyle/>
              <a:p>
                <a:r>
                  <a:rPr lang="en-US"/>
                  <a:t>Lead driver of co-development: </a:t>
                </a:r>
                <a:r>
                  <a:rPr lang="en-US">
                    <a:hlinkClick r:id="rId11"/>
                  </a:rPr>
                  <a:t>https://intel.com</a:t>
                </a:r>
                <a:r>
                  <a:rPr lang="en-US"/>
                  <a:t> </a:t>
                </a:r>
              </a:p>
              <a:p>
                <a:r>
                  <a:rPr lang="en-US"/>
                  <a:t>Intel’s role: drive strategic alliance and use-cases for IDM 2.0</a:t>
                </a:r>
              </a:p>
            </p:txBody>
          </p:sp>
          <p:grpSp>
            <p:nvGrpSpPr>
              <p:cNvPr id="49" name="Group 48">
                <a:extLst>
                  <a:ext uri="{FF2B5EF4-FFF2-40B4-BE49-F238E27FC236}">
                    <a16:creationId xmlns:a16="http://schemas.microsoft.com/office/drawing/2014/main" id="{2D54E4C2-100F-765A-B9BE-738BE2C1AC5F}"/>
                  </a:ext>
                </a:extLst>
              </p:cNvPr>
              <p:cNvGrpSpPr/>
              <p:nvPr/>
            </p:nvGrpSpPr>
            <p:grpSpPr>
              <a:xfrm>
                <a:off x="4294547" y="5389325"/>
                <a:ext cx="745724" cy="639193"/>
                <a:chOff x="575623" y="2128710"/>
                <a:chExt cx="745724" cy="639193"/>
              </a:xfrm>
            </p:grpSpPr>
            <p:sp>
              <p:nvSpPr>
                <p:cNvPr id="47" name="Rectangle: Rounded Corners 46">
                  <a:extLst>
                    <a:ext uri="{FF2B5EF4-FFF2-40B4-BE49-F238E27FC236}">
                      <a16:creationId xmlns:a16="http://schemas.microsoft.com/office/drawing/2014/main" id="{D53258E6-DE54-BA96-1215-78F8706030CC}"/>
                    </a:ext>
                  </a:extLst>
                </p:cNvPr>
                <p:cNvSpPr/>
                <p:nvPr/>
              </p:nvSpPr>
              <p:spPr>
                <a:xfrm>
                  <a:off x="575623" y="2128710"/>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5" name="Graphic 44" descr="Steering Wheel outline">
                  <a:extLst>
                    <a:ext uri="{FF2B5EF4-FFF2-40B4-BE49-F238E27FC236}">
                      <a16:creationId xmlns:a16="http://schemas.microsoft.com/office/drawing/2014/main" id="{54F3C8A4-86F9-3DE4-2CA8-D911F0B23E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4855" y="2214676"/>
                  <a:ext cx="467260" cy="467260"/>
                </a:xfrm>
                <a:prstGeom prst="rect">
                  <a:avLst/>
                </a:prstGeom>
              </p:spPr>
            </p:pic>
          </p:grpSp>
        </p:grpSp>
      </p:grpSp>
      <p:grpSp>
        <p:nvGrpSpPr>
          <p:cNvPr id="13" name="Group 12">
            <a:extLst>
              <a:ext uri="{FF2B5EF4-FFF2-40B4-BE49-F238E27FC236}">
                <a16:creationId xmlns:a16="http://schemas.microsoft.com/office/drawing/2014/main" id="{3E0199DD-1420-32CA-0510-9DB45B535D2F}"/>
              </a:ext>
            </a:extLst>
          </p:cNvPr>
          <p:cNvGrpSpPr/>
          <p:nvPr/>
        </p:nvGrpSpPr>
        <p:grpSpPr>
          <a:xfrm>
            <a:off x="2859864" y="3823469"/>
            <a:ext cx="7213649" cy="1072083"/>
            <a:chOff x="2859864" y="3823469"/>
            <a:chExt cx="7213649" cy="1072083"/>
          </a:xfrm>
        </p:grpSpPr>
        <p:cxnSp>
          <p:nvCxnSpPr>
            <p:cNvPr id="32" name="Connector: Curved 31">
              <a:extLst>
                <a:ext uri="{FF2B5EF4-FFF2-40B4-BE49-F238E27FC236}">
                  <a16:creationId xmlns:a16="http://schemas.microsoft.com/office/drawing/2014/main" id="{465B8ED0-ACAB-54AD-119B-AA0F649DE313}"/>
                </a:ext>
              </a:extLst>
            </p:cNvPr>
            <p:cNvCxnSpPr>
              <a:cxnSpLocks/>
              <a:stCxn id="4" idx="3"/>
            </p:cNvCxnSpPr>
            <p:nvPr/>
          </p:nvCxnSpPr>
          <p:spPr>
            <a:xfrm>
              <a:off x="2859864" y="3823469"/>
              <a:ext cx="1434683" cy="610419"/>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6BB2E8C-429C-BE82-C0DB-834200C83C4E}"/>
                </a:ext>
              </a:extLst>
            </p:cNvPr>
            <p:cNvGrpSpPr/>
            <p:nvPr/>
          </p:nvGrpSpPr>
          <p:grpSpPr>
            <a:xfrm>
              <a:off x="4294547" y="3972222"/>
              <a:ext cx="5778966" cy="923330"/>
              <a:chOff x="4294547" y="3972222"/>
              <a:chExt cx="5778966" cy="923330"/>
            </a:xfrm>
          </p:grpSpPr>
          <p:sp>
            <p:nvSpPr>
              <p:cNvPr id="18" name="TextBox 17">
                <a:extLst>
                  <a:ext uri="{FF2B5EF4-FFF2-40B4-BE49-F238E27FC236}">
                    <a16:creationId xmlns:a16="http://schemas.microsoft.com/office/drawing/2014/main" id="{31D662CE-9A8F-5C8E-BD89-47D7EC2D04E6}"/>
                  </a:ext>
                </a:extLst>
              </p:cNvPr>
              <p:cNvSpPr txBox="1"/>
              <p:nvPr/>
            </p:nvSpPr>
            <p:spPr>
              <a:xfrm>
                <a:off x="5499825" y="3972222"/>
                <a:ext cx="4573688" cy="923330"/>
              </a:xfrm>
              <a:prstGeom prst="rect">
                <a:avLst/>
              </a:prstGeom>
              <a:noFill/>
            </p:spPr>
            <p:txBody>
              <a:bodyPr wrap="none" rtlCol="0">
                <a:spAutoFit/>
              </a:bodyPr>
              <a:lstStyle/>
              <a:p>
                <a:r>
                  <a:rPr lang="en-US"/>
                  <a:t>University collaboration</a:t>
                </a:r>
              </a:p>
              <a:p>
                <a:r>
                  <a:rPr lang="en-US"/>
                  <a:t>Focus: research directions </a:t>
                </a:r>
              </a:p>
              <a:p>
                <a:r>
                  <a:rPr lang="en-US"/>
                  <a:t>Example: </a:t>
                </a:r>
                <a:r>
                  <a:rPr lang="en-US">
                    <a:hlinkClick r:id="rId14"/>
                  </a:rPr>
                  <a:t>https://stanford.edu</a:t>
                </a:r>
                <a:r>
                  <a:rPr lang="en-US"/>
                  <a:t> [App Store] </a:t>
                </a:r>
              </a:p>
            </p:txBody>
          </p:sp>
          <p:grpSp>
            <p:nvGrpSpPr>
              <p:cNvPr id="8" name="Group 7">
                <a:extLst>
                  <a:ext uri="{FF2B5EF4-FFF2-40B4-BE49-F238E27FC236}">
                    <a16:creationId xmlns:a16="http://schemas.microsoft.com/office/drawing/2014/main" id="{F3D6099A-0D3C-2F92-8AB1-7D18934CE0B9}"/>
                  </a:ext>
                </a:extLst>
              </p:cNvPr>
              <p:cNvGrpSpPr/>
              <p:nvPr/>
            </p:nvGrpSpPr>
            <p:grpSpPr>
              <a:xfrm>
                <a:off x="4294547" y="4114291"/>
                <a:ext cx="745724" cy="639193"/>
                <a:chOff x="1719822" y="1738079"/>
                <a:chExt cx="745724" cy="639193"/>
              </a:xfrm>
            </p:grpSpPr>
            <p:sp>
              <p:nvSpPr>
                <p:cNvPr id="7" name="Rectangle: Rounded Corners 6">
                  <a:extLst>
                    <a:ext uri="{FF2B5EF4-FFF2-40B4-BE49-F238E27FC236}">
                      <a16:creationId xmlns:a16="http://schemas.microsoft.com/office/drawing/2014/main" id="{36C89316-420C-5120-9B2E-AC18C3D0E3C8}"/>
                    </a:ext>
                  </a:extLst>
                </p:cNvPr>
                <p:cNvSpPr/>
                <p:nvPr/>
              </p:nvSpPr>
              <p:spPr>
                <a:xfrm>
                  <a:off x="1719822" y="1738079"/>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Graphic 5" descr="Scientist female outline">
                  <a:extLst>
                    <a:ext uri="{FF2B5EF4-FFF2-40B4-BE49-F238E27FC236}">
                      <a16:creationId xmlns:a16="http://schemas.microsoft.com/office/drawing/2014/main" id="{7B3DDBA4-3DD0-5737-293F-C9DCF66E0B0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52109" y="1817100"/>
                  <a:ext cx="481151" cy="481151"/>
                </a:xfrm>
                <a:prstGeom prst="rect">
                  <a:avLst/>
                </a:prstGeom>
              </p:spPr>
            </p:pic>
          </p:grpSp>
        </p:grpSp>
      </p:grpSp>
    </p:spTree>
    <p:extLst>
      <p:ext uri="{BB962C8B-B14F-4D97-AF65-F5344CB8AC3E}">
        <p14:creationId xmlns:p14="http://schemas.microsoft.com/office/powerpoint/2010/main" val="325343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BBB63-AD62-8784-4285-5DD48AF4E615}"/>
              </a:ext>
            </a:extLst>
          </p:cNvPr>
          <p:cNvSpPr>
            <a:spLocks noGrp="1"/>
          </p:cNvSpPr>
          <p:nvPr>
            <p:ph type="title"/>
          </p:nvPr>
        </p:nvSpPr>
        <p:spPr/>
        <p:txBody>
          <a:bodyPr/>
          <a:lstStyle/>
          <a:p>
            <a:r>
              <a:rPr lang="en-US"/>
              <a:t>Focus of This TSLRP</a:t>
            </a:r>
          </a:p>
        </p:txBody>
      </p:sp>
      <p:grpSp>
        <p:nvGrpSpPr>
          <p:cNvPr id="4" name="Group 3">
            <a:extLst>
              <a:ext uri="{FF2B5EF4-FFF2-40B4-BE49-F238E27FC236}">
                <a16:creationId xmlns:a16="http://schemas.microsoft.com/office/drawing/2014/main" id="{EC4443F9-F450-F604-E1A5-3BB635DA1F8A}"/>
              </a:ext>
            </a:extLst>
          </p:cNvPr>
          <p:cNvGrpSpPr/>
          <p:nvPr/>
        </p:nvGrpSpPr>
        <p:grpSpPr>
          <a:xfrm>
            <a:off x="273372" y="2089803"/>
            <a:ext cx="2943497" cy="2797529"/>
            <a:chOff x="273372" y="2089803"/>
            <a:chExt cx="2943497" cy="2797529"/>
          </a:xfrm>
        </p:grpSpPr>
        <p:pic>
          <p:nvPicPr>
            <p:cNvPr id="9" name="Picture 8" descr="A picture containing text&#10;&#10;Description automatically generated">
              <a:extLst>
                <a:ext uri="{FF2B5EF4-FFF2-40B4-BE49-F238E27FC236}">
                  <a16:creationId xmlns:a16="http://schemas.microsoft.com/office/drawing/2014/main" id="{1C3790BD-B74B-083F-5F03-A2BF3BBFC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72" y="2690258"/>
              <a:ext cx="2943497" cy="2197074"/>
            </a:xfrm>
            <a:prstGeom prst="rect">
              <a:avLst/>
            </a:prstGeom>
          </p:spPr>
        </p:pic>
        <p:sp>
          <p:nvSpPr>
            <p:cNvPr id="24" name="TextBox 23">
              <a:extLst>
                <a:ext uri="{FF2B5EF4-FFF2-40B4-BE49-F238E27FC236}">
                  <a16:creationId xmlns:a16="http://schemas.microsoft.com/office/drawing/2014/main" id="{BC10A988-67D2-E090-019E-4107EC4C3132}"/>
                </a:ext>
              </a:extLst>
            </p:cNvPr>
            <p:cNvSpPr txBox="1"/>
            <p:nvPr/>
          </p:nvSpPr>
          <p:spPr>
            <a:xfrm>
              <a:off x="963496" y="2089803"/>
              <a:ext cx="1563248" cy="369332"/>
            </a:xfrm>
            <a:prstGeom prst="rect">
              <a:avLst/>
            </a:prstGeom>
            <a:noFill/>
          </p:spPr>
          <p:txBody>
            <a:bodyPr wrap="none" rtlCol="0">
              <a:spAutoFit/>
            </a:bodyPr>
            <a:lstStyle/>
            <a:p>
              <a:r>
                <a:rPr lang="en-US"/>
                <a:t>A Full System</a:t>
              </a:r>
            </a:p>
          </p:txBody>
        </p:sp>
      </p:grpSp>
      <p:grpSp>
        <p:nvGrpSpPr>
          <p:cNvPr id="10" name="Group 9">
            <a:extLst>
              <a:ext uri="{FF2B5EF4-FFF2-40B4-BE49-F238E27FC236}">
                <a16:creationId xmlns:a16="http://schemas.microsoft.com/office/drawing/2014/main" id="{A9F2B9C2-FFEB-BF33-EE55-E88F5EA5A1BE}"/>
              </a:ext>
            </a:extLst>
          </p:cNvPr>
          <p:cNvGrpSpPr/>
          <p:nvPr/>
        </p:nvGrpSpPr>
        <p:grpSpPr>
          <a:xfrm>
            <a:off x="3747834" y="1484940"/>
            <a:ext cx="4122404" cy="4560201"/>
            <a:chOff x="3747834" y="1484940"/>
            <a:chExt cx="4122404" cy="4560201"/>
          </a:xfrm>
        </p:grpSpPr>
        <p:grpSp>
          <p:nvGrpSpPr>
            <p:cNvPr id="8" name="Group 7">
              <a:extLst>
                <a:ext uri="{FF2B5EF4-FFF2-40B4-BE49-F238E27FC236}">
                  <a16:creationId xmlns:a16="http://schemas.microsoft.com/office/drawing/2014/main" id="{1DC1073D-26EA-3CD6-0E97-097DCC8742B5}"/>
                </a:ext>
              </a:extLst>
            </p:cNvPr>
            <p:cNvGrpSpPr/>
            <p:nvPr/>
          </p:nvGrpSpPr>
          <p:grpSpPr>
            <a:xfrm>
              <a:off x="3764261" y="1484940"/>
              <a:ext cx="3681751" cy="1450003"/>
              <a:chOff x="3764261" y="1484940"/>
              <a:chExt cx="3681751" cy="1450003"/>
            </a:xfrm>
          </p:grpSpPr>
          <p:sp>
            <p:nvSpPr>
              <p:cNvPr id="40" name="Rectangle 39">
                <a:extLst>
                  <a:ext uri="{FF2B5EF4-FFF2-40B4-BE49-F238E27FC236}">
                    <a16:creationId xmlns:a16="http://schemas.microsoft.com/office/drawing/2014/main" id="{18686263-C2F8-E94E-1E79-830F600BAC6E}"/>
                  </a:ext>
                </a:extLst>
              </p:cNvPr>
              <p:cNvSpPr/>
              <p:nvPr/>
            </p:nvSpPr>
            <p:spPr>
              <a:xfrm>
                <a:off x="3764261" y="2569183"/>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Architecture</a:t>
                </a:r>
              </a:p>
            </p:txBody>
          </p:sp>
          <p:sp>
            <p:nvSpPr>
              <p:cNvPr id="41" name="Rectangle 40">
                <a:extLst>
                  <a:ext uri="{FF2B5EF4-FFF2-40B4-BE49-F238E27FC236}">
                    <a16:creationId xmlns:a16="http://schemas.microsoft.com/office/drawing/2014/main" id="{D6AE85AA-1405-A5B8-BEF7-5CF8DB5A2193}"/>
                  </a:ext>
                </a:extLst>
              </p:cNvPr>
              <p:cNvSpPr/>
              <p:nvPr/>
            </p:nvSpPr>
            <p:spPr>
              <a:xfrm>
                <a:off x="3764261" y="2050817"/>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Software</a:t>
                </a:r>
              </a:p>
            </p:txBody>
          </p:sp>
          <p:sp>
            <p:nvSpPr>
              <p:cNvPr id="42" name="Rectangle 41">
                <a:extLst>
                  <a:ext uri="{FF2B5EF4-FFF2-40B4-BE49-F238E27FC236}">
                    <a16:creationId xmlns:a16="http://schemas.microsoft.com/office/drawing/2014/main" id="{B329CB64-744E-7CDA-2259-5A0E04D6B525}"/>
                  </a:ext>
                </a:extLst>
              </p:cNvPr>
              <p:cNvSpPr/>
              <p:nvPr/>
            </p:nvSpPr>
            <p:spPr>
              <a:xfrm>
                <a:off x="3764261" y="1532451"/>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solidFill>
                      <a:schemeClr val="tx1"/>
                    </a:solidFill>
                  </a:rPr>
                  <a:t>Application &amp; Workloads</a:t>
                </a:r>
              </a:p>
            </p:txBody>
          </p:sp>
          <p:sp>
            <p:nvSpPr>
              <p:cNvPr id="48" name="Arrow: Up-Down 47">
                <a:extLst>
                  <a:ext uri="{FF2B5EF4-FFF2-40B4-BE49-F238E27FC236}">
                    <a16:creationId xmlns:a16="http://schemas.microsoft.com/office/drawing/2014/main" id="{EDADFEA1-4F97-AEA0-88A0-A988E0791B9A}"/>
                  </a:ext>
                </a:extLst>
              </p:cNvPr>
              <p:cNvSpPr/>
              <p:nvPr/>
            </p:nvSpPr>
            <p:spPr>
              <a:xfrm>
                <a:off x="6141521" y="1484940"/>
                <a:ext cx="215731" cy="140249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50" name="TextBox 49">
                <a:extLst>
                  <a:ext uri="{FF2B5EF4-FFF2-40B4-BE49-F238E27FC236}">
                    <a16:creationId xmlns:a16="http://schemas.microsoft.com/office/drawing/2014/main" id="{FCC48FF2-7082-20B6-1E12-B4B259AC441E}"/>
                  </a:ext>
                </a:extLst>
              </p:cNvPr>
              <p:cNvSpPr txBox="1"/>
              <p:nvPr/>
            </p:nvSpPr>
            <p:spPr>
              <a:xfrm>
                <a:off x="6357252" y="2015106"/>
                <a:ext cx="1088760" cy="369332"/>
              </a:xfrm>
              <a:prstGeom prst="rect">
                <a:avLst/>
              </a:prstGeom>
              <a:noFill/>
            </p:spPr>
            <p:txBody>
              <a:bodyPr wrap="none" rtlCol="0">
                <a:spAutoFit/>
              </a:bodyPr>
              <a:lstStyle/>
              <a:p>
                <a:r>
                  <a:rPr lang="en-US"/>
                  <a:t>Software</a:t>
                </a:r>
              </a:p>
            </p:txBody>
          </p:sp>
        </p:grpSp>
        <p:grpSp>
          <p:nvGrpSpPr>
            <p:cNvPr id="6" name="Group 5">
              <a:extLst>
                <a:ext uri="{FF2B5EF4-FFF2-40B4-BE49-F238E27FC236}">
                  <a16:creationId xmlns:a16="http://schemas.microsoft.com/office/drawing/2014/main" id="{BA76AF57-5D3F-21C2-2A82-8317B180C271}"/>
                </a:ext>
              </a:extLst>
            </p:cNvPr>
            <p:cNvGrpSpPr/>
            <p:nvPr/>
          </p:nvGrpSpPr>
          <p:grpSpPr>
            <a:xfrm>
              <a:off x="3747834" y="3605915"/>
              <a:ext cx="4122404" cy="1186075"/>
              <a:chOff x="3747834" y="3605915"/>
              <a:chExt cx="4122404" cy="1186075"/>
            </a:xfrm>
          </p:grpSpPr>
          <p:sp>
            <p:nvSpPr>
              <p:cNvPr id="37" name="Rectangle 36">
                <a:extLst>
                  <a:ext uri="{FF2B5EF4-FFF2-40B4-BE49-F238E27FC236}">
                    <a16:creationId xmlns:a16="http://schemas.microsoft.com/office/drawing/2014/main" id="{A6C9EF86-E030-7081-E9D1-014066F354C1}"/>
                  </a:ext>
                </a:extLst>
              </p:cNvPr>
              <p:cNvSpPr/>
              <p:nvPr/>
            </p:nvSpPr>
            <p:spPr>
              <a:xfrm>
                <a:off x="3764261" y="4124281"/>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Cores &amp; Accelerator IP</a:t>
                </a:r>
              </a:p>
            </p:txBody>
          </p:sp>
          <p:sp>
            <p:nvSpPr>
              <p:cNvPr id="38" name="Rectangle 37">
                <a:extLst>
                  <a:ext uri="{FF2B5EF4-FFF2-40B4-BE49-F238E27FC236}">
                    <a16:creationId xmlns:a16="http://schemas.microsoft.com/office/drawing/2014/main" id="{2E5F6AD1-F29A-E327-EC40-51FD5CB1D123}"/>
                  </a:ext>
                </a:extLst>
              </p:cNvPr>
              <p:cNvSpPr/>
              <p:nvPr/>
            </p:nvSpPr>
            <p:spPr>
              <a:xfrm>
                <a:off x="3747834" y="3605915"/>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Chiplets</a:t>
                </a:r>
              </a:p>
            </p:txBody>
          </p:sp>
          <p:sp>
            <p:nvSpPr>
              <p:cNvPr id="49" name="Arrow: Up-Down 48">
                <a:extLst>
                  <a:ext uri="{FF2B5EF4-FFF2-40B4-BE49-F238E27FC236}">
                    <a16:creationId xmlns:a16="http://schemas.microsoft.com/office/drawing/2014/main" id="{1009EE60-7ACE-7A39-C3FE-6839C3E771FE}"/>
                  </a:ext>
                </a:extLst>
              </p:cNvPr>
              <p:cNvSpPr/>
              <p:nvPr/>
            </p:nvSpPr>
            <p:spPr>
              <a:xfrm>
                <a:off x="6141521" y="3649775"/>
                <a:ext cx="215731" cy="1142215"/>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51" name="TextBox 50">
                <a:extLst>
                  <a:ext uri="{FF2B5EF4-FFF2-40B4-BE49-F238E27FC236}">
                    <a16:creationId xmlns:a16="http://schemas.microsoft.com/office/drawing/2014/main" id="{3AE1178F-C955-A94C-CC25-623DD12A9A61}"/>
                  </a:ext>
                </a:extLst>
              </p:cNvPr>
              <p:cNvSpPr txBox="1"/>
              <p:nvPr/>
            </p:nvSpPr>
            <p:spPr>
              <a:xfrm>
                <a:off x="6355080" y="4009853"/>
                <a:ext cx="1515158" cy="369332"/>
              </a:xfrm>
              <a:prstGeom prst="rect">
                <a:avLst/>
              </a:prstGeom>
              <a:noFill/>
            </p:spPr>
            <p:txBody>
              <a:bodyPr wrap="none" rtlCol="0">
                <a:spAutoFit/>
              </a:bodyPr>
              <a:lstStyle/>
              <a:p>
                <a:r>
                  <a:rPr lang="en-US"/>
                  <a:t>IPs + Chiplets</a:t>
                </a:r>
              </a:p>
            </p:txBody>
          </p:sp>
        </p:grpSp>
        <p:grpSp>
          <p:nvGrpSpPr>
            <p:cNvPr id="5" name="Group 4">
              <a:extLst>
                <a:ext uri="{FF2B5EF4-FFF2-40B4-BE49-F238E27FC236}">
                  <a16:creationId xmlns:a16="http://schemas.microsoft.com/office/drawing/2014/main" id="{56E8E32F-6014-6167-F6D8-979314DDB519}"/>
                </a:ext>
              </a:extLst>
            </p:cNvPr>
            <p:cNvGrpSpPr/>
            <p:nvPr/>
          </p:nvGrpSpPr>
          <p:grpSpPr>
            <a:xfrm>
              <a:off x="3764261" y="4642647"/>
              <a:ext cx="4062697" cy="1402494"/>
              <a:chOff x="3764261" y="4642647"/>
              <a:chExt cx="4062697" cy="1402494"/>
            </a:xfrm>
          </p:grpSpPr>
          <p:sp>
            <p:nvSpPr>
              <p:cNvPr id="34" name="Rectangle 33">
                <a:extLst>
                  <a:ext uri="{FF2B5EF4-FFF2-40B4-BE49-F238E27FC236}">
                    <a16:creationId xmlns:a16="http://schemas.microsoft.com/office/drawing/2014/main" id="{ED7F4652-A8E1-C922-E1FB-3E0E644D34B9}"/>
                  </a:ext>
                </a:extLst>
              </p:cNvPr>
              <p:cNvSpPr/>
              <p:nvPr/>
            </p:nvSpPr>
            <p:spPr>
              <a:xfrm>
                <a:off x="3764261" y="5679381"/>
                <a:ext cx="2286000" cy="36576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solidFill>
                  </a:rPr>
                  <a:t>Process Technology</a:t>
                </a:r>
              </a:p>
            </p:txBody>
          </p:sp>
          <p:sp>
            <p:nvSpPr>
              <p:cNvPr id="35" name="Rectangle 34">
                <a:extLst>
                  <a:ext uri="{FF2B5EF4-FFF2-40B4-BE49-F238E27FC236}">
                    <a16:creationId xmlns:a16="http://schemas.microsoft.com/office/drawing/2014/main" id="{3F0D9E35-1290-D28B-9FF7-386E7B42F932}"/>
                  </a:ext>
                </a:extLst>
              </p:cNvPr>
              <p:cNvSpPr/>
              <p:nvPr/>
            </p:nvSpPr>
            <p:spPr>
              <a:xfrm>
                <a:off x="3764261" y="5161013"/>
                <a:ext cx="2286000" cy="36576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solidFill>
                  </a:rPr>
                  <a:t>Transistors &amp; Interconnect</a:t>
                </a:r>
              </a:p>
            </p:txBody>
          </p:sp>
          <p:sp>
            <p:nvSpPr>
              <p:cNvPr id="36" name="Rectangle 35">
                <a:extLst>
                  <a:ext uri="{FF2B5EF4-FFF2-40B4-BE49-F238E27FC236}">
                    <a16:creationId xmlns:a16="http://schemas.microsoft.com/office/drawing/2014/main" id="{85119FCD-9AE6-F82E-E04A-685065A913EA}"/>
                  </a:ext>
                </a:extLst>
              </p:cNvPr>
              <p:cNvSpPr/>
              <p:nvPr/>
            </p:nvSpPr>
            <p:spPr>
              <a:xfrm>
                <a:off x="3764261" y="4642647"/>
                <a:ext cx="2286000" cy="36576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solidFill>
                  </a:rPr>
                  <a:t>Foundational IP</a:t>
                </a:r>
              </a:p>
            </p:txBody>
          </p:sp>
          <p:sp>
            <p:nvSpPr>
              <p:cNvPr id="53" name="TextBox 52">
                <a:extLst>
                  <a:ext uri="{FF2B5EF4-FFF2-40B4-BE49-F238E27FC236}">
                    <a16:creationId xmlns:a16="http://schemas.microsoft.com/office/drawing/2014/main" id="{73CF0338-39C3-C559-46B5-629F3A6CBB9C}"/>
                  </a:ext>
                </a:extLst>
              </p:cNvPr>
              <p:cNvSpPr txBox="1"/>
              <p:nvPr/>
            </p:nvSpPr>
            <p:spPr>
              <a:xfrm>
                <a:off x="6355080" y="5289367"/>
                <a:ext cx="1471878" cy="369332"/>
              </a:xfrm>
              <a:prstGeom prst="rect">
                <a:avLst/>
              </a:prstGeom>
              <a:noFill/>
            </p:spPr>
            <p:txBody>
              <a:bodyPr wrap="none" rtlCol="0">
                <a:spAutoFit/>
              </a:bodyPr>
              <a:lstStyle/>
              <a:p>
                <a:r>
                  <a:rPr lang="en-US"/>
                  <a:t>Silicon Stack</a:t>
                </a:r>
              </a:p>
            </p:txBody>
          </p:sp>
          <p:sp>
            <p:nvSpPr>
              <p:cNvPr id="54" name="Arrow: Up-Down 53">
                <a:extLst>
                  <a:ext uri="{FF2B5EF4-FFF2-40B4-BE49-F238E27FC236}">
                    <a16:creationId xmlns:a16="http://schemas.microsoft.com/office/drawing/2014/main" id="{76907499-9B10-7949-A4EC-93780C345C5A}"/>
                  </a:ext>
                </a:extLst>
              </p:cNvPr>
              <p:cNvSpPr/>
              <p:nvPr/>
            </p:nvSpPr>
            <p:spPr>
              <a:xfrm>
                <a:off x="6141521" y="4902926"/>
                <a:ext cx="215731" cy="1142215"/>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grpSp>
        <p:grpSp>
          <p:nvGrpSpPr>
            <p:cNvPr id="7" name="Group 6">
              <a:extLst>
                <a:ext uri="{FF2B5EF4-FFF2-40B4-BE49-F238E27FC236}">
                  <a16:creationId xmlns:a16="http://schemas.microsoft.com/office/drawing/2014/main" id="{9696ACEA-7DB9-1AE8-D5F2-104878AFAE62}"/>
                </a:ext>
              </a:extLst>
            </p:cNvPr>
            <p:cNvGrpSpPr/>
            <p:nvPr/>
          </p:nvGrpSpPr>
          <p:grpSpPr>
            <a:xfrm>
              <a:off x="3764261" y="2934943"/>
              <a:ext cx="3879954" cy="667320"/>
              <a:chOff x="3764261" y="2934943"/>
              <a:chExt cx="3879954" cy="667320"/>
            </a:xfrm>
          </p:grpSpPr>
          <p:sp>
            <p:nvSpPr>
              <p:cNvPr id="39" name="Rectangle 38">
                <a:extLst>
                  <a:ext uri="{FF2B5EF4-FFF2-40B4-BE49-F238E27FC236}">
                    <a16:creationId xmlns:a16="http://schemas.microsoft.com/office/drawing/2014/main" id="{98EBB9C7-0D47-79FE-0A5C-15E7A7625036}"/>
                  </a:ext>
                </a:extLst>
              </p:cNvPr>
              <p:cNvSpPr/>
              <p:nvPr/>
            </p:nvSpPr>
            <p:spPr>
              <a:xfrm>
                <a:off x="3764261" y="3087549"/>
                <a:ext cx="2286000" cy="36576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solidFill>
                  </a:rPr>
                  <a:t>Advanced Packaging</a:t>
                </a:r>
              </a:p>
            </p:txBody>
          </p:sp>
          <p:sp>
            <p:nvSpPr>
              <p:cNvPr id="52" name="TextBox 51">
                <a:extLst>
                  <a:ext uri="{FF2B5EF4-FFF2-40B4-BE49-F238E27FC236}">
                    <a16:creationId xmlns:a16="http://schemas.microsoft.com/office/drawing/2014/main" id="{F40E5B50-B6E8-D073-A544-2477997C427C}"/>
                  </a:ext>
                </a:extLst>
              </p:cNvPr>
              <p:cNvSpPr txBox="1"/>
              <p:nvPr/>
            </p:nvSpPr>
            <p:spPr>
              <a:xfrm>
                <a:off x="6355080" y="3130547"/>
                <a:ext cx="1289135" cy="369332"/>
              </a:xfrm>
              <a:prstGeom prst="rect">
                <a:avLst/>
              </a:prstGeom>
              <a:noFill/>
            </p:spPr>
            <p:txBody>
              <a:bodyPr wrap="none" rtlCol="0">
                <a:spAutoFit/>
              </a:bodyPr>
              <a:lstStyle/>
              <a:p>
                <a:r>
                  <a:rPr lang="en-US"/>
                  <a:t>Packaging</a:t>
                </a:r>
              </a:p>
            </p:txBody>
          </p:sp>
          <p:sp>
            <p:nvSpPr>
              <p:cNvPr id="55" name="Arrow: Up-Down 54">
                <a:extLst>
                  <a:ext uri="{FF2B5EF4-FFF2-40B4-BE49-F238E27FC236}">
                    <a16:creationId xmlns:a16="http://schemas.microsoft.com/office/drawing/2014/main" id="{00B54636-A5F0-5A91-153D-536BB6BE5752}"/>
                  </a:ext>
                </a:extLst>
              </p:cNvPr>
              <p:cNvSpPr/>
              <p:nvPr/>
            </p:nvSpPr>
            <p:spPr>
              <a:xfrm>
                <a:off x="6141521" y="2934943"/>
                <a:ext cx="215731" cy="667320"/>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grpSp>
      </p:grpSp>
      <p:sp>
        <p:nvSpPr>
          <p:cNvPr id="56" name="TextBox 55">
            <a:extLst>
              <a:ext uri="{FF2B5EF4-FFF2-40B4-BE49-F238E27FC236}">
                <a16:creationId xmlns:a16="http://schemas.microsoft.com/office/drawing/2014/main" id="{5F79301C-4B29-24C5-CC7F-F45E47DECCDA}"/>
              </a:ext>
            </a:extLst>
          </p:cNvPr>
          <p:cNvSpPr txBox="1"/>
          <p:nvPr/>
        </p:nvSpPr>
        <p:spPr>
          <a:xfrm>
            <a:off x="8229601" y="1421516"/>
            <a:ext cx="3796936" cy="230832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IntelOne Display Regular"/>
                <a:cs typeface="Arial"/>
              </a:rPr>
              <a:t>Goals of STCO program are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effectLst/>
                <a:uLnTx/>
                <a:uFillTx/>
                <a:latin typeface="IntelOne Display Regular"/>
                <a:cs typeface="Arial"/>
              </a:rPr>
              <a:t>Translate </a:t>
            </a:r>
            <a:r>
              <a:rPr kumimoji="0" lang="en-US" b="0" i="0" u="none" strike="noStrike" kern="1200" cap="none" spc="0" normalizeH="0" baseline="0" noProof="0">
                <a:ln>
                  <a:noFill/>
                </a:ln>
                <a:solidFill>
                  <a:srgbClr val="00B050"/>
                </a:solidFill>
                <a:effectLst/>
                <a:uLnTx/>
                <a:uFillTx/>
                <a:latin typeface="IntelOne Display Regular"/>
                <a:cs typeface="Arial"/>
              </a:rPr>
              <a:t>system needs</a:t>
            </a:r>
            <a:r>
              <a:rPr kumimoji="0" lang="en-US" b="0" i="0" u="none" strike="noStrike" kern="1200" cap="none" spc="0" normalizeH="0" baseline="0" noProof="0">
                <a:ln>
                  <a:noFill/>
                </a:ln>
                <a:effectLst/>
                <a:uLnTx/>
                <a:uFillTx/>
                <a:latin typeface="IntelOne Display Regular"/>
                <a:cs typeface="Arial"/>
              </a:rPr>
              <a:t> and bottlenecks into </a:t>
            </a:r>
            <a:r>
              <a:rPr kumimoji="0" lang="en-US" b="0" i="0" u="none" strike="noStrike" kern="1200" cap="none" spc="0" normalizeH="0" baseline="0" noProof="0">
                <a:ln>
                  <a:noFill/>
                </a:ln>
                <a:solidFill>
                  <a:srgbClr val="00B050"/>
                </a:solidFill>
                <a:effectLst/>
                <a:uLnTx/>
                <a:uFillTx/>
                <a:latin typeface="IntelOne Display Regular"/>
                <a:cs typeface="Arial"/>
              </a:rPr>
              <a:t>technology requirements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IntelOne Display Regular"/>
                <a:cs typeface="Arial"/>
              </a:rPr>
              <a:t>Explore </a:t>
            </a:r>
            <a:r>
              <a:rPr kumimoji="0" lang="en-US" b="0" i="0" u="none" strike="noStrike" kern="1200" cap="none" spc="0" normalizeH="0" baseline="0" noProof="0">
                <a:ln>
                  <a:noFill/>
                </a:ln>
                <a:effectLst/>
                <a:uLnTx/>
                <a:uFillTx/>
                <a:latin typeface="IntelOne Display Regular"/>
                <a:cs typeface="Arial"/>
              </a:rPr>
              <a:t>the possibility to </a:t>
            </a:r>
            <a:r>
              <a:rPr kumimoji="0" lang="en-US" b="0" i="0" u="none" strike="noStrike" kern="1200" cap="none" spc="0" normalizeH="0" baseline="0" noProof="0">
                <a:ln>
                  <a:noFill/>
                </a:ln>
                <a:solidFill>
                  <a:srgbClr val="00B050"/>
                </a:solidFill>
                <a:effectLst/>
                <a:uLnTx/>
                <a:uFillTx/>
                <a:latin typeface="IntelOne Display Regular"/>
                <a:cs typeface="Arial"/>
              </a:rPr>
              <a:t>enable new architectures </a:t>
            </a:r>
            <a:r>
              <a:rPr kumimoji="0" lang="en-US" b="0" i="0" u="none" strike="noStrike" kern="1200" cap="none" spc="0" normalizeH="0" baseline="0" noProof="0">
                <a:ln>
                  <a:noFill/>
                </a:ln>
                <a:effectLst/>
                <a:uLnTx/>
                <a:uFillTx/>
                <a:latin typeface="IntelOne Display Regular"/>
                <a:cs typeface="Arial"/>
              </a:rPr>
              <a:t>leveraging unique </a:t>
            </a:r>
            <a:r>
              <a:rPr kumimoji="0" lang="en-US" b="0" i="0" u="none" strike="noStrike" kern="1200" cap="none" spc="0" normalizeH="0" baseline="0" noProof="0">
                <a:ln>
                  <a:noFill/>
                </a:ln>
                <a:solidFill>
                  <a:srgbClr val="00B050"/>
                </a:solidFill>
                <a:effectLst/>
                <a:uLnTx/>
                <a:uFillTx/>
                <a:latin typeface="IntelOne Display Regular"/>
                <a:cs typeface="Arial"/>
              </a:rPr>
              <a:t>software </a:t>
            </a:r>
            <a:r>
              <a:rPr kumimoji="0" lang="en-US" b="0" i="0" u="none" strike="noStrike" kern="1200" cap="none" spc="0" normalizeH="0" baseline="0" noProof="0">
                <a:ln>
                  <a:noFill/>
                </a:ln>
                <a:effectLst/>
                <a:uLnTx/>
                <a:uFillTx/>
                <a:latin typeface="IntelOne Display Regular"/>
                <a:cs typeface="Arial"/>
              </a:rPr>
              <a:t>and</a:t>
            </a:r>
            <a:r>
              <a:rPr kumimoji="0" lang="en-US" b="0" i="0" u="none" strike="noStrike" kern="1200" cap="none" spc="0" normalizeH="0" baseline="0" noProof="0">
                <a:ln>
                  <a:noFill/>
                </a:ln>
                <a:solidFill>
                  <a:srgbClr val="00B050"/>
                </a:solidFill>
                <a:effectLst/>
                <a:uLnTx/>
                <a:uFillTx/>
                <a:latin typeface="IntelOne Display Regular"/>
                <a:cs typeface="Arial"/>
              </a:rPr>
              <a:t> technology co-design</a:t>
            </a:r>
          </a:p>
        </p:txBody>
      </p:sp>
      <p:sp>
        <p:nvSpPr>
          <p:cNvPr id="58" name="TextBox 57">
            <a:extLst>
              <a:ext uri="{FF2B5EF4-FFF2-40B4-BE49-F238E27FC236}">
                <a16:creationId xmlns:a16="http://schemas.microsoft.com/office/drawing/2014/main" id="{63047CA6-7743-E112-750B-FF679FFEBE50}"/>
              </a:ext>
            </a:extLst>
          </p:cNvPr>
          <p:cNvSpPr txBox="1"/>
          <p:nvPr/>
        </p:nvSpPr>
        <p:spPr>
          <a:xfrm>
            <a:off x="8229601" y="4464072"/>
            <a:ext cx="3796936" cy="92333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atin typeface="IntelOne Display Regular"/>
                <a:cs typeface="Arial"/>
              </a:rPr>
              <a:t>How to enable Intel and our foundry customers to </a:t>
            </a:r>
            <a:r>
              <a:rPr lang="en-US">
                <a:solidFill>
                  <a:srgbClr val="00B050"/>
                </a:solidFill>
                <a:latin typeface="IntelOne Display Regular"/>
                <a:cs typeface="Arial"/>
              </a:rPr>
              <a:t>develop optimal systems </a:t>
            </a:r>
            <a:r>
              <a:rPr lang="en-US">
                <a:latin typeface="IntelOne Display Regular"/>
                <a:cs typeface="Arial"/>
              </a:rPr>
              <a:t>is this </a:t>
            </a:r>
            <a:r>
              <a:rPr lang="en-US">
                <a:solidFill>
                  <a:srgbClr val="00B050"/>
                </a:solidFill>
                <a:latin typeface="IntelOne Display Regular"/>
                <a:cs typeface="Arial"/>
              </a:rPr>
              <a:t>TSLRP focus</a:t>
            </a:r>
            <a:endParaRPr kumimoji="0" lang="en-US" b="0" i="0" u="none" strike="noStrike" kern="1200" cap="none" spc="0" normalizeH="0" baseline="0" noProof="0">
              <a:ln>
                <a:noFill/>
              </a:ln>
              <a:solidFill>
                <a:srgbClr val="00B050"/>
              </a:solidFill>
              <a:effectLst/>
              <a:uLnTx/>
              <a:uFillTx/>
              <a:latin typeface="IntelOne Display Regular"/>
              <a:cs typeface="Arial"/>
            </a:endParaRPr>
          </a:p>
        </p:txBody>
      </p:sp>
      <p:sp>
        <p:nvSpPr>
          <p:cNvPr id="3" name="TextBox 2">
            <a:extLst>
              <a:ext uri="{FF2B5EF4-FFF2-40B4-BE49-F238E27FC236}">
                <a16:creationId xmlns:a16="http://schemas.microsoft.com/office/drawing/2014/main" id="{92F0A4AE-B437-C6D7-1069-DB7128FD0427}"/>
              </a:ext>
            </a:extLst>
          </p:cNvPr>
          <p:cNvSpPr txBox="1"/>
          <p:nvPr/>
        </p:nvSpPr>
        <p:spPr>
          <a:xfrm>
            <a:off x="655994" y="6117159"/>
            <a:ext cx="2841808" cy="261610"/>
          </a:xfrm>
          <a:prstGeom prst="rect">
            <a:avLst/>
          </a:prstGeom>
          <a:noFill/>
        </p:spPr>
        <p:txBody>
          <a:bodyPr wrap="square">
            <a:spAutoFit/>
          </a:bodyPr>
          <a:lstStyle/>
          <a:p>
            <a:pPr lvl="0"/>
            <a:r>
              <a:rPr lang="en-US" sz="1050">
                <a:solidFill>
                  <a:schemeClr val="bg1">
                    <a:lumMod val="50000"/>
                  </a:schemeClr>
                </a:solidFill>
              </a:rPr>
              <a:t>STCO: system technology co-optimization</a:t>
            </a:r>
          </a:p>
        </p:txBody>
      </p:sp>
    </p:spTree>
    <p:extLst>
      <p:ext uri="{BB962C8B-B14F-4D97-AF65-F5344CB8AC3E}">
        <p14:creationId xmlns:p14="http://schemas.microsoft.com/office/powerpoint/2010/main" val="184296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AA2A-D662-C3F5-3B12-8D0458ED426A}"/>
              </a:ext>
            </a:extLst>
          </p:cNvPr>
          <p:cNvSpPr>
            <a:spLocks noGrp="1"/>
          </p:cNvSpPr>
          <p:nvPr>
            <p:ph type="title"/>
          </p:nvPr>
        </p:nvSpPr>
        <p:spPr/>
        <p:txBody>
          <a:bodyPr>
            <a:normAutofit/>
          </a:bodyPr>
          <a:lstStyle/>
          <a:p>
            <a:r>
              <a:rPr lang="en-US"/>
              <a:t>Our Approach will Drive Increasing Value</a:t>
            </a:r>
          </a:p>
        </p:txBody>
      </p:sp>
      <p:grpSp>
        <p:nvGrpSpPr>
          <p:cNvPr id="24" name="Group 23">
            <a:extLst>
              <a:ext uri="{FF2B5EF4-FFF2-40B4-BE49-F238E27FC236}">
                <a16:creationId xmlns:a16="http://schemas.microsoft.com/office/drawing/2014/main" id="{5D86EF3C-FF1B-32F9-B113-CFF1E8EFDAFE}"/>
              </a:ext>
            </a:extLst>
          </p:cNvPr>
          <p:cNvGrpSpPr/>
          <p:nvPr/>
        </p:nvGrpSpPr>
        <p:grpSpPr>
          <a:xfrm>
            <a:off x="42574" y="3258184"/>
            <a:ext cx="1507144" cy="2227339"/>
            <a:chOff x="42574" y="3258184"/>
            <a:chExt cx="1507144" cy="2227339"/>
          </a:xfrm>
        </p:grpSpPr>
        <p:sp>
          <p:nvSpPr>
            <p:cNvPr id="6" name="TextBox 5">
              <a:extLst>
                <a:ext uri="{FF2B5EF4-FFF2-40B4-BE49-F238E27FC236}">
                  <a16:creationId xmlns:a16="http://schemas.microsoft.com/office/drawing/2014/main" id="{7CB777DD-09A4-AD8C-B127-42F6787E647D}"/>
                </a:ext>
              </a:extLst>
            </p:cNvPr>
            <p:cNvSpPr txBox="1"/>
            <p:nvPr/>
          </p:nvSpPr>
          <p:spPr>
            <a:xfrm>
              <a:off x="351954" y="3258184"/>
              <a:ext cx="1197764" cy="369332"/>
            </a:xfrm>
            <a:prstGeom prst="rect">
              <a:avLst/>
            </a:prstGeom>
            <a:noFill/>
          </p:spPr>
          <p:txBody>
            <a:bodyPr wrap="none" rtlCol="0">
              <a:spAutoFit/>
            </a:bodyPr>
            <a:lstStyle/>
            <a:p>
              <a:pPr algn="r"/>
              <a:r>
                <a:rPr lang="en-US">
                  <a:solidFill>
                    <a:schemeClr val="bg1">
                      <a:lumMod val="50000"/>
                    </a:schemeClr>
                  </a:solidFill>
                </a:rPr>
                <a:t>Approach</a:t>
              </a:r>
            </a:p>
          </p:txBody>
        </p:sp>
        <p:sp>
          <p:nvSpPr>
            <p:cNvPr id="7" name="TextBox 6">
              <a:extLst>
                <a:ext uri="{FF2B5EF4-FFF2-40B4-BE49-F238E27FC236}">
                  <a16:creationId xmlns:a16="http://schemas.microsoft.com/office/drawing/2014/main" id="{A62FF40D-C018-9FFB-6437-89BCE5E1AE35}"/>
                </a:ext>
              </a:extLst>
            </p:cNvPr>
            <p:cNvSpPr txBox="1"/>
            <p:nvPr/>
          </p:nvSpPr>
          <p:spPr>
            <a:xfrm>
              <a:off x="42574" y="4231180"/>
              <a:ext cx="1507144" cy="369332"/>
            </a:xfrm>
            <a:prstGeom prst="rect">
              <a:avLst/>
            </a:prstGeom>
            <a:noFill/>
          </p:spPr>
          <p:txBody>
            <a:bodyPr wrap="none" lIns="91440" tIns="45720" rIns="91440" bIns="45720" rtlCol="0" anchor="t">
              <a:spAutoFit/>
            </a:bodyPr>
            <a:lstStyle/>
            <a:p>
              <a:pPr algn="r"/>
              <a:r>
                <a:rPr lang="en-US">
                  <a:solidFill>
                    <a:schemeClr val="bg1">
                      <a:lumMod val="50000"/>
                    </a:schemeClr>
                  </a:solidFill>
                </a:rPr>
                <a:t>Assumptions</a:t>
              </a:r>
            </a:p>
          </p:txBody>
        </p:sp>
        <p:sp>
          <p:nvSpPr>
            <p:cNvPr id="8" name="TextBox 7">
              <a:extLst>
                <a:ext uri="{FF2B5EF4-FFF2-40B4-BE49-F238E27FC236}">
                  <a16:creationId xmlns:a16="http://schemas.microsoft.com/office/drawing/2014/main" id="{FAA16A76-4729-DC77-6AC6-2C32E8FB78D1}"/>
                </a:ext>
              </a:extLst>
            </p:cNvPr>
            <p:cNvSpPr txBox="1"/>
            <p:nvPr/>
          </p:nvSpPr>
          <p:spPr>
            <a:xfrm>
              <a:off x="836061" y="5116191"/>
              <a:ext cx="713657" cy="369332"/>
            </a:xfrm>
            <a:prstGeom prst="rect">
              <a:avLst/>
            </a:prstGeom>
            <a:noFill/>
          </p:spPr>
          <p:txBody>
            <a:bodyPr wrap="none" rtlCol="0">
              <a:spAutoFit/>
            </a:bodyPr>
            <a:lstStyle/>
            <a:p>
              <a:pPr algn="r"/>
              <a:r>
                <a:rPr lang="en-US">
                  <a:solidFill>
                    <a:schemeClr val="bg1">
                      <a:lumMod val="50000"/>
                    </a:schemeClr>
                  </a:solidFill>
                </a:rPr>
                <a:t>Risks</a:t>
              </a:r>
            </a:p>
          </p:txBody>
        </p:sp>
      </p:grpSp>
      <p:sp>
        <p:nvSpPr>
          <p:cNvPr id="23" name="Rectangle: Rounded Corners 22">
            <a:extLst>
              <a:ext uri="{FF2B5EF4-FFF2-40B4-BE49-F238E27FC236}">
                <a16:creationId xmlns:a16="http://schemas.microsoft.com/office/drawing/2014/main" id="{86EE44DE-F138-9DE3-B941-0BFEBCFC9E00}"/>
              </a:ext>
            </a:extLst>
          </p:cNvPr>
          <p:cNvSpPr/>
          <p:nvPr/>
        </p:nvSpPr>
        <p:spPr>
          <a:xfrm>
            <a:off x="8637104" y="1282148"/>
            <a:ext cx="3512322" cy="4989443"/>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25">
            <a:extLst>
              <a:ext uri="{FF2B5EF4-FFF2-40B4-BE49-F238E27FC236}">
                <a16:creationId xmlns:a16="http://schemas.microsoft.com/office/drawing/2014/main" id="{2792D25A-0490-D11D-5F59-1292B4F648D6}"/>
              </a:ext>
            </a:extLst>
          </p:cNvPr>
          <p:cNvGrpSpPr/>
          <p:nvPr/>
        </p:nvGrpSpPr>
        <p:grpSpPr>
          <a:xfrm>
            <a:off x="1750155" y="1421516"/>
            <a:ext cx="3262803" cy="4716817"/>
            <a:chOff x="1750155" y="1421516"/>
            <a:chExt cx="3262803" cy="4716817"/>
          </a:xfrm>
        </p:grpSpPr>
        <p:grpSp>
          <p:nvGrpSpPr>
            <p:cNvPr id="20" name="Group 19">
              <a:extLst>
                <a:ext uri="{FF2B5EF4-FFF2-40B4-BE49-F238E27FC236}">
                  <a16:creationId xmlns:a16="http://schemas.microsoft.com/office/drawing/2014/main" id="{4C7288F0-183F-4C27-78C5-A9BBC0CF5DD0}"/>
                </a:ext>
              </a:extLst>
            </p:cNvPr>
            <p:cNvGrpSpPr/>
            <p:nvPr/>
          </p:nvGrpSpPr>
          <p:grpSpPr>
            <a:xfrm>
              <a:off x="1750155" y="1421516"/>
              <a:ext cx="3262803" cy="4716817"/>
              <a:chOff x="1750155" y="1421516"/>
              <a:chExt cx="3262803" cy="4716817"/>
            </a:xfrm>
          </p:grpSpPr>
          <p:sp>
            <p:nvSpPr>
              <p:cNvPr id="4" name="Freeform: Shape 3">
                <a:extLst>
                  <a:ext uri="{FF2B5EF4-FFF2-40B4-BE49-F238E27FC236}">
                    <a16:creationId xmlns:a16="http://schemas.microsoft.com/office/drawing/2014/main" id="{E71BA056-4BB5-C264-91A2-AB0F841C08E7}"/>
                  </a:ext>
                </a:extLst>
              </p:cNvPr>
              <p:cNvSpPr/>
              <p:nvPr/>
            </p:nvSpPr>
            <p:spPr>
              <a:xfrm>
                <a:off x="1750155" y="1421516"/>
                <a:ext cx="3262803" cy="4716817"/>
              </a:xfrm>
              <a:custGeom>
                <a:avLst/>
                <a:gdLst>
                  <a:gd name="connsiteX0" fmla="*/ 0 w 3262803"/>
                  <a:gd name="connsiteY0" fmla="*/ 326280 h 4716817"/>
                  <a:gd name="connsiteX1" fmla="*/ 326280 w 3262803"/>
                  <a:gd name="connsiteY1" fmla="*/ 0 h 4716817"/>
                  <a:gd name="connsiteX2" fmla="*/ 2936523 w 3262803"/>
                  <a:gd name="connsiteY2" fmla="*/ 0 h 4716817"/>
                  <a:gd name="connsiteX3" fmla="*/ 3262803 w 3262803"/>
                  <a:gd name="connsiteY3" fmla="*/ 326280 h 4716817"/>
                  <a:gd name="connsiteX4" fmla="*/ 3262803 w 3262803"/>
                  <a:gd name="connsiteY4" fmla="*/ 4390537 h 4716817"/>
                  <a:gd name="connsiteX5" fmla="*/ 2936523 w 3262803"/>
                  <a:gd name="connsiteY5" fmla="*/ 4716817 h 4716817"/>
                  <a:gd name="connsiteX6" fmla="*/ 326280 w 3262803"/>
                  <a:gd name="connsiteY6" fmla="*/ 4716817 h 4716817"/>
                  <a:gd name="connsiteX7" fmla="*/ 0 w 3262803"/>
                  <a:gd name="connsiteY7" fmla="*/ 4390537 h 4716817"/>
                  <a:gd name="connsiteX8" fmla="*/ 0 w 3262803"/>
                  <a:gd name="connsiteY8" fmla="*/ 326280 h 47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803" h="4716817">
                    <a:moveTo>
                      <a:pt x="0" y="326280"/>
                    </a:moveTo>
                    <a:cubicBezTo>
                      <a:pt x="0" y="146081"/>
                      <a:pt x="146081" y="0"/>
                      <a:pt x="326280" y="0"/>
                    </a:cubicBezTo>
                    <a:lnTo>
                      <a:pt x="2936523" y="0"/>
                    </a:lnTo>
                    <a:cubicBezTo>
                      <a:pt x="3116722" y="0"/>
                      <a:pt x="3262803" y="146081"/>
                      <a:pt x="3262803" y="326280"/>
                    </a:cubicBezTo>
                    <a:lnTo>
                      <a:pt x="3262803" y="4390537"/>
                    </a:lnTo>
                    <a:cubicBezTo>
                      <a:pt x="3262803" y="4570736"/>
                      <a:pt x="3116722" y="4716817"/>
                      <a:pt x="2936523" y="4716817"/>
                    </a:cubicBezTo>
                    <a:lnTo>
                      <a:pt x="326280" y="4716817"/>
                    </a:lnTo>
                    <a:cubicBezTo>
                      <a:pt x="146081" y="4716817"/>
                      <a:pt x="0" y="4570736"/>
                      <a:pt x="0" y="4390537"/>
                    </a:cubicBezTo>
                    <a:lnTo>
                      <a:pt x="0" y="32628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438932" numCol="1" spcCol="1270" anchor="ctr" anchorCtr="0">
                <a:noAutofit/>
              </a:bodyPr>
              <a:lstStyle/>
              <a:p>
                <a:pPr marL="0" lvl="0" indent="0" algn="ctr" defTabSz="1600200">
                  <a:lnSpc>
                    <a:spcPct val="90000"/>
                  </a:lnSpc>
                  <a:spcBef>
                    <a:spcPct val="0"/>
                  </a:spcBef>
                  <a:spcAft>
                    <a:spcPct val="35000"/>
                  </a:spcAft>
                  <a:buNone/>
                </a:pPr>
                <a:r>
                  <a:rPr lang="en-US" sz="2400" kern="1200"/>
                  <a:t>Continue Status Quo</a:t>
                </a:r>
              </a:p>
            </p:txBody>
          </p:sp>
          <p:sp>
            <p:nvSpPr>
              <p:cNvPr id="9" name="Freeform: Shape 8">
                <a:extLst>
                  <a:ext uri="{FF2B5EF4-FFF2-40B4-BE49-F238E27FC236}">
                    <a16:creationId xmlns:a16="http://schemas.microsoft.com/office/drawing/2014/main" id="{4DD0C483-2699-A076-AF3C-16B93F9FC7EC}"/>
                  </a:ext>
                </a:extLst>
              </p:cNvPr>
              <p:cNvSpPr/>
              <p:nvPr/>
            </p:nvSpPr>
            <p:spPr>
              <a:xfrm>
                <a:off x="2076436" y="2836964"/>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Heterogenous Systems will organically grow</a:t>
                </a:r>
              </a:p>
            </p:txBody>
          </p:sp>
          <p:sp>
            <p:nvSpPr>
              <p:cNvPr id="10" name="Freeform: Shape 9">
                <a:extLst>
                  <a:ext uri="{FF2B5EF4-FFF2-40B4-BE49-F238E27FC236}">
                    <a16:creationId xmlns:a16="http://schemas.microsoft.com/office/drawing/2014/main" id="{E654F404-1B9C-4335-91B6-082A47EB61EF}"/>
                  </a:ext>
                </a:extLst>
              </p:cNvPr>
              <p:cNvSpPr/>
              <p:nvPr/>
            </p:nvSpPr>
            <p:spPr>
              <a:xfrm>
                <a:off x="2076436" y="390619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Participate in the ecosystem</a:t>
                </a:r>
              </a:p>
            </p:txBody>
          </p:sp>
          <p:sp>
            <p:nvSpPr>
              <p:cNvPr id="11" name="Freeform: Shape 10">
                <a:extLst>
                  <a:ext uri="{FF2B5EF4-FFF2-40B4-BE49-F238E27FC236}">
                    <a16:creationId xmlns:a16="http://schemas.microsoft.com/office/drawing/2014/main" id="{53125BE0-74AA-E62D-F397-82F0E18B9AE1}"/>
                  </a:ext>
                </a:extLst>
              </p:cNvPr>
              <p:cNvSpPr/>
              <p:nvPr/>
            </p:nvSpPr>
            <p:spPr>
              <a:xfrm>
                <a:off x="2076436" y="497542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Our competitors (TSMC, AMD, …) leapfrog us</a:t>
                </a:r>
              </a:p>
            </p:txBody>
          </p:sp>
        </p:grpSp>
        <p:sp>
          <p:nvSpPr>
            <p:cNvPr id="3" name="TextBox 2">
              <a:extLst>
                <a:ext uri="{FF2B5EF4-FFF2-40B4-BE49-F238E27FC236}">
                  <a16:creationId xmlns:a16="http://schemas.microsoft.com/office/drawing/2014/main" id="{49E7F034-0F4F-29E1-758E-943C879902B3}"/>
                </a:ext>
              </a:extLst>
            </p:cNvPr>
            <p:cNvSpPr txBox="1"/>
            <p:nvPr/>
          </p:nvSpPr>
          <p:spPr>
            <a:xfrm>
              <a:off x="2638404" y="2323036"/>
              <a:ext cx="1486304" cy="369332"/>
            </a:xfrm>
            <a:prstGeom prst="rect">
              <a:avLst/>
            </a:prstGeom>
            <a:noFill/>
          </p:spPr>
          <p:txBody>
            <a:bodyPr wrap="none" rtlCol="0">
              <a:spAutoFit/>
            </a:bodyPr>
            <a:lstStyle/>
            <a:p>
              <a:r>
                <a:rPr lang="en-US">
                  <a:solidFill>
                    <a:srgbClr val="00B050"/>
                  </a:solidFill>
                </a:rPr>
                <a:t>Participation</a:t>
              </a:r>
              <a:r>
                <a:rPr lang="en-US"/>
                <a:t> </a:t>
              </a:r>
            </a:p>
          </p:txBody>
        </p:sp>
      </p:grpSp>
      <p:grpSp>
        <p:nvGrpSpPr>
          <p:cNvPr id="27" name="Group 26">
            <a:extLst>
              <a:ext uri="{FF2B5EF4-FFF2-40B4-BE49-F238E27FC236}">
                <a16:creationId xmlns:a16="http://schemas.microsoft.com/office/drawing/2014/main" id="{84786B72-C050-45C9-8A01-148B0C394A18}"/>
              </a:ext>
            </a:extLst>
          </p:cNvPr>
          <p:cNvGrpSpPr/>
          <p:nvPr/>
        </p:nvGrpSpPr>
        <p:grpSpPr>
          <a:xfrm>
            <a:off x="5257670" y="1421516"/>
            <a:ext cx="3262803" cy="4716817"/>
            <a:chOff x="5257670" y="1421516"/>
            <a:chExt cx="3262803" cy="4716817"/>
          </a:xfrm>
        </p:grpSpPr>
        <p:grpSp>
          <p:nvGrpSpPr>
            <p:cNvPr id="21" name="Group 20">
              <a:extLst>
                <a:ext uri="{FF2B5EF4-FFF2-40B4-BE49-F238E27FC236}">
                  <a16:creationId xmlns:a16="http://schemas.microsoft.com/office/drawing/2014/main" id="{CC8D817A-8A9C-70EA-5784-AF95F353BDE0}"/>
                </a:ext>
              </a:extLst>
            </p:cNvPr>
            <p:cNvGrpSpPr/>
            <p:nvPr/>
          </p:nvGrpSpPr>
          <p:grpSpPr>
            <a:xfrm>
              <a:off x="5257670" y="1421516"/>
              <a:ext cx="3262803" cy="4716817"/>
              <a:chOff x="5257670" y="1421516"/>
              <a:chExt cx="3262803" cy="4716817"/>
            </a:xfrm>
          </p:grpSpPr>
          <p:sp>
            <p:nvSpPr>
              <p:cNvPr id="12" name="Freeform: Shape 11">
                <a:extLst>
                  <a:ext uri="{FF2B5EF4-FFF2-40B4-BE49-F238E27FC236}">
                    <a16:creationId xmlns:a16="http://schemas.microsoft.com/office/drawing/2014/main" id="{D35D0AAE-7FDF-3A9D-5C64-7DCA64584E94}"/>
                  </a:ext>
                </a:extLst>
              </p:cNvPr>
              <p:cNvSpPr/>
              <p:nvPr/>
            </p:nvSpPr>
            <p:spPr>
              <a:xfrm>
                <a:off x="5257670" y="1421516"/>
                <a:ext cx="3262803" cy="4716817"/>
              </a:xfrm>
              <a:custGeom>
                <a:avLst/>
                <a:gdLst>
                  <a:gd name="connsiteX0" fmla="*/ 0 w 3262803"/>
                  <a:gd name="connsiteY0" fmla="*/ 326280 h 4716817"/>
                  <a:gd name="connsiteX1" fmla="*/ 326280 w 3262803"/>
                  <a:gd name="connsiteY1" fmla="*/ 0 h 4716817"/>
                  <a:gd name="connsiteX2" fmla="*/ 2936523 w 3262803"/>
                  <a:gd name="connsiteY2" fmla="*/ 0 h 4716817"/>
                  <a:gd name="connsiteX3" fmla="*/ 3262803 w 3262803"/>
                  <a:gd name="connsiteY3" fmla="*/ 326280 h 4716817"/>
                  <a:gd name="connsiteX4" fmla="*/ 3262803 w 3262803"/>
                  <a:gd name="connsiteY4" fmla="*/ 4390537 h 4716817"/>
                  <a:gd name="connsiteX5" fmla="*/ 2936523 w 3262803"/>
                  <a:gd name="connsiteY5" fmla="*/ 4716817 h 4716817"/>
                  <a:gd name="connsiteX6" fmla="*/ 326280 w 3262803"/>
                  <a:gd name="connsiteY6" fmla="*/ 4716817 h 4716817"/>
                  <a:gd name="connsiteX7" fmla="*/ 0 w 3262803"/>
                  <a:gd name="connsiteY7" fmla="*/ 4390537 h 4716817"/>
                  <a:gd name="connsiteX8" fmla="*/ 0 w 3262803"/>
                  <a:gd name="connsiteY8" fmla="*/ 326280 h 47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803" h="4716817">
                    <a:moveTo>
                      <a:pt x="0" y="326280"/>
                    </a:moveTo>
                    <a:cubicBezTo>
                      <a:pt x="0" y="146081"/>
                      <a:pt x="146081" y="0"/>
                      <a:pt x="326280" y="0"/>
                    </a:cubicBezTo>
                    <a:lnTo>
                      <a:pt x="2936523" y="0"/>
                    </a:lnTo>
                    <a:cubicBezTo>
                      <a:pt x="3116722" y="0"/>
                      <a:pt x="3262803" y="146081"/>
                      <a:pt x="3262803" y="326280"/>
                    </a:cubicBezTo>
                    <a:lnTo>
                      <a:pt x="3262803" y="4390537"/>
                    </a:lnTo>
                    <a:cubicBezTo>
                      <a:pt x="3262803" y="4570736"/>
                      <a:pt x="3116722" y="4716817"/>
                      <a:pt x="2936523" y="4716817"/>
                    </a:cubicBezTo>
                    <a:lnTo>
                      <a:pt x="326280" y="4716817"/>
                    </a:lnTo>
                    <a:cubicBezTo>
                      <a:pt x="146081" y="4716817"/>
                      <a:pt x="0" y="4570736"/>
                      <a:pt x="0" y="4390537"/>
                    </a:cubicBezTo>
                    <a:lnTo>
                      <a:pt x="0" y="32628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438932" numCol="1" spcCol="1270" anchor="ctr" anchorCtr="0">
                <a:noAutofit/>
              </a:bodyPr>
              <a:lstStyle/>
              <a:p>
                <a:pPr marL="0" lvl="0" indent="0" algn="ctr" defTabSz="1600200">
                  <a:lnSpc>
                    <a:spcPct val="90000"/>
                  </a:lnSpc>
                  <a:spcBef>
                    <a:spcPct val="0"/>
                  </a:spcBef>
                  <a:spcAft>
                    <a:spcPct val="35000"/>
                  </a:spcAft>
                  <a:buNone/>
                </a:pPr>
                <a:r>
                  <a:rPr lang="en-US" sz="2400" kern="1200"/>
                  <a:t>Partner w/ Govt</a:t>
                </a:r>
              </a:p>
            </p:txBody>
          </p:sp>
          <p:sp>
            <p:nvSpPr>
              <p:cNvPr id="13" name="Freeform: Shape 12">
                <a:extLst>
                  <a:ext uri="{FF2B5EF4-FFF2-40B4-BE49-F238E27FC236}">
                    <a16:creationId xmlns:a16="http://schemas.microsoft.com/office/drawing/2014/main" id="{221AA2E0-D601-3828-9048-80445AEC4C07}"/>
                  </a:ext>
                </a:extLst>
              </p:cNvPr>
              <p:cNvSpPr/>
              <p:nvPr/>
            </p:nvSpPr>
            <p:spPr>
              <a:xfrm>
                <a:off x="5583950" y="2836964"/>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Incubate &amp; accelerate  grand challenges</a:t>
                </a:r>
              </a:p>
            </p:txBody>
          </p:sp>
          <p:sp>
            <p:nvSpPr>
              <p:cNvPr id="14" name="Freeform: Shape 13">
                <a:extLst>
                  <a:ext uri="{FF2B5EF4-FFF2-40B4-BE49-F238E27FC236}">
                    <a16:creationId xmlns:a16="http://schemas.microsoft.com/office/drawing/2014/main" id="{BC60D648-A2D1-6AEF-77F9-A95C7BF468A0}"/>
                  </a:ext>
                </a:extLst>
              </p:cNvPr>
              <p:cNvSpPr/>
              <p:nvPr/>
            </p:nvSpPr>
            <p:spPr>
              <a:xfrm>
                <a:off x="5583950" y="390619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Intel assets are key for system challenges</a:t>
                </a:r>
              </a:p>
            </p:txBody>
          </p:sp>
          <p:sp>
            <p:nvSpPr>
              <p:cNvPr id="15" name="Freeform: Shape 14">
                <a:extLst>
                  <a:ext uri="{FF2B5EF4-FFF2-40B4-BE49-F238E27FC236}">
                    <a16:creationId xmlns:a16="http://schemas.microsoft.com/office/drawing/2014/main" id="{53C4EBCA-4C52-7351-2EA1-C61921F28B9F}"/>
                  </a:ext>
                </a:extLst>
              </p:cNvPr>
              <p:cNvSpPr/>
              <p:nvPr/>
            </p:nvSpPr>
            <p:spPr>
              <a:xfrm>
                <a:off x="5583950" y="497542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Competition acts faster seeing </a:t>
                </a:r>
                <a:r>
                  <a:rPr lang="en-US" sz="1800" kern="1200">
                    <a:latin typeface="Calibri" panose="020F0502020204030204" pitchFamily="34" charset="0"/>
                    <a:cs typeface="Calibri" panose="020F0502020204030204" pitchFamily="34" charset="0"/>
                  </a:rPr>
                  <a:t>↑</a:t>
                </a:r>
                <a:r>
                  <a:rPr lang="en-US" sz="1800" kern="1200"/>
                  <a:t> benefits</a:t>
                </a:r>
              </a:p>
            </p:txBody>
          </p:sp>
        </p:grpSp>
        <p:sp>
          <p:nvSpPr>
            <p:cNvPr id="5" name="TextBox 4">
              <a:extLst>
                <a:ext uri="{FF2B5EF4-FFF2-40B4-BE49-F238E27FC236}">
                  <a16:creationId xmlns:a16="http://schemas.microsoft.com/office/drawing/2014/main" id="{D589EA5F-49DB-D7F6-90B7-6477EC91C2A0}"/>
                </a:ext>
              </a:extLst>
            </p:cNvPr>
            <p:cNvSpPr txBox="1"/>
            <p:nvPr/>
          </p:nvSpPr>
          <p:spPr>
            <a:xfrm>
              <a:off x="6270151" y="2323036"/>
              <a:ext cx="1237839" cy="369332"/>
            </a:xfrm>
            <a:prstGeom prst="rect">
              <a:avLst/>
            </a:prstGeom>
            <a:noFill/>
          </p:spPr>
          <p:txBody>
            <a:bodyPr wrap="none" rtlCol="0">
              <a:spAutoFit/>
            </a:bodyPr>
            <a:lstStyle/>
            <a:p>
              <a:r>
                <a:rPr lang="en-US">
                  <a:solidFill>
                    <a:srgbClr val="00B050"/>
                  </a:solidFill>
                </a:rPr>
                <a:t>Partnering</a:t>
              </a:r>
            </a:p>
          </p:txBody>
        </p:sp>
      </p:grpSp>
      <p:grpSp>
        <p:nvGrpSpPr>
          <p:cNvPr id="28" name="Group 27">
            <a:extLst>
              <a:ext uri="{FF2B5EF4-FFF2-40B4-BE49-F238E27FC236}">
                <a16:creationId xmlns:a16="http://schemas.microsoft.com/office/drawing/2014/main" id="{FD4C4B23-3F04-0D1C-2671-F25D58BB53A9}"/>
              </a:ext>
            </a:extLst>
          </p:cNvPr>
          <p:cNvGrpSpPr/>
          <p:nvPr/>
        </p:nvGrpSpPr>
        <p:grpSpPr>
          <a:xfrm>
            <a:off x="8765184" y="1421516"/>
            <a:ext cx="3262803" cy="4716817"/>
            <a:chOff x="8765184" y="1421516"/>
            <a:chExt cx="3262803" cy="4716817"/>
          </a:xfrm>
        </p:grpSpPr>
        <p:grpSp>
          <p:nvGrpSpPr>
            <p:cNvPr id="22" name="Group 21">
              <a:extLst>
                <a:ext uri="{FF2B5EF4-FFF2-40B4-BE49-F238E27FC236}">
                  <a16:creationId xmlns:a16="http://schemas.microsoft.com/office/drawing/2014/main" id="{29D4FF19-3985-9F75-0865-93CA0C70EAD1}"/>
                </a:ext>
              </a:extLst>
            </p:cNvPr>
            <p:cNvGrpSpPr/>
            <p:nvPr/>
          </p:nvGrpSpPr>
          <p:grpSpPr>
            <a:xfrm>
              <a:off x="8765184" y="1421516"/>
              <a:ext cx="3262803" cy="4716817"/>
              <a:chOff x="8765184" y="1421516"/>
              <a:chExt cx="3262803" cy="4716817"/>
            </a:xfrm>
          </p:grpSpPr>
          <p:sp>
            <p:nvSpPr>
              <p:cNvPr id="16" name="Freeform: Shape 15">
                <a:extLst>
                  <a:ext uri="{FF2B5EF4-FFF2-40B4-BE49-F238E27FC236}">
                    <a16:creationId xmlns:a16="http://schemas.microsoft.com/office/drawing/2014/main" id="{5F6B4445-2977-046A-B86E-9EB380353006}"/>
                  </a:ext>
                </a:extLst>
              </p:cNvPr>
              <p:cNvSpPr/>
              <p:nvPr/>
            </p:nvSpPr>
            <p:spPr>
              <a:xfrm>
                <a:off x="8765184" y="1421516"/>
                <a:ext cx="3262803" cy="4716817"/>
              </a:xfrm>
              <a:custGeom>
                <a:avLst/>
                <a:gdLst>
                  <a:gd name="connsiteX0" fmla="*/ 0 w 3262803"/>
                  <a:gd name="connsiteY0" fmla="*/ 326280 h 4716817"/>
                  <a:gd name="connsiteX1" fmla="*/ 326280 w 3262803"/>
                  <a:gd name="connsiteY1" fmla="*/ 0 h 4716817"/>
                  <a:gd name="connsiteX2" fmla="*/ 2936523 w 3262803"/>
                  <a:gd name="connsiteY2" fmla="*/ 0 h 4716817"/>
                  <a:gd name="connsiteX3" fmla="*/ 3262803 w 3262803"/>
                  <a:gd name="connsiteY3" fmla="*/ 326280 h 4716817"/>
                  <a:gd name="connsiteX4" fmla="*/ 3262803 w 3262803"/>
                  <a:gd name="connsiteY4" fmla="*/ 4390537 h 4716817"/>
                  <a:gd name="connsiteX5" fmla="*/ 2936523 w 3262803"/>
                  <a:gd name="connsiteY5" fmla="*/ 4716817 h 4716817"/>
                  <a:gd name="connsiteX6" fmla="*/ 326280 w 3262803"/>
                  <a:gd name="connsiteY6" fmla="*/ 4716817 h 4716817"/>
                  <a:gd name="connsiteX7" fmla="*/ 0 w 3262803"/>
                  <a:gd name="connsiteY7" fmla="*/ 4390537 h 4716817"/>
                  <a:gd name="connsiteX8" fmla="*/ 0 w 3262803"/>
                  <a:gd name="connsiteY8" fmla="*/ 326280 h 47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803" h="4716817">
                    <a:moveTo>
                      <a:pt x="0" y="326280"/>
                    </a:moveTo>
                    <a:cubicBezTo>
                      <a:pt x="0" y="146081"/>
                      <a:pt x="146081" y="0"/>
                      <a:pt x="326280" y="0"/>
                    </a:cubicBezTo>
                    <a:lnTo>
                      <a:pt x="2936523" y="0"/>
                    </a:lnTo>
                    <a:cubicBezTo>
                      <a:pt x="3116722" y="0"/>
                      <a:pt x="3262803" y="146081"/>
                      <a:pt x="3262803" y="326280"/>
                    </a:cubicBezTo>
                    <a:lnTo>
                      <a:pt x="3262803" y="4390537"/>
                    </a:lnTo>
                    <a:cubicBezTo>
                      <a:pt x="3262803" y="4570736"/>
                      <a:pt x="3116722" y="4716817"/>
                      <a:pt x="2936523" y="4716817"/>
                    </a:cubicBezTo>
                    <a:lnTo>
                      <a:pt x="326280" y="4716817"/>
                    </a:lnTo>
                    <a:cubicBezTo>
                      <a:pt x="146081" y="4716817"/>
                      <a:pt x="0" y="4570736"/>
                      <a:pt x="0" y="4390537"/>
                    </a:cubicBezTo>
                    <a:lnTo>
                      <a:pt x="0" y="32628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438932" numCol="1" spcCol="1270" anchor="ctr" anchorCtr="0">
                <a:noAutofit/>
              </a:bodyPr>
              <a:lstStyle/>
              <a:p>
                <a:pPr marL="0" lvl="0" indent="0" algn="ctr" defTabSz="1600200">
                  <a:lnSpc>
                    <a:spcPct val="90000"/>
                  </a:lnSpc>
                  <a:spcBef>
                    <a:spcPct val="0"/>
                  </a:spcBef>
                  <a:spcAft>
                    <a:spcPct val="35000"/>
                  </a:spcAft>
                  <a:buNone/>
                </a:pPr>
                <a:r>
                  <a:rPr lang="en-US" sz="2400" kern="1200"/>
                  <a:t>All-In</a:t>
                </a:r>
              </a:p>
            </p:txBody>
          </p:sp>
          <p:sp>
            <p:nvSpPr>
              <p:cNvPr id="17" name="Freeform: Shape 16">
                <a:extLst>
                  <a:ext uri="{FF2B5EF4-FFF2-40B4-BE49-F238E27FC236}">
                    <a16:creationId xmlns:a16="http://schemas.microsoft.com/office/drawing/2014/main" id="{8CF62791-8514-30DA-A6CD-3105D245D0D4}"/>
                  </a:ext>
                </a:extLst>
              </p:cNvPr>
              <p:cNvSpPr/>
              <p:nvPr/>
            </p:nvSpPr>
            <p:spPr>
              <a:xfrm>
                <a:off x="9091464" y="2836964"/>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a:t>Prioritize</a:t>
                </a:r>
                <a:r>
                  <a:rPr lang="en-US" sz="1800" kern="1200"/>
                  <a:t> holistic </a:t>
                </a:r>
                <a:r>
                  <a:rPr lang="en-US"/>
                  <a:t>studio </a:t>
                </a:r>
                <a:r>
                  <a:rPr lang="en-US" sz="1800" kern="1200"/>
                  <a:t>for systems</a:t>
                </a:r>
              </a:p>
            </p:txBody>
          </p:sp>
          <p:sp>
            <p:nvSpPr>
              <p:cNvPr id="18" name="Freeform: Shape 17">
                <a:extLst>
                  <a:ext uri="{FF2B5EF4-FFF2-40B4-BE49-F238E27FC236}">
                    <a16:creationId xmlns:a16="http://schemas.microsoft.com/office/drawing/2014/main" id="{CAC745BB-1F91-30DC-30F2-342BE20A67B7}"/>
                  </a:ext>
                </a:extLst>
              </p:cNvPr>
              <p:cNvSpPr/>
              <p:nvPr/>
            </p:nvSpPr>
            <p:spPr>
              <a:xfrm>
                <a:off x="9091464" y="390619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a:t>M</a:t>
                </a:r>
                <a:r>
                  <a:rPr lang="en-US" sz="1800" kern="1200"/>
                  <a:t>assive benefits, leapfrog competition</a:t>
                </a:r>
              </a:p>
            </p:txBody>
          </p:sp>
          <p:sp>
            <p:nvSpPr>
              <p:cNvPr id="19" name="Freeform: Shape 18">
                <a:extLst>
                  <a:ext uri="{FF2B5EF4-FFF2-40B4-BE49-F238E27FC236}">
                    <a16:creationId xmlns:a16="http://schemas.microsoft.com/office/drawing/2014/main" id="{A281B5DF-D05F-B85E-9471-8D6A31BB644E}"/>
                  </a:ext>
                </a:extLst>
              </p:cNvPr>
              <p:cNvSpPr/>
              <p:nvPr/>
            </p:nvSpPr>
            <p:spPr>
              <a:xfrm>
                <a:off x="9091464" y="497542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Culture &amp; externalization challenges</a:t>
                </a:r>
              </a:p>
            </p:txBody>
          </p:sp>
        </p:grpSp>
        <p:sp>
          <p:nvSpPr>
            <p:cNvPr id="25" name="TextBox 24">
              <a:extLst>
                <a:ext uri="{FF2B5EF4-FFF2-40B4-BE49-F238E27FC236}">
                  <a16:creationId xmlns:a16="http://schemas.microsoft.com/office/drawing/2014/main" id="{421235ED-767A-CE82-6B21-17EF9C709E21}"/>
                </a:ext>
              </a:extLst>
            </p:cNvPr>
            <p:cNvSpPr txBox="1"/>
            <p:nvPr/>
          </p:nvSpPr>
          <p:spPr>
            <a:xfrm>
              <a:off x="9868121" y="2323036"/>
              <a:ext cx="1050288" cy="369332"/>
            </a:xfrm>
            <a:prstGeom prst="rect">
              <a:avLst/>
            </a:prstGeom>
            <a:noFill/>
          </p:spPr>
          <p:txBody>
            <a:bodyPr wrap="none" rtlCol="0">
              <a:spAutoFit/>
            </a:bodyPr>
            <a:lstStyle/>
            <a:p>
              <a:r>
                <a:rPr lang="en-US">
                  <a:solidFill>
                    <a:srgbClr val="00B050"/>
                  </a:solidFill>
                </a:rPr>
                <a:t>Leading</a:t>
              </a:r>
              <a:r>
                <a:rPr lang="en-US"/>
                <a:t> </a:t>
              </a:r>
            </a:p>
          </p:txBody>
        </p:sp>
      </p:grpSp>
    </p:spTree>
    <p:extLst>
      <p:ext uri="{BB962C8B-B14F-4D97-AF65-F5344CB8AC3E}">
        <p14:creationId xmlns:p14="http://schemas.microsoft.com/office/powerpoint/2010/main" val="328774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D6DD-C314-7CA9-4C32-6306D27E2BCD}"/>
              </a:ext>
            </a:extLst>
          </p:cNvPr>
          <p:cNvSpPr>
            <a:spLocks noGrp="1"/>
          </p:cNvSpPr>
          <p:nvPr>
            <p:ph type="title"/>
          </p:nvPr>
        </p:nvSpPr>
        <p:spPr/>
        <p:txBody>
          <a:bodyPr/>
          <a:lstStyle/>
          <a:p>
            <a:r>
              <a:rPr lang="en-US"/>
              <a:t>Call To Action </a:t>
            </a:r>
          </a:p>
        </p:txBody>
      </p:sp>
      <p:grpSp>
        <p:nvGrpSpPr>
          <p:cNvPr id="32" name="Group 31">
            <a:extLst>
              <a:ext uri="{FF2B5EF4-FFF2-40B4-BE49-F238E27FC236}">
                <a16:creationId xmlns:a16="http://schemas.microsoft.com/office/drawing/2014/main" id="{FF67FA09-8E99-EAE9-5DD8-71A8160EB994}"/>
              </a:ext>
            </a:extLst>
          </p:cNvPr>
          <p:cNvGrpSpPr/>
          <p:nvPr/>
        </p:nvGrpSpPr>
        <p:grpSpPr>
          <a:xfrm>
            <a:off x="30022" y="1885833"/>
            <a:ext cx="1158143" cy="3935878"/>
            <a:chOff x="30022" y="1885833"/>
            <a:chExt cx="1158143" cy="3935878"/>
          </a:xfrm>
        </p:grpSpPr>
        <p:sp>
          <p:nvSpPr>
            <p:cNvPr id="9" name="Rectangle 8">
              <a:extLst>
                <a:ext uri="{FF2B5EF4-FFF2-40B4-BE49-F238E27FC236}">
                  <a16:creationId xmlns:a16="http://schemas.microsoft.com/office/drawing/2014/main" id="{BEE6EE14-F4EB-AAFA-B3F0-6D6E39072E7A}"/>
                </a:ext>
              </a:extLst>
            </p:cNvPr>
            <p:cNvSpPr/>
            <p:nvPr/>
          </p:nvSpPr>
          <p:spPr>
            <a:xfrm>
              <a:off x="30022" y="1885833"/>
              <a:ext cx="1124712" cy="94183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TD</a:t>
              </a:r>
            </a:p>
          </p:txBody>
        </p:sp>
        <p:sp>
          <p:nvSpPr>
            <p:cNvPr id="10" name="Rectangle 9">
              <a:extLst>
                <a:ext uri="{FF2B5EF4-FFF2-40B4-BE49-F238E27FC236}">
                  <a16:creationId xmlns:a16="http://schemas.microsoft.com/office/drawing/2014/main" id="{F87B8D15-A848-D505-7982-5A58328969C9}"/>
                </a:ext>
              </a:extLst>
            </p:cNvPr>
            <p:cNvSpPr/>
            <p:nvPr/>
          </p:nvSpPr>
          <p:spPr>
            <a:xfrm>
              <a:off x="30022" y="2841116"/>
              <a:ext cx="1124712" cy="94183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SATG</a:t>
              </a:r>
            </a:p>
          </p:txBody>
        </p:sp>
        <p:sp>
          <p:nvSpPr>
            <p:cNvPr id="11" name="Rectangle 10">
              <a:extLst>
                <a:ext uri="{FF2B5EF4-FFF2-40B4-BE49-F238E27FC236}">
                  <a16:creationId xmlns:a16="http://schemas.microsoft.com/office/drawing/2014/main" id="{7DDFE2D1-E8D0-32C0-A804-CA50F7EDCBF4}"/>
                </a:ext>
              </a:extLst>
            </p:cNvPr>
            <p:cNvSpPr/>
            <p:nvPr/>
          </p:nvSpPr>
          <p:spPr>
            <a:xfrm>
              <a:off x="30022" y="3800720"/>
              <a:ext cx="1124712" cy="73152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DEG</a:t>
              </a:r>
            </a:p>
          </p:txBody>
        </p:sp>
        <p:sp>
          <p:nvSpPr>
            <p:cNvPr id="12" name="Rectangle 11">
              <a:extLst>
                <a:ext uri="{FF2B5EF4-FFF2-40B4-BE49-F238E27FC236}">
                  <a16:creationId xmlns:a16="http://schemas.microsoft.com/office/drawing/2014/main" id="{2F244416-F738-D5CA-D9EB-9581C0EAC7D5}"/>
                </a:ext>
              </a:extLst>
            </p:cNvPr>
            <p:cNvSpPr/>
            <p:nvPr/>
          </p:nvSpPr>
          <p:spPr>
            <a:xfrm>
              <a:off x="30022" y="4552322"/>
              <a:ext cx="1124712" cy="52120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IFS</a:t>
              </a:r>
            </a:p>
          </p:txBody>
        </p:sp>
        <p:sp>
          <p:nvSpPr>
            <p:cNvPr id="13" name="Rectangle 12">
              <a:extLst>
                <a:ext uri="{FF2B5EF4-FFF2-40B4-BE49-F238E27FC236}">
                  <a16:creationId xmlns:a16="http://schemas.microsoft.com/office/drawing/2014/main" id="{31172897-03BE-C269-2631-E56C657D8543}"/>
                </a:ext>
              </a:extLst>
            </p:cNvPr>
            <p:cNvSpPr/>
            <p:nvPr/>
          </p:nvSpPr>
          <p:spPr>
            <a:xfrm>
              <a:off x="63453" y="5090191"/>
              <a:ext cx="1124712" cy="73152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Partnership</a:t>
              </a:r>
            </a:p>
          </p:txBody>
        </p:sp>
      </p:grpSp>
      <p:grpSp>
        <p:nvGrpSpPr>
          <p:cNvPr id="33" name="Group 32">
            <a:extLst>
              <a:ext uri="{FF2B5EF4-FFF2-40B4-BE49-F238E27FC236}">
                <a16:creationId xmlns:a16="http://schemas.microsoft.com/office/drawing/2014/main" id="{D71144C4-C173-426A-4A57-2843A9CD3985}"/>
              </a:ext>
            </a:extLst>
          </p:cNvPr>
          <p:cNvGrpSpPr/>
          <p:nvPr/>
        </p:nvGrpSpPr>
        <p:grpSpPr>
          <a:xfrm>
            <a:off x="1348322" y="1121276"/>
            <a:ext cx="3493008" cy="4700435"/>
            <a:chOff x="1348322" y="1121276"/>
            <a:chExt cx="3493008" cy="4700435"/>
          </a:xfrm>
        </p:grpSpPr>
        <p:sp>
          <p:nvSpPr>
            <p:cNvPr id="3" name="Rectangle: Rounded Corners 2">
              <a:extLst>
                <a:ext uri="{FF2B5EF4-FFF2-40B4-BE49-F238E27FC236}">
                  <a16:creationId xmlns:a16="http://schemas.microsoft.com/office/drawing/2014/main" id="{6570CC5A-0F8B-587A-1E12-868FA46F04AD}"/>
                </a:ext>
              </a:extLst>
            </p:cNvPr>
            <p:cNvSpPr/>
            <p:nvPr/>
          </p:nvSpPr>
          <p:spPr>
            <a:xfrm>
              <a:off x="1364372" y="1121276"/>
              <a:ext cx="3476958" cy="31982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Near Term: 1 year</a:t>
              </a:r>
            </a:p>
          </p:txBody>
        </p:sp>
        <p:sp>
          <p:nvSpPr>
            <p:cNvPr id="6" name="Rectangle 5">
              <a:extLst>
                <a:ext uri="{FF2B5EF4-FFF2-40B4-BE49-F238E27FC236}">
                  <a16:creationId xmlns:a16="http://schemas.microsoft.com/office/drawing/2014/main" id="{EB53B849-D446-94BC-589F-898EDB5FB45B}"/>
                </a:ext>
              </a:extLst>
            </p:cNvPr>
            <p:cNvSpPr/>
            <p:nvPr/>
          </p:nvSpPr>
          <p:spPr>
            <a:xfrm>
              <a:off x="1348322" y="1483120"/>
              <a:ext cx="3493008" cy="374904"/>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rPr>
                <a:t>Develop Studio Tech</a:t>
              </a:r>
            </a:p>
          </p:txBody>
        </p:sp>
        <p:sp>
          <p:nvSpPr>
            <p:cNvPr id="14" name="Rectangle 13">
              <a:extLst>
                <a:ext uri="{FF2B5EF4-FFF2-40B4-BE49-F238E27FC236}">
                  <a16:creationId xmlns:a16="http://schemas.microsoft.com/office/drawing/2014/main" id="{A5A1F511-FFC4-4A05-DDA7-84F77DCFDF5C}"/>
                </a:ext>
              </a:extLst>
            </p:cNvPr>
            <p:cNvSpPr/>
            <p:nvPr/>
          </p:nvSpPr>
          <p:spPr>
            <a:xfrm>
              <a:off x="1348322" y="1885833"/>
              <a:ext cx="3493008" cy="941832"/>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Enable APIs for Systems Solvers</a:t>
              </a:r>
            </a:p>
          </p:txBody>
        </p:sp>
        <p:sp>
          <p:nvSpPr>
            <p:cNvPr id="17" name="Rectangle 16">
              <a:extLst>
                <a:ext uri="{FF2B5EF4-FFF2-40B4-BE49-F238E27FC236}">
                  <a16:creationId xmlns:a16="http://schemas.microsoft.com/office/drawing/2014/main" id="{D9D1143F-CA22-6F59-8313-C1CC89412F15}"/>
                </a:ext>
              </a:extLst>
            </p:cNvPr>
            <p:cNvSpPr/>
            <p:nvPr/>
          </p:nvSpPr>
          <p:spPr>
            <a:xfrm>
              <a:off x="1348322" y="2841116"/>
              <a:ext cx="3493008" cy="941832"/>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Unify a set of existing models/simulators</a:t>
              </a:r>
            </a:p>
          </p:txBody>
        </p:sp>
        <p:sp>
          <p:nvSpPr>
            <p:cNvPr id="19" name="Rectangle 18">
              <a:extLst>
                <a:ext uri="{FF2B5EF4-FFF2-40B4-BE49-F238E27FC236}">
                  <a16:creationId xmlns:a16="http://schemas.microsoft.com/office/drawing/2014/main" id="{0D3F6AD3-BA14-574B-EB47-EBC4B300BFEC}"/>
                </a:ext>
              </a:extLst>
            </p:cNvPr>
            <p:cNvSpPr/>
            <p:nvPr/>
          </p:nvSpPr>
          <p:spPr>
            <a:xfrm>
              <a:off x="1348322" y="3800720"/>
              <a:ext cx="3493008" cy="73152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Embrace 3DBlox</a:t>
              </a:r>
            </a:p>
            <a:p>
              <a:pPr marL="171450" indent="-171450">
                <a:buFont typeface="Arial" panose="020B0604020202020204" pitchFamily="34" charset="0"/>
                <a:buChar char="•"/>
              </a:pPr>
              <a:r>
                <a:rPr lang="en-US" sz="1600">
                  <a:solidFill>
                    <a:schemeClr val="tx1"/>
                  </a:solidFill>
                </a:rPr>
                <a:t>Adopt common-model (ESIR)</a:t>
              </a:r>
            </a:p>
          </p:txBody>
        </p:sp>
        <p:sp>
          <p:nvSpPr>
            <p:cNvPr id="20" name="Rectangle 19">
              <a:extLst>
                <a:ext uri="{FF2B5EF4-FFF2-40B4-BE49-F238E27FC236}">
                  <a16:creationId xmlns:a16="http://schemas.microsoft.com/office/drawing/2014/main" id="{012959C7-1170-7604-6E0A-B2FFF1B37C39}"/>
                </a:ext>
              </a:extLst>
            </p:cNvPr>
            <p:cNvSpPr/>
            <p:nvPr/>
          </p:nvSpPr>
          <p:spPr>
            <a:xfrm>
              <a:off x="1348322" y="4552322"/>
              <a:ext cx="3493008" cy="521208"/>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Certify reference designs &amp; methods</a:t>
              </a:r>
            </a:p>
          </p:txBody>
        </p:sp>
        <p:sp>
          <p:nvSpPr>
            <p:cNvPr id="21" name="Rectangle 20">
              <a:extLst>
                <a:ext uri="{FF2B5EF4-FFF2-40B4-BE49-F238E27FC236}">
                  <a16:creationId xmlns:a16="http://schemas.microsoft.com/office/drawing/2014/main" id="{2D556DB5-70DE-B2DA-F3B1-55C8C0AFCB4C}"/>
                </a:ext>
              </a:extLst>
            </p:cNvPr>
            <p:cNvSpPr/>
            <p:nvPr/>
          </p:nvSpPr>
          <p:spPr>
            <a:xfrm>
              <a:off x="1348322" y="5090191"/>
              <a:ext cx="3493008" cy="73152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Confirm strategic EDA partner</a:t>
              </a:r>
            </a:p>
          </p:txBody>
        </p:sp>
      </p:grpSp>
      <p:grpSp>
        <p:nvGrpSpPr>
          <p:cNvPr id="34" name="Group 33">
            <a:extLst>
              <a:ext uri="{FF2B5EF4-FFF2-40B4-BE49-F238E27FC236}">
                <a16:creationId xmlns:a16="http://schemas.microsoft.com/office/drawing/2014/main" id="{58113169-4DDB-8478-0DDC-8B47539761A3}"/>
              </a:ext>
            </a:extLst>
          </p:cNvPr>
          <p:cNvGrpSpPr/>
          <p:nvPr/>
        </p:nvGrpSpPr>
        <p:grpSpPr>
          <a:xfrm>
            <a:off x="4877517" y="1121276"/>
            <a:ext cx="3493008" cy="4700435"/>
            <a:chOff x="4877517" y="1121276"/>
            <a:chExt cx="3493008" cy="4700435"/>
          </a:xfrm>
        </p:grpSpPr>
        <p:sp>
          <p:nvSpPr>
            <p:cNvPr id="4" name="Rectangle: Rounded Corners 3">
              <a:extLst>
                <a:ext uri="{FF2B5EF4-FFF2-40B4-BE49-F238E27FC236}">
                  <a16:creationId xmlns:a16="http://schemas.microsoft.com/office/drawing/2014/main" id="{C06D1FB9-EEDD-D12B-5E45-88A637A57229}"/>
                </a:ext>
              </a:extLst>
            </p:cNvPr>
            <p:cNvSpPr/>
            <p:nvPr/>
          </p:nvSpPr>
          <p:spPr>
            <a:xfrm>
              <a:off x="4877517" y="1121276"/>
              <a:ext cx="3493008" cy="31982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Medium Term: 1 – 2 years</a:t>
              </a:r>
            </a:p>
          </p:txBody>
        </p:sp>
        <p:sp>
          <p:nvSpPr>
            <p:cNvPr id="7" name="Rectangle 6">
              <a:extLst>
                <a:ext uri="{FF2B5EF4-FFF2-40B4-BE49-F238E27FC236}">
                  <a16:creationId xmlns:a16="http://schemas.microsoft.com/office/drawing/2014/main" id="{09CEA4F5-8E1E-75BA-1678-DBF043AD3359}"/>
                </a:ext>
              </a:extLst>
            </p:cNvPr>
            <p:cNvSpPr/>
            <p:nvPr/>
          </p:nvSpPr>
          <p:spPr>
            <a:xfrm>
              <a:off x="4877517" y="1483120"/>
              <a:ext cx="3493008" cy="374904"/>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rPr>
                <a:t>Acceleration</a:t>
              </a:r>
            </a:p>
          </p:txBody>
        </p:sp>
        <p:sp>
          <p:nvSpPr>
            <p:cNvPr id="15" name="Rectangle 14">
              <a:extLst>
                <a:ext uri="{FF2B5EF4-FFF2-40B4-BE49-F238E27FC236}">
                  <a16:creationId xmlns:a16="http://schemas.microsoft.com/office/drawing/2014/main" id="{C4DEF9FD-B7B0-853F-D5CF-D22DC50DB9C2}"/>
                </a:ext>
              </a:extLst>
            </p:cNvPr>
            <p:cNvSpPr/>
            <p:nvPr/>
          </p:nvSpPr>
          <p:spPr>
            <a:xfrm>
              <a:off x="4877517" y="1885833"/>
              <a:ext cx="3493008" cy="941832"/>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Offer proven recipes for  co-design</a:t>
              </a:r>
            </a:p>
          </p:txBody>
        </p:sp>
        <p:sp>
          <p:nvSpPr>
            <p:cNvPr id="22" name="Rectangle 21">
              <a:extLst>
                <a:ext uri="{FF2B5EF4-FFF2-40B4-BE49-F238E27FC236}">
                  <a16:creationId xmlns:a16="http://schemas.microsoft.com/office/drawing/2014/main" id="{DAC203FC-941A-DD4D-7713-CA5183F12627}"/>
                </a:ext>
              </a:extLst>
            </p:cNvPr>
            <p:cNvSpPr/>
            <p:nvPr/>
          </p:nvSpPr>
          <p:spPr>
            <a:xfrm>
              <a:off x="4877517" y="2841116"/>
              <a:ext cx="3493008" cy="941832"/>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Release an always-alive architecture models</a:t>
              </a:r>
            </a:p>
          </p:txBody>
        </p:sp>
        <p:sp>
          <p:nvSpPr>
            <p:cNvPr id="23" name="Rectangle 22">
              <a:extLst>
                <a:ext uri="{FF2B5EF4-FFF2-40B4-BE49-F238E27FC236}">
                  <a16:creationId xmlns:a16="http://schemas.microsoft.com/office/drawing/2014/main" id="{2D929D57-E7ED-E063-D610-2D862751F706}"/>
                </a:ext>
              </a:extLst>
            </p:cNvPr>
            <p:cNvSpPr/>
            <p:nvPr/>
          </p:nvSpPr>
          <p:spPr>
            <a:xfrm>
              <a:off x="4877517" y="3800720"/>
              <a:ext cx="3493008" cy="73152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Intercept pathfinding of 2026 products </a:t>
              </a:r>
            </a:p>
          </p:txBody>
        </p:sp>
        <p:sp>
          <p:nvSpPr>
            <p:cNvPr id="24" name="Rectangle 23">
              <a:extLst>
                <a:ext uri="{FF2B5EF4-FFF2-40B4-BE49-F238E27FC236}">
                  <a16:creationId xmlns:a16="http://schemas.microsoft.com/office/drawing/2014/main" id="{5A1ABDFF-CB5E-2D92-FAF6-CA83E51DA40B}"/>
                </a:ext>
              </a:extLst>
            </p:cNvPr>
            <p:cNvSpPr/>
            <p:nvPr/>
          </p:nvSpPr>
          <p:spPr>
            <a:xfrm>
              <a:off x="4877517" y="4552322"/>
              <a:ext cx="3493008" cy="521208"/>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Pilot use cases with IFS customers</a:t>
              </a:r>
            </a:p>
          </p:txBody>
        </p:sp>
        <p:sp>
          <p:nvSpPr>
            <p:cNvPr id="25" name="Rectangle 24">
              <a:extLst>
                <a:ext uri="{FF2B5EF4-FFF2-40B4-BE49-F238E27FC236}">
                  <a16:creationId xmlns:a16="http://schemas.microsoft.com/office/drawing/2014/main" id="{2E0509A4-7CAB-B31A-62D1-4C8E9579F875}"/>
                </a:ext>
              </a:extLst>
            </p:cNvPr>
            <p:cNvSpPr/>
            <p:nvPr/>
          </p:nvSpPr>
          <p:spPr>
            <a:xfrm>
              <a:off x="4877517" y="5090191"/>
              <a:ext cx="3493008" cy="73152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Develop Studio monetization streams </a:t>
              </a:r>
            </a:p>
          </p:txBody>
        </p:sp>
      </p:grpSp>
      <p:graphicFrame>
        <p:nvGraphicFramePr>
          <p:cNvPr id="29" name="Table 28">
            <a:extLst>
              <a:ext uri="{FF2B5EF4-FFF2-40B4-BE49-F238E27FC236}">
                <a16:creationId xmlns:a16="http://schemas.microsoft.com/office/drawing/2014/main" id="{36F5B068-3697-125B-3B7E-C8FAD28504BF}"/>
              </a:ext>
            </a:extLst>
          </p:cNvPr>
          <p:cNvGraphicFramePr>
            <a:graphicFrameLocks noGrp="1"/>
          </p:cNvGraphicFramePr>
          <p:nvPr>
            <p:extLst>
              <p:ext uri="{D42A27DB-BD31-4B8C-83A1-F6EECF244321}">
                <p14:modId xmlns:p14="http://schemas.microsoft.com/office/powerpoint/2010/main" val="3598660497"/>
              </p:ext>
            </p:extLst>
          </p:nvPr>
        </p:nvGraphicFramePr>
        <p:xfrm>
          <a:off x="831995" y="5743871"/>
          <a:ext cx="11191442" cy="720547"/>
        </p:xfrm>
        <a:graphic>
          <a:graphicData uri="http://schemas.openxmlformats.org/drawingml/2006/table">
            <a:tbl>
              <a:tblPr firstRow="1" firstCol="1" bandRow="1"/>
              <a:tblGrid>
                <a:gridCol w="11191442">
                  <a:extLst>
                    <a:ext uri="{9D8B030D-6E8A-4147-A177-3AD203B41FA5}">
                      <a16:colId xmlns:a16="http://schemas.microsoft.com/office/drawing/2014/main" val="897823265"/>
                    </a:ext>
                  </a:extLst>
                </a:gridCol>
              </a:tblGrid>
              <a:tr h="720547">
                <a:tc>
                  <a:txBody>
                    <a:bodyPr/>
                    <a:lstStyle/>
                    <a:p>
                      <a:pPr marL="0" marR="0" algn="ctr">
                        <a:lnSpc>
                          <a:spcPct val="140000"/>
                        </a:lnSpc>
                        <a:spcBef>
                          <a:spcPts val="0"/>
                        </a:spcBef>
                        <a:spcAft>
                          <a:spcPts val="0"/>
                        </a:spcAft>
                      </a:pPr>
                      <a:r>
                        <a:rPr lang="en-US" sz="1400">
                          <a:solidFill>
                            <a:srgbClr val="C00000"/>
                          </a:solidFill>
                          <a:effectLst/>
                          <a:latin typeface="IntelOne Text" panose="020B0503020203020204" pitchFamily="34" charset="0"/>
                          <a:ea typeface="MS Mincho" panose="02020609040205080304" pitchFamily="49" charset="-128"/>
                          <a:cs typeface="Arial" panose="020B0604020202020204" pitchFamily="34" charset="0"/>
                        </a:rPr>
                        <a:t>“Going forward, the focus is going to be on the methods and tools that help enable STCO.” – Ann Kelleher, EVP, Intel Corporation</a:t>
                      </a:r>
                      <a:r>
                        <a:rPr lang="en-US" sz="1400">
                          <a:solidFill>
                            <a:srgbClr val="C00000"/>
                          </a:solidFill>
                          <a:effectLst/>
                          <a:latin typeface="Intel Clear" panose="020B0604020203020204" pitchFamily="34" charset="0"/>
                          <a:ea typeface="Calibri" panose="020F0502020204030204" pitchFamily="34" charset="0"/>
                          <a:cs typeface="Arial" panose="020B0604020202020204" pitchFamily="34" charset="0"/>
                        </a:rPr>
                        <a:t> </a:t>
                      </a:r>
                      <a:endParaRPr lang="en-US" sz="1400">
                        <a:solidFill>
                          <a:srgbClr val="C00000"/>
                        </a:solidFill>
                        <a:effectLst/>
                        <a:latin typeface="Verdana" panose="020B0604030504040204" pitchFamily="34" charset="0"/>
                        <a:ea typeface="Calibri" panose="020F0502020204030204" pitchFamily="34" charset="0"/>
                        <a:cs typeface="Arial" panose="020B0604020202020204" pitchFamily="34" charset="0"/>
                      </a:endParaRPr>
                    </a:p>
                  </a:txBody>
                  <a:tcPr marL="68063" marR="68063" marT="0" marB="0" anchor="ctr">
                    <a:lnL>
                      <a:noFill/>
                    </a:lnL>
                    <a:lnR>
                      <a:noFill/>
                    </a:lnR>
                    <a:lnT>
                      <a:noFill/>
                    </a:lnT>
                    <a:lnB>
                      <a:noFill/>
                    </a:lnB>
                  </a:tcPr>
                </a:tc>
                <a:extLst>
                  <a:ext uri="{0D108BD9-81ED-4DB2-BD59-A6C34878D82A}">
                    <a16:rowId xmlns:a16="http://schemas.microsoft.com/office/drawing/2014/main" val="1378591198"/>
                  </a:ext>
                </a:extLst>
              </a:tr>
            </a:tbl>
          </a:graphicData>
        </a:graphic>
      </p:graphicFrame>
      <p:grpSp>
        <p:nvGrpSpPr>
          <p:cNvPr id="35" name="Group 34">
            <a:extLst>
              <a:ext uri="{FF2B5EF4-FFF2-40B4-BE49-F238E27FC236}">
                <a16:creationId xmlns:a16="http://schemas.microsoft.com/office/drawing/2014/main" id="{34FED1BE-2DA4-3EF3-8975-6B6C62138CCB}"/>
              </a:ext>
            </a:extLst>
          </p:cNvPr>
          <p:cNvGrpSpPr/>
          <p:nvPr/>
        </p:nvGrpSpPr>
        <p:grpSpPr>
          <a:xfrm>
            <a:off x="8406712" y="1121276"/>
            <a:ext cx="3495908" cy="4700435"/>
            <a:chOff x="8406712" y="1121276"/>
            <a:chExt cx="3495908" cy="4700435"/>
          </a:xfrm>
        </p:grpSpPr>
        <p:sp>
          <p:nvSpPr>
            <p:cNvPr id="5" name="Rectangle: Rounded Corners 4">
              <a:extLst>
                <a:ext uri="{FF2B5EF4-FFF2-40B4-BE49-F238E27FC236}">
                  <a16:creationId xmlns:a16="http://schemas.microsoft.com/office/drawing/2014/main" id="{6E5BF1EB-7648-2762-BD9E-FBA868C638ED}"/>
                </a:ext>
              </a:extLst>
            </p:cNvPr>
            <p:cNvSpPr/>
            <p:nvPr/>
          </p:nvSpPr>
          <p:spPr>
            <a:xfrm>
              <a:off x="8406712" y="1121276"/>
              <a:ext cx="3493008" cy="31982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Long-Term: 4+ years</a:t>
              </a:r>
            </a:p>
          </p:txBody>
        </p:sp>
        <p:sp>
          <p:nvSpPr>
            <p:cNvPr id="8" name="Rectangle 7">
              <a:extLst>
                <a:ext uri="{FF2B5EF4-FFF2-40B4-BE49-F238E27FC236}">
                  <a16:creationId xmlns:a16="http://schemas.microsoft.com/office/drawing/2014/main" id="{8D6B9E3A-4615-BA8B-F1D6-BA6ED67129E7}"/>
                </a:ext>
              </a:extLst>
            </p:cNvPr>
            <p:cNvSpPr/>
            <p:nvPr/>
          </p:nvSpPr>
          <p:spPr>
            <a:xfrm>
              <a:off x="8409612" y="1483120"/>
              <a:ext cx="3493008" cy="374904"/>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rPr>
                <a:t>Strategic Innovation</a:t>
              </a:r>
            </a:p>
          </p:txBody>
        </p:sp>
        <p:sp>
          <p:nvSpPr>
            <p:cNvPr id="16" name="Rectangle 15">
              <a:extLst>
                <a:ext uri="{FF2B5EF4-FFF2-40B4-BE49-F238E27FC236}">
                  <a16:creationId xmlns:a16="http://schemas.microsoft.com/office/drawing/2014/main" id="{2A8E2E4C-ACD9-87D3-6BD6-154E3E0C92CD}"/>
                </a:ext>
              </a:extLst>
            </p:cNvPr>
            <p:cNvSpPr/>
            <p:nvPr/>
          </p:nvSpPr>
          <p:spPr>
            <a:xfrm>
              <a:off x="8409612" y="1885833"/>
              <a:ext cx="3493008" cy="941832"/>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Develop generators for predictive process kits</a:t>
              </a:r>
            </a:p>
          </p:txBody>
        </p:sp>
        <p:sp>
          <p:nvSpPr>
            <p:cNvPr id="26" name="Rectangle 25">
              <a:extLst>
                <a:ext uri="{FF2B5EF4-FFF2-40B4-BE49-F238E27FC236}">
                  <a16:creationId xmlns:a16="http://schemas.microsoft.com/office/drawing/2014/main" id="{329EA217-71D4-04B4-BE18-6030336A137C}"/>
                </a:ext>
              </a:extLst>
            </p:cNvPr>
            <p:cNvSpPr/>
            <p:nvPr/>
          </p:nvSpPr>
          <p:spPr>
            <a:xfrm>
              <a:off x="8409612" y="2841116"/>
              <a:ext cx="3493008" cy="941832"/>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Automate SW-HW Partitioning</a:t>
              </a:r>
            </a:p>
          </p:txBody>
        </p:sp>
        <p:sp>
          <p:nvSpPr>
            <p:cNvPr id="27" name="Rectangle 26">
              <a:extLst>
                <a:ext uri="{FF2B5EF4-FFF2-40B4-BE49-F238E27FC236}">
                  <a16:creationId xmlns:a16="http://schemas.microsoft.com/office/drawing/2014/main" id="{B3F493B8-CE13-F03A-0DE9-538225250B6D}"/>
                </a:ext>
              </a:extLst>
            </p:cNvPr>
            <p:cNvSpPr/>
            <p:nvPr/>
          </p:nvSpPr>
          <p:spPr>
            <a:xfrm>
              <a:off x="8409612" y="3800720"/>
              <a:ext cx="3493008" cy="73152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Introduce AI + LLM for System exploration</a:t>
              </a:r>
            </a:p>
          </p:txBody>
        </p:sp>
        <p:sp>
          <p:nvSpPr>
            <p:cNvPr id="28" name="Rectangle 27">
              <a:extLst>
                <a:ext uri="{FF2B5EF4-FFF2-40B4-BE49-F238E27FC236}">
                  <a16:creationId xmlns:a16="http://schemas.microsoft.com/office/drawing/2014/main" id="{3960B2BB-6CDC-7CD7-F9A1-345A287B9438}"/>
                </a:ext>
              </a:extLst>
            </p:cNvPr>
            <p:cNvSpPr/>
            <p:nvPr/>
          </p:nvSpPr>
          <p:spPr>
            <a:xfrm>
              <a:off x="8409612" y="5090191"/>
              <a:ext cx="3493008" cy="73152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Establish an App store for Systems</a:t>
              </a:r>
            </a:p>
          </p:txBody>
        </p:sp>
        <p:sp>
          <p:nvSpPr>
            <p:cNvPr id="31" name="Rectangle 30">
              <a:extLst>
                <a:ext uri="{FF2B5EF4-FFF2-40B4-BE49-F238E27FC236}">
                  <a16:creationId xmlns:a16="http://schemas.microsoft.com/office/drawing/2014/main" id="{7134D7DD-E3BD-917D-5DB5-8974B877A8D4}"/>
                </a:ext>
              </a:extLst>
            </p:cNvPr>
            <p:cNvSpPr/>
            <p:nvPr/>
          </p:nvSpPr>
          <p:spPr>
            <a:xfrm>
              <a:off x="8409612" y="4552322"/>
              <a:ext cx="3493008" cy="521208"/>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a:solidFill>
                  <a:schemeClr val="tx1"/>
                </a:solidFill>
              </a:endParaRPr>
            </a:p>
          </p:txBody>
        </p:sp>
      </p:grpSp>
      <p:sp>
        <p:nvSpPr>
          <p:cNvPr id="30" name="Speech Bubble: Rectangle with Corners Rounded 29">
            <a:extLst>
              <a:ext uri="{FF2B5EF4-FFF2-40B4-BE49-F238E27FC236}">
                <a16:creationId xmlns:a16="http://schemas.microsoft.com/office/drawing/2014/main" id="{0DC639BE-31B5-E295-B23B-B2CAEA397BD3}"/>
              </a:ext>
            </a:extLst>
          </p:cNvPr>
          <p:cNvSpPr/>
          <p:nvPr/>
        </p:nvSpPr>
        <p:spPr>
          <a:xfrm>
            <a:off x="9245598" y="4430082"/>
            <a:ext cx="2355273" cy="507614"/>
          </a:xfrm>
          <a:prstGeom prst="wedgeRoundRectCallout">
            <a:avLst>
              <a:gd name="adj1" fmla="val -21348"/>
              <a:gd name="adj2" fmla="val -82955"/>
              <a:gd name="adj3" fmla="val 16667"/>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rgbClr val="C00000"/>
                </a:solidFill>
              </a:rPr>
              <a:t>Link:</a:t>
            </a:r>
            <a:r>
              <a:rPr lang="en-US" sz="1200">
                <a:solidFill>
                  <a:schemeClr val="tx1"/>
                </a:solidFill>
              </a:rPr>
              <a:t> Natural Language Guided Si Product Development</a:t>
            </a:r>
          </a:p>
        </p:txBody>
      </p:sp>
    </p:spTree>
    <p:extLst>
      <p:ext uri="{BB962C8B-B14F-4D97-AF65-F5344CB8AC3E}">
        <p14:creationId xmlns:p14="http://schemas.microsoft.com/office/powerpoint/2010/main" val="205475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3C50-DF2B-1553-4501-AE104BBED32B}"/>
              </a:ext>
            </a:extLst>
          </p:cNvPr>
          <p:cNvSpPr>
            <a:spLocks noGrp="1"/>
          </p:cNvSpPr>
          <p:nvPr>
            <p:ph type="title"/>
          </p:nvPr>
        </p:nvSpPr>
        <p:spPr/>
        <p:txBody>
          <a:bodyPr/>
          <a:lstStyle/>
          <a:p>
            <a:r>
              <a:rPr lang="en-US"/>
              <a:t>Acknowledgements &amp; Sub-Teams</a:t>
            </a:r>
          </a:p>
        </p:txBody>
      </p:sp>
      <p:sp>
        <p:nvSpPr>
          <p:cNvPr id="4" name="Content Placeholder 3">
            <a:extLst>
              <a:ext uri="{FF2B5EF4-FFF2-40B4-BE49-F238E27FC236}">
                <a16:creationId xmlns:a16="http://schemas.microsoft.com/office/drawing/2014/main" id="{C36EA053-1B1B-627D-2A8C-1A3147515C68}"/>
              </a:ext>
            </a:extLst>
          </p:cNvPr>
          <p:cNvSpPr>
            <a:spLocks noGrp="1"/>
          </p:cNvSpPr>
          <p:nvPr>
            <p:ph sz="half" idx="1"/>
          </p:nvPr>
        </p:nvSpPr>
        <p:spPr/>
        <p:txBody>
          <a:bodyPr>
            <a:normAutofit fontScale="92500"/>
          </a:bodyPr>
          <a:lstStyle/>
          <a:p>
            <a:r>
              <a:rPr lang="en-US"/>
              <a:t>Relation to past TSLRPs</a:t>
            </a:r>
          </a:p>
          <a:p>
            <a:pPr lvl="1"/>
            <a:r>
              <a:rPr lang="en-US"/>
              <a:t>[2021] Silicon at the Speed of Software – </a:t>
            </a:r>
            <a:r>
              <a:rPr lang="en-US" err="1"/>
              <a:t>SiFive</a:t>
            </a:r>
            <a:r>
              <a:rPr lang="en-US"/>
              <a:t> presentation</a:t>
            </a:r>
          </a:p>
          <a:p>
            <a:pPr lvl="1"/>
            <a:r>
              <a:rPr lang="en-US"/>
              <a:t>[2021] Compiler Inspired HW Design</a:t>
            </a:r>
          </a:p>
          <a:p>
            <a:pPr lvl="1"/>
            <a:r>
              <a:rPr lang="en-US"/>
              <a:t>[2022] Open-Source Silicon Stack</a:t>
            </a:r>
          </a:p>
          <a:p>
            <a:endParaRPr lang="en-US"/>
          </a:p>
          <a:p>
            <a:r>
              <a:rPr lang="en-US"/>
              <a:t>Current 2023 TSLRP</a:t>
            </a:r>
          </a:p>
          <a:p>
            <a:pPr lvl="1"/>
            <a:r>
              <a:rPr lang="en-US"/>
              <a:t>Natural Language Guided Product Development: Advance Intel AI-</a:t>
            </a:r>
            <a:r>
              <a:rPr lang="en-US" err="1"/>
              <a:t>ification</a:t>
            </a:r>
            <a:r>
              <a:rPr lang="en-US"/>
              <a:t> by assessing future potential of LLMs + Intel data to streamline E2E development</a:t>
            </a:r>
          </a:p>
        </p:txBody>
      </p:sp>
      <p:graphicFrame>
        <p:nvGraphicFramePr>
          <p:cNvPr id="6" name="Table 4">
            <a:extLst>
              <a:ext uri="{FF2B5EF4-FFF2-40B4-BE49-F238E27FC236}">
                <a16:creationId xmlns:a16="http://schemas.microsoft.com/office/drawing/2014/main" id="{9CEDABDF-DDDE-0BB1-14C9-64F9D1B2DC44}"/>
              </a:ext>
            </a:extLst>
          </p:cNvPr>
          <p:cNvGraphicFramePr>
            <a:graphicFrameLocks noGrp="1"/>
          </p:cNvGraphicFramePr>
          <p:nvPr>
            <p:extLst>
              <p:ext uri="{D42A27DB-BD31-4B8C-83A1-F6EECF244321}">
                <p14:modId xmlns:p14="http://schemas.microsoft.com/office/powerpoint/2010/main" val="485030460"/>
              </p:ext>
            </p:extLst>
          </p:nvPr>
        </p:nvGraphicFramePr>
        <p:xfrm>
          <a:off x="6035828" y="1536411"/>
          <a:ext cx="5895760" cy="4119880"/>
        </p:xfrm>
        <a:graphic>
          <a:graphicData uri="http://schemas.openxmlformats.org/drawingml/2006/table">
            <a:tbl>
              <a:tblPr firstRow="1" bandRow="1">
                <a:tableStyleId>{5C22544A-7EE6-4342-B048-85BDC9FD1C3A}</a:tableStyleId>
              </a:tblPr>
              <a:tblGrid>
                <a:gridCol w="1211773">
                  <a:extLst>
                    <a:ext uri="{9D8B030D-6E8A-4147-A177-3AD203B41FA5}">
                      <a16:colId xmlns:a16="http://schemas.microsoft.com/office/drawing/2014/main" val="2231120257"/>
                    </a:ext>
                  </a:extLst>
                </a:gridCol>
                <a:gridCol w="4683987">
                  <a:extLst>
                    <a:ext uri="{9D8B030D-6E8A-4147-A177-3AD203B41FA5}">
                      <a16:colId xmlns:a16="http://schemas.microsoft.com/office/drawing/2014/main" val="300397661"/>
                    </a:ext>
                  </a:extLst>
                </a:gridCol>
              </a:tblGrid>
              <a:tr h="370840">
                <a:tc>
                  <a:txBody>
                    <a:bodyPr/>
                    <a:lstStyle/>
                    <a:p>
                      <a:r>
                        <a:rPr lang="en-US" sz="1200"/>
                        <a:t>Team</a:t>
                      </a:r>
                    </a:p>
                  </a:txBody>
                  <a:tcPr/>
                </a:tc>
                <a:tc>
                  <a:txBody>
                    <a:bodyPr/>
                    <a:lstStyle/>
                    <a:p>
                      <a:r>
                        <a:rPr lang="en-US" sz="1200"/>
                        <a:t>Leads, Partners</a:t>
                      </a:r>
                    </a:p>
                  </a:txBody>
                  <a:tcPr/>
                </a:tc>
                <a:extLst>
                  <a:ext uri="{0D108BD9-81ED-4DB2-BD59-A6C34878D82A}">
                    <a16:rowId xmlns:a16="http://schemas.microsoft.com/office/drawing/2014/main" val="2653551837"/>
                  </a:ext>
                </a:extLst>
              </a:tr>
              <a:tr h="370840">
                <a:tc>
                  <a:txBody>
                    <a:bodyPr/>
                    <a:lstStyle/>
                    <a:p>
                      <a:r>
                        <a:rPr lang="en-US" sz="1200"/>
                        <a:t>Core Team</a:t>
                      </a:r>
                    </a:p>
                  </a:txBody>
                  <a:tcPr/>
                </a:tc>
                <a:tc>
                  <a:txBody>
                    <a:bodyPr/>
                    <a:lstStyle/>
                    <a:p>
                      <a:r>
                        <a:rPr lang="en-US" sz="1200"/>
                        <a:t>Vivek Rajan, Tanay Karnik, Bala Iyer</a:t>
                      </a:r>
                    </a:p>
                    <a:p>
                      <a:r>
                        <a:rPr lang="en-US" sz="1200"/>
                        <a:t>Eric Fetzer, Atul Kwatra, Vinoo Srinivasan, Bob Brennan, Mark Doran</a:t>
                      </a:r>
                    </a:p>
                    <a:p>
                      <a:r>
                        <a:rPr lang="en-US" sz="1200"/>
                        <a:t>Ravi Mahajan, Satish Surana, Lalitha Immaneni</a:t>
                      </a:r>
                    </a:p>
                    <a:p>
                      <a:r>
                        <a:rPr lang="en-US" sz="1200"/>
                        <a:t>Rob Munoz, Shubha Bommalingaiahnapallya</a:t>
                      </a:r>
                    </a:p>
                    <a:p>
                      <a:r>
                        <a:rPr lang="en-US" sz="1200"/>
                        <a:t>Surhud Khare, Slade Morgan</a:t>
                      </a:r>
                    </a:p>
                    <a:p>
                      <a:r>
                        <a:rPr lang="en-US" sz="1200"/>
                        <a:t>Ram Viswanath, Chris Rothstein</a:t>
                      </a:r>
                    </a:p>
                  </a:txBody>
                  <a:tcPr/>
                </a:tc>
                <a:extLst>
                  <a:ext uri="{0D108BD9-81ED-4DB2-BD59-A6C34878D82A}">
                    <a16:rowId xmlns:a16="http://schemas.microsoft.com/office/drawing/2014/main" val="793918995"/>
                  </a:ext>
                </a:extLst>
              </a:tr>
              <a:tr h="370840">
                <a:tc>
                  <a:txBody>
                    <a:bodyPr/>
                    <a:lstStyle/>
                    <a:p>
                      <a:r>
                        <a:rPr lang="en-US" sz="1200"/>
                        <a:t>Studio Sub Team</a:t>
                      </a:r>
                    </a:p>
                  </a:txBody>
                  <a:tcPr/>
                </a:tc>
                <a:tc>
                  <a:txBody>
                    <a:bodyPr/>
                    <a:lstStyle/>
                    <a:p>
                      <a:r>
                        <a:rPr lang="en-US" sz="1200"/>
                        <a:t>Rajiv Mongia </a:t>
                      </a:r>
                    </a:p>
                    <a:p>
                      <a:r>
                        <a:rPr lang="en-US" sz="1200"/>
                        <a:t>Mark Doran</a:t>
                      </a:r>
                    </a:p>
                    <a:p>
                      <a:r>
                        <a:rPr lang="en-US" sz="1200"/>
                        <a:t>Nanda Kuruganti</a:t>
                      </a:r>
                    </a:p>
                    <a:p>
                      <a:r>
                        <a:rPr lang="en-US" sz="1200"/>
                        <a:t>Jin Yang</a:t>
                      </a:r>
                    </a:p>
                  </a:txBody>
                  <a:tcPr/>
                </a:tc>
                <a:extLst>
                  <a:ext uri="{0D108BD9-81ED-4DB2-BD59-A6C34878D82A}">
                    <a16:rowId xmlns:a16="http://schemas.microsoft.com/office/drawing/2014/main" val="897422697"/>
                  </a:ext>
                </a:extLst>
              </a:tr>
              <a:tr h="370840">
                <a:tc>
                  <a:txBody>
                    <a:bodyPr/>
                    <a:lstStyle/>
                    <a:p>
                      <a:r>
                        <a:rPr lang="en-US" sz="1200"/>
                        <a:t>Product Fit Sub Team</a:t>
                      </a:r>
                    </a:p>
                  </a:txBody>
                  <a:tcPr/>
                </a:tc>
                <a:tc>
                  <a:txBody>
                    <a:bodyPr/>
                    <a:lstStyle/>
                    <a:p>
                      <a:r>
                        <a:rPr lang="en-US" sz="1200"/>
                        <a:t>Slade Morgan, Surhud Khare </a:t>
                      </a:r>
                    </a:p>
                    <a:p>
                      <a:r>
                        <a:rPr lang="en-US" sz="1200"/>
                        <a:t>Takuya Abe</a:t>
                      </a:r>
                    </a:p>
                  </a:txBody>
                  <a:tcPr/>
                </a:tc>
                <a:extLst>
                  <a:ext uri="{0D108BD9-81ED-4DB2-BD59-A6C34878D82A}">
                    <a16:rowId xmlns:a16="http://schemas.microsoft.com/office/drawing/2014/main" val="3777206358"/>
                  </a:ext>
                </a:extLst>
              </a:tr>
              <a:tr h="370840">
                <a:tc>
                  <a:txBody>
                    <a:bodyPr/>
                    <a:lstStyle/>
                    <a:p>
                      <a:r>
                        <a:rPr lang="en-US" sz="1200"/>
                        <a:t>Business / Market / Ecosystem Sub Team</a:t>
                      </a:r>
                    </a:p>
                  </a:txBody>
                  <a:tcPr/>
                </a:tc>
                <a:tc>
                  <a:txBody>
                    <a:bodyPr/>
                    <a:lstStyle/>
                    <a:p>
                      <a:r>
                        <a:rPr lang="en-US" sz="1200"/>
                        <a:t>Rob Munoz</a:t>
                      </a:r>
                    </a:p>
                    <a:p>
                      <a:r>
                        <a:rPr lang="en-US" sz="1200"/>
                        <a:t>Bob Brennan</a:t>
                      </a:r>
                    </a:p>
                    <a:p>
                      <a:r>
                        <a:rPr lang="en-US" sz="1200"/>
                        <a:t>Ram Viswanath, Al Fazio</a:t>
                      </a:r>
                    </a:p>
                    <a:p>
                      <a:r>
                        <a:rPr lang="en-US" sz="1200"/>
                        <a:t>Global Supply Chain Team</a:t>
                      </a:r>
                    </a:p>
                  </a:txBody>
                  <a:tcPr/>
                </a:tc>
                <a:extLst>
                  <a:ext uri="{0D108BD9-81ED-4DB2-BD59-A6C34878D82A}">
                    <a16:rowId xmlns:a16="http://schemas.microsoft.com/office/drawing/2014/main" val="1412371402"/>
                  </a:ext>
                </a:extLst>
              </a:tr>
              <a:tr h="370840">
                <a:tc>
                  <a:txBody>
                    <a:bodyPr/>
                    <a:lstStyle/>
                    <a:p>
                      <a:r>
                        <a:rPr lang="en-US" sz="1200"/>
                        <a:t>Long Range Sub Team</a:t>
                      </a:r>
                    </a:p>
                  </a:txBody>
                  <a:tcPr/>
                </a:tc>
                <a:tc>
                  <a:txBody>
                    <a:bodyPr/>
                    <a:lstStyle/>
                    <a:p>
                      <a:r>
                        <a:rPr lang="en-US" sz="1200"/>
                        <a:t>Mahesh Subedar, Desmond Kirkpatrick, Fadi Aboud</a:t>
                      </a:r>
                    </a:p>
                  </a:txBody>
                  <a:tcPr/>
                </a:tc>
                <a:extLst>
                  <a:ext uri="{0D108BD9-81ED-4DB2-BD59-A6C34878D82A}">
                    <a16:rowId xmlns:a16="http://schemas.microsoft.com/office/drawing/2014/main" val="2916036097"/>
                  </a:ext>
                </a:extLst>
              </a:tr>
            </a:tbl>
          </a:graphicData>
        </a:graphic>
      </p:graphicFrame>
    </p:spTree>
    <p:extLst>
      <p:ext uri="{BB962C8B-B14F-4D97-AF65-F5344CB8AC3E}">
        <p14:creationId xmlns:p14="http://schemas.microsoft.com/office/powerpoint/2010/main" val="256178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B26D-7E87-327D-B7D5-C6B538D226F7}"/>
              </a:ext>
            </a:extLst>
          </p:cNvPr>
          <p:cNvSpPr>
            <a:spLocks noGrp="1"/>
          </p:cNvSpPr>
          <p:nvPr>
            <p:ph type="title"/>
          </p:nvPr>
        </p:nvSpPr>
        <p:spPr/>
        <p:txBody>
          <a:bodyPr/>
          <a:lstStyle/>
          <a:p>
            <a:r>
              <a:rPr lang="en-US"/>
              <a:t>BACKUP</a:t>
            </a:r>
          </a:p>
        </p:txBody>
      </p:sp>
    </p:spTree>
    <p:extLst>
      <p:ext uri="{BB962C8B-B14F-4D97-AF65-F5344CB8AC3E}">
        <p14:creationId xmlns:p14="http://schemas.microsoft.com/office/powerpoint/2010/main" val="222344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8EE8B-2982-0631-8A73-82451984C924}"/>
              </a:ext>
            </a:extLst>
          </p:cNvPr>
          <p:cNvSpPr>
            <a:spLocks noGrp="1"/>
          </p:cNvSpPr>
          <p:nvPr>
            <p:ph type="title"/>
          </p:nvPr>
        </p:nvSpPr>
        <p:spPr/>
        <p:txBody>
          <a:bodyPr>
            <a:normAutofit/>
          </a:bodyPr>
          <a:lstStyle/>
          <a:p>
            <a:r>
              <a:rPr lang="en-US"/>
              <a:t>STCO Tools Details</a:t>
            </a:r>
          </a:p>
        </p:txBody>
      </p:sp>
      <p:sp>
        <p:nvSpPr>
          <p:cNvPr id="3" name="TextBox 2">
            <a:extLst>
              <a:ext uri="{FF2B5EF4-FFF2-40B4-BE49-F238E27FC236}">
                <a16:creationId xmlns:a16="http://schemas.microsoft.com/office/drawing/2014/main" id="{ADC2A964-2D17-EFCC-9989-945DA3C36B79}"/>
              </a:ext>
            </a:extLst>
          </p:cNvPr>
          <p:cNvSpPr txBox="1"/>
          <p:nvPr/>
        </p:nvSpPr>
        <p:spPr>
          <a:xfrm>
            <a:off x="162627" y="1488684"/>
            <a:ext cx="2926080" cy="4846320"/>
          </a:xfrm>
          <a:prstGeom prst="rect">
            <a:avLst/>
          </a:prstGeom>
          <a:solidFill>
            <a:schemeClr val="bg1">
              <a:lumMod val="95000"/>
            </a:schemeClr>
          </a:solidFill>
          <a:ln>
            <a:noFill/>
          </a:ln>
        </p:spPr>
        <p:txBody>
          <a:bodyPr wrap="square" rtlCol="0">
            <a:noAutofit/>
          </a:bodyPr>
          <a:lstStyle/>
          <a:p>
            <a:r>
              <a:rPr lang="en-US" sz="1100"/>
              <a:t>LTD RAYS (PF Si Cost)</a:t>
            </a:r>
          </a:p>
          <a:p>
            <a:r>
              <a:rPr lang="en-US" sz="1100">
                <a:solidFill>
                  <a:srgbClr val="C00000"/>
                </a:solidFill>
              </a:rPr>
              <a:t>Hours</a:t>
            </a:r>
          </a:p>
          <a:p>
            <a:r>
              <a:rPr lang="en-US" sz="1100">
                <a:solidFill>
                  <a:srgbClr val="C00000"/>
                </a:solidFill>
              </a:rPr>
              <a:t>Standalone system </a:t>
            </a:r>
          </a:p>
          <a:p>
            <a:r>
              <a:rPr lang="en-US" sz="1100">
                <a:solidFill>
                  <a:srgbClr val="C00000"/>
                </a:solidFill>
              </a:rPr>
              <a:t>Excel + JMP</a:t>
            </a:r>
          </a:p>
          <a:p>
            <a:endParaRPr lang="en-US" sz="1100"/>
          </a:p>
          <a:p>
            <a:r>
              <a:rPr lang="en-US" sz="1100"/>
              <a:t>ATTD </a:t>
            </a:r>
            <a:r>
              <a:rPr lang="en-US" sz="1100" err="1"/>
              <a:t>RoT</a:t>
            </a:r>
            <a:r>
              <a:rPr lang="en-US" sz="1100"/>
              <a:t> (PF PAT Cost)</a:t>
            </a:r>
          </a:p>
          <a:p>
            <a:r>
              <a:rPr lang="en-US" sz="1100">
                <a:solidFill>
                  <a:srgbClr val="C00000"/>
                </a:solidFill>
              </a:rPr>
              <a:t>Mins</a:t>
            </a:r>
          </a:p>
          <a:p>
            <a:r>
              <a:rPr lang="en-US" sz="1100">
                <a:solidFill>
                  <a:srgbClr val="C00000"/>
                </a:solidFill>
              </a:rPr>
              <a:t>Standalone system </a:t>
            </a:r>
          </a:p>
          <a:p>
            <a:r>
              <a:rPr lang="en-US" sz="1100">
                <a:solidFill>
                  <a:srgbClr val="C00000"/>
                </a:solidFill>
              </a:rPr>
              <a:t>Web UI</a:t>
            </a:r>
          </a:p>
          <a:p>
            <a:endParaRPr lang="en-US" sz="1100"/>
          </a:p>
          <a:p>
            <a:r>
              <a:rPr lang="en-US" sz="1100"/>
              <a:t>LTD + MPE + Finance (PK-PRQ PCOS)</a:t>
            </a:r>
          </a:p>
          <a:p>
            <a:r>
              <a:rPr lang="en-US" sz="1100">
                <a:solidFill>
                  <a:srgbClr val="C00000"/>
                </a:solidFill>
              </a:rPr>
              <a:t>Days</a:t>
            </a:r>
          </a:p>
          <a:p>
            <a:r>
              <a:rPr lang="en-US" sz="1100">
                <a:solidFill>
                  <a:srgbClr val="C00000"/>
                </a:solidFill>
              </a:rPr>
              <a:t>Standalone system</a:t>
            </a:r>
          </a:p>
          <a:p>
            <a:r>
              <a:rPr lang="en-US" sz="1100">
                <a:solidFill>
                  <a:srgbClr val="C00000"/>
                </a:solidFill>
              </a:rPr>
              <a:t>Excel based </a:t>
            </a:r>
          </a:p>
          <a:p>
            <a:endParaRPr lang="en-US" sz="1100"/>
          </a:p>
          <a:p>
            <a:r>
              <a:rPr lang="en-US" sz="1100"/>
              <a:t>Chop Solver (SKU stack)</a:t>
            </a:r>
          </a:p>
          <a:p>
            <a:r>
              <a:rPr lang="en-US" sz="1100">
                <a:solidFill>
                  <a:srgbClr val="C00000"/>
                </a:solidFill>
              </a:rPr>
              <a:t>Hours</a:t>
            </a:r>
          </a:p>
          <a:p>
            <a:r>
              <a:rPr lang="en-US" sz="1100">
                <a:solidFill>
                  <a:srgbClr val="C00000"/>
                </a:solidFill>
              </a:rPr>
              <a:t>Standalone system; ongoing integration w/  RAYS</a:t>
            </a:r>
          </a:p>
          <a:p>
            <a:r>
              <a:rPr lang="en-US" sz="1100">
                <a:solidFill>
                  <a:srgbClr val="C00000"/>
                </a:solidFill>
              </a:rPr>
              <a:t>Software Optimizer</a:t>
            </a:r>
          </a:p>
          <a:p>
            <a:endParaRPr lang="en-US" sz="1100"/>
          </a:p>
        </p:txBody>
      </p:sp>
      <p:sp>
        <p:nvSpPr>
          <p:cNvPr id="7" name="Rectangle: Rounded Corners 6">
            <a:extLst>
              <a:ext uri="{FF2B5EF4-FFF2-40B4-BE49-F238E27FC236}">
                <a16:creationId xmlns:a16="http://schemas.microsoft.com/office/drawing/2014/main" id="{0163A01F-2854-1154-0EA0-BDCECE57BB95}"/>
              </a:ext>
            </a:extLst>
          </p:cNvPr>
          <p:cNvSpPr/>
          <p:nvPr/>
        </p:nvSpPr>
        <p:spPr>
          <a:xfrm>
            <a:off x="162627" y="1162975"/>
            <a:ext cx="2926080" cy="325711"/>
          </a:xfrm>
          <a:prstGeom prst="round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Cost Analysis</a:t>
            </a:r>
          </a:p>
        </p:txBody>
      </p:sp>
      <p:sp>
        <p:nvSpPr>
          <p:cNvPr id="4" name="TextBox 3">
            <a:extLst>
              <a:ext uri="{FF2B5EF4-FFF2-40B4-BE49-F238E27FC236}">
                <a16:creationId xmlns:a16="http://schemas.microsoft.com/office/drawing/2014/main" id="{BFC0B2EA-E223-333C-5DE4-A20C59D7EFD3}"/>
              </a:ext>
            </a:extLst>
          </p:cNvPr>
          <p:cNvSpPr txBox="1"/>
          <p:nvPr/>
        </p:nvSpPr>
        <p:spPr>
          <a:xfrm>
            <a:off x="3150955" y="1488686"/>
            <a:ext cx="2926080" cy="4846320"/>
          </a:xfrm>
          <a:prstGeom prst="rect">
            <a:avLst/>
          </a:prstGeom>
          <a:solidFill>
            <a:schemeClr val="bg1">
              <a:lumMod val="95000"/>
            </a:schemeClr>
          </a:solidFill>
          <a:ln>
            <a:noFill/>
          </a:ln>
        </p:spPr>
        <p:txBody>
          <a:bodyPr wrap="square" rtlCol="0">
            <a:noAutofit/>
          </a:bodyPr>
          <a:lstStyle/>
          <a:p>
            <a:r>
              <a:rPr lang="en-US" sz="1100"/>
              <a:t>Analytical Perf Model for broad workloads (PF)</a:t>
            </a:r>
          </a:p>
          <a:p>
            <a:r>
              <a:rPr lang="en-US" sz="1100">
                <a:solidFill>
                  <a:srgbClr val="C00000"/>
                </a:solidFill>
              </a:rPr>
              <a:t>Mins</a:t>
            </a:r>
          </a:p>
          <a:p>
            <a:r>
              <a:rPr lang="en-US" sz="1100">
                <a:solidFill>
                  <a:srgbClr val="C00000"/>
                </a:solidFill>
              </a:rPr>
              <a:t>Integrated with Avalanche for power-constrained perf (V/F)</a:t>
            </a:r>
          </a:p>
          <a:p>
            <a:r>
              <a:rPr lang="en-US" sz="1100">
                <a:solidFill>
                  <a:srgbClr val="C00000"/>
                </a:solidFill>
              </a:rPr>
              <a:t>Excel</a:t>
            </a:r>
          </a:p>
          <a:p>
            <a:endParaRPr lang="en-US" sz="1100"/>
          </a:p>
          <a:p>
            <a:r>
              <a:rPr lang="en-US" sz="1100"/>
              <a:t>Keiko/Coho/IWPS</a:t>
            </a:r>
          </a:p>
          <a:p>
            <a:r>
              <a:rPr lang="en-US" sz="1100">
                <a:solidFill>
                  <a:srgbClr val="C00000"/>
                </a:solidFill>
              </a:rPr>
              <a:t>Days</a:t>
            </a:r>
          </a:p>
          <a:p>
            <a:r>
              <a:rPr lang="en-US" sz="1100">
                <a:solidFill>
                  <a:srgbClr val="C00000"/>
                </a:solidFill>
              </a:rPr>
              <a:t>1C/cycle accurate/full-system simulators </a:t>
            </a:r>
          </a:p>
          <a:p>
            <a:r>
              <a:rPr lang="en-US" sz="1100">
                <a:solidFill>
                  <a:srgbClr val="C00000"/>
                </a:solidFill>
              </a:rPr>
              <a:t>Software models </a:t>
            </a:r>
          </a:p>
          <a:p>
            <a:endParaRPr lang="en-US" sz="1100"/>
          </a:p>
          <a:p>
            <a:r>
              <a:rPr lang="en-US" sz="1100"/>
              <a:t>Avalanche (Bin-Split/PnP)</a:t>
            </a:r>
          </a:p>
          <a:p>
            <a:r>
              <a:rPr lang="en-US" sz="1100">
                <a:solidFill>
                  <a:srgbClr val="C00000"/>
                </a:solidFill>
              </a:rPr>
              <a:t>Weeks </a:t>
            </a:r>
          </a:p>
          <a:p>
            <a:r>
              <a:rPr lang="en-US" sz="1100">
                <a:solidFill>
                  <a:srgbClr val="C00000"/>
                </a:solidFill>
              </a:rPr>
              <a:t>Integrated with analytical model for perf CPI inputs</a:t>
            </a:r>
          </a:p>
          <a:p>
            <a:r>
              <a:rPr lang="en-US" sz="1100">
                <a:solidFill>
                  <a:srgbClr val="C00000"/>
                </a:solidFill>
              </a:rPr>
              <a:t>Software automation</a:t>
            </a:r>
          </a:p>
          <a:p>
            <a:endParaRPr lang="en-US" sz="1100"/>
          </a:p>
          <a:p>
            <a:r>
              <a:rPr lang="en-US" sz="1100"/>
              <a:t>IDPA (Power)</a:t>
            </a:r>
          </a:p>
          <a:p>
            <a:r>
              <a:rPr lang="en-US" sz="1100">
                <a:solidFill>
                  <a:srgbClr val="C00000"/>
                </a:solidFill>
              </a:rPr>
              <a:t>Weeks </a:t>
            </a:r>
          </a:p>
          <a:p>
            <a:r>
              <a:rPr lang="en-US" sz="1100">
                <a:solidFill>
                  <a:srgbClr val="C00000"/>
                </a:solidFill>
              </a:rPr>
              <a:t>Integrated with Avalanche</a:t>
            </a:r>
          </a:p>
          <a:p>
            <a:r>
              <a:rPr lang="en-US" sz="1100">
                <a:solidFill>
                  <a:srgbClr val="C00000"/>
                </a:solidFill>
              </a:rPr>
              <a:t>Software automation</a:t>
            </a:r>
          </a:p>
          <a:p>
            <a:endParaRPr lang="en-US" sz="1100"/>
          </a:p>
          <a:p>
            <a:r>
              <a:rPr lang="en-US" sz="1100"/>
              <a:t>TCO Model</a:t>
            </a:r>
          </a:p>
          <a:p>
            <a:r>
              <a:rPr lang="en-US" sz="1100">
                <a:solidFill>
                  <a:srgbClr val="C00000"/>
                </a:solidFill>
              </a:rPr>
              <a:t>Mins to hours </a:t>
            </a:r>
          </a:p>
          <a:p>
            <a:r>
              <a:rPr lang="en-US" sz="1100">
                <a:solidFill>
                  <a:srgbClr val="C00000"/>
                </a:solidFill>
              </a:rPr>
              <a:t>Standalone system</a:t>
            </a:r>
          </a:p>
          <a:p>
            <a:r>
              <a:rPr lang="en-US" sz="1100">
                <a:solidFill>
                  <a:srgbClr val="C00000"/>
                </a:solidFill>
              </a:rPr>
              <a:t>Various versions from excel to python-based tool</a:t>
            </a:r>
          </a:p>
        </p:txBody>
      </p:sp>
      <p:sp>
        <p:nvSpPr>
          <p:cNvPr id="8" name="Rectangle: Rounded Corners 7">
            <a:extLst>
              <a:ext uri="{FF2B5EF4-FFF2-40B4-BE49-F238E27FC236}">
                <a16:creationId xmlns:a16="http://schemas.microsoft.com/office/drawing/2014/main" id="{58C0D67F-027B-05E3-7F4A-CA136E2053CE}"/>
              </a:ext>
            </a:extLst>
          </p:cNvPr>
          <p:cNvSpPr/>
          <p:nvPr/>
        </p:nvSpPr>
        <p:spPr>
          <a:xfrm>
            <a:off x="3150955" y="1162975"/>
            <a:ext cx="2926080" cy="325711"/>
          </a:xfrm>
          <a:prstGeom prst="round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PnP Analysis</a:t>
            </a:r>
          </a:p>
        </p:txBody>
      </p:sp>
      <p:sp>
        <p:nvSpPr>
          <p:cNvPr id="6" name="TextBox 5">
            <a:extLst>
              <a:ext uri="{FF2B5EF4-FFF2-40B4-BE49-F238E27FC236}">
                <a16:creationId xmlns:a16="http://schemas.microsoft.com/office/drawing/2014/main" id="{14A402C2-3D44-0CD2-8364-26F692FAFE9F}"/>
              </a:ext>
            </a:extLst>
          </p:cNvPr>
          <p:cNvSpPr txBox="1"/>
          <p:nvPr/>
        </p:nvSpPr>
        <p:spPr>
          <a:xfrm>
            <a:off x="9127610" y="1488686"/>
            <a:ext cx="2926080" cy="4846320"/>
          </a:xfrm>
          <a:prstGeom prst="rect">
            <a:avLst/>
          </a:prstGeom>
          <a:solidFill>
            <a:schemeClr val="bg1">
              <a:lumMod val="95000"/>
            </a:schemeClr>
          </a:solidFill>
          <a:ln>
            <a:noFill/>
          </a:ln>
        </p:spPr>
        <p:txBody>
          <a:bodyPr wrap="square" rtlCol="0">
            <a:noAutofit/>
          </a:bodyPr>
          <a:lstStyle/>
          <a:p>
            <a:r>
              <a:rPr lang="en-US" sz="1100"/>
              <a:t>Floor-planning</a:t>
            </a:r>
          </a:p>
          <a:p>
            <a:r>
              <a:rPr lang="en-US" sz="1100"/>
              <a:t>                    IPs	</a:t>
            </a:r>
          </a:p>
          <a:p>
            <a:pPr lvl="1"/>
            <a:r>
              <a:rPr lang="en-US" sz="1100"/>
              <a:t>Die</a:t>
            </a:r>
          </a:p>
          <a:p>
            <a:pPr lvl="1"/>
            <a:r>
              <a:rPr lang="en-US" sz="1100"/>
              <a:t>3DIC</a:t>
            </a:r>
          </a:p>
          <a:p>
            <a:pPr lvl="1"/>
            <a:r>
              <a:rPr lang="en-US" sz="1100"/>
              <a:t>Package </a:t>
            </a:r>
          </a:p>
          <a:p>
            <a:r>
              <a:rPr lang="en-US" sz="1100">
                <a:solidFill>
                  <a:srgbClr val="C00000"/>
                </a:solidFill>
              </a:rPr>
              <a:t>Weeks-Months</a:t>
            </a:r>
          </a:p>
          <a:p>
            <a:r>
              <a:rPr lang="en-US" sz="1100">
                <a:solidFill>
                  <a:srgbClr val="C00000"/>
                </a:solidFill>
              </a:rPr>
              <a:t>Standalone systems</a:t>
            </a:r>
          </a:p>
          <a:p>
            <a:endParaRPr lang="en-US" sz="1100"/>
          </a:p>
          <a:p>
            <a:r>
              <a:rPr lang="en-US" sz="1100"/>
              <a:t>Thermal</a:t>
            </a:r>
          </a:p>
          <a:p>
            <a:endParaRPr lang="en-US" sz="1100"/>
          </a:p>
          <a:p>
            <a:endParaRPr lang="en-US" sz="1100"/>
          </a:p>
        </p:txBody>
      </p:sp>
      <p:sp>
        <p:nvSpPr>
          <p:cNvPr id="10" name="Rectangle: Rounded Corners 9">
            <a:extLst>
              <a:ext uri="{FF2B5EF4-FFF2-40B4-BE49-F238E27FC236}">
                <a16:creationId xmlns:a16="http://schemas.microsoft.com/office/drawing/2014/main" id="{374C238D-A1B5-291B-EAFD-2F08AC50A33D}"/>
              </a:ext>
            </a:extLst>
          </p:cNvPr>
          <p:cNvSpPr/>
          <p:nvPr/>
        </p:nvSpPr>
        <p:spPr>
          <a:xfrm>
            <a:off x="9127610" y="1162975"/>
            <a:ext cx="2926080" cy="325711"/>
          </a:xfrm>
          <a:prstGeom prst="roundRect">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Physical Analysis</a:t>
            </a:r>
          </a:p>
        </p:txBody>
      </p:sp>
      <p:sp>
        <p:nvSpPr>
          <p:cNvPr id="5" name="TextBox 4">
            <a:extLst>
              <a:ext uri="{FF2B5EF4-FFF2-40B4-BE49-F238E27FC236}">
                <a16:creationId xmlns:a16="http://schemas.microsoft.com/office/drawing/2014/main" id="{D1DF6FAC-E686-E775-F3E1-E80B4F83C0AF}"/>
              </a:ext>
            </a:extLst>
          </p:cNvPr>
          <p:cNvSpPr txBox="1"/>
          <p:nvPr/>
        </p:nvSpPr>
        <p:spPr>
          <a:xfrm>
            <a:off x="6139283" y="1488686"/>
            <a:ext cx="2926080" cy="4846320"/>
          </a:xfrm>
          <a:prstGeom prst="rect">
            <a:avLst/>
          </a:prstGeom>
          <a:solidFill>
            <a:schemeClr val="bg1">
              <a:lumMod val="95000"/>
            </a:schemeClr>
          </a:solidFill>
          <a:ln>
            <a:noFill/>
          </a:ln>
        </p:spPr>
        <p:txBody>
          <a:bodyPr wrap="square" rtlCol="0">
            <a:noAutofit/>
          </a:bodyPr>
          <a:lstStyle/>
          <a:p>
            <a:r>
              <a:rPr lang="en-US" sz="1100"/>
              <a:t>Process scalars</a:t>
            </a:r>
          </a:p>
          <a:p>
            <a:r>
              <a:rPr lang="en-US" sz="1100">
                <a:solidFill>
                  <a:srgbClr val="C00000"/>
                </a:solidFill>
              </a:rPr>
              <a:t>Days</a:t>
            </a:r>
          </a:p>
          <a:p>
            <a:r>
              <a:rPr lang="en-US" sz="1100">
                <a:solidFill>
                  <a:srgbClr val="C00000"/>
                </a:solidFill>
              </a:rPr>
              <a:t>Standalone system</a:t>
            </a:r>
          </a:p>
          <a:p>
            <a:r>
              <a:rPr lang="en-US" sz="1100">
                <a:solidFill>
                  <a:srgbClr val="C00000"/>
                </a:solidFill>
              </a:rPr>
              <a:t>PDK</a:t>
            </a:r>
            <a:r>
              <a:rPr lang="en-US" sz="1100">
                <a:solidFill>
                  <a:srgbClr val="C00000"/>
                </a:solidFill>
                <a:sym typeface="Wingdings" panose="05000000000000000000" pitchFamily="2" charset="2"/>
              </a:rPr>
              <a:t> block scaling </a:t>
            </a:r>
          </a:p>
          <a:p>
            <a:r>
              <a:rPr lang="en-US" sz="1100">
                <a:solidFill>
                  <a:srgbClr val="C00000"/>
                </a:solidFill>
                <a:sym typeface="Wingdings" panose="05000000000000000000" pitchFamily="2" charset="2"/>
              </a:rPr>
              <a:t>APR analysis  by PESG TFM</a:t>
            </a:r>
            <a:endParaRPr lang="en-US" sz="1100">
              <a:solidFill>
                <a:srgbClr val="C00000"/>
              </a:solidFill>
            </a:endParaRPr>
          </a:p>
          <a:p>
            <a:endParaRPr lang="en-US" sz="1100"/>
          </a:p>
          <a:p>
            <a:r>
              <a:rPr lang="en-US" sz="1100"/>
              <a:t>3DIC integration models</a:t>
            </a:r>
          </a:p>
          <a:p>
            <a:r>
              <a:rPr lang="en-US" sz="1100">
                <a:solidFill>
                  <a:srgbClr val="C00000"/>
                </a:solidFill>
              </a:rPr>
              <a:t>Weeks</a:t>
            </a:r>
          </a:p>
          <a:p>
            <a:r>
              <a:rPr lang="en-US" sz="1100">
                <a:solidFill>
                  <a:srgbClr val="C00000"/>
                </a:solidFill>
              </a:rPr>
              <a:t>D2D IO/TSV/IP Scaling </a:t>
            </a:r>
          </a:p>
          <a:p>
            <a:r>
              <a:rPr lang="en-US" sz="1100">
                <a:solidFill>
                  <a:srgbClr val="C00000"/>
                </a:solidFill>
              </a:rPr>
              <a:t>Circuit simulations tools </a:t>
            </a:r>
          </a:p>
          <a:p>
            <a:endParaRPr lang="en-US" sz="1100"/>
          </a:p>
          <a:p>
            <a:r>
              <a:rPr lang="en-US" sz="1100"/>
              <a:t>Power Delivery (platform/PKG/3DIC)</a:t>
            </a:r>
          </a:p>
          <a:p>
            <a:r>
              <a:rPr lang="en-US" sz="1100">
                <a:solidFill>
                  <a:srgbClr val="C00000"/>
                </a:solidFill>
              </a:rPr>
              <a:t>Weeks</a:t>
            </a:r>
          </a:p>
          <a:p>
            <a:r>
              <a:rPr lang="en-US" sz="1100">
                <a:solidFill>
                  <a:srgbClr val="C00000"/>
                </a:solidFill>
              </a:rPr>
              <a:t>Standalone system </a:t>
            </a:r>
          </a:p>
          <a:p>
            <a:r>
              <a:rPr lang="en-US" sz="1100">
                <a:solidFill>
                  <a:srgbClr val="C00000"/>
                </a:solidFill>
              </a:rPr>
              <a:t>Bedspring (PF)</a:t>
            </a:r>
          </a:p>
          <a:p>
            <a:r>
              <a:rPr lang="en-US" sz="1100">
                <a:solidFill>
                  <a:srgbClr val="C00000"/>
                </a:solidFill>
              </a:rPr>
              <a:t>Red Hawk</a:t>
            </a:r>
          </a:p>
          <a:p>
            <a:endParaRPr lang="en-US" sz="1100"/>
          </a:p>
          <a:p>
            <a:r>
              <a:rPr lang="en-US" sz="1100"/>
              <a:t>Clocking</a:t>
            </a:r>
          </a:p>
          <a:p>
            <a:r>
              <a:rPr lang="en-US" sz="1100">
                <a:solidFill>
                  <a:srgbClr val="C00000"/>
                </a:solidFill>
              </a:rPr>
              <a:t>Weeks</a:t>
            </a:r>
          </a:p>
          <a:p>
            <a:r>
              <a:rPr lang="en-US" sz="1100">
                <a:solidFill>
                  <a:srgbClr val="C00000"/>
                </a:solidFill>
              </a:rPr>
              <a:t>Standalone system </a:t>
            </a:r>
          </a:p>
          <a:p>
            <a:r>
              <a:rPr lang="en-US" sz="1100">
                <a:solidFill>
                  <a:srgbClr val="C00000"/>
                </a:solidFill>
              </a:rPr>
              <a:t>Circuit simulations tools </a:t>
            </a:r>
          </a:p>
          <a:p>
            <a:endParaRPr lang="en-US" sz="1100"/>
          </a:p>
          <a:p>
            <a:r>
              <a:rPr lang="en-US" sz="1100"/>
              <a:t>Signal Integrity</a:t>
            </a:r>
          </a:p>
          <a:p>
            <a:endParaRPr lang="en-US" sz="1100"/>
          </a:p>
          <a:p>
            <a:r>
              <a:rPr lang="en-US" sz="1100"/>
              <a:t>Reliability</a:t>
            </a:r>
          </a:p>
        </p:txBody>
      </p:sp>
      <p:sp>
        <p:nvSpPr>
          <p:cNvPr id="11" name="Rectangle: Rounded Corners 10">
            <a:extLst>
              <a:ext uri="{FF2B5EF4-FFF2-40B4-BE49-F238E27FC236}">
                <a16:creationId xmlns:a16="http://schemas.microsoft.com/office/drawing/2014/main" id="{1DE68862-5B39-C314-17BD-8BC8788B03C9}"/>
              </a:ext>
            </a:extLst>
          </p:cNvPr>
          <p:cNvSpPr/>
          <p:nvPr/>
        </p:nvSpPr>
        <p:spPr>
          <a:xfrm>
            <a:off x="6139282" y="1157154"/>
            <a:ext cx="2926080" cy="325711"/>
          </a:xfrm>
          <a:prstGeom prst="round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Electrical Analysis</a:t>
            </a:r>
          </a:p>
        </p:txBody>
      </p:sp>
    </p:spTree>
    <p:extLst>
      <p:ext uri="{BB962C8B-B14F-4D97-AF65-F5344CB8AC3E}">
        <p14:creationId xmlns:p14="http://schemas.microsoft.com/office/powerpoint/2010/main" val="712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B017-1A2D-FBE4-3FFC-2F58DCB40AB6}"/>
              </a:ext>
            </a:extLst>
          </p:cNvPr>
          <p:cNvSpPr>
            <a:spLocks noGrp="1"/>
          </p:cNvSpPr>
          <p:nvPr>
            <p:ph type="title"/>
          </p:nvPr>
        </p:nvSpPr>
        <p:spPr/>
        <p:txBody>
          <a:bodyPr/>
          <a:lstStyle/>
          <a:p>
            <a:r>
              <a:rPr lang="en-US"/>
              <a:t>A Unique Phase for Intel</a:t>
            </a:r>
          </a:p>
        </p:txBody>
      </p:sp>
      <p:grpSp>
        <p:nvGrpSpPr>
          <p:cNvPr id="8" name="Group 7">
            <a:extLst>
              <a:ext uri="{FF2B5EF4-FFF2-40B4-BE49-F238E27FC236}">
                <a16:creationId xmlns:a16="http://schemas.microsoft.com/office/drawing/2014/main" id="{793610C2-9213-36F7-E46E-A90035F7F42A}"/>
              </a:ext>
            </a:extLst>
          </p:cNvPr>
          <p:cNvGrpSpPr/>
          <p:nvPr/>
        </p:nvGrpSpPr>
        <p:grpSpPr>
          <a:xfrm>
            <a:off x="1994992" y="1987421"/>
            <a:ext cx="3192828" cy="1931895"/>
            <a:chOff x="1994992" y="1987421"/>
            <a:chExt cx="3192828" cy="1931895"/>
          </a:xfrm>
        </p:grpSpPr>
        <p:sp>
          <p:nvSpPr>
            <p:cNvPr id="3" name="TextBox 2">
              <a:extLst>
                <a:ext uri="{FF2B5EF4-FFF2-40B4-BE49-F238E27FC236}">
                  <a16:creationId xmlns:a16="http://schemas.microsoft.com/office/drawing/2014/main" id="{2D31684E-FBF3-2FFB-D179-A681719E2075}"/>
                </a:ext>
              </a:extLst>
            </p:cNvPr>
            <p:cNvSpPr txBox="1"/>
            <p:nvPr/>
          </p:nvSpPr>
          <p:spPr>
            <a:xfrm>
              <a:off x="2024743" y="1987421"/>
              <a:ext cx="763351" cy="646331"/>
            </a:xfrm>
            <a:prstGeom prst="rect">
              <a:avLst/>
            </a:prstGeom>
            <a:noFill/>
          </p:spPr>
          <p:txBody>
            <a:bodyPr wrap="none" rtlCol="0">
              <a:spAutoFit/>
            </a:bodyPr>
            <a:lstStyle/>
            <a:p>
              <a:r>
                <a:rPr lang="en-US"/>
                <a:t>Past</a:t>
              </a:r>
            </a:p>
            <a:p>
              <a:r>
                <a:rPr lang="en-US"/>
                <a:t>1970s</a:t>
              </a:r>
            </a:p>
          </p:txBody>
        </p:sp>
        <p:sp>
          <p:nvSpPr>
            <p:cNvPr id="6" name="Arrow: Right 5">
              <a:extLst>
                <a:ext uri="{FF2B5EF4-FFF2-40B4-BE49-F238E27FC236}">
                  <a16:creationId xmlns:a16="http://schemas.microsoft.com/office/drawing/2014/main" id="{CEA7006C-16EE-56C7-D569-0DF545D94CD2}"/>
                </a:ext>
              </a:extLst>
            </p:cNvPr>
            <p:cNvSpPr/>
            <p:nvPr/>
          </p:nvSpPr>
          <p:spPr>
            <a:xfrm>
              <a:off x="2788094"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B605334A-548E-059B-2CE5-5CF43359ADD2}"/>
                </a:ext>
              </a:extLst>
            </p:cNvPr>
            <p:cNvSpPr txBox="1"/>
            <p:nvPr/>
          </p:nvSpPr>
          <p:spPr>
            <a:xfrm>
              <a:off x="1994992" y="2718987"/>
              <a:ext cx="3097764" cy="1200329"/>
            </a:xfrm>
            <a:prstGeom prst="rect">
              <a:avLst/>
            </a:prstGeom>
            <a:noFill/>
          </p:spPr>
          <p:txBody>
            <a:bodyPr wrap="square" rtlCol="0">
              <a:spAutoFit/>
            </a:bodyPr>
            <a:lstStyle/>
            <a:p>
              <a:r>
                <a:rPr lang="en-US">
                  <a:solidFill>
                    <a:srgbClr val="00B050"/>
                  </a:solidFill>
                </a:rPr>
                <a:t>Success built on</a:t>
              </a:r>
            </a:p>
            <a:p>
              <a:pPr marL="285750" indent="-285750">
                <a:buFont typeface="Arial" panose="020B0604020202020204" pitchFamily="34" charset="0"/>
                <a:buChar char="•"/>
              </a:pPr>
              <a:r>
                <a:rPr lang="en-US"/>
                <a:t>proprietary hardware</a:t>
              </a:r>
            </a:p>
            <a:p>
              <a:pPr marL="285750" indent="-285750">
                <a:buFont typeface="Arial" panose="020B0604020202020204" pitchFamily="34" charset="0"/>
                <a:buChar char="•"/>
              </a:pPr>
              <a:r>
                <a:rPr lang="en-US"/>
                <a:t>proprietary solutions</a:t>
              </a:r>
            </a:p>
            <a:p>
              <a:pPr marL="285750" indent="-285750">
                <a:buFont typeface="Arial" panose="020B0604020202020204" pitchFamily="34" charset="0"/>
                <a:buChar char="•"/>
              </a:pPr>
              <a:r>
                <a:rPr lang="en-US"/>
                <a:t>open software </a:t>
              </a:r>
            </a:p>
          </p:txBody>
        </p:sp>
      </p:grpSp>
      <p:grpSp>
        <p:nvGrpSpPr>
          <p:cNvPr id="13" name="Group 12">
            <a:extLst>
              <a:ext uri="{FF2B5EF4-FFF2-40B4-BE49-F238E27FC236}">
                <a16:creationId xmlns:a16="http://schemas.microsoft.com/office/drawing/2014/main" id="{11FBB11F-E200-7354-484D-088A15A17957}"/>
              </a:ext>
            </a:extLst>
          </p:cNvPr>
          <p:cNvGrpSpPr/>
          <p:nvPr/>
        </p:nvGrpSpPr>
        <p:grpSpPr>
          <a:xfrm>
            <a:off x="6671388" y="1987421"/>
            <a:ext cx="3249639" cy="1931895"/>
            <a:chOff x="6671388" y="1987421"/>
            <a:chExt cx="3249639" cy="1931895"/>
          </a:xfrm>
        </p:grpSpPr>
        <p:sp>
          <p:nvSpPr>
            <p:cNvPr id="5" name="Arrow: Right 4">
              <a:extLst>
                <a:ext uri="{FF2B5EF4-FFF2-40B4-BE49-F238E27FC236}">
                  <a16:creationId xmlns:a16="http://schemas.microsoft.com/office/drawing/2014/main" id="{032D97B7-E12A-C4D3-5083-EC1899487387}"/>
                </a:ext>
              </a:extLst>
            </p:cNvPr>
            <p:cNvSpPr/>
            <p:nvPr/>
          </p:nvSpPr>
          <p:spPr>
            <a:xfrm>
              <a:off x="6671388"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69E30500-FA82-58A7-91B8-DDD04018AB53}"/>
                </a:ext>
              </a:extLst>
            </p:cNvPr>
            <p:cNvSpPr txBox="1"/>
            <p:nvPr/>
          </p:nvSpPr>
          <p:spPr>
            <a:xfrm>
              <a:off x="9071114" y="1987421"/>
              <a:ext cx="849913" cy="646331"/>
            </a:xfrm>
            <a:prstGeom prst="rect">
              <a:avLst/>
            </a:prstGeom>
            <a:noFill/>
          </p:spPr>
          <p:txBody>
            <a:bodyPr wrap="none" rtlCol="0">
              <a:spAutoFit/>
            </a:bodyPr>
            <a:lstStyle/>
            <a:p>
              <a:r>
                <a:rPr lang="en-US"/>
                <a:t>Future</a:t>
              </a:r>
            </a:p>
            <a:p>
              <a:r>
                <a:rPr lang="en-US"/>
                <a:t>2030s</a:t>
              </a:r>
            </a:p>
          </p:txBody>
        </p:sp>
        <p:sp>
          <p:nvSpPr>
            <p:cNvPr id="11" name="TextBox 10">
              <a:extLst>
                <a:ext uri="{FF2B5EF4-FFF2-40B4-BE49-F238E27FC236}">
                  <a16:creationId xmlns:a16="http://schemas.microsoft.com/office/drawing/2014/main" id="{878E85D9-E384-02B7-A268-0E40B6936F0A}"/>
                </a:ext>
              </a:extLst>
            </p:cNvPr>
            <p:cNvSpPr txBox="1"/>
            <p:nvPr/>
          </p:nvSpPr>
          <p:spPr>
            <a:xfrm>
              <a:off x="6823263" y="2718987"/>
              <a:ext cx="3097764" cy="1200329"/>
            </a:xfrm>
            <a:prstGeom prst="rect">
              <a:avLst/>
            </a:prstGeom>
            <a:noFill/>
          </p:spPr>
          <p:txBody>
            <a:bodyPr wrap="square" rtlCol="0">
              <a:spAutoFit/>
            </a:bodyPr>
            <a:lstStyle/>
            <a:p>
              <a:r>
                <a:rPr lang="en-US">
                  <a:solidFill>
                    <a:srgbClr val="00B050"/>
                  </a:solidFill>
                </a:rPr>
                <a:t>Future success requires</a:t>
              </a:r>
            </a:p>
            <a:p>
              <a:pPr marL="285750" indent="-285750">
                <a:buFont typeface="Arial" panose="020B0604020202020204" pitchFamily="34" charset="0"/>
                <a:buChar char="•"/>
              </a:pPr>
              <a:r>
                <a:rPr lang="en-US"/>
                <a:t>open platforms</a:t>
              </a:r>
            </a:p>
            <a:p>
              <a:pPr marL="285750" indent="-285750">
                <a:buFont typeface="Arial" panose="020B0604020202020204" pitchFamily="34" charset="0"/>
                <a:buChar char="•"/>
              </a:pPr>
              <a:r>
                <a:rPr lang="en-US"/>
                <a:t>interoperable solutions</a:t>
              </a:r>
            </a:p>
            <a:p>
              <a:pPr marL="285750" indent="-285750">
                <a:buFont typeface="Arial" panose="020B0604020202020204" pitchFamily="34" charset="0"/>
                <a:buChar char="•"/>
              </a:pPr>
              <a:r>
                <a:rPr lang="en-US"/>
                <a:t>unlock partnerships </a:t>
              </a:r>
            </a:p>
          </p:txBody>
        </p:sp>
      </p:grpSp>
      <p:grpSp>
        <p:nvGrpSpPr>
          <p:cNvPr id="9" name="Group 8">
            <a:extLst>
              <a:ext uri="{FF2B5EF4-FFF2-40B4-BE49-F238E27FC236}">
                <a16:creationId xmlns:a16="http://schemas.microsoft.com/office/drawing/2014/main" id="{2A98C53B-4898-DEA7-E4E8-F056D6337333}"/>
              </a:ext>
            </a:extLst>
          </p:cNvPr>
          <p:cNvGrpSpPr/>
          <p:nvPr/>
        </p:nvGrpSpPr>
        <p:grpSpPr>
          <a:xfrm>
            <a:off x="5133606" y="1828800"/>
            <a:ext cx="1599321" cy="1614712"/>
            <a:chOff x="5133606" y="1828800"/>
            <a:chExt cx="1599321" cy="1614712"/>
          </a:xfrm>
        </p:grpSpPr>
        <p:sp>
          <p:nvSpPr>
            <p:cNvPr id="4" name="Rectangle 3">
              <a:extLst>
                <a:ext uri="{FF2B5EF4-FFF2-40B4-BE49-F238E27FC236}">
                  <a16:creationId xmlns:a16="http://schemas.microsoft.com/office/drawing/2014/main" id="{CDB49691-76D4-A0FA-5CB7-3B08B7749353}"/>
                </a:ext>
              </a:extLst>
            </p:cNvPr>
            <p:cNvSpPr/>
            <p:nvPr/>
          </p:nvSpPr>
          <p:spPr>
            <a:xfrm>
              <a:off x="5187820" y="1828800"/>
              <a:ext cx="1483568" cy="963572"/>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Present</a:t>
              </a:r>
            </a:p>
          </p:txBody>
        </p:sp>
        <p:sp>
          <p:nvSpPr>
            <p:cNvPr id="12" name="TextBox 11">
              <a:extLst>
                <a:ext uri="{FF2B5EF4-FFF2-40B4-BE49-F238E27FC236}">
                  <a16:creationId xmlns:a16="http://schemas.microsoft.com/office/drawing/2014/main" id="{FC854C80-CB99-D7F2-1AA7-827D7849FA51}"/>
                </a:ext>
              </a:extLst>
            </p:cNvPr>
            <p:cNvSpPr txBox="1"/>
            <p:nvPr/>
          </p:nvSpPr>
          <p:spPr>
            <a:xfrm>
              <a:off x="5133606" y="2797181"/>
              <a:ext cx="1599321" cy="646331"/>
            </a:xfrm>
            <a:prstGeom prst="rect">
              <a:avLst/>
            </a:prstGeom>
            <a:noFill/>
          </p:spPr>
          <p:txBody>
            <a:bodyPr wrap="square" rtlCol="0">
              <a:spAutoFit/>
            </a:bodyPr>
            <a:lstStyle/>
            <a:p>
              <a:pPr algn="ctr"/>
              <a:r>
                <a:rPr lang="en-US"/>
                <a:t>Intel in a saddle period</a:t>
              </a:r>
            </a:p>
          </p:txBody>
        </p:sp>
      </p:grpSp>
      <p:sp>
        <p:nvSpPr>
          <p:cNvPr id="14" name="TextBox 13">
            <a:extLst>
              <a:ext uri="{FF2B5EF4-FFF2-40B4-BE49-F238E27FC236}">
                <a16:creationId xmlns:a16="http://schemas.microsoft.com/office/drawing/2014/main" id="{91F9F637-E303-8FDA-0FB6-7CAACFE541D5}"/>
              </a:ext>
            </a:extLst>
          </p:cNvPr>
          <p:cNvSpPr txBox="1"/>
          <p:nvPr/>
        </p:nvSpPr>
        <p:spPr>
          <a:xfrm>
            <a:off x="2820266" y="5820905"/>
            <a:ext cx="6226000" cy="369332"/>
          </a:xfrm>
          <a:prstGeom prst="rect">
            <a:avLst/>
          </a:prstGeom>
          <a:noFill/>
        </p:spPr>
        <p:txBody>
          <a:bodyPr wrap="square" rtlCol="0">
            <a:spAutoFit/>
          </a:bodyPr>
          <a:lstStyle/>
          <a:p>
            <a:pPr algn="ctr"/>
            <a:r>
              <a:rPr lang="en-US"/>
              <a:t>Hint: Let us learn from Microsoft’s turnaround strategy…</a:t>
            </a:r>
          </a:p>
        </p:txBody>
      </p:sp>
      <p:sp>
        <p:nvSpPr>
          <p:cNvPr id="15" name="TextBox 14">
            <a:extLst>
              <a:ext uri="{FF2B5EF4-FFF2-40B4-BE49-F238E27FC236}">
                <a16:creationId xmlns:a16="http://schemas.microsoft.com/office/drawing/2014/main" id="{D6183A8F-B43E-8109-232C-FC0FC90D91A4}"/>
              </a:ext>
            </a:extLst>
          </p:cNvPr>
          <p:cNvSpPr txBox="1"/>
          <p:nvPr/>
        </p:nvSpPr>
        <p:spPr>
          <a:xfrm>
            <a:off x="2533475" y="5062348"/>
            <a:ext cx="6512791" cy="369332"/>
          </a:xfrm>
          <a:prstGeom prst="rect">
            <a:avLst/>
          </a:prstGeom>
          <a:noFill/>
        </p:spPr>
        <p:txBody>
          <a:bodyPr wrap="square" rtlCol="0">
            <a:spAutoFit/>
          </a:bodyPr>
          <a:lstStyle/>
          <a:p>
            <a:pPr algn="ctr"/>
            <a:r>
              <a:rPr lang="en-US"/>
              <a:t>Q: How do we enable open platforms and unlock partnerships?</a:t>
            </a:r>
          </a:p>
        </p:txBody>
      </p:sp>
    </p:spTree>
    <p:extLst>
      <p:ext uri="{BB962C8B-B14F-4D97-AF65-F5344CB8AC3E}">
        <p14:creationId xmlns:p14="http://schemas.microsoft.com/office/powerpoint/2010/main" val="329250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DDC4B-9877-6579-4EB1-B9AB99DC2404}"/>
              </a:ext>
            </a:extLst>
          </p:cNvPr>
          <p:cNvSpPr>
            <a:spLocks noGrp="1"/>
          </p:cNvSpPr>
          <p:nvPr>
            <p:ph type="title"/>
          </p:nvPr>
        </p:nvSpPr>
        <p:spPr/>
        <p:txBody>
          <a:bodyPr/>
          <a:lstStyle/>
          <a:p>
            <a:r>
              <a:rPr lang="en-US"/>
              <a:t>Microsoft’s Turnaround Strategy</a:t>
            </a:r>
          </a:p>
        </p:txBody>
      </p:sp>
      <p:grpSp>
        <p:nvGrpSpPr>
          <p:cNvPr id="6" name="Group 5">
            <a:extLst>
              <a:ext uri="{FF2B5EF4-FFF2-40B4-BE49-F238E27FC236}">
                <a16:creationId xmlns:a16="http://schemas.microsoft.com/office/drawing/2014/main" id="{B1C9EFF4-1E87-2FB4-9C32-E3FB2BB6883B}"/>
              </a:ext>
            </a:extLst>
          </p:cNvPr>
          <p:cNvGrpSpPr/>
          <p:nvPr/>
        </p:nvGrpSpPr>
        <p:grpSpPr>
          <a:xfrm>
            <a:off x="186793" y="4451997"/>
            <a:ext cx="11620183" cy="954107"/>
            <a:chOff x="186793" y="4303950"/>
            <a:chExt cx="11620183" cy="954107"/>
          </a:xfrm>
        </p:grpSpPr>
        <p:pic>
          <p:nvPicPr>
            <p:cNvPr id="12" name="Picture 2" descr="Visual Studio logo and symbol, meaning, history, PNG">
              <a:extLst>
                <a:ext uri="{FF2B5EF4-FFF2-40B4-BE49-F238E27FC236}">
                  <a16:creationId xmlns:a16="http://schemas.microsoft.com/office/drawing/2014/main" id="{00E342CF-5F94-38D6-144A-5F73828D9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93" y="4514829"/>
              <a:ext cx="854163" cy="5323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AC5EB3-6215-9211-6BCD-D30C659AEDD4}"/>
                </a:ext>
              </a:extLst>
            </p:cNvPr>
            <p:cNvSpPr txBox="1"/>
            <p:nvPr/>
          </p:nvSpPr>
          <p:spPr>
            <a:xfrm>
              <a:off x="1055377" y="4303950"/>
              <a:ext cx="2735862" cy="954107"/>
            </a:xfrm>
            <a:prstGeom prst="rect">
              <a:avLst/>
            </a:prstGeom>
            <a:noFill/>
          </p:spPr>
          <p:txBody>
            <a:bodyPr wrap="square" rtlCol="0">
              <a:spAutoFit/>
            </a:bodyPr>
            <a:lstStyle/>
            <a:p>
              <a:r>
                <a:rPr lang="en-US" sz="1400"/>
                <a:t>Visual Studio: a powerful developer tool that enables you to complete the entire development cycle in one place. </a:t>
              </a:r>
            </a:p>
          </p:txBody>
        </p:sp>
        <p:pic>
          <p:nvPicPr>
            <p:cNvPr id="14" name="Picture 4" descr="GitHub Logos and Usage · GitHub">
              <a:extLst>
                <a:ext uri="{FF2B5EF4-FFF2-40B4-BE49-F238E27FC236}">
                  <a16:creationId xmlns:a16="http://schemas.microsoft.com/office/drawing/2014/main" id="{87E54910-1D7A-EF35-356D-D25E4D208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640" y="4390891"/>
              <a:ext cx="780224" cy="7802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0152111-2020-0C7D-5E98-D5CE71CDA3E6}"/>
                </a:ext>
              </a:extLst>
            </p:cNvPr>
            <p:cNvSpPr txBox="1"/>
            <p:nvPr/>
          </p:nvSpPr>
          <p:spPr>
            <a:xfrm>
              <a:off x="5303255" y="4303950"/>
              <a:ext cx="2417106" cy="954107"/>
            </a:xfrm>
            <a:prstGeom prst="rect">
              <a:avLst/>
            </a:prstGeom>
            <a:noFill/>
          </p:spPr>
          <p:txBody>
            <a:bodyPr wrap="square" rtlCol="0">
              <a:spAutoFit/>
            </a:bodyPr>
            <a:lstStyle/>
            <a:p>
              <a:r>
                <a:rPr lang="en-US" sz="1400"/>
                <a:t>GITHUB: The complete developer platform to build, scale, and deliver secure software.</a:t>
              </a:r>
            </a:p>
          </p:txBody>
        </p:sp>
        <p:pic>
          <p:nvPicPr>
            <p:cNvPr id="16" name="Graphic 15" descr="Badge Follow outline">
              <a:extLst>
                <a:ext uri="{FF2B5EF4-FFF2-40B4-BE49-F238E27FC236}">
                  <a16:creationId xmlns:a16="http://schemas.microsoft.com/office/drawing/2014/main" id="{F5CC9EAB-7A71-B52B-611C-6FCECFFF00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0265" y="4645924"/>
              <a:ext cx="270158" cy="270158"/>
            </a:xfrm>
            <a:prstGeom prst="rect">
              <a:avLst/>
            </a:prstGeom>
          </p:spPr>
        </p:pic>
        <p:pic>
          <p:nvPicPr>
            <p:cNvPr id="17" name="Picture 16">
              <a:extLst>
                <a:ext uri="{FF2B5EF4-FFF2-40B4-BE49-F238E27FC236}">
                  <a16:creationId xmlns:a16="http://schemas.microsoft.com/office/drawing/2014/main" id="{1CE66D98-F37A-6F30-F866-8BD107EF3864}"/>
                </a:ext>
              </a:extLst>
            </p:cNvPr>
            <p:cNvPicPr>
              <a:picLocks noChangeAspect="1"/>
            </p:cNvPicPr>
            <p:nvPr/>
          </p:nvPicPr>
          <p:blipFill>
            <a:blip r:embed="rId6"/>
            <a:stretch>
              <a:fillRect/>
            </a:stretch>
          </p:blipFill>
          <p:spPr>
            <a:xfrm>
              <a:off x="8302895" y="4454287"/>
              <a:ext cx="653433" cy="653433"/>
            </a:xfrm>
            <a:prstGeom prst="rect">
              <a:avLst/>
            </a:prstGeom>
          </p:spPr>
        </p:pic>
        <p:sp>
          <p:nvSpPr>
            <p:cNvPr id="18" name="TextBox 17">
              <a:extLst>
                <a:ext uri="{FF2B5EF4-FFF2-40B4-BE49-F238E27FC236}">
                  <a16:creationId xmlns:a16="http://schemas.microsoft.com/office/drawing/2014/main" id="{C97A33EA-615C-FF03-4C53-E9108CCAFB0A}"/>
                </a:ext>
              </a:extLst>
            </p:cNvPr>
            <p:cNvSpPr txBox="1"/>
            <p:nvPr/>
          </p:nvSpPr>
          <p:spPr>
            <a:xfrm>
              <a:off x="9071114" y="4303950"/>
              <a:ext cx="2735862" cy="954107"/>
            </a:xfrm>
            <a:prstGeom prst="rect">
              <a:avLst/>
            </a:prstGeom>
            <a:noFill/>
          </p:spPr>
          <p:txBody>
            <a:bodyPr wrap="square" rtlCol="0">
              <a:spAutoFit/>
            </a:bodyPr>
            <a:lstStyle/>
            <a:p>
              <a:r>
                <a:rPr lang="en-US" sz="1400"/>
                <a:t>Microsoft cloud:  access, management, &amp; development of applications &amp; services via globally-distributed data centers</a:t>
              </a:r>
            </a:p>
          </p:txBody>
        </p:sp>
        <p:pic>
          <p:nvPicPr>
            <p:cNvPr id="19" name="Graphic 18" descr="Badge Follow outline">
              <a:extLst>
                <a:ext uri="{FF2B5EF4-FFF2-40B4-BE49-F238E27FC236}">
                  <a16:creationId xmlns:a16="http://schemas.microsoft.com/office/drawing/2014/main" id="{60A5B656-4287-AC5A-9BC5-BE278FD68E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1239" y="4645924"/>
              <a:ext cx="270158" cy="270158"/>
            </a:xfrm>
            <a:prstGeom prst="rect">
              <a:avLst/>
            </a:prstGeom>
          </p:spPr>
        </p:pic>
      </p:grpSp>
      <p:grpSp>
        <p:nvGrpSpPr>
          <p:cNvPr id="4" name="Group 3">
            <a:extLst>
              <a:ext uri="{FF2B5EF4-FFF2-40B4-BE49-F238E27FC236}">
                <a16:creationId xmlns:a16="http://schemas.microsoft.com/office/drawing/2014/main" id="{AA13CBD2-471F-D6D8-F049-6892B3E96756}"/>
              </a:ext>
            </a:extLst>
          </p:cNvPr>
          <p:cNvGrpSpPr/>
          <p:nvPr/>
        </p:nvGrpSpPr>
        <p:grpSpPr>
          <a:xfrm>
            <a:off x="5127412" y="1828800"/>
            <a:ext cx="1599321" cy="1909682"/>
            <a:chOff x="5127412" y="1828800"/>
            <a:chExt cx="1599321" cy="1909682"/>
          </a:xfrm>
        </p:grpSpPr>
        <p:sp>
          <p:nvSpPr>
            <p:cNvPr id="11" name="TextBox 10">
              <a:extLst>
                <a:ext uri="{FF2B5EF4-FFF2-40B4-BE49-F238E27FC236}">
                  <a16:creationId xmlns:a16="http://schemas.microsoft.com/office/drawing/2014/main" id="{94686D30-D5B6-054B-175E-C6CDB1008DE0}"/>
                </a:ext>
              </a:extLst>
            </p:cNvPr>
            <p:cNvSpPr txBox="1"/>
            <p:nvPr/>
          </p:nvSpPr>
          <p:spPr>
            <a:xfrm>
              <a:off x="5127412" y="2815152"/>
              <a:ext cx="1599321" cy="923330"/>
            </a:xfrm>
            <a:prstGeom prst="rect">
              <a:avLst/>
            </a:prstGeom>
            <a:noFill/>
          </p:spPr>
          <p:txBody>
            <a:bodyPr wrap="square" rtlCol="0">
              <a:spAutoFit/>
            </a:bodyPr>
            <a:lstStyle/>
            <a:p>
              <a:pPr algn="ctr"/>
              <a:r>
                <a:rPr lang="en-US"/>
                <a:t>Satya Nadella appointed as CEO</a:t>
              </a:r>
            </a:p>
          </p:txBody>
        </p:sp>
        <p:sp>
          <p:nvSpPr>
            <p:cNvPr id="22" name="Rectangle 21">
              <a:extLst>
                <a:ext uri="{FF2B5EF4-FFF2-40B4-BE49-F238E27FC236}">
                  <a16:creationId xmlns:a16="http://schemas.microsoft.com/office/drawing/2014/main" id="{721BC6B1-BC51-DCB9-1C0F-22F99919910B}"/>
                </a:ext>
              </a:extLst>
            </p:cNvPr>
            <p:cNvSpPr/>
            <p:nvPr/>
          </p:nvSpPr>
          <p:spPr>
            <a:xfrm>
              <a:off x="5187820" y="1828800"/>
              <a:ext cx="1483568" cy="963572"/>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2014</a:t>
              </a:r>
            </a:p>
          </p:txBody>
        </p:sp>
      </p:grpSp>
      <p:grpSp>
        <p:nvGrpSpPr>
          <p:cNvPr id="3" name="Group 2">
            <a:extLst>
              <a:ext uri="{FF2B5EF4-FFF2-40B4-BE49-F238E27FC236}">
                <a16:creationId xmlns:a16="http://schemas.microsoft.com/office/drawing/2014/main" id="{7023B582-530A-3700-AB2C-9B44F09FD54A}"/>
              </a:ext>
            </a:extLst>
          </p:cNvPr>
          <p:cNvGrpSpPr/>
          <p:nvPr/>
        </p:nvGrpSpPr>
        <p:grpSpPr>
          <a:xfrm>
            <a:off x="2090056" y="2072656"/>
            <a:ext cx="3097764" cy="1864631"/>
            <a:chOff x="2090056" y="2072656"/>
            <a:chExt cx="3097764" cy="1864631"/>
          </a:xfrm>
        </p:grpSpPr>
        <p:sp>
          <p:nvSpPr>
            <p:cNvPr id="9" name="TextBox 8">
              <a:extLst>
                <a:ext uri="{FF2B5EF4-FFF2-40B4-BE49-F238E27FC236}">
                  <a16:creationId xmlns:a16="http://schemas.microsoft.com/office/drawing/2014/main" id="{04C25A7F-08C1-CB5E-27B6-1FFCFB7912C1}"/>
                </a:ext>
              </a:extLst>
            </p:cNvPr>
            <p:cNvSpPr txBox="1"/>
            <p:nvPr/>
          </p:nvSpPr>
          <p:spPr>
            <a:xfrm>
              <a:off x="2090056" y="2736958"/>
              <a:ext cx="3097764" cy="1200329"/>
            </a:xfrm>
            <a:prstGeom prst="rect">
              <a:avLst/>
            </a:prstGeom>
            <a:noFill/>
          </p:spPr>
          <p:txBody>
            <a:bodyPr wrap="square" rtlCol="0">
              <a:spAutoFit/>
            </a:bodyPr>
            <a:lstStyle/>
            <a:p>
              <a:r>
                <a:rPr lang="en-US">
                  <a:solidFill>
                    <a:srgbClr val="00B050"/>
                  </a:solidFill>
                </a:rPr>
                <a:t>Success built on</a:t>
              </a:r>
            </a:p>
            <a:p>
              <a:pPr marL="285750" indent="-285750">
                <a:buFont typeface="Arial" panose="020B0604020202020204" pitchFamily="34" charset="0"/>
                <a:buChar char="•"/>
              </a:pPr>
              <a:r>
                <a:rPr lang="en-US"/>
                <a:t>proprietary OS</a:t>
              </a:r>
            </a:p>
            <a:p>
              <a:pPr marL="285750" indent="-285750">
                <a:buFont typeface="Arial" panose="020B0604020202020204" pitchFamily="34" charset="0"/>
                <a:buChar char="•"/>
              </a:pPr>
              <a:r>
                <a:rPr lang="en-US"/>
                <a:t>proprietary software</a:t>
              </a:r>
            </a:p>
            <a:p>
              <a:pPr marL="285750" indent="-285750">
                <a:buFont typeface="Arial" panose="020B0604020202020204" pitchFamily="34" charset="0"/>
                <a:buChar char="•"/>
              </a:pPr>
              <a:r>
                <a:rPr lang="en-US"/>
                <a:t>proprietary applications</a:t>
              </a:r>
            </a:p>
          </p:txBody>
        </p:sp>
        <p:sp>
          <p:nvSpPr>
            <p:cNvPr id="21" name="TextBox 20">
              <a:extLst>
                <a:ext uri="{FF2B5EF4-FFF2-40B4-BE49-F238E27FC236}">
                  <a16:creationId xmlns:a16="http://schemas.microsoft.com/office/drawing/2014/main" id="{D1D83403-4FCF-CB58-F177-BA4BFFD8C330}"/>
                </a:ext>
              </a:extLst>
            </p:cNvPr>
            <p:cNvSpPr txBox="1"/>
            <p:nvPr/>
          </p:nvSpPr>
          <p:spPr>
            <a:xfrm>
              <a:off x="2129251" y="2125920"/>
              <a:ext cx="628698" cy="369332"/>
            </a:xfrm>
            <a:prstGeom prst="rect">
              <a:avLst/>
            </a:prstGeom>
            <a:noFill/>
          </p:spPr>
          <p:txBody>
            <a:bodyPr wrap="none" rtlCol="0">
              <a:spAutoFit/>
            </a:bodyPr>
            <a:lstStyle/>
            <a:p>
              <a:r>
                <a:rPr lang="en-US"/>
                <a:t>Past</a:t>
              </a:r>
            </a:p>
          </p:txBody>
        </p:sp>
        <p:sp>
          <p:nvSpPr>
            <p:cNvPr id="24" name="Arrow: Right 23">
              <a:extLst>
                <a:ext uri="{FF2B5EF4-FFF2-40B4-BE49-F238E27FC236}">
                  <a16:creationId xmlns:a16="http://schemas.microsoft.com/office/drawing/2014/main" id="{C0F7F5D2-6AE0-017D-53BD-4DADF02811D7}"/>
                </a:ext>
              </a:extLst>
            </p:cNvPr>
            <p:cNvSpPr/>
            <p:nvPr/>
          </p:nvSpPr>
          <p:spPr>
            <a:xfrm>
              <a:off x="2788094"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4">
            <a:extLst>
              <a:ext uri="{FF2B5EF4-FFF2-40B4-BE49-F238E27FC236}">
                <a16:creationId xmlns:a16="http://schemas.microsoft.com/office/drawing/2014/main" id="{6BD24CE2-F4BF-9AF9-7F6F-7DF248A47E5A}"/>
              </a:ext>
            </a:extLst>
          </p:cNvPr>
          <p:cNvGrpSpPr/>
          <p:nvPr/>
        </p:nvGrpSpPr>
        <p:grpSpPr>
          <a:xfrm>
            <a:off x="6671388" y="2072656"/>
            <a:ext cx="3344703" cy="1864631"/>
            <a:chOff x="6671388" y="2072656"/>
            <a:chExt cx="3344703" cy="1864631"/>
          </a:xfrm>
        </p:grpSpPr>
        <p:sp>
          <p:nvSpPr>
            <p:cNvPr id="10" name="TextBox 9">
              <a:extLst>
                <a:ext uri="{FF2B5EF4-FFF2-40B4-BE49-F238E27FC236}">
                  <a16:creationId xmlns:a16="http://schemas.microsoft.com/office/drawing/2014/main" id="{4D024020-AB39-C4AF-7036-1C82C471DF1B}"/>
                </a:ext>
              </a:extLst>
            </p:cNvPr>
            <p:cNvSpPr txBox="1"/>
            <p:nvPr/>
          </p:nvSpPr>
          <p:spPr>
            <a:xfrm>
              <a:off x="6918327" y="2736958"/>
              <a:ext cx="3097764" cy="1200329"/>
            </a:xfrm>
            <a:prstGeom prst="rect">
              <a:avLst/>
            </a:prstGeom>
            <a:noFill/>
          </p:spPr>
          <p:txBody>
            <a:bodyPr wrap="square" rtlCol="0">
              <a:spAutoFit/>
            </a:bodyPr>
            <a:lstStyle/>
            <a:p>
              <a:r>
                <a:rPr lang="en-US">
                  <a:solidFill>
                    <a:srgbClr val="00B050"/>
                  </a:solidFill>
                </a:rPr>
                <a:t>Turnaround enabled by</a:t>
              </a:r>
            </a:p>
            <a:p>
              <a:pPr marL="285750" indent="-285750">
                <a:buFont typeface="Arial" panose="020B0604020202020204" pitchFamily="34" charset="0"/>
                <a:buChar char="•"/>
              </a:pPr>
              <a:r>
                <a:rPr lang="en-US"/>
                <a:t>open platforms</a:t>
              </a:r>
            </a:p>
            <a:p>
              <a:pPr marL="285750" indent="-285750">
                <a:buFont typeface="Arial" panose="020B0604020202020204" pitchFamily="34" charset="0"/>
                <a:buChar char="•"/>
              </a:pPr>
              <a:r>
                <a:rPr lang="en-US"/>
                <a:t>open solutions</a:t>
              </a:r>
            </a:p>
            <a:p>
              <a:pPr marL="285750" indent="-285750">
                <a:buFont typeface="Arial" panose="020B0604020202020204" pitchFamily="34" charset="0"/>
                <a:buChar char="•"/>
              </a:pPr>
              <a:r>
                <a:rPr lang="en-US"/>
                <a:t>partner-first mindset</a:t>
              </a:r>
            </a:p>
          </p:txBody>
        </p:sp>
        <p:sp>
          <p:nvSpPr>
            <p:cNvPr id="23" name="Arrow: Right 22">
              <a:extLst>
                <a:ext uri="{FF2B5EF4-FFF2-40B4-BE49-F238E27FC236}">
                  <a16:creationId xmlns:a16="http://schemas.microsoft.com/office/drawing/2014/main" id="{73F9ABF5-F30A-96AD-4ADC-C9ACD2E112BE}"/>
                </a:ext>
              </a:extLst>
            </p:cNvPr>
            <p:cNvSpPr/>
            <p:nvPr/>
          </p:nvSpPr>
          <p:spPr>
            <a:xfrm>
              <a:off x="6671388"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E93F6B03-4285-7867-662D-E5140725D831}"/>
                </a:ext>
              </a:extLst>
            </p:cNvPr>
            <p:cNvSpPr txBox="1"/>
            <p:nvPr/>
          </p:nvSpPr>
          <p:spPr>
            <a:xfrm>
              <a:off x="9071114" y="2125920"/>
              <a:ext cx="849913" cy="369332"/>
            </a:xfrm>
            <a:prstGeom prst="rect">
              <a:avLst/>
            </a:prstGeom>
            <a:noFill/>
          </p:spPr>
          <p:txBody>
            <a:bodyPr wrap="none" rtlCol="0">
              <a:spAutoFit/>
            </a:bodyPr>
            <a:lstStyle/>
            <a:p>
              <a:r>
                <a:rPr lang="en-US"/>
                <a:t>Future</a:t>
              </a:r>
            </a:p>
          </p:txBody>
        </p:sp>
      </p:grpSp>
      <p:sp>
        <p:nvSpPr>
          <p:cNvPr id="26" name="TextBox 25">
            <a:extLst>
              <a:ext uri="{FF2B5EF4-FFF2-40B4-BE49-F238E27FC236}">
                <a16:creationId xmlns:a16="http://schemas.microsoft.com/office/drawing/2014/main" id="{186238B9-716D-4243-A813-07FF0369D41F}"/>
              </a:ext>
            </a:extLst>
          </p:cNvPr>
          <p:cNvSpPr txBox="1"/>
          <p:nvPr/>
        </p:nvSpPr>
        <p:spPr>
          <a:xfrm>
            <a:off x="3632213" y="5910466"/>
            <a:ext cx="4589718" cy="369332"/>
          </a:xfrm>
          <a:prstGeom prst="rect">
            <a:avLst/>
          </a:prstGeom>
          <a:noFill/>
        </p:spPr>
        <p:txBody>
          <a:bodyPr wrap="none" rtlCol="0">
            <a:spAutoFit/>
          </a:bodyPr>
          <a:lstStyle/>
          <a:p>
            <a:r>
              <a:rPr lang="en-US">
                <a:solidFill>
                  <a:schemeClr val="bg1">
                    <a:lumMod val="50000"/>
                  </a:schemeClr>
                </a:solidFill>
              </a:rPr>
              <a:t>… this required cultural transformation as well</a:t>
            </a:r>
          </a:p>
        </p:txBody>
      </p:sp>
    </p:spTree>
    <p:extLst>
      <p:ext uri="{BB962C8B-B14F-4D97-AF65-F5344CB8AC3E}">
        <p14:creationId xmlns:p14="http://schemas.microsoft.com/office/powerpoint/2010/main" val="141468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E25B-295B-1EB7-9AF2-D198E38C2A42}"/>
              </a:ext>
            </a:extLst>
          </p:cNvPr>
          <p:cNvSpPr>
            <a:spLocks noGrp="1"/>
          </p:cNvSpPr>
          <p:nvPr>
            <p:ph type="title"/>
          </p:nvPr>
        </p:nvSpPr>
        <p:spPr/>
        <p:txBody>
          <a:bodyPr/>
          <a:lstStyle/>
          <a:p>
            <a:r>
              <a:rPr lang="en-US"/>
              <a:t>Competitive Landscape</a:t>
            </a:r>
          </a:p>
        </p:txBody>
      </p:sp>
      <p:grpSp>
        <p:nvGrpSpPr>
          <p:cNvPr id="4" name="Group 3">
            <a:extLst>
              <a:ext uri="{FF2B5EF4-FFF2-40B4-BE49-F238E27FC236}">
                <a16:creationId xmlns:a16="http://schemas.microsoft.com/office/drawing/2014/main" id="{03BD94A3-348A-18D3-0443-A402A9018477}"/>
              </a:ext>
            </a:extLst>
          </p:cNvPr>
          <p:cNvGrpSpPr/>
          <p:nvPr/>
        </p:nvGrpSpPr>
        <p:grpSpPr>
          <a:xfrm>
            <a:off x="5232123" y="1705141"/>
            <a:ext cx="1834823" cy="2830484"/>
            <a:chOff x="5232123" y="1705141"/>
            <a:chExt cx="1834823" cy="2830484"/>
          </a:xfrm>
        </p:grpSpPr>
        <p:grpSp>
          <p:nvGrpSpPr>
            <p:cNvPr id="17" name="Group 16">
              <a:extLst>
                <a:ext uri="{FF2B5EF4-FFF2-40B4-BE49-F238E27FC236}">
                  <a16:creationId xmlns:a16="http://schemas.microsoft.com/office/drawing/2014/main" id="{E3BB0116-E280-1F38-574A-0A1C1EC060D1}"/>
                </a:ext>
              </a:extLst>
            </p:cNvPr>
            <p:cNvGrpSpPr/>
            <p:nvPr/>
          </p:nvGrpSpPr>
          <p:grpSpPr>
            <a:xfrm>
              <a:off x="5477171" y="1705141"/>
              <a:ext cx="1589775" cy="2830484"/>
              <a:chOff x="5477171" y="1421516"/>
              <a:chExt cx="1589775" cy="2830484"/>
            </a:xfrm>
          </p:grpSpPr>
          <p:pic>
            <p:nvPicPr>
              <p:cNvPr id="8" name="Picture 7" descr="A white apple with a bite taken out of it&#10;&#10;Description automatically generated with medium confidence">
                <a:extLst>
                  <a:ext uri="{FF2B5EF4-FFF2-40B4-BE49-F238E27FC236}">
                    <a16:creationId xmlns:a16="http://schemas.microsoft.com/office/drawing/2014/main" id="{12A088A1-783E-07FE-1A42-6D331EFE6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171" y="1421516"/>
                <a:ext cx="1589775" cy="1192331"/>
              </a:xfrm>
              <a:prstGeom prst="rect">
                <a:avLst/>
              </a:prstGeom>
            </p:spPr>
          </p:pic>
          <p:pic>
            <p:nvPicPr>
              <p:cNvPr id="2050" name="Picture 2">
                <a:extLst>
                  <a:ext uri="{FF2B5EF4-FFF2-40B4-BE49-F238E27FC236}">
                    <a16:creationId xmlns:a16="http://schemas.microsoft.com/office/drawing/2014/main" id="{2BB943BB-CC31-8F00-8D99-160D43407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048" y="2971175"/>
                <a:ext cx="1532021" cy="365770"/>
              </a:xfrm>
              <a:prstGeom prst="rect">
                <a:avLst/>
              </a:prstGeom>
              <a:solidFill>
                <a:srgbClr val="FFFFFF"/>
              </a:solidFill>
            </p:spPr>
          </p:pic>
          <p:sp>
            <p:nvSpPr>
              <p:cNvPr id="9" name="TextBox 8">
                <a:extLst>
                  <a:ext uri="{FF2B5EF4-FFF2-40B4-BE49-F238E27FC236}">
                    <a16:creationId xmlns:a16="http://schemas.microsoft.com/office/drawing/2014/main" id="{3528447F-BE26-3812-F9A1-DD6680F0C73D}"/>
                  </a:ext>
                </a:extLst>
              </p:cNvPr>
              <p:cNvSpPr txBox="1"/>
              <p:nvPr/>
            </p:nvSpPr>
            <p:spPr>
              <a:xfrm>
                <a:off x="6093163" y="3667225"/>
                <a:ext cx="487634" cy="584775"/>
              </a:xfrm>
              <a:prstGeom prst="rect">
                <a:avLst/>
              </a:prstGeom>
              <a:noFill/>
            </p:spPr>
            <p:txBody>
              <a:bodyPr wrap="none" rtlCol="0">
                <a:spAutoFit/>
              </a:bodyPr>
              <a:lstStyle/>
              <a:p>
                <a:r>
                  <a:rPr lang="en-US" sz="3200" b="1"/>
                  <a:t>….</a:t>
                </a:r>
              </a:p>
            </p:txBody>
          </p:sp>
        </p:grpSp>
        <p:pic>
          <p:nvPicPr>
            <p:cNvPr id="10" name="Graphic 9" descr="Badge Follow outline">
              <a:extLst>
                <a:ext uri="{FF2B5EF4-FFF2-40B4-BE49-F238E27FC236}">
                  <a16:creationId xmlns:a16="http://schemas.microsoft.com/office/drawing/2014/main" id="{214215CE-82FF-0A67-903D-6B53BA0022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2123" y="2803708"/>
              <a:ext cx="417906" cy="417906"/>
            </a:xfrm>
            <a:prstGeom prst="rect">
              <a:avLst/>
            </a:prstGeom>
          </p:spPr>
        </p:pic>
      </p:grpSp>
      <p:grpSp>
        <p:nvGrpSpPr>
          <p:cNvPr id="5" name="Group 4">
            <a:extLst>
              <a:ext uri="{FF2B5EF4-FFF2-40B4-BE49-F238E27FC236}">
                <a16:creationId xmlns:a16="http://schemas.microsoft.com/office/drawing/2014/main" id="{47BA7140-8D19-D859-BC0E-2672C70CE264}"/>
              </a:ext>
            </a:extLst>
          </p:cNvPr>
          <p:cNvGrpSpPr/>
          <p:nvPr/>
        </p:nvGrpSpPr>
        <p:grpSpPr>
          <a:xfrm>
            <a:off x="7103041" y="2070133"/>
            <a:ext cx="5010166" cy="1885057"/>
            <a:chOff x="7103041" y="2070133"/>
            <a:chExt cx="5010166" cy="1885057"/>
          </a:xfrm>
        </p:grpSpPr>
        <p:pic>
          <p:nvPicPr>
            <p:cNvPr id="11" name="Graphic 10" descr="Badge Follow outline">
              <a:extLst>
                <a:ext uri="{FF2B5EF4-FFF2-40B4-BE49-F238E27FC236}">
                  <a16:creationId xmlns:a16="http://schemas.microsoft.com/office/drawing/2014/main" id="{A5F96503-8886-0130-71BE-D00DEB4A81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03041" y="2803708"/>
              <a:ext cx="417906" cy="417906"/>
            </a:xfrm>
            <a:prstGeom prst="rect">
              <a:avLst/>
            </a:prstGeom>
          </p:spPr>
        </p:pic>
        <p:pic>
          <p:nvPicPr>
            <p:cNvPr id="13" name="Picture 12">
              <a:extLst>
                <a:ext uri="{FF2B5EF4-FFF2-40B4-BE49-F238E27FC236}">
                  <a16:creationId xmlns:a16="http://schemas.microsoft.com/office/drawing/2014/main" id="{B7BDBC1F-7577-7A0F-1AAF-BA7307FA1A28}"/>
                </a:ext>
              </a:extLst>
            </p:cNvPr>
            <p:cNvPicPr>
              <a:picLocks noChangeAspect="1"/>
            </p:cNvPicPr>
            <p:nvPr/>
          </p:nvPicPr>
          <p:blipFill>
            <a:blip r:embed="rId7"/>
            <a:stretch>
              <a:fillRect/>
            </a:stretch>
          </p:blipFill>
          <p:spPr>
            <a:xfrm>
              <a:off x="7527934" y="2070133"/>
              <a:ext cx="4585273" cy="1885057"/>
            </a:xfrm>
            <a:prstGeom prst="rect">
              <a:avLst/>
            </a:prstGeom>
          </p:spPr>
        </p:pic>
      </p:grpSp>
      <p:sp>
        <p:nvSpPr>
          <p:cNvPr id="18" name="TextBox 17">
            <a:extLst>
              <a:ext uri="{FF2B5EF4-FFF2-40B4-BE49-F238E27FC236}">
                <a16:creationId xmlns:a16="http://schemas.microsoft.com/office/drawing/2014/main" id="{0E4034BB-9AF6-9F48-94E1-A8072C9232AC}"/>
              </a:ext>
            </a:extLst>
          </p:cNvPr>
          <p:cNvSpPr txBox="1"/>
          <p:nvPr/>
        </p:nvSpPr>
        <p:spPr>
          <a:xfrm>
            <a:off x="3340505" y="5423835"/>
            <a:ext cx="8167926" cy="369332"/>
          </a:xfrm>
          <a:prstGeom prst="rect">
            <a:avLst/>
          </a:prstGeom>
          <a:noFill/>
        </p:spPr>
        <p:txBody>
          <a:bodyPr wrap="square" rtlCol="0">
            <a:spAutoFit/>
          </a:bodyPr>
          <a:lstStyle/>
          <a:p>
            <a:pPr algn="ctr"/>
            <a:r>
              <a:rPr lang="en-US">
                <a:solidFill>
                  <a:srgbClr val="00B050"/>
                </a:solidFill>
              </a:rPr>
              <a:t>A Bottom-up &amp; Hardware Centric Approach: </a:t>
            </a:r>
            <a:r>
              <a:rPr lang="en-US"/>
              <a:t>Language, Automation, Co-Design</a:t>
            </a:r>
          </a:p>
        </p:txBody>
      </p:sp>
      <p:sp>
        <p:nvSpPr>
          <p:cNvPr id="3" name="TextBox 2">
            <a:extLst>
              <a:ext uri="{FF2B5EF4-FFF2-40B4-BE49-F238E27FC236}">
                <a16:creationId xmlns:a16="http://schemas.microsoft.com/office/drawing/2014/main" id="{D26A7540-7387-5F85-0B68-E5BC4D0DD2CD}"/>
              </a:ext>
            </a:extLst>
          </p:cNvPr>
          <p:cNvSpPr txBox="1"/>
          <p:nvPr/>
        </p:nvSpPr>
        <p:spPr>
          <a:xfrm>
            <a:off x="3276538" y="4987309"/>
            <a:ext cx="8295861" cy="369332"/>
          </a:xfrm>
          <a:prstGeom prst="rect">
            <a:avLst/>
          </a:prstGeom>
          <a:noFill/>
        </p:spPr>
        <p:txBody>
          <a:bodyPr wrap="none" rtlCol="0">
            <a:spAutoFit/>
          </a:bodyPr>
          <a:lstStyle/>
          <a:p>
            <a:pPr algn="ctr"/>
            <a:r>
              <a:rPr lang="en-US">
                <a:solidFill>
                  <a:srgbClr val="00B050"/>
                </a:solidFill>
              </a:rPr>
              <a:t>Example:</a:t>
            </a:r>
            <a:r>
              <a:rPr lang="en-US"/>
              <a:t> 3DBlox co-developed with AMD; currently being standardized with EDA</a:t>
            </a:r>
          </a:p>
        </p:txBody>
      </p:sp>
      <p:grpSp>
        <p:nvGrpSpPr>
          <p:cNvPr id="12" name="Group 11">
            <a:extLst>
              <a:ext uri="{FF2B5EF4-FFF2-40B4-BE49-F238E27FC236}">
                <a16:creationId xmlns:a16="http://schemas.microsoft.com/office/drawing/2014/main" id="{6F3611AF-9AC1-87BF-5A7C-59376F16E010}"/>
              </a:ext>
            </a:extLst>
          </p:cNvPr>
          <p:cNvGrpSpPr/>
          <p:nvPr/>
        </p:nvGrpSpPr>
        <p:grpSpPr>
          <a:xfrm>
            <a:off x="0" y="1677453"/>
            <a:ext cx="5125056" cy="4235674"/>
            <a:chOff x="0" y="1677453"/>
            <a:chExt cx="5125056" cy="4235674"/>
          </a:xfrm>
        </p:grpSpPr>
        <p:pic>
          <p:nvPicPr>
            <p:cNvPr id="6" name="Picture 1" descr="3Dblox">
              <a:extLst>
                <a:ext uri="{FF2B5EF4-FFF2-40B4-BE49-F238E27FC236}">
                  <a16:creationId xmlns:a16="http://schemas.microsoft.com/office/drawing/2014/main" id="{C86CC887-9CBB-BB77-EEBA-62797F31BA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999" y="1677453"/>
              <a:ext cx="4744057" cy="26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7DC9F64-A769-C3AD-24DA-F91C632EAFD4}"/>
                </a:ext>
              </a:extLst>
            </p:cNvPr>
            <p:cNvSpPr txBox="1"/>
            <p:nvPr/>
          </p:nvSpPr>
          <p:spPr>
            <a:xfrm>
              <a:off x="0" y="5082130"/>
              <a:ext cx="2716568" cy="830997"/>
            </a:xfrm>
            <a:prstGeom prst="rect">
              <a:avLst/>
            </a:prstGeom>
            <a:noFill/>
          </p:spPr>
          <p:txBody>
            <a:bodyPr wrap="square" rtlCol="0">
              <a:spAutoFit/>
            </a:bodyPr>
            <a:lstStyle/>
            <a:p>
              <a:r>
                <a:rPr lang="en-US" sz="1200">
                  <a:solidFill>
                    <a:schemeClr val="bg1">
                      <a:lumMod val="50000"/>
                    </a:schemeClr>
                  </a:solidFill>
                </a:rPr>
                <a:t>3Dblox is a language to model key physical stacking and the logical connectivity information in 3DIC designs in a single format</a:t>
              </a:r>
            </a:p>
          </p:txBody>
        </p:sp>
      </p:grpSp>
    </p:spTree>
    <p:extLst>
      <p:ext uri="{BB962C8B-B14F-4D97-AF65-F5344CB8AC3E}">
        <p14:creationId xmlns:p14="http://schemas.microsoft.com/office/powerpoint/2010/main" val="74651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9010-1072-B51C-1D42-D33AC51C5117}"/>
              </a:ext>
            </a:extLst>
          </p:cNvPr>
          <p:cNvSpPr>
            <a:spLocks noGrp="1"/>
          </p:cNvSpPr>
          <p:nvPr>
            <p:ph type="title"/>
          </p:nvPr>
        </p:nvSpPr>
        <p:spPr/>
        <p:txBody>
          <a:bodyPr>
            <a:noAutofit/>
          </a:bodyPr>
          <a:lstStyle/>
          <a:p>
            <a:r>
              <a:rPr lang="en-US" sz="4000"/>
              <a:t>Intel has Better Opportunity with Our Assets, But …</a:t>
            </a:r>
          </a:p>
        </p:txBody>
      </p:sp>
      <p:grpSp>
        <p:nvGrpSpPr>
          <p:cNvPr id="40" name="Group 39">
            <a:extLst>
              <a:ext uri="{FF2B5EF4-FFF2-40B4-BE49-F238E27FC236}">
                <a16:creationId xmlns:a16="http://schemas.microsoft.com/office/drawing/2014/main" id="{1F961EBF-9F33-119D-BEE8-109B5D30DD0F}"/>
              </a:ext>
            </a:extLst>
          </p:cNvPr>
          <p:cNvGrpSpPr/>
          <p:nvPr/>
        </p:nvGrpSpPr>
        <p:grpSpPr>
          <a:xfrm>
            <a:off x="3125407" y="1257057"/>
            <a:ext cx="1298610" cy="2261925"/>
            <a:chOff x="3125407" y="1257057"/>
            <a:chExt cx="1298610" cy="2261925"/>
          </a:xfrm>
        </p:grpSpPr>
        <p:sp>
          <p:nvSpPr>
            <p:cNvPr id="5" name="Rectangle 4">
              <a:extLst>
                <a:ext uri="{FF2B5EF4-FFF2-40B4-BE49-F238E27FC236}">
                  <a16:creationId xmlns:a16="http://schemas.microsoft.com/office/drawing/2014/main" id="{AA5F5DC0-B790-23D8-FF11-41296A5E59A9}"/>
                </a:ext>
              </a:extLst>
            </p:cNvPr>
            <p:cNvSpPr/>
            <p:nvPr/>
          </p:nvSpPr>
          <p:spPr>
            <a:xfrm>
              <a:off x="3181766" y="1726898"/>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Boards</a:t>
              </a:r>
            </a:p>
          </p:txBody>
        </p:sp>
        <p:sp>
          <p:nvSpPr>
            <p:cNvPr id="6" name="Rectangle 5">
              <a:extLst>
                <a:ext uri="{FF2B5EF4-FFF2-40B4-BE49-F238E27FC236}">
                  <a16:creationId xmlns:a16="http://schemas.microsoft.com/office/drawing/2014/main" id="{549DBC4C-47C1-DB02-4C14-203E0EF2165C}"/>
                </a:ext>
              </a:extLst>
            </p:cNvPr>
            <p:cNvSpPr/>
            <p:nvPr/>
          </p:nvSpPr>
          <p:spPr>
            <a:xfrm>
              <a:off x="3181766" y="2394931"/>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Packages</a:t>
              </a:r>
            </a:p>
          </p:txBody>
        </p:sp>
        <p:sp>
          <p:nvSpPr>
            <p:cNvPr id="7" name="Rectangle 6">
              <a:extLst>
                <a:ext uri="{FF2B5EF4-FFF2-40B4-BE49-F238E27FC236}">
                  <a16:creationId xmlns:a16="http://schemas.microsoft.com/office/drawing/2014/main" id="{5C90A8F4-17AD-851A-DC25-81FB36A5CBA0}"/>
                </a:ext>
              </a:extLst>
            </p:cNvPr>
            <p:cNvSpPr/>
            <p:nvPr/>
          </p:nvSpPr>
          <p:spPr>
            <a:xfrm>
              <a:off x="3181766" y="3071113"/>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Chiplets</a:t>
              </a:r>
            </a:p>
          </p:txBody>
        </p:sp>
        <p:sp>
          <p:nvSpPr>
            <p:cNvPr id="28" name="TextBox 27">
              <a:extLst>
                <a:ext uri="{FF2B5EF4-FFF2-40B4-BE49-F238E27FC236}">
                  <a16:creationId xmlns:a16="http://schemas.microsoft.com/office/drawing/2014/main" id="{604DA033-FD19-42A5-EAED-AAD85FBD774F}"/>
                </a:ext>
              </a:extLst>
            </p:cNvPr>
            <p:cNvSpPr txBox="1"/>
            <p:nvPr/>
          </p:nvSpPr>
          <p:spPr>
            <a:xfrm>
              <a:off x="3125407" y="1257057"/>
              <a:ext cx="1298610" cy="338554"/>
            </a:xfrm>
            <a:prstGeom prst="rect">
              <a:avLst/>
            </a:prstGeom>
            <a:noFill/>
          </p:spPr>
          <p:txBody>
            <a:bodyPr wrap="square" rtlCol="0">
              <a:spAutoFit/>
            </a:bodyPr>
            <a:lstStyle/>
            <a:p>
              <a:pPr algn="ctr"/>
              <a:r>
                <a:rPr lang="en-US" sz="1600">
                  <a:solidFill>
                    <a:srgbClr val="00B050"/>
                  </a:solidFill>
                </a:rPr>
                <a:t>Full Stack</a:t>
              </a:r>
            </a:p>
          </p:txBody>
        </p:sp>
      </p:grpSp>
      <p:grpSp>
        <p:nvGrpSpPr>
          <p:cNvPr id="41" name="Group 40">
            <a:extLst>
              <a:ext uri="{FF2B5EF4-FFF2-40B4-BE49-F238E27FC236}">
                <a16:creationId xmlns:a16="http://schemas.microsoft.com/office/drawing/2014/main" id="{45AB0159-468F-2EC6-160E-D9E7390ECEDF}"/>
              </a:ext>
            </a:extLst>
          </p:cNvPr>
          <p:cNvGrpSpPr/>
          <p:nvPr/>
        </p:nvGrpSpPr>
        <p:grpSpPr>
          <a:xfrm>
            <a:off x="5053286" y="1257057"/>
            <a:ext cx="2085429" cy="2942578"/>
            <a:chOff x="5053286" y="1257057"/>
            <a:chExt cx="2085429" cy="2942578"/>
          </a:xfrm>
        </p:grpSpPr>
        <p:sp>
          <p:nvSpPr>
            <p:cNvPr id="10" name="Rectangle 9">
              <a:extLst>
                <a:ext uri="{FF2B5EF4-FFF2-40B4-BE49-F238E27FC236}">
                  <a16:creationId xmlns:a16="http://schemas.microsoft.com/office/drawing/2014/main" id="{F7781431-565A-4B8D-6F54-189A04E2236B}"/>
                </a:ext>
              </a:extLst>
            </p:cNvPr>
            <p:cNvSpPr/>
            <p:nvPr/>
          </p:nvSpPr>
          <p:spPr>
            <a:xfrm>
              <a:off x="5494176" y="1726898"/>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Cost</a:t>
              </a:r>
            </a:p>
          </p:txBody>
        </p:sp>
        <p:sp>
          <p:nvSpPr>
            <p:cNvPr id="11" name="Rectangle 10">
              <a:extLst>
                <a:ext uri="{FF2B5EF4-FFF2-40B4-BE49-F238E27FC236}">
                  <a16:creationId xmlns:a16="http://schemas.microsoft.com/office/drawing/2014/main" id="{0058067B-047D-BA19-E8FB-5D66434FFE56}"/>
                </a:ext>
              </a:extLst>
            </p:cNvPr>
            <p:cNvSpPr/>
            <p:nvPr/>
          </p:nvSpPr>
          <p:spPr>
            <a:xfrm>
              <a:off x="5494176" y="3751766"/>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Signal Integrity</a:t>
              </a:r>
            </a:p>
          </p:txBody>
        </p:sp>
        <p:sp>
          <p:nvSpPr>
            <p:cNvPr id="24" name="Rectangle 23">
              <a:extLst>
                <a:ext uri="{FF2B5EF4-FFF2-40B4-BE49-F238E27FC236}">
                  <a16:creationId xmlns:a16="http://schemas.microsoft.com/office/drawing/2014/main" id="{5D6D0E3C-12ED-56B7-F202-D3EB07CBC26D}"/>
                </a:ext>
              </a:extLst>
            </p:cNvPr>
            <p:cNvSpPr/>
            <p:nvPr/>
          </p:nvSpPr>
          <p:spPr>
            <a:xfrm>
              <a:off x="5494176" y="3071113"/>
              <a:ext cx="1203649" cy="447869"/>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Power Delivery</a:t>
              </a:r>
            </a:p>
          </p:txBody>
        </p:sp>
        <p:sp>
          <p:nvSpPr>
            <p:cNvPr id="26" name="Rectangle 25">
              <a:extLst>
                <a:ext uri="{FF2B5EF4-FFF2-40B4-BE49-F238E27FC236}">
                  <a16:creationId xmlns:a16="http://schemas.microsoft.com/office/drawing/2014/main" id="{177757BA-7C33-42CA-7401-6E3D458DD5D6}"/>
                </a:ext>
              </a:extLst>
            </p:cNvPr>
            <p:cNvSpPr/>
            <p:nvPr/>
          </p:nvSpPr>
          <p:spPr>
            <a:xfrm>
              <a:off x="5494176" y="2394931"/>
              <a:ext cx="1203649" cy="447869"/>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Thermal</a:t>
              </a:r>
            </a:p>
          </p:txBody>
        </p:sp>
        <p:sp>
          <p:nvSpPr>
            <p:cNvPr id="29" name="TextBox 28">
              <a:extLst>
                <a:ext uri="{FF2B5EF4-FFF2-40B4-BE49-F238E27FC236}">
                  <a16:creationId xmlns:a16="http://schemas.microsoft.com/office/drawing/2014/main" id="{9DFF122C-A681-D020-8A4A-5A195CDFB13E}"/>
                </a:ext>
              </a:extLst>
            </p:cNvPr>
            <p:cNvSpPr txBox="1"/>
            <p:nvPr/>
          </p:nvSpPr>
          <p:spPr>
            <a:xfrm>
              <a:off x="5053286" y="1257057"/>
              <a:ext cx="2085429" cy="338554"/>
            </a:xfrm>
            <a:prstGeom prst="rect">
              <a:avLst/>
            </a:prstGeom>
            <a:noFill/>
          </p:spPr>
          <p:txBody>
            <a:bodyPr wrap="square" rtlCol="0">
              <a:spAutoFit/>
            </a:bodyPr>
            <a:lstStyle/>
            <a:p>
              <a:pPr algn="ctr"/>
              <a:r>
                <a:rPr lang="en-US" sz="1600">
                  <a:solidFill>
                    <a:srgbClr val="00B050"/>
                  </a:solidFill>
                </a:rPr>
                <a:t>High Fidelity Solvers</a:t>
              </a:r>
            </a:p>
          </p:txBody>
        </p:sp>
      </p:grpSp>
      <p:grpSp>
        <p:nvGrpSpPr>
          <p:cNvPr id="42" name="Group 41">
            <a:extLst>
              <a:ext uri="{FF2B5EF4-FFF2-40B4-BE49-F238E27FC236}">
                <a16:creationId xmlns:a16="http://schemas.microsoft.com/office/drawing/2014/main" id="{305515F3-0850-0381-806F-1AEE6F90EC85}"/>
              </a:ext>
            </a:extLst>
          </p:cNvPr>
          <p:cNvGrpSpPr/>
          <p:nvPr/>
        </p:nvGrpSpPr>
        <p:grpSpPr>
          <a:xfrm>
            <a:off x="7664984" y="1257057"/>
            <a:ext cx="1228530" cy="2261925"/>
            <a:chOff x="7664984" y="1257057"/>
            <a:chExt cx="1228530" cy="2261925"/>
          </a:xfrm>
        </p:grpSpPr>
        <p:sp>
          <p:nvSpPr>
            <p:cNvPr id="12" name="Rectangle 11">
              <a:extLst>
                <a:ext uri="{FF2B5EF4-FFF2-40B4-BE49-F238E27FC236}">
                  <a16:creationId xmlns:a16="http://schemas.microsoft.com/office/drawing/2014/main" id="{5CC472FA-1F54-06A1-9841-BC191B215A67}"/>
                </a:ext>
              </a:extLst>
            </p:cNvPr>
            <p:cNvSpPr/>
            <p:nvPr/>
          </p:nvSpPr>
          <p:spPr>
            <a:xfrm>
              <a:off x="7686303" y="1726898"/>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Task Level</a:t>
              </a:r>
            </a:p>
          </p:txBody>
        </p:sp>
        <p:sp>
          <p:nvSpPr>
            <p:cNvPr id="13" name="Rectangle 12">
              <a:extLst>
                <a:ext uri="{FF2B5EF4-FFF2-40B4-BE49-F238E27FC236}">
                  <a16:creationId xmlns:a16="http://schemas.microsoft.com/office/drawing/2014/main" id="{BAE66CB2-B632-8768-379D-C2D7B529A452}"/>
                </a:ext>
              </a:extLst>
            </p:cNvPr>
            <p:cNvSpPr/>
            <p:nvPr/>
          </p:nvSpPr>
          <p:spPr>
            <a:xfrm>
              <a:off x="7686303" y="2394931"/>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Functional</a:t>
              </a:r>
            </a:p>
          </p:txBody>
        </p:sp>
        <p:sp>
          <p:nvSpPr>
            <p:cNvPr id="14" name="Rectangle 13">
              <a:extLst>
                <a:ext uri="{FF2B5EF4-FFF2-40B4-BE49-F238E27FC236}">
                  <a16:creationId xmlns:a16="http://schemas.microsoft.com/office/drawing/2014/main" id="{1C3D1C11-4EA8-1F34-EDB7-332CF0486188}"/>
                </a:ext>
              </a:extLst>
            </p:cNvPr>
            <p:cNvSpPr/>
            <p:nvPr/>
          </p:nvSpPr>
          <p:spPr>
            <a:xfrm>
              <a:off x="7686303" y="3071113"/>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Electrical</a:t>
              </a:r>
            </a:p>
          </p:txBody>
        </p:sp>
        <p:sp>
          <p:nvSpPr>
            <p:cNvPr id="30" name="TextBox 29">
              <a:extLst>
                <a:ext uri="{FF2B5EF4-FFF2-40B4-BE49-F238E27FC236}">
                  <a16:creationId xmlns:a16="http://schemas.microsoft.com/office/drawing/2014/main" id="{28D9E21D-F621-C57F-2529-8EE791EDA6D3}"/>
                </a:ext>
              </a:extLst>
            </p:cNvPr>
            <p:cNvSpPr txBox="1"/>
            <p:nvPr/>
          </p:nvSpPr>
          <p:spPr>
            <a:xfrm>
              <a:off x="7664984" y="1257057"/>
              <a:ext cx="1228530" cy="338554"/>
            </a:xfrm>
            <a:prstGeom prst="rect">
              <a:avLst/>
            </a:prstGeom>
            <a:noFill/>
          </p:spPr>
          <p:txBody>
            <a:bodyPr wrap="square" rtlCol="0">
              <a:spAutoFit/>
            </a:bodyPr>
            <a:lstStyle/>
            <a:p>
              <a:pPr algn="ctr"/>
              <a:r>
                <a:rPr lang="en-US" sz="1600">
                  <a:solidFill>
                    <a:srgbClr val="00B050"/>
                  </a:solidFill>
                </a:rPr>
                <a:t>Simulations</a:t>
              </a:r>
            </a:p>
          </p:txBody>
        </p:sp>
      </p:grpSp>
      <p:grpSp>
        <p:nvGrpSpPr>
          <p:cNvPr id="43" name="Group 42">
            <a:extLst>
              <a:ext uri="{FF2B5EF4-FFF2-40B4-BE49-F238E27FC236}">
                <a16:creationId xmlns:a16="http://schemas.microsoft.com/office/drawing/2014/main" id="{E370FEA8-2DF8-FBFC-0BAA-03F9A6C7915A}"/>
              </a:ext>
            </a:extLst>
          </p:cNvPr>
          <p:cNvGrpSpPr/>
          <p:nvPr/>
        </p:nvGrpSpPr>
        <p:grpSpPr>
          <a:xfrm>
            <a:off x="9672468" y="1257057"/>
            <a:ext cx="1415901" cy="1585743"/>
            <a:chOff x="9672468" y="1257057"/>
            <a:chExt cx="1415901" cy="1585743"/>
          </a:xfrm>
        </p:grpSpPr>
        <p:sp>
          <p:nvSpPr>
            <p:cNvPr id="15" name="Rectangle 14">
              <a:extLst>
                <a:ext uri="{FF2B5EF4-FFF2-40B4-BE49-F238E27FC236}">
                  <a16:creationId xmlns:a16="http://schemas.microsoft.com/office/drawing/2014/main" id="{ACBC889E-E81C-699B-A72A-4EB8C0307212}"/>
                </a:ext>
              </a:extLst>
            </p:cNvPr>
            <p:cNvSpPr/>
            <p:nvPr/>
          </p:nvSpPr>
          <p:spPr>
            <a:xfrm>
              <a:off x="9787472" y="1726898"/>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Partitioning</a:t>
              </a:r>
            </a:p>
          </p:txBody>
        </p:sp>
        <p:sp>
          <p:nvSpPr>
            <p:cNvPr id="16" name="Rectangle 15">
              <a:extLst>
                <a:ext uri="{FF2B5EF4-FFF2-40B4-BE49-F238E27FC236}">
                  <a16:creationId xmlns:a16="http://schemas.microsoft.com/office/drawing/2014/main" id="{80F2BDD3-3F10-57CF-2874-1DA37FBD68D7}"/>
                </a:ext>
              </a:extLst>
            </p:cNvPr>
            <p:cNvSpPr/>
            <p:nvPr/>
          </p:nvSpPr>
          <p:spPr>
            <a:xfrm>
              <a:off x="9787472" y="2394931"/>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Co-Simulation</a:t>
              </a:r>
            </a:p>
          </p:txBody>
        </p:sp>
        <p:sp>
          <p:nvSpPr>
            <p:cNvPr id="31" name="TextBox 30">
              <a:extLst>
                <a:ext uri="{FF2B5EF4-FFF2-40B4-BE49-F238E27FC236}">
                  <a16:creationId xmlns:a16="http://schemas.microsoft.com/office/drawing/2014/main" id="{BF601E17-7D92-9B16-036D-0C8E9652119B}"/>
                </a:ext>
              </a:extLst>
            </p:cNvPr>
            <p:cNvSpPr txBox="1"/>
            <p:nvPr/>
          </p:nvSpPr>
          <p:spPr>
            <a:xfrm>
              <a:off x="9672468" y="1257057"/>
              <a:ext cx="1415901" cy="338554"/>
            </a:xfrm>
            <a:prstGeom prst="rect">
              <a:avLst/>
            </a:prstGeom>
            <a:noFill/>
          </p:spPr>
          <p:txBody>
            <a:bodyPr wrap="square" rtlCol="0">
              <a:spAutoFit/>
            </a:bodyPr>
            <a:lstStyle/>
            <a:p>
              <a:pPr algn="ctr"/>
              <a:r>
                <a:rPr lang="en-US" sz="1600">
                  <a:solidFill>
                    <a:srgbClr val="00B050"/>
                  </a:solidFill>
                </a:rPr>
                <a:t>Applications</a:t>
              </a:r>
            </a:p>
          </p:txBody>
        </p:sp>
      </p:grpSp>
      <p:grpSp>
        <p:nvGrpSpPr>
          <p:cNvPr id="39" name="Group 38">
            <a:extLst>
              <a:ext uri="{FF2B5EF4-FFF2-40B4-BE49-F238E27FC236}">
                <a16:creationId xmlns:a16="http://schemas.microsoft.com/office/drawing/2014/main" id="{3B48C55E-450E-BB0A-770C-EA44AB9D7E8E}"/>
              </a:ext>
            </a:extLst>
          </p:cNvPr>
          <p:cNvGrpSpPr/>
          <p:nvPr/>
        </p:nvGrpSpPr>
        <p:grpSpPr>
          <a:xfrm>
            <a:off x="1047842" y="1257057"/>
            <a:ext cx="1448296" cy="2261925"/>
            <a:chOff x="1047842" y="1257057"/>
            <a:chExt cx="1448296" cy="2261925"/>
          </a:xfrm>
        </p:grpSpPr>
        <p:sp>
          <p:nvSpPr>
            <p:cNvPr id="9" name="Rectangle 8">
              <a:extLst>
                <a:ext uri="{FF2B5EF4-FFF2-40B4-BE49-F238E27FC236}">
                  <a16:creationId xmlns:a16="http://schemas.microsoft.com/office/drawing/2014/main" id="{2FE0680E-2198-5F7F-4E43-54F1FB321021}"/>
                </a:ext>
              </a:extLst>
            </p:cNvPr>
            <p:cNvSpPr/>
            <p:nvPr/>
          </p:nvSpPr>
          <p:spPr>
            <a:xfrm>
              <a:off x="1100381" y="1726898"/>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Interconnect</a:t>
              </a:r>
            </a:p>
          </p:txBody>
        </p:sp>
        <p:sp>
          <p:nvSpPr>
            <p:cNvPr id="17" name="Rectangle 16">
              <a:extLst>
                <a:ext uri="{FF2B5EF4-FFF2-40B4-BE49-F238E27FC236}">
                  <a16:creationId xmlns:a16="http://schemas.microsoft.com/office/drawing/2014/main" id="{44670010-40B3-A71C-CF2A-2ABD11840811}"/>
                </a:ext>
              </a:extLst>
            </p:cNvPr>
            <p:cNvSpPr/>
            <p:nvPr/>
          </p:nvSpPr>
          <p:spPr>
            <a:xfrm>
              <a:off x="1100381" y="2394931"/>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Components</a:t>
              </a:r>
            </a:p>
          </p:txBody>
        </p:sp>
        <p:sp>
          <p:nvSpPr>
            <p:cNvPr id="19" name="Rectangle 18">
              <a:extLst>
                <a:ext uri="{FF2B5EF4-FFF2-40B4-BE49-F238E27FC236}">
                  <a16:creationId xmlns:a16="http://schemas.microsoft.com/office/drawing/2014/main" id="{BA1CE553-56FD-9D7D-A034-A6E519090717}"/>
                </a:ext>
              </a:extLst>
            </p:cNvPr>
            <p:cNvSpPr/>
            <p:nvPr/>
          </p:nvSpPr>
          <p:spPr>
            <a:xfrm>
              <a:off x="1100381" y="3071113"/>
              <a:ext cx="1203649" cy="4478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IPs</a:t>
              </a:r>
            </a:p>
            <a:p>
              <a:pPr algn="ctr"/>
              <a:r>
                <a:rPr lang="en-US" sz="1000">
                  <a:solidFill>
                    <a:schemeClr val="tx1"/>
                  </a:solidFill>
                </a:rPr>
                <a:t>(with PnP models) </a:t>
              </a:r>
            </a:p>
          </p:txBody>
        </p:sp>
        <p:sp>
          <p:nvSpPr>
            <p:cNvPr id="32" name="TextBox 31">
              <a:extLst>
                <a:ext uri="{FF2B5EF4-FFF2-40B4-BE49-F238E27FC236}">
                  <a16:creationId xmlns:a16="http://schemas.microsoft.com/office/drawing/2014/main" id="{630A9EF5-E3A8-A800-7A81-99AE73B82E12}"/>
                </a:ext>
              </a:extLst>
            </p:cNvPr>
            <p:cNvSpPr txBox="1"/>
            <p:nvPr/>
          </p:nvSpPr>
          <p:spPr>
            <a:xfrm>
              <a:off x="1047842" y="1257057"/>
              <a:ext cx="1448296" cy="338554"/>
            </a:xfrm>
            <a:prstGeom prst="rect">
              <a:avLst/>
            </a:prstGeom>
            <a:noFill/>
          </p:spPr>
          <p:txBody>
            <a:bodyPr wrap="square" rtlCol="0">
              <a:spAutoFit/>
            </a:bodyPr>
            <a:lstStyle/>
            <a:p>
              <a:pPr algn="ctr"/>
              <a:r>
                <a:rPr lang="en-US" sz="1600">
                  <a:solidFill>
                    <a:srgbClr val="00B050"/>
                  </a:solidFill>
                </a:rPr>
                <a:t>Library + IPs</a:t>
              </a:r>
            </a:p>
          </p:txBody>
        </p:sp>
      </p:grpSp>
      <p:sp>
        <p:nvSpPr>
          <p:cNvPr id="38" name="TextBox 37">
            <a:extLst>
              <a:ext uri="{FF2B5EF4-FFF2-40B4-BE49-F238E27FC236}">
                <a16:creationId xmlns:a16="http://schemas.microsoft.com/office/drawing/2014/main" id="{019A8CE2-B498-6B4F-4A25-AE74C68ECEE4}"/>
              </a:ext>
            </a:extLst>
          </p:cNvPr>
          <p:cNvSpPr txBox="1"/>
          <p:nvPr/>
        </p:nvSpPr>
        <p:spPr>
          <a:xfrm>
            <a:off x="517335" y="4637469"/>
            <a:ext cx="4558335" cy="1200329"/>
          </a:xfrm>
          <a:prstGeom prst="rect">
            <a:avLst/>
          </a:prstGeom>
          <a:noFill/>
        </p:spPr>
        <p:txBody>
          <a:bodyPr wrap="square" rtlCol="0">
            <a:spAutoFit/>
          </a:bodyPr>
          <a:lstStyle/>
          <a:p>
            <a:r>
              <a:rPr lang="en-US">
                <a:solidFill>
                  <a:srgbClr val="00B050"/>
                </a:solidFill>
              </a:rPr>
              <a:t>Summary of challenges</a:t>
            </a:r>
          </a:p>
          <a:p>
            <a:pPr marL="457200" indent="-457200">
              <a:buFont typeface="Arial" panose="020B0604020202020204" pitchFamily="34" charset="0"/>
              <a:buChar char="•"/>
            </a:pPr>
            <a:r>
              <a:rPr lang="en-US"/>
              <a:t>Proprietary solutions and interfaces</a:t>
            </a:r>
          </a:p>
          <a:p>
            <a:pPr marL="457200" indent="-457200">
              <a:buFont typeface="Arial" panose="020B0604020202020204" pitchFamily="34" charset="0"/>
              <a:buChar char="•"/>
            </a:pPr>
            <a:r>
              <a:rPr lang="en-US"/>
              <a:t>Fragmented solutions</a:t>
            </a:r>
          </a:p>
          <a:p>
            <a:pPr marL="457200" indent="-457200">
              <a:buFont typeface="Arial" panose="020B0604020202020204" pitchFamily="34" charset="0"/>
              <a:buChar char="•"/>
            </a:pPr>
            <a:r>
              <a:rPr lang="en-US"/>
              <a:t>Interoperability issues</a:t>
            </a:r>
          </a:p>
        </p:txBody>
      </p:sp>
      <p:grpSp>
        <p:nvGrpSpPr>
          <p:cNvPr id="68" name="Group 67">
            <a:extLst>
              <a:ext uri="{FF2B5EF4-FFF2-40B4-BE49-F238E27FC236}">
                <a16:creationId xmlns:a16="http://schemas.microsoft.com/office/drawing/2014/main" id="{EEE69AF6-9436-00B3-16A4-D8A5EF2BFB81}"/>
              </a:ext>
            </a:extLst>
          </p:cNvPr>
          <p:cNvGrpSpPr/>
          <p:nvPr/>
        </p:nvGrpSpPr>
        <p:grpSpPr>
          <a:xfrm>
            <a:off x="7394845" y="4557654"/>
            <a:ext cx="4564294" cy="1247386"/>
            <a:chOff x="7394845" y="4557654"/>
            <a:chExt cx="4564294" cy="1247386"/>
          </a:xfrm>
        </p:grpSpPr>
        <p:pic>
          <p:nvPicPr>
            <p:cNvPr id="18" name="Graphic 17" descr="Lights On outline">
              <a:extLst>
                <a:ext uri="{FF2B5EF4-FFF2-40B4-BE49-F238E27FC236}">
                  <a16:creationId xmlns:a16="http://schemas.microsoft.com/office/drawing/2014/main" id="{D861A19A-029F-AEEC-0828-8F2BDDAFFD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4845" y="5347840"/>
              <a:ext cx="457200" cy="457200"/>
            </a:xfrm>
            <a:prstGeom prst="rect">
              <a:avLst/>
            </a:prstGeom>
          </p:spPr>
        </p:pic>
        <p:sp>
          <p:nvSpPr>
            <p:cNvPr id="20" name="TextBox 19">
              <a:extLst>
                <a:ext uri="{FF2B5EF4-FFF2-40B4-BE49-F238E27FC236}">
                  <a16:creationId xmlns:a16="http://schemas.microsoft.com/office/drawing/2014/main" id="{EC806094-F7AE-24BC-C347-7192A63C38E4}"/>
                </a:ext>
              </a:extLst>
            </p:cNvPr>
            <p:cNvSpPr txBox="1"/>
            <p:nvPr/>
          </p:nvSpPr>
          <p:spPr>
            <a:xfrm>
              <a:off x="7823597" y="5437941"/>
              <a:ext cx="891591" cy="276999"/>
            </a:xfrm>
            <a:prstGeom prst="rect">
              <a:avLst/>
            </a:prstGeom>
            <a:noFill/>
          </p:spPr>
          <p:txBody>
            <a:bodyPr wrap="none" rtlCol="0">
              <a:spAutoFit/>
            </a:bodyPr>
            <a:lstStyle/>
            <a:p>
              <a:r>
                <a:rPr lang="en-US" sz="1200"/>
                <a:t>Novel idea</a:t>
              </a:r>
            </a:p>
          </p:txBody>
        </p:sp>
        <p:pic>
          <p:nvPicPr>
            <p:cNvPr id="22" name="Graphic 21" descr="Handshake outline">
              <a:extLst>
                <a:ext uri="{FF2B5EF4-FFF2-40B4-BE49-F238E27FC236}">
                  <a16:creationId xmlns:a16="http://schemas.microsoft.com/office/drawing/2014/main" id="{2600A2A8-4CA7-D5B6-CF7F-2CB596BE42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4845" y="4559886"/>
              <a:ext cx="457200" cy="457200"/>
            </a:xfrm>
            <a:prstGeom prst="rect">
              <a:avLst/>
            </a:prstGeom>
          </p:spPr>
        </p:pic>
        <p:sp>
          <p:nvSpPr>
            <p:cNvPr id="23" name="TextBox 22">
              <a:extLst>
                <a:ext uri="{FF2B5EF4-FFF2-40B4-BE49-F238E27FC236}">
                  <a16:creationId xmlns:a16="http://schemas.microsoft.com/office/drawing/2014/main" id="{D0130E4A-2D42-E8AB-4BC0-CFE3D1EBD8BB}"/>
                </a:ext>
              </a:extLst>
            </p:cNvPr>
            <p:cNvSpPr txBox="1"/>
            <p:nvPr/>
          </p:nvSpPr>
          <p:spPr>
            <a:xfrm>
              <a:off x="7823597" y="4649987"/>
              <a:ext cx="792205" cy="276999"/>
            </a:xfrm>
            <a:prstGeom prst="rect">
              <a:avLst/>
            </a:prstGeom>
            <a:noFill/>
          </p:spPr>
          <p:txBody>
            <a:bodyPr wrap="none" rtlCol="0">
              <a:spAutoFit/>
            </a:bodyPr>
            <a:lstStyle/>
            <a:p>
              <a:r>
                <a:rPr lang="en-US" sz="1200"/>
                <a:t>Embrace</a:t>
              </a:r>
            </a:p>
          </p:txBody>
        </p:sp>
        <p:pic>
          <p:nvPicPr>
            <p:cNvPr id="34" name="Graphic 33" descr="Disconnected outline">
              <a:extLst>
                <a:ext uri="{FF2B5EF4-FFF2-40B4-BE49-F238E27FC236}">
                  <a16:creationId xmlns:a16="http://schemas.microsoft.com/office/drawing/2014/main" id="{EFE6D4BF-A399-A206-E074-243F6E7E2FE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37804" y="4559886"/>
              <a:ext cx="457200" cy="457200"/>
            </a:xfrm>
            <a:prstGeom prst="rect">
              <a:avLst/>
            </a:prstGeom>
          </p:spPr>
        </p:pic>
        <p:sp>
          <p:nvSpPr>
            <p:cNvPr id="35" name="TextBox 34">
              <a:extLst>
                <a:ext uri="{FF2B5EF4-FFF2-40B4-BE49-F238E27FC236}">
                  <a16:creationId xmlns:a16="http://schemas.microsoft.com/office/drawing/2014/main" id="{AECE181D-2C94-F086-2B74-1C018CBCC0F8}"/>
                </a:ext>
              </a:extLst>
            </p:cNvPr>
            <p:cNvSpPr txBox="1"/>
            <p:nvPr/>
          </p:nvSpPr>
          <p:spPr>
            <a:xfrm>
              <a:off x="10820686" y="4557654"/>
              <a:ext cx="1138453" cy="461665"/>
            </a:xfrm>
            <a:prstGeom prst="rect">
              <a:avLst/>
            </a:prstGeom>
            <a:noFill/>
          </p:spPr>
          <p:txBody>
            <a:bodyPr wrap="none" rtlCol="0">
              <a:spAutoFit/>
            </a:bodyPr>
            <a:lstStyle/>
            <a:p>
              <a:r>
                <a:rPr lang="en-US" sz="1200"/>
                <a:t>Interoperable  </a:t>
              </a:r>
            </a:p>
            <a:p>
              <a:r>
                <a:rPr lang="en-US" sz="1200"/>
                <a:t>Issues</a:t>
              </a:r>
            </a:p>
          </p:txBody>
        </p:sp>
        <p:pic>
          <p:nvPicPr>
            <p:cNvPr id="37" name="Graphic 36" descr="Badge New outline">
              <a:extLst>
                <a:ext uri="{FF2B5EF4-FFF2-40B4-BE49-F238E27FC236}">
                  <a16:creationId xmlns:a16="http://schemas.microsoft.com/office/drawing/2014/main" id="{47CA5B7C-EF19-6D38-7320-7E092A529D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48020" y="5347840"/>
              <a:ext cx="457200" cy="457200"/>
            </a:xfrm>
            <a:prstGeom prst="rect">
              <a:avLst/>
            </a:prstGeom>
          </p:spPr>
        </p:pic>
        <p:sp>
          <p:nvSpPr>
            <p:cNvPr id="45" name="TextBox 44">
              <a:extLst>
                <a:ext uri="{FF2B5EF4-FFF2-40B4-BE49-F238E27FC236}">
                  <a16:creationId xmlns:a16="http://schemas.microsoft.com/office/drawing/2014/main" id="{B555ECDE-28EC-118A-D219-31455EF1DF17}"/>
                </a:ext>
              </a:extLst>
            </p:cNvPr>
            <p:cNvSpPr txBox="1"/>
            <p:nvPr/>
          </p:nvSpPr>
          <p:spPr>
            <a:xfrm>
              <a:off x="9438540" y="4557654"/>
              <a:ext cx="877163" cy="461665"/>
            </a:xfrm>
            <a:prstGeom prst="rect">
              <a:avLst/>
            </a:prstGeom>
            <a:noFill/>
          </p:spPr>
          <p:txBody>
            <a:bodyPr wrap="none" rtlCol="0">
              <a:spAutoFit/>
            </a:bodyPr>
            <a:lstStyle/>
            <a:p>
              <a:r>
                <a:rPr lang="en-US" sz="1200"/>
                <a:t>Lack of </a:t>
              </a:r>
            </a:p>
            <a:p>
              <a:r>
                <a:rPr lang="en-US" sz="1200"/>
                <a:t>Standards</a:t>
              </a:r>
            </a:p>
          </p:txBody>
        </p:sp>
        <p:sp>
          <p:nvSpPr>
            <p:cNvPr id="51" name="TextBox 50">
              <a:extLst>
                <a:ext uri="{FF2B5EF4-FFF2-40B4-BE49-F238E27FC236}">
                  <a16:creationId xmlns:a16="http://schemas.microsoft.com/office/drawing/2014/main" id="{0D14C64F-A8F7-4374-6834-3821B8A7355E}"/>
                </a:ext>
              </a:extLst>
            </p:cNvPr>
            <p:cNvSpPr txBox="1"/>
            <p:nvPr/>
          </p:nvSpPr>
          <p:spPr>
            <a:xfrm>
              <a:off x="9438540" y="5437941"/>
              <a:ext cx="1648208" cy="276999"/>
            </a:xfrm>
            <a:prstGeom prst="rect">
              <a:avLst/>
            </a:prstGeom>
            <a:noFill/>
          </p:spPr>
          <p:txBody>
            <a:bodyPr wrap="none" rtlCol="0">
              <a:spAutoFit/>
            </a:bodyPr>
            <a:lstStyle/>
            <a:p>
              <a:r>
                <a:rPr lang="en-US" sz="1200"/>
                <a:t>Unique Differentiation</a:t>
              </a:r>
            </a:p>
          </p:txBody>
        </p:sp>
        <p:pic>
          <p:nvPicPr>
            <p:cNvPr id="58" name="Graphic 57" descr="Badge Cross outline">
              <a:extLst>
                <a:ext uri="{FF2B5EF4-FFF2-40B4-BE49-F238E27FC236}">
                  <a16:creationId xmlns:a16="http://schemas.microsoft.com/office/drawing/2014/main" id="{DA54770D-C4A6-1393-9375-E1EC8D81CB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48020" y="4559886"/>
              <a:ext cx="457200" cy="457200"/>
            </a:xfrm>
            <a:prstGeom prst="rect">
              <a:avLst/>
            </a:prstGeom>
          </p:spPr>
        </p:pic>
      </p:grpSp>
      <p:grpSp>
        <p:nvGrpSpPr>
          <p:cNvPr id="44" name="Group 43">
            <a:extLst>
              <a:ext uri="{FF2B5EF4-FFF2-40B4-BE49-F238E27FC236}">
                <a16:creationId xmlns:a16="http://schemas.microsoft.com/office/drawing/2014/main" id="{2EED3BEF-34BE-9A8E-1AD3-B73253444322}"/>
              </a:ext>
            </a:extLst>
          </p:cNvPr>
          <p:cNvGrpSpPr/>
          <p:nvPr/>
        </p:nvGrpSpPr>
        <p:grpSpPr>
          <a:xfrm>
            <a:off x="568083" y="3100975"/>
            <a:ext cx="1530683" cy="904628"/>
            <a:chOff x="568083" y="3100975"/>
            <a:chExt cx="1530683" cy="904628"/>
          </a:xfrm>
        </p:grpSpPr>
        <p:pic>
          <p:nvPicPr>
            <p:cNvPr id="62" name="Graphic 61" descr="Handshake outline">
              <a:extLst>
                <a:ext uri="{FF2B5EF4-FFF2-40B4-BE49-F238E27FC236}">
                  <a16:creationId xmlns:a16="http://schemas.microsoft.com/office/drawing/2014/main" id="{D2801940-12CE-1A7D-520D-E245DBB888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083" y="3100975"/>
              <a:ext cx="457200" cy="457200"/>
            </a:xfrm>
            <a:prstGeom prst="rect">
              <a:avLst/>
            </a:prstGeom>
          </p:spPr>
        </p:pic>
        <p:sp>
          <p:nvSpPr>
            <p:cNvPr id="3" name="Callout: Line 2">
              <a:extLst>
                <a:ext uri="{FF2B5EF4-FFF2-40B4-BE49-F238E27FC236}">
                  <a16:creationId xmlns:a16="http://schemas.microsoft.com/office/drawing/2014/main" id="{2FDB521C-5FDD-F6FC-C5FA-1E9172814B7F}"/>
                </a:ext>
              </a:extLst>
            </p:cNvPr>
            <p:cNvSpPr/>
            <p:nvPr/>
          </p:nvSpPr>
          <p:spPr>
            <a:xfrm>
              <a:off x="1025283" y="3744502"/>
              <a:ext cx="1073483" cy="261101"/>
            </a:xfrm>
            <a:prstGeom prst="borderCallout1">
              <a:avLst>
                <a:gd name="adj1" fmla="val 18750"/>
                <a:gd name="adj2" fmla="val -8333"/>
                <a:gd name="adj3" fmla="val -67607"/>
                <a:gd name="adj4" fmla="val -3368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rPr>
                <a:t>ARM, RISCV, ...</a:t>
              </a:r>
            </a:p>
          </p:txBody>
        </p:sp>
      </p:grpSp>
      <p:grpSp>
        <p:nvGrpSpPr>
          <p:cNvPr id="36" name="Group 35">
            <a:extLst>
              <a:ext uri="{FF2B5EF4-FFF2-40B4-BE49-F238E27FC236}">
                <a16:creationId xmlns:a16="http://schemas.microsoft.com/office/drawing/2014/main" id="{611F4AC3-246D-7696-4DA4-D57FBC55C4A4}"/>
              </a:ext>
            </a:extLst>
          </p:cNvPr>
          <p:cNvGrpSpPr/>
          <p:nvPr/>
        </p:nvGrpSpPr>
        <p:grpSpPr>
          <a:xfrm>
            <a:off x="201649" y="1720479"/>
            <a:ext cx="2568281" cy="669786"/>
            <a:chOff x="201649" y="1720479"/>
            <a:chExt cx="2568281" cy="669786"/>
          </a:xfrm>
        </p:grpSpPr>
        <p:pic>
          <p:nvPicPr>
            <p:cNvPr id="59" name="Graphic 58" descr="Badge Cross outline">
              <a:extLst>
                <a:ext uri="{FF2B5EF4-FFF2-40B4-BE49-F238E27FC236}">
                  <a16:creationId xmlns:a16="http://schemas.microsoft.com/office/drawing/2014/main" id="{4EC07DE0-46AB-BE8F-7CDB-8EA704F0BA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12730" y="1720479"/>
              <a:ext cx="457200" cy="457200"/>
            </a:xfrm>
            <a:prstGeom prst="rect">
              <a:avLst/>
            </a:prstGeom>
          </p:spPr>
        </p:pic>
        <p:sp>
          <p:nvSpPr>
            <p:cNvPr id="4" name="Callout: Line 3">
              <a:extLst>
                <a:ext uri="{FF2B5EF4-FFF2-40B4-BE49-F238E27FC236}">
                  <a16:creationId xmlns:a16="http://schemas.microsoft.com/office/drawing/2014/main" id="{AF2D2E08-21E2-0EC8-0097-D19091B1A498}"/>
                </a:ext>
              </a:extLst>
            </p:cNvPr>
            <p:cNvSpPr/>
            <p:nvPr/>
          </p:nvSpPr>
          <p:spPr>
            <a:xfrm>
              <a:off x="201649" y="1942396"/>
              <a:ext cx="631372" cy="447869"/>
            </a:xfrm>
            <a:prstGeom prst="borderCallout1">
              <a:avLst>
                <a:gd name="adj1" fmla="val 52103"/>
                <a:gd name="adj2" fmla="val 101185"/>
                <a:gd name="adj3" fmla="val 2961"/>
                <a:gd name="adj4" fmla="val 127995"/>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rPr>
                <a:t>FDIO, HDIO, …</a:t>
              </a:r>
            </a:p>
          </p:txBody>
        </p:sp>
      </p:grpSp>
      <p:grpSp>
        <p:nvGrpSpPr>
          <p:cNvPr id="46" name="Group 45">
            <a:extLst>
              <a:ext uri="{FF2B5EF4-FFF2-40B4-BE49-F238E27FC236}">
                <a16:creationId xmlns:a16="http://schemas.microsoft.com/office/drawing/2014/main" id="{663DB9D4-1867-16A4-1140-E7D07F390243}"/>
              </a:ext>
            </a:extLst>
          </p:cNvPr>
          <p:cNvGrpSpPr/>
          <p:nvPr/>
        </p:nvGrpSpPr>
        <p:grpSpPr>
          <a:xfrm>
            <a:off x="2391116" y="2390265"/>
            <a:ext cx="806516" cy="908564"/>
            <a:chOff x="2391116" y="2390265"/>
            <a:chExt cx="806516" cy="908564"/>
          </a:xfrm>
        </p:grpSpPr>
        <p:pic>
          <p:nvPicPr>
            <p:cNvPr id="64" name="Graphic 63" descr="Badge New outline">
              <a:extLst>
                <a:ext uri="{FF2B5EF4-FFF2-40B4-BE49-F238E27FC236}">
                  <a16:creationId xmlns:a16="http://schemas.microsoft.com/office/drawing/2014/main" id="{5B87818C-5D8B-FF9B-666B-5F2039937C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40432" y="2390265"/>
              <a:ext cx="457200" cy="457200"/>
            </a:xfrm>
            <a:prstGeom prst="rect">
              <a:avLst/>
            </a:prstGeom>
          </p:spPr>
        </p:pic>
        <p:sp>
          <p:nvSpPr>
            <p:cNvPr id="8" name="Callout: Line 7">
              <a:extLst>
                <a:ext uri="{FF2B5EF4-FFF2-40B4-BE49-F238E27FC236}">
                  <a16:creationId xmlns:a16="http://schemas.microsoft.com/office/drawing/2014/main" id="{65251BB7-86F2-C460-F8E9-7F2D662C17CB}"/>
                </a:ext>
              </a:extLst>
            </p:cNvPr>
            <p:cNvSpPr/>
            <p:nvPr/>
          </p:nvSpPr>
          <p:spPr>
            <a:xfrm>
              <a:off x="2391116" y="2850960"/>
              <a:ext cx="709469" cy="447869"/>
            </a:xfrm>
            <a:prstGeom prst="borderCallout1">
              <a:avLst>
                <a:gd name="adj1" fmla="val -4286"/>
                <a:gd name="adj2" fmla="val 11579"/>
                <a:gd name="adj3" fmla="val -55372"/>
                <a:gd name="adj4" fmla="val 43299"/>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rPr>
                <a:t>EMiB, Foveros,</a:t>
              </a:r>
            </a:p>
          </p:txBody>
        </p:sp>
      </p:grpSp>
      <p:grpSp>
        <p:nvGrpSpPr>
          <p:cNvPr id="48" name="Group 47">
            <a:extLst>
              <a:ext uri="{FF2B5EF4-FFF2-40B4-BE49-F238E27FC236}">
                <a16:creationId xmlns:a16="http://schemas.microsoft.com/office/drawing/2014/main" id="{F8887ADE-58F6-AF29-0FB7-D24CC2B77DB5}"/>
              </a:ext>
            </a:extLst>
          </p:cNvPr>
          <p:cNvGrpSpPr/>
          <p:nvPr/>
        </p:nvGrpSpPr>
        <p:grpSpPr>
          <a:xfrm>
            <a:off x="4472501" y="1985018"/>
            <a:ext cx="941872" cy="2286110"/>
            <a:chOff x="4472501" y="1985018"/>
            <a:chExt cx="941872" cy="2286110"/>
          </a:xfrm>
        </p:grpSpPr>
        <p:sp>
          <p:nvSpPr>
            <p:cNvPr id="61" name="Left Bracket 60">
              <a:extLst>
                <a:ext uri="{FF2B5EF4-FFF2-40B4-BE49-F238E27FC236}">
                  <a16:creationId xmlns:a16="http://schemas.microsoft.com/office/drawing/2014/main" id="{060CA17F-9312-84FE-A0ED-5B18A718E79C}"/>
                </a:ext>
              </a:extLst>
            </p:cNvPr>
            <p:cNvSpPr/>
            <p:nvPr/>
          </p:nvSpPr>
          <p:spPr>
            <a:xfrm>
              <a:off x="5327287" y="1985018"/>
              <a:ext cx="87086" cy="190165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7" name="Group 46">
              <a:extLst>
                <a:ext uri="{FF2B5EF4-FFF2-40B4-BE49-F238E27FC236}">
                  <a16:creationId xmlns:a16="http://schemas.microsoft.com/office/drawing/2014/main" id="{E2C06F83-6581-336F-0AE0-749EF897837B}"/>
                </a:ext>
              </a:extLst>
            </p:cNvPr>
            <p:cNvGrpSpPr/>
            <p:nvPr/>
          </p:nvGrpSpPr>
          <p:grpSpPr>
            <a:xfrm>
              <a:off x="4472501" y="2707244"/>
              <a:ext cx="910036" cy="1563884"/>
              <a:chOff x="4472501" y="2707244"/>
              <a:chExt cx="910036" cy="1563884"/>
            </a:xfrm>
          </p:grpSpPr>
          <p:pic>
            <p:nvPicPr>
              <p:cNvPr id="60" name="Graphic 59" descr="Badge New outline">
                <a:extLst>
                  <a:ext uri="{FF2B5EF4-FFF2-40B4-BE49-F238E27FC236}">
                    <a16:creationId xmlns:a16="http://schemas.microsoft.com/office/drawing/2014/main" id="{E43B36B7-D3F2-FD66-13B9-FD8229575E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25337" y="2707244"/>
                <a:ext cx="457200" cy="457200"/>
              </a:xfrm>
              <a:prstGeom prst="rect">
                <a:avLst/>
              </a:prstGeom>
            </p:spPr>
          </p:pic>
          <p:sp>
            <p:nvSpPr>
              <p:cNvPr id="21" name="Callout: Line 20">
                <a:extLst>
                  <a:ext uri="{FF2B5EF4-FFF2-40B4-BE49-F238E27FC236}">
                    <a16:creationId xmlns:a16="http://schemas.microsoft.com/office/drawing/2014/main" id="{836ACAF4-13AD-CD6A-B16A-C51DE71BA92B}"/>
                  </a:ext>
                </a:extLst>
              </p:cNvPr>
              <p:cNvSpPr/>
              <p:nvPr/>
            </p:nvSpPr>
            <p:spPr>
              <a:xfrm>
                <a:off x="4472501" y="3429000"/>
                <a:ext cx="711855" cy="842128"/>
              </a:xfrm>
              <a:prstGeom prst="borderCallout1">
                <a:avLst>
                  <a:gd name="adj1" fmla="val -3252"/>
                  <a:gd name="adj2" fmla="val 42163"/>
                  <a:gd name="adj3" fmla="val -35724"/>
                  <a:gd name="adj4" fmla="val 70213"/>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rPr>
                  <a:t>Unique Solvers for early Tech analysis</a:t>
                </a:r>
              </a:p>
            </p:txBody>
          </p:sp>
        </p:grpSp>
      </p:grpSp>
      <p:grpSp>
        <p:nvGrpSpPr>
          <p:cNvPr id="49" name="Group 48">
            <a:extLst>
              <a:ext uri="{FF2B5EF4-FFF2-40B4-BE49-F238E27FC236}">
                <a16:creationId xmlns:a16="http://schemas.microsoft.com/office/drawing/2014/main" id="{1DA35A2F-EF56-DFCB-6492-F63A8F60CD9C}"/>
              </a:ext>
            </a:extLst>
          </p:cNvPr>
          <p:cNvGrpSpPr/>
          <p:nvPr/>
        </p:nvGrpSpPr>
        <p:grpSpPr>
          <a:xfrm>
            <a:off x="6714172" y="1961335"/>
            <a:ext cx="943213" cy="1954877"/>
            <a:chOff x="6714172" y="1961335"/>
            <a:chExt cx="943213" cy="1954877"/>
          </a:xfrm>
        </p:grpSpPr>
        <p:pic>
          <p:nvPicPr>
            <p:cNvPr id="65" name="Graphic 64" descr="Disconnected outline">
              <a:extLst>
                <a:ext uri="{FF2B5EF4-FFF2-40B4-BE49-F238E27FC236}">
                  <a16:creationId xmlns:a16="http://schemas.microsoft.com/office/drawing/2014/main" id="{8AC78187-FBB5-5762-0FCE-D75FADDBFD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14172" y="2695523"/>
              <a:ext cx="457200" cy="457200"/>
            </a:xfrm>
            <a:prstGeom prst="rect">
              <a:avLst/>
            </a:prstGeom>
          </p:spPr>
        </p:pic>
        <p:sp>
          <p:nvSpPr>
            <p:cNvPr id="66" name="Right Bracket 65">
              <a:extLst>
                <a:ext uri="{FF2B5EF4-FFF2-40B4-BE49-F238E27FC236}">
                  <a16:creationId xmlns:a16="http://schemas.microsoft.com/office/drawing/2014/main" id="{09FF8333-95B4-C75F-8EC7-33D614249345}"/>
                </a:ext>
              </a:extLst>
            </p:cNvPr>
            <p:cNvSpPr/>
            <p:nvPr/>
          </p:nvSpPr>
          <p:spPr>
            <a:xfrm>
              <a:off x="6784911" y="1961335"/>
              <a:ext cx="87086" cy="19548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allout: Line 24">
              <a:extLst>
                <a:ext uri="{FF2B5EF4-FFF2-40B4-BE49-F238E27FC236}">
                  <a16:creationId xmlns:a16="http://schemas.microsoft.com/office/drawing/2014/main" id="{7B5FC07E-B608-3CED-9DDB-981498BC10BE}"/>
                </a:ext>
              </a:extLst>
            </p:cNvPr>
            <p:cNvSpPr/>
            <p:nvPr/>
          </p:nvSpPr>
          <p:spPr>
            <a:xfrm>
              <a:off x="6942736" y="3278882"/>
              <a:ext cx="714649" cy="338554"/>
            </a:xfrm>
            <a:prstGeom prst="borderCallout1">
              <a:avLst>
                <a:gd name="adj1" fmla="val -3252"/>
                <a:gd name="adj2" fmla="val 42163"/>
                <a:gd name="adj3" fmla="val -51158"/>
                <a:gd name="adj4" fmla="val 9284"/>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a:solidFill>
                    <a:schemeClr val="tx1"/>
                  </a:solidFill>
                </a:rPr>
                <a:t>Disjointed solvers</a:t>
              </a:r>
            </a:p>
          </p:txBody>
        </p:sp>
      </p:grpSp>
      <p:grpSp>
        <p:nvGrpSpPr>
          <p:cNvPr id="50" name="Group 49">
            <a:extLst>
              <a:ext uri="{FF2B5EF4-FFF2-40B4-BE49-F238E27FC236}">
                <a16:creationId xmlns:a16="http://schemas.microsoft.com/office/drawing/2014/main" id="{F7FBDB9C-6136-0DBF-BCDF-B8B01254BB8D}"/>
              </a:ext>
            </a:extLst>
          </p:cNvPr>
          <p:cNvGrpSpPr/>
          <p:nvPr/>
        </p:nvGrpSpPr>
        <p:grpSpPr>
          <a:xfrm>
            <a:off x="6871997" y="1603310"/>
            <a:ext cx="814306" cy="914214"/>
            <a:chOff x="6871997" y="1603310"/>
            <a:chExt cx="814306" cy="914214"/>
          </a:xfrm>
        </p:grpSpPr>
        <p:pic>
          <p:nvPicPr>
            <p:cNvPr id="63" name="Graphic 62" descr="Badge New outline">
              <a:extLst>
                <a:ext uri="{FF2B5EF4-FFF2-40B4-BE49-F238E27FC236}">
                  <a16:creationId xmlns:a16="http://schemas.microsoft.com/office/drawing/2014/main" id="{D29EF302-4145-9C18-5993-BFB202D2BF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103" y="2060324"/>
              <a:ext cx="457200" cy="457200"/>
            </a:xfrm>
            <a:prstGeom prst="rect">
              <a:avLst/>
            </a:prstGeom>
          </p:spPr>
        </p:pic>
        <p:sp>
          <p:nvSpPr>
            <p:cNvPr id="27" name="Callout: Line 26">
              <a:extLst>
                <a:ext uri="{FF2B5EF4-FFF2-40B4-BE49-F238E27FC236}">
                  <a16:creationId xmlns:a16="http://schemas.microsoft.com/office/drawing/2014/main" id="{11A23CF9-F243-4685-8BA2-C24A4924FA3C}"/>
                </a:ext>
              </a:extLst>
            </p:cNvPr>
            <p:cNvSpPr/>
            <p:nvPr/>
          </p:nvSpPr>
          <p:spPr>
            <a:xfrm>
              <a:off x="6871997" y="1603310"/>
              <a:ext cx="785387" cy="338554"/>
            </a:xfrm>
            <a:prstGeom prst="borderCallout1">
              <a:avLst>
                <a:gd name="adj1" fmla="val 104784"/>
                <a:gd name="adj2" fmla="val 51911"/>
                <a:gd name="adj3" fmla="val 141764"/>
                <a:gd name="adj4" fmla="val 65338"/>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err="1">
                  <a:solidFill>
                    <a:schemeClr val="tx1"/>
                  </a:solidFill>
                </a:rPr>
                <a:t>e.g</a:t>
              </a:r>
              <a:r>
                <a:rPr lang="en-US" sz="1000">
                  <a:solidFill>
                    <a:schemeClr val="tx1"/>
                  </a:solidFill>
                </a:rPr>
                <a:t>, Simics</a:t>
              </a:r>
            </a:p>
          </p:txBody>
        </p:sp>
      </p:grpSp>
      <p:grpSp>
        <p:nvGrpSpPr>
          <p:cNvPr id="52" name="Group 51">
            <a:extLst>
              <a:ext uri="{FF2B5EF4-FFF2-40B4-BE49-F238E27FC236}">
                <a16:creationId xmlns:a16="http://schemas.microsoft.com/office/drawing/2014/main" id="{D5F9592F-C5A8-9A9A-DFDA-B45072D679E4}"/>
              </a:ext>
            </a:extLst>
          </p:cNvPr>
          <p:cNvGrpSpPr/>
          <p:nvPr/>
        </p:nvGrpSpPr>
        <p:grpSpPr>
          <a:xfrm>
            <a:off x="11019702" y="1692811"/>
            <a:ext cx="1015544" cy="1127497"/>
            <a:chOff x="11019702" y="1692811"/>
            <a:chExt cx="1015544" cy="1127497"/>
          </a:xfrm>
        </p:grpSpPr>
        <p:pic>
          <p:nvPicPr>
            <p:cNvPr id="54" name="Graphic 53" descr="Lights On outline">
              <a:extLst>
                <a:ext uri="{FF2B5EF4-FFF2-40B4-BE49-F238E27FC236}">
                  <a16:creationId xmlns:a16="http://schemas.microsoft.com/office/drawing/2014/main" id="{B360F28D-9D6C-EADE-F2E5-3E92A40A9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9702" y="1692811"/>
              <a:ext cx="457200" cy="457200"/>
            </a:xfrm>
            <a:prstGeom prst="rect">
              <a:avLst/>
            </a:prstGeom>
          </p:spPr>
        </p:pic>
        <p:sp>
          <p:nvSpPr>
            <p:cNvPr id="33" name="Callout: Line 32">
              <a:extLst>
                <a:ext uri="{FF2B5EF4-FFF2-40B4-BE49-F238E27FC236}">
                  <a16:creationId xmlns:a16="http://schemas.microsoft.com/office/drawing/2014/main" id="{278E75A1-D1DC-AD75-4FE4-92E0A31FC752}"/>
                </a:ext>
              </a:extLst>
            </p:cNvPr>
            <p:cNvSpPr/>
            <p:nvPr/>
          </p:nvSpPr>
          <p:spPr>
            <a:xfrm>
              <a:off x="11212567" y="2481754"/>
              <a:ext cx="822679" cy="338554"/>
            </a:xfrm>
            <a:prstGeom prst="borderCallout1">
              <a:avLst>
                <a:gd name="adj1" fmla="val -10969"/>
                <a:gd name="adj2" fmla="val 45335"/>
                <a:gd name="adj3" fmla="val -94886"/>
                <a:gd name="adj4" fmla="val 18363"/>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rPr>
                <a:t>HW/SW Partitioning</a:t>
              </a:r>
            </a:p>
          </p:txBody>
        </p:sp>
      </p:grpSp>
      <p:grpSp>
        <p:nvGrpSpPr>
          <p:cNvPr id="70" name="Group 69">
            <a:extLst>
              <a:ext uri="{FF2B5EF4-FFF2-40B4-BE49-F238E27FC236}">
                <a16:creationId xmlns:a16="http://schemas.microsoft.com/office/drawing/2014/main" id="{690ECAEC-A644-6AB2-FA8B-D4B00ECD1B5C}"/>
              </a:ext>
            </a:extLst>
          </p:cNvPr>
          <p:cNvGrpSpPr/>
          <p:nvPr/>
        </p:nvGrpSpPr>
        <p:grpSpPr>
          <a:xfrm>
            <a:off x="8918870" y="1673592"/>
            <a:ext cx="1242362" cy="1954877"/>
            <a:chOff x="8918870" y="1673592"/>
            <a:chExt cx="1242362" cy="1954877"/>
          </a:xfrm>
        </p:grpSpPr>
        <p:grpSp>
          <p:nvGrpSpPr>
            <p:cNvPr id="67" name="Group 66">
              <a:extLst>
                <a:ext uri="{FF2B5EF4-FFF2-40B4-BE49-F238E27FC236}">
                  <a16:creationId xmlns:a16="http://schemas.microsoft.com/office/drawing/2014/main" id="{102EB76E-A041-D8EB-BB72-3973A75DC171}"/>
                </a:ext>
              </a:extLst>
            </p:cNvPr>
            <p:cNvGrpSpPr/>
            <p:nvPr/>
          </p:nvGrpSpPr>
          <p:grpSpPr>
            <a:xfrm>
              <a:off x="8952961" y="1673592"/>
              <a:ext cx="1208271" cy="1954877"/>
              <a:chOff x="8952961" y="1673592"/>
              <a:chExt cx="1208271" cy="1954877"/>
            </a:xfrm>
          </p:grpSpPr>
          <p:sp>
            <p:nvSpPr>
              <p:cNvPr id="55" name="Callout: Line 54">
                <a:extLst>
                  <a:ext uri="{FF2B5EF4-FFF2-40B4-BE49-F238E27FC236}">
                    <a16:creationId xmlns:a16="http://schemas.microsoft.com/office/drawing/2014/main" id="{DE583BF1-EC13-FA40-7405-4AB067BE566B}"/>
                  </a:ext>
                </a:extLst>
              </p:cNvPr>
              <p:cNvSpPr/>
              <p:nvPr/>
            </p:nvSpPr>
            <p:spPr>
              <a:xfrm>
                <a:off x="9140144" y="3196934"/>
                <a:ext cx="1021088" cy="338554"/>
              </a:xfrm>
              <a:prstGeom prst="borderCallout1">
                <a:avLst>
                  <a:gd name="adj1" fmla="val -630"/>
                  <a:gd name="adj2" fmla="val 49988"/>
                  <a:gd name="adj3" fmla="val -72136"/>
                  <a:gd name="adj4" fmla="val 1363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a:solidFill>
                      <a:schemeClr val="tx1"/>
                    </a:solidFill>
                  </a:rPr>
                  <a:t>Silo</a:t>
                </a:r>
              </a:p>
              <a:p>
                <a:r>
                  <a:rPr lang="en-US" sz="900">
                    <a:solidFill>
                      <a:schemeClr val="tx1"/>
                    </a:solidFill>
                  </a:rPr>
                  <a:t>Static Perf/Watt</a:t>
                </a:r>
              </a:p>
            </p:txBody>
          </p:sp>
          <p:sp>
            <p:nvSpPr>
              <p:cNvPr id="57" name="Right Bracket 56">
                <a:extLst>
                  <a:ext uri="{FF2B5EF4-FFF2-40B4-BE49-F238E27FC236}">
                    <a16:creationId xmlns:a16="http://schemas.microsoft.com/office/drawing/2014/main" id="{E139B073-4EF7-135C-08E0-595B49E7CF38}"/>
                  </a:ext>
                </a:extLst>
              </p:cNvPr>
              <p:cNvSpPr/>
              <p:nvPr/>
            </p:nvSpPr>
            <p:spPr>
              <a:xfrm>
                <a:off x="8952961" y="1673592"/>
                <a:ext cx="87086" cy="19548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9" name="Graphic 68" descr="Disconnected outline">
              <a:extLst>
                <a:ext uri="{FF2B5EF4-FFF2-40B4-BE49-F238E27FC236}">
                  <a16:creationId xmlns:a16="http://schemas.microsoft.com/office/drawing/2014/main" id="{DB5C80F6-1ECC-28FA-E144-BCABB1DAAB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18870" y="2738618"/>
              <a:ext cx="457200" cy="457200"/>
            </a:xfrm>
            <a:prstGeom prst="rect">
              <a:avLst/>
            </a:prstGeom>
          </p:spPr>
        </p:pic>
      </p:grpSp>
      <p:sp>
        <p:nvSpPr>
          <p:cNvPr id="53" name="TextBox 52">
            <a:extLst>
              <a:ext uri="{FF2B5EF4-FFF2-40B4-BE49-F238E27FC236}">
                <a16:creationId xmlns:a16="http://schemas.microsoft.com/office/drawing/2014/main" id="{6E648567-7AAD-6B99-5B96-39782ECBEACE}"/>
              </a:ext>
            </a:extLst>
          </p:cNvPr>
          <p:cNvSpPr txBox="1"/>
          <p:nvPr/>
        </p:nvSpPr>
        <p:spPr>
          <a:xfrm>
            <a:off x="655994" y="6117159"/>
            <a:ext cx="6099048" cy="261610"/>
          </a:xfrm>
          <a:prstGeom prst="rect">
            <a:avLst/>
          </a:prstGeom>
          <a:noFill/>
        </p:spPr>
        <p:txBody>
          <a:bodyPr wrap="square">
            <a:spAutoFit/>
          </a:bodyPr>
          <a:lstStyle/>
          <a:p>
            <a:pPr lvl="0"/>
            <a:r>
              <a:rPr lang="en-US" sz="1050">
                <a:solidFill>
                  <a:schemeClr val="bg1">
                    <a:lumMod val="50000"/>
                  </a:schemeClr>
                </a:solidFill>
              </a:rPr>
              <a:t>… detailed case-study in slides ahead</a:t>
            </a:r>
          </a:p>
        </p:txBody>
      </p:sp>
    </p:spTree>
    <p:extLst>
      <p:ext uri="{BB962C8B-B14F-4D97-AF65-F5344CB8AC3E}">
        <p14:creationId xmlns:p14="http://schemas.microsoft.com/office/powerpoint/2010/main" val="29774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1D16-03B4-C282-467B-F71F3F7CADB6}"/>
              </a:ext>
            </a:extLst>
          </p:cNvPr>
          <p:cNvSpPr>
            <a:spLocks noGrp="1"/>
          </p:cNvSpPr>
          <p:nvPr>
            <p:ph type="title"/>
          </p:nvPr>
        </p:nvSpPr>
        <p:spPr/>
        <p:txBody>
          <a:bodyPr/>
          <a:lstStyle/>
          <a:p>
            <a:r>
              <a:rPr lang="en-US"/>
              <a:t>To Win, We Must …</a:t>
            </a:r>
          </a:p>
        </p:txBody>
      </p:sp>
      <p:graphicFrame>
        <p:nvGraphicFramePr>
          <p:cNvPr id="7" name="Content Placeholder 6">
            <a:extLst>
              <a:ext uri="{FF2B5EF4-FFF2-40B4-BE49-F238E27FC236}">
                <a16:creationId xmlns:a16="http://schemas.microsoft.com/office/drawing/2014/main" id="{A021EC9C-A87B-E5CC-6224-B43DA45DD7CB}"/>
              </a:ext>
            </a:extLst>
          </p:cNvPr>
          <p:cNvGraphicFramePr>
            <a:graphicFrameLocks/>
          </p:cNvGraphicFramePr>
          <p:nvPr>
            <p:extLst>
              <p:ext uri="{D42A27DB-BD31-4B8C-83A1-F6EECF244321}">
                <p14:modId xmlns:p14="http://schemas.microsoft.com/office/powerpoint/2010/main" val="2186448156"/>
              </p:ext>
            </p:extLst>
          </p:nvPr>
        </p:nvGraphicFramePr>
        <p:xfrm>
          <a:off x="380999" y="1421516"/>
          <a:ext cx="11430000" cy="4689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157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0855C54C-5AF9-44D1-9F7D-9D30E016771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A87C9122-AFE7-4837-B479-C63E2BE4A50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1415ED04-8E8B-4B80-8B94-763C3113965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4E9AB94D-802A-4813-963E-E97727BF23A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E9F93EF9-0ECD-484C-A4AE-0566DC41A9D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6BBB3182-752B-4324-8ABA-1F45F45C00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04357-0046-CEF3-9E07-3FE90587F382}"/>
              </a:ext>
            </a:extLst>
          </p:cNvPr>
          <p:cNvSpPr>
            <a:spLocks noGrp="1"/>
          </p:cNvSpPr>
          <p:nvPr>
            <p:ph type="title"/>
          </p:nvPr>
        </p:nvSpPr>
        <p:spPr/>
        <p:txBody>
          <a:bodyPr>
            <a:normAutofit/>
          </a:bodyPr>
          <a:lstStyle/>
          <a:p>
            <a:r>
              <a:rPr lang="en-US"/>
              <a:t>Upside of an Integrated Studio</a:t>
            </a:r>
          </a:p>
        </p:txBody>
      </p:sp>
      <p:grpSp>
        <p:nvGrpSpPr>
          <p:cNvPr id="18" name="Group 17">
            <a:extLst>
              <a:ext uri="{FF2B5EF4-FFF2-40B4-BE49-F238E27FC236}">
                <a16:creationId xmlns:a16="http://schemas.microsoft.com/office/drawing/2014/main" id="{B5414A02-BF84-E95C-3B79-6BF1AC1FA063}"/>
              </a:ext>
            </a:extLst>
          </p:cNvPr>
          <p:cNvGrpSpPr/>
          <p:nvPr/>
        </p:nvGrpSpPr>
        <p:grpSpPr>
          <a:xfrm>
            <a:off x="5022939" y="1474268"/>
            <a:ext cx="4717135" cy="4250113"/>
            <a:chOff x="5022939" y="1474268"/>
            <a:chExt cx="4717135" cy="4250113"/>
          </a:xfrm>
        </p:grpSpPr>
        <p:sp>
          <p:nvSpPr>
            <p:cNvPr id="4" name="TextBox 3">
              <a:extLst>
                <a:ext uri="{FF2B5EF4-FFF2-40B4-BE49-F238E27FC236}">
                  <a16:creationId xmlns:a16="http://schemas.microsoft.com/office/drawing/2014/main" id="{FEF8CB7E-4184-4E75-DF15-B1812F04AD2D}"/>
                </a:ext>
              </a:extLst>
            </p:cNvPr>
            <p:cNvSpPr txBox="1"/>
            <p:nvPr/>
          </p:nvSpPr>
          <p:spPr>
            <a:xfrm>
              <a:off x="5585516" y="5311115"/>
              <a:ext cx="4154558"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B050"/>
                  </a:solidFill>
                  <a:effectLst/>
                  <a:uLnTx/>
                  <a:uFillTx/>
                  <a:latin typeface="IntelOne Display Regular"/>
                  <a:cs typeface="Arial"/>
                </a:rPr>
                <a:t>Bolster IFS business</a:t>
              </a:r>
            </a:p>
          </p:txBody>
        </p:sp>
        <p:sp>
          <p:nvSpPr>
            <p:cNvPr id="7" name="Oval 6">
              <a:extLst>
                <a:ext uri="{FF2B5EF4-FFF2-40B4-BE49-F238E27FC236}">
                  <a16:creationId xmlns:a16="http://schemas.microsoft.com/office/drawing/2014/main" id="{5BEAD676-F554-D143-00A3-63F918337DDA}"/>
                </a:ext>
              </a:extLst>
            </p:cNvPr>
            <p:cNvSpPr>
              <a:spLocks noChangeAspect="1"/>
            </p:cNvSpPr>
            <p:nvPr/>
          </p:nvSpPr>
          <p:spPr>
            <a:xfrm>
              <a:off x="5074095" y="5267181"/>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grpSp>
          <p:nvGrpSpPr>
            <p:cNvPr id="15" name="Group 14">
              <a:extLst>
                <a:ext uri="{FF2B5EF4-FFF2-40B4-BE49-F238E27FC236}">
                  <a16:creationId xmlns:a16="http://schemas.microsoft.com/office/drawing/2014/main" id="{7006F211-9E21-0DA6-A7C4-05CF7178480F}"/>
                </a:ext>
              </a:extLst>
            </p:cNvPr>
            <p:cNvGrpSpPr/>
            <p:nvPr/>
          </p:nvGrpSpPr>
          <p:grpSpPr>
            <a:xfrm>
              <a:off x="5022939" y="1474268"/>
              <a:ext cx="2953726" cy="3355963"/>
              <a:chOff x="5074340" y="1872559"/>
              <a:chExt cx="2953726" cy="3355963"/>
            </a:xfrm>
          </p:grpSpPr>
          <p:sp>
            <p:nvSpPr>
              <p:cNvPr id="94" name="Rectangle 93">
                <a:extLst>
                  <a:ext uri="{FF2B5EF4-FFF2-40B4-BE49-F238E27FC236}">
                    <a16:creationId xmlns:a16="http://schemas.microsoft.com/office/drawing/2014/main" id="{5E0C95B3-1D75-29C2-C9B7-BFDAE72669D8}"/>
                  </a:ext>
                </a:extLst>
              </p:cNvPr>
              <p:cNvSpPr/>
              <p:nvPr/>
            </p:nvSpPr>
            <p:spPr>
              <a:xfrm>
                <a:off x="5102789" y="1872559"/>
                <a:ext cx="2925277" cy="241784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95" name="Rectangle 94">
                <a:extLst>
                  <a:ext uri="{FF2B5EF4-FFF2-40B4-BE49-F238E27FC236}">
                    <a16:creationId xmlns:a16="http://schemas.microsoft.com/office/drawing/2014/main" id="{EBA5EE9C-4AF8-7773-0F7A-4334B5E0EDF7}"/>
                  </a:ext>
                </a:extLst>
              </p:cNvPr>
              <p:cNvSpPr/>
              <p:nvPr/>
            </p:nvSpPr>
            <p:spPr>
              <a:xfrm>
                <a:off x="5102788" y="4327353"/>
                <a:ext cx="2925277" cy="90090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45" name="Rectangle 44">
                <a:extLst>
                  <a:ext uri="{FF2B5EF4-FFF2-40B4-BE49-F238E27FC236}">
                    <a16:creationId xmlns:a16="http://schemas.microsoft.com/office/drawing/2014/main" id="{97A090A2-C5D4-FE2E-7BEC-B8254D8EAD08}"/>
                  </a:ext>
                </a:extLst>
              </p:cNvPr>
              <p:cNvSpPr/>
              <p:nvPr/>
            </p:nvSpPr>
            <p:spPr>
              <a:xfrm>
                <a:off x="5185106" y="3711157"/>
                <a:ext cx="902076"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Artificial</a:t>
                </a:r>
                <a:b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b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Intelligence</a:t>
                </a:r>
              </a:p>
            </p:txBody>
          </p:sp>
          <p:grpSp>
            <p:nvGrpSpPr>
              <p:cNvPr id="48" name="Group 47">
                <a:extLst>
                  <a:ext uri="{FF2B5EF4-FFF2-40B4-BE49-F238E27FC236}">
                    <a16:creationId xmlns:a16="http://schemas.microsoft.com/office/drawing/2014/main" id="{1AA91D17-2863-3F02-9A45-7A644A77BAEC}"/>
                  </a:ext>
                </a:extLst>
              </p:cNvPr>
              <p:cNvGrpSpPr>
                <a:grpSpLocks noChangeAspect="1"/>
              </p:cNvGrpSpPr>
              <p:nvPr/>
            </p:nvGrpSpPr>
            <p:grpSpPr>
              <a:xfrm>
                <a:off x="6075461" y="3711157"/>
                <a:ext cx="420615" cy="459922"/>
                <a:chOff x="1274078" y="3772038"/>
                <a:chExt cx="385693" cy="384048"/>
              </a:xfrm>
            </p:grpSpPr>
            <p:sp>
              <p:nvSpPr>
                <p:cNvPr id="49" name="Rectangle 48">
                  <a:extLst>
                    <a:ext uri="{FF2B5EF4-FFF2-40B4-BE49-F238E27FC236}">
                      <a16:creationId xmlns:a16="http://schemas.microsoft.com/office/drawing/2014/main" id="{D3EE28F4-6B32-B1DA-EE9B-291F0DE2DE30}"/>
                    </a:ext>
                  </a:extLst>
                </p:cNvPr>
                <p:cNvSpPr/>
                <p:nvPr/>
              </p:nvSpPr>
              <p:spPr>
                <a:xfrm>
                  <a:off x="1274078" y="3772038"/>
                  <a:ext cx="385693" cy="384048"/>
                </a:xfrm>
                <a:prstGeom prst="rect">
                  <a:avLst/>
                </a:prstGeom>
                <a:solidFill>
                  <a:srgbClr val="0339A4"/>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effectLst/>
                    <a:uLnTx/>
                    <a:uFillTx/>
                    <a:latin typeface="Intel Clear"/>
                    <a:cs typeface="Arial"/>
                    <a:sym typeface="Helvetica Neue"/>
                  </a:endParaRPr>
                </a:p>
              </p:txBody>
            </p:sp>
            <p:pic>
              <p:nvPicPr>
                <p:cNvPr id="50" name="Graphic 49">
                  <a:extLst>
                    <a:ext uri="{FF2B5EF4-FFF2-40B4-BE49-F238E27FC236}">
                      <a16:creationId xmlns:a16="http://schemas.microsoft.com/office/drawing/2014/main" id="{3CF5558B-50C0-3333-8E29-AFE3F1CFCB0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31491" y="3833429"/>
                  <a:ext cx="270866" cy="261266"/>
                </a:xfrm>
                <a:prstGeom prst="rect">
                  <a:avLst/>
                </a:prstGeom>
              </p:spPr>
            </p:pic>
          </p:grpSp>
          <p:sp>
            <p:nvSpPr>
              <p:cNvPr id="51" name="Rectangle 50">
                <a:extLst>
                  <a:ext uri="{FF2B5EF4-FFF2-40B4-BE49-F238E27FC236}">
                    <a16:creationId xmlns:a16="http://schemas.microsoft.com/office/drawing/2014/main" id="{43994F86-DA0A-F992-7D77-169D3EF708C2}"/>
                  </a:ext>
                </a:extLst>
              </p:cNvPr>
              <p:cNvSpPr/>
              <p:nvPr/>
            </p:nvSpPr>
            <p:spPr>
              <a:xfrm>
                <a:off x="5185108" y="2235974"/>
                <a:ext cx="902074"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Ubiquitous  Compute</a:t>
                </a:r>
              </a:p>
            </p:txBody>
          </p:sp>
          <p:grpSp>
            <p:nvGrpSpPr>
              <p:cNvPr id="55" name="Group 54">
                <a:extLst>
                  <a:ext uri="{FF2B5EF4-FFF2-40B4-BE49-F238E27FC236}">
                    <a16:creationId xmlns:a16="http://schemas.microsoft.com/office/drawing/2014/main" id="{4C7F358F-64E0-2B51-CCAE-68858496E2F8}"/>
                  </a:ext>
                </a:extLst>
              </p:cNvPr>
              <p:cNvGrpSpPr>
                <a:grpSpLocks noChangeAspect="1"/>
              </p:cNvGrpSpPr>
              <p:nvPr/>
            </p:nvGrpSpPr>
            <p:grpSpPr>
              <a:xfrm>
                <a:off x="6075461" y="2235974"/>
                <a:ext cx="454765" cy="459922"/>
                <a:chOff x="1157401" y="1697467"/>
                <a:chExt cx="423761" cy="940458"/>
              </a:xfrm>
            </p:grpSpPr>
            <p:sp>
              <p:nvSpPr>
                <p:cNvPr id="57" name="Rectangle 56">
                  <a:extLst>
                    <a:ext uri="{FF2B5EF4-FFF2-40B4-BE49-F238E27FC236}">
                      <a16:creationId xmlns:a16="http://schemas.microsoft.com/office/drawing/2014/main" id="{07E9D5AB-B901-121A-E571-4448BCC54FCA}"/>
                    </a:ext>
                  </a:extLst>
                </p:cNvPr>
                <p:cNvSpPr/>
                <p:nvPr/>
              </p:nvSpPr>
              <p:spPr>
                <a:xfrm>
                  <a:off x="1157401" y="1697467"/>
                  <a:ext cx="423761" cy="940458"/>
                </a:xfrm>
                <a:prstGeom prst="rect">
                  <a:avLst/>
                </a:prstGeom>
                <a:solidFill>
                  <a:srgbClr val="0339A4"/>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effectLst/>
                    <a:uLnTx/>
                    <a:uFillTx/>
                    <a:latin typeface="Intel Clear"/>
                    <a:cs typeface="Arial"/>
                    <a:sym typeface="Helvetica Neue"/>
                  </a:endParaRPr>
                </a:p>
              </p:txBody>
            </p:sp>
            <p:pic>
              <p:nvPicPr>
                <p:cNvPr id="58" name="Graphic 57">
                  <a:extLst>
                    <a:ext uri="{FF2B5EF4-FFF2-40B4-BE49-F238E27FC236}">
                      <a16:creationId xmlns:a16="http://schemas.microsoft.com/office/drawing/2014/main" id="{A25EE8FC-0E90-BEBC-D87C-F179549B7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5507" y="1876532"/>
                  <a:ext cx="252551" cy="551932"/>
                </a:xfrm>
                <a:prstGeom prst="rect">
                  <a:avLst/>
                </a:prstGeom>
              </p:spPr>
            </p:pic>
          </p:grpSp>
          <p:sp>
            <p:nvSpPr>
              <p:cNvPr id="59" name="Rectangle 58">
                <a:extLst>
                  <a:ext uri="{FF2B5EF4-FFF2-40B4-BE49-F238E27FC236}">
                    <a16:creationId xmlns:a16="http://schemas.microsoft.com/office/drawing/2014/main" id="{7BA2A29A-FFC6-8885-57AD-F3846A0AE04A}"/>
                  </a:ext>
                </a:extLst>
              </p:cNvPr>
              <p:cNvSpPr/>
              <p:nvPr/>
            </p:nvSpPr>
            <p:spPr>
              <a:xfrm>
                <a:off x="6597838" y="2593461"/>
                <a:ext cx="985846"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Cloud to Edge Infrastructure</a:t>
                </a:r>
              </a:p>
            </p:txBody>
          </p:sp>
          <p:sp>
            <p:nvSpPr>
              <p:cNvPr id="63" name="Rectangle 62">
                <a:extLst>
                  <a:ext uri="{FF2B5EF4-FFF2-40B4-BE49-F238E27FC236}">
                    <a16:creationId xmlns:a16="http://schemas.microsoft.com/office/drawing/2014/main" id="{F1D5430B-A44E-4594-1C7C-F9DBFF1721C3}"/>
                  </a:ext>
                </a:extLst>
              </p:cNvPr>
              <p:cNvSpPr/>
              <p:nvPr/>
            </p:nvSpPr>
            <p:spPr>
              <a:xfrm>
                <a:off x="5185105" y="2973566"/>
                <a:ext cx="902075"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Pervasive Connectivity</a:t>
                </a:r>
              </a:p>
            </p:txBody>
          </p:sp>
          <p:grpSp>
            <p:nvGrpSpPr>
              <p:cNvPr id="64" name="Group 63">
                <a:extLst>
                  <a:ext uri="{FF2B5EF4-FFF2-40B4-BE49-F238E27FC236}">
                    <a16:creationId xmlns:a16="http://schemas.microsoft.com/office/drawing/2014/main" id="{764EF7DB-90B4-B43F-3375-AB28F123DB03}"/>
                  </a:ext>
                </a:extLst>
              </p:cNvPr>
              <p:cNvGrpSpPr>
                <a:grpSpLocks noChangeAspect="1"/>
              </p:cNvGrpSpPr>
              <p:nvPr/>
            </p:nvGrpSpPr>
            <p:grpSpPr>
              <a:xfrm>
                <a:off x="6075461" y="2973566"/>
                <a:ext cx="420615" cy="459922"/>
                <a:chOff x="1282750" y="2921496"/>
                <a:chExt cx="385693" cy="384048"/>
              </a:xfrm>
            </p:grpSpPr>
            <p:sp>
              <p:nvSpPr>
                <p:cNvPr id="65" name="Rectangle 64">
                  <a:extLst>
                    <a:ext uri="{FF2B5EF4-FFF2-40B4-BE49-F238E27FC236}">
                      <a16:creationId xmlns:a16="http://schemas.microsoft.com/office/drawing/2014/main" id="{9E4F4103-9025-B51F-2F69-40E3EA6D2FDA}"/>
                    </a:ext>
                  </a:extLst>
                </p:cNvPr>
                <p:cNvSpPr/>
                <p:nvPr/>
              </p:nvSpPr>
              <p:spPr>
                <a:xfrm>
                  <a:off x="1282750" y="2921496"/>
                  <a:ext cx="385693" cy="384048"/>
                </a:xfrm>
                <a:prstGeom prst="rect">
                  <a:avLst/>
                </a:prstGeom>
                <a:solidFill>
                  <a:srgbClr val="0339A4"/>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effectLst/>
                    <a:uLnTx/>
                    <a:uFillTx/>
                    <a:latin typeface="Intel Clear"/>
                    <a:cs typeface="Arial"/>
                    <a:sym typeface="Helvetica Neue"/>
                  </a:endParaRPr>
                </a:p>
              </p:txBody>
            </p:sp>
            <p:grpSp>
              <p:nvGrpSpPr>
                <p:cNvPr id="66" name="Group 65">
                  <a:extLst>
                    <a:ext uri="{FF2B5EF4-FFF2-40B4-BE49-F238E27FC236}">
                      <a16:creationId xmlns:a16="http://schemas.microsoft.com/office/drawing/2014/main" id="{99BFAA9E-F412-9268-81A3-4510368BC18B}"/>
                    </a:ext>
                  </a:extLst>
                </p:cNvPr>
                <p:cNvGrpSpPr/>
                <p:nvPr/>
              </p:nvGrpSpPr>
              <p:grpSpPr>
                <a:xfrm>
                  <a:off x="1344453" y="3005711"/>
                  <a:ext cx="262257" cy="215618"/>
                  <a:chOff x="2639858" y="2560779"/>
                  <a:chExt cx="1628775" cy="1453991"/>
                </a:xfrm>
              </p:grpSpPr>
              <p:sp>
                <p:nvSpPr>
                  <p:cNvPr id="67" name="Freeform: Shape 66">
                    <a:extLst>
                      <a:ext uri="{FF2B5EF4-FFF2-40B4-BE49-F238E27FC236}">
                        <a16:creationId xmlns:a16="http://schemas.microsoft.com/office/drawing/2014/main" id="{01CD931B-D6CB-4A5C-750F-2708D76AC1A9}"/>
                      </a:ext>
                    </a:extLst>
                  </p:cNvPr>
                  <p:cNvSpPr/>
                  <p:nvPr/>
                </p:nvSpPr>
                <p:spPr>
                  <a:xfrm rot="10800000">
                    <a:off x="3414192" y="3229576"/>
                    <a:ext cx="114300" cy="114300"/>
                  </a:xfrm>
                  <a:custGeom>
                    <a:avLst/>
                    <a:gdLst>
                      <a:gd name="connsiteX0" fmla="*/ 0 w 114300"/>
                      <a:gd name="connsiteY0" fmla="*/ 0 h 114300"/>
                      <a:gd name="connsiteX1" fmla="*/ 114300 w 114300"/>
                      <a:gd name="connsiteY1" fmla="*/ 0 h 114300"/>
                      <a:gd name="connsiteX2" fmla="*/ 114300 w 114300"/>
                      <a:gd name="connsiteY2" fmla="*/ 114300 h 114300"/>
                      <a:gd name="connsiteX3" fmla="*/ 0 w 1143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14300" h="114300">
                        <a:moveTo>
                          <a:pt x="0" y="0"/>
                        </a:moveTo>
                        <a:lnTo>
                          <a:pt x="114300" y="0"/>
                        </a:lnTo>
                        <a:lnTo>
                          <a:pt x="114300" y="114300"/>
                        </a:lnTo>
                        <a:lnTo>
                          <a:pt x="0" y="11430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effectLst/>
                      <a:uLnTx/>
                      <a:uFillTx/>
                      <a:latin typeface="IntelOne Display Regular"/>
                      <a:cs typeface="Arial"/>
                      <a:sym typeface="Helvetica Neue"/>
                    </a:endParaRPr>
                  </a:p>
                </p:txBody>
              </p:sp>
              <p:sp>
                <p:nvSpPr>
                  <p:cNvPr id="68" name="Freeform: Shape 67">
                    <a:extLst>
                      <a:ext uri="{FF2B5EF4-FFF2-40B4-BE49-F238E27FC236}">
                        <a16:creationId xmlns:a16="http://schemas.microsoft.com/office/drawing/2014/main" id="{A6567170-81AF-E2DF-9490-6862DBEB20E3}"/>
                      </a:ext>
                    </a:extLst>
                  </p:cNvPr>
                  <p:cNvSpPr/>
                  <p:nvPr/>
                </p:nvSpPr>
                <p:spPr>
                  <a:xfrm>
                    <a:off x="2639858" y="2560779"/>
                    <a:ext cx="1628775" cy="1453991"/>
                  </a:xfrm>
                  <a:custGeom>
                    <a:avLst/>
                    <a:gdLst>
                      <a:gd name="connsiteX0" fmla="*/ 1552575 w 1628775"/>
                      <a:gd name="connsiteY0" fmla="*/ 577882 h 1453991"/>
                      <a:gd name="connsiteX1" fmla="*/ 1479899 w 1628775"/>
                      <a:gd name="connsiteY1" fmla="*/ 577882 h 1453991"/>
                      <a:gd name="connsiteX2" fmla="*/ 1283208 w 1628775"/>
                      <a:gd name="connsiteY2" fmla="*/ 233363 h 1453991"/>
                      <a:gd name="connsiteX3" fmla="*/ 1306163 w 1628775"/>
                      <a:gd name="connsiteY3" fmla="*/ 153067 h 1453991"/>
                      <a:gd name="connsiteX4" fmla="*/ 1153097 w 1628775"/>
                      <a:gd name="connsiteY4" fmla="*/ 0 h 1453991"/>
                      <a:gd name="connsiteX5" fmla="*/ 1019365 w 1628775"/>
                      <a:gd name="connsiteY5" fmla="*/ 78772 h 1453991"/>
                      <a:gd name="connsiteX6" fmla="*/ 632746 w 1628775"/>
                      <a:gd name="connsiteY6" fmla="*/ 78772 h 1453991"/>
                      <a:gd name="connsiteX7" fmla="*/ 632746 w 1628775"/>
                      <a:gd name="connsiteY7" fmla="*/ 10192 h 1453991"/>
                      <a:gd name="connsiteX8" fmla="*/ 556546 w 1628775"/>
                      <a:gd name="connsiteY8" fmla="*/ 10192 h 1453991"/>
                      <a:gd name="connsiteX9" fmla="*/ 410528 w 1628775"/>
                      <a:gd name="connsiteY9" fmla="*/ 10192 h 1453991"/>
                      <a:gd name="connsiteX10" fmla="*/ 334328 w 1628775"/>
                      <a:gd name="connsiteY10" fmla="*/ 10192 h 1453991"/>
                      <a:gd name="connsiteX11" fmla="*/ 334328 w 1628775"/>
                      <a:gd name="connsiteY11" fmla="*/ 86392 h 1453991"/>
                      <a:gd name="connsiteX12" fmla="*/ 334328 w 1628775"/>
                      <a:gd name="connsiteY12" fmla="*/ 232410 h 1453991"/>
                      <a:gd name="connsiteX13" fmla="*/ 334328 w 1628775"/>
                      <a:gd name="connsiteY13" fmla="*/ 266033 h 1453991"/>
                      <a:gd name="connsiteX14" fmla="*/ 156496 w 1628775"/>
                      <a:gd name="connsiteY14" fmla="*/ 574167 h 1453991"/>
                      <a:gd name="connsiteX15" fmla="*/ 153067 w 1628775"/>
                      <a:gd name="connsiteY15" fmla="*/ 573977 h 1453991"/>
                      <a:gd name="connsiteX16" fmla="*/ 0 w 1628775"/>
                      <a:gd name="connsiteY16" fmla="*/ 727043 h 1453991"/>
                      <a:gd name="connsiteX17" fmla="*/ 153067 w 1628775"/>
                      <a:gd name="connsiteY17" fmla="*/ 880110 h 1453991"/>
                      <a:gd name="connsiteX18" fmla="*/ 156496 w 1628775"/>
                      <a:gd name="connsiteY18" fmla="*/ 879920 h 1453991"/>
                      <a:gd name="connsiteX19" fmla="*/ 334328 w 1628775"/>
                      <a:gd name="connsiteY19" fmla="*/ 1187958 h 1453991"/>
                      <a:gd name="connsiteX20" fmla="*/ 334328 w 1628775"/>
                      <a:gd name="connsiteY20" fmla="*/ 1228725 h 1453991"/>
                      <a:gd name="connsiteX21" fmla="*/ 334328 w 1628775"/>
                      <a:gd name="connsiteY21" fmla="*/ 1374743 h 1453991"/>
                      <a:gd name="connsiteX22" fmla="*/ 334328 w 1628775"/>
                      <a:gd name="connsiteY22" fmla="*/ 1450943 h 1453991"/>
                      <a:gd name="connsiteX23" fmla="*/ 410528 w 1628775"/>
                      <a:gd name="connsiteY23" fmla="*/ 1450943 h 1453991"/>
                      <a:gd name="connsiteX24" fmla="*/ 556546 w 1628775"/>
                      <a:gd name="connsiteY24" fmla="*/ 1450943 h 1453991"/>
                      <a:gd name="connsiteX25" fmla="*/ 632746 w 1628775"/>
                      <a:gd name="connsiteY25" fmla="*/ 1450943 h 1453991"/>
                      <a:gd name="connsiteX26" fmla="*/ 632746 w 1628775"/>
                      <a:gd name="connsiteY26" fmla="*/ 1375220 h 1453991"/>
                      <a:gd name="connsiteX27" fmla="*/ 1012888 w 1628775"/>
                      <a:gd name="connsiteY27" fmla="*/ 1375220 h 1453991"/>
                      <a:gd name="connsiteX28" fmla="*/ 1146620 w 1628775"/>
                      <a:gd name="connsiteY28" fmla="*/ 1453991 h 1453991"/>
                      <a:gd name="connsiteX29" fmla="*/ 1299686 w 1628775"/>
                      <a:gd name="connsiteY29" fmla="*/ 1300925 h 1453991"/>
                      <a:gd name="connsiteX30" fmla="*/ 1278541 w 1628775"/>
                      <a:gd name="connsiteY30" fmla="*/ 1223677 h 1453991"/>
                      <a:gd name="connsiteX31" fmla="*/ 1479137 w 1628775"/>
                      <a:gd name="connsiteY31" fmla="*/ 876205 h 1453991"/>
                      <a:gd name="connsiteX32" fmla="*/ 1552575 w 1628775"/>
                      <a:gd name="connsiteY32" fmla="*/ 876205 h 1453991"/>
                      <a:gd name="connsiteX33" fmla="*/ 1628775 w 1628775"/>
                      <a:gd name="connsiteY33" fmla="*/ 876205 h 1453991"/>
                      <a:gd name="connsiteX34" fmla="*/ 1628775 w 1628775"/>
                      <a:gd name="connsiteY34" fmla="*/ 800005 h 1453991"/>
                      <a:gd name="connsiteX35" fmla="*/ 1628775 w 1628775"/>
                      <a:gd name="connsiteY35" fmla="*/ 654082 h 1453991"/>
                      <a:gd name="connsiteX36" fmla="*/ 1628775 w 1628775"/>
                      <a:gd name="connsiteY36" fmla="*/ 577882 h 1453991"/>
                      <a:gd name="connsiteX37" fmla="*/ 1552575 w 1628775"/>
                      <a:gd name="connsiteY37" fmla="*/ 577882 h 1453991"/>
                      <a:gd name="connsiteX38" fmla="*/ 1153192 w 1628775"/>
                      <a:gd name="connsiteY38" fmla="*/ 76200 h 1453991"/>
                      <a:gd name="connsiteX39" fmla="*/ 1230059 w 1628775"/>
                      <a:gd name="connsiteY39" fmla="*/ 153067 h 1453991"/>
                      <a:gd name="connsiteX40" fmla="*/ 1153192 w 1628775"/>
                      <a:gd name="connsiteY40" fmla="*/ 229934 h 1453991"/>
                      <a:gd name="connsiteX41" fmla="*/ 1076325 w 1628775"/>
                      <a:gd name="connsiteY41" fmla="*/ 153067 h 1453991"/>
                      <a:gd name="connsiteX42" fmla="*/ 1153192 w 1628775"/>
                      <a:gd name="connsiteY42" fmla="*/ 76200 h 1453991"/>
                      <a:gd name="connsiteX43" fmla="*/ 410528 w 1628775"/>
                      <a:gd name="connsiteY43" fmla="*/ 86487 h 1453991"/>
                      <a:gd name="connsiteX44" fmla="*/ 556546 w 1628775"/>
                      <a:gd name="connsiteY44" fmla="*/ 86487 h 1453991"/>
                      <a:gd name="connsiteX45" fmla="*/ 556546 w 1628775"/>
                      <a:gd name="connsiteY45" fmla="*/ 232410 h 1453991"/>
                      <a:gd name="connsiteX46" fmla="*/ 410528 w 1628775"/>
                      <a:gd name="connsiteY46" fmla="*/ 232410 h 1453991"/>
                      <a:gd name="connsiteX47" fmla="*/ 410528 w 1628775"/>
                      <a:gd name="connsiteY47" fmla="*/ 86487 h 1453991"/>
                      <a:gd name="connsiteX48" fmla="*/ 76200 w 1628775"/>
                      <a:gd name="connsiteY48" fmla="*/ 727043 h 1453991"/>
                      <a:gd name="connsiteX49" fmla="*/ 153067 w 1628775"/>
                      <a:gd name="connsiteY49" fmla="*/ 650177 h 1453991"/>
                      <a:gd name="connsiteX50" fmla="*/ 229934 w 1628775"/>
                      <a:gd name="connsiteY50" fmla="*/ 727043 h 1453991"/>
                      <a:gd name="connsiteX51" fmla="*/ 153067 w 1628775"/>
                      <a:gd name="connsiteY51" fmla="*/ 803910 h 1453991"/>
                      <a:gd name="connsiteX52" fmla="*/ 76200 w 1628775"/>
                      <a:gd name="connsiteY52" fmla="*/ 727043 h 1453991"/>
                      <a:gd name="connsiteX53" fmla="*/ 556546 w 1628775"/>
                      <a:gd name="connsiteY53" fmla="*/ 1374743 h 1453991"/>
                      <a:gd name="connsiteX54" fmla="*/ 410528 w 1628775"/>
                      <a:gd name="connsiteY54" fmla="*/ 1374743 h 1453991"/>
                      <a:gd name="connsiteX55" fmla="*/ 410528 w 1628775"/>
                      <a:gd name="connsiteY55" fmla="*/ 1228725 h 1453991"/>
                      <a:gd name="connsiteX56" fmla="*/ 556546 w 1628775"/>
                      <a:gd name="connsiteY56" fmla="*/ 1228725 h 1453991"/>
                      <a:gd name="connsiteX57" fmla="*/ 556546 w 1628775"/>
                      <a:gd name="connsiteY57" fmla="*/ 1374743 h 1453991"/>
                      <a:gd name="connsiteX58" fmla="*/ 632746 w 1628775"/>
                      <a:gd name="connsiteY58" fmla="*/ 1301020 h 1453991"/>
                      <a:gd name="connsiteX59" fmla="*/ 632746 w 1628775"/>
                      <a:gd name="connsiteY59" fmla="*/ 1228725 h 1453991"/>
                      <a:gd name="connsiteX60" fmla="*/ 632746 w 1628775"/>
                      <a:gd name="connsiteY60" fmla="*/ 1152525 h 1453991"/>
                      <a:gd name="connsiteX61" fmla="*/ 556546 w 1628775"/>
                      <a:gd name="connsiteY61" fmla="*/ 1152525 h 1453991"/>
                      <a:gd name="connsiteX62" fmla="*/ 410528 w 1628775"/>
                      <a:gd name="connsiteY62" fmla="*/ 1152525 h 1453991"/>
                      <a:gd name="connsiteX63" fmla="*/ 399669 w 1628775"/>
                      <a:gd name="connsiteY63" fmla="*/ 1152525 h 1453991"/>
                      <a:gd name="connsiteX64" fmla="*/ 230219 w 1628775"/>
                      <a:gd name="connsiteY64" fmla="*/ 859060 h 1453991"/>
                      <a:gd name="connsiteX65" fmla="*/ 306134 w 1628775"/>
                      <a:gd name="connsiteY65" fmla="*/ 727043 h 1453991"/>
                      <a:gd name="connsiteX66" fmla="*/ 230219 w 1628775"/>
                      <a:gd name="connsiteY66" fmla="*/ 595027 h 1453991"/>
                      <a:gd name="connsiteX67" fmla="*/ 395573 w 1628775"/>
                      <a:gd name="connsiteY67" fmla="*/ 308610 h 1453991"/>
                      <a:gd name="connsiteX68" fmla="*/ 410623 w 1628775"/>
                      <a:gd name="connsiteY68" fmla="*/ 308610 h 1453991"/>
                      <a:gd name="connsiteX69" fmla="*/ 556641 w 1628775"/>
                      <a:gd name="connsiteY69" fmla="*/ 308610 h 1453991"/>
                      <a:gd name="connsiteX70" fmla="*/ 632841 w 1628775"/>
                      <a:gd name="connsiteY70" fmla="*/ 308610 h 1453991"/>
                      <a:gd name="connsiteX71" fmla="*/ 632841 w 1628775"/>
                      <a:gd name="connsiteY71" fmla="*/ 232410 h 1453991"/>
                      <a:gd name="connsiteX72" fmla="*/ 632841 w 1628775"/>
                      <a:gd name="connsiteY72" fmla="*/ 153067 h 1453991"/>
                      <a:gd name="connsiteX73" fmla="*/ 1000125 w 1628775"/>
                      <a:gd name="connsiteY73" fmla="*/ 153067 h 1453991"/>
                      <a:gd name="connsiteX74" fmla="*/ 1000125 w 1628775"/>
                      <a:gd name="connsiteY74" fmla="*/ 153067 h 1453991"/>
                      <a:gd name="connsiteX75" fmla="*/ 1153192 w 1628775"/>
                      <a:gd name="connsiteY75" fmla="*/ 306134 h 1453991"/>
                      <a:gd name="connsiteX76" fmla="*/ 1228058 w 1628775"/>
                      <a:gd name="connsiteY76" fmla="*/ 286417 h 1453991"/>
                      <a:gd name="connsiteX77" fmla="*/ 1394460 w 1628775"/>
                      <a:gd name="connsiteY77" fmla="*/ 577787 h 1453991"/>
                      <a:gd name="connsiteX78" fmla="*/ 1330452 w 1628775"/>
                      <a:gd name="connsiteY78" fmla="*/ 577787 h 1453991"/>
                      <a:gd name="connsiteX79" fmla="*/ 1330452 w 1628775"/>
                      <a:gd name="connsiteY79" fmla="*/ 653987 h 1453991"/>
                      <a:gd name="connsiteX80" fmla="*/ 1330452 w 1628775"/>
                      <a:gd name="connsiteY80" fmla="*/ 800005 h 1453991"/>
                      <a:gd name="connsiteX81" fmla="*/ 1330452 w 1628775"/>
                      <a:gd name="connsiteY81" fmla="*/ 876205 h 1453991"/>
                      <a:gd name="connsiteX82" fmla="*/ 1393508 w 1628775"/>
                      <a:gd name="connsiteY82" fmla="*/ 876205 h 1453991"/>
                      <a:gd name="connsiteX83" fmla="*/ 1224343 w 1628775"/>
                      <a:gd name="connsiteY83" fmla="*/ 1169289 h 1453991"/>
                      <a:gd name="connsiteX84" fmla="*/ 1146810 w 1628775"/>
                      <a:gd name="connsiteY84" fmla="*/ 1147953 h 1453991"/>
                      <a:gd name="connsiteX85" fmla="*/ 993743 w 1628775"/>
                      <a:gd name="connsiteY85" fmla="*/ 1301020 h 1453991"/>
                      <a:gd name="connsiteX86" fmla="*/ 632746 w 1628775"/>
                      <a:gd name="connsiteY86" fmla="*/ 1301020 h 1453991"/>
                      <a:gd name="connsiteX87" fmla="*/ 1146620 w 1628775"/>
                      <a:gd name="connsiteY87" fmla="*/ 1377887 h 1453991"/>
                      <a:gd name="connsiteX88" fmla="*/ 1069753 w 1628775"/>
                      <a:gd name="connsiteY88" fmla="*/ 1301020 h 1453991"/>
                      <a:gd name="connsiteX89" fmla="*/ 1146620 w 1628775"/>
                      <a:gd name="connsiteY89" fmla="*/ 1224153 h 1453991"/>
                      <a:gd name="connsiteX90" fmla="*/ 1223486 w 1628775"/>
                      <a:gd name="connsiteY90" fmla="*/ 1301020 h 1453991"/>
                      <a:gd name="connsiteX91" fmla="*/ 1146620 w 1628775"/>
                      <a:gd name="connsiteY91" fmla="*/ 1377887 h 1453991"/>
                      <a:gd name="connsiteX92" fmla="*/ 1552575 w 1628775"/>
                      <a:gd name="connsiteY92" fmla="*/ 800005 h 1453991"/>
                      <a:gd name="connsiteX93" fmla="*/ 1406557 w 1628775"/>
                      <a:gd name="connsiteY93" fmla="*/ 800005 h 1453991"/>
                      <a:gd name="connsiteX94" fmla="*/ 1406557 w 1628775"/>
                      <a:gd name="connsiteY94" fmla="*/ 654082 h 1453991"/>
                      <a:gd name="connsiteX95" fmla="*/ 1552575 w 1628775"/>
                      <a:gd name="connsiteY95" fmla="*/ 654082 h 1453991"/>
                      <a:gd name="connsiteX96" fmla="*/ 1552575 w 1628775"/>
                      <a:gd name="connsiteY96" fmla="*/ 800005 h 14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28775" h="1453991">
                        <a:moveTo>
                          <a:pt x="1552575" y="577882"/>
                        </a:moveTo>
                        <a:lnTo>
                          <a:pt x="1479899" y="577882"/>
                        </a:lnTo>
                        <a:lnTo>
                          <a:pt x="1283208" y="233363"/>
                        </a:lnTo>
                        <a:cubicBezTo>
                          <a:pt x="1297686" y="210026"/>
                          <a:pt x="1306163" y="182499"/>
                          <a:pt x="1306163" y="153067"/>
                        </a:cubicBezTo>
                        <a:cubicBezTo>
                          <a:pt x="1306163" y="68675"/>
                          <a:pt x="1237488" y="0"/>
                          <a:pt x="1153097" y="0"/>
                        </a:cubicBezTo>
                        <a:cubicBezTo>
                          <a:pt x="1095661" y="0"/>
                          <a:pt x="1045559" y="31814"/>
                          <a:pt x="1019365" y="78772"/>
                        </a:cubicBezTo>
                        <a:lnTo>
                          <a:pt x="632746" y="78772"/>
                        </a:lnTo>
                        <a:lnTo>
                          <a:pt x="632746" y="10192"/>
                        </a:lnTo>
                        <a:lnTo>
                          <a:pt x="556546" y="10192"/>
                        </a:lnTo>
                        <a:lnTo>
                          <a:pt x="410528" y="10192"/>
                        </a:lnTo>
                        <a:lnTo>
                          <a:pt x="334328" y="10192"/>
                        </a:lnTo>
                        <a:lnTo>
                          <a:pt x="334328" y="86392"/>
                        </a:lnTo>
                        <a:lnTo>
                          <a:pt x="334328" y="232410"/>
                        </a:lnTo>
                        <a:lnTo>
                          <a:pt x="334328" y="266033"/>
                        </a:lnTo>
                        <a:lnTo>
                          <a:pt x="156496" y="574167"/>
                        </a:lnTo>
                        <a:cubicBezTo>
                          <a:pt x="155353" y="574167"/>
                          <a:pt x="154210" y="573977"/>
                          <a:pt x="153067" y="573977"/>
                        </a:cubicBezTo>
                        <a:cubicBezTo>
                          <a:pt x="68675" y="573977"/>
                          <a:pt x="0" y="642652"/>
                          <a:pt x="0" y="727043"/>
                        </a:cubicBezTo>
                        <a:cubicBezTo>
                          <a:pt x="0" y="811435"/>
                          <a:pt x="68675" y="880110"/>
                          <a:pt x="153067" y="880110"/>
                        </a:cubicBezTo>
                        <a:cubicBezTo>
                          <a:pt x="154210" y="880110"/>
                          <a:pt x="155353" y="879920"/>
                          <a:pt x="156496" y="879920"/>
                        </a:cubicBezTo>
                        <a:lnTo>
                          <a:pt x="334328" y="1187958"/>
                        </a:lnTo>
                        <a:lnTo>
                          <a:pt x="334328" y="1228725"/>
                        </a:lnTo>
                        <a:lnTo>
                          <a:pt x="334328" y="1374743"/>
                        </a:lnTo>
                        <a:lnTo>
                          <a:pt x="334328" y="1450943"/>
                        </a:lnTo>
                        <a:lnTo>
                          <a:pt x="410528" y="1450943"/>
                        </a:lnTo>
                        <a:lnTo>
                          <a:pt x="556546" y="1450943"/>
                        </a:lnTo>
                        <a:lnTo>
                          <a:pt x="632746" y="1450943"/>
                        </a:lnTo>
                        <a:lnTo>
                          <a:pt x="632746" y="1375220"/>
                        </a:lnTo>
                        <a:lnTo>
                          <a:pt x="1012888" y="1375220"/>
                        </a:lnTo>
                        <a:cubicBezTo>
                          <a:pt x="1039082" y="1422178"/>
                          <a:pt x="1089184" y="1453991"/>
                          <a:pt x="1146620" y="1453991"/>
                        </a:cubicBezTo>
                        <a:cubicBezTo>
                          <a:pt x="1231011" y="1453991"/>
                          <a:pt x="1299686" y="1385316"/>
                          <a:pt x="1299686" y="1300925"/>
                        </a:cubicBezTo>
                        <a:cubicBezTo>
                          <a:pt x="1299686" y="1272731"/>
                          <a:pt x="1291876" y="1246346"/>
                          <a:pt x="1278541" y="1223677"/>
                        </a:cubicBezTo>
                        <a:lnTo>
                          <a:pt x="1479137" y="876205"/>
                        </a:lnTo>
                        <a:lnTo>
                          <a:pt x="1552575" y="876205"/>
                        </a:lnTo>
                        <a:lnTo>
                          <a:pt x="1628775" y="876205"/>
                        </a:lnTo>
                        <a:lnTo>
                          <a:pt x="1628775" y="800005"/>
                        </a:lnTo>
                        <a:lnTo>
                          <a:pt x="1628775" y="654082"/>
                        </a:lnTo>
                        <a:lnTo>
                          <a:pt x="1628775" y="577882"/>
                        </a:lnTo>
                        <a:lnTo>
                          <a:pt x="1552575" y="577882"/>
                        </a:lnTo>
                        <a:close/>
                        <a:moveTo>
                          <a:pt x="1153192" y="76200"/>
                        </a:moveTo>
                        <a:cubicBezTo>
                          <a:pt x="1195673" y="76200"/>
                          <a:pt x="1230059" y="110585"/>
                          <a:pt x="1230059" y="153067"/>
                        </a:cubicBezTo>
                        <a:cubicBezTo>
                          <a:pt x="1230059" y="195548"/>
                          <a:pt x="1195673" y="229934"/>
                          <a:pt x="1153192" y="229934"/>
                        </a:cubicBezTo>
                        <a:cubicBezTo>
                          <a:pt x="1110710" y="229934"/>
                          <a:pt x="1076325" y="195548"/>
                          <a:pt x="1076325" y="153067"/>
                        </a:cubicBezTo>
                        <a:cubicBezTo>
                          <a:pt x="1076325" y="110585"/>
                          <a:pt x="1110710" y="76200"/>
                          <a:pt x="1153192" y="76200"/>
                        </a:cubicBezTo>
                        <a:close/>
                        <a:moveTo>
                          <a:pt x="410528" y="86487"/>
                        </a:moveTo>
                        <a:lnTo>
                          <a:pt x="556546" y="86487"/>
                        </a:lnTo>
                        <a:lnTo>
                          <a:pt x="556546" y="232410"/>
                        </a:lnTo>
                        <a:lnTo>
                          <a:pt x="410528" y="232410"/>
                        </a:lnTo>
                        <a:lnTo>
                          <a:pt x="410528" y="86487"/>
                        </a:lnTo>
                        <a:close/>
                        <a:moveTo>
                          <a:pt x="76200" y="727043"/>
                        </a:moveTo>
                        <a:cubicBezTo>
                          <a:pt x="76200" y="684562"/>
                          <a:pt x="110585" y="650177"/>
                          <a:pt x="153067" y="650177"/>
                        </a:cubicBezTo>
                        <a:cubicBezTo>
                          <a:pt x="195548" y="650177"/>
                          <a:pt x="229934" y="684562"/>
                          <a:pt x="229934" y="727043"/>
                        </a:cubicBezTo>
                        <a:cubicBezTo>
                          <a:pt x="229934" y="769525"/>
                          <a:pt x="195548" y="803910"/>
                          <a:pt x="153067" y="803910"/>
                        </a:cubicBezTo>
                        <a:cubicBezTo>
                          <a:pt x="110585" y="803910"/>
                          <a:pt x="76200" y="769525"/>
                          <a:pt x="76200" y="727043"/>
                        </a:cubicBezTo>
                        <a:close/>
                        <a:moveTo>
                          <a:pt x="556546" y="1374743"/>
                        </a:moveTo>
                        <a:lnTo>
                          <a:pt x="410528" y="1374743"/>
                        </a:lnTo>
                        <a:lnTo>
                          <a:pt x="410528" y="1228725"/>
                        </a:lnTo>
                        <a:lnTo>
                          <a:pt x="556546" y="1228725"/>
                        </a:lnTo>
                        <a:lnTo>
                          <a:pt x="556546" y="1374743"/>
                        </a:lnTo>
                        <a:close/>
                        <a:moveTo>
                          <a:pt x="632746" y="1301020"/>
                        </a:moveTo>
                        <a:lnTo>
                          <a:pt x="632746" y="1228725"/>
                        </a:lnTo>
                        <a:lnTo>
                          <a:pt x="632746" y="1152525"/>
                        </a:lnTo>
                        <a:lnTo>
                          <a:pt x="556546" y="1152525"/>
                        </a:lnTo>
                        <a:lnTo>
                          <a:pt x="410528" y="1152525"/>
                        </a:lnTo>
                        <a:lnTo>
                          <a:pt x="399669" y="1152525"/>
                        </a:lnTo>
                        <a:lnTo>
                          <a:pt x="230219" y="859060"/>
                        </a:lnTo>
                        <a:cubicBezTo>
                          <a:pt x="275558" y="832485"/>
                          <a:pt x="306134" y="783336"/>
                          <a:pt x="306134" y="727043"/>
                        </a:cubicBezTo>
                        <a:cubicBezTo>
                          <a:pt x="306134" y="670751"/>
                          <a:pt x="275558" y="621697"/>
                          <a:pt x="230219" y="595027"/>
                        </a:cubicBezTo>
                        <a:lnTo>
                          <a:pt x="395573" y="308610"/>
                        </a:lnTo>
                        <a:lnTo>
                          <a:pt x="410623" y="308610"/>
                        </a:lnTo>
                        <a:lnTo>
                          <a:pt x="556641" y="308610"/>
                        </a:lnTo>
                        <a:lnTo>
                          <a:pt x="632841" y="308610"/>
                        </a:lnTo>
                        <a:lnTo>
                          <a:pt x="632841" y="232410"/>
                        </a:lnTo>
                        <a:lnTo>
                          <a:pt x="632841" y="153067"/>
                        </a:lnTo>
                        <a:lnTo>
                          <a:pt x="1000125" y="153067"/>
                        </a:lnTo>
                        <a:lnTo>
                          <a:pt x="1000125" y="153067"/>
                        </a:lnTo>
                        <a:cubicBezTo>
                          <a:pt x="1000125" y="237458"/>
                          <a:pt x="1068800" y="306134"/>
                          <a:pt x="1153192" y="306134"/>
                        </a:cubicBezTo>
                        <a:cubicBezTo>
                          <a:pt x="1180338" y="306134"/>
                          <a:pt x="1205865" y="298895"/>
                          <a:pt x="1228058" y="286417"/>
                        </a:cubicBezTo>
                        <a:lnTo>
                          <a:pt x="1394460" y="577787"/>
                        </a:lnTo>
                        <a:lnTo>
                          <a:pt x="1330452" y="577787"/>
                        </a:lnTo>
                        <a:lnTo>
                          <a:pt x="1330452" y="653987"/>
                        </a:lnTo>
                        <a:lnTo>
                          <a:pt x="1330452" y="800005"/>
                        </a:lnTo>
                        <a:lnTo>
                          <a:pt x="1330452" y="876205"/>
                        </a:lnTo>
                        <a:lnTo>
                          <a:pt x="1393508" y="876205"/>
                        </a:lnTo>
                        <a:lnTo>
                          <a:pt x="1224343" y="1169289"/>
                        </a:lnTo>
                        <a:cubicBezTo>
                          <a:pt x="1201579" y="1155859"/>
                          <a:pt x="1175099" y="1147953"/>
                          <a:pt x="1146810" y="1147953"/>
                        </a:cubicBezTo>
                        <a:cubicBezTo>
                          <a:pt x="1062419" y="1147953"/>
                          <a:pt x="993743" y="1216628"/>
                          <a:pt x="993743" y="1301020"/>
                        </a:cubicBezTo>
                        <a:lnTo>
                          <a:pt x="632746" y="1301020"/>
                        </a:lnTo>
                        <a:close/>
                        <a:moveTo>
                          <a:pt x="1146620" y="1377887"/>
                        </a:moveTo>
                        <a:cubicBezTo>
                          <a:pt x="1104138" y="1377887"/>
                          <a:pt x="1069753" y="1343501"/>
                          <a:pt x="1069753" y="1301020"/>
                        </a:cubicBezTo>
                        <a:cubicBezTo>
                          <a:pt x="1069753" y="1258538"/>
                          <a:pt x="1104138" y="1224153"/>
                          <a:pt x="1146620" y="1224153"/>
                        </a:cubicBezTo>
                        <a:cubicBezTo>
                          <a:pt x="1189101" y="1224153"/>
                          <a:pt x="1223486" y="1258538"/>
                          <a:pt x="1223486" y="1301020"/>
                        </a:cubicBezTo>
                        <a:cubicBezTo>
                          <a:pt x="1223486" y="1343501"/>
                          <a:pt x="1189101" y="1377887"/>
                          <a:pt x="1146620" y="1377887"/>
                        </a:cubicBezTo>
                        <a:close/>
                        <a:moveTo>
                          <a:pt x="1552575" y="800005"/>
                        </a:moveTo>
                        <a:lnTo>
                          <a:pt x="1406557" y="800005"/>
                        </a:lnTo>
                        <a:lnTo>
                          <a:pt x="1406557" y="654082"/>
                        </a:lnTo>
                        <a:lnTo>
                          <a:pt x="1552575" y="654082"/>
                        </a:lnTo>
                        <a:lnTo>
                          <a:pt x="1552575" y="800005"/>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effectLst/>
                      <a:uLnTx/>
                      <a:uFillTx/>
                      <a:latin typeface="IntelOne Display Regular"/>
                      <a:cs typeface="Arial"/>
                      <a:sym typeface="Helvetica Neue"/>
                    </a:endParaRPr>
                  </a:p>
                </p:txBody>
              </p:sp>
              <p:sp>
                <p:nvSpPr>
                  <p:cNvPr id="69" name="Freeform: Shape 68">
                    <a:extLst>
                      <a:ext uri="{FF2B5EF4-FFF2-40B4-BE49-F238E27FC236}">
                        <a16:creationId xmlns:a16="http://schemas.microsoft.com/office/drawing/2014/main" id="{D2A8706A-3C68-944A-9561-B336D8616319}"/>
                      </a:ext>
                    </a:extLst>
                  </p:cNvPr>
                  <p:cNvSpPr/>
                  <p:nvPr/>
                </p:nvSpPr>
                <p:spPr>
                  <a:xfrm>
                    <a:off x="3029144" y="2845100"/>
                    <a:ext cx="884301" cy="883253"/>
                  </a:xfrm>
                  <a:custGeom>
                    <a:avLst/>
                    <a:gdLst>
                      <a:gd name="connsiteX0" fmla="*/ 315182 w 884301"/>
                      <a:gd name="connsiteY0" fmla="*/ 418243 h 883253"/>
                      <a:gd name="connsiteX1" fmla="*/ 238982 w 884301"/>
                      <a:gd name="connsiteY1" fmla="*/ 418243 h 883253"/>
                      <a:gd name="connsiteX2" fmla="*/ 465106 w 884301"/>
                      <a:gd name="connsiteY2" fmla="*/ 644366 h 883253"/>
                      <a:gd name="connsiteX3" fmla="*/ 465106 w 884301"/>
                      <a:gd name="connsiteY3" fmla="*/ 568166 h 883253"/>
                      <a:gd name="connsiteX4" fmla="*/ 315182 w 884301"/>
                      <a:gd name="connsiteY4" fmla="*/ 418243 h 883253"/>
                      <a:gd name="connsiteX5" fmla="*/ 76200 w 884301"/>
                      <a:gd name="connsiteY5" fmla="*/ 418243 h 883253"/>
                      <a:gd name="connsiteX6" fmla="*/ 0 w 884301"/>
                      <a:gd name="connsiteY6" fmla="*/ 418243 h 883253"/>
                      <a:gd name="connsiteX7" fmla="*/ 465011 w 884301"/>
                      <a:gd name="connsiteY7" fmla="*/ 883253 h 883253"/>
                      <a:gd name="connsiteX8" fmla="*/ 465011 w 884301"/>
                      <a:gd name="connsiteY8" fmla="*/ 807053 h 883253"/>
                      <a:gd name="connsiteX9" fmla="*/ 76200 w 884301"/>
                      <a:gd name="connsiteY9" fmla="*/ 418243 h 883253"/>
                      <a:gd name="connsiteX10" fmla="*/ 195358 w 884301"/>
                      <a:gd name="connsiteY10" fmla="*/ 418243 h 883253"/>
                      <a:gd name="connsiteX11" fmla="*/ 119158 w 884301"/>
                      <a:gd name="connsiteY11" fmla="*/ 418243 h 883253"/>
                      <a:gd name="connsiteX12" fmla="*/ 465011 w 884301"/>
                      <a:gd name="connsiteY12" fmla="*/ 764096 h 883253"/>
                      <a:gd name="connsiteX13" fmla="*/ 465011 w 884301"/>
                      <a:gd name="connsiteY13" fmla="*/ 687896 h 883253"/>
                      <a:gd name="connsiteX14" fmla="*/ 195358 w 884301"/>
                      <a:gd name="connsiteY14" fmla="*/ 418243 h 883253"/>
                      <a:gd name="connsiteX15" fmla="*/ 419291 w 884301"/>
                      <a:gd name="connsiteY15" fmla="*/ 0 h 883253"/>
                      <a:gd name="connsiteX16" fmla="*/ 419291 w 884301"/>
                      <a:gd name="connsiteY16" fmla="*/ 76200 h 883253"/>
                      <a:gd name="connsiteX17" fmla="*/ 808101 w 884301"/>
                      <a:gd name="connsiteY17" fmla="*/ 465010 h 883253"/>
                      <a:gd name="connsiteX18" fmla="*/ 884301 w 884301"/>
                      <a:gd name="connsiteY18" fmla="*/ 465010 h 883253"/>
                      <a:gd name="connsiteX19" fmla="*/ 419291 w 884301"/>
                      <a:gd name="connsiteY19" fmla="*/ 0 h 883253"/>
                      <a:gd name="connsiteX20" fmla="*/ 419291 w 884301"/>
                      <a:gd name="connsiteY20" fmla="*/ 119158 h 883253"/>
                      <a:gd name="connsiteX21" fmla="*/ 419291 w 884301"/>
                      <a:gd name="connsiteY21" fmla="*/ 195358 h 883253"/>
                      <a:gd name="connsiteX22" fmla="*/ 688943 w 884301"/>
                      <a:gd name="connsiteY22" fmla="*/ 465010 h 883253"/>
                      <a:gd name="connsiteX23" fmla="*/ 765143 w 884301"/>
                      <a:gd name="connsiteY23" fmla="*/ 465010 h 883253"/>
                      <a:gd name="connsiteX24" fmla="*/ 419291 w 884301"/>
                      <a:gd name="connsiteY24" fmla="*/ 119158 h 883253"/>
                      <a:gd name="connsiteX25" fmla="*/ 419291 w 884301"/>
                      <a:gd name="connsiteY25" fmla="*/ 238887 h 883253"/>
                      <a:gd name="connsiteX26" fmla="*/ 419291 w 884301"/>
                      <a:gd name="connsiteY26" fmla="*/ 315087 h 883253"/>
                      <a:gd name="connsiteX27" fmla="*/ 569214 w 884301"/>
                      <a:gd name="connsiteY27" fmla="*/ 465010 h 883253"/>
                      <a:gd name="connsiteX28" fmla="*/ 645414 w 884301"/>
                      <a:gd name="connsiteY28" fmla="*/ 465010 h 883253"/>
                      <a:gd name="connsiteX29" fmla="*/ 419291 w 884301"/>
                      <a:gd name="connsiteY29" fmla="*/ 238887 h 8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4301" h="883253">
                        <a:moveTo>
                          <a:pt x="315182" y="418243"/>
                        </a:moveTo>
                        <a:lnTo>
                          <a:pt x="238982" y="418243"/>
                        </a:lnTo>
                        <a:cubicBezTo>
                          <a:pt x="238982" y="542925"/>
                          <a:pt x="340424" y="644366"/>
                          <a:pt x="465106" y="644366"/>
                        </a:cubicBezTo>
                        <a:lnTo>
                          <a:pt x="465106" y="568166"/>
                        </a:lnTo>
                        <a:cubicBezTo>
                          <a:pt x="382429" y="568166"/>
                          <a:pt x="315182" y="500920"/>
                          <a:pt x="315182" y="418243"/>
                        </a:cubicBezTo>
                        <a:close/>
                        <a:moveTo>
                          <a:pt x="76200" y="418243"/>
                        </a:moveTo>
                        <a:lnTo>
                          <a:pt x="0" y="418243"/>
                        </a:lnTo>
                        <a:cubicBezTo>
                          <a:pt x="0" y="674656"/>
                          <a:pt x="208598" y="883253"/>
                          <a:pt x="465011" y="883253"/>
                        </a:cubicBezTo>
                        <a:lnTo>
                          <a:pt x="465011" y="807053"/>
                        </a:lnTo>
                        <a:cubicBezTo>
                          <a:pt x="250698" y="807053"/>
                          <a:pt x="76200" y="632650"/>
                          <a:pt x="76200" y="418243"/>
                        </a:cubicBezTo>
                        <a:close/>
                        <a:moveTo>
                          <a:pt x="195358" y="418243"/>
                        </a:moveTo>
                        <a:lnTo>
                          <a:pt x="119158" y="418243"/>
                        </a:lnTo>
                        <a:cubicBezTo>
                          <a:pt x="119158" y="608933"/>
                          <a:pt x="274320" y="764096"/>
                          <a:pt x="465011" y="764096"/>
                        </a:cubicBezTo>
                        <a:lnTo>
                          <a:pt x="465011" y="687896"/>
                        </a:lnTo>
                        <a:cubicBezTo>
                          <a:pt x="316420" y="687896"/>
                          <a:pt x="195358" y="566928"/>
                          <a:pt x="195358" y="418243"/>
                        </a:cubicBezTo>
                        <a:close/>
                        <a:moveTo>
                          <a:pt x="419291" y="0"/>
                        </a:moveTo>
                        <a:lnTo>
                          <a:pt x="419291" y="76200"/>
                        </a:lnTo>
                        <a:cubicBezTo>
                          <a:pt x="633698" y="76200"/>
                          <a:pt x="808101" y="250603"/>
                          <a:pt x="808101" y="465010"/>
                        </a:cubicBezTo>
                        <a:lnTo>
                          <a:pt x="884301" y="465010"/>
                        </a:lnTo>
                        <a:cubicBezTo>
                          <a:pt x="884301" y="208598"/>
                          <a:pt x="675704" y="0"/>
                          <a:pt x="419291" y="0"/>
                        </a:cubicBezTo>
                        <a:close/>
                        <a:moveTo>
                          <a:pt x="419291" y="119158"/>
                        </a:moveTo>
                        <a:lnTo>
                          <a:pt x="419291" y="195358"/>
                        </a:lnTo>
                        <a:cubicBezTo>
                          <a:pt x="567976" y="195358"/>
                          <a:pt x="688943" y="316325"/>
                          <a:pt x="688943" y="465010"/>
                        </a:cubicBezTo>
                        <a:lnTo>
                          <a:pt x="765143" y="465010"/>
                        </a:lnTo>
                        <a:cubicBezTo>
                          <a:pt x="765143" y="274320"/>
                          <a:pt x="609981" y="119158"/>
                          <a:pt x="419291" y="119158"/>
                        </a:cubicBezTo>
                        <a:close/>
                        <a:moveTo>
                          <a:pt x="419291" y="238887"/>
                        </a:moveTo>
                        <a:lnTo>
                          <a:pt x="419291" y="315087"/>
                        </a:lnTo>
                        <a:cubicBezTo>
                          <a:pt x="501968" y="315087"/>
                          <a:pt x="569214" y="382333"/>
                          <a:pt x="569214" y="465010"/>
                        </a:cubicBezTo>
                        <a:lnTo>
                          <a:pt x="645414" y="465010"/>
                        </a:lnTo>
                        <a:cubicBezTo>
                          <a:pt x="645414" y="340328"/>
                          <a:pt x="543973" y="238887"/>
                          <a:pt x="419291" y="238887"/>
                        </a:cubicBezTo>
                        <a:close/>
                      </a:path>
                    </a:pathLst>
                  </a:custGeom>
                  <a:solidFill>
                    <a:srgbClr val="00C5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effectLst/>
                      <a:uLnTx/>
                      <a:uFillTx/>
                      <a:latin typeface="IntelOne Display Regular"/>
                      <a:cs typeface="Arial"/>
                      <a:sym typeface="Helvetica Neue"/>
                    </a:endParaRPr>
                  </a:p>
                </p:txBody>
              </p:sp>
            </p:grpSp>
          </p:grpSp>
          <p:sp>
            <p:nvSpPr>
              <p:cNvPr id="70" name="Rectangle 69">
                <a:extLst>
                  <a:ext uri="{FF2B5EF4-FFF2-40B4-BE49-F238E27FC236}">
                    <a16:creationId xmlns:a16="http://schemas.microsoft.com/office/drawing/2014/main" id="{A54D533F-801E-2EA0-3844-997F297987CF}"/>
                  </a:ext>
                </a:extLst>
              </p:cNvPr>
              <p:cNvSpPr/>
              <p:nvPr/>
            </p:nvSpPr>
            <p:spPr>
              <a:xfrm>
                <a:off x="6597838" y="3331053"/>
                <a:ext cx="985846"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Sensing</a:t>
                </a:r>
              </a:p>
            </p:txBody>
          </p:sp>
          <p:sp>
            <p:nvSpPr>
              <p:cNvPr id="87" name="TextBox 86">
                <a:extLst>
                  <a:ext uri="{FF2B5EF4-FFF2-40B4-BE49-F238E27FC236}">
                    <a16:creationId xmlns:a16="http://schemas.microsoft.com/office/drawing/2014/main" id="{EF9B307A-8B77-D6F7-35EB-CEC850694D07}"/>
                  </a:ext>
                </a:extLst>
              </p:cNvPr>
              <p:cNvSpPr txBox="1"/>
              <p:nvPr/>
            </p:nvSpPr>
            <p:spPr>
              <a:xfrm>
                <a:off x="5074340" y="1892903"/>
                <a:ext cx="154550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Super-powers</a:t>
                </a:r>
              </a:p>
            </p:txBody>
          </p:sp>
          <p:sp>
            <p:nvSpPr>
              <p:cNvPr id="92" name="TextBox 91">
                <a:extLst>
                  <a:ext uri="{FF2B5EF4-FFF2-40B4-BE49-F238E27FC236}">
                    <a16:creationId xmlns:a16="http://schemas.microsoft.com/office/drawing/2014/main" id="{FC98C00A-742C-6544-9AF5-60A16F83AFF1}"/>
                  </a:ext>
                </a:extLst>
              </p:cNvPr>
              <p:cNvSpPr txBox="1"/>
              <p:nvPr/>
            </p:nvSpPr>
            <p:spPr>
              <a:xfrm>
                <a:off x="5102789" y="4321107"/>
                <a:ext cx="2126515"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New advanced node customers</a:t>
                </a:r>
              </a:p>
            </p:txBody>
          </p:sp>
          <p:pic>
            <p:nvPicPr>
              <p:cNvPr id="97" name="Picture 6">
                <a:extLst>
                  <a:ext uri="{FF2B5EF4-FFF2-40B4-BE49-F238E27FC236}">
                    <a16:creationId xmlns:a16="http://schemas.microsoft.com/office/drawing/2014/main" id="{C8783BEC-A192-71CE-C970-AD8A3198EE2C}"/>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37956" y="4514948"/>
                <a:ext cx="532615" cy="532615"/>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5F3DFDD7-8035-03C8-FADE-DAF386B2C5E1}"/>
                  </a:ext>
                </a:extLst>
              </p:cNvPr>
              <p:cNvSpPr txBox="1"/>
              <p:nvPr/>
            </p:nvSpPr>
            <p:spPr>
              <a:xfrm>
                <a:off x="5265582" y="4966912"/>
                <a:ext cx="47736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CSP</a:t>
                </a:r>
              </a:p>
            </p:txBody>
          </p:sp>
          <p:pic>
            <p:nvPicPr>
              <p:cNvPr id="99" name="Picture 14" descr="4,117 Car Chip Icon Images, Stock Photos &amp; Vectors | Shutterstock">
                <a:extLst>
                  <a:ext uri="{FF2B5EF4-FFF2-40B4-BE49-F238E27FC236}">
                    <a16:creationId xmlns:a16="http://schemas.microsoft.com/office/drawing/2014/main" id="{F4CFF9B1-5830-3022-F4ED-60A3A0BE9521}"/>
                  </a:ext>
                </a:extLst>
              </p:cNvPr>
              <p:cNvPicPr>
                <a:picLocks noChangeAspect="1" noChangeArrowheads="1"/>
              </p:cNvPicPr>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t="25029" b="30902"/>
              <a:stretch/>
            </p:blipFill>
            <p:spPr bwMode="auto">
              <a:xfrm>
                <a:off x="6176076" y="4600227"/>
                <a:ext cx="762875" cy="362057"/>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C5EB8D41-DF1A-59CF-A85F-AF3ECFFA8BE8}"/>
                  </a:ext>
                </a:extLst>
              </p:cNvPr>
              <p:cNvSpPr txBox="1"/>
              <p:nvPr/>
            </p:nvSpPr>
            <p:spPr>
              <a:xfrm>
                <a:off x="5921371" y="4970759"/>
                <a:ext cx="1446483"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Auto OEM &amp; Tiers</a:t>
                </a:r>
              </a:p>
            </p:txBody>
          </p:sp>
          <p:sp>
            <p:nvSpPr>
              <p:cNvPr id="101" name="TextBox 100">
                <a:extLst>
                  <a:ext uri="{FF2B5EF4-FFF2-40B4-BE49-F238E27FC236}">
                    <a16:creationId xmlns:a16="http://schemas.microsoft.com/office/drawing/2014/main" id="{E775B164-455F-EA0C-83FC-9DD086BDBFD1}"/>
                  </a:ext>
                </a:extLst>
              </p:cNvPr>
              <p:cNvSpPr txBox="1"/>
              <p:nvPr/>
            </p:nvSpPr>
            <p:spPr>
              <a:xfrm>
                <a:off x="7358945" y="4962284"/>
                <a:ext cx="56073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MAG</a:t>
                </a:r>
              </a:p>
            </p:txBody>
          </p:sp>
          <p:pic>
            <p:nvPicPr>
              <p:cNvPr id="102" name="Picture 16" descr="Choose Columbus GA Target Industries">
                <a:extLst>
                  <a:ext uri="{FF2B5EF4-FFF2-40B4-BE49-F238E27FC236}">
                    <a16:creationId xmlns:a16="http://schemas.microsoft.com/office/drawing/2014/main" id="{D444A9CC-5E7C-DE9C-5086-DCF86CAB5628}"/>
                  </a:ext>
                </a:extLst>
              </p:cNvPr>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18133" y="4590962"/>
                <a:ext cx="334349" cy="33434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7" name="Group 16">
            <a:extLst>
              <a:ext uri="{FF2B5EF4-FFF2-40B4-BE49-F238E27FC236}">
                <a16:creationId xmlns:a16="http://schemas.microsoft.com/office/drawing/2014/main" id="{D46E1AD6-D2AA-7F33-8766-493BF7142C1A}"/>
              </a:ext>
            </a:extLst>
          </p:cNvPr>
          <p:cNvGrpSpPr/>
          <p:nvPr/>
        </p:nvGrpSpPr>
        <p:grpSpPr>
          <a:xfrm>
            <a:off x="224130" y="1474268"/>
            <a:ext cx="4596438" cy="4250113"/>
            <a:chOff x="224130" y="1474268"/>
            <a:chExt cx="4596438" cy="4250113"/>
          </a:xfrm>
        </p:grpSpPr>
        <p:grpSp>
          <p:nvGrpSpPr>
            <p:cNvPr id="14" name="Group 13">
              <a:extLst>
                <a:ext uri="{FF2B5EF4-FFF2-40B4-BE49-F238E27FC236}">
                  <a16:creationId xmlns:a16="http://schemas.microsoft.com/office/drawing/2014/main" id="{59C0C243-5D3E-A215-C802-FA89FE30A467}"/>
                </a:ext>
              </a:extLst>
            </p:cNvPr>
            <p:cNvGrpSpPr/>
            <p:nvPr/>
          </p:nvGrpSpPr>
          <p:grpSpPr>
            <a:xfrm>
              <a:off x="275525" y="1474268"/>
              <a:ext cx="4189943" cy="3220550"/>
              <a:chOff x="240013" y="1872559"/>
              <a:chExt cx="4189943" cy="3220550"/>
            </a:xfrm>
          </p:grpSpPr>
          <p:sp>
            <p:nvSpPr>
              <p:cNvPr id="104" name="Rectangle 103">
                <a:extLst>
                  <a:ext uri="{FF2B5EF4-FFF2-40B4-BE49-F238E27FC236}">
                    <a16:creationId xmlns:a16="http://schemas.microsoft.com/office/drawing/2014/main" id="{3083A51C-7F11-26E0-DF2A-9F8CDA57A5DE}"/>
                  </a:ext>
                </a:extLst>
              </p:cNvPr>
              <p:cNvSpPr/>
              <p:nvPr/>
            </p:nvSpPr>
            <p:spPr>
              <a:xfrm>
                <a:off x="240013" y="1872559"/>
                <a:ext cx="4189943" cy="322055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pic>
            <p:nvPicPr>
              <p:cNvPr id="77" name="Picture 76">
                <a:extLst>
                  <a:ext uri="{FF2B5EF4-FFF2-40B4-BE49-F238E27FC236}">
                    <a16:creationId xmlns:a16="http://schemas.microsoft.com/office/drawing/2014/main" id="{E7CBA05B-5BA2-A022-D058-9A2ED9044CD6}"/>
                  </a:ext>
                </a:extLst>
              </p:cNvPr>
              <p:cNvPicPr>
                <a:picLocks noChangeAspect="1"/>
              </p:cNvPicPr>
              <p:nvPr/>
            </p:nvPicPr>
            <p:blipFill>
              <a:blip r:embed="rId11"/>
              <a:stretch>
                <a:fillRect/>
              </a:stretch>
            </p:blipFill>
            <p:spPr>
              <a:xfrm>
                <a:off x="464258" y="1984285"/>
                <a:ext cx="3965698" cy="3108824"/>
              </a:xfrm>
              <a:prstGeom prst="rect">
                <a:avLst/>
              </a:prstGeom>
            </p:spPr>
          </p:pic>
        </p:grpSp>
        <p:sp>
          <p:nvSpPr>
            <p:cNvPr id="3" name="TextBox 2">
              <a:extLst>
                <a:ext uri="{FF2B5EF4-FFF2-40B4-BE49-F238E27FC236}">
                  <a16:creationId xmlns:a16="http://schemas.microsoft.com/office/drawing/2014/main" id="{D3F4012E-D475-772A-A940-7A63B56BA85E}"/>
                </a:ext>
              </a:extLst>
            </p:cNvPr>
            <p:cNvSpPr txBox="1"/>
            <p:nvPr/>
          </p:nvSpPr>
          <p:spPr>
            <a:xfrm>
              <a:off x="727967" y="5311115"/>
              <a:ext cx="4092601"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B050"/>
                  </a:solidFill>
                  <a:effectLst/>
                  <a:uLnTx/>
                  <a:uFillTx/>
                  <a:latin typeface="IntelOne Display Regular"/>
                  <a:cs typeface="Arial"/>
                </a:rPr>
                <a:t>Full-stack optimization of systems</a:t>
              </a:r>
            </a:p>
          </p:txBody>
        </p:sp>
        <p:sp>
          <p:nvSpPr>
            <p:cNvPr id="6" name="Oval 5">
              <a:extLst>
                <a:ext uri="{FF2B5EF4-FFF2-40B4-BE49-F238E27FC236}">
                  <a16:creationId xmlns:a16="http://schemas.microsoft.com/office/drawing/2014/main" id="{91555F13-2410-AC09-4437-EB3F16A21539}"/>
                </a:ext>
              </a:extLst>
            </p:cNvPr>
            <p:cNvSpPr>
              <a:spLocks noChangeAspect="1"/>
            </p:cNvSpPr>
            <p:nvPr/>
          </p:nvSpPr>
          <p:spPr>
            <a:xfrm>
              <a:off x="224130" y="5267181"/>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grpSp>
      <p:sp>
        <p:nvSpPr>
          <p:cNvPr id="10" name="TextBox 9">
            <a:extLst>
              <a:ext uri="{FF2B5EF4-FFF2-40B4-BE49-F238E27FC236}">
                <a16:creationId xmlns:a16="http://schemas.microsoft.com/office/drawing/2014/main" id="{746B93FE-5C82-2639-3299-094B728997B1}"/>
              </a:ext>
            </a:extLst>
          </p:cNvPr>
          <p:cNvSpPr txBox="1"/>
          <p:nvPr/>
        </p:nvSpPr>
        <p:spPr>
          <a:xfrm>
            <a:off x="655994" y="6102167"/>
            <a:ext cx="1977478" cy="261610"/>
          </a:xfrm>
          <a:prstGeom prst="rect">
            <a:avLst/>
          </a:prstGeom>
          <a:noFill/>
        </p:spPr>
        <p:txBody>
          <a:bodyPr wrap="square">
            <a:spAutoFit/>
          </a:bodyPr>
          <a:lstStyle/>
          <a:p>
            <a:pPr lvl="0"/>
            <a:r>
              <a:rPr lang="en-US" sz="1050">
                <a:solidFill>
                  <a:schemeClr val="bg1">
                    <a:lumMod val="50000"/>
                  </a:schemeClr>
                </a:solidFill>
              </a:rPr>
              <a:t>CSP: Cloud Service Provider</a:t>
            </a:r>
          </a:p>
        </p:txBody>
      </p:sp>
      <p:sp>
        <p:nvSpPr>
          <p:cNvPr id="12" name="TextBox 11">
            <a:extLst>
              <a:ext uri="{FF2B5EF4-FFF2-40B4-BE49-F238E27FC236}">
                <a16:creationId xmlns:a16="http://schemas.microsoft.com/office/drawing/2014/main" id="{0C8FB277-3A28-3D09-A96B-C5638C7AF48C}"/>
              </a:ext>
            </a:extLst>
          </p:cNvPr>
          <p:cNvSpPr txBox="1"/>
          <p:nvPr/>
        </p:nvSpPr>
        <p:spPr>
          <a:xfrm>
            <a:off x="7329680" y="6102167"/>
            <a:ext cx="2807298" cy="253916"/>
          </a:xfrm>
          <a:prstGeom prst="rect">
            <a:avLst/>
          </a:prstGeom>
          <a:noFill/>
        </p:spPr>
        <p:txBody>
          <a:bodyPr wrap="square">
            <a:spAutoFit/>
          </a:bodyPr>
          <a:lstStyle/>
          <a:p>
            <a:pPr lvl="0"/>
            <a:r>
              <a:rPr lang="en-US" sz="1050">
                <a:solidFill>
                  <a:schemeClr val="bg1">
                    <a:lumMod val="50000"/>
                  </a:schemeClr>
                </a:solidFill>
              </a:rPr>
              <a:t>MAG: Military, Aerospace, Government</a:t>
            </a:r>
          </a:p>
        </p:txBody>
      </p:sp>
      <p:grpSp>
        <p:nvGrpSpPr>
          <p:cNvPr id="19" name="Group 18">
            <a:extLst>
              <a:ext uri="{FF2B5EF4-FFF2-40B4-BE49-F238E27FC236}">
                <a16:creationId xmlns:a16="http://schemas.microsoft.com/office/drawing/2014/main" id="{7F1E34A6-6E6D-B73D-6E8F-6E041E6EAA9A}"/>
              </a:ext>
            </a:extLst>
          </p:cNvPr>
          <p:cNvGrpSpPr/>
          <p:nvPr/>
        </p:nvGrpSpPr>
        <p:grpSpPr>
          <a:xfrm>
            <a:off x="8534136" y="1474268"/>
            <a:ext cx="3538503" cy="4250113"/>
            <a:chOff x="8534136" y="1474268"/>
            <a:chExt cx="3538503" cy="4250113"/>
          </a:xfrm>
        </p:grpSpPr>
        <p:sp>
          <p:nvSpPr>
            <p:cNvPr id="47" name="Oval 46">
              <a:extLst>
                <a:ext uri="{FF2B5EF4-FFF2-40B4-BE49-F238E27FC236}">
                  <a16:creationId xmlns:a16="http://schemas.microsoft.com/office/drawing/2014/main" id="{D942F341-A2ED-AB2F-DD9A-79BC75F5135C}"/>
                </a:ext>
              </a:extLst>
            </p:cNvPr>
            <p:cNvSpPr>
              <a:spLocks noChangeAspect="1"/>
            </p:cNvSpPr>
            <p:nvPr/>
          </p:nvSpPr>
          <p:spPr>
            <a:xfrm>
              <a:off x="8573367" y="5267181"/>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52" name="TextBox 51">
              <a:extLst>
                <a:ext uri="{FF2B5EF4-FFF2-40B4-BE49-F238E27FC236}">
                  <a16:creationId xmlns:a16="http://schemas.microsoft.com/office/drawing/2014/main" id="{7A707249-92F5-304A-2453-369757809B23}"/>
                </a:ext>
              </a:extLst>
            </p:cNvPr>
            <p:cNvSpPr txBox="1"/>
            <p:nvPr/>
          </p:nvSpPr>
          <p:spPr>
            <a:xfrm>
              <a:off x="9030567" y="5311115"/>
              <a:ext cx="3042072"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B050"/>
                  </a:solidFill>
                  <a:effectLst/>
                  <a:uLnTx/>
                  <a:uFillTx/>
                  <a:latin typeface="IntelOne Display Regular"/>
                  <a:cs typeface="Arial"/>
                </a:rPr>
                <a:t>Govt. benefits from the same</a:t>
              </a:r>
            </a:p>
          </p:txBody>
        </p:sp>
        <p:grpSp>
          <p:nvGrpSpPr>
            <p:cNvPr id="16" name="Group 15">
              <a:extLst>
                <a:ext uri="{FF2B5EF4-FFF2-40B4-BE49-F238E27FC236}">
                  <a16:creationId xmlns:a16="http://schemas.microsoft.com/office/drawing/2014/main" id="{ADE217D5-0DA5-13E1-74EB-D26571CF39FE}"/>
                </a:ext>
              </a:extLst>
            </p:cNvPr>
            <p:cNvGrpSpPr/>
            <p:nvPr/>
          </p:nvGrpSpPr>
          <p:grpSpPr>
            <a:xfrm>
              <a:off x="8534136" y="1474268"/>
              <a:ext cx="3232474" cy="3182002"/>
              <a:chOff x="8498624" y="1243444"/>
              <a:chExt cx="3232474" cy="3182002"/>
            </a:xfrm>
          </p:grpSpPr>
          <p:pic>
            <p:nvPicPr>
              <p:cNvPr id="13" name="Picture 12" descr="Square with rounded edges. Fill of square looks like American flag. Coming off the sides of the square are lines with unfilled circles at end. Words underneath: CHIPS for AMERICA">
                <a:extLst>
                  <a:ext uri="{FF2B5EF4-FFF2-40B4-BE49-F238E27FC236}">
                    <a16:creationId xmlns:a16="http://schemas.microsoft.com/office/drawing/2014/main" id="{AE7172E0-27F3-CD43-32E2-4E16D35F81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16396" y="1243444"/>
                <a:ext cx="1796931" cy="2048315"/>
              </a:xfrm>
              <a:prstGeom prst="rect">
                <a:avLst/>
              </a:prstGeom>
              <a:solidFill>
                <a:srgbClr val="FFFFFF"/>
              </a:solidFill>
              <a:effectLst>
                <a:outerShdw blurRad="50800" dist="38100" dir="8100000" algn="tr" rotWithShape="0">
                  <a:prstClr val="black">
                    <a:alpha val="40000"/>
                  </a:prstClr>
                </a:outerShdw>
              </a:effectLst>
            </p:spPr>
          </p:pic>
          <p:sp>
            <p:nvSpPr>
              <p:cNvPr id="54" name="TextBox 53">
                <a:extLst>
                  <a:ext uri="{FF2B5EF4-FFF2-40B4-BE49-F238E27FC236}">
                    <a16:creationId xmlns:a16="http://schemas.microsoft.com/office/drawing/2014/main" id="{46F7F3FF-62DC-8424-BB00-81026D4BF438}"/>
                  </a:ext>
                </a:extLst>
              </p:cNvPr>
              <p:cNvSpPr txBox="1"/>
              <p:nvPr/>
            </p:nvSpPr>
            <p:spPr>
              <a:xfrm>
                <a:off x="8498624" y="3594449"/>
                <a:ext cx="3232474" cy="830997"/>
              </a:xfrm>
              <a:prstGeom prst="rect">
                <a:avLst/>
              </a:prstGeom>
              <a:noFill/>
            </p:spPr>
            <p:txBody>
              <a:bodyPr wrap="square" rtlCol="0">
                <a:spAutoFit/>
              </a:bodyPr>
              <a:lstStyle/>
              <a:p>
                <a:pPr marL="342900" indent="-342900">
                  <a:buAutoNum type="arabicPeriod"/>
                </a:pPr>
                <a:r>
                  <a:rPr lang="en-US" sz="1200"/>
                  <a:t>Public-private partnership</a:t>
                </a:r>
              </a:p>
              <a:p>
                <a:pPr marL="342900" indent="-342900">
                  <a:buAutoNum type="arabicPeriod"/>
                </a:pPr>
                <a:r>
                  <a:rPr lang="en-US" sz="1200">
                    <a:solidFill>
                      <a:srgbClr val="00B050"/>
                    </a:solidFill>
                  </a:rPr>
                  <a:t>Chiplet platform:</a:t>
                </a:r>
                <a:r>
                  <a:rPr lang="en-US" sz="1200"/>
                  <a:t> enable startups &amp; academics to rapidly innovate and drastically reduce costs</a:t>
                </a:r>
              </a:p>
            </p:txBody>
          </p:sp>
        </p:grpSp>
      </p:grpSp>
    </p:spTree>
    <p:extLst>
      <p:ext uri="{BB962C8B-B14F-4D97-AF65-F5344CB8AC3E}">
        <p14:creationId xmlns:p14="http://schemas.microsoft.com/office/powerpoint/2010/main" val="107067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Intel2020-Blue">
  <a:themeElements>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2020-Blue" id="{8E7B0A15-D81C-44D6-BD77-194E1E0B5A65}" vid="{66412CDD-274E-4158-9B42-62AACF19BC61}"/>
    </a:ext>
  </a:extLst>
</a:theme>
</file>

<file path=ppt/theme/theme2.xml><?xml version="1.0" encoding="utf-8"?>
<a:theme xmlns:a="http://schemas.openxmlformats.org/drawingml/2006/main" name="Intel2020-White">
  <a:themeElements>
    <a:clrScheme name="Custom 21">
      <a:dk1>
        <a:srgbClr val="000000"/>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Custom 11">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olidFill>
            <a:schemeClr val="accent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2020-White" id="{5C6945CB-5FEB-4025-B999-700E80230FB5}" vid="{D29F472B-4136-4D7E-BDE5-F54D8153F7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FF3520C6D58642A3E640FB5058EB78" ma:contentTypeVersion="4" ma:contentTypeDescription="Create a new document." ma:contentTypeScope="" ma:versionID="fb4f7ffb20fd6dfef404f5c5924816ea">
  <xsd:schema xmlns:xsd="http://www.w3.org/2001/XMLSchema" xmlns:xs="http://www.w3.org/2001/XMLSchema" xmlns:p="http://schemas.microsoft.com/office/2006/metadata/properties" xmlns:ns2="05f60d07-b489-476a-8470-ac268e1dd405" xmlns:ns3="4c8631ef-15b4-43f8-a2bd-c132ba84f822" targetNamespace="http://schemas.microsoft.com/office/2006/metadata/properties" ma:root="true" ma:fieldsID="babb09a92bbc70eb1f90c4dcb19aba2a" ns2:_="" ns3:_="">
    <xsd:import namespace="05f60d07-b489-476a-8470-ac268e1dd405"/>
    <xsd:import namespace="4c8631ef-15b4-43f8-a2bd-c132ba84f8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60d07-b489-476a-8470-ac268e1dd4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8631ef-15b4-43f8-a2bd-c132ba84f8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c8631ef-15b4-43f8-a2bd-c132ba84f822">
      <UserInfo>
        <DisplayName>Karnik, Tanay</DisplayName>
        <AccountId>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FE69DD-8A3D-40C9-83E0-97F0ADAC464D}">
  <ds:schemaRefs>
    <ds:schemaRef ds:uri="05f60d07-b489-476a-8470-ac268e1dd405"/>
    <ds:schemaRef ds:uri="4c8631ef-15b4-43f8-a2bd-c132ba84f8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D0FE5AF-1B5C-4FB4-BD9A-A3C6A233373B}">
  <ds:schemaRefs>
    <ds:schemaRef ds:uri="http://schemas.microsoft.com/office/infopath/2007/PartnerControls"/>
    <ds:schemaRef ds:uri="http://www.w3.org/XML/1998/namespace"/>
    <ds:schemaRef ds:uri="4c8631ef-15b4-43f8-a2bd-c132ba84f822"/>
    <ds:schemaRef ds:uri="http://purl.org/dc/elements/1.1/"/>
    <ds:schemaRef ds:uri="http://purl.org/dc/dcmitype/"/>
    <ds:schemaRef ds:uri="http://schemas.microsoft.com/office/2006/documentManagement/types"/>
    <ds:schemaRef ds:uri="http://schemas.openxmlformats.org/package/2006/metadata/core-properties"/>
    <ds:schemaRef ds:uri="05f60d07-b489-476a-8470-ac268e1dd405"/>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E39B43B-A19D-461D-A800-7EF3128FCEF6}">
  <ds:schemaRefs>
    <ds:schemaRef ds:uri="http://schemas.microsoft.com/sharepoint/v3/contenttype/forms"/>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otalTime>0</TotalTime>
  <Words>3267</Words>
  <Application>Microsoft Office PowerPoint</Application>
  <PresentationFormat>Widescreen</PresentationFormat>
  <Paragraphs>894</Paragraphs>
  <Slides>34</Slides>
  <Notes>18</Notes>
  <HiddenSlides>0</HiddenSlides>
  <MMClips>1</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1_Intel2020-Blue</vt:lpstr>
      <vt:lpstr>Intel2020-White</vt:lpstr>
      <vt:lpstr>Accelerating Innovation for Product &amp; Foundry Leadership – System Design Studio</vt:lpstr>
      <vt:lpstr>Executive Summary</vt:lpstr>
      <vt:lpstr>Focus of This TSLRP</vt:lpstr>
      <vt:lpstr>A Unique Phase for Intel</vt:lpstr>
      <vt:lpstr>Microsoft’s Turnaround Strategy</vt:lpstr>
      <vt:lpstr>Competitive Landscape</vt:lpstr>
      <vt:lpstr>Intel has Better Opportunity with Our Assets, But …</vt:lpstr>
      <vt:lpstr>To Win, We Must …</vt:lpstr>
      <vt:lpstr>Upside of an Integrated Studio</vt:lpstr>
      <vt:lpstr>We Propose … System Design Studio</vt:lpstr>
      <vt:lpstr>Top-Down System Design Studio Workflow</vt:lpstr>
      <vt:lpstr>System Design Studio Workflow #1</vt:lpstr>
      <vt:lpstr>1a. Common Representation of Hardware</vt:lpstr>
      <vt:lpstr>             1b. System Prototype</vt:lpstr>
      <vt:lpstr>1c. New Intermediate Representation for Design Exploration</vt:lpstr>
      <vt:lpstr>System Design Studio Workflow #2</vt:lpstr>
      <vt:lpstr>2a. Solvers for Design Space Exploration</vt:lpstr>
      <vt:lpstr>2b. Integrated Simulators for Modeling and Co-design </vt:lpstr>
      <vt:lpstr>Research Directions for System Design Studio</vt:lpstr>
      <vt:lpstr>Explore HW Bindings for AI/ML Algorithms</vt:lpstr>
      <vt:lpstr>With AI &amp; LLM Every Studio User Can be a Power User</vt:lpstr>
      <vt:lpstr>Use Cases</vt:lpstr>
      <vt:lpstr>Case Study #1: Product STCO Analysis</vt:lpstr>
      <vt:lpstr>System Design Studio Benefits</vt:lpstr>
      <vt:lpstr>Case Study #2: Thermal Challenge</vt:lpstr>
      <vt:lpstr>Case Study #3: Optimal Silicon Partitioning for Foundry Customer</vt:lpstr>
      <vt:lpstr>Case Study #4: Platform Enablement for Government Programs</vt:lpstr>
      <vt:lpstr>Overall System Design Studio Value Thesis</vt:lpstr>
      <vt:lpstr>System Design Studio Development Plans</vt:lpstr>
      <vt:lpstr>Our Approach will Drive Increasing Value</vt:lpstr>
      <vt:lpstr>Call To Action </vt:lpstr>
      <vt:lpstr>Acknowledgements &amp; Sub-Teams</vt:lpstr>
      <vt:lpstr>BACKUP</vt:lpstr>
      <vt:lpstr>STCO Tools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Killeen, Kristine</dc:creator>
  <cp:lastModifiedBy>Munoz, Robert</cp:lastModifiedBy>
  <cp:revision>2</cp:revision>
  <cp:lastPrinted>2023-05-24T19:45:05Z</cp:lastPrinted>
  <dcterms:created xsi:type="dcterms:W3CDTF">2021-11-09T17:00:24Z</dcterms:created>
  <dcterms:modified xsi:type="dcterms:W3CDTF">2023-05-26T06:59:13Z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0x01010023FF3520C6D58642A3E640FB5058EB78</vt:lpwstr>
  </property>
</Properties>
</file>