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8"/>
  </p:notesMasterIdLst>
  <p:sldIdLst>
    <p:sldId id="256" r:id="rId5"/>
    <p:sldId id="259" r:id="rId6"/>
    <p:sldId id="2147476009" r:id="rId7"/>
    <p:sldId id="268" r:id="rId8"/>
    <p:sldId id="262" r:id="rId9"/>
    <p:sldId id="260" r:id="rId10"/>
    <p:sldId id="261" r:id="rId11"/>
    <p:sldId id="266" r:id="rId12"/>
    <p:sldId id="263" r:id="rId13"/>
    <p:sldId id="264" r:id="rId14"/>
    <p:sldId id="265" r:id="rId15"/>
    <p:sldId id="267" r:id="rId16"/>
    <p:sldId id="269" r:id="rId17"/>
    <p:sldId id="2147476008" r:id="rId18"/>
    <p:sldId id="2147476010" r:id="rId19"/>
    <p:sldId id="2147476011" r:id="rId20"/>
    <p:sldId id="2147476012" r:id="rId21"/>
    <p:sldId id="2147476006" r:id="rId22"/>
    <p:sldId id="2147476007" r:id="rId23"/>
    <p:sldId id="2147475996" r:id="rId24"/>
    <p:sldId id="2147476043" r:id="rId25"/>
    <p:sldId id="2147476037" r:id="rId26"/>
    <p:sldId id="214747603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FFCC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814" autoAdjust="0"/>
    <p:restoredTop sz="96357" autoAdjust="0"/>
  </p:normalViewPr>
  <p:slideViewPr>
    <p:cSldViewPr snapToGrid="0">
      <p:cViewPr varScale="1">
        <p:scale>
          <a:sx n="110" d="100"/>
          <a:sy n="110" d="100"/>
        </p:scale>
        <p:origin x="1272" y="96"/>
      </p:cViewPr>
      <p:guideLst/>
    </p:cSldViewPr>
  </p:slideViewPr>
  <p:notesTextViewPr>
    <p:cViewPr>
      <p:scale>
        <a:sx n="1" d="1"/>
        <a:sy n="1" d="1"/>
      </p:scale>
      <p:origin x="0" y="0"/>
    </p:cViewPr>
  </p:notesTextViewPr>
  <p:sorterViewPr>
    <p:cViewPr>
      <p:scale>
        <a:sx n="100" d="100"/>
        <a:sy n="100" d="100"/>
      </p:scale>
      <p:origin x="0" y="-19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50F01E-152C-4E47-A937-84C475F5A599}" type="datetimeFigureOut">
              <a:rPr lang="en-US" smtClean="0"/>
              <a:t>11/1/2023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7DF2DC-C04B-40FF-AD24-491A8FC9BDC0}" type="slidenum">
              <a:rPr lang="en-US" smtClean="0"/>
              <a:t>‹#›</a:t>
            </a:fld>
            <a:endParaRPr lang="en-US"/>
          </a:p>
        </p:txBody>
      </p:sp>
    </p:spTree>
    <p:extLst>
      <p:ext uri="{BB962C8B-B14F-4D97-AF65-F5344CB8AC3E}">
        <p14:creationId xmlns:p14="http://schemas.microsoft.com/office/powerpoint/2010/main" val="4145316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F67DF2DC-C04B-40FF-AD24-491A8FC9BDC0}" type="slidenum">
              <a:rPr lang="en-US" smtClean="0"/>
              <a:t>3</a:t>
            </a:fld>
            <a:endParaRPr lang="en-US"/>
          </a:p>
        </p:txBody>
      </p:sp>
    </p:spTree>
    <p:extLst>
      <p:ext uri="{BB962C8B-B14F-4D97-AF65-F5344CB8AC3E}">
        <p14:creationId xmlns:p14="http://schemas.microsoft.com/office/powerpoint/2010/main" val="41338123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There are interactions across flows</a:t>
            </a:r>
          </a:p>
          <a:p>
            <a:r>
              <a:rPr lang="en-US"/>
              <a:t>Understand SW views (configurations, …)</a:t>
            </a:r>
          </a:p>
          <a:p>
            <a:r>
              <a:rPr lang="en-US"/>
              <a:t>Configurations will mostly apply to Power as well</a:t>
            </a:r>
          </a:p>
          <a:p>
            <a:r>
              <a:rPr lang="en-US"/>
              <a:t>Some SKU information for power calculation</a:t>
            </a:r>
          </a:p>
          <a:p>
            <a:r>
              <a:rPr lang="en-US"/>
              <a:t>Firmware part of the Hardware …. Develop details, how it interacts with HW </a:t>
            </a:r>
          </a:p>
          <a:p>
            <a:r>
              <a:rPr lang="en-US"/>
              <a:t>Build the prototype … will clarify the architecture …</a:t>
            </a:r>
          </a:p>
          <a:p>
            <a:r>
              <a:rPr lang="en-US"/>
              <a:t>Outside-in way: …</a:t>
            </a:r>
          </a:p>
        </p:txBody>
      </p:sp>
      <p:sp>
        <p:nvSpPr>
          <p:cNvPr id="4" name="Slide Number Placeholder 3"/>
          <p:cNvSpPr>
            <a:spLocks noGrp="1"/>
          </p:cNvSpPr>
          <p:nvPr>
            <p:ph type="sldNum" sz="quarter" idx="5"/>
          </p:nvPr>
        </p:nvSpPr>
        <p:spPr/>
        <p:txBody>
          <a:bodyPr/>
          <a:lstStyle/>
          <a:p>
            <a:fld id="{F67DF2DC-C04B-40FF-AD24-491A8FC9BDC0}" type="slidenum">
              <a:rPr lang="en-US" smtClean="0"/>
              <a:t>13</a:t>
            </a:fld>
            <a:endParaRPr lang="en-US"/>
          </a:p>
        </p:txBody>
      </p:sp>
    </p:spTree>
    <p:extLst>
      <p:ext uri="{BB962C8B-B14F-4D97-AF65-F5344CB8AC3E}">
        <p14:creationId xmlns:p14="http://schemas.microsoft.com/office/powerpoint/2010/main" val="1053693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7DF2DC-C04B-40FF-AD24-491A8FC9BDC0}" type="slidenum">
              <a:rPr lang="en-US" smtClean="0"/>
              <a:t>16</a:t>
            </a:fld>
            <a:endParaRPr lang="en-US"/>
          </a:p>
        </p:txBody>
      </p:sp>
    </p:spTree>
    <p:extLst>
      <p:ext uri="{BB962C8B-B14F-4D97-AF65-F5344CB8AC3E}">
        <p14:creationId xmlns:p14="http://schemas.microsoft.com/office/powerpoint/2010/main" val="2911965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FFFF00"/>
                </a:solidFill>
              </a:rPr>
              <a:t>A typical Xeon STCO tool suite is fragmented with numerous models.</a:t>
            </a:r>
          </a:p>
          <a:p>
            <a:r>
              <a:rPr lang="en-US" sz="1200" dirty="0">
                <a:solidFill>
                  <a:srgbClr val="FFFF00"/>
                </a:solidFill>
              </a:rPr>
              <a:t>System concept is transformed into a model for cost analysis. Individual tools in cost analysis domain have tool specific model extensions</a:t>
            </a:r>
          </a:p>
          <a:p>
            <a:r>
              <a:rPr lang="en-US" sz="1200" dirty="0">
                <a:solidFill>
                  <a:srgbClr val="FFFF00"/>
                </a:solidFill>
              </a:rPr>
              <a:t>Then there is a group of tools for key performance indices analysis, Same model diversity and complexity exists for power and performance analysis, electrical and physical layer</a:t>
            </a:r>
          </a:p>
          <a:p>
            <a:r>
              <a:rPr lang="en-US" sz="1200" dirty="0">
                <a:solidFill>
                  <a:srgbClr val="FFFF00"/>
                </a:solidFill>
              </a:rPr>
              <a:t>We have identified EDA tools from Intel proprietary tools.</a:t>
            </a:r>
          </a:p>
          <a:p>
            <a:endParaRPr lang="en-US" sz="1200" dirty="0">
              <a:solidFill>
                <a:srgbClr val="FFFF00"/>
              </a:solidFill>
            </a:endParaRPr>
          </a:p>
          <a:p>
            <a:r>
              <a:rPr lang="en-US" sz="1200" dirty="0">
                <a:solidFill>
                  <a:srgbClr val="FFFF00"/>
                </a:solidFill>
              </a:rPr>
              <a:t>These are the challenges. To evaluate system options, domain expertise is required. Manual exploration does not scale to large number of options and opportunities. This tool suite with numerous model extension approach breaks down for IFS customers.</a:t>
            </a:r>
          </a:p>
          <a:p>
            <a:endParaRPr lang="en-US" sz="1200" dirty="0">
              <a:solidFill>
                <a:srgbClr val="FFFF00"/>
              </a:solidFill>
            </a:endParaRPr>
          </a:p>
          <a:p>
            <a:r>
              <a:rPr lang="en-US" sz="1200" dirty="0">
                <a:solidFill>
                  <a:srgbClr val="FFFF00"/>
                </a:solidFill>
              </a:rPr>
              <a:t>Let us recap, we need</a:t>
            </a:r>
          </a:p>
          <a:p>
            <a:r>
              <a:rPr lang="en-US" sz="1200" dirty="0">
                <a:solidFill>
                  <a:srgbClr val="FFFF00"/>
                </a:solidFill>
              </a:rPr>
              <a:t>Common plug-able models</a:t>
            </a:r>
          </a:p>
          <a:p>
            <a:r>
              <a:rPr lang="en-US" sz="1200" dirty="0">
                <a:solidFill>
                  <a:srgbClr val="FFFF00"/>
                </a:solidFill>
              </a:rPr>
              <a:t>A studio framework that is easy to use and extensible to new tools</a:t>
            </a:r>
          </a:p>
          <a:p>
            <a:r>
              <a:rPr lang="en-US" sz="1200" dirty="0">
                <a:solidFill>
                  <a:srgbClr val="FFFF00"/>
                </a:solidFill>
              </a:rPr>
              <a:t>An industry wide standardization for the ecosystem enablement</a:t>
            </a:r>
          </a:p>
          <a:p>
            <a:endParaRPr lang="en-US" sz="1200" dirty="0">
              <a:solidFill>
                <a:srgbClr val="FFFF00"/>
              </a:solidFill>
            </a:endParaRPr>
          </a:p>
          <a:p>
            <a:pPr marL="0" lvl="0" indent="0">
              <a:buFont typeface="Arial" panose="020B0604020202020204" pitchFamily="34" charset="0"/>
              <a:buNone/>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C82A0659-2CA1-483B-87CC-EBCE112343BD}" type="slidenum">
              <a:rPr lang="en-US" smtClean="0"/>
              <a:t>20</a:t>
            </a:fld>
            <a:endParaRPr lang="en-US"/>
          </a:p>
        </p:txBody>
      </p:sp>
    </p:spTree>
    <p:extLst>
      <p:ext uri="{BB962C8B-B14F-4D97-AF65-F5344CB8AC3E}">
        <p14:creationId xmlns:p14="http://schemas.microsoft.com/office/powerpoint/2010/main" val="2890407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DF0CB-11AF-D756-D7CA-515186514D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FA0C43-728C-E2BC-0DA5-F47D12AFAD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6092746-834C-987B-0CFD-E54A938A75F9}"/>
              </a:ext>
            </a:extLst>
          </p:cNvPr>
          <p:cNvSpPr>
            <a:spLocks noGrp="1"/>
          </p:cNvSpPr>
          <p:nvPr>
            <p:ph type="dt" sz="half" idx="10"/>
          </p:nvPr>
        </p:nvSpPr>
        <p:spPr/>
        <p:txBody>
          <a:bodyPr/>
          <a:lstStyle/>
          <a:p>
            <a:fld id="{A5E352A6-F28D-4548-A5B0-27A568D2D5E8}" type="datetime1">
              <a:rPr lang="en-US" smtClean="0"/>
              <a:t>11/1/2023</a:t>
            </a:fld>
            <a:endParaRPr lang="en-US"/>
          </a:p>
        </p:txBody>
      </p:sp>
      <p:sp>
        <p:nvSpPr>
          <p:cNvPr id="5" name="Footer Placeholder 4">
            <a:extLst>
              <a:ext uri="{FF2B5EF4-FFF2-40B4-BE49-F238E27FC236}">
                <a16:creationId xmlns:a16="http://schemas.microsoft.com/office/drawing/2014/main" id="{F9B8EDDC-6CE7-E503-297F-34422224E4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71B0D7-2DCD-D4E8-21D9-B3EE5396B18B}"/>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2096519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FF5FF-6BFE-BF82-BE6C-60155DA426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D4D35F4-CB8D-AD06-F82F-930D739B80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2E8FF7-566A-78B6-37A2-E9291F621F91}"/>
              </a:ext>
            </a:extLst>
          </p:cNvPr>
          <p:cNvSpPr>
            <a:spLocks noGrp="1"/>
          </p:cNvSpPr>
          <p:nvPr>
            <p:ph type="dt" sz="half" idx="10"/>
          </p:nvPr>
        </p:nvSpPr>
        <p:spPr/>
        <p:txBody>
          <a:bodyPr/>
          <a:lstStyle/>
          <a:p>
            <a:fld id="{1A575672-8012-4E4F-8F95-855F4B9EFF43}" type="datetime1">
              <a:rPr lang="en-US" smtClean="0"/>
              <a:t>11/1/2023</a:t>
            </a:fld>
            <a:endParaRPr lang="en-US"/>
          </a:p>
        </p:txBody>
      </p:sp>
      <p:sp>
        <p:nvSpPr>
          <p:cNvPr id="5" name="Footer Placeholder 4">
            <a:extLst>
              <a:ext uri="{FF2B5EF4-FFF2-40B4-BE49-F238E27FC236}">
                <a16:creationId xmlns:a16="http://schemas.microsoft.com/office/drawing/2014/main" id="{766975C7-8860-8B8B-6C8C-D011F2E2AF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46C50-28AE-949B-3DED-79A7585C4146}"/>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369247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3E6EC8-E80A-E128-3301-EA347687ED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53F9EA-FA66-8AF5-7481-BFD83AA383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DB7E6B-1BF4-2301-5FF4-05039F78A0F7}"/>
              </a:ext>
            </a:extLst>
          </p:cNvPr>
          <p:cNvSpPr>
            <a:spLocks noGrp="1"/>
          </p:cNvSpPr>
          <p:nvPr>
            <p:ph type="dt" sz="half" idx="10"/>
          </p:nvPr>
        </p:nvSpPr>
        <p:spPr/>
        <p:txBody>
          <a:bodyPr/>
          <a:lstStyle/>
          <a:p>
            <a:fld id="{4F4DDA99-9B64-4CD3-8D45-01EBD9D19F75}" type="datetime1">
              <a:rPr lang="en-US" smtClean="0"/>
              <a:t>11/1/2023</a:t>
            </a:fld>
            <a:endParaRPr lang="en-US"/>
          </a:p>
        </p:txBody>
      </p:sp>
      <p:sp>
        <p:nvSpPr>
          <p:cNvPr id="5" name="Footer Placeholder 4">
            <a:extLst>
              <a:ext uri="{FF2B5EF4-FFF2-40B4-BE49-F238E27FC236}">
                <a16:creationId xmlns:a16="http://schemas.microsoft.com/office/drawing/2014/main" id="{B270C172-E5C5-C61E-B1E4-0BA48A8B23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CAF2E3-51B1-776F-3158-DFC981DCF9F0}"/>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1223460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Segue White">
    <p:bg>
      <p:bgPr>
        <a:gradFill>
          <a:gsLst>
            <a:gs pos="49000">
              <a:schemeClr val="bg2">
                <a:alpha val="23000"/>
              </a:schemeClr>
            </a:gs>
            <a:gs pos="100000">
              <a:schemeClr val="bg2">
                <a:lumMod val="95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A8C51-69D0-4653-9DD4-C9657C8565BF}"/>
              </a:ext>
            </a:extLst>
          </p:cNvPr>
          <p:cNvSpPr>
            <a:spLocks noGrp="1"/>
          </p:cNvSpPr>
          <p:nvPr>
            <p:ph type="title" hasCustomPrompt="1"/>
          </p:nvPr>
        </p:nvSpPr>
        <p:spPr>
          <a:xfrm>
            <a:off x="381000" y="2229178"/>
            <a:ext cx="11433464" cy="1199822"/>
          </a:xfrm>
        </p:spPr>
        <p:txBody>
          <a:bodyPr anchor="b" anchorCtr="0">
            <a:normAutofit/>
          </a:bodyPr>
          <a:lstStyle>
            <a:lvl1pPr>
              <a:defRPr sz="4800"/>
            </a:lvl1pPr>
          </a:lstStyle>
          <a:p>
            <a:r>
              <a:rPr lang="en-US"/>
              <a:t>Click to edit title style</a:t>
            </a:r>
          </a:p>
        </p:txBody>
      </p:sp>
      <p:sp>
        <p:nvSpPr>
          <p:cNvPr id="4" name="Text Placeholder 3">
            <a:extLst>
              <a:ext uri="{FF2B5EF4-FFF2-40B4-BE49-F238E27FC236}">
                <a16:creationId xmlns:a16="http://schemas.microsoft.com/office/drawing/2014/main" id="{510A8B5C-DC90-4F60-9A7A-08826CF80830}"/>
              </a:ext>
            </a:extLst>
          </p:cNvPr>
          <p:cNvSpPr>
            <a:spLocks noGrp="1"/>
          </p:cNvSpPr>
          <p:nvPr>
            <p:ph type="body" sz="quarter" idx="10" hasCustomPrompt="1"/>
          </p:nvPr>
        </p:nvSpPr>
        <p:spPr>
          <a:xfrm>
            <a:off x="380999" y="3449317"/>
            <a:ext cx="11454245" cy="681935"/>
          </a:xfrm>
        </p:spPr>
        <p:txBody>
          <a:bodyPr>
            <a:normAutofit/>
          </a:bodyPr>
          <a:lstStyle>
            <a:lvl1pPr marL="0" indent="0" algn="ctr">
              <a:buNone/>
              <a:defRPr sz="2800">
                <a:solidFill>
                  <a:schemeClr val="tx1"/>
                </a:solidFill>
                <a:latin typeface="+mn-lt"/>
              </a:defRPr>
            </a:lvl1pPr>
          </a:lstStyle>
          <a:p>
            <a:pPr lvl="0"/>
            <a:r>
              <a:rPr lang="en-US"/>
              <a:t>Click to edit text styles</a:t>
            </a:r>
          </a:p>
        </p:txBody>
      </p:sp>
    </p:spTree>
    <p:extLst>
      <p:ext uri="{BB962C8B-B14F-4D97-AF65-F5344CB8AC3E}">
        <p14:creationId xmlns:p14="http://schemas.microsoft.com/office/powerpoint/2010/main" val="848236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98FEC-D840-18A6-437A-00B332861D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7E3F60-51A7-6F59-D4D7-3BFB7107C9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593785-98CB-6423-2993-6572FED4140B}"/>
              </a:ext>
            </a:extLst>
          </p:cNvPr>
          <p:cNvSpPr>
            <a:spLocks noGrp="1"/>
          </p:cNvSpPr>
          <p:nvPr>
            <p:ph type="dt" sz="half" idx="10"/>
          </p:nvPr>
        </p:nvSpPr>
        <p:spPr/>
        <p:txBody>
          <a:bodyPr/>
          <a:lstStyle/>
          <a:p>
            <a:fld id="{3C903A99-8FFE-4BB0-99C2-405E2F238CDF}" type="datetime1">
              <a:rPr lang="en-US" smtClean="0"/>
              <a:t>11/1/2023</a:t>
            </a:fld>
            <a:endParaRPr lang="en-US"/>
          </a:p>
        </p:txBody>
      </p:sp>
      <p:sp>
        <p:nvSpPr>
          <p:cNvPr id="5" name="Footer Placeholder 4">
            <a:extLst>
              <a:ext uri="{FF2B5EF4-FFF2-40B4-BE49-F238E27FC236}">
                <a16:creationId xmlns:a16="http://schemas.microsoft.com/office/drawing/2014/main" id="{5AEF2476-FCB7-3ABC-2FB4-808A11E472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2F7C0A-180A-0130-5231-0F3B55D19355}"/>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1271051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DC0B5-703C-D3F8-4097-76E815DD0A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D83F8-A7F7-6D47-E26A-ECEA74243F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DF95FF-793D-1139-4EE2-7AB37FB34237}"/>
              </a:ext>
            </a:extLst>
          </p:cNvPr>
          <p:cNvSpPr>
            <a:spLocks noGrp="1"/>
          </p:cNvSpPr>
          <p:nvPr>
            <p:ph type="dt" sz="half" idx="10"/>
          </p:nvPr>
        </p:nvSpPr>
        <p:spPr/>
        <p:txBody>
          <a:bodyPr/>
          <a:lstStyle/>
          <a:p>
            <a:fld id="{CDDD91C1-B991-4B2B-8292-35D058137B55}" type="datetime1">
              <a:rPr lang="en-US" smtClean="0"/>
              <a:t>11/1/2023</a:t>
            </a:fld>
            <a:endParaRPr lang="en-US"/>
          </a:p>
        </p:txBody>
      </p:sp>
      <p:sp>
        <p:nvSpPr>
          <p:cNvPr id="5" name="Footer Placeholder 4">
            <a:extLst>
              <a:ext uri="{FF2B5EF4-FFF2-40B4-BE49-F238E27FC236}">
                <a16:creationId xmlns:a16="http://schemas.microsoft.com/office/drawing/2014/main" id="{C23FB70E-99EA-45EF-9DA2-E51AD96BA5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94EE0F-BCB6-D8D6-AAB3-D7A1071B96D8}"/>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199874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6473D-76C2-AE3F-A36E-F26FAB6067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8CAE7D-36E1-A47C-AF5E-470B756D56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FC972D-22A4-D250-D83F-6BF7D68185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95FD26-3074-B56A-6788-00105555F99F}"/>
              </a:ext>
            </a:extLst>
          </p:cNvPr>
          <p:cNvSpPr>
            <a:spLocks noGrp="1"/>
          </p:cNvSpPr>
          <p:nvPr>
            <p:ph type="dt" sz="half" idx="10"/>
          </p:nvPr>
        </p:nvSpPr>
        <p:spPr/>
        <p:txBody>
          <a:bodyPr/>
          <a:lstStyle/>
          <a:p>
            <a:fld id="{6F071B6C-F33E-4785-A8CB-2628058EFE73}" type="datetime1">
              <a:rPr lang="en-US" smtClean="0"/>
              <a:t>11/1/2023</a:t>
            </a:fld>
            <a:endParaRPr lang="en-US"/>
          </a:p>
        </p:txBody>
      </p:sp>
      <p:sp>
        <p:nvSpPr>
          <p:cNvPr id="6" name="Footer Placeholder 5">
            <a:extLst>
              <a:ext uri="{FF2B5EF4-FFF2-40B4-BE49-F238E27FC236}">
                <a16:creationId xmlns:a16="http://schemas.microsoft.com/office/drawing/2014/main" id="{18E660B7-CCCC-9ACB-6ABC-950F7DDE6B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24C023-51C7-B908-FF12-B16B7D48595E}"/>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1518261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E26DA-1448-36AE-3310-03B08D2DE5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5CECA8-91B6-2F31-B8F8-40C02F3532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4B8E40-0DE8-41E5-5F6A-7C011140C20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F49B2C-64DA-334A-3144-08874BE90D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9B4C9E-1604-8242-8ED1-B8220F8C86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103D82-BFE7-410B-B532-5158558F1D11}"/>
              </a:ext>
            </a:extLst>
          </p:cNvPr>
          <p:cNvSpPr>
            <a:spLocks noGrp="1"/>
          </p:cNvSpPr>
          <p:nvPr>
            <p:ph type="dt" sz="half" idx="10"/>
          </p:nvPr>
        </p:nvSpPr>
        <p:spPr/>
        <p:txBody>
          <a:bodyPr/>
          <a:lstStyle/>
          <a:p>
            <a:fld id="{D719F81B-7F5A-4398-B014-02AEA4DA4D65}" type="datetime1">
              <a:rPr lang="en-US" smtClean="0"/>
              <a:t>11/1/2023</a:t>
            </a:fld>
            <a:endParaRPr lang="en-US"/>
          </a:p>
        </p:txBody>
      </p:sp>
      <p:sp>
        <p:nvSpPr>
          <p:cNvPr id="8" name="Footer Placeholder 7">
            <a:extLst>
              <a:ext uri="{FF2B5EF4-FFF2-40B4-BE49-F238E27FC236}">
                <a16:creationId xmlns:a16="http://schemas.microsoft.com/office/drawing/2014/main" id="{171C9E76-ADBA-6CEA-8A0A-6BD8A8688B8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C5760DA-F1ED-ECF7-B578-95E4226BF2E3}"/>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3226822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6AFFC-3E98-F3BA-21AF-52F17A4979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43C4054-8CD9-43B9-0288-933249680D86}"/>
              </a:ext>
            </a:extLst>
          </p:cNvPr>
          <p:cNvSpPr>
            <a:spLocks noGrp="1"/>
          </p:cNvSpPr>
          <p:nvPr>
            <p:ph type="dt" sz="half" idx="10"/>
          </p:nvPr>
        </p:nvSpPr>
        <p:spPr/>
        <p:txBody>
          <a:bodyPr/>
          <a:lstStyle/>
          <a:p>
            <a:fld id="{3A922312-DA59-462D-91D3-5A381F2742A4}" type="datetime1">
              <a:rPr lang="en-US" smtClean="0"/>
              <a:t>11/1/2023</a:t>
            </a:fld>
            <a:endParaRPr lang="en-US"/>
          </a:p>
        </p:txBody>
      </p:sp>
      <p:sp>
        <p:nvSpPr>
          <p:cNvPr id="4" name="Footer Placeholder 3">
            <a:extLst>
              <a:ext uri="{FF2B5EF4-FFF2-40B4-BE49-F238E27FC236}">
                <a16:creationId xmlns:a16="http://schemas.microsoft.com/office/drawing/2014/main" id="{7FE0A025-CA71-53D4-FB96-77C61623302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EBFBEA-D84E-BECF-204F-EDC5DD2133F6}"/>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2898975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D4ABB9-8C58-83CB-0887-48F3119EE9E4}"/>
              </a:ext>
            </a:extLst>
          </p:cNvPr>
          <p:cNvSpPr>
            <a:spLocks noGrp="1"/>
          </p:cNvSpPr>
          <p:nvPr>
            <p:ph type="dt" sz="half" idx="10"/>
          </p:nvPr>
        </p:nvSpPr>
        <p:spPr/>
        <p:txBody>
          <a:bodyPr/>
          <a:lstStyle/>
          <a:p>
            <a:fld id="{E7A67CCB-B02E-4BA0-BE9A-DBA1EB2442C7}" type="datetime1">
              <a:rPr lang="en-US" smtClean="0"/>
              <a:t>11/1/2023</a:t>
            </a:fld>
            <a:endParaRPr lang="en-US"/>
          </a:p>
        </p:txBody>
      </p:sp>
      <p:sp>
        <p:nvSpPr>
          <p:cNvPr id="3" name="Footer Placeholder 2">
            <a:extLst>
              <a:ext uri="{FF2B5EF4-FFF2-40B4-BE49-F238E27FC236}">
                <a16:creationId xmlns:a16="http://schemas.microsoft.com/office/drawing/2014/main" id="{95BCE13D-0909-A6FA-F293-00B7F93AC50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5CC0C42-F8EA-483F-6C60-78612D0F71F7}"/>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1671694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B0E01-C7BD-4F2C-A08C-8EB65184C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E1C1F46-9419-2D5E-B2C8-830CB834CE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048B9B-9698-0026-AEB0-08619D6A66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85F8A6-FBB7-745F-1891-3ABCB07623EC}"/>
              </a:ext>
            </a:extLst>
          </p:cNvPr>
          <p:cNvSpPr>
            <a:spLocks noGrp="1"/>
          </p:cNvSpPr>
          <p:nvPr>
            <p:ph type="dt" sz="half" idx="10"/>
          </p:nvPr>
        </p:nvSpPr>
        <p:spPr/>
        <p:txBody>
          <a:bodyPr/>
          <a:lstStyle/>
          <a:p>
            <a:fld id="{283B7E2E-B98E-4BB7-808D-B5A509369067}" type="datetime1">
              <a:rPr lang="en-US" smtClean="0"/>
              <a:t>11/1/2023</a:t>
            </a:fld>
            <a:endParaRPr lang="en-US"/>
          </a:p>
        </p:txBody>
      </p:sp>
      <p:sp>
        <p:nvSpPr>
          <p:cNvPr id="6" name="Footer Placeholder 5">
            <a:extLst>
              <a:ext uri="{FF2B5EF4-FFF2-40B4-BE49-F238E27FC236}">
                <a16:creationId xmlns:a16="http://schemas.microsoft.com/office/drawing/2014/main" id="{14FF462E-268F-0A2A-3D4A-3EA0C3AD81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8161E1-A5C5-C913-ADA4-653597A22326}"/>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168498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E747B-B798-68F4-33D7-12FF85B412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ED0E9E9-3DF5-E2F0-B6B1-B3EAFE8F3C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AD3FC89-AF86-9251-8981-5DED8CAEBF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2ED2BC-39C4-878B-DEE2-840CB44BC93B}"/>
              </a:ext>
            </a:extLst>
          </p:cNvPr>
          <p:cNvSpPr>
            <a:spLocks noGrp="1"/>
          </p:cNvSpPr>
          <p:nvPr>
            <p:ph type="dt" sz="half" idx="10"/>
          </p:nvPr>
        </p:nvSpPr>
        <p:spPr/>
        <p:txBody>
          <a:bodyPr/>
          <a:lstStyle/>
          <a:p>
            <a:fld id="{76709BE7-FB3B-4062-94B0-DFAAB70EF727}" type="datetime1">
              <a:rPr lang="en-US" smtClean="0"/>
              <a:t>11/1/2023</a:t>
            </a:fld>
            <a:endParaRPr lang="en-US"/>
          </a:p>
        </p:txBody>
      </p:sp>
      <p:sp>
        <p:nvSpPr>
          <p:cNvPr id="6" name="Footer Placeholder 5">
            <a:extLst>
              <a:ext uri="{FF2B5EF4-FFF2-40B4-BE49-F238E27FC236}">
                <a16:creationId xmlns:a16="http://schemas.microsoft.com/office/drawing/2014/main" id="{691B925E-E7CD-38C0-382F-88ECFEFAB7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D128D3-707F-6F44-BB49-917533B623F5}"/>
              </a:ext>
            </a:extLst>
          </p:cNvPr>
          <p:cNvSpPr>
            <a:spLocks noGrp="1"/>
          </p:cNvSpPr>
          <p:nvPr>
            <p:ph type="sldNum" sz="quarter" idx="12"/>
          </p:nvPr>
        </p:nvSpPr>
        <p:spPr/>
        <p:txBody>
          <a:bodyPr/>
          <a:lstStyle/>
          <a:p>
            <a:fld id="{2AD43F5F-D14B-4107-859E-194895DC81A8}" type="slidenum">
              <a:rPr lang="en-US" smtClean="0"/>
              <a:t>‹#›</a:t>
            </a:fld>
            <a:endParaRPr lang="en-US"/>
          </a:p>
        </p:txBody>
      </p:sp>
    </p:spTree>
    <p:extLst>
      <p:ext uri="{BB962C8B-B14F-4D97-AF65-F5344CB8AC3E}">
        <p14:creationId xmlns:p14="http://schemas.microsoft.com/office/powerpoint/2010/main" val="1668511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BC4518-9F21-FA2E-D4D6-B420476164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458AAF-91D6-113F-692B-B61E22FDEA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D3C8D3-1732-D50A-4430-AFD6AB937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0372F7-7572-4F01-B7D0-C99601664990}" type="datetime1">
              <a:rPr lang="en-US" smtClean="0"/>
              <a:t>11/1/2023</a:t>
            </a:fld>
            <a:endParaRPr lang="en-US"/>
          </a:p>
        </p:txBody>
      </p:sp>
      <p:sp>
        <p:nvSpPr>
          <p:cNvPr id="5" name="Footer Placeholder 4">
            <a:extLst>
              <a:ext uri="{FF2B5EF4-FFF2-40B4-BE49-F238E27FC236}">
                <a16:creationId xmlns:a16="http://schemas.microsoft.com/office/drawing/2014/main" id="{97FACBAE-4D2F-2609-0D85-C1D6D61B1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1C0B71-C437-8843-9F3B-F166D44ED5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D43F5F-D14B-4107-859E-194895DC81A8}" type="slidenum">
              <a:rPr lang="en-US" smtClean="0"/>
              <a:t>‹#›</a:t>
            </a:fld>
            <a:endParaRPr lang="en-US"/>
          </a:p>
        </p:txBody>
      </p:sp>
    </p:spTree>
    <p:extLst>
      <p:ext uri="{BB962C8B-B14F-4D97-AF65-F5344CB8AC3E}">
        <p14:creationId xmlns:p14="http://schemas.microsoft.com/office/powerpoint/2010/main" val="1912351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jitx.com/" TargetMode="External"/><Relationship Id="rId2" Type="http://schemas.openxmlformats.org/officeDocument/2006/relationships/hyperlink" Target="https://github.com/JITx-Inc/open-components-database/blob/main/README.m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ymas.com/lmdb"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hyperlink" Target="https://en.wikipedia.org/wiki/Intermediate_representatio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electronics-cooling.com/2007/05/compact-thermal-modeling-in-electronics-design/"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91865-4309-4685-F7E4-2CA6F1EE3A8D}"/>
              </a:ext>
            </a:extLst>
          </p:cNvPr>
          <p:cNvSpPr>
            <a:spLocks noGrp="1"/>
          </p:cNvSpPr>
          <p:nvPr>
            <p:ph type="ctrTitle"/>
          </p:nvPr>
        </p:nvSpPr>
        <p:spPr/>
        <p:txBody>
          <a:bodyPr>
            <a:normAutofit/>
          </a:bodyPr>
          <a:lstStyle/>
          <a:p>
            <a:r>
              <a:rPr lang="en-US"/>
              <a:t>System Studio</a:t>
            </a:r>
            <a:br>
              <a:rPr lang="en-US"/>
            </a:br>
            <a:r>
              <a:rPr lang="en-US"/>
              <a:t>SW Architecture </a:t>
            </a:r>
          </a:p>
        </p:txBody>
      </p:sp>
      <p:sp>
        <p:nvSpPr>
          <p:cNvPr id="3" name="Subtitle 2">
            <a:extLst>
              <a:ext uri="{FF2B5EF4-FFF2-40B4-BE49-F238E27FC236}">
                <a16:creationId xmlns:a16="http://schemas.microsoft.com/office/drawing/2014/main" id="{B3630430-3410-71FF-996E-04DA25C779DA}"/>
              </a:ext>
            </a:extLst>
          </p:cNvPr>
          <p:cNvSpPr>
            <a:spLocks noGrp="1"/>
          </p:cNvSpPr>
          <p:nvPr>
            <p:ph type="subTitle" idx="1"/>
          </p:nvPr>
        </p:nvSpPr>
        <p:spPr/>
        <p:txBody>
          <a:bodyPr/>
          <a:lstStyle/>
          <a:p>
            <a:r>
              <a:rPr lang="en-US"/>
              <a:t>System Studio Team</a:t>
            </a:r>
          </a:p>
        </p:txBody>
      </p:sp>
    </p:spTree>
    <p:extLst>
      <p:ext uri="{BB962C8B-B14F-4D97-AF65-F5344CB8AC3E}">
        <p14:creationId xmlns:p14="http://schemas.microsoft.com/office/powerpoint/2010/main" val="2945518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4B849-EC95-AB74-9BFA-EB93867A85DB}"/>
              </a:ext>
            </a:extLst>
          </p:cNvPr>
          <p:cNvSpPr>
            <a:spLocks noGrp="1"/>
          </p:cNvSpPr>
          <p:nvPr>
            <p:ph type="title"/>
          </p:nvPr>
        </p:nvSpPr>
        <p:spPr/>
        <p:txBody>
          <a:bodyPr/>
          <a:lstStyle/>
          <a:p>
            <a:r>
              <a:rPr lang="en-US"/>
              <a:t>Intermediate Representation (IR) Information</a:t>
            </a:r>
          </a:p>
        </p:txBody>
      </p:sp>
      <p:sp>
        <p:nvSpPr>
          <p:cNvPr id="3" name="Content Placeholder 2">
            <a:extLst>
              <a:ext uri="{FF2B5EF4-FFF2-40B4-BE49-F238E27FC236}">
                <a16:creationId xmlns:a16="http://schemas.microsoft.com/office/drawing/2014/main" id="{F9ADE638-BF60-4861-3DE2-74F822033F35}"/>
              </a:ext>
            </a:extLst>
          </p:cNvPr>
          <p:cNvSpPr>
            <a:spLocks noGrp="1"/>
          </p:cNvSpPr>
          <p:nvPr>
            <p:ph idx="1"/>
          </p:nvPr>
        </p:nvSpPr>
        <p:spPr/>
        <p:txBody>
          <a:bodyPr>
            <a:normAutofit fontScale="92500" lnSpcReduction="10000"/>
          </a:bodyPr>
          <a:lstStyle/>
          <a:p>
            <a:r>
              <a:rPr lang="en-US"/>
              <a:t>Exploring usage of ESIR (Electronics System Intermediate Representation) as the </a:t>
            </a:r>
            <a:r>
              <a:rPr lang="en-US" i="1"/>
              <a:t>directional</a:t>
            </a:r>
            <a:r>
              <a:rPr lang="en-US"/>
              <a:t> IR for System Studio</a:t>
            </a:r>
          </a:p>
          <a:p>
            <a:pPr lvl="1"/>
            <a:r>
              <a:rPr lang="en-US"/>
              <a:t>Some information can be found at</a:t>
            </a:r>
          </a:p>
          <a:p>
            <a:pPr marL="457200" lvl="1" indent="0">
              <a:buNone/>
            </a:pPr>
            <a:r>
              <a:rPr lang="en-US" sz="1800" u="sng">
                <a:solidFill>
                  <a:srgbClr val="0563C1"/>
                </a:solidFill>
                <a:effectLst/>
                <a:latin typeface="Calibri" panose="020F0502020204030204" pitchFamily="34" charset="0"/>
                <a:ea typeface="Calibri" panose="020F0502020204030204" pitchFamily="34" charset="0"/>
                <a:hlinkClick r:id="rId2"/>
              </a:rPr>
              <a:t>https://github.com/JITx-Inc/open-components-database/blob/main/README.md</a:t>
            </a:r>
            <a:endParaRPr lang="en-US" sz="1800" u="sng">
              <a:solidFill>
                <a:srgbClr val="0563C1"/>
              </a:solidFill>
              <a:effectLst/>
              <a:latin typeface="Calibri" panose="020F0502020204030204" pitchFamily="34" charset="0"/>
              <a:ea typeface="Calibri" panose="020F0502020204030204" pitchFamily="34" charset="0"/>
            </a:endParaRPr>
          </a:p>
          <a:p>
            <a:pPr lvl="1"/>
            <a:r>
              <a:rPr lang="en-US"/>
              <a:t>Components are modeled with the standardized open-source Electronic Systems Intermediate Representation (ESIR) developed by JITX for the national Electronic Resurgence Initiative</a:t>
            </a:r>
          </a:p>
          <a:p>
            <a:endParaRPr lang="en-US"/>
          </a:p>
          <a:p>
            <a:r>
              <a:rPr lang="en-US"/>
              <a:t>ESIR has been created by </a:t>
            </a:r>
            <a:r>
              <a:rPr lang="en-US">
                <a:hlinkClick r:id="rId3"/>
              </a:rPr>
              <a:t>JITX.com </a:t>
            </a:r>
            <a:r>
              <a:rPr lang="en-US"/>
              <a:t>and currently managed by JITX</a:t>
            </a:r>
          </a:p>
          <a:p>
            <a:pPr lvl="1"/>
            <a:r>
              <a:rPr lang="en-US"/>
              <a:t>Have reached out to JITX regarding details of ESIR</a:t>
            </a:r>
          </a:p>
          <a:p>
            <a:endParaRPr lang="en-US">
              <a:highlight>
                <a:srgbClr val="FFFF00"/>
              </a:highlight>
            </a:endParaRPr>
          </a:p>
          <a:p>
            <a:r>
              <a:rPr lang="en-US">
                <a:highlight>
                  <a:srgbClr val="FFFF00"/>
                </a:highlight>
              </a:rPr>
              <a:t>Question:</a:t>
            </a:r>
            <a:r>
              <a:rPr lang="en-US"/>
              <a:t> any other options | ideas for System level IR? </a:t>
            </a:r>
          </a:p>
        </p:txBody>
      </p:sp>
      <p:sp>
        <p:nvSpPr>
          <p:cNvPr id="4" name="Slide Number Placeholder 3">
            <a:extLst>
              <a:ext uri="{FF2B5EF4-FFF2-40B4-BE49-F238E27FC236}">
                <a16:creationId xmlns:a16="http://schemas.microsoft.com/office/drawing/2014/main" id="{48EA40A6-9AE9-9D8F-AF0F-7F2F020D6446}"/>
              </a:ext>
            </a:extLst>
          </p:cNvPr>
          <p:cNvSpPr>
            <a:spLocks noGrp="1"/>
          </p:cNvSpPr>
          <p:nvPr>
            <p:ph type="sldNum" sz="quarter" idx="12"/>
          </p:nvPr>
        </p:nvSpPr>
        <p:spPr/>
        <p:txBody>
          <a:bodyPr/>
          <a:lstStyle/>
          <a:p>
            <a:fld id="{2AD43F5F-D14B-4107-859E-194895DC81A8}" type="slidenum">
              <a:rPr lang="en-US" smtClean="0"/>
              <a:t>10</a:t>
            </a:fld>
            <a:endParaRPr lang="en-US"/>
          </a:p>
        </p:txBody>
      </p:sp>
    </p:spTree>
    <p:extLst>
      <p:ext uri="{BB962C8B-B14F-4D97-AF65-F5344CB8AC3E}">
        <p14:creationId xmlns:p14="http://schemas.microsoft.com/office/powerpoint/2010/main" val="3477177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BD754-FA5A-302B-6EC3-720B28D937DE}"/>
              </a:ext>
            </a:extLst>
          </p:cNvPr>
          <p:cNvSpPr>
            <a:spLocks noGrp="1"/>
          </p:cNvSpPr>
          <p:nvPr>
            <p:ph type="title"/>
          </p:nvPr>
        </p:nvSpPr>
        <p:spPr/>
        <p:txBody>
          <a:bodyPr/>
          <a:lstStyle/>
          <a:p>
            <a:r>
              <a:rPr lang="en-US"/>
              <a:t>Proprietary vs Open-source for the SW Stack</a:t>
            </a:r>
          </a:p>
        </p:txBody>
      </p:sp>
      <p:sp>
        <p:nvSpPr>
          <p:cNvPr id="4" name="Slide Number Placeholder 3">
            <a:extLst>
              <a:ext uri="{FF2B5EF4-FFF2-40B4-BE49-F238E27FC236}">
                <a16:creationId xmlns:a16="http://schemas.microsoft.com/office/drawing/2014/main" id="{9E635BA7-A4B1-C655-BFD5-CB9F1134AFEF}"/>
              </a:ext>
            </a:extLst>
          </p:cNvPr>
          <p:cNvSpPr>
            <a:spLocks noGrp="1"/>
          </p:cNvSpPr>
          <p:nvPr>
            <p:ph type="sldNum" sz="quarter" idx="12"/>
          </p:nvPr>
        </p:nvSpPr>
        <p:spPr/>
        <p:txBody>
          <a:bodyPr/>
          <a:lstStyle/>
          <a:p>
            <a:fld id="{2AD43F5F-D14B-4107-859E-194895DC81A8}" type="slidenum">
              <a:rPr lang="en-US" smtClean="0"/>
              <a:t>11</a:t>
            </a:fld>
            <a:endParaRPr lang="en-US"/>
          </a:p>
        </p:txBody>
      </p:sp>
      <p:sp>
        <p:nvSpPr>
          <p:cNvPr id="3" name="Rectangle 2">
            <a:extLst>
              <a:ext uri="{FF2B5EF4-FFF2-40B4-BE49-F238E27FC236}">
                <a16:creationId xmlns:a16="http://schemas.microsoft.com/office/drawing/2014/main" id="{E41F3C5B-32B1-B601-E159-B59166A57995}"/>
              </a:ext>
            </a:extLst>
          </p:cNvPr>
          <p:cNvSpPr/>
          <p:nvPr/>
        </p:nvSpPr>
        <p:spPr>
          <a:xfrm>
            <a:off x="3448170" y="2458003"/>
            <a:ext cx="3637352" cy="2314855"/>
          </a:xfrm>
          <a:prstGeom prst="rect">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a:solidFill>
                  <a:schemeClr val="tx1"/>
                </a:solidFill>
              </a:rPr>
              <a:t>User Interface (UI)</a:t>
            </a:r>
          </a:p>
          <a:p>
            <a:pPr algn="ctr"/>
            <a:r>
              <a:rPr lang="en-US" sz="1200">
                <a:solidFill>
                  <a:schemeClr val="tx1"/>
                </a:solidFill>
              </a:rPr>
              <a:t>VS Code</a:t>
            </a:r>
          </a:p>
        </p:txBody>
      </p:sp>
      <p:sp>
        <p:nvSpPr>
          <p:cNvPr id="5" name="Rectangle 4">
            <a:extLst>
              <a:ext uri="{FF2B5EF4-FFF2-40B4-BE49-F238E27FC236}">
                <a16:creationId xmlns:a16="http://schemas.microsoft.com/office/drawing/2014/main" id="{261CB7DF-E42D-762F-F613-93B0F5DE71A5}"/>
              </a:ext>
            </a:extLst>
          </p:cNvPr>
          <p:cNvSpPr/>
          <p:nvPr/>
        </p:nvSpPr>
        <p:spPr>
          <a:xfrm>
            <a:off x="8832694" y="2458003"/>
            <a:ext cx="905522" cy="470516"/>
          </a:xfrm>
          <a:prstGeom prst="rect">
            <a:avLst/>
          </a:prstGeom>
          <a:solidFill>
            <a:schemeClr val="accent4">
              <a:lumMod val="20000"/>
              <a:lumOff val="80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Simulators</a:t>
            </a:r>
          </a:p>
        </p:txBody>
      </p:sp>
      <p:sp>
        <p:nvSpPr>
          <p:cNvPr id="6" name="Rectangle 5">
            <a:extLst>
              <a:ext uri="{FF2B5EF4-FFF2-40B4-BE49-F238E27FC236}">
                <a16:creationId xmlns:a16="http://schemas.microsoft.com/office/drawing/2014/main" id="{460D8046-A2FE-17A9-5A08-BFCD88904E14}"/>
              </a:ext>
            </a:extLst>
          </p:cNvPr>
          <p:cNvSpPr/>
          <p:nvPr/>
        </p:nvSpPr>
        <p:spPr>
          <a:xfrm>
            <a:off x="8832694" y="3072783"/>
            <a:ext cx="905522" cy="470516"/>
          </a:xfrm>
          <a:prstGeom prst="rect">
            <a:avLst/>
          </a:prstGeom>
          <a:solidFill>
            <a:srgbClr val="00B0F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Cost</a:t>
            </a:r>
          </a:p>
        </p:txBody>
      </p:sp>
      <p:sp>
        <p:nvSpPr>
          <p:cNvPr id="7" name="Rectangle 6">
            <a:extLst>
              <a:ext uri="{FF2B5EF4-FFF2-40B4-BE49-F238E27FC236}">
                <a16:creationId xmlns:a16="http://schemas.microsoft.com/office/drawing/2014/main" id="{394FFCD5-CF21-7FBD-2694-5A1BE057DAED}"/>
              </a:ext>
            </a:extLst>
          </p:cNvPr>
          <p:cNvSpPr/>
          <p:nvPr/>
        </p:nvSpPr>
        <p:spPr>
          <a:xfrm>
            <a:off x="8832694" y="3687563"/>
            <a:ext cx="905522" cy="470516"/>
          </a:xfrm>
          <a:prstGeom prst="rect">
            <a:avLst/>
          </a:prstGeom>
          <a:solidFill>
            <a:schemeClr val="accent4">
              <a:lumMod val="20000"/>
              <a:lumOff val="80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Solvers</a:t>
            </a:r>
          </a:p>
        </p:txBody>
      </p:sp>
      <p:sp>
        <p:nvSpPr>
          <p:cNvPr id="8" name="Rectangle 7">
            <a:extLst>
              <a:ext uri="{FF2B5EF4-FFF2-40B4-BE49-F238E27FC236}">
                <a16:creationId xmlns:a16="http://schemas.microsoft.com/office/drawing/2014/main" id="{C54806DA-BAF6-D3F8-8002-7EE9C6D5D34F}"/>
              </a:ext>
            </a:extLst>
          </p:cNvPr>
          <p:cNvSpPr/>
          <p:nvPr/>
        </p:nvSpPr>
        <p:spPr>
          <a:xfrm>
            <a:off x="8832694" y="4302342"/>
            <a:ext cx="905522" cy="470516"/>
          </a:xfrm>
          <a:prstGeom prst="rect">
            <a:avLst/>
          </a:prstGeom>
          <a:solidFill>
            <a:schemeClr val="accent4">
              <a:lumMod val="20000"/>
              <a:lumOff val="80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a:t>
            </a:r>
          </a:p>
        </p:txBody>
      </p:sp>
      <p:sp>
        <p:nvSpPr>
          <p:cNvPr id="9" name="Arrow: Left-Right 8">
            <a:extLst>
              <a:ext uri="{FF2B5EF4-FFF2-40B4-BE49-F238E27FC236}">
                <a16:creationId xmlns:a16="http://schemas.microsoft.com/office/drawing/2014/main" id="{9673449C-33CA-9772-4848-D46D0A962795}"/>
              </a:ext>
            </a:extLst>
          </p:cNvPr>
          <p:cNvSpPr/>
          <p:nvPr/>
        </p:nvSpPr>
        <p:spPr>
          <a:xfrm rot="20109228">
            <a:off x="7938119" y="2719896"/>
            <a:ext cx="621437" cy="195309"/>
          </a:xfrm>
          <a:prstGeom prst="leftRightArrow">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Left-Right 9">
            <a:extLst>
              <a:ext uri="{FF2B5EF4-FFF2-40B4-BE49-F238E27FC236}">
                <a16:creationId xmlns:a16="http://schemas.microsoft.com/office/drawing/2014/main" id="{998A9E4B-30E7-9926-BFCB-78F2F64E22DB}"/>
              </a:ext>
            </a:extLst>
          </p:cNvPr>
          <p:cNvSpPr/>
          <p:nvPr/>
        </p:nvSpPr>
        <p:spPr>
          <a:xfrm>
            <a:off x="7950391" y="3210387"/>
            <a:ext cx="621437" cy="195309"/>
          </a:xfrm>
          <a:prstGeom prst="leftRightArrow">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Left-Right 10">
            <a:extLst>
              <a:ext uri="{FF2B5EF4-FFF2-40B4-BE49-F238E27FC236}">
                <a16:creationId xmlns:a16="http://schemas.microsoft.com/office/drawing/2014/main" id="{5576CED1-6B64-C7F0-3BAA-3D03517E0CEE}"/>
              </a:ext>
            </a:extLst>
          </p:cNvPr>
          <p:cNvSpPr/>
          <p:nvPr/>
        </p:nvSpPr>
        <p:spPr>
          <a:xfrm>
            <a:off x="7950391" y="3825167"/>
            <a:ext cx="621437" cy="195309"/>
          </a:xfrm>
          <a:prstGeom prst="leftRightArrow">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Left-Right 11">
            <a:extLst>
              <a:ext uri="{FF2B5EF4-FFF2-40B4-BE49-F238E27FC236}">
                <a16:creationId xmlns:a16="http://schemas.microsoft.com/office/drawing/2014/main" id="{0D1729A1-D08B-9114-9CF2-E12D048CAF4A}"/>
              </a:ext>
            </a:extLst>
          </p:cNvPr>
          <p:cNvSpPr/>
          <p:nvPr/>
        </p:nvSpPr>
        <p:spPr>
          <a:xfrm rot="1332032">
            <a:off x="7964254" y="4351472"/>
            <a:ext cx="621437" cy="195309"/>
          </a:xfrm>
          <a:prstGeom prst="leftRightArrow">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1F13C12-CBD1-3288-0598-A6446DCCA3F0}"/>
              </a:ext>
            </a:extLst>
          </p:cNvPr>
          <p:cNvSpPr/>
          <p:nvPr/>
        </p:nvSpPr>
        <p:spPr>
          <a:xfrm>
            <a:off x="6471821" y="2981465"/>
            <a:ext cx="1242878" cy="1325563"/>
          </a:xfrm>
          <a:prstGeom prst="rect">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200">
                <a:solidFill>
                  <a:schemeClr val="bg1"/>
                </a:solidFill>
              </a:rPr>
              <a:t>Intermediate Representation</a:t>
            </a:r>
          </a:p>
        </p:txBody>
      </p:sp>
      <p:sp>
        <p:nvSpPr>
          <p:cNvPr id="14" name="TextBox 13">
            <a:extLst>
              <a:ext uri="{FF2B5EF4-FFF2-40B4-BE49-F238E27FC236}">
                <a16:creationId xmlns:a16="http://schemas.microsoft.com/office/drawing/2014/main" id="{7BF1E2FA-F51F-FF91-05C9-09F48602FBD6}"/>
              </a:ext>
            </a:extLst>
          </p:cNvPr>
          <p:cNvSpPr txBox="1"/>
          <p:nvPr/>
        </p:nvSpPr>
        <p:spPr>
          <a:xfrm>
            <a:off x="8064581" y="2121293"/>
            <a:ext cx="393056" cy="276999"/>
          </a:xfrm>
          <a:prstGeom prst="rect">
            <a:avLst/>
          </a:prstGeom>
          <a:noFill/>
        </p:spPr>
        <p:txBody>
          <a:bodyPr wrap="none" rtlCol="0">
            <a:spAutoFit/>
          </a:bodyPr>
          <a:lstStyle/>
          <a:p>
            <a:r>
              <a:rPr lang="en-US" sz="1200"/>
              <a:t>API</a:t>
            </a:r>
          </a:p>
        </p:txBody>
      </p:sp>
      <p:sp>
        <p:nvSpPr>
          <p:cNvPr id="15" name="Rectangle 14">
            <a:extLst>
              <a:ext uri="{FF2B5EF4-FFF2-40B4-BE49-F238E27FC236}">
                <a16:creationId xmlns:a16="http://schemas.microsoft.com/office/drawing/2014/main" id="{B5604949-DEBD-B0A3-0BE1-963E3EE1FA48}"/>
              </a:ext>
            </a:extLst>
          </p:cNvPr>
          <p:cNvSpPr/>
          <p:nvPr/>
        </p:nvSpPr>
        <p:spPr>
          <a:xfrm>
            <a:off x="2148524" y="2458003"/>
            <a:ext cx="461639" cy="2314855"/>
          </a:xfrm>
          <a:prstGeom prst="rect">
            <a:avLst/>
          </a:prstGeom>
          <a:solidFill>
            <a:srgbClr val="00B0F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sz="1200">
                <a:solidFill>
                  <a:schemeClr val="tx1"/>
                </a:solidFill>
              </a:rPr>
              <a:t>LIBRARY</a:t>
            </a:r>
          </a:p>
        </p:txBody>
      </p:sp>
      <p:sp>
        <p:nvSpPr>
          <p:cNvPr id="16" name="Arrow: Left-Right 15">
            <a:extLst>
              <a:ext uri="{FF2B5EF4-FFF2-40B4-BE49-F238E27FC236}">
                <a16:creationId xmlns:a16="http://schemas.microsoft.com/office/drawing/2014/main" id="{DCB83CA2-E34B-357E-2311-663835344443}"/>
              </a:ext>
            </a:extLst>
          </p:cNvPr>
          <p:cNvSpPr/>
          <p:nvPr/>
        </p:nvSpPr>
        <p:spPr>
          <a:xfrm>
            <a:off x="2689048" y="2817550"/>
            <a:ext cx="626033" cy="95090"/>
          </a:xfrm>
          <a:prstGeom prst="leftRightArrow">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Left-Right 16">
            <a:extLst>
              <a:ext uri="{FF2B5EF4-FFF2-40B4-BE49-F238E27FC236}">
                <a16:creationId xmlns:a16="http://schemas.microsoft.com/office/drawing/2014/main" id="{6A4D7705-3F28-4A75-E811-43E269CE03AC}"/>
              </a:ext>
            </a:extLst>
          </p:cNvPr>
          <p:cNvSpPr/>
          <p:nvPr/>
        </p:nvSpPr>
        <p:spPr>
          <a:xfrm>
            <a:off x="2689048" y="4241308"/>
            <a:ext cx="626033" cy="95090"/>
          </a:xfrm>
          <a:prstGeom prst="leftRightArrow">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B96F9C9-0B7B-6C94-33E6-E287646249D4}"/>
              </a:ext>
            </a:extLst>
          </p:cNvPr>
          <p:cNvSpPr txBox="1"/>
          <p:nvPr/>
        </p:nvSpPr>
        <p:spPr>
          <a:xfrm>
            <a:off x="5486401" y="4384455"/>
            <a:ext cx="1595309" cy="400110"/>
          </a:xfrm>
          <a:prstGeom prst="rect">
            <a:avLst/>
          </a:prstGeom>
          <a:noFill/>
        </p:spPr>
        <p:txBody>
          <a:bodyPr wrap="none" rtlCol="0" anchor="ctr">
            <a:spAutoFit/>
          </a:bodyPr>
          <a:lstStyle/>
          <a:p>
            <a:pPr algn="r"/>
            <a:r>
              <a:rPr lang="en-US" sz="1000"/>
              <a:t>Language Rich </a:t>
            </a:r>
          </a:p>
          <a:p>
            <a:pPr algn="r"/>
            <a:r>
              <a:rPr lang="en-US" sz="1000"/>
              <a:t>Programming environment</a:t>
            </a:r>
          </a:p>
        </p:txBody>
      </p:sp>
      <p:sp>
        <p:nvSpPr>
          <p:cNvPr id="19" name="Rectangle 18">
            <a:extLst>
              <a:ext uri="{FF2B5EF4-FFF2-40B4-BE49-F238E27FC236}">
                <a16:creationId xmlns:a16="http://schemas.microsoft.com/office/drawing/2014/main" id="{8FDBA517-C1B6-7F9C-5970-23DD45631A15}"/>
              </a:ext>
            </a:extLst>
          </p:cNvPr>
          <p:cNvSpPr/>
          <p:nvPr/>
        </p:nvSpPr>
        <p:spPr>
          <a:xfrm>
            <a:off x="2962257" y="5024762"/>
            <a:ext cx="4609178" cy="400110"/>
          </a:xfrm>
          <a:prstGeom prst="rect">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Revision Control System (GIT, Perforce)</a:t>
            </a:r>
          </a:p>
        </p:txBody>
      </p:sp>
      <p:grpSp>
        <p:nvGrpSpPr>
          <p:cNvPr id="20" name="Group 19">
            <a:extLst>
              <a:ext uri="{FF2B5EF4-FFF2-40B4-BE49-F238E27FC236}">
                <a16:creationId xmlns:a16="http://schemas.microsoft.com/office/drawing/2014/main" id="{25394C67-8AAC-B345-4439-EAD83DA03078}"/>
              </a:ext>
            </a:extLst>
          </p:cNvPr>
          <p:cNvGrpSpPr/>
          <p:nvPr/>
        </p:nvGrpSpPr>
        <p:grpSpPr>
          <a:xfrm>
            <a:off x="3662594" y="2952095"/>
            <a:ext cx="1526960" cy="1384303"/>
            <a:chOff x="3662594" y="2988445"/>
            <a:chExt cx="1526960" cy="1384303"/>
          </a:xfrm>
        </p:grpSpPr>
        <p:sp>
          <p:nvSpPr>
            <p:cNvPr id="21" name="Rectangle: Rounded Corners 20">
              <a:extLst>
                <a:ext uri="{FF2B5EF4-FFF2-40B4-BE49-F238E27FC236}">
                  <a16:creationId xmlns:a16="http://schemas.microsoft.com/office/drawing/2014/main" id="{9771CD83-5385-B57B-083E-7B16CC221BC7}"/>
                </a:ext>
              </a:extLst>
            </p:cNvPr>
            <p:cNvSpPr/>
            <p:nvPr/>
          </p:nvSpPr>
          <p:spPr>
            <a:xfrm>
              <a:off x="3662594" y="2988445"/>
              <a:ext cx="1526960" cy="40011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Design Creation Editor</a:t>
              </a:r>
            </a:p>
          </p:txBody>
        </p:sp>
        <p:sp>
          <p:nvSpPr>
            <p:cNvPr id="22" name="Rectangle: Rounded Corners 21">
              <a:extLst>
                <a:ext uri="{FF2B5EF4-FFF2-40B4-BE49-F238E27FC236}">
                  <a16:creationId xmlns:a16="http://schemas.microsoft.com/office/drawing/2014/main" id="{9581EEF7-AE7A-8E7F-B77B-A11B1B3EC975}"/>
                </a:ext>
              </a:extLst>
            </p:cNvPr>
            <p:cNvSpPr/>
            <p:nvPr/>
          </p:nvSpPr>
          <p:spPr>
            <a:xfrm>
              <a:off x="3662594" y="3480541"/>
              <a:ext cx="1526960" cy="40011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Model Creation Editor</a:t>
              </a:r>
            </a:p>
          </p:txBody>
        </p:sp>
        <p:sp>
          <p:nvSpPr>
            <p:cNvPr id="23" name="Rectangle: Rounded Corners 22">
              <a:extLst>
                <a:ext uri="{FF2B5EF4-FFF2-40B4-BE49-F238E27FC236}">
                  <a16:creationId xmlns:a16="http://schemas.microsoft.com/office/drawing/2014/main" id="{B5583028-65C9-BD8F-47FD-08336E5C9FAD}"/>
                </a:ext>
              </a:extLst>
            </p:cNvPr>
            <p:cNvSpPr/>
            <p:nvPr/>
          </p:nvSpPr>
          <p:spPr>
            <a:xfrm>
              <a:off x="3662594" y="3972638"/>
              <a:ext cx="1526960" cy="40011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Visualization / Analysis Framework</a:t>
              </a:r>
            </a:p>
          </p:txBody>
        </p:sp>
      </p:grpSp>
      <p:sp>
        <p:nvSpPr>
          <p:cNvPr id="24" name="TextBox 23">
            <a:extLst>
              <a:ext uri="{FF2B5EF4-FFF2-40B4-BE49-F238E27FC236}">
                <a16:creationId xmlns:a16="http://schemas.microsoft.com/office/drawing/2014/main" id="{E5DE77B5-72AA-561B-4436-CB5EE4BFCC84}"/>
              </a:ext>
            </a:extLst>
          </p:cNvPr>
          <p:cNvSpPr txBox="1"/>
          <p:nvPr/>
        </p:nvSpPr>
        <p:spPr>
          <a:xfrm>
            <a:off x="2570031" y="2432026"/>
            <a:ext cx="864066" cy="369332"/>
          </a:xfrm>
          <a:prstGeom prst="rect">
            <a:avLst/>
          </a:prstGeom>
          <a:noFill/>
        </p:spPr>
        <p:txBody>
          <a:bodyPr wrap="square" rtlCol="0">
            <a:spAutoFit/>
          </a:bodyPr>
          <a:lstStyle/>
          <a:p>
            <a:pPr algn="ctr"/>
            <a:r>
              <a:rPr lang="en-US" sz="900"/>
              <a:t>existing component</a:t>
            </a:r>
          </a:p>
        </p:txBody>
      </p:sp>
      <p:sp>
        <p:nvSpPr>
          <p:cNvPr id="25" name="TextBox 24">
            <a:extLst>
              <a:ext uri="{FF2B5EF4-FFF2-40B4-BE49-F238E27FC236}">
                <a16:creationId xmlns:a16="http://schemas.microsoft.com/office/drawing/2014/main" id="{B49AB4EB-0C67-469A-A34C-672FBDA57BCC}"/>
              </a:ext>
            </a:extLst>
          </p:cNvPr>
          <p:cNvSpPr txBox="1"/>
          <p:nvPr/>
        </p:nvSpPr>
        <p:spPr>
          <a:xfrm>
            <a:off x="2570031" y="4327013"/>
            <a:ext cx="864066" cy="369332"/>
          </a:xfrm>
          <a:prstGeom prst="rect">
            <a:avLst/>
          </a:prstGeom>
          <a:noFill/>
        </p:spPr>
        <p:txBody>
          <a:bodyPr wrap="square" rtlCol="0">
            <a:spAutoFit/>
          </a:bodyPr>
          <a:lstStyle/>
          <a:p>
            <a:pPr algn="ctr"/>
            <a:r>
              <a:rPr lang="en-US" sz="900"/>
              <a:t>existing component</a:t>
            </a:r>
          </a:p>
        </p:txBody>
      </p:sp>
      <p:sp>
        <p:nvSpPr>
          <p:cNvPr id="26" name="Oval 25">
            <a:extLst>
              <a:ext uri="{FF2B5EF4-FFF2-40B4-BE49-F238E27FC236}">
                <a16:creationId xmlns:a16="http://schemas.microsoft.com/office/drawing/2014/main" id="{D39CEBDE-71F3-8155-7D47-F25741CE87B2}"/>
              </a:ext>
            </a:extLst>
          </p:cNvPr>
          <p:cNvSpPr>
            <a:spLocks noChangeAspect="1"/>
          </p:cNvSpPr>
          <p:nvPr/>
        </p:nvSpPr>
        <p:spPr>
          <a:xfrm>
            <a:off x="7790200" y="3540960"/>
            <a:ext cx="182880" cy="182880"/>
          </a:xfrm>
          <a:prstGeom prst="ellipse">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1"/>
                </a:solidFill>
              </a:rPr>
              <a:t>1</a:t>
            </a:r>
          </a:p>
        </p:txBody>
      </p:sp>
      <p:sp>
        <p:nvSpPr>
          <p:cNvPr id="27" name="Oval 26">
            <a:extLst>
              <a:ext uri="{FF2B5EF4-FFF2-40B4-BE49-F238E27FC236}">
                <a16:creationId xmlns:a16="http://schemas.microsoft.com/office/drawing/2014/main" id="{DB291F7C-0254-4E97-CA3E-07CA4BF1B544}"/>
              </a:ext>
            </a:extLst>
          </p:cNvPr>
          <p:cNvSpPr>
            <a:spLocks noChangeAspect="1"/>
          </p:cNvSpPr>
          <p:nvPr/>
        </p:nvSpPr>
        <p:spPr>
          <a:xfrm>
            <a:off x="8538219" y="3540960"/>
            <a:ext cx="182880" cy="182880"/>
          </a:xfrm>
          <a:prstGeom prst="ellipse">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1"/>
                </a:solidFill>
              </a:rPr>
              <a:t>2</a:t>
            </a:r>
          </a:p>
        </p:txBody>
      </p:sp>
      <p:grpSp>
        <p:nvGrpSpPr>
          <p:cNvPr id="35" name="Group 34">
            <a:extLst>
              <a:ext uri="{FF2B5EF4-FFF2-40B4-BE49-F238E27FC236}">
                <a16:creationId xmlns:a16="http://schemas.microsoft.com/office/drawing/2014/main" id="{28F89744-DEF6-6423-EA88-5C2CC39AD0DE}"/>
              </a:ext>
            </a:extLst>
          </p:cNvPr>
          <p:cNvGrpSpPr/>
          <p:nvPr/>
        </p:nvGrpSpPr>
        <p:grpSpPr>
          <a:xfrm>
            <a:off x="250054" y="6325350"/>
            <a:ext cx="1039448" cy="253916"/>
            <a:chOff x="337141" y="6090217"/>
            <a:chExt cx="1039448" cy="253916"/>
          </a:xfrm>
        </p:grpSpPr>
        <p:sp>
          <p:nvSpPr>
            <p:cNvPr id="29" name="Rectangle 28">
              <a:extLst>
                <a:ext uri="{FF2B5EF4-FFF2-40B4-BE49-F238E27FC236}">
                  <a16:creationId xmlns:a16="http://schemas.microsoft.com/office/drawing/2014/main" id="{9E500A5B-BF62-8E89-D021-22017523BBC8}"/>
                </a:ext>
              </a:extLst>
            </p:cNvPr>
            <p:cNvSpPr>
              <a:spLocks noChangeAspect="1"/>
            </p:cNvSpPr>
            <p:nvPr/>
          </p:nvSpPr>
          <p:spPr>
            <a:xfrm>
              <a:off x="337141" y="6098569"/>
              <a:ext cx="237625" cy="23721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D02C63C7-93DC-6DFB-404E-211A2EA1F1FD}"/>
                </a:ext>
              </a:extLst>
            </p:cNvPr>
            <p:cNvSpPr txBox="1"/>
            <p:nvPr/>
          </p:nvSpPr>
          <p:spPr>
            <a:xfrm>
              <a:off x="574766" y="6090217"/>
              <a:ext cx="801823" cy="253916"/>
            </a:xfrm>
            <a:prstGeom prst="rect">
              <a:avLst/>
            </a:prstGeom>
            <a:noFill/>
          </p:spPr>
          <p:txBody>
            <a:bodyPr wrap="none" rtlCol="0">
              <a:spAutoFit/>
            </a:bodyPr>
            <a:lstStyle/>
            <a:p>
              <a:r>
                <a:rPr lang="en-US" sz="1000"/>
                <a:t>Proprietary</a:t>
              </a:r>
            </a:p>
          </p:txBody>
        </p:sp>
      </p:grpSp>
      <p:grpSp>
        <p:nvGrpSpPr>
          <p:cNvPr id="36" name="Group 35">
            <a:extLst>
              <a:ext uri="{FF2B5EF4-FFF2-40B4-BE49-F238E27FC236}">
                <a16:creationId xmlns:a16="http://schemas.microsoft.com/office/drawing/2014/main" id="{E6954458-53D0-073C-32EE-009C97D86E0C}"/>
              </a:ext>
            </a:extLst>
          </p:cNvPr>
          <p:cNvGrpSpPr/>
          <p:nvPr/>
        </p:nvGrpSpPr>
        <p:grpSpPr>
          <a:xfrm>
            <a:off x="1614592" y="6331873"/>
            <a:ext cx="1199565" cy="246221"/>
            <a:chOff x="1523819" y="6096740"/>
            <a:chExt cx="1199565" cy="246221"/>
          </a:xfrm>
        </p:grpSpPr>
        <p:sp>
          <p:nvSpPr>
            <p:cNvPr id="31" name="TextBox 30">
              <a:extLst>
                <a:ext uri="{FF2B5EF4-FFF2-40B4-BE49-F238E27FC236}">
                  <a16:creationId xmlns:a16="http://schemas.microsoft.com/office/drawing/2014/main" id="{535CB434-963F-5A09-67BC-1C9C65B0A356}"/>
                </a:ext>
              </a:extLst>
            </p:cNvPr>
            <p:cNvSpPr txBox="1"/>
            <p:nvPr/>
          </p:nvSpPr>
          <p:spPr>
            <a:xfrm>
              <a:off x="1754849" y="6096740"/>
              <a:ext cx="968535" cy="246221"/>
            </a:xfrm>
            <a:prstGeom prst="rect">
              <a:avLst/>
            </a:prstGeom>
            <a:noFill/>
          </p:spPr>
          <p:txBody>
            <a:bodyPr wrap="none" rtlCol="0">
              <a:spAutoFit/>
            </a:bodyPr>
            <a:lstStyle/>
            <a:p>
              <a:r>
                <a:rPr lang="en-US" sz="1000"/>
                <a:t>Open Standard</a:t>
              </a:r>
            </a:p>
          </p:txBody>
        </p:sp>
        <p:sp>
          <p:nvSpPr>
            <p:cNvPr id="33" name="Rectangle 32">
              <a:extLst>
                <a:ext uri="{FF2B5EF4-FFF2-40B4-BE49-F238E27FC236}">
                  <a16:creationId xmlns:a16="http://schemas.microsoft.com/office/drawing/2014/main" id="{A49990CE-576B-6437-348A-F0267ECA3EB7}"/>
                </a:ext>
              </a:extLst>
            </p:cNvPr>
            <p:cNvSpPr>
              <a:spLocks noChangeAspect="1"/>
            </p:cNvSpPr>
            <p:nvPr/>
          </p:nvSpPr>
          <p:spPr>
            <a:xfrm>
              <a:off x="1523819" y="6101244"/>
              <a:ext cx="237625" cy="23721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a:extLst>
              <a:ext uri="{FF2B5EF4-FFF2-40B4-BE49-F238E27FC236}">
                <a16:creationId xmlns:a16="http://schemas.microsoft.com/office/drawing/2014/main" id="{F0F39802-F626-D8A8-8213-7B351112E36E}"/>
              </a:ext>
            </a:extLst>
          </p:cNvPr>
          <p:cNvGrpSpPr/>
          <p:nvPr/>
        </p:nvGrpSpPr>
        <p:grpSpPr>
          <a:xfrm>
            <a:off x="3139246" y="6332138"/>
            <a:ext cx="1685938" cy="246221"/>
            <a:chOff x="3226333" y="6097005"/>
            <a:chExt cx="1685938" cy="246221"/>
          </a:xfrm>
        </p:grpSpPr>
        <p:sp>
          <p:nvSpPr>
            <p:cNvPr id="32" name="TextBox 31">
              <a:extLst>
                <a:ext uri="{FF2B5EF4-FFF2-40B4-BE49-F238E27FC236}">
                  <a16:creationId xmlns:a16="http://schemas.microsoft.com/office/drawing/2014/main" id="{0161CC39-B7BC-C114-DE89-EFB670D5AE6D}"/>
                </a:ext>
              </a:extLst>
            </p:cNvPr>
            <p:cNvSpPr txBox="1"/>
            <p:nvPr/>
          </p:nvSpPr>
          <p:spPr>
            <a:xfrm>
              <a:off x="3475659" y="6097005"/>
              <a:ext cx="1436612" cy="246221"/>
            </a:xfrm>
            <a:prstGeom prst="rect">
              <a:avLst/>
            </a:prstGeom>
            <a:noFill/>
          </p:spPr>
          <p:txBody>
            <a:bodyPr wrap="none" rtlCol="0">
              <a:spAutoFit/>
            </a:bodyPr>
            <a:lstStyle/>
            <a:p>
              <a:r>
                <a:rPr lang="en-US" sz="1000"/>
                <a:t>Internal or EDA Solution</a:t>
              </a:r>
            </a:p>
          </p:txBody>
        </p:sp>
        <p:sp>
          <p:nvSpPr>
            <p:cNvPr id="34" name="Rectangle 33">
              <a:extLst>
                <a:ext uri="{FF2B5EF4-FFF2-40B4-BE49-F238E27FC236}">
                  <a16:creationId xmlns:a16="http://schemas.microsoft.com/office/drawing/2014/main" id="{1F5C1678-DF7A-B544-020B-B808D8A7D96C}"/>
                </a:ext>
              </a:extLst>
            </p:cNvPr>
            <p:cNvSpPr>
              <a:spLocks noChangeAspect="1"/>
            </p:cNvSpPr>
            <p:nvPr/>
          </p:nvSpPr>
          <p:spPr>
            <a:xfrm>
              <a:off x="3226333" y="6101509"/>
              <a:ext cx="237625" cy="23721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54443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47F72E-6B87-A10D-5BB9-BCC844835067}"/>
              </a:ext>
            </a:extLst>
          </p:cNvPr>
          <p:cNvSpPr>
            <a:spLocks noGrp="1"/>
          </p:cNvSpPr>
          <p:nvPr>
            <p:ph type="title"/>
          </p:nvPr>
        </p:nvSpPr>
        <p:spPr/>
        <p:txBody>
          <a:bodyPr/>
          <a:lstStyle/>
          <a:p>
            <a:r>
              <a:rPr lang="en-US"/>
              <a:t>Work-Flow for SRF POC</a:t>
            </a:r>
          </a:p>
        </p:txBody>
      </p:sp>
      <p:sp>
        <p:nvSpPr>
          <p:cNvPr id="4" name="Slide Number Placeholder 3">
            <a:extLst>
              <a:ext uri="{FF2B5EF4-FFF2-40B4-BE49-F238E27FC236}">
                <a16:creationId xmlns:a16="http://schemas.microsoft.com/office/drawing/2014/main" id="{7E7FBA4C-610F-B682-84B4-0BB3607AFB4B}"/>
              </a:ext>
            </a:extLst>
          </p:cNvPr>
          <p:cNvSpPr>
            <a:spLocks noGrp="1"/>
          </p:cNvSpPr>
          <p:nvPr>
            <p:ph type="sldNum" sz="quarter" idx="12"/>
          </p:nvPr>
        </p:nvSpPr>
        <p:spPr/>
        <p:txBody>
          <a:bodyPr/>
          <a:lstStyle/>
          <a:p>
            <a:fld id="{2AD43F5F-D14B-4107-859E-194895DC81A8}" type="slidenum">
              <a:rPr lang="en-US" smtClean="0"/>
              <a:t>12</a:t>
            </a:fld>
            <a:endParaRPr lang="en-US"/>
          </a:p>
        </p:txBody>
      </p:sp>
    </p:spTree>
    <p:extLst>
      <p:ext uri="{BB962C8B-B14F-4D97-AF65-F5344CB8AC3E}">
        <p14:creationId xmlns:p14="http://schemas.microsoft.com/office/powerpoint/2010/main" val="784159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Arrow: Up-Down 44">
            <a:extLst>
              <a:ext uri="{FF2B5EF4-FFF2-40B4-BE49-F238E27FC236}">
                <a16:creationId xmlns:a16="http://schemas.microsoft.com/office/drawing/2014/main" id="{34603491-F017-2A9A-F26C-6CFD8EB23E1B}"/>
              </a:ext>
            </a:extLst>
          </p:cNvPr>
          <p:cNvSpPr/>
          <p:nvPr/>
        </p:nvSpPr>
        <p:spPr>
          <a:xfrm>
            <a:off x="7140358" y="3429000"/>
            <a:ext cx="461395" cy="1721840"/>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9E1AFD-3FC0-C499-5836-AB6E15225BF8}"/>
              </a:ext>
            </a:extLst>
          </p:cNvPr>
          <p:cNvSpPr>
            <a:spLocks noGrp="1"/>
          </p:cNvSpPr>
          <p:nvPr>
            <p:ph type="title"/>
          </p:nvPr>
        </p:nvSpPr>
        <p:spPr/>
        <p:txBody>
          <a:bodyPr/>
          <a:lstStyle/>
          <a:p>
            <a:r>
              <a:rPr lang="en-US"/>
              <a:t>POC Work-Flows</a:t>
            </a:r>
          </a:p>
        </p:txBody>
      </p:sp>
      <p:sp>
        <p:nvSpPr>
          <p:cNvPr id="4" name="Slide Number Placeholder 3">
            <a:extLst>
              <a:ext uri="{FF2B5EF4-FFF2-40B4-BE49-F238E27FC236}">
                <a16:creationId xmlns:a16="http://schemas.microsoft.com/office/drawing/2014/main" id="{D897EB25-E813-BCB5-8D63-F2A419BE24A6}"/>
              </a:ext>
            </a:extLst>
          </p:cNvPr>
          <p:cNvSpPr>
            <a:spLocks noGrp="1"/>
          </p:cNvSpPr>
          <p:nvPr>
            <p:ph type="sldNum" sz="quarter" idx="12"/>
          </p:nvPr>
        </p:nvSpPr>
        <p:spPr/>
        <p:txBody>
          <a:bodyPr/>
          <a:lstStyle/>
          <a:p>
            <a:fld id="{2AD43F5F-D14B-4107-859E-194895DC81A8}" type="slidenum">
              <a:rPr lang="en-US" smtClean="0"/>
              <a:t>13</a:t>
            </a:fld>
            <a:endParaRPr lang="en-US"/>
          </a:p>
        </p:txBody>
      </p:sp>
      <p:sp>
        <p:nvSpPr>
          <p:cNvPr id="5" name="Rectangle 4">
            <a:extLst>
              <a:ext uri="{FF2B5EF4-FFF2-40B4-BE49-F238E27FC236}">
                <a16:creationId xmlns:a16="http://schemas.microsoft.com/office/drawing/2014/main" id="{64E8F104-D634-A550-34B2-CC66FE93570B}"/>
              </a:ext>
            </a:extLst>
          </p:cNvPr>
          <p:cNvSpPr/>
          <p:nvPr/>
        </p:nvSpPr>
        <p:spPr>
          <a:xfrm>
            <a:off x="745724" y="3434406"/>
            <a:ext cx="1216241" cy="583707"/>
          </a:xfrm>
          <a:prstGeom prst="rect">
            <a:avLst/>
          </a:prstGeom>
          <a:solidFill>
            <a:srgbClr val="CCFF99"/>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Launch VS Code</a:t>
            </a:r>
          </a:p>
        </p:txBody>
      </p:sp>
      <p:sp>
        <p:nvSpPr>
          <p:cNvPr id="6" name="Rectangle 5">
            <a:extLst>
              <a:ext uri="{FF2B5EF4-FFF2-40B4-BE49-F238E27FC236}">
                <a16:creationId xmlns:a16="http://schemas.microsoft.com/office/drawing/2014/main" id="{5FE5AA3E-674F-2706-3A0F-AA45C046335E}"/>
              </a:ext>
            </a:extLst>
          </p:cNvPr>
          <p:cNvSpPr/>
          <p:nvPr/>
        </p:nvSpPr>
        <p:spPr>
          <a:xfrm>
            <a:off x="2797945" y="3434406"/>
            <a:ext cx="1216241" cy="583707"/>
          </a:xfrm>
          <a:prstGeom prst="rect">
            <a:avLst/>
          </a:prstGeom>
          <a:solidFill>
            <a:srgbClr val="CCFF99"/>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Build SRF System</a:t>
            </a:r>
          </a:p>
        </p:txBody>
      </p:sp>
      <p:sp>
        <p:nvSpPr>
          <p:cNvPr id="7" name="Rectangle 6">
            <a:extLst>
              <a:ext uri="{FF2B5EF4-FFF2-40B4-BE49-F238E27FC236}">
                <a16:creationId xmlns:a16="http://schemas.microsoft.com/office/drawing/2014/main" id="{F09756A7-1E6A-2763-4610-52C2E8E7F258}"/>
              </a:ext>
            </a:extLst>
          </p:cNvPr>
          <p:cNvSpPr/>
          <p:nvPr/>
        </p:nvSpPr>
        <p:spPr>
          <a:xfrm>
            <a:off x="6705599" y="2596432"/>
            <a:ext cx="1216241" cy="583707"/>
          </a:xfrm>
          <a:prstGeom prst="rect">
            <a:avLst/>
          </a:prstGeom>
          <a:solidFill>
            <a:srgbClr val="CCFF99"/>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Call Cost API for cost Calculation</a:t>
            </a:r>
          </a:p>
        </p:txBody>
      </p:sp>
      <p:sp>
        <p:nvSpPr>
          <p:cNvPr id="8" name="Rectangle 7">
            <a:extLst>
              <a:ext uri="{FF2B5EF4-FFF2-40B4-BE49-F238E27FC236}">
                <a16:creationId xmlns:a16="http://schemas.microsoft.com/office/drawing/2014/main" id="{96C2524F-B046-E4DC-AAED-F0797B083EA1}"/>
              </a:ext>
            </a:extLst>
          </p:cNvPr>
          <p:cNvSpPr/>
          <p:nvPr/>
        </p:nvSpPr>
        <p:spPr>
          <a:xfrm>
            <a:off x="6705599" y="3962342"/>
            <a:ext cx="1216241" cy="583707"/>
          </a:xfrm>
          <a:prstGeom prst="rect">
            <a:avLst/>
          </a:prstGeom>
          <a:solidFill>
            <a:srgbClr val="CCFF99"/>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Call Thermal API Analysis</a:t>
            </a:r>
          </a:p>
        </p:txBody>
      </p:sp>
      <p:cxnSp>
        <p:nvCxnSpPr>
          <p:cNvPr id="10" name="Straight Arrow Connector 9">
            <a:extLst>
              <a:ext uri="{FF2B5EF4-FFF2-40B4-BE49-F238E27FC236}">
                <a16:creationId xmlns:a16="http://schemas.microsoft.com/office/drawing/2014/main" id="{2B3A08DF-2884-CF59-AD86-F7F695567BE4}"/>
              </a:ext>
            </a:extLst>
          </p:cNvPr>
          <p:cNvCxnSpPr>
            <a:cxnSpLocks/>
            <a:stCxn id="6" idx="3"/>
            <a:endCxn id="7" idx="1"/>
          </p:cNvCxnSpPr>
          <p:nvPr/>
        </p:nvCxnSpPr>
        <p:spPr>
          <a:xfrm flipV="1">
            <a:off x="4014186" y="2888286"/>
            <a:ext cx="2691413" cy="837974"/>
          </a:xfrm>
          <a:prstGeom prst="bentConnector3">
            <a:avLst>
              <a:gd name="adj1" fmla="val 71440"/>
            </a:avLst>
          </a:prstGeom>
          <a:ln>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5463438-9C0A-9496-55BB-62893AD21B5D}"/>
              </a:ext>
            </a:extLst>
          </p:cNvPr>
          <p:cNvCxnSpPr>
            <a:cxnSpLocks/>
            <a:stCxn id="6" idx="3"/>
            <a:endCxn id="8" idx="1"/>
          </p:cNvCxnSpPr>
          <p:nvPr/>
        </p:nvCxnSpPr>
        <p:spPr>
          <a:xfrm>
            <a:off x="4014186" y="3726260"/>
            <a:ext cx="2691413" cy="527936"/>
          </a:xfrm>
          <a:prstGeom prst="bentConnector3">
            <a:avLst>
              <a:gd name="adj1" fmla="val 71770"/>
            </a:avLst>
          </a:prstGeom>
          <a:ln>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71AC955-1BA5-4874-7B1E-7F17BED63809}"/>
              </a:ext>
            </a:extLst>
          </p:cNvPr>
          <p:cNvCxnSpPr>
            <a:stCxn id="5" idx="3"/>
            <a:endCxn id="6" idx="1"/>
          </p:cNvCxnSpPr>
          <p:nvPr/>
        </p:nvCxnSpPr>
        <p:spPr>
          <a:xfrm>
            <a:off x="1961965" y="3726260"/>
            <a:ext cx="835980" cy="0"/>
          </a:xfrm>
          <a:prstGeom prst="straightConnector1">
            <a:avLst/>
          </a:prstGeom>
          <a:ln>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D8D8C763-DF40-F141-9661-65C42B0D0431}"/>
              </a:ext>
            </a:extLst>
          </p:cNvPr>
          <p:cNvSpPr/>
          <p:nvPr/>
        </p:nvSpPr>
        <p:spPr>
          <a:xfrm>
            <a:off x="8384959" y="2596432"/>
            <a:ext cx="3156013" cy="583707"/>
          </a:xfrm>
          <a:prstGeom prst="rect">
            <a:avLst/>
          </a:prstGeom>
          <a:solidFill>
            <a:srgbClr val="FFCCFF"/>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Python | REST API Integration for Cost models</a:t>
            </a:r>
          </a:p>
        </p:txBody>
      </p:sp>
      <p:sp>
        <p:nvSpPr>
          <p:cNvPr id="16" name="Rectangle 15">
            <a:extLst>
              <a:ext uri="{FF2B5EF4-FFF2-40B4-BE49-F238E27FC236}">
                <a16:creationId xmlns:a16="http://schemas.microsoft.com/office/drawing/2014/main" id="{37C15B02-5963-11B2-8B0D-F1CF053EFE32}"/>
              </a:ext>
            </a:extLst>
          </p:cNvPr>
          <p:cNvSpPr/>
          <p:nvPr/>
        </p:nvSpPr>
        <p:spPr>
          <a:xfrm>
            <a:off x="8384958" y="3962342"/>
            <a:ext cx="3156013" cy="583707"/>
          </a:xfrm>
          <a:prstGeom prst="rect">
            <a:avLst/>
          </a:prstGeom>
          <a:solidFill>
            <a:srgbClr val="FFCCFF"/>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Python | REST API Integration for Thermal Models</a:t>
            </a:r>
          </a:p>
        </p:txBody>
      </p:sp>
      <p:cxnSp>
        <p:nvCxnSpPr>
          <p:cNvPr id="18" name="Straight Arrow Connector 17">
            <a:extLst>
              <a:ext uri="{FF2B5EF4-FFF2-40B4-BE49-F238E27FC236}">
                <a16:creationId xmlns:a16="http://schemas.microsoft.com/office/drawing/2014/main" id="{2FF06B57-B02E-4A02-66F2-E4C7F08DC651}"/>
              </a:ext>
            </a:extLst>
          </p:cNvPr>
          <p:cNvCxnSpPr>
            <a:stCxn id="7" idx="3"/>
            <a:endCxn id="15" idx="1"/>
          </p:cNvCxnSpPr>
          <p:nvPr/>
        </p:nvCxnSpPr>
        <p:spPr>
          <a:xfrm>
            <a:off x="7921840" y="2888286"/>
            <a:ext cx="463119" cy="0"/>
          </a:xfrm>
          <a:prstGeom prst="straightConnector1">
            <a:avLst/>
          </a:prstGeom>
          <a:ln>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DEB0350-2FDF-97C4-29E5-19AF8BBEE48E}"/>
              </a:ext>
            </a:extLst>
          </p:cNvPr>
          <p:cNvCxnSpPr>
            <a:stCxn id="8" idx="3"/>
            <a:endCxn id="16" idx="1"/>
          </p:cNvCxnSpPr>
          <p:nvPr/>
        </p:nvCxnSpPr>
        <p:spPr>
          <a:xfrm>
            <a:off x="7921840" y="4254196"/>
            <a:ext cx="463118" cy="0"/>
          </a:xfrm>
          <a:prstGeom prst="straightConnector1">
            <a:avLst/>
          </a:prstGeom>
          <a:ln>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1" name="Flowchart: Magnetic Disk 20">
            <a:extLst>
              <a:ext uri="{FF2B5EF4-FFF2-40B4-BE49-F238E27FC236}">
                <a16:creationId xmlns:a16="http://schemas.microsoft.com/office/drawing/2014/main" id="{2CE28408-CA1A-662F-0D52-D50D0F2EC866}"/>
              </a:ext>
            </a:extLst>
          </p:cNvPr>
          <p:cNvSpPr/>
          <p:nvPr/>
        </p:nvSpPr>
        <p:spPr>
          <a:xfrm>
            <a:off x="2882654" y="1685878"/>
            <a:ext cx="1020193" cy="583703"/>
          </a:xfrm>
          <a:prstGeom prst="flowChartMagneticDisk">
            <a:avLst/>
          </a:prstGeom>
          <a:solidFill>
            <a:srgbClr val="FFCC66"/>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Interface Library</a:t>
            </a:r>
          </a:p>
        </p:txBody>
      </p:sp>
      <p:sp>
        <p:nvSpPr>
          <p:cNvPr id="22" name="Flowchart: Magnetic Disk 21">
            <a:extLst>
              <a:ext uri="{FF2B5EF4-FFF2-40B4-BE49-F238E27FC236}">
                <a16:creationId xmlns:a16="http://schemas.microsoft.com/office/drawing/2014/main" id="{B4AE03DB-8EAA-29E7-9A96-05AB2AF5C319}"/>
              </a:ext>
            </a:extLst>
          </p:cNvPr>
          <p:cNvSpPr/>
          <p:nvPr/>
        </p:nvSpPr>
        <p:spPr>
          <a:xfrm>
            <a:off x="4169546" y="1678125"/>
            <a:ext cx="1020193" cy="583703"/>
          </a:xfrm>
          <a:prstGeom prst="flowChartMagneticDisk">
            <a:avLst/>
          </a:prstGeom>
          <a:solidFill>
            <a:srgbClr val="FFCC66"/>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Thermal Tech Components</a:t>
            </a:r>
          </a:p>
        </p:txBody>
      </p:sp>
      <p:cxnSp>
        <p:nvCxnSpPr>
          <p:cNvPr id="24" name="Straight Arrow Connector 23">
            <a:extLst>
              <a:ext uri="{FF2B5EF4-FFF2-40B4-BE49-F238E27FC236}">
                <a16:creationId xmlns:a16="http://schemas.microsoft.com/office/drawing/2014/main" id="{11F9654A-7D41-F815-D4C5-B0511BD364A9}"/>
              </a:ext>
            </a:extLst>
          </p:cNvPr>
          <p:cNvCxnSpPr>
            <a:stCxn id="21" idx="3"/>
            <a:endCxn id="6" idx="0"/>
          </p:cNvCxnSpPr>
          <p:nvPr/>
        </p:nvCxnSpPr>
        <p:spPr>
          <a:xfrm>
            <a:off x="3392751" y="2269581"/>
            <a:ext cx="13315" cy="1164825"/>
          </a:xfrm>
          <a:prstGeom prst="straightConnector1">
            <a:avLst/>
          </a:prstGeom>
          <a:ln>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C57C2669-3D5D-2543-A40B-29DA6ABB549B}"/>
              </a:ext>
            </a:extLst>
          </p:cNvPr>
          <p:cNvCxnSpPr>
            <a:stCxn id="22" idx="3"/>
            <a:endCxn id="6" idx="0"/>
          </p:cNvCxnSpPr>
          <p:nvPr/>
        </p:nvCxnSpPr>
        <p:spPr>
          <a:xfrm flipH="1">
            <a:off x="3406066" y="2261828"/>
            <a:ext cx="1273577" cy="1172578"/>
          </a:xfrm>
          <a:prstGeom prst="straightConnector1">
            <a:avLst/>
          </a:prstGeom>
          <a:ln>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1B95FD01-6306-A23B-074E-463BFB2867CC}"/>
              </a:ext>
            </a:extLst>
          </p:cNvPr>
          <p:cNvSpPr/>
          <p:nvPr/>
        </p:nvSpPr>
        <p:spPr>
          <a:xfrm>
            <a:off x="6705599" y="5350215"/>
            <a:ext cx="1216241" cy="583707"/>
          </a:xfrm>
          <a:prstGeom prst="rect">
            <a:avLst/>
          </a:prstGeom>
          <a:solidFill>
            <a:srgbClr val="CCFF99"/>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Call Performance Analysis</a:t>
            </a:r>
          </a:p>
        </p:txBody>
      </p:sp>
      <p:sp>
        <p:nvSpPr>
          <p:cNvPr id="28" name="Rectangle 27">
            <a:extLst>
              <a:ext uri="{FF2B5EF4-FFF2-40B4-BE49-F238E27FC236}">
                <a16:creationId xmlns:a16="http://schemas.microsoft.com/office/drawing/2014/main" id="{6D96A8D9-BA84-6DB7-E37A-624541692CF2}"/>
              </a:ext>
            </a:extLst>
          </p:cNvPr>
          <p:cNvSpPr/>
          <p:nvPr/>
        </p:nvSpPr>
        <p:spPr>
          <a:xfrm>
            <a:off x="8384958" y="5350215"/>
            <a:ext cx="3156013" cy="583707"/>
          </a:xfrm>
          <a:prstGeom prst="rect">
            <a:avLst/>
          </a:prstGeom>
          <a:solidFill>
            <a:srgbClr val="FFCCFF"/>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 (need to figure out details)</a:t>
            </a:r>
          </a:p>
        </p:txBody>
      </p:sp>
      <p:cxnSp>
        <p:nvCxnSpPr>
          <p:cNvPr id="29" name="Straight Arrow Connector 28">
            <a:extLst>
              <a:ext uri="{FF2B5EF4-FFF2-40B4-BE49-F238E27FC236}">
                <a16:creationId xmlns:a16="http://schemas.microsoft.com/office/drawing/2014/main" id="{884FEDCE-EE2D-481F-0E3D-A49E9EBE68BA}"/>
              </a:ext>
            </a:extLst>
          </p:cNvPr>
          <p:cNvCxnSpPr>
            <a:cxnSpLocks/>
            <a:stCxn id="6" idx="3"/>
            <a:endCxn id="27" idx="1"/>
          </p:cNvCxnSpPr>
          <p:nvPr/>
        </p:nvCxnSpPr>
        <p:spPr>
          <a:xfrm>
            <a:off x="4014186" y="3726260"/>
            <a:ext cx="2691413" cy="1915809"/>
          </a:xfrm>
          <a:prstGeom prst="bentConnector3">
            <a:avLst>
              <a:gd name="adj1" fmla="val 71770"/>
            </a:avLst>
          </a:prstGeom>
          <a:ln>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9C2E8F15-8931-3E53-7740-B9608CAA1262}"/>
              </a:ext>
            </a:extLst>
          </p:cNvPr>
          <p:cNvSpPr txBox="1"/>
          <p:nvPr/>
        </p:nvSpPr>
        <p:spPr>
          <a:xfrm>
            <a:off x="2256529" y="4389806"/>
            <a:ext cx="2618666" cy="1200329"/>
          </a:xfrm>
          <a:prstGeom prst="rect">
            <a:avLst/>
          </a:prstGeom>
          <a:noFill/>
        </p:spPr>
        <p:txBody>
          <a:bodyPr wrap="none" rtlCol="0">
            <a:spAutoFit/>
          </a:bodyPr>
          <a:lstStyle/>
          <a:p>
            <a:r>
              <a:rPr lang="en-US" sz="1200"/>
              <a:t>Need editor for model (H&amp;C)</a:t>
            </a:r>
          </a:p>
          <a:p>
            <a:r>
              <a:rPr lang="en-US" sz="1200"/>
              <a:t>Need editor for floorplan dimensions</a:t>
            </a:r>
          </a:p>
          <a:p>
            <a:r>
              <a:rPr lang="en-US" sz="1200"/>
              <a:t>Need process/thermal tech file binding</a:t>
            </a:r>
          </a:p>
          <a:p>
            <a:r>
              <a:rPr lang="en-US" sz="1200"/>
              <a:t>Power Information (.lib file)</a:t>
            </a:r>
          </a:p>
          <a:p>
            <a:r>
              <a:rPr lang="en-US" sz="1200"/>
              <a:t>How to model Performance?</a:t>
            </a:r>
          </a:p>
          <a:p>
            <a:r>
              <a:rPr lang="en-US" sz="1200"/>
              <a:t>What else?</a:t>
            </a:r>
          </a:p>
        </p:txBody>
      </p:sp>
      <p:sp>
        <p:nvSpPr>
          <p:cNvPr id="38" name="Flowchart: Magnetic Disk 37">
            <a:extLst>
              <a:ext uri="{FF2B5EF4-FFF2-40B4-BE49-F238E27FC236}">
                <a16:creationId xmlns:a16="http://schemas.microsoft.com/office/drawing/2014/main" id="{1B27EB5D-47F6-E154-C687-29EB2E3B52E3}"/>
              </a:ext>
            </a:extLst>
          </p:cNvPr>
          <p:cNvSpPr/>
          <p:nvPr/>
        </p:nvSpPr>
        <p:spPr>
          <a:xfrm>
            <a:off x="1652173" y="1678125"/>
            <a:ext cx="1020193" cy="583703"/>
          </a:xfrm>
          <a:prstGeom prst="flowChartMagneticDisk">
            <a:avLst/>
          </a:prstGeom>
          <a:solidFill>
            <a:srgbClr val="FFCC66"/>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a:t>
            </a:r>
          </a:p>
        </p:txBody>
      </p:sp>
      <p:cxnSp>
        <p:nvCxnSpPr>
          <p:cNvPr id="39" name="Straight Arrow Connector 38">
            <a:extLst>
              <a:ext uri="{FF2B5EF4-FFF2-40B4-BE49-F238E27FC236}">
                <a16:creationId xmlns:a16="http://schemas.microsoft.com/office/drawing/2014/main" id="{9B16598F-8482-74E5-24D9-2CDAEC19F34A}"/>
              </a:ext>
            </a:extLst>
          </p:cNvPr>
          <p:cNvCxnSpPr>
            <a:cxnSpLocks/>
            <a:stCxn id="38" idx="3"/>
            <a:endCxn id="6" idx="0"/>
          </p:cNvCxnSpPr>
          <p:nvPr/>
        </p:nvCxnSpPr>
        <p:spPr>
          <a:xfrm>
            <a:off x="2162270" y="2261828"/>
            <a:ext cx="1243796" cy="1172578"/>
          </a:xfrm>
          <a:prstGeom prst="straightConnector1">
            <a:avLst/>
          </a:prstGeom>
          <a:ln>
            <a:solidFill>
              <a:schemeClr val="bg1">
                <a:lumMod val="8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0459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47F72E-6B87-A10D-5BB9-BCC844835067}"/>
              </a:ext>
            </a:extLst>
          </p:cNvPr>
          <p:cNvSpPr>
            <a:spLocks noGrp="1"/>
          </p:cNvSpPr>
          <p:nvPr>
            <p:ph type="title"/>
          </p:nvPr>
        </p:nvSpPr>
        <p:spPr/>
        <p:txBody>
          <a:bodyPr/>
          <a:lstStyle/>
          <a:p>
            <a:r>
              <a:rPr lang="en-US"/>
              <a:t>EDA and Intel R&amp;R [end-state]</a:t>
            </a:r>
          </a:p>
        </p:txBody>
      </p:sp>
      <p:sp>
        <p:nvSpPr>
          <p:cNvPr id="4" name="Slide Number Placeholder 3">
            <a:extLst>
              <a:ext uri="{FF2B5EF4-FFF2-40B4-BE49-F238E27FC236}">
                <a16:creationId xmlns:a16="http://schemas.microsoft.com/office/drawing/2014/main" id="{7E7FBA4C-610F-B682-84B4-0BB3607AFB4B}"/>
              </a:ext>
            </a:extLst>
          </p:cNvPr>
          <p:cNvSpPr>
            <a:spLocks noGrp="1"/>
          </p:cNvSpPr>
          <p:nvPr>
            <p:ph type="sldNum" sz="quarter" idx="12"/>
          </p:nvPr>
        </p:nvSpPr>
        <p:spPr/>
        <p:txBody>
          <a:bodyPr/>
          <a:lstStyle/>
          <a:p>
            <a:fld id="{2AD43F5F-D14B-4107-859E-194895DC81A8}" type="slidenum">
              <a:rPr lang="en-US" smtClean="0"/>
              <a:t>14</a:t>
            </a:fld>
            <a:endParaRPr lang="en-US"/>
          </a:p>
        </p:txBody>
      </p:sp>
    </p:spTree>
    <p:extLst>
      <p:ext uri="{BB962C8B-B14F-4D97-AF65-F5344CB8AC3E}">
        <p14:creationId xmlns:p14="http://schemas.microsoft.com/office/powerpoint/2010/main" val="3395705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0F2F7D36-262B-83BF-084A-6622BF338FDE}"/>
              </a:ext>
            </a:extLst>
          </p:cNvPr>
          <p:cNvSpPr/>
          <p:nvPr/>
        </p:nvSpPr>
        <p:spPr>
          <a:xfrm>
            <a:off x="340976" y="3043308"/>
            <a:ext cx="5355772" cy="2708366"/>
          </a:xfrm>
          <a:prstGeom prst="round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FBD4E2-A90E-0B7C-C5F6-B942DDAD6F62}"/>
              </a:ext>
            </a:extLst>
          </p:cNvPr>
          <p:cNvSpPr>
            <a:spLocks noGrp="1"/>
          </p:cNvSpPr>
          <p:nvPr>
            <p:ph type="title"/>
          </p:nvPr>
        </p:nvSpPr>
        <p:spPr/>
        <p:txBody>
          <a:bodyPr/>
          <a:lstStyle/>
          <a:p>
            <a:r>
              <a:rPr lang="en-US"/>
              <a:t>[</a:t>
            </a:r>
            <a:r>
              <a:rPr lang="en-US">
                <a:solidFill>
                  <a:srgbClr val="00B050"/>
                </a:solidFill>
              </a:rPr>
              <a:t>Analogy</a:t>
            </a:r>
            <a:r>
              <a:rPr lang="en-US"/>
              <a:t>] ASIC Design</a:t>
            </a:r>
          </a:p>
        </p:txBody>
      </p:sp>
      <p:sp>
        <p:nvSpPr>
          <p:cNvPr id="4" name="Slide Number Placeholder 3">
            <a:extLst>
              <a:ext uri="{FF2B5EF4-FFF2-40B4-BE49-F238E27FC236}">
                <a16:creationId xmlns:a16="http://schemas.microsoft.com/office/drawing/2014/main" id="{550EB156-3BB0-0992-E6E3-648CE556DD73}"/>
              </a:ext>
            </a:extLst>
          </p:cNvPr>
          <p:cNvSpPr>
            <a:spLocks noGrp="1"/>
          </p:cNvSpPr>
          <p:nvPr>
            <p:ph type="sldNum" sz="quarter" idx="12"/>
          </p:nvPr>
        </p:nvSpPr>
        <p:spPr/>
        <p:txBody>
          <a:bodyPr/>
          <a:lstStyle/>
          <a:p>
            <a:fld id="{2AD43F5F-D14B-4107-859E-194895DC81A8}" type="slidenum">
              <a:rPr lang="en-US" smtClean="0"/>
              <a:t>15</a:t>
            </a:fld>
            <a:endParaRPr lang="en-US"/>
          </a:p>
        </p:txBody>
      </p:sp>
      <p:sp>
        <p:nvSpPr>
          <p:cNvPr id="5" name="Rectangle 4">
            <a:extLst>
              <a:ext uri="{FF2B5EF4-FFF2-40B4-BE49-F238E27FC236}">
                <a16:creationId xmlns:a16="http://schemas.microsoft.com/office/drawing/2014/main" id="{2FD5E67A-0780-DC81-53B0-797F01B0E933}"/>
              </a:ext>
            </a:extLst>
          </p:cNvPr>
          <p:cNvSpPr/>
          <p:nvPr/>
        </p:nvSpPr>
        <p:spPr>
          <a:xfrm>
            <a:off x="654484" y="3369886"/>
            <a:ext cx="1007237" cy="2052797"/>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PDK</a:t>
            </a:r>
          </a:p>
          <a:p>
            <a:pPr algn="ctr"/>
            <a:r>
              <a:rPr lang="en-US" sz="1200">
                <a:solidFill>
                  <a:schemeClr val="tx1"/>
                </a:solidFill>
              </a:rPr>
              <a:t>(Intel)</a:t>
            </a:r>
          </a:p>
        </p:txBody>
      </p:sp>
      <p:sp>
        <p:nvSpPr>
          <p:cNvPr id="6" name="Rectangle 5">
            <a:extLst>
              <a:ext uri="{FF2B5EF4-FFF2-40B4-BE49-F238E27FC236}">
                <a16:creationId xmlns:a16="http://schemas.microsoft.com/office/drawing/2014/main" id="{31872346-5252-23A3-65C4-AE0A9F7729EB}"/>
              </a:ext>
            </a:extLst>
          </p:cNvPr>
          <p:cNvSpPr/>
          <p:nvPr/>
        </p:nvSpPr>
        <p:spPr>
          <a:xfrm>
            <a:off x="2181773" y="3369887"/>
            <a:ext cx="1384184" cy="612396"/>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Tools</a:t>
            </a:r>
          </a:p>
          <a:p>
            <a:pPr algn="ctr"/>
            <a:r>
              <a:rPr lang="en-US" sz="1000">
                <a:solidFill>
                  <a:schemeClr val="tx1"/>
                </a:solidFill>
              </a:rPr>
              <a:t>EDA-1</a:t>
            </a:r>
          </a:p>
        </p:txBody>
      </p:sp>
      <p:sp>
        <p:nvSpPr>
          <p:cNvPr id="7" name="Rectangle 6">
            <a:extLst>
              <a:ext uri="{FF2B5EF4-FFF2-40B4-BE49-F238E27FC236}">
                <a16:creationId xmlns:a16="http://schemas.microsoft.com/office/drawing/2014/main" id="{A885C176-CA81-A3B4-1A34-BE981B207C58}"/>
              </a:ext>
            </a:extLst>
          </p:cNvPr>
          <p:cNvSpPr/>
          <p:nvPr/>
        </p:nvSpPr>
        <p:spPr>
          <a:xfrm>
            <a:off x="4086008" y="3369887"/>
            <a:ext cx="1384184" cy="612396"/>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Tools</a:t>
            </a:r>
          </a:p>
          <a:p>
            <a:pPr algn="ctr"/>
            <a:r>
              <a:rPr lang="en-US" sz="1000">
                <a:solidFill>
                  <a:schemeClr val="tx1"/>
                </a:solidFill>
              </a:rPr>
              <a:t>EDA-N</a:t>
            </a:r>
          </a:p>
        </p:txBody>
      </p:sp>
      <p:sp>
        <p:nvSpPr>
          <p:cNvPr id="10" name="TextBox 9">
            <a:extLst>
              <a:ext uri="{FF2B5EF4-FFF2-40B4-BE49-F238E27FC236}">
                <a16:creationId xmlns:a16="http://schemas.microsoft.com/office/drawing/2014/main" id="{F5ACAF04-529C-6DE9-F8EC-3ED318C0315A}"/>
              </a:ext>
            </a:extLst>
          </p:cNvPr>
          <p:cNvSpPr txBox="1"/>
          <p:nvPr/>
        </p:nvSpPr>
        <p:spPr>
          <a:xfrm>
            <a:off x="3611146" y="3389138"/>
            <a:ext cx="328936" cy="276999"/>
          </a:xfrm>
          <a:prstGeom prst="rect">
            <a:avLst/>
          </a:prstGeom>
          <a:noFill/>
        </p:spPr>
        <p:txBody>
          <a:bodyPr wrap="none" rtlCol="0" anchor="ctr">
            <a:spAutoFit/>
          </a:bodyPr>
          <a:lstStyle/>
          <a:p>
            <a:pPr algn="ctr"/>
            <a:r>
              <a:rPr lang="en-US" sz="1200"/>
              <a:t>….</a:t>
            </a:r>
          </a:p>
        </p:txBody>
      </p:sp>
      <p:sp>
        <p:nvSpPr>
          <p:cNvPr id="11" name="Rectangle 10">
            <a:extLst>
              <a:ext uri="{FF2B5EF4-FFF2-40B4-BE49-F238E27FC236}">
                <a16:creationId xmlns:a16="http://schemas.microsoft.com/office/drawing/2014/main" id="{909123E5-481B-B02F-A3FE-A1CEECB71048}"/>
              </a:ext>
            </a:extLst>
          </p:cNvPr>
          <p:cNvSpPr/>
          <p:nvPr/>
        </p:nvSpPr>
        <p:spPr>
          <a:xfrm>
            <a:off x="2181773" y="4237225"/>
            <a:ext cx="1384184" cy="531449"/>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Foundational IPs</a:t>
            </a:r>
          </a:p>
        </p:txBody>
      </p:sp>
      <p:sp>
        <p:nvSpPr>
          <p:cNvPr id="12" name="Rectangle 11">
            <a:extLst>
              <a:ext uri="{FF2B5EF4-FFF2-40B4-BE49-F238E27FC236}">
                <a16:creationId xmlns:a16="http://schemas.microsoft.com/office/drawing/2014/main" id="{C60930C3-83E7-13D4-6D7D-A8C7CE56159C}"/>
              </a:ext>
            </a:extLst>
          </p:cNvPr>
          <p:cNvSpPr/>
          <p:nvPr/>
        </p:nvSpPr>
        <p:spPr>
          <a:xfrm>
            <a:off x="2189517" y="4899875"/>
            <a:ext cx="642112" cy="531449"/>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SIP</a:t>
            </a:r>
          </a:p>
        </p:txBody>
      </p:sp>
      <p:sp>
        <p:nvSpPr>
          <p:cNvPr id="13" name="Rectangle 12">
            <a:extLst>
              <a:ext uri="{FF2B5EF4-FFF2-40B4-BE49-F238E27FC236}">
                <a16:creationId xmlns:a16="http://schemas.microsoft.com/office/drawing/2014/main" id="{F7369A5C-9AC1-862D-BB26-80616BC3AAB6}"/>
              </a:ext>
            </a:extLst>
          </p:cNvPr>
          <p:cNvSpPr/>
          <p:nvPr/>
        </p:nvSpPr>
        <p:spPr>
          <a:xfrm>
            <a:off x="2925489" y="4899875"/>
            <a:ext cx="642112" cy="531449"/>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HIP</a:t>
            </a:r>
          </a:p>
        </p:txBody>
      </p:sp>
      <p:sp>
        <p:nvSpPr>
          <p:cNvPr id="14" name="Rectangle 13">
            <a:extLst>
              <a:ext uri="{FF2B5EF4-FFF2-40B4-BE49-F238E27FC236}">
                <a16:creationId xmlns:a16="http://schemas.microsoft.com/office/drawing/2014/main" id="{48D450D6-6221-0DB9-8DB4-7E78DA2966FF}"/>
              </a:ext>
            </a:extLst>
          </p:cNvPr>
          <p:cNvSpPr/>
          <p:nvPr/>
        </p:nvSpPr>
        <p:spPr>
          <a:xfrm>
            <a:off x="3876658" y="4237224"/>
            <a:ext cx="1593534" cy="531449"/>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200">
                <a:solidFill>
                  <a:schemeClr val="tx1"/>
                </a:solidFill>
              </a:rPr>
              <a:t>Certification </a:t>
            </a:r>
          </a:p>
          <a:p>
            <a:pPr marL="228600" indent="-228600">
              <a:buFont typeface="+mj-lt"/>
              <a:buAutoNum type="arabicPeriod"/>
            </a:pPr>
            <a:r>
              <a:rPr lang="en-US" sz="1200">
                <a:solidFill>
                  <a:schemeClr val="tx1"/>
                </a:solidFill>
              </a:rPr>
              <a:t>PPA Entitlement</a:t>
            </a:r>
          </a:p>
        </p:txBody>
      </p:sp>
      <p:grpSp>
        <p:nvGrpSpPr>
          <p:cNvPr id="30" name="Group 29">
            <a:extLst>
              <a:ext uri="{FF2B5EF4-FFF2-40B4-BE49-F238E27FC236}">
                <a16:creationId xmlns:a16="http://schemas.microsoft.com/office/drawing/2014/main" id="{4F9C7028-E363-CFF9-F2A3-599D46CACAA9}"/>
              </a:ext>
            </a:extLst>
          </p:cNvPr>
          <p:cNvGrpSpPr/>
          <p:nvPr/>
        </p:nvGrpSpPr>
        <p:grpSpPr>
          <a:xfrm>
            <a:off x="80959" y="6519840"/>
            <a:ext cx="1850859" cy="276999"/>
            <a:chOff x="316094" y="6107031"/>
            <a:chExt cx="1850859" cy="276999"/>
          </a:xfrm>
        </p:grpSpPr>
        <p:sp>
          <p:nvSpPr>
            <p:cNvPr id="19" name="Rectangle 18">
              <a:extLst>
                <a:ext uri="{FF2B5EF4-FFF2-40B4-BE49-F238E27FC236}">
                  <a16:creationId xmlns:a16="http://schemas.microsoft.com/office/drawing/2014/main" id="{3B727E6A-F6B2-E2FF-D0A7-73FF99BDAF84}"/>
                </a:ext>
              </a:extLst>
            </p:cNvPr>
            <p:cNvSpPr/>
            <p:nvPr/>
          </p:nvSpPr>
          <p:spPr>
            <a:xfrm>
              <a:off x="316094" y="6108370"/>
              <a:ext cx="272276" cy="274320"/>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20" name="Rectangle 19">
              <a:extLst>
                <a:ext uri="{FF2B5EF4-FFF2-40B4-BE49-F238E27FC236}">
                  <a16:creationId xmlns:a16="http://schemas.microsoft.com/office/drawing/2014/main" id="{A87944B2-F939-7A09-C789-295435C02B32}"/>
                </a:ext>
              </a:extLst>
            </p:cNvPr>
            <p:cNvSpPr/>
            <p:nvPr/>
          </p:nvSpPr>
          <p:spPr>
            <a:xfrm>
              <a:off x="1027167" y="6108370"/>
              <a:ext cx="272276" cy="27432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21" name="TextBox 20">
              <a:extLst>
                <a:ext uri="{FF2B5EF4-FFF2-40B4-BE49-F238E27FC236}">
                  <a16:creationId xmlns:a16="http://schemas.microsoft.com/office/drawing/2014/main" id="{FDB09809-CEAA-5274-0AAA-B463A07E1AA5}"/>
                </a:ext>
              </a:extLst>
            </p:cNvPr>
            <p:cNvSpPr txBox="1"/>
            <p:nvPr/>
          </p:nvSpPr>
          <p:spPr>
            <a:xfrm>
              <a:off x="1271858" y="6107031"/>
              <a:ext cx="895095" cy="276999"/>
            </a:xfrm>
            <a:prstGeom prst="rect">
              <a:avLst/>
            </a:prstGeom>
            <a:noFill/>
          </p:spPr>
          <p:txBody>
            <a:bodyPr wrap="square" rtlCol="0">
              <a:spAutoFit/>
            </a:bodyPr>
            <a:lstStyle/>
            <a:p>
              <a:r>
                <a:rPr lang="en-US" sz="1200"/>
                <a:t>Intel</a:t>
              </a:r>
            </a:p>
          </p:txBody>
        </p:sp>
        <p:sp>
          <p:nvSpPr>
            <p:cNvPr id="22" name="TextBox 21">
              <a:extLst>
                <a:ext uri="{FF2B5EF4-FFF2-40B4-BE49-F238E27FC236}">
                  <a16:creationId xmlns:a16="http://schemas.microsoft.com/office/drawing/2014/main" id="{06A1B4AB-1F48-2152-F5E6-75453EB45FE4}"/>
                </a:ext>
              </a:extLst>
            </p:cNvPr>
            <p:cNvSpPr txBox="1"/>
            <p:nvPr/>
          </p:nvSpPr>
          <p:spPr>
            <a:xfrm>
              <a:off x="550003" y="6107031"/>
              <a:ext cx="814460" cy="276999"/>
            </a:xfrm>
            <a:prstGeom prst="rect">
              <a:avLst/>
            </a:prstGeom>
            <a:noFill/>
          </p:spPr>
          <p:txBody>
            <a:bodyPr wrap="square" rtlCol="0">
              <a:spAutoFit/>
            </a:bodyPr>
            <a:lstStyle>
              <a:defPPr>
                <a:defRPr lang="en-US"/>
              </a:defPPr>
              <a:lvl1pPr>
                <a:defRPr sz="1200"/>
              </a:lvl1pPr>
            </a:lstStyle>
            <a:p>
              <a:r>
                <a:rPr lang="en-US"/>
                <a:t>EDA</a:t>
              </a:r>
            </a:p>
          </p:txBody>
        </p:sp>
      </p:grpSp>
      <p:sp>
        <p:nvSpPr>
          <p:cNvPr id="23" name="Arrow: Right 22">
            <a:extLst>
              <a:ext uri="{FF2B5EF4-FFF2-40B4-BE49-F238E27FC236}">
                <a16:creationId xmlns:a16="http://schemas.microsoft.com/office/drawing/2014/main" id="{FDB77A14-A2B1-D382-3C2F-749AF79BA447}"/>
              </a:ext>
            </a:extLst>
          </p:cNvPr>
          <p:cNvSpPr/>
          <p:nvPr/>
        </p:nvSpPr>
        <p:spPr>
          <a:xfrm>
            <a:off x="5809023" y="3982283"/>
            <a:ext cx="1071154" cy="786391"/>
          </a:xfrm>
          <a:prstGeom prst="rightArrow">
            <a:avLst/>
          </a:prstGeom>
          <a:solidFill>
            <a:schemeClr val="bg1">
              <a:lumMod val="95000"/>
            </a:schemeClr>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0801E7B8-967B-2142-C703-7D648227C124}"/>
              </a:ext>
            </a:extLst>
          </p:cNvPr>
          <p:cNvSpPr txBox="1"/>
          <p:nvPr/>
        </p:nvSpPr>
        <p:spPr>
          <a:xfrm>
            <a:off x="6880177" y="4122342"/>
            <a:ext cx="2268442" cy="646331"/>
          </a:xfrm>
          <a:prstGeom prst="rect">
            <a:avLst/>
          </a:prstGeom>
          <a:noFill/>
        </p:spPr>
        <p:txBody>
          <a:bodyPr wrap="none" rtlCol="0">
            <a:spAutoFit/>
          </a:bodyPr>
          <a:lstStyle/>
          <a:p>
            <a:r>
              <a:rPr lang="en-US"/>
              <a:t>Internal Intel Products</a:t>
            </a:r>
          </a:p>
          <a:p>
            <a:r>
              <a:rPr lang="en-US"/>
              <a:t>IFS foundry Customer </a:t>
            </a:r>
          </a:p>
        </p:txBody>
      </p:sp>
      <p:cxnSp>
        <p:nvCxnSpPr>
          <p:cNvPr id="28" name="Straight Arrow Connector 27">
            <a:extLst>
              <a:ext uri="{FF2B5EF4-FFF2-40B4-BE49-F238E27FC236}">
                <a16:creationId xmlns:a16="http://schemas.microsoft.com/office/drawing/2014/main" id="{64FB7D73-A30D-BE76-AFAD-EAEBB09706A6}"/>
              </a:ext>
            </a:extLst>
          </p:cNvPr>
          <p:cNvCxnSpPr/>
          <p:nvPr/>
        </p:nvCxnSpPr>
        <p:spPr>
          <a:xfrm>
            <a:off x="931679" y="2731973"/>
            <a:ext cx="452845" cy="4746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6ABED60-D7A9-CED6-9436-F5EFC22EC782}"/>
              </a:ext>
            </a:extLst>
          </p:cNvPr>
          <p:cNvSpPr txBox="1"/>
          <p:nvPr/>
        </p:nvSpPr>
        <p:spPr>
          <a:xfrm>
            <a:off x="526322" y="2357400"/>
            <a:ext cx="2837636" cy="276999"/>
          </a:xfrm>
          <a:prstGeom prst="rect">
            <a:avLst/>
          </a:prstGeom>
          <a:noFill/>
        </p:spPr>
        <p:txBody>
          <a:bodyPr wrap="none" rtlCol="0">
            <a:spAutoFit/>
          </a:bodyPr>
          <a:lstStyle/>
          <a:p>
            <a:r>
              <a:rPr lang="en-US" sz="1200"/>
              <a:t>Ecosystem has evolved for last 25-30 years</a:t>
            </a:r>
          </a:p>
        </p:txBody>
      </p:sp>
      <p:sp>
        <p:nvSpPr>
          <p:cNvPr id="3" name="TextBox 2">
            <a:extLst>
              <a:ext uri="{FF2B5EF4-FFF2-40B4-BE49-F238E27FC236}">
                <a16:creationId xmlns:a16="http://schemas.microsoft.com/office/drawing/2014/main" id="{311E464E-EF51-6CB8-6846-AEC4E416D13D}"/>
              </a:ext>
            </a:extLst>
          </p:cNvPr>
          <p:cNvSpPr txBox="1"/>
          <p:nvPr/>
        </p:nvSpPr>
        <p:spPr>
          <a:xfrm>
            <a:off x="3335422" y="6592035"/>
            <a:ext cx="3871573" cy="246221"/>
          </a:xfrm>
          <a:prstGeom prst="rect">
            <a:avLst/>
          </a:prstGeom>
          <a:noFill/>
        </p:spPr>
        <p:txBody>
          <a:bodyPr wrap="none" rtlCol="0">
            <a:spAutoFit/>
          </a:bodyPr>
          <a:lstStyle/>
          <a:p>
            <a:r>
              <a:rPr lang="en-US" sz="1000">
                <a:solidFill>
                  <a:srgbClr val="FF0000"/>
                </a:solidFill>
              </a:rPr>
              <a:t>**</a:t>
            </a:r>
            <a:r>
              <a:rPr lang="en-US" sz="1000"/>
              <a:t> Picture may not be 100% precise, that isn’t the intent of this picture</a:t>
            </a:r>
          </a:p>
        </p:txBody>
      </p:sp>
      <p:sp>
        <p:nvSpPr>
          <p:cNvPr id="8" name="Rectangle 7">
            <a:extLst>
              <a:ext uri="{FF2B5EF4-FFF2-40B4-BE49-F238E27FC236}">
                <a16:creationId xmlns:a16="http://schemas.microsoft.com/office/drawing/2014/main" id="{332C2AB6-8205-7B63-14E8-5B162E9E6C66}"/>
              </a:ext>
            </a:extLst>
          </p:cNvPr>
          <p:cNvSpPr/>
          <p:nvPr/>
        </p:nvSpPr>
        <p:spPr>
          <a:xfrm>
            <a:off x="3876658" y="4899876"/>
            <a:ext cx="1593534" cy="538132"/>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RM (reference-methodology)</a:t>
            </a:r>
          </a:p>
        </p:txBody>
      </p:sp>
      <p:grpSp>
        <p:nvGrpSpPr>
          <p:cNvPr id="43" name="Group 42">
            <a:extLst>
              <a:ext uri="{FF2B5EF4-FFF2-40B4-BE49-F238E27FC236}">
                <a16:creationId xmlns:a16="http://schemas.microsoft.com/office/drawing/2014/main" id="{A7CFA1F7-AC28-3A7F-9AFE-26B165236C76}"/>
              </a:ext>
            </a:extLst>
          </p:cNvPr>
          <p:cNvGrpSpPr/>
          <p:nvPr/>
        </p:nvGrpSpPr>
        <p:grpSpPr>
          <a:xfrm>
            <a:off x="7445424" y="782202"/>
            <a:ext cx="3716746" cy="1949771"/>
            <a:chOff x="7827261" y="1097217"/>
            <a:chExt cx="3716746" cy="1949771"/>
          </a:xfrm>
        </p:grpSpPr>
        <p:grpSp>
          <p:nvGrpSpPr>
            <p:cNvPr id="40" name="Group 39">
              <a:extLst>
                <a:ext uri="{FF2B5EF4-FFF2-40B4-BE49-F238E27FC236}">
                  <a16:creationId xmlns:a16="http://schemas.microsoft.com/office/drawing/2014/main" id="{9A8551E7-892F-D0A0-F12A-5EBB9B5AFC98}"/>
                </a:ext>
              </a:extLst>
            </p:cNvPr>
            <p:cNvGrpSpPr/>
            <p:nvPr/>
          </p:nvGrpSpPr>
          <p:grpSpPr>
            <a:xfrm>
              <a:off x="8235461" y="1097217"/>
              <a:ext cx="215202" cy="1540318"/>
              <a:chOff x="8205317" y="1097217"/>
              <a:chExt cx="215202" cy="1540318"/>
            </a:xfrm>
          </p:grpSpPr>
          <p:sp>
            <p:nvSpPr>
              <p:cNvPr id="9" name="Rectangle 8">
                <a:extLst>
                  <a:ext uri="{FF2B5EF4-FFF2-40B4-BE49-F238E27FC236}">
                    <a16:creationId xmlns:a16="http://schemas.microsoft.com/office/drawing/2014/main" id="{F95F7F02-4FDB-35F2-85F9-A191D8CB3938}"/>
                  </a:ext>
                </a:extLst>
              </p:cNvPr>
              <p:cNvSpPr/>
              <p:nvPr/>
            </p:nvSpPr>
            <p:spPr>
              <a:xfrm>
                <a:off x="8205317" y="1097217"/>
                <a:ext cx="215202" cy="733530"/>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4B5376D-825C-B3F1-48E3-B5F6F8031E53}"/>
                  </a:ext>
                </a:extLst>
              </p:cNvPr>
              <p:cNvSpPr/>
              <p:nvPr/>
            </p:nvSpPr>
            <p:spPr>
              <a:xfrm>
                <a:off x="8205317" y="1906015"/>
                <a:ext cx="215202" cy="73152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a:extLst>
                <a:ext uri="{FF2B5EF4-FFF2-40B4-BE49-F238E27FC236}">
                  <a16:creationId xmlns:a16="http://schemas.microsoft.com/office/drawing/2014/main" id="{13B485AE-B276-9CE6-402A-02E5B32297EC}"/>
                </a:ext>
              </a:extLst>
            </p:cNvPr>
            <p:cNvGrpSpPr/>
            <p:nvPr/>
          </p:nvGrpSpPr>
          <p:grpSpPr>
            <a:xfrm>
              <a:off x="9041018" y="1097217"/>
              <a:ext cx="215202" cy="1540318"/>
              <a:chOff x="9041018" y="1097217"/>
              <a:chExt cx="215202" cy="1540318"/>
            </a:xfrm>
          </p:grpSpPr>
          <p:sp>
            <p:nvSpPr>
              <p:cNvPr id="16" name="Rectangle 15">
                <a:extLst>
                  <a:ext uri="{FF2B5EF4-FFF2-40B4-BE49-F238E27FC236}">
                    <a16:creationId xmlns:a16="http://schemas.microsoft.com/office/drawing/2014/main" id="{830C4E51-2A6F-CC04-EC03-22D49A929E98}"/>
                  </a:ext>
                </a:extLst>
              </p:cNvPr>
              <p:cNvSpPr/>
              <p:nvPr/>
            </p:nvSpPr>
            <p:spPr>
              <a:xfrm>
                <a:off x="9041018" y="1097217"/>
                <a:ext cx="215202" cy="1097280"/>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19A6F92-483D-4FDE-B6F6-BA3C2340F9A5}"/>
                  </a:ext>
                </a:extLst>
              </p:cNvPr>
              <p:cNvSpPr/>
              <p:nvPr/>
            </p:nvSpPr>
            <p:spPr>
              <a:xfrm>
                <a:off x="9041018" y="2271775"/>
                <a:ext cx="215202" cy="36576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5" name="Straight Connector 24">
              <a:extLst>
                <a:ext uri="{FF2B5EF4-FFF2-40B4-BE49-F238E27FC236}">
                  <a16:creationId xmlns:a16="http://schemas.microsoft.com/office/drawing/2014/main" id="{60897B8D-A249-9BB0-16B0-BBADA4CECCEE}"/>
                </a:ext>
              </a:extLst>
            </p:cNvPr>
            <p:cNvCxnSpPr/>
            <p:nvPr/>
          </p:nvCxnSpPr>
          <p:spPr>
            <a:xfrm>
              <a:off x="7827261" y="2752069"/>
              <a:ext cx="2642716"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42" name="Group 41">
              <a:extLst>
                <a:ext uri="{FF2B5EF4-FFF2-40B4-BE49-F238E27FC236}">
                  <a16:creationId xmlns:a16="http://schemas.microsoft.com/office/drawing/2014/main" id="{A582F2A5-0AE9-3B29-0DB2-39FA91C59E59}"/>
                </a:ext>
              </a:extLst>
            </p:cNvPr>
            <p:cNvGrpSpPr/>
            <p:nvPr/>
          </p:nvGrpSpPr>
          <p:grpSpPr>
            <a:xfrm>
              <a:off x="9766998" y="1097217"/>
              <a:ext cx="215202" cy="1540318"/>
              <a:chOff x="9766998" y="1097217"/>
              <a:chExt cx="215202" cy="1540318"/>
            </a:xfrm>
          </p:grpSpPr>
          <p:sp>
            <p:nvSpPr>
              <p:cNvPr id="27" name="Rectangle 26">
                <a:extLst>
                  <a:ext uri="{FF2B5EF4-FFF2-40B4-BE49-F238E27FC236}">
                    <a16:creationId xmlns:a16="http://schemas.microsoft.com/office/drawing/2014/main" id="{C5953D06-CB2B-AC00-CA0E-AAB0DB95CF0B}"/>
                  </a:ext>
                </a:extLst>
              </p:cNvPr>
              <p:cNvSpPr/>
              <p:nvPr/>
            </p:nvSpPr>
            <p:spPr>
              <a:xfrm>
                <a:off x="9766998" y="1097217"/>
                <a:ext cx="215202" cy="1280160"/>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A475A66-91EF-FA03-673F-23425258A11E}"/>
                  </a:ext>
                </a:extLst>
              </p:cNvPr>
              <p:cNvSpPr/>
              <p:nvPr/>
            </p:nvSpPr>
            <p:spPr>
              <a:xfrm>
                <a:off x="9766998" y="2454655"/>
                <a:ext cx="215202" cy="18288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TextBox 31">
              <a:extLst>
                <a:ext uri="{FF2B5EF4-FFF2-40B4-BE49-F238E27FC236}">
                  <a16:creationId xmlns:a16="http://schemas.microsoft.com/office/drawing/2014/main" id="{40CCF276-FEA2-9FEB-EF36-2A9526DC45EC}"/>
                </a:ext>
              </a:extLst>
            </p:cNvPr>
            <p:cNvSpPr txBox="1"/>
            <p:nvPr/>
          </p:nvSpPr>
          <p:spPr>
            <a:xfrm>
              <a:off x="9650820" y="2800767"/>
              <a:ext cx="447558" cy="246221"/>
            </a:xfrm>
            <a:prstGeom prst="rect">
              <a:avLst/>
            </a:prstGeom>
            <a:noFill/>
          </p:spPr>
          <p:txBody>
            <a:bodyPr wrap="none" rtlCol="0">
              <a:spAutoFit/>
            </a:bodyPr>
            <a:lstStyle/>
            <a:p>
              <a:r>
                <a:rPr lang="en-US" sz="1000"/>
                <a:t>2023</a:t>
              </a:r>
            </a:p>
          </p:txBody>
        </p:sp>
        <p:sp>
          <p:nvSpPr>
            <p:cNvPr id="33" name="TextBox 32">
              <a:extLst>
                <a:ext uri="{FF2B5EF4-FFF2-40B4-BE49-F238E27FC236}">
                  <a16:creationId xmlns:a16="http://schemas.microsoft.com/office/drawing/2014/main" id="{5031F460-C8CB-07B1-9BF7-759BBB75B19B}"/>
                </a:ext>
              </a:extLst>
            </p:cNvPr>
            <p:cNvSpPr txBox="1"/>
            <p:nvPr/>
          </p:nvSpPr>
          <p:spPr>
            <a:xfrm>
              <a:off x="8924840" y="2800767"/>
              <a:ext cx="447558" cy="246221"/>
            </a:xfrm>
            <a:prstGeom prst="rect">
              <a:avLst/>
            </a:prstGeom>
            <a:noFill/>
          </p:spPr>
          <p:txBody>
            <a:bodyPr wrap="none" rtlCol="0">
              <a:spAutoFit/>
            </a:bodyPr>
            <a:lstStyle/>
            <a:p>
              <a:r>
                <a:rPr lang="en-US" sz="1000"/>
                <a:t>2018</a:t>
              </a:r>
            </a:p>
          </p:txBody>
        </p:sp>
        <p:sp>
          <p:nvSpPr>
            <p:cNvPr id="34" name="TextBox 33">
              <a:extLst>
                <a:ext uri="{FF2B5EF4-FFF2-40B4-BE49-F238E27FC236}">
                  <a16:creationId xmlns:a16="http://schemas.microsoft.com/office/drawing/2014/main" id="{09B55379-B468-815C-C9E7-28F4AF714AD4}"/>
                </a:ext>
              </a:extLst>
            </p:cNvPr>
            <p:cNvSpPr txBox="1"/>
            <p:nvPr/>
          </p:nvSpPr>
          <p:spPr>
            <a:xfrm>
              <a:off x="8119283" y="2800767"/>
              <a:ext cx="447558" cy="246221"/>
            </a:xfrm>
            <a:prstGeom prst="rect">
              <a:avLst/>
            </a:prstGeom>
            <a:noFill/>
          </p:spPr>
          <p:txBody>
            <a:bodyPr wrap="none" rtlCol="0">
              <a:spAutoFit/>
            </a:bodyPr>
            <a:lstStyle/>
            <a:p>
              <a:r>
                <a:rPr lang="en-US" sz="1000"/>
                <a:t>2013</a:t>
              </a:r>
            </a:p>
          </p:txBody>
        </p:sp>
        <p:grpSp>
          <p:nvGrpSpPr>
            <p:cNvPr id="39" name="Group 38">
              <a:extLst>
                <a:ext uri="{FF2B5EF4-FFF2-40B4-BE49-F238E27FC236}">
                  <a16:creationId xmlns:a16="http://schemas.microsoft.com/office/drawing/2014/main" id="{26BBEA7B-6570-F5D5-7780-FB7CA326E4CE}"/>
                </a:ext>
              </a:extLst>
            </p:cNvPr>
            <p:cNvGrpSpPr/>
            <p:nvPr/>
          </p:nvGrpSpPr>
          <p:grpSpPr>
            <a:xfrm>
              <a:off x="10608086" y="1622530"/>
              <a:ext cx="935921" cy="566969"/>
              <a:chOff x="10731075" y="1167989"/>
              <a:chExt cx="935921" cy="566969"/>
            </a:xfrm>
          </p:grpSpPr>
          <p:sp>
            <p:nvSpPr>
              <p:cNvPr id="35" name="Rectangle 34">
                <a:extLst>
                  <a:ext uri="{FF2B5EF4-FFF2-40B4-BE49-F238E27FC236}">
                    <a16:creationId xmlns:a16="http://schemas.microsoft.com/office/drawing/2014/main" id="{6B442C97-7B8A-766C-00D7-DD922CE6B742}"/>
                  </a:ext>
                </a:extLst>
              </p:cNvPr>
              <p:cNvSpPr/>
              <p:nvPr/>
            </p:nvSpPr>
            <p:spPr>
              <a:xfrm>
                <a:off x="10731075" y="1181371"/>
                <a:ext cx="215202" cy="219456"/>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0B6B85BB-63C2-FED1-AA1A-9EEEB7CC9300}"/>
                  </a:ext>
                </a:extLst>
              </p:cNvPr>
              <p:cNvSpPr/>
              <p:nvPr/>
            </p:nvSpPr>
            <p:spPr>
              <a:xfrm>
                <a:off x="10731075" y="1502119"/>
                <a:ext cx="215202" cy="219456"/>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6C7BC7B8-6D51-0383-4C73-A0AAB82FD74E}"/>
                  </a:ext>
                </a:extLst>
              </p:cNvPr>
              <p:cNvSpPr txBox="1"/>
              <p:nvPr/>
            </p:nvSpPr>
            <p:spPr>
              <a:xfrm>
                <a:off x="10953339" y="1488737"/>
                <a:ext cx="572593" cy="246221"/>
              </a:xfrm>
              <a:prstGeom prst="rect">
                <a:avLst/>
              </a:prstGeom>
              <a:noFill/>
            </p:spPr>
            <p:txBody>
              <a:bodyPr wrap="none" rtlCol="0">
                <a:spAutoFit/>
              </a:bodyPr>
              <a:lstStyle/>
              <a:p>
                <a:r>
                  <a:rPr lang="en-US" sz="1000"/>
                  <a:t>manual</a:t>
                </a:r>
              </a:p>
            </p:txBody>
          </p:sp>
          <p:sp>
            <p:nvSpPr>
              <p:cNvPr id="38" name="TextBox 37">
                <a:extLst>
                  <a:ext uri="{FF2B5EF4-FFF2-40B4-BE49-F238E27FC236}">
                    <a16:creationId xmlns:a16="http://schemas.microsoft.com/office/drawing/2014/main" id="{F58915F6-264F-6319-BD86-A6F45A6538C1}"/>
                  </a:ext>
                </a:extLst>
              </p:cNvPr>
              <p:cNvSpPr txBox="1"/>
              <p:nvPr/>
            </p:nvSpPr>
            <p:spPr>
              <a:xfrm>
                <a:off x="10953339" y="1167989"/>
                <a:ext cx="713657" cy="246221"/>
              </a:xfrm>
              <a:prstGeom prst="rect">
                <a:avLst/>
              </a:prstGeom>
              <a:noFill/>
            </p:spPr>
            <p:txBody>
              <a:bodyPr wrap="none" rtlCol="0">
                <a:spAutoFit/>
              </a:bodyPr>
              <a:lstStyle/>
              <a:p>
                <a:r>
                  <a:rPr lang="en-US" sz="1000"/>
                  <a:t>automatic</a:t>
                </a:r>
              </a:p>
            </p:txBody>
          </p:sp>
        </p:grpSp>
      </p:grpSp>
      <p:sp>
        <p:nvSpPr>
          <p:cNvPr id="44" name="Arrow: Right 43">
            <a:extLst>
              <a:ext uri="{FF2B5EF4-FFF2-40B4-BE49-F238E27FC236}">
                <a16:creationId xmlns:a16="http://schemas.microsoft.com/office/drawing/2014/main" id="{A1583F2E-D2FE-D351-EACB-CF154F506B18}"/>
              </a:ext>
            </a:extLst>
          </p:cNvPr>
          <p:cNvSpPr/>
          <p:nvPr/>
        </p:nvSpPr>
        <p:spPr>
          <a:xfrm>
            <a:off x="7382203" y="2708433"/>
            <a:ext cx="2984360" cy="474622"/>
          </a:xfrm>
          <a:prstGeom prst="rightArrow">
            <a:avLst/>
          </a:prstGeom>
          <a:solidFill>
            <a:schemeClr val="bg1">
              <a:lumMod val="95000"/>
            </a:schemeClr>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Increase in Automation of ASIC Solutions</a:t>
            </a:r>
          </a:p>
        </p:txBody>
      </p:sp>
    </p:spTree>
    <p:extLst>
      <p:ext uri="{BB962C8B-B14F-4D97-AF65-F5344CB8AC3E}">
        <p14:creationId xmlns:p14="http://schemas.microsoft.com/office/powerpoint/2010/main" val="3618802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0F2F7D36-262B-83BF-084A-6622BF338FDE}"/>
              </a:ext>
            </a:extLst>
          </p:cNvPr>
          <p:cNvSpPr/>
          <p:nvPr/>
        </p:nvSpPr>
        <p:spPr>
          <a:xfrm>
            <a:off x="1367244" y="2891244"/>
            <a:ext cx="5355772" cy="2708366"/>
          </a:xfrm>
          <a:prstGeom prst="round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FBD4E2-A90E-0B7C-C5F6-B942DDAD6F62}"/>
              </a:ext>
            </a:extLst>
          </p:cNvPr>
          <p:cNvSpPr>
            <a:spLocks noGrp="1"/>
          </p:cNvSpPr>
          <p:nvPr>
            <p:ph type="title"/>
          </p:nvPr>
        </p:nvSpPr>
        <p:spPr/>
        <p:txBody>
          <a:bodyPr/>
          <a:lstStyle/>
          <a:p>
            <a:r>
              <a:rPr lang="en-US"/>
              <a:t>[</a:t>
            </a:r>
            <a:r>
              <a:rPr lang="en-US">
                <a:solidFill>
                  <a:srgbClr val="00B050"/>
                </a:solidFill>
              </a:rPr>
              <a:t>End State</a:t>
            </a:r>
            <a:r>
              <a:rPr lang="en-US"/>
              <a:t>] System Design</a:t>
            </a:r>
          </a:p>
        </p:txBody>
      </p:sp>
      <p:sp>
        <p:nvSpPr>
          <p:cNvPr id="4" name="Slide Number Placeholder 3">
            <a:extLst>
              <a:ext uri="{FF2B5EF4-FFF2-40B4-BE49-F238E27FC236}">
                <a16:creationId xmlns:a16="http://schemas.microsoft.com/office/drawing/2014/main" id="{550EB156-3BB0-0992-E6E3-648CE556DD73}"/>
              </a:ext>
            </a:extLst>
          </p:cNvPr>
          <p:cNvSpPr>
            <a:spLocks noGrp="1"/>
          </p:cNvSpPr>
          <p:nvPr>
            <p:ph type="sldNum" sz="quarter" idx="12"/>
          </p:nvPr>
        </p:nvSpPr>
        <p:spPr/>
        <p:txBody>
          <a:bodyPr/>
          <a:lstStyle/>
          <a:p>
            <a:fld id="{2AD43F5F-D14B-4107-859E-194895DC81A8}" type="slidenum">
              <a:rPr lang="en-US" smtClean="0"/>
              <a:t>16</a:t>
            </a:fld>
            <a:endParaRPr lang="en-US"/>
          </a:p>
        </p:txBody>
      </p:sp>
      <p:sp>
        <p:nvSpPr>
          <p:cNvPr id="5" name="Rectangle 4">
            <a:extLst>
              <a:ext uri="{FF2B5EF4-FFF2-40B4-BE49-F238E27FC236}">
                <a16:creationId xmlns:a16="http://schemas.microsoft.com/office/drawing/2014/main" id="{2FD5E67A-0780-DC81-53B0-797F01B0E933}"/>
              </a:ext>
            </a:extLst>
          </p:cNvPr>
          <p:cNvSpPr/>
          <p:nvPr/>
        </p:nvSpPr>
        <p:spPr>
          <a:xfrm>
            <a:off x="1680752" y="3217822"/>
            <a:ext cx="1007237" cy="2052797"/>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rgbClr val="FF0000"/>
                </a:solidFill>
              </a:rPr>
              <a:t>S</a:t>
            </a:r>
            <a:r>
              <a:rPr lang="en-US" sz="1200">
                <a:solidFill>
                  <a:schemeClr val="tx1"/>
                </a:solidFill>
              </a:rPr>
              <a:t>DK</a:t>
            </a:r>
          </a:p>
          <a:p>
            <a:pPr algn="ctr"/>
            <a:r>
              <a:rPr lang="en-US" sz="1200">
                <a:solidFill>
                  <a:schemeClr val="tx1"/>
                </a:solidFill>
              </a:rPr>
              <a:t>(Intel)</a:t>
            </a:r>
          </a:p>
        </p:txBody>
      </p:sp>
      <p:sp>
        <p:nvSpPr>
          <p:cNvPr id="6" name="Rectangle 5">
            <a:extLst>
              <a:ext uri="{FF2B5EF4-FFF2-40B4-BE49-F238E27FC236}">
                <a16:creationId xmlns:a16="http://schemas.microsoft.com/office/drawing/2014/main" id="{31872346-5252-23A3-65C4-AE0A9F7729EB}"/>
              </a:ext>
            </a:extLst>
          </p:cNvPr>
          <p:cNvSpPr/>
          <p:nvPr/>
        </p:nvSpPr>
        <p:spPr>
          <a:xfrm>
            <a:off x="3208041" y="3338510"/>
            <a:ext cx="731520" cy="612396"/>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Tools</a:t>
            </a:r>
          </a:p>
          <a:p>
            <a:pPr algn="ctr"/>
            <a:r>
              <a:rPr lang="en-US" sz="1000">
                <a:solidFill>
                  <a:schemeClr val="tx1"/>
                </a:solidFill>
              </a:rPr>
              <a:t>EDA-1</a:t>
            </a:r>
          </a:p>
        </p:txBody>
      </p:sp>
      <p:sp>
        <p:nvSpPr>
          <p:cNvPr id="7" name="Rectangle 6">
            <a:extLst>
              <a:ext uri="{FF2B5EF4-FFF2-40B4-BE49-F238E27FC236}">
                <a16:creationId xmlns:a16="http://schemas.microsoft.com/office/drawing/2014/main" id="{A885C176-CA81-A3B4-1A34-BE981B207C58}"/>
              </a:ext>
            </a:extLst>
          </p:cNvPr>
          <p:cNvSpPr/>
          <p:nvPr/>
        </p:nvSpPr>
        <p:spPr>
          <a:xfrm>
            <a:off x="5767513" y="3362651"/>
            <a:ext cx="731520" cy="612396"/>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Tools</a:t>
            </a:r>
          </a:p>
          <a:p>
            <a:pPr algn="ctr"/>
            <a:r>
              <a:rPr lang="en-US" sz="1000">
                <a:solidFill>
                  <a:schemeClr val="tx1"/>
                </a:solidFill>
              </a:rPr>
              <a:t>EDA-N</a:t>
            </a:r>
          </a:p>
        </p:txBody>
      </p:sp>
      <p:sp>
        <p:nvSpPr>
          <p:cNvPr id="11" name="Rectangle 10">
            <a:extLst>
              <a:ext uri="{FF2B5EF4-FFF2-40B4-BE49-F238E27FC236}">
                <a16:creationId xmlns:a16="http://schemas.microsoft.com/office/drawing/2014/main" id="{909123E5-481B-B02F-A3FE-A1CEECB71048}"/>
              </a:ext>
            </a:extLst>
          </p:cNvPr>
          <p:cNvSpPr/>
          <p:nvPr/>
        </p:nvSpPr>
        <p:spPr>
          <a:xfrm>
            <a:off x="3208041" y="4085161"/>
            <a:ext cx="1384184" cy="531449"/>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Foundational Models</a:t>
            </a:r>
          </a:p>
        </p:txBody>
      </p:sp>
      <p:sp>
        <p:nvSpPr>
          <p:cNvPr id="12" name="Rectangle 11">
            <a:extLst>
              <a:ext uri="{FF2B5EF4-FFF2-40B4-BE49-F238E27FC236}">
                <a16:creationId xmlns:a16="http://schemas.microsoft.com/office/drawing/2014/main" id="{C60930C3-83E7-13D4-6D7D-A8C7CE56159C}"/>
              </a:ext>
            </a:extLst>
          </p:cNvPr>
          <p:cNvSpPr/>
          <p:nvPr/>
        </p:nvSpPr>
        <p:spPr>
          <a:xfrm>
            <a:off x="3215785" y="4747811"/>
            <a:ext cx="642112" cy="531449"/>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SIP</a:t>
            </a:r>
          </a:p>
        </p:txBody>
      </p:sp>
      <p:sp>
        <p:nvSpPr>
          <p:cNvPr id="13" name="Rectangle 12">
            <a:extLst>
              <a:ext uri="{FF2B5EF4-FFF2-40B4-BE49-F238E27FC236}">
                <a16:creationId xmlns:a16="http://schemas.microsoft.com/office/drawing/2014/main" id="{F7369A5C-9AC1-862D-BB26-80616BC3AAB6}"/>
              </a:ext>
            </a:extLst>
          </p:cNvPr>
          <p:cNvSpPr/>
          <p:nvPr/>
        </p:nvSpPr>
        <p:spPr>
          <a:xfrm>
            <a:off x="3951757" y="4747811"/>
            <a:ext cx="642112" cy="531449"/>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HIP</a:t>
            </a:r>
          </a:p>
        </p:txBody>
      </p:sp>
      <p:sp>
        <p:nvSpPr>
          <p:cNvPr id="23" name="Arrow: Right 22">
            <a:extLst>
              <a:ext uri="{FF2B5EF4-FFF2-40B4-BE49-F238E27FC236}">
                <a16:creationId xmlns:a16="http://schemas.microsoft.com/office/drawing/2014/main" id="{FDB77A14-A2B1-D382-3C2F-749AF79BA447}"/>
              </a:ext>
            </a:extLst>
          </p:cNvPr>
          <p:cNvSpPr/>
          <p:nvPr/>
        </p:nvSpPr>
        <p:spPr>
          <a:xfrm>
            <a:off x="6888479" y="3830219"/>
            <a:ext cx="1071154" cy="786391"/>
          </a:xfrm>
          <a:prstGeom prst="rightArrow">
            <a:avLst/>
          </a:prstGeom>
          <a:solidFill>
            <a:schemeClr val="bg1">
              <a:lumMod val="95000"/>
            </a:schemeClr>
          </a:solid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0801E7B8-967B-2142-C703-7D648227C124}"/>
              </a:ext>
            </a:extLst>
          </p:cNvPr>
          <p:cNvSpPr txBox="1"/>
          <p:nvPr/>
        </p:nvSpPr>
        <p:spPr>
          <a:xfrm>
            <a:off x="8081683" y="3908408"/>
            <a:ext cx="2268442" cy="646331"/>
          </a:xfrm>
          <a:prstGeom prst="rect">
            <a:avLst/>
          </a:prstGeom>
          <a:noFill/>
        </p:spPr>
        <p:txBody>
          <a:bodyPr wrap="none" rtlCol="0">
            <a:spAutoFit/>
          </a:bodyPr>
          <a:lstStyle/>
          <a:p>
            <a:r>
              <a:rPr lang="en-US"/>
              <a:t>Internal Intel Products</a:t>
            </a:r>
          </a:p>
          <a:p>
            <a:r>
              <a:rPr lang="en-US"/>
              <a:t>IFS foundry Customer </a:t>
            </a:r>
          </a:p>
        </p:txBody>
      </p:sp>
      <p:grpSp>
        <p:nvGrpSpPr>
          <p:cNvPr id="3" name="Group 2">
            <a:extLst>
              <a:ext uri="{FF2B5EF4-FFF2-40B4-BE49-F238E27FC236}">
                <a16:creationId xmlns:a16="http://schemas.microsoft.com/office/drawing/2014/main" id="{27B41DFF-0CDD-2852-8AA7-BBCE27C69652}"/>
              </a:ext>
            </a:extLst>
          </p:cNvPr>
          <p:cNvGrpSpPr/>
          <p:nvPr/>
        </p:nvGrpSpPr>
        <p:grpSpPr>
          <a:xfrm>
            <a:off x="80959" y="6519840"/>
            <a:ext cx="1850859" cy="276999"/>
            <a:chOff x="316094" y="6107031"/>
            <a:chExt cx="1850859" cy="276999"/>
          </a:xfrm>
        </p:grpSpPr>
        <p:sp>
          <p:nvSpPr>
            <p:cNvPr id="8" name="Rectangle 7">
              <a:extLst>
                <a:ext uri="{FF2B5EF4-FFF2-40B4-BE49-F238E27FC236}">
                  <a16:creationId xmlns:a16="http://schemas.microsoft.com/office/drawing/2014/main" id="{FFA01A57-6B9D-9E0F-3B8C-FA904A4CFF7E}"/>
                </a:ext>
              </a:extLst>
            </p:cNvPr>
            <p:cNvSpPr/>
            <p:nvPr/>
          </p:nvSpPr>
          <p:spPr>
            <a:xfrm>
              <a:off x="316094" y="6108370"/>
              <a:ext cx="272276" cy="274320"/>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9" name="Rectangle 8">
              <a:extLst>
                <a:ext uri="{FF2B5EF4-FFF2-40B4-BE49-F238E27FC236}">
                  <a16:creationId xmlns:a16="http://schemas.microsoft.com/office/drawing/2014/main" id="{7F573DBC-AC53-DEED-BB4F-306AE9114E36}"/>
                </a:ext>
              </a:extLst>
            </p:cNvPr>
            <p:cNvSpPr/>
            <p:nvPr/>
          </p:nvSpPr>
          <p:spPr>
            <a:xfrm>
              <a:off x="1027167" y="6108370"/>
              <a:ext cx="272276" cy="27432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15" name="TextBox 14">
              <a:extLst>
                <a:ext uri="{FF2B5EF4-FFF2-40B4-BE49-F238E27FC236}">
                  <a16:creationId xmlns:a16="http://schemas.microsoft.com/office/drawing/2014/main" id="{7A9C28CB-E634-4B55-1E7C-85C6DF3BD1E0}"/>
                </a:ext>
              </a:extLst>
            </p:cNvPr>
            <p:cNvSpPr txBox="1"/>
            <p:nvPr/>
          </p:nvSpPr>
          <p:spPr>
            <a:xfrm>
              <a:off x="1271858" y="6107031"/>
              <a:ext cx="895095" cy="276999"/>
            </a:xfrm>
            <a:prstGeom prst="rect">
              <a:avLst/>
            </a:prstGeom>
            <a:noFill/>
          </p:spPr>
          <p:txBody>
            <a:bodyPr wrap="square" rtlCol="0">
              <a:spAutoFit/>
            </a:bodyPr>
            <a:lstStyle/>
            <a:p>
              <a:r>
                <a:rPr lang="en-US" sz="1200"/>
                <a:t>Intel</a:t>
              </a:r>
            </a:p>
          </p:txBody>
        </p:sp>
        <p:sp>
          <p:nvSpPr>
            <p:cNvPr id="16" name="TextBox 15">
              <a:extLst>
                <a:ext uri="{FF2B5EF4-FFF2-40B4-BE49-F238E27FC236}">
                  <a16:creationId xmlns:a16="http://schemas.microsoft.com/office/drawing/2014/main" id="{7B794E85-68CD-AF40-0F4C-E15FB6A27EF3}"/>
                </a:ext>
              </a:extLst>
            </p:cNvPr>
            <p:cNvSpPr txBox="1"/>
            <p:nvPr/>
          </p:nvSpPr>
          <p:spPr>
            <a:xfrm>
              <a:off x="550003" y="6107031"/>
              <a:ext cx="814460" cy="276999"/>
            </a:xfrm>
            <a:prstGeom prst="rect">
              <a:avLst/>
            </a:prstGeom>
            <a:noFill/>
          </p:spPr>
          <p:txBody>
            <a:bodyPr wrap="square" rtlCol="0">
              <a:spAutoFit/>
            </a:bodyPr>
            <a:lstStyle>
              <a:defPPr>
                <a:defRPr lang="en-US"/>
              </a:defPPr>
              <a:lvl1pPr>
                <a:defRPr sz="1200"/>
              </a:lvl1pPr>
            </a:lstStyle>
            <a:p>
              <a:r>
                <a:rPr lang="en-US"/>
                <a:t>EDA</a:t>
              </a:r>
            </a:p>
          </p:txBody>
        </p:sp>
      </p:grpSp>
      <p:sp>
        <p:nvSpPr>
          <p:cNvPr id="17" name="TextBox 16">
            <a:extLst>
              <a:ext uri="{FF2B5EF4-FFF2-40B4-BE49-F238E27FC236}">
                <a16:creationId xmlns:a16="http://schemas.microsoft.com/office/drawing/2014/main" id="{283EACDD-1AEE-B803-E0B1-2C8868EBA44B}"/>
              </a:ext>
            </a:extLst>
          </p:cNvPr>
          <p:cNvSpPr txBox="1"/>
          <p:nvPr/>
        </p:nvSpPr>
        <p:spPr>
          <a:xfrm>
            <a:off x="3140259" y="6259810"/>
            <a:ext cx="5535361" cy="461665"/>
          </a:xfrm>
          <a:prstGeom prst="rect">
            <a:avLst/>
          </a:prstGeom>
          <a:noFill/>
        </p:spPr>
        <p:txBody>
          <a:bodyPr wrap="none" rtlCol="0">
            <a:spAutoFit/>
          </a:bodyPr>
          <a:lstStyle/>
          <a:p>
            <a:r>
              <a:rPr lang="en-US" sz="1200"/>
              <a:t>Similar (to ASIC design, previous slide) mode-of-work and evolution for System Design</a:t>
            </a:r>
          </a:p>
          <a:p>
            <a:r>
              <a:rPr lang="en-US" sz="1200"/>
              <a:t>Modelling maturity to evolve </a:t>
            </a:r>
          </a:p>
        </p:txBody>
      </p:sp>
      <p:grpSp>
        <p:nvGrpSpPr>
          <p:cNvPr id="22" name="Group 21">
            <a:extLst>
              <a:ext uri="{FF2B5EF4-FFF2-40B4-BE49-F238E27FC236}">
                <a16:creationId xmlns:a16="http://schemas.microsoft.com/office/drawing/2014/main" id="{E9324EF4-6CC9-86DA-9260-B46FCA325919}"/>
              </a:ext>
            </a:extLst>
          </p:cNvPr>
          <p:cNvGrpSpPr/>
          <p:nvPr/>
        </p:nvGrpSpPr>
        <p:grpSpPr>
          <a:xfrm>
            <a:off x="325811" y="3553220"/>
            <a:ext cx="814460" cy="1251188"/>
            <a:chOff x="1570466" y="3021999"/>
            <a:chExt cx="814460" cy="1251188"/>
          </a:xfrm>
        </p:grpSpPr>
        <p:sp>
          <p:nvSpPr>
            <p:cNvPr id="18" name="Rectangle 17">
              <a:extLst>
                <a:ext uri="{FF2B5EF4-FFF2-40B4-BE49-F238E27FC236}">
                  <a16:creationId xmlns:a16="http://schemas.microsoft.com/office/drawing/2014/main" id="{61C72DFF-68BD-A097-366F-7F6649DAB616}"/>
                </a:ext>
              </a:extLst>
            </p:cNvPr>
            <p:cNvSpPr/>
            <p:nvPr/>
          </p:nvSpPr>
          <p:spPr>
            <a:xfrm>
              <a:off x="1570466" y="3021999"/>
              <a:ext cx="814460" cy="276999"/>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a:solidFill>
                    <a:schemeClr val="tx1"/>
                  </a:solidFill>
                </a:rPr>
                <a:t>Multi-foundry</a:t>
              </a:r>
            </a:p>
          </p:txBody>
        </p:sp>
        <p:sp>
          <p:nvSpPr>
            <p:cNvPr id="19" name="Rectangle 18">
              <a:extLst>
                <a:ext uri="{FF2B5EF4-FFF2-40B4-BE49-F238E27FC236}">
                  <a16:creationId xmlns:a16="http://schemas.microsoft.com/office/drawing/2014/main" id="{6AFF568C-F5BB-2431-F5C9-15D0F056BC5B}"/>
                </a:ext>
              </a:extLst>
            </p:cNvPr>
            <p:cNvSpPr/>
            <p:nvPr/>
          </p:nvSpPr>
          <p:spPr>
            <a:xfrm>
              <a:off x="1570466" y="3346729"/>
              <a:ext cx="814460" cy="276999"/>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a:solidFill>
                    <a:schemeClr val="tx1"/>
                  </a:solidFill>
                </a:rPr>
                <a:t>Multi-PDK</a:t>
              </a:r>
            </a:p>
          </p:txBody>
        </p:sp>
        <p:sp>
          <p:nvSpPr>
            <p:cNvPr id="20" name="Rectangle 19">
              <a:extLst>
                <a:ext uri="{FF2B5EF4-FFF2-40B4-BE49-F238E27FC236}">
                  <a16:creationId xmlns:a16="http://schemas.microsoft.com/office/drawing/2014/main" id="{D74E16AA-CA1C-5AE6-5997-96A8B49F113A}"/>
                </a:ext>
              </a:extLst>
            </p:cNvPr>
            <p:cNvSpPr/>
            <p:nvPr/>
          </p:nvSpPr>
          <p:spPr>
            <a:xfrm>
              <a:off x="1570466" y="3671459"/>
              <a:ext cx="814460" cy="276999"/>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a:solidFill>
                    <a:schemeClr val="tx1"/>
                  </a:solidFill>
                </a:rPr>
                <a:t>Assembly Kits</a:t>
              </a:r>
            </a:p>
          </p:txBody>
        </p:sp>
        <p:sp>
          <p:nvSpPr>
            <p:cNvPr id="21" name="Rectangle 20">
              <a:extLst>
                <a:ext uri="{FF2B5EF4-FFF2-40B4-BE49-F238E27FC236}">
                  <a16:creationId xmlns:a16="http://schemas.microsoft.com/office/drawing/2014/main" id="{ED5DE5CB-C980-ED2C-6D7B-69A8E7F6034C}"/>
                </a:ext>
              </a:extLst>
            </p:cNvPr>
            <p:cNvSpPr/>
            <p:nvPr/>
          </p:nvSpPr>
          <p:spPr>
            <a:xfrm>
              <a:off x="1570466" y="3996188"/>
              <a:ext cx="814460" cy="276999"/>
            </a:xfrm>
            <a:prstGeom prst="rect">
              <a:avLst/>
            </a:prstGeom>
            <a:solidFill>
              <a:schemeClr val="bg1">
                <a:lumMod val="95000"/>
              </a:schemeClr>
            </a:solidFill>
            <a:ln w="31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a:solidFill>
                    <a:schemeClr val="tx1"/>
                  </a:solidFill>
                </a:rPr>
                <a:t>…</a:t>
              </a:r>
            </a:p>
          </p:txBody>
        </p:sp>
      </p:grpSp>
      <p:sp>
        <p:nvSpPr>
          <p:cNvPr id="25" name="Trapezoid 24">
            <a:extLst>
              <a:ext uri="{FF2B5EF4-FFF2-40B4-BE49-F238E27FC236}">
                <a16:creationId xmlns:a16="http://schemas.microsoft.com/office/drawing/2014/main" id="{7E59B299-D358-8D42-3B2F-3ABA996C6618}"/>
              </a:ext>
            </a:extLst>
          </p:cNvPr>
          <p:cNvSpPr/>
          <p:nvPr/>
        </p:nvSpPr>
        <p:spPr>
          <a:xfrm rot="5400000">
            <a:off x="1118464" y="3941618"/>
            <a:ext cx="646835" cy="429290"/>
          </a:xfrm>
          <a:prstGeom prst="trapezoid">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2341CE4-23C4-E695-DB47-3BC4E262BE1B}"/>
              </a:ext>
            </a:extLst>
          </p:cNvPr>
          <p:cNvSpPr/>
          <p:nvPr/>
        </p:nvSpPr>
        <p:spPr>
          <a:xfrm>
            <a:off x="4902926" y="4085160"/>
            <a:ext cx="1593534" cy="531449"/>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buFont typeface="+mj-lt"/>
              <a:buAutoNum type="arabicPeriod"/>
            </a:pPr>
            <a:r>
              <a:rPr lang="en-US" sz="1200">
                <a:solidFill>
                  <a:schemeClr val="tx1"/>
                </a:solidFill>
              </a:rPr>
              <a:t>Certification </a:t>
            </a:r>
          </a:p>
          <a:p>
            <a:pPr marL="228600" indent="-228600">
              <a:buFont typeface="+mj-lt"/>
              <a:buAutoNum type="arabicPeriod"/>
            </a:pPr>
            <a:r>
              <a:rPr lang="en-US" sz="1200">
                <a:solidFill>
                  <a:schemeClr val="tx1"/>
                </a:solidFill>
              </a:rPr>
              <a:t>PPA</a:t>
            </a:r>
            <a:r>
              <a:rPr lang="en-US" sz="1200">
                <a:solidFill>
                  <a:srgbClr val="FF0000"/>
                </a:solidFill>
              </a:rPr>
              <a:t>C</a:t>
            </a:r>
            <a:r>
              <a:rPr lang="en-US" sz="1200">
                <a:solidFill>
                  <a:schemeClr val="tx1"/>
                </a:solidFill>
              </a:rPr>
              <a:t> Entitlement</a:t>
            </a:r>
          </a:p>
        </p:txBody>
      </p:sp>
      <p:sp>
        <p:nvSpPr>
          <p:cNvPr id="28" name="Rectangle 27">
            <a:extLst>
              <a:ext uri="{FF2B5EF4-FFF2-40B4-BE49-F238E27FC236}">
                <a16:creationId xmlns:a16="http://schemas.microsoft.com/office/drawing/2014/main" id="{1586E999-9FF6-4152-A608-DEF78A6F6A35}"/>
              </a:ext>
            </a:extLst>
          </p:cNvPr>
          <p:cNvSpPr/>
          <p:nvPr/>
        </p:nvSpPr>
        <p:spPr>
          <a:xfrm>
            <a:off x="4902926" y="4747812"/>
            <a:ext cx="1593534" cy="538132"/>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RM (reference-methodology)</a:t>
            </a:r>
          </a:p>
        </p:txBody>
      </p:sp>
      <p:sp>
        <p:nvSpPr>
          <p:cNvPr id="29" name="Rectangle 28">
            <a:extLst>
              <a:ext uri="{FF2B5EF4-FFF2-40B4-BE49-F238E27FC236}">
                <a16:creationId xmlns:a16="http://schemas.microsoft.com/office/drawing/2014/main" id="{EB805F8C-DA84-8159-0645-D935A6A16525}"/>
              </a:ext>
            </a:extLst>
          </p:cNvPr>
          <p:cNvSpPr/>
          <p:nvPr/>
        </p:nvSpPr>
        <p:spPr>
          <a:xfrm>
            <a:off x="4002564" y="3338510"/>
            <a:ext cx="819471" cy="61239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Tools</a:t>
            </a:r>
          </a:p>
          <a:p>
            <a:pPr algn="ctr"/>
            <a:r>
              <a:rPr lang="en-US" sz="1200">
                <a:solidFill>
                  <a:schemeClr val="tx1"/>
                </a:solidFill>
              </a:rPr>
              <a:t>Foundry</a:t>
            </a:r>
          </a:p>
        </p:txBody>
      </p:sp>
      <p:sp>
        <p:nvSpPr>
          <p:cNvPr id="30" name="Rectangle 29">
            <a:extLst>
              <a:ext uri="{FF2B5EF4-FFF2-40B4-BE49-F238E27FC236}">
                <a16:creationId xmlns:a16="http://schemas.microsoft.com/office/drawing/2014/main" id="{318B3632-CCFD-0E9D-F073-9925C582A432}"/>
              </a:ext>
            </a:extLst>
          </p:cNvPr>
          <p:cNvSpPr/>
          <p:nvPr/>
        </p:nvSpPr>
        <p:spPr>
          <a:xfrm>
            <a:off x="4885038" y="3338510"/>
            <a:ext cx="819471" cy="612396"/>
          </a:xfrm>
          <a:prstGeom prst="rect">
            <a:avLst/>
          </a:prstGeom>
          <a:solidFill>
            <a:schemeClr val="accent4">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Open Source</a:t>
            </a:r>
          </a:p>
        </p:txBody>
      </p:sp>
      <p:sp>
        <p:nvSpPr>
          <p:cNvPr id="32" name="TextBox 31">
            <a:extLst>
              <a:ext uri="{FF2B5EF4-FFF2-40B4-BE49-F238E27FC236}">
                <a16:creationId xmlns:a16="http://schemas.microsoft.com/office/drawing/2014/main" id="{C5630D2F-1455-93B7-D634-11E5AFCE96FC}"/>
              </a:ext>
            </a:extLst>
          </p:cNvPr>
          <p:cNvSpPr txBox="1"/>
          <p:nvPr/>
        </p:nvSpPr>
        <p:spPr>
          <a:xfrm>
            <a:off x="7699109" y="1921432"/>
            <a:ext cx="604653" cy="400110"/>
          </a:xfrm>
          <a:prstGeom prst="rect">
            <a:avLst/>
          </a:prstGeom>
          <a:solidFill>
            <a:srgbClr val="FFFF00">
              <a:alpha val="50000"/>
            </a:srgbClr>
          </a:solidFill>
        </p:spPr>
        <p:txBody>
          <a:bodyPr wrap="none" rtlCol="0">
            <a:spAutoFit/>
          </a:bodyPr>
          <a:lstStyle/>
          <a:p>
            <a:pPr algn="ctr"/>
            <a:r>
              <a:rPr lang="en-US" sz="1000"/>
              <a:t>ADHOC </a:t>
            </a:r>
          </a:p>
          <a:p>
            <a:pPr algn="ctr"/>
            <a:r>
              <a:rPr lang="en-US" sz="1000"/>
              <a:t>solution</a:t>
            </a:r>
          </a:p>
        </p:txBody>
      </p:sp>
      <p:sp>
        <p:nvSpPr>
          <p:cNvPr id="33" name="TextBox 32">
            <a:extLst>
              <a:ext uri="{FF2B5EF4-FFF2-40B4-BE49-F238E27FC236}">
                <a16:creationId xmlns:a16="http://schemas.microsoft.com/office/drawing/2014/main" id="{BE55739A-EC2D-62E3-7FF3-25E06AC1AC90}"/>
              </a:ext>
            </a:extLst>
          </p:cNvPr>
          <p:cNvSpPr txBox="1"/>
          <p:nvPr/>
        </p:nvSpPr>
        <p:spPr>
          <a:xfrm>
            <a:off x="8591145" y="1921432"/>
            <a:ext cx="840295" cy="400110"/>
          </a:xfrm>
          <a:prstGeom prst="rect">
            <a:avLst/>
          </a:prstGeom>
          <a:solidFill>
            <a:schemeClr val="accent5">
              <a:lumMod val="20000"/>
              <a:lumOff val="80000"/>
            </a:schemeClr>
          </a:solidFill>
        </p:spPr>
        <p:txBody>
          <a:bodyPr wrap="none" rtlCol="0">
            <a:spAutoFit/>
          </a:bodyPr>
          <a:lstStyle/>
          <a:p>
            <a:pPr algn="ctr"/>
            <a:r>
              <a:rPr lang="en-US" sz="1000"/>
              <a:t>CONNECTED</a:t>
            </a:r>
          </a:p>
          <a:p>
            <a:pPr algn="ctr"/>
            <a:r>
              <a:rPr lang="en-US" sz="1000"/>
              <a:t>solution</a:t>
            </a:r>
          </a:p>
        </p:txBody>
      </p:sp>
      <p:sp>
        <p:nvSpPr>
          <p:cNvPr id="34" name="TextBox 33">
            <a:extLst>
              <a:ext uri="{FF2B5EF4-FFF2-40B4-BE49-F238E27FC236}">
                <a16:creationId xmlns:a16="http://schemas.microsoft.com/office/drawing/2014/main" id="{ABF1D229-15AD-5F44-E81D-EEEA2177B15B}"/>
              </a:ext>
            </a:extLst>
          </p:cNvPr>
          <p:cNvSpPr txBox="1"/>
          <p:nvPr/>
        </p:nvSpPr>
        <p:spPr>
          <a:xfrm>
            <a:off x="9718823" y="1921432"/>
            <a:ext cx="604653" cy="400110"/>
          </a:xfrm>
          <a:prstGeom prst="rect">
            <a:avLst/>
          </a:prstGeom>
          <a:solidFill>
            <a:schemeClr val="accent6">
              <a:lumMod val="20000"/>
              <a:lumOff val="80000"/>
            </a:schemeClr>
          </a:solidFill>
        </p:spPr>
        <p:txBody>
          <a:bodyPr wrap="none" rtlCol="0">
            <a:spAutoFit/>
          </a:bodyPr>
          <a:lstStyle/>
          <a:p>
            <a:pPr algn="ctr"/>
            <a:r>
              <a:rPr lang="en-US" sz="1000"/>
              <a:t>EoU</a:t>
            </a:r>
          </a:p>
          <a:p>
            <a:pPr algn="ctr"/>
            <a:r>
              <a:rPr lang="en-US" sz="1000"/>
              <a:t>solution</a:t>
            </a:r>
          </a:p>
        </p:txBody>
      </p:sp>
      <p:cxnSp>
        <p:nvCxnSpPr>
          <p:cNvPr id="38" name="Straight Connector 37">
            <a:extLst>
              <a:ext uri="{FF2B5EF4-FFF2-40B4-BE49-F238E27FC236}">
                <a16:creationId xmlns:a16="http://schemas.microsoft.com/office/drawing/2014/main" id="{5B32CD90-D61A-74A1-8368-10C603196AE6}"/>
              </a:ext>
            </a:extLst>
          </p:cNvPr>
          <p:cNvCxnSpPr/>
          <p:nvPr/>
        </p:nvCxnSpPr>
        <p:spPr>
          <a:xfrm>
            <a:off x="7707409" y="2382807"/>
            <a:ext cx="2642716"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B9E25E7A-D9AA-610A-4D47-FE2733A42970}"/>
              </a:ext>
            </a:extLst>
          </p:cNvPr>
          <p:cNvSpPr txBox="1"/>
          <p:nvPr/>
        </p:nvSpPr>
        <p:spPr>
          <a:xfrm>
            <a:off x="9797370" y="2431505"/>
            <a:ext cx="447558" cy="246221"/>
          </a:xfrm>
          <a:prstGeom prst="rect">
            <a:avLst/>
          </a:prstGeom>
          <a:noFill/>
        </p:spPr>
        <p:txBody>
          <a:bodyPr wrap="none" rtlCol="0">
            <a:spAutoFit/>
          </a:bodyPr>
          <a:lstStyle/>
          <a:p>
            <a:r>
              <a:rPr lang="en-US" sz="1000"/>
              <a:t>2027</a:t>
            </a:r>
          </a:p>
        </p:txBody>
      </p:sp>
      <p:sp>
        <p:nvSpPr>
          <p:cNvPr id="41" name="TextBox 40">
            <a:extLst>
              <a:ext uri="{FF2B5EF4-FFF2-40B4-BE49-F238E27FC236}">
                <a16:creationId xmlns:a16="http://schemas.microsoft.com/office/drawing/2014/main" id="{D685D7B3-0A18-EE46-E1C1-7EFBF6E196E9}"/>
              </a:ext>
            </a:extLst>
          </p:cNvPr>
          <p:cNvSpPr txBox="1"/>
          <p:nvPr/>
        </p:nvSpPr>
        <p:spPr>
          <a:xfrm>
            <a:off x="8787513" y="2431505"/>
            <a:ext cx="447558" cy="246221"/>
          </a:xfrm>
          <a:prstGeom prst="rect">
            <a:avLst/>
          </a:prstGeom>
          <a:noFill/>
        </p:spPr>
        <p:txBody>
          <a:bodyPr wrap="none" rtlCol="0">
            <a:spAutoFit/>
          </a:bodyPr>
          <a:lstStyle/>
          <a:p>
            <a:r>
              <a:rPr lang="en-US" sz="1000"/>
              <a:t>2025</a:t>
            </a:r>
          </a:p>
        </p:txBody>
      </p:sp>
      <p:sp>
        <p:nvSpPr>
          <p:cNvPr id="42" name="TextBox 41">
            <a:extLst>
              <a:ext uri="{FF2B5EF4-FFF2-40B4-BE49-F238E27FC236}">
                <a16:creationId xmlns:a16="http://schemas.microsoft.com/office/drawing/2014/main" id="{5035B44F-F60D-09F0-338F-AD8F6CDF742F}"/>
              </a:ext>
            </a:extLst>
          </p:cNvPr>
          <p:cNvSpPr txBox="1"/>
          <p:nvPr/>
        </p:nvSpPr>
        <p:spPr>
          <a:xfrm>
            <a:off x="7777656" y="2431505"/>
            <a:ext cx="447558" cy="246221"/>
          </a:xfrm>
          <a:prstGeom prst="rect">
            <a:avLst/>
          </a:prstGeom>
          <a:noFill/>
        </p:spPr>
        <p:txBody>
          <a:bodyPr wrap="none" rtlCol="0">
            <a:spAutoFit/>
          </a:bodyPr>
          <a:lstStyle/>
          <a:p>
            <a:r>
              <a:rPr lang="en-US" sz="1000"/>
              <a:t>2023</a:t>
            </a:r>
          </a:p>
        </p:txBody>
      </p:sp>
      <p:sp>
        <p:nvSpPr>
          <p:cNvPr id="55" name="Arrow: Left-Right 54">
            <a:extLst>
              <a:ext uri="{FF2B5EF4-FFF2-40B4-BE49-F238E27FC236}">
                <a16:creationId xmlns:a16="http://schemas.microsoft.com/office/drawing/2014/main" id="{66A26E00-6FD2-4501-7433-ADC4E60F6D62}"/>
              </a:ext>
            </a:extLst>
          </p:cNvPr>
          <p:cNvSpPr/>
          <p:nvPr/>
        </p:nvSpPr>
        <p:spPr>
          <a:xfrm>
            <a:off x="3541298" y="2938478"/>
            <a:ext cx="1304298" cy="378659"/>
          </a:xfrm>
          <a:prstGeom prst="leftRightArrow">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a:solidFill>
                  <a:schemeClr val="tx1"/>
                </a:solidFill>
              </a:rPr>
              <a:t>API</a:t>
            </a:r>
          </a:p>
        </p:txBody>
      </p:sp>
      <p:sp>
        <p:nvSpPr>
          <p:cNvPr id="56" name="Arrow: Left-Right 55">
            <a:extLst>
              <a:ext uri="{FF2B5EF4-FFF2-40B4-BE49-F238E27FC236}">
                <a16:creationId xmlns:a16="http://schemas.microsoft.com/office/drawing/2014/main" id="{2A1FDEBD-F194-8CBC-EF56-E02811661C8E}"/>
              </a:ext>
            </a:extLst>
          </p:cNvPr>
          <p:cNvSpPr/>
          <p:nvPr/>
        </p:nvSpPr>
        <p:spPr>
          <a:xfrm>
            <a:off x="4856872" y="2938478"/>
            <a:ext cx="1304298" cy="378659"/>
          </a:xfrm>
          <a:prstGeom prst="leftRightArrow">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a:solidFill>
                  <a:schemeClr val="tx1"/>
                </a:solidFill>
              </a:rPr>
              <a:t>API</a:t>
            </a:r>
          </a:p>
        </p:txBody>
      </p:sp>
      <p:sp>
        <p:nvSpPr>
          <p:cNvPr id="57" name="TextBox 56">
            <a:extLst>
              <a:ext uri="{FF2B5EF4-FFF2-40B4-BE49-F238E27FC236}">
                <a16:creationId xmlns:a16="http://schemas.microsoft.com/office/drawing/2014/main" id="{FD036F8C-F0D6-5D40-4EE6-02960108B2B2}"/>
              </a:ext>
            </a:extLst>
          </p:cNvPr>
          <p:cNvSpPr txBox="1"/>
          <p:nvPr/>
        </p:nvSpPr>
        <p:spPr>
          <a:xfrm>
            <a:off x="1946041" y="2043864"/>
            <a:ext cx="2546851" cy="276999"/>
          </a:xfrm>
          <a:prstGeom prst="rect">
            <a:avLst/>
          </a:prstGeom>
          <a:noFill/>
        </p:spPr>
        <p:txBody>
          <a:bodyPr wrap="none" rtlCol="0">
            <a:spAutoFit/>
          </a:bodyPr>
          <a:lstStyle/>
          <a:p>
            <a:r>
              <a:rPr lang="en-US" sz="1200"/>
              <a:t>Studio Approach (connected solution)</a:t>
            </a:r>
          </a:p>
        </p:txBody>
      </p:sp>
    </p:spTree>
    <p:extLst>
      <p:ext uri="{BB962C8B-B14F-4D97-AF65-F5344CB8AC3E}">
        <p14:creationId xmlns:p14="http://schemas.microsoft.com/office/powerpoint/2010/main" val="2452445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47F72E-6B87-A10D-5BB9-BCC844835067}"/>
              </a:ext>
            </a:extLst>
          </p:cNvPr>
          <p:cNvSpPr>
            <a:spLocks noGrp="1"/>
          </p:cNvSpPr>
          <p:nvPr>
            <p:ph type="title"/>
          </p:nvPr>
        </p:nvSpPr>
        <p:spPr/>
        <p:txBody>
          <a:bodyPr/>
          <a:lstStyle/>
          <a:p>
            <a:r>
              <a:rPr lang="en-US"/>
              <a:t>[Proposed] IFS Customer Usage Model</a:t>
            </a:r>
          </a:p>
        </p:txBody>
      </p:sp>
      <p:sp>
        <p:nvSpPr>
          <p:cNvPr id="4" name="Slide Number Placeholder 3">
            <a:extLst>
              <a:ext uri="{FF2B5EF4-FFF2-40B4-BE49-F238E27FC236}">
                <a16:creationId xmlns:a16="http://schemas.microsoft.com/office/drawing/2014/main" id="{7E7FBA4C-610F-B682-84B4-0BB3607AFB4B}"/>
              </a:ext>
            </a:extLst>
          </p:cNvPr>
          <p:cNvSpPr>
            <a:spLocks noGrp="1"/>
          </p:cNvSpPr>
          <p:nvPr>
            <p:ph type="sldNum" sz="quarter" idx="12"/>
          </p:nvPr>
        </p:nvSpPr>
        <p:spPr/>
        <p:txBody>
          <a:bodyPr/>
          <a:lstStyle/>
          <a:p>
            <a:fld id="{2AD43F5F-D14B-4107-859E-194895DC81A8}" type="slidenum">
              <a:rPr lang="en-US" smtClean="0"/>
              <a:t>17</a:t>
            </a:fld>
            <a:endParaRPr lang="en-US"/>
          </a:p>
        </p:txBody>
      </p:sp>
    </p:spTree>
    <p:extLst>
      <p:ext uri="{BB962C8B-B14F-4D97-AF65-F5344CB8AC3E}">
        <p14:creationId xmlns:p14="http://schemas.microsoft.com/office/powerpoint/2010/main" val="876846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5098E-1D76-AF50-A51A-BFF585696DC7}"/>
              </a:ext>
            </a:extLst>
          </p:cNvPr>
          <p:cNvSpPr>
            <a:spLocks noGrp="1"/>
          </p:cNvSpPr>
          <p:nvPr>
            <p:ph type="title"/>
          </p:nvPr>
        </p:nvSpPr>
        <p:spPr>
          <a:xfrm>
            <a:off x="445477" y="193186"/>
            <a:ext cx="11566769" cy="1325563"/>
          </a:xfrm>
        </p:spPr>
        <p:txBody>
          <a:bodyPr/>
          <a:lstStyle/>
          <a:p>
            <a:r>
              <a:rPr lang="en-US"/>
              <a:t>IFS Customer: Create a top-level as a customer?  </a:t>
            </a:r>
          </a:p>
        </p:txBody>
      </p:sp>
      <p:sp>
        <p:nvSpPr>
          <p:cNvPr id="3" name="Slide Number Placeholder 2">
            <a:extLst>
              <a:ext uri="{FF2B5EF4-FFF2-40B4-BE49-F238E27FC236}">
                <a16:creationId xmlns:a16="http://schemas.microsoft.com/office/drawing/2014/main" id="{355DA25C-8B79-67C7-D61F-9A710622022C}"/>
              </a:ext>
            </a:extLst>
          </p:cNvPr>
          <p:cNvSpPr>
            <a:spLocks noGrp="1"/>
          </p:cNvSpPr>
          <p:nvPr>
            <p:ph type="sldNum" sz="quarter" idx="12"/>
          </p:nvPr>
        </p:nvSpPr>
        <p:spPr/>
        <p:txBody>
          <a:bodyPr/>
          <a:lstStyle/>
          <a:p>
            <a:fld id="{2AD43F5F-D14B-4107-859E-194895DC81A8}" type="slidenum">
              <a:rPr lang="en-US" smtClean="0"/>
              <a:t>18</a:t>
            </a:fld>
            <a:endParaRPr lang="en-US"/>
          </a:p>
        </p:txBody>
      </p:sp>
      <p:sp>
        <p:nvSpPr>
          <p:cNvPr id="4" name="TextBox 3">
            <a:extLst>
              <a:ext uri="{FF2B5EF4-FFF2-40B4-BE49-F238E27FC236}">
                <a16:creationId xmlns:a16="http://schemas.microsoft.com/office/drawing/2014/main" id="{8DBE47AE-2B18-28C5-C1D4-B095A5B2C1AC}"/>
              </a:ext>
            </a:extLst>
          </p:cNvPr>
          <p:cNvSpPr txBox="1"/>
          <p:nvPr/>
        </p:nvSpPr>
        <p:spPr>
          <a:xfrm>
            <a:off x="750279" y="1460599"/>
            <a:ext cx="6267938" cy="4893647"/>
          </a:xfrm>
          <a:prstGeom prst="rect">
            <a:avLst/>
          </a:prstGeom>
          <a:noFill/>
        </p:spPr>
        <p:txBody>
          <a:bodyPr wrap="square" rtlCol="0">
            <a:spAutoFit/>
          </a:bodyPr>
          <a:lstStyle/>
          <a:p>
            <a:pPr marL="342900" indent="-342900">
              <a:buFont typeface="+mj-lt"/>
              <a:buAutoNum type="arabicPeriod"/>
            </a:pPr>
            <a:r>
              <a:rPr lang="en-US" sz="1200"/>
              <a:t>Download system studio</a:t>
            </a:r>
          </a:p>
          <a:p>
            <a:pPr marL="342900" indent="-342900">
              <a:buFont typeface="+mj-lt"/>
              <a:buAutoNum type="arabicPeriod"/>
            </a:pPr>
            <a:r>
              <a:rPr lang="en-US" sz="1200"/>
              <a:t>SRF + accelerator</a:t>
            </a:r>
          </a:p>
          <a:p>
            <a:pPr marL="342900" indent="-342900">
              <a:buFont typeface="+mj-lt"/>
              <a:buAutoNum type="arabicPeriod"/>
            </a:pPr>
            <a:r>
              <a:rPr lang="en-US" sz="1200"/>
              <a:t>SRF repo exists</a:t>
            </a:r>
          </a:p>
          <a:p>
            <a:pPr marL="342900" indent="-342900">
              <a:buFont typeface="+mj-lt"/>
              <a:buAutoNum type="arabicPeriod"/>
            </a:pPr>
            <a:r>
              <a:rPr lang="en-US" sz="1200"/>
              <a:t>Accelerator: created</a:t>
            </a:r>
          </a:p>
          <a:p>
            <a:pPr marL="342900" indent="-342900">
              <a:buFont typeface="+mj-lt"/>
              <a:buAutoNum type="arabicPeriod"/>
            </a:pPr>
            <a:r>
              <a:rPr lang="en-US" sz="1200"/>
              <a:t>Repo access (</a:t>
            </a:r>
            <a:r>
              <a:rPr lang="en-US" sz="1200" err="1"/>
              <a:t>github</a:t>
            </a:r>
            <a:r>
              <a:rPr lang="en-US" sz="1200"/>
              <a:t>)</a:t>
            </a:r>
          </a:p>
          <a:p>
            <a:pPr marL="342900" indent="-342900">
              <a:buFont typeface="+mj-lt"/>
              <a:buAutoNum type="arabicPeriod"/>
            </a:pPr>
            <a:r>
              <a:rPr lang="en-US" sz="1200"/>
              <a:t>System studio + enter repo directory to clone </a:t>
            </a:r>
            <a:r>
              <a:rPr lang="en-US" sz="1200" err="1"/>
              <a:t>SRF_top</a:t>
            </a:r>
            <a:endParaRPr lang="en-US" sz="1200"/>
          </a:p>
          <a:p>
            <a:pPr marL="342900" indent="-342900">
              <a:buFont typeface="+mj-lt"/>
              <a:buAutoNum type="arabicPeriod"/>
            </a:pPr>
            <a:r>
              <a:rPr lang="en-US" sz="1200"/>
              <a:t>Stanza : system </a:t>
            </a:r>
            <a:r>
              <a:rPr lang="en-US" sz="1200" err="1"/>
              <a:t>top.stanza</a:t>
            </a:r>
            <a:r>
              <a:rPr lang="en-US" sz="1200"/>
              <a:t> </a:t>
            </a:r>
          </a:p>
          <a:p>
            <a:pPr marL="800100" lvl="1" indent="-342900">
              <a:buFont typeface="+mj-lt"/>
              <a:buAutoNum type="arabicPeriod"/>
            </a:pPr>
            <a:r>
              <a:rPr lang="en-US" sz="1200"/>
              <a:t>SRF with guts</a:t>
            </a:r>
          </a:p>
          <a:p>
            <a:pPr marL="800100" lvl="1" indent="-342900">
              <a:buFont typeface="+mj-lt"/>
              <a:buAutoNum type="arabicPeriod"/>
            </a:pPr>
            <a:r>
              <a:rPr lang="en-US" sz="1200"/>
              <a:t>Accelerator IO (black box)</a:t>
            </a:r>
          </a:p>
          <a:p>
            <a:pPr marL="342900" indent="-342900">
              <a:buFont typeface="+mj-lt"/>
              <a:buAutoNum type="arabicPeriod"/>
            </a:pPr>
            <a:r>
              <a:rPr lang="en-US" sz="1200"/>
              <a:t>Evaluation:</a:t>
            </a:r>
          </a:p>
          <a:p>
            <a:pPr marL="800100" lvl="1" indent="-342900">
              <a:buFont typeface="+mj-lt"/>
              <a:buAutoNum type="arabicPeriod"/>
            </a:pPr>
            <a:r>
              <a:rPr lang="en-US" sz="1200"/>
              <a:t>Competitive</a:t>
            </a:r>
          </a:p>
          <a:p>
            <a:pPr marL="800100" lvl="1" indent="-342900">
              <a:buFont typeface="+mj-lt"/>
              <a:buAutoNum type="arabicPeriod"/>
            </a:pPr>
            <a:r>
              <a:rPr lang="en-US" sz="1200"/>
              <a:t>Profitable</a:t>
            </a:r>
          </a:p>
          <a:p>
            <a:pPr marL="800100" lvl="1" indent="-342900">
              <a:buFont typeface="+mj-lt"/>
              <a:buAutoNum type="arabicPeriod"/>
            </a:pPr>
            <a:r>
              <a:rPr lang="en-US" sz="1200"/>
              <a:t>Implementation timeline : HW, FW, SW</a:t>
            </a:r>
          </a:p>
          <a:p>
            <a:pPr marL="800100" lvl="1" indent="-342900">
              <a:buFont typeface="+mj-lt"/>
              <a:buAutoNum type="arabicPeriod"/>
            </a:pPr>
            <a:r>
              <a:rPr lang="en-US" sz="1200"/>
              <a:t>NRE costs: SW ecosystem enabling cost </a:t>
            </a:r>
          </a:p>
          <a:p>
            <a:pPr marL="342900" indent="-342900">
              <a:buFont typeface="+mj-lt"/>
              <a:buAutoNum type="arabicPeriod"/>
            </a:pPr>
            <a:r>
              <a:rPr lang="en-US" sz="1200"/>
              <a:t>Accelerator decision</a:t>
            </a:r>
          </a:p>
          <a:p>
            <a:pPr marL="800100" lvl="1" indent="-342900">
              <a:buFont typeface="+mj-lt"/>
              <a:buAutoNum type="arabicPeriod"/>
            </a:pPr>
            <a:r>
              <a:rPr lang="en-US" sz="1200"/>
              <a:t>You bring the code (reuse)</a:t>
            </a:r>
          </a:p>
          <a:p>
            <a:pPr marL="800100" lvl="1" indent="-342900">
              <a:buFont typeface="+mj-lt"/>
              <a:buAutoNum type="arabicPeriod"/>
            </a:pPr>
            <a:r>
              <a:rPr lang="en-US" sz="1200"/>
              <a:t>No code: you fill in the blanks for high-level eval</a:t>
            </a:r>
          </a:p>
          <a:p>
            <a:pPr marL="342900" indent="-342900">
              <a:buFont typeface="+mj-lt"/>
              <a:buAutoNum type="arabicPeriod"/>
            </a:pPr>
            <a:r>
              <a:rPr lang="en-US" sz="1200"/>
              <a:t>Bring in the code: need to convert it into a repo that we can absorb somehow. </a:t>
            </a:r>
          </a:p>
          <a:p>
            <a:pPr marL="342900" indent="-342900">
              <a:buFont typeface="+mj-lt"/>
              <a:buAutoNum type="arabicPeriod"/>
            </a:pPr>
            <a:r>
              <a:rPr lang="en-US" sz="1200"/>
              <a:t>No code: then we need to provide framework to make call</a:t>
            </a:r>
          </a:p>
          <a:p>
            <a:pPr marL="342900" indent="-342900">
              <a:buFont typeface="+mj-lt"/>
              <a:buAutoNum type="arabicPeriod"/>
            </a:pPr>
            <a:r>
              <a:rPr lang="en-US" sz="1200"/>
              <a:t>Onus is on the user to create a top level instantiating all components within system studio</a:t>
            </a:r>
          </a:p>
          <a:p>
            <a:pPr marL="800100" lvl="1" indent="-342900">
              <a:buFont typeface="+mj-lt"/>
              <a:buAutoNum type="arabicPeriod"/>
            </a:pPr>
            <a:r>
              <a:rPr lang="en-US" sz="1200"/>
              <a:t>System studio will underneath take care of the code maintenance and repo management 	</a:t>
            </a:r>
          </a:p>
          <a:p>
            <a:pPr marL="342900" indent="-342900">
              <a:buFont typeface="+mj-lt"/>
              <a:buAutoNum type="arabicPeriod"/>
            </a:pPr>
            <a:r>
              <a:rPr lang="en-US" sz="1200"/>
              <a:t>Validation collateral: ? (bringing it in, maintenance )</a:t>
            </a:r>
          </a:p>
          <a:p>
            <a:pPr marL="800100" lvl="1" indent="-342900">
              <a:buFont typeface="+mj-lt"/>
              <a:buAutoNum type="arabicPeriod"/>
            </a:pPr>
            <a:r>
              <a:rPr lang="en-US" sz="1200"/>
              <a:t>What is the DUT and how are test cases (system level) written and managed?</a:t>
            </a:r>
          </a:p>
          <a:p>
            <a:pPr marL="342900" indent="-342900">
              <a:buFont typeface="+mj-lt"/>
              <a:buAutoNum type="arabicPeriod"/>
            </a:pPr>
            <a:r>
              <a:rPr lang="en-US" sz="1200"/>
              <a:t>Where will binary files be stored and how are they managed? </a:t>
            </a:r>
          </a:p>
        </p:txBody>
      </p:sp>
      <p:sp>
        <p:nvSpPr>
          <p:cNvPr id="5" name="TextBox 4">
            <a:extLst>
              <a:ext uri="{FF2B5EF4-FFF2-40B4-BE49-F238E27FC236}">
                <a16:creationId xmlns:a16="http://schemas.microsoft.com/office/drawing/2014/main" id="{5150F751-5BEB-A797-3430-1757F87DA67D}"/>
              </a:ext>
            </a:extLst>
          </p:cNvPr>
          <p:cNvSpPr txBox="1"/>
          <p:nvPr/>
        </p:nvSpPr>
        <p:spPr>
          <a:xfrm>
            <a:off x="7675044" y="2494896"/>
            <a:ext cx="4516956" cy="2585323"/>
          </a:xfrm>
          <a:prstGeom prst="rect">
            <a:avLst/>
          </a:prstGeom>
          <a:noFill/>
        </p:spPr>
        <p:txBody>
          <a:bodyPr wrap="square" rtlCol="0">
            <a:spAutoFit/>
          </a:bodyPr>
          <a:lstStyle/>
          <a:p>
            <a:r>
              <a:rPr lang="en-US"/>
              <a:t>Concept Feasibility Analysis</a:t>
            </a:r>
          </a:p>
          <a:p>
            <a:pPr marL="342900" indent="-342900">
              <a:buFont typeface="+mj-lt"/>
              <a:buAutoNum type="arabicPeriod"/>
            </a:pPr>
            <a:r>
              <a:rPr lang="en-US"/>
              <a:t>Evaluation</a:t>
            </a:r>
          </a:p>
          <a:p>
            <a:pPr marL="342900" indent="-342900">
              <a:buFont typeface="+mj-lt"/>
              <a:buAutoNum type="arabicPeriod"/>
            </a:pPr>
            <a:r>
              <a:rPr lang="en-US"/>
              <a:t>Feasibility</a:t>
            </a:r>
          </a:p>
          <a:p>
            <a:pPr marL="342900" indent="-342900">
              <a:buFont typeface="+mj-lt"/>
              <a:buAutoNum type="arabicPeriod"/>
            </a:pPr>
            <a:r>
              <a:rPr lang="en-US"/>
              <a:t>Readiness</a:t>
            </a:r>
          </a:p>
          <a:p>
            <a:pPr marL="342900" indent="-342900">
              <a:buFont typeface="+mj-lt"/>
              <a:buAutoNum type="arabicPeriod"/>
            </a:pPr>
            <a:r>
              <a:rPr lang="en-US"/>
              <a:t>Execution</a:t>
            </a:r>
          </a:p>
          <a:p>
            <a:pPr marL="342900" indent="-342900">
              <a:buFont typeface="+mj-lt"/>
              <a:buAutoNum type="arabicPeriod"/>
            </a:pPr>
            <a:r>
              <a:rPr lang="en-US"/>
              <a:t>Delivery </a:t>
            </a:r>
          </a:p>
          <a:p>
            <a:pPr marL="342900" indent="-342900">
              <a:buFont typeface="+mj-lt"/>
              <a:buAutoNum type="arabicPeriod"/>
            </a:pPr>
            <a:endParaRPr lang="en-US"/>
          </a:p>
          <a:p>
            <a:pPr marL="800100" lvl="1" indent="-342900">
              <a:buFont typeface="+mj-lt"/>
              <a:buAutoNum type="arabicPeriod"/>
            </a:pPr>
            <a:endParaRPr lang="en-US"/>
          </a:p>
          <a:p>
            <a:pPr marL="342900" indent="-342900">
              <a:buFont typeface="+mj-lt"/>
              <a:buAutoNum type="arabicPeriod"/>
            </a:pPr>
            <a:endParaRPr lang="en-US"/>
          </a:p>
        </p:txBody>
      </p:sp>
      <p:sp>
        <p:nvSpPr>
          <p:cNvPr id="6" name="TextBox 5">
            <a:extLst>
              <a:ext uri="{FF2B5EF4-FFF2-40B4-BE49-F238E27FC236}">
                <a16:creationId xmlns:a16="http://schemas.microsoft.com/office/drawing/2014/main" id="{A6408C59-18FF-6517-8FB7-BD638801D16F}"/>
              </a:ext>
            </a:extLst>
          </p:cNvPr>
          <p:cNvSpPr txBox="1"/>
          <p:nvPr/>
        </p:nvSpPr>
        <p:spPr>
          <a:xfrm>
            <a:off x="445477" y="175114"/>
            <a:ext cx="4913923" cy="369332"/>
          </a:xfrm>
          <a:prstGeom prst="rect">
            <a:avLst/>
          </a:prstGeom>
          <a:noFill/>
        </p:spPr>
        <p:txBody>
          <a:bodyPr wrap="square" rtlCol="0">
            <a:spAutoFit/>
          </a:bodyPr>
          <a:lstStyle/>
          <a:p>
            <a:r>
              <a:rPr lang="en-US" b="1">
                <a:solidFill>
                  <a:srgbClr val="FF0000"/>
                </a:solidFill>
              </a:rPr>
              <a:t>Brainstorming View. Only in thoughts</a:t>
            </a:r>
          </a:p>
        </p:txBody>
      </p:sp>
    </p:spTree>
    <p:extLst>
      <p:ext uri="{BB962C8B-B14F-4D97-AF65-F5344CB8AC3E}">
        <p14:creationId xmlns:p14="http://schemas.microsoft.com/office/powerpoint/2010/main" val="3619054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47F72E-6B87-A10D-5BB9-BCC844835067}"/>
              </a:ext>
            </a:extLst>
          </p:cNvPr>
          <p:cNvSpPr>
            <a:spLocks noGrp="1"/>
          </p:cNvSpPr>
          <p:nvPr>
            <p:ph type="title"/>
          </p:nvPr>
        </p:nvSpPr>
        <p:spPr/>
        <p:txBody>
          <a:bodyPr/>
          <a:lstStyle/>
          <a:p>
            <a:r>
              <a:rPr lang="en-US"/>
              <a:t>Example Xeon STCO Analysis</a:t>
            </a:r>
          </a:p>
        </p:txBody>
      </p:sp>
      <p:sp>
        <p:nvSpPr>
          <p:cNvPr id="4" name="Slide Number Placeholder 3">
            <a:extLst>
              <a:ext uri="{FF2B5EF4-FFF2-40B4-BE49-F238E27FC236}">
                <a16:creationId xmlns:a16="http://schemas.microsoft.com/office/drawing/2014/main" id="{7E7FBA4C-610F-B682-84B4-0BB3607AFB4B}"/>
              </a:ext>
            </a:extLst>
          </p:cNvPr>
          <p:cNvSpPr>
            <a:spLocks noGrp="1"/>
          </p:cNvSpPr>
          <p:nvPr>
            <p:ph type="sldNum" sz="quarter" idx="12"/>
          </p:nvPr>
        </p:nvSpPr>
        <p:spPr/>
        <p:txBody>
          <a:bodyPr/>
          <a:lstStyle/>
          <a:p>
            <a:fld id="{2AD43F5F-D14B-4107-859E-194895DC81A8}" type="slidenum">
              <a:rPr lang="en-US" smtClean="0"/>
              <a:t>19</a:t>
            </a:fld>
            <a:endParaRPr lang="en-US"/>
          </a:p>
        </p:txBody>
      </p:sp>
    </p:spTree>
    <p:extLst>
      <p:ext uri="{BB962C8B-B14F-4D97-AF65-F5344CB8AC3E}">
        <p14:creationId xmlns:p14="http://schemas.microsoft.com/office/powerpoint/2010/main" val="2979147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EE025-B74C-701A-2474-BC4F6E588FC2}"/>
              </a:ext>
            </a:extLst>
          </p:cNvPr>
          <p:cNvSpPr>
            <a:spLocks noGrp="1"/>
          </p:cNvSpPr>
          <p:nvPr>
            <p:ph type="title"/>
          </p:nvPr>
        </p:nvSpPr>
        <p:spPr/>
        <p:txBody>
          <a:bodyPr/>
          <a:lstStyle/>
          <a:p>
            <a:r>
              <a:rPr lang="en-US"/>
              <a:t>Purpose of this Document</a:t>
            </a:r>
          </a:p>
        </p:txBody>
      </p:sp>
      <p:sp>
        <p:nvSpPr>
          <p:cNvPr id="3" name="Content Placeholder 2">
            <a:extLst>
              <a:ext uri="{FF2B5EF4-FFF2-40B4-BE49-F238E27FC236}">
                <a16:creationId xmlns:a16="http://schemas.microsoft.com/office/drawing/2014/main" id="{602893BC-B545-1F46-3433-6A2B362CCF1A}"/>
              </a:ext>
            </a:extLst>
          </p:cNvPr>
          <p:cNvSpPr>
            <a:spLocks noGrp="1"/>
          </p:cNvSpPr>
          <p:nvPr>
            <p:ph idx="1"/>
          </p:nvPr>
        </p:nvSpPr>
        <p:spPr/>
        <p:txBody>
          <a:bodyPr>
            <a:normAutofit fontScale="70000" lnSpcReduction="20000"/>
          </a:bodyPr>
          <a:lstStyle/>
          <a:p>
            <a:r>
              <a:rPr lang="en-US"/>
              <a:t>Define &amp; document a SW Architecture Spec for System Studio </a:t>
            </a:r>
          </a:p>
          <a:p>
            <a:pPr lvl="1"/>
            <a:r>
              <a:rPr lang="en-US"/>
              <a:t>Include details of: building blocks, Inputs/outputs, work-flow details</a:t>
            </a:r>
          </a:p>
          <a:p>
            <a:pPr lvl="1"/>
            <a:r>
              <a:rPr lang="en-US"/>
              <a:t>Enables engagement with EDA Vendors thru inter-operatable standards</a:t>
            </a:r>
          </a:p>
          <a:p>
            <a:pPr lvl="1"/>
            <a:endParaRPr lang="en-US"/>
          </a:p>
          <a:p>
            <a:r>
              <a:rPr lang="en-US"/>
              <a:t>Used for Internal alignment across cross-teams for Studio development</a:t>
            </a:r>
          </a:p>
          <a:p>
            <a:endParaRPr lang="en-US"/>
          </a:p>
          <a:p>
            <a:r>
              <a:rPr lang="en-US"/>
              <a:t>Come up with phased based development milestones</a:t>
            </a:r>
          </a:p>
          <a:p>
            <a:pPr marL="457200" lvl="1" indent="0">
              <a:buNone/>
            </a:pPr>
            <a:endParaRPr lang="en-US"/>
          </a:p>
          <a:p>
            <a:r>
              <a:rPr lang="en-US"/>
              <a:t>Timeline of spec document: end of Sept 2023</a:t>
            </a:r>
          </a:p>
          <a:p>
            <a:pPr lvl="1"/>
            <a:r>
              <a:rPr lang="en-US"/>
              <a:t>Chapters</a:t>
            </a:r>
          </a:p>
          <a:p>
            <a:pPr lvl="1"/>
            <a:r>
              <a:rPr lang="en-US"/>
              <a:t>Table of contents</a:t>
            </a:r>
          </a:p>
          <a:p>
            <a:pPr lvl="1"/>
            <a:r>
              <a:rPr lang="en-US"/>
              <a:t>Scope of …. [prioritization, .… EDA vs Internal]</a:t>
            </a:r>
          </a:p>
          <a:p>
            <a:endParaRPr lang="en-US"/>
          </a:p>
          <a:p>
            <a:r>
              <a:rPr lang="en-US"/>
              <a:t>Requirements document (what the capability needs to be)</a:t>
            </a:r>
          </a:p>
        </p:txBody>
      </p:sp>
      <p:sp>
        <p:nvSpPr>
          <p:cNvPr id="4" name="Slide Number Placeholder 3">
            <a:extLst>
              <a:ext uri="{FF2B5EF4-FFF2-40B4-BE49-F238E27FC236}">
                <a16:creationId xmlns:a16="http://schemas.microsoft.com/office/drawing/2014/main" id="{6F61B073-618C-9AD8-25ED-76A8B5A2B320}"/>
              </a:ext>
            </a:extLst>
          </p:cNvPr>
          <p:cNvSpPr>
            <a:spLocks noGrp="1"/>
          </p:cNvSpPr>
          <p:nvPr>
            <p:ph type="sldNum" sz="quarter" idx="12"/>
          </p:nvPr>
        </p:nvSpPr>
        <p:spPr/>
        <p:txBody>
          <a:bodyPr/>
          <a:lstStyle/>
          <a:p>
            <a:fld id="{2AD43F5F-D14B-4107-859E-194895DC81A8}" type="slidenum">
              <a:rPr lang="en-US" smtClean="0"/>
              <a:t>2</a:t>
            </a:fld>
            <a:endParaRPr lang="en-US"/>
          </a:p>
        </p:txBody>
      </p:sp>
    </p:spTree>
    <p:extLst>
      <p:ext uri="{BB962C8B-B14F-4D97-AF65-F5344CB8AC3E}">
        <p14:creationId xmlns:p14="http://schemas.microsoft.com/office/powerpoint/2010/main" val="19812687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90784-8714-9250-D997-B7AFC0503418}"/>
              </a:ext>
            </a:extLst>
          </p:cNvPr>
          <p:cNvSpPr>
            <a:spLocks noGrp="1"/>
          </p:cNvSpPr>
          <p:nvPr>
            <p:ph type="title"/>
          </p:nvPr>
        </p:nvSpPr>
        <p:spPr/>
        <p:txBody>
          <a:bodyPr anchor="t"/>
          <a:lstStyle/>
          <a:p>
            <a:r>
              <a:rPr lang="en-US" dirty="0"/>
              <a:t>Xeon STCO Analysis</a:t>
            </a:r>
          </a:p>
        </p:txBody>
      </p:sp>
      <p:grpSp>
        <p:nvGrpSpPr>
          <p:cNvPr id="52" name="Group 51">
            <a:extLst>
              <a:ext uri="{FF2B5EF4-FFF2-40B4-BE49-F238E27FC236}">
                <a16:creationId xmlns:a16="http://schemas.microsoft.com/office/drawing/2014/main" id="{D3D5C5F2-3ADF-90F2-8050-B08441BCDEE0}"/>
              </a:ext>
            </a:extLst>
          </p:cNvPr>
          <p:cNvGrpSpPr/>
          <p:nvPr/>
        </p:nvGrpSpPr>
        <p:grpSpPr>
          <a:xfrm>
            <a:off x="26456" y="1154751"/>
            <a:ext cx="12148547" cy="5064486"/>
            <a:chOff x="26456" y="1154751"/>
            <a:chExt cx="12148547" cy="5064486"/>
          </a:xfrm>
        </p:grpSpPr>
        <p:sp>
          <p:nvSpPr>
            <p:cNvPr id="3" name="Rectangle 2">
              <a:extLst>
                <a:ext uri="{FF2B5EF4-FFF2-40B4-BE49-F238E27FC236}">
                  <a16:creationId xmlns:a16="http://schemas.microsoft.com/office/drawing/2014/main" id="{66F1BAFE-78DB-002D-F16A-B93DC98C6B7A}"/>
                </a:ext>
              </a:extLst>
            </p:cNvPr>
            <p:cNvSpPr/>
            <p:nvPr/>
          </p:nvSpPr>
          <p:spPr>
            <a:xfrm>
              <a:off x="26456" y="3410725"/>
              <a:ext cx="890016" cy="40233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System</a:t>
              </a:r>
            </a:p>
            <a:p>
              <a:pPr algn="ctr"/>
              <a:r>
                <a:rPr lang="en-US" sz="1200">
                  <a:solidFill>
                    <a:schemeClr val="tx1"/>
                  </a:solidFill>
                </a:rPr>
                <a:t>Concept</a:t>
              </a:r>
            </a:p>
          </p:txBody>
        </p:sp>
        <p:sp>
          <p:nvSpPr>
            <p:cNvPr id="183" name="Left Brace 182">
              <a:extLst>
                <a:ext uri="{FF2B5EF4-FFF2-40B4-BE49-F238E27FC236}">
                  <a16:creationId xmlns:a16="http://schemas.microsoft.com/office/drawing/2014/main" id="{3D3078A8-508C-651B-4D6E-616B044BF5AD}"/>
                </a:ext>
              </a:extLst>
            </p:cNvPr>
            <p:cNvSpPr/>
            <p:nvPr/>
          </p:nvSpPr>
          <p:spPr>
            <a:xfrm>
              <a:off x="790699" y="1712363"/>
              <a:ext cx="198077" cy="3798870"/>
            </a:xfrm>
            <a:prstGeom prst="leftBrace">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7C7F1D4F-33BA-2089-96F1-1AB585FA058C}"/>
                </a:ext>
              </a:extLst>
            </p:cNvPr>
            <p:cNvSpPr txBox="1"/>
            <p:nvPr/>
          </p:nvSpPr>
          <p:spPr>
            <a:xfrm>
              <a:off x="8295415" y="5942238"/>
              <a:ext cx="3879588" cy="246221"/>
            </a:xfrm>
            <a:prstGeom prst="rect">
              <a:avLst/>
            </a:prstGeom>
            <a:noFill/>
          </p:spPr>
          <p:txBody>
            <a:bodyPr wrap="none" rtlCol="0">
              <a:spAutoFit/>
            </a:bodyPr>
            <a:lstStyle/>
            <a:p>
              <a:r>
                <a:rPr lang="en-US" sz="1000">
                  <a:solidFill>
                    <a:schemeClr val="bg1">
                      <a:lumMod val="50000"/>
                    </a:schemeClr>
                  </a:solidFill>
                </a:rPr>
                <a:t>For detail map and description of tools/models, see our white-paper</a:t>
              </a:r>
            </a:p>
          </p:txBody>
        </p:sp>
        <p:grpSp>
          <p:nvGrpSpPr>
            <p:cNvPr id="45" name="Group 44">
              <a:extLst>
                <a:ext uri="{FF2B5EF4-FFF2-40B4-BE49-F238E27FC236}">
                  <a16:creationId xmlns:a16="http://schemas.microsoft.com/office/drawing/2014/main" id="{1C3BCE87-5DB7-E6C9-C767-867EDFF9010A}"/>
                </a:ext>
              </a:extLst>
            </p:cNvPr>
            <p:cNvGrpSpPr/>
            <p:nvPr/>
          </p:nvGrpSpPr>
          <p:grpSpPr>
            <a:xfrm>
              <a:off x="1151461" y="1154751"/>
              <a:ext cx="6874471" cy="900512"/>
              <a:chOff x="1168879" y="1241839"/>
              <a:chExt cx="6874471" cy="900512"/>
            </a:xfrm>
          </p:grpSpPr>
          <p:cxnSp>
            <p:nvCxnSpPr>
              <p:cNvPr id="163" name="Straight Connector 162">
                <a:extLst>
                  <a:ext uri="{FF2B5EF4-FFF2-40B4-BE49-F238E27FC236}">
                    <a16:creationId xmlns:a16="http://schemas.microsoft.com/office/drawing/2014/main" id="{DF85F6C1-7E72-D925-4D7B-387EC50BA712}"/>
                  </a:ext>
                </a:extLst>
              </p:cNvPr>
              <p:cNvCxnSpPr>
                <a:cxnSpLocks/>
                <a:stCxn id="4" idx="6"/>
                <a:endCxn id="12" idx="1"/>
              </p:cNvCxnSpPr>
              <p:nvPr/>
            </p:nvCxnSpPr>
            <p:spPr>
              <a:xfrm>
                <a:off x="2794018" y="1799451"/>
                <a:ext cx="4359316" cy="4131"/>
              </a:xfrm>
              <a:prstGeom prst="line">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B0E925D5-6E41-410F-319A-4BD5202FB237}"/>
                  </a:ext>
                </a:extLst>
              </p:cNvPr>
              <p:cNvSpPr/>
              <p:nvPr/>
            </p:nvSpPr>
            <p:spPr>
              <a:xfrm>
                <a:off x="2108218" y="1456551"/>
                <a:ext cx="685800" cy="685800"/>
              </a:xfrm>
              <a:prstGeom prst="ellipse">
                <a:avLst/>
              </a:prstGeom>
              <a:solidFill>
                <a:schemeClr val="accent6">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a:solidFill>
                      <a:schemeClr val="tx1"/>
                    </a:solidFill>
                  </a:rPr>
                  <a:t>Model</a:t>
                </a:r>
              </a:p>
              <a:p>
                <a:pPr algn="ctr"/>
                <a:r>
                  <a:rPr lang="en-US" sz="1200">
                    <a:solidFill>
                      <a:schemeClr val="tx1"/>
                    </a:solidFill>
                  </a:rPr>
                  <a:t>1</a:t>
                </a:r>
              </a:p>
            </p:txBody>
          </p:sp>
          <p:sp>
            <p:nvSpPr>
              <p:cNvPr id="9" name="Rectangle 8">
                <a:extLst>
                  <a:ext uri="{FF2B5EF4-FFF2-40B4-BE49-F238E27FC236}">
                    <a16:creationId xmlns:a16="http://schemas.microsoft.com/office/drawing/2014/main" id="{ADD8956A-B5CF-B5B2-8EFC-AC5558D23848}"/>
                  </a:ext>
                </a:extLst>
              </p:cNvPr>
              <p:cNvSpPr/>
              <p:nvPr/>
            </p:nvSpPr>
            <p:spPr>
              <a:xfrm>
                <a:off x="3610034" y="1602414"/>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RAYS</a:t>
                </a:r>
              </a:p>
              <a:p>
                <a:pPr algn="ctr"/>
                <a:r>
                  <a:rPr lang="en-US" sz="1000">
                    <a:solidFill>
                      <a:schemeClr val="tx1"/>
                    </a:solidFill>
                  </a:rPr>
                  <a:t>hours</a:t>
                </a:r>
              </a:p>
            </p:txBody>
          </p:sp>
          <p:sp>
            <p:nvSpPr>
              <p:cNvPr id="10" name="Rectangle 9">
                <a:extLst>
                  <a:ext uri="{FF2B5EF4-FFF2-40B4-BE49-F238E27FC236}">
                    <a16:creationId xmlns:a16="http://schemas.microsoft.com/office/drawing/2014/main" id="{964070FE-0F16-59C2-9D9B-8F03805CE326}"/>
                  </a:ext>
                </a:extLst>
              </p:cNvPr>
              <p:cNvSpPr/>
              <p:nvPr/>
            </p:nvSpPr>
            <p:spPr>
              <a:xfrm>
                <a:off x="4791134" y="1602414"/>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ROT</a:t>
                </a:r>
              </a:p>
              <a:p>
                <a:pPr algn="ctr"/>
                <a:r>
                  <a:rPr lang="en-US" sz="1000">
                    <a:solidFill>
                      <a:schemeClr val="tx1"/>
                    </a:solidFill>
                  </a:rPr>
                  <a:t>mins</a:t>
                </a:r>
              </a:p>
            </p:txBody>
          </p:sp>
          <p:sp>
            <p:nvSpPr>
              <p:cNvPr id="11" name="Rectangle 10">
                <a:extLst>
                  <a:ext uri="{FF2B5EF4-FFF2-40B4-BE49-F238E27FC236}">
                    <a16:creationId xmlns:a16="http://schemas.microsoft.com/office/drawing/2014/main" id="{BA0C4D52-F149-2746-B510-C73988144FF8}"/>
                  </a:ext>
                </a:extLst>
              </p:cNvPr>
              <p:cNvSpPr/>
              <p:nvPr/>
            </p:nvSpPr>
            <p:spPr>
              <a:xfrm>
                <a:off x="5972234" y="1602414"/>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PCOS</a:t>
                </a:r>
              </a:p>
              <a:p>
                <a:pPr algn="ctr"/>
                <a:r>
                  <a:rPr lang="en-US" sz="900">
                    <a:solidFill>
                      <a:schemeClr val="tx1"/>
                    </a:solidFill>
                  </a:rPr>
                  <a:t>days</a:t>
                </a:r>
              </a:p>
            </p:txBody>
          </p:sp>
          <p:sp>
            <p:nvSpPr>
              <p:cNvPr id="12" name="Rectangle 11">
                <a:extLst>
                  <a:ext uri="{FF2B5EF4-FFF2-40B4-BE49-F238E27FC236}">
                    <a16:creationId xmlns:a16="http://schemas.microsoft.com/office/drawing/2014/main" id="{CBB0CA15-6C61-E9D8-A9E7-F94EDD8C4F2E}"/>
                  </a:ext>
                </a:extLst>
              </p:cNvPr>
              <p:cNvSpPr/>
              <p:nvPr/>
            </p:nvSpPr>
            <p:spPr>
              <a:xfrm>
                <a:off x="7153334" y="1602414"/>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ChSolver</a:t>
                </a:r>
              </a:p>
              <a:p>
                <a:pPr algn="ctr"/>
                <a:r>
                  <a:rPr lang="en-US" sz="1000">
                    <a:solidFill>
                      <a:schemeClr val="tx1"/>
                    </a:solidFill>
                  </a:rPr>
                  <a:t>hours</a:t>
                </a:r>
              </a:p>
            </p:txBody>
          </p:sp>
          <p:cxnSp>
            <p:nvCxnSpPr>
              <p:cNvPr id="114" name="Straight Arrow Connector 113">
                <a:extLst>
                  <a:ext uri="{FF2B5EF4-FFF2-40B4-BE49-F238E27FC236}">
                    <a16:creationId xmlns:a16="http://schemas.microsoft.com/office/drawing/2014/main" id="{30C8FAC6-BF01-579A-30CE-7F40B2323CE2}"/>
                  </a:ext>
                </a:extLst>
              </p:cNvPr>
              <p:cNvCxnSpPr>
                <a:cxnSpLocks/>
              </p:cNvCxnSpPr>
              <p:nvPr/>
            </p:nvCxnSpPr>
            <p:spPr>
              <a:xfrm>
                <a:off x="1261565" y="1799451"/>
                <a:ext cx="846653" cy="0"/>
              </a:xfrm>
              <a:prstGeom prst="straightConnector1">
                <a:avLst/>
              </a:prstGeom>
              <a:ln>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2" name="Rectangle 131">
                <a:extLst>
                  <a:ext uri="{FF2B5EF4-FFF2-40B4-BE49-F238E27FC236}">
                    <a16:creationId xmlns:a16="http://schemas.microsoft.com/office/drawing/2014/main" id="{790AB36A-0BFC-9342-5221-1291E90F4230}"/>
                  </a:ext>
                </a:extLst>
              </p:cNvPr>
              <p:cNvSpPr/>
              <p:nvPr/>
            </p:nvSpPr>
            <p:spPr>
              <a:xfrm>
                <a:off x="1168879" y="1490760"/>
                <a:ext cx="890016" cy="40233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Cost</a:t>
                </a:r>
              </a:p>
            </p:txBody>
          </p:sp>
          <p:sp>
            <p:nvSpPr>
              <p:cNvPr id="21" name="Oval 20">
                <a:extLst>
                  <a:ext uri="{FF2B5EF4-FFF2-40B4-BE49-F238E27FC236}">
                    <a16:creationId xmlns:a16="http://schemas.microsoft.com/office/drawing/2014/main" id="{C8E1FA43-C492-3653-4F08-D81BF4B50A99}"/>
                  </a:ext>
                </a:extLst>
              </p:cNvPr>
              <p:cNvSpPr>
                <a:spLocks noChangeAspect="1"/>
              </p:cNvSpPr>
              <p:nvPr/>
            </p:nvSpPr>
            <p:spPr>
              <a:xfrm>
                <a:off x="3939983" y="1241839"/>
                <a:ext cx="272250" cy="272250"/>
              </a:xfrm>
              <a:prstGeom prst="ellipse">
                <a:avLst/>
              </a:prstGeom>
              <a:solidFill>
                <a:schemeClr val="accent6">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M11</a:t>
                </a:r>
              </a:p>
            </p:txBody>
          </p:sp>
          <p:cxnSp>
            <p:nvCxnSpPr>
              <p:cNvPr id="22" name="Straight Connector 21">
                <a:extLst>
                  <a:ext uri="{FF2B5EF4-FFF2-40B4-BE49-F238E27FC236}">
                    <a16:creationId xmlns:a16="http://schemas.microsoft.com/office/drawing/2014/main" id="{B0E52550-54FF-1BD5-EC29-0873535F3FA3}"/>
                  </a:ext>
                </a:extLst>
              </p:cNvPr>
              <p:cNvCxnSpPr>
                <a:cxnSpLocks/>
              </p:cNvCxnSpPr>
              <p:nvPr/>
            </p:nvCxnSpPr>
            <p:spPr>
              <a:xfrm>
                <a:off x="4076325" y="1498290"/>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CCE0E519-AE31-A3BE-E60C-AFF3111DB1DF}"/>
                  </a:ext>
                </a:extLst>
              </p:cNvPr>
              <p:cNvSpPr>
                <a:spLocks noChangeAspect="1"/>
              </p:cNvSpPr>
              <p:nvPr/>
            </p:nvSpPr>
            <p:spPr>
              <a:xfrm>
                <a:off x="5130061" y="1241839"/>
                <a:ext cx="272250" cy="272250"/>
              </a:xfrm>
              <a:prstGeom prst="ellipse">
                <a:avLst/>
              </a:prstGeom>
              <a:solidFill>
                <a:schemeClr val="accent6">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M12</a:t>
                </a:r>
              </a:p>
            </p:txBody>
          </p:sp>
          <p:cxnSp>
            <p:nvCxnSpPr>
              <p:cNvPr id="31" name="Straight Connector 30">
                <a:extLst>
                  <a:ext uri="{FF2B5EF4-FFF2-40B4-BE49-F238E27FC236}">
                    <a16:creationId xmlns:a16="http://schemas.microsoft.com/office/drawing/2014/main" id="{91A4FFDB-7FD8-A850-3BB2-DA50CF72D3A6}"/>
                  </a:ext>
                </a:extLst>
              </p:cNvPr>
              <p:cNvCxnSpPr>
                <a:cxnSpLocks/>
              </p:cNvCxnSpPr>
              <p:nvPr/>
            </p:nvCxnSpPr>
            <p:spPr>
              <a:xfrm>
                <a:off x="5266403" y="1498290"/>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09A06714-0233-DEB7-434B-1CFA5D7BEBB5}"/>
                  </a:ext>
                </a:extLst>
              </p:cNvPr>
              <p:cNvSpPr>
                <a:spLocks noChangeAspect="1"/>
              </p:cNvSpPr>
              <p:nvPr/>
            </p:nvSpPr>
            <p:spPr>
              <a:xfrm>
                <a:off x="6296382" y="1241839"/>
                <a:ext cx="272250" cy="272250"/>
              </a:xfrm>
              <a:prstGeom prst="ellipse">
                <a:avLst/>
              </a:prstGeom>
              <a:solidFill>
                <a:schemeClr val="accent6">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M13</a:t>
                </a:r>
              </a:p>
            </p:txBody>
          </p:sp>
          <p:cxnSp>
            <p:nvCxnSpPr>
              <p:cNvPr id="33" name="Straight Connector 32">
                <a:extLst>
                  <a:ext uri="{FF2B5EF4-FFF2-40B4-BE49-F238E27FC236}">
                    <a16:creationId xmlns:a16="http://schemas.microsoft.com/office/drawing/2014/main" id="{0FE9B969-349F-3D74-7084-B2ACEDF3DF59}"/>
                  </a:ext>
                </a:extLst>
              </p:cNvPr>
              <p:cNvCxnSpPr>
                <a:cxnSpLocks/>
              </p:cNvCxnSpPr>
              <p:nvPr/>
            </p:nvCxnSpPr>
            <p:spPr>
              <a:xfrm>
                <a:off x="6432724" y="1498290"/>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BC55BF03-D154-0487-CC65-623BA3FF9E22}"/>
                  </a:ext>
                </a:extLst>
              </p:cNvPr>
              <p:cNvSpPr>
                <a:spLocks noChangeAspect="1"/>
              </p:cNvSpPr>
              <p:nvPr/>
            </p:nvSpPr>
            <p:spPr>
              <a:xfrm>
                <a:off x="7486460" y="1241839"/>
                <a:ext cx="272250" cy="272250"/>
              </a:xfrm>
              <a:prstGeom prst="ellipse">
                <a:avLst/>
              </a:prstGeom>
              <a:solidFill>
                <a:schemeClr val="accent6">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M14</a:t>
                </a:r>
              </a:p>
            </p:txBody>
          </p:sp>
          <p:cxnSp>
            <p:nvCxnSpPr>
              <p:cNvPr id="37" name="Straight Connector 36">
                <a:extLst>
                  <a:ext uri="{FF2B5EF4-FFF2-40B4-BE49-F238E27FC236}">
                    <a16:creationId xmlns:a16="http://schemas.microsoft.com/office/drawing/2014/main" id="{1F476B95-B179-169B-E409-97BBE3043797}"/>
                  </a:ext>
                </a:extLst>
              </p:cNvPr>
              <p:cNvCxnSpPr>
                <a:cxnSpLocks/>
              </p:cNvCxnSpPr>
              <p:nvPr/>
            </p:nvCxnSpPr>
            <p:spPr>
              <a:xfrm>
                <a:off x="7622802" y="1498290"/>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6" name="Group 45">
              <a:extLst>
                <a:ext uri="{FF2B5EF4-FFF2-40B4-BE49-F238E27FC236}">
                  <a16:creationId xmlns:a16="http://schemas.microsoft.com/office/drawing/2014/main" id="{853D8706-612A-77D3-AA85-D24320E90645}"/>
                </a:ext>
              </a:extLst>
            </p:cNvPr>
            <p:cNvGrpSpPr/>
            <p:nvPr/>
          </p:nvGrpSpPr>
          <p:grpSpPr>
            <a:xfrm>
              <a:off x="1151461" y="2098521"/>
              <a:ext cx="6874471" cy="906459"/>
              <a:chOff x="1168879" y="2185609"/>
              <a:chExt cx="6874471" cy="906459"/>
            </a:xfrm>
          </p:grpSpPr>
          <p:cxnSp>
            <p:nvCxnSpPr>
              <p:cNvPr id="165" name="Straight Connector 164">
                <a:extLst>
                  <a:ext uri="{FF2B5EF4-FFF2-40B4-BE49-F238E27FC236}">
                    <a16:creationId xmlns:a16="http://schemas.microsoft.com/office/drawing/2014/main" id="{CDB71C18-FDA1-4537-44F1-7D2A2EFB7C6D}"/>
                  </a:ext>
                </a:extLst>
              </p:cNvPr>
              <p:cNvCxnSpPr>
                <a:cxnSpLocks/>
                <a:stCxn id="5" idx="6"/>
                <a:endCxn id="16" idx="1"/>
              </p:cNvCxnSpPr>
              <p:nvPr/>
            </p:nvCxnSpPr>
            <p:spPr>
              <a:xfrm flipV="1">
                <a:off x="2794018" y="2744693"/>
                <a:ext cx="4359316" cy="4475"/>
              </a:xfrm>
              <a:prstGeom prst="line">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 name="Oval 4">
                <a:extLst>
                  <a:ext uri="{FF2B5EF4-FFF2-40B4-BE49-F238E27FC236}">
                    <a16:creationId xmlns:a16="http://schemas.microsoft.com/office/drawing/2014/main" id="{B1B614C5-9FBA-19C8-924F-2CE34C8980D0}"/>
                  </a:ext>
                </a:extLst>
              </p:cNvPr>
              <p:cNvSpPr/>
              <p:nvPr/>
            </p:nvSpPr>
            <p:spPr>
              <a:xfrm>
                <a:off x="2108218" y="2406268"/>
                <a:ext cx="685800" cy="685800"/>
              </a:xfrm>
              <a:prstGeom prst="ellipse">
                <a:avLst/>
              </a:prstGeom>
              <a:solidFill>
                <a:schemeClr val="accent5">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a:solidFill>
                      <a:schemeClr val="tx1"/>
                    </a:solidFill>
                  </a:rPr>
                  <a:t>Model 2</a:t>
                </a:r>
              </a:p>
            </p:txBody>
          </p:sp>
          <p:sp>
            <p:nvSpPr>
              <p:cNvPr id="13" name="Rectangle 12">
                <a:extLst>
                  <a:ext uri="{FF2B5EF4-FFF2-40B4-BE49-F238E27FC236}">
                    <a16:creationId xmlns:a16="http://schemas.microsoft.com/office/drawing/2014/main" id="{A2D0554C-2386-B2D6-C912-77F29CF18916}"/>
                  </a:ext>
                </a:extLst>
              </p:cNvPr>
              <p:cNvSpPr/>
              <p:nvPr/>
            </p:nvSpPr>
            <p:spPr>
              <a:xfrm>
                <a:off x="3610034" y="2543525"/>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Simics</a:t>
                </a:r>
              </a:p>
              <a:p>
                <a:pPr algn="ctr"/>
                <a:r>
                  <a:rPr lang="en-US" sz="1000">
                    <a:solidFill>
                      <a:schemeClr val="tx1"/>
                    </a:solidFill>
                  </a:rPr>
                  <a:t>mins</a:t>
                </a:r>
                <a:endParaRPr lang="en-US" sz="1200">
                  <a:solidFill>
                    <a:schemeClr val="tx1"/>
                  </a:solidFill>
                </a:endParaRPr>
              </a:p>
            </p:txBody>
          </p:sp>
          <p:sp>
            <p:nvSpPr>
              <p:cNvPr id="14" name="Rectangle 13">
                <a:extLst>
                  <a:ext uri="{FF2B5EF4-FFF2-40B4-BE49-F238E27FC236}">
                    <a16:creationId xmlns:a16="http://schemas.microsoft.com/office/drawing/2014/main" id="{8FFEA29A-3D94-DD77-61BC-CEA94BC2E065}"/>
                  </a:ext>
                </a:extLst>
              </p:cNvPr>
              <p:cNvSpPr/>
              <p:nvPr/>
            </p:nvSpPr>
            <p:spPr>
              <a:xfrm>
                <a:off x="4791134" y="2543525"/>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Docea</a:t>
                </a:r>
              </a:p>
              <a:p>
                <a:pPr algn="ctr"/>
                <a:r>
                  <a:rPr lang="en-US" sz="1000">
                    <a:solidFill>
                      <a:schemeClr val="tx1"/>
                    </a:solidFill>
                  </a:rPr>
                  <a:t>hours</a:t>
                </a:r>
                <a:endParaRPr lang="en-US" sz="1200">
                  <a:solidFill>
                    <a:schemeClr val="tx1"/>
                  </a:solidFill>
                </a:endParaRPr>
              </a:p>
            </p:txBody>
          </p:sp>
          <p:sp>
            <p:nvSpPr>
              <p:cNvPr id="15" name="Rectangle 14">
                <a:extLst>
                  <a:ext uri="{FF2B5EF4-FFF2-40B4-BE49-F238E27FC236}">
                    <a16:creationId xmlns:a16="http://schemas.microsoft.com/office/drawing/2014/main" id="{61F4350E-7642-96E2-8060-9B4A9D71D7F6}"/>
                  </a:ext>
                </a:extLst>
              </p:cNvPr>
              <p:cNvSpPr/>
              <p:nvPr/>
            </p:nvSpPr>
            <p:spPr>
              <a:xfrm>
                <a:off x="5972234" y="2543525"/>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Martini</a:t>
                </a:r>
              </a:p>
              <a:p>
                <a:pPr algn="ctr"/>
                <a:r>
                  <a:rPr lang="en-US" sz="1000">
                    <a:solidFill>
                      <a:schemeClr val="tx1"/>
                    </a:solidFill>
                  </a:rPr>
                  <a:t>hours</a:t>
                </a:r>
                <a:endParaRPr lang="en-US" sz="1200">
                  <a:solidFill>
                    <a:schemeClr val="tx1"/>
                  </a:solidFill>
                </a:endParaRPr>
              </a:p>
            </p:txBody>
          </p:sp>
          <p:sp>
            <p:nvSpPr>
              <p:cNvPr id="16" name="Rectangle 15">
                <a:extLst>
                  <a:ext uri="{FF2B5EF4-FFF2-40B4-BE49-F238E27FC236}">
                    <a16:creationId xmlns:a16="http://schemas.microsoft.com/office/drawing/2014/main" id="{F5D38A62-491F-FCC1-8A00-06D10A68AEF1}"/>
                  </a:ext>
                </a:extLst>
              </p:cNvPr>
              <p:cNvSpPr/>
              <p:nvPr/>
            </p:nvSpPr>
            <p:spPr>
              <a:xfrm>
                <a:off x="7153334" y="2543525"/>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Marlin</a:t>
                </a:r>
              </a:p>
              <a:p>
                <a:pPr algn="ctr"/>
                <a:r>
                  <a:rPr lang="en-US" sz="1000">
                    <a:solidFill>
                      <a:schemeClr val="tx1"/>
                    </a:solidFill>
                  </a:rPr>
                  <a:t>hours</a:t>
                </a:r>
                <a:endParaRPr lang="en-US" sz="1200">
                  <a:solidFill>
                    <a:schemeClr val="tx1"/>
                  </a:solidFill>
                </a:endParaRPr>
              </a:p>
            </p:txBody>
          </p:sp>
          <p:cxnSp>
            <p:nvCxnSpPr>
              <p:cNvPr id="116" name="Straight Arrow Connector 115">
                <a:extLst>
                  <a:ext uri="{FF2B5EF4-FFF2-40B4-BE49-F238E27FC236}">
                    <a16:creationId xmlns:a16="http://schemas.microsoft.com/office/drawing/2014/main" id="{6F384DEC-E232-C7B9-FC63-B76A3D9A230D}"/>
                  </a:ext>
                </a:extLst>
              </p:cNvPr>
              <p:cNvCxnSpPr>
                <a:cxnSpLocks/>
              </p:cNvCxnSpPr>
              <p:nvPr/>
            </p:nvCxnSpPr>
            <p:spPr>
              <a:xfrm>
                <a:off x="1261565" y="2749168"/>
                <a:ext cx="846653" cy="0"/>
              </a:xfrm>
              <a:prstGeom prst="straightConnector1">
                <a:avLst/>
              </a:prstGeom>
              <a:ln>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3" name="Rectangle 132">
                <a:extLst>
                  <a:ext uri="{FF2B5EF4-FFF2-40B4-BE49-F238E27FC236}">
                    <a16:creationId xmlns:a16="http://schemas.microsoft.com/office/drawing/2014/main" id="{F5BD4D2F-619D-1020-5D3B-9F5B4714B53C}"/>
                  </a:ext>
                </a:extLst>
              </p:cNvPr>
              <p:cNvSpPr/>
              <p:nvPr/>
            </p:nvSpPr>
            <p:spPr>
              <a:xfrm>
                <a:off x="1168879" y="2420152"/>
                <a:ext cx="890016" cy="40233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a:solidFill>
                      <a:schemeClr val="tx1"/>
                    </a:solidFill>
                  </a:rPr>
                  <a:t>KPI</a:t>
                </a:r>
              </a:p>
            </p:txBody>
          </p:sp>
          <p:sp>
            <p:nvSpPr>
              <p:cNvPr id="53" name="Oval 52">
                <a:extLst>
                  <a:ext uri="{FF2B5EF4-FFF2-40B4-BE49-F238E27FC236}">
                    <a16:creationId xmlns:a16="http://schemas.microsoft.com/office/drawing/2014/main" id="{F673F131-8EDE-5430-8077-BD2ED1855AED}"/>
                  </a:ext>
                </a:extLst>
              </p:cNvPr>
              <p:cNvSpPr>
                <a:spLocks noChangeAspect="1"/>
              </p:cNvSpPr>
              <p:nvPr/>
            </p:nvSpPr>
            <p:spPr>
              <a:xfrm>
                <a:off x="3918917" y="2185609"/>
                <a:ext cx="272250" cy="272250"/>
              </a:xfrm>
              <a:prstGeom prst="ellipse">
                <a:avLst/>
              </a:prstGeom>
              <a:solidFill>
                <a:schemeClr val="accent5">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M21</a:t>
                </a:r>
              </a:p>
            </p:txBody>
          </p:sp>
          <p:cxnSp>
            <p:nvCxnSpPr>
              <p:cNvPr id="56" name="Straight Connector 55">
                <a:extLst>
                  <a:ext uri="{FF2B5EF4-FFF2-40B4-BE49-F238E27FC236}">
                    <a16:creationId xmlns:a16="http://schemas.microsoft.com/office/drawing/2014/main" id="{F19FDD9E-037C-0107-8B9C-0DA9A5A24177}"/>
                  </a:ext>
                </a:extLst>
              </p:cNvPr>
              <p:cNvCxnSpPr>
                <a:cxnSpLocks/>
              </p:cNvCxnSpPr>
              <p:nvPr/>
            </p:nvCxnSpPr>
            <p:spPr>
              <a:xfrm>
                <a:off x="4055259" y="2442060"/>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6AF2D973-36BC-F9A2-E589-1A8B6DB28CEA}"/>
                  </a:ext>
                </a:extLst>
              </p:cNvPr>
              <p:cNvSpPr>
                <a:spLocks noChangeAspect="1"/>
              </p:cNvSpPr>
              <p:nvPr/>
            </p:nvSpPr>
            <p:spPr>
              <a:xfrm>
                <a:off x="5108995" y="2185609"/>
                <a:ext cx="272250" cy="272250"/>
              </a:xfrm>
              <a:prstGeom prst="ellipse">
                <a:avLst/>
              </a:prstGeom>
              <a:solidFill>
                <a:schemeClr val="accent5">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M22</a:t>
                </a:r>
              </a:p>
            </p:txBody>
          </p:sp>
          <p:cxnSp>
            <p:nvCxnSpPr>
              <p:cNvPr id="62" name="Straight Connector 61">
                <a:extLst>
                  <a:ext uri="{FF2B5EF4-FFF2-40B4-BE49-F238E27FC236}">
                    <a16:creationId xmlns:a16="http://schemas.microsoft.com/office/drawing/2014/main" id="{786289F6-D8D4-58D6-59C4-FA947DC7858E}"/>
                  </a:ext>
                </a:extLst>
              </p:cNvPr>
              <p:cNvCxnSpPr>
                <a:cxnSpLocks/>
              </p:cNvCxnSpPr>
              <p:nvPr/>
            </p:nvCxnSpPr>
            <p:spPr>
              <a:xfrm>
                <a:off x="5245337" y="2442060"/>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140B80D3-3977-8D4F-1562-C3B16E37B9C3}"/>
                  </a:ext>
                </a:extLst>
              </p:cNvPr>
              <p:cNvSpPr>
                <a:spLocks noChangeAspect="1"/>
              </p:cNvSpPr>
              <p:nvPr/>
            </p:nvSpPr>
            <p:spPr>
              <a:xfrm>
                <a:off x="6275316" y="2185609"/>
                <a:ext cx="272250" cy="272250"/>
              </a:xfrm>
              <a:prstGeom prst="ellipse">
                <a:avLst/>
              </a:prstGeom>
              <a:solidFill>
                <a:schemeClr val="accent5">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M23</a:t>
                </a:r>
              </a:p>
            </p:txBody>
          </p:sp>
          <p:cxnSp>
            <p:nvCxnSpPr>
              <p:cNvPr id="68" name="Straight Connector 67">
                <a:extLst>
                  <a:ext uri="{FF2B5EF4-FFF2-40B4-BE49-F238E27FC236}">
                    <a16:creationId xmlns:a16="http://schemas.microsoft.com/office/drawing/2014/main" id="{6F046AD0-602B-532D-3CC1-F8CCC107C653}"/>
                  </a:ext>
                </a:extLst>
              </p:cNvPr>
              <p:cNvCxnSpPr>
                <a:cxnSpLocks/>
              </p:cNvCxnSpPr>
              <p:nvPr/>
            </p:nvCxnSpPr>
            <p:spPr>
              <a:xfrm>
                <a:off x="6411658" y="2442060"/>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6316A8DA-AD12-FD02-C7FC-520E355D0220}"/>
                  </a:ext>
                </a:extLst>
              </p:cNvPr>
              <p:cNvSpPr>
                <a:spLocks noChangeAspect="1"/>
              </p:cNvSpPr>
              <p:nvPr/>
            </p:nvSpPr>
            <p:spPr>
              <a:xfrm>
                <a:off x="7465394" y="2185609"/>
                <a:ext cx="272250" cy="272250"/>
              </a:xfrm>
              <a:prstGeom prst="ellipse">
                <a:avLst/>
              </a:prstGeom>
              <a:solidFill>
                <a:schemeClr val="accent5">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M24</a:t>
                </a:r>
              </a:p>
            </p:txBody>
          </p:sp>
          <p:cxnSp>
            <p:nvCxnSpPr>
              <p:cNvPr id="74" name="Straight Connector 73">
                <a:extLst>
                  <a:ext uri="{FF2B5EF4-FFF2-40B4-BE49-F238E27FC236}">
                    <a16:creationId xmlns:a16="http://schemas.microsoft.com/office/drawing/2014/main" id="{60A76472-4643-1123-4975-26E8AA9C551B}"/>
                  </a:ext>
                </a:extLst>
              </p:cNvPr>
              <p:cNvCxnSpPr>
                <a:cxnSpLocks/>
              </p:cNvCxnSpPr>
              <p:nvPr/>
            </p:nvCxnSpPr>
            <p:spPr>
              <a:xfrm>
                <a:off x="7601736" y="2442060"/>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1" name="Group 50">
              <a:extLst>
                <a:ext uri="{FF2B5EF4-FFF2-40B4-BE49-F238E27FC236}">
                  <a16:creationId xmlns:a16="http://schemas.microsoft.com/office/drawing/2014/main" id="{DCC16E06-29A5-4677-2BA1-02676DB10E0E}"/>
                </a:ext>
              </a:extLst>
            </p:cNvPr>
            <p:cNvGrpSpPr/>
            <p:nvPr/>
          </p:nvGrpSpPr>
          <p:grpSpPr>
            <a:xfrm>
              <a:off x="1151461" y="4942264"/>
              <a:ext cx="5847295" cy="911869"/>
              <a:chOff x="1168879" y="5029352"/>
              <a:chExt cx="5847295" cy="911869"/>
            </a:xfrm>
          </p:grpSpPr>
          <p:cxnSp>
            <p:nvCxnSpPr>
              <p:cNvPr id="171" name="Straight Connector 170">
                <a:extLst>
                  <a:ext uri="{FF2B5EF4-FFF2-40B4-BE49-F238E27FC236}">
                    <a16:creationId xmlns:a16="http://schemas.microsoft.com/office/drawing/2014/main" id="{CDF2172F-8D8D-23F8-53F5-1B690DB35941}"/>
                  </a:ext>
                </a:extLst>
              </p:cNvPr>
              <p:cNvCxnSpPr>
                <a:cxnSpLocks/>
                <a:stCxn id="40" idx="6"/>
                <a:endCxn id="30" idx="1"/>
              </p:cNvCxnSpPr>
              <p:nvPr/>
            </p:nvCxnSpPr>
            <p:spPr>
              <a:xfrm>
                <a:off x="4639582" y="5598321"/>
                <a:ext cx="1486576" cy="0"/>
              </a:xfrm>
              <a:prstGeom prst="line">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44D6C1A8-C748-12AB-7553-7E917F6DDEAC}"/>
                  </a:ext>
                </a:extLst>
              </p:cNvPr>
              <p:cNvSpPr/>
              <p:nvPr/>
            </p:nvSpPr>
            <p:spPr>
              <a:xfrm>
                <a:off x="3953782" y="5255421"/>
                <a:ext cx="685800" cy="685800"/>
              </a:xfrm>
              <a:prstGeom prst="ellipse">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a:solidFill>
                      <a:schemeClr val="tx1"/>
                    </a:solidFill>
                  </a:rPr>
                  <a:t>Model 5</a:t>
                </a:r>
              </a:p>
            </p:txBody>
          </p:sp>
          <p:sp>
            <p:nvSpPr>
              <p:cNvPr id="29" name="Rectangle 28">
                <a:extLst>
                  <a:ext uri="{FF2B5EF4-FFF2-40B4-BE49-F238E27FC236}">
                    <a16:creationId xmlns:a16="http://schemas.microsoft.com/office/drawing/2014/main" id="{0785AB79-CA2F-6290-E2CF-201C63EE3CCE}"/>
                  </a:ext>
                </a:extLst>
              </p:cNvPr>
              <p:cNvSpPr/>
              <p:nvPr/>
            </p:nvSpPr>
            <p:spPr>
              <a:xfrm>
                <a:off x="4945058" y="5397153"/>
                <a:ext cx="890016" cy="402336"/>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Floorplan</a:t>
                </a:r>
              </a:p>
              <a:p>
                <a:pPr algn="ctr"/>
                <a:r>
                  <a:rPr lang="en-US" sz="1000">
                    <a:solidFill>
                      <a:schemeClr val="tx1"/>
                    </a:solidFill>
                  </a:rPr>
                  <a:t>months</a:t>
                </a:r>
                <a:endParaRPr lang="en-US" sz="1200">
                  <a:solidFill>
                    <a:schemeClr val="tx1"/>
                  </a:solidFill>
                </a:endParaRPr>
              </a:p>
            </p:txBody>
          </p:sp>
          <p:sp>
            <p:nvSpPr>
              <p:cNvPr id="30" name="Rectangle 29">
                <a:extLst>
                  <a:ext uri="{FF2B5EF4-FFF2-40B4-BE49-F238E27FC236}">
                    <a16:creationId xmlns:a16="http://schemas.microsoft.com/office/drawing/2014/main" id="{4652A854-1419-C05F-50C9-65F7D3F85708}"/>
                  </a:ext>
                </a:extLst>
              </p:cNvPr>
              <p:cNvSpPr/>
              <p:nvPr/>
            </p:nvSpPr>
            <p:spPr>
              <a:xfrm>
                <a:off x="6126158" y="5397153"/>
                <a:ext cx="890016" cy="402336"/>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Thermals</a:t>
                </a:r>
              </a:p>
              <a:p>
                <a:pPr algn="ctr"/>
                <a:r>
                  <a:rPr lang="en-US" sz="1000">
                    <a:solidFill>
                      <a:schemeClr val="tx1"/>
                    </a:solidFill>
                  </a:rPr>
                  <a:t>weeks</a:t>
                </a:r>
                <a:endParaRPr lang="en-US" sz="1200">
                  <a:solidFill>
                    <a:schemeClr val="tx1"/>
                  </a:solidFill>
                </a:endParaRPr>
              </a:p>
            </p:txBody>
          </p:sp>
          <p:cxnSp>
            <p:nvCxnSpPr>
              <p:cNvPr id="122" name="Straight Arrow Connector 121">
                <a:extLst>
                  <a:ext uri="{FF2B5EF4-FFF2-40B4-BE49-F238E27FC236}">
                    <a16:creationId xmlns:a16="http://schemas.microsoft.com/office/drawing/2014/main" id="{39EC143F-5C6E-2BFA-4264-E831C73B464E}"/>
                  </a:ext>
                </a:extLst>
              </p:cNvPr>
              <p:cNvCxnSpPr>
                <a:cxnSpLocks/>
              </p:cNvCxnSpPr>
              <p:nvPr/>
            </p:nvCxnSpPr>
            <p:spPr>
              <a:xfrm>
                <a:off x="1261565" y="5598321"/>
                <a:ext cx="2692217" cy="0"/>
              </a:xfrm>
              <a:prstGeom prst="straightConnector1">
                <a:avLst/>
              </a:prstGeom>
              <a:ln>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6" name="Rectangle 135">
                <a:extLst>
                  <a:ext uri="{FF2B5EF4-FFF2-40B4-BE49-F238E27FC236}">
                    <a16:creationId xmlns:a16="http://schemas.microsoft.com/office/drawing/2014/main" id="{DF39B638-BAEC-7892-295B-7AB50F90537F}"/>
                  </a:ext>
                </a:extLst>
              </p:cNvPr>
              <p:cNvSpPr/>
              <p:nvPr/>
            </p:nvSpPr>
            <p:spPr>
              <a:xfrm>
                <a:off x="1168879" y="5287172"/>
                <a:ext cx="890016" cy="40233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a:solidFill>
                      <a:schemeClr val="tx1"/>
                    </a:solidFill>
                  </a:rPr>
                  <a:t>Physical</a:t>
                </a:r>
              </a:p>
            </p:txBody>
          </p:sp>
          <p:sp>
            <p:nvSpPr>
              <p:cNvPr id="118" name="Oval 117">
                <a:extLst>
                  <a:ext uri="{FF2B5EF4-FFF2-40B4-BE49-F238E27FC236}">
                    <a16:creationId xmlns:a16="http://schemas.microsoft.com/office/drawing/2014/main" id="{BF7593C3-D56D-C942-CA05-CD3F0B5DC967}"/>
                  </a:ext>
                </a:extLst>
              </p:cNvPr>
              <p:cNvSpPr>
                <a:spLocks noChangeAspect="1"/>
              </p:cNvSpPr>
              <p:nvPr/>
            </p:nvSpPr>
            <p:spPr>
              <a:xfrm>
                <a:off x="5253941" y="5029352"/>
                <a:ext cx="272250" cy="272250"/>
              </a:xfrm>
              <a:prstGeom prst="ellipse">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M51</a:t>
                </a:r>
              </a:p>
            </p:txBody>
          </p:sp>
          <p:cxnSp>
            <p:nvCxnSpPr>
              <p:cNvPr id="120" name="Straight Connector 119">
                <a:extLst>
                  <a:ext uri="{FF2B5EF4-FFF2-40B4-BE49-F238E27FC236}">
                    <a16:creationId xmlns:a16="http://schemas.microsoft.com/office/drawing/2014/main" id="{46D94366-1BB4-7169-5094-968058B2E352}"/>
                  </a:ext>
                </a:extLst>
              </p:cNvPr>
              <p:cNvCxnSpPr>
                <a:cxnSpLocks/>
              </p:cNvCxnSpPr>
              <p:nvPr/>
            </p:nvCxnSpPr>
            <p:spPr>
              <a:xfrm>
                <a:off x="5390283" y="5285803"/>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21" name="Oval 120">
                <a:extLst>
                  <a:ext uri="{FF2B5EF4-FFF2-40B4-BE49-F238E27FC236}">
                    <a16:creationId xmlns:a16="http://schemas.microsoft.com/office/drawing/2014/main" id="{B331D875-322D-F9C1-3BF2-FFECAA8CAA1C}"/>
                  </a:ext>
                </a:extLst>
              </p:cNvPr>
              <p:cNvSpPr>
                <a:spLocks noChangeAspect="1"/>
              </p:cNvSpPr>
              <p:nvPr/>
            </p:nvSpPr>
            <p:spPr>
              <a:xfrm>
                <a:off x="6444019" y="5029352"/>
                <a:ext cx="272250" cy="272250"/>
              </a:xfrm>
              <a:prstGeom prst="ellipse">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M52</a:t>
                </a:r>
              </a:p>
            </p:txBody>
          </p:sp>
          <p:cxnSp>
            <p:nvCxnSpPr>
              <p:cNvPr id="123" name="Straight Connector 122">
                <a:extLst>
                  <a:ext uri="{FF2B5EF4-FFF2-40B4-BE49-F238E27FC236}">
                    <a16:creationId xmlns:a16="http://schemas.microsoft.com/office/drawing/2014/main" id="{E41D8048-419C-064B-5582-E61484501604}"/>
                  </a:ext>
                </a:extLst>
              </p:cNvPr>
              <p:cNvCxnSpPr>
                <a:cxnSpLocks/>
              </p:cNvCxnSpPr>
              <p:nvPr/>
            </p:nvCxnSpPr>
            <p:spPr>
              <a:xfrm>
                <a:off x="6580361" y="5285803"/>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50" name="Group 49">
              <a:extLst>
                <a:ext uri="{FF2B5EF4-FFF2-40B4-BE49-F238E27FC236}">
                  <a16:creationId xmlns:a16="http://schemas.microsoft.com/office/drawing/2014/main" id="{3A229CC8-1B89-FEC4-CDFA-7E5F9C9C75BD}"/>
                </a:ext>
              </a:extLst>
            </p:cNvPr>
            <p:cNvGrpSpPr/>
            <p:nvPr/>
          </p:nvGrpSpPr>
          <p:grpSpPr>
            <a:xfrm>
              <a:off x="1151461" y="3992108"/>
              <a:ext cx="8945587" cy="912307"/>
              <a:chOff x="1168879" y="4079196"/>
              <a:chExt cx="8945587" cy="912307"/>
            </a:xfrm>
          </p:grpSpPr>
          <p:cxnSp>
            <p:nvCxnSpPr>
              <p:cNvPr id="169" name="Straight Connector 168">
                <a:extLst>
                  <a:ext uri="{FF2B5EF4-FFF2-40B4-BE49-F238E27FC236}">
                    <a16:creationId xmlns:a16="http://schemas.microsoft.com/office/drawing/2014/main" id="{133A2991-34EE-A2DD-181B-014760B0C35F}"/>
                  </a:ext>
                </a:extLst>
              </p:cNvPr>
              <p:cNvCxnSpPr>
                <a:cxnSpLocks/>
                <a:stCxn id="39" idx="6"/>
                <a:endCxn id="42" idx="1"/>
              </p:cNvCxnSpPr>
              <p:nvPr/>
            </p:nvCxnSpPr>
            <p:spPr>
              <a:xfrm>
                <a:off x="3953782" y="4648603"/>
                <a:ext cx="5270668" cy="858"/>
              </a:xfrm>
              <a:prstGeom prst="line">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A1D60BD9-ADCA-FD55-D9EE-C9BF9EE8CFB6}"/>
                  </a:ext>
                </a:extLst>
              </p:cNvPr>
              <p:cNvSpPr/>
              <p:nvPr/>
            </p:nvSpPr>
            <p:spPr>
              <a:xfrm>
                <a:off x="3267982" y="4305703"/>
                <a:ext cx="685800" cy="685800"/>
              </a:xfrm>
              <a:prstGeom prst="ellipse">
                <a:avLst/>
              </a:prstGeom>
              <a:solidFill>
                <a:schemeClr val="accent3">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a:solidFill>
                      <a:schemeClr val="tx1"/>
                    </a:solidFill>
                  </a:rPr>
                  <a:t>Model 4</a:t>
                </a:r>
              </a:p>
            </p:txBody>
          </p:sp>
          <p:sp>
            <p:nvSpPr>
              <p:cNvPr id="25" name="Rectangle 24">
                <a:extLst>
                  <a:ext uri="{FF2B5EF4-FFF2-40B4-BE49-F238E27FC236}">
                    <a16:creationId xmlns:a16="http://schemas.microsoft.com/office/drawing/2014/main" id="{3F68CD6F-DCF3-4089-B2A3-FCF39E6DED62}"/>
                  </a:ext>
                </a:extLst>
              </p:cNvPr>
              <p:cNvSpPr/>
              <p:nvPr/>
            </p:nvSpPr>
            <p:spPr>
              <a:xfrm>
                <a:off x="4500050" y="4448293"/>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Scalars</a:t>
                </a:r>
              </a:p>
              <a:p>
                <a:pPr algn="ctr"/>
                <a:r>
                  <a:rPr lang="en-US" sz="1000">
                    <a:solidFill>
                      <a:schemeClr val="tx1"/>
                    </a:solidFill>
                  </a:rPr>
                  <a:t>days</a:t>
                </a:r>
                <a:endParaRPr lang="en-US" sz="1200">
                  <a:solidFill>
                    <a:schemeClr val="tx1"/>
                  </a:solidFill>
                </a:endParaRPr>
              </a:p>
            </p:txBody>
          </p:sp>
          <p:sp>
            <p:nvSpPr>
              <p:cNvPr id="26" name="Rectangle 25">
                <a:extLst>
                  <a:ext uri="{FF2B5EF4-FFF2-40B4-BE49-F238E27FC236}">
                    <a16:creationId xmlns:a16="http://schemas.microsoft.com/office/drawing/2014/main" id="{3BB8E43F-614A-6F23-67D8-9E99DECC5C59}"/>
                  </a:ext>
                </a:extLst>
              </p:cNvPr>
              <p:cNvSpPr/>
              <p:nvPr/>
            </p:nvSpPr>
            <p:spPr>
              <a:xfrm>
                <a:off x="5681150" y="4448293"/>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SimTools</a:t>
                </a:r>
              </a:p>
              <a:p>
                <a:pPr algn="ctr"/>
                <a:r>
                  <a:rPr lang="en-US" sz="1000">
                    <a:solidFill>
                      <a:schemeClr val="tx1"/>
                    </a:solidFill>
                  </a:rPr>
                  <a:t>weeks</a:t>
                </a:r>
                <a:endParaRPr lang="en-US" sz="1200">
                  <a:solidFill>
                    <a:schemeClr val="tx1"/>
                  </a:solidFill>
                </a:endParaRPr>
              </a:p>
            </p:txBody>
          </p:sp>
          <p:sp>
            <p:nvSpPr>
              <p:cNvPr id="27" name="Rectangle 26">
                <a:extLst>
                  <a:ext uri="{FF2B5EF4-FFF2-40B4-BE49-F238E27FC236}">
                    <a16:creationId xmlns:a16="http://schemas.microsoft.com/office/drawing/2014/main" id="{8168E2E7-9E52-72A9-0BAE-35F65B74F97E}"/>
                  </a:ext>
                </a:extLst>
              </p:cNvPr>
              <p:cNvSpPr/>
              <p:nvPr/>
            </p:nvSpPr>
            <p:spPr>
              <a:xfrm>
                <a:off x="6862250" y="4448293"/>
                <a:ext cx="890016" cy="402336"/>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RedHawk</a:t>
                </a:r>
              </a:p>
              <a:p>
                <a:pPr algn="ctr"/>
                <a:r>
                  <a:rPr lang="en-US" sz="1000">
                    <a:solidFill>
                      <a:schemeClr val="tx1"/>
                    </a:solidFill>
                  </a:rPr>
                  <a:t>weeks</a:t>
                </a:r>
                <a:endParaRPr lang="en-US" sz="1200">
                  <a:solidFill>
                    <a:schemeClr val="tx1"/>
                  </a:solidFill>
                </a:endParaRPr>
              </a:p>
            </p:txBody>
          </p:sp>
          <p:sp>
            <p:nvSpPr>
              <p:cNvPr id="28" name="Rectangle 27">
                <a:extLst>
                  <a:ext uri="{FF2B5EF4-FFF2-40B4-BE49-F238E27FC236}">
                    <a16:creationId xmlns:a16="http://schemas.microsoft.com/office/drawing/2014/main" id="{9826D029-75B5-B7D0-1404-DD112272217B}"/>
                  </a:ext>
                </a:extLst>
              </p:cNvPr>
              <p:cNvSpPr/>
              <p:nvPr/>
            </p:nvSpPr>
            <p:spPr>
              <a:xfrm>
                <a:off x="8043350" y="4448293"/>
                <a:ext cx="890016" cy="402336"/>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Clocking</a:t>
                </a:r>
              </a:p>
              <a:p>
                <a:pPr algn="ctr"/>
                <a:r>
                  <a:rPr lang="en-US" sz="1000">
                    <a:solidFill>
                      <a:schemeClr val="tx1"/>
                    </a:solidFill>
                  </a:rPr>
                  <a:t>weeks</a:t>
                </a:r>
                <a:endParaRPr lang="en-US" sz="1200">
                  <a:solidFill>
                    <a:schemeClr val="tx1"/>
                  </a:solidFill>
                </a:endParaRPr>
              </a:p>
            </p:txBody>
          </p:sp>
          <p:sp>
            <p:nvSpPr>
              <p:cNvPr id="42" name="Rectangle 41">
                <a:extLst>
                  <a:ext uri="{FF2B5EF4-FFF2-40B4-BE49-F238E27FC236}">
                    <a16:creationId xmlns:a16="http://schemas.microsoft.com/office/drawing/2014/main" id="{92F93311-F663-3D74-AF7E-17AA8D68EB74}"/>
                  </a:ext>
                </a:extLst>
              </p:cNvPr>
              <p:cNvSpPr/>
              <p:nvPr/>
            </p:nvSpPr>
            <p:spPr>
              <a:xfrm>
                <a:off x="9224450" y="4448293"/>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SITools</a:t>
                </a:r>
              </a:p>
              <a:p>
                <a:pPr algn="ctr"/>
                <a:r>
                  <a:rPr lang="en-US" sz="1000">
                    <a:solidFill>
                      <a:schemeClr val="tx1"/>
                    </a:solidFill>
                  </a:rPr>
                  <a:t>weeks</a:t>
                </a:r>
                <a:endParaRPr lang="en-US" sz="1200">
                  <a:solidFill>
                    <a:schemeClr val="tx1"/>
                  </a:solidFill>
                </a:endParaRPr>
              </a:p>
            </p:txBody>
          </p:sp>
          <p:cxnSp>
            <p:nvCxnSpPr>
              <p:cNvPr id="119" name="Straight Arrow Connector 118">
                <a:extLst>
                  <a:ext uri="{FF2B5EF4-FFF2-40B4-BE49-F238E27FC236}">
                    <a16:creationId xmlns:a16="http://schemas.microsoft.com/office/drawing/2014/main" id="{4CAC0E21-E518-A254-0EC3-46F316E89551}"/>
                  </a:ext>
                </a:extLst>
              </p:cNvPr>
              <p:cNvCxnSpPr>
                <a:cxnSpLocks/>
              </p:cNvCxnSpPr>
              <p:nvPr/>
            </p:nvCxnSpPr>
            <p:spPr>
              <a:xfrm>
                <a:off x="1261565" y="4648603"/>
                <a:ext cx="2006417" cy="0"/>
              </a:xfrm>
              <a:prstGeom prst="straightConnector1">
                <a:avLst/>
              </a:prstGeom>
              <a:ln>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5" name="Rectangle 134">
                <a:extLst>
                  <a:ext uri="{FF2B5EF4-FFF2-40B4-BE49-F238E27FC236}">
                    <a16:creationId xmlns:a16="http://schemas.microsoft.com/office/drawing/2014/main" id="{CC008BDF-9A15-4E6D-2C5B-CD36C562EFDC}"/>
                  </a:ext>
                </a:extLst>
              </p:cNvPr>
              <p:cNvSpPr/>
              <p:nvPr/>
            </p:nvSpPr>
            <p:spPr>
              <a:xfrm>
                <a:off x="1168879" y="4337663"/>
                <a:ext cx="890016" cy="40233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Electrical</a:t>
                </a:r>
              </a:p>
            </p:txBody>
          </p:sp>
          <p:sp>
            <p:nvSpPr>
              <p:cNvPr id="101" name="Oval 100">
                <a:extLst>
                  <a:ext uri="{FF2B5EF4-FFF2-40B4-BE49-F238E27FC236}">
                    <a16:creationId xmlns:a16="http://schemas.microsoft.com/office/drawing/2014/main" id="{16E0AB75-1202-8606-51A5-997880AD76AE}"/>
                  </a:ext>
                </a:extLst>
              </p:cNvPr>
              <p:cNvSpPr>
                <a:spLocks noChangeAspect="1"/>
              </p:cNvSpPr>
              <p:nvPr/>
            </p:nvSpPr>
            <p:spPr>
              <a:xfrm>
                <a:off x="4820780" y="4079196"/>
                <a:ext cx="272250" cy="272250"/>
              </a:xfrm>
              <a:prstGeom prst="ellipse">
                <a:avLst/>
              </a:prstGeom>
              <a:solidFill>
                <a:schemeClr val="accent3">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M41</a:t>
                </a:r>
              </a:p>
            </p:txBody>
          </p:sp>
          <p:cxnSp>
            <p:nvCxnSpPr>
              <p:cNvPr id="104" name="Straight Connector 103">
                <a:extLst>
                  <a:ext uri="{FF2B5EF4-FFF2-40B4-BE49-F238E27FC236}">
                    <a16:creationId xmlns:a16="http://schemas.microsoft.com/office/drawing/2014/main" id="{A867056A-224F-CC65-61BB-E3ABB3E38A5D}"/>
                  </a:ext>
                </a:extLst>
              </p:cNvPr>
              <p:cNvCxnSpPr>
                <a:cxnSpLocks/>
              </p:cNvCxnSpPr>
              <p:nvPr/>
            </p:nvCxnSpPr>
            <p:spPr>
              <a:xfrm>
                <a:off x="4957122" y="4330576"/>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CD74946F-BB15-A00D-E115-BFD8C01F40CF}"/>
                  </a:ext>
                </a:extLst>
              </p:cNvPr>
              <p:cNvSpPr>
                <a:spLocks noChangeAspect="1"/>
              </p:cNvSpPr>
              <p:nvPr/>
            </p:nvSpPr>
            <p:spPr>
              <a:xfrm>
                <a:off x="6010858" y="4079196"/>
                <a:ext cx="272250" cy="272250"/>
              </a:xfrm>
              <a:prstGeom prst="ellipse">
                <a:avLst/>
              </a:prstGeom>
              <a:solidFill>
                <a:schemeClr val="accent3">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M42</a:t>
                </a:r>
              </a:p>
            </p:txBody>
          </p:sp>
          <p:cxnSp>
            <p:nvCxnSpPr>
              <p:cNvPr id="110" name="Straight Connector 109">
                <a:extLst>
                  <a:ext uri="{FF2B5EF4-FFF2-40B4-BE49-F238E27FC236}">
                    <a16:creationId xmlns:a16="http://schemas.microsoft.com/office/drawing/2014/main" id="{9AF7FE3C-11EE-8B14-7EAC-87AAD430D707}"/>
                  </a:ext>
                </a:extLst>
              </p:cNvPr>
              <p:cNvCxnSpPr>
                <a:cxnSpLocks/>
              </p:cNvCxnSpPr>
              <p:nvPr/>
            </p:nvCxnSpPr>
            <p:spPr>
              <a:xfrm>
                <a:off x="6147200" y="4330576"/>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C78DD2E0-5E81-464A-028C-FE8321325C8C}"/>
                  </a:ext>
                </a:extLst>
              </p:cNvPr>
              <p:cNvSpPr>
                <a:spLocks noChangeAspect="1"/>
              </p:cNvSpPr>
              <p:nvPr/>
            </p:nvSpPr>
            <p:spPr>
              <a:xfrm>
                <a:off x="7177179" y="4079196"/>
                <a:ext cx="272250" cy="272250"/>
              </a:xfrm>
              <a:prstGeom prst="ellipse">
                <a:avLst/>
              </a:prstGeom>
              <a:solidFill>
                <a:schemeClr val="accent3">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M43</a:t>
                </a:r>
              </a:p>
            </p:txBody>
          </p:sp>
          <p:cxnSp>
            <p:nvCxnSpPr>
              <p:cNvPr id="112" name="Straight Connector 111">
                <a:extLst>
                  <a:ext uri="{FF2B5EF4-FFF2-40B4-BE49-F238E27FC236}">
                    <a16:creationId xmlns:a16="http://schemas.microsoft.com/office/drawing/2014/main" id="{A8183CA0-F500-1242-109B-EA34F053F817}"/>
                  </a:ext>
                </a:extLst>
              </p:cNvPr>
              <p:cNvCxnSpPr>
                <a:cxnSpLocks/>
              </p:cNvCxnSpPr>
              <p:nvPr/>
            </p:nvCxnSpPr>
            <p:spPr>
              <a:xfrm>
                <a:off x="7313521" y="4330576"/>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1A275F56-AF95-C89F-9387-3304DCFDEEDA}"/>
                  </a:ext>
                </a:extLst>
              </p:cNvPr>
              <p:cNvSpPr>
                <a:spLocks noChangeAspect="1"/>
              </p:cNvSpPr>
              <p:nvPr/>
            </p:nvSpPr>
            <p:spPr>
              <a:xfrm>
                <a:off x="8367257" y="4079196"/>
                <a:ext cx="272250" cy="272250"/>
              </a:xfrm>
              <a:prstGeom prst="ellipse">
                <a:avLst/>
              </a:prstGeom>
              <a:solidFill>
                <a:schemeClr val="accent3">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M44</a:t>
                </a:r>
              </a:p>
            </p:txBody>
          </p:sp>
          <p:cxnSp>
            <p:nvCxnSpPr>
              <p:cNvPr id="115" name="Straight Connector 114">
                <a:extLst>
                  <a:ext uri="{FF2B5EF4-FFF2-40B4-BE49-F238E27FC236}">
                    <a16:creationId xmlns:a16="http://schemas.microsoft.com/office/drawing/2014/main" id="{C6EBD942-9CC6-854D-7EFB-EC220B250C67}"/>
                  </a:ext>
                </a:extLst>
              </p:cNvPr>
              <p:cNvCxnSpPr>
                <a:cxnSpLocks/>
              </p:cNvCxnSpPr>
              <p:nvPr/>
            </p:nvCxnSpPr>
            <p:spPr>
              <a:xfrm>
                <a:off x="8503599" y="4330576"/>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9EE2DEB0-AD6C-6E30-2155-DC9E87FB6A42}"/>
                  </a:ext>
                </a:extLst>
              </p:cNvPr>
              <p:cNvSpPr>
                <a:spLocks noChangeAspect="1"/>
              </p:cNvSpPr>
              <p:nvPr/>
            </p:nvSpPr>
            <p:spPr>
              <a:xfrm>
                <a:off x="9560793" y="4079196"/>
                <a:ext cx="272250" cy="272250"/>
              </a:xfrm>
              <a:prstGeom prst="ellipse">
                <a:avLst/>
              </a:prstGeom>
              <a:solidFill>
                <a:schemeClr val="accent3">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M45</a:t>
                </a:r>
              </a:p>
            </p:txBody>
          </p:sp>
          <p:cxnSp>
            <p:nvCxnSpPr>
              <p:cNvPr id="125" name="Straight Connector 124">
                <a:extLst>
                  <a:ext uri="{FF2B5EF4-FFF2-40B4-BE49-F238E27FC236}">
                    <a16:creationId xmlns:a16="http://schemas.microsoft.com/office/drawing/2014/main" id="{81500D2B-EEF2-1FBA-688B-6E4BB031B6A6}"/>
                  </a:ext>
                </a:extLst>
              </p:cNvPr>
              <p:cNvCxnSpPr>
                <a:cxnSpLocks/>
              </p:cNvCxnSpPr>
              <p:nvPr/>
            </p:nvCxnSpPr>
            <p:spPr>
              <a:xfrm>
                <a:off x="9697135" y="4321864"/>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49" name="Group 48">
              <a:extLst>
                <a:ext uri="{FF2B5EF4-FFF2-40B4-BE49-F238E27FC236}">
                  <a16:creationId xmlns:a16="http://schemas.microsoft.com/office/drawing/2014/main" id="{1D18671F-FFE5-81C4-2A93-4C630AC353AA}"/>
                </a:ext>
              </a:extLst>
            </p:cNvPr>
            <p:cNvGrpSpPr/>
            <p:nvPr/>
          </p:nvGrpSpPr>
          <p:grpSpPr>
            <a:xfrm>
              <a:off x="1151461" y="3043355"/>
              <a:ext cx="8500579" cy="911342"/>
              <a:chOff x="1168879" y="3130443"/>
              <a:chExt cx="8500579" cy="911342"/>
            </a:xfrm>
          </p:grpSpPr>
          <p:cxnSp>
            <p:nvCxnSpPr>
              <p:cNvPr id="167" name="Straight Connector 166">
                <a:extLst>
                  <a:ext uri="{FF2B5EF4-FFF2-40B4-BE49-F238E27FC236}">
                    <a16:creationId xmlns:a16="http://schemas.microsoft.com/office/drawing/2014/main" id="{2896E9AC-B8E1-17EF-7FB4-4382D1A7689F}"/>
                  </a:ext>
                </a:extLst>
              </p:cNvPr>
              <p:cNvCxnSpPr>
                <a:cxnSpLocks/>
                <a:stCxn id="6" idx="6"/>
                <a:endCxn id="41" idx="1"/>
              </p:cNvCxnSpPr>
              <p:nvPr/>
            </p:nvCxnSpPr>
            <p:spPr>
              <a:xfrm>
                <a:off x="3269506" y="3698885"/>
                <a:ext cx="5509936" cy="96"/>
              </a:xfrm>
              <a:prstGeom prst="line">
                <a:avLst/>
              </a:prstGeom>
              <a:ln w="31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D75D8ED9-DC43-EC05-D7A8-20092037C8FD}"/>
                  </a:ext>
                </a:extLst>
              </p:cNvPr>
              <p:cNvSpPr/>
              <p:nvPr/>
            </p:nvSpPr>
            <p:spPr>
              <a:xfrm>
                <a:off x="2583706" y="3355985"/>
                <a:ext cx="685800" cy="685800"/>
              </a:xfrm>
              <a:prstGeom prst="ellipse">
                <a:avLst/>
              </a:prstGeom>
              <a:solidFill>
                <a:schemeClr val="accent4">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a:solidFill>
                      <a:schemeClr val="tx1"/>
                    </a:solidFill>
                  </a:rPr>
                  <a:t>Model 3</a:t>
                </a:r>
              </a:p>
            </p:txBody>
          </p:sp>
          <p:sp>
            <p:nvSpPr>
              <p:cNvPr id="17" name="Rectangle 16">
                <a:extLst>
                  <a:ext uri="{FF2B5EF4-FFF2-40B4-BE49-F238E27FC236}">
                    <a16:creationId xmlns:a16="http://schemas.microsoft.com/office/drawing/2014/main" id="{EE8D9B07-F862-5E11-0E22-B1D02409B895}"/>
                  </a:ext>
                </a:extLst>
              </p:cNvPr>
              <p:cNvSpPr/>
              <p:nvPr/>
            </p:nvSpPr>
            <p:spPr>
              <a:xfrm>
                <a:off x="4055042" y="3497813"/>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Perf</a:t>
                </a:r>
              </a:p>
              <a:p>
                <a:pPr algn="ctr"/>
                <a:r>
                  <a:rPr lang="en-US" sz="1000">
                    <a:solidFill>
                      <a:schemeClr val="tx1"/>
                    </a:solidFill>
                  </a:rPr>
                  <a:t>mins</a:t>
                </a:r>
                <a:endParaRPr lang="en-US" sz="1200">
                  <a:solidFill>
                    <a:schemeClr val="tx1"/>
                  </a:solidFill>
                </a:endParaRPr>
              </a:p>
            </p:txBody>
          </p:sp>
          <p:sp>
            <p:nvSpPr>
              <p:cNvPr id="18" name="Rectangle 17">
                <a:extLst>
                  <a:ext uri="{FF2B5EF4-FFF2-40B4-BE49-F238E27FC236}">
                    <a16:creationId xmlns:a16="http://schemas.microsoft.com/office/drawing/2014/main" id="{F063786F-5F68-5B46-8536-FF7FED341C17}"/>
                  </a:ext>
                </a:extLst>
              </p:cNvPr>
              <p:cNvSpPr/>
              <p:nvPr/>
            </p:nvSpPr>
            <p:spPr>
              <a:xfrm>
                <a:off x="5236142" y="3497813"/>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Keiko</a:t>
                </a:r>
              </a:p>
              <a:p>
                <a:pPr algn="ctr"/>
                <a:r>
                  <a:rPr lang="en-US" sz="1000">
                    <a:solidFill>
                      <a:schemeClr val="tx1"/>
                    </a:solidFill>
                  </a:rPr>
                  <a:t>days</a:t>
                </a:r>
                <a:endParaRPr lang="en-US" sz="1200">
                  <a:solidFill>
                    <a:schemeClr val="tx1"/>
                  </a:solidFill>
                </a:endParaRPr>
              </a:p>
            </p:txBody>
          </p:sp>
          <p:sp>
            <p:nvSpPr>
              <p:cNvPr id="19" name="Rectangle 18">
                <a:extLst>
                  <a:ext uri="{FF2B5EF4-FFF2-40B4-BE49-F238E27FC236}">
                    <a16:creationId xmlns:a16="http://schemas.microsoft.com/office/drawing/2014/main" id="{17F69E3D-E85C-164A-45D9-91D8239AF508}"/>
                  </a:ext>
                </a:extLst>
              </p:cNvPr>
              <p:cNvSpPr/>
              <p:nvPr/>
            </p:nvSpPr>
            <p:spPr>
              <a:xfrm>
                <a:off x="6417242" y="3497813"/>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a:solidFill>
                      <a:schemeClr val="tx1"/>
                    </a:solidFill>
                  </a:rPr>
                  <a:t>Avalanche</a:t>
                </a:r>
              </a:p>
              <a:p>
                <a:pPr algn="ctr"/>
                <a:r>
                  <a:rPr lang="en-US" sz="1000">
                    <a:solidFill>
                      <a:schemeClr val="tx1"/>
                    </a:solidFill>
                  </a:rPr>
                  <a:t>weeks</a:t>
                </a:r>
                <a:endParaRPr lang="en-US" sz="1100">
                  <a:solidFill>
                    <a:schemeClr val="tx1"/>
                  </a:solidFill>
                </a:endParaRPr>
              </a:p>
            </p:txBody>
          </p:sp>
          <p:sp>
            <p:nvSpPr>
              <p:cNvPr id="20" name="Rectangle 19">
                <a:extLst>
                  <a:ext uri="{FF2B5EF4-FFF2-40B4-BE49-F238E27FC236}">
                    <a16:creationId xmlns:a16="http://schemas.microsoft.com/office/drawing/2014/main" id="{4535ED63-1551-967D-6E63-12FCCA71A8EB}"/>
                  </a:ext>
                </a:extLst>
              </p:cNvPr>
              <p:cNvSpPr/>
              <p:nvPr/>
            </p:nvSpPr>
            <p:spPr>
              <a:xfrm>
                <a:off x="7598342" y="3497813"/>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IDPA</a:t>
                </a:r>
              </a:p>
              <a:p>
                <a:pPr algn="ctr"/>
                <a:r>
                  <a:rPr lang="en-US" sz="1000">
                    <a:solidFill>
                      <a:schemeClr val="tx1"/>
                    </a:solidFill>
                  </a:rPr>
                  <a:t>weeks</a:t>
                </a:r>
                <a:endParaRPr lang="en-US" sz="1200">
                  <a:solidFill>
                    <a:schemeClr val="tx1"/>
                  </a:solidFill>
                </a:endParaRPr>
              </a:p>
            </p:txBody>
          </p:sp>
          <p:sp>
            <p:nvSpPr>
              <p:cNvPr id="41" name="Rectangle 40">
                <a:extLst>
                  <a:ext uri="{FF2B5EF4-FFF2-40B4-BE49-F238E27FC236}">
                    <a16:creationId xmlns:a16="http://schemas.microsoft.com/office/drawing/2014/main" id="{C690D35B-A56C-D1EE-6537-A5D4F11F1E9A}"/>
                  </a:ext>
                </a:extLst>
              </p:cNvPr>
              <p:cNvSpPr/>
              <p:nvPr/>
            </p:nvSpPr>
            <p:spPr>
              <a:xfrm>
                <a:off x="8779442" y="3497813"/>
                <a:ext cx="890016" cy="402336"/>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TCO</a:t>
                </a:r>
              </a:p>
              <a:p>
                <a:pPr algn="ctr"/>
                <a:r>
                  <a:rPr lang="en-US" sz="1000">
                    <a:solidFill>
                      <a:schemeClr val="tx1"/>
                    </a:solidFill>
                  </a:rPr>
                  <a:t>hours</a:t>
                </a:r>
                <a:endParaRPr lang="en-US" sz="1200">
                  <a:solidFill>
                    <a:schemeClr val="tx1"/>
                  </a:solidFill>
                </a:endParaRPr>
              </a:p>
            </p:txBody>
          </p:sp>
          <p:cxnSp>
            <p:nvCxnSpPr>
              <p:cNvPr id="117" name="Straight Arrow Connector 116">
                <a:extLst>
                  <a:ext uri="{FF2B5EF4-FFF2-40B4-BE49-F238E27FC236}">
                    <a16:creationId xmlns:a16="http://schemas.microsoft.com/office/drawing/2014/main" id="{31949167-898F-4206-141D-FD9AA0BBFC93}"/>
                  </a:ext>
                </a:extLst>
              </p:cNvPr>
              <p:cNvCxnSpPr>
                <a:cxnSpLocks/>
              </p:cNvCxnSpPr>
              <p:nvPr/>
            </p:nvCxnSpPr>
            <p:spPr>
              <a:xfrm>
                <a:off x="1261565" y="3698885"/>
                <a:ext cx="1322141" cy="0"/>
              </a:xfrm>
              <a:prstGeom prst="straightConnector1">
                <a:avLst/>
              </a:prstGeom>
              <a:ln>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4" name="Rectangle 133">
                <a:extLst>
                  <a:ext uri="{FF2B5EF4-FFF2-40B4-BE49-F238E27FC236}">
                    <a16:creationId xmlns:a16="http://schemas.microsoft.com/office/drawing/2014/main" id="{7C6769E3-E4DB-5363-A108-CBDE17874AAD}"/>
                  </a:ext>
                </a:extLst>
              </p:cNvPr>
              <p:cNvSpPr/>
              <p:nvPr/>
            </p:nvSpPr>
            <p:spPr>
              <a:xfrm>
                <a:off x="1168879" y="3382094"/>
                <a:ext cx="890016" cy="402336"/>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PnP</a:t>
                </a:r>
              </a:p>
            </p:txBody>
          </p:sp>
          <p:sp>
            <p:nvSpPr>
              <p:cNvPr id="77" name="Oval 76">
                <a:extLst>
                  <a:ext uri="{FF2B5EF4-FFF2-40B4-BE49-F238E27FC236}">
                    <a16:creationId xmlns:a16="http://schemas.microsoft.com/office/drawing/2014/main" id="{B89B6C8E-0155-9454-ECC0-CDC68AF71B64}"/>
                  </a:ext>
                </a:extLst>
              </p:cNvPr>
              <p:cNvSpPr>
                <a:spLocks noChangeAspect="1"/>
              </p:cNvSpPr>
              <p:nvPr/>
            </p:nvSpPr>
            <p:spPr>
              <a:xfrm>
                <a:off x="4371530" y="3130443"/>
                <a:ext cx="272250" cy="272250"/>
              </a:xfrm>
              <a:prstGeom prst="ellipse">
                <a:avLst/>
              </a:prstGeom>
              <a:solidFill>
                <a:schemeClr val="accent4">
                  <a:lumMod val="20000"/>
                  <a:lumOff val="80000"/>
                </a:schemeClr>
              </a:solidFill>
              <a:ln w="31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M31</a:t>
                </a:r>
              </a:p>
            </p:txBody>
          </p:sp>
          <p:cxnSp>
            <p:nvCxnSpPr>
              <p:cNvPr id="80" name="Straight Connector 79">
                <a:extLst>
                  <a:ext uri="{FF2B5EF4-FFF2-40B4-BE49-F238E27FC236}">
                    <a16:creationId xmlns:a16="http://schemas.microsoft.com/office/drawing/2014/main" id="{410F2DDA-6271-F22E-A69F-F517F920F1C9}"/>
                  </a:ext>
                </a:extLst>
              </p:cNvPr>
              <p:cNvCxnSpPr>
                <a:cxnSpLocks/>
              </p:cNvCxnSpPr>
              <p:nvPr/>
            </p:nvCxnSpPr>
            <p:spPr>
              <a:xfrm>
                <a:off x="4507872" y="3386894"/>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3" name="Oval 82">
                <a:extLst>
                  <a:ext uri="{FF2B5EF4-FFF2-40B4-BE49-F238E27FC236}">
                    <a16:creationId xmlns:a16="http://schemas.microsoft.com/office/drawing/2014/main" id="{3B985970-13FC-EF01-1036-09D0A3EE6F34}"/>
                  </a:ext>
                </a:extLst>
              </p:cNvPr>
              <p:cNvSpPr>
                <a:spLocks noChangeAspect="1"/>
              </p:cNvSpPr>
              <p:nvPr/>
            </p:nvSpPr>
            <p:spPr>
              <a:xfrm>
                <a:off x="5561608" y="3130443"/>
                <a:ext cx="272250" cy="272250"/>
              </a:xfrm>
              <a:prstGeom prst="ellipse">
                <a:avLst/>
              </a:prstGeom>
              <a:solidFill>
                <a:schemeClr val="accent4">
                  <a:lumMod val="20000"/>
                  <a:lumOff val="80000"/>
                </a:schemeClr>
              </a:solidFill>
              <a:ln w="31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M32</a:t>
                </a:r>
              </a:p>
            </p:txBody>
          </p:sp>
          <p:cxnSp>
            <p:nvCxnSpPr>
              <p:cNvPr id="86" name="Straight Connector 85">
                <a:extLst>
                  <a:ext uri="{FF2B5EF4-FFF2-40B4-BE49-F238E27FC236}">
                    <a16:creationId xmlns:a16="http://schemas.microsoft.com/office/drawing/2014/main" id="{8253ED27-DFD1-FBB3-6566-18D2518D6725}"/>
                  </a:ext>
                </a:extLst>
              </p:cNvPr>
              <p:cNvCxnSpPr>
                <a:cxnSpLocks/>
              </p:cNvCxnSpPr>
              <p:nvPr/>
            </p:nvCxnSpPr>
            <p:spPr>
              <a:xfrm>
                <a:off x="5697950" y="3386894"/>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9" name="Oval 88">
                <a:extLst>
                  <a:ext uri="{FF2B5EF4-FFF2-40B4-BE49-F238E27FC236}">
                    <a16:creationId xmlns:a16="http://schemas.microsoft.com/office/drawing/2014/main" id="{3BEBC273-7E1F-2287-659E-38C09825EC12}"/>
                  </a:ext>
                </a:extLst>
              </p:cNvPr>
              <p:cNvSpPr>
                <a:spLocks noChangeAspect="1"/>
              </p:cNvSpPr>
              <p:nvPr/>
            </p:nvSpPr>
            <p:spPr>
              <a:xfrm>
                <a:off x="6727929" y="3130443"/>
                <a:ext cx="272250" cy="272250"/>
              </a:xfrm>
              <a:prstGeom prst="ellipse">
                <a:avLst/>
              </a:prstGeom>
              <a:solidFill>
                <a:schemeClr val="accent4">
                  <a:lumMod val="20000"/>
                  <a:lumOff val="80000"/>
                </a:schemeClr>
              </a:solidFill>
              <a:ln w="31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M33</a:t>
                </a:r>
              </a:p>
            </p:txBody>
          </p:sp>
          <p:cxnSp>
            <p:nvCxnSpPr>
              <p:cNvPr id="92" name="Straight Connector 91">
                <a:extLst>
                  <a:ext uri="{FF2B5EF4-FFF2-40B4-BE49-F238E27FC236}">
                    <a16:creationId xmlns:a16="http://schemas.microsoft.com/office/drawing/2014/main" id="{F71651D8-B194-F72B-C01D-556F2979F9C8}"/>
                  </a:ext>
                </a:extLst>
              </p:cNvPr>
              <p:cNvCxnSpPr>
                <a:cxnSpLocks/>
              </p:cNvCxnSpPr>
              <p:nvPr/>
            </p:nvCxnSpPr>
            <p:spPr>
              <a:xfrm>
                <a:off x="6864271" y="3386894"/>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4579F98F-862A-0E26-4C7B-14B1508DAD93}"/>
                  </a:ext>
                </a:extLst>
              </p:cNvPr>
              <p:cNvSpPr>
                <a:spLocks noChangeAspect="1"/>
              </p:cNvSpPr>
              <p:nvPr/>
            </p:nvSpPr>
            <p:spPr>
              <a:xfrm>
                <a:off x="7918007" y="3130443"/>
                <a:ext cx="272250" cy="272250"/>
              </a:xfrm>
              <a:prstGeom prst="ellipse">
                <a:avLst/>
              </a:prstGeom>
              <a:solidFill>
                <a:schemeClr val="accent4">
                  <a:lumMod val="20000"/>
                  <a:lumOff val="80000"/>
                </a:schemeClr>
              </a:solidFill>
              <a:ln w="31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M34</a:t>
                </a:r>
              </a:p>
            </p:txBody>
          </p:sp>
          <p:cxnSp>
            <p:nvCxnSpPr>
              <p:cNvPr id="98" name="Straight Connector 97">
                <a:extLst>
                  <a:ext uri="{FF2B5EF4-FFF2-40B4-BE49-F238E27FC236}">
                    <a16:creationId xmlns:a16="http://schemas.microsoft.com/office/drawing/2014/main" id="{C4A84A0A-9219-DB1D-0E0C-A44C82D88E70}"/>
                  </a:ext>
                </a:extLst>
              </p:cNvPr>
              <p:cNvCxnSpPr>
                <a:cxnSpLocks/>
              </p:cNvCxnSpPr>
              <p:nvPr/>
            </p:nvCxnSpPr>
            <p:spPr>
              <a:xfrm>
                <a:off x="8054349" y="3386894"/>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8AF8EF6D-305F-3DAE-BF36-97C7255C099C}"/>
                  </a:ext>
                </a:extLst>
              </p:cNvPr>
              <p:cNvSpPr>
                <a:spLocks noChangeAspect="1"/>
              </p:cNvSpPr>
              <p:nvPr/>
            </p:nvSpPr>
            <p:spPr>
              <a:xfrm>
                <a:off x="9024542" y="3139215"/>
                <a:ext cx="272250" cy="272250"/>
              </a:xfrm>
              <a:prstGeom prst="ellipse">
                <a:avLst/>
              </a:prstGeom>
              <a:solidFill>
                <a:schemeClr val="accent4">
                  <a:lumMod val="20000"/>
                  <a:lumOff val="80000"/>
                </a:schemeClr>
              </a:solidFill>
              <a:ln w="31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700">
                    <a:solidFill>
                      <a:schemeClr val="tx1"/>
                    </a:solidFill>
                  </a:rPr>
                  <a:t>M35</a:t>
                </a:r>
              </a:p>
            </p:txBody>
          </p:sp>
          <p:cxnSp>
            <p:nvCxnSpPr>
              <p:cNvPr id="23" name="Straight Connector 22">
                <a:extLst>
                  <a:ext uri="{FF2B5EF4-FFF2-40B4-BE49-F238E27FC236}">
                    <a16:creationId xmlns:a16="http://schemas.microsoft.com/office/drawing/2014/main" id="{48B32C20-CCF9-4F5A-AB8F-9E7E06F91E4B}"/>
                  </a:ext>
                </a:extLst>
              </p:cNvPr>
              <p:cNvCxnSpPr>
                <a:cxnSpLocks/>
              </p:cNvCxnSpPr>
              <p:nvPr/>
            </p:nvCxnSpPr>
            <p:spPr>
              <a:xfrm>
                <a:off x="9160884" y="3395666"/>
                <a:ext cx="0" cy="127806"/>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48" name="TextBox 47">
              <a:extLst>
                <a:ext uri="{FF2B5EF4-FFF2-40B4-BE49-F238E27FC236}">
                  <a16:creationId xmlns:a16="http://schemas.microsoft.com/office/drawing/2014/main" id="{1BC94944-C0A2-0C3E-EB77-896DC45A98AB}"/>
                </a:ext>
              </a:extLst>
            </p:cNvPr>
            <p:cNvSpPr txBox="1"/>
            <p:nvPr/>
          </p:nvSpPr>
          <p:spPr>
            <a:xfrm>
              <a:off x="5206531" y="5949932"/>
              <a:ext cx="2841808" cy="246221"/>
            </a:xfrm>
            <a:prstGeom prst="rect">
              <a:avLst/>
            </a:prstGeom>
            <a:noFill/>
          </p:spPr>
          <p:txBody>
            <a:bodyPr wrap="square">
              <a:spAutoFit/>
            </a:bodyPr>
            <a:lstStyle/>
            <a:p>
              <a:pPr lvl="0"/>
              <a:r>
                <a:rPr lang="en-US" sz="1000">
                  <a:solidFill>
                    <a:schemeClr val="bg1">
                      <a:lumMod val="50000"/>
                    </a:schemeClr>
                  </a:solidFill>
                </a:rPr>
                <a:t>STCO: system technology co-optimization</a:t>
              </a:r>
            </a:p>
          </p:txBody>
        </p:sp>
        <p:grpSp>
          <p:nvGrpSpPr>
            <p:cNvPr id="34" name="Group 33">
              <a:extLst>
                <a:ext uri="{FF2B5EF4-FFF2-40B4-BE49-F238E27FC236}">
                  <a16:creationId xmlns:a16="http://schemas.microsoft.com/office/drawing/2014/main" id="{764F4B37-A7A7-7A62-EF6C-2AA582C429DE}"/>
                </a:ext>
              </a:extLst>
            </p:cNvPr>
            <p:cNvGrpSpPr/>
            <p:nvPr/>
          </p:nvGrpSpPr>
          <p:grpSpPr>
            <a:xfrm>
              <a:off x="316094" y="5942238"/>
              <a:ext cx="1909745" cy="276999"/>
              <a:chOff x="333512" y="6020365"/>
              <a:chExt cx="1909745" cy="276999"/>
            </a:xfrm>
          </p:grpSpPr>
          <p:sp>
            <p:nvSpPr>
              <p:cNvPr id="35" name="Rectangle 34">
                <a:extLst>
                  <a:ext uri="{FF2B5EF4-FFF2-40B4-BE49-F238E27FC236}">
                    <a16:creationId xmlns:a16="http://schemas.microsoft.com/office/drawing/2014/main" id="{1DBEEA46-3B5A-F12B-563D-70C16E11D106}"/>
                  </a:ext>
                </a:extLst>
              </p:cNvPr>
              <p:cNvSpPr/>
              <p:nvPr/>
            </p:nvSpPr>
            <p:spPr>
              <a:xfrm>
                <a:off x="333512" y="6021704"/>
                <a:ext cx="272276" cy="274320"/>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38" name="Rectangle 37">
                <a:extLst>
                  <a:ext uri="{FF2B5EF4-FFF2-40B4-BE49-F238E27FC236}">
                    <a16:creationId xmlns:a16="http://schemas.microsoft.com/office/drawing/2014/main" id="{43F98597-E09A-A6D4-21B9-21796362642B}"/>
                  </a:ext>
                </a:extLst>
              </p:cNvPr>
              <p:cNvSpPr/>
              <p:nvPr/>
            </p:nvSpPr>
            <p:spPr>
              <a:xfrm>
                <a:off x="1105545" y="6021704"/>
                <a:ext cx="272276" cy="27432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schemeClr val="tx1"/>
                  </a:solidFill>
                </a:endParaRPr>
              </a:p>
            </p:txBody>
          </p:sp>
          <p:sp>
            <p:nvSpPr>
              <p:cNvPr id="43" name="TextBox 42">
                <a:extLst>
                  <a:ext uri="{FF2B5EF4-FFF2-40B4-BE49-F238E27FC236}">
                    <a16:creationId xmlns:a16="http://schemas.microsoft.com/office/drawing/2014/main" id="{B5580F6E-AF9D-39C6-4732-74959AB0A86C}"/>
                  </a:ext>
                </a:extLst>
              </p:cNvPr>
              <p:cNvSpPr txBox="1"/>
              <p:nvPr/>
            </p:nvSpPr>
            <p:spPr>
              <a:xfrm>
                <a:off x="1348162" y="6020365"/>
                <a:ext cx="895095" cy="276999"/>
              </a:xfrm>
              <a:prstGeom prst="rect">
                <a:avLst/>
              </a:prstGeom>
              <a:noFill/>
            </p:spPr>
            <p:txBody>
              <a:bodyPr wrap="square" rtlCol="0">
                <a:spAutoFit/>
              </a:bodyPr>
              <a:lstStyle/>
              <a:p>
                <a:r>
                  <a:rPr lang="en-US" sz="1200"/>
                  <a:t>Intel</a:t>
                </a:r>
              </a:p>
            </p:txBody>
          </p:sp>
          <p:sp>
            <p:nvSpPr>
              <p:cNvPr id="44" name="TextBox 43">
                <a:extLst>
                  <a:ext uri="{FF2B5EF4-FFF2-40B4-BE49-F238E27FC236}">
                    <a16:creationId xmlns:a16="http://schemas.microsoft.com/office/drawing/2014/main" id="{9A6AFC1D-233D-934B-6C16-57DB7B81AA89}"/>
                  </a:ext>
                </a:extLst>
              </p:cNvPr>
              <p:cNvSpPr txBox="1"/>
              <p:nvPr/>
            </p:nvSpPr>
            <p:spPr>
              <a:xfrm>
                <a:off x="567421" y="6020365"/>
                <a:ext cx="814460" cy="276999"/>
              </a:xfrm>
              <a:prstGeom prst="rect">
                <a:avLst/>
              </a:prstGeom>
              <a:noFill/>
            </p:spPr>
            <p:txBody>
              <a:bodyPr wrap="square" rtlCol="0">
                <a:spAutoFit/>
              </a:bodyPr>
              <a:lstStyle/>
              <a:p>
                <a:r>
                  <a:rPr lang="en-US" sz="1200"/>
                  <a:t>EDA</a:t>
                </a:r>
              </a:p>
            </p:txBody>
          </p:sp>
        </p:grpSp>
      </p:grpSp>
    </p:spTree>
    <p:extLst>
      <p:ext uri="{BB962C8B-B14F-4D97-AF65-F5344CB8AC3E}">
        <p14:creationId xmlns:p14="http://schemas.microsoft.com/office/powerpoint/2010/main" val="2157927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4FA22-8107-1DF0-8504-3F832BBF3FF4}"/>
              </a:ext>
            </a:extLst>
          </p:cNvPr>
          <p:cNvSpPr>
            <a:spLocks noGrp="1"/>
          </p:cNvSpPr>
          <p:nvPr>
            <p:ph type="title"/>
          </p:nvPr>
        </p:nvSpPr>
        <p:spPr/>
        <p:txBody>
          <a:bodyPr/>
          <a:lstStyle/>
          <a:p>
            <a:r>
              <a:rPr lang="en-US"/>
              <a:t>SRF as a  POC Test Case</a:t>
            </a:r>
          </a:p>
        </p:txBody>
      </p:sp>
    </p:spTree>
    <p:extLst>
      <p:ext uri="{BB962C8B-B14F-4D97-AF65-F5344CB8AC3E}">
        <p14:creationId xmlns:p14="http://schemas.microsoft.com/office/powerpoint/2010/main" val="3200538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0EF41-697A-784A-9DD6-3541131FB195}"/>
              </a:ext>
            </a:extLst>
          </p:cNvPr>
          <p:cNvSpPr>
            <a:spLocks noGrp="1"/>
          </p:cNvSpPr>
          <p:nvPr>
            <p:ph type="title"/>
          </p:nvPr>
        </p:nvSpPr>
        <p:spPr/>
        <p:txBody>
          <a:bodyPr/>
          <a:lstStyle/>
          <a:p>
            <a:r>
              <a:rPr lang="en-US"/>
              <a:t>SRF Use Case for Development</a:t>
            </a:r>
          </a:p>
        </p:txBody>
      </p:sp>
      <p:sp>
        <p:nvSpPr>
          <p:cNvPr id="3" name="Content Placeholder 2">
            <a:extLst>
              <a:ext uri="{FF2B5EF4-FFF2-40B4-BE49-F238E27FC236}">
                <a16:creationId xmlns:a16="http://schemas.microsoft.com/office/drawing/2014/main" id="{E40CF0F0-A656-F061-FCEE-347338BE9460}"/>
              </a:ext>
            </a:extLst>
          </p:cNvPr>
          <p:cNvSpPr>
            <a:spLocks noGrp="1"/>
          </p:cNvSpPr>
          <p:nvPr>
            <p:ph idx="1"/>
          </p:nvPr>
        </p:nvSpPr>
        <p:spPr>
          <a:xfrm>
            <a:off x="381000" y="1487056"/>
            <a:ext cx="9100351" cy="4689908"/>
          </a:xfrm>
        </p:spPr>
        <p:txBody>
          <a:bodyPr>
            <a:normAutofit lnSpcReduction="10000"/>
          </a:bodyPr>
          <a:lstStyle/>
          <a:p>
            <a:r>
              <a:rPr lang="en-US"/>
              <a:t> SRF-SP LCC is thermally limited to 300W in BHS-SP vs competition able to support 350-400W </a:t>
            </a:r>
          </a:p>
          <a:p>
            <a:endParaRPr lang="en-US"/>
          </a:p>
          <a:p>
            <a:r>
              <a:rPr lang="en-US"/>
              <a:t> Root cause : Back-to-back Floating Point (FP) units inside 4-core Crestmont module</a:t>
            </a:r>
          </a:p>
          <a:p>
            <a:endParaRPr lang="en-US"/>
          </a:p>
          <a:p>
            <a:r>
              <a:rPr lang="en-US"/>
              <a:t>Status Quo</a:t>
            </a:r>
          </a:p>
          <a:p>
            <a:pPr lvl="1"/>
            <a:r>
              <a:rPr lang="en-US"/>
              <a:t>Other than PowerPoint presentations, very hard to get any solid data  (split across multiple teams/orgs)</a:t>
            </a:r>
          </a:p>
          <a:p>
            <a:pPr lvl="1"/>
            <a:r>
              <a:rPr lang="en-US"/>
              <a:t>Barrier to simple what-ifs is high</a:t>
            </a:r>
          </a:p>
          <a:p>
            <a:pPr lvl="1"/>
            <a:r>
              <a:rPr lang="en-US"/>
              <a:t>Example what-if: What is the separation of FP units that will provide extra TDP head room? </a:t>
            </a:r>
          </a:p>
          <a:p>
            <a:pPr marL="0" indent="0">
              <a:buNone/>
            </a:pPr>
            <a:endParaRPr lang="en-US"/>
          </a:p>
        </p:txBody>
      </p:sp>
      <p:pic>
        <p:nvPicPr>
          <p:cNvPr id="4" name="Content Placeholder 6">
            <a:extLst>
              <a:ext uri="{FF2B5EF4-FFF2-40B4-BE49-F238E27FC236}">
                <a16:creationId xmlns:a16="http://schemas.microsoft.com/office/drawing/2014/main" id="{4B6BEC5A-E59F-2A18-0252-5777D87A3803}"/>
              </a:ext>
            </a:extLst>
          </p:cNvPr>
          <p:cNvPicPr>
            <a:picLocks noChangeAspect="1"/>
          </p:cNvPicPr>
          <p:nvPr/>
        </p:nvPicPr>
        <p:blipFill>
          <a:blip r:embed="rId2"/>
          <a:stretch>
            <a:fillRect/>
          </a:stretch>
        </p:blipFill>
        <p:spPr>
          <a:xfrm>
            <a:off x="10283550" y="1419951"/>
            <a:ext cx="1267388" cy="1325563"/>
          </a:xfrm>
          <a:prstGeom prst="rect">
            <a:avLst/>
          </a:prstGeom>
        </p:spPr>
      </p:pic>
      <p:grpSp>
        <p:nvGrpSpPr>
          <p:cNvPr id="5" name="Group 4">
            <a:extLst>
              <a:ext uri="{FF2B5EF4-FFF2-40B4-BE49-F238E27FC236}">
                <a16:creationId xmlns:a16="http://schemas.microsoft.com/office/drawing/2014/main" id="{1BC735CE-4A6D-72E1-1B90-E74D97BF1DAB}"/>
              </a:ext>
            </a:extLst>
          </p:cNvPr>
          <p:cNvGrpSpPr/>
          <p:nvPr/>
        </p:nvGrpSpPr>
        <p:grpSpPr>
          <a:xfrm>
            <a:off x="10203668" y="3631810"/>
            <a:ext cx="1347270" cy="928333"/>
            <a:chOff x="8741253" y="3836439"/>
            <a:chExt cx="1347270" cy="928333"/>
          </a:xfrm>
        </p:grpSpPr>
        <p:grpSp>
          <p:nvGrpSpPr>
            <p:cNvPr id="6" name="Group 5">
              <a:extLst>
                <a:ext uri="{FF2B5EF4-FFF2-40B4-BE49-F238E27FC236}">
                  <a16:creationId xmlns:a16="http://schemas.microsoft.com/office/drawing/2014/main" id="{75076D53-7419-1295-F3F4-78FAB250D2C5}"/>
                </a:ext>
              </a:extLst>
            </p:cNvPr>
            <p:cNvGrpSpPr/>
            <p:nvPr/>
          </p:nvGrpSpPr>
          <p:grpSpPr>
            <a:xfrm>
              <a:off x="8955220" y="3841544"/>
              <a:ext cx="566652" cy="423690"/>
              <a:chOff x="8955220" y="3847443"/>
              <a:chExt cx="566652" cy="423690"/>
            </a:xfrm>
          </p:grpSpPr>
          <p:sp>
            <p:nvSpPr>
              <p:cNvPr id="22" name="Rectangle 21">
                <a:extLst>
                  <a:ext uri="{FF2B5EF4-FFF2-40B4-BE49-F238E27FC236}">
                    <a16:creationId xmlns:a16="http://schemas.microsoft.com/office/drawing/2014/main" id="{5774FBCC-9400-EB74-03CB-910C735C146B}"/>
                  </a:ext>
                </a:extLst>
              </p:cNvPr>
              <p:cNvSpPr/>
              <p:nvPr/>
            </p:nvSpPr>
            <p:spPr>
              <a:xfrm>
                <a:off x="8955220" y="3847443"/>
                <a:ext cx="566651" cy="423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FFFF"/>
                    </a:solidFill>
                    <a:effectLst/>
                    <a:uLnTx/>
                    <a:uFillTx/>
                    <a:latin typeface="IntelOne Display Regular"/>
                    <a:cs typeface="Arial"/>
                  </a:rPr>
                  <a:t>c0</a:t>
                </a:r>
              </a:p>
            </p:txBody>
          </p:sp>
          <p:sp>
            <p:nvSpPr>
              <p:cNvPr id="23" name="Rectangle 22">
                <a:extLst>
                  <a:ext uri="{FF2B5EF4-FFF2-40B4-BE49-F238E27FC236}">
                    <a16:creationId xmlns:a16="http://schemas.microsoft.com/office/drawing/2014/main" id="{90C781B4-D106-C3DE-5B62-0FA10876257B}"/>
                  </a:ext>
                </a:extLst>
              </p:cNvPr>
              <p:cNvSpPr/>
              <p:nvPr/>
            </p:nvSpPr>
            <p:spPr>
              <a:xfrm>
                <a:off x="9391774" y="3901866"/>
                <a:ext cx="130098" cy="15688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FFFFFF"/>
                    </a:solidFill>
                    <a:effectLst/>
                    <a:uLnTx/>
                    <a:uFillTx/>
                    <a:latin typeface="IntelOne Display Regular"/>
                    <a:cs typeface="Arial"/>
                  </a:rPr>
                  <a:t>FP</a:t>
                </a:r>
              </a:p>
            </p:txBody>
          </p:sp>
          <p:sp>
            <p:nvSpPr>
              <p:cNvPr id="24" name="Isosceles Triangle 23">
                <a:extLst>
                  <a:ext uri="{FF2B5EF4-FFF2-40B4-BE49-F238E27FC236}">
                    <a16:creationId xmlns:a16="http://schemas.microsoft.com/office/drawing/2014/main" id="{586834E1-F307-4B47-99ED-34888F316048}"/>
                  </a:ext>
                </a:extLst>
              </p:cNvPr>
              <p:cNvSpPr/>
              <p:nvPr/>
            </p:nvSpPr>
            <p:spPr>
              <a:xfrm>
                <a:off x="8955220" y="4212669"/>
                <a:ext cx="78883" cy="58464"/>
              </a:xfrm>
              <a:prstGeom prst="triangle">
                <a:avLst>
                  <a:gd name="adj" fmla="val 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Display Regular"/>
                  <a:cs typeface="Arial"/>
                </a:endParaRPr>
              </a:p>
            </p:txBody>
          </p:sp>
        </p:grpSp>
        <p:grpSp>
          <p:nvGrpSpPr>
            <p:cNvPr id="7" name="Group 6">
              <a:extLst>
                <a:ext uri="{FF2B5EF4-FFF2-40B4-BE49-F238E27FC236}">
                  <a16:creationId xmlns:a16="http://schemas.microsoft.com/office/drawing/2014/main" id="{EBCA210A-D855-6AC3-7B00-EED3EE85253F}"/>
                </a:ext>
              </a:extLst>
            </p:cNvPr>
            <p:cNvGrpSpPr/>
            <p:nvPr/>
          </p:nvGrpSpPr>
          <p:grpSpPr>
            <a:xfrm flipH="1">
              <a:off x="9521871" y="3836439"/>
              <a:ext cx="566652" cy="429589"/>
              <a:chOff x="8955220" y="3841544"/>
              <a:chExt cx="566652" cy="429589"/>
            </a:xfrm>
          </p:grpSpPr>
          <p:sp>
            <p:nvSpPr>
              <p:cNvPr id="19" name="Rectangle 18">
                <a:extLst>
                  <a:ext uri="{FF2B5EF4-FFF2-40B4-BE49-F238E27FC236}">
                    <a16:creationId xmlns:a16="http://schemas.microsoft.com/office/drawing/2014/main" id="{85E1C1E5-A065-6FE1-45CE-4047637390E1}"/>
                  </a:ext>
                </a:extLst>
              </p:cNvPr>
              <p:cNvSpPr/>
              <p:nvPr/>
            </p:nvSpPr>
            <p:spPr>
              <a:xfrm>
                <a:off x="8955220" y="3841544"/>
                <a:ext cx="566651" cy="423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FFFF"/>
                    </a:solidFill>
                    <a:effectLst/>
                    <a:uLnTx/>
                    <a:uFillTx/>
                    <a:latin typeface="IntelOne Display Regular"/>
                    <a:cs typeface="Arial"/>
                  </a:rPr>
                  <a:t>c1</a:t>
                </a:r>
              </a:p>
            </p:txBody>
          </p:sp>
          <p:sp>
            <p:nvSpPr>
              <p:cNvPr id="20" name="Rectangle 19">
                <a:extLst>
                  <a:ext uri="{FF2B5EF4-FFF2-40B4-BE49-F238E27FC236}">
                    <a16:creationId xmlns:a16="http://schemas.microsoft.com/office/drawing/2014/main" id="{9816336E-5CD6-6811-5BB9-434E223F104C}"/>
                  </a:ext>
                </a:extLst>
              </p:cNvPr>
              <p:cNvSpPr/>
              <p:nvPr/>
            </p:nvSpPr>
            <p:spPr>
              <a:xfrm>
                <a:off x="9391774" y="3901866"/>
                <a:ext cx="130098" cy="15688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FFFFFF"/>
                    </a:solidFill>
                    <a:effectLst/>
                    <a:uLnTx/>
                    <a:uFillTx/>
                    <a:latin typeface="IntelOne Display Regular"/>
                    <a:cs typeface="Arial"/>
                  </a:rPr>
                  <a:t>FP</a:t>
                </a:r>
              </a:p>
            </p:txBody>
          </p:sp>
          <p:sp>
            <p:nvSpPr>
              <p:cNvPr id="21" name="Isosceles Triangle 20">
                <a:extLst>
                  <a:ext uri="{FF2B5EF4-FFF2-40B4-BE49-F238E27FC236}">
                    <a16:creationId xmlns:a16="http://schemas.microsoft.com/office/drawing/2014/main" id="{6059D983-6300-D53A-2B67-F98DB4CCEEB4}"/>
                  </a:ext>
                </a:extLst>
              </p:cNvPr>
              <p:cNvSpPr/>
              <p:nvPr/>
            </p:nvSpPr>
            <p:spPr>
              <a:xfrm>
                <a:off x="8955220" y="4212669"/>
                <a:ext cx="78883" cy="58464"/>
              </a:xfrm>
              <a:prstGeom prst="triangle">
                <a:avLst>
                  <a:gd name="adj" fmla="val 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Display Regular"/>
                  <a:cs typeface="Arial"/>
                </a:endParaRPr>
              </a:p>
            </p:txBody>
          </p:sp>
        </p:grpSp>
        <p:grpSp>
          <p:nvGrpSpPr>
            <p:cNvPr id="8" name="Group 7">
              <a:extLst>
                <a:ext uri="{FF2B5EF4-FFF2-40B4-BE49-F238E27FC236}">
                  <a16:creationId xmlns:a16="http://schemas.microsoft.com/office/drawing/2014/main" id="{C01E2D55-A85A-4A6F-0219-AD2F4FA00E1C}"/>
                </a:ext>
              </a:extLst>
            </p:cNvPr>
            <p:cNvGrpSpPr/>
            <p:nvPr/>
          </p:nvGrpSpPr>
          <p:grpSpPr>
            <a:xfrm flipV="1">
              <a:off x="8955219" y="4340288"/>
              <a:ext cx="1133303" cy="424484"/>
              <a:chOff x="8955219" y="4440041"/>
              <a:chExt cx="1133303" cy="424484"/>
            </a:xfrm>
          </p:grpSpPr>
          <p:grpSp>
            <p:nvGrpSpPr>
              <p:cNvPr id="11" name="Group 10">
                <a:extLst>
                  <a:ext uri="{FF2B5EF4-FFF2-40B4-BE49-F238E27FC236}">
                    <a16:creationId xmlns:a16="http://schemas.microsoft.com/office/drawing/2014/main" id="{CD396C3E-5FF0-5B30-FF48-C7A94B17BA99}"/>
                  </a:ext>
                </a:extLst>
              </p:cNvPr>
              <p:cNvGrpSpPr/>
              <p:nvPr/>
            </p:nvGrpSpPr>
            <p:grpSpPr>
              <a:xfrm>
                <a:off x="8955219" y="4440041"/>
                <a:ext cx="566652" cy="423690"/>
                <a:chOff x="8955220" y="3847443"/>
                <a:chExt cx="566652" cy="423690"/>
              </a:xfrm>
            </p:grpSpPr>
            <p:sp>
              <p:nvSpPr>
                <p:cNvPr id="16" name="Rectangle 15">
                  <a:extLst>
                    <a:ext uri="{FF2B5EF4-FFF2-40B4-BE49-F238E27FC236}">
                      <a16:creationId xmlns:a16="http://schemas.microsoft.com/office/drawing/2014/main" id="{7867DF22-3848-B715-603C-8C8A2EE1DE96}"/>
                    </a:ext>
                  </a:extLst>
                </p:cNvPr>
                <p:cNvSpPr/>
                <p:nvPr/>
              </p:nvSpPr>
              <p:spPr>
                <a:xfrm>
                  <a:off x="8955220" y="3847443"/>
                  <a:ext cx="566651" cy="423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FFFF"/>
                      </a:solidFill>
                      <a:effectLst/>
                      <a:uLnTx/>
                      <a:uFillTx/>
                      <a:latin typeface="IntelOne Display Regular"/>
                      <a:cs typeface="Arial"/>
                    </a:rPr>
                    <a:t>c3</a:t>
                  </a:r>
                </a:p>
              </p:txBody>
            </p:sp>
            <p:sp>
              <p:nvSpPr>
                <p:cNvPr id="17" name="Rectangle 16">
                  <a:extLst>
                    <a:ext uri="{FF2B5EF4-FFF2-40B4-BE49-F238E27FC236}">
                      <a16:creationId xmlns:a16="http://schemas.microsoft.com/office/drawing/2014/main" id="{12A9ABA5-FBA4-7309-6ED4-A9D37800EF05}"/>
                    </a:ext>
                  </a:extLst>
                </p:cNvPr>
                <p:cNvSpPr/>
                <p:nvPr/>
              </p:nvSpPr>
              <p:spPr>
                <a:xfrm>
                  <a:off x="9391774" y="3901866"/>
                  <a:ext cx="130098" cy="15688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FFFFFF"/>
                      </a:solidFill>
                      <a:effectLst/>
                      <a:uLnTx/>
                      <a:uFillTx/>
                      <a:latin typeface="IntelOne Display Regular"/>
                      <a:cs typeface="Arial"/>
                    </a:rPr>
                    <a:t>FP</a:t>
                  </a:r>
                </a:p>
              </p:txBody>
            </p:sp>
            <p:sp>
              <p:nvSpPr>
                <p:cNvPr id="18" name="Isosceles Triangle 17">
                  <a:extLst>
                    <a:ext uri="{FF2B5EF4-FFF2-40B4-BE49-F238E27FC236}">
                      <a16:creationId xmlns:a16="http://schemas.microsoft.com/office/drawing/2014/main" id="{50CF3C84-488A-2846-1BEB-4E267498C43B}"/>
                    </a:ext>
                  </a:extLst>
                </p:cNvPr>
                <p:cNvSpPr/>
                <p:nvPr/>
              </p:nvSpPr>
              <p:spPr>
                <a:xfrm>
                  <a:off x="8955220" y="4212669"/>
                  <a:ext cx="78883" cy="58464"/>
                </a:xfrm>
                <a:prstGeom prst="triangle">
                  <a:avLst>
                    <a:gd name="adj" fmla="val 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Display Regular"/>
                    <a:cs typeface="Arial"/>
                  </a:endParaRPr>
                </a:p>
              </p:txBody>
            </p:sp>
          </p:grpSp>
          <p:grpSp>
            <p:nvGrpSpPr>
              <p:cNvPr id="12" name="Group 11">
                <a:extLst>
                  <a:ext uri="{FF2B5EF4-FFF2-40B4-BE49-F238E27FC236}">
                    <a16:creationId xmlns:a16="http://schemas.microsoft.com/office/drawing/2014/main" id="{546F4530-4E47-DA47-9A81-642309B7963B}"/>
                  </a:ext>
                </a:extLst>
              </p:cNvPr>
              <p:cNvGrpSpPr/>
              <p:nvPr/>
            </p:nvGrpSpPr>
            <p:grpSpPr>
              <a:xfrm flipH="1">
                <a:off x="9521870" y="4440835"/>
                <a:ext cx="566652" cy="423690"/>
                <a:chOff x="8955220" y="3847443"/>
                <a:chExt cx="566652" cy="423690"/>
              </a:xfrm>
            </p:grpSpPr>
            <p:sp>
              <p:nvSpPr>
                <p:cNvPr id="13" name="Rectangle 12">
                  <a:extLst>
                    <a:ext uri="{FF2B5EF4-FFF2-40B4-BE49-F238E27FC236}">
                      <a16:creationId xmlns:a16="http://schemas.microsoft.com/office/drawing/2014/main" id="{6F55311C-F769-E09E-8116-CD5EBCC44C82}"/>
                    </a:ext>
                  </a:extLst>
                </p:cNvPr>
                <p:cNvSpPr/>
                <p:nvPr/>
              </p:nvSpPr>
              <p:spPr>
                <a:xfrm>
                  <a:off x="8955220" y="3847443"/>
                  <a:ext cx="566651" cy="4236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FFFFFF"/>
                      </a:solidFill>
                      <a:effectLst/>
                      <a:uLnTx/>
                      <a:uFillTx/>
                      <a:latin typeface="IntelOne Display Regular"/>
                      <a:cs typeface="Arial"/>
                    </a:rPr>
                    <a:t>c2</a:t>
                  </a:r>
                </a:p>
              </p:txBody>
            </p:sp>
            <p:sp>
              <p:nvSpPr>
                <p:cNvPr id="14" name="Rectangle 13">
                  <a:extLst>
                    <a:ext uri="{FF2B5EF4-FFF2-40B4-BE49-F238E27FC236}">
                      <a16:creationId xmlns:a16="http://schemas.microsoft.com/office/drawing/2014/main" id="{86C1E3AC-1055-3B82-4D3A-AC6B9B3CBE71}"/>
                    </a:ext>
                  </a:extLst>
                </p:cNvPr>
                <p:cNvSpPr/>
                <p:nvPr/>
              </p:nvSpPr>
              <p:spPr>
                <a:xfrm>
                  <a:off x="9391774" y="3901866"/>
                  <a:ext cx="130098" cy="15688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FFFFFF"/>
                      </a:solidFill>
                      <a:effectLst/>
                      <a:uLnTx/>
                      <a:uFillTx/>
                      <a:latin typeface="IntelOne Display Regular"/>
                      <a:cs typeface="Arial"/>
                    </a:rPr>
                    <a:t>FP</a:t>
                  </a:r>
                </a:p>
              </p:txBody>
            </p:sp>
            <p:sp>
              <p:nvSpPr>
                <p:cNvPr id="15" name="Isosceles Triangle 14">
                  <a:extLst>
                    <a:ext uri="{FF2B5EF4-FFF2-40B4-BE49-F238E27FC236}">
                      <a16:creationId xmlns:a16="http://schemas.microsoft.com/office/drawing/2014/main" id="{FE69B83E-BAC5-B558-B910-3D13177A6D09}"/>
                    </a:ext>
                  </a:extLst>
                </p:cNvPr>
                <p:cNvSpPr/>
                <p:nvPr/>
              </p:nvSpPr>
              <p:spPr>
                <a:xfrm>
                  <a:off x="8955220" y="4212669"/>
                  <a:ext cx="78883" cy="58464"/>
                </a:xfrm>
                <a:prstGeom prst="triangle">
                  <a:avLst>
                    <a:gd name="adj" fmla="val 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IntelOne Display Regular"/>
                    <a:cs typeface="Arial"/>
                  </a:endParaRPr>
                </a:p>
              </p:txBody>
            </p:sp>
          </p:grpSp>
        </p:grpSp>
        <p:sp>
          <p:nvSpPr>
            <p:cNvPr id="9" name="Rectangle 8">
              <a:extLst>
                <a:ext uri="{FF2B5EF4-FFF2-40B4-BE49-F238E27FC236}">
                  <a16:creationId xmlns:a16="http://schemas.microsoft.com/office/drawing/2014/main" id="{D4FA9D22-083B-D858-F980-37F9F120D3DD}"/>
                </a:ext>
              </a:extLst>
            </p:cNvPr>
            <p:cNvSpPr/>
            <p:nvPr/>
          </p:nvSpPr>
          <p:spPr>
            <a:xfrm>
              <a:off x="8741253" y="3841544"/>
              <a:ext cx="213965" cy="92243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FFFFFF"/>
                  </a:solidFill>
                  <a:effectLst/>
                  <a:uLnTx/>
                  <a:uFillTx/>
                  <a:latin typeface="IntelOne Display Regular"/>
                  <a:cs typeface="Arial"/>
                </a:rPr>
                <a:t>L2</a:t>
              </a:r>
            </a:p>
          </p:txBody>
        </p:sp>
        <p:sp>
          <p:nvSpPr>
            <p:cNvPr id="10" name="Rectangle 9">
              <a:extLst>
                <a:ext uri="{FF2B5EF4-FFF2-40B4-BE49-F238E27FC236}">
                  <a16:creationId xmlns:a16="http://schemas.microsoft.com/office/drawing/2014/main" id="{91B2CCC7-BEA6-07DA-14F5-DA8201405945}"/>
                </a:ext>
              </a:extLst>
            </p:cNvPr>
            <p:cNvSpPr/>
            <p:nvPr/>
          </p:nvSpPr>
          <p:spPr>
            <a:xfrm>
              <a:off x="8955218" y="4264441"/>
              <a:ext cx="1133304" cy="7505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solidFill>
                  <a:effectLst/>
                  <a:uLnTx/>
                  <a:uFillTx/>
                  <a:latin typeface="IntelOne Display Regular"/>
                  <a:cs typeface="Arial"/>
                </a:rPr>
                <a:t>BUS</a:t>
              </a:r>
            </a:p>
          </p:txBody>
        </p:sp>
      </p:grpSp>
      <p:pic>
        <p:nvPicPr>
          <p:cNvPr id="28" name="Content Placeholder 6">
            <a:extLst>
              <a:ext uri="{FF2B5EF4-FFF2-40B4-BE49-F238E27FC236}">
                <a16:creationId xmlns:a16="http://schemas.microsoft.com/office/drawing/2014/main" id="{BEE98400-B014-795F-2DB6-82C93ED837D2}"/>
              </a:ext>
            </a:extLst>
          </p:cNvPr>
          <p:cNvPicPr>
            <a:picLocks noChangeAspect="1"/>
          </p:cNvPicPr>
          <p:nvPr/>
        </p:nvPicPr>
        <p:blipFill>
          <a:blip r:embed="rId2"/>
          <a:stretch>
            <a:fillRect/>
          </a:stretch>
        </p:blipFill>
        <p:spPr>
          <a:xfrm>
            <a:off x="10283550" y="1419951"/>
            <a:ext cx="1267388" cy="1325563"/>
          </a:xfrm>
          <a:prstGeom prst="rect">
            <a:avLst/>
          </a:prstGeom>
        </p:spPr>
      </p:pic>
      <p:sp>
        <p:nvSpPr>
          <p:cNvPr id="29" name="TextBox 28">
            <a:extLst>
              <a:ext uri="{FF2B5EF4-FFF2-40B4-BE49-F238E27FC236}">
                <a16:creationId xmlns:a16="http://schemas.microsoft.com/office/drawing/2014/main" id="{51BABB0B-A6E9-CAFD-F158-9BFCA64DA293}"/>
              </a:ext>
            </a:extLst>
          </p:cNvPr>
          <p:cNvSpPr txBox="1"/>
          <p:nvPr/>
        </p:nvSpPr>
        <p:spPr>
          <a:xfrm>
            <a:off x="9164559" y="2531094"/>
            <a:ext cx="1398460" cy="276999"/>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FF"/>
                </a:solidFill>
                <a:effectLst>
                  <a:outerShdw blurRad="38100" dist="38100" dir="2700000" algn="tl">
                    <a:srgbClr val="000000">
                      <a:alpha val="0"/>
                    </a:srgbClr>
                  </a:outerShdw>
                </a:effectLst>
                <a:uLnTx/>
                <a:uFillTx/>
                <a:latin typeface="IntelOne Display Regular"/>
                <a:cs typeface="Arial"/>
              </a:rPr>
              <a:t>Cooling capability : </a:t>
            </a:r>
          </a:p>
        </p:txBody>
      </p:sp>
      <p:sp>
        <p:nvSpPr>
          <p:cNvPr id="30" name="TextBox 29">
            <a:extLst>
              <a:ext uri="{FF2B5EF4-FFF2-40B4-BE49-F238E27FC236}">
                <a16:creationId xmlns:a16="http://schemas.microsoft.com/office/drawing/2014/main" id="{FB4B118A-28A3-FDEA-03F7-401E56FE2FBE}"/>
              </a:ext>
            </a:extLst>
          </p:cNvPr>
          <p:cNvSpPr txBox="1"/>
          <p:nvPr/>
        </p:nvSpPr>
        <p:spPr>
          <a:xfrm>
            <a:off x="9214928" y="2808093"/>
            <a:ext cx="2464393" cy="276999"/>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FF"/>
                </a:solidFill>
                <a:effectLst>
                  <a:outerShdw blurRad="38100" dist="38100" dir="2700000" algn="tl">
                    <a:srgbClr val="000000">
                      <a:alpha val="0"/>
                    </a:srgbClr>
                  </a:outerShdw>
                </a:effectLst>
                <a:uLnTx/>
                <a:uFillTx/>
                <a:latin typeface="IntelOne Display Regular"/>
                <a:cs typeface="Arial"/>
              </a:rPr>
              <a:t>Ack: DCAI + ATTD Core competency  </a:t>
            </a:r>
          </a:p>
        </p:txBody>
      </p:sp>
    </p:spTree>
    <p:extLst>
      <p:ext uri="{BB962C8B-B14F-4D97-AF65-F5344CB8AC3E}">
        <p14:creationId xmlns:p14="http://schemas.microsoft.com/office/powerpoint/2010/main" val="2184221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ABEB1-525A-F6F0-2B29-7ED6326B1E04}"/>
              </a:ext>
            </a:extLst>
          </p:cNvPr>
          <p:cNvSpPr>
            <a:spLocks noGrp="1"/>
          </p:cNvSpPr>
          <p:nvPr>
            <p:ph type="title"/>
          </p:nvPr>
        </p:nvSpPr>
        <p:spPr/>
        <p:txBody>
          <a:bodyPr>
            <a:normAutofit/>
          </a:bodyPr>
          <a:lstStyle/>
          <a:p>
            <a:r>
              <a:rPr lang="en-US"/>
              <a:t>POC Goals for SRF-SP System Model </a:t>
            </a:r>
          </a:p>
        </p:txBody>
      </p:sp>
      <p:graphicFrame>
        <p:nvGraphicFramePr>
          <p:cNvPr id="4" name="Table 4">
            <a:extLst>
              <a:ext uri="{FF2B5EF4-FFF2-40B4-BE49-F238E27FC236}">
                <a16:creationId xmlns:a16="http://schemas.microsoft.com/office/drawing/2014/main" id="{A48F9054-4489-F421-3076-D56FCE29A8B9}"/>
              </a:ext>
            </a:extLst>
          </p:cNvPr>
          <p:cNvGraphicFramePr>
            <a:graphicFrameLocks noGrp="1"/>
          </p:cNvGraphicFramePr>
          <p:nvPr>
            <p:extLst>
              <p:ext uri="{D42A27DB-BD31-4B8C-83A1-F6EECF244321}">
                <p14:modId xmlns:p14="http://schemas.microsoft.com/office/powerpoint/2010/main" val="2653389761"/>
              </p:ext>
            </p:extLst>
          </p:nvPr>
        </p:nvGraphicFramePr>
        <p:xfrm>
          <a:off x="191589" y="1829296"/>
          <a:ext cx="11800114" cy="4211320"/>
        </p:xfrm>
        <a:graphic>
          <a:graphicData uri="http://schemas.openxmlformats.org/drawingml/2006/table">
            <a:tbl>
              <a:tblPr firstRow="1" bandRow="1">
                <a:tableStyleId>{5C22544A-7EE6-4342-B048-85BDC9FD1C3A}</a:tableStyleId>
              </a:tblPr>
              <a:tblGrid>
                <a:gridCol w="875345">
                  <a:extLst>
                    <a:ext uri="{9D8B030D-6E8A-4147-A177-3AD203B41FA5}">
                      <a16:colId xmlns:a16="http://schemas.microsoft.com/office/drawing/2014/main" val="4111855297"/>
                    </a:ext>
                  </a:extLst>
                </a:gridCol>
                <a:gridCol w="3332903">
                  <a:extLst>
                    <a:ext uri="{9D8B030D-6E8A-4147-A177-3AD203B41FA5}">
                      <a16:colId xmlns:a16="http://schemas.microsoft.com/office/drawing/2014/main" val="3649747416"/>
                    </a:ext>
                  </a:extLst>
                </a:gridCol>
                <a:gridCol w="5977491">
                  <a:extLst>
                    <a:ext uri="{9D8B030D-6E8A-4147-A177-3AD203B41FA5}">
                      <a16:colId xmlns:a16="http://schemas.microsoft.com/office/drawing/2014/main" val="3816396725"/>
                    </a:ext>
                  </a:extLst>
                </a:gridCol>
                <a:gridCol w="1614375">
                  <a:extLst>
                    <a:ext uri="{9D8B030D-6E8A-4147-A177-3AD203B41FA5}">
                      <a16:colId xmlns:a16="http://schemas.microsoft.com/office/drawing/2014/main" val="306294975"/>
                    </a:ext>
                  </a:extLst>
                </a:gridCol>
              </a:tblGrid>
              <a:tr h="370840">
                <a:tc>
                  <a:txBody>
                    <a:bodyPr/>
                    <a:lstStyle/>
                    <a:p>
                      <a:r>
                        <a:rPr lang="en-US" sz="1800"/>
                        <a:t>Goal</a:t>
                      </a:r>
                    </a:p>
                  </a:txBody>
                  <a:tcPr/>
                </a:tc>
                <a:tc>
                  <a:txBody>
                    <a:bodyPr/>
                    <a:lstStyle/>
                    <a:p>
                      <a:r>
                        <a:rPr lang="en-US" sz="1800"/>
                        <a:t>Description</a:t>
                      </a:r>
                    </a:p>
                  </a:txBody>
                  <a:tcPr/>
                </a:tc>
                <a:tc>
                  <a:txBody>
                    <a:bodyPr/>
                    <a:lstStyle/>
                    <a:p>
                      <a:r>
                        <a:rPr lang="en-US" sz="1800"/>
                        <a:t>Tasks</a:t>
                      </a:r>
                    </a:p>
                  </a:txBody>
                  <a:tcPr/>
                </a:tc>
                <a:tc>
                  <a:txBody>
                    <a:bodyPr/>
                    <a:lstStyle/>
                    <a:p>
                      <a:r>
                        <a:rPr lang="en-US" sz="1800"/>
                        <a:t>Timeline</a:t>
                      </a:r>
                    </a:p>
                  </a:txBody>
                  <a:tcPr/>
                </a:tc>
                <a:extLst>
                  <a:ext uri="{0D108BD9-81ED-4DB2-BD59-A6C34878D82A}">
                    <a16:rowId xmlns:a16="http://schemas.microsoft.com/office/drawing/2014/main" val="377679946"/>
                  </a:ext>
                </a:extLst>
              </a:tr>
              <a:tr h="370840">
                <a:tc>
                  <a:txBody>
                    <a:bodyPr/>
                    <a:lstStyle/>
                    <a:p>
                      <a:r>
                        <a:rPr lang="en-US" sz="1800"/>
                        <a:t>Goal #1</a:t>
                      </a:r>
                    </a:p>
                  </a:txBody>
                  <a:tcPr/>
                </a:tc>
                <a:tc>
                  <a:txBody>
                    <a:bodyPr/>
                    <a:lstStyle/>
                    <a:p>
                      <a:r>
                        <a:rPr lang="en-US" sz="1800"/>
                        <a:t>Create a single system model that demonstrates SRF-SP TDP capping of 300W</a:t>
                      </a:r>
                    </a:p>
                  </a:txBody>
                  <a:tcPr/>
                </a:tc>
                <a:tc>
                  <a:txBody>
                    <a:bodyPr/>
                    <a:lstStyle/>
                    <a:p>
                      <a:pPr marL="171450" indent="-171450">
                        <a:buFont typeface="Arial" panose="020B0604020202020204" pitchFamily="34" charset="0"/>
                        <a:buChar char="•"/>
                      </a:pPr>
                      <a:r>
                        <a:rPr lang="en-US" sz="1800"/>
                        <a:t>Create SRF System Model: Board, Package, Chiplets, down to key IPs</a:t>
                      </a:r>
                    </a:p>
                    <a:p>
                      <a:pPr marL="171450" indent="-171450">
                        <a:buFont typeface="Arial" panose="020B0604020202020204" pitchFamily="34" charset="0"/>
                        <a:buChar char="•"/>
                      </a:pPr>
                      <a:r>
                        <a:rPr lang="en-US" sz="1800"/>
                        <a:t>Ability to model down to Atom Core (Floating-Point Units)</a:t>
                      </a:r>
                    </a:p>
                    <a:p>
                      <a:pPr marL="171450" indent="-171450">
                        <a:buFont typeface="Arial" panose="020B0604020202020204" pitchFamily="34" charset="0"/>
                        <a:buChar char="•"/>
                      </a:pPr>
                      <a:r>
                        <a:rPr lang="en-US" sz="1800"/>
                        <a:t>Add floorplan details for sizing and power estimates </a:t>
                      </a:r>
                    </a:p>
                    <a:p>
                      <a:pPr marL="171450" indent="-171450">
                        <a:buFont typeface="Arial" panose="020B0604020202020204" pitchFamily="34" charset="0"/>
                        <a:buChar char="•"/>
                      </a:pPr>
                      <a:r>
                        <a:rPr lang="en-US" sz="1800"/>
                        <a:t>Connect to Thermal Models for TDP analysis</a:t>
                      </a:r>
                    </a:p>
                  </a:txBody>
                  <a:tcPr/>
                </a:tc>
                <a:tc>
                  <a:txBody>
                    <a:bodyPr/>
                    <a:lstStyle/>
                    <a:p>
                      <a:pPr marL="171450" indent="-171450">
                        <a:buFont typeface="Arial" panose="020B0604020202020204" pitchFamily="34" charset="0"/>
                        <a:buChar char="•"/>
                      </a:pPr>
                      <a:r>
                        <a:rPr lang="en-US" sz="1800" dirty="0"/>
                        <a:t>Sept - Oct</a:t>
                      </a:r>
                    </a:p>
                  </a:txBody>
                  <a:tcPr/>
                </a:tc>
                <a:extLst>
                  <a:ext uri="{0D108BD9-81ED-4DB2-BD59-A6C34878D82A}">
                    <a16:rowId xmlns:a16="http://schemas.microsoft.com/office/drawing/2014/main" val="3993071816"/>
                  </a:ext>
                </a:extLst>
              </a:tr>
              <a:tr h="370840">
                <a:tc>
                  <a:txBody>
                    <a:bodyPr/>
                    <a:lstStyle/>
                    <a:p>
                      <a:r>
                        <a:rPr lang="en-US" sz="1800"/>
                        <a:t>Goal #2</a:t>
                      </a:r>
                    </a:p>
                  </a:txBody>
                  <a:tcPr/>
                </a:tc>
                <a:tc>
                  <a:txBody>
                    <a:bodyPr/>
                    <a:lstStyle/>
                    <a:p>
                      <a:r>
                        <a:rPr lang="en-US" sz="1800"/>
                        <a:t>Demonstrate what-if capability for following scenarios</a:t>
                      </a:r>
                    </a:p>
                    <a:p>
                      <a:r>
                        <a:rPr lang="en-US" sz="1800"/>
                        <a:t>a) Floorplan movement of critical IPs </a:t>
                      </a:r>
                    </a:p>
                    <a:p>
                      <a:r>
                        <a:rPr lang="en-US" sz="1800"/>
                        <a:t>b) More expensive heatsink </a:t>
                      </a:r>
                    </a:p>
                  </a:txBody>
                  <a:tcPr/>
                </a:tc>
                <a:tc>
                  <a:txBody>
                    <a:bodyPr/>
                    <a:lstStyle/>
                    <a:p>
                      <a:pPr marL="171450" indent="-171450">
                        <a:buFont typeface="Arial" panose="020B0604020202020204" pitchFamily="34" charset="0"/>
                        <a:buChar char="•"/>
                      </a:pPr>
                      <a:r>
                        <a:rPr lang="en-US" sz="1800" dirty="0"/>
                        <a:t>Re-size/change floorplan for Thermal What-if capability </a:t>
                      </a:r>
                    </a:p>
                    <a:p>
                      <a:pPr marL="171450" indent="-171450">
                        <a:buFont typeface="Arial" panose="020B0604020202020204" pitchFamily="34" charset="0"/>
                        <a:buChar char="•"/>
                      </a:pPr>
                      <a:r>
                        <a:rPr lang="en-US" sz="1800" dirty="0"/>
                        <a:t>Explore modeling of heatsink and TDP improvement</a:t>
                      </a:r>
                    </a:p>
                    <a:p>
                      <a:pPr marL="171450" indent="-171450">
                        <a:buFont typeface="Arial" panose="020B0604020202020204" pitchFamily="34" charset="0"/>
                        <a:buChar char="•"/>
                      </a:pPr>
                      <a:endParaRPr lang="en-US" sz="1800" dirty="0"/>
                    </a:p>
                  </a:txBody>
                  <a:tcPr/>
                </a:tc>
                <a:tc>
                  <a:txBody>
                    <a:bodyPr/>
                    <a:lstStyle/>
                    <a:p>
                      <a:pPr marL="171450" indent="-171450">
                        <a:buFont typeface="Arial" panose="020B0604020202020204" pitchFamily="34" charset="0"/>
                        <a:buChar char="•"/>
                      </a:pPr>
                      <a:r>
                        <a:rPr lang="en-US" sz="1800" dirty="0"/>
                        <a:t>Oct – Nov</a:t>
                      </a:r>
                    </a:p>
                  </a:txBody>
                  <a:tcPr/>
                </a:tc>
                <a:extLst>
                  <a:ext uri="{0D108BD9-81ED-4DB2-BD59-A6C34878D82A}">
                    <a16:rowId xmlns:a16="http://schemas.microsoft.com/office/drawing/2014/main" val="3823336510"/>
                  </a:ext>
                </a:extLst>
              </a:tr>
              <a:tr h="370840">
                <a:tc>
                  <a:txBody>
                    <a:bodyPr/>
                    <a:lstStyle/>
                    <a:p>
                      <a:r>
                        <a:rPr lang="en-US" sz="1800"/>
                        <a:t>Goal #3</a:t>
                      </a:r>
                    </a:p>
                  </a:txBody>
                  <a:tcPr/>
                </a:tc>
                <a:tc>
                  <a:txBody>
                    <a:bodyPr/>
                    <a:lstStyle/>
                    <a:p>
                      <a:r>
                        <a:rPr lang="en-US" sz="1800"/>
                        <a:t>Can the PUNIT firmware dynamically throttle adjacent cores to avoid FP unit hotspots? </a:t>
                      </a:r>
                    </a:p>
                  </a:txBody>
                  <a:tcPr/>
                </a:tc>
                <a:tc>
                  <a:txBody>
                    <a:bodyPr/>
                    <a:lstStyle/>
                    <a:p>
                      <a:pPr marL="171450" indent="-171450">
                        <a:buFont typeface="Arial" panose="020B0604020202020204" pitchFamily="34" charset="0"/>
                        <a:buChar char="•"/>
                      </a:pPr>
                      <a:r>
                        <a:rPr lang="en-US" sz="1800" dirty="0"/>
                        <a:t>FIRMWARE modeling in the System Model </a:t>
                      </a:r>
                    </a:p>
                    <a:p>
                      <a:pPr marL="171450" indent="-171450">
                        <a:buFont typeface="Arial" panose="020B0604020202020204" pitchFamily="34" charset="0"/>
                        <a:buChar char="•"/>
                      </a:pPr>
                      <a:r>
                        <a:rPr lang="en-US" sz="1800" dirty="0"/>
                        <a:t>Ability to dynamically throttle FP Unit hotspots</a:t>
                      </a:r>
                    </a:p>
                    <a:p>
                      <a:pPr marL="171450" indent="-171450">
                        <a:buFont typeface="Arial" panose="020B0604020202020204" pitchFamily="34" charset="0"/>
                        <a:buChar char="•"/>
                      </a:pPr>
                      <a:r>
                        <a:rPr lang="en-US" sz="1800" dirty="0"/>
                        <a:t>Demonstrate modeling of firmware in the system model</a:t>
                      </a:r>
                    </a:p>
                  </a:txBody>
                  <a:tcPr/>
                </a:tc>
                <a:tc>
                  <a:txBody>
                    <a:bodyPr/>
                    <a:lstStyle/>
                    <a:p>
                      <a:pPr marL="171450" indent="-171450">
                        <a:buFont typeface="Arial" panose="020B0604020202020204" pitchFamily="34" charset="0"/>
                        <a:buChar char="•"/>
                      </a:pPr>
                      <a:r>
                        <a:rPr lang="en-US" sz="1800" dirty="0"/>
                        <a:t>Nov – Dec</a:t>
                      </a:r>
                    </a:p>
                  </a:txBody>
                  <a:tcPr/>
                </a:tc>
                <a:extLst>
                  <a:ext uri="{0D108BD9-81ED-4DB2-BD59-A6C34878D82A}">
                    <a16:rowId xmlns:a16="http://schemas.microsoft.com/office/drawing/2014/main" val="336209802"/>
                  </a:ext>
                </a:extLst>
              </a:tr>
            </a:tbl>
          </a:graphicData>
        </a:graphic>
      </p:graphicFrame>
    </p:spTree>
    <p:extLst>
      <p:ext uri="{BB962C8B-B14F-4D97-AF65-F5344CB8AC3E}">
        <p14:creationId xmlns:p14="http://schemas.microsoft.com/office/powerpoint/2010/main" val="1394561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A31D091-1A5A-AF97-5E57-749C83101BDE}"/>
              </a:ext>
            </a:extLst>
          </p:cNvPr>
          <p:cNvSpPr/>
          <p:nvPr/>
        </p:nvSpPr>
        <p:spPr>
          <a:xfrm>
            <a:off x="2969199" y="2231579"/>
            <a:ext cx="4123265" cy="231485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a:solidFill>
                  <a:schemeClr val="tx1"/>
                </a:solidFill>
              </a:rPr>
              <a:t>User Interface (UI)</a:t>
            </a:r>
          </a:p>
          <a:p>
            <a:pPr algn="ctr"/>
            <a:r>
              <a:rPr lang="en-US" sz="1200">
                <a:solidFill>
                  <a:schemeClr val="tx1"/>
                </a:solidFill>
              </a:rPr>
              <a:t>VS Code</a:t>
            </a:r>
          </a:p>
        </p:txBody>
      </p:sp>
      <p:sp>
        <p:nvSpPr>
          <p:cNvPr id="5" name="Rectangle 4">
            <a:extLst>
              <a:ext uri="{FF2B5EF4-FFF2-40B4-BE49-F238E27FC236}">
                <a16:creationId xmlns:a16="http://schemas.microsoft.com/office/drawing/2014/main" id="{6A0528FD-F3DA-F2CE-B1E2-FD593469849E}"/>
              </a:ext>
            </a:extLst>
          </p:cNvPr>
          <p:cNvSpPr/>
          <p:nvPr/>
        </p:nvSpPr>
        <p:spPr>
          <a:xfrm>
            <a:off x="9120079" y="2231579"/>
            <a:ext cx="905522" cy="47051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Simulators</a:t>
            </a:r>
          </a:p>
        </p:txBody>
      </p:sp>
      <p:sp>
        <p:nvSpPr>
          <p:cNvPr id="6" name="Rectangle 5">
            <a:extLst>
              <a:ext uri="{FF2B5EF4-FFF2-40B4-BE49-F238E27FC236}">
                <a16:creationId xmlns:a16="http://schemas.microsoft.com/office/drawing/2014/main" id="{1F0FE142-0B35-E4B0-A37B-1BD8C5EF293D}"/>
              </a:ext>
            </a:extLst>
          </p:cNvPr>
          <p:cNvSpPr/>
          <p:nvPr/>
        </p:nvSpPr>
        <p:spPr>
          <a:xfrm>
            <a:off x="9120079" y="2846359"/>
            <a:ext cx="905522" cy="47051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Cost</a:t>
            </a:r>
          </a:p>
        </p:txBody>
      </p:sp>
      <p:sp>
        <p:nvSpPr>
          <p:cNvPr id="7" name="Rectangle 6">
            <a:extLst>
              <a:ext uri="{FF2B5EF4-FFF2-40B4-BE49-F238E27FC236}">
                <a16:creationId xmlns:a16="http://schemas.microsoft.com/office/drawing/2014/main" id="{ADFF90E6-1BA5-115E-0006-1958A476BB04}"/>
              </a:ext>
            </a:extLst>
          </p:cNvPr>
          <p:cNvSpPr/>
          <p:nvPr/>
        </p:nvSpPr>
        <p:spPr>
          <a:xfrm>
            <a:off x="9120079" y="3461139"/>
            <a:ext cx="905522" cy="47051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Solvers</a:t>
            </a:r>
          </a:p>
        </p:txBody>
      </p:sp>
      <p:sp>
        <p:nvSpPr>
          <p:cNvPr id="8" name="Rectangle 7">
            <a:extLst>
              <a:ext uri="{FF2B5EF4-FFF2-40B4-BE49-F238E27FC236}">
                <a16:creationId xmlns:a16="http://schemas.microsoft.com/office/drawing/2014/main" id="{68626800-E3F1-64EA-F2E8-68021D11E250}"/>
              </a:ext>
            </a:extLst>
          </p:cNvPr>
          <p:cNvSpPr/>
          <p:nvPr/>
        </p:nvSpPr>
        <p:spPr>
          <a:xfrm>
            <a:off x="9120079" y="4075918"/>
            <a:ext cx="905522" cy="47051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a:t>
            </a:r>
          </a:p>
        </p:txBody>
      </p:sp>
      <p:sp>
        <p:nvSpPr>
          <p:cNvPr id="9" name="Arrow: Left-Right 8">
            <a:extLst>
              <a:ext uri="{FF2B5EF4-FFF2-40B4-BE49-F238E27FC236}">
                <a16:creationId xmlns:a16="http://schemas.microsoft.com/office/drawing/2014/main" id="{E88B3E39-0BE9-D051-45D8-FFD110892DAC}"/>
              </a:ext>
            </a:extLst>
          </p:cNvPr>
          <p:cNvSpPr/>
          <p:nvPr/>
        </p:nvSpPr>
        <p:spPr>
          <a:xfrm rot="20109228">
            <a:off x="8225504" y="2493472"/>
            <a:ext cx="621437" cy="195309"/>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Left-Right 9">
            <a:extLst>
              <a:ext uri="{FF2B5EF4-FFF2-40B4-BE49-F238E27FC236}">
                <a16:creationId xmlns:a16="http://schemas.microsoft.com/office/drawing/2014/main" id="{0E0F41B8-D95C-FBB5-C97E-C08FD68C1DDC}"/>
              </a:ext>
            </a:extLst>
          </p:cNvPr>
          <p:cNvSpPr/>
          <p:nvPr/>
        </p:nvSpPr>
        <p:spPr>
          <a:xfrm>
            <a:off x="8237776" y="2983963"/>
            <a:ext cx="621437" cy="195309"/>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Left-Right 10">
            <a:extLst>
              <a:ext uri="{FF2B5EF4-FFF2-40B4-BE49-F238E27FC236}">
                <a16:creationId xmlns:a16="http://schemas.microsoft.com/office/drawing/2014/main" id="{15257D0B-7984-BE37-30AC-38E86041F3AC}"/>
              </a:ext>
            </a:extLst>
          </p:cNvPr>
          <p:cNvSpPr/>
          <p:nvPr/>
        </p:nvSpPr>
        <p:spPr>
          <a:xfrm>
            <a:off x="8237776" y="3598743"/>
            <a:ext cx="621437" cy="195309"/>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Left-Right 11">
            <a:extLst>
              <a:ext uri="{FF2B5EF4-FFF2-40B4-BE49-F238E27FC236}">
                <a16:creationId xmlns:a16="http://schemas.microsoft.com/office/drawing/2014/main" id="{B7E45E8C-BEA5-455A-B726-D7B757F41F23}"/>
              </a:ext>
            </a:extLst>
          </p:cNvPr>
          <p:cNvSpPr/>
          <p:nvPr/>
        </p:nvSpPr>
        <p:spPr>
          <a:xfrm rot="1332032">
            <a:off x="8251639" y="4125048"/>
            <a:ext cx="621437" cy="195309"/>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A61CF6D-87AC-D1FE-E95F-CBA59D374372}"/>
              </a:ext>
            </a:extLst>
          </p:cNvPr>
          <p:cNvSpPr/>
          <p:nvPr/>
        </p:nvSpPr>
        <p:spPr>
          <a:xfrm>
            <a:off x="6148319" y="2743194"/>
            <a:ext cx="896112" cy="1325563"/>
          </a:xfrm>
          <a:prstGeom prst="rect">
            <a:avLst/>
          </a:prstGeom>
          <a:solidFill>
            <a:schemeClr val="bg1">
              <a:lumMod val="7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200">
                <a:solidFill>
                  <a:schemeClr val="bg1"/>
                </a:solidFill>
              </a:rPr>
              <a:t>IR</a:t>
            </a:r>
          </a:p>
          <a:p>
            <a:pPr algn="ctr"/>
            <a:r>
              <a:rPr lang="en-US" sz="1200">
                <a:solidFill>
                  <a:schemeClr val="bg1"/>
                </a:solidFill>
              </a:rPr>
              <a:t>with API handles (</a:t>
            </a:r>
            <a:r>
              <a:rPr lang="en-US" sz="1200" err="1">
                <a:solidFill>
                  <a:schemeClr val="bg1"/>
                </a:solidFill>
              </a:rPr>
              <a:t>lmdb</a:t>
            </a:r>
            <a:r>
              <a:rPr lang="en-US" sz="1200">
                <a:solidFill>
                  <a:schemeClr val="bg1"/>
                </a:solidFill>
              </a:rPr>
              <a:t>)</a:t>
            </a:r>
          </a:p>
          <a:p>
            <a:pPr algn="ctr"/>
            <a:r>
              <a:rPr lang="en-US" sz="1200">
                <a:solidFill>
                  <a:schemeClr val="bg1"/>
                </a:solidFill>
              </a:rPr>
              <a:t>(disk I/O)</a:t>
            </a:r>
          </a:p>
        </p:txBody>
      </p:sp>
      <p:sp>
        <p:nvSpPr>
          <p:cNvPr id="16" name="Rectangle 15">
            <a:extLst>
              <a:ext uri="{FF2B5EF4-FFF2-40B4-BE49-F238E27FC236}">
                <a16:creationId xmlns:a16="http://schemas.microsoft.com/office/drawing/2014/main" id="{3AB1E98F-B57A-0265-5F7E-CE9678D870CD}"/>
              </a:ext>
            </a:extLst>
          </p:cNvPr>
          <p:cNvSpPr/>
          <p:nvPr/>
        </p:nvSpPr>
        <p:spPr>
          <a:xfrm>
            <a:off x="1669554" y="2231579"/>
            <a:ext cx="461639" cy="231485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sz="1200">
                <a:solidFill>
                  <a:schemeClr val="tx1"/>
                </a:solidFill>
              </a:rPr>
              <a:t>LIBRARY</a:t>
            </a:r>
          </a:p>
        </p:txBody>
      </p:sp>
      <p:sp>
        <p:nvSpPr>
          <p:cNvPr id="17" name="Arrow: Left-Right 16">
            <a:extLst>
              <a:ext uri="{FF2B5EF4-FFF2-40B4-BE49-F238E27FC236}">
                <a16:creationId xmlns:a16="http://schemas.microsoft.com/office/drawing/2014/main" id="{1414C279-40D4-80FC-2E2B-D3C07D395BCD}"/>
              </a:ext>
            </a:extLst>
          </p:cNvPr>
          <p:cNvSpPr/>
          <p:nvPr/>
        </p:nvSpPr>
        <p:spPr>
          <a:xfrm>
            <a:off x="2210078" y="2591126"/>
            <a:ext cx="626033" cy="95090"/>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Left-Right 17">
            <a:extLst>
              <a:ext uri="{FF2B5EF4-FFF2-40B4-BE49-F238E27FC236}">
                <a16:creationId xmlns:a16="http://schemas.microsoft.com/office/drawing/2014/main" id="{83772C12-2E9C-BA61-063D-A0BB6CAEA67B}"/>
              </a:ext>
            </a:extLst>
          </p:cNvPr>
          <p:cNvSpPr/>
          <p:nvPr/>
        </p:nvSpPr>
        <p:spPr>
          <a:xfrm>
            <a:off x="2210078" y="4014884"/>
            <a:ext cx="626033" cy="95090"/>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234B8308-2357-E308-33DF-C29D8D5A1973}"/>
              </a:ext>
            </a:extLst>
          </p:cNvPr>
          <p:cNvSpPr txBox="1"/>
          <p:nvPr/>
        </p:nvSpPr>
        <p:spPr>
          <a:xfrm>
            <a:off x="5007431" y="4158031"/>
            <a:ext cx="1595309" cy="400110"/>
          </a:xfrm>
          <a:prstGeom prst="rect">
            <a:avLst/>
          </a:prstGeom>
          <a:noFill/>
        </p:spPr>
        <p:txBody>
          <a:bodyPr wrap="none" rtlCol="0" anchor="ctr">
            <a:spAutoFit/>
          </a:bodyPr>
          <a:lstStyle/>
          <a:p>
            <a:pPr algn="r"/>
            <a:r>
              <a:rPr lang="en-US" sz="1000"/>
              <a:t>Language Rich </a:t>
            </a:r>
          </a:p>
          <a:p>
            <a:pPr algn="r"/>
            <a:r>
              <a:rPr lang="en-US" sz="1000"/>
              <a:t>Programming environment</a:t>
            </a:r>
          </a:p>
        </p:txBody>
      </p:sp>
      <p:sp>
        <p:nvSpPr>
          <p:cNvPr id="20" name="Title 19">
            <a:extLst>
              <a:ext uri="{FF2B5EF4-FFF2-40B4-BE49-F238E27FC236}">
                <a16:creationId xmlns:a16="http://schemas.microsoft.com/office/drawing/2014/main" id="{B1995986-2D26-50C2-3AAE-B9851F82F9A9}"/>
              </a:ext>
            </a:extLst>
          </p:cNvPr>
          <p:cNvSpPr>
            <a:spLocks noGrp="1"/>
          </p:cNvSpPr>
          <p:nvPr>
            <p:ph type="title"/>
          </p:nvPr>
        </p:nvSpPr>
        <p:spPr/>
        <p:txBody>
          <a:bodyPr/>
          <a:lstStyle/>
          <a:p>
            <a:r>
              <a:rPr lang="en-US">
                <a:solidFill>
                  <a:schemeClr val="bg1">
                    <a:lumMod val="65000"/>
                  </a:schemeClr>
                </a:solidFill>
              </a:rPr>
              <a:t>[simple view]</a:t>
            </a:r>
            <a:r>
              <a:rPr lang="en-US"/>
              <a:t> System Studio SW Architecture</a:t>
            </a:r>
          </a:p>
        </p:txBody>
      </p:sp>
      <p:sp>
        <p:nvSpPr>
          <p:cNvPr id="21" name="Rectangle 20">
            <a:extLst>
              <a:ext uri="{FF2B5EF4-FFF2-40B4-BE49-F238E27FC236}">
                <a16:creationId xmlns:a16="http://schemas.microsoft.com/office/drawing/2014/main" id="{C143845F-7949-83CD-A8A9-97C7D3973891}"/>
              </a:ext>
            </a:extLst>
          </p:cNvPr>
          <p:cNvSpPr/>
          <p:nvPr/>
        </p:nvSpPr>
        <p:spPr>
          <a:xfrm>
            <a:off x="2483287" y="4798338"/>
            <a:ext cx="4609178" cy="40011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Revision Control System (GIT, Perforce)</a:t>
            </a:r>
          </a:p>
        </p:txBody>
      </p:sp>
      <p:grpSp>
        <p:nvGrpSpPr>
          <p:cNvPr id="26" name="Group 25">
            <a:extLst>
              <a:ext uri="{FF2B5EF4-FFF2-40B4-BE49-F238E27FC236}">
                <a16:creationId xmlns:a16="http://schemas.microsoft.com/office/drawing/2014/main" id="{A1E60291-8051-BCA9-4320-ACE16870F62C}"/>
              </a:ext>
            </a:extLst>
          </p:cNvPr>
          <p:cNvGrpSpPr/>
          <p:nvPr/>
        </p:nvGrpSpPr>
        <p:grpSpPr>
          <a:xfrm>
            <a:off x="3044282" y="2725671"/>
            <a:ext cx="1526960" cy="1384303"/>
            <a:chOff x="3662594" y="2988445"/>
            <a:chExt cx="1526960" cy="1384303"/>
          </a:xfrm>
        </p:grpSpPr>
        <p:sp>
          <p:nvSpPr>
            <p:cNvPr id="22" name="Rectangle: Rounded Corners 21">
              <a:extLst>
                <a:ext uri="{FF2B5EF4-FFF2-40B4-BE49-F238E27FC236}">
                  <a16:creationId xmlns:a16="http://schemas.microsoft.com/office/drawing/2014/main" id="{EA0FC6B8-33CB-B9B1-B0C0-E0D7D2A26338}"/>
                </a:ext>
              </a:extLst>
            </p:cNvPr>
            <p:cNvSpPr/>
            <p:nvPr/>
          </p:nvSpPr>
          <p:spPr>
            <a:xfrm>
              <a:off x="3662594" y="2988445"/>
              <a:ext cx="1526960" cy="40011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Design Creation Editor</a:t>
              </a:r>
            </a:p>
          </p:txBody>
        </p:sp>
        <p:sp>
          <p:nvSpPr>
            <p:cNvPr id="23" name="Rectangle: Rounded Corners 22">
              <a:extLst>
                <a:ext uri="{FF2B5EF4-FFF2-40B4-BE49-F238E27FC236}">
                  <a16:creationId xmlns:a16="http://schemas.microsoft.com/office/drawing/2014/main" id="{36B46631-F749-EC08-EF79-E1F54998B71A}"/>
                </a:ext>
              </a:extLst>
            </p:cNvPr>
            <p:cNvSpPr/>
            <p:nvPr/>
          </p:nvSpPr>
          <p:spPr>
            <a:xfrm>
              <a:off x="3662594" y="3480541"/>
              <a:ext cx="1526960" cy="40011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Model Creation Editor</a:t>
              </a:r>
            </a:p>
          </p:txBody>
        </p:sp>
        <p:sp>
          <p:nvSpPr>
            <p:cNvPr id="24" name="Rectangle: Rounded Corners 23">
              <a:extLst>
                <a:ext uri="{FF2B5EF4-FFF2-40B4-BE49-F238E27FC236}">
                  <a16:creationId xmlns:a16="http://schemas.microsoft.com/office/drawing/2014/main" id="{F54F87B0-3577-848B-DA1F-BC0C4222D127}"/>
                </a:ext>
              </a:extLst>
            </p:cNvPr>
            <p:cNvSpPr/>
            <p:nvPr/>
          </p:nvSpPr>
          <p:spPr>
            <a:xfrm>
              <a:off x="3662594" y="3972638"/>
              <a:ext cx="1526960" cy="40011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Visualization / Analysis Framework</a:t>
              </a:r>
            </a:p>
          </p:txBody>
        </p:sp>
      </p:grpSp>
      <p:sp>
        <p:nvSpPr>
          <p:cNvPr id="25" name="Slide Number Placeholder 24">
            <a:extLst>
              <a:ext uri="{FF2B5EF4-FFF2-40B4-BE49-F238E27FC236}">
                <a16:creationId xmlns:a16="http://schemas.microsoft.com/office/drawing/2014/main" id="{E404B128-B910-0B19-D3AA-4B651D2743F8}"/>
              </a:ext>
            </a:extLst>
          </p:cNvPr>
          <p:cNvSpPr>
            <a:spLocks noGrp="1"/>
          </p:cNvSpPr>
          <p:nvPr>
            <p:ph type="sldNum" sz="quarter" idx="12"/>
          </p:nvPr>
        </p:nvSpPr>
        <p:spPr/>
        <p:txBody>
          <a:bodyPr/>
          <a:lstStyle/>
          <a:p>
            <a:fld id="{2AD43F5F-D14B-4107-859E-194895DC81A8}" type="slidenum">
              <a:rPr lang="en-US" smtClean="0"/>
              <a:t>3</a:t>
            </a:fld>
            <a:endParaRPr lang="en-US"/>
          </a:p>
        </p:txBody>
      </p:sp>
      <p:sp>
        <p:nvSpPr>
          <p:cNvPr id="3" name="TextBox 2">
            <a:extLst>
              <a:ext uri="{FF2B5EF4-FFF2-40B4-BE49-F238E27FC236}">
                <a16:creationId xmlns:a16="http://schemas.microsoft.com/office/drawing/2014/main" id="{1C95DC23-B9E9-BFB4-8CB0-8A983FEFECBA}"/>
              </a:ext>
            </a:extLst>
          </p:cNvPr>
          <p:cNvSpPr txBox="1"/>
          <p:nvPr/>
        </p:nvSpPr>
        <p:spPr>
          <a:xfrm>
            <a:off x="2091061" y="2205602"/>
            <a:ext cx="864066" cy="369332"/>
          </a:xfrm>
          <a:prstGeom prst="rect">
            <a:avLst/>
          </a:prstGeom>
          <a:noFill/>
        </p:spPr>
        <p:txBody>
          <a:bodyPr wrap="square" rtlCol="0">
            <a:spAutoFit/>
          </a:bodyPr>
          <a:lstStyle/>
          <a:p>
            <a:pPr algn="ctr"/>
            <a:r>
              <a:rPr lang="en-US" sz="900"/>
              <a:t>existing component</a:t>
            </a:r>
          </a:p>
        </p:txBody>
      </p:sp>
      <p:sp>
        <p:nvSpPr>
          <p:cNvPr id="4" name="TextBox 3">
            <a:extLst>
              <a:ext uri="{FF2B5EF4-FFF2-40B4-BE49-F238E27FC236}">
                <a16:creationId xmlns:a16="http://schemas.microsoft.com/office/drawing/2014/main" id="{52B9AF56-B5FC-2147-6984-6472DF3B9F3F}"/>
              </a:ext>
            </a:extLst>
          </p:cNvPr>
          <p:cNvSpPr txBox="1"/>
          <p:nvPr/>
        </p:nvSpPr>
        <p:spPr>
          <a:xfrm>
            <a:off x="2091061" y="4100589"/>
            <a:ext cx="864066" cy="369332"/>
          </a:xfrm>
          <a:prstGeom prst="rect">
            <a:avLst/>
          </a:prstGeom>
          <a:noFill/>
        </p:spPr>
        <p:txBody>
          <a:bodyPr wrap="square" rtlCol="0">
            <a:spAutoFit/>
          </a:bodyPr>
          <a:lstStyle/>
          <a:p>
            <a:pPr algn="ctr"/>
            <a:r>
              <a:rPr lang="en-US" sz="900"/>
              <a:t>existing component</a:t>
            </a:r>
          </a:p>
        </p:txBody>
      </p:sp>
      <p:sp>
        <p:nvSpPr>
          <p:cNvPr id="28" name="Oval 27">
            <a:extLst>
              <a:ext uri="{FF2B5EF4-FFF2-40B4-BE49-F238E27FC236}">
                <a16:creationId xmlns:a16="http://schemas.microsoft.com/office/drawing/2014/main" id="{0EA6C06C-5362-777B-711E-91F4EB80FA6D}"/>
              </a:ext>
            </a:extLst>
          </p:cNvPr>
          <p:cNvSpPr>
            <a:spLocks noChangeAspect="1"/>
          </p:cNvSpPr>
          <p:nvPr/>
        </p:nvSpPr>
        <p:spPr>
          <a:xfrm>
            <a:off x="8077585" y="3314536"/>
            <a:ext cx="182880" cy="182880"/>
          </a:xfrm>
          <a:prstGeom prst="ellipse">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1"/>
                </a:solidFill>
              </a:rPr>
              <a:t>1</a:t>
            </a:r>
          </a:p>
        </p:txBody>
      </p:sp>
      <p:sp>
        <p:nvSpPr>
          <p:cNvPr id="29" name="Oval 28">
            <a:extLst>
              <a:ext uri="{FF2B5EF4-FFF2-40B4-BE49-F238E27FC236}">
                <a16:creationId xmlns:a16="http://schemas.microsoft.com/office/drawing/2014/main" id="{DA8E9205-2A79-0E5B-8B0D-A74070C1ADE7}"/>
              </a:ext>
            </a:extLst>
          </p:cNvPr>
          <p:cNvSpPr>
            <a:spLocks noChangeAspect="1"/>
          </p:cNvSpPr>
          <p:nvPr/>
        </p:nvSpPr>
        <p:spPr>
          <a:xfrm>
            <a:off x="8825604" y="3314536"/>
            <a:ext cx="182880" cy="182880"/>
          </a:xfrm>
          <a:prstGeom prst="ellipse">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1"/>
                </a:solidFill>
              </a:rPr>
              <a:t>2</a:t>
            </a:r>
          </a:p>
        </p:txBody>
      </p:sp>
      <p:sp>
        <p:nvSpPr>
          <p:cNvPr id="30" name="TextBox 29">
            <a:extLst>
              <a:ext uri="{FF2B5EF4-FFF2-40B4-BE49-F238E27FC236}">
                <a16:creationId xmlns:a16="http://schemas.microsoft.com/office/drawing/2014/main" id="{AE427C5C-1E3A-5A2F-7C9B-753409A3AB60}"/>
              </a:ext>
            </a:extLst>
          </p:cNvPr>
          <p:cNvSpPr txBox="1"/>
          <p:nvPr/>
        </p:nvSpPr>
        <p:spPr>
          <a:xfrm>
            <a:off x="10124677" y="3163906"/>
            <a:ext cx="1364476" cy="507831"/>
          </a:xfrm>
          <a:prstGeom prst="rect">
            <a:avLst/>
          </a:prstGeom>
          <a:noFill/>
        </p:spPr>
        <p:txBody>
          <a:bodyPr wrap="none" rtlCol="0">
            <a:spAutoFit/>
          </a:bodyPr>
          <a:lstStyle/>
          <a:p>
            <a:r>
              <a:rPr lang="en-US" sz="900"/>
              <a:t>Two ends of the API</a:t>
            </a:r>
          </a:p>
          <a:p>
            <a:r>
              <a:rPr lang="en-US" sz="900"/>
              <a:t>1. Facing IR</a:t>
            </a:r>
          </a:p>
          <a:p>
            <a:r>
              <a:rPr lang="en-US" sz="900"/>
              <a:t>2. Facing Solvers/Engines</a:t>
            </a:r>
          </a:p>
        </p:txBody>
      </p:sp>
      <p:sp>
        <p:nvSpPr>
          <p:cNvPr id="15" name="TextBox 14">
            <a:extLst>
              <a:ext uri="{FF2B5EF4-FFF2-40B4-BE49-F238E27FC236}">
                <a16:creationId xmlns:a16="http://schemas.microsoft.com/office/drawing/2014/main" id="{CADB8BE0-39B0-BBF0-D140-7C96EB421A01}"/>
              </a:ext>
            </a:extLst>
          </p:cNvPr>
          <p:cNvSpPr txBox="1"/>
          <p:nvPr/>
        </p:nvSpPr>
        <p:spPr>
          <a:xfrm>
            <a:off x="8704" y="6048573"/>
            <a:ext cx="2083712" cy="307777"/>
          </a:xfrm>
          <a:prstGeom prst="rect">
            <a:avLst/>
          </a:prstGeom>
          <a:noFill/>
        </p:spPr>
        <p:txBody>
          <a:bodyPr wrap="none" rtlCol="0">
            <a:spAutoFit/>
          </a:bodyPr>
          <a:lstStyle/>
          <a:p>
            <a:r>
              <a:rPr lang="en-US" sz="1400">
                <a:solidFill>
                  <a:srgbClr val="FF0000"/>
                </a:solidFill>
              </a:rPr>
              <a:t>** </a:t>
            </a:r>
            <a:r>
              <a:rPr lang="en-US" sz="1400">
                <a:solidFill>
                  <a:schemeClr val="bg1">
                    <a:lumMod val="50000"/>
                  </a:schemeClr>
                </a:solidFill>
              </a:rPr>
              <a:t>Next slides with details</a:t>
            </a:r>
          </a:p>
        </p:txBody>
      </p:sp>
      <p:sp>
        <p:nvSpPr>
          <p:cNvPr id="27" name="Rectangle 26">
            <a:extLst>
              <a:ext uri="{FF2B5EF4-FFF2-40B4-BE49-F238E27FC236}">
                <a16:creationId xmlns:a16="http://schemas.microsoft.com/office/drawing/2014/main" id="{FFA4B0A0-E783-1A54-1CB7-B441C92677F6}"/>
              </a:ext>
            </a:extLst>
          </p:cNvPr>
          <p:cNvSpPr/>
          <p:nvPr/>
        </p:nvSpPr>
        <p:spPr>
          <a:xfrm>
            <a:off x="7122221" y="2743194"/>
            <a:ext cx="896112" cy="1325563"/>
          </a:xfrm>
          <a:prstGeom prst="rect">
            <a:avLst/>
          </a:prstGeom>
          <a:solidFill>
            <a:schemeClr val="bg1">
              <a:lumMod val="7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200">
                <a:solidFill>
                  <a:schemeClr val="bg1"/>
                </a:solidFill>
              </a:rPr>
              <a:t>Code generator templates</a:t>
            </a:r>
          </a:p>
        </p:txBody>
      </p:sp>
      <p:sp>
        <p:nvSpPr>
          <p:cNvPr id="31" name="Rectangle 30">
            <a:extLst>
              <a:ext uri="{FF2B5EF4-FFF2-40B4-BE49-F238E27FC236}">
                <a16:creationId xmlns:a16="http://schemas.microsoft.com/office/drawing/2014/main" id="{39DFEDF2-FE85-40DD-2AB2-8A0BC0B2E3FC}"/>
              </a:ext>
            </a:extLst>
          </p:cNvPr>
          <p:cNvSpPr/>
          <p:nvPr/>
        </p:nvSpPr>
        <p:spPr>
          <a:xfrm>
            <a:off x="5213312" y="2743194"/>
            <a:ext cx="893255" cy="1325563"/>
          </a:xfrm>
          <a:prstGeom prst="rect">
            <a:avLst/>
          </a:prstGeom>
          <a:solidFill>
            <a:schemeClr val="bg1">
              <a:lumMod val="7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00">
                <a:solidFill>
                  <a:schemeClr val="bg1"/>
                </a:solidFill>
              </a:rPr>
              <a:t>Parser, </a:t>
            </a:r>
          </a:p>
          <a:p>
            <a:pPr algn="ctr"/>
            <a:r>
              <a:rPr lang="en-US" sz="1000">
                <a:solidFill>
                  <a:schemeClr val="bg1"/>
                </a:solidFill>
              </a:rPr>
              <a:t>Object creation</a:t>
            </a:r>
          </a:p>
          <a:p>
            <a:pPr algn="ctr"/>
            <a:r>
              <a:rPr lang="en-US" sz="1000">
                <a:solidFill>
                  <a:schemeClr val="bg1"/>
                </a:solidFill>
              </a:rPr>
              <a:t>(in-memory)</a:t>
            </a:r>
          </a:p>
        </p:txBody>
      </p:sp>
      <p:sp>
        <p:nvSpPr>
          <p:cNvPr id="32" name="Arrow: Left-Right 31">
            <a:extLst>
              <a:ext uri="{FF2B5EF4-FFF2-40B4-BE49-F238E27FC236}">
                <a16:creationId xmlns:a16="http://schemas.microsoft.com/office/drawing/2014/main" id="{C819D7D3-F978-A61C-7BCD-E947894ED63E}"/>
              </a:ext>
            </a:extLst>
          </p:cNvPr>
          <p:cNvSpPr/>
          <p:nvPr/>
        </p:nvSpPr>
        <p:spPr>
          <a:xfrm>
            <a:off x="4600998" y="3230313"/>
            <a:ext cx="596690" cy="380976"/>
          </a:xfrm>
          <a:prstGeom prst="lef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a:t>API</a:t>
            </a:r>
          </a:p>
        </p:txBody>
      </p:sp>
      <p:sp>
        <p:nvSpPr>
          <p:cNvPr id="33" name="TextBox 32">
            <a:extLst>
              <a:ext uri="{FF2B5EF4-FFF2-40B4-BE49-F238E27FC236}">
                <a16:creationId xmlns:a16="http://schemas.microsoft.com/office/drawing/2014/main" id="{5D319C63-29E0-F417-673C-D78F7EE65DF1}"/>
              </a:ext>
            </a:extLst>
          </p:cNvPr>
          <p:cNvSpPr txBox="1"/>
          <p:nvPr/>
        </p:nvSpPr>
        <p:spPr>
          <a:xfrm>
            <a:off x="8704" y="6356350"/>
            <a:ext cx="4235455" cy="400110"/>
          </a:xfrm>
          <a:prstGeom prst="rect">
            <a:avLst/>
          </a:prstGeom>
          <a:noFill/>
        </p:spPr>
        <p:txBody>
          <a:bodyPr wrap="none" rtlCol="0">
            <a:spAutoFit/>
          </a:bodyPr>
          <a:lstStyle/>
          <a:p>
            <a:r>
              <a:rPr lang="en-US" sz="1000"/>
              <a:t>lmdb:	</a:t>
            </a:r>
            <a:r>
              <a:rPr lang="en-US" sz="1000">
                <a:hlinkClick r:id="rId3"/>
              </a:rPr>
              <a:t>https://www.symas.com/lmdb</a:t>
            </a:r>
            <a:r>
              <a:rPr lang="en-US" sz="1000"/>
              <a:t> </a:t>
            </a:r>
          </a:p>
          <a:p>
            <a:r>
              <a:rPr lang="en-US" sz="1000"/>
              <a:t>IR: 	</a:t>
            </a:r>
            <a:r>
              <a:rPr lang="en-US" sz="1000">
                <a:hlinkClick r:id="rId4"/>
              </a:rPr>
              <a:t>https://en.wikipedia.org/wiki/Intermediate_representation</a:t>
            </a:r>
            <a:r>
              <a:rPr lang="en-US" sz="1000"/>
              <a:t> </a:t>
            </a:r>
          </a:p>
        </p:txBody>
      </p:sp>
    </p:spTree>
    <p:extLst>
      <p:ext uri="{BB962C8B-B14F-4D97-AF65-F5344CB8AC3E}">
        <p14:creationId xmlns:p14="http://schemas.microsoft.com/office/powerpoint/2010/main" val="1895481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A1A6D-7A14-4573-0964-5DB2E373F559}"/>
              </a:ext>
            </a:extLst>
          </p:cNvPr>
          <p:cNvSpPr>
            <a:spLocks noGrp="1"/>
          </p:cNvSpPr>
          <p:nvPr>
            <p:ph type="title"/>
          </p:nvPr>
        </p:nvSpPr>
        <p:spPr/>
        <p:txBody>
          <a:bodyPr/>
          <a:lstStyle/>
          <a:p>
            <a:r>
              <a:rPr lang="en-US"/>
              <a:t>Component Library</a:t>
            </a:r>
          </a:p>
        </p:txBody>
      </p:sp>
      <p:sp>
        <p:nvSpPr>
          <p:cNvPr id="5" name="Content Placeholder 4">
            <a:extLst>
              <a:ext uri="{FF2B5EF4-FFF2-40B4-BE49-F238E27FC236}">
                <a16:creationId xmlns:a16="http://schemas.microsoft.com/office/drawing/2014/main" id="{471ED985-DC62-CC6B-3881-6F5A14E674BE}"/>
              </a:ext>
            </a:extLst>
          </p:cNvPr>
          <p:cNvSpPr>
            <a:spLocks noGrp="1"/>
          </p:cNvSpPr>
          <p:nvPr>
            <p:ph sz="half" idx="1"/>
          </p:nvPr>
        </p:nvSpPr>
        <p:spPr/>
        <p:txBody>
          <a:bodyPr>
            <a:normAutofit fontScale="85000" lnSpcReduction="20000"/>
          </a:bodyPr>
          <a:lstStyle/>
          <a:p>
            <a:r>
              <a:rPr lang="en-US"/>
              <a:t>Modular and parametrized</a:t>
            </a:r>
          </a:p>
          <a:p>
            <a:endParaRPr lang="en-US"/>
          </a:p>
          <a:p>
            <a:r>
              <a:rPr lang="en-US"/>
              <a:t>Developed using language and formats that are interoperable</a:t>
            </a:r>
          </a:p>
          <a:p>
            <a:endParaRPr lang="en-US"/>
          </a:p>
          <a:p>
            <a:r>
              <a:rPr lang="en-US"/>
              <a:t>Contains design knowledge </a:t>
            </a:r>
          </a:p>
          <a:p>
            <a:pPr lvl="1"/>
            <a:r>
              <a:rPr lang="en-US"/>
              <a:t>Most of which is IP (proprietary)</a:t>
            </a:r>
          </a:p>
          <a:p>
            <a:pPr lvl="1"/>
            <a:r>
              <a:rPr lang="en-US"/>
              <a:t>Enable access on need-based (example Foundry Customer, Intel projects)</a:t>
            </a:r>
          </a:p>
          <a:p>
            <a:endParaRPr lang="en-US"/>
          </a:p>
          <a:p>
            <a:r>
              <a:rPr lang="en-US"/>
              <a:t>Capture, collection and distribution methodology</a:t>
            </a:r>
          </a:p>
        </p:txBody>
      </p:sp>
      <p:sp>
        <p:nvSpPr>
          <p:cNvPr id="4" name="Slide Number Placeholder 3">
            <a:extLst>
              <a:ext uri="{FF2B5EF4-FFF2-40B4-BE49-F238E27FC236}">
                <a16:creationId xmlns:a16="http://schemas.microsoft.com/office/drawing/2014/main" id="{56B17765-9E8D-3E4B-EC90-A96A04976B93}"/>
              </a:ext>
            </a:extLst>
          </p:cNvPr>
          <p:cNvSpPr>
            <a:spLocks noGrp="1"/>
          </p:cNvSpPr>
          <p:nvPr>
            <p:ph type="sldNum" sz="quarter" idx="12"/>
          </p:nvPr>
        </p:nvSpPr>
        <p:spPr/>
        <p:txBody>
          <a:bodyPr/>
          <a:lstStyle/>
          <a:p>
            <a:fld id="{2AD43F5F-D14B-4107-859E-194895DC81A8}" type="slidenum">
              <a:rPr lang="en-US" smtClean="0"/>
              <a:t>4</a:t>
            </a:fld>
            <a:endParaRPr lang="en-US"/>
          </a:p>
        </p:txBody>
      </p:sp>
      <p:sp>
        <p:nvSpPr>
          <p:cNvPr id="7" name="TextBox 6">
            <a:extLst>
              <a:ext uri="{FF2B5EF4-FFF2-40B4-BE49-F238E27FC236}">
                <a16:creationId xmlns:a16="http://schemas.microsoft.com/office/drawing/2014/main" id="{17ECAAC8-007A-2267-0292-B2BADB50105E}"/>
              </a:ext>
            </a:extLst>
          </p:cNvPr>
          <p:cNvSpPr txBox="1"/>
          <p:nvPr/>
        </p:nvSpPr>
        <p:spPr>
          <a:xfrm>
            <a:off x="6775268" y="793707"/>
            <a:ext cx="4368504" cy="4154984"/>
          </a:xfrm>
          <a:prstGeom prst="rect">
            <a:avLst/>
          </a:prstGeom>
          <a:solidFill>
            <a:schemeClr val="bg1">
              <a:lumMod val="95000"/>
            </a:schemeClr>
          </a:solidFill>
        </p:spPr>
        <p:txBody>
          <a:bodyPr wrap="none" rtlCol="0">
            <a:spAutoFit/>
          </a:bodyPr>
          <a:lstStyle/>
          <a:p>
            <a:r>
              <a:rPr lang="en-US" sz="1200">
                <a:latin typeface="Lucida Console" panose="020B0609040504020204" pitchFamily="49" charset="0"/>
              </a:rPr>
              <a:t>Example:</a:t>
            </a:r>
          </a:p>
          <a:p>
            <a:endParaRPr lang="en-US" sz="1200">
              <a:latin typeface="Lucida Console" panose="020B0609040504020204" pitchFamily="49" charset="0"/>
            </a:endParaRPr>
          </a:p>
          <a:p>
            <a:r>
              <a:rPr lang="en-US" sz="1200">
                <a:solidFill>
                  <a:srgbClr val="00B050"/>
                </a:solidFill>
                <a:latin typeface="Lucida Console" panose="020B0609040504020204" pitchFamily="49" charset="0"/>
              </a:rPr>
              <a:t>-- </a:t>
            </a:r>
            <a:r>
              <a:rPr lang="en-US" sz="1200" err="1">
                <a:solidFill>
                  <a:srgbClr val="00B050"/>
                </a:solidFill>
                <a:latin typeface="Lucida Console" panose="020B0609040504020204" pitchFamily="49" charset="0"/>
              </a:rPr>
              <a:t>ocdb</a:t>
            </a:r>
            <a:r>
              <a:rPr lang="en-US" sz="1200">
                <a:solidFill>
                  <a:srgbClr val="00B050"/>
                </a:solidFill>
                <a:latin typeface="Lucida Console" panose="020B0609040504020204" pitchFamily="49" charset="0"/>
              </a:rPr>
              <a:t> (open component database)</a:t>
            </a:r>
          </a:p>
          <a:p>
            <a:r>
              <a:rPr lang="en-US" sz="1200">
                <a:latin typeface="Lucida Console" panose="020B0609040504020204" pitchFamily="49" charset="0"/>
              </a:rPr>
              <a:t>--- generic-component-1 (example: </a:t>
            </a:r>
            <a:r>
              <a:rPr lang="en-US" sz="1200" err="1">
                <a:latin typeface="Lucida Console" panose="020B0609040504020204" pitchFamily="49" charset="0"/>
              </a:rPr>
              <a:t>UCIe</a:t>
            </a:r>
            <a:r>
              <a:rPr lang="en-US" sz="1200">
                <a:latin typeface="Lucida Console" panose="020B0609040504020204" pitchFamily="49" charset="0"/>
              </a:rPr>
              <a:t>)</a:t>
            </a:r>
          </a:p>
          <a:p>
            <a:r>
              <a:rPr lang="en-US" sz="1200">
                <a:latin typeface="Lucida Console" panose="020B0609040504020204" pitchFamily="49" charset="0"/>
              </a:rPr>
              <a:t>--- generic-component-2 (example: TSV)</a:t>
            </a:r>
          </a:p>
          <a:p>
            <a:r>
              <a:rPr lang="en-US" sz="1200">
                <a:latin typeface="Lucida Console" panose="020B0609040504020204" pitchFamily="49" charset="0"/>
              </a:rPr>
              <a:t>--- generic-component-3 (example: RISCV-Core)</a:t>
            </a:r>
          </a:p>
          <a:p>
            <a:endParaRPr lang="en-US" sz="1200">
              <a:latin typeface="Lucida Console" panose="020B0609040504020204" pitchFamily="49" charset="0"/>
            </a:endParaRPr>
          </a:p>
          <a:p>
            <a:r>
              <a:rPr lang="en-US" sz="1200">
                <a:solidFill>
                  <a:srgbClr val="00B050"/>
                </a:solidFill>
                <a:latin typeface="Lucida Console" panose="020B0609040504020204" pitchFamily="49" charset="0"/>
              </a:rPr>
              <a:t>-- cost (private cost models) </a:t>
            </a:r>
          </a:p>
          <a:p>
            <a:r>
              <a:rPr lang="en-US" sz="1200">
                <a:latin typeface="Lucida Console" panose="020B0609040504020204" pitchFamily="49" charset="0"/>
              </a:rPr>
              <a:t>--- cost-library-1 </a:t>
            </a:r>
          </a:p>
          <a:p>
            <a:r>
              <a:rPr lang="en-US" sz="1200">
                <a:latin typeface="Lucida Console" panose="020B0609040504020204" pitchFamily="49" charset="0"/>
              </a:rPr>
              <a:t>--- cost-library-2</a:t>
            </a:r>
          </a:p>
          <a:p>
            <a:endParaRPr lang="en-US" sz="1200">
              <a:latin typeface="Lucida Console" panose="020B0609040504020204" pitchFamily="49" charset="0"/>
            </a:endParaRPr>
          </a:p>
          <a:p>
            <a:r>
              <a:rPr lang="en-US" sz="1200">
                <a:solidFill>
                  <a:srgbClr val="00B050"/>
                </a:solidFill>
                <a:latin typeface="Lucida Console" panose="020B0609040504020204" pitchFamily="49" charset="0"/>
              </a:rPr>
              <a:t>-- Product: COR-family</a:t>
            </a:r>
          </a:p>
          <a:p>
            <a:r>
              <a:rPr lang="en-US" sz="1200">
                <a:latin typeface="Lucida Console" panose="020B0609040504020204" pitchFamily="49" charset="0"/>
              </a:rPr>
              <a:t>--- IP</a:t>
            </a:r>
          </a:p>
          <a:p>
            <a:r>
              <a:rPr lang="en-US" sz="1200">
                <a:latin typeface="Lucida Console" panose="020B0609040504020204" pitchFamily="49" charset="0"/>
              </a:rPr>
              <a:t>---- Power</a:t>
            </a:r>
          </a:p>
          <a:p>
            <a:r>
              <a:rPr lang="en-US" sz="1200">
                <a:latin typeface="Lucida Console" panose="020B0609040504020204" pitchFamily="49" charset="0"/>
              </a:rPr>
              <a:t>---- Thermal</a:t>
            </a:r>
          </a:p>
          <a:p>
            <a:r>
              <a:rPr lang="en-US" sz="1200">
                <a:latin typeface="Lucida Console" panose="020B0609040504020204" pitchFamily="49" charset="0"/>
              </a:rPr>
              <a:t>----- Compact Thermal Model (CTM)</a:t>
            </a:r>
          </a:p>
          <a:p>
            <a:r>
              <a:rPr lang="en-US" sz="1200">
                <a:latin typeface="Lucida Console" panose="020B0609040504020204" pitchFamily="49" charset="0"/>
              </a:rPr>
              <a:t>----- Delphi CTM</a:t>
            </a:r>
          </a:p>
          <a:p>
            <a:r>
              <a:rPr lang="en-US" sz="1200">
                <a:latin typeface="Lucida Console" panose="020B0609040504020204" pitchFamily="49" charset="0"/>
              </a:rPr>
              <a:t>--- Chiplet</a:t>
            </a:r>
          </a:p>
          <a:p>
            <a:r>
              <a:rPr lang="en-US" sz="1200">
                <a:latin typeface="Lucida Console" panose="020B0609040504020204" pitchFamily="49" charset="0"/>
              </a:rPr>
              <a:t>---- Power</a:t>
            </a:r>
          </a:p>
          <a:p>
            <a:r>
              <a:rPr lang="en-US" sz="1200">
                <a:latin typeface="Lucida Console" panose="020B0609040504020204" pitchFamily="49" charset="0"/>
              </a:rPr>
              <a:t>---- Thermal</a:t>
            </a:r>
          </a:p>
          <a:p>
            <a:r>
              <a:rPr lang="en-US" sz="1200">
                <a:latin typeface="Lucida Console" panose="020B0609040504020204" pitchFamily="49" charset="0"/>
              </a:rPr>
              <a:t>----- Compact Thermal Model (CTM)</a:t>
            </a:r>
          </a:p>
          <a:p>
            <a:r>
              <a:rPr lang="en-US" sz="1200">
                <a:latin typeface="Lucida Console" panose="020B0609040504020204" pitchFamily="49" charset="0"/>
              </a:rPr>
              <a:t>----- Delphi CTM</a:t>
            </a:r>
          </a:p>
        </p:txBody>
      </p:sp>
      <p:sp>
        <p:nvSpPr>
          <p:cNvPr id="8" name="TextBox 7">
            <a:extLst>
              <a:ext uri="{FF2B5EF4-FFF2-40B4-BE49-F238E27FC236}">
                <a16:creationId xmlns:a16="http://schemas.microsoft.com/office/drawing/2014/main" id="{22E8E9E2-8051-5853-FB49-AE11904DEDBF}"/>
              </a:ext>
            </a:extLst>
          </p:cNvPr>
          <p:cNvSpPr txBox="1"/>
          <p:nvPr/>
        </p:nvSpPr>
        <p:spPr>
          <a:xfrm>
            <a:off x="6775268" y="5187939"/>
            <a:ext cx="4368503" cy="1015663"/>
          </a:xfrm>
          <a:prstGeom prst="rect">
            <a:avLst/>
          </a:prstGeom>
          <a:solidFill>
            <a:schemeClr val="bg1">
              <a:lumMod val="95000"/>
            </a:schemeClr>
          </a:solidFill>
        </p:spPr>
        <p:txBody>
          <a:bodyPr wrap="square" rtlCol="0">
            <a:spAutoFit/>
          </a:bodyPr>
          <a:lstStyle/>
          <a:p>
            <a:r>
              <a:rPr lang="en-US" sz="1200"/>
              <a:t>Key considerations</a:t>
            </a:r>
          </a:p>
          <a:p>
            <a:pPr marL="285750" indent="-285750">
              <a:buFontTx/>
              <a:buChar char="-"/>
            </a:pPr>
            <a:r>
              <a:rPr lang="en-US" sz="1200"/>
              <a:t>Ability to parametrize and use in different contexts</a:t>
            </a:r>
          </a:p>
          <a:p>
            <a:pPr marL="285750" indent="-285750">
              <a:buFontTx/>
              <a:buChar char="-"/>
            </a:pPr>
            <a:r>
              <a:rPr lang="en-US" sz="1200"/>
              <a:t>Nested and hierarchical  models</a:t>
            </a:r>
          </a:p>
          <a:p>
            <a:pPr marL="285750" indent="-285750">
              <a:buFontTx/>
              <a:buChar char="-"/>
            </a:pPr>
            <a:r>
              <a:rPr lang="en-US" sz="1200"/>
              <a:t>Multiple versions of some of the models can co-exists</a:t>
            </a:r>
          </a:p>
          <a:p>
            <a:pPr marL="285750" indent="-285750">
              <a:buFontTx/>
              <a:buChar char="-"/>
            </a:pPr>
            <a:r>
              <a:rPr lang="en-US" sz="1200"/>
              <a:t>Models can include generic (sub) components</a:t>
            </a:r>
          </a:p>
        </p:txBody>
      </p:sp>
    </p:spTree>
    <p:extLst>
      <p:ext uri="{BB962C8B-B14F-4D97-AF65-F5344CB8AC3E}">
        <p14:creationId xmlns:p14="http://schemas.microsoft.com/office/powerpoint/2010/main" val="3942311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848EF-E115-4C31-7641-B6BD5F9B85E4}"/>
              </a:ext>
            </a:extLst>
          </p:cNvPr>
          <p:cNvSpPr>
            <a:spLocks noGrp="1"/>
          </p:cNvSpPr>
          <p:nvPr>
            <p:ph type="title"/>
          </p:nvPr>
        </p:nvSpPr>
        <p:spPr/>
        <p:txBody>
          <a:bodyPr/>
          <a:lstStyle/>
          <a:p>
            <a:r>
              <a:rPr lang="en-US"/>
              <a:t>Editors | Managing Multiple Models</a:t>
            </a:r>
          </a:p>
        </p:txBody>
      </p:sp>
      <p:sp>
        <p:nvSpPr>
          <p:cNvPr id="4" name="Slide Number Placeholder 3">
            <a:extLst>
              <a:ext uri="{FF2B5EF4-FFF2-40B4-BE49-F238E27FC236}">
                <a16:creationId xmlns:a16="http://schemas.microsoft.com/office/drawing/2014/main" id="{CB21252D-7679-623D-8F28-7967CA2BF2DC}"/>
              </a:ext>
            </a:extLst>
          </p:cNvPr>
          <p:cNvSpPr>
            <a:spLocks noGrp="1"/>
          </p:cNvSpPr>
          <p:nvPr>
            <p:ph type="sldNum" sz="quarter" idx="12"/>
          </p:nvPr>
        </p:nvSpPr>
        <p:spPr/>
        <p:txBody>
          <a:bodyPr/>
          <a:lstStyle/>
          <a:p>
            <a:fld id="{2AD43F5F-D14B-4107-859E-194895DC81A8}" type="slidenum">
              <a:rPr lang="en-US" smtClean="0"/>
              <a:t>5</a:t>
            </a:fld>
            <a:endParaRPr lang="en-US"/>
          </a:p>
        </p:txBody>
      </p:sp>
      <p:sp>
        <p:nvSpPr>
          <p:cNvPr id="5" name="Rectangle 4">
            <a:extLst>
              <a:ext uri="{FF2B5EF4-FFF2-40B4-BE49-F238E27FC236}">
                <a16:creationId xmlns:a16="http://schemas.microsoft.com/office/drawing/2014/main" id="{D72A6D87-217A-D991-BF6E-1F3BE49B2A73}"/>
              </a:ext>
            </a:extLst>
          </p:cNvPr>
          <p:cNvSpPr/>
          <p:nvPr/>
        </p:nvSpPr>
        <p:spPr>
          <a:xfrm>
            <a:off x="1021493" y="2123896"/>
            <a:ext cx="5396892" cy="2878928"/>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200">
              <a:solidFill>
                <a:schemeClr val="tx1"/>
              </a:solidFill>
            </a:endParaRPr>
          </a:p>
        </p:txBody>
      </p:sp>
      <p:sp>
        <p:nvSpPr>
          <p:cNvPr id="6" name="TextBox 5">
            <a:extLst>
              <a:ext uri="{FF2B5EF4-FFF2-40B4-BE49-F238E27FC236}">
                <a16:creationId xmlns:a16="http://schemas.microsoft.com/office/drawing/2014/main" id="{1291D685-AA79-EEC0-B774-6298F203919F}"/>
              </a:ext>
            </a:extLst>
          </p:cNvPr>
          <p:cNvSpPr txBox="1"/>
          <p:nvPr/>
        </p:nvSpPr>
        <p:spPr>
          <a:xfrm>
            <a:off x="2916763" y="1846897"/>
            <a:ext cx="1346844" cy="276999"/>
          </a:xfrm>
          <a:prstGeom prst="rect">
            <a:avLst/>
          </a:prstGeom>
          <a:noFill/>
        </p:spPr>
        <p:txBody>
          <a:bodyPr wrap="none" rtlCol="0">
            <a:spAutoFit/>
          </a:bodyPr>
          <a:lstStyle/>
          <a:p>
            <a:r>
              <a:rPr lang="en-US" sz="1200"/>
              <a:t>Visual Studio Code</a:t>
            </a:r>
          </a:p>
        </p:txBody>
      </p:sp>
      <p:sp>
        <p:nvSpPr>
          <p:cNvPr id="7" name="Rectangle: Rounded Corners 6">
            <a:extLst>
              <a:ext uri="{FF2B5EF4-FFF2-40B4-BE49-F238E27FC236}">
                <a16:creationId xmlns:a16="http://schemas.microsoft.com/office/drawing/2014/main" id="{CCD594F1-29CF-BE1A-80C1-7DA70D3EFC02}"/>
              </a:ext>
            </a:extLst>
          </p:cNvPr>
          <p:cNvSpPr/>
          <p:nvPr/>
        </p:nvSpPr>
        <p:spPr>
          <a:xfrm>
            <a:off x="1204546" y="2268415"/>
            <a:ext cx="902675" cy="46599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err="1"/>
              <a:t>SystemC</a:t>
            </a:r>
            <a:r>
              <a:rPr lang="en-US" sz="1200"/>
              <a:t> Extension</a:t>
            </a:r>
            <a:endParaRPr lang="en-US"/>
          </a:p>
        </p:txBody>
      </p:sp>
      <p:sp>
        <p:nvSpPr>
          <p:cNvPr id="8" name="Rectangle: Rounded Corners 7">
            <a:extLst>
              <a:ext uri="{FF2B5EF4-FFF2-40B4-BE49-F238E27FC236}">
                <a16:creationId xmlns:a16="http://schemas.microsoft.com/office/drawing/2014/main" id="{D0031B48-C7E9-ADD8-600C-7C4723D738BF}"/>
              </a:ext>
            </a:extLst>
          </p:cNvPr>
          <p:cNvSpPr/>
          <p:nvPr/>
        </p:nvSpPr>
        <p:spPr>
          <a:xfrm>
            <a:off x="2171697" y="2268415"/>
            <a:ext cx="902675" cy="46599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Python Extension</a:t>
            </a:r>
            <a:endParaRPr lang="en-US"/>
          </a:p>
        </p:txBody>
      </p:sp>
      <p:sp>
        <p:nvSpPr>
          <p:cNvPr id="9" name="Rectangle: Rounded Corners 8">
            <a:extLst>
              <a:ext uri="{FF2B5EF4-FFF2-40B4-BE49-F238E27FC236}">
                <a16:creationId xmlns:a16="http://schemas.microsoft.com/office/drawing/2014/main" id="{73AD82BE-9AB8-1777-C027-10838F6709B5}"/>
              </a:ext>
            </a:extLst>
          </p:cNvPr>
          <p:cNvSpPr/>
          <p:nvPr/>
        </p:nvSpPr>
        <p:spPr>
          <a:xfrm>
            <a:off x="3138848" y="2268415"/>
            <a:ext cx="902675" cy="46599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CTM </a:t>
            </a:r>
            <a:r>
              <a:rPr lang="en-US" sz="1200" err="1"/>
              <a:t>Extenison</a:t>
            </a:r>
            <a:endParaRPr lang="en-US"/>
          </a:p>
        </p:txBody>
      </p:sp>
      <p:sp>
        <p:nvSpPr>
          <p:cNvPr id="10" name="Rectangle: Rounded Corners 9">
            <a:extLst>
              <a:ext uri="{FF2B5EF4-FFF2-40B4-BE49-F238E27FC236}">
                <a16:creationId xmlns:a16="http://schemas.microsoft.com/office/drawing/2014/main" id="{5EADB310-BF19-FF3B-D32F-29A20A7F3237}"/>
              </a:ext>
            </a:extLst>
          </p:cNvPr>
          <p:cNvSpPr/>
          <p:nvPr/>
        </p:nvSpPr>
        <p:spPr>
          <a:xfrm>
            <a:off x="4105998" y="2268415"/>
            <a:ext cx="902675" cy="46599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 </a:t>
            </a:r>
          </a:p>
          <a:p>
            <a:pPr algn="ctr"/>
            <a:r>
              <a:rPr lang="en-US" sz="1200"/>
              <a:t>Extension</a:t>
            </a:r>
            <a:endParaRPr lang="en-US"/>
          </a:p>
        </p:txBody>
      </p:sp>
      <p:sp>
        <p:nvSpPr>
          <p:cNvPr id="11" name="TextBox 10">
            <a:extLst>
              <a:ext uri="{FF2B5EF4-FFF2-40B4-BE49-F238E27FC236}">
                <a16:creationId xmlns:a16="http://schemas.microsoft.com/office/drawing/2014/main" id="{3580A1BC-D5E4-9EC5-3AC9-98F23A0217E8}"/>
              </a:ext>
            </a:extLst>
          </p:cNvPr>
          <p:cNvSpPr txBox="1"/>
          <p:nvPr/>
        </p:nvSpPr>
        <p:spPr>
          <a:xfrm>
            <a:off x="6481195" y="6027194"/>
            <a:ext cx="5269391" cy="400110"/>
          </a:xfrm>
          <a:prstGeom prst="rect">
            <a:avLst/>
          </a:prstGeom>
          <a:noFill/>
        </p:spPr>
        <p:txBody>
          <a:bodyPr wrap="none" rtlCol="0">
            <a:spAutoFit/>
          </a:bodyPr>
          <a:lstStyle/>
          <a:p>
            <a:r>
              <a:rPr lang="en-US" sz="1000">
                <a:hlinkClick r:id="rId2"/>
              </a:rPr>
              <a:t>https://www.electronics-cooling.com/2007/05/compact-thermal-modeling-in-electronics-design/</a:t>
            </a:r>
            <a:endParaRPr lang="en-US" sz="1000"/>
          </a:p>
          <a:p>
            <a:endParaRPr lang="en-US" sz="1000"/>
          </a:p>
        </p:txBody>
      </p:sp>
      <p:pic>
        <p:nvPicPr>
          <p:cNvPr id="1026" name="Picture 2">
            <a:extLst>
              <a:ext uri="{FF2B5EF4-FFF2-40B4-BE49-F238E27FC236}">
                <a16:creationId xmlns:a16="http://schemas.microsoft.com/office/drawing/2014/main" id="{A6DC4796-C073-59D9-345F-F658995DBB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1303" y="3776968"/>
            <a:ext cx="641620" cy="214868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E1599E84-CAFA-7D55-4C78-0CF4AB0C43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15891" y="4095537"/>
            <a:ext cx="1764470" cy="1511543"/>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04D1EC0-D928-AA69-E806-C1B750DBE92D}"/>
              </a:ext>
            </a:extLst>
          </p:cNvPr>
          <p:cNvSpPr txBox="1"/>
          <p:nvPr/>
        </p:nvSpPr>
        <p:spPr>
          <a:xfrm>
            <a:off x="6901962" y="2048119"/>
            <a:ext cx="4950069" cy="1200329"/>
          </a:xfrm>
          <a:prstGeom prst="rect">
            <a:avLst/>
          </a:prstGeom>
          <a:noFill/>
        </p:spPr>
        <p:txBody>
          <a:bodyPr wrap="square" rtlCol="0">
            <a:spAutoFit/>
          </a:bodyPr>
          <a:lstStyle/>
          <a:p>
            <a:r>
              <a:rPr lang="en-US" sz="1200" b="1"/>
              <a:t>Plugin Features</a:t>
            </a:r>
          </a:p>
          <a:p>
            <a:pPr marL="285750" indent="-285750">
              <a:buFontTx/>
              <a:buChar char="-"/>
            </a:pPr>
            <a:r>
              <a:rPr lang="en-US" sz="1200"/>
              <a:t>Enable creation, editing models</a:t>
            </a:r>
          </a:p>
          <a:p>
            <a:pPr marL="285750" indent="-285750">
              <a:buFontTx/>
              <a:buChar char="-"/>
            </a:pPr>
            <a:r>
              <a:rPr lang="en-US" sz="1200"/>
              <a:t>Ability to link (bottom-up, N-1) models</a:t>
            </a:r>
          </a:p>
          <a:p>
            <a:pPr marL="285750" indent="-285750">
              <a:buFontTx/>
              <a:buChar char="-"/>
            </a:pPr>
            <a:r>
              <a:rPr lang="en-US" sz="1200"/>
              <a:t>Example below shows Thermals Models (ability to create models quickly or import from standard file/formats)</a:t>
            </a:r>
          </a:p>
          <a:p>
            <a:pPr marL="285750" indent="-285750">
              <a:buFontTx/>
              <a:buChar char="-"/>
            </a:pPr>
            <a:r>
              <a:rPr lang="en-US" sz="1200"/>
              <a:t>Ability to modify and/or tweak existing models (in an editor)</a:t>
            </a:r>
          </a:p>
        </p:txBody>
      </p:sp>
      <p:sp>
        <p:nvSpPr>
          <p:cNvPr id="3" name="TextBox 2">
            <a:extLst>
              <a:ext uri="{FF2B5EF4-FFF2-40B4-BE49-F238E27FC236}">
                <a16:creationId xmlns:a16="http://schemas.microsoft.com/office/drawing/2014/main" id="{9CC303C0-4910-A5F9-C8E7-37EB4C609948}"/>
              </a:ext>
            </a:extLst>
          </p:cNvPr>
          <p:cNvSpPr txBox="1"/>
          <p:nvPr/>
        </p:nvSpPr>
        <p:spPr>
          <a:xfrm>
            <a:off x="1021493" y="5409858"/>
            <a:ext cx="4950069" cy="830997"/>
          </a:xfrm>
          <a:prstGeom prst="rect">
            <a:avLst/>
          </a:prstGeom>
          <a:noFill/>
        </p:spPr>
        <p:txBody>
          <a:bodyPr wrap="square" rtlCol="0">
            <a:spAutoFit/>
          </a:bodyPr>
          <a:lstStyle/>
          <a:p>
            <a:r>
              <a:rPr lang="en-US" sz="1200" b="1"/>
              <a:t>Extension Distribution</a:t>
            </a:r>
          </a:p>
          <a:p>
            <a:pPr marL="285750" indent="-285750">
              <a:buFontTx/>
              <a:buChar char="-"/>
            </a:pPr>
            <a:r>
              <a:rPr lang="en-US" sz="1200"/>
              <a:t>Ability to download and install plugin from standard Visual Studio Code distribution methodology</a:t>
            </a:r>
          </a:p>
          <a:p>
            <a:pPr marL="285750" indent="-285750">
              <a:buFontTx/>
              <a:buChar char="-"/>
            </a:pPr>
            <a:r>
              <a:rPr lang="en-US" sz="1200"/>
              <a:t>All extensions inside Studio conform to VS Code standards</a:t>
            </a:r>
          </a:p>
        </p:txBody>
      </p:sp>
    </p:spTree>
    <p:extLst>
      <p:ext uri="{BB962C8B-B14F-4D97-AF65-F5344CB8AC3E}">
        <p14:creationId xmlns:p14="http://schemas.microsoft.com/office/powerpoint/2010/main" val="2422258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862DB-7E95-2D42-E24A-24CF2D2D187F}"/>
              </a:ext>
            </a:extLst>
          </p:cNvPr>
          <p:cNvSpPr>
            <a:spLocks noGrp="1"/>
          </p:cNvSpPr>
          <p:nvPr>
            <p:ph type="title"/>
          </p:nvPr>
        </p:nvSpPr>
        <p:spPr/>
        <p:txBody>
          <a:bodyPr/>
          <a:lstStyle/>
          <a:p>
            <a:r>
              <a:rPr lang="en-US"/>
              <a:t>Work Flow for New IP / Component Creation</a:t>
            </a:r>
          </a:p>
        </p:txBody>
      </p:sp>
      <p:sp>
        <p:nvSpPr>
          <p:cNvPr id="4" name="Slide Number Placeholder 3">
            <a:extLst>
              <a:ext uri="{FF2B5EF4-FFF2-40B4-BE49-F238E27FC236}">
                <a16:creationId xmlns:a16="http://schemas.microsoft.com/office/drawing/2014/main" id="{7777A088-AC2F-2302-D855-E7C0DB6E48C5}"/>
              </a:ext>
            </a:extLst>
          </p:cNvPr>
          <p:cNvSpPr>
            <a:spLocks noGrp="1"/>
          </p:cNvSpPr>
          <p:nvPr>
            <p:ph type="sldNum" sz="quarter" idx="12"/>
          </p:nvPr>
        </p:nvSpPr>
        <p:spPr/>
        <p:txBody>
          <a:bodyPr/>
          <a:lstStyle/>
          <a:p>
            <a:fld id="{2AD43F5F-D14B-4107-859E-194895DC81A8}" type="slidenum">
              <a:rPr lang="en-US" smtClean="0"/>
              <a:t>6</a:t>
            </a:fld>
            <a:endParaRPr lang="en-US"/>
          </a:p>
        </p:txBody>
      </p:sp>
      <p:sp>
        <p:nvSpPr>
          <p:cNvPr id="5" name="Arrow: U-Turn 4">
            <a:extLst>
              <a:ext uri="{FF2B5EF4-FFF2-40B4-BE49-F238E27FC236}">
                <a16:creationId xmlns:a16="http://schemas.microsoft.com/office/drawing/2014/main" id="{830A4242-7569-18BE-79E6-13A90E286B2D}"/>
              </a:ext>
            </a:extLst>
          </p:cNvPr>
          <p:cNvSpPr/>
          <p:nvPr/>
        </p:nvSpPr>
        <p:spPr>
          <a:xfrm flipH="1">
            <a:off x="1892271" y="3388969"/>
            <a:ext cx="1453780" cy="243372"/>
          </a:xfrm>
          <a:prstGeom prst="uturnArrow">
            <a:avLst>
              <a:gd name="adj1" fmla="val 25000"/>
              <a:gd name="adj2" fmla="val 25000"/>
              <a:gd name="adj3" fmla="val 35341"/>
              <a:gd name="adj4" fmla="val 43750"/>
              <a:gd name="adj5" fmla="val 71553"/>
            </a:avLst>
          </a:prstGeom>
          <a:solidFill>
            <a:srgbClr val="92D050"/>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5">
            <a:extLst>
              <a:ext uri="{FF2B5EF4-FFF2-40B4-BE49-F238E27FC236}">
                <a16:creationId xmlns:a16="http://schemas.microsoft.com/office/drawing/2014/main" id="{9A5D8F86-5395-A70F-2D0D-367C49F6EB4B}"/>
              </a:ext>
            </a:extLst>
          </p:cNvPr>
          <p:cNvSpPr/>
          <p:nvPr/>
        </p:nvSpPr>
        <p:spPr>
          <a:xfrm>
            <a:off x="3448170" y="2458003"/>
            <a:ext cx="3637352" cy="231485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a:solidFill>
                  <a:schemeClr val="tx1"/>
                </a:solidFill>
              </a:rPr>
              <a:t>User Interface (UI)</a:t>
            </a:r>
          </a:p>
          <a:p>
            <a:pPr algn="ctr"/>
            <a:r>
              <a:rPr lang="en-US" sz="1200">
                <a:solidFill>
                  <a:schemeClr val="tx1"/>
                </a:solidFill>
              </a:rPr>
              <a:t>VS Code</a:t>
            </a:r>
          </a:p>
        </p:txBody>
      </p:sp>
      <p:sp>
        <p:nvSpPr>
          <p:cNvPr id="7" name="Rectangle 6">
            <a:extLst>
              <a:ext uri="{FF2B5EF4-FFF2-40B4-BE49-F238E27FC236}">
                <a16:creationId xmlns:a16="http://schemas.microsoft.com/office/drawing/2014/main" id="{1BA93A6C-62CC-C6FC-BBAD-2A27D5201795}"/>
              </a:ext>
            </a:extLst>
          </p:cNvPr>
          <p:cNvSpPr/>
          <p:nvPr/>
        </p:nvSpPr>
        <p:spPr>
          <a:xfrm>
            <a:off x="8832694" y="2458003"/>
            <a:ext cx="905522" cy="47051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Simulators</a:t>
            </a:r>
          </a:p>
        </p:txBody>
      </p:sp>
      <p:sp>
        <p:nvSpPr>
          <p:cNvPr id="8" name="Rectangle 7">
            <a:extLst>
              <a:ext uri="{FF2B5EF4-FFF2-40B4-BE49-F238E27FC236}">
                <a16:creationId xmlns:a16="http://schemas.microsoft.com/office/drawing/2014/main" id="{9F12D088-82BD-D431-B8AB-D4A660866A22}"/>
              </a:ext>
            </a:extLst>
          </p:cNvPr>
          <p:cNvSpPr/>
          <p:nvPr/>
        </p:nvSpPr>
        <p:spPr>
          <a:xfrm>
            <a:off x="8832694" y="3072783"/>
            <a:ext cx="905522" cy="47051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Cost</a:t>
            </a:r>
          </a:p>
        </p:txBody>
      </p:sp>
      <p:sp>
        <p:nvSpPr>
          <p:cNvPr id="9" name="Rectangle 8">
            <a:extLst>
              <a:ext uri="{FF2B5EF4-FFF2-40B4-BE49-F238E27FC236}">
                <a16:creationId xmlns:a16="http://schemas.microsoft.com/office/drawing/2014/main" id="{470EE183-E59E-586D-3117-5649F61598B2}"/>
              </a:ext>
            </a:extLst>
          </p:cNvPr>
          <p:cNvSpPr/>
          <p:nvPr/>
        </p:nvSpPr>
        <p:spPr>
          <a:xfrm>
            <a:off x="8832694" y="3687563"/>
            <a:ext cx="905522" cy="47051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Solvers</a:t>
            </a:r>
          </a:p>
        </p:txBody>
      </p:sp>
      <p:sp>
        <p:nvSpPr>
          <p:cNvPr id="10" name="Rectangle 9">
            <a:extLst>
              <a:ext uri="{FF2B5EF4-FFF2-40B4-BE49-F238E27FC236}">
                <a16:creationId xmlns:a16="http://schemas.microsoft.com/office/drawing/2014/main" id="{C9737595-906C-38F0-FF11-F488F4AED09E}"/>
              </a:ext>
            </a:extLst>
          </p:cNvPr>
          <p:cNvSpPr/>
          <p:nvPr/>
        </p:nvSpPr>
        <p:spPr>
          <a:xfrm>
            <a:off x="8832694" y="4302342"/>
            <a:ext cx="905522" cy="470516"/>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a:t>
            </a:r>
          </a:p>
        </p:txBody>
      </p:sp>
      <p:sp>
        <p:nvSpPr>
          <p:cNvPr id="11" name="Arrow: Left-Right 10">
            <a:extLst>
              <a:ext uri="{FF2B5EF4-FFF2-40B4-BE49-F238E27FC236}">
                <a16:creationId xmlns:a16="http://schemas.microsoft.com/office/drawing/2014/main" id="{607E835C-1C47-F628-D527-DA92A016EA52}"/>
              </a:ext>
            </a:extLst>
          </p:cNvPr>
          <p:cNvSpPr/>
          <p:nvPr/>
        </p:nvSpPr>
        <p:spPr>
          <a:xfrm rot="20109228">
            <a:off x="7938119" y="2719896"/>
            <a:ext cx="621437" cy="195309"/>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Left-Right 11">
            <a:extLst>
              <a:ext uri="{FF2B5EF4-FFF2-40B4-BE49-F238E27FC236}">
                <a16:creationId xmlns:a16="http://schemas.microsoft.com/office/drawing/2014/main" id="{C8CA8FEE-5DE2-7C56-54EC-3D3E568DB761}"/>
              </a:ext>
            </a:extLst>
          </p:cNvPr>
          <p:cNvSpPr/>
          <p:nvPr/>
        </p:nvSpPr>
        <p:spPr>
          <a:xfrm>
            <a:off x="7950391" y="3210387"/>
            <a:ext cx="621437" cy="195309"/>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Left-Right 12">
            <a:extLst>
              <a:ext uri="{FF2B5EF4-FFF2-40B4-BE49-F238E27FC236}">
                <a16:creationId xmlns:a16="http://schemas.microsoft.com/office/drawing/2014/main" id="{0022EAE6-8B6C-C10A-DE69-6872A6CE6C2A}"/>
              </a:ext>
            </a:extLst>
          </p:cNvPr>
          <p:cNvSpPr/>
          <p:nvPr/>
        </p:nvSpPr>
        <p:spPr>
          <a:xfrm>
            <a:off x="7950391" y="3825167"/>
            <a:ext cx="621437" cy="195309"/>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Left-Right 13">
            <a:extLst>
              <a:ext uri="{FF2B5EF4-FFF2-40B4-BE49-F238E27FC236}">
                <a16:creationId xmlns:a16="http://schemas.microsoft.com/office/drawing/2014/main" id="{251975F0-49BB-8DCA-E989-3F4840AE2C92}"/>
              </a:ext>
            </a:extLst>
          </p:cNvPr>
          <p:cNvSpPr/>
          <p:nvPr/>
        </p:nvSpPr>
        <p:spPr>
          <a:xfrm rot="1332032">
            <a:off x="7964254" y="4351472"/>
            <a:ext cx="621437" cy="195309"/>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DC57DFC-4575-4C91-68CD-E295E11F1826}"/>
              </a:ext>
            </a:extLst>
          </p:cNvPr>
          <p:cNvSpPr/>
          <p:nvPr/>
        </p:nvSpPr>
        <p:spPr>
          <a:xfrm>
            <a:off x="6471821" y="2981465"/>
            <a:ext cx="1242878" cy="1325563"/>
          </a:xfrm>
          <a:prstGeom prst="rect">
            <a:avLst/>
          </a:prstGeom>
          <a:solidFill>
            <a:schemeClr val="bg1">
              <a:lumMod val="7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200">
                <a:solidFill>
                  <a:schemeClr val="bg1"/>
                </a:solidFill>
              </a:rPr>
              <a:t>Intermediate Representation</a:t>
            </a:r>
          </a:p>
        </p:txBody>
      </p:sp>
      <p:sp>
        <p:nvSpPr>
          <p:cNvPr id="16" name="TextBox 15">
            <a:extLst>
              <a:ext uri="{FF2B5EF4-FFF2-40B4-BE49-F238E27FC236}">
                <a16:creationId xmlns:a16="http://schemas.microsoft.com/office/drawing/2014/main" id="{FA684622-2B34-8850-2CCE-CAD527B78130}"/>
              </a:ext>
            </a:extLst>
          </p:cNvPr>
          <p:cNvSpPr txBox="1"/>
          <p:nvPr/>
        </p:nvSpPr>
        <p:spPr>
          <a:xfrm>
            <a:off x="8064581" y="2121293"/>
            <a:ext cx="393056" cy="276999"/>
          </a:xfrm>
          <a:prstGeom prst="rect">
            <a:avLst/>
          </a:prstGeom>
          <a:noFill/>
        </p:spPr>
        <p:txBody>
          <a:bodyPr wrap="none" rtlCol="0">
            <a:spAutoFit/>
          </a:bodyPr>
          <a:lstStyle/>
          <a:p>
            <a:r>
              <a:rPr lang="en-US" sz="1200"/>
              <a:t>API</a:t>
            </a:r>
          </a:p>
        </p:txBody>
      </p:sp>
      <p:sp>
        <p:nvSpPr>
          <p:cNvPr id="17" name="Rectangle 16">
            <a:extLst>
              <a:ext uri="{FF2B5EF4-FFF2-40B4-BE49-F238E27FC236}">
                <a16:creationId xmlns:a16="http://schemas.microsoft.com/office/drawing/2014/main" id="{F638567C-2F54-A77F-1EA8-F492679A6D98}"/>
              </a:ext>
            </a:extLst>
          </p:cNvPr>
          <p:cNvSpPr/>
          <p:nvPr/>
        </p:nvSpPr>
        <p:spPr>
          <a:xfrm>
            <a:off x="2148524" y="2458003"/>
            <a:ext cx="461639" cy="231485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en-US" sz="1200">
                <a:solidFill>
                  <a:schemeClr val="tx1"/>
                </a:solidFill>
              </a:rPr>
              <a:t>LIBRARY</a:t>
            </a:r>
          </a:p>
        </p:txBody>
      </p:sp>
      <p:sp>
        <p:nvSpPr>
          <p:cNvPr id="18" name="Arrow: Left-Right 17">
            <a:extLst>
              <a:ext uri="{FF2B5EF4-FFF2-40B4-BE49-F238E27FC236}">
                <a16:creationId xmlns:a16="http://schemas.microsoft.com/office/drawing/2014/main" id="{6AEC5663-F926-33F5-958C-9F71184CA2BF}"/>
              </a:ext>
            </a:extLst>
          </p:cNvPr>
          <p:cNvSpPr/>
          <p:nvPr/>
        </p:nvSpPr>
        <p:spPr>
          <a:xfrm>
            <a:off x="2689048" y="2817550"/>
            <a:ext cx="626033" cy="95090"/>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Left-Right 18">
            <a:extLst>
              <a:ext uri="{FF2B5EF4-FFF2-40B4-BE49-F238E27FC236}">
                <a16:creationId xmlns:a16="http://schemas.microsoft.com/office/drawing/2014/main" id="{128AE943-4249-7FE6-EE09-A5DB5817AB6A}"/>
              </a:ext>
            </a:extLst>
          </p:cNvPr>
          <p:cNvSpPr/>
          <p:nvPr/>
        </p:nvSpPr>
        <p:spPr>
          <a:xfrm>
            <a:off x="2689048" y="4241308"/>
            <a:ext cx="626033" cy="95090"/>
          </a:xfrm>
          <a:prstGeom prst="leftRightArrow">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48165342-B904-3BA8-074F-E5376732CA9D}"/>
              </a:ext>
            </a:extLst>
          </p:cNvPr>
          <p:cNvSpPr txBox="1"/>
          <p:nvPr/>
        </p:nvSpPr>
        <p:spPr>
          <a:xfrm>
            <a:off x="5486401" y="4384455"/>
            <a:ext cx="1595309" cy="400110"/>
          </a:xfrm>
          <a:prstGeom prst="rect">
            <a:avLst/>
          </a:prstGeom>
          <a:noFill/>
        </p:spPr>
        <p:txBody>
          <a:bodyPr wrap="none" rtlCol="0" anchor="ctr">
            <a:spAutoFit/>
          </a:bodyPr>
          <a:lstStyle/>
          <a:p>
            <a:pPr algn="r"/>
            <a:r>
              <a:rPr lang="en-US" sz="1000"/>
              <a:t>Language Rich </a:t>
            </a:r>
          </a:p>
          <a:p>
            <a:pPr algn="r"/>
            <a:r>
              <a:rPr lang="en-US" sz="1000"/>
              <a:t>Programming environment</a:t>
            </a:r>
          </a:p>
        </p:txBody>
      </p:sp>
      <p:sp>
        <p:nvSpPr>
          <p:cNvPr id="21" name="Rectangle 20">
            <a:extLst>
              <a:ext uri="{FF2B5EF4-FFF2-40B4-BE49-F238E27FC236}">
                <a16:creationId xmlns:a16="http://schemas.microsoft.com/office/drawing/2014/main" id="{0597A958-B453-C564-F3CC-7F087B682816}"/>
              </a:ext>
            </a:extLst>
          </p:cNvPr>
          <p:cNvSpPr/>
          <p:nvPr/>
        </p:nvSpPr>
        <p:spPr>
          <a:xfrm>
            <a:off x="2962257" y="5024762"/>
            <a:ext cx="4609178" cy="40011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Revision Control System (GIT, Perforce)</a:t>
            </a:r>
          </a:p>
        </p:txBody>
      </p:sp>
      <p:grpSp>
        <p:nvGrpSpPr>
          <p:cNvPr id="22" name="Group 21">
            <a:extLst>
              <a:ext uri="{FF2B5EF4-FFF2-40B4-BE49-F238E27FC236}">
                <a16:creationId xmlns:a16="http://schemas.microsoft.com/office/drawing/2014/main" id="{8AF3B23F-A7CF-ABFB-ED7E-42313BBDD42E}"/>
              </a:ext>
            </a:extLst>
          </p:cNvPr>
          <p:cNvGrpSpPr/>
          <p:nvPr/>
        </p:nvGrpSpPr>
        <p:grpSpPr>
          <a:xfrm>
            <a:off x="3662594" y="2952095"/>
            <a:ext cx="1526960" cy="1384303"/>
            <a:chOff x="3662594" y="2988445"/>
            <a:chExt cx="1526960" cy="1384303"/>
          </a:xfrm>
        </p:grpSpPr>
        <p:sp>
          <p:nvSpPr>
            <p:cNvPr id="23" name="Rectangle: Rounded Corners 22">
              <a:extLst>
                <a:ext uri="{FF2B5EF4-FFF2-40B4-BE49-F238E27FC236}">
                  <a16:creationId xmlns:a16="http://schemas.microsoft.com/office/drawing/2014/main" id="{93A31A35-8BEF-BF28-256D-B9B0B4415C16}"/>
                </a:ext>
              </a:extLst>
            </p:cNvPr>
            <p:cNvSpPr/>
            <p:nvPr/>
          </p:nvSpPr>
          <p:spPr>
            <a:xfrm>
              <a:off x="3662594" y="2988445"/>
              <a:ext cx="1526960" cy="400110"/>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Design Creation Editor</a:t>
              </a:r>
            </a:p>
          </p:txBody>
        </p:sp>
        <p:sp>
          <p:nvSpPr>
            <p:cNvPr id="24" name="Rectangle: Rounded Corners 23">
              <a:extLst>
                <a:ext uri="{FF2B5EF4-FFF2-40B4-BE49-F238E27FC236}">
                  <a16:creationId xmlns:a16="http://schemas.microsoft.com/office/drawing/2014/main" id="{89B62D00-8CE7-5CB5-7BD6-7A939DA2BC9F}"/>
                </a:ext>
              </a:extLst>
            </p:cNvPr>
            <p:cNvSpPr/>
            <p:nvPr/>
          </p:nvSpPr>
          <p:spPr>
            <a:xfrm>
              <a:off x="3662594" y="3480541"/>
              <a:ext cx="1526960" cy="400110"/>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Model Creation Editor</a:t>
              </a:r>
            </a:p>
          </p:txBody>
        </p:sp>
        <p:sp>
          <p:nvSpPr>
            <p:cNvPr id="25" name="Rectangle: Rounded Corners 24">
              <a:extLst>
                <a:ext uri="{FF2B5EF4-FFF2-40B4-BE49-F238E27FC236}">
                  <a16:creationId xmlns:a16="http://schemas.microsoft.com/office/drawing/2014/main" id="{8217547F-73A4-9413-2537-0DD171589415}"/>
                </a:ext>
              </a:extLst>
            </p:cNvPr>
            <p:cNvSpPr/>
            <p:nvPr/>
          </p:nvSpPr>
          <p:spPr>
            <a:xfrm>
              <a:off x="3662594" y="3972638"/>
              <a:ext cx="1526960" cy="400110"/>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t>Visualization / Analysis Framework</a:t>
              </a:r>
            </a:p>
          </p:txBody>
        </p:sp>
      </p:grpSp>
      <p:sp>
        <p:nvSpPr>
          <p:cNvPr id="26" name="TextBox 25">
            <a:extLst>
              <a:ext uri="{FF2B5EF4-FFF2-40B4-BE49-F238E27FC236}">
                <a16:creationId xmlns:a16="http://schemas.microsoft.com/office/drawing/2014/main" id="{DABBC0E9-42A6-CC61-451C-99F49F10411F}"/>
              </a:ext>
            </a:extLst>
          </p:cNvPr>
          <p:cNvSpPr txBox="1"/>
          <p:nvPr/>
        </p:nvSpPr>
        <p:spPr>
          <a:xfrm>
            <a:off x="2570031" y="2432026"/>
            <a:ext cx="864066" cy="369332"/>
          </a:xfrm>
          <a:prstGeom prst="rect">
            <a:avLst/>
          </a:prstGeom>
          <a:noFill/>
        </p:spPr>
        <p:txBody>
          <a:bodyPr wrap="square" rtlCol="0">
            <a:spAutoFit/>
          </a:bodyPr>
          <a:lstStyle/>
          <a:p>
            <a:pPr algn="ctr"/>
            <a:r>
              <a:rPr lang="en-US" sz="900"/>
              <a:t>existing component</a:t>
            </a:r>
          </a:p>
        </p:txBody>
      </p:sp>
      <p:sp>
        <p:nvSpPr>
          <p:cNvPr id="27" name="TextBox 26">
            <a:extLst>
              <a:ext uri="{FF2B5EF4-FFF2-40B4-BE49-F238E27FC236}">
                <a16:creationId xmlns:a16="http://schemas.microsoft.com/office/drawing/2014/main" id="{07DF1D5B-8EC5-757C-6C9C-B3AFE4893349}"/>
              </a:ext>
            </a:extLst>
          </p:cNvPr>
          <p:cNvSpPr txBox="1"/>
          <p:nvPr/>
        </p:nvSpPr>
        <p:spPr>
          <a:xfrm>
            <a:off x="2570031" y="4327013"/>
            <a:ext cx="864066" cy="369332"/>
          </a:xfrm>
          <a:prstGeom prst="rect">
            <a:avLst/>
          </a:prstGeom>
          <a:noFill/>
        </p:spPr>
        <p:txBody>
          <a:bodyPr wrap="square" rtlCol="0">
            <a:spAutoFit/>
          </a:bodyPr>
          <a:lstStyle/>
          <a:p>
            <a:pPr algn="ctr"/>
            <a:r>
              <a:rPr lang="en-US" sz="900"/>
              <a:t>existing component</a:t>
            </a:r>
          </a:p>
        </p:txBody>
      </p:sp>
      <p:sp>
        <p:nvSpPr>
          <p:cNvPr id="28" name="TextBox 27">
            <a:extLst>
              <a:ext uri="{FF2B5EF4-FFF2-40B4-BE49-F238E27FC236}">
                <a16:creationId xmlns:a16="http://schemas.microsoft.com/office/drawing/2014/main" id="{FF21987A-A2F2-FBA9-DF92-A49FA8DFF64C}"/>
              </a:ext>
            </a:extLst>
          </p:cNvPr>
          <p:cNvSpPr txBox="1"/>
          <p:nvPr/>
        </p:nvSpPr>
        <p:spPr>
          <a:xfrm>
            <a:off x="2570031" y="3442983"/>
            <a:ext cx="864066" cy="369332"/>
          </a:xfrm>
          <a:prstGeom prst="rect">
            <a:avLst/>
          </a:prstGeom>
          <a:noFill/>
        </p:spPr>
        <p:txBody>
          <a:bodyPr wrap="square" rtlCol="0">
            <a:spAutoFit/>
          </a:bodyPr>
          <a:lstStyle/>
          <a:p>
            <a:pPr algn="ctr"/>
            <a:r>
              <a:rPr lang="en-US" sz="900"/>
              <a:t>new component</a:t>
            </a:r>
          </a:p>
        </p:txBody>
      </p:sp>
      <p:sp>
        <p:nvSpPr>
          <p:cNvPr id="29" name="Oval 28">
            <a:extLst>
              <a:ext uri="{FF2B5EF4-FFF2-40B4-BE49-F238E27FC236}">
                <a16:creationId xmlns:a16="http://schemas.microsoft.com/office/drawing/2014/main" id="{651F5AE1-7CCC-80B4-E044-90A64ABDB9A3}"/>
              </a:ext>
            </a:extLst>
          </p:cNvPr>
          <p:cNvSpPr>
            <a:spLocks noChangeAspect="1"/>
          </p:cNvSpPr>
          <p:nvPr/>
        </p:nvSpPr>
        <p:spPr>
          <a:xfrm>
            <a:off x="7790200" y="3540960"/>
            <a:ext cx="182880" cy="182880"/>
          </a:xfrm>
          <a:prstGeom prst="ellipse">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1"/>
                </a:solidFill>
              </a:rPr>
              <a:t>1</a:t>
            </a:r>
          </a:p>
        </p:txBody>
      </p:sp>
      <p:sp>
        <p:nvSpPr>
          <p:cNvPr id="30" name="Oval 29">
            <a:extLst>
              <a:ext uri="{FF2B5EF4-FFF2-40B4-BE49-F238E27FC236}">
                <a16:creationId xmlns:a16="http://schemas.microsoft.com/office/drawing/2014/main" id="{823ECD29-9B16-9059-1098-80EDB3FAD30F}"/>
              </a:ext>
            </a:extLst>
          </p:cNvPr>
          <p:cNvSpPr>
            <a:spLocks noChangeAspect="1"/>
          </p:cNvSpPr>
          <p:nvPr/>
        </p:nvSpPr>
        <p:spPr>
          <a:xfrm>
            <a:off x="8538219" y="3540960"/>
            <a:ext cx="182880" cy="182880"/>
          </a:xfrm>
          <a:prstGeom prst="ellipse">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1"/>
                </a:solidFill>
              </a:rPr>
              <a:t>2</a:t>
            </a:r>
          </a:p>
        </p:txBody>
      </p:sp>
      <p:sp>
        <p:nvSpPr>
          <p:cNvPr id="31" name="TextBox 30">
            <a:extLst>
              <a:ext uri="{FF2B5EF4-FFF2-40B4-BE49-F238E27FC236}">
                <a16:creationId xmlns:a16="http://schemas.microsoft.com/office/drawing/2014/main" id="{1911A4AD-95C2-F7D3-6204-338EE76136D2}"/>
              </a:ext>
            </a:extLst>
          </p:cNvPr>
          <p:cNvSpPr txBox="1"/>
          <p:nvPr/>
        </p:nvSpPr>
        <p:spPr>
          <a:xfrm>
            <a:off x="10142095" y="3390330"/>
            <a:ext cx="1364476" cy="507831"/>
          </a:xfrm>
          <a:prstGeom prst="rect">
            <a:avLst/>
          </a:prstGeom>
          <a:noFill/>
        </p:spPr>
        <p:txBody>
          <a:bodyPr wrap="none" rtlCol="0">
            <a:spAutoFit/>
          </a:bodyPr>
          <a:lstStyle/>
          <a:p>
            <a:r>
              <a:rPr lang="en-US" sz="900"/>
              <a:t>Two ends of the API</a:t>
            </a:r>
          </a:p>
          <a:p>
            <a:r>
              <a:rPr lang="en-US" sz="900"/>
              <a:t>1. Facing IR</a:t>
            </a:r>
          </a:p>
          <a:p>
            <a:r>
              <a:rPr lang="en-US" sz="900"/>
              <a:t>2. Facing Solvers/Engines</a:t>
            </a:r>
          </a:p>
        </p:txBody>
      </p:sp>
      <p:sp>
        <p:nvSpPr>
          <p:cNvPr id="32" name="TextBox 31">
            <a:extLst>
              <a:ext uri="{FF2B5EF4-FFF2-40B4-BE49-F238E27FC236}">
                <a16:creationId xmlns:a16="http://schemas.microsoft.com/office/drawing/2014/main" id="{B39C8EA6-764F-FFB4-02DD-1602E00B7277}"/>
              </a:ext>
            </a:extLst>
          </p:cNvPr>
          <p:cNvSpPr txBox="1"/>
          <p:nvPr/>
        </p:nvSpPr>
        <p:spPr>
          <a:xfrm>
            <a:off x="737760" y="5886801"/>
            <a:ext cx="7983339" cy="646331"/>
          </a:xfrm>
          <a:prstGeom prst="rect">
            <a:avLst/>
          </a:prstGeom>
          <a:noFill/>
        </p:spPr>
        <p:txBody>
          <a:bodyPr wrap="none" rtlCol="0">
            <a:spAutoFit/>
          </a:bodyPr>
          <a:lstStyle/>
          <a:p>
            <a:r>
              <a:rPr lang="en-US" sz="1200" b="1"/>
              <a:t>Notes</a:t>
            </a:r>
          </a:p>
          <a:p>
            <a:pPr marL="285750" indent="-285750">
              <a:buFontTx/>
              <a:buChar char="-"/>
            </a:pPr>
            <a:r>
              <a:rPr lang="en-US" sz="1200"/>
              <a:t>Integrated design | model creation editor(s) enable architects to create (model) new IP | components </a:t>
            </a:r>
          </a:p>
          <a:p>
            <a:pPr marL="285750" indent="-285750">
              <a:buFontTx/>
              <a:buChar char="-"/>
            </a:pPr>
            <a:r>
              <a:rPr lang="en-US" sz="1200"/>
              <a:t>In the beginning, simple (black-box) models can be created. Over time, add more details, import bottom-up views, etc.</a:t>
            </a:r>
          </a:p>
        </p:txBody>
      </p:sp>
    </p:spTree>
    <p:extLst>
      <p:ext uri="{BB962C8B-B14F-4D97-AF65-F5344CB8AC3E}">
        <p14:creationId xmlns:p14="http://schemas.microsoft.com/office/powerpoint/2010/main" val="3189537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Arrow: Right 19">
            <a:extLst>
              <a:ext uri="{FF2B5EF4-FFF2-40B4-BE49-F238E27FC236}">
                <a16:creationId xmlns:a16="http://schemas.microsoft.com/office/drawing/2014/main" id="{DD0C99E0-4079-293C-A25B-00C29D48C434}"/>
              </a:ext>
            </a:extLst>
          </p:cNvPr>
          <p:cNvSpPr/>
          <p:nvPr/>
        </p:nvSpPr>
        <p:spPr>
          <a:xfrm>
            <a:off x="796954" y="4807304"/>
            <a:ext cx="6017622" cy="405270"/>
          </a:xfrm>
          <a:prstGeom prst="rightArrow">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8DBFEB-8123-C224-7D1E-450D0F232F3F}"/>
              </a:ext>
            </a:extLst>
          </p:cNvPr>
          <p:cNvSpPr>
            <a:spLocks noGrp="1"/>
          </p:cNvSpPr>
          <p:nvPr>
            <p:ph type="title"/>
          </p:nvPr>
        </p:nvSpPr>
        <p:spPr/>
        <p:txBody>
          <a:bodyPr/>
          <a:lstStyle/>
          <a:p>
            <a:r>
              <a:rPr lang="en-US"/>
              <a:t>Maturity and Diversity of Models</a:t>
            </a:r>
          </a:p>
        </p:txBody>
      </p:sp>
      <p:sp>
        <p:nvSpPr>
          <p:cNvPr id="4" name="Slide Number Placeholder 3">
            <a:extLst>
              <a:ext uri="{FF2B5EF4-FFF2-40B4-BE49-F238E27FC236}">
                <a16:creationId xmlns:a16="http://schemas.microsoft.com/office/drawing/2014/main" id="{66BEC4C0-158F-5A35-20C6-A9BDFE8DD1E1}"/>
              </a:ext>
            </a:extLst>
          </p:cNvPr>
          <p:cNvSpPr>
            <a:spLocks noGrp="1"/>
          </p:cNvSpPr>
          <p:nvPr>
            <p:ph type="sldNum" sz="quarter" idx="12"/>
          </p:nvPr>
        </p:nvSpPr>
        <p:spPr/>
        <p:txBody>
          <a:bodyPr/>
          <a:lstStyle/>
          <a:p>
            <a:fld id="{2AD43F5F-D14B-4107-859E-194895DC81A8}" type="slidenum">
              <a:rPr lang="en-US" smtClean="0"/>
              <a:t>7</a:t>
            </a:fld>
            <a:endParaRPr lang="en-US"/>
          </a:p>
        </p:txBody>
      </p:sp>
      <p:sp>
        <p:nvSpPr>
          <p:cNvPr id="6" name="Trapezoid 5">
            <a:extLst>
              <a:ext uri="{FF2B5EF4-FFF2-40B4-BE49-F238E27FC236}">
                <a16:creationId xmlns:a16="http://schemas.microsoft.com/office/drawing/2014/main" id="{03518F12-4348-C822-BFDB-DC919711EC44}"/>
              </a:ext>
            </a:extLst>
          </p:cNvPr>
          <p:cNvSpPr/>
          <p:nvPr/>
        </p:nvSpPr>
        <p:spPr>
          <a:xfrm rot="5400000">
            <a:off x="1208015" y="1578486"/>
            <a:ext cx="2239861" cy="2726423"/>
          </a:xfrm>
          <a:prstGeom prst="trapezoid">
            <a:avLst/>
          </a:prstGeom>
          <a:solidFill>
            <a:schemeClr val="accent4"/>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Path Finding</a:t>
            </a:r>
          </a:p>
        </p:txBody>
      </p:sp>
      <p:sp>
        <p:nvSpPr>
          <p:cNvPr id="7" name="Rectangle 6">
            <a:extLst>
              <a:ext uri="{FF2B5EF4-FFF2-40B4-BE49-F238E27FC236}">
                <a16:creationId xmlns:a16="http://schemas.microsoft.com/office/drawing/2014/main" id="{C353177E-8712-3170-EE0A-0F02ABD8244C}"/>
              </a:ext>
            </a:extLst>
          </p:cNvPr>
          <p:cNvSpPr/>
          <p:nvPr/>
        </p:nvSpPr>
        <p:spPr>
          <a:xfrm>
            <a:off x="3691157" y="2518054"/>
            <a:ext cx="2726423" cy="847288"/>
          </a:xfrm>
          <a:prstGeom prst="rect">
            <a:avLst/>
          </a:prstGeom>
          <a:solidFill>
            <a:schemeClr val="accent2">
              <a:lumMod val="20000"/>
              <a:lumOff val="80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Tech Readiness</a:t>
            </a:r>
          </a:p>
        </p:txBody>
      </p:sp>
      <p:sp>
        <p:nvSpPr>
          <p:cNvPr id="8" name="Rectangle 7">
            <a:extLst>
              <a:ext uri="{FF2B5EF4-FFF2-40B4-BE49-F238E27FC236}">
                <a16:creationId xmlns:a16="http://schemas.microsoft.com/office/drawing/2014/main" id="{EBA79E6F-0963-5910-4DCE-800656696A70}"/>
              </a:ext>
            </a:extLst>
          </p:cNvPr>
          <p:cNvSpPr/>
          <p:nvPr/>
        </p:nvSpPr>
        <p:spPr>
          <a:xfrm>
            <a:off x="6417580" y="2518054"/>
            <a:ext cx="4563609" cy="847288"/>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Execution / Implementation 0p0 </a:t>
            </a:r>
            <a:r>
              <a:rPr lang="en-US">
                <a:solidFill>
                  <a:schemeClr val="tx1"/>
                </a:solidFill>
                <a:sym typeface="Wingdings" panose="05000000000000000000" pitchFamily="2" charset="2"/>
              </a:rPr>
              <a:t> 1p0</a:t>
            </a:r>
            <a:endParaRPr lang="en-US">
              <a:solidFill>
                <a:schemeClr val="tx1"/>
              </a:solidFill>
            </a:endParaRPr>
          </a:p>
        </p:txBody>
      </p:sp>
      <p:sp>
        <p:nvSpPr>
          <p:cNvPr id="9" name="Rectangle: Rounded Corners 8">
            <a:extLst>
              <a:ext uri="{FF2B5EF4-FFF2-40B4-BE49-F238E27FC236}">
                <a16:creationId xmlns:a16="http://schemas.microsoft.com/office/drawing/2014/main" id="{62F9454A-1C36-DEF9-86A1-9A2F718678D2}"/>
              </a:ext>
            </a:extLst>
          </p:cNvPr>
          <p:cNvSpPr/>
          <p:nvPr/>
        </p:nvSpPr>
        <p:spPr>
          <a:xfrm>
            <a:off x="796954" y="1645599"/>
            <a:ext cx="5863905" cy="2550253"/>
          </a:xfrm>
          <a:prstGeom prst="round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34521959-30BD-5B2D-5475-AB737B51B243}"/>
              </a:ext>
            </a:extLst>
          </p:cNvPr>
          <p:cNvSpPr/>
          <p:nvPr/>
        </p:nvSpPr>
        <p:spPr>
          <a:xfrm>
            <a:off x="6096000" y="2861285"/>
            <a:ext cx="200297" cy="191588"/>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C0D375D-81E0-D027-2798-1FDC2DB9AAD1}"/>
              </a:ext>
            </a:extLst>
          </p:cNvPr>
          <p:cNvSpPr txBox="1"/>
          <p:nvPr/>
        </p:nvSpPr>
        <p:spPr>
          <a:xfrm>
            <a:off x="5738948" y="3553144"/>
            <a:ext cx="914400" cy="461665"/>
          </a:xfrm>
          <a:prstGeom prst="rect">
            <a:avLst/>
          </a:prstGeom>
          <a:noFill/>
        </p:spPr>
        <p:txBody>
          <a:bodyPr wrap="square" rtlCol="0">
            <a:spAutoFit/>
          </a:bodyPr>
          <a:lstStyle/>
          <a:p>
            <a:pPr algn="ctr"/>
            <a:r>
              <a:rPr lang="en-US" sz="1200"/>
              <a:t>Engineering Commit</a:t>
            </a:r>
          </a:p>
        </p:txBody>
      </p:sp>
      <p:cxnSp>
        <p:nvCxnSpPr>
          <p:cNvPr id="14" name="Straight Arrow Connector 13">
            <a:extLst>
              <a:ext uri="{FF2B5EF4-FFF2-40B4-BE49-F238E27FC236}">
                <a16:creationId xmlns:a16="http://schemas.microsoft.com/office/drawing/2014/main" id="{5690E97D-1ED6-A22B-1D6B-E3D0057BA8B1}"/>
              </a:ext>
            </a:extLst>
          </p:cNvPr>
          <p:cNvCxnSpPr>
            <a:cxnSpLocks/>
            <a:stCxn id="12" idx="0"/>
          </p:cNvCxnSpPr>
          <p:nvPr/>
        </p:nvCxnSpPr>
        <p:spPr>
          <a:xfrm flipV="1">
            <a:off x="6196148" y="3016760"/>
            <a:ext cx="0" cy="5363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55E4B95B-F412-FCEF-BA3F-34F56098FAAE}"/>
              </a:ext>
            </a:extLst>
          </p:cNvPr>
          <p:cNvSpPr txBox="1"/>
          <p:nvPr/>
        </p:nvSpPr>
        <p:spPr>
          <a:xfrm>
            <a:off x="855618" y="4686774"/>
            <a:ext cx="1201783" cy="646331"/>
          </a:xfrm>
          <a:prstGeom prst="rect">
            <a:avLst/>
          </a:prstGeom>
          <a:noFill/>
        </p:spPr>
        <p:txBody>
          <a:bodyPr wrap="square" rtlCol="0">
            <a:spAutoFit/>
          </a:bodyPr>
          <a:lstStyle/>
          <a:p>
            <a:pPr algn="ctr"/>
            <a:r>
              <a:rPr lang="en-US"/>
              <a:t>Simple Models</a:t>
            </a:r>
          </a:p>
        </p:txBody>
      </p:sp>
      <p:sp>
        <p:nvSpPr>
          <p:cNvPr id="17" name="TextBox 16">
            <a:extLst>
              <a:ext uri="{FF2B5EF4-FFF2-40B4-BE49-F238E27FC236}">
                <a16:creationId xmlns:a16="http://schemas.microsoft.com/office/drawing/2014/main" id="{58B78723-B0D6-AAB3-88DA-19C10487241C}"/>
              </a:ext>
            </a:extLst>
          </p:cNvPr>
          <p:cNvSpPr txBox="1"/>
          <p:nvPr/>
        </p:nvSpPr>
        <p:spPr>
          <a:xfrm>
            <a:off x="2854235" y="4548274"/>
            <a:ext cx="1201783" cy="923330"/>
          </a:xfrm>
          <a:prstGeom prst="rect">
            <a:avLst/>
          </a:prstGeom>
          <a:noFill/>
        </p:spPr>
        <p:txBody>
          <a:bodyPr wrap="square" rtlCol="0">
            <a:spAutoFit/>
          </a:bodyPr>
          <a:lstStyle/>
          <a:p>
            <a:pPr algn="ctr"/>
            <a:r>
              <a:rPr lang="en-US"/>
              <a:t>Models with Details</a:t>
            </a:r>
          </a:p>
        </p:txBody>
      </p:sp>
      <p:sp>
        <p:nvSpPr>
          <p:cNvPr id="18" name="TextBox 17">
            <a:extLst>
              <a:ext uri="{FF2B5EF4-FFF2-40B4-BE49-F238E27FC236}">
                <a16:creationId xmlns:a16="http://schemas.microsoft.com/office/drawing/2014/main" id="{A23A7F77-E4F6-FD9F-09F0-165CE34276DD}"/>
              </a:ext>
            </a:extLst>
          </p:cNvPr>
          <p:cNvSpPr txBox="1"/>
          <p:nvPr/>
        </p:nvSpPr>
        <p:spPr>
          <a:xfrm>
            <a:off x="5259342" y="4548274"/>
            <a:ext cx="1201783" cy="923330"/>
          </a:xfrm>
          <a:prstGeom prst="rect">
            <a:avLst/>
          </a:prstGeom>
          <a:noFill/>
        </p:spPr>
        <p:txBody>
          <a:bodyPr wrap="square" rtlCol="0">
            <a:spAutoFit/>
          </a:bodyPr>
          <a:lstStyle/>
          <a:p>
            <a:pPr algn="ctr"/>
            <a:r>
              <a:rPr lang="en-US"/>
              <a:t>Mature </a:t>
            </a:r>
          </a:p>
          <a:p>
            <a:pPr algn="ctr"/>
            <a:endParaRPr lang="en-US"/>
          </a:p>
          <a:p>
            <a:pPr algn="ctr"/>
            <a:r>
              <a:rPr lang="en-US"/>
              <a:t>Models</a:t>
            </a:r>
          </a:p>
        </p:txBody>
      </p:sp>
      <p:sp>
        <p:nvSpPr>
          <p:cNvPr id="19" name="TextBox 18">
            <a:extLst>
              <a:ext uri="{FF2B5EF4-FFF2-40B4-BE49-F238E27FC236}">
                <a16:creationId xmlns:a16="http://schemas.microsoft.com/office/drawing/2014/main" id="{83BEE73A-E4A1-C6B2-AB15-D9B1CE010321}"/>
              </a:ext>
            </a:extLst>
          </p:cNvPr>
          <p:cNvSpPr txBox="1"/>
          <p:nvPr/>
        </p:nvSpPr>
        <p:spPr>
          <a:xfrm>
            <a:off x="838200" y="5667424"/>
            <a:ext cx="1201783" cy="923330"/>
          </a:xfrm>
          <a:prstGeom prst="rect">
            <a:avLst/>
          </a:prstGeom>
          <a:noFill/>
        </p:spPr>
        <p:txBody>
          <a:bodyPr wrap="square" rtlCol="0">
            <a:spAutoFit/>
          </a:bodyPr>
          <a:lstStyle/>
          <a:p>
            <a:pPr algn="ctr"/>
            <a:r>
              <a:rPr lang="en-US"/>
              <a:t>N-1 Mature Models</a:t>
            </a:r>
          </a:p>
        </p:txBody>
      </p:sp>
      <p:sp>
        <p:nvSpPr>
          <p:cNvPr id="21" name="TextBox 20">
            <a:extLst>
              <a:ext uri="{FF2B5EF4-FFF2-40B4-BE49-F238E27FC236}">
                <a16:creationId xmlns:a16="http://schemas.microsoft.com/office/drawing/2014/main" id="{1AB59700-0D83-F08D-A355-9C9A7818075F}"/>
              </a:ext>
            </a:extLst>
          </p:cNvPr>
          <p:cNvSpPr txBox="1"/>
          <p:nvPr/>
        </p:nvSpPr>
        <p:spPr>
          <a:xfrm>
            <a:off x="7664449" y="4502108"/>
            <a:ext cx="3698577" cy="830997"/>
          </a:xfrm>
          <a:prstGeom prst="rect">
            <a:avLst/>
          </a:prstGeom>
          <a:noFill/>
        </p:spPr>
        <p:txBody>
          <a:bodyPr wrap="none" rtlCol="0">
            <a:spAutoFit/>
          </a:bodyPr>
          <a:lstStyle/>
          <a:p>
            <a:r>
              <a:rPr lang="en-US" sz="1200"/>
              <a:t>Each component can also have multiple views of models</a:t>
            </a:r>
          </a:p>
          <a:p>
            <a:pPr marL="285750" indent="-285750">
              <a:buFontTx/>
              <a:buChar char="-"/>
            </a:pPr>
            <a:r>
              <a:rPr lang="en-US" sz="1200"/>
              <a:t>Example power model </a:t>
            </a:r>
          </a:p>
          <a:p>
            <a:pPr marL="285750" indent="-285750">
              <a:buFontTx/>
              <a:buChar char="-"/>
            </a:pPr>
            <a:r>
              <a:rPr lang="en-US" sz="1200"/>
              <a:t>Example thermal model </a:t>
            </a:r>
          </a:p>
          <a:p>
            <a:pPr marL="285750" indent="-285750">
              <a:buFontTx/>
              <a:buChar char="-"/>
            </a:pPr>
            <a:r>
              <a:rPr lang="en-US" sz="1200"/>
              <a:t>Example: performance model</a:t>
            </a:r>
          </a:p>
        </p:txBody>
      </p:sp>
    </p:spTree>
    <p:extLst>
      <p:ext uri="{BB962C8B-B14F-4D97-AF65-F5344CB8AC3E}">
        <p14:creationId xmlns:p14="http://schemas.microsoft.com/office/powerpoint/2010/main" val="3011706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D7D1C-8B8C-74C7-3AB2-3FCADED74813}"/>
              </a:ext>
            </a:extLst>
          </p:cNvPr>
          <p:cNvSpPr>
            <a:spLocks noGrp="1"/>
          </p:cNvSpPr>
          <p:nvPr>
            <p:ph type="title"/>
          </p:nvPr>
        </p:nvSpPr>
        <p:spPr/>
        <p:txBody>
          <a:bodyPr>
            <a:normAutofit/>
          </a:bodyPr>
          <a:lstStyle/>
          <a:p>
            <a:r>
              <a:rPr lang="en-US">
                <a:sym typeface="Wingdings" panose="05000000000000000000" pitchFamily="2" charset="2"/>
              </a:rPr>
              <a:t>Speed of Analysis (Interactive and/or Batch)</a:t>
            </a:r>
            <a:endParaRPr lang="en-US"/>
          </a:p>
        </p:txBody>
      </p:sp>
      <p:sp>
        <p:nvSpPr>
          <p:cNvPr id="5" name="Content Placeholder 4">
            <a:extLst>
              <a:ext uri="{FF2B5EF4-FFF2-40B4-BE49-F238E27FC236}">
                <a16:creationId xmlns:a16="http://schemas.microsoft.com/office/drawing/2014/main" id="{39D7E76D-0545-115E-DAB7-E242AE60EB98}"/>
              </a:ext>
            </a:extLst>
          </p:cNvPr>
          <p:cNvSpPr>
            <a:spLocks noGrp="1"/>
          </p:cNvSpPr>
          <p:nvPr>
            <p:ph idx="1"/>
          </p:nvPr>
        </p:nvSpPr>
        <p:spPr/>
        <p:txBody>
          <a:bodyPr/>
          <a:lstStyle/>
          <a:p>
            <a:r>
              <a:rPr lang="en-US"/>
              <a:t>Speed of results | analysis (interactive and/or batch)</a:t>
            </a:r>
          </a:p>
          <a:p>
            <a:pPr lvl="1"/>
            <a:r>
              <a:rPr lang="en-US"/>
              <a:t>Desire for most quick decision making work-flows to be interactive speed</a:t>
            </a:r>
          </a:p>
          <a:p>
            <a:pPr lvl="1"/>
            <a:r>
              <a:rPr lang="en-US"/>
              <a:t>There will be engines with batch-mode run-times (as per the work-load and scope involved) </a:t>
            </a:r>
          </a:p>
          <a:p>
            <a:pPr lvl="1"/>
            <a:endParaRPr lang="en-US"/>
          </a:p>
          <a:p>
            <a:r>
              <a:rPr lang="en-US"/>
              <a:t>Simulator / SW development is iterative process … will take long time</a:t>
            </a:r>
          </a:p>
          <a:p>
            <a:endParaRPr lang="en-US"/>
          </a:p>
        </p:txBody>
      </p:sp>
      <p:sp>
        <p:nvSpPr>
          <p:cNvPr id="4" name="Slide Number Placeholder 3">
            <a:extLst>
              <a:ext uri="{FF2B5EF4-FFF2-40B4-BE49-F238E27FC236}">
                <a16:creationId xmlns:a16="http://schemas.microsoft.com/office/drawing/2014/main" id="{537CFD56-BF05-F6E9-BE25-528DFA7A8FB9}"/>
              </a:ext>
            </a:extLst>
          </p:cNvPr>
          <p:cNvSpPr>
            <a:spLocks noGrp="1"/>
          </p:cNvSpPr>
          <p:nvPr>
            <p:ph type="sldNum" sz="quarter" idx="12"/>
          </p:nvPr>
        </p:nvSpPr>
        <p:spPr/>
        <p:txBody>
          <a:bodyPr/>
          <a:lstStyle/>
          <a:p>
            <a:fld id="{2AD43F5F-D14B-4107-859E-194895DC81A8}" type="slidenum">
              <a:rPr lang="en-US" smtClean="0"/>
              <a:t>8</a:t>
            </a:fld>
            <a:endParaRPr lang="en-US"/>
          </a:p>
        </p:txBody>
      </p:sp>
    </p:spTree>
    <p:extLst>
      <p:ext uri="{BB962C8B-B14F-4D97-AF65-F5344CB8AC3E}">
        <p14:creationId xmlns:p14="http://schemas.microsoft.com/office/powerpoint/2010/main" val="3072847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3BA51-0E2D-DD33-C5E5-926C5C120CA8}"/>
              </a:ext>
            </a:extLst>
          </p:cNvPr>
          <p:cNvSpPr>
            <a:spLocks noGrp="1"/>
          </p:cNvSpPr>
          <p:nvPr>
            <p:ph type="title"/>
          </p:nvPr>
        </p:nvSpPr>
        <p:spPr/>
        <p:txBody>
          <a:bodyPr/>
          <a:lstStyle/>
          <a:p>
            <a:r>
              <a:rPr lang="en-US"/>
              <a:t>System Studio Outputs</a:t>
            </a:r>
          </a:p>
        </p:txBody>
      </p:sp>
      <p:sp>
        <p:nvSpPr>
          <p:cNvPr id="3" name="Content Placeholder 2">
            <a:extLst>
              <a:ext uri="{FF2B5EF4-FFF2-40B4-BE49-F238E27FC236}">
                <a16:creationId xmlns:a16="http://schemas.microsoft.com/office/drawing/2014/main" id="{8B1D0E2B-DC6C-7F39-CF15-519D51518C8B}"/>
              </a:ext>
            </a:extLst>
          </p:cNvPr>
          <p:cNvSpPr>
            <a:spLocks noGrp="1"/>
          </p:cNvSpPr>
          <p:nvPr>
            <p:ph idx="1"/>
          </p:nvPr>
        </p:nvSpPr>
        <p:spPr/>
        <p:txBody>
          <a:bodyPr/>
          <a:lstStyle/>
          <a:p>
            <a:r>
              <a:rPr lang="en-US"/>
              <a:t>Describe what are the outputs of System Studio </a:t>
            </a:r>
          </a:p>
          <a:p>
            <a:r>
              <a:rPr lang="en-US"/>
              <a:t>How does it connect to rest of the Implementation solutions</a:t>
            </a:r>
          </a:p>
          <a:p>
            <a:endParaRPr lang="en-US"/>
          </a:p>
          <a:p>
            <a:r>
              <a:rPr lang="en-US"/>
              <a:t>TODO: pending</a:t>
            </a:r>
          </a:p>
        </p:txBody>
      </p:sp>
      <p:sp>
        <p:nvSpPr>
          <p:cNvPr id="4" name="Slide Number Placeholder 3">
            <a:extLst>
              <a:ext uri="{FF2B5EF4-FFF2-40B4-BE49-F238E27FC236}">
                <a16:creationId xmlns:a16="http://schemas.microsoft.com/office/drawing/2014/main" id="{3DBBE545-CA55-8D87-E86F-1A34008A7432}"/>
              </a:ext>
            </a:extLst>
          </p:cNvPr>
          <p:cNvSpPr>
            <a:spLocks noGrp="1"/>
          </p:cNvSpPr>
          <p:nvPr>
            <p:ph type="sldNum" sz="quarter" idx="12"/>
          </p:nvPr>
        </p:nvSpPr>
        <p:spPr/>
        <p:txBody>
          <a:bodyPr/>
          <a:lstStyle/>
          <a:p>
            <a:fld id="{2AD43F5F-D14B-4107-859E-194895DC81A8}" type="slidenum">
              <a:rPr lang="en-US" smtClean="0"/>
              <a:t>9</a:t>
            </a:fld>
            <a:endParaRPr lang="en-US"/>
          </a:p>
        </p:txBody>
      </p:sp>
    </p:spTree>
    <p:extLst>
      <p:ext uri="{BB962C8B-B14F-4D97-AF65-F5344CB8AC3E}">
        <p14:creationId xmlns:p14="http://schemas.microsoft.com/office/powerpoint/2010/main" val="2304141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3FF3520C6D58642A3E640FB5058EB78" ma:contentTypeVersion="5" ma:contentTypeDescription="Create a new document." ma:contentTypeScope="" ma:versionID="eba05d90ebe75e1dbe550d9e39e1acfa">
  <xsd:schema xmlns:xsd="http://www.w3.org/2001/XMLSchema" xmlns:xs="http://www.w3.org/2001/XMLSchema" xmlns:p="http://schemas.microsoft.com/office/2006/metadata/properties" xmlns:ns2="05f60d07-b489-476a-8470-ac268e1dd405" xmlns:ns3="4c8631ef-15b4-43f8-a2bd-c132ba84f822" targetNamespace="http://schemas.microsoft.com/office/2006/metadata/properties" ma:root="true" ma:fieldsID="383736710986be4d098ade10a960669c" ns2:_="" ns3:_="">
    <xsd:import namespace="05f60d07-b489-476a-8470-ac268e1dd405"/>
    <xsd:import namespace="4c8631ef-15b4-43f8-a2bd-c132ba84f82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f60d07-b489-476a-8470-ac268e1dd4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8631ef-15b4-43f8-a2bd-c132ba84f82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F21887-6442-4056-A31D-0BF38288F3F7}">
  <ds:schemaRefs>
    <ds:schemaRef ds:uri="05f60d07-b489-476a-8470-ac268e1dd405"/>
    <ds:schemaRef ds:uri="4c8631ef-15b4-43f8-a2bd-c132ba84f82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FDBFDE9-81C9-479C-B4F2-5FD04A6D00A4}">
  <ds:schemaRefs>
    <ds:schemaRef ds:uri="05f60d07-b489-476a-8470-ac268e1dd405"/>
    <ds:schemaRef ds:uri="4c8631ef-15b4-43f8-a2bd-c132ba84f82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DF289A6-C756-4DCC-8DFC-4B516E23DFB4}">
  <ds:schemaRefs>
    <ds:schemaRef ds:uri="http://schemas.microsoft.com/sharepoint/v3/contenttype/forms"/>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otalTime>83</TotalTime>
  <Words>1908</Words>
  <Application>Microsoft Office PowerPoint</Application>
  <PresentationFormat>Widescreen</PresentationFormat>
  <Paragraphs>472</Paragraphs>
  <Slides>23</Slides>
  <Notes>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System Studio SW Architecture </vt:lpstr>
      <vt:lpstr>Purpose of this Document</vt:lpstr>
      <vt:lpstr>[simple view] System Studio SW Architecture</vt:lpstr>
      <vt:lpstr>Component Library</vt:lpstr>
      <vt:lpstr>Editors | Managing Multiple Models</vt:lpstr>
      <vt:lpstr>Work Flow for New IP / Component Creation</vt:lpstr>
      <vt:lpstr>Maturity and Diversity of Models</vt:lpstr>
      <vt:lpstr>Speed of Analysis (Interactive and/or Batch)</vt:lpstr>
      <vt:lpstr>System Studio Outputs</vt:lpstr>
      <vt:lpstr>Intermediate Representation (IR) Information</vt:lpstr>
      <vt:lpstr>Proprietary vs Open-source for the SW Stack</vt:lpstr>
      <vt:lpstr>Work-Flow for SRF POC</vt:lpstr>
      <vt:lpstr>POC Work-Flows</vt:lpstr>
      <vt:lpstr>EDA and Intel R&amp;R [end-state]</vt:lpstr>
      <vt:lpstr>[Analogy] ASIC Design</vt:lpstr>
      <vt:lpstr>[End State] System Design</vt:lpstr>
      <vt:lpstr>[Proposed] IFS Customer Usage Model</vt:lpstr>
      <vt:lpstr>IFS Customer: Create a top-level as a customer?  </vt:lpstr>
      <vt:lpstr>Example Xeon STCO Analysis</vt:lpstr>
      <vt:lpstr>Xeon STCO Analysis</vt:lpstr>
      <vt:lpstr>SRF as a  POC Test Case</vt:lpstr>
      <vt:lpstr>SRF Use Case for Development</vt:lpstr>
      <vt:lpstr>POC Goals for SRF-SP System Model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 Architecture  System Studio </dc:title>
  <dc:creator>Rajan, Vivek K</dc:creator>
  <cp:lastModifiedBy>Rajan, Vivek K</cp:lastModifiedBy>
  <cp:revision>2</cp:revision>
  <dcterms:created xsi:type="dcterms:W3CDTF">2023-08-11T15:41:08Z</dcterms:created>
  <dcterms:modified xsi:type="dcterms:W3CDTF">2023-11-02T03:12:26Z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0x01010023FF3520C6D58642A3E640FB5058EB78</vt:lpwstr>
  </property>
</Properties>
</file>