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modernComment_7FFFF6FB_2CEAE6B5.xml" ContentType="application/vnd.ms-powerpoint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126986341" r:id="rId5"/>
    <p:sldId id="2147475634" r:id="rId6"/>
    <p:sldId id="2147475635" r:id="rId7"/>
    <p:sldId id="2147481339" r:id="rId8"/>
    <p:sldId id="2147481337" r:id="rId9"/>
    <p:sldId id="2147476212" r:id="rId10"/>
    <p:sldId id="2147481341" r:id="rId11"/>
    <p:sldId id="700" r:id="rId12"/>
  </p:sldIdLst>
  <p:sldSz cx="12192000" cy="6858000"/>
  <p:notesSz cx="6858000" cy="9144000"/>
  <p:defaultTextStyle>
    <a:defPPr marL="0" marR="0" indent="0" algn="l" defTabSz="4572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9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73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A18859B-D73B-A756-006D-788E3B1D19EE}" name="Balasubramaniam, Sundar" initials="BS" userId="S::sundar.balasubramaniam@intel.com::81b0f84d-a7c9-4412-bd81-ce0be5ba44b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ul, Bharat" initials="KB" lastIdx="1" clrIdx="0">
    <p:extLst>
      <p:ext uri="{19B8F6BF-5375-455C-9EA6-DF929625EA0E}">
        <p15:presenceInfo xmlns:p15="http://schemas.microsoft.com/office/powerpoint/2012/main" userId="S::bharat.kaul@intel.com::72c4e14e-101c-48e7-9ee6-e8eefd1f48b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CC"/>
    <a:srgbClr val="FC6467"/>
    <a:srgbClr val="2872C5"/>
    <a:srgbClr val="000066"/>
    <a:srgbClr val="003399"/>
    <a:srgbClr val="000099"/>
    <a:srgbClr val="3333FF"/>
    <a:srgbClr val="0033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FBE177-D5C7-6440-AA58-0EADCDCCAFF2}" v="3" dt="2024-04-02T17:47:23.263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79"/>
    <p:restoredTop sz="93429"/>
  </p:normalViewPr>
  <p:slideViewPr>
    <p:cSldViewPr snapToGrid="0">
      <p:cViewPr varScale="1">
        <p:scale>
          <a:sx n="107" d="100"/>
          <a:sy n="107" d="100"/>
        </p:scale>
        <p:origin x="472" y="160"/>
      </p:cViewPr>
      <p:guideLst>
        <p:guide orient="horz" pos="4032"/>
        <p:guide pos="739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-11117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99"/>
          <c:h val="0.85003499999999999"/>
        </c:manualLayout>
      </c:layout>
      <c:pieChart>
        <c:varyColors val="0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4.1227E-2"/>
          <c:y val="0.95121999999999995"/>
          <c:w val="0.91754599999999997"/>
          <c:h val="4.8779599999999999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Intel Clear"/>
            </a:defRPr>
          </a:pPr>
          <a:endParaRPr lang="en-U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omments/modernComment_7FFFF6FB_2CEAE6B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E2F8118-C5D9-6943-B796-925DAC1B7698}" authorId="{1A18859B-D73B-A756-006D-788E3B1D19EE}" created="2023-09-29T17:01:37.336">
    <pc:sldMkLst xmlns:pc="http://schemas.microsoft.com/office/powerpoint/2013/main/command">
      <pc:docMk/>
      <pc:sldMk cId="3818517516" sldId="2147481290"/>
    </pc:sldMkLst>
    <p188:txBody>
      <a:bodyPr/>
      <a:lstStyle/>
      <a:p>
        <a:r>
          <a:rPr lang="en-US"/>
          <a:t>[@Pant, Mondira] for now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3A553E8-0470-1349-956C-3CB18694582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67CBD2-00E1-E94C-B4F0-37C39C209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B726A-C477-6444-83BF-F1538D69AD12}" type="datetimeFigureOut">
              <a:rPr lang="en-US" smtClean="0"/>
              <a:t>4/2/24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7C31E5-3BC8-F849-AC60-6FCBD80D55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01290B-DD02-C147-B1CC-37C02F331DB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DCDB93-7126-8142-8B95-E87AEC483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27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Shape 1055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56" name="Shape 105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1pPr>
    <a:lvl2pPr indent="1143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2pPr>
    <a:lvl3pPr indent="2286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3pPr>
    <a:lvl4pPr indent="3429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4pPr>
    <a:lvl5pPr indent="4572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5pPr>
    <a:lvl6pPr indent="5715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6pPr>
    <a:lvl7pPr indent="6858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7pPr>
    <a:lvl8pPr indent="8001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8pPr>
    <a:lvl9pPr indent="9144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131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3078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17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CE643B-5AA4-4E5E-9A77-DA3D27D023D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177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93126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5717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573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lue A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0" name="Square"/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1" name="Rectangle"/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2" name="Square"/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5379059-B28C-483A-9CD1-B3EB81874AE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BEFC1083-9176-4B55-B8AB-9F31A213ED2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98DF977-78B3-4C00-9E43-1223CD667932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8F73C8D-05B1-4270-85FA-B1FD37A25A06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C6580CA-6E37-4F04-8FAD-D6491FEE8CE6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C614C49-972F-498A-9654-844CECF9AF64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22EBBE0-933B-4A65-BAAC-DC5972E3F9A4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79684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15046" y="0"/>
            <a:ext cx="5129422" cy="6416167"/>
          </a:xfrm>
        </p:spPr>
        <p:txBody>
          <a:bodyPr/>
          <a:lstStyle/>
          <a:p>
            <a:endParaRPr lang="en-US"/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471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B7FB3F6-9C71-45A0-8236-12671533CA22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B1C73349-1E00-4922-970C-187F97CE06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7877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Full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AD9210-5064-4050-9368-9292054D59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1286" y="0"/>
            <a:ext cx="11744325" cy="6401797"/>
          </a:xfrm>
          <a:noFill/>
        </p:spPr>
        <p:txBody>
          <a:bodyPr/>
          <a:lstStyle/>
          <a:p>
            <a:endParaRPr lang="en-US"/>
          </a:p>
        </p:txBody>
      </p:sp>
      <p:sp>
        <p:nvSpPr>
          <p:cNvPr id="11" name="Title Text">
            <a:extLst>
              <a:ext uri="{FF2B5EF4-FFF2-40B4-BE49-F238E27FC236}">
                <a16:creationId xmlns:a16="http://schemas.microsoft.com/office/drawing/2014/main" id="{14AFAB66-6BED-5D47-B26F-D9C8808F3A1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0"/>
            <a:ext cx="11010899" cy="876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Full page Image, Delete Title if Necessary</a:t>
            </a:r>
          </a:p>
        </p:txBody>
      </p:sp>
    </p:spTree>
    <p:extLst>
      <p:ext uri="{BB962C8B-B14F-4D97-AF65-F5344CB8AC3E}">
        <p14:creationId xmlns:p14="http://schemas.microsoft.com/office/powerpoint/2010/main" val="498565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2529"/>
            <a:ext cx="11010900" cy="3727184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accent1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E196E31-7238-4049-821C-D94FDEAEDC5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61818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5169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hart Exam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7759918-59AA-4DFC-90DA-60CD5B2BD6B8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6" name="Square">
            <a:extLst>
              <a:ext uri="{FF2B5EF4-FFF2-40B4-BE49-F238E27FC236}">
                <a16:creationId xmlns:a16="http://schemas.microsoft.com/office/drawing/2014/main" id="{D4662ED0-432E-6C48-8B26-9A21EDA54E68}"/>
              </a:ext>
            </a:extLst>
          </p:cNvPr>
          <p:cNvSpPr/>
          <p:nvPr userDrawn="1"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FDF4199-9905-E94D-9EEB-E7016E48C0FC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9816"/>
            <a:ext cx="11010900" cy="3719897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endParaRPr lang="en-US"/>
          </a:p>
        </p:txBody>
      </p:sp>
      <p:pic>
        <p:nvPicPr>
          <p:cNvPr id="11" name="Image" descr="Image">
            <a:extLst>
              <a:ext uri="{FF2B5EF4-FFF2-40B4-BE49-F238E27FC236}">
                <a16:creationId xmlns:a16="http://schemas.microsoft.com/office/drawing/2014/main" id="{B9FFF72B-62D2-4E22-9A98-EF3F6229F4AB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BD06FF7-C66A-4B8C-9693-1423A8337983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85269BB-7AC7-41A6-BC05-71FDAD0FDBA2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222ECF1F-2453-406E-AC0D-F6E6614ECF8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76099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53A36-6661-45AA-8054-02BA7512E621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659977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56CA39C9-EAE4-4511-9CE8-BB4D4B47FC0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rgbClr val="525252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B923F7B-306D-4D7E-9DB3-5B163B8D53F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3975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060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8B5B8CD-DD94-44E8-9F69-C9075C2E0A93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721" name="Image" descr="Image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D76E8-466A-4C06-9261-BDE1AA914749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88B335-02FC-4504-AF46-DF56B2EC52E4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38003A1C-51D1-4427-BFE8-8448E4C61D6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30F9DFC-5AE2-4BB1-822C-8EAEAE2CA5F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48942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2519BB-51CE-4A9C-AFEF-514971F5D779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11115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Light Blue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07A2BC2-9250-4B6C-8674-1CD30F0A349F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22C60C-8CBC-40B8-ABEA-44BF775A3581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A864FA-3818-4931-B452-798F1E7F5A67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8FC8DFF-85CB-4435-B144-6A1DC4093482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5844F860-03F8-4657-A6E6-4E8919DD4FF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DACC9CB-1B2F-42BF-8D9F-62EC595FEA6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6442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130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4C58A6BF-BF0D-4749-B07B-7C0A27747D42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7" name="Square"/>
          <p:cNvSpPr/>
          <p:nvPr/>
        </p:nvSpPr>
        <p:spPr>
          <a:xfrm>
            <a:off x="709974" y="2295859"/>
            <a:ext cx="318638" cy="318638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8" name="Square"/>
          <p:cNvSpPr/>
          <p:nvPr/>
        </p:nvSpPr>
        <p:spPr>
          <a:xfrm>
            <a:off x="536812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9" name="Square"/>
          <p:cNvSpPr/>
          <p:nvPr/>
        </p:nvSpPr>
        <p:spPr>
          <a:xfrm>
            <a:off x="709974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700" name="Rectangle"/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705" name="Image" descr="Image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5846515-4871-AA4D-B71A-1561CC2E370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5D8740F-FED9-4D14-9DF3-3BA84ADF820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EF55E0-947C-4281-8A2A-E59398C246AB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F192548-45E5-4F50-A32B-E61F6CFA996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38703551-AC59-4BD9-8B3C-616B6DFB3DB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9401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3B808FDC-D2A2-42EB-B356-E69E4A048F8E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Rectangle">
            <a:extLst>
              <a:ext uri="{FF2B5EF4-FFF2-40B4-BE49-F238E27FC236}">
                <a16:creationId xmlns:a16="http://schemas.microsoft.com/office/drawing/2014/main" id="{8A1BD37C-2C85-4873-ABDD-4B358A87ED4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0" name="Square"/>
          <p:cNvSpPr/>
          <p:nvPr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1" name="Square"/>
          <p:cNvSpPr/>
          <p:nvPr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F6CB4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2" name="Square"/>
          <p:cNvSpPr/>
          <p:nvPr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673" name="Image" descr="Image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90FD0E6-78D1-5F44-A938-3A961F43FACD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5002A24-73D0-4602-A8A1-5D9281BAF934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1659E3-0873-4033-A7E2-31DB4A07B08A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660C086-3964-411C-85AF-F720D5E83519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Title Text">
            <a:extLst>
              <a:ext uri="{FF2B5EF4-FFF2-40B4-BE49-F238E27FC236}">
                <a16:creationId xmlns:a16="http://schemas.microsoft.com/office/drawing/2014/main" id="{1F252960-CAAB-483D-8A6A-5882E4B6282A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AFA146E-21CD-4BD6-A89D-E6C5A685081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06316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Ligh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quare">
            <a:extLst>
              <a:ext uri="{FF2B5EF4-FFF2-40B4-BE49-F238E27FC236}">
                <a16:creationId xmlns:a16="http://schemas.microsoft.com/office/drawing/2014/main" id="{FE9A3852-307B-4677-A2E2-D7DC495E366A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1" name="Rectangle">
            <a:extLst>
              <a:ext uri="{FF2B5EF4-FFF2-40B4-BE49-F238E27FC236}">
                <a16:creationId xmlns:a16="http://schemas.microsoft.com/office/drawing/2014/main" id="{1E9FE6C1-27FB-467A-8BF9-B80A0C35FED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1" name="Square">
            <a:extLst>
              <a:ext uri="{FF2B5EF4-FFF2-40B4-BE49-F238E27FC236}">
                <a16:creationId xmlns:a16="http://schemas.microsoft.com/office/drawing/2014/main" id="{C93C8C2E-66DD-E64F-BD60-42EBDC0E958E}"/>
              </a:ext>
            </a:extLst>
          </p:cNvPr>
          <p:cNvSpPr/>
          <p:nvPr userDrawn="1"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004A86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A14FBD-B953-BA4F-8F83-DE73E3C37290}"/>
              </a:ext>
            </a:extLst>
          </p:cNvPr>
          <p:cNvSpPr/>
          <p:nvPr userDrawn="1"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7" name="Square">
            <a:extLst>
              <a:ext uri="{FF2B5EF4-FFF2-40B4-BE49-F238E27FC236}">
                <a16:creationId xmlns:a16="http://schemas.microsoft.com/office/drawing/2014/main" id="{59044771-2E3B-C941-8593-8E508F542287}"/>
              </a:ext>
            </a:extLst>
          </p:cNvPr>
          <p:cNvSpPr/>
          <p:nvPr userDrawn="1"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C1E74A4-2107-4448-BA31-9630404A452B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ABA887-D95E-434F-B1E9-73FC7AE8C2A8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E5861BF-901F-47D4-91BC-0B353503F23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BA33390-07D4-4E2C-BDA6-AE147B9075A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8009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Blue B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6E706504-BEDA-1441-8BC1-243269FBBC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71E0DDC0-B435-4D0B-837E-0E27121099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5F1BD0FC-D3B7-4D2E-989A-64ED187DAF99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3D2DE0DF-793A-4E90-BB4C-004CD646F4EF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C39C59F8-1EBA-44B6-940C-E67247F76722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251DAF-788D-46D0-84B3-34DFEE6262F3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050DF4B-855E-41F4-9B0B-9B0BA01FB4FE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5E76890-19E8-4E79-B88A-5E246700E0DB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094D935-4B06-467E-ACD3-E78CD1B86EE3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E1BDA4-68F2-4FA3-BD91-CBC85BF15A79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85001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Gra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quare">
            <a:extLst>
              <a:ext uri="{FF2B5EF4-FFF2-40B4-BE49-F238E27FC236}">
                <a16:creationId xmlns:a16="http://schemas.microsoft.com/office/drawing/2014/main" id="{55D0C779-F23A-40CE-B4C7-842A10085F59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9" name="Rectangle">
            <a:extLst>
              <a:ext uri="{FF2B5EF4-FFF2-40B4-BE49-F238E27FC236}">
                <a16:creationId xmlns:a16="http://schemas.microsoft.com/office/drawing/2014/main" id="{1EFAB719-B3C2-4520-AFF9-4A06F169DB2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511" name="Rectangle"/>
          <p:cNvSpPr/>
          <p:nvPr/>
        </p:nvSpPr>
        <p:spPr>
          <a:xfrm>
            <a:off x="5815052" y="401865"/>
            <a:ext cx="5927511" cy="60034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97FC80-1304-44AF-BD9E-CFB8D3B37C9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1B60A262-0CE7-4C6B-B734-0B0EA0F1A4A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7B80F0DD-816B-4E0B-8C85-8413DB8C70E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2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78484E-3DC4-4DF6-819B-FDDDA6F166CB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949666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itle Text">
            <a:extLst>
              <a:ext uri="{FF2B5EF4-FFF2-40B4-BE49-F238E27FC236}">
                <a16:creationId xmlns:a16="http://schemas.microsoft.com/office/drawing/2014/main" id="{72D74CEB-BA0A-43F1-82CE-384185B612C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50F55EEA-3D90-42F4-B8D0-30E0374D2A5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CCC3F4-FFF1-4AD9-8605-41A61B8926CF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Square">
            <a:extLst>
              <a:ext uri="{FF2B5EF4-FFF2-40B4-BE49-F238E27FC236}">
                <a16:creationId xmlns:a16="http://schemas.microsoft.com/office/drawing/2014/main" id="{C4A06178-9ACC-4082-8329-4A9A59924508}"/>
              </a:ext>
            </a:extLst>
          </p:cNvPr>
          <p:cNvSpPr/>
          <p:nvPr userDrawn="1"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922DFF-5663-40DE-9B54-4149EDB7740E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22" name="Image" descr="Image">
            <a:extLst>
              <a:ext uri="{FF2B5EF4-FFF2-40B4-BE49-F238E27FC236}">
                <a16:creationId xmlns:a16="http://schemas.microsoft.com/office/drawing/2014/main" id="{E5997704-33EA-4D7D-8B55-E46DD2216814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3C3544D4-6B59-4B11-BC0E-2FD48F693641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62FEA03-1122-4C36-ACD1-DA42FB8A03DC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3D4EB9-5CAF-4B81-91EA-AD490D0B13E4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721394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Light Blue 2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6A03358B-3D25-4A6D-85E6-54F235A943A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8EBE803-6659-42A1-A094-94B9EF7ABC2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0D4B91-0BAF-46EC-9A7C-9D57C3224A9C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30B67E-5DCD-4732-882C-64DE9CC86419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18" name="Image" descr="Image">
            <a:extLst>
              <a:ext uri="{FF2B5EF4-FFF2-40B4-BE49-F238E27FC236}">
                <a16:creationId xmlns:a16="http://schemas.microsoft.com/office/drawing/2014/main" id="{2F70C4FC-7A21-4AFA-8998-5EAB2E19CBCA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D716FF7-59F9-414F-85CD-8E23360D2B4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4273EB-E90B-42F7-8CE9-6A1713A08CA3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98FFA5B-1C6A-486A-A0FE-02206FCDC54A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275472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5">
            <a:extLst>
              <a:ext uri="{FF2B5EF4-FFF2-40B4-BE49-F238E27FC236}">
                <a16:creationId xmlns:a16="http://schemas.microsoft.com/office/drawing/2014/main" id="{F0529FEA-BEC4-644C-94EE-601D5BED26F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680995965"/>
              </p:ext>
            </p:extLst>
          </p:nvPr>
        </p:nvGraphicFramePr>
        <p:xfrm>
          <a:off x="7201593" y="1799047"/>
          <a:ext cx="3472287" cy="4025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le Text">
            <a:extLst>
              <a:ext uri="{FF2B5EF4-FFF2-40B4-BE49-F238E27FC236}">
                <a16:creationId xmlns:a16="http://schemas.microsoft.com/office/drawing/2014/main" id="{0EA1A176-5931-41CA-86D5-15FC4398AA4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7652EB-8B2D-46CC-B147-89A4C26A2D8F}"/>
              </a:ext>
            </a:extLst>
          </p:cNvPr>
          <p:cNvSpPr/>
          <p:nvPr userDrawn="1"/>
        </p:nvSpPr>
        <p:spPr>
          <a:xfrm>
            <a:off x="0" y="0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1A480A-B7B4-498C-9868-A91E2651D429}"/>
              </a:ext>
            </a:extLst>
          </p:cNvPr>
          <p:cNvSpPr/>
          <p:nvPr userDrawn="1"/>
        </p:nvSpPr>
        <p:spPr>
          <a:xfrm rot="5400000">
            <a:off x="-2978450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11187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 userDrawn="1"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A778AB-F6EC-4101-87E6-DECF7944E661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E1F1A6-2FDF-4676-B713-F9746DD3A821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E400EEBB-F912-40CA-A759-DEFE1516497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403765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 Light Blue">
    <p:bg>
      <p:bgPr>
        <a:solidFill>
          <a:srgbClr val="00C7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 userDrawn="1"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E60B70-5DF3-4398-B558-301661292DF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2CF38D-B95A-4CD5-8F7D-86EA9C709AD4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93B25211-1805-4C17-8545-7E02A678639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3163764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BDA94F2D-B7BD-4CE9-A606-F00802F3131F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4099949" y="2409775"/>
            <a:ext cx="4080108" cy="152139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112354-342E-49CE-8E3C-E078BBE1ADF7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21D8AD-9194-4DBA-8221-7F294421810B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008318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 - dark gradient">
    <p:bg>
      <p:bgPr>
        <a:gradFill>
          <a:gsLst>
            <a:gs pos="19000">
              <a:schemeClr val="bg2"/>
            </a:gs>
            <a:gs pos="100000">
              <a:schemeClr val="bg2">
                <a:lumMod val="30000"/>
              </a:schemeClr>
            </a:gs>
            <a:gs pos="0">
              <a:schemeClr val="bg2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1" y="0"/>
            <a:ext cx="12192003" cy="6858000"/>
            <a:chOff x="0" y="0"/>
            <a:chExt cx="9144002" cy="5143500"/>
          </a:xfrm>
        </p:grpSpPr>
        <p:sp>
          <p:nvSpPr>
            <p:cNvPr id="17" name="Rectangle 16"/>
            <p:cNvSpPr/>
            <p:nvPr userDrawn="1"/>
          </p:nvSpPr>
          <p:spPr>
            <a:xfrm>
              <a:off x="2" y="0"/>
              <a:ext cx="9143998" cy="5143500"/>
            </a:xfrm>
            <a:prstGeom prst="rect">
              <a:avLst/>
            </a:prstGeom>
            <a:blipFill dpi="0" rotWithShape="1">
              <a:blip cstate="print">
                <a:alphaModFix amt="46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 l="-609" r="-60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0" y="0"/>
              <a:ext cx="9144002" cy="5143500"/>
            </a:xfrm>
            <a:prstGeom prst="rect">
              <a:avLst/>
            </a:prstGeom>
            <a:blipFill dpi="0" rotWithShape="1">
              <a:blip cstate="print">
                <a:alphaModFix amt="23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71951" y="6277476"/>
            <a:ext cx="11248101" cy="129865"/>
          </a:xfrm>
        </p:spPr>
        <p:txBody>
          <a:bodyPr wrap="square" anchor="b" anchorCtr="0">
            <a:spAutoFit/>
          </a:bodyPr>
          <a:lstStyle>
            <a:lvl1pPr marL="0" indent="0">
              <a:lnSpc>
                <a:spcPct val="75000"/>
              </a:lnSpc>
              <a:spcBef>
                <a:spcPts val="0"/>
              </a:spcBef>
              <a:buFont typeface="Arial" pitchFamily="34" charset="0"/>
              <a:buNone/>
              <a:defRPr sz="1067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  <a:lvl2pPr marL="228589" indent="-152392">
              <a:defRPr sz="1200"/>
            </a:lvl2pPr>
            <a:lvl3pPr marL="457178" indent="-152392">
              <a:defRPr sz="1200"/>
            </a:lvl3pPr>
            <a:lvl4pPr marL="685766" indent="-152392">
              <a:defRPr sz="1200"/>
            </a:lvl4pPr>
            <a:lvl5pPr marL="914354" indent="-152392">
              <a:defRPr sz="1200"/>
            </a:lvl5pPr>
          </a:lstStyle>
          <a:p>
            <a:pPr lvl="0"/>
            <a:r>
              <a:rPr lang="en-US"/>
              <a:t>Click to edit footnote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fld id="{FD44707B-D922-47D5-BD24-D96E91B70543}" type="slidenum">
              <a:rPr/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t>‹#›</a:t>
            </a:fld>
            <a:endParaRPr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11027965" y="6486789"/>
            <a:ext cx="605747" cy="298259"/>
            <a:chOff x="8270974" y="4865092"/>
            <a:chExt cx="454310" cy="223694"/>
          </a:xfrm>
        </p:grpSpPr>
        <p:cxnSp>
          <p:nvCxnSpPr>
            <p:cNvPr id="14" name="Straight Connector 13"/>
            <p:cNvCxnSpPr/>
            <p:nvPr userDrawn="1"/>
          </p:nvCxnSpPr>
          <p:spPr>
            <a:xfrm>
              <a:off x="8725284" y="4887146"/>
              <a:ext cx="0" cy="178594"/>
            </a:xfrm>
            <a:prstGeom prst="line">
              <a:avLst/>
            </a:prstGeom>
            <a:ln w="3175">
              <a:solidFill>
                <a:srgbClr val="FFFF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4"/>
            <p:cNvGrpSpPr/>
            <p:nvPr userDrawn="1"/>
          </p:nvGrpSpPr>
          <p:grpSpPr>
            <a:xfrm>
              <a:off x="8270974" y="4865092"/>
              <a:ext cx="339404" cy="223694"/>
              <a:chOff x="451796" y="386081"/>
              <a:chExt cx="1249194" cy="823318"/>
            </a:xfrm>
          </p:grpSpPr>
          <p:sp>
            <p:nvSpPr>
              <p:cNvPr id="18" name="Freeform 36"/>
              <p:cNvSpPr>
                <a:spLocks noEditPoints="1"/>
              </p:cNvSpPr>
              <p:nvPr userDrawn="1"/>
            </p:nvSpPr>
            <p:spPr bwMode="auto">
              <a:xfrm>
                <a:off x="451796" y="386081"/>
                <a:ext cx="1249194" cy="823318"/>
              </a:xfrm>
              <a:custGeom>
                <a:avLst/>
                <a:gdLst>
                  <a:gd name="T0" fmla="*/ 2295 w 3777"/>
                  <a:gd name="T1" fmla="*/ 1128 h 2491"/>
                  <a:gd name="T2" fmla="*/ 2564 w 3777"/>
                  <a:gd name="T3" fmla="*/ 1149 h 2491"/>
                  <a:gd name="T4" fmla="*/ 2434 w 3777"/>
                  <a:gd name="T5" fmla="*/ 1046 h 2491"/>
                  <a:gd name="T6" fmla="*/ 1474 w 3777"/>
                  <a:gd name="T7" fmla="*/ 949 h 2491"/>
                  <a:gd name="T8" fmla="*/ 1548 w 3777"/>
                  <a:gd name="T9" fmla="*/ 1130 h 2491"/>
                  <a:gd name="T10" fmla="*/ 1326 w 3777"/>
                  <a:gd name="T11" fmla="*/ 1068 h 2491"/>
                  <a:gd name="T12" fmla="*/ 920 w 3777"/>
                  <a:gd name="T13" fmla="*/ 900 h 2491"/>
                  <a:gd name="T14" fmla="*/ 630 w 3777"/>
                  <a:gd name="T15" fmla="*/ 1637 h 2491"/>
                  <a:gd name="T16" fmla="*/ 551 w 3777"/>
                  <a:gd name="T17" fmla="*/ 1468 h 2491"/>
                  <a:gd name="T18" fmla="*/ 2646 w 3777"/>
                  <a:gd name="T19" fmla="*/ 959 h 2491"/>
                  <a:gd name="T20" fmla="*/ 2769 w 3777"/>
                  <a:gd name="T21" fmla="*/ 1272 h 2491"/>
                  <a:gd name="T22" fmla="*/ 2335 w 3777"/>
                  <a:gd name="T23" fmla="*/ 1478 h 2491"/>
                  <a:gd name="T24" fmla="*/ 2551 w 3777"/>
                  <a:gd name="T25" fmla="*/ 1496 h 2491"/>
                  <a:gd name="T26" fmla="*/ 2677 w 3777"/>
                  <a:gd name="T27" fmla="*/ 1613 h 2491"/>
                  <a:gd name="T28" fmla="*/ 2400 w 3777"/>
                  <a:gd name="T29" fmla="*/ 1677 h 2491"/>
                  <a:gd name="T30" fmla="*/ 2162 w 3777"/>
                  <a:gd name="T31" fmla="*/ 1556 h 2491"/>
                  <a:gd name="T32" fmla="*/ 2087 w 3777"/>
                  <a:gd name="T33" fmla="*/ 1215 h 2491"/>
                  <a:gd name="T34" fmla="*/ 2243 w 3777"/>
                  <a:gd name="T35" fmla="*/ 941 h 2491"/>
                  <a:gd name="T36" fmla="*/ 412 w 3777"/>
                  <a:gd name="T37" fmla="*/ 815 h 2491"/>
                  <a:gd name="T38" fmla="*/ 164 w 3777"/>
                  <a:gd name="T39" fmla="*/ 1308 h 2491"/>
                  <a:gd name="T40" fmla="*/ 246 w 3777"/>
                  <a:gd name="T41" fmla="*/ 1819 h 2491"/>
                  <a:gd name="T42" fmla="*/ 614 w 3777"/>
                  <a:gd name="T43" fmla="*/ 2109 h 2491"/>
                  <a:gd name="T44" fmla="*/ 1163 w 3777"/>
                  <a:gd name="T45" fmla="*/ 2229 h 2491"/>
                  <a:gd name="T46" fmla="*/ 1796 w 3777"/>
                  <a:gd name="T47" fmla="*/ 2220 h 2491"/>
                  <a:gd name="T48" fmla="*/ 2654 w 3777"/>
                  <a:gd name="T49" fmla="*/ 2031 h 2491"/>
                  <a:gd name="T50" fmla="*/ 3022 w 3777"/>
                  <a:gd name="T51" fmla="*/ 2160 h 2491"/>
                  <a:gd name="T52" fmla="*/ 2228 w 3777"/>
                  <a:gd name="T53" fmla="*/ 2412 h 2491"/>
                  <a:gd name="T54" fmla="*/ 1360 w 3777"/>
                  <a:gd name="T55" fmla="*/ 2489 h 2491"/>
                  <a:gd name="T56" fmla="*/ 599 w 3777"/>
                  <a:gd name="T57" fmla="*/ 2344 h 2491"/>
                  <a:gd name="T58" fmla="*/ 135 w 3777"/>
                  <a:gd name="T59" fmla="*/ 1990 h 2491"/>
                  <a:gd name="T60" fmla="*/ 2 w 3777"/>
                  <a:gd name="T61" fmla="*/ 1451 h 2491"/>
                  <a:gd name="T62" fmla="*/ 206 w 3777"/>
                  <a:gd name="T63" fmla="*/ 933 h 2491"/>
                  <a:gd name="T64" fmla="*/ 1887 w 3777"/>
                  <a:gd name="T65" fmla="*/ 900 h 2491"/>
                  <a:gd name="T66" fmla="*/ 1899 w 3777"/>
                  <a:gd name="T67" fmla="*/ 1478 h 2491"/>
                  <a:gd name="T68" fmla="*/ 1918 w 3777"/>
                  <a:gd name="T69" fmla="*/ 1665 h 2491"/>
                  <a:gd name="T70" fmla="*/ 1716 w 3777"/>
                  <a:gd name="T71" fmla="*/ 1552 h 2491"/>
                  <a:gd name="T72" fmla="*/ 745 w 3777"/>
                  <a:gd name="T73" fmla="*/ 608 h 2491"/>
                  <a:gd name="T74" fmla="*/ 3078 w 3777"/>
                  <a:gd name="T75" fmla="*/ 1659 h 2491"/>
                  <a:gd name="T76" fmla="*/ 2899 w 3777"/>
                  <a:gd name="T77" fmla="*/ 1548 h 2491"/>
                  <a:gd name="T78" fmla="*/ 2515 w 3777"/>
                  <a:gd name="T79" fmla="*/ 0 h 2491"/>
                  <a:gd name="T80" fmla="*/ 3161 w 3777"/>
                  <a:gd name="T81" fmla="*/ 109 h 2491"/>
                  <a:gd name="T82" fmla="*/ 3615 w 3777"/>
                  <a:gd name="T83" fmla="*/ 404 h 2491"/>
                  <a:gd name="T84" fmla="*/ 3777 w 3777"/>
                  <a:gd name="T85" fmla="*/ 900 h 2491"/>
                  <a:gd name="T86" fmla="*/ 3591 w 3777"/>
                  <a:gd name="T87" fmla="*/ 1385 h 2491"/>
                  <a:gd name="T88" fmla="*/ 3211 w 3777"/>
                  <a:gd name="T89" fmla="*/ 1665 h 2491"/>
                  <a:gd name="T90" fmla="*/ 3510 w 3777"/>
                  <a:gd name="T91" fmla="*/ 1151 h 2491"/>
                  <a:gd name="T92" fmla="*/ 3557 w 3777"/>
                  <a:gd name="T93" fmla="*/ 684 h 2491"/>
                  <a:gd name="T94" fmla="*/ 3258 w 3777"/>
                  <a:gd name="T95" fmla="*/ 321 h 2491"/>
                  <a:gd name="T96" fmla="*/ 2715 w 3777"/>
                  <a:gd name="T97" fmla="*/ 149 h 2491"/>
                  <a:gd name="T98" fmla="*/ 2027 w 3777"/>
                  <a:gd name="T99" fmla="*/ 153 h 2491"/>
                  <a:gd name="T100" fmla="*/ 1292 w 3777"/>
                  <a:gd name="T101" fmla="*/ 321 h 2491"/>
                  <a:gd name="T102" fmla="*/ 933 w 3777"/>
                  <a:gd name="T103" fmla="*/ 383 h 2491"/>
                  <a:gd name="T104" fmla="*/ 1651 w 3777"/>
                  <a:gd name="T105" fmla="*/ 103 h 2491"/>
                  <a:gd name="T106" fmla="*/ 2396 w 3777"/>
                  <a:gd name="T107" fmla="*/ 0 h 2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777" h="2491">
                    <a:moveTo>
                      <a:pt x="2434" y="1046"/>
                    </a:moveTo>
                    <a:lnTo>
                      <a:pt x="2396" y="1050"/>
                    </a:lnTo>
                    <a:lnTo>
                      <a:pt x="2362" y="1062"/>
                    </a:lnTo>
                    <a:lnTo>
                      <a:pt x="2335" y="1078"/>
                    </a:lnTo>
                    <a:lnTo>
                      <a:pt x="2311" y="1102"/>
                    </a:lnTo>
                    <a:lnTo>
                      <a:pt x="2295" y="1128"/>
                    </a:lnTo>
                    <a:lnTo>
                      <a:pt x="2285" y="1153"/>
                    </a:lnTo>
                    <a:lnTo>
                      <a:pt x="2279" y="1179"/>
                    </a:lnTo>
                    <a:lnTo>
                      <a:pt x="2275" y="1211"/>
                    </a:lnTo>
                    <a:lnTo>
                      <a:pt x="2574" y="1211"/>
                    </a:lnTo>
                    <a:lnTo>
                      <a:pt x="2572" y="1179"/>
                    </a:lnTo>
                    <a:lnTo>
                      <a:pt x="2564" y="1149"/>
                    </a:lnTo>
                    <a:lnTo>
                      <a:pt x="2555" y="1122"/>
                    </a:lnTo>
                    <a:lnTo>
                      <a:pt x="2541" y="1098"/>
                    </a:lnTo>
                    <a:lnTo>
                      <a:pt x="2521" y="1076"/>
                    </a:lnTo>
                    <a:lnTo>
                      <a:pt x="2497" y="1060"/>
                    </a:lnTo>
                    <a:lnTo>
                      <a:pt x="2467" y="1050"/>
                    </a:lnTo>
                    <a:lnTo>
                      <a:pt x="2434" y="1046"/>
                    </a:lnTo>
                    <a:close/>
                    <a:moveTo>
                      <a:pt x="920" y="900"/>
                    </a:moveTo>
                    <a:lnTo>
                      <a:pt x="1320" y="900"/>
                    </a:lnTo>
                    <a:lnTo>
                      <a:pt x="1367" y="904"/>
                    </a:lnTo>
                    <a:lnTo>
                      <a:pt x="1409" y="914"/>
                    </a:lnTo>
                    <a:lnTo>
                      <a:pt x="1445" y="929"/>
                    </a:lnTo>
                    <a:lnTo>
                      <a:pt x="1474" y="949"/>
                    </a:lnTo>
                    <a:lnTo>
                      <a:pt x="1498" y="973"/>
                    </a:lnTo>
                    <a:lnTo>
                      <a:pt x="1516" y="1001"/>
                    </a:lnTo>
                    <a:lnTo>
                      <a:pt x="1532" y="1031"/>
                    </a:lnTo>
                    <a:lnTo>
                      <a:pt x="1540" y="1062"/>
                    </a:lnTo>
                    <a:lnTo>
                      <a:pt x="1546" y="1096"/>
                    </a:lnTo>
                    <a:lnTo>
                      <a:pt x="1548" y="1130"/>
                    </a:lnTo>
                    <a:lnTo>
                      <a:pt x="1548" y="1667"/>
                    </a:lnTo>
                    <a:lnTo>
                      <a:pt x="1354" y="1667"/>
                    </a:lnTo>
                    <a:lnTo>
                      <a:pt x="1354" y="1130"/>
                    </a:lnTo>
                    <a:lnTo>
                      <a:pt x="1352" y="1104"/>
                    </a:lnTo>
                    <a:lnTo>
                      <a:pt x="1342" y="1084"/>
                    </a:lnTo>
                    <a:lnTo>
                      <a:pt x="1326" y="1068"/>
                    </a:lnTo>
                    <a:lnTo>
                      <a:pt x="1304" y="1060"/>
                    </a:lnTo>
                    <a:lnTo>
                      <a:pt x="1274" y="1056"/>
                    </a:lnTo>
                    <a:lnTo>
                      <a:pt x="1114" y="1056"/>
                    </a:lnTo>
                    <a:lnTo>
                      <a:pt x="1114" y="1667"/>
                    </a:lnTo>
                    <a:lnTo>
                      <a:pt x="920" y="1667"/>
                    </a:lnTo>
                    <a:lnTo>
                      <a:pt x="920" y="900"/>
                    </a:lnTo>
                    <a:close/>
                    <a:moveTo>
                      <a:pt x="551" y="900"/>
                    </a:moveTo>
                    <a:lnTo>
                      <a:pt x="747" y="900"/>
                    </a:lnTo>
                    <a:lnTo>
                      <a:pt x="747" y="1675"/>
                    </a:lnTo>
                    <a:lnTo>
                      <a:pt x="702" y="1667"/>
                    </a:lnTo>
                    <a:lnTo>
                      <a:pt x="662" y="1655"/>
                    </a:lnTo>
                    <a:lnTo>
                      <a:pt x="630" y="1637"/>
                    </a:lnTo>
                    <a:lnTo>
                      <a:pt x="604" y="1617"/>
                    </a:lnTo>
                    <a:lnTo>
                      <a:pt x="585" y="1591"/>
                    </a:lnTo>
                    <a:lnTo>
                      <a:pt x="569" y="1564"/>
                    </a:lnTo>
                    <a:lnTo>
                      <a:pt x="559" y="1534"/>
                    </a:lnTo>
                    <a:lnTo>
                      <a:pt x="553" y="1502"/>
                    </a:lnTo>
                    <a:lnTo>
                      <a:pt x="551" y="1468"/>
                    </a:lnTo>
                    <a:lnTo>
                      <a:pt x="551" y="900"/>
                    </a:lnTo>
                    <a:close/>
                    <a:moveTo>
                      <a:pt x="2442" y="886"/>
                    </a:moveTo>
                    <a:lnTo>
                      <a:pt x="2501" y="892"/>
                    </a:lnTo>
                    <a:lnTo>
                      <a:pt x="2557" y="906"/>
                    </a:lnTo>
                    <a:lnTo>
                      <a:pt x="2604" y="928"/>
                    </a:lnTo>
                    <a:lnTo>
                      <a:pt x="2646" y="959"/>
                    </a:lnTo>
                    <a:lnTo>
                      <a:pt x="2683" y="997"/>
                    </a:lnTo>
                    <a:lnTo>
                      <a:pt x="2713" y="1042"/>
                    </a:lnTo>
                    <a:lnTo>
                      <a:pt x="2737" y="1092"/>
                    </a:lnTo>
                    <a:lnTo>
                      <a:pt x="2755" y="1147"/>
                    </a:lnTo>
                    <a:lnTo>
                      <a:pt x="2765" y="1209"/>
                    </a:lnTo>
                    <a:lnTo>
                      <a:pt x="2769" y="1272"/>
                    </a:lnTo>
                    <a:lnTo>
                      <a:pt x="2769" y="1344"/>
                    </a:lnTo>
                    <a:lnTo>
                      <a:pt x="2275" y="1344"/>
                    </a:lnTo>
                    <a:lnTo>
                      <a:pt x="2279" y="1383"/>
                    </a:lnTo>
                    <a:lnTo>
                      <a:pt x="2291" y="1421"/>
                    </a:lnTo>
                    <a:lnTo>
                      <a:pt x="2309" y="1453"/>
                    </a:lnTo>
                    <a:lnTo>
                      <a:pt x="2335" y="1478"/>
                    </a:lnTo>
                    <a:lnTo>
                      <a:pt x="2366" y="1498"/>
                    </a:lnTo>
                    <a:lnTo>
                      <a:pt x="2404" y="1510"/>
                    </a:lnTo>
                    <a:lnTo>
                      <a:pt x="2448" y="1514"/>
                    </a:lnTo>
                    <a:lnTo>
                      <a:pt x="2487" y="1512"/>
                    </a:lnTo>
                    <a:lnTo>
                      <a:pt x="2521" y="1506"/>
                    </a:lnTo>
                    <a:lnTo>
                      <a:pt x="2551" y="1496"/>
                    </a:lnTo>
                    <a:lnTo>
                      <a:pt x="2576" y="1482"/>
                    </a:lnTo>
                    <a:lnTo>
                      <a:pt x="2602" y="1465"/>
                    </a:lnTo>
                    <a:lnTo>
                      <a:pt x="2626" y="1443"/>
                    </a:lnTo>
                    <a:lnTo>
                      <a:pt x="2747" y="1556"/>
                    </a:lnTo>
                    <a:lnTo>
                      <a:pt x="2713" y="1587"/>
                    </a:lnTo>
                    <a:lnTo>
                      <a:pt x="2677" y="1613"/>
                    </a:lnTo>
                    <a:lnTo>
                      <a:pt x="2640" y="1637"/>
                    </a:lnTo>
                    <a:lnTo>
                      <a:pt x="2600" y="1655"/>
                    </a:lnTo>
                    <a:lnTo>
                      <a:pt x="2555" y="1667"/>
                    </a:lnTo>
                    <a:lnTo>
                      <a:pt x="2503" y="1675"/>
                    </a:lnTo>
                    <a:lnTo>
                      <a:pt x="2446" y="1679"/>
                    </a:lnTo>
                    <a:lnTo>
                      <a:pt x="2400" y="1677"/>
                    </a:lnTo>
                    <a:lnTo>
                      <a:pt x="2354" y="1669"/>
                    </a:lnTo>
                    <a:lnTo>
                      <a:pt x="2311" y="1659"/>
                    </a:lnTo>
                    <a:lnTo>
                      <a:pt x="2269" y="1641"/>
                    </a:lnTo>
                    <a:lnTo>
                      <a:pt x="2232" y="1619"/>
                    </a:lnTo>
                    <a:lnTo>
                      <a:pt x="2194" y="1591"/>
                    </a:lnTo>
                    <a:lnTo>
                      <a:pt x="2162" y="1556"/>
                    </a:lnTo>
                    <a:lnTo>
                      <a:pt x="2136" y="1516"/>
                    </a:lnTo>
                    <a:lnTo>
                      <a:pt x="2113" y="1468"/>
                    </a:lnTo>
                    <a:lnTo>
                      <a:pt x="2097" y="1413"/>
                    </a:lnTo>
                    <a:lnTo>
                      <a:pt x="2087" y="1352"/>
                    </a:lnTo>
                    <a:lnTo>
                      <a:pt x="2083" y="1282"/>
                    </a:lnTo>
                    <a:lnTo>
                      <a:pt x="2087" y="1215"/>
                    </a:lnTo>
                    <a:lnTo>
                      <a:pt x="2097" y="1155"/>
                    </a:lnTo>
                    <a:lnTo>
                      <a:pt x="2115" y="1100"/>
                    </a:lnTo>
                    <a:lnTo>
                      <a:pt x="2138" y="1050"/>
                    </a:lnTo>
                    <a:lnTo>
                      <a:pt x="2168" y="1009"/>
                    </a:lnTo>
                    <a:lnTo>
                      <a:pt x="2204" y="971"/>
                    </a:lnTo>
                    <a:lnTo>
                      <a:pt x="2243" y="941"/>
                    </a:lnTo>
                    <a:lnTo>
                      <a:pt x="2289" y="918"/>
                    </a:lnTo>
                    <a:lnTo>
                      <a:pt x="2337" y="900"/>
                    </a:lnTo>
                    <a:lnTo>
                      <a:pt x="2388" y="890"/>
                    </a:lnTo>
                    <a:lnTo>
                      <a:pt x="2442" y="886"/>
                    </a:lnTo>
                    <a:close/>
                    <a:moveTo>
                      <a:pt x="412" y="713"/>
                    </a:moveTo>
                    <a:lnTo>
                      <a:pt x="412" y="815"/>
                    </a:lnTo>
                    <a:lnTo>
                      <a:pt x="357" y="882"/>
                    </a:lnTo>
                    <a:lnTo>
                      <a:pt x="305" y="957"/>
                    </a:lnTo>
                    <a:lnTo>
                      <a:pt x="258" y="1038"/>
                    </a:lnTo>
                    <a:lnTo>
                      <a:pt x="218" y="1124"/>
                    </a:lnTo>
                    <a:lnTo>
                      <a:pt x="186" y="1215"/>
                    </a:lnTo>
                    <a:lnTo>
                      <a:pt x="164" y="1308"/>
                    </a:lnTo>
                    <a:lnTo>
                      <a:pt x="151" y="1405"/>
                    </a:lnTo>
                    <a:lnTo>
                      <a:pt x="151" y="1500"/>
                    </a:lnTo>
                    <a:lnTo>
                      <a:pt x="161" y="1597"/>
                    </a:lnTo>
                    <a:lnTo>
                      <a:pt x="180" y="1677"/>
                    </a:lnTo>
                    <a:lnTo>
                      <a:pt x="210" y="1752"/>
                    </a:lnTo>
                    <a:lnTo>
                      <a:pt x="246" y="1819"/>
                    </a:lnTo>
                    <a:lnTo>
                      <a:pt x="291" y="1881"/>
                    </a:lnTo>
                    <a:lnTo>
                      <a:pt x="343" y="1936"/>
                    </a:lnTo>
                    <a:lnTo>
                      <a:pt x="402" y="1988"/>
                    </a:lnTo>
                    <a:lnTo>
                      <a:pt x="468" y="2033"/>
                    </a:lnTo>
                    <a:lnTo>
                      <a:pt x="539" y="2073"/>
                    </a:lnTo>
                    <a:lnTo>
                      <a:pt x="614" y="2109"/>
                    </a:lnTo>
                    <a:lnTo>
                      <a:pt x="696" y="2140"/>
                    </a:lnTo>
                    <a:lnTo>
                      <a:pt x="783" y="2166"/>
                    </a:lnTo>
                    <a:lnTo>
                      <a:pt x="872" y="2188"/>
                    </a:lnTo>
                    <a:lnTo>
                      <a:pt x="967" y="2206"/>
                    </a:lnTo>
                    <a:lnTo>
                      <a:pt x="1064" y="2220"/>
                    </a:lnTo>
                    <a:lnTo>
                      <a:pt x="1163" y="2229"/>
                    </a:lnTo>
                    <a:lnTo>
                      <a:pt x="1266" y="2235"/>
                    </a:lnTo>
                    <a:lnTo>
                      <a:pt x="1369" y="2237"/>
                    </a:lnTo>
                    <a:lnTo>
                      <a:pt x="1474" y="2237"/>
                    </a:lnTo>
                    <a:lnTo>
                      <a:pt x="1581" y="2235"/>
                    </a:lnTo>
                    <a:lnTo>
                      <a:pt x="1689" y="2229"/>
                    </a:lnTo>
                    <a:lnTo>
                      <a:pt x="1796" y="2220"/>
                    </a:lnTo>
                    <a:lnTo>
                      <a:pt x="1934" y="2204"/>
                    </a:lnTo>
                    <a:lnTo>
                      <a:pt x="2079" y="2180"/>
                    </a:lnTo>
                    <a:lnTo>
                      <a:pt x="2224" y="2152"/>
                    </a:lnTo>
                    <a:lnTo>
                      <a:pt x="2370" y="2116"/>
                    </a:lnTo>
                    <a:lnTo>
                      <a:pt x="2513" y="2077"/>
                    </a:lnTo>
                    <a:lnTo>
                      <a:pt x="2654" y="2031"/>
                    </a:lnTo>
                    <a:lnTo>
                      <a:pt x="2786" y="1982"/>
                    </a:lnTo>
                    <a:lnTo>
                      <a:pt x="2913" y="1930"/>
                    </a:lnTo>
                    <a:lnTo>
                      <a:pt x="3032" y="1873"/>
                    </a:lnTo>
                    <a:lnTo>
                      <a:pt x="3137" y="1815"/>
                    </a:lnTo>
                    <a:lnTo>
                      <a:pt x="3137" y="2101"/>
                    </a:lnTo>
                    <a:lnTo>
                      <a:pt x="3022" y="2160"/>
                    </a:lnTo>
                    <a:lnTo>
                      <a:pt x="2901" y="2214"/>
                    </a:lnTo>
                    <a:lnTo>
                      <a:pt x="2773" y="2263"/>
                    </a:lnTo>
                    <a:lnTo>
                      <a:pt x="2638" y="2307"/>
                    </a:lnTo>
                    <a:lnTo>
                      <a:pt x="2503" y="2346"/>
                    </a:lnTo>
                    <a:lnTo>
                      <a:pt x="2364" y="2382"/>
                    </a:lnTo>
                    <a:lnTo>
                      <a:pt x="2228" y="2412"/>
                    </a:lnTo>
                    <a:lnTo>
                      <a:pt x="2095" y="2438"/>
                    </a:lnTo>
                    <a:lnTo>
                      <a:pt x="1964" y="2457"/>
                    </a:lnTo>
                    <a:lnTo>
                      <a:pt x="1839" y="2471"/>
                    </a:lnTo>
                    <a:lnTo>
                      <a:pt x="1673" y="2485"/>
                    </a:lnTo>
                    <a:lnTo>
                      <a:pt x="1512" y="2491"/>
                    </a:lnTo>
                    <a:lnTo>
                      <a:pt x="1360" y="2489"/>
                    </a:lnTo>
                    <a:lnTo>
                      <a:pt x="1215" y="2481"/>
                    </a:lnTo>
                    <a:lnTo>
                      <a:pt x="1076" y="2465"/>
                    </a:lnTo>
                    <a:lnTo>
                      <a:pt x="945" y="2445"/>
                    </a:lnTo>
                    <a:lnTo>
                      <a:pt x="820" y="2418"/>
                    </a:lnTo>
                    <a:lnTo>
                      <a:pt x="706" y="2384"/>
                    </a:lnTo>
                    <a:lnTo>
                      <a:pt x="599" y="2344"/>
                    </a:lnTo>
                    <a:lnTo>
                      <a:pt x="499" y="2299"/>
                    </a:lnTo>
                    <a:lnTo>
                      <a:pt x="408" y="2247"/>
                    </a:lnTo>
                    <a:lnTo>
                      <a:pt x="327" y="2190"/>
                    </a:lnTo>
                    <a:lnTo>
                      <a:pt x="254" y="2128"/>
                    </a:lnTo>
                    <a:lnTo>
                      <a:pt x="188" y="2061"/>
                    </a:lnTo>
                    <a:lnTo>
                      <a:pt x="135" y="1990"/>
                    </a:lnTo>
                    <a:lnTo>
                      <a:pt x="89" y="1912"/>
                    </a:lnTo>
                    <a:lnTo>
                      <a:pt x="54" y="1831"/>
                    </a:lnTo>
                    <a:lnTo>
                      <a:pt x="28" y="1746"/>
                    </a:lnTo>
                    <a:lnTo>
                      <a:pt x="8" y="1645"/>
                    </a:lnTo>
                    <a:lnTo>
                      <a:pt x="0" y="1546"/>
                    </a:lnTo>
                    <a:lnTo>
                      <a:pt x="2" y="1451"/>
                    </a:lnTo>
                    <a:lnTo>
                      <a:pt x="14" y="1358"/>
                    </a:lnTo>
                    <a:lnTo>
                      <a:pt x="36" y="1266"/>
                    </a:lnTo>
                    <a:lnTo>
                      <a:pt x="65" y="1179"/>
                    </a:lnTo>
                    <a:lnTo>
                      <a:pt x="105" y="1094"/>
                    </a:lnTo>
                    <a:lnTo>
                      <a:pt x="153" y="1013"/>
                    </a:lnTo>
                    <a:lnTo>
                      <a:pt x="206" y="933"/>
                    </a:lnTo>
                    <a:lnTo>
                      <a:pt x="270" y="858"/>
                    </a:lnTo>
                    <a:lnTo>
                      <a:pt x="337" y="785"/>
                    </a:lnTo>
                    <a:lnTo>
                      <a:pt x="412" y="713"/>
                    </a:lnTo>
                    <a:close/>
                    <a:moveTo>
                      <a:pt x="1692" y="690"/>
                    </a:moveTo>
                    <a:lnTo>
                      <a:pt x="1887" y="690"/>
                    </a:lnTo>
                    <a:lnTo>
                      <a:pt x="1887" y="900"/>
                    </a:lnTo>
                    <a:lnTo>
                      <a:pt x="2033" y="900"/>
                    </a:lnTo>
                    <a:lnTo>
                      <a:pt x="2033" y="1056"/>
                    </a:lnTo>
                    <a:lnTo>
                      <a:pt x="1887" y="1056"/>
                    </a:lnTo>
                    <a:lnTo>
                      <a:pt x="1887" y="1435"/>
                    </a:lnTo>
                    <a:lnTo>
                      <a:pt x="1891" y="1459"/>
                    </a:lnTo>
                    <a:lnTo>
                      <a:pt x="1899" y="1478"/>
                    </a:lnTo>
                    <a:lnTo>
                      <a:pt x="1910" y="1492"/>
                    </a:lnTo>
                    <a:lnTo>
                      <a:pt x="1930" y="1500"/>
                    </a:lnTo>
                    <a:lnTo>
                      <a:pt x="1954" y="1504"/>
                    </a:lnTo>
                    <a:lnTo>
                      <a:pt x="2033" y="1504"/>
                    </a:lnTo>
                    <a:lnTo>
                      <a:pt x="2033" y="1665"/>
                    </a:lnTo>
                    <a:lnTo>
                      <a:pt x="1918" y="1665"/>
                    </a:lnTo>
                    <a:lnTo>
                      <a:pt x="1869" y="1661"/>
                    </a:lnTo>
                    <a:lnTo>
                      <a:pt x="1827" y="1651"/>
                    </a:lnTo>
                    <a:lnTo>
                      <a:pt x="1790" y="1633"/>
                    </a:lnTo>
                    <a:lnTo>
                      <a:pt x="1760" y="1609"/>
                    </a:lnTo>
                    <a:lnTo>
                      <a:pt x="1736" y="1581"/>
                    </a:lnTo>
                    <a:lnTo>
                      <a:pt x="1716" y="1552"/>
                    </a:lnTo>
                    <a:lnTo>
                      <a:pt x="1704" y="1518"/>
                    </a:lnTo>
                    <a:lnTo>
                      <a:pt x="1696" y="1482"/>
                    </a:lnTo>
                    <a:lnTo>
                      <a:pt x="1692" y="1447"/>
                    </a:lnTo>
                    <a:lnTo>
                      <a:pt x="1692" y="690"/>
                    </a:lnTo>
                    <a:close/>
                    <a:moveTo>
                      <a:pt x="551" y="608"/>
                    </a:moveTo>
                    <a:lnTo>
                      <a:pt x="745" y="608"/>
                    </a:lnTo>
                    <a:lnTo>
                      <a:pt x="745" y="793"/>
                    </a:lnTo>
                    <a:lnTo>
                      <a:pt x="551" y="793"/>
                    </a:lnTo>
                    <a:lnTo>
                      <a:pt x="551" y="608"/>
                    </a:lnTo>
                    <a:close/>
                    <a:moveTo>
                      <a:pt x="2882" y="581"/>
                    </a:moveTo>
                    <a:lnTo>
                      <a:pt x="3078" y="581"/>
                    </a:lnTo>
                    <a:lnTo>
                      <a:pt x="3078" y="1659"/>
                    </a:lnTo>
                    <a:lnTo>
                      <a:pt x="3032" y="1651"/>
                    </a:lnTo>
                    <a:lnTo>
                      <a:pt x="2995" y="1639"/>
                    </a:lnTo>
                    <a:lnTo>
                      <a:pt x="2961" y="1621"/>
                    </a:lnTo>
                    <a:lnTo>
                      <a:pt x="2935" y="1599"/>
                    </a:lnTo>
                    <a:lnTo>
                      <a:pt x="2915" y="1575"/>
                    </a:lnTo>
                    <a:lnTo>
                      <a:pt x="2899" y="1548"/>
                    </a:lnTo>
                    <a:lnTo>
                      <a:pt x="2889" y="1518"/>
                    </a:lnTo>
                    <a:lnTo>
                      <a:pt x="2884" y="1486"/>
                    </a:lnTo>
                    <a:lnTo>
                      <a:pt x="2882" y="1453"/>
                    </a:lnTo>
                    <a:lnTo>
                      <a:pt x="2882" y="581"/>
                    </a:lnTo>
                    <a:close/>
                    <a:moveTo>
                      <a:pt x="2396" y="0"/>
                    </a:moveTo>
                    <a:lnTo>
                      <a:pt x="2515" y="0"/>
                    </a:lnTo>
                    <a:lnTo>
                      <a:pt x="2632" y="6"/>
                    </a:lnTo>
                    <a:lnTo>
                      <a:pt x="2745" y="16"/>
                    </a:lnTo>
                    <a:lnTo>
                      <a:pt x="2856" y="32"/>
                    </a:lnTo>
                    <a:lnTo>
                      <a:pt x="2963" y="52"/>
                    </a:lnTo>
                    <a:lnTo>
                      <a:pt x="3064" y="77"/>
                    </a:lnTo>
                    <a:lnTo>
                      <a:pt x="3161" y="109"/>
                    </a:lnTo>
                    <a:lnTo>
                      <a:pt x="3252" y="145"/>
                    </a:lnTo>
                    <a:lnTo>
                      <a:pt x="3339" y="186"/>
                    </a:lnTo>
                    <a:lnTo>
                      <a:pt x="3419" y="232"/>
                    </a:lnTo>
                    <a:lnTo>
                      <a:pt x="3492" y="285"/>
                    </a:lnTo>
                    <a:lnTo>
                      <a:pt x="3557" y="341"/>
                    </a:lnTo>
                    <a:lnTo>
                      <a:pt x="3615" y="404"/>
                    </a:lnTo>
                    <a:lnTo>
                      <a:pt x="3664" y="472"/>
                    </a:lnTo>
                    <a:lnTo>
                      <a:pt x="3706" y="545"/>
                    </a:lnTo>
                    <a:lnTo>
                      <a:pt x="3740" y="622"/>
                    </a:lnTo>
                    <a:lnTo>
                      <a:pt x="3761" y="708"/>
                    </a:lnTo>
                    <a:lnTo>
                      <a:pt x="3775" y="805"/>
                    </a:lnTo>
                    <a:lnTo>
                      <a:pt x="3777" y="900"/>
                    </a:lnTo>
                    <a:lnTo>
                      <a:pt x="3769" y="991"/>
                    </a:lnTo>
                    <a:lnTo>
                      <a:pt x="3750" y="1080"/>
                    </a:lnTo>
                    <a:lnTo>
                      <a:pt x="3722" y="1163"/>
                    </a:lnTo>
                    <a:lnTo>
                      <a:pt x="3684" y="1243"/>
                    </a:lnTo>
                    <a:lnTo>
                      <a:pt x="3641" y="1316"/>
                    </a:lnTo>
                    <a:lnTo>
                      <a:pt x="3591" y="1385"/>
                    </a:lnTo>
                    <a:lnTo>
                      <a:pt x="3536" y="1449"/>
                    </a:lnTo>
                    <a:lnTo>
                      <a:pt x="3476" y="1506"/>
                    </a:lnTo>
                    <a:lnTo>
                      <a:pt x="3413" y="1556"/>
                    </a:lnTo>
                    <a:lnTo>
                      <a:pt x="3345" y="1599"/>
                    </a:lnTo>
                    <a:lnTo>
                      <a:pt x="3278" y="1637"/>
                    </a:lnTo>
                    <a:lnTo>
                      <a:pt x="3211" y="1665"/>
                    </a:lnTo>
                    <a:lnTo>
                      <a:pt x="3211" y="1459"/>
                    </a:lnTo>
                    <a:lnTo>
                      <a:pt x="3286" y="1409"/>
                    </a:lnTo>
                    <a:lnTo>
                      <a:pt x="3355" y="1352"/>
                    </a:lnTo>
                    <a:lnTo>
                      <a:pt x="3415" y="1288"/>
                    </a:lnTo>
                    <a:lnTo>
                      <a:pt x="3468" y="1221"/>
                    </a:lnTo>
                    <a:lnTo>
                      <a:pt x="3510" y="1151"/>
                    </a:lnTo>
                    <a:lnTo>
                      <a:pt x="3543" y="1076"/>
                    </a:lnTo>
                    <a:lnTo>
                      <a:pt x="3569" y="1001"/>
                    </a:lnTo>
                    <a:lnTo>
                      <a:pt x="3581" y="922"/>
                    </a:lnTo>
                    <a:lnTo>
                      <a:pt x="3585" y="842"/>
                    </a:lnTo>
                    <a:lnTo>
                      <a:pt x="3577" y="763"/>
                    </a:lnTo>
                    <a:lnTo>
                      <a:pt x="3557" y="684"/>
                    </a:lnTo>
                    <a:lnTo>
                      <a:pt x="3530" y="610"/>
                    </a:lnTo>
                    <a:lnTo>
                      <a:pt x="3490" y="541"/>
                    </a:lnTo>
                    <a:lnTo>
                      <a:pt x="3444" y="478"/>
                    </a:lnTo>
                    <a:lnTo>
                      <a:pt x="3389" y="420"/>
                    </a:lnTo>
                    <a:lnTo>
                      <a:pt x="3327" y="369"/>
                    </a:lnTo>
                    <a:lnTo>
                      <a:pt x="3258" y="321"/>
                    </a:lnTo>
                    <a:lnTo>
                      <a:pt x="3183" y="280"/>
                    </a:lnTo>
                    <a:lnTo>
                      <a:pt x="3100" y="244"/>
                    </a:lnTo>
                    <a:lnTo>
                      <a:pt x="3010" y="212"/>
                    </a:lnTo>
                    <a:lnTo>
                      <a:pt x="2917" y="186"/>
                    </a:lnTo>
                    <a:lnTo>
                      <a:pt x="2818" y="165"/>
                    </a:lnTo>
                    <a:lnTo>
                      <a:pt x="2715" y="149"/>
                    </a:lnTo>
                    <a:lnTo>
                      <a:pt x="2608" y="139"/>
                    </a:lnTo>
                    <a:lnTo>
                      <a:pt x="2497" y="131"/>
                    </a:lnTo>
                    <a:lnTo>
                      <a:pt x="2384" y="131"/>
                    </a:lnTo>
                    <a:lnTo>
                      <a:pt x="2267" y="133"/>
                    </a:lnTo>
                    <a:lnTo>
                      <a:pt x="2148" y="141"/>
                    </a:lnTo>
                    <a:lnTo>
                      <a:pt x="2027" y="153"/>
                    </a:lnTo>
                    <a:lnTo>
                      <a:pt x="1905" y="171"/>
                    </a:lnTo>
                    <a:lnTo>
                      <a:pt x="1782" y="192"/>
                    </a:lnTo>
                    <a:lnTo>
                      <a:pt x="1659" y="218"/>
                    </a:lnTo>
                    <a:lnTo>
                      <a:pt x="1536" y="248"/>
                    </a:lnTo>
                    <a:lnTo>
                      <a:pt x="1413" y="283"/>
                    </a:lnTo>
                    <a:lnTo>
                      <a:pt x="1292" y="321"/>
                    </a:lnTo>
                    <a:lnTo>
                      <a:pt x="1171" y="365"/>
                    </a:lnTo>
                    <a:lnTo>
                      <a:pt x="1052" y="412"/>
                    </a:lnTo>
                    <a:lnTo>
                      <a:pt x="937" y="464"/>
                    </a:lnTo>
                    <a:lnTo>
                      <a:pt x="824" y="519"/>
                    </a:lnTo>
                    <a:lnTo>
                      <a:pt x="824" y="446"/>
                    </a:lnTo>
                    <a:lnTo>
                      <a:pt x="933" y="383"/>
                    </a:lnTo>
                    <a:lnTo>
                      <a:pt x="1046" y="325"/>
                    </a:lnTo>
                    <a:lnTo>
                      <a:pt x="1163" y="270"/>
                    </a:lnTo>
                    <a:lnTo>
                      <a:pt x="1282" y="222"/>
                    </a:lnTo>
                    <a:lnTo>
                      <a:pt x="1405" y="176"/>
                    </a:lnTo>
                    <a:lnTo>
                      <a:pt x="1528" y="137"/>
                    </a:lnTo>
                    <a:lnTo>
                      <a:pt x="1651" y="103"/>
                    </a:lnTo>
                    <a:lnTo>
                      <a:pt x="1776" y="73"/>
                    </a:lnTo>
                    <a:lnTo>
                      <a:pt x="1903" y="50"/>
                    </a:lnTo>
                    <a:lnTo>
                      <a:pt x="2027" y="30"/>
                    </a:lnTo>
                    <a:lnTo>
                      <a:pt x="2150" y="14"/>
                    </a:lnTo>
                    <a:lnTo>
                      <a:pt x="2273" y="4"/>
                    </a:lnTo>
                    <a:lnTo>
                      <a:pt x="2396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/>
              </a:p>
            </p:txBody>
          </p:sp>
          <p:sp>
            <p:nvSpPr>
              <p:cNvPr id="19" name="Freeform 37"/>
              <p:cNvSpPr>
                <a:spLocks noEditPoints="1"/>
              </p:cNvSpPr>
              <p:nvPr userDrawn="1"/>
            </p:nvSpPr>
            <p:spPr bwMode="auto">
              <a:xfrm>
                <a:off x="1513181" y="577858"/>
                <a:ext cx="52243" cy="51581"/>
              </a:xfrm>
              <a:custGeom>
                <a:avLst/>
                <a:gdLst>
                  <a:gd name="T0" fmla="*/ 61 w 156"/>
                  <a:gd name="T1" fmla="*/ 73 h 156"/>
                  <a:gd name="T2" fmla="*/ 69 w 156"/>
                  <a:gd name="T3" fmla="*/ 73 h 156"/>
                  <a:gd name="T4" fmla="*/ 75 w 156"/>
                  <a:gd name="T5" fmla="*/ 73 h 156"/>
                  <a:gd name="T6" fmla="*/ 87 w 156"/>
                  <a:gd name="T7" fmla="*/ 71 h 156"/>
                  <a:gd name="T8" fmla="*/ 93 w 156"/>
                  <a:gd name="T9" fmla="*/ 65 h 156"/>
                  <a:gd name="T10" fmla="*/ 93 w 156"/>
                  <a:gd name="T11" fmla="*/ 57 h 156"/>
                  <a:gd name="T12" fmla="*/ 89 w 156"/>
                  <a:gd name="T13" fmla="*/ 49 h 156"/>
                  <a:gd name="T14" fmla="*/ 81 w 156"/>
                  <a:gd name="T15" fmla="*/ 45 h 156"/>
                  <a:gd name="T16" fmla="*/ 61 w 156"/>
                  <a:gd name="T17" fmla="*/ 45 h 156"/>
                  <a:gd name="T18" fmla="*/ 89 w 156"/>
                  <a:gd name="T19" fmla="*/ 29 h 156"/>
                  <a:gd name="T20" fmla="*/ 109 w 156"/>
                  <a:gd name="T21" fmla="*/ 43 h 156"/>
                  <a:gd name="T22" fmla="*/ 111 w 156"/>
                  <a:gd name="T23" fmla="*/ 59 h 156"/>
                  <a:gd name="T24" fmla="*/ 109 w 156"/>
                  <a:gd name="T25" fmla="*/ 73 h 156"/>
                  <a:gd name="T26" fmla="*/ 99 w 156"/>
                  <a:gd name="T27" fmla="*/ 81 h 156"/>
                  <a:gd name="T28" fmla="*/ 114 w 156"/>
                  <a:gd name="T29" fmla="*/ 119 h 156"/>
                  <a:gd name="T30" fmla="*/ 114 w 156"/>
                  <a:gd name="T31" fmla="*/ 123 h 156"/>
                  <a:gd name="T32" fmla="*/ 113 w 156"/>
                  <a:gd name="T33" fmla="*/ 125 h 156"/>
                  <a:gd name="T34" fmla="*/ 97 w 156"/>
                  <a:gd name="T35" fmla="*/ 125 h 156"/>
                  <a:gd name="T36" fmla="*/ 95 w 156"/>
                  <a:gd name="T37" fmla="*/ 123 h 156"/>
                  <a:gd name="T38" fmla="*/ 73 w 156"/>
                  <a:gd name="T39" fmla="*/ 89 h 156"/>
                  <a:gd name="T40" fmla="*/ 71 w 156"/>
                  <a:gd name="T41" fmla="*/ 87 h 156"/>
                  <a:gd name="T42" fmla="*/ 63 w 156"/>
                  <a:gd name="T43" fmla="*/ 87 h 156"/>
                  <a:gd name="T44" fmla="*/ 63 w 156"/>
                  <a:gd name="T45" fmla="*/ 123 h 156"/>
                  <a:gd name="T46" fmla="*/ 59 w 156"/>
                  <a:gd name="T47" fmla="*/ 125 h 156"/>
                  <a:gd name="T48" fmla="*/ 43 w 156"/>
                  <a:gd name="T49" fmla="*/ 123 h 156"/>
                  <a:gd name="T50" fmla="*/ 43 w 156"/>
                  <a:gd name="T51" fmla="*/ 37 h 156"/>
                  <a:gd name="T52" fmla="*/ 45 w 156"/>
                  <a:gd name="T53" fmla="*/ 31 h 156"/>
                  <a:gd name="T54" fmla="*/ 53 w 156"/>
                  <a:gd name="T55" fmla="*/ 29 h 156"/>
                  <a:gd name="T56" fmla="*/ 67 w 156"/>
                  <a:gd name="T57" fmla="*/ 27 h 156"/>
                  <a:gd name="T58" fmla="*/ 77 w 156"/>
                  <a:gd name="T59" fmla="*/ 14 h 156"/>
                  <a:gd name="T60" fmla="*/ 31 w 156"/>
                  <a:gd name="T61" fmla="*/ 31 h 156"/>
                  <a:gd name="T62" fmla="*/ 13 w 156"/>
                  <a:gd name="T63" fmla="*/ 79 h 156"/>
                  <a:gd name="T64" fmla="*/ 31 w 156"/>
                  <a:gd name="T65" fmla="*/ 123 h 156"/>
                  <a:gd name="T66" fmla="*/ 77 w 156"/>
                  <a:gd name="T67" fmla="*/ 142 h 156"/>
                  <a:gd name="T68" fmla="*/ 122 w 156"/>
                  <a:gd name="T69" fmla="*/ 123 h 156"/>
                  <a:gd name="T70" fmla="*/ 142 w 156"/>
                  <a:gd name="T71" fmla="*/ 79 h 156"/>
                  <a:gd name="T72" fmla="*/ 122 w 156"/>
                  <a:gd name="T73" fmla="*/ 31 h 156"/>
                  <a:gd name="T74" fmla="*/ 77 w 156"/>
                  <a:gd name="T75" fmla="*/ 14 h 156"/>
                  <a:gd name="T76" fmla="*/ 103 w 156"/>
                  <a:gd name="T77" fmla="*/ 4 h 156"/>
                  <a:gd name="T78" fmla="*/ 140 w 156"/>
                  <a:gd name="T79" fmla="*/ 31 h 156"/>
                  <a:gd name="T80" fmla="*/ 156 w 156"/>
                  <a:gd name="T81" fmla="*/ 79 h 156"/>
                  <a:gd name="T82" fmla="*/ 140 w 156"/>
                  <a:gd name="T83" fmla="*/ 125 h 156"/>
                  <a:gd name="T84" fmla="*/ 103 w 156"/>
                  <a:gd name="T85" fmla="*/ 152 h 156"/>
                  <a:gd name="T86" fmla="*/ 53 w 156"/>
                  <a:gd name="T87" fmla="*/ 152 h 156"/>
                  <a:gd name="T88" fmla="*/ 13 w 156"/>
                  <a:gd name="T89" fmla="*/ 125 h 156"/>
                  <a:gd name="T90" fmla="*/ 0 w 156"/>
                  <a:gd name="T91" fmla="*/ 79 h 156"/>
                  <a:gd name="T92" fmla="*/ 13 w 156"/>
                  <a:gd name="T93" fmla="*/ 31 h 156"/>
                  <a:gd name="T94" fmla="*/ 53 w 156"/>
                  <a:gd name="T95" fmla="*/ 4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56" h="156">
                    <a:moveTo>
                      <a:pt x="61" y="45"/>
                    </a:moveTo>
                    <a:lnTo>
                      <a:pt x="61" y="73"/>
                    </a:lnTo>
                    <a:lnTo>
                      <a:pt x="65" y="73"/>
                    </a:lnTo>
                    <a:lnTo>
                      <a:pt x="69" y="73"/>
                    </a:lnTo>
                    <a:lnTo>
                      <a:pt x="73" y="73"/>
                    </a:lnTo>
                    <a:lnTo>
                      <a:pt x="75" y="73"/>
                    </a:lnTo>
                    <a:lnTo>
                      <a:pt x="81" y="73"/>
                    </a:lnTo>
                    <a:lnTo>
                      <a:pt x="87" y="71"/>
                    </a:lnTo>
                    <a:lnTo>
                      <a:pt x="89" y="67"/>
                    </a:lnTo>
                    <a:lnTo>
                      <a:pt x="93" y="65"/>
                    </a:lnTo>
                    <a:lnTo>
                      <a:pt x="93" y="59"/>
                    </a:lnTo>
                    <a:lnTo>
                      <a:pt x="93" y="57"/>
                    </a:lnTo>
                    <a:lnTo>
                      <a:pt x="93" y="53"/>
                    </a:lnTo>
                    <a:lnTo>
                      <a:pt x="89" y="49"/>
                    </a:lnTo>
                    <a:lnTo>
                      <a:pt x="87" y="47"/>
                    </a:lnTo>
                    <a:lnTo>
                      <a:pt x="81" y="45"/>
                    </a:lnTo>
                    <a:lnTo>
                      <a:pt x="75" y="45"/>
                    </a:lnTo>
                    <a:lnTo>
                      <a:pt x="61" y="45"/>
                    </a:lnTo>
                    <a:close/>
                    <a:moveTo>
                      <a:pt x="73" y="27"/>
                    </a:moveTo>
                    <a:lnTo>
                      <a:pt x="89" y="29"/>
                    </a:lnTo>
                    <a:lnTo>
                      <a:pt x="101" y="35"/>
                    </a:lnTo>
                    <a:lnTo>
                      <a:pt x="109" y="43"/>
                    </a:lnTo>
                    <a:lnTo>
                      <a:pt x="111" y="57"/>
                    </a:lnTo>
                    <a:lnTo>
                      <a:pt x="111" y="59"/>
                    </a:lnTo>
                    <a:lnTo>
                      <a:pt x="111" y="67"/>
                    </a:lnTo>
                    <a:lnTo>
                      <a:pt x="109" y="73"/>
                    </a:lnTo>
                    <a:lnTo>
                      <a:pt x="105" y="79"/>
                    </a:lnTo>
                    <a:lnTo>
                      <a:pt x="99" y="81"/>
                    </a:lnTo>
                    <a:lnTo>
                      <a:pt x="93" y="85"/>
                    </a:lnTo>
                    <a:lnTo>
                      <a:pt x="114" y="119"/>
                    </a:lnTo>
                    <a:lnTo>
                      <a:pt x="114" y="121"/>
                    </a:lnTo>
                    <a:lnTo>
                      <a:pt x="114" y="123"/>
                    </a:lnTo>
                    <a:lnTo>
                      <a:pt x="114" y="123"/>
                    </a:lnTo>
                    <a:lnTo>
                      <a:pt x="113" y="125"/>
                    </a:lnTo>
                    <a:lnTo>
                      <a:pt x="111" y="125"/>
                    </a:lnTo>
                    <a:lnTo>
                      <a:pt x="97" y="125"/>
                    </a:lnTo>
                    <a:lnTo>
                      <a:pt x="95" y="125"/>
                    </a:lnTo>
                    <a:lnTo>
                      <a:pt x="95" y="123"/>
                    </a:lnTo>
                    <a:lnTo>
                      <a:pt x="75" y="89"/>
                    </a:lnTo>
                    <a:lnTo>
                      <a:pt x="73" y="89"/>
                    </a:lnTo>
                    <a:lnTo>
                      <a:pt x="71" y="87"/>
                    </a:lnTo>
                    <a:lnTo>
                      <a:pt x="71" y="87"/>
                    </a:lnTo>
                    <a:lnTo>
                      <a:pt x="69" y="87"/>
                    </a:lnTo>
                    <a:lnTo>
                      <a:pt x="63" y="87"/>
                    </a:lnTo>
                    <a:lnTo>
                      <a:pt x="63" y="121"/>
                    </a:lnTo>
                    <a:lnTo>
                      <a:pt x="63" y="123"/>
                    </a:lnTo>
                    <a:lnTo>
                      <a:pt x="61" y="125"/>
                    </a:lnTo>
                    <a:lnTo>
                      <a:pt x="59" y="125"/>
                    </a:lnTo>
                    <a:lnTo>
                      <a:pt x="45" y="125"/>
                    </a:lnTo>
                    <a:lnTo>
                      <a:pt x="43" y="123"/>
                    </a:lnTo>
                    <a:lnTo>
                      <a:pt x="43" y="121"/>
                    </a:lnTo>
                    <a:lnTo>
                      <a:pt x="43" y="37"/>
                    </a:lnTo>
                    <a:lnTo>
                      <a:pt x="43" y="33"/>
                    </a:lnTo>
                    <a:lnTo>
                      <a:pt x="45" y="31"/>
                    </a:lnTo>
                    <a:lnTo>
                      <a:pt x="49" y="29"/>
                    </a:lnTo>
                    <a:lnTo>
                      <a:pt x="53" y="29"/>
                    </a:lnTo>
                    <a:lnTo>
                      <a:pt x="59" y="29"/>
                    </a:lnTo>
                    <a:lnTo>
                      <a:pt x="67" y="27"/>
                    </a:lnTo>
                    <a:lnTo>
                      <a:pt x="73" y="27"/>
                    </a:lnTo>
                    <a:close/>
                    <a:moveTo>
                      <a:pt x="77" y="14"/>
                    </a:moveTo>
                    <a:lnTo>
                      <a:pt x="51" y="18"/>
                    </a:lnTo>
                    <a:lnTo>
                      <a:pt x="31" y="31"/>
                    </a:lnTo>
                    <a:lnTo>
                      <a:pt x="17" y="53"/>
                    </a:lnTo>
                    <a:lnTo>
                      <a:pt x="13" y="79"/>
                    </a:lnTo>
                    <a:lnTo>
                      <a:pt x="17" y="103"/>
                    </a:lnTo>
                    <a:lnTo>
                      <a:pt x="31" y="123"/>
                    </a:lnTo>
                    <a:lnTo>
                      <a:pt x="51" y="136"/>
                    </a:lnTo>
                    <a:lnTo>
                      <a:pt x="77" y="142"/>
                    </a:lnTo>
                    <a:lnTo>
                      <a:pt x="103" y="136"/>
                    </a:lnTo>
                    <a:lnTo>
                      <a:pt x="122" y="123"/>
                    </a:lnTo>
                    <a:lnTo>
                      <a:pt x="136" y="103"/>
                    </a:lnTo>
                    <a:lnTo>
                      <a:pt x="142" y="79"/>
                    </a:lnTo>
                    <a:lnTo>
                      <a:pt x="136" y="53"/>
                    </a:lnTo>
                    <a:lnTo>
                      <a:pt x="122" y="31"/>
                    </a:lnTo>
                    <a:lnTo>
                      <a:pt x="103" y="18"/>
                    </a:lnTo>
                    <a:lnTo>
                      <a:pt x="77" y="14"/>
                    </a:lnTo>
                    <a:close/>
                    <a:moveTo>
                      <a:pt x="77" y="0"/>
                    </a:moveTo>
                    <a:lnTo>
                      <a:pt x="103" y="4"/>
                    </a:lnTo>
                    <a:lnTo>
                      <a:pt x="122" y="16"/>
                    </a:lnTo>
                    <a:lnTo>
                      <a:pt x="140" y="31"/>
                    </a:lnTo>
                    <a:lnTo>
                      <a:pt x="152" y="53"/>
                    </a:lnTo>
                    <a:lnTo>
                      <a:pt x="156" y="79"/>
                    </a:lnTo>
                    <a:lnTo>
                      <a:pt x="152" y="103"/>
                    </a:lnTo>
                    <a:lnTo>
                      <a:pt x="140" y="125"/>
                    </a:lnTo>
                    <a:lnTo>
                      <a:pt x="122" y="140"/>
                    </a:lnTo>
                    <a:lnTo>
                      <a:pt x="103" y="152"/>
                    </a:lnTo>
                    <a:lnTo>
                      <a:pt x="77" y="156"/>
                    </a:lnTo>
                    <a:lnTo>
                      <a:pt x="53" y="152"/>
                    </a:lnTo>
                    <a:lnTo>
                      <a:pt x="31" y="140"/>
                    </a:lnTo>
                    <a:lnTo>
                      <a:pt x="13" y="125"/>
                    </a:lnTo>
                    <a:lnTo>
                      <a:pt x="4" y="103"/>
                    </a:lnTo>
                    <a:lnTo>
                      <a:pt x="0" y="79"/>
                    </a:lnTo>
                    <a:lnTo>
                      <a:pt x="4" y="53"/>
                    </a:lnTo>
                    <a:lnTo>
                      <a:pt x="13" y="31"/>
                    </a:lnTo>
                    <a:lnTo>
                      <a:pt x="31" y="16"/>
                    </a:lnTo>
                    <a:lnTo>
                      <a:pt x="53" y="4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084919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49029-287D-4309-B75F-BD36D3C4FC25}" type="datetime1">
              <a:rPr lang="en-US" smtClean="0"/>
              <a:t>4/2/24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788A-060E-4F42-9EB1-72EF00893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2788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Large Bulle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err="1"/>
              <a:t>28pt</a:t>
            </a:r>
            <a:r>
              <a:rPr lang="en-US" dirty="0"/>
              <a:t> Intel Clear Light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07484" y="1604434"/>
            <a:ext cx="10970683" cy="4567767"/>
          </a:xfrm>
        </p:spPr>
        <p:txBody>
          <a:bodyPr/>
          <a:lstStyle>
            <a:lvl2pPr>
              <a:defRPr sz="2400"/>
            </a:lvl2pPr>
            <a:lvl3pPr>
              <a:defRPr sz="2400"/>
            </a:lvl3pPr>
            <a:lvl4pPr>
              <a:defRPr sz="2133"/>
            </a:lvl4pPr>
          </a:lstStyle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18pt Intel Clear bullet one</a:t>
            </a:r>
          </a:p>
          <a:p>
            <a:pPr lvl="2"/>
            <a:r>
              <a:rPr lang="en-US" dirty="0"/>
              <a:t>18pt Intel Clear sub-bullet</a:t>
            </a:r>
          </a:p>
          <a:p>
            <a:pPr lvl="3"/>
            <a:r>
              <a:rPr lang="en-US" dirty="0"/>
              <a:t>16pt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531284" y="6391850"/>
            <a:ext cx="3860800" cy="365125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0">
                <a:solidFill>
                  <a:schemeClr val="tx2"/>
                </a:solidFill>
                <a:cs typeface="Neo Sans Intel"/>
              </a:rPr>
              <a:t>Intel Labs</a:t>
            </a:r>
          </a:p>
        </p:txBody>
      </p:sp>
      <p:sp>
        <p:nvSpPr>
          <p:cNvPr id="8" name="Rectangle 7"/>
          <p:cNvSpPr/>
          <p:nvPr/>
        </p:nvSpPr>
        <p:spPr>
          <a:xfrm>
            <a:off x="4830727" y="6485448"/>
            <a:ext cx="2644955" cy="62805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l" rtl="0"/>
            <a:r>
              <a:rPr lang="en-US" sz="12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Neo Sans Intel"/>
              </a:rPr>
              <a:t>Intel Confidential — Internal Use Only</a:t>
            </a:r>
          </a:p>
          <a:p>
            <a:pPr algn="l" rtl="0"/>
            <a:endParaRPr lang="en-US" sz="1200" b="0" i="0" u="none" strike="noStrike" kern="1200" baseline="0" dirty="0">
              <a:solidFill>
                <a:schemeClr val="tx2"/>
              </a:solidFill>
              <a:latin typeface="+mn-lt"/>
              <a:ea typeface="+mn-ea"/>
              <a:cs typeface="Neo Sans Intel"/>
            </a:endParaRPr>
          </a:p>
        </p:txBody>
      </p:sp>
    </p:spTree>
    <p:extLst>
      <p:ext uri="{BB962C8B-B14F-4D97-AF65-F5344CB8AC3E}">
        <p14:creationId xmlns:p14="http://schemas.microsoft.com/office/powerpoint/2010/main" val="3847279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"/>
          <p:cNvSpPr/>
          <p:nvPr/>
        </p:nvSpPr>
        <p:spPr>
          <a:xfrm>
            <a:off x="1466513" y="-28456"/>
            <a:ext cx="3430768" cy="5421617"/>
          </a:xfrm>
          <a:prstGeom prst="rect">
            <a:avLst/>
          </a:prstGeom>
          <a:solidFill>
            <a:srgbClr val="E7E7E7">
              <a:alpha val="39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Title Text">
            <a:extLst>
              <a:ext uri="{FF2B5EF4-FFF2-40B4-BE49-F238E27FC236}">
                <a16:creationId xmlns:a16="http://schemas.microsoft.com/office/drawing/2014/main" id="{82EC668F-6093-6548-B182-47568630A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rgbClr val="525252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</a:t>
            </a:r>
            <a:endParaRPr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87CC838-4D6E-4C99-A3F1-81F2913C62B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chemeClr val="accent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00C3E650-A810-40D9-81A8-D3E73C9326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99F366F8-DC49-4E0B-B131-1FB92CC518E3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10443275-64C7-4249-92B8-990C3BB41279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908D9A-1608-44B4-A0A3-FC9E665728CA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2952F383-4862-4271-B541-5612120030D4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1466513" y="5992753"/>
            <a:ext cx="1031758" cy="38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375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554795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3255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2139953"/>
            <a:ext cx="11010900" cy="41084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980C114-FE9A-4B63-B509-F59F1A2C55A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37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6991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4EEAA39-7062-4DCE-91B8-83056F818FA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1918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93236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&amp;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557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25" name="Body Level One…">
            <a:extLst>
              <a:ext uri="{FF2B5EF4-FFF2-40B4-BE49-F238E27FC236}">
                <a16:creationId xmlns:a16="http://schemas.microsoft.com/office/drawing/2014/main" id="{6903F994-74B2-4D40-AA5F-7F3D24A00171}"/>
              </a:ext>
            </a:extLst>
          </p:cNvPr>
          <p:cNvSpPr txBox="1">
            <a:spLocks noGrp="1"/>
          </p:cNvSpPr>
          <p:nvPr>
            <p:ph idx="27" hasCustomPrompt="1"/>
          </p:nvPr>
        </p:nvSpPr>
        <p:spPr>
          <a:xfrm>
            <a:off x="6609331" y="2978828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/>
              <a:t>Image Caption 16pt gray text</a:t>
            </a:r>
          </a:p>
        </p:txBody>
      </p:sp>
      <p:sp>
        <p:nvSpPr>
          <p:cNvPr id="26" name="Body Level One…">
            <a:extLst>
              <a:ext uri="{FF2B5EF4-FFF2-40B4-BE49-F238E27FC236}">
                <a16:creationId xmlns:a16="http://schemas.microsoft.com/office/drawing/2014/main" id="{BF74888E-798E-B543-94EF-279F3EA6E46B}"/>
              </a:ext>
            </a:extLst>
          </p:cNvPr>
          <p:cNvSpPr txBox="1">
            <a:spLocks noGrp="1"/>
          </p:cNvSpPr>
          <p:nvPr>
            <p:ph idx="28" hasCustomPrompt="1"/>
          </p:nvPr>
        </p:nvSpPr>
        <p:spPr>
          <a:xfrm>
            <a:off x="6609331" y="5929172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/>
              <a:t>Image Caption 16pt gray text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09331" y="571500"/>
            <a:ext cx="4668837" cy="238125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5CA48836-DAA2-4E4F-A22A-2F5682E12CEF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609331" y="3537061"/>
            <a:ext cx="4668837" cy="238125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C0D3278-E8A7-4B14-A5ED-BE235CEC6F80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403FD6E6-528D-49D5-BBAB-B26572C15F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0512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 userDrawn="1"/>
        </p:nvSpPr>
        <p:spPr>
          <a:xfrm>
            <a:off x="0" y="6651197"/>
            <a:ext cx="2332594" cy="217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b="1">
                <a:solidFill>
                  <a:schemeClr val="bg2"/>
                </a:solidFill>
              </a:rPr>
              <a:t>Intel Labs/Parallel Computing Lab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67" r:id="rId2"/>
    <p:sldLayoutId id="2147483766" r:id="rId3"/>
    <p:sldLayoutId id="2147483756" r:id="rId4"/>
    <p:sldLayoutId id="2147483759" r:id="rId5"/>
    <p:sldLayoutId id="2147483755" r:id="rId6"/>
    <p:sldLayoutId id="2147483722" r:id="rId7"/>
    <p:sldLayoutId id="2147483778" r:id="rId8"/>
    <p:sldLayoutId id="2147483724" r:id="rId9"/>
    <p:sldLayoutId id="2147483751" r:id="rId10"/>
    <p:sldLayoutId id="2147483730" r:id="rId11"/>
    <p:sldLayoutId id="2147483754" r:id="rId12"/>
    <p:sldLayoutId id="2147483761" r:id="rId13"/>
    <p:sldLayoutId id="2147483749" r:id="rId14"/>
    <p:sldLayoutId id="2147483746" r:id="rId15"/>
    <p:sldLayoutId id="2147483747" r:id="rId16"/>
    <p:sldLayoutId id="2147483769" r:id="rId17"/>
    <p:sldLayoutId id="2147483768" r:id="rId18"/>
    <p:sldLayoutId id="2147483723" r:id="rId19"/>
    <p:sldLayoutId id="2147483770" r:id="rId20"/>
    <p:sldLayoutId id="2147483771" r:id="rId21"/>
    <p:sldLayoutId id="2147483772" r:id="rId22"/>
    <p:sldLayoutId id="2147483745" r:id="rId23"/>
    <p:sldLayoutId id="2147483780" r:id="rId24"/>
    <p:sldLayoutId id="2147483744" r:id="rId25"/>
    <p:sldLayoutId id="2147483750" r:id="rId26"/>
    <p:sldLayoutId id="2147483782" r:id="rId27"/>
    <p:sldLayoutId id="2147483786" r:id="rId28"/>
    <p:sldLayoutId id="2147483787" r:id="rId2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7FFFF6FB_2CEAE6B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17D19-A1E5-4577-81D4-30651E5FC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3086" y="1502751"/>
            <a:ext cx="6701943" cy="1101302"/>
          </a:xfrm>
        </p:spPr>
        <p:txBody>
          <a:bodyPr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en-US" sz="4400" b="1" dirty="0">
                <a:latin typeface="+mj-lt"/>
              </a:rPr>
              <a:t>The Gen AI Opportunity</a:t>
            </a:r>
            <a:endParaRPr lang="en-US" sz="4800" b="1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7AB8DA-A029-4842-BAA1-9CDBE1AFEF8E}"/>
              </a:ext>
            </a:extLst>
          </p:cNvPr>
          <p:cNvSpPr txBox="1"/>
          <p:nvPr/>
        </p:nvSpPr>
        <p:spPr>
          <a:xfrm>
            <a:off x="5252720" y="3283126"/>
            <a:ext cx="6701943" cy="224196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2400" b="1" dirty="0">
                <a:solidFill>
                  <a:schemeClr val="bg1"/>
                </a:solidFill>
              </a:rPr>
              <a:t>Pradeep Dubey</a:t>
            </a:r>
            <a:br>
              <a:rPr lang="en-US" sz="2400" b="1" dirty="0">
                <a:solidFill>
                  <a:schemeClr val="bg1"/>
                </a:solidFill>
              </a:rPr>
            </a:br>
            <a:br>
              <a:rPr lang="en-US" sz="2400" b="1" dirty="0">
                <a:solidFill>
                  <a:schemeClr val="bg1"/>
                </a:solidFill>
              </a:rPr>
            </a:br>
            <a:r>
              <a:rPr lang="en-US" sz="2400" b="1" dirty="0">
                <a:solidFill>
                  <a:schemeClr val="bg1"/>
                </a:solidFill>
              </a:rPr>
              <a:t>Intel Senior Fellow and Director, Parallel Computing Lab</a:t>
            </a:r>
          </a:p>
          <a:p>
            <a:pPr algn="ctr">
              <a:spcBef>
                <a:spcPts val="600"/>
              </a:spcBef>
            </a:pPr>
            <a:endParaRPr lang="en-US" sz="2400" b="1" dirty="0">
              <a:solidFill>
                <a:schemeClr val="bg1"/>
              </a:solidFill>
            </a:endParaRPr>
          </a:p>
          <a:p>
            <a:pPr algn="ctr">
              <a:spcBef>
                <a:spcPts val="600"/>
              </a:spcBef>
            </a:pPr>
            <a:r>
              <a:rPr lang="en-US" b="1" dirty="0">
                <a:solidFill>
                  <a:schemeClr val="bg1"/>
                </a:solidFill>
              </a:rPr>
              <a:t>April 2024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002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0474E-313B-8AB5-01A1-882B0441B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 Problem Statement &amp; the </a:t>
            </a:r>
            <a:r>
              <a:rPr lang="en-US" dirty="0" err="1"/>
              <a:t>GenAI</a:t>
            </a:r>
            <a:r>
              <a:rPr lang="en-US" dirty="0"/>
              <a:t> 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FA2F8-BBC4-3494-58B9-78679946B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915" y="1237129"/>
            <a:ext cx="10972801" cy="501127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AI Update:</a:t>
            </a:r>
          </a:p>
          <a:p>
            <a:pPr lvl="1"/>
            <a:r>
              <a:rPr lang="en-US" dirty="0"/>
              <a:t>Trained on text, image, code or protein … data, AI can now learn a model that generates a novel text, image, code or protein … that is indistinguishable, yet original compared to the training data </a:t>
            </a:r>
          </a:p>
          <a:p>
            <a:pPr marL="488950" lvl="2" indent="0">
              <a:buNone/>
            </a:pPr>
            <a:r>
              <a:rPr lang="en-US" dirty="0">
                <a:sym typeface="Wingdings" pitchFamily="2" charset="2"/>
              </a:rPr>
              <a:t> </a:t>
            </a:r>
            <a:r>
              <a:rPr lang="en-US" i="1" dirty="0">
                <a:sym typeface="Wingdings" pitchFamily="2" charset="2"/>
              </a:rPr>
              <a:t>AI’s Dream Moment</a:t>
            </a:r>
            <a:r>
              <a:rPr lang="en-US" dirty="0">
                <a:sym typeface="Wingdings" pitchFamily="2" charset="2"/>
              </a:rPr>
              <a:t>: claiming to do human minds do every night while dreaming</a:t>
            </a:r>
            <a:endParaRPr lang="en-US" dirty="0"/>
          </a:p>
          <a:p>
            <a:pPr lvl="1"/>
            <a:r>
              <a:rPr lang="en-US" dirty="0"/>
              <a:t>We can avoid training-from-scratch for various use cases, and instead cheaply (in cost terms) fine-tune or augment a large model down to a smaller-and-better model for a specific context.</a:t>
            </a:r>
          </a:p>
          <a:p>
            <a:r>
              <a:rPr lang="en-US" dirty="0"/>
              <a:t>AI Opportunity:</a:t>
            </a:r>
          </a:p>
          <a:p>
            <a:pPr lvl="1"/>
            <a:r>
              <a:rPr lang="en-US" dirty="0"/>
              <a:t>Above two have significantly sped up the permeation of AI into various content creation and decision-making workflows, which were reluctant in adopting AI so far, simply because of economies-of-scale associated with </a:t>
            </a:r>
            <a:r>
              <a:rPr lang="en-US" i="1" dirty="0"/>
              <a:t>more machine-and-less-human-cycles </a:t>
            </a:r>
            <a:r>
              <a:rPr lang="en-US" dirty="0"/>
              <a:t>in the workflow.</a:t>
            </a:r>
          </a:p>
        </p:txBody>
      </p:sp>
    </p:spTree>
    <p:extLst>
      <p:ext uri="{BB962C8B-B14F-4D97-AF65-F5344CB8AC3E}">
        <p14:creationId xmlns:p14="http://schemas.microsoft.com/office/powerpoint/2010/main" val="2341926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D9311-577C-037C-621F-FCC974235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916" y="498348"/>
            <a:ext cx="10972801" cy="883673"/>
          </a:xfrm>
        </p:spPr>
        <p:txBody>
          <a:bodyPr/>
          <a:lstStyle/>
          <a:p>
            <a:r>
              <a:rPr lang="en-US" dirty="0"/>
              <a:t>Intel Opportunity in the Generative AI Era</a:t>
            </a:r>
            <a:br>
              <a:rPr lang="en-US" dirty="0"/>
            </a:br>
            <a:r>
              <a:rPr lang="en-US" sz="2800" dirty="0"/>
              <a:t>Is this another iPhone moment for Intel?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6CB9F3-C99C-77F9-9B27-EA5D2AE09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Compute flops-bandwidth requirements have gone up 100-1000x or more at the high end (pre-training) and 10-100x for the volume server and client as well. </a:t>
            </a:r>
          </a:p>
          <a:p>
            <a:r>
              <a:rPr lang="en-US" sz="2000" dirty="0"/>
              <a:t>Easier to meet compute flops needs than feed needs</a:t>
            </a:r>
          </a:p>
          <a:p>
            <a:r>
              <a:rPr lang="en-US" sz="2000" dirty="0"/>
              <a:t>Highest-level manifestation of limitations that could end-it-all:</a:t>
            </a:r>
          </a:p>
          <a:p>
            <a:pPr lvl="1"/>
            <a:r>
              <a:rPr lang="en-US" sz="1800" dirty="0"/>
              <a:t>Energy cost of sustaining AI compute needs: primarily rooted in cost of data movement</a:t>
            </a:r>
          </a:p>
          <a:p>
            <a:pPr lvl="1"/>
            <a:r>
              <a:rPr lang="en-US" sz="1800" dirty="0"/>
              <a:t>Developer disconnect: Growing gap of ninja-performance vs. data-scientists </a:t>
            </a:r>
          </a:p>
          <a:p>
            <a:r>
              <a:rPr lang="en-US" sz="2000" dirty="0"/>
              <a:t>System Asks:</a:t>
            </a:r>
          </a:p>
          <a:p>
            <a:pPr lvl="1"/>
            <a:r>
              <a:rPr lang="en-US" sz="1800" dirty="0"/>
              <a:t>Compute</a:t>
            </a:r>
          </a:p>
          <a:p>
            <a:pPr lvl="1"/>
            <a:r>
              <a:rPr lang="en-US" sz="1800" dirty="0"/>
              <a:t>North-South: Feed the compute </a:t>
            </a:r>
          </a:p>
          <a:p>
            <a:pPr lvl="1"/>
            <a:r>
              <a:rPr lang="en-US" sz="1800" dirty="0"/>
              <a:t>East-West: Scaling up/out</a:t>
            </a:r>
          </a:p>
          <a:p>
            <a:pPr lvl="1"/>
            <a:r>
              <a:rPr lang="en-US" sz="1800" dirty="0"/>
              <a:t>Packaging it all</a:t>
            </a:r>
          </a:p>
        </p:txBody>
      </p:sp>
    </p:spTree>
    <p:extLst>
      <p:ext uri="{BB962C8B-B14F-4D97-AF65-F5344CB8AC3E}">
        <p14:creationId xmlns:p14="http://schemas.microsoft.com/office/powerpoint/2010/main" val="2142841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E333178A-BDAA-9A2F-7A2A-2AD3A47CBB49}"/>
              </a:ext>
            </a:extLst>
          </p:cNvPr>
          <p:cNvSpPr/>
          <p:nvPr/>
        </p:nvSpPr>
        <p:spPr>
          <a:xfrm>
            <a:off x="2122354" y="1153051"/>
            <a:ext cx="9625698" cy="5074203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L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telOne Text Light"/>
              <a:ea typeface="+mn-ea"/>
              <a:cs typeface="+mn-cs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2CACC6A-0AAD-6B54-31E0-9BF29EA69D3A}"/>
              </a:ext>
            </a:extLst>
          </p:cNvPr>
          <p:cNvSpPr txBox="1"/>
          <p:nvPr/>
        </p:nvSpPr>
        <p:spPr>
          <a:xfrm>
            <a:off x="2221613" y="708829"/>
            <a:ext cx="9204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L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" panose="020B0503020203020204" pitchFamily="34" charset="77"/>
                <a:ea typeface="+mn-ea"/>
                <a:cs typeface="+mn-cs"/>
              </a:rPr>
              <a:t>Baseline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0D0904F-0C5B-6A0B-DB52-D9FFAC150B0D}"/>
              </a:ext>
            </a:extLst>
          </p:cNvPr>
          <p:cNvSpPr txBox="1"/>
          <p:nvPr/>
        </p:nvSpPr>
        <p:spPr>
          <a:xfrm>
            <a:off x="4642056" y="708829"/>
            <a:ext cx="13901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L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" panose="020B0503020203020204" pitchFamily="34" charset="77"/>
                <a:ea typeface="+mn-ea"/>
                <a:cs typeface="+mn-cs"/>
              </a:rPr>
              <a:t>Disruptive ‘27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9796607-2604-6ABB-9271-C5AA73AB8450}"/>
              </a:ext>
            </a:extLst>
          </p:cNvPr>
          <p:cNvSpPr txBox="1"/>
          <p:nvPr/>
        </p:nvSpPr>
        <p:spPr>
          <a:xfrm>
            <a:off x="8161416" y="601107"/>
            <a:ext cx="26340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L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" panose="020B0503020203020204" pitchFamily="34" charset="77"/>
                <a:ea typeface="+mn-ea"/>
                <a:cs typeface="+mn-cs"/>
              </a:rPr>
              <a:t>Disruptive,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L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" panose="020B0503020203020204" pitchFamily="34" charset="77"/>
                <a:ea typeface="+mn-ea"/>
                <a:cs typeface="+mn-cs"/>
              </a:rPr>
              <a:t>Tech readiness at risk for ‘27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44D5A95-8DB0-F572-3AE8-ED9EA60D07F4}"/>
              </a:ext>
            </a:extLst>
          </p:cNvPr>
          <p:cNvSpPr txBox="1"/>
          <p:nvPr/>
        </p:nvSpPr>
        <p:spPr>
          <a:xfrm>
            <a:off x="2149007" y="1375373"/>
            <a:ext cx="6238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L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HBM4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1F06AB2-4131-FA48-C5E5-BF1F35F7BB57}"/>
              </a:ext>
            </a:extLst>
          </p:cNvPr>
          <p:cNvSpPr txBox="1"/>
          <p:nvPr/>
        </p:nvSpPr>
        <p:spPr>
          <a:xfrm>
            <a:off x="8164413" y="1206096"/>
            <a:ext cx="173062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000864"/>
                </a:solidFill>
                <a:latin typeface="IntelOne Text" panose="020B0503020203020204" pitchFamily="34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ADM Gen3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highlight>
                <a:srgbClr val="FF00FF"/>
              </a:highlight>
              <a:uLnTx/>
              <a:uFillTx/>
              <a:latin typeface="IntelOne Text Light" panose="020B0403020203020204" pitchFamily="34" charset="77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Memory Cube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4AEC4BD-5118-F32C-E3DF-6C9441A430B8}"/>
              </a:ext>
            </a:extLst>
          </p:cNvPr>
          <p:cNvSpPr txBox="1"/>
          <p:nvPr/>
        </p:nvSpPr>
        <p:spPr>
          <a:xfrm>
            <a:off x="2149007" y="2856320"/>
            <a:ext cx="18752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000864"/>
                </a:solidFill>
                <a:latin typeface="IntelOne Text" panose="020B0503020203020204" pitchFamily="34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Organic: 2.5, 3D</a:t>
            </a:r>
          </a:p>
        </p:txBody>
      </p:sp>
      <p:sp>
        <p:nvSpPr>
          <p:cNvPr id="1024" name="TextBox 1023">
            <a:extLst>
              <a:ext uri="{FF2B5EF4-FFF2-40B4-BE49-F238E27FC236}">
                <a16:creationId xmlns:a16="http://schemas.microsoft.com/office/drawing/2014/main" id="{DAE39F15-EDAF-D13E-0B1E-1B821B7BAC21}"/>
              </a:ext>
            </a:extLst>
          </p:cNvPr>
          <p:cNvSpPr txBox="1"/>
          <p:nvPr/>
        </p:nvSpPr>
        <p:spPr>
          <a:xfrm>
            <a:off x="8164413" y="2771682"/>
            <a:ext cx="28230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000864"/>
                </a:solidFill>
                <a:latin typeface="IntelOne Text" panose="020B0503020203020204" pitchFamily="34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Glass substrate </a:t>
            </a:r>
            <a:b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</a:b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(Laurentide)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telOne Text Light" panose="020B0403020203020204" pitchFamily="34" charset="77"/>
              <a:ea typeface="+mn-ea"/>
              <a:cs typeface="+mn-cs"/>
            </a:endParaRPr>
          </a:p>
        </p:txBody>
      </p:sp>
      <p:sp>
        <p:nvSpPr>
          <p:cNvPr id="1025" name="TextBox 1024">
            <a:extLst>
              <a:ext uri="{FF2B5EF4-FFF2-40B4-BE49-F238E27FC236}">
                <a16:creationId xmlns:a16="http://schemas.microsoft.com/office/drawing/2014/main" id="{686E430F-EA7C-ECE4-E8D6-A46CF227B676}"/>
              </a:ext>
            </a:extLst>
          </p:cNvPr>
          <p:cNvSpPr txBox="1"/>
          <p:nvPr/>
        </p:nvSpPr>
        <p:spPr>
          <a:xfrm>
            <a:off x="2149007" y="3533030"/>
            <a:ext cx="21126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000864"/>
                </a:solidFill>
                <a:latin typeface="IntelOne Text" panose="020B0503020203020204" pitchFamily="34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Low Power Perf. optimization (1280)</a:t>
            </a:r>
          </a:p>
        </p:txBody>
      </p:sp>
      <p:sp>
        <p:nvSpPr>
          <p:cNvPr id="1027" name="TextBox 1026">
            <a:extLst>
              <a:ext uri="{FF2B5EF4-FFF2-40B4-BE49-F238E27FC236}">
                <a16:creationId xmlns:a16="http://schemas.microsoft.com/office/drawing/2014/main" id="{97ACC642-AD5B-56A0-C509-04160E3C254A}"/>
              </a:ext>
            </a:extLst>
          </p:cNvPr>
          <p:cNvSpPr txBox="1"/>
          <p:nvPr/>
        </p:nvSpPr>
        <p:spPr>
          <a:xfrm>
            <a:off x="4573843" y="3533030"/>
            <a:ext cx="24786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000864"/>
                </a:solidFill>
                <a:latin typeface="IntelOne Text" panose="020B0503020203020204" pitchFamily="34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VccMin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 reduction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Power Via++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, Power Delivery</a:t>
            </a:r>
          </a:p>
        </p:txBody>
      </p:sp>
      <p:sp>
        <p:nvSpPr>
          <p:cNvPr id="1029" name="TextBox 1028">
            <a:extLst>
              <a:ext uri="{FF2B5EF4-FFF2-40B4-BE49-F238E27FC236}">
                <a16:creationId xmlns:a16="http://schemas.microsoft.com/office/drawing/2014/main" id="{4B95A0D1-9AC1-B598-46D5-FFF1813C888A}"/>
              </a:ext>
            </a:extLst>
          </p:cNvPr>
          <p:cNvSpPr txBox="1"/>
          <p:nvPr/>
        </p:nvSpPr>
        <p:spPr>
          <a:xfrm>
            <a:off x="2149007" y="4168100"/>
            <a:ext cx="234549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000864"/>
                </a:solidFill>
                <a:latin typeface="IntelOne Text" panose="020B0503020203020204" pitchFamily="34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1.8KW Single Phase and Pumped Two-phase cooling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PVR, IVR</a:t>
            </a:r>
          </a:p>
        </p:txBody>
      </p:sp>
      <p:sp>
        <p:nvSpPr>
          <p:cNvPr id="1031" name="TextBox 1030">
            <a:extLst>
              <a:ext uri="{FF2B5EF4-FFF2-40B4-BE49-F238E27FC236}">
                <a16:creationId xmlns:a16="http://schemas.microsoft.com/office/drawing/2014/main" id="{08BB6544-9F36-8582-0EC4-5F73D82CACEB}"/>
              </a:ext>
            </a:extLst>
          </p:cNvPr>
          <p:cNvSpPr txBox="1"/>
          <p:nvPr/>
        </p:nvSpPr>
        <p:spPr>
          <a:xfrm>
            <a:off x="8164413" y="4168100"/>
            <a:ext cx="2492501" cy="6001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000864"/>
                </a:solidFill>
                <a:latin typeface="IntelOne Text" panose="020B0503020203020204" pitchFamily="34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/>
                <a:ea typeface="+mn-ea"/>
                <a:cs typeface="+mn-cs"/>
              </a:rPr>
              <a:t>Top side power delivery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/>
                <a:ea typeface="+mn-ea"/>
                <a:cs typeface="+mn-cs"/>
              </a:rPr>
              <a:t>Series power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/>
                <a:ea typeface="+mn-ea"/>
                <a:cs typeface="+mn-cs"/>
              </a:rPr>
              <a:t>48V into Module, VR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/>
                <a:ea typeface="+mn-ea"/>
                <a:cs typeface="+mn-cs"/>
              </a:rPr>
              <a:t>Chiplet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telOne Text Medium"/>
              <a:ea typeface="+mn-ea"/>
              <a:cs typeface="+mn-cs"/>
            </a:endParaRPr>
          </a:p>
        </p:txBody>
      </p:sp>
      <p:cxnSp>
        <p:nvCxnSpPr>
          <p:cNvPr id="1035" name="Straight Connector 1034">
            <a:extLst>
              <a:ext uri="{FF2B5EF4-FFF2-40B4-BE49-F238E27FC236}">
                <a16:creationId xmlns:a16="http://schemas.microsoft.com/office/drawing/2014/main" id="{66CC7448-652E-DDBF-8A4A-F3BACFB77382}"/>
              </a:ext>
            </a:extLst>
          </p:cNvPr>
          <p:cNvCxnSpPr/>
          <p:nvPr/>
        </p:nvCxnSpPr>
        <p:spPr>
          <a:xfrm>
            <a:off x="4556366" y="491965"/>
            <a:ext cx="0" cy="4695423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FD56AAC-C39B-BEF7-CD3C-A98B458A4084}"/>
              </a:ext>
            </a:extLst>
          </p:cNvPr>
          <p:cNvGrpSpPr/>
          <p:nvPr/>
        </p:nvGrpSpPr>
        <p:grpSpPr>
          <a:xfrm>
            <a:off x="4552403" y="812785"/>
            <a:ext cx="3605049" cy="5414469"/>
            <a:chOff x="4552403" y="1565803"/>
            <a:chExt cx="3605049" cy="6184725"/>
          </a:xfrm>
        </p:grpSpPr>
        <p:cxnSp>
          <p:nvCxnSpPr>
            <p:cNvPr id="1042" name="Straight Connector 1041">
              <a:extLst>
                <a:ext uri="{FF2B5EF4-FFF2-40B4-BE49-F238E27FC236}">
                  <a16:creationId xmlns:a16="http://schemas.microsoft.com/office/drawing/2014/main" id="{B5C236B0-7AD3-AA70-8237-A8D93E1E1124}"/>
                </a:ext>
              </a:extLst>
            </p:cNvPr>
            <p:cNvCxnSpPr>
              <a:cxnSpLocks/>
            </p:cNvCxnSpPr>
            <p:nvPr/>
          </p:nvCxnSpPr>
          <p:spPr>
            <a:xfrm>
              <a:off x="4552403" y="1565803"/>
              <a:ext cx="21440" cy="6184725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3" name="Straight Connector 1042">
              <a:extLst>
                <a:ext uri="{FF2B5EF4-FFF2-40B4-BE49-F238E27FC236}">
                  <a16:creationId xmlns:a16="http://schemas.microsoft.com/office/drawing/2014/main" id="{DDCDFF85-1E31-3075-8364-2FCB5870900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153489" y="1565803"/>
              <a:ext cx="3963" cy="6184725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6" name="TextBox 1055">
            <a:extLst>
              <a:ext uri="{FF2B5EF4-FFF2-40B4-BE49-F238E27FC236}">
                <a16:creationId xmlns:a16="http://schemas.microsoft.com/office/drawing/2014/main" id="{22E7B80E-6C75-F156-05D2-147C48E22029}"/>
              </a:ext>
            </a:extLst>
          </p:cNvPr>
          <p:cNvSpPr txBox="1"/>
          <p:nvPr/>
        </p:nvSpPr>
        <p:spPr>
          <a:xfrm>
            <a:off x="4573843" y="4260433"/>
            <a:ext cx="3013729" cy="4154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Immersion cooling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(PoC with </a:t>
            </a:r>
            <a:r>
              <a:rPr kumimoji="0" lang="en-US" sz="10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Omniva</a:t>
            </a: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, DoE)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9297019-B242-118B-24FB-59AC69134C0E}"/>
              </a:ext>
            </a:extLst>
          </p:cNvPr>
          <p:cNvCxnSpPr>
            <a:cxnSpLocks/>
          </p:cNvCxnSpPr>
          <p:nvPr/>
        </p:nvCxnSpPr>
        <p:spPr>
          <a:xfrm>
            <a:off x="-1" y="1129805"/>
            <a:ext cx="12218310" cy="0"/>
          </a:xfrm>
          <a:prstGeom prst="line">
            <a:avLst/>
          </a:prstGeom>
          <a:ln w="38100">
            <a:gradFill flip="none" rotWithShape="1">
              <a:gsLst>
                <a:gs pos="75000">
                  <a:schemeClr val="bg1"/>
                </a:gs>
                <a:gs pos="96000">
                  <a:schemeClr val="bg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B449B1C-855F-1A75-76B4-E446040441C8}"/>
              </a:ext>
            </a:extLst>
          </p:cNvPr>
          <p:cNvCxnSpPr>
            <a:cxnSpLocks/>
          </p:cNvCxnSpPr>
          <p:nvPr/>
        </p:nvCxnSpPr>
        <p:spPr>
          <a:xfrm>
            <a:off x="-1" y="1881472"/>
            <a:ext cx="12218310" cy="0"/>
          </a:xfrm>
          <a:prstGeom prst="line">
            <a:avLst/>
          </a:prstGeom>
          <a:ln w="38100">
            <a:gradFill flip="none" rotWithShape="1">
              <a:gsLst>
                <a:gs pos="75000">
                  <a:schemeClr val="bg1"/>
                </a:gs>
                <a:gs pos="96000">
                  <a:schemeClr val="bg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A8175CA-7E35-D2CB-23D3-42C8FEE69156}"/>
              </a:ext>
            </a:extLst>
          </p:cNvPr>
          <p:cNvCxnSpPr>
            <a:cxnSpLocks/>
          </p:cNvCxnSpPr>
          <p:nvPr/>
        </p:nvCxnSpPr>
        <p:spPr>
          <a:xfrm>
            <a:off x="-1" y="2609893"/>
            <a:ext cx="12218310" cy="0"/>
          </a:xfrm>
          <a:prstGeom prst="line">
            <a:avLst/>
          </a:prstGeom>
          <a:ln w="38100">
            <a:gradFill flip="none" rotWithShape="1">
              <a:gsLst>
                <a:gs pos="75000">
                  <a:schemeClr val="bg1"/>
                </a:gs>
                <a:gs pos="96000">
                  <a:schemeClr val="bg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FFEDC3A-36E7-F1B9-BD89-83FF9C3AD775}"/>
              </a:ext>
            </a:extLst>
          </p:cNvPr>
          <p:cNvCxnSpPr>
            <a:cxnSpLocks/>
          </p:cNvCxnSpPr>
          <p:nvPr/>
        </p:nvCxnSpPr>
        <p:spPr>
          <a:xfrm>
            <a:off x="-1" y="3361560"/>
            <a:ext cx="12218310" cy="0"/>
          </a:xfrm>
          <a:prstGeom prst="line">
            <a:avLst/>
          </a:prstGeom>
          <a:ln w="38100">
            <a:gradFill flip="none" rotWithShape="1">
              <a:gsLst>
                <a:gs pos="75000">
                  <a:schemeClr val="bg1"/>
                </a:gs>
                <a:gs pos="96000">
                  <a:schemeClr val="bg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E32B7647-F74E-1BEF-3C3D-662713DCC14E}"/>
              </a:ext>
            </a:extLst>
          </p:cNvPr>
          <p:cNvCxnSpPr>
            <a:cxnSpLocks/>
          </p:cNvCxnSpPr>
          <p:nvPr/>
        </p:nvCxnSpPr>
        <p:spPr>
          <a:xfrm>
            <a:off x="-1" y="4105479"/>
            <a:ext cx="12218310" cy="0"/>
          </a:xfrm>
          <a:prstGeom prst="line">
            <a:avLst/>
          </a:prstGeom>
          <a:ln w="38100">
            <a:gradFill flip="none" rotWithShape="1">
              <a:gsLst>
                <a:gs pos="75000">
                  <a:schemeClr val="bg1"/>
                </a:gs>
                <a:gs pos="96000">
                  <a:schemeClr val="bg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93193B29-54B9-3302-98FE-928A1E138347}"/>
              </a:ext>
            </a:extLst>
          </p:cNvPr>
          <p:cNvSpPr txBox="1"/>
          <p:nvPr/>
        </p:nvSpPr>
        <p:spPr>
          <a:xfrm>
            <a:off x="4573843" y="1290735"/>
            <a:ext cx="2662346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000864"/>
                </a:solidFill>
                <a:latin typeface="IntelOne Text" panose="020B0503020203020204" pitchFamily="34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/>
                <a:ea typeface="+mn-ea"/>
                <a:cs typeface="+mn-cs"/>
              </a:rPr>
              <a:t>LPDDR Extreme Channel count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telOne Text Light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05846E-C245-6BF0-44D5-A9DCA1C9FF7F}"/>
              </a:ext>
            </a:extLst>
          </p:cNvPr>
          <p:cNvSpPr txBox="1"/>
          <p:nvPr/>
        </p:nvSpPr>
        <p:spPr>
          <a:xfrm>
            <a:off x="4573842" y="2237340"/>
            <a:ext cx="316401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000864"/>
                </a:solidFill>
                <a:latin typeface="IntelOne Text" panose="020B0503020203020204" pitchFamily="34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Optical Interface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(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GilaBend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+, Mystery Bay)</a:t>
            </a:r>
            <a:b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</a:b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(Platform and Silicon Integration ready)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445F98-9047-DAFF-69D4-34B7C9C70E47}"/>
              </a:ext>
            </a:extLst>
          </p:cNvPr>
          <p:cNvSpPr txBox="1"/>
          <p:nvPr/>
        </p:nvSpPr>
        <p:spPr>
          <a:xfrm>
            <a:off x="4573840" y="1878731"/>
            <a:ext cx="328930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Standards-based scale-up interface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Industry Protocols: UEC/Falcon-Lite/CXL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telOne Text Medium" panose="020B0503020203020204" pitchFamily="34" charset="77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8FFF8B-F567-A74F-0B28-9A2778D011D3}"/>
              </a:ext>
            </a:extLst>
          </p:cNvPr>
          <p:cNvSpPr txBox="1"/>
          <p:nvPr/>
        </p:nvSpPr>
        <p:spPr>
          <a:xfrm>
            <a:off x="2149007" y="1955326"/>
            <a:ext cx="234549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000864"/>
                </a:solidFill>
                <a:latin typeface="IntelOne Text" panose="020B0503020203020204" pitchFamily="34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Ethernet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UXI + PCIe Switches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OEM fabrics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54B2387-08E6-902D-5AD5-F7A1D8AEF1E2}"/>
              </a:ext>
            </a:extLst>
          </p:cNvPr>
          <p:cNvSpPr txBox="1"/>
          <p:nvPr/>
        </p:nvSpPr>
        <p:spPr>
          <a:xfrm>
            <a:off x="4573843" y="2687043"/>
            <a:ext cx="3293264" cy="6001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000864"/>
                </a:solidFill>
                <a:latin typeface="IntelOne Text" panose="020B0503020203020204" pitchFamily="34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Super reticle expansion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Wafer over Wafer Bonding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High ball-count package</a:t>
            </a:r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telOne Text Light" panose="020B0403020203020204" pitchFamily="34" charset="77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BCDCE8B-79B9-159F-5B7E-15E804DE61A8}"/>
              </a:ext>
            </a:extLst>
          </p:cNvPr>
          <p:cNvSpPr/>
          <p:nvPr/>
        </p:nvSpPr>
        <p:spPr>
          <a:xfrm>
            <a:off x="-1" y="1887540"/>
            <a:ext cx="2121949" cy="728683"/>
          </a:xfrm>
          <a:prstGeom prst="rect">
            <a:avLst/>
          </a:prstGeom>
          <a:solidFill>
            <a:srgbClr val="00C7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Networking Protocols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(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Brad B)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telOne Text Medium" panose="020B0503020203020204" pitchFamily="34" charset="77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Optical Interfaces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(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Matt A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9BFC6B-B04E-D51E-B510-DDE1C803AFD3}"/>
              </a:ext>
            </a:extLst>
          </p:cNvPr>
          <p:cNvSpPr/>
          <p:nvPr/>
        </p:nvSpPr>
        <p:spPr>
          <a:xfrm>
            <a:off x="-1" y="1150962"/>
            <a:ext cx="2121949" cy="736578"/>
          </a:xfrm>
          <a:prstGeom prst="rect">
            <a:avLst/>
          </a:prstGeom>
          <a:solidFill>
            <a:srgbClr val="7BD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High Memory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Bandwidth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(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Rajat A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)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0D798AD-E10F-35FF-8DD1-99AE30BDD1F5}"/>
              </a:ext>
            </a:extLst>
          </p:cNvPr>
          <p:cNvSpPr/>
          <p:nvPr/>
        </p:nvSpPr>
        <p:spPr>
          <a:xfrm>
            <a:off x="-1" y="2616220"/>
            <a:ext cx="2121949" cy="732634"/>
          </a:xfrm>
          <a:prstGeom prst="rect">
            <a:avLst/>
          </a:prstGeom>
          <a:solidFill>
            <a:srgbClr val="0095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Packaging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(</a:t>
            </a:r>
            <a:r>
              <a:rPr kumimoji="0" lang="en-US" sz="1200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Pooya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 T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)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E0E0764-D028-9D88-A180-4612C8230889}"/>
              </a:ext>
            </a:extLst>
          </p:cNvPr>
          <p:cNvSpPr/>
          <p:nvPr/>
        </p:nvSpPr>
        <p:spPr>
          <a:xfrm>
            <a:off x="-1" y="3348854"/>
            <a:ext cx="2121949" cy="732630"/>
          </a:xfrm>
          <a:prstGeom prst="rect">
            <a:avLst/>
          </a:prstGeom>
          <a:solidFill>
            <a:srgbClr val="005B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Process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(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Eric F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)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2FA9CA0-77C5-340E-D241-91967A5311BD}"/>
              </a:ext>
            </a:extLst>
          </p:cNvPr>
          <p:cNvSpPr/>
          <p:nvPr/>
        </p:nvSpPr>
        <p:spPr>
          <a:xfrm>
            <a:off x="-1" y="4081484"/>
            <a:ext cx="2121949" cy="72651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600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/>
                <a:ea typeface="+mn-ea"/>
                <a:cs typeface="+mn-cs"/>
              </a:rPr>
              <a:t>Power Delivery (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/>
                <a:ea typeface="+mn-ea"/>
                <a:cs typeface="+mn-cs"/>
              </a:rPr>
              <a:t>Rich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/>
                <a:ea typeface="+mn-ea"/>
                <a:cs typeface="+mn-cs"/>
              </a:rPr>
              <a:t>) </a:t>
            </a:r>
            <a:b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/>
                <a:ea typeface="+mn-ea"/>
                <a:cs typeface="+mn-cs"/>
              </a:rPr>
              <a:t>&amp;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/>
                <a:ea typeface="+mn-ea"/>
                <a:cs typeface="+mn-cs"/>
              </a:rPr>
              <a:t>Cooling: (</a:t>
            </a:r>
            <a:r>
              <a:rPr kumimoji="0" lang="en-US" sz="12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/>
                <a:ea typeface="+mn-ea"/>
                <a:cs typeface="+mn-cs"/>
              </a:rPr>
              <a:t>Tejas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/>
                <a:ea typeface="+mn-ea"/>
                <a:cs typeface="+mn-cs"/>
              </a:rPr>
              <a:t> S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Medium"/>
                <a:ea typeface="+mn-ea"/>
                <a:cs typeface="+mn-cs"/>
              </a:rPr>
              <a:t>)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94BCAB5-0FCE-B313-FB89-F713CC1BE2A1}"/>
              </a:ext>
            </a:extLst>
          </p:cNvPr>
          <p:cNvCxnSpPr>
            <a:cxnSpLocks/>
          </p:cNvCxnSpPr>
          <p:nvPr/>
        </p:nvCxnSpPr>
        <p:spPr>
          <a:xfrm>
            <a:off x="-1794" y="4814202"/>
            <a:ext cx="12218310" cy="0"/>
          </a:xfrm>
          <a:prstGeom prst="line">
            <a:avLst/>
          </a:prstGeom>
          <a:ln w="38100">
            <a:gradFill flip="none" rotWithShape="1">
              <a:gsLst>
                <a:gs pos="75000">
                  <a:schemeClr val="bg1"/>
                </a:gs>
                <a:gs pos="96000">
                  <a:schemeClr val="bg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0A38521-907E-95C3-7423-9C1A8C6F7B3C}"/>
              </a:ext>
            </a:extLst>
          </p:cNvPr>
          <p:cNvCxnSpPr>
            <a:cxnSpLocks/>
          </p:cNvCxnSpPr>
          <p:nvPr/>
        </p:nvCxnSpPr>
        <p:spPr>
          <a:xfrm>
            <a:off x="0" y="5521164"/>
            <a:ext cx="12218310" cy="0"/>
          </a:xfrm>
          <a:prstGeom prst="line">
            <a:avLst/>
          </a:prstGeom>
          <a:ln w="38100">
            <a:gradFill flip="none" rotWithShape="1">
              <a:gsLst>
                <a:gs pos="75000">
                  <a:schemeClr val="bg1"/>
                </a:gs>
                <a:gs pos="96000">
                  <a:schemeClr val="bg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548A6A91-F780-FE8F-EA37-1D1A4A5759EE}"/>
              </a:ext>
            </a:extLst>
          </p:cNvPr>
          <p:cNvSpPr/>
          <p:nvPr/>
        </p:nvSpPr>
        <p:spPr>
          <a:xfrm>
            <a:off x="0" y="4794647"/>
            <a:ext cx="2121949" cy="726517"/>
          </a:xfrm>
          <a:prstGeom prst="rect">
            <a:avLst/>
          </a:prstGeom>
          <a:solidFill>
            <a:srgbClr val="0028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AI System (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Saurabh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&amp;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Compute (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Max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F63E342-0DD8-8C47-CD45-ACEF6EF5E398}"/>
              </a:ext>
            </a:extLst>
          </p:cNvPr>
          <p:cNvSpPr/>
          <p:nvPr/>
        </p:nvSpPr>
        <p:spPr>
          <a:xfrm>
            <a:off x="-405" y="5510804"/>
            <a:ext cx="2121949" cy="72651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Software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(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AlexH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Text Medium" panose="020B0503020203020204" pitchFamily="34" charset="77"/>
                <a:ea typeface="+mn-ea"/>
                <a:cs typeface="+mn-cs"/>
              </a:rPr>
              <a:t>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4832CA2-5C5A-BAA5-49F2-D4F1A9434ABA}"/>
              </a:ext>
            </a:extLst>
          </p:cNvPr>
          <p:cNvSpPr txBox="1"/>
          <p:nvPr/>
        </p:nvSpPr>
        <p:spPr>
          <a:xfrm>
            <a:off x="2138697" y="4886440"/>
            <a:ext cx="234549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IntelOne Text Light" panose="020B0403020203020204" pitchFamily="34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Compute: 4b Datatype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Compute: Next-Gen X86 Core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Compute: Next-Gen Xe4 IP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EA3A912-EB3E-ADE6-C9F3-BA6B970675C2}"/>
              </a:ext>
            </a:extLst>
          </p:cNvPr>
          <p:cNvSpPr txBox="1"/>
          <p:nvPr/>
        </p:nvSpPr>
        <p:spPr>
          <a:xfrm>
            <a:off x="2149007" y="5777440"/>
            <a:ext cx="23454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IntelOne Text Light" panose="020B0403020203020204" pitchFamily="34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Library based Compiler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02435D3-D3DE-E659-EAAB-3949DC037B4A}"/>
              </a:ext>
            </a:extLst>
          </p:cNvPr>
          <p:cNvSpPr txBox="1"/>
          <p:nvPr/>
        </p:nvSpPr>
        <p:spPr>
          <a:xfrm>
            <a:off x="4573843" y="5777440"/>
            <a:ext cx="23454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IntelOne Text Light" panose="020B0403020203020204" pitchFamily="34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Compiled OOB AI performance 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C31248A-1247-2ACA-1230-22F21D0690ED}"/>
              </a:ext>
            </a:extLst>
          </p:cNvPr>
          <p:cNvSpPr txBox="1"/>
          <p:nvPr/>
        </p:nvSpPr>
        <p:spPr>
          <a:xfrm>
            <a:off x="8164413" y="5767980"/>
            <a:ext cx="23454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IntelOne Text Light" panose="020B0403020203020204" pitchFamily="34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AI generated performant code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D82AEF7-EC90-A826-9CF2-5F27F92F89F8}"/>
              </a:ext>
            </a:extLst>
          </p:cNvPr>
          <p:cNvSpPr txBox="1"/>
          <p:nvPr/>
        </p:nvSpPr>
        <p:spPr>
          <a:xfrm>
            <a:off x="4562889" y="4876150"/>
            <a:ext cx="3598525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000864"/>
                </a:solidFill>
                <a:latin typeface="IntelOne Text" panose="020B0503020203020204" pitchFamily="34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Integrated System Solutions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 Light" panose="020B0403020203020204" pitchFamily="34" charset="77"/>
                <a:ea typeface="+mn-ea"/>
                <a:cs typeface="+mn-cs"/>
              </a:rPr>
              <a:t>(Optimized Xeon + Xe GPU in a scalable Box with NW, Mem, Storage with AI Infra and enterprise platform 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FDA16F-8AEF-BD8B-D9F4-15A4A34B7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181" y="44165"/>
            <a:ext cx="11010816" cy="802546"/>
          </a:xfrm>
        </p:spPr>
        <p:txBody>
          <a:bodyPr>
            <a:normAutofit/>
          </a:bodyPr>
          <a:lstStyle/>
          <a:p>
            <a:pPr rtl="0"/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864"/>
                </a:solidFill>
                <a:effectLst/>
                <a:uLnTx/>
                <a:uFillTx/>
                <a:latin typeface="IntelOne Text Bold" panose="020B0503020203020204" pitchFamily="34" charset="77"/>
              </a:rPr>
              <a:t>Technologies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864"/>
                </a:solidFill>
                <a:effectLst/>
                <a:uLnTx/>
                <a:uFillTx/>
                <a:latin typeface="IntelOne Text Bold" panose="020B0503020203020204" pitchFamily="34" charset="77"/>
              </a:rPr>
              <a:t> for AI-27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83F2BCD-37FF-DFA0-431B-B5F19B658CF8}"/>
              </a:ext>
            </a:extLst>
          </p:cNvPr>
          <p:cNvSpPr txBox="1"/>
          <p:nvPr/>
        </p:nvSpPr>
        <p:spPr>
          <a:xfrm>
            <a:off x="382898" y="6232254"/>
            <a:ext cx="11310789" cy="246221"/>
          </a:xfrm>
          <a:prstGeom prst="rect">
            <a:avLst/>
          </a:prstGeom>
          <a:noFill/>
          <a:ln w="12700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AI27 Core Team: Brad </a:t>
            </a:r>
            <a:r>
              <a:rPr kumimoji="0" lang="en-US" sz="1600" b="0" i="0" u="none" strike="noStrike" cap="none" spc="0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Burres</a:t>
            </a: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, Mathew </a:t>
            </a:r>
            <a:r>
              <a:rPr kumimoji="0" lang="en-US" sz="1600" b="0" i="0" u="none" strike="noStrike" cap="none" spc="0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Adiletta</a:t>
            </a: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, </a:t>
            </a:r>
            <a:r>
              <a:rPr kumimoji="0" lang="en-US" sz="1600" b="0" i="0" u="none" strike="noStrike" cap="none" spc="0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Nevine</a:t>
            </a: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Nassif, Pradeep Dubey, </a:t>
            </a:r>
            <a:r>
              <a:rPr kumimoji="0" lang="en-US" sz="1600" b="0" i="0" u="none" strike="noStrike" cap="none" spc="0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Sailesh</a:t>
            </a: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</a:t>
            </a:r>
            <a:r>
              <a:rPr kumimoji="0" lang="en-US" sz="1600" b="0" i="0" u="none" strike="noStrike" cap="none" spc="0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Kottapalli</a:t>
            </a: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, Sundar </a:t>
            </a:r>
            <a:r>
              <a:rPr kumimoji="0" lang="en-US" sz="1600" b="0" i="0" u="none" strike="noStrike" cap="none" spc="0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Balasubramaniam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FD76FD6-2564-D016-BFB6-305E86C15B32}"/>
              </a:ext>
            </a:extLst>
          </p:cNvPr>
          <p:cNvSpPr txBox="1"/>
          <p:nvPr/>
        </p:nvSpPr>
        <p:spPr>
          <a:xfrm>
            <a:off x="346435" y="708829"/>
            <a:ext cx="12330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One Text" panose="020B0503020203020204" pitchFamily="34" charset="77"/>
                <a:ea typeface="+mn-ea"/>
                <a:cs typeface="+mn-cs"/>
              </a:rPr>
              <a:t>Workstream</a:t>
            </a:r>
            <a:endParaRPr kumimoji="0" lang="en-N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telOne Text" panose="020B0503020203020204" pitchFamily="34" charset="77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F183E6D-E462-2D8D-5B00-CCFC4166B9D0}"/>
              </a:ext>
            </a:extLst>
          </p:cNvPr>
          <p:cNvSpPr/>
          <p:nvPr/>
        </p:nvSpPr>
        <p:spPr>
          <a:xfrm>
            <a:off x="195624" y="1867662"/>
            <a:ext cx="11343705" cy="738732"/>
          </a:xfrm>
          <a:prstGeom prst="rect">
            <a:avLst/>
          </a:prstGeom>
          <a:noFill/>
          <a:ln w="28575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753591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  <p:extLst>
    <p:ext uri="{6950BFC3-D8DA-4A85-94F7-54DA5524770B}">
      <p188:commentRel xmlns:p188="http://schemas.microsoft.com/office/powerpoint/2018/8/main" r:id="rId3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A5E27C82-ECF2-1E32-CC91-BFE8EE9370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81" y="315913"/>
            <a:ext cx="11455730" cy="5850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448F6A5-55F8-DB8A-17D2-4C237D37949B}"/>
              </a:ext>
            </a:extLst>
          </p:cNvPr>
          <p:cNvSpPr txBox="1"/>
          <p:nvPr/>
        </p:nvSpPr>
        <p:spPr>
          <a:xfrm>
            <a:off x="1971679" y="6172196"/>
            <a:ext cx="8146461" cy="246221"/>
          </a:xfrm>
          <a:prstGeom prst="rect">
            <a:avLst/>
          </a:prstGeom>
          <a:noFill/>
          <a:ln w="12700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2"/>
                </a:solidFill>
              </a:rPr>
              <a:t>Credit: Amir </a:t>
            </a:r>
            <a:r>
              <a:rPr lang="en-US" sz="1600" dirty="0" err="1">
                <a:solidFill>
                  <a:schemeClr val="tx2"/>
                </a:solidFill>
              </a:rPr>
              <a:t>Gholami</a:t>
            </a:r>
            <a:r>
              <a:rPr lang="en-US" sz="1600" dirty="0">
                <a:solidFill>
                  <a:schemeClr val="tx2"/>
                </a:solidFill>
              </a:rPr>
              <a:t>: </a:t>
            </a: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https://</a:t>
            </a:r>
            <a:r>
              <a:rPr kumimoji="0" lang="en-US" sz="1600" b="0" i="0" u="none" strike="noStrike" cap="none" spc="0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medium.com</a:t>
            </a: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/</a:t>
            </a:r>
            <a:r>
              <a:rPr kumimoji="0" lang="en-US" sz="1600" b="0" i="0" u="none" strike="noStrike" cap="none" spc="0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riselab</a:t>
            </a: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/ai-and-memory-wall-2cb4265cb0b8</a:t>
            </a:r>
          </a:p>
        </p:txBody>
      </p:sp>
      <p:sp>
        <p:nvSpPr>
          <p:cNvPr id="12" name="Down Arrow 11">
            <a:extLst>
              <a:ext uri="{FF2B5EF4-FFF2-40B4-BE49-F238E27FC236}">
                <a16:creationId xmlns:a16="http://schemas.microsoft.com/office/drawing/2014/main" id="{6F2457F0-4136-D8AA-3529-8F695C7102BB}"/>
              </a:ext>
            </a:extLst>
          </p:cNvPr>
          <p:cNvSpPr/>
          <p:nvPr/>
        </p:nvSpPr>
        <p:spPr>
          <a:xfrm rot="10800000">
            <a:off x="9632867" y="2735311"/>
            <a:ext cx="212140" cy="1011382"/>
          </a:xfrm>
          <a:prstGeom prst="downArrow">
            <a:avLst/>
          </a:prstGeom>
          <a:solidFill>
            <a:srgbClr val="C00000"/>
          </a:solidFill>
          <a:ln w="12700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85395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Rectangle 567">
            <a:extLst>
              <a:ext uri="{FF2B5EF4-FFF2-40B4-BE49-F238E27FC236}">
                <a16:creationId xmlns:a16="http://schemas.microsoft.com/office/drawing/2014/main" id="{8EC83064-CC8E-E96E-6179-978D2C18D1B8}"/>
              </a:ext>
            </a:extLst>
          </p:cNvPr>
          <p:cNvSpPr/>
          <p:nvPr/>
        </p:nvSpPr>
        <p:spPr>
          <a:xfrm>
            <a:off x="3980641" y="1285701"/>
            <a:ext cx="7303915" cy="1616511"/>
          </a:xfrm>
          <a:prstGeom prst="rect">
            <a:avLst/>
          </a:prstGeom>
          <a:solidFill>
            <a:schemeClr val="bg1"/>
          </a:solidFill>
          <a:ln w="12700" cap="flat">
            <a:noFill/>
            <a:prstDash val="sysDot"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spc="0" normalizeH="0" baseline="0">
              <a:ln>
                <a:noFill/>
              </a:ln>
              <a:solidFill>
                <a:schemeClr val="tx2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00" name="Oval 299">
            <a:extLst>
              <a:ext uri="{FF2B5EF4-FFF2-40B4-BE49-F238E27FC236}">
                <a16:creationId xmlns:a16="http://schemas.microsoft.com/office/drawing/2014/main" id="{498009D8-766A-061F-7775-8DCC33B210A1}"/>
              </a:ext>
            </a:extLst>
          </p:cNvPr>
          <p:cNvSpPr/>
          <p:nvPr/>
        </p:nvSpPr>
        <p:spPr>
          <a:xfrm>
            <a:off x="7248883" y="2644989"/>
            <a:ext cx="148479" cy="49851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spc="0" normalizeH="0" baseline="0">
              <a:ln>
                <a:noFill/>
              </a:ln>
              <a:solidFill>
                <a:schemeClr val="tx2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08" name="Oval 307">
            <a:extLst>
              <a:ext uri="{FF2B5EF4-FFF2-40B4-BE49-F238E27FC236}">
                <a16:creationId xmlns:a16="http://schemas.microsoft.com/office/drawing/2014/main" id="{845FF5BF-0AF5-ACF9-8439-266541D0DE62}"/>
              </a:ext>
            </a:extLst>
          </p:cNvPr>
          <p:cNvSpPr/>
          <p:nvPr/>
        </p:nvSpPr>
        <p:spPr>
          <a:xfrm>
            <a:off x="6068409" y="2644989"/>
            <a:ext cx="148479" cy="49851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spc="0" normalizeH="0" baseline="0">
              <a:ln>
                <a:noFill/>
              </a:ln>
              <a:solidFill>
                <a:schemeClr val="tx2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9DFF68-C8B5-5421-429C-9B81484F06B2}"/>
              </a:ext>
            </a:extLst>
          </p:cNvPr>
          <p:cNvSpPr/>
          <p:nvPr/>
        </p:nvSpPr>
        <p:spPr>
          <a:xfrm>
            <a:off x="8390139" y="1376840"/>
            <a:ext cx="1475873" cy="208548"/>
          </a:xfrm>
          <a:prstGeom prst="rect">
            <a:avLst/>
          </a:prstGeom>
          <a:solidFill>
            <a:schemeClr val="accent6"/>
          </a:solidFill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50" b="0" i="0" u="none" strike="noStrike" cap="none" spc="0" normalizeH="0" baseline="0" err="1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Infiniband</a:t>
            </a:r>
            <a:r>
              <a:rPr kumimoji="0" lang="en-US" sz="105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 Switch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A68A5F-0B5B-5165-4619-C131EE1A0B54}"/>
              </a:ext>
            </a:extLst>
          </p:cNvPr>
          <p:cNvSpPr/>
          <p:nvPr/>
        </p:nvSpPr>
        <p:spPr>
          <a:xfrm>
            <a:off x="6673009" y="1920830"/>
            <a:ext cx="1475873" cy="208548"/>
          </a:xfrm>
          <a:prstGeom prst="rect">
            <a:avLst/>
          </a:prstGeom>
          <a:solidFill>
            <a:schemeClr val="accent6"/>
          </a:solidFill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 err="1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Infiniband</a:t>
            </a: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 Switch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81B117-F1A2-890C-0519-882840DB5B74}"/>
              </a:ext>
            </a:extLst>
          </p:cNvPr>
          <p:cNvSpPr/>
          <p:nvPr/>
        </p:nvSpPr>
        <p:spPr>
          <a:xfrm>
            <a:off x="8390139" y="1923050"/>
            <a:ext cx="1475873" cy="208548"/>
          </a:xfrm>
          <a:prstGeom prst="rect">
            <a:avLst/>
          </a:prstGeom>
          <a:solidFill>
            <a:schemeClr val="accent6"/>
          </a:solidFill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 err="1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Infiniband</a:t>
            </a: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 Switch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D5D28EA-DD42-701F-495D-789DE413F441}"/>
              </a:ext>
            </a:extLst>
          </p:cNvPr>
          <p:cNvSpPr/>
          <p:nvPr/>
        </p:nvSpPr>
        <p:spPr>
          <a:xfrm>
            <a:off x="10469403" y="1932167"/>
            <a:ext cx="176462" cy="208548"/>
          </a:xfrm>
          <a:prstGeom prst="rect">
            <a:avLst/>
          </a:prstGeom>
          <a:solidFill>
            <a:schemeClr val="accent6"/>
          </a:solidFill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9C7F86B-8A50-6CC1-A2E8-4EB0F11A6EE1}"/>
              </a:ext>
            </a:extLst>
          </p:cNvPr>
          <p:cNvSpPr/>
          <p:nvPr/>
        </p:nvSpPr>
        <p:spPr>
          <a:xfrm>
            <a:off x="6093473" y="2469815"/>
            <a:ext cx="1475873" cy="208875"/>
          </a:xfrm>
          <a:prstGeom prst="rect">
            <a:avLst/>
          </a:prstGeom>
          <a:solidFill>
            <a:schemeClr val="accent6"/>
          </a:solidFill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 err="1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Infiniband</a:t>
            </a: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 Switch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F0D60E-57A0-D44D-8530-F093D9AE354D}"/>
              </a:ext>
            </a:extLst>
          </p:cNvPr>
          <p:cNvSpPr/>
          <p:nvPr/>
        </p:nvSpPr>
        <p:spPr>
          <a:xfrm>
            <a:off x="7957755" y="2475249"/>
            <a:ext cx="176462" cy="208548"/>
          </a:xfrm>
          <a:prstGeom prst="rect">
            <a:avLst/>
          </a:prstGeom>
          <a:solidFill>
            <a:schemeClr val="accent6"/>
          </a:solidFill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7CAE92-8C5B-766D-785F-FBC992098B54}"/>
              </a:ext>
            </a:extLst>
          </p:cNvPr>
          <p:cNvSpPr/>
          <p:nvPr/>
        </p:nvSpPr>
        <p:spPr>
          <a:xfrm>
            <a:off x="10988215" y="2469815"/>
            <a:ext cx="176462" cy="208548"/>
          </a:xfrm>
          <a:prstGeom prst="rect">
            <a:avLst/>
          </a:prstGeom>
          <a:solidFill>
            <a:schemeClr val="accent6"/>
          </a:solidFill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E196B7-5B6F-FB44-193D-014410BE96F7}"/>
              </a:ext>
            </a:extLst>
          </p:cNvPr>
          <p:cNvSpPr/>
          <p:nvPr/>
        </p:nvSpPr>
        <p:spPr>
          <a:xfrm>
            <a:off x="8617859" y="2478217"/>
            <a:ext cx="176462" cy="208548"/>
          </a:xfrm>
          <a:prstGeom prst="rect">
            <a:avLst/>
          </a:prstGeom>
          <a:solidFill>
            <a:schemeClr val="accent6"/>
          </a:solidFill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AD26F7F-B4BE-B017-6DE3-6D404ABADF14}"/>
              </a:ext>
            </a:extLst>
          </p:cNvPr>
          <p:cNvSpPr/>
          <p:nvPr/>
        </p:nvSpPr>
        <p:spPr>
          <a:xfrm>
            <a:off x="9466369" y="2489063"/>
            <a:ext cx="176462" cy="208548"/>
          </a:xfrm>
          <a:prstGeom prst="rect">
            <a:avLst/>
          </a:prstGeom>
          <a:solidFill>
            <a:schemeClr val="accent6"/>
          </a:solidFill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81620AA-D674-0E0F-4FA0-CBC19AB98836}"/>
              </a:ext>
            </a:extLst>
          </p:cNvPr>
          <p:cNvCxnSpPr>
            <a:stCxn id="5" idx="0"/>
            <a:endCxn id="4" idx="2"/>
          </p:cNvCxnSpPr>
          <p:nvPr/>
        </p:nvCxnSpPr>
        <p:spPr>
          <a:xfrm flipV="1">
            <a:off x="7410946" y="1585388"/>
            <a:ext cx="1717130" cy="335442"/>
          </a:xfrm>
          <a:prstGeom prst="line">
            <a:avLst/>
          </a:prstGeom>
          <a:noFill/>
          <a:ln w="19050" cap="flat">
            <a:solidFill>
              <a:schemeClr val="accent6">
                <a:lumMod val="60000"/>
                <a:lumOff val="4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FC605B5-D842-CBC3-F461-D7C0881C6211}"/>
              </a:ext>
            </a:extLst>
          </p:cNvPr>
          <p:cNvCxnSpPr>
            <a:stCxn id="4" idx="2"/>
            <a:endCxn id="6" idx="0"/>
          </p:cNvCxnSpPr>
          <p:nvPr/>
        </p:nvCxnSpPr>
        <p:spPr>
          <a:xfrm>
            <a:off x="9128076" y="1585388"/>
            <a:ext cx="0" cy="337662"/>
          </a:xfrm>
          <a:prstGeom prst="line">
            <a:avLst/>
          </a:prstGeom>
          <a:noFill/>
          <a:ln w="19050" cap="flat">
            <a:solidFill>
              <a:schemeClr val="accent6">
                <a:lumMod val="60000"/>
                <a:lumOff val="4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FFCB185-E567-C9FA-31B7-D85C269753E1}"/>
              </a:ext>
            </a:extLst>
          </p:cNvPr>
          <p:cNvCxnSpPr>
            <a:cxnSpLocks/>
            <a:stCxn id="4" idx="2"/>
            <a:endCxn id="8" idx="0"/>
          </p:cNvCxnSpPr>
          <p:nvPr/>
        </p:nvCxnSpPr>
        <p:spPr>
          <a:xfrm>
            <a:off x="9128076" y="1585388"/>
            <a:ext cx="1429558" cy="346779"/>
          </a:xfrm>
          <a:prstGeom prst="line">
            <a:avLst/>
          </a:prstGeom>
          <a:noFill/>
          <a:ln w="19050" cap="flat">
            <a:solidFill>
              <a:schemeClr val="accent6">
                <a:lumMod val="60000"/>
                <a:lumOff val="40000"/>
              </a:schemeClr>
            </a:solidFill>
            <a:prstDash val="solid"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6E92357-D2C8-820E-A884-AEDA50800CAE}"/>
              </a:ext>
            </a:extLst>
          </p:cNvPr>
          <p:cNvCxnSpPr>
            <a:cxnSpLocks/>
            <a:stCxn id="10" idx="0"/>
            <a:endCxn id="5" idx="2"/>
          </p:cNvCxnSpPr>
          <p:nvPr/>
        </p:nvCxnSpPr>
        <p:spPr>
          <a:xfrm flipV="1">
            <a:off x="6831410" y="2129378"/>
            <a:ext cx="579536" cy="340437"/>
          </a:xfrm>
          <a:prstGeom prst="line">
            <a:avLst/>
          </a:prstGeom>
          <a:noFill/>
          <a:ln w="19050" cap="flat">
            <a:solidFill>
              <a:schemeClr val="accent6">
                <a:lumMod val="60000"/>
                <a:lumOff val="4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D9F5F646-0E7C-02EC-C069-ACBAB0FC3788}"/>
              </a:ext>
            </a:extLst>
          </p:cNvPr>
          <p:cNvCxnSpPr>
            <a:cxnSpLocks/>
            <a:stCxn id="10" idx="0"/>
            <a:endCxn id="6" idx="2"/>
          </p:cNvCxnSpPr>
          <p:nvPr/>
        </p:nvCxnSpPr>
        <p:spPr>
          <a:xfrm flipV="1">
            <a:off x="6831410" y="2131598"/>
            <a:ext cx="2296666" cy="338217"/>
          </a:xfrm>
          <a:prstGeom prst="line">
            <a:avLst/>
          </a:prstGeom>
          <a:noFill/>
          <a:ln w="19050" cap="flat">
            <a:solidFill>
              <a:schemeClr val="accent6">
                <a:lumMod val="60000"/>
                <a:lumOff val="4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468E3DA9-22EC-D33E-7724-7F2E8C268BC6}"/>
              </a:ext>
            </a:extLst>
          </p:cNvPr>
          <p:cNvCxnSpPr>
            <a:cxnSpLocks/>
            <a:stCxn id="11" idx="0"/>
            <a:endCxn id="5" idx="2"/>
          </p:cNvCxnSpPr>
          <p:nvPr/>
        </p:nvCxnSpPr>
        <p:spPr>
          <a:xfrm flipH="1" flipV="1">
            <a:off x="7410946" y="2129378"/>
            <a:ext cx="635040" cy="345871"/>
          </a:xfrm>
          <a:prstGeom prst="line">
            <a:avLst/>
          </a:prstGeom>
          <a:noFill/>
          <a:ln w="19050" cap="flat">
            <a:solidFill>
              <a:schemeClr val="accent6">
                <a:lumMod val="60000"/>
                <a:lumOff val="4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1ABD5BE-5F84-62C1-6F86-BC85FAA59263}"/>
              </a:ext>
            </a:extLst>
          </p:cNvPr>
          <p:cNvCxnSpPr>
            <a:cxnSpLocks/>
            <a:stCxn id="13" idx="0"/>
            <a:endCxn id="6" idx="2"/>
          </p:cNvCxnSpPr>
          <p:nvPr/>
        </p:nvCxnSpPr>
        <p:spPr>
          <a:xfrm flipV="1">
            <a:off x="8706090" y="2131598"/>
            <a:ext cx="421986" cy="346619"/>
          </a:xfrm>
          <a:prstGeom prst="line">
            <a:avLst/>
          </a:prstGeom>
          <a:noFill/>
          <a:ln w="19050" cap="flat">
            <a:solidFill>
              <a:schemeClr val="accent6">
                <a:lumMod val="60000"/>
                <a:lumOff val="4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8BAE9B3C-E6F0-51B4-A1F9-CC4B33757257}"/>
              </a:ext>
            </a:extLst>
          </p:cNvPr>
          <p:cNvCxnSpPr>
            <a:cxnSpLocks/>
            <a:stCxn id="14" idx="0"/>
            <a:endCxn id="6" idx="2"/>
          </p:cNvCxnSpPr>
          <p:nvPr/>
        </p:nvCxnSpPr>
        <p:spPr>
          <a:xfrm flipH="1" flipV="1">
            <a:off x="9128076" y="2131598"/>
            <a:ext cx="426524" cy="357465"/>
          </a:xfrm>
          <a:prstGeom prst="line">
            <a:avLst/>
          </a:prstGeom>
          <a:noFill/>
          <a:ln w="19050" cap="flat">
            <a:solidFill>
              <a:schemeClr val="accent6">
                <a:lumMod val="60000"/>
                <a:lumOff val="4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66F7300-2D8F-6E99-9ED6-349E04AAACA3}"/>
              </a:ext>
            </a:extLst>
          </p:cNvPr>
          <p:cNvCxnSpPr>
            <a:cxnSpLocks/>
            <a:stCxn id="12" idx="0"/>
            <a:endCxn id="8" idx="2"/>
          </p:cNvCxnSpPr>
          <p:nvPr/>
        </p:nvCxnSpPr>
        <p:spPr>
          <a:xfrm flipH="1" flipV="1">
            <a:off x="10557634" y="2140715"/>
            <a:ext cx="518812" cy="329100"/>
          </a:xfrm>
          <a:prstGeom prst="line">
            <a:avLst/>
          </a:prstGeom>
          <a:noFill/>
          <a:ln w="19050" cap="flat">
            <a:solidFill>
              <a:schemeClr val="accent6">
                <a:lumMod val="60000"/>
                <a:lumOff val="4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A1A58C40-2769-57DD-0E82-27E716C85E85}"/>
              </a:ext>
            </a:extLst>
          </p:cNvPr>
          <p:cNvCxnSpPr>
            <a:cxnSpLocks/>
            <a:stCxn id="14" idx="0"/>
            <a:endCxn id="8" idx="2"/>
          </p:cNvCxnSpPr>
          <p:nvPr/>
        </p:nvCxnSpPr>
        <p:spPr>
          <a:xfrm flipV="1">
            <a:off x="9554600" y="2140715"/>
            <a:ext cx="1003034" cy="348348"/>
          </a:xfrm>
          <a:prstGeom prst="line">
            <a:avLst/>
          </a:prstGeom>
          <a:noFill/>
          <a:ln w="19050" cap="flat">
            <a:solidFill>
              <a:schemeClr val="accent6">
                <a:lumMod val="60000"/>
                <a:lumOff val="4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446AE58B-FA62-34BE-92BB-140C62846ACD}"/>
              </a:ext>
            </a:extLst>
          </p:cNvPr>
          <p:cNvCxnSpPr>
            <a:cxnSpLocks/>
            <a:stCxn id="13" idx="0"/>
            <a:endCxn id="5" idx="2"/>
          </p:cNvCxnSpPr>
          <p:nvPr/>
        </p:nvCxnSpPr>
        <p:spPr>
          <a:xfrm flipH="1" flipV="1">
            <a:off x="7410946" y="2129378"/>
            <a:ext cx="1295144" cy="348839"/>
          </a:xfrm>
          <a:prstGeom prst="line">
            <a:avLst/>
          </a:prstGeom>
          <a:noFill/>
          <a:ln w="19050" cap="flat">
            <a:solidFill>
              <a:schemeClr val="accent6">
                <a:lumMod val="60000"/>
                <a:lumOff val="4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07138C12-9365-914C-7144-95D4C1DE5890}"/>
              </a:ext>
            </a:extLst>
          </p:cNvPr>
          <p:cNvCxnSpPr>
            <a:cxnSpLocks/>
            <a:stCxn id="14" idx="0"/>
            <a:endCxn id="5" idx="2"/>
          </p:cNvCxnSpPr>
          <p:nvPr/>
        </p:nvCxnSpPr>
        <p:spPr>
          <a:xfrm flipH="1" flipV="1">
            <a:off x="7410946" y="2129378"/>
            <a:ext cx="2143654" cy="359685"/>
          </a:xfrm>
          <a:prstGeom prst="line">
            <a:avLst/>
          </a:prstGeom>
          <a:noFill/>
          <a:ln w="19050" cap="flat">
            <a:solidFill>
              <a:schemeClr val="accent6">
                <a:lumMod val="60000"/>
                <a:lumOff val="4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8" name="Rectangle 97">
            <a:extLst>
              <a:ext uri="{FF2B5EF4-FFF2-40B4-BE49-F238E27FC236}">
                <a16:creationId xmlns:a16="http://schemas.microsoft.com/office/drawing/2014/main" id="{68521274-F171-8E81-51D2-F360DECBC7BA}"/>
              </a:ext>
            </a:extLst>
          </p:cNvPr>
          <p:cNvSpPr/>
          <p:nvPr/>
        </p:nvSpPr>
        <p:spPr>
          <a:xfrm>
            <a:off x="3980641" y="3020147"/>
            <a:ext cx="5429740" cy="206782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spc="0" normalizeH="0" baseline="0">
              <a:ln>
                <a:noFill/>
              </a:ln>
              <a:solidFill>
                <a:schemeClr val="tx2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F7DA6C7A-0B04-3D6A-8C86-811D93C02962}"/>
              </a:ext>
            </a:extLst>
          </p:cNvPr>
          <p:cNvGrpSpPr/>
          <p:nvPr/>
        </p:nvGrpSpPr>
        <p:grpSpPr>
          <a:xfrm>
            <a:off x="4083583" y="3518140"/>
            <a:ext cx="541537" cy="272988"/>
            <a:chOff x="4580878" y="3357979"/>
            <a:chExt cx="541537" cy="272988"/>
          </a:xfrm>
        </p:grpSpPr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4EC4B157-48D9-4FF0-0B93-84477B440165}"/>
                </a:ext>
              </a:extLst>
            </p:cNvPr>
            <p:cNvSpPr/>
            <p:nvPr/>
          </p:nvSpPr>
          <p:spPr>
            <a:xfrm>
              <a:off x="4580878" y="3357979"/>
              <a:ext cx="541537" cy="27298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12700" cap="flat">
              <a:noFill/>
              <a:miter lim="4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2C761B1E-E9B1-7616-AF89-EF5AD3C52B8E}"/>
                </a:ext>
              </a:extLst>
            </p:cNvPr>
            <p:cNvSpPr txBox="1"/>
            <p:nvPr/>
          </p:nvSpPr>
          <p:spPr>
            <a:xfrm>
              <a:off x="4645660" y="3384746"/>
              <a:ext cx="411972" cy="2462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spc="0" normalizeH="0" baseline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Bluefield</a:t>
              </a:r>
            </a:p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800">
                  <a:solidFill>
                    <a:schemeClr val="bg1"/>
                  </a:solidFill>
                  <a:sym typeface="Helvetica Neue"/>
                </a:rPr>
                <a:t>IPU/DPU</a:t>
              </a: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26BC6CF7-9D1B-7B1C-7D34-48EC9FF67E88}"/>
              </a:ext>
            </a:extLst>
          </p:cNvPr>
          <p:cNvGrpSpPr/>
          <p:nvPr/>
        </p:nvGrpSpPr>
        <p:grpSpPr>
          <a:xfrm>
            <a:off x="4922114" y="3518140"/>
            <a:ext cx="541537" cy="272988"/>
            <a:chOff x="4580878" y="3357979"/>
            <a:chExt cx="541537" cy="272988"/>
          </a:xfrm>
        </p:grpSpPr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4060C6BE-2ECA-186E-253B-C6350FD4E91B}"/>
                </a:ext>
              </a:extLst>
            </p:cNvPr>
            <p:cNvSpPr/>
            <p:nvPr/>
          </p:nvSpPr>
          <p:spPr>
            <a:xfrm>
              <a:off x="4580878" y="3357979"/>
              <a:ext cx="541537" cy="27298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12700" cap="flat">
              <a:noFill/>
              <a:miter lim="4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E4C1E14B-6A2D-4475-89B8-258861CB94F9}"/>
                </a:ext>
              </a:extLst>
            </p:cNvPr>
            <p:cNvSpPr txBox="1"/>
            <p:nvPr/>
          </p:nvSpPr>
          <p:spPr>
            <a:xfrm>
              <a:off x="4645660" y="3384746"/>
              <a:ext cx="411972" cy="2462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spc="0" normalizeH="0" baseline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Bluefield</a:t>
              </a:r>
            </a:p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800">
                  <a:solidFill>
                    <a:schemeClr val="bg1"/>
                  </a:solidFill>
                  <a:sym typeface="Helvetica Neue"/>
                </a:rPr>
                <a:t>CX8 NIC</a:t>
              </a: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</p:grpSp>
      <p:sp>
        <p:nvSpPr>
          <p:cNvPr id="105" name="Rectangle 104">
            <a:extLst>
              <a:ext uri="{FF2B5EF4-FFF2-40B4-BE49-F238E27FC236}">
                <a16:creationId xmlns:a16="http://schemas.microsoft.com/office/drawing/2014/main" id="{F5A53058-C8D5-148E-B935-AE00C41488C8}"/>
              </a:ext>
            </a:extLst>
          </p:cNvPr>
          <p:cNvSpPr/>
          <p:nvPr/>
        </p:nvSpPr>
        <p:spPr>
          <a:xfrm>
            <a:off x="5330889" y="3072102"/>
            <a:ext cx="411972" cy="24469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CPU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94AEC556-9864-75F4-45F1-6AFA4FE08344}"/>
              </a:ext>
            </a:extLst>
          </p:cNvPr>
          <p:cNvSpPr/>
          <p:nvPr/>
        </p:nvSpPr>
        <p:spPr>
          <a:xfrm>
            <a:off x="7966271" y="3071098"/>
            <a:ext cx="411972" cy="24469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CPU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4D7225EC-60ED-38CB-904A-212CCA83744D}"/>
              </a:ext>
            </a:extLst>
          </p:cNvPr>
          <p:cNvGrpSpPr/>
          <p:nvPr/>
        </p:nvGrpSpPr>
        <p:grpSpPr>
          <a:xfrm>
            <a:off x="5618601" y="3518140"/>
            <a:ext cx="541537" cy="272988"/>
            <a:chOff x="4580878" y="3357979"/>
            <a:chExt cx="541537" cy="272988"/>
          </a:xfrm>
        </p:grpSpPr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EC9D7BB8-CFBD-3C2C-4727-D4C17C237972}"/>
                </a:ext>
              </a:extLst>
            </p:cNvPr>
            <p:cNvSpPr/>
            <p:nvPr/>
          </p:nvSpPr>
          <p:spPr>
            <a:xfrm>
              <a:off x="4580878" y="3357979"/>
              <a:ext cx="541537" cy="27298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12700" cap="flat">
              <a:noFill/>
              <a:miter lim="4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5FAC3A3D-4549-6C09-8A1D-C2BBBB1BCEB4}"/>
                </a:ext>
              </a:extLst>
            </p:cNvPr>
            <p:cNvSpPr txBox="1"/>
            <p:nvPr/>
          </p:nvSpPr>
          <p:spPr>
            <a:xfrm>
              <a:off x="4645660" y="3384746"/>
              <a:ext cx="411972" cy="2462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spc="0" normalizeH="0" baseline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Bluefield</a:t>
              </a:r>
            </a:p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800">
                  <a:solidFill>
                    <a:schemeClr val="bg1"/>
                  </a:solidFill>
                  <a:sym typeface="Helvetica Neue"/>
                </a:rPr>
                <a:t>CX8 NIC</a:t>
              </a: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7D5FCED5-D368-C9EB-5E05-7BA14FB8A82F}"/>
              </a:ext>
            </a:extLst>
          </p:cNvPr>
          <p:cNvGrpSpPr/>
          <p:nvPr/>
        </p:nvGrpSpPr>
        <p:grpSpPr>
          <a:xfrm>
            <a:off x="6315088" y="3518140"/>
            <a:ext cx="541537" cy="272988"/>
            <a:chOff x="4580878" y="3357979"/>
            <a:chExt cx="541537" cy="272988"/>
          </a:xfrm>
        </p:grpSpPr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4396852B-9B52-F0C1-61E1-09611C0F61AA}"/>
                </a:ext>
              </a:extLst>
            </p:cNvPr>
            <p:cNvSpPr/>
            <p:nvPr/>
          </p:nvSpPr>
          <p:spPr>
            <a:xfrm>
              <a:off x="4580878" y="3357979"/>
              <a:ext cx="541537" cy="27298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12700" cap="flat">
              <a:noFill/>
              <a:miter lim="4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37785CFE-07BC-A489-434E-1FC4CB537B5E}"/>
                </a:ext>
              </a:extLst>
            </p:cNvPr>
            <p:cNvSpPr txBox="1"/>
            <p:nvPr/>
          </p:nvSpPr>
          <p:spPr>
            <a:xfrm>
              <a:off x="4645660" y="3384746"/>
              <a:ext cx="411972" cy="2462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spc="0" normalizeH="0" baseline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Bluefield</a:t>
              </a:r>
            </a:p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800">
                  <a:solidFill>
                    <a:schemeClr val="bg1"/>
                  </a:solidFill>
                  <a:sym typeface="Helvetica Neue"/>
                </a:rPr>
                <a:t>CX8 NIC</a:t>
              </a: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85D75952-831A-40BC-AA19-EFCF581E5DB8}"/>
              </a:ext>
            </a:extLst>
          </p:cNvPr>
          <p:cNvGrpSpPr/>
          <p:nvPr/>
        </p:nvGrpSpPr>
        <p:grpSpPr>
          <a:xfrm>
            <a:off x="7011575" y="3518140"/>
            <a:ext cx="541537" cy="272988"/>
            <a:chOff x="4580878" y="3357979"/>
            <a:chExt cx="541537" cy="272988"/>
          </a:xfrm>
        </p:grpSpPr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A345BA40-A745-7A93-E439-88886AD7CAD5}"/>
                </a:ext>
              </a:extLst>
            </p:cNvPr>
            <p:cNvSpPr/>
            <p:nvPr/>
          </p:nvSpPr>
          <p:spPr>
            <a:xfrm>
              <a:off x="4580878" y="3357979"/>
              <a:ext cx="541537" cy="27298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12700" cap="flat">
              <a:noFill/>
              <a:miter lim="4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8251745B-05BB-BB56-E09E-49E48946FA80}"/>
                </a:ext>
              </a:extLst>
            </p:cNvPr>
            <p:cNvSpPr txBox="1"/>
            <p:nvPr/>
          </p:nvSpPr>
          <p:spPr>
            <a:xfrm>
              <a:off x="4645660" y="3384746"/>
              <a:ext cx="411972" cy="2462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spc="0" normalizeH="0" baseline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Bluefield</a:t>
              </a:r>
            </a:p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800">
                  <a:solidFill>
                    <a:schemeClr val="bg1"/>
                  </a:solidFill>
                  <a:sym typeface="Helvetica Neue"/>
                </a:rPr>
                <a:t>CX8 NIC</a:t>
              </a: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797F5BDC-643D-3771-F1C5-39176058C104}"/>
              </a:ext>
            </a:extLst>
          </p:cNvPr>
          <p:cNvGrpSpPr/>
          <p:nvPr/>
        </p:nvGrpSpPr>
        <p:grpSpPr>
          <a:xfrm>
            <a:off x="7708062" y="3518140"/>
            <a:ext cx="541537" cy="272988"/>
            <a:chOff x="4580878" y="3357979"/>
            <a:chExt cx="541537" cy="272988"/>
          </a:xfrm>
        </p:grpSpPr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6FB3C295-6A3B-176B-1D2F-CCC384F7E179}"/>
                </a:ext>
              </a:extLst>
            </p:cNvPr>
            <p:cNvSpPr/>
            <p:nvPr/>
          </p:nvSpPr>
          <p:spPr>
            <a:xfrm>
              <a:off x="4580878" y="3357979"/>
              <a:ext cx="541537" cy="27298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12700" cap="flat">
              <a:noFill/>
              <a:miter lim="4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CF34A860-5DD3-3950-37A5-C49AB24FEC43}"/>
                </a:ext>
              </a:extLst>
            </p:cNvPr>
            <p:cNvSpPr txBox="1"/>
            <p:nvPr/>
          </p:nvSpPr>
          <p:spPr>
            <a:xfrm>
              <a:off x="4645660" y="3384746"/>
              <a:ext cx="411972" cy="2462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spc="0" normalizeH="0" baseline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Bluefield</a:t>
              </a:r>
            </a:p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800">
                  <a:solidFill>
                    <a:schemeClr val="bg1"/>
                  </a:solidFill>
                  <a:sym typeface="Helvetica Neue"/>
                </a:rPr>
                <a:t>ICX8 NIC</a:t>
              </a: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6826F9DA-3E42-81C3-DCE5-E70A8AE31B66}"/>
              </a:ext>
            </a:extLst>
          </p:cNvPr>
          <p:cNvGrpSpPr/>
          <p:nvPr/>
        </p:nvGrpSpPr>
        <p:grpSpPr>
          <a:xfrm>
            <a:off x="8404549" y="3518140"/>
            <a:ext cx="541537" cy="272988"/>
            <a:chOff x="4580878" y="3357979"/>
            <a:chExt cx="541537" cy="272988"/>
          </a:xfrm>
        </p:grpSpPr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D394B43E-1723-D805-3E37-15798223FBDD}"/>
                </a:ext>
              </a:extLst>
            </p:cNvPr>
            <p:cNvSpPr/>
            <p:nvPr/>
          </p:nvSpPr>
          <p:spPr>
            <a:xfrm>
              <a:off x="4580878" y="3357979"/>
              <a:ext cx="541537" cy="27298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12700" cap="flat">
              <a:noFill/>
              <a:miter lim="4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99E27060-D087-645C-4E51-A2326E664DAD}"/>
                </a:ext>
              </a:extLst>
            </p:cNvPr>
            <p:cNvSpPr txBox="1"/>
            <p:nvPr/>
          </p:nvSpPr>
          <p:spPr>
            <a:xfrm>
              <a:off x="4645660" y="3384746"/>
              <a:ext cx="411972" cy="2462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spc="0" normalizeH="0" baseline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Bluefield</a:t>
              </a:r>
            </a:p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spc="0" normalizeH="0" baseline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ICX8 NIC</a:t>
              </a: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72B7419E-0F1D-D065-1DDE-952152C444F9}"/>
              </a:ext>
            </a:extLst>
          </p:cNvPr>
          <p:cNvGrpSpPr/>
          <p:nvPr/>
        </p:nvGrpSpPr>
        <p:grpSpPr>
          <a:xfrm>
            <a:off x="4920346" y="3987647"/>
            <a:ext cx="541537" cy="275208"/>
            <a:chOff x="4580878" y="3355759"/>
            <a:chExt cx="541537" cy="275208"/>
          </a:xfrm>
          <a:solidFill>
            <a:srgbClr val="92D050"/>
          </a:solidFill>
        </p:grpSpPr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468BFEDD-79A9-02E1-B8C2-E56CC8A6296B}"/>
                </a:ext>
              </a:extLst>
            </p:cNvPr>
            <p:cNvSpPr/>
            <p:nvPr/>
          </p:nvSpPr>
          <p:spPr>
            <a:xfrm>
              <a:off x="4580878" y="3357979"/>
              <a:ext cx="541537" cy="272988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0464769F-9BA5-29B5-0200-AF42ED384977}"/>
                </a:ext>
              </a:extLst>
            </p:cNvPr>
            <p:cNvSpPr txBox="1"/>
            <p:nvPr/>
          </p:nvSpPr>
          <p:spPr>
            <a:xfrm>
              <a:off x="4670456" y="3355759"/>
              <a:ext cx="387177" cy="246221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spc="0" normalizeH="0" baseline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H100</a:t>
              </a:r>
            </a:p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800">
                  <a:solidFill>
                    <a:schemeClr val="bg1"/>
                  </a:solidFill>
                  <a:sym typeface="Helvetica Neue"/>
                </a:rPr>
                <a:t>GPU</a:t>
              </a: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4D3113D6-38F0-6114-980C-6E43FD118A7E}"/>
              </a:ext>
            </a:extLst>
          </p:cNvPr>
          <p:cNvGrpSpPr/>
          <p:nvPr/>
        </p:nvGrpSpPr>
        <p:grpSpPr>
          <a:xfrm>
            <a:off x="5295446" y="4739022"/>
            <a:ext cx="541537" cy="272988"/>
            <a:chOff x="4580878" y="3357979"/>
            <a:chExt cx="541537" cy="272988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3EEDC41E-2659-0865-AFEE-D7C2FD0E6BC1}"/>
                </a:ext>
              </a:extLst>
            </p:cNvPr>
            <p:cNvSpPr/>
            <p:nvPr/>
          </p:nvSpPr>
          <p:spPr>
            <a:xfrm>
              <a:off x="4580878" y="3357979"/>
              <a:ext cx="541537" cy="272988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A26B047C-6221-0DC6-291D-1DE283B8D820}"/>
                </a:ext>
              </a:extLst>
            </p:cNvPr>
            <p:cNvSpPr txBox="1"/>
            <p:nvPr/>
          </p:nvSpPr>
          <p:spPr>
            <a:xfrm>
              <a:off x="4616046" y="3451432"/>
              <a:ext cx="470259" cy="123111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spc="0" normalizeH="0" baseline="0" err="1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NVSwitch</a:t>
              </a: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AD39A132-C7E5-9B25-47A6-19F03749B769}"/>
              </a:ext>
            </a:extLst>
          </p:cNvPr>
          <p:cNvGrpSpPr/>
          <p:nvPr/>
        </p:nvGrpSpPr>
        <p:grpSpPr>
          <a:xfrm>
            <a:off x="6240545" y="4741722"/>
            <a:ext cx="541537" cy="272988"/>
            <a:chOff x="4580878" y="3357979"/>
            <a:chExt cx="541537" cy="272988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63AA2C68-1AD4-A98A-AD67-766DE588CCDA}"/>
                </a:ext>
              </a:extLst>
            </p:cNvPr>
            <p:cNvSpPr/>
            <p:nvPr/>
          </p:nvSpPr>
          <p:spPr>
            <a:xfrm>
              <a:off x="4580878" y="3357979"/>
              <a:ext cx="541537" cy="272988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E3E41B01-0C62-2DBB-8646-8DE1A5778BBA}"/>
                </a:ext>
              </a:extLst>
            </p:cNvPr>
            <p:cNvSpPr txBox="1"/>
            <p:nvPr/>
          </p:nvSpPr>
          <p:spPr>
            <a:xfrm>
              <a:off x="4618916" y="3444166"/>
              <a:ext cx="480791" cy="123111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spc="0" normalizeH="0" baseline="0" err="1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NVSWitch</a:t>
              </a: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C5711CBC-E66C-D172-16B8-2A54925C1252}"/>
              </a:ext>
            </a:extLst>
          </p:cNvPr>
          <p:cNvGrpSpPr/>
          <p:nvPr/>
        </p:nvGrpSpPr>
        <p:grpSpPr>
          <a:xfrm>
            <a:off x="7082423" y="4744089"/>
            <a:ext cx="541537" cy="272988"/>
            <a:chOff x="4580878" y="3357979"/>
            <a:chExt cx="541537" cy="272988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D116FDD5-087F-723E-ECE8-40576BDEE216}"/>
                </a:ext>
              </a:extLst>
            </p:cNvPr>
            <p:cNvSpPr/>
            <p:nvPr/>
          </p:nvSpPr>
          <p:spPr>
            <a:xfrm>
              <a:off x="4580878" y="3357979"/>
              <a:ext cx="541537" cy="272988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9BF027E0-C63B-3B3C-7CBE-D4E1AC1100F7}"/>
                </a:ext>
              </a:extLst>
            </p:cNvPr>
            <p:cNvSpPr txBox="1"/>
            <p:nvPr/>
          </p:nvSpPr>
          <p:spPr>
            <a:xfrm>
              <a:off x="4591063" y="3436461"/>
              <a:ext cx="530442" cy="123111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spc="0" normalizeH="0" baseline="0" err="1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NWSwitch</a:t>
              </a: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11F2B5C0-A204-9726-1DDB-A2F0458CDB2B}"/>
              </a:ext>
            </a:extLst>
          </p:cNvPr>
          <p:cNvGrpSpPr/>
          <p:nvPr/>
        </p:nvGrpSpPr>
        <p:grpSpPr>
          <a:xfrm>
            <a:off x="8010873" y="4732323"/>
            <a:ext cx="541537" cy="272988"/>
            <a:chOff x="4580878" y="3357979"/>
            <a:chExt cx="541537" cy="272988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445550E1-755C-33F6-E7E6-94036921B6F4}"/>
                </a:ext>
              </a:extLst>
            </p:cNvPr>
            <p:cNvSpPr/>
            <p:nvPr/>
          </p:nvSpPr>
          <p:spPr>
            <a:xfrm>
              <a:off x="4580878" y="3357979"/>
              <a:ext cx="541537" cy="272988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4B592329-DA6C-A38A-DA15-1C5BD5A5B291}"/>
                </a:ext>
              </a:extLst>
            </p:cNvPr>
            <p:cNvSpPr txBox="1"/>
            <p:nvPr/>
          </p:nvSpPr>
          <p:spPr>
            <a:xfrm>
              <a:off x="4616116" y="3454292"/>
              <a:ext cx="459503" cy="123111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spc="0" normalizeH="0" baseline="0" err="1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NVSwitch</a:t>
              </a: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</p:grpSp>
      <p:sp>
        <p:nvSpPr>
          <p:cNvPr id="155" name="Rectangle 154">
            <a:extLst>
              <a:ext uri="{FF2B5EF4-FFF2-40B4-BE49-F238E27FC236}">
                <a16:creationId xmlns:a16="http://schemas.microsoft.com/office/drawing/2014/main" id="{D75ADD49-FCAE-4C96-0682-EF0FEDB99594}"/>
              </a:ext>
            </a:extLst>
          </p:cNvPr>
          <p:cNvSpPr/>
          <p:nvPr/>
        </p:nvSpPr>
        <p:spPr>
          <a:xfrm>
            <a:off x="3995401" y="5233081"/>
            <a:ext cx="7289155" cy="33415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Standard Ethernet Datacenter Network (Storage, Tenant VMs, </a:t>
            </a:r>
            <a:r>
              <a:rPr kumimoji="0" lang="en-US" sz="1400" b="0" i="0" u="none" strike="noStrike" cap="none" spc="0" normalizeH="0" baseline="0" err="1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etc</a:t>
            </a:r>
            <a:r>
              <a:rPr kumimoji="0" lang="en-US" sz="1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)</a:t>
            </a:r>
          </a:p>
        </p:txBody>
      </p: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6578B4BF-3AE6-4927-0621-BF0778B597D0}"/>
              </a:ext>
            </a:extLst>
          </p:cNvPr>
          <p:cNvCxnSpPr>
            <a:stCxn id="105" idx="2"/>
            <a:endCxn id="103" idx="0"/>
          </p:cNvCxnSpPr>
          <p:nvPr/>
        </p:nvCxnSpPr>
        <p:spPr>
          <a:xfrm flipH="1">
            <a:off x="5192883" y="3316799"/>
            <a:ext cx="343992" cy="201341"/>
          </a:xfrm>
          <a:prstGeom prst="line">
            <a:avLst/>
          </a:prstGeom>
          <a:noFill/>
          <a:ln w="1905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AE3EAA47-60D4-9873-6569-E16C75A13792}"/>
              </a:ext>
            </a:extLst>
          </p:cNvPr>
          <p:cNvCxnSpPr>
            <a:stCxn id="105" idx="2"/>
            <a:endCxn id="99" idx="0"/>
          </p:cNvCxnSpPr>
          <p:nvPr/>
        </p:nvCxnSpPr>
        <p:spPr>
          <a:xfrm flipH="1">
            <a:off x="4354352" y="3316799"/>
            <a:ext cx="1182523" cy="201341"/>
          </a:xfrm>
          <a:prstGeom prst="line">
            <a:avLst/>
          </a:prstGeom>
          <a:noFill/>
          <a:ln w="1905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F035EB6F-734C-B0C0-DCDC-E0A8177729BC}"/>
              </a:ext>
            </a:extLst>
          </p:cNvPr>
          <p:cNvCxnSpPr>
            <a:cxnSpLocks/>
            <a:stCxn id="105" idx="2"/>
            <a:endCxn id="109" idx="0"/>
          </p:cNvCxnSpPr>
          <p:nvPr/>
        </p:nvCxnSpPr>
        <p:spPr>
          <a:xfrm>
            <a:off x="5536875" y="3316799"/>
            <a:ext cx="352494" cy="228108"/>
          </a:xfrm>
          <a:prstGeom prst="line">
            <a:avLst/>
          </a:prstGeom>
          <a:noFill/>
          <a:ln w="1905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1B09CB7B-9DB4-B6B7-DCF8-72E0FB217C95}"/>
              </a:ext>
            </a:extLst>
          </p:cNvPr>
          <p:cNvCxnSpPr>
            <a:cxnSpLocks/>
            <a:stCxn id="105" idx="2"/>
            <a:endCxn id="111" idx="0"/>
          </p:cNvCxnSpPr>
          <p:nvPr/>
        </p:nvCxnSpPr>
        <p:spPr>
          <a:xfrm>
            <a:off x="5536875" y="3316799"/>
            <a:ext cx="1048982" cy="201341"/>
          </a:xfrm>
          <a:prstGeom prst="line">
            <a:avLst/>
          </a:prstGeom>
          <a:noFill/>
          <a:ln w="1905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BB22A6BE-3376-7678-92CD-6260F53EE014}"/>
              </a:ext>
            </a:extLst>
          </p:cNvPr>
          <p:cNvCxnSpPr>
            <a:cxnSpLocks/>
            <a:stCxn id="106" idx="2"/>
            <a:endCxn id="114" idx="0"/>
          </p:cNvCxnSpPr>
          <p:nvPr/>
        </p:nvCxnSpPr>
        <p:spPr>
          <a:xfrm flipH="1">
            <a:off x="7282344" y="3315795"/>
            <a:ext cx="889913" cy="202345"/>
          </a:xfrm>
          <a:prstGeom prst="line">
            <a:avLst/>
          </a:prstGeom>
          <a:noFill/>
          <a:ln w="1905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7D4B15C0-03C2-65B2-3E4A-699D546F5B47}"/>
              </a:ext>
            </a:extLst>
          </p:cNvPr>
          <p:cNvCxnSpPr>
            <a:cxnSpLocks/>
            <a:stCxn id="106" idx="2"/>
            <a:endCxn id="117" idx="0"/>
          </p:cNvCxnSpPr>
          <p:nvPr/>
        </p:nvCxnSpPr>
        <p:spPr>
          <a:xfrm flipH="1">
            <a:off x="7978831" y="3315795"/>
            <a:ext cx="193426" cy="202345"/>
          </a:xfrm>
          <a:prstGeom prst="line">
            <a:avLst/>
          </a:prstGeom>
          <a:noFill/>
          <a:ln w="1905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1642FCB8-D3A8-F58E-3F62-3CFAC67B5AE1}"/>
              </a:ext>
            </a:extLst>
          </p:cNvPr>
          <p:cNvCxnSpPr>
            <a:cxnSpLocks/>
            <a:stCxn id="106" idx="2"/>
            <a:endCxn id="120" idx="0"/>
          </p:cNvCxnSpPr>
          <p:nvPr/>
        </p:nvCxnSpPr>
        <p:spPr>
          <a:xfrm>
            <a:off x="8172257" y="3315795"/>
            <a:ext cx="503061" cy="202345"/>
          </a:xfrm>
          <a:prstGeom prst="line">
            <a:avLst/>
          </a:prstGeom>
          <a:noFill/>
          <a:ln w="1905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83E5634A-A15E-2AEC-D1C7-58B61CB01FB1}"/>
              </a:ext>
            </a:extLst>
          </p:cNvPr>
          <p:cNvCxnSpPr>
            <a:cxnSpLocks/>
          </p:cNvCxnSpPr>
          <p:nvPr/>
        </p:nvCxnSpPr>
        <p:spPr>
          <a:xfrm>
            <a:off x="4354351" y="3792238"/>
            <a:ext cx="0" cy="1421972"/>
          </a:xfrm>
          <a:prstGeom prst="line">
            <a:avLst/>
          </a:prstGeom>
          <a:noFill/>
          <a:ln w="1905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4CA43BF1-59BD-4855-0D67-83C8D40B8BC9}"/>
              </a:ext>
            </a:extLst>
          </p:cNvPr>
          <p:cNvCxnSpPr>
            <a:cxnSpLocks/>
            <a:stCxn id="104" idx="2"/>
            <a:endCxn id="124" idx="0"/>
          </p:cNvCxnSpPr>
          <p:nvPr/>
        </p:nvCxnSpPr>
        <p:spPr>
          <a:xfrm flipH="1">
            <a:off x="5191115" y="3791128"/>
            <a:ext cx="1767" cy="198739"/>
          </a:xfrm>
          <a:prstGeom prst="line">
            <a:avLst/>
          </a:prstGeom>
          <a:noFill/>
          <a:ln w="1905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218" name="Group 217">
            <a:extLst>
              <a:ext uri="{FF2B5EF4-FFF2-40B4-BE49-F238E27FC236}">
                <a16:creationId xmlns:a16="http://schemas.microsoft.com/office/drawing/2014/main" id="{E208DD2A-EFB2-1A15-8F47-1D46D4D2B936}"/>
              </a:ext>
            </a:extLst>
          </p:cNvPr>
          <p:cNvGrpSpPr/>
          <p:nvPr/>
        </p:nvGrpSpPr>
        <p:grpSpPr>
          <a:xfrm>
            <a:off x="5623067" y="3988757"/>
            <a:ext cx="541537" cy="275208"/>
            <a:chOff x="4580878" y="3355759"/>
            <a:chExt cx="541537" cy="275208"/>
          </a:xfrm>
          <a:solidFill>
            <a:srgbClr val="92D050"/>
          </a:solidFill>
        </p:grpSpPr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6FE55A2C-BFB6-FFAA-8B53-CC90D4F48B08}"/>
                </a:ext>
              </a:extLst>
            </p:cNvPr>
            <p:cNvSpPr/>
            <p:nvPr/>
          </p:nvSpPr>
          <p:spPr>
            <a:xfrm>
              <a:off x="4580878" y="3357979"/>
              <a:ext cx="541537" cy="272988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524DB9DC-8B58-9273-29B7-17A6EA0BBD0D}"/>
                </a:ext>
              </a:extLst>
            </p:cNvPr>
            <p:cNvSpPr txBox="1"/>
            <p:nvPr/>
          </p:nvSpPr>
          <p:spPr>
            <a:xfrm>
              <a:off x="4670456" y="3355759"/>
              <a:ext cx="387177" cy="246221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spc="0" normalizeH="0" baseline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H100</a:t>
              </a:r>
            </a:p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800">
                  <a:solidFill>
                    <a:schemeClr val="bg1"/>
                  </a:solidFill>
                  <a:sym typeface="Helvetica Neue"/>
                </a:rPr>
                <a:t>GPU</a:t>
              </a: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</p:grp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2322432E-BD0D-F8FF-E5F7-A37117F5DE0A}"/>
              </a:ext>
            </a:extLst>
          </p:cNvPr>
          <p:cNvCxnSpPr>
            <a:cxnSpLocks/>
            <a:endCxn id="219" idx="0"/>
          </p:cNvCxnSpPr>
          <p:nvPr/>
        </p:nvCxnSpPr>
        <p:spPr>
          <a:xfrm flipH="1">
            <a:off x="5893836" y="3792238"/>
            <a:ext cx="1767" cy="198739"/>
          </a:xfrm>
          <a:prstGeom prst="line">
            <a:avLst/>
          </a:prstGeom>
          <a:noFill/>
          <a:ln w="1905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72E79534-0A3A-DC56-AED4-248AE6929EDC}"/>
              </a:ext>
            </a:extLst>
          </p:cNvPr>
          <p:cNvGrpSpPr/>
          <p:nvPr/>
        </p:nvGrpSpPr>
        <p:grpSpPr>
          <a:xfrm>
            <a:off x="6309338" y="3999399"/>
            <a:ext cx="541537" cy="275208"/>
            <a:chOff x="4580878" y="3355759"/>
            <a:chExt cx="541537" cy="275208"/>
          </a:xfrm>
          <a:solidFill>
            <a:srgbClr val="92D050"/>
          </a:solidFill>
        </p:grpSpPr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20A06FAA-1411-0DD1-6651-EC9F628B495A}"/>
                </a:ext>
              </a:extLst>
            </p:cNvPr>
            <p:cNvSpPr/>
            <p:nvPr/>
          </p:nvSpPr>
          <p:spPr>
            <a:xfrm>
              <a:off x="4580878" y="3357979"/>
              <a:ext cx="541537" cy="272988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8ED00C00-A52E-B79E-09A8-345AC48950E4}"/>
                </a:ext>
              </a:extLst>
            </p:cNvPr>
            <p:cNvSpPr txBox="1"/>
            <p:nvPr/>
          </p:nvSpPr>
          <p:spPr>
            <a:xfrm>
              <a:off x="4670456" y="3355759"/>
              <a:ext cx="387177" cy="246221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spc="0" normalizeH="0" baseline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H100</a:t>
              </a:r>
            </a:p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800">
                  <a:solidFill>
                    <a:schemeClr val="bg1"/>
                  </a:solidFill>
                  <a:sym typeface="Helvetica Neue"/>
                </a:rPr>
                <a:t>GPU</a:t>
              </a: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</p:grp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02259491-217A-85B2-555C-6602237EC92B}"/>
              </a:ext>
            </a:extLst>
          </p:cNvPr>
          <p:cNvCxnSpPr>
            <a:cxnSpLocks/>
            <a:endCxn id="223" idx="0"/>
          </p:cNvCxnSpPr>
          <p:nvPr/>
        </p:nvCxnSpPr>
        <p:spPr>
          <a:xfrm flipH="1">
            <a:off x="6580107" y="3802880"/>
            <a:ext cx="1767" cy="198739"/>
          </a:xfrm>
          <a:prstGeom prst="line">
            <a:avLst/>
          </a:prstGeom>
          <a:noFill/>
          <a:ln w="1905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3A1457CD-8345-A453-94FA-AEF5217F27ED}"/>
              </a:ext>
            </a:extLst>
          </p:cNvPr>
          <p:cNvGrpSpPr/>
          <p:nvPr/>
        </p:nvGrpSpPr>
        <p:grpSpPr>
          <a:xfrm>
            <a:off x="7020506" y="3982323"/>
            <a:ext cx="541537" cy="275208"/>
            <a:chOff x="4580878" y="3355759"/>
            <a:chExt cx="541537" cy="275208"/>
          </a:xfrm>
          <a:solidFill>
            <a:srgbClr val="92D050"/>
          </a:solidFill>
        </p:grpSpPr>
        <p:sp>
          <p:nvSpPr>
            <p:cNvPr id="227" name="Rectangle 226">
              <a:extLst>
                <a:ext uri="{FF2B5EF4-FFF2-40B4-BE49-F238E27FC236}">
                  <a16:creationId xmlns:a16="http://schemas.microsoft.com/office/drawing/2014/main" id="{70071163-8124-F28E-4102-FC4DBB1F2539}"/>
                </a:ext>
              </a:extLst>
            </p:cNvPr>
            <p:cNvSpPr/>
            <p:nvPr/>
          </p:nvSpPr>
          <p:spPr>
            <a:xfrm>
              <a:off x="4580878" y="3357979"/>
              <a:ext cx="541537" cy="272988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33B56DAE-0AB0-0DAB-48C1-EAB960AC4ABD}"/>
                </a:ext>
              </a:extLst>
            </p:cNvPr>
            <p:cNvSpPr txBox="1"/>
            <p:nvPr/>
          </p:nvSpPr>
          <p:spPr>
            <a:xfrm>
              <a:off x="4670456" y="3355759"/>
              <a:ext cx="387177" cy="246221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spc="0" normalizeH="0" baseline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H100</a:t>
              </a:r>
            </a:p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800">
                  <a:solidFill>
                    <a:schemeClr val="bg1"/>
                  </a:solidFill>
                  <a:sym typeface="Helvetica Neue"/>
                </a:rPr>
                <a:t>GPU</a:t>
              </a: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</p:grp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2B0A4426-1098-CEA4-8BD8-2609C45A576F}"/>
              </a:ext>
            </a:extLst>
          </p:cNvPr>
          <p:cNvCxnSpPr>
            <a:cxnSpLocks/>
            <a:endCxn id="227" idx="0"/>
          </p:cNvCxnSpPr>
          <p:nvPr/>
        </p:nvCxnSpPr>
        <p:spPr>
          <a:xfrm flipH="1">
            <a:off x="7291275" y="3785804"/>
            <a:ext cx="1767" cy="198739"/>
          </a:xfrm>
          <a:prstGeom prst="line">
            <a:avLst/>
          </a:prstGeom>
          <a:noFill/>
          <a:ln w="1905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230" name="Group 229">
            <a:extLst>
              <a:ext uri="{FF2B5EF4-FFF2-40B4-BE49-F238E27FC236}">
                <a16:creationId xmlns:a16="http://schemas.microsoft.com/office/drawing/2014/main" id="{54BF3E98-0D4D-EF61-E08F-FDF8FE0B2840}"/>
              </a:ext>
            </a:extLst>
          </p:cNvPr>
          <p:cNvGrpSpPr/>
          <p:nvPr/>
        </p:nvGrpSpPr>
        <p:grpSpPr>
          <a:xfrm>
            <a:off x="7695503" y="3974528"/>
            <a:ext cx="541537" cy="275208"/>
            <a:chOff x="4580878" y="3355759"/>
            <a:chExt cx="541537" cy="275208"/>
          </a:xfrm>
          <a:solidFill>
            <a:srgbClr val="92D050"/>
          </a:solidFill>
        </p:grpSpPr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08C1E12C-2767-3F0E-8503-5DF256DDDE2E}"/>
                </a:ext>
              </a:extLst>
            </p:cNvPr>
            <p:cNvSpPr/>
            <p:nvPr/>
          </p:nvSpPr>
          <p:spPr>
            <a:xfrm>
              <a:off x="4580878" y="3357979"/>
              <a:ext cx="541537" cy="272988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12F6E848-208B-066A-7EE6-B21FC1C80F21}"/>
                </a:ext>
              </a:extLst>
            </p:cNvPr>
            <p:cNvSpPr txBox="1"/>
            <p:nvPr/>
          </p:nvSpPr>
          <p:spPr>
            <a:xfrm>
              <a:off x="4670456" y="3355759"/>
              <a:ext cx="387177" cy="246221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spc="0" normalizeH="0" baseline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H100</a:t>
              </a:r>
            </a:p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800">
                  <a:solidFill>
                    <a:schemeClr val="bg1"/>
                  </a:solidFill>
                  <a:sym typeface="Helvetica Neue"/>
                </a:rPr>
                <a:t>GPU</a:t>
              </a: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</p:grp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2EAB3E94-7354-709E-CB2D-5AE0A10E9EB3}"/>
              </a:ext>
            </a:extLst>
          </p:cNvPr>
          <p:cNvCxnSpPr>
            <a:cxnSpLocks/>
            <a:endCxn id="231" idx="0"/>
          </p:cNvCxnSpPr>
          <p:nvPr/>
        </p:nvCxnSpPr>
        <p:spPr>
          <a:xfrm flipH="1">
            <a:off x="7966272" y="3778009"/>
            <a:ext cx="1767" cy="198739"/>
          </a:xfrm>
          <a:prstGeom prst="line">
            <a:avLst/>
          </a:prstGeom>
          <a:noFill/>
          <a:ln w="1905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EEB54E31-FE88-D72E-44CE-F53CDB366058}"/>
              </a:ext>
            </a:extLst>
          </p:cNvPr>
          <p:cNvGrpSpPr/>
          <p:nvPr/>
        </p:nvGrpSpPr>
        <p:grpSpPr>
          <a:xfrm>
            <a:off x="8389452" y="3976092"/>
            <a:ext cx="541537" cy="275208"/>
            <a:chOff x="4580878" y="3355759"/>
            <a:chExt cx="541537" cy="275208"/>
          </a:xfrm>
          <a:solidFill>
            <a:srgbClr val="92D050"/>
          </a:solidFill>
        </p:grpSpPr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625EF0D8-76EE-0B64-2C33-6EAFBBFE7045}"/>
                </a:ext>
              </a:extLst>
            </p:cNvPr>
            <p:cNvSpPr/>
            <p:nvPr/>
          </p:nvSpPr>
          <p:spPr>
            <a:xfrm>
              <a:off x="4580878" y="3357979"/>
              <a:ext cx="541537" cy="272988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3CEB0336-C35F-70E0-F452-A1B060831B83}"/>
                </a:ext>
              </a:extLst>
            </p:cNvPr>
            <p:cNvSpPr txBox="1"/>
            <p:nvPr/>
          </p:nvSpPr>
          <p:spPr>
            <a:xfrm>
              <a:off x="4670456" y="3355759"/>
              <a:ext cx="387177" cy="246221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spc="0" normalizeH="0" baseline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H100</a:t>
              </a:r>
            </a:p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800">
                  <a:solidFill>
                    <a:schemeClr val="bg1"/>
                  </a:solidFill>
                  <a:sym typeface="Helvetica Neue"/>
                </a:rPr>
                <a:t>GPU</a:t>
              </a: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</p:grpSp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id="{DF93B630-ECF1-3A81-6DF5-47585904AB2F}"/>
              </a:ext>
            </a:extLst>
          </p:cNvPr>
          <p:cNvCxnSpPr>
            <a:cxnSpLocks/>
            <a:endCxn id="235" idx="0"/>
          </p:cNvCxnSpPr>
          <p:nvPr/>
        </p:nvCxnSpPr>
        <p:spPr>
          <a:xfrm flipH="1">
            <a:off x="8660221" y="3779573"/>
            <a:ext cx="1767" cy="198739"/>
          </a:xfrm>
          <a:prstGeom prst="line">
            <a:avLst/>
          </a:prstGeom>
          <a:noFill/>
          <a:ln w="1905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1" name="Connector: Elbow 240">
            <a:extLst>
              <a:ext uri="{FF2B5EF4-FFF2-40B4-BE49-F238E27FC236}">
                <a16:creationId xmlns:a16="http://schemas.microsoft.com/office/drawing/2014/main" id="{8DAFC638-AAE1-A170-4F11-F1849716C9D7}"/>
              </a:ext>
            </a:extLst>
          </p:cNvPr>
          <p:cNvCxnSpPr>
            <a:cxnSpLocks/>
            <a:stCxn id="308" idx="4"/>
            <a:endCxn id="103" idx="0"/>
          </p:cNvCxnSpPr>
          <p:nvPr/>
        </p:nvCxnSpPr>
        <p:spPr>
          <a:xfrm rot="5400000">
            <a:off x="5256116" y="2631607"/>
            <a:ext cx="823300" cy="949766"/>
          </a:xfrm>
          <a:prstGeom prst="bentConnector3">
            <a:avLst>
              <a:gd name="adj1" fmla="val 19807"/>
            </a:avLst>
          </a:prstGeom>
          <a:noFill/>
          <a:ln w="19050" cap="flat">
            <a:solidFill>
              <a:schemeClr val="accent6">
                <a:lumMod val="60000"/>
                <a:lumOff val="4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D5F715E4-8C51-565C-631C-38725E98BB5F}"/>
              </a:ext>
            </a:extLst>
          </p:cNvPr>
          <p:cNvCxnSpPr>
            <a:cxnSpLocks/>
            <a:endCxn id="108" idx="0"/>
          </p:cNvCxnSpPr>
          <p:nvPr/>
        </p:nvCxnSpPr>
        <p:spPr>
          <a:xfrm rot="5400000">
            <a:off x="5755593" y="2827603"/>
            <a:ext cx="824314" cy="556760"/>
          </a:xfrm>
          <a:prstGeom prst="bentConnector3">
            <a:avLst>
              <a:gd name="adj1" fmla="val 34922"/>
            </a:avLst>
          </a:prstGeom>
          <a:noFill/>
          <a:ln w="19050" cap="flat">
            <a:solidFill>
              <a:schemeClr val="accent6">
                <a:lumMod val="60000"/>
                <a:lumOff val="4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6" name="Connector: Elbow 265">
            <a:extLst>
              <a:ext uri="{FF2B5EF4-FFF2-40B4-BE49-F238E27FC236}">
                <a16:creationId xmlns:a16="http://schemas.microsoft.com/office/drawing/2014/main" id="{6D783BBF-F635-24A7-44CC-B14A5762296D}"/>
              </a:ext>
            </a:extLst>
          </p:cNvPr>
          <p:cNvCxnSpPr>
            <a:cxnSpLocks/>
            <a:stCxn id="10" idx="2"/>
            <a:endCxn id="111" idx="0"/>
          </p:cNvCxnSpPr>
          <p:nvPr/>
        </p:nvCxnSpPr>
        <p:spPr>
          <a:xfrm rot="5400000">
            <a:off x="6288909" y="2975639"/>
            <a:ext cx="839450" cy="245553"/>
          </a:xfrm>
          <a:prstGeom prst="bentConnector3">
            <a:avLst>
              <a:gd name="adj1" fmla="val 47885"/>
            </a:avLst>
          </a:prstGeom>
          <a:noFill/>
          <a:ln w="19050" cap="flat">
            <a:solidFill>
              <a:schemeClr val="accent6">
                <a:lumMod val="60000"/>
                <a:lumOff val="4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3" name="Connector: Elbow 272">
            <a:extLst>
              <a:ext uri="{FF2B5EF4-FFF2-40B4-BE49-F238E27FC236}">
                <a16:creationId xmlns:a16="http://schemas.microsoft.com/office/drawing/2014/main" id="{1FB7C15F-AE4B-403B-D761-235A5A9D7761}"/>
              </a:ext>
            </a:extLst>
          </p:cNvPr>
          <p:cNvCxnSpPr>
            <a:cxnSpLocks/>
            <a:endCxn id="114" idx="0"/>
          </p:cNvCxnSpPr>
          <p:nvPr/>
        </p:nvCxnSpPr>
        <p:spPr>
          <a:xfrm rot="16200000" flipH="1">
            <a:off x="6720854" y="2956650"/>
            <a:ext cx="829134" cy="293846"/>
          </a:xfrm>
          <a:prstGeom prst="bentConnector3">
            <a:avLst>
              <a:gd name="adj1" fmla="val 47858"/>
            </a:avLst>
          </a:prstGeom>
          <a:noFill/>
          <a:ln w="19050" cap="flat">
            <a:solidFill>
              <a:schemeClr val="accent6">
                <a:lumMod val="60000"/>
                <a:lumOff val="4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9" name="Connector: Elbow 278">
            <a:extLst>
              <a:ext uri="{FF2B5EF4-FFF2-40B4-BE49-F238E27FC236}">
                <a16:creationId xmlns:a16="http://schemas.microsoft.com/office/drawing/2014/main" id="{13F62DC4-4D91-16F2-C462-FF8FCFF596F1}"/>
              </a:ext>
            </a:extLst>
          </p:cNvPr>
          <p:cNvCxnSpPr>
            <a:cxnSpLocks/>
          </p:cNvCxnSpPr>
          <p:nvPr/>
        </p:nvCxnSpPr>
        <p:spPr>
          <a:xfrm rot="16200000" flipH="1">
            <a:off x="7050104" y="2740275"/>
            <a:ext cx="858043" cy="724230"/>
          </a:xfrm>
          <a:prstGeom prst="bentConnector3">
            <a:avLst>
              <a:gd name="adj1" fmla="val 33447"/>
            </a:avLst>
          </a:prstGeom>
          <a:noFill/>
          <a:ln w="19050" cap="flat">
            <a:solidFill>
              <a:schemeClr val="accent6">
                <a:lumMod val="60000"/>
                <a:lumOff val="4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1" name="Connector: Elbow 290">
            <a:extLst>
              <a:ext uri="{FF2B5EF4-FFF2-40B4-BE49-F238E27FC236}">
                <a16:creationId xmlns:a16="http://schemas.microsoft.com/office/drawing/2014/main" id="{8F832395-3FD3-FF66-12D8-9BDD8B69CD6B}"/>
              </a:ext>
            </a:extLst>
          </p:cNvPr>
          <p:cNvCxnSpPr>
            <a:cxnSpLocks/>
            <a:stCxn id="300" idx="4"/>
            <a:endCxn id="120" idx="0"/>
          </p:cNvCxnSpPr>
          <p:nvPr/>
        </p:nvCxnSpPr>
        <p:spPr>
          <a:xfrm rot="16200000" flipH="1">
            <a:off x="7587570" y="2430392"/>
            <a:ext cx="823300" cy="1352195"/>
          </a:xfrm>
          <a:prstGeom prst="bentConnector3">
            <a:avLst>
              <a:gd name="adj1" fmla="val 19807"/>
            </a:avLst>
          </a:prstGeom>
          <a:noFill/>
          <a:ln w="19050" cap="flat">
            <a:solidFill>
              <a:schemeClr val="accent6">
                <a:lumMod val="60000"/>
                <a:lumOff val="4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094D9CB1-7FDB-8035-112D-81AB09D893B3}"/>
              </a:ext>
            </a:extLst>
          </p:cNvPr>
          <p:cNvCxnSpPr>
            <a:cxnSpLocks/>
            <a:stCxn id="142" idx="0"/>
            <a:endCxn id="124" idx="2"/>
          </p:cNvCxnSpPr>
          <p:nvPr/>
        </p:nvCxnSpPr>
        <p:spPr>
          <a:xfrm flipH="1" flipV="1">
            <a:off x="5191115" y="4262855"/>
            <a:ext cx="375100" cy="476167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34" name="Straight Connector 333">
            <a:extLst>
              <a:ext uri="{FF2B5EF4-FFF2-40B4-BE49-F238E27FC236}">
                <a16:creationId xmlns:a16="http://schemas.microsoft.com/office/drawing/2014/main" id="{FC787117-B1BB-D5B6-1F98-80D69F6B2FC6}"/>
              </a:ext>
            </a:extLst>
          </p:cNvPr>
          <p:cNvCxnSpPr>
            <a:cxnSpLocks/>
            <a:stCxn id="142" idx="0"/>
            <a:endCxn id="219" idx="2"/>
          </p:cNvCxnSpPr>
          <p:nvPr/>
        </p:nvCxnSpPr>
        <p:spPr>
          <a:xfrm flipV="1">
            <a:off x="5566215" y="4263965"/>
            <a:ext cx="327621" cy="475057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38" name="Straight Connector 337">
            <a:extLst>
              <a:ext uri="{FF2B5EF4-FFF2-40B4-BE49-F238E27FC236}">
                <a16:creationId xmlns:a16="http://schemas.microsoft.com/office/drawing/2014/main" id="{392EE455-E879-82E0-A8BD-DF57BE7A710A}"/>
              </a:ext>
            </a:extLst>
          </p:cNvPr>
          <p:cNvCxnSpPr>
            <a:cxnSpLocks/>
            <a:stCxn id="142" idx="0"/>
            <a:endCxn id="223" idx="2"/>
          </p:cNvCxnSpPr>
          <p:nvPr/>
        </p:nvCxnSpPr>
        <p:spPr>
          <a:xfrm flipV="1">
            <a:off x="5566215" y="4274607"/>
            <a:ext cx="1013892" cy="464415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41" name="Straight Connector 340">
            <a:extLst>
              <a:ext uri="{FF2B5EF4-FFF2-40B4-BE49-F238E27FC236}">
                <a16:creationId xmlns:a16="http://schemas.microsoft.com/office/drawing/2014/main" id="{0ACEBD4E-E304-6C61-1D2E-46622D659533}"/>
              </a:ext>
            </a:extLst>
          </p:cNvPr>
          <p:cNvCxnSpPr>
            <a:cxnSpLocks/>
            <a:stCxn id="145" idx="0"/>
            <a:endCxn id="223" idx="2"/>
          </p:cNvCxnSpPr>
          <p:nvPr/>
        </p:nvCxnSpPr>
        <p:spPr>
          <a:xfrm flipV="1">
            <a:off x="6511314" y="4274607"/>
            <a:ext cx="68793" cy="467115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44" name="Straight Connector 343">
            <a:extLst>
              <a:ext uri="{FF2B5EF4-FFF2-40B4-BE49-F238E27FC236}">
                <a16:creationId xmlns:a16="http://schemas.microsoft.com/office/drawing/2014/main" id="{EABD5238-71CB-AAB3-EC2D-4B69B128ECE3}"/>
              </a:ext>
            </a:extLst>
          </p:cNvPr>
          <p:cNvCxnSpPr>
            <a:cxnSpLocks/>
            <a:stCxn id="142" idx="0"/>
            <a:endCxn id="227" idx="2"/>
          </p:cNvCxnSpPr>
          <p:nvPr/>
        </p:nvCxnSpPr>
        <p:spPr>
          <a:xfrm flipV="1">
            <a:off x="5566215" y="4257531"/>
            <a:ext cx="1725060" cy="481491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47" name="Straight Connector 346">
            <a:extLst>
              <a:ext uri="{FF2B5EF4-FFF2-40B4-BE49-F238E27FC236}">
                <a16:creationId xmlns:a16="http://schemas.microsoft.com/office/drawing/2014/main" id="{5B7AC2B4-A683-D350-5C4E-96DB0F8D638C}"/>
              </a:ext>
            </a:extLst>
          </p:cNvPr>
          <p:cNvCxnSpPr>
            <a:cxnSpLocks/>
            <a:stCxn id="142" idx="0"/>
            <a:endCxn id="231" idx="2"/>
          </p:cNvCxnSpPr>
          <p:nvPr/>
        </p:nvCxnSpPr>
        <p:spPr>
          <a:xfrm flipV="1">
            <a:off x="5566215" y="4249736"/>
            <a:ext cx="2400057" cy="489286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50" name="Straight Connector 349">
            <a:extLst>
              <a:ext uri="{FF2B5EF4-FFF2-40B4-BE49-F238E27FC236}">
                <a16:creationId xmlns:a16="http://schemas.microsoft.com/office/drawing/2014/main" id="{15FC6EC0-1643-09E5-A21E-94A368FB4A7D}"/>
              </a:ext>
            </a:extLst>
          </p:cNvPr>
          <p:cNvCxnSpPr>
            <a:cxnSpLocks/>
            <a:stCxn id="142" idx="0"/>
            <a:endCxn id="235" idx="2"/>
          </p:cNvCxnSpPr>
          <p:nvPr/>
        </p:nvCxnSpPr>
        <p:spPr>
          <a:xfrm flipV="1">
            <a:off x="5566215" y="4251300"/>
            <a:ext cx="3094006" cy="487722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53" name="Straight Connector 352">
            <a:extLst>
              <a:ext uri="{FF2B5EF4-FFF2-40B4-BE49-F238E27FC236}">
                <a16:creationId xmlns:a16="http://schemas.microsoft.com/office/drawing/2014/main" id="{48D0ECC8-5711-0C0D-F831-B173A5D6B968}"/>
              </a:ext>
            </a:extLst>
          </p:cNvPr>
          <p:cNvCxnSpPr>
            <a:cxnSpLocks/>
            <a:stCxn id="124" idx="2"/>
            <a:endCxn id="145" idx="0"/>
          </p:cNvCxnSpPr>
          <p:nvPr/>
        </p:nvCxnSpPr>
        <p:spPr>
          <a:xfrm>
            <a:off x="5191115" y="4262855"/>
            <a:ext cx="1320199" cy="478867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56" name="Straight Connector 355">
            <a:extLst>
              <a:ext uri="{FF2B5EF4-FFF2-40B4-BE49-F238E27FC236}">
                <a16:creationId xmlns:a16="http://schemas.microsoft.com/office/drawing/2014/main" id="{05E3F93A-E69B-CF93-BFF8-438D5C0888E7}"/>
              </a:ext>
            </a:extLst>
          </p:cNvPr>
          <p:cNvCxnSpPr>
            <a:cxnSpLocks/>
            <a:stCxn id="219" idx="2"/>
            <a:endCxn id="145" idx="0"/>
          </p:cNvCxnSpPr>
          <p:nvPr/>
        </p:nvCxnSpPr>
        <p:spPr>
          <a:xfrm>
            <a:off x="5893836" y="4263965"/>
            <a:ext cx="617478" cy="477757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59" name="Straight Connector 358">
            <a:extLst>
              <a:ext uri="{FF2B5EF4-FFF2-40B4-BE49-F238E27FC236}">
                <a16:creationId xmlns:a16="http://schemas.microsoft.com/office/drawing/2014/main" id="{69E4BC51-F26A-B2EE-D166-94F78A148A1B}"/>
              </a:ext>
            </a:extLst>
          </p:cNvPr>
          <p:cNvCxnSpPr>
            <a:cxnSpLocks/>
            <a:stCxn id="227" idx="2"/>
            <a:endCxn id="145" idx="0"/>
          </p:cNvCxnSpPr>
          <p:nvPr/>
        </p:nvCxnSpPr>
        <p:spPr>
          <a:xfrm flipH="1">
            <a:off x="6511314" y="4257531"/>
            <a:ext cx="779961" cy="484191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62" name="Straight Connector 361">
            <a:extLst>
              <a:ext uri="{FF2B5EF4-FFF2-40B4-BE49-F238E27FC236}">
                <a16:creationId xmlns:a16="http://schemas.microsoft.com/office/drawing/2014/main" id="{82D1D4C4-A88A-250A-9652-706128C2B718}"/>
              </a:ext>
            </a:extLst>
          </p:cNvPr>
          <p:cNvCxnSpPr>
            <a:cxnSpLocks/>
            <a:stCxn id="231" idx="2"/>
            <a:endCxn id="145" idx="0"/>
          </p:cNvCxnSpPr>
          <p:nvPr/>
        </p:nvCxnSpPr>
        <p:spPr>
          <a:xfrm flipH="1">
            <a:off x="6511314" y="4249736"/>
            <a:ext cx="1454958" cy="491986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65" name="Straight Connector 364">
            <a:extLst>
              <a:ext uri="{FF2B5EF4-FFF2-40B4-BE49-F238E27FC236}">
                <a16:creationId xmlns:a16="http://schemas.microsoft.com/office/drawing/2014/main" id="{1A32B46E-51AE-3066-02F0-C64AE32E0F36}"/>
              </a:ext>
            </a:extLst>
          </p:cNvPr>
          <p:cNvCxnSpPr>
            <a:cxnSpLocks/>
            <a:stCxn id="235" idx="2"/>
            <a:endCxn id="145" idx="0"/>
          </p:cNvCxnSpPr>
          <p:nvPr/>
        </p:nvCxnSpPr>
        <p:spPr>
          <a:xfrm flipH="1">
            <a:off x="6511314" y="4251300"/>
            <a:ext cx="2148907" cy="490422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68" name="Straight Connector 367">
            <a:extLst>
              <a:ext uri="{FF2B5EF4-FFF2-40B4-BE49-F238E27FC236}">
                <a16:creationId xmlns:a16="http://schemas.microsoft.com/office/drawing/2014/main" id="{45954790-5C6C-92E7-CE0F-589D881372DB}"/>
              </a:ext>
            </a:extLst>
          </p:cNvPr>
          <p:cNvCxnSpPr>
            <a:cxnSpLocks/>
            <a:stCxn id="124" idx="2"/>
            <a:endCxn id="148" idx="0"/>
          </p:cNvCxnSpPr>
          <p:nvPr/>
        </p:nvCxnSpPr>
        <p:spPr>
          <a:xfrm>
            <a:off x="5191115" y="4262855"/>
            <a:ext cx="2162077" cy="481234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71" name="Straight Connector 370">
            <a:extLst>
              <a:ext uri="{FF2B5EF4-FFF2-40B4-BE49-F238E27FC236}">
                <a16:creationId xmlns:a16="http://schemas.microsoft.com/office/drawing/2014/main" id="{7AC9ABD7-CF0F-E3C5-9CFD-0BF6F57453A0}"/>
              </a:ext>
            </a:extLst>
          </p:cNvPr>
          <p:cNvCxnSpPr>
            <a:cxnSpLocks/>
            <a:stCxn id="219" idx="2"/>
            <a:endCxn id="148" idx="0"/>
          </p:cNvCxnSpPr>
          <p:nvPr/>
        </p:nvCxnSpPr>
        <p:spPr>
          <a:xfrm>
            <a:off x="5893836" y="4263965"/>
            <a:ext cx="1459356" cy="480124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DFD0FEB6-D1E4-657C-8BB6-CDA72E547693}"/>
              </a:ext>
            </a:extLst>
          </p:cNvPr>
          <p:cNvCxnSpPr>
            <a:cxnSpLocks/>
            <a:stCxn id="223" idx="2"/>
            <a:endCxn id="148" idx="0"/>
          </p:cNvCxnSpPr>
          <p:nvPr/>
        </p:nvCxnSpPr>
        <p:spPr>
          <a:xfrm>
            <a:off x="6580107" y="4274607"/>
            <a:ext cx="773085" cy="469482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77" name="Straight Connector 376">
            <a:extLst>
              <a:ext uri="{FF2B5EF4-FFF2-40B4-BE49-F238E27FC236}">
                <a16:creationId xmlns:a16="http://schemas.microsoft.com/office/drawing/2014/main" id="{77A842F5-D06F-3282-9FCC-84F66BE820B9}"/>
              </a:ext>
            </a:extLst>
          </p:cNvPr>
          <p:cNvCxnSpPr>
            <a:cxnSpLocks/>
            <a:stCxn id="227" idx="2"/>
            <a:endCxn id="148" idx="0"/>
          </p:cNvCxnSpPr>
          <p:nvPr/>
        </p:nvCxnSpPr>
        <p:spPr>
          <a:xfrm>
            <a:off x="7291275" y="4257531"/>
            <a:ext cx="61917" cy="486558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80" name="Straight Connector 379">
            <a:extLst>
              <a:ext uri="{FF2B5EF4-FFF2-40B4-BE49-F238E27FC236}">
                <a16:creationId xmlns:a16="http://schemas.microsoft.com/office/drawing/2014/main" id="{F1F94AA9-857F-8DF4-5721-58E7440E44D1}"/>
              </a:ext>
            </a:extLst>
          </p:cNvPr>
          <p:cNvCxnSpPr>
            <a:cxnSpLocks/>
            <a:stCxn id="231" idx="2"/>
            <a:endCxn id="148" idx="0"/>
          </p:cNvCxnSpPr>
          <p:nvPr/>
        </p:nvCxnSpPr>
        <p:spPr>
          <a:xfrm flipH="1">
            <a:off x="7353192" y="4249736"/>
            <a:ext cx="613080" cy="494353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83" name="Straight Connector 382">
            <a:extLst>
              <a:ext uri="{FF2B5EF4-FFF2-40B4-BE49-F238E27FC236}">
                <a16:creationId xmlns:a16="http://schemas.microsoft.com/office/drawing/2014/main" id="{B878F5DA-BB9F-75A9-1D9C-9EB456E0CC36}"/>
              </a:ext>
            </a:extLst>
          </p:cNvPr>
          <p:cNvCxnSpPr>
            <a:cxnSpLocks/>
            <a:stCxn id="235" idx="2"/>
            <a:endCxn id="148" idx="0"/>
          </p:cNvCxnSpPr>
          <p:nvPr/>
        </p:nvCxnSpPr>
        <p:spPr>
          <a:xfrm flipH="1">
            <a:off x="7353192" y="4251300"/>
            <a:ext cx="1307029" cy="492789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86" name="Straight Connector 385">
            <a:extLst>
              <a:ext uri="{FF2B5EF4-FFF2-40B4-BE49-F238E27FC236}">
                <a16:creationId xmlns:a16="http://schemas.microsoft.com/office/drawing/2014/main" id="{93FECA99-AD88-C577-BBF0-9BDD5BD4ED3A}"/>
              </a:ext>
            </a:extLst>
          </p:cNvPr>
          <p:cNvCxnSpPr>
            <a:cxnSpLocks/>
            <a:stCxn id="235" idx="2"/>
            <a:endCxn id="151" idx="0"/>
          </p:cNvCxnSpPr>
          <p:nvPr/>
        </p:nvCxnSpPr>
        <p:spPr>
          <a:xfrm flipH="1">
            <a:off x="8281642" y="4251300"/>
            <a:ext cx="378579" cy="481023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89" name="Straight Connector 388">
            <a:extLst>
              <a:ext uri="{FF2B5EF4-FFF2-40B4-BE49-F238E27FC236}">
                <a16:creationId xmlns:a16="http://schemas.microsoft.com/office/drawing/2014/main" id="{2CA453CD-FA1E-12D8-09CC-C14FA5A726B2}"/>
              </a:ext>
            </a:extLst>
          </p:cNvPr>
          <p:cNvCxnSpPr>
            <a:cxnSpLocks/>
            <a:stCxn id="231" idx="2"/>
            <a:endCxn id="151" idx="0"/>
          </p:cNvCxnSpPr>
          <p:nvPr/>
        </p:nvCxnSpPr>
        <p:spPr>
          <a:xfrm>
            <a:off x="7966272" y="4249736"/>
            <a:ext cx="315370" cy="482587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92" name="Straight Connector 391">
            <a:extLst>
              <a:ext uri="{FF2B5EF4-FFF2-40B4-BE49-F238E27FC236}">
                <a16:creationId xmlns:a16="http://schemas.microsoft.com/office/drawing/2014/main" id="{A276F323-DF45-62BF-7D94-8AF605057AB7}"/>
              </a:ext>
            </a:extLst>
          </p:cNvPr>
          <p:cNvCxnSpPr>
            <a:cxnSpLocks/>
            <a:stCxn id="227" idx="2"/>
            <a:endCxn id="151" idx="0"/>
          </p:cNvCxnSpPr>
          <p:nvPr/>
        </p:nvCxnSpPr>
        <p:spPr>
          <a:xfrm>
            <a:off x="7291275" y="4257531"/>
            <a:ext cx="990367" cy="474792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95" name="Straight Connector 394">
            <a:extLst>
              <a:ext uri="{FF2B5EF4-FFF2-40B4-BE49-F238E27FC236}">
                <a16:creationId xmlns:a16="http://schemas.microsoft.com/office/drawing/2014/main" id="{BD004685-E73A-A17D-99D6-574D198AA1C6}"/>
              </a:ext>
            </a:extLst>
          </p:cNvPr>
          <p:cNvCxnSpPr>
            <a:cxnSpLocks/>
            <a:stCxn id="223" idx="2"/>
            <a:endCxn id="151" idx="0"/>
          </p:cNvCxnSpPr>
          <p:nvPr/>
        </p:nvCxnSpPr>
        <p:spPr>
          <a:xfrm>
            <a:off x="6580107" y="4274607"/>
            <a:ext cx="1701535" cy="457716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98" name="Straight Connector 397">
            <a:extLst>
              <a:ext uri="{FF2B5EF4-FFF2-40B4-BE49-F238E27FC236}">
                <a16:creationId xmlns:a16="http://schemas.microsoft.com/office/drawing/2014/main" id="{83896618-274E-FE7C-C0A2-1D56844DC08B}"/>
              </a:ext>
            </a:extLst>
          </p:cNvPr>
          <p:cNvCxnSpPr>
            <a:cxnSpLocks/>
            <a:stCxn id="219" idx="2"/>
            <a:endCxn id="151" idx="0"/>
          </p:cNvCxnSpPr>
          <p:nvPr/>
        </p:nvCxnSpPr>
        <p:spPr>
          <a:xfrm>
            <a:off x="5893836" y="4263965"/>
            <a:ext cx="2387806" cy="468358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01" name="Straight Connector 400">
            <a:extLst>
              <a:ext uri="{FF2B5EF4-FFF2-40B4-BE49-F238E27FC236}">
                <a16:creationId xmlns:a16="http://schemas.microsoft.com/office/drawing/2014/main" id="{CB1634AB-EC1B-8BDC-2E00-1870F74C585A}"/>
              </a:ext>
            </a:extLst>
          </p:cNvPr>
          <p:cNvCxnSpPr>
            <a:cxnSpLocks/>
            <a:stCxn id="124" idx="2"/>
            <a:endCxn id="151" idx="0"/>
          </p:cNvCxnSpPr>
          <p:nvPr/>
        </p:nvCxnSpPr>
        <p:spPr>
          <a:xfrm>
            <a:off x="5191115" y="4262855"/>
            <a:ext cx="3090527" cy="469468"/>
          </a:xfrm>
          <a:prstGeom prst="line">
            <a:avLst/>
          </a:prstGeom>
          <a:noFill/>
          <a:ln w="19050" cap="flat">
            <a:solidFill>
              <a:schemeClr val="accent6">
                <a:lumMod val="7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22" name="TextBox 421">
            <a:extLst>
              <a:ext uri="{FF2B5EF4-FFF2-40B4-BE49-F238E27FC236}">
                <a16:creationId xmlns:a16="http://schemas.microsoft.com/office/drawing/2014/main" id="{074C0FF2-B327-E819-E60E-B7131C12F28D}"/>
              </a:ext>
            </a:extLst>
          </p:cNvPr>
          <p:cNvSpPr txBox="1"/>
          <p:nvPr/>
        </p:nvSpPr>
        <p:spPr>
          <a:xfrm>
            <a:off x="4801449" y="4490701"/>
            <a:ext cx="33342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NVLink</a:t>
            </a:r>
            <a:endParaRPr kumimoji="0" lang="en-US" sz="800" b="0" i="0" u="none" strike="noStrike" cap="none" spc="0" normalizeH="0" baseline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423" name="TextBox 422">
            <a:extLst>
              <a:ext uri="{FF2B5EF4-FFF2-40B4-BE49-F238E27FC236}">
                <a16:creationId xmlns:a16="http://schemas.microsoft.com/office/drawing/2014/main" id="{AF4EE80F-3F6D-6CA7-A983-714FC3D5D63C}"/>
              </a:ext>
            </a:extLst>
          </p:cNvPr>
          <p:cNvSpPr txBox="1"/>
          <p:nvPr/>
        </p:nvSpPr>
        <p:spPr>
          <a:xfrm>
            <a:off x="4572760" y="3832999"/>
            <a:ext cx="432811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PCIe/CXL</a:t>
            </a:r>
          </a:p>
        </p:txBody>
      </p:sp>
      <p:cxnSp>
        <p:nvCxnSpPr>
          <p:cNvPr id="425" name="Straight Connector 424">
            <a:extLst>
              <a:ext uri="{FF2B5EF4-FFF2-40B4-BE49-F238E27FC236}">
                <a16:creationId xmlns:a16="http://schemas.microsoft.com/office/drawing/2014/main" id="{8AA04F36-E1A6-8482-7AFC-CAD6FDB1F02B}"/>
              </a:ext>
            </a:extLst>
          </p:cNvPr>
          <p:cNvCxnSpPr>
            <a:stCxn id="105" idx="3"/>
            <a:endCxn id="106" idx="1"/>
          </p:cNvCxnSpPr>
          <p:nvPr/>
        </p:nvCxnSpPr>
        <p:spPr>
          <a:xfrm flipV="1">
            <a:off x="5742861" y="3193447"/>
            <a:ext cx="2223410" cy="1004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0" name="TextBox 429">
            <a:extLst>
              <a:ext uri="{FF2B5EF4-FFF2-40B4-BE49-F238E27FC236}">
                <a16:creationId xmlns:a16="http://schemas.microsoft.com/office/drawing/2014/main" id="{A46284F8-F2C3-356F-E870-B58350666B5B}"/>
              </a:ext>
            </a:extLst>
          </p:cNvPr>
          <p:cNvSpPr txBox="1"/>
          <p:nvPr/>
        </p:nvSpPr>
        <p:spPr>
          <a:xfrm>
            <a:off x="6084193" y="3066442"/>
            <a:ext cx="16511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>
                <a:ln>
                  <a:noFill/>
                </a:ln>
                <a:solidFill>
                  <a:schemeClr val="tx2">
                    <a:lumMod val="40000"/>
                    <a:lumOff val="60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UXI</a:t>
            </a:r>
          </a:p>
        </p:txBody>
      </p:sp>
      <p:cxnSp>
        <p:nvCxnSpPr>
          <p:cNvPr id="435" name="Straight Connector 434">
            <a:extLst>
              <a:ext uri="{FF2B5EF4-FFF2-40B4-BE49-F238E27FC236}">
                <a16:creationId xmlns:a16="http://schemas.microsoft.com/office/drawing/2014/main" id="{402AD57A-4BAC-BF8C-4181-B1B94EEA86F0}"/>
              </a:ext>
            </a:extLst>
          </p:cNvPr>
          <p:cNvCxnSpPr>
            <a:cxnSpLocks/>
          </p:cNvCxnSpPr>
          <p:nvPr/>
        </p:nvCxnSpPr>
        <p:spPr>
          <a:xfrm>
            <a:off x="9957244" y="5021561"/>
            <a:ext cx="0" cy="211520"/>
          </a:xfrm>
          <a:prstGeom prst="line">
            <a:avLst/>
          </a:prstGeom>
          <a:noFill/>
          <a:ln w="1905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37" name="Straight Connector 436">
            <a:extLst>
              <a:ext uri="{FF2B5EF4-FFF2-40B4-BE49-F238E27FC236}">
                <a16:creationId xmlns:a16="http://schemas.microsoft.com/office/drawing/2014/main" id="{7251A3AF-CE88-EDE2-2736-88F1E1B120AE}"/>
              </a:ext>
            </a:extLst>
          </p:cNvPr>
          <p:cNvCxnSpPr>
            <a:cxnSpLocks/>
          </p:cNvCxnSpPr>
          <p:nvPr/>
        </p:nvCxnSpPr>
        <p:spPr>
          <a:xfrm>
            <a:off x="11175757" y="5012010"/>
            <a:ext cx="0" cy="211520"/>
          </a:xfrm>
          <a:prstGeom prst="line">
            <a:avLst/>
          </a:prstGeom>
          <a:noFill/>
          <a:ln w="1905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49" name="TextBox 448">
            <a:extLst>
              <a:ext uri="{FF2B5EF4-FFF2-40B4-BE49-F238E27FC236}">
                <a16:creationId xmlns:a16="http://schemas.microsoft.com/office/drawing/2014/main" id="{01B83BE7-653D-2817-EC0B-FCE9EEBF541D}"/>
              </a:ext>
            </a:extLst>
          </p:cNvPr>
          <p:cNvSpPr txBox="1"/>
          <p:nvPr/>
        </p:nvSpPr>
        <p:spPr>
          <a:xfrm>
            <a:off x="10067519" y="1609632"/>
            <a:ext cx="331822" cy="61555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4000">
                <a:solidFill>
                  <a:schemeClr val="accent6"/>
                </a:solidFill>
                <a:sym typeface="Helvetica Neue"/>
              </a:rPr>
              <a:t>..</a:t>
            </a:r>
            <a:r>
              <a:rPr kumimoji="0" lang="en-US" sz="4000" b="0" i="0" u="none" strike="noStrike" cap="none" spc="0" normalizeH="0" baseline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.</a:t>
            </a:r>
          </a:p>
        </p:txBody>
      </p:sp>
      <p:sp>
        <p:nvSpPr>
          <p:cNvPr id="450" name="TextBox 449">
            <a:extLst>
              <a:ext uri="{FF2B5EF4-FFF2-40B4-BE49-F238E27FC236}">
                <a16:creationId xmlns:a16="http://schemas.microsoft.com/office/drawing/2014/main" id="{3817053B-DD2E-2AED-15C9-124AA362F576}"/>
              </a:ext>
            </a:extLst>
          </p:cNvPr>
          <p:cNvSpPr txBox="1"/>
          <p:nvPr/>
        </p:nvSpPr>
        <p:spPr>
          <a:xfrm>
            <a:off x="10290985" y="2139051"/>
            <a:ext cx="331822" cy="61555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4000">
                <a:solidFill>
                  <a:schemeClr val="accent6"/>
                </a:solidFill>
                <a:sym typeface="Helvetica Neue"/>
              </a:rPr>
              <a:t>..</a:t>
            </a:r>
            <a:r>
              <a:rPr kumimoji="0" lang="en-US" sz="4000" b="0" i="0" u="none" strike="noStrike" cap="none" spc="0" normalizeH="0" baseline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.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EA5AD53D-FC24-4DAC-DD3E-1D2E004F729C}"/>
              </a:ext>
            </a:extLst>
          </p:cNvPr>
          <p:cNvSpPr/>
          <p:nvPr/>
        </p:nvSpPr>
        <p:spPr>
          <a:xfrm>
            <a:off x="9822578" y="3020146"/>
            <a:ext cx="268333" cy="206782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spc="0" normalizeH="0" baseline="0">
              <a:ln>
                <a:noFill/>
              </a:ln>
              <a:solidFill>
                <a:schemeClr val="tx2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CBF9CCAB-3BC1-61D2-B586-3DB41C5F79D6}"/>
              </a:ext>
            </a:extLst>
          </p:cNvPr>
          <p:cNvSpPr/>
          <p:nvPr/>
        </p:nvSpPr>
        <p:spPr>
          <a:xfrm>
            <a:off x="11009475" y="3010243"/>
            <a:ext cx="268333" cy="206782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spc="0" normalizeH="0" baseline="0">
              <a:ln>
                <a:noFill/>
              </a:ln>
              <a:solidFill>
                <a:schemeClr val="tx2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510" name="Title 1">
            <a:extLst>
              <a:ext uri="{FF2B5EF4-FFF2-40B4-BE49-F238E27FC236}">
                <a16:creationId xmlns:a16="http://schemas.microsoft.com/office/drawing/2014/main" id="{88042325-E92D-BFB5-9746-A8710DA4D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999" y="163781"/>
            <a:ext cx="10972801" cy="883673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AI</a:t>
            </a:r>
            <a:r>
              <a:rPr lang="en-US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 Today </a:t>
            </a:r>
            <a:r>
              <a:rPr lang="en-US">
                <a:solidFill>
                  <a:srgbClr val="FFC000"/>
                </a:solidFill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|</a:t>
            </a:r>
            <a:r>
              <a:rPr lang="en-US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 </a:t>
            </a:r>
            <a:r>
              <a:rPr lang="en-US">
                <a:solidFill>
                  <a:schemeClr val="tx2">
                    <a:lumMod val="60000"/>
                    <a:lumOff val="40000"/>
                  </a:schemeClr>
                </a:solidFill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Dominated </a:t>
            </a:r>
            <a:r>
              <a:rPr lang="en-US">
                <a:solidFill>
                  <a:schemeClr val="accent6">
                    <a:lumMod val="40000"/>
                    <a:lumOff val="60000"/>
                  </a:schemeClr>
                </a:solidFill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by</a:t>
            </a:r>
            <a:r>
              <a:rPr lang="en-US">
                <a:solidFill>
                  <a:schemeClr val="tx2">
                    <a:lumMod val="60000"/>
                    <a:lumOff val="40000"/>
                  </a:schemeClr>
                </a:solidFill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 </a:t>
            </a:r>
            <a:r>
              <a:rPr lang="en-US">
                <a:solidFill>
                  <a:schemeClr val="accent6"/>
                </a:solidFill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Nvidia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42AD2D-0694-E2ED-33A0-6CDED2F6B0B1}"/>
              </a:ext>
            </a:extLst>
          </p:cNvPr>
          <p:cNvSpPr txBox="1"/>
          <p:nvPr/>
        </p:nvSpPr>
        <p:spPr>
          <a:xfrm>
            <a:off x="133134" y="4199819"/>
            <a:ext cx="3522706" cy="134483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 anchorCtr="0">
            <a:noAutofit/>
          </a:bodyPr>
          <a:lstStyle/>
          <a:p>
            <a:pPr marL="225425" marR="0" indent="-17145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en-US" sz="14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  <a:sym typeface="Helvetica Neue"/>
              </a:rPr>
              <a:t>Each H100 is expected to sell for ~$16k</a:t>
            </a:r>
          </a:p>
          <a:p>
            <a:pPr marL="225425" marR="0" indent="-17145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endParaRPr kumimoji="0" lang="en-US" sz="14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Segoe UI" panose="020B0502040204020203" pitchFamily="34" charset="0"/>
              <a:cs typeface="Segoe UI" panose="020B0502040204020203" pitchFamily="34" charset="0"/>
              <a:sym typeface="Helvetica Neue"/>
            </a:endParaRPr>
          </a:p>
          <a:p>
            <a:pPr marL="225425" marR="0" indent="-17145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en-US" sz="14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  <a:sym typeface="Helvetica Neue"/>
              </a:rPr>
              <a:t>Each </a:t>
            </a:r>
            <a:r>
              <a:rPr lang="en-US" sz="140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  <a:sym typeface="Helvetica Neue"/>
              </a:rPr>
              <a:t>NVSwitch</a:t>
            </a:r>
            <a:r>
              <a:rPr lang="en-US" sz="14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  <a:sym typeface="Helvetica Neue"/>
              </a:rPr>
              <a:t> is ~$15k</a:t>
            </a:r>
          </a:p>
          <a:p>
            <a:pPr marL="225425" marR="0" indent="-17145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endParaRPr kumimoji="0" lang="en-US" sz="14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Segoe UI" panose="020B0502040204020203" pitchFamily="34" charset="0"/>
              <a:cs typeface="Segoe UI" panose="020B0502040204020203" pitchFamily="34" charset="0"/>
              <a:sym typeface="Helvetica Neue"/>
            </a:endParaRPr>
          </a:p>
          <a:p>
            <a:pPr marL="225425" marR="0" indent="-17145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en-US" sz="14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  <a:sym typeface="Helvetica Neue"/>
              </a:rPr>
              <a:t>Each </a:t>
            </a:r>
            <a:r>
              <a:rPr lang="en-US" sz="140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  <a:sym typeface="Helvetica Neue"/>
              </a:rPr>
              <a:t>Infiniband</a:t>
            </a:r>
            <a:r>
              <a:rPr lang="en-US" sz="14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  <a:sym typeface="Helvetica Neue"/>
              </a:rPr>
              <a:t> Switch is ~30k</a:t>
            </a:r>
            <a:endParaRPr kumimoji="0" lang="en-US" sz="14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Segoe UI" panose="020B0502040204020203" pitchFamily="34" charset="0"/>
              <a:cs typeface="Segoe UI" panose="020B0502040204020203" pitchFamily="34" charset="0"/>
              <a:sym typeface="Helvetica Neue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4BB11B-AA54-4ED7-548D-CD63B9D08E5E}"/>
              </a:ext>
            </a:extLst>
          </p:cNvPr>
          <p:cNvCxnSpPr>
            <a:cxnSpLocks/>
          </p:cNvCxnSpPr>
          <p:nvPr/>
        </p:nvCxnSpPr>
        <p:spPr>
          <a:xfrm>
            <a:off x="122163" y="4191873"/>
            <a:ext cx="0" cy="1352779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96F1A99B-78C0-936B-ACBC-07457C38C098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 rot="5400000">
            <a:off x="9652045" y="3547138"/>
            <a:ext cx="615499" cy="13753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B05C1E9-4C85-57B8-F205-A97E03B1AE44}"/>
              </a:ext>
            </a:extLst>
          </p:cNvPr>
          <p:cNvSpPr txBox="1"/>
          <p:nvPr/>
        </p:nvSpPr>
        <p:spPr>
          <a:xfrm rot="5400000">
            <a:off x="9577774" y="4072122"/>
            <a:ext cx="803669" cy="215444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  <a:sym typeface="Helvetica Neue"/>
              </a:rPr>
              <a:t>DGX H100</a:t>
            </a:r>
            <a:endParaRPr kumimoji="0" lang="en-US" sz="1400" b="1" i="0" u="none" strike="noStrike" cap="none" spc="0" normalizeH="0" baseline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uFillTx/>
              <a:latin typeface="Intel Clear Pro" panose="020B0804020202060201" pitchFamily="34" charset="0"/>
              <a:ea typeface="Intel Clear Pro" panose="020B0804020202060201" pitchFamily="34" charset="0"/>
              <a:cs typeface="Intel Clear Pro" panose="020B0804020202060201" pitchFamily="34" charset="0"/>
              <a:sym typeface="Helvetica Neue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5ABA60B-EE01-9CEF-4F3C-D2448CF6E380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 rot="5400000">
            <a:off x="10861487" y="3579272"/>
            <a:ext cx="615499" cy="13753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818A7B4-57E6-649B-A174-DE955377E193}"/>
              </a:ext>
            </a:extLst>
          </p:cNvPr>
          <p:cNvSpPr txBox="1"/>
          <p:nvPr/>
        </p:nvSpPr>
        <p:spPr>
          <a:xfrm rot="5400000">
            <a:off x="10787216" y="4104256"/>
            <a:ext cx="803669" cy="215444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  <a:sym typeface="Helvetica Neue"/>
              </a:rPr>
              <a:t>DGX H100</a:t>
            </a:r>
            <a:endParaRPr kumimoji="0" lang="en-US" sz="1400" b="1" i="0" u="none" strike="noStrike" cap="none" spc="0" normalizeH="0" baseline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uFillTx/>
              <a:latin typeface="Intel Clear Pro" panose="020B0804020202060201" pitchFamily="34" charset="0"/>
              <a:ea typeface="Intel Clear Pro" panose="020B0804020202060201" pitchFamily="34" charset="0"/>
              <a:cs typeface="Intel Clear Pro" panose="020B0804020202060201" pitchFamily="34" charset="0"/>
              <a:sym typeface="Helvetica Neue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16D415A-771C-F665-6D3A-6805F5BE52CB}"/>
              </a:ext>
            </a:extLst>
          </p:cNvPr>
          <p:cNvSpPr txBox="1"/>
          <p:nvPr/>
        </p:nvSpPr>
        <p:spPr>
          <a:xfrm>
            <a:off x="8890005" y="4829572"/>
            <a:ext cx="432811" cy="215444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  <a:sym typeface="Helvetica Neue"/>
              </a:rPr>
              <a:t>DGX H100</a:t>
            </a:r>
            <a:endParaRPr kumimoji="0" lang="en-US" sz="1400" b="1" i="0" u="none" strike="noStrike" cap="none" spc="0" normalizeH="0" baseline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uFillTx/>
              <a:latin typeface="Intel Clear Pro" panose="020B0804020202060201" pitchFamily="34" charset="0"/>
              <a:ea typeface="Intel Clear Pro" panose="020B0804020202060201" pitchFamily="34" charset="0"/>
              <a:cs typeface="Intel Clear Pro" panose="020B0804020202060201" pitchFamily="34" charset="0"/>
              <a:sym typeface="Helvetica Neue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FEBDE175-E2E5-D8C4-D8A7-0FFB8F195E21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8722042" y="4717844"/>
            <a:ext cx="615499" cy="13753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68F80980-4F92-8533-9A21-742B93427A25}"/>
              </a:ext>
            </a:extLst>
          </p:cNvPr>
          <p:cNvSpPr txBox="1"/>
          <p:nvPr/>
        </p:nvSpPr>
        <p:spPr>
          <a:xfrm>
            <a:off x="10399341" y="3577396"/>
            <a:ext cx="331822" cy="61555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4000">
                <a:solidFill>
                  <a:schemeClr val="bg1">
                    <a:lumMod val="50000"/>
                  </a:schemeClr>
                </a:solidFill>
                <a:sym typeface="Helvetica Neue"/>
              </a:rPr>
              <a:t>..</a:t>
            </a:r>
            <a:r>
              <a:rPr kumimoji="0" lang="en-US" sz="4000" b="0" i="0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.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2408548-C8FF-0A9B-2836-92CC90880752}"/>
              </a:ext>
            </a:extLst>
          </p:cNvPr>
          <p:cNvCxnSpPr>
            <a:cxnSpLocks/>
          </p:cNvCxnSpPr>
          <p:nvPr/>
        </p:nvCxnSpPr>
        <p:spPr>
          <a:xfrm>
            <a:off x="3762446" y="1066891"/>
            <a:ext cx="0" cy="4482529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591685A-9A17-2046-7836-56A50A3B5AC5}"/>
              </a:ext>
            </a:extLst>
          </p:cNvPr>
          <p:cNvGraphicFramePr>
            <a:graphicFrameLocks noGrp="1"/>
          </p:cNvGraphicFramePr>
          <p:nvPr/>
        </p:nvGraphicFramePr>
        <p:xfrm>
          <a:off x="130114" y="1313347"/>
          <a:ext cx="3447102" cy="261720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486609">
                  <a:extLst>
                    <a:ext uri="{9D8B030D-6E8A-4147-A177-3AD203B41FA5}">
                      <a16:colId xmlns:a16="http://schemas.microsoft.com/office/drawing/2014/main" val="3587176396"/>
                    </a:ext>
                  </a:extLst>
                </a:gridCol>
                <a:gridCol w="960493">
                  <a:extLst>
                    <a:ext uri="{9D8B030D-6E8A-4147-A177-3AD203B41FA5}">
                      <a16:colId xmlns:a16="http://schemas.microsoft.com/office/drawing/2014/main" val="4169851452"/>
                    </a:ext>
                  </a:extLst>
                </a:gridCol>
              </a:tblGrid>
              <a:tr h="23792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Nvidia DGX H100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966648"/>
                  </a:ext>
                </a:extLst>
              </a:tr>
              <a:tr h="23792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Component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AI Server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9433833"/>
                  </a:ext>
                </a:extLst>
              </a:tr>
              <a:tr h="2379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CPU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5,200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2727851"/>
                  </a:ext>
                </a:extLst>
              </a:tr>
              <a:tr h="2379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GPU (incl. HBM)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$ 128,000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846205"/>
                  </a:ext>
                </a:extLst>
              </a:tr>
              <a:tr h="2379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Networking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(8 NICs, 4 NVSwitches)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77,908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300178"/>
                  </a:ext>
                </a:extLst>
              </a:tr>
              <a:tr h="2379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Memory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7,860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0340004"/>
                  </a:ext>
                </a:extLst>
              </a:tr>
              <a:tr h="2379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Storage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3,456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9427095"/>
                  </a:ext>
                </a:extLst>
              </a:tr>
              <a:tr h="2379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chassis, MB, Cooling, PS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2,586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4612391"/>
                  </a:ext>
                </a:extLst>
              </a:tr>
              <a:tr h="2379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Assembly &amp; Test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1,485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2625478"/>
                  </a:ext>
                </a:extLst>
              </a:tr>
              <a:tr h="2379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Markup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42,000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3675075"/>
                  </a:ext>
                </a:extLst>
              </a:tr>
              <a:tr h="2379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$ 268,495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886728"/>
                  </a:ext>
                </a:extLst>
              </a:tr>
            </a:tbl>
          </a:graphicData>
        </a:graphic>
      </p:graphicFrame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A2BF1BC4-0957-724C-154E-72B9110AC089}"/>
              </a:ext>
            </a:extLst>
          </p:cNvPr>
          <p:cNvSpPr/>
          <p:nvPr/>
        </p:nvSpPr>
        <p:spPr>
          <a:xfrm>
            <a:off x="214985" y="5702479"/>
            <a:ext cx="10807232" cy="626970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Segoe UI" panose="020B0502040204020203" pitchFamily="34" charset="0"/>
                <a:ea typeface="Helvetica Neue Medium"/>
                <a:cs typeface="Segoe UI" panose="020B0502040204020203" pitchFamily="34" charset="0"/>
                <a:sym typeface="Helvetica Neue Medium"/>
              </a:rPr>
              <a:t>Networking makes up &gt; 1/3 of the total DGX cost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7B7B7D-9EF0-361C-D314-16A1B2D1FF8C}"/>
              </a:ext>
            </a:extLst>
          </p:cNvPr>
          <p:cNvSpPr txBox="1"/>
          <p:nvPr/>
        </p:nvSpPr>
        <p:spPr>
          <a:xfrm>
            <a:off x="2746934" y="6410733"/>
            <a:ext cx="6936194" cy="246221"/>
          </a:xfrm>
          <a:prstGeom prst="rect">
            <a:avLst/>
          </a:prstGeom>
          <a:noFill/>
          <a:ln w="12700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defTabSz="2438338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2"/>
                </a:solidFill>
              </a:rPr>
              <a:t>Credit: </a:t>
            </a: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https://</a:t>
            </a:r>
            <a:r>
              <a:rPr kumimoji="0" lang="en-US" sz="1600" b="0" i="0" u="none" strike="noStrike" cap="none" spc="0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www.semianalysis.com</a:t>
            </a: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/p/ai-server-cost-analysis-memory-is</a:t>
            </a:r>
          </a:p>
        </p:txBody>
      </p:sp>
    </p:spTree>
    <p:extLst>
      <p:ext uri="{BB962C8B-B14F-4D97-AF65-F5344CB8AC3E}">
        <p14:creationId xmlns:p14="http://schemas.microsoft.com/office/powerpoint/2010/main" val="1559406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GX A100 vs DGX H100 interconnect">
            <a:extLst>
              <a:ext uri="{FF2B5EF4-FFF2-40B4-BE49-F238E27FC236}">
                <a16:creationId xmlns:a16="http://schemas.microsoft.com/office/drawing/2014/main" id="{297F27A5-E52D-9760-2BAB-86F6848C4B69}"/>
              </a:ext>
            </a:extLst>
          </p:cNvPr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617" y="1247382"/>
            <a:ext cx="8432800" cy="447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BDDD161-765D-B712-4373-1A78C069983C}"/>
              </a:ext>
            </a:extLst>
          </p:cNvPr>
          <p:cNvSpPr/>
          <p:nvPr/>
        </p:nvSpPr>
        <p:spPr>
          <a:xfrm>
            <a:off x="6638737" y="4675125"/>
            <a:ext cx="789710" cy="1042657"/>
          </a:xfrm>
          <a:prstGeom prst="rect">
            <a:avLst/>
          </a:prstGeom>
          <a:noFill/>
          <a:ln w="28575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9948C2-46BF-2825-8989-44E623C19EDA}"/>
              </a:ext>
            </a:extLst>
          </p:cNvPr>
          <p:cNvSpPr txBox="1"/>
          <p:nvPr/>
        </p:nvSpPr>
        <p:spPr>
          <a:xfrm>
            <a:off x="2975532" y="6172196"/>
            <a:ext cx="5615320" cy="246221"/>
          </a:xfrm>
          <a:prstGeom prst="rect">
            <a:avLst/>
          </a:prstGeom>
          <a:noFill/>
          <a:ln w="12700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defTabSz="2438338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2"/>
                </a:solidFill>
              </a:rPr>
              <a:t>Credit: </a:t>
            </a: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https://</a:t>
            </a:r>
            <a:r>
              <a:rPr kumimoji="0" lang="en-US" sz="1600" b="0" i="0" u="none" strike="noStrike" cap="none" spc="0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www.exxactcorp.com</a:t>
            </a: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/blog/HPC/NVIDIA-H100</a:t>
            </a:r>
          </a:p>
        </p:txBody>
      </p:sp>
    </p:spTree>
    <p:extLst>
      <p:ext uri="{BB962C8B-B14F-4D97-AF65-F5344CB8AC3E}">
        <p14:creationId xmlns:p14="http://schemas.microsoft.com/office/powerpoint/2010/main" val="4169010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50F49-A998-4A6D-3B38-911C564EB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Photonics Based Disruptive AI Networking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E335E-C8EE-436F-1CE1-E3AB383AF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4878" y="1524000"/>
            <a:ext cx="5476462" cy="408167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Proof of Concept (POC): </a:t>
            </a:r>
          </a:p>
          <a:p>
            <a:pPr lvl="1"/>
            <a:r>
              <a:rPr lang="en-US" sz="2000" dirty="0"/>
              <a:t>32 Nodes, 256 Falcon Shore 1 (FS1) GPUs</a:t>
            </a:r>
          </a:p>
          <a:p>
            <a:pPr lvl="1"/>
            <a:r>
              <a:rPr lang="en-US" sz="2000" dirty="0"/>
              <a:t>SLEEK (Electronic IC, Intel designed/architected): </a:t>
            </a:r>
            <a:r>
              <a:rPr lang="en-US" sz="2000" dirty="0" err="1"/>
              <a:t>TapeOut</a:t>
            </a:r>
            <a:r>
              <a:rPr lang="en-US" sz="2000" dirty="0"/>
              <a:t> Q3’24</a:t>
            </a:r>
          </a:p>
          <a:p>
            <a:pPr lvl="1"/>
            <a:r>
              <a:rPr lang="en-US" sz="2000" dirty="0"/>
              <a:t>Engineering Validation and Testing Q1-Q2’25</a:t>
            </a:r>
          </a:p>
          <a:p>
            <a:r>
              <a:rPr lang="en-US" sz="2400" dirty="0"/>
              <a:t>Product</a:t>
            </a:r>
          </a:p>
          <a:p>
            <a:pPr lvl="1"/>
            <a:r>
              <a:rPr lang="en-US" sz="2000" dirty="0"/>
              <a:t>30K+ Falcon Shore 1 GPUs per systems</a:t>
            </a:r>
          </a:p>
          <a:p>
            <a:pPr lvl="1"/>
            <a:r>
              <a:rPr lang="en-US" sz="2000" dirty="0"/>
              <a:t>2H’26  </a:t>
            </a:r>
          </a:p>
          <a:p>
            <a:r>
              <a:rPr lang="en-US" sz="2400" dirty="0"/>
              <a:t>Collaboration</a:t>
            </a:r>
          </a:p>
          <a:p>
            <a:pPr lvl="1"/>
            <a:r>
              <a:rPr lang="en-US" sz="2000" dirty="0"/>
              <a:t>Photonics Startup – SoW in place</a:t>
            </a:r>
          </a:p>
          <a:p>
            <a:pPr lvl="1"/>
            <a:r>
              <a:rPr lang="en-US" sz="2000" dirty="0"/>
              <a:t>CSP Partner – SoW is WIP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2B53CF-E8C4-3AB0-2652-E633D6B54004}"/>
              </a:ext>
            </a:extLst>
          </p:cNvPr>
          <p:cNvSpPr txBox="1"/>
          <p:nvPr/>
        </p:nvSpPr>
        <p:spPr>
          <a:xfrm>
            <a:off x="457201" y="1767006"/>
            <a:ext cx="4870173" cy="307776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0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Objective</a:t>
            </a:r>
            <a:br>
              <a:rPr lang="en-US" sz="20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</a:br>
            <a:r>
              <a:rPr lang="en-US" sz="20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By 2026, in collaboration with a definitional CSP partner and a photonics technology provider, deliver a photonics-based networking solution for AI that achieves: </a:t>
            </a:r>
            <a:br>
              <a:rPr lang="en-US" sz="20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</a:br>
            <a:r>
              <a:rPr lang="en-US" sz="20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a) &gt;3x bisection bandwidth and &gt;2x network power saving under iso-network-capex cost, with respect to contemporary Ethernet; and </a:t>
            </a:r>
            <a:br>
              <a:rPr lang="en-US" sz="20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</a:br>
            <a:r>
              <a:rPr lang="en-US" sz="20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b) achieves an AI datacenter deployment at a scale of &gt;100K Falcon Shores.</a:t>
            </a:r>
            <a:endParaRPr kumimoji="0" lang="en-US" sz="20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003439283"/>
      </p:ext>
    </p:extLst>
  </p:cSld>
  <p:clrMapOvr>
    <a:masterClrMapping/>
  </p:clrMapOvr>
</p:sld>
</file>

<file path=ppt/theme/theme1.xml><?xml version="1.0" encoding="utf-8"?>
<a:theme xmlns:a="http://schemas.openxmlformats.org/drawingml/2006/main" name="21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BD71DA89DFE7418DED023524F0CC2E" ma:contentTypeVersion="6" ma:contentTypeDescription="Create a new document." ma:contentTypeScope="" ma:versionID="9f65d66afe1786f39cefeefb28aba106">
  <xsd:schema xmlns:xsd="http://www.w3.org/2001/XMLSchema" xmlns:xs="http://www.w3.org/2001/XMLSchema" xmlns:p="http://schemas.microsoft.com/office/2006/metadata/properties" xmlns:ns2="8875dac8-2e9a-431b-a5a2-b4c945e6dad7" xmlns:ns3="8a2dadde-5085-40fa-a2b4-94e1e5b68af6" targetNamespace="http://schemas.microsoft.com/office/2006/metadata/properties" ma:root="true" ma:fieldsID="fcb8586a07ab0094dd0a74aaaba4404b" ns2:_="" ns3:_="">
    <xsd:import namespace="8875dac8-2e9a-431b-a5a2-b4c945e6dad7"/>
    <xsd:import namespace="8a2dadde-5085-40fa-a2b4-94e1e5b68a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75dac8-2e9a-431b-a5a2-b4c945e6da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2dadde-5085-40fa-a2b4-94e1e5b68af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1C66F3-FBD8-4B0F-98D9-445FE3649D0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24B8A99-8161-4D52-8DFD-478F5C1B3170}">
  <ds:schemaRefs>
    <ds:schemaRef ds:uri="http://purl.org/dc/terms/"/>
    <ds:schemaRef ds:uri="8875dac8-2e9a-431b-a5a2-b4c945e6dad7"/>
    <ds:schemaRef ds:uri="http://www.w3.org/XML/1998/namespace"/>
    <ds:schemaRef ds:uri="8a2dadde-5085-40fa-a2b4-94e1e5b68af6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2FC08D9-64C3-4428-B896-DBFA079DCA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75dac8-2e9a-431b-a5a2-b4c945e6dad7"/>
    <ds:schemaRef ds:uri="8a2dadde-5085-40fa-a2b4-94e1e5b68a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14664</TotalTime>
  <Words>866</Words>
  <Application>Microsoft Macintosh PowerPoint</Application>
  <PresentationFormat>Widescreen</PresentationFormat>
  <Paragraphs>171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4" baseType="lpstr">
      <vt:lpstr>Arial</vt:lpstr>
      <vt:lpstr>Calibri</vt:lpstr>
      <vt:lpstr>Helvetica</vt:lpstr>
      <vt:lpstr>Helvetica Neue</vt:lpstr>
      <vt:lpstr>Helvetica Neue Medium</vt:lpstr>
      <vt:lpstr>Intel Clear</vt:lpstr>
      <vt:lpstr>Intel Clear Light</vt:lpstr>
      <vt:lpstr>Intel Clear Pro</vt:lpstr>
      <vt:lpstr>IntelOne Text</vt:lpstr>
      <vt:lpstr>IntelOne Text Bold</vt:lpstr>
      <vt:lpstr>IntelOne Text Light</vt:lpstr>
      <vt:lpstr>IntelOne Text Medium</vt:lpstr>
      <vt:lpstr>Neo Sans Intel</vt:lpstr>
      <vt:lpstr>Segoe UI</vt:lpstr>
      <vt:lpstr>Wingdings</vt:lpstr>
      <vt:lpstr>21_BasicWhite</vt:lpstr>
      <vt:lpstr>The Gen AI Opportunity</vt:lpstr>
      <vt:lpstr>AI Problem Statement &amp; the GenAI Opportunity</vt:lpstr>
      <vt:lpstr>Intel Opportunity in the Generative AI Era Is this another iPhone moment for Intel?</vt:lpstr>
      <vt:lpstr>Technologies for AI-27</vt:lpstr>
      <vt:lpstr>PowerPoint Presentation</vt:lpstr>
      <vt:lpstr>AI Today | Dominated by Nvidia</vt:lpstr>
      <vt:lpstr>PowerPoint Presentation</vt:lpstr>
      <vt:lpstr>Photonics Based Disruptive AI Networking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Killeen, Kristine</dc:creator>
  <cp:keywords>CTPClassification=CTP_NT</cp:keywords>
  <cp:lastModifiedBy>Dubey, Pradeep</cp:lastModifiedBy>
  <cp:revision>35</cp:revision>
  <cp:lastPrinted>2021-09-15T05:01:42Z</cp:lastPrinted>
  <dcterms:modified xsi:type="dcterms:W3CDTF">2024-04-02T17:47:33Z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77294acb-f791-4422-865e-0b7527e37b89</vt:lpwstr>
  </property>
  <property fmtid="{D5CDD505-2E9C-101B-9397-08002B2CF9AE}" pid="3" name="CTP_TimeStamp">
    <vt:lpwstr>2020-08-21 21:49:33Z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0x0101000CBD71DA89DFE7418DED023524F0CC2E</vt:lpwstr>
  </property>
</Properties>
</file>