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1"/>
  </p:notesMasterIdLst>
  <p:handoutMasterIdLst>
    <p:handoutMasterId r:id="rId42"/>
  </p:handoutMasterIdLst>
  <p:sldIdLst>
    <p:sldId id="262" r:id="rId5"/>
    <p:sldId id="453" r:id="rId6"/>
    <p:sldId id="341" r:id="rId7"/>
    <p:sldId id="4074" r:id="rId8"/>
    <p:sldId id="4076" r:id="rId9"/>
    <p:sldId id="4088" r:id="rId10"/>
    <p:sldId id="4099" r:id="rId11"/>
    <p:sldId id="4077" r:id="rId12"/>
    <p:sldId id="4091" r:id="rId13"/>
    <p:sldId id="4092" r:id="rId14"/>
    <p:sldId id="405" r:id="rId15"/>
    <p:sldId id="4078" r:id="rId16"/>
    <p:sldId id="4086" r:id="rId17"/>
    <p:sldId id="406" r:id="rId18"/>
    <p:sldId id="4098" r:id="rId19"/>
    <p:sldId id="4087" r:id="rId20"/>
    <p:sldId id="4079" r:id="rId21"/>
    <p:sldId id="404" r:id="rId22"/>
    <p:sldId id="4075" r:id="rId23"/>
    <p:sldId id="4084" r:id="rId24"/>
    <p:sldId id="4085" r:id="rId25"/>
    <p:sldId id="4080" r:id="rId26"/>
    <p:sldId id="4096" r:id="rId27"/>
    <p:sldId id="400" r:id="rId28"/>
    <p:sldId id="4081" r:id="rId29"/>
    <p:sldId id="4093" r:id="rId30"/>
    <p:sldId id="4094" r:id="rId31"/>
    <p:sldId id="4095" r:id="rId32"/>
    <p:sldId id="4082" r:id="rId33"/>
    <p:sldId id="4097" r:id="rId34"/>
    <p:sldId id="4083" r:id="rId35"/>
    <p:sldId id="4090" r:id="rId36"/>
    <p:sldId id="4089" r:id="rId37"/>
    <p:sldId id="4100" r:id="rId38"/>
    <p:sldId id="372" r:id="rId39"/>
    <p:sldId id="292" r:id="rId40"/>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4032" userDrawn="1">
          <p15:clr>
            <a:srgbClr val="A4A3A4"/>
          </p15:clr>
        </p15:guide>
        <p15:guide id="2" pos="73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2C5"/>
    <a:srgbClr val="525252"/>
    <a:srgbClr val="FFFFFF"/>
    <a:srgbClr val="00C7FD"/>
    <a:srgbClr val="0068B5"/>
    <a:srgbClr val="004A86"/>
    <a:srgbClr val="FC6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068" autoAdjust="0"/>
  </p:normalViewPr>
  <p:slideViewPr>
    <p:cSldViewPr snapToGrid="0">
      <p:cViewPr varScale="1">
        <p:scale>
          <a:sx n="102" d="100"/>
          <a:sy n="102" d="100"/>
        </p:scale>
        <p:origin x="1400" y="192"/>
      </p:cViewPr>
      <p:guideLst>
        <p:guide orient="horz" pos="4032"/>
        <p:guide pos="739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t>2/11/21</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0" algn="l" defTabSz="457200" rtl="0">
              <a:lnSpc>
                <a:spcPct val="100000"/>
              </a:lnSpc>
              <a:defRPr/>
            </a:pPr>
            <a:r>
              <a:rPr lang="en-US" dirty="0"/>
              <a:t>ISAS is</a:t>
            </a:r>
            <a:r>
              <a:rPr lang="en-US" baseline="0" dirty="0"/>
              <a:t> one of the Fellows Technology Summits (FTS),</a:t>
            </a:r>
            <a:r>
              <a:rPr lang="en-US" b="1" dirty="0">
                <a:solidFill>
                  <a:schemeClr val="tx1">
                    <a:lumMod val="95000"/>
                    <a:lumOff val="5000"/>
                  </a:schemeClr>
                </a:solidFill>
              </a:rPr>
              <a:t> a series of up to five, invitation-only </a:t>
            </a:r>
            <a:r>
              <a:rPr lang="en-US" dirty="0">
                <a:solidFill>
                  <a:schemeClr val="tx1">
                    <a:lumMod val="95000"/>
                    <a:lumOff val="5000"/>
                  </a:schemeClr>
                </a:solidFill>
              </a:rPr>
              <a:t>events, produced annually for PE-Sr Fellows from across the company.  FTS provide a platform for tech domain experts to collaborate, learn &amp; innovate game-changing ideas that enhance Intel business results.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lumMod val="95000"/>
                  <a:lumOff val="5000"/>
                </a:schemeClr>
              </a:solidFill>
            </a:endParaRPr>
          </a:p>
          <a:p>
            <a:r>
              <a:rPr lang="en-US" dirty="0"/>
              <a:t>All Fellows Technology Summits</a:t>
            </a:r>
            <a:r>
              <a:rPr lang="en-US" baseline="0" dirty="0"/>
              <a:t> are sponsored by an Intel Fellow, or group of Fellows.</a:t>
            </a:r>
            <a:r>
              <a:rPr lang="en-US" dirty="0"/>
              <a:t> </a:t>
            </a:r>
            <a:r>
              <a:rPr lang="en-US" baseline="0" dirty="0"/>
              <a:t> The sponsoring Fellows for each summit form the Fellows Technology Summit Advisory Board. </a:t>
            </a:r>
            <a:r>
              <a:rPr lang="en-US" dirty="0"/>
              <a:t>This advisory board provides the annual recommendation as to which events to offer, and that recommendation is then approved by our ELT sponsor, Raja Koduri.  </a:t>
            </a:r>
          </a:p>
          <a:p>
            <a:endParaRPr lang="en-US"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b="1" baseline="0" dirty="0"/>
              <a:t>While we have a basic strategy of which events are held annually, as well as the total number of events delivered, that strategy is modified every year based on Intel’s current biz needs, and those of the technical community.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baseline="0"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dirty="0"/>
          </a:p>
        </p:txBody>
      </p:sp>
    </p:spTree>
    <p:extLst>
      <p:ext uri="{BB962C8B-B14F-4D97-AF65-F5344CB8AC3E}">
        <p14:creationId xmlns:p14="http://schemas.microsoft.com/office/powerpoint/2010/main" val="2946979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1851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1851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551851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1851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185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24</a:t>
            </a:fld>
            <a:endParaRPr lang="en-US"/>
          </a:p>
        </p:txBody>
      </p:sp>
    </p:spTree>
    <p:extLst>
      <p:ext uri="{BB962C8B-B14F-4D97-AF65-F5344CB8AC3E}">
        <p14:creationId xmlns:p14="http://schemas.microsoft.com/office/powerpoint/2010/main" val="2620961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185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1C8689-8455-3546-ADF9-3B7273760F66}" type="slidenum">
              <a:rPr lang="en-US" smtClean="0"/>
              <a:pPr/>
              <a:t>27</a:t>
            </a:fld>
            <a:endParaRPr lang="en-US"/>
          </a:p>
        </p:txBody>
      </p:sp>
    </p:spTree>
    <p:extLst>
      <p:ext uri="{BB962C8B-B14F-4D97-AF65-F5344CB8AC3E}">
        <p14:creationId xmlns:p14="http://schemas.microsoft.com/office/powerpoint/2010/main" val="930777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a:t>Key points:</a:t>
            </a:r>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a:t>There is a fundamental shift from how we are doing things today to a more cohesive, system-centric solution to debug.  Systems use both Intel and non-Intel components and standards where a common ecosystem is necessary to be successful.  We need to go beyond debugging just the CPU or a single component and realize that many issues are between components and develop an effective way to debug these issues.  </a:t>
            </a:r>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a:t>Security must be addressed as the debugging moves from in the labs to the field on production systems.</a:t>
            </a:r>
          </a:p>
          <a:p>
            <a:pPr marL="171450" marR="0" lvl="0" indent="-171450" defTabSz="2286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a:t>The “necessary evil” of needing to debug must evolve where debug can provide monetary value as a feature.  We can develop debug as a service and provide a better debug experience to our customers and their customers.  Intel has the hardware and software capabilities to enable debug as a service in a multi-tenant server environment and provide industry-leading capabilities such as self-diagnosis and self-healing.</a:t>
            </a:r>
          </a:p>
          <a:p>
            <a:endParaRPr lang="en-US"/>
          </a:p>
          <a:p>
            <a:r>
              <a:rPr lang="en-US"/>
              <a:t>Call to action/help needed:</a:t>
            </a:r>
          </a:p>
          <a:p>
            <a:pPr marL="171450" indent="-171450">
              <a:buFont typeface="Arial" panose="020B0604020202020204" pitchFamily="34" charset="0"/>
              <a:buChar char="•"/>
            </a:pPr>
            <a:r>
              <a:rPr lang="en-US"/>
              <a:t>Need everyone’s support in making this paradigm shift to a system-centric debugging solution.  Need to acknowledge and take action to change how we do our debug of components beyond the CPU, such as accelerators.</a:t>
            </a:r>
          </a:p>
          <a:p>
            <a:pPr marL="171450" indent="-171450">
              <a:buFont typeface="Arial" panose="020B0604020202020204" pitchFamily="34" charset="0"/>
              <a:buChar char="•"/>
            </a:pPr>
            <a:r>
              <a:rPr lang="en-US"/>
              <a:t>Need support for the use of industry standards to drive cohesion across the industry and to include all the components of a system.  We need standardized interface technologies and protocols as well as secure methods and communication between components.  We need to drive and pressure vendors to supply the ecosystem needed to enable this vision.</a:t>
            </a:r>
          </a:p>
          <a:p>
            <a:pPr marL="171450" indent="-171450">
              <a:buFont typeface="Arial" panose="020B0604020202020204" pitchFamily="34" charset="0"/>
              <a:buChar char="•"/>
            </a:pPr>
            <a:r>
              <a:rPr lang="en-US"/>
              <a:t>Want more input from others to supply more ideas and use cases where debug as a service can be used.  We provided some example usages but assume that there are more.  Need feedback on where else this concept can provide value and a competitive edge.</a:t>
            </a:r>
          </a:p>
        </p:txBody>
      </p:sp>
    </p:spTree>
    <p:extLst>
      <p:ext uri="{BB962C8B-B14F-4D97-AF65-F5344CB8AC3E}">
        <p14:creationId xmlns:p14="http://schemas.microsoft.com/office/powerpoint/2010/main" val="551851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185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ISAS was approved as part of the 2020 event roadmap, but for a variety of reasons, </a:t>
            </a:r>
            <a:r>
              <a:rPr lang="en-US" dirty="0"/>
              <a:t>we delayed </a:t>
            </a:r>
            <a:r>
              <a:rPr lang="en-US" b="0" baseline="0" dirty="0"/>
              <a:t>delivery from Q4 of 2020 into Q1 of 2021.</a:t>
            </a:r>
            <a:r>
              <a:rPr lang="en-US" dirty="0"/>
              <a:t>  </a:t>
            </a:r>
            <a:endParaRPr lang="en-US" b="0" baseline="0" dirty="0"/>
          </a:p>
          <a:p>
            <a:endParaRPr lang="en-US" b="0" baseline="0" dirty="0"/>
          </a:p>
          <a:p>
            <a:r>
              <a:rPr lang="en-US" b="0" baseline="0" dirty="0"/>
              <a:t>The 2021 event roadmap is not yet finalized, but as soon as it is, the Fellows Office will notify the global PE-Sr Fellow community.  </a:t>
            </a:r>
          </a:p>
        </p:txBody>
      </p:sp>
      <p:sp>
        <p:nvSpPr>
          <p:cNvPr id="4" name="Slide Number Placeholder 3"/>
          <p:cNvSpPr>
            <a:spLocks noGrp="1"/>
          </p:cNvSpPr>
          <p:nvPr>
            <p:ph type="sldNum" sz="quarter" idx="10"/>
          </p:nvPr>
        </p:nvSpPr>
        <p:spPr/>
        <p:txBody>
          <a:bodyPr/>
          <a:lstStyle/>
          <a:p>
            <a:fld id="{D61C8689-8455-3546-ADF9-3B7273760F66}" type="slidenum">
              <a:rPr lang="en-US" smtClean="0"/>
              <a:pPr/>
              <a:t>2</a:t>
            </a:fld>
            <a:endParaRPr lang="en-US" dirty="0"/>
          </a:p>
        </p:txBody>
      </p:sp>
    </p:spTree>
    <p:extLst>
      <p:ext uri="{BB962C8B-B14F-4D97-AF65-F5344CB8AC3E}">
        <p14:creationId xmlns:p14="http://schemas.microsoft.com/office/powerpoint/2010/main" val="355395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Technical papers and video recordings of the live sessions are posted on </a:t>
            </a:r>
            <a:r>
              <a:rPr lang="en-US" baseline="0" dirty="0" err="1"/>
              <a:t>sharepoint</a:t>
            </a:r>
            <a:r>
              <a:rPr lang="en-US" baseline="0" dirty="0"/>
              <a:t>.</a:t>
            </a:r>
            <a:r>
              <a:rPr lang="en-US" dirty="0"/>
              <a:t> </a:t>
            </a:r>
            <a:r>
              <a:rPr lang="en-US" baseline="0" dirty="0"/>
              <a:t> As slides are a recap of the technical paper</a:t>
            </a:r>
            <a:r>
              <a:rPr lang="en-US" dirty="0"/>
              <a:t>,</a:t>
            </a:r>
            <a:r>
              <a:rPr lang="en-US" baseline="0" dirty="0"/>
              <a:t> and </a:t>
            </a:r>
            <a:r>
              <a:rPr lang="en-US" dirty="0"/>
              <a:t>recorded</a:t>
            </a:r>
            <a:r>
              <a:rPr lang="en-US" baseline="0" dirty="0"/>
              <a:t> in the session recording, slides are not posted.</a:t>
            </a:r>
            <a:r>
              <a:rPr lang="en-US" dirty="0"/>
              <a:t>  </a:t>
            </a:r>
            <a:endParaRPr lang="en-US" baseline="0" dirty="0"/>
          </a:p>
          <a:p>
            <a:endParaRPr lang="en-US" baseline="0" dirty="0"/>
          </a:p>
          <a:p>
            <a:r>
              <a:rPr lang="en-US" baseline="0" dirty="0"/>
              <a:t>Site access is currently limited to event participants, BUT, PE+ (as defined by job code) can request access to the site.</a:t>
            </a:r>
            <a:r>
              <a:rPr lang="en-US" dirty="0"/>
              <a:t>  </a:t>
            </a:r>
          </a:p>
          <a:p>
            <a:endParaRPr lang="en-US" dirty="0"/>
          </a:p>
          <a:p>
            <a:r>
              <a:rPr lang="en-US" baseline="0" dirty="0"/>
              <a:t>Technologists not in the PE job code should contact the presenter directly for a copy of their technical paper.</a:t>
            </a:r>
            <a:r>
              <a:rPr lang="en-US"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35</a:t>
            </a:fld>
            <a:endParaRPr lang="en-US"/>
          </a:p>
        </p:txBody>
      </p:sp>
    </p:spTree>
    <p:extLst>
      <p:ext uri="{BB962C8B-B14F-4D97-AF65-F5344CB8AC3E}">
        <p14:creationId xmlns:p14="http://schemas.microsoft.com/office/powerpoint/2010/main" val="265039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a:lnSpc>
                <a:spcPct val="100000"/>
              </a:lnSpc>
              <a:defRPr/>
            </a:pPr>
            <a:r>
              <a:rPr lang="en-US" dirty="0"/>
              <a:t>ISAS Content Consisted of: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Pre-work technical papers &amp; Q&amp;A Panels.  As this was a virtual event, and virtual events are much shorter than FTF, the main content was distributed prior to ISAS in the form of technical papers for participants to read before attending.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Live sessions were scheduled over 3 days and included a 10-minute recap by each presenter of the key messages from their technical paper to refresh participant memories, followed by a Q&amp;A Panel for participants to ask their questions about the content.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were up to 208 attendees, PE+,</a:t>
            </a:r>
            <a:r>
              <a:rPr lang="en-US" baseline="0" dirty="0"/>
              <a:t> spanning all major BUs.  </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a:t>
            </a:fld>
            <a:endParaRPr lang="en-US" dirty="0"/>
          </a:p>
        </p:txBody>
      </p:sp>
    </p:spTree>
    <p:extLst>
      <p:ext uri="{BB962C8B-B14F-4D97-AF65-F5344CB8AC3E}">
        <p14:creationId xmlns:p14="http://schemas.microsoft.com/office/powerpoint/2010/main" val="97714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185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185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185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94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185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1C8689-8455-3546-ADF9-3B7273760F66}" type="slidenum">
              <a:rPr lang="en-US" smtClean="0"/>
              <a:pPr/>
              <a:t>14</a:t>
            </a:fld>
            <a:endParaRPr lang="en-US"/>
          </a:p>
        </p:txBody>
      </p:sp>
    </p:spTree>
    <p:extLst>
      <p:ext uri="{BB962C8B-B14F-4D97-AF65-F5344CB8AC3E}">
        <p14:creationId xmlns:p14="http://schemas.microsoft.com/office/powerpoint/2010/main" val="4181091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796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0578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4985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851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599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60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797013" cy="231410"/>
          </a:xfrm>
          <a:prstGeom prst="rect">
            <a:avLst/>
          </a:prstGeom>
        </p:spPr>
        <p:txBody>
          <a:bodyPr wrap="none">
            <a:spAutoFit/>
          </a:bodyPr>
          <a:lstStyle/>
          <a:p>
            <a:pPr algn="l"/>
            <a:r>
              <a:rPr lang="en-US" sz="1000">
                <a:solidFill>
                  <a:schemeClr val="bg1"/>
                </a:solidFill>
              </a:rPr>
              <a:t>ISAS 2021</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7" name="Picture 16">
            <a:extLst>
              <a:ext uri="{FF2B5EF4-FFF2-40B4-BE49-F238E27FC236}">
                <a16:creationId xmlns:a16="http://schemas.microsoft.com/office/drawing/2014/main" id="{56F60DC6-BBC5-4800-89F1-E4E6EFAD1E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30" y="6402889"/>
            <a:ext cx="412380" cy="496673"/>
          </a:xfrm>
          <a:prstGeom prst="rect">
            <a:avLst/>
          </a:prstGeom>
          <a:ln>
            <a:noFill/>
          </a:ln>
          <a:effectLst/>
        </p:spPr>
      </p:pic>
    </p:spTree>
    <p:extLst>
      <p:ext uri="{BB962C8B-B14F-4D97-AF65-F5344CB8AC3E}">
        <p14:creationId xmlns:p14="http://schemas.microsoft.com/office/powerpoint/2010/main" val="1111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6913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294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063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480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8500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94966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213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7547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111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40376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1637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0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a:t>18pt Intel Clear body text</a:t>
            </a:r>
          </a:p>
          <a:p>
            <a:pPr lvl="1"/>
            <a:r>
              <a:rPr lang="en-US"/>
              <a:t>18pt Intel Clear bullet one</a:t>
            </a:r>
          </a:p>
          <a:p>
            <a:pPr lvl="2"/>
            <a:r>
              <a:rPr lang="en-US"/>
              <a:t>18pt Intel Clear sub-bullet</a:t>
            </a:r>
          </a:p>
          <a:p>
            <a:pPr lvl="3"/>
            <a:r>
              <a:rPr lang="en-US"/>
              <a:t>16pt Intel Clear fourth level</a:t>
            </a:r>
          </a:p>
          <a:p>
            <a:pPr lvl="4"/>
            <a:r>
              <a:rPr lang="en-US" err="1"/>
              <a:t>14pt</a:t>
            </a:r>
            <a:r>
              <a:rPr lang="en-US"/>
              <a:t> Intel Clear fifth level</a:t>
            </a:r>
          </a:p>
        </p:txBody>
      </p:sp>
    </p:spTree>
    <p:extLst>
      <p:ext uri="{BB962C8B-B14F-4D97-AF65-F5344CB8AC3E}">
        <p14:creationId xmlns:p14="http://schemas.microsoft.com/office/powerpoint/2010/main" val="396227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07484" y="2810749"/>
            <a:ext cx="10363200" cy="1362075"/>
          </a:xfrm>
        </p:spPr>
        <p:txBody>
          <a:bodyPr anchor="b" anchorCtr="0">
            <a:noAutofit/>
          </a:bodyPr>
          <a:lstStyle>
            <a:lvl1pPr algn="l">
              <a:lnSpc>
                <a:spcPct val="80000"/>
              </a:lnSpc>
              <a:defRPr sz="5333" b="0" cap="none" spc="0" baseline="0">
                <a:solidFill>
                  <a:schemeClr val="bg1">
                    <a:alpha val="90000"/>
                  </a:schemeClr>
                </a:solidFill>
                <a:latin typeface="+mj-lt"/>
                <a:cs typeface="Arial" panose="020B0604020202020204" pitchFamily="34" charset="0"/>
              </a:defRPr>
            </a:lvl1pPr>
          </a:lstStyle>
          <a:p>
            <a:r>
              <a:rPr lang="en-US"/>
              <a:t>40pt Intel Clear Pro</a:t>
            </a:r>
            <a:br>
              <a:rPr lang="en-US"/>
            </a:br>
            <a:r>
              <a:rPr lang="en-US"/>
              <a:t>blue section break</a:t>
            </a:r>
          </a:p>
        </p:txBody>
      </p:sp>
      <p:sp>
        <p:nvSpPr>
          <p:cNvPr id="3" name="Text Placeholder 2"/>
          <p:cNvSpPr>
            <a:spLocks noGrp="1"/>
          </p:cNvSpPr>
          <p:nvPr userDrawn="1">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16pt Intel Clear Subhead</a:t>
            </a:r>
          </a:p>
        </p:txBody>
      </p:sp>
    </p:spTree>
    <p:extLst>
      <p:ext uri="{BB962C8B-B14F-4D97-AF65-F5344CB8AC3E}">
        <p14:creationId xmlns:p14="http://schemas.microsoft.com/office/powerpoint/2010/main" val="303908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95457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36723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2554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32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069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119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2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6105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2"/>
                </a:solidFill>
              </a:rPr>
              <a:t>Intel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578450" y="6538523"/>
            <a:ext cx="797013" cy="231410"/>
          </a:xfrm>
          <a:prstGeom prst="rect">
            <a:avLst/>
          </a:prstGeom>
        </p:spPr>
        <p:txBody>
          <a:bodyPr wrap="none">
            <a:spAutoFit/>
          </a:bodyPr>
          <a:lstStyle/>
          <a:p>
            <a:pPr algn="l"/>
            <a:r>
              <a:rPr lang="en-US" sz="1000">
                <a:solidFill>
                  <a:schemeClr val="bg2"/>
                </a:solidFill>
              </a:rPr>
              <a:t>ISAS 2021</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pic>
        <p:nvPicPr>
          <p:cNvPr id="14" name="Picture 13">
            <a:extLst>
              <a:ext uri="{FF2B5EF4-FFF2-40B4-BE49-F238E27FC236}">
                <a16:creationId xmlns:a16="http://schemas.microsoft.com/office/drawing/2014/main" id="{663C3003-8B40-4BF5-B4A0-FD8318DB0DD7}"/>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63950" y="6407450"/>
            <a:ext cx="450550" cy="450550"/>
          </a:xfrm>
          <a:prstGeom prst="rect">
            <a:avLst/>
          </a:prstGeom>
          <a:ln>
            <a:noFill/>
          </a:ln>
          <a:effectLst/>
        </p:spPr>
      </p:pic>
    </p:spTree>
  </p:cSld>
  <p:clrMap bg1="lt1" tx1="dk1" bg2="lt2" tx2="dk2" accent1="accent1" accent2="accent2" accent3="accent3" accent4="accent4" accent5="accent5" accent6="accent6" hlink="hlink" folHlink="folHlink"/>
  <p:sldLayoutIdLst>
    <p:sldLayoutId id="2147483719" r:id="rId1"/>
    <p:sldLayoutId id="2147483767" r:id="rId2"/>
    <p:sldLayoutId id="2147483766" r:id="rId3"/>
    <p:sldLayoutId id="2147483756" r:id="rId4"/>
    <p:sldLayoutId id="2147483759" r:id="rId5"/>
    <p:sldLayoutId id="2147483755" r:id="rId6"/>
    <p:sldLayoutId id="2147483722" r:id="rId7"/>
    <p:sldLayoutId id="2147483778" r:id="rId8"/>
    <p:sldLayoutId id="2147483724" r:id="rId9"/>
    <p:sldLayoutId id="2147483751" r:id="rId10"/>
    <p:sldLayoutId id="2147483730" r:id="rId11"/>
    <p:sldLayoutId id="2147483754" r:id="rId12"/>
    <p:sldLayoutId id="2147483761" r:id="rId13"/>
    <p:sldLayoutId id="2147483749" r:id="rId14"/>
    <p:sldLayoutId id="2147483746" r:id="rId15"/>
    <p:sldLayoutId id="2147483747" r:id="rId16"/>
    <p:sldLayoutId id="2147483769" r:id="rId17"/>
    <p:sldLayoutId id="2147483768" r:id="rId18"/>
    <p:sldLayoutId id="2147483723" r:id="rId19"/>
    <p:sldLayoutId id="2147483770" r:id="rId20"/>
    <p:sldLayoutId id="2147483771" r:id="rId21"/>
    <p:sldLayoutId id="2147483772" r:id="rId22"/>
    <p:sldLayoutId id="2147483745" r:id="rId23"/>
    <p:sldLayoutId id="2147483780" r:id="rId24"/>
    <p:sldLayoutId id="2147483744" r:id="rId25"/>
    <p:sldLayoutId id="2147483750" r:id="rId26"/>
    <p:sldLayoutId id="2147483781" r:id="rId27"/>
    <p:sldLayoutId id="2147483784" r:id="rId28"/>
    <p:sldLayoutId id="214748378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goto/iwps" TargetMode="External"/><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F4BE2-8E4A-4003-B816-9E34781F7E88}"/>
              </a:ext>
            </a:extLst>
          </p:cNvPr>
          <p:cNvSpPr>
            <a:spLocks noGrp="1"/>
          </p:cNvSpPr>
          <p:nvPr>
            <p:ph type="title"/>
          </p:nvPr>
        </p:nvSpPr>
        <p:spPr>
          <a:xfrm>
            <a:off x="1895475" y="2707941"/>
            <a:ext cx="10972801" cy="1091827"/>
          </a:xfrm>
        </p:spPr>
        <p:txBody>
          <a:bodyPr/>
          <a:lstStyle/>
          <a:p>
            <a:r>
              <a:rPr lang="en-US" dirty="0"/>
              <a:t>ISAS 2021 Passdown Summary</a:t>
            </a:r>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27"/>
          </p:nvPr>
        </p:nvSpPr>
        <p:spPr>
          <a:xfrm>
            <a:off x="1908348" y="4778608"/>
            <a:ext cx="10283651" cy="586605"/>
          </a:xfrm>
        </p:spPr>
        <p:txBody>
          <a:bodyPr>
            <a:normAutofit/>
          </a:bodyPr>
          <a:lstStyle/>
          <a:p>
            <a:r>
              <a:rPr lang="en-US" dirty="0"/>
              <a:t>ISAS Event Dates:  Feb 8-10, 2021</a:t>
            </a:r>
          </a:p>
        </p:txBody>
      </p:sp>
      <p:pic>
        <p:nvPicPr>
          <p:cNvPr id="6" name="Picture 5">
            <a:extLst>
              <a:ext uri="{FF2B5EF4-FFF2-40B4-BE49-F238E27FC236}">
                <a16:creationId xmlns:a16="http://schemas.microsoft.com/office/drawing/2014/main" id="{EA21417A-1FE3-4AFA-8EF9-AADBAB439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2015" y="4011327"/>
            <a:ext cx="2262587" cy="2262587"/>
          </a:xfrm>
          <a:prstGeom prst="rect">
            <a:avLst/>
          </a:prstGeom>
          <a:ln>
            <a:noFill/>
          </a:ln>
          <a:effectLst/>
        </p:spPr>
      </p:pic>
    </p:spTree>
    <p:extLst>
      <p:ext uri="{BB962C8B-B14F-4D97-AF65-F5344CB8AC3E}">
        <p14:creationId xmlns:p14="http://schemas.microsoft.com/office/powerpoint/2010/main" val="310293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10</a:t>
            </a:fld>
            <a:endParaRPr lang="en-US"/>
          </a:p>
        </p:txBody>
      </p:sp>
      <p:sp>
        <p:nvSpPr>
          <p:cNvPr id="5" name="Title 4"/>
          <p:cNvSpPr>
            <a:spLocks noGrp="1"/>
          </p:cNvSpPr>
          <p:nvPr>
            <p:ph type="title"/>
          </p:nvPr>
        </p:nvSpPr>
        <p:spPr>
          <a:xfrm>
            <a:off x="605367" y="185877"/>
            <a:ext cx="10972800" cy="1158240"/>
          </a:xfrm>
        </p:spPr>
        <p:txBody>
          <a:bodyPr/>
          <a:lstStyle/>
          <a:p>
            <a:r>
              <a:rPr lang="en-US" sz="3600" cap="all"/>
              <a:t>AI module for hot/cold page classification in a memory pooling context</a:t>
            </a:r>
            <a:endParaRPr lang="en-US" sz="3600"/>
          </a:p>
        </p:txBody>
      </p:sp>
      <p:sp>
        <p:nvSpPr>
          <p:cNvPr id="6" name="Content Placeholder 5"/>
          <p:cNvSpPr>
            <a:spLocks noGrp="1"/>
          </p:cNvSpPr>
          <p:nvPr>
            <p:ph sz="quarter" idx="13"/>
          </p:nvPr>
        </p:nvSpPr>
        <p:spPr>
          <a:xfrm>
            <a:off x="607484" y="1211581"/>
            <a:ext cx="10970683" cy="4567767"/>
          </a:xfrm>
        </p:spPr>
        <p:txBody>
          <a:bodyPr>
            <a:normAutofit fontScale="92500" lnSpcReduction="20000"/>
          </a:bodyPr>
          <a:lstStyle/>
          <a:p>
            <a:r>
              <a:rPr lang="en-US" sz="2133"/>
              <a:t>Presenter:  Lidia Warnes DPG Platform Architect</a:t>
            </a:r>
            <a:br>
              <a:rPr lang="en-US" sz="2133"/>
            </a:br>
            <a:r>
              <a:rPr lang="en-US" sz="2133"/>
              <a:t>Co-authors: Durgesh Srivastava, Sujoy Sen, Rasika Subramanian, Neha Pathapati, Francois Dugast</a:t>
            </a:r>
          </a:p>
          <a:p>
            <a:r>
              <a:rPr lang="en-US" sz="2133"/>
              <a:t>Key Points:</a:t>
            </a:r>
          </a:p>
          <a:p>
            <a:pPr marL="457189" indent="-457189">
              <a:buFont typeface="+mj-lt"/>
              <a:buAutoNum type="arabicPeriod"/>
            </a:pPr>
            <a:r>
              <a:rPr lang="en-US" sz="2133"/>
              <a:t>Increased CSP interest in memory pooling with the emergence of new technologies and use cases</a:t>
            </a:r>
          </a:p>
          <a:p>
            <a:pPr marL="457189" indent="-457189">
              <a:buFont typeface="+mj-lt"/>
              <a:buAutoNum type="arabicPeriod"/>
            </a:pPr>
            <a:r>
              <a:rPr lang="en-US" sz="2133"/>
              <a:t>Proposed AI module improves memory pool performance by up to 5% by dynamically moving cold pages into the pool</a:t>
            </a:r>
          </a:p>
          <a:p>
            <a:pPr marL="457189" indent="-457189">
              <a:buFont typeface="+mj-lt"/>
              <a:buAutoNum type="arabicPeriod"/>
            </a:pPr>
            <a:r>
              <a:rPr lang="en-US" sz="2133"/>
              <a:t>Proposed AI module enables workload classification for the creating of CSP pricing tiers.</a:t>
            </a:r>
          </a:p>
          <a:p>
            <a:r>
              <a:rPr lang="en-US" sz="2133"/>
              <a:t>Call to action:</a:t>
            </a:r>
          </a:p>
          <a:p>
            <a:pPr lvl="1"/>
            <a:r>
              <a:rPr lang="en-US"/>
              <a:t>Investigate acceleration opportunities</a:t>
            </a:r>
          </a:p>
          <a:p>
            <a:pPr lvl="1"/>
            <a:r>
              <a:rPr lang="en-US"/>
              <a:t>Workload classification hints for different CSP pricing tiers</a:t>
            </a:r>
          </a:p>
          <a:p>
            <a:pPr lvl="1"/>
            <a:r>
              <a:rPr lang="en-US"/>
              <a:t>AI cold page module use with other devices connected to the memory pool as peers.</a:t>
            </a:r>
          </a:p>
          <a:p>
            <a:endParaRPr lang="en-US" sz="2133"/>
          </a:p>
        </p:txBody>
      </p:sp>
    </p:spTree>
    <p:extLst>
      <p:ext uri="{BB962C8B-B14F-4D97-AF65-F5344CB8AC3E}">
        <p14:creationId xmlns:p14="http://schemas.microsoft.com/office/powerpoint/2010/main" val="68204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11</a:t>
            </a:fld>
            <a:endParaRPr lang="en-US"/>
          </a:p>
        </p:txBody>
      </p:sp>
      <p:sp>
        <p:nvSpPr>
          <p:cNvPr id="5" name="Title 4"/>
          <p:cNvSpPr>
            <a:spLocks noGrp="1"/>
          </p:cNvSpPr>
          <p:nvPr>
            <p:ph type="title"/>
          </p:nvPr>
        </p:nvSpPr>
        <p:spPr>
          <a:xfrm>
            <a:off x="605367" y="185877"/>
            <a:ext cx="10972800" cy="1158240"/>
          </a:xfrm>
        </p:spPr>
        <p:txBody>
          <a:bodyPr/>
          <a:lstStyle/>
          <a:p>
            <a:r>
              <a:rPr lang="en-US"/>
              <a:t>oneAPI Level Zero</a:t>
            </a:r>
          </a:p>
        </p:txBody>
      </p:sp>
      <p:sp>
        <p:nvSpPr>
          <p:cNvPr id="6" name="Content Placeholder 5"/>
          <p:cNvSpPr>
            <a:spLocks noGrp="1"/>
          </p:cNvSpPr>
          <p:nvPr>
            <p:ph sz="quarter" idx="13"/>
          </p:nvPr>
        </p:nvSpPr>
        <p:spPr>
          <a:xfrm>
            <a:off x="607484" y="1211581"/>
            <a:ext cx="10970683" cy="4567767"/>
          </a:xfrm>
        </p:spPr>
        <p:txBody>
          <a:bodyPr/>
          <a:lstStyle/>
          <a:p>
            <a:r>
              <a:rPr lang="en-US" sz="2133"/>
              <a:t>Presenter:  Ben Ashbaugh is a Principal Engineer and GPU Compute Software Architect in GSE and is a Level Zero architect. </a:t>
            </a:r>
          </a:p>
          <a:p>
            <a:r>
              <a:rPr lang="en-US" sz="2133"/>
              <a:t>Key Points:</a:t>
            </a:r>
          </a:p>
          <a:p>
            <a:pPr marL="457189" indent="-457189">
              <a:buFont typeface="+mj-lt"/>
              <a:buAutoNum type="arabicPeriod"/>
            </a:pPr>
            <a:r>
              <a:rPr lang="en-US" sz="2133"/>
              <a:t>Intel needs consistent interfaces to accelerator hardware to transition from a CPU company to an XPU company.</a:t>
            </a:r>
          </a:p>
          <a:p>
            <a:pPr marL="457189" indent="-457189">
              <a:buFont typeface="+mj-lt"/>
              <a:buAutoNum type="arabicPeriod"/>
            </a:pPr>
            <a:r>
              <a:rPr lang="en-US" sz="2133"/>
              <a:t>Level Zero is a low-level interface for oneAPI accelerator hardware.</a:t>
            </a:r>
          </a:p>
          <a:p>
            <a:pPr marL="457189" indent="-457189">
              <a:buFont typeface="+mj-lt"/>
              <a:buAutoNum type="arabicPeriod"/>
            </a:pPr>
            <a:r>
              <a:rPr lang="en-US" sz="2133"/>
              <a:t>Level Zero is shipping and used today for Intel GPU products.</a:t>
            </a:r>
          </a:p>
          <a:p>
            <a:r>
              <a:rPr lang="en-US" sz="2133"/>
              <a:t>Call to action: Level Zero is the path forward! Optimize and expand support for Level Zero in oneAPI runtimes and libraries. Adopt Level Zero for Intel accelerator hardware.</a:t>
            </a:r>
          </a:p>
        </p:txBody>
      </p:sp>
    </p:spTree>
    <p:extLst>
      <p:ext uri="{BB962C8B-B14F-4D97-AF65-F5344CB8AC3E}">
        <p14:creationId xmlns:p14="http://schemas.microsoft.com/office/powerpoint/2010/main" val="242354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73E5-EA90-4119-B269-81907BF9E4FF}"/>
              </a:ext>
            </a:extLst>
          </p:cNvPr>
          <p:cNvSpPr>
            <a:spLocks noGrp="1"/>
          </p:cNvSpPr>
          <p:nvPr>
            <p:ph type="title"/>
          </p:nvPr>
        </p:nvSpPr>
        <p:spPr/>
        <p:txBody>
          <a:bodyPr/>
          <a:lstStyle/>
          <a:p>
            <a:r>
              <a:rPr lang="en-US"/>
              <a:t>Enabling Accelerators in the Cloud</a:t>
            </a:r>
          </a:p>
        </p:txBody>
      </p:sp>
      <p:sp>
        <p:nvSpPr>
          <p:cNvPr id="3" name="Text Placeholder 2">
            <a:extLst>
              <a:ext uri="{FF2B5EF4-FFF2-40B4-BE49-F238E27FC236}">
                <a16:creationId xmlns:a16="http://schemas.microsoft.com/office/drawing/2014/main" id="{95B56835-8113-4090-8055-51F9DAC38EE3}"/>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293142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13</a:t>
            </a:fld>
            <a:endParaRPr lang="en-US"/>
          </a:p>
        </p:txBody>
      </p:sp>
      <p:sp>
        <p:nvSpPr>
          <p:cNvPr id="5" name="Title 4"/>
          <p:cNvSpPr>
            <a:spLocks noGrp="1"/>
          </p:cNvSpPr>
          <p:nvPr>
            <p:ph type="title"/>
          </p:nvPr>
        </p:nvSpPr>
        <p:spPr>
          <a:xfrm>
            <a:off x="605367" y="185877"/>
            <a:ext cx="10972800" cy="1158240"/>
          </a:xfrm>
        </p:spPr>
        <p:txBody>
          <a:bodyPr/>
          <a:lstStyle/>
          <a:p>
            <a:r>
              <a:rPr lang="en-US"/>
              <a:t>XPU over Fabric</a:t>
            </a:r>
          </a:p>
        </p:txBody>
      </p:sp>
      <p:sp>
        <p:nvSpPr>
          <p:cNvPr id="6" name="Content Placeholder 5"/>
          <p:cNvSpPr>
            <a:spLocks noGrp="1"/>
          </p:cNvSpPr>
          <p:nvPr>
            <p:ph sz="quarter" idx="13"/>
          </p:nvPr>
        </p:nvSpPr>
        <p:spPr>
          <a:xfrm>
            <a:off x="607484" y="1211581"/>
            <a:ext cx="10970683" cy="4567767"/>
          </a:xfrm>
        </p:spPr>
        <p:txBody>
          <a:bodyPr/>
          <a:lstStyle/>
          <a:p>
            <a:r>
              <a:rPr lang="en-US" sz="2133"/>
              <a:t>Presenter:  Sujoy Sen. Sr PE in DPG, leading pathfinding work on Heterogenous Systems @Scale in DPG </a:t>
            </a:r>
          </a:p>
          <a:p>
            <a:r>
              <a:rPr lang="en-US" sz="2133"/>
              <a:t>Key Points:</a:t>
            </a:r>
          </a:p>
          <a:p>
            <a:pPr marL="457189" indent="-457189">
              <a:buFont typeface="+mj-lt"/>
              <a:buAutoNum type="arabicPeriod"/>
            </a:pPr>
            <a:r>
              <a:rPr lang="en-US" sz="2133"/>
              <a:t>Data Center Infrastructure requires flexibility to meet emerging AI/HPC workloads</a:t>
            </a:r>
          </a:p>
          <a:p>
            <a:pPr marL="457189" indent="-457189">
              <a:buFont typeface="+mj-lt"/>
              <a:buAutoNum type="arabicPeriod"/>
            </a:pPr>
            <a:r>
              <a:rPr lang="en-US" sz="2133"/>
              <a:t>Accelerators (XPU) Pooling and Disaggregation over fabric can meet that need</a:t>
            </a:r>
          </a:p>
          <a:p>
            <a:pPr marL="457189" indent="-457189">
              <a:buFont typeface="+mj-lt"/>
              <a:buAutoNum type="arabicPeriod"/>
            </a:pPr>
            <a:r>
              <a:rPr lang="en-US" sz="2133"/>
              <a:t>Intel developed XPU-over-Fabric technology to deliver a solution to this problem</a:t>
            </a:r>
          </a:p>
          <a:p>
            <a:r>
              <a:rPr lang="en-US" sz="2133"/>
              <a:t>Call to action: </a:t>
            </a:r>
          </a:p>
          <a:p>
            <a:pPr lvl="1"/>
            <a:r>
              <a:rPr lang="en-US" sz="1733"/>
              <a:t>Deliver support for XPU-</a:t>
            </a:r>
            <a:r>
              <a:rPr lang="en-US" sz="1733" err="1"/>
              <a:t>oF</a:t>
            </a:r>
            <a:r>
              <a:rPr lang="en-US" sz="1733"/>
              <a:t> across all Intel’s ingredients and XPU portfolio. Specifically, SW (One API…), IPU (Mt Morgan...), XPUs (PVC, Habana…) and Xeon</a:t>
            </a:r>
          </a:p>
        </p:txBody>
      </p:sp>
    </p:spTree>
    <p:extLst>
      <p:ext uri="{BB962C8B-B14F-4D97-AF65-F5344CB8AC3E}">
        <p14:creationId xmlns:p14="http://schemas.microsoft.com/office/powerpoint/2010/main" val="272920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14</a:t>
            </a:fld>
            <a:endParaRPr lang="en-US"/>
          </a:p>
        </p:txBody>
      </p:sp>
      <p:sp>
        <p:nvSpPr>
          <p:cNvPr id="5" name="Title 4"/>
          <p:cNvSpPr>
            <a:spLocks noGrp="1"/>
          </p:cNvSpPr>
          <p:nvPr>
            <p:ph type="title"/>
          </p:nvPr>
        </p:nvSpPr>
        <p:spPr>
          <a:xfrm>
            <a:off x="605367" y="185877"/>
            <a:ext cx="10972800" cy="1158240"/>
          </a:xfrm>
        </p:spPr>
        <p:txBody>
          <a:bodyPr/>
          <a:lstStyle/>
          <a:p>
            <a:r>
              <a:rPr lang="en-US"/>
              <a:t>Inter-Kernel Links (IKL): Direct Inter-FPGA communication Framework</a:t>
            </a:r>
          </a:p>
        </p:txBody>
      </p:sp>
      <p:sp>
        <p:nvSpPr>
          <p:cNvPr id="6" name="Content Placeholder 5"/>
          <p:cNvSpPr>
            <a:spLocks noGrp="1"/>
          </p:cNvSpPr>
          <p:nvPr>
            <p:ph sz="quarter" idx="13"/>
          </p:nvPr>
        </p:nvSpPr>
        <p:spPr>
          <a:xfrm>
            <a:off x="607484" y="1477191"/>
            <a:ext cx="11224753" cy="4567767"/>
          </a:xfrm>
        </p:spPr>
        <p:txBody>
          <a:bodyPr/>
          <a:lstStyle/>
          <a:p>
            <a:r>
              <a:rPr lang="en-US" sz="2133"/>
              <a:t>Presenter:  Susanne M. Balle. Senior PE, Software Architect leading pathfinding in distributed FPGA frameworks, Accelerator peer-to-peer communication, and µservices acceleration in FPGAs, etc. in DPEA/SIL. </a:t>
            </a:r>
          </a:p>
          <a:p>
            <a:r>
              <a:rPr lang="en-US" sz="2133"/>
              <a:t>Key Points:</a:t>
            </a:r>
          </a:p>
          <a:p>
            <a:pPr marL="457189" indent="-457189">
              <a:buFont typeface="+mj-lt"/>
              <a:buAutoNum type="arabicPeriod"/>
            </a:pPr>
            <a:r>
              <a:rPr lang="en-US" sz="1867"/>
              <a:t>FPGAs are used to accelerate datacenter workloads as well as for infrastructure acceleration. The use of multiple FPGAs, speedup computation and distribute the data set when it exceeds a single FPGA’s memory.</a:t>
            </a:r>
          </a:p>
          <a:p>
            <a:pPr marL="457189" indent="-457189">
              <a:buFont typeface="+mj-lt"/>
              <a:buAutoNum type="arabicPeriod"/>
            </a:pPr>
            <a:r>
              <a:rPr lang="en-US" sz="1867"/>
              <a:t>Direct inter-FPGA communication is a critical component in today’s accelerated datacenter.</a:t>
            </a:r>
          </a:p>
          <a:p>
            <a:pPr marL="457189" indent="-457189">
              <a:buFont typeface="+mj-lt"/>
              <a:buAutoNum type="arabicPeriod"/>
            </a:pPr>
            <a:r>
              <a:rPr lang="en-US" sz="1867"/>
              <a:t>With IKL, developers write kernels communicating across networked FPGAs from high-level languages and VHDL/Verilog using their familiar tooling.</a:t>
            </a:r>
          </a:p>
          <a:p>
            <a:r>
              <a:rPr lang="en-US" sz="1867"/>
              <a:t>Call to Action: Integrate IKL into OneAPI via straight-forward interfaces. Need customer use cases on µservices and accelerator offload in FPGAs and other XPUs especially around accelerator chaining.</a:t>
            </a:r>
          </a:p>
        </p:txBody>
      </p:sp>
    </p:spTree>
    <p:extLst>
      <p:ext uri="{BB962C8B-B14F-4D97-AF65-F5344CB8AC3E}">
        <p14:creationId xmlns:p14="http://schemas.microsoft.com/office/powerpoint/2010/main" val="357550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15</a:t>
            </a:fld>
            <a:endParaRPr lang="en-US"/>
          </a:p>
        </p:txBody>
      </p:sp>
      <p:sp>
        <p:nvSpPr>
          <p:cNvPr id="5" name="Title 4"/>
          <p:cNvSpPr>
            <a:spLocks noGrp="1"/>
          </p:cNvSpPr>
          <p:nvPr>
            <p:ph type="title"/>
          </p:nvPr>
        </p:nvSpPr>
        <p:spPr>
          <a:xfrm>
            <a:off x="605367" y="185877"/>
            <a:ext cx="10972800" cy="1158240"/>
          </a:xfrm>
        </p:spPr>
        <p:txBody>
          <a:bodyPr/>
          <a:lstStyle/>
          <a:p>
            <a:r>
              <a:rPr lang="en-US"/>
              <a:t>Native Scale-out Architecture for Intel XPUs</a:t>
            </a:r>
          </a:p>
        </p:txBody>
      </p:sp>
      <p:sp>
        <p:nvSpPr>
          <p:cNvPr id="6" name="Content Placeholder 5"/>
          <p:cNvSpPr>
            <a:spLocks noGrp="1"/>
          </p:cNvSpPr>
          <p:nvPr>
            <p:ph sz="quarter" idx="13"/>
          </p:nvPr>
        </p:nvSpPr>
        <p:spPr>
          <a:xfrm>
            <a:off x="607484" y="1211581"/>
            <a:ext cx="10970683" cy="5074919"/>
          </a:xfrm>
        </p:spPr>
        <p:txBody>
          <a:bodyPr>
            <a:normAutofit fontScale="92500" lnSpcReduction="10000"/>
          </a:bodyPr>
          <a:lstStyle/>
          <a:p>
            <a:r>
              <a:rPr lang="en-US" sz="2133"/>
              <a:t>Presenter:  Narayan Ranganathan, Principal Engineer in Intel Labs leading DSA architecture and software enabling.</a:t>
            </a:r>
          </a:p>
          <a:p>
            <a:r>
              <a:rPr lang="en-US" sz="2133"/>
              <a:t>Key Points:</a:t>
            </a:r>
          </a:p>
          <a:p>
            <a:pPr marL="457189" indent="-457189">
              <a:buFont typeface="+mj-lt"/>
              <a:buAutoNum type="arabicPeriod"/>
            </a:pPr>
            <a:r>
              <a:rPr lang="en-US" sz="2133"/>
              <a:t>Datacenter applications require distributed system infrastructure supporting high network loads with low bounded tail latency (@microsecond-scale)</a:t>
            </a:r>
          </a:p>
          <a:p>
            <a:pPr marL="457189" indent="-457189">
              <a:buFont typeface="+mj-lt"/>
              <a:buAutoNum type="arabicPeriod"/>
            </a:pPr>
            <a:r>
              <a:rPr lang="en-US" sz="2133"/>
              <a:t>Systems use RDMA today to achieve lower latency with one-sided remote memory access, but RDMA has several scaling challenges; de-coupled evolution of XPUs and NIC/IPUs also makes optimization harder</a:t>
            </a:r>
          </a:p>
          <a:p>
            <a:pPr marL="457189" indent="-457189">
              <a:buFont typeface="+mj-lt"/>
              <a:buAutoNum type="arabicPeriod"/>
            </a:pPr>
            <a:r>
              <a:rPr lang="en-US" sz="2200"/>
              <a:t>Native Scale-out (NSO) is an architecture that enables higher scalability of XPUs with predictable tail performance by combining platform data movement abstractions and optimizations with remote memory primitives and flexible congestion control over the network</a:t>
            </a:r>
          </a:p>
          <a:p>
            <a:r>
              <a:rPr lang="en-US" sz="2133"/>
              <a:t>Call to action: Join a collaborative effort to tackle various architecture, design, prototyping, modeling and software development issues and translate the NSO architecture into a realizable implementation for Xeon and XPU platforms.</a:t>
            </a:r>
          </a:p>
        </p:txBody>
      </p:sp>
    </p:spTree>
    <p:extLst>
      <p:ext uri="{BB962C8B-B14F-4D97-AF65-F5344CB8AC3E}">
        <p14:creationId xmlns:p14="http://schemas.microsoft.com/office/powerpoint/2010/main" val="12358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107A-4D0B-4271-96CF-0AD943627AA6}"/>
              </a:ext>
            </a:extLst>
          </p:cNvPr>
          <p:cNvSpPr>
            <a:spLocks noGrp="1"/>
          </p:cNvSpPr>
          <p:nvPr>
            <p:ph type="title"/>
          </p:nvPr>
        </p:nvSpPr>
        <p:spPr/>
        <p:txBody>
          <a:bodyPr/>
          <a:lstStyle/>
          <a:p>
            <a:r>
              <a:rPr lang="en-US"/>
              <a:t>Reliable Transport and Fabric Protocol Engine</a:t>
            </a:r>
            <a:br>
              <a:rPr lang="en-US"/>
            </a:br>
            <a:endParaRPr lang="en-US"/>
          </a:p>
        </p:txBody>
      </p:sp>
      <p:sp>
        <p:nvSpPr>
          <p:cNvPr id="3" name="Content Placeholder 2">
            <a:extLst>
              <a:ext uri="{FF2B5EF4-FFF2-40B4-BE49-F238E27FC236}">
                <a16:creationId xmlns:a16="http://schemas.microsoft.com/office/drawing/2014/main" id="{1E848EA3-7DD9-4F36-B97B-65B2F1ADC39D}"/>
              </a:ext>
            </a:extLst>
          </p:cNvPr>
          <p:cNvSpPr>
            <a:spLocks noGrp="1"/>
          </p:cNvSpPr>
          <p:nvPr>
            <p:ph sz="quarter" idx="13"/>
          </p:nvPr>
        </p:nvSpPr>
        <p:spPr/>
        <p:txBody>
          <a:bodyPr>
            <a:normAutofit fontScale="92500" lnSpcReduction="20000"/>
          </a:bodyPr>
          <a:lstStyle/>
          <a:p>
            <a:pPr marL="0" indent="0">
              <a:buNone/>
            </a:pPr>
            <a:r>
              <a:rPr lang="en-US"/>
              <a:t>Presenter: Mark Debbage, Sr PE</a:t>
            </a:r>
          </a:p>
          <a:p>
            <a:r>
              <a:rPr lang="en-US"/>
              <a:t>Innovate to leap-frog ahead of NVIDIA/Mellanox</a:t>
            </a:r>
          </a:p>
          <a:p>
            <a:r>
              <a:rPr lang="en-US"/>
              <a:t>SPARTAN reliability layer for best effort networks</a:t>
            </a:r>
          </a:p>
          <a:p>
            <a:pPr lvl="1"/>
            <a:r>
              <a:rPr lang="en-US"/>
              <a:t>100-1000x better tolerance to drops compared to RoCEv2</a:t>
            </a:r>
          </a:p>
          <a:p>
            <a:pPr lvl="1"/>
            <a:r>
              <a:rPr lang="en-US"/>
              <a:t>Product intercept is Ponte Vecchio 2 I/O Bridge</a:t>
            </a:r>
          </a:p>
          <a:p>
            <a:r>
              <a:rPr lang="en-US"/>
              <a:t>Fabric Protocol Engine to provide key HPN offloads</a:t>
            </a:r>
          </a:p>
          <a:p>
            <a:pPr lvl="1"/>
            <a:r>
              <a:rPr lang="en-US"/>
              <a:t>Product intercept is the Mount Eden </a:t>
            </a:r>
            <a:r>
              <a:rPr lang="en-US" err="1"/>
              <a:t>SmartNIC</a:t>
            </a:r>
            <a:endParaRPr lang="en-US"/>
          </a:p>
          <a:p>
            <a:pPr lvl="1"/>
            <a:r>
              <a:rPr lang="en-US"/>
              <a:t>Existing </a:t>
            </a:r>
            <a:r>
              <a:rPr lang="en-US" err="1"/>
              <a:t>SmartNIC</a:t>
            </a:r>
            <a:r>
              <a:rPr lang="en-US"/>
              <a:t> infrastructure dramatically reduces the HW investment</a:t>
            </a:r>
          </a:p>
          <a:p>
            <a:pPr lvl="1"/>
            <a:r>
              <a:rPr lang="en-US"/>
              <a:t>Retain existing RDMA protocol engine for storage and legacy</a:t>
            </a:r>
          </a:p>
          <a:p>
            <a:r>
              <a:rPr lang="en-US"/>
              <a:t>New </a:t>
            </a:r>
            <a:r>
              <a:rPr lang="en-US" err="1"/>
              <a:t>libfabrics</a:t>
            </a:r>
            <a:r>
              <a:rPr lang="en-US"/>
              <a:t> provider to enable rich HPN SW ecosystem</a:t>
            </a:r>
          </a:p>
          <a:p>
            <a:endParaRPr lang="en-US"/>
          </a:p>
        </p:txBody>
      </p:sp>
    </p:spTree>
    <p:extLst>
      <p:ext uri="{BB962C8B-B14F-4D97-AF65-F5344CB8AC3E}">
        <p14:creationId xmlns:p14="http://schemas.microsoft.com/office/powerpoint/2010/main" val="173654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77CC-C334-467B-AE6C-65AF1F7851A0}"/>
              </a:ext>
            </a:extLst>
          </p:cNvPr>
          <p:cNvSpPr>
            <a:spLocks noGrp="1"/>
          </p:cNvSpPr>
          <p:nvPr>
            <p:ph type="title"/>
          </p:nvPr>
        </p:nvSpPr>
        <p:spPr/>
        <p:txBody>
          <a:bodyPr/>
          <a:lstStyle/>
          <a:p>
            <a:r>
              <a:rPr lang="en-US"/>
              <a:t>AI</a:t>
            </a:r>
          </a:p>
        </p:txBody>
      </p:sp>
      <p:sp>
        <p:nvSpPr>
          <p:cNvPr id="3" name="Text Placeholder 2">
            <a:extLst>
              <a:ext uri="{FF2B5EF4-FFF2-40B4-BE49-F238E27FC236}">
                <a16:creationId xmlns:a16="http://schemas.microsoft.com/office/drawing/2014/main" id="{457437AF-172A-4E2C-ACA9-6FC2AFEDA47B}"/>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275321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18</a:t>
            </a:fld>
            <a:endParaRPr lang="en-US"/>
          </a:p>
        </p:txBody>
      </p:sp>
      <p:sp>
        <p:nvSpPr>
          <p:cNvPr id="5" name="Title 4"/>
          <p:cNvSpPr>
            <a:spLocks noGrp="1"/>
          </p:cNvSpPr>
          <p:nvPr>
            <p:ph type="title"/>
          </p:nvPr>
        </p:nvSpPr>
        <p:spPr>
          <a:xfrm>
            <a:off x="605367" y="185877"/>
            <a:ext cx="10972800" cy="1158240"/>
          </a:xfrm>
        </p:spPr>
        <p:txBody>
          <a:bodyPr/>
          <a:lstStyle/>
          <a:p>
            <a:r>
              <a:rPr lang="en-US"/>
              <a:t>Scaling Beyond Node </a:t>
            </a:r>
            <a:br>
              <a:rPr lang="en-US"/>
            </a:br>
            <a:r>
              <a:rPr lang="en-US" sz="2400"/>
              <a:t>System Architecture for Next Generation AI</a:t>
            </a:r>
          </a:p>
        </p:txBody>
      </p:sp>
      <p:sp>
        <p:nvSpPr>
          <p:cNvPr id="6" name="Content Placeholder 5"/>
          <p:cNvSpPr>
            <a:spLocks noGrp="1"/>
          </p:cNvSpPr>
          <p:nvPr>
            <p:ph sz="quarter" idx="13"/>
          </p:nvPr>
        </p:nvSpPr>
        <p:spPr>
          <a:xfrm>
            <a:off x="620736" y="1211580"/>
            <a:ext cx="11571264" cy="5586061"/>
          </a:xfrm>
          <a:solidFill>
            <a:schemeClr val="bg1"/>
          </a:solidFill>
        </p:spPr>
        <p:txBody>
          <a:bodyPr/>
          <a:lstStyle/>
          <a:p>
            <a:r>
              <a:rPr lang="en-US" sz="2133"/>
              <a:t>Presenter:  Ajaya Durg, Sr PE, GTCHE/IAGS, </a:t>
            </a:r>
            <a:r>
              <a:rPr lang="en-US" sz="2133" dirty="0"/>
              <a:t>Server </a:t>
            </a:r>
            <a:r>
              <a:rPr lang="en-US" sz="2133" dirty="0" err="1"/>
              <a:t>dGPU</a:t>
            </a:r>
            <a:r>
              <a:rPr lang="en-US" sz="2133" dirty="0"/>
              <a:t> </a:t>
            </a:r>
            <a:r>
              <a:rPr lang="en-US" sz="2133"/>
              <a:t>SOC</a:t>
            </a:r>
            <a:r>
              <a:rPr lang="en-US" sz="2133" dirty="0"/>
              <a:t> Arch/</a:t>
            </a:r>
            <a:r>
              <a:rPr lang="en-US" sz="2133"/>
              <a:t>Connectivity</a:t>
            </a:r>
          </a:p>
          <a:p>
            <a:r>
              <a:rPr lang="en-US" sz="2133"/>
              <a:t>Key Points:</a:t>
            </a:r>
          </a:p>
          <a:p>
            <a:pPr marL="457189" indent="-457189">
              <a:buFont typeface="+mj-lt"/>
              <a:buAutoNum type="arabicPeriod"/>
            </a:pPr>
            <a:r>
              <a:rPr lang="en-US" sz="2133"/>
              <a:t>Deep Learning Models are growing rapidly beyond multiple XPUs</a:t>
            </a:r>
          </a:p>
          <a:p>
            <a:pPr marL="457189" indent="-457189">
              <a:buFont typeface="+mj-lt"/>
              <a:buAutoNum type="arabicPeriod"/>
            </a:pPr>
            <a:r>
              <a:rPr lang="en-US" sz="2133"/>
              <a:t>Current hierarchy of communication is not sustainable; Adding intermediate hierarchy (pod/supernode) can provide significant perf gains (10%-2x)</a:t>
            </a:r>
          </a:p>
          <a:p>
            <a:pPr marL="457189" indent="-457189">
              <a:buFont typeface="+mj-lt"/>
              <a:buAutoNum type="arabicPeriod"/>
            </a:pPr>
            <a:r>
              <a:rPr lang="en-US" sz="2133"/>
              <a:t>Further exploration areas</a:t>
            </a:r>
            <a:r>
              <a:rPr lang="en-US" sz="2133" dirty="0"/>
              <a:t>:</a:t>
            </a:r>
            <a:r>
              <a:rPr lang="en-US" sz="2133"/>
              <a:t> Compute in Connectivity, In Network Compute, Co-packaged Optics (</a:t>
            </a:r>
            <a:r>
              <a:rPr lang="en-US" sz="2133" err="1"/>
              <a:t>SiPh</a:t>
            </a:r>
            <a:r>
              <a:rPr lang="en-US" sz="2133"/>
              <a:t>)</a:t>
            </a:r>
          </a:p>
          <a:p>
            <a:r>
              <a:rPr lang="en-US" sz="2133"/>
              <a:t>Call to action: </a:t>
            </a:r>
          </a:p>
          <a:p>
            <a:pPr marL="380990" indent="-380990">
              <a:buFont typeface="Arial" panose="020B0604020202020204" pitchFamily="34" charset="0"/>
              <a:buChar char="•"/>
            </a:pPr>
            <a:r>
              <a:rPr lang="en-US" sz="2133"/>
              <a:t>Collaborate on converged Sale-out for XPUs (joint work with </a:t>
            </a:r>
            <a:r>
              <a:rPr lang="en-US" sz="2133" dirty="0"/>
              <a:t>Xeon Scale-out</a:t>
            </a:r>
            <a:r>
              <a:rPr lang="en-US" sz="2133"/>
              <a:t>)</a:t>
            </a:r>
          </a:p>
          <a:p>
            <a:pPr marL="380990" indent="-380990">
              <a:buFont typeface="Arial" panose="020B0604020202020204" pitchFamily="34" charset="0"/>
              <a:buChar char="•"/>
            </a:pPr>
            <a:r>
              <a:rPr lang="en-US" sz="2133"/>
              <a:t>Collaborate on research/POC SOC/Platform with </a:t>
            </a:r>
            <a:r>
              <a:rPr lang="en-US" sz="2133" err="1"/>
              <a:t>SiPh</a:t>
            </a:r>
            <a:r>
              <a:rPr lang="en-US" sz="2133"/>
              <a:t> for GPUs</a:t>
            </a:r>
          </a:p>
          <a:p>
            <a:pPr marL="380990" indent="-380990">
              <a:buFont typeface="Arial" panose="020B0604020202020204" pitchFamily="34" charset="0"/>
              <a:buChar char="•"/>
            </a:pPr>
            <a:r>
              <a:rPr lang="en-US" sz="2133"/>
              <a:t>Collaborate on In Network Compute/Parameter Server</a:t>
            </a:r>
          </a:p>
        </p:txBody>
      </p:sp>
    </p:spTree>
    <p:extLst>
      <p:ext uri="{BB962C8B-B14F-4D97-AF65-F5344CB8AC3E}">
        <p14:creationId xmlns:p14="http://schemas.microsoft.com/office/powerpoint/2010/main" val="19656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a:p>
        </p:txBody>
      </p:sp>
      <p:sp>
        <p:nvSpPr>
          <p:cNvPr id="5" name="Title 4"/>
          <p:cNvSpPr>
            <a:spLocks noGrp="1"/>
          </p:cNvSpPr>
          <p:nvPr>
            <p:ph type="title"/>
          </p:nvPr>
        </p:nvSpPr>
        <p:spPr>
          <a:xfrm>
            <a:off x="605367" y="185877"/>
            <a:ext cx="10972800" cy="1158240"/>
          </a:xfrm>
        </p:spPr>
        <p:txBody>
          <a:bodyPr/>
          <a:lstStyle/>
          <a:p>
            <a:r>
              <a:rPr lang="en-US"/>
              <a:t>Leveraging x86 for Scale-Out Deep Learning Training</a:t>
            </a:r>
          </a:p>
        </p:txBody>
      </p:sp>
      <p:sp>
        <p:nvSpPr>
          <p:cNvPr id="6" name="Content Placeholder 5"/>
          <p:cNvSpPr>
            <a:spLocks noGrp="1"/>
          </p:cNvSpPr>
          <p:nvPr>
            <p:ph sz="quarter" idx="13"/>
          </p:nvPr>
        </p:nvSpPr>
        <p:spPr>
          <a:xfrm>
            <a:off x="607484" y="1626360"/>
            <a:ext cx="10970683" cy="4567767"/>
          </a:xfrm>
        </p:spPr>
        <p:txBody>
          <a:bodyPr/>
          <a:lstStyle/>
          <a:p>
            <a:r>
              <a:rPr lang="en-US" sz="2133"/>
              <a:t>Presenter:  Alexander Heinecke, PE, Intel Labs</a:t>
            </a:r>
          </a:p>
          <a:p>
            <a:r>
              <a:rPr lang="en-US" sz="2133"/>
              <a:t>Key Points:</a:t>
            </a:r>
          </a:p>
          <a:p>
            <a:pPr marL="457189" indent="-457189">
              <a:buFont typeface="+mj-lt"/>
              <a:buAutoNum type="arabicPeriod"/>
            </a:pPr>
            <a:r>
              <a:rPr lang="en-US" sz="2133"/>
              <a:t>Everything starts with Software and Services and not Hardware in 2021, with a virtual Tensor ISA we can start today and prepare for new CPU ISAs ahead </a:t>
            </a:r>
          </a:p>
          <a:p>
            <a:pPr marL="457189" indent="-457189">
              <a:buFont typeface="+mj-lt"/>
              <a:buAutoNum type="arabicPeriod"/>
            </a:pPr>
            <a:r>
              <a:rPr lang="en-US" sz="2133"/>
              <a:t>CPUs are well suited for DL, it’s all about memory movement but not compute IP. CPUs are normally killed by the balancing act with </a:t>
            </a:r>
            <a:r>
              <a:rPr lang="en-US" sz="2133" err="1"/>
              <a:t>SpecINT</a:t>
            </a:r>
            <a:r>
              <a:rPr lang="en-US" sz="2133"/>
              <a:t> performance.</a:t>
            </a:r>
          </a:p>
          <a:p>
            <a:pPr marL="457189" indent="-457189">
              <a:buFont typeface="+mj-lt"/>
              <a:buAutoNum type="arabicPeriod"/>
            </a:pPr>
            <a:r>
              <a:rPr lang="en-US" sz="2133"/>
              <a:t>Xeon &amp; AMX with HBM and scale-out: This can be the </a:t>
            </a:r>
            <a:r>
              <a:rPr lang="en-US" sz="2133" err="1"/>
              <a:t>BlueGene</a:t>
            </a:r>
            <a:r>
              <a:rPr lang="en-US" sz="2133"/>
              <a:t> of AI, while reusing as much IP as possible and building on the x86 ecosystem!</a:t>
            </a:r>
          </a:p>
          <a:p>
            <a:r>
              <a:rPr lang="en-US" sz="2133"/>
              <a:t>Call to action: </a:t>
            </a:r>
          </a:p>
          <a:p>
            <a:pPr marL="228600" lvl="1" indent="0">
              <a:buNone/>
            </a:pPr>
            <a:r>
              <a:rPr lang="en-US" sz="1733"/>
              <a:t>Investigate Feasibility of Xeon AI SKU to mirror Google and NVIDIA efforts in scaling the “crown-jewels” from Edge to Datacenter for AI</a:t>
            </a:r>
          </a:p>
        </p:txBody>
      </p:sp>
    </p:spTree>
    <p:extLst>
      <p:ext uri="{BB962C8B-B14F-4D97-AF65-F5344CB8AC3E}">
        <p14:creationId xmlns:p14="http://schemas.microsoft.com/office/powerpoint/2010/main" val="151558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a:t>
            </a:fld>
            <a:endParaRPr lang="en-US" dirty="0"/>
          </a:p>
        </p:txBody>
      </p:sp>
      <p:sp>
        <p:nvSpPr>
          <p:cNvPr id="3" name="Title 2"/>
          <p:cNvSpPr>
            <a:spLocks noGrp="1"/>
          </p:cNvSpPr>
          <p:nvPr>
            <p:ph type="title"/>
          </p:nvPr>
        </p:nvSpPr>
        <p:spPr>
          <a:xfrm>
            <a:off x="607488" y="391423"/>
            <a:ext cx="10972800" cy="1158240"/>
          </a:xfrm>
        </p:spPr>
        <p:txBody>
          <a:bodyPr/>
          <a:lstStyle/>
          <a:p>
            <a:r>
              <a:rPr lang="en-US" b="1" dirty="0"/>
              <a:t>2020 Fellows Technology Summits</a:t>
            </a:r>
          </a:p>
        </p:txBody>
      </p:sp>
      <p:grpSp>
        <p:nvGrpSpPr>
          <p:cNvPr id="11" name="Group 10">
            <a:extLst>
              <a:ext uri="{FF2B5EF4-FFF2-40B4-BE49-F238E27FC236}">
                <a16:creationId xmlns:a16="http://schemas.microsoft.com/office/drawing/2014/main" id="{1FF1899F-50DB-4D75-8809-1DA1E0F835DE}"/>
              </a:ext>
            </a:extLst>
          </p:cNvPr>
          <p:cNvGrpSpPr/>
          <p:nvPr/>
        </p:nvGrpSpPr>
        <p:grpSpPr>
          <a:xfrm>
            <a:off x="964620" y="1031913"/>
            <a:ext cx="2648258" cy="4889374"/>
            <a:chOff x="964620" y="1101363"/>
            <a:chExt cx="2648258" cy="488937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671" y="1101363"/>
              <a:ext cx="2113463" cy="2064691"/>
            </a:xfrm>
            <a:prstGeom prst="rect">
              <a:avLst/>
            </a:prstGeom>
          </p:spPr>
        </p:pic>
        <p:sp>
          <p:nvSpPr>
            <p:cNvPr id="8" name="TextBox 7"/>
            <p:cNvSpPr txBox="1"/>
            <p:nvPr/>
          </p:nvSpPr>
          <p:spPr>
            <a:xfrm>
              <a:off x="964620" y="2889054"/>
              <a:ext cx="2648258" cy="3101683"/>
            </a:xfrm>
            <a:prstGeom prst="rect">
              <a:avLst/>
            </a:prstGeom>
            <a:noFill/>
          </p:spPr>
          <p:txBody>
            <a:bodyPr vert="horz" wrap="square" lIns="0" tIns="0" rIns="0" bIns="0" rtlCol="0">
              <a:spAutoFit/>
            </a:bodyPr>
            <a:lstStyle/>
            <a:p>
              <a:pPr algn="ctr"/>
              <a:r>
                <a:rPr lang="en-US" sz="2133" b="1" dirty="0">
                  <a:solidFill>
                    <a:srgbClr val="003C71"/>
                  </a:solidFill>
                </a:rPr>
                <a:t>ICTS</a:t>
              </a:r>
            </a:p>
            <a:p>
              <a:pPr algn="ctr"/>
              <a:r>
                <a:rPr lang="en-US" sz="1467" dirty="0">
                  <a:solidFill>
                    <a:srgbClr val="003C71"/>
                  </a:solidFill>
                </a:rPr>
                <a:t>Intel Circuits Technology Summit</a:t>
              </a:r>
            </a:p>
            <a:p>
              <a:pPr algn="ctr"/>
              <a:r>
                <a:rPr lang="en-US" sz="1467" dirty="0">
                  <a:solidFill>
                    <a:srgbClr val="003C71"/>
                  </a:solidFill>
                </a:rPr>
                <a:t>Rescoped – accelerators and memory/storage topics move to IMSCS</a:t>
              </a:r>
            </a:p>
            <a:p>
              <a:pPr algn="ctr"/>
              <a:r>
                <a:rPr lang="en-US" sz="1467" dirty="0">
                  <a:solidFill>
                    <a:srgbClr val="003C71"/>
                  </a:solidFill>
                </a:rPr>
                <a:t>Fellow Co-sponsors:  </a:t>
              </a:r>
              <a:br>
                <a:rPr lang="en-US" sz="1467" dirty="0">
                  <a:solidFill>
                    <a:srgbClr val="003C71"/>
                  </a:solidFill>
                </a:rPr>
              </a:br>
              <a:r>
                <a:rPr lang="en-US" sz="1467" dirty="0">
                  <a:solidFill>
                    <a:srgbClr val="003C71"/>
                  </a:solidFill>
                </a:rPr>
                <a:t>Vivek De &amp;  Ian Young</a:t>
              </a:r>
            </a:p>
            <a:p>
              <a:pPr algn="ctr"/>
              <a:r>
                <a:rPr lang="en-US" sz="1467" b="1" dirty="0">
                  <a:solidFill>
                    <a:srgbClr val="003C71"/>
                  </a:solidFill>
                </a:rPr>
                <a:t>Aug 31-Sept 2</a:t>
              </a:r>
              <a:endParaRPr lang="en-US" sz="1467" dirty="0">
                <a:solidFill>
                  <a:srgbClr val="003C71"/>
                </a:solidFill>
              </a:endParaRPr>
            </a:p>
          </p:txBody>
        </p:sp>
      </p:grpSp>
      <p:grpSp>
        <p:nvGrpSpPr>
          <p:cNvPr id="6" name="Group 5">
            <a:extLst>
              <a:ext uri="{FF2B5EF4-FFF2-40B4-BE49-F238E27FC236}">
                <a16:creationId xmlns:a16="http://schemas.microsoft.com/office/drawing/2014/main" id="{12361C07-8602-48B9-A6E9-072A4AB3B285}"/>
              </a:ext>
            </a:extLst>
          </p:cNvPr>
          <p:cNvGrpSpPr/>
          <p:nvPr/>
        </p:nvGrpSpPr>
        <p:grpSpPr>
          <a:xfrm>
            <a:off x="6594719" y="1162335"/>
            <a:ext cx="2246343" cy="5676816"/>
            <a:chOff x="8885945" y="1310219"/>
            <a:chExt cx="2246343" cy="5676816"/>
          </a:xfrm>
        </p:grpSpPr>
        <p:sp>
          <p:nvSpPr>
            <p:cNvPr id="10" name="TextBox 9"/>
            <p:cNvSpPr txBox="1"/>
            <p:nvPr/>
          </p:nvSpPr>
          <p:spPr>
            <a:xfrm>
              <a:off x="8885945" y="2889054"/>
              <a:ext cx="2246343" cy="4097981"/>
            </a:xfrm>
            <a:prstGeom prst="rect">
              <a:avLst/>
            </a:prstGeom>
            <a:noFill/>
          </p:spPr>
          <p:txBody>
            <a:bodyPr vert="horz" wrap="square" lIns="0" tIns="0" rIns="0" bIns="0" rtlCol="0">
              <a:spAutoFit/>
            </a:bodyPr>
            <a:lstStyle/>
            <a:p>
              <a:pPr algn="ctr"/>
              <a:r>
                <a:rPr lang="en-US" sz="2133" b="1" dirty="0">
                  <a:solidFill>
                    <a:srgbClr val="003C71"/>
                  </a:solidFill>
                </a:rPr>
                <a:t>ISAS</a:t>
              </a:r>
            </a:p>
            <a:p>
              <a:pPr algn="ctr"/>
              <a:r>
                <a:rPr lang="en-US" sz="1467" dirty="0">
                  <a:solidFill>
                    <a:srgbClr val="003C71"/>
                  </a:solidFill>
                </a:rPr>
                <a:t>Intel Systems </a:t>
              </a:r>
              <a:br>
                <a:rPr lang="en-US" sz="1467" dirty="0">
                  <a:solidFill>
                    <a:srgbClr val="003C71"/>
                  </a:solidFill>
                </a:rPr>
              </a:br>
              <a:r>
                <a:rPr lang="en-US" sz="1467" dirty="0">
                  <a:solidFill>
                    <a:srgbClr val="003C71"/>
                  </a:solidFill>
                </a:rPr>
                <a:t>Architecture Summit</a:t>
              </a:r>
            </a:p>
            <a:p>
              <a:pPr algn="ctr"/>
              <a:r>
                <a:rPr lang="en-US" sz="1467" dirty="0">
                  <a:solidFill>
                    <a:srgbClr val="003C71"/>
                  </a:solidFill>
                </a:rPr>
                <a:t>Rescoped to include</a:t>
              </a:r>
              <a:br>
                <a:rPr lang="en-US" sz="1467" dirty="0">
                  <a:solidFill>
                    <a:srgbClr val="003C71"/>
                  </a:solidFill>
                </a:rPr>
              </a:br>
              <a:r>
                <a:rPr lang="en-US" sz="1467" dirty="0">
                  <a:solidFill>
                    <a:srgbClr val="003C71"/>
                  </a:solidFill>
                </a:rPr>
                <a:t>distributed systems </a:t>
              </a:r>
              <a:br>
                <a:rPr lang="en-US" sz="1467" dirty="0">
                  <a:solidFill>
                    <a:srgbClr val="003C71"/>
                  </a:solidFill>
                </a:rPr>
              </a:br>
              <a:r>
                <a:rPr lang="en-US" sz="1467" dirty="0">
                  <a:solidFill>
                    <a:srgbClr val="003C71"/>
                  </a:solidFill>
                </a:rPr>
                <a:t>topics</a:t>
              </a:r>
            </a:p>
            <a:p>
              <a:pPr algn="ctr"/>
              <a:r>
                <a:rPr lang="en-US" sz="1467" dirty="0">
                  <a:solidFill>
                    <a:srgbClr val="003C71"/>
                  </a:solidFill>
                </a:rPr>
                <a:t>Fellow Co-sponsors:</a:t>
              </a:r>
              <a:br>
                <a:rPr lang="en-US" sz="1467" dirty="0">
                  <a:solidFill>
                    <a:srgbClr val="003C71"/>
                  </a:solidFill>
                </a:rPr>
              </a:br>
              <a:r>
                <a:rPr lang="en-US" sz="1467" dirty="0">
                  <a:solidFill>
                    <a:srgbClr val="003C71"/>
                  </a:solidFill>
                </a:rPr>
                <a:t>Geoff Lowney</a:t>
              </a:r>
            </a:p>
            <a:p>
              <a:pPr algn="ctr"/>
              <a:r>
                <a:rPr lang="en-US" sz="1467" b="1" dirty="0">
                  <a:solidFill>
                    <a:srgbClr val="003C71"/>
                  </a:solidFill>
                </a:rPr>
                <a:t>Reset for Feb 8-10, 2021</a:t>
              </a:r>
            </a:p>
            <a:p>
              <a:endParaRPr lang="en-US" sz="1467" dirty="0">
                <a:solidFill>
                  <a:srgbClr val="003C71"/>
                </a:solidFill>
              </a:endParaRPr>
            </a:p>
            <a:p>
              <a:endParaRPr lang="en-US" sz="1467" dirty="0">
                <a:solidFill>
                  <a:srgbClr val="003C71"/>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0247" y="1310219"/>
              <a:ext cx="1389736" cy="1389736"/>
            </a:xfrm>
            <a:prstGeom prst="rect">
              <a:avLst/>
            </a:prstGeom>
            <a:ln>
              <a:noFill/>
            </a:ln>
            <a:effectLst>
              <a:outerShdw blurRad="292100" dist="139700" dir="2700000" algn="tl" rotWithShape="0">
                <a:srgbClr val="333333">
                  <a:alpha val="65000"/>
                </a:srgbClr>
              </a:outerShdw>
            </a:effectLst>
          </p:spPr>
        </p:pic>
      </p:grpSp>
      <p:grpSp>
        <p:nvGrpSpPr>
          <p:cNvPr id="9" name="Group 8">
            <a:extLst>
              <a:ext uri="{FF2B5EF4-FFF2-40B4-BE49-F238E27FC236}">
                <a16:creationId xmlns:a16="http://schemas.microsoft.com/office/drawing/2014/main" id="{FA28DC2C-F27F-4FAF-8560-368CFF20EDFC}"/>
              </a:ext>
            </a:extLst>
          </p:cNvPr>
          <p:cNvGrpSpPr/>
          <p:nvPr/>
        </p:nvGrpSpPr>
        <p:grpSpPr>
          <a:xfrm>
            <a:off x="3609020" y="1324381"/>
            <a:ext cx="2757413" cy="5160198"/>
            <a:chOff x="3272578" y="1440129"/>
            <a:chExt cx="2757413" cy="5160198"/>
          </a:xfrm>
        </p:grpSpPr>
        <p:sp>
          <p:nvSpPr>
            <p:cNvPr id="17" name="TextBox 16">
              <a:extLst>
                <a:ext uri="{FF2B5EF4-FFF2-40B4-BE49-F238E27FC236}">
                  <a16:creationId xmlns:a16="http://schemas.microsoft.com/office/drawing/2014/main" id="{D5294472-B923-4FB5-B751-6B1D84217415}"/>
                </a:ext>
              </a:extLst>
            </p:cNvPr>
            <p:cNvSpPr txBox="1"/>
            <p:nvPr/>
          </p:nvSpPr>
          <p:spPr>
            <a:xfrm>
              <a:off x="3554467" y="2889055"/>
              <a:ext cx="2428550" cy="3711272"/>
            </a:xfrm>
            <a:prstGeom prst="rect">
              <a:avLst/>
            </a:prstGeom>
            <a:noFill/>
          </p:spPr>
          <p:txBody>
            <a:bodyPr vert="horz" wrap="none" lIns="0" tIns="0" rIns="0" bIns="0" rtlCol="0">
              <a:spAutoFit/>
            </a:bodyPr>
            <a:lstStyle/>
            <a:p>
              <a:pPr algn="ctr"/>
              <a:r>
                <a:rPr lang="en-US" sz="2133" b="1" dirty="0">
                  <a:solidFill>
                    <a:srgbClr val="003C71"/>
                  </a:solidFill>
                </a:rPr>
                <a:t>IMSCS</a:t>
              </a:r>
            </a:p>
            <a:p>
              <a:pPr algn="ctr"/>
              <a:r>
                <a:rPr lang="en-US" sz="1467" dirty="0">
                  <a:solidFill>
                    <a:srgbClr val="003C71"/>
                  </a:solidFill>
                </a:rPr>
                <a:t>Intel Memory, Storage, &amp; </a:t>
              </a:r>
              <a:br>
                <a:rPr lang="en-US" sz="1467" dirty="0">
                  <a:solidFill>
                    <a:srgbClr val="003C71"/>
                  </a:solidFill>
                </a:rPr>
              </a:br>
              <a:r>
                <a:rPr lang="en-US" sz="1467" dirty="0">
                  <a:solidFill>
                    <a:srgbClr val="003C71"/>
                  </a:solidFill>
                </a:rPr>
                <a:t>Compute Summit</a:t>
              </a:r>
            </a:p>
            <a:p>
              <a:pPr algn="ctr"/>
              <a:r>
                <a:rPr lang="en-US" sz="1467" dirty="0">
                  <a:solidFill>
                    <a:srgbClr val="003C71"/>
                  </a:solidFill>
                </a:rPr>
                <a:t>Multi-Track event for </a:t>
              </a:r>
              <a:br>
                <a:rPr lang="en-US" sz="1467" dirty="0">
                  <a:solidFill>
                    <a:srgbClr val="003C71"/>
                  </a:solidFill>
                </a:rPr>
              </a:br>
              <a:r>
                <a:rPr lang="en-US" sz="1467" dirty="0">
                  <a:solidFill>
                    <a:srgbClr val="003C71"/>
                  </a:solidFill>
                </a:rPr>
                <a:t>Memory, storage, compute</a:t>
              </a:r>
              <a:br>
                <a:rPr lang="en-US" sz="1467" dirty="0">
                  <a:solidFill>
                    <a:srgbClr val="003C71"/>
                  </a:solidFill>
                </a:rPr>
              </a:br>
              <a:r>
                <a:rPr lang="en-US" sz="1467" dirty="0" err="1">
                  <a:solidFill>
                    <a:srgbClr val="003C71"/>
                  </a:solidFill>
                </a:rPr>
                <a:t>uarch</a:t>
              </a:r>
              <a:r>
                <a:rPr lang="en-US" sz="1467" dirty="0">
                  <a:solidFill>
                    <a:srgbClr val="003C71"/>
                  </a:solidFill>
                </a:rPr>
                <a:t>, and accelerator </a:t>
              </a:r>
              <a:br>
                <a:rPr lang="en-US" sz="1467" dirty="0">
                  <a:solidFill>
                    <a:srgbClr val="003C71"/>
                  </a:solidFill>
                </a:rPr>
              </a:br>
              <a:r>
                <a:rPr lang="en-US" sz="1467" dirty="0">
                  <a:solidFill>
                    <a:srgbClr val="003C71"/>
                  </a:solidFill>
                </a:rPr>
                <a:t>communities</a:t>
              </a:r>
            </a:p>
            <a:p>
              <a:pPr algn="ctr"/>
              <a:r>
                <a:rPr lang="en-US" sz="1467" dirty="0">
                  <a:solidFill>
                    <a:srgbClr val="003C71"/>
                  </a:solidFill>
                </a:rPr>
                <a:t>Fellow Co-Sponsors:  </a:t>
              </a:r>
              <a:br>
                <a:rPr lang="en-US" sz="1467" dirty="0">
                  <a:solidFill>
                    <a:srgbClr val="003C71"/>
                  </a:solidFill>
                </a:rPr>
              </a:br>
              <a:r>
                <a:rPr lang="en-US" sz="1467" dirty="0">
                  <a:solidFill>
                    <a:srgbClr val="003C71"/>
                  </a:solidFill>
                </a:rPr>
                <a:t>Frank Hady &amp; Knut Grimsrud</a:t>
              </a:r>
            </a:p>
            <a:p>
              <a:pPr algn="ctr"/>
              <a:r>
                <a:rPr lang="en-US" sz="1467" b="1" dirty="0">
                  <a:solidFill>
                    <a:srgbClr val="003C71"/>
                  </a:solidFill>
                </a:rPr>
                <a:t>IMSCS: Sep 21, 23, 25</a:t>
              </a:r>
              <a:br>
                <a:rPr lang="en-US" sz="1467" b="1" dirty="0">
                  <a:solidFill>
                    <a:srgbClr val="003C71"/>
                  </a:solidFill>
                </a:rPr>
              </a:br>
              <a:r>
                <a:rPr lang="en-US" sz="1467" b="1" dirty="0">
                  <a:solidFill>
                    <a:srgbClr val="003C71"/>
                  </a:solidFill>
                </a:rPr>
                <a:t>Accelerators:  Nov 2 &amp; 4</a:t>
              </a:r>
              <a:br>
                <a:rPr lang="en-US" sz="1467" b="1" dirty="0">
                  <a:solidFill>
                    <a:srgbClr val="003C71"/>
                  </a:solidFill>
                </a:rPr>
              </a:br>
              <a:r>
                <a:rPr lang="en-US" sz="1467" b="1" dirty="0">
                  <a:solidFill>
                    <a:srgbClr val="003C71"/>
                  </a:solidFill>
                </a:rPr>
                <a:t>IMAS:  Nov 9 &amp; 11</a:t>
              </a:r>
              <a:endParaRPr lang="en-US" sz="1467" dirty="0">
                <a:solidFill>
                  <a:srgbClr val="003C71"/>
                </a:solidFill>
              </a:endParaRPr>
            </a:p>
          </p:txBody>
        </p:sp>
        <p:grpSp>
          <p:nvGrpSpPr>
            <p:cNvPr id="7" name="Group 6">
              <a:extLst>
                <a:ext uri="{FF2B5EF4-FFF2-40B4-BE49-F238E27FC236}">
                  <a16:creationId xmlns:a16="http://schemas.microsoft.com/office/drawing/2014/main" id="{D84AF82A-420C-4DDC-B1B2-12CDCA4D8DE8}"/>
                </a:ext>
              </a:extLst>
            </p:cNvPr>
            <p:cNvGrpSpPr/>
            <p:nvPr/>
          </p:nvGrpSpPr>
          <p:grpSpPr>
            <a:xfrm>
              <a:off x="3272578" y="1440129"/>
              <a:ext cx="2757413" cy="1598391"/>
              <a:chOff x="3272578" y="1440129"/>
              <a:chExt cx="2757413" cy="1598391"/>
            </a:xfrm>
          </p:grpSpPr>
          <p:pic>
            <p:nvPicPr>
              <p:cNvPr id="19" name="Picture 2">
                <a:extLst>
                  <a:ext uri="{FF2B5EF4-FFF2-40B4-BE49-F238E27FC236}">
                    <a16:creationId xmlns:a16="http://schemas.microsoft.com/office/drawing/2014/main" id="{2674CE2C-1034-4E0A-8DC7-98D2A2E16E5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4429"/>
              <a:stretch/>
            </p:blipFill>
            <p:spPr bwMode="auto">
              <a:xfrm>
                <a:off x="4059530" y="1440129"/>
                <a:ext cx="1550047" cy="10285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circuit board&#10;&#10;Description automatically generated">
                <a:extLst>
                  <a:ext uri="{FF2B5EF4-FFF2-40B4-BE49-F238E27FC236}">
                    <a16:creationId xmlns:a16="http://schemas.microsoft.com/office/drawing/2014/main" id="{9CEF266E-F46D-4BFE-A7CC-E285B40A40D4}"/>
                  </a:ext>
                </a:extLst>
              </p:cNvPr>
              <p:cNvPicPr>
                <a:picLocks noChangeAspect="1"/>
              </p:cNvPicPr>
              <p:nvPr/>
            </p:nvPicPr>
            <p:blipFill>
              <a:blip r:embed="rId6"/>
              <a:stretch>
                <a:fillRect/>
              </a:stretch>
            </p:blipFill>
            <p:spPr>
              <a:xfrm>
                <a:off x="4130908" y="1680043"/>
                <a:ext cx="1899083" cy="1358477"/>
              </a:xfrm>
              <a:prstGeom prst="rect">
                <a:avLst/>
              </a:prstGeom>
            </p:spPr>
          </p:pic>
          <p:pic>
            <p:nvPicPr>
              <p:cNvPr id="21" name="Picture 20" descr="A picture containing monitor, screen, television, computer&#10;&#10;Description automatically generated">
                <a:extLst>
                  <a:ext uri="{FF2B5EF4-FFF2-40B4-BE49-F238E27FC236}">
                    <a16:creationId xmlns:a16="http://schemas.microsoft.com/office/drawing/2014/main" id="{F3931713-2A7E-4F58-B7E4-D294A8DFA7EB}"/>
                  </a:ext>
                </a:extLst>
              </p:cNvPr>
              <p:cNvPicPr>
                <a:picLocks noChangeAspect="1"/>
              </p:cNvPicPr>
              <p:nvPr/>
            </p:nvPicPr>
            <p:blipFill>
              <a:blip r:embed="rId7"/>
              <a:stretch>
                <a:fillRect/>
              </a:stretch>
            </p:blipFill>
            <p:spPr>
              <a:xfrm>
                <a:off x="3272578" y="1850602"/>
                <a:ext cx="1925933" cy="1083337"/>
              </a:xfrm>
              <a:prstGeom prst="rect">
                <a:avLst/>
              </a:prstGeom>
            </p:spPr>
          </p:pic>
        </p:grpSp>
      </p:grpSp>
      <p:grpSp>
        <p:nvGrpSpPr>
          <p:cNvPr id="4" name="Group 3">
            <a:extLst>
              <a:ext uri="{FF2B5EF4-FFF2-40B4-BE49-F238E27FC236}">
                <a16:creationId xmlns:a16="http://schemas.microsoft.com/office/drawing/2014/main" id="{AAD6F664-801B-4D3E-8E54-9F3A68FC3178}"/>
              </a:ext>
            </a:extLst>
          </p:cNvPr>
          <p:cNvGrpSpPr/>
          <p:nvPr/>
        </p:nvGrpSpPr>
        <p:grpSpPr>
          <a:xfrm>
            <a:off x="9292179" y="945933"/>
            <a:ext cx="2400442" cy="3732444"/>
            <a:chOff x="6230833" y="1150554"/>
            <a:chExt cx="2400442" cy="3732444"/>
          </a:xfrm>
        </p:grpSpPr>
        <p:sp>
          <p:nvSpPr>
            <p:cNvPr id="18" name="TextBox 17">
              <a:extLst>
                <a:ext uri="{FF2B5EF4-FFF2-40B4-BE49-F238E27FC236}">
                  <a16:creationId xmlns:a16="http://schemas.microsoft.com/office/drawing/2014/main" id="{1961365C-B10A-4560-931D-96D4E5988DA0}"/>
                </a:ext>
              </a:extLst>
            </p:cNvPr>
            <p:cNvSpPr txBox="1"/>
            <p:nvPr/>
          </p:nvSpPr>
          <p:spPr>
            <a:xfrm>
              <a:off x="6230833" y="2889054"/>
              <a:ext cx="2293064" cy="1993944"/>
            </a:xfrm>
            <a:prstGeom prst="rect">
              <a:avLst/>
            </a:prstGeom>
            <a:noFill/>
          </p:spPr>
          <p:txBody>
            <a:bodyPr vert="horz" wrap="none" lIns="0" tIns="0" rIns="0" bIns="0" rtlCol="0">
              <a:spAutoFit/>
            </a:bodyPr>
            <a:lstStyle/>
            <a:p>
              <a:pPr algn="ctr"/>
              <a:r>
                <a:rPr lang="en-US" sz="2133" b="1" dirty="0">
                  <a:solidFill>
                    <a:srgbClr val="003C71"/>
                  </a:solidFill>
                </a:rPr>
                <a:t>I2S2</a:t>
              </a:r>
            </a:p>
            <a:p>
              <a:pPr algn="ctr"/>
              <a:r>
                <a:rPr lang="en-US" sz="1467" dirty="0">
                  <a:solidFill>
                    <a:srgbClr val="003C71"/>
                  </a:solidFill>
                </a:rPr>
                <a:t>Intel Intelligent</a:t>
              </a:r>
              <a:br>
                <a:rPr lang="en-US" sz="1467" dirty="0">
                  <a:solidFill>
                    <a:srgbClr val="003C71"/>
                  </a:solidFill>
                </a:rPr>
              </a:br>
              <a:r>
                <a:rPr lang="en-US" sz="1467" dirty="0">
                  <a:solidFill>
                    <a:srgbClr val="003C71"/>
                  </a:solidFill>
                </a:rPr>
                <a:t>Systems Summit</a:t>
              </a:r>
            </a:p>
            <a:p>
              <a:r>
                <a:rPr lang="en-US" sz="1467" dirty="0">
                  <a:solidFill>
                    <a:srgbClr val="003C71"/>
                  </a:solidFill>
                </a:rPr>
                <a:t>Fellow Sponsor:  Ravi Iyer</a:t>
              </a:r>
            </a:p>
            <a:p>
              <a:pPr algn="ctr"/>
              <a:r>
                <a:rPr lang="en-US" sz="1467" b="1" dirty="0">
                  <a:solidFill>
                    <a:srgbClr val="003C71"/>
                  </a:solidFill>
                </a:rPr>
                <a:t>Reset for April 5-7, 2021</a:t>
              </a:r>
            </a:p>
          </p:txBody>
        </p:sp>
        <p:pic>
          <p:nvPicPr>
            <p:cNvPr id="14" name="Picture 13" descr="A picture containing text, dark&#10;&#10;Description automatically generated">
              <a:extLst>
                <a:ext uri="{FF2B5EF4-FFF2-40B4-BE49-F238E27FC236}">
                  <a16:creationId xmlns:a16="http://schemas.microsoft.com/office/drawing/2014/main" id="{E92170E0-3ACC-411A-89B6-563AFEF9CA29}"/>
                </a:ext>
              </a:extLst>
            </p:cNvPr>
            <p:cNvPicPr>
              <a:picLocks noChangeAspect="1"/>
            </p:cNvPicPr>
            <p:nvPr/>
          </p:nvPicPr>
          <p:blipFill>
            <a:blip r:embed="rId8"/>
            <a:stretch>
              <a:fillRect/>
            </a:stretch>
          </p:blipFill>
          <p:spPr>
            <a:xfrm>
              <a:off x="6311031" y="1150554"/>
              <a:ext cx="2320244" cy="1966309"/>
            </a:xfrm>
            <a:prstGeom prst="rect">
              <a:avLst/>
            </a:prstGeom>
          </p:spPr>
        </p:pic>
      </p:grpSp>
    </p:spTree>
    <p:extLst>
      <p:ext uri="{BB962C8B-B14F-4D97-AF65-F5344CB8AC3E}">
        <p14:creationId xmlns:p14="http://schemas.microsoft.com/office/powerpoint/2010/main" val="12926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20</a:t>
            </a:fld>
            <a:endParaRPr lang="en-US"/>
          </a:p>
        </p:txBody>
      </p:sp>
      <p:sp>
        <p:nvSpPr>
          <p:cNvPr id="5" name="Title 4"/>
          <p:cNvSpPr>
            <a:spLocks noGrp="1"/>
          </p:cNvSpPr>
          <p:nvPr>
            <p:ph type="title"/>
          </p:nvPr>
        </p:nvSpPr>
        <p:spPr>
          <a:xfrm>
            <a:off x="605367" y="185877"/>
            <a:ext cx="10972800" cy="1158240"/>
          </a:xfrm>
        </p:spPr>
        <p:txBody>
          <a:bodyPr/>
          <a:lstStyle/>
          <a:p>
            <a:r>
              <a:rPr lang="en-US"/>
              <a:t>1000X AI System</a:t>
            </a:r>
          </a:p>
        </p:txBody>
      </p:sp>
      <p:sp>
        <p:nvSpPr>
          <p:cNvPr id="6" name="Content Placeholder 5"/>
          <p:cNvSpPr>
            <a:spLocks noGrp="1"/>
          </p:cNvSpPr>
          <p:nvPr>
            <p:ph sz="quarter" idx="13"/>
          </p:nvPr>
        </p:nvSpPr>
        <p:spPr>
          <a:xfrm>
            <a:off x="607484" y="1211581"/>
            <a:ext cx="10970683" cy="4567767"/>
          </a:xfrm>
        </p:spPr>
        <p:txBody>
          <a:bodyPr>
            <a:normAutofit lnSpcReduction="10000"/>
          </a:bodyPr>
          <a:lstStyle/>
          <a:p>
            <a:r>
              <a:rPr lang="en-US" sz="2133"/>
              <a:t>Presenter:  Dipankar Das, Research Scientist in Parallel Computing Lab working on AI software, systems, and hardware.</a:t>
            </a:r>
          </a:p>
          <a:p>
            <a:r>
              <a:rPr lang="en-US" sz="2133"/>
              <a:t>Key Points:</a:t>
            </a:r>
          </a:p>
          <a:p>
            <a:pPr marL="457189" indent="-457189">
              <a:buFont typeface="+mj-lt"/>
              <a:buAutoNum type="arabicPeriod"/>
            </a:pPr>
            <a:r>
              <a:rPr lang="en-US" sz="2133"/>
              <a:t>Memory subsystem is at once in a generation overhaul stage as key enabling technologies (ADM cube, hybrid bonding, in-package optics) are knocking on the door.</a:t>
            </a:r>
          </a:p>
          <a:p>
            <a:pPr marL="457189" indent="-457189">
              <a:buFont typeface="+mj-lt"/>
              <a:buAutoNum type="arabicPeriod"/>
            </a:pPr>
            <a:r>
              <a:rPr lang="en-US" sz="2133"/>
              <a:t>Propose a 2LM for AI and Data Parallel systems with near memory at 16-32TB/s or more bandwidth to 32-64GB capacity. Far memory is shared disaggregated memory with 4TB/s per socket at bandwidth-capacity ratio of 1. </a:t>
            </a:r>
          </a:p>
          <a:p>
            <a:pPr marL="457189" indent="-457189">
              <a:buFont typeface="+mj-lt"/>
              <a:buAutoNum type="arabicPeriod"/>
            </a:pPr>
            <a:r>
              <a:rPr lang="en-US" sz="2133"/>
              <a:t>Combined with sparsity and suitable middleware, this system can deliver </a:t>
            </a:r>
            <a:r>
              <a:rPr lang="en-US" sz="2133" err="1"/>
              <a:t>upto</a:t>
            </a:r>
            <a:r>
              <a:rPr lang="en-US" sz="2133"/>
              <a:t> 1000X over state-of-the-art.</a:t>
            </a:r>
          </a:p>
          <a:p>
            <a:r>
              <a:rPr lang="en-US" sz="2133"/>
              <a:t>Call to action: Build and prove out key technologies. Put them together in a system implementing the proposed 2LM</a:t>
            </a:r>
          </a:p>
        </p:txBody>
      </p:sp>
    </p:spTree>
    <p:extLst>
      <p:ext uri="{BB962C8B-B14F-4D97-AF65-F5344CB8AC3E}">
        <p14:creationId xmlns:p14="http://schemas.microsoft.com/office/powerpoint/2010/main" val="3686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21</a:t>
            </a:fld>
            <a:endParaRPr lang="en-US"/>
          </a:p>
        </p:txBody>
      </p:sp>
      <p:sp>
        <p:nvSpPr>
          <p:cNvPr id="5" name="Title 4"/>
          <p:cNvSpPr>
            <a:spLocks noGrp="1"/>
          </p:cNvSpPr>
          <p:nvPr>
            <p:ph type="title"/>
          </p:nvPr>
        </p:nvSpPr>
        <p:spPr>
          <a:xfrm>
            <a:off x="252800" y="185877"/>
            <a:ext cx="10972800" cy="1158240"/>
          </a:xfrm>
        </p:spPr>
        <p:txBody>
          <a:bodyPr/>
          <a:lstStyle/>
          <a:p>
            <a:r>
              <a:rPr lang="en-US"/>
              <a:t>Novel Simulation Infrastructure for Next Generation Discrete GPUs </a:t>
            </a:r>
          </a:p>
        </p:txBody>
      </p:sp>
      <p:sp>
        <p:nvSpPr>
          <p:cNvPr id="6" name="Content Placeholder 5"/>
          <p:cNvSpPr>
            <a:spLocks noGrp="1"/>
          </p:cNvSpPr>
          <p:nvPr>
            <p:ph sz="quarter" idx="13"/>
          </p:nvPr>
        </p:nvSpPr>
        <p:spPr>
          <a:xfrm>
            <a:off x="318727" y="1571580"/>
            <a:ext cx="11345996" cy="4567767"/>
          </a:xfrm>
        </p:spPr>
        <p:txBody>
          <a:bodyPr lIns="0" tIns="0" rIns="0" bIns="0" anchor="t">
            <a:normAutofit/>
          </a:bodyPr>
          <a:lstStyle/>
          <a:p>
            <a:r>
              <a:rPr lang="en-US" sz="2100">
                <a:latin typeface="Intel Clear Light"/>
              </a:rPr>
              <a:t>Presenter:  Sudarshan Srinivasan, Research Scientist, Intel Labs</a:t>
            </a:r>
          </a:p>
          <a:p>
            <a:r>
              <a:rPr lang="en-US" sz="2100">
                <a:latin typeface="Intel Clear Light"/>
              </a:rPr>
              <a:t>Key Points:</a:t>
            </a:r>
            <a:endParaRPr lang="en-US">
              <a:latin typeface="Intel Clear Light"/>
            </a:endParaRPr>
          </a:p>
          <a:p>
            <a:pPr marL="0" indent="0">
              <a:buNone/>
            </a:pPr>
            <a:r>
              <a:rPr lang="en-US" sz="2133"/>
              <a:t>1.  Large design space to explore the HW/SW for rapidly exploding AI models </a:t>
            </a:r>
          </a:p>
          <a:p>
            <a:pPr marL="0" indent="0">
              <a:buNone/>
            </a:pPr>
            <a:r>
              <a:rPr lang="en-US" sz="2133"/>
              <a:t>2.  Need Performance tools at different levels of abstraction to study AI models system</a:t>
            </a:r>
          </a:p>
          <a:p>
            <a:pPr marL="0" indent="0">
              <a:buNone/>
            </a:pPr>
            <a:r>
              <a:rPr lang="en-US" sz="2133"/>
              <a:t>     behavior</a:t>
            </a:r>
          </a:p>
          <a:p>
            <a:pPr marL="0" indent="0">
              <a:buNone/>
            </a:pPr>
            <a:r>
              <a:rPr lang="en-US" sz="2133"/>
              <a:t> 3.  Analytical/Detailed /Transaction fabric model developed for </a:t>
            </a:r>
            <a:r>
              <a:rPr lang="en-US" sz="2133" err="1"/>
              <a:t>dGPU</a:t>
            </a:r>
            <a:r>
              <a:rPr lang="en-US" sz="2133"/>
              <a:t> exploration and provide</a:t>
            </a:r>
          </a:p>
          <a:p>
            <a:pPr marL="0" indent="0">
              <a:buNone/>
            </a:pPr>
            <a:r>
              <a:rPr lang="en-US" sz="2133"/>
              <a:t>     quick feedback to Design/Software team </a:t>
            </a:r>
          </a:p>
          <a:p>
            <a:pPr marL="0" indent="0">
              <a:buNone/>
            </a:pPr>
            <a:endParaRPr lang="en-US" sz="2100">
              <a:latin typeface="Intel Clear Light"/>
            </a:endParaRPr>
          </a:p>
          <a:p>
            <a:r>
              <a:rPr lang="en-US" sz="2100">
                <a:latin typeface="Intel Clear Light"/>
              </a:rPr>
              <a:t>Call to action: Extend support to </a:t>
            </a:r>
            <a:r>
              <a:rPr lang="en-US" sz="2100" err="1">
                <a:latin typeface="Intel Clear Light"/>
              </a:rPr>
              <a:t>Xeon+dGPU</a:t>
            </a:r>
            <a:r>
              <a:rPr lang="en-US" sz="2100">
                <a:latin typeface="Intel Clear Light"/>
              </a:rPr>
              <a:t> upcoming integrated design and other XPU</a:t>
            </a:r>
            <a:endParaRPr lang="en-US"/>
          </a:p>
          <a:p>
            <a:endParaRPr lang="en-US" sz="2100">
              <a:latin typeface="Intel Clear Light"/>
            </a:endParaRPr>
          </a:p>
          <a:p>
            <a:pPr marL="0" indent="0">
              <a:buNone/>
            </a:pPr>
            <a:endParaRPr lang="en-US" sz="2100"/>
          </a:p>
          <a:p>
            <a:endParaRPr lang="en-US" sz="2100"/>
          </a:p>
        </p:txBody>
      </p:sp>
    </p:spTree>
    <p:extLst>
      <p:ext uri="{BB962C8B-B14F-4D97-AF65-F5344CB8AC3E}">
        <p14:creationId xmlns:p14="http://schemas.microsoft.com/office/powerpoint/2010/main" val="42762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699-0D8F-4E89-A790-17E116E9A08F}"/>
              </a:ext>
            </a:extLst>
          </p:cNvPr>
          <p:cNvSpPr>
            <a:spLocks noGrp="1"/>
          </p:cNvSpPr>
          <p:nvPr>
            <p:ph type="title"/>
          </p:nvPr>
        </p:nvSpPr>
        <p:spPr/>
        <p:txBody>
          <a:bodyPr/>
          <a:lstStyle/>
          <a:p>
            <a:r>
              <a:rPr lang="en-US"/>
              <a:t>Visual Computing and Big Data</a:t>
            </a:r>
          </a:p>
        </p:txBody>
      </p:sp>
      <p:sp>
        <p:nvSpPr>
          <p:cNvPr id="3" name="Text Placeholder 2">
            <a:extLst>
              <a:ext uri="{FF2B5EF4-FFF2-40B4-BE49-F238E27FC236}">
                <a16:creationId xmlns:a16="http://schemas.microsoft.com/office/drawing/2014/main" id="{598FE150-51C5-46D0-9F56-4E450A2AD9C3}"/>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13009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23</a:t>
            </a:fld>
            <a:endParaRPr lang="en-US"/>
          </a:p>
        </p:txBody>
      </p:sp>
      <p:sp>
        <p:nvSpPr>
          <p:cNvPr id="5" name="Title 4"/>
          <p:cNvSpPr>
            <a:spLocks noGrp="1"/>
          </p:cNvSpPr>
          <p:nvPr>
            <p:ph type="title"/>
          </p:nvPr>
        </p:nvSpPr>
        <p:spPr>
          <a:xfrm>
            <a:off x="605367" y="185877"/>
            <a:ext cx="10972800" cy="1158240"/>
          </a:xfrm>
        </p:spPr>
        <p:txBody>
          <a:bodyPr/>
          <a:lstStyle/>
          <a:p>
            <a:r>
              <a:rPr lang="en-US" sz="3200"/>
              <a:t>System Engineering Best Practices for Designing, Developing &amp; Producing Volumetric Video in the Cloud</a:t>
            </a:r>
          </a:p>
        </p:txBody>
      </p:sp>
      <p:sp>
        <p:nvSpPr>
          <p:cNvPr id="6" name="Content Placeholder 5"/>
          <p:cNvSpPr>
            <a:spLocks noGrp="1"/>
          </p:cNvSpPr>
          <p:nvPr>
            <p:ph sz="quarter" idx="13"/>
          </p:nvPr>
        </p:nvSpPr>
        <p:spPr>
          <a:xfrm>
            <a:off x="607484" y="1211581"/>
            <a:ext cx="10970683" cy="4567767"/>
          </a:xfrm>
        </p:spPr>
        <p:txBody>
          <a:bodyPr>
            <a:normAutofit fontScale="92500" lnSpcReduction="20000"/>
          </a:bodyPr>
          <a:lstStyle/>
          <a:p>
            <a:r>
              <a:rPr lang="en-US" sz="2133"/>
              <a:t>Presenter:  Guy Almog, Senior System Architect, Intel Sport. I’m architecting our next generation systems. My focus is E2E view of the system, making sure all our subsystems are couples into a single system and meets products requirements</a:t>
            </a:r>
          </a:p>
          <a:p>
            <a:r>
              <a:rPr lang="en-US" sz="2133"/>
              <a:t>Key Points:</a:t>
            </a:r>
          </a:p>
          <a:p>
            <a:pPr marL="457189" indent="-457189">
              <a:buFont typeface="+mj-lt"/>
              <a:buAutoNum type="arabicPeriod"/>
            </a:pPr>
            <a:r>
              <a:rPr lang="en-US" sz="2133"/>
              <a:t>Our 1</a:t>
            </a:r>
            <a:r>
              <a:rPr lang="en-US" sz="2133" baseline="30000"/>
              <a:t>st</a:t>
            </a:r>
            <a:r>
              <a:rPr lang="en-US" sz="2133"/>
              <a:t> generation volumetric video was an “on premise” system with limited functionalities</a:t>
            </a:r>
          </a:p>
          <a:p>
            <a:pPr marL="457189" indent="-457189">
              <a:buFont typeface="+mj-lt"/>
              <a:buAutoNum type="arabicPeriod"/>
            </a:pPr>
            <a:r>
              <a:rPr lang="en-US" sz="2133"/>
              <a:t>Our 2</a:t>
            </a:r>
            <a:r>
              <a:rPr lang="en-US" sz="2133" baseline="30000"/>
              <a:t>nd</a:t>
            </a:r>
            <a:r>
              <a:rPr lang="en-US" sz="2133"/>
              <a:t>  generation volumetric video is designed to run on the cloud, as it requires ~x900 more processing &amp; data management. It can be considered as a “Big Data” system, which need to process lots of frames/sec in real time</a:t>
            </a:r>
          </a:p>
          <a:p>
            <a:pPr marL="457189" indent="-457189">
              <a:buFont typeface="+mj-lt"/>
              <a:buAutoNum type="arabicPeriod"/>
            </a:pPr>
            <a:r>
              <a:rPr lang="en-US" sz="2133"/>
              <a:t>Moving such a complex system &amp; workloads to the cloud is not easy, redesign and a new architecture was needed. Various system engineering methods were used, lessons learned during the journey</a:t>
            </a:r>
          </a:p>
          <a:p>
            <a:pPr marL="0" indent="0">
              <a:buNone/>
            </a:pPr>
            <a:endParaRPr lang="en-US" sz="2133"/>
          </a:p>
          <a:p>
            <a:r>
              <a:rPr lang="en-US" sz="2133"/>
              <a:t>Call to action: if your BU has plans to move major workloads or systems to the cloud, I advise you to learn our use case, you’ll benefit a lot from it</a:t>
            </a:r>
          </a:p>
        </p:txBody>
      </p:sp>
    </p:spTree>
    <p:extLst>
      <p:ext uri="{BB962C8B-B14F-4D97-AF65-F5344CB8AC3E}">
        <p14:creationId xmlns:p14="http://schemas.microsoft.com/office/powerpoint/2010/main" val="238327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24</a:t>
            </a:fld>
            <a:endParaRPr lang="en-US"/>
          </a:p>
        </p:txBody>
      </p:sp>
      <p:sp>
        <p:nvSpPr>
          <p:cNvPr id="5" name="Title 4"/>
          <p:cNvSpPr>
            <a:spLocks noGrp="1"/>
          </p:cNvSpPr>
          <p:nvPr>
            <p:ph type="title"/>
          </p:nvPr>
        </p:nvSpPr>
        <p:spPr>
          <a:xfrm>
            <a:off x="605367" y="185877"/>
            <a:ext cx="10972800" cy="1158240"/>
          </a:xfrm>
        </p:spPr>
        <p:txBody>
          <a:bodyPr/>
          <a:lstStyle/>
          <a:p>
            <a:r>
              <a:rPr lang="en-US"/>
              <a:t>Intelligent Collaboration (IC)</a:t>
            </a:r>
            <a:br>
              <a:rPr lang="en-US"/>
            </a:br>
            <a:r>
              <a:rPr lang="en-US" sz="2800"/>
              <a:t>Enhancing the Communication and Collaboration Experience</a:t>
            </a:r>
            <a:endParaRPr lang="en-US" sz="3200"/>
          </a:p>
        </p:txBody>
      </p:sp>
      <p:sp>
        <p:nvSpPr>
          <p:cNvPr id="6" name="Content Placeholder 5"/>
          <p:cNvSpPr>
            <a:spLocks noGrp="1"/>
          </p:cNvSpPr>
          <p:nvPr>
            <p:ph sz="quarter" idx="13"/>
          </p:nvPr>
        </p:nvSpPr>
        <p:spPr/>
        <p:txBody>
          <a:bodyPr>
            <a:noAutofit/>
          </a:bodyPr>
          <a:lstStyle/>
          <a:p>
            <a:r>
              <a:rPr lang="en-US" sz="2000"/>
              <a:t>Presenter:  Mike Rosenzweig, Chief Technologist for CCG AI Architecture in CCG/CPSA</a:t>
            </a:r>
          </a:p>
          <a:p>
            <a:pPr marL="0" indent="0">
              <a:buNone/>
            </a:pPr>
            <a:endParaRPr lang="en-US" sz="100"/>
          </a:p>
          <a:p>
            <a:r>
              <a:rPr lang="en-US" sz="2000"/>
              <a:t>Key Points:</a:t>
            </a:r>
          </a:p>
          <a:p>
            <a:pPr marL="457189" indent="-457189">
              <a:buFont typeface="+mj-lt"/>
              <a:buAutoNum type="arabicPeriod"/>
            </a:pPr>
            <a:r>
              <a:rPr lang="en-US" sz="2000"/>
              <a:t>IC is a fusion of Imaging, Media, AVS, Graphics, Connectivity and AI, with real-time, low latency, and low-power constraints with aggressive demands on individual IPs to yield KEIs for new “intelligent” features.</a:t>
            </a:r>
          </a:p>
          <a:p>
            <a:pPr marL="457189" indent="-457189">
              <a:buFont typeface="+mj-lt"/>
              <a:buAutoNum type="arabicPeriod"/>
            </a:pPr>
            <a:r>
              <a:rPr lang="en-US" sz="2000"/>
              <a:t>System architecture enhancement and E2E flows – Optimizations to reduce residencies for compute, b/w for memory, and software changes for better energy efficiency across IPs. Few examples - Efficient IP interconnects, minimize memory accesses, maximize package idle time, improve IP synchronization, and better CPU, GPU, Memory orchestration.</a:t>
            </a:r>
          </a:p>
          <a:p>
            <a:pPr marL="457189" indent="-457189">
              <a:buFont typeface="+mj-lt"/>
              <a:buAutoNum type="arabicPeriod"/>
            </a:pPr>
            <a:r>
              <a:rPr lang="en-US" sz="2000">
                <a:solidFill>
                  <a:srgbClr val="2872C5"/>
                </a:solidFill>
              </a:rPr>
              <a:t>Software Enhancements with partners – OSVs and ISVs to fully leverage end user benefit.</a:t>
            </a:r>
          </a:p>
          <a:p>
            <a:r>
              <a:rPr lang="en-US" sz="2000"/>
              <a:t>Call to Action: IC will require orchestration of best in class building blocks through HW/SE codesign of numerous subsystems with E2E workloads, to realize competitive features and KEIs.</a:t>
            </a:r>
          </a:p>
        </p:txBody>
      </p:sp>
    </p:spTree>
    <p:extLst>
      <p:ext uri="{BB962C8B-B14F-4D97-AF65-F5344CB8AC3E}">
        <p14:creationId xmlns:p14="http://schemas.microsoft.com/office/powerpoint/2010/main" val="264167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A305-DE63-4F87-B655-B907AEE52BB7}"/>
              </a:ext>
            </a:extLst>
          </p:cNvPr>
          <p:cNvSpPr>
            <a:spLocks noGrp="1"/>
          </p:cNvSpPr>
          <p:nvPr>
            <p:ph type="title"/>
          </p:nvPr>
        </p:nvSpPr>
        <p:spPr/>
        <p:txBody>
          <a:bodyPr/>
          <a:lstStyle/>
          <a:p>
            <a:r>
              <a:rPr lang="en-US"/>
              <a:t>Tools</a:t>
            </a:r>
          </a:p>
        </p:txBody>
      </p:sp>
      <p:sp>
        <p:nvSpPr>
          <p:cNvPr id="3" name="Text Placeholder 2">
            <a:extLst>
              <a:ext uri="{FF2B5EF4-FFF2-40B4-BE49-F238E27FC236}">
                <a16:creationId xmlns:a16="http://schemas.microsoft.com/office/drawing/2014/main" id="{F693121F-328F-4641-84FE-74A3A6D12531}"/>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5022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26</a:t>
            </a:fld>
            <a:endParaRPr lang="en-US"/>
          </a:p>
        </p:txBody>
      </p:sp>
      <p:sp>
        <p:nvSpPr>
          <p:cNvPr id="5" name="Title 4"/>
          <p:cNvSpPr>
            <a:spLocks noGrp="1"/>
          </p:cNvSpPr>
          <p:nvPr>
            <p:ph type="title"/>
          </p:nvPr>
        </p:nvSpPr>
        <p:spPr>
          <a:xfrm>
            <a:off x="605367" y="185877"/>
            <a:ext cx="10972800" cy="1158240"/>
          </a:xfrm>
        </p:spPr>
        <p:txBody>
          <a:bodyPr/>
          <a:lstStyle/>
          <a:p>
            <a:r>
              <a:rPr lang="en-US"/>
              <a:t>Intel Workload Performance Simulator (IWPS)</a:t>
            </a:r>
          </a:p>
        </p:txBody>
      </p:sp>
      <p:sp>
        <p:nvSpPr>
          <p:cNvPr id="6" name="Content Placeholder 5"/>
          <p:cNvSpPr>
            <a:spLocks noGrp="1"/>
          </p:cNvSpPr>
          <p:nvPr>
            <p:ph sz="quarter" idx="13"/>
          </p:nvPr>
        </p:nvSpPr>
        <p:spPr>
          <a:xfrm>
            <a:off x="607484" y="1211581"/>
            <a:ext cx="10970683" cy="4567767"/>
          </a:xfrm>
        </p:spPr>
        <p:txBody>
          <a:bodyPr/>
          <a:lstStyle/>
          <a:p>
            <a:r>
              <a:rPr lang="en-US" sz="2133"/>
              <a:t>Presenter:  Wim Heirman, Technical Lead for the IWPS performance simulator in DPG</a:t>
            </a:r>
          </a:p>
          <a:p>
            <a:r>
              <a:rPr lang="en-US" sz="2133"/>
              <a:t>Key Points:</a:t>
            </a:r>
          </a:p>
          <a:p>
            <a:pPr marL="457189" indent="-457189">
              <a:buFont typeface="+mj-lt"/>
              <a:buAutoNum type="arabicPeriod"/>
            </a:pPr>
            <a:r>
              <a:rPr lang="en-US" sz="2133"/>
              <a:t>Trading of some (~10%) accuracy for significant (1000x) speedup allow for much more relevant performance simulation</a:t>
            </a:r>
          </a:p>
          <a:p>
            <a:pPr marL="457189" indent="-457189">
              <a:buFont typeface="+mj-lt"/>
              <a:buAutoNum type="arabicPeriod"/>
            </a:pPr>
            <a:r>
              <a:rPr lang="en-US" sz="2133"/>
              <a:t>IWPS models full-chip Intel Xeon processors and many more architectures, can run real workloads for billions of instructions</a:t>
            </a:r>
          </a:p>
          <a:p>
            <a:pPr marL="457189" indent="-457189">
              <a:buFont typeface="+mj-lt"/>
              <a:buAutoNum type="arabicPeriod"/>
            </a:pPr>
            <a:r>
              <a:rPr lang="en-US" sz="2133"/>
              <a:t>IWPS is used by several Intel groups and customers for architecture design, pre-silicon software optimization, performance projection for RFP responses, …</a:t>
            </a:r>
          </a:p>
          <a:p>
            <a:r>
              <a:rPr lang="en-US" sz="2133"/>
              <a:t>Call to action: check out the simulator at </a:t>
            </a:r>
            <a:r>
              <a:rPr lang="en-US" sz="2133">
                <a:hlinkClick r:id="rId3"/>
              </a:rPr>
              <a:t>http://goto/iwps</a:t>
            </a:r>
            <a:r>
              <a:rPr lang="en-US" sz="2133"/>
              <a:t> and use it for your own architecture exploration / software analysis / hardware-software co-design project</a:t>
            </a:r>
          </a:p>
        </p:txBody>
      </p:sp>
    </p:spTree>
    <p:extLst>
      <p:ext uri="{BB962C8B-B14F-4D97-AF65-F5344CB8AC3E}">
        <p14:creationId xmlns:p14="http://schemas.microsoft.com/office/powerpoint/2010/main" val="368217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371" y="571501"/>
            <a:ext cx="11010900" cy="1249171"/>
          </a:xfrm>
        </p:spPr>
        <p:txBody>
          <a:bodyPr/>
          <a:lstStyle/>
          <a:p>
            <a:r>
              <a:rPr lang="en-US" sz="3200" b="1">
                <a:solidFill>
                  <a:srgbClr val="0071C5"/>
                </a:solidFill>
              </a:rPr>
              <a:t>Full-application, Full-system Performance Analysis and Prediction: an end-to-end framework for large-scale heterogeneous system co-design</a:t>
            </a:r>
            <a:r>
              <a:rPr lang="en-US" sz="3200">
                <a:solidFill>
                  <a:srgbClr val="0071C5"/>
                </a:solidFill>
              </a:rPr>
              <a:t>  </a:t>
            </a:r>
          </a:p>
        </p:txBody>
      </p:sp>
      <p:sp>
        <p:nvSpPr>
          <p:cNvPr id="6" name="Content Placeholder 5"/>
          <p:cNvSpPr>
            <a:spLocks noGrp="1"/>
          </p:cNvSpPr>
          <p:nvPr>
            <p:ph sz="quarter" idx="28"/>
          </p:nvPr>
        </p:nvSpPr>
        <p:spPr>
          <a:xfrm>
            <a:off x="571371" y="2135058"/>
            <a:ext cx="11010900" cy="3934865"/>
          </a:xfrm>
        </p:spPr>
        <p:txBody>
          <a:bodyPr lIns="0" tIns="0" rIns="0" bIns="0" anchor="t">
            <a:normAutofit/>
          </a:bodyPr>
          <a:lstStyle/>
          <a:p>
            <a:r>
              <a:rPr lang="en-US" sz="2133">
                <a:solidFill>
                  <a:srgbClr val="0071C5"/>
                </a:solidFill>
              </a:rPr>
              <a:t>Presenter:  Philippe Thierry. Principal Engineer  in DPG running hardware/software  codesign projects with HPC customers, including performance prediction.</a:t>
            </a:r>
          </a:p>
          <a:p>
            <a:r>
              <a:rPr lang="en-US" sz="2133">
                <a:solidFill>
                  <a:srgbClr val="0071C5"/>
                </a:solidFill>
              </a:rPr>
              <a:t>Key Points:</a:t>
            </a:r>
          </a:p>
          <a:p>
            <a:pPr marL="457189" indent="-457189">
              <a:buFont typeface="+mj-lt"/>
              <a:buAutoNum type="arabicPeriod"/>
            </a:pPr>
            <a:r>
              <a:rPr lang="en-US" sz="2133">
                <a:solidFill>
                  <a:srgbClr val="0071C5"/>
                </a:solidFill>
                <a:latin typeface="Intel Clear Light"/>
              </a:rPr>
              <a:t>New complex node designs do not account for real HPC/AI application behaviors</a:t>
            </a:r>
          </a:p>
          <a:p>
            <a:pPr marL="457189" indent="-457189">
              <a:buFont typeface="+mj-lt"/>
              <a:buAutoNum type="arabicPeriod"/>
            </a:pPr>
            <a:r>
              <a:rPr lang="en-US" sz="2133">
                <a:solidFill>
                  <a:srgbClr val="0071C5"/>
                </a:solidFill>
                <a:latin typeface="Intel Clear Light"/>
              </a:rPr>
              <a:t>It is impossible to perform scale-up and scale-out accurate modeling</a:t>
            </a:r>
          </a:p>
          <a:p>
            <a:pPr marL="457189" indent="-457189">
              <a:buFont typeface="+mj-lt"/>
              <a:buAutoNum type="arabicPeriod"/>
            </a:pPr>
            <a:r>
              <a:rPr lang="en-US" sz="2133">
                <a:solidFill>
                  <a:srgbClr val="0071C5"/>
                </a:solidFill>
                <a:latin typeface="Intel Clear Light"/>
              </a:rPr>
              <a:t>Application communications, compute, and power can drive more optimized designs</a:t>
            </a:r>
          </a:p>
          <a:p>
            <a:r>
              <a:rPr lang="en-US" sz="2133">
                <a:solidFill>
                  <a:srgbClr val="0071C5"/>
                </a:solidFill>
                <a:latin typeface="Intel Clear Light"/>
              </a:rPr>
              <a:t>Call to action: Invest in large scale realistic simulation of HPC and AI applications to bridge the gap with architecture teams designing complex and heterogeneous topologies</a:t>
            </a:r>
          </a:p>
        </p:txBody>
      </p:sp>
    </p:spTree>
    <p:extLst>
      <p:ext uri="{BB962C8B-B14F-4D97-AF65-F5344CB8AC3E}">
        <p14:creationId xmlns:p14="http://schemas.microsoft.com/office/powerpoint/2010/main" val="63173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5367" y="185877"/>
            <a:ext cx="10972800" cy="1158240"/>
          </a:xfrm>
        </p:spPr>
        <p:txBody>
          <a:bodyPr/>
          <a:lstStyle/>
          <a:p>
            <a:r>
              <a:rPr lang="en-US"/>
              <a:t>Advancement of Platform Debug and </a:t>
            </a:r>
            <a:br>
              <a:rPr lang="en-US"/>
            </a:br>
            <a:r>
              <a:rPr lang="en-US"/>
              <a:t>Providing Debug as a Service</a:t>
            </a:r>
          </a:p>
        </p:txBody>
      </p:sp>
      <p:sp>
        <p:nvSpPr>
          <p:cNvPr id="6" name="Content Placeholder 5"/>
          <p:cNvSpPr>
            <a:spLocks noGrp="1"/>
          </p:cNvSpPr>
          <p:nvPr>
            <p:ph sz="quarter" idx="13"/>
          </p:nvPr>
        </p:nvSpPr>
        <p:spPr>
          <a:xfrm>
            <a:off x="607484" y="1324595"/>
            <a:ext cx="10970683" cy="5096753"/>
          </a:xfrm>
        </p:spPr>
        <p:txBody>
          <a:bodyPr>
            <a:normAutofit fontScale="92500" lnSpcReduction="10000"/>
          </a:bodyPr>
          <a:lstStyle/>
          <a:p>
            <a:r>
              <a:rPr lang="en-US" sz="2133"/>
              <a:t>Presenter:  Enrico Carrieri, Principal Engineer in DEG/</a:t>
            </a:r>
            <a:r>
              <a:rPr lang="en-US" sz="2133" err="1"/>
              <a:t>iVE</a:t>
            </a:r>
            <a:r>
              <a:rPr lang="en-US" sz="2133"/>
              <a:t> as a Debug Architect and Strategist.</a:t>
            </a:r>
          </a:p>
          <a:p>
            <a:r>
              <a:rPr lang="en-US" sz="2133"/>
              <a:t>Key Points:</a:t>
            </a:r>
          </a:p>
          <a:p>
            <a:pPr marL="457189" indent="-457189">
              <a:buFont typeface="+mj-lt"/>
              <a:buAutoNum type="arabicPeriod"/>
            </a:pPr>
            <a:r>
              <a:rPr lang="en-US" sz="2133"/>
              <a:t>There is a paradigm shift from today’s component-centric debugging to system-centric debugging using standards and a developed industry ecosystem.</a:t>
            </a:r>
          </a:p>
          <a:p>
            <a:pPr marL="457189" indent="-457189">
              <a:buFont typeface="+mj-lt"/>
              <a:buAutoNum type="arabicPeriod"/>
            </a:pPr>
            <a:r>
              <a:rPr lang="en-US" sz="2133"/>
              <a:t>Securing debug will enable the extension of debug into FPGAs, GPGPUs, AI and other XPU accelerators, and push debug beyond the lab environment into the field.</a:t>
            </a:r>
          </a:p>
          <a:p>
            <a:pPr marL="457189" indent="-457189">
              <a:buFont typeface="+mj-lt"/>
              <a:buAutoNum type="arabicPeriod"/>
            </a:pPr>
            <a:r>
              <a:rPr lang="en-US" sz="2133"/>
              <a:t>The “necessary evil” of debug can be monetized by providing debug as a service to our customers and their customers (i.e., the end user).</a:t>
            </a:r>
          </a:p>
          <a:p>
            <a:r>
              <a:rPr lang="en-US" sz="2133"/>
              <a:t>Call to action: </a:t>
            </a:r>
          </a:p>
          <a:p>
            <a:pPr marL="457200" indent="-457200">
              <a:buFont typeface="+mj-lt"/>
              <a:buAutoNum type="arabicPeriod"/>
            </a:pPr>
            <a:r>
              <a:rPr lang="en-US" sz="2133"/>
              <a:t>Understand and support debug beyond the CPU to incorporate the full system.  </a:t>
            </a:r>
          </a:p>
          <a:p>
            <a:pPr marL="457200" indent="-457200">
              <a:buFont typeface="+mj-lt"/>
              <a:buAutoNum type="arabicPeriod"/>
            </a:pPr>
            <a:r>
              <a:rPr lang="en-US" sz="2133"/>
              <a:t>Support standardization and development of a debug ecosystem. </a:t>
            </a:r>
          </a:p>
          <a:p>
            <a:pPr marL="457200" indent="-457200">
              <a:buFont typeface="+mj-lt"/>
              <a:buAutoNum type="arabicPeriod"/>
            </a:pPr>
            <a:r>
              <a:rPr lang="en-US" sz="2133"/>
              <a:t>Partner with us to identify opportunities where debug as a service can be a differentiator that adds value to your customer.</a:t>
            </a:r>
          </a:p>
        </p:txBody>
      </p:sp>
      <p:sp>
        <p:nvSpPr>
          <p:cNvPr id="7" name="Slide Number Placeholder 3">
            <a:extLst>
              <a:ext uri="{FF2B5EF4-FFF2-40B4-BE49-F238E27FC236}">
                <a16:creationId xmlns:a16="http://schemas.microsoft.com/office/drawing/2014/main" id="{089A1D3A-399B-4C2E-8958-17D3FAC3B307}"/>
              </a:ext>
            </a:extLst>
          </p:cNvPr>
          <p:cNvSpPr txBox="1">
            <a:spLocks/>
          </p:cNvSpPr>
          <p:nvPr/>
        </p:nvSpPr>
        <p:spPr>
          <a:xfrm>
            <a:off x="8466" y="0"/>
            <a:ext cx="0" cy="0"/>
          </a:xfr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endParaRPr lang="en-US"/>
          </a:p>
        </p:txBody>
      </p:sp>
    </p:spTree>
    <p:extLst>
      <p:ext uri="{BB962C8B-B14F-4D97-AF65-F5344CB8AC3E}">
        <p14:creationId xmlns:p14="http://schemas.microsoft.com/office/powerpoint/2010/main" val="374138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99D5-C764-4C54-B57F-83A42A6A1DD5}"/>
              </a:ext>
            </a:extLst>
          </p:cNvPr>
          <p:cNvSpPr>
            <a:spLocks noGrp="1"/>
          </p:cNvSpPr>
          <p:nvPr>
            <p:ph type="title"/>
          </p:nvPr>
        </p:nvSpPr>
        <p:spPr/>
        <p:txBody>
          <a:bodyPr/>
          <a:lstStyle/>
          <a:p>
            <a:r>
              <a:rPr lang="en-US"/>
              <a:t>Security</a:t>
            </a:r>
          </a:p>
        </p:txBody>
      </p:sp>
      <p:sp>
        <p:nvSpPr>
          <p:cNvPr id="3" name="Text Placeholder 2">
            <a:extLst>
              <a:ext uri="{FF2B5EF4-FFF2-40B4-BE49-F238E27FC236}">
                <a16:creationId xmlns:a16="http://schemas.microsoft.com/office/drawing/2014/main" id="{5746E045-53D3-403F-A42F-2BA34C4D2E8C}"/>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150622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463" y="2172966"/>
            <a:ext cx="11725072" cy="3854855"/>
          </a:xfrm>
        </p:spPr>
        <p:txBody>
          <a:bodyPr>
            <a:normAutofit fontScale="85000" lnSpcReduction="20000"/>
          </a:bodyPr>
          <a:lstStyle/>
          <a:p>
            <a:r>
              <a:rPr lang="en-US" dirty="0"/>
              <a:t>Consisted of Pre-work Technical Papers, Presentation Recaps and Q&amp;A Panels</a:t>
            </a:r>
          </a:p>
          <a:p>
            <a:pPr marL="380990" indent="-380990">
              <a:buFont typeface="Arial" panose="020B0604020202020204" pitchFamily="34" charset="0"/>
              <a:buChar char="•"/>
            </a:pPr>
            <a:r>
              <a:rPr lang="en-US" dirty="0"/>
              <a:t>Keynotes on: </a:t>
            </a:r>
          </a:p>
          <a:p>
            <a:pPr marL="584190" lvl="1" indent="-380990"/>
            <a:r>
              <a:rPr lang="en-US" dirty="0"/>
              <a:t>DPG Technical Vision – Next Gen Hyperscale Architecture/</a:t>
            </a:r>
            <a:r>
              <a:rPr lang="en-US" dirty="0" err="1"/>
              <a:t>DCoF</a:t>
            </a:r>
            <a:r>
              <a:rPr lang="en-US" dirty="0"/>
              <a:t> - Matt Adiletta, Intel Sr Fellow, DCG </a:t>
            </a:r>
          </a:p>
          <a:p>
            <a:pPr marL="584190" lvl="1" indent="-380990"/>
            <a:r>
              <a:rPr lang="en-US" dirty="0"/>
              <a:t>Emerging AI Applications:  Going Beyond ResNet50 on ImageNet – Amir </a:t>
            </a:r>
            <a:r>
              <a:rPr lang="en-US" dirty="0" err="1"/>
              <a:t>Gholami</a:t>
            </a:r>
            <a:r>
              <a:rPr lang="en-US" dirty="0"/>
              <a:t>, Research Scientist, ICSI and Berkeley AI Research (BAIR)</a:t>
            </a:r>
          </a:p>
          <a:p>
            <a:pPr marL="380990" indent="-380990">
              <a:buFont typeface="Arial" panose="020B0604020202020204" pitchFamily="34" charset="0"/>
              <a:buChar char="•"/>
            </a:pPr>
            <a:r>
              <a:rPr lang="en-US" dirty="0"/>
              <a:t>Sessions on:</a:t>
            </a:r>
          </a:p>
          <a:p>
            <a:pPr marL="691357" lvl="3" indent="0">
              <a:buNone/>
            </a:pPr>
            <a:r>
              <a:rPr lang="en-US" sz="2400" dirty="0"/>
              <a:t>Future Hetero							AI</a:t>
            </a:r>
          </a:p>
          <a:p>
            <a:pPr marL="691357" lvl="3" indent="0">
              <a:buNone/>
            </a:pPr>
            <a:r>
              <a:rPr lang="en-US" sz="2400" dirty="0"/>
              <a:t>Systems Technology						Visual Computing and Big Data</a:t>
            </a:r>
          </a:p>
          <a:p>
            <a:pPr marL="691357" lvl="3" indent="0">
              <a:buNone/>
            </a:pPr>
            <a:r>
              <a:rPr lang="en-US" sz="2400" dirty="0"/>
              <a:t>Enabling Accelerators in the Cloud			Tools</a:t>
            </a:r>
          </a:p>
          <a:p>
            <a:pPr marL="691357" lvl="3" indent="0">
              <a:buNone/>
            </a:pPr>
            <a:r>
              <a:rPr lang="en-US" sz="2400" dirty="0"/>
              <a:t>Security								Storage</a:t>
            </a:r>
          </a:p>
        </p:txBody>
      </p:sp>
      <p:pic>
        <p:nvPicPr>
          <p:cNvPr id="6" name="Picture 5" descr="Text&#10;&#10;Description automatically generated">
            <a:extLst>
              <a:ext uri="{FF2B5EF4-FFF2-40B4-BE49-F238E27FC236}">
                <a16:creationId xmlns:a16="http://schemas.microsoft.com/office/drawing/2014/main" id="{EBFF1CB9-FEE1-4707-B560-A95E4AAB8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889" y="334478"/>
            <a:ext cx="7316221" cy="1267002"/>
          </a:xfrm>
          <a:prstGeom prst="rect">
            <a:avLst/>
          </a:prstGeom>
        </p:spPr>
      </p:pic>
    </p:spTree>
    <p:extLst>
      <p:ext uri="{BB962C8B-B14F-4D97-AF65-F5344CB8AC3E}">
        <p14:creationId xmlns:p14="http://schemas.microsoft.com/office/powerpoint/2010/main" val="258148759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30</a:t>
            </a:fld>
            <a:endParaRPr lang="en-US"/>
          </a:p>
        </p:txBody>
      </p:sp>
      <p:sp>
        <p:nvSpPr>
          <p:cNvPr id="5" name="Title 4"/>
          <p:cNvSpPr>
            <a:spLocks noGrp="1"/>
          </p:cNvSpPr>
          <p:nvPr>
            <p:ph type="title"/>
          </p:nvPr>
        </p:nvSpPr>
        <p:spPr>
          <a:xfrm>
            <a:off x="605367" y="185877"/>
            <a:ext cx="10972800" cy="1158240"/>
          </a:xfrm>
        </p:spPr>
        <p:txBody>
          <a:bodyPr/>
          <a:lstStyle/>
          <a:p>
            <a:r>
              <a:rPr lang="en-US"/>
              <a:t>Cloud Security: big deal or not?</a:t>
            </a:r>
          </a:p>
        </p:txBody>
      </p:sp>
      <p:sp>
        <p:nvSpPr>
          <p:cNvPr id="6" name="Content Placeholder 5"/>
          <p:cNvSpPr>
            <a:spLocks noGrp="1"/>
          </p:cNvSpPr>
          <p:nvPr>
            <p:ph sz="quarter" idx="13"/>
          </p:nvPr>
        </p:nvSpPr>
        <p:spPr>
          <a:xfrm>
            <a:off x="607484" y="1211581"/>
            <a:ext cx="10970683" cy="4984682"/>
          </a:xfrm>
        </p:spPr>
        <p:txBody>
          <a:bodyPr>
            <a:noAutofit/>
          </a:bodyPr>
          <a:lstStyle/>
          <a:p>
            <a:r>
              <a:rPr lang="en-US" sz="2130"/>
              <a:t>Presenter:  Ron Perez,  Fellow in DPG responsible for Security Architecture and Pathfinding (not “chief” of anything)</a:t>
            </a:r>
          </a:p>
          <a:p>
            <a:endParaRPr lang="en-US" sz="2130"/>
          </a:p>
          <a:p>
            <a:r>
              <a:rPr lang="en-US" sz="2130"/>
              <a:t>Key Points:</a:t>
            </a:r>
          </a:p>
          <a:p>
            <a:pPr marL="457189" indent="-457189">
              <a:buFont typeface="+mj-lt"/>
              <a:buAutoNum type="arabicPeriod"/>
            </a:pPr>
            <a:r>
              <a:rPr lang="en-US" sz="2130"/>
              <a:t>Security as </a:t>
            </a:r>
            <a:r>
              <a:rPr lang="en-US" sz="2130" u="sng"/>
              <a:t>Assurance</a:t>
            </a:r>
            <a:r>
              <a:rPr lang="en-US" sz="2130"/>
              <a:t> vs. </a:t>
            </a:r>
            <a:r>
              <a:rPr lang="en-US" sz="2130" u="sng"/>
              <a:t>Enabler</a:t>
            </a:r>
            <a:r>
              <a:rPr lang="en-US" sz="2130"/>
              <a:t>: must have/table stakes vs. enabler of cloud growth (the bar is higher for past winners, and those who want to win now will do more)</a:t>
            </a:r>
          </a:p>
          <a:p>
            <a:pPr marL="457189" indent="-457189">
              <a:buFont typeface="+mj-lt"/>
              <a:buAutoNum type="arabicPeriod"/>
            </a:pPr>
            <a:r>
              <a:rPr lang="en-US" sz="2130" u="sng"/>
              <a:t>Confidential Computing</a:t>
            </a:r>
            <a:r>
              <a:rPr lang="en-US" sz="2130"/>
              <a:t>: the most important [security-related] opportunity for enabling cloud growth (security continues to be a top concern for cloud customers/users)</a:t>
            </a:r>
          </a:p>
          <a:p>
            <a:pPr marL="457189" indent="-457189">
              <a:buFont typeface="+mj-lt"/>
              <a:buAutoNum type="arabicPeriod"/>
            </a:pPr>
            <a:r>
              <a:rPr lang="en-US" sz="2130"/>
              <a:t>Industry trends = security challenges and opportunities (4D): </a:t>
            </a:r>
            <a:br>
              <a:rPr lang="en-US" sz="2130"/>
            </a:br>
            <a:r>
              <a:rPr lang="en-US" sz="2130" u="sng"/>
              <a:t>Diverse </a:t>
            </a:r>
            <a:r>
              <a:rPr lang="en-US" sz="2130"/>
              <a:t>(OK, heterogeneous), </a:t>
            </a:r>
            <a:r>
              <a:rPr lang="en-US" sz="2130" u="sng"/>
              <a:t>Disaggregated</a:t>
            </a:r>
            <a:r>
              <a:rPr lang="en-US" sz="2130"/>
              <a:t>, </a:t>
            </a:r>
            <a:r>
              <a:rPr lang="en-US" sz="2130" u="sng"/>
              <a:t>Decentralized</a:t>
            </a:r>
            <a:r>
              <a:rPr lang="en-US" sz="2130"/>
              <a:t>, and </a:t>
            </a:r>
            <a:r>
              <a:rPr lang="en-US" sz="2130" u="sng"/>
              <a:t>Distributed</a:t>
            </a:r>
          </a:p>
          <a:p>
            <a:r>
              <a:rPr lang="en-US" sz="2130"/>
              <a:t>Call to action: engage your customers on their security challenges, engage the Intel security community, answer the question for yourself (big deal or not?)</a:t>
            </a:r>
          </a:p>
        </p:txBody>
      </p:sp>
    </p:spTree>
    <p:extLst>
      <p:ext uri="{BB962C8B-B14F-4D97-AF65-F5344CB8AC3E}">
        <p14:creationId xmlns:p14="http://schemas.microsoft.com/office/powerpoint/2010/main" val="15218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B134-4227-49DC-B944-BB59CD9CBC0A}"/>
              </a:ext>
            </a:extLst>
          </p:cNvPr>
          <p:cNvSpPr>
            <a:spLocks noGrp="1"/>
          </p:cNvSpPr>
          <p:nvPr>
            <p:ph type="title"/>
          </p:nvPr>
        </p:nvSpPr>
        <p:spPr/>
        <p:txBody>
          <a:bodyPr/>
          <a:lstStyle/>
          <a:p>
            <a:r>
              <a:rPr lang="en-US"/>
              <a:t>Storage</a:t>
            </a:r>
          </a:p>
        </p:txBody>
      </p:sp>
      <p:sp>
        <p:nvSpPr>
          <p:cNvPr id="3" name="Text Placeholder 2">
            <a:extLst>
              <a:ext uri="{FF2B5EF4-FFF2-40B4-BE49-F238E27FC236}">
                <a16:creationId xmlns:a16="http://schemas.microsoft.com/office/drawing/2014/main" id="{52DB2E3E-240A-43FA-AF81-BBA365CE1CE9}"/>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22305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32</a:t>
            </a:fld>
            <a:endParaRPr lang="en-US"/>
          </a:p>
        </p:txBody>
      </p:sp>
      <p:sp>
        <p:nvSpPr>
          <p:cNvPr id="5" name="Title 4"/>
          <p:cNvSpPr>
            <a:spLocks noGrp="1"/>
          </p:cNvSpPr>
          <p:nvPr>
            <p:ph type="title"/>
          </p:nvPr>
        </p:nvSpPr>
        <p:spPr>
          <a:xfrm>
            <a:off x="605367" y="185877"/>
            <a:ext cx="10972800" cy="1158240"/>
          </a:xfrm>
        </p:spPr>
        <p:txBody>
          <a:bodyPr/>
          <a:lstStyle/>
          <a:p>
            <a:r>
              <a:rPr lang="en-US"/>
              <a:t>Storage Acceleration on Xe with </a:t>
            </a:r>
            <a:r>
              <a:rPr lang="en-US" err="1"/>
              <a:t>oneAPI</a:t>
            </a:r>
            <a:r>
              <a:rPr lang="en-US"/>
              <a:t> and DAOS</a:t>
            </a:r>
          </a:p>
        </p:txBody>
      </p:sp>
      <p:sp>
        <p:nvSpPr>
          <p:cNvPr id="6" name="Content Placeholder 5"/>
          <p:cNvSpPr>
            <a:spLocks noGrp="1"/>
          </p:cNvSpPr>
          <p:nvPr>
            <p:ph sz="quarter" idx="13"/>
          </p:nvPr>
        </p:nvSpPr>
        <p:spPr>
          <a:xfrm>
            <a:off x="607484" y="1211581"/>
            <a:ext cx="11253083" cy="4567767"/>
          </a:xfrm>
        </p:spPr>
        <p:txBody>
          <a:bodyPr/>
          <a:lstStyle/>
          <a:p>
            <a:r>
              <a:rPr lang="en-US" sz="2133"/>
              <a:t>Presenter:  Johann Lombardi, Lead architect of a </a:t>
            </a:r>
            <a:r>
              <a:rPr lang="en-US" sz="2133" err="1"/>
              <a:t>nextgen</a:t>
            </a:r>
            <a:r>
              <a:rPr lang="en-US" sz="2133"/>
              <a:t> storage stack called DAOS built from the ground up for Optane technology in DPG/CESG</a:t>
            </a:r>
            <a:br>
              <a:rPr lang="en-US" sz="2133"/>
            </a:br>
            <a:r>
              <a:rPr lang="en-US" sz="2133"/>
              <a:t>Co-presenter: Mohamad </a:t>
            </a:r>
            <a:r>
              <a:rPr lang="en-US" sz="2133" err="1"/>
              <a:t>Chaarawi</a:t>
            </a:r>
            <a:r>
              <a:rPr lang="en-US" sz="2133"/>
              <a:t>, senior DAOS architect in DPG/CESG</a:t>
            </a:r>
            <a:br>
              <a:rPr lang="en-US" sz="2133"/>
            </a:br>
            <a:br>
              <a:rPr lang="en-US" sz="2133"/>
            </a:br>
            <a:r>
              <a:rPr lang="en-US" sz="2133"/>
              <a:t>Key Points:</a:t>
            </a:r>
          </a:p>
          <a:p>
            <a:pPr marL="457189" indent="-457189">
              <a:buFont typeface="+mj-lt"/>
              <a:buAutoNum type="arabicPeriod"/>
            </a:pPr>
            <a:r>
              <a:rPr lang="en-US" sz="2133"/>
              <a:t>AI is voracious data consumer and optimized data path required to keep GPGPU busy </a:t>
            </a:r>
          </a:p>
          <a:p>
            <a:pPr marL="457189" indent="-457189">
              <a:buFont typeface="+mj-lt"/>
              <a:buAutoNum type="arabicPeriod"/>
            </a:pPr>
            <a:r>
              <a:rPr lang="en-US" sz="2133"/>
              <a:t>NVIDIA </a:t>
            </a:r>
            <a:r>
              <a:rPr lang="en-US" sz="2133" err="1"/>
              <a:t>GPUDirect</a:t>
            </a:r>
            <a:r>
              <a:rPr lang="en-US" sz="2133"/>
              <a:t> Storage gaining momentum and demonstrated 80GB/s per node</a:t>
            </a:r>
          </a:p>
          <a:p>
            <a:pPr marL="457189" indent="-457189">
              <a:buFont typeface="+mj-lt"/>
              <a:buAutoNum type="arabicPeriod"/>
            </a:pPr>
            <a:r>
              <a:rPr lang="en-US" sz="2133" err="1"/>
              <a:t>oneAPI</a:t>
            </a:r>
            <a:r>
              <a:rPr lang="en-US" sz="2133"/>
              <a:t> lacks behind and should adopt built-in storage framework integrated with DAOS</a:t>
            </a:r>
          </a:p>
          <a:p>
            <a:br>
              <a:rPr lang="en-US" sz="2133"/>
            </a:br>
            <a:r>
              <a:rPr lang="en-US" sz="2133"/>
              <a:t>Call to action: create cross-organizational working group to define, implement and benchmark a </a:t>
            </a:r>
            <a:r>
              <a:rPr lang="en-US" sz="2133" err="1"/>
              <a:t>oneAPI</a:t>
            </a:r>
            <a:r>
              <a:rPr lang="en-US" sz="2133"/>
              <a:t> storage acceleration library with DAOS/</a:t>
            </a:r>
            <a:r>
              <a:rPr lang="en-US" sz="2133" err="1"/>
              <a:t>NVMe</a:t>
            </a:r>
            <a:r>
              <a:rPr lang="en-US" sz="2133"/>
              <a:t>/S3 backend connectors.</a:t>
            </a:r>
          </a:p>
        </p:txBody>
      </p:sp>
    </p:spTree>
    <p:extLst>
      <p:ext uri="{BB962C8B-B14F-4D97-AF65-F5344CB8AC3E}">
        <p14:creationId xmlns:p14="http://schemas.microsoft.com/office/powerpoint/2010/main" val="212147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33</a:t>
            </a:fld>
            <a:endParaRPr lang="en-US"/>
          </a:p>
        </p:txBody>
      </p:sp>
      <p:sp>
        <p:nvSpPr>
          <p:cNvPr id="5" name="Title 4"/>
          <p:cNvSpPr>
            <a:spLocks noGrp="1"/>
          </p:cNvSpPr>
          <p:nvPr>
            <p:ph type="title"/>
          </p:nvPr>
        </p:nvSpPr>
        <p:spPr>
          <a:xfrm>
            <a:off x="605367" y="185877"/>
            <a:ext cx="10972800" cy="1158240"/>
          </a:xfrm>
        </p:spPr>
        <p:txBody>
          <a:bodyPr/>
          <a:lstStyle/>
          <a:p>
            <a:r>
              <a:rPr lang="en-US"/>
              <a:t>Scale-out Storage Architecture for Next Gen</a:t>
            </a:r>
            <a:br>
              <a:rPr lang="en-US"/>
            </a:br>
            <a:r>
              <a:rPr lang="en-US" err="1"/>
              <a:t>SmartNICs</a:t>
            </a:r>
            <a:r>
              <a:rPr lang="en-US"/>
              <a:t>/IPUs</a:t>
            </a:r>
          </a:p>
        </p:txBody>
      </p:sp>
      <p:sp>
        <p:nvSpPr>
          <p:cNvPr id="6" name="Content Placeholder 5"/>
          <p:cNvSpPr>
            <a:spLocks noGrp="1"/>
          </p:cNvSpPr>
          <p:nvPr>
            <p:ph sz="quarter" idx="13"/>
          </p:nvPr>
        </p:nvSpPr>
        <p:spPr>
          <a:xfrm>
            <a:off x="605368" y="1443453"/>
            <a:ext cx="11402569" cy="4567767"/>
          </a:xfrm>
        </p:spPr>
        <p:txBody>
          <a:bodyPr>
            <a:normAutofit lnSpcReduction="10000"/>
          </a:bodyPr>
          <a:lstStyle/>
          <a:p>
            <a:r>
              <a:rPr lang="en-US" sz="2133"/>
              <a:t>Presenters:  Jose Niell is a PE and silicon architect in DPEA Systems Innovation Lab.  Yadong Li is a PE and leads software architecture in CG Ethernet Products Group</a:t>
            </a:r>
          </a:p>
          <a:p>
            <a:r>
              <a:rPr lang="en-US" sz="2133"/>
              <a:t>Key Points:</a:t>
            </a:r>
          </a:p>
          <a:p>
            <a:pPr marL="457189" indent="-457189">
              <a:buFont typeface="+mj-lt"/>
              <a:buAutoNum type="arabicPeriod"/>
            </a:pPr>
            <a:r>
              <a:rPr lang="en-US" sz="2133" err="1"/>
              <a:t>SmartNICs</a:t>
            </a:r>
            <a:r>
              <a:rPr lang="en-US" sz="2133"/>
              <a:t>/IPUs are a new class of XPUs focused on data center Infrastructure Processing</a:t>
            </a:r>
          </a:p>
          <a:p>
            <a:pPr marL="457189" indent="-457189">
              <a:buFont typeface="+mj-lt"/>
              <a:buAutoNum type="arabicPeriod"/>
            </a:pPr>
            <a:r>
              <a:rPr lang="en-US" sz="2133"/>
              <a:t>On the first generation, Mt Evans, scale-out storage offloads have been co-architected with a Tier1 CSP to deliver industry leading capabilities for IaaS and bare-metal hosting. Industry standard </a:t>
            </a:r>
            <a:r>
              <a:rPr lang="en-US" sz="2133" err="1"/>
              <a:t>NVMe</a:t>
            </a:r>
            <a:r>
              <a:rPr lang="en-US" sz="2133"/>
              <a:t> over Fabrics can be supported with software on </a:t>
            </a:r>
            <a:r>
              <a:rPr lang="en-US" sz="2133" err="1"/>
              <a:t>SmartNIC</a:t>
            </a:r>
            <a:r>
              <a:rPr lang="en-US" sz="2133"/>
              <a:t> cores.</a:t>
            </a:r>
          </a:p>
          <a:p>
            <a:pPr marL="457189" indent="-457189">
              <a:buFont typeface="+mj-lt"/>
              <a:buAutoNum type="arabicPeriod"/>
            </a:pPr>
            <a:r>
              <a:rPr lang="en-US" sz="2133"/>
              <a:t>The second generation, Mt Morgan, we propose to incorporate new scale-out storage acceleration features and also support full HW offload of </a:t>
            </a:r>
            <a:r>
              <a:rPr lang="en-US" sz="2133" err="1"/>
              <a:t>NVMe</a:t>
            </a:r>
            <a:r>
              <a:rPr lang="en-US" sz="2133"/>
              <a:t> over fabrics with RDMA.</a:t>
            </a:r>
          </a:p>
          <a:p>
            <a:r>
              <a:rPr lang="en-US" sz="2133"/>
              <a:t>Call to action:  Call on the Intel community to develop a scale-out storage solution co-optimized with SPDK, open-source stacks, and Intel </a:t>
            </a:r>
            <a:r>
              <a:rPr lang="en-US" sz="2133" err="1"/>
              <a:t>SmartNICs</a:t>
            </a:r>
            <a:r>
              <a:rPr lang="en-US" sz="2133"/>
              <a:t>/IPUs.  Scale-out and distributed storage is a fundamental technology in modern cloud data centers.  </a:t>
            </a:r>
          </a:p>
        </p:txBody>
      </p:sp>
    </p:spTree>
    <p:extLst>
      <p:ext uri="{BB962C8B-B14F-4D97-AF65-F5344CB8AC3E}">
        <p14:creationId xmlns:p14="http://schemas.microsoft.com/office/powerpoint/2010/main" val="96759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34</a:t>
            </a:fld>
            <a:endParaRPr lang="en-US"/>
          </a:p>
        </p:txBody>
      </p:sp>
      <p:sp>
        <p:nvSpPr>
          <p:cNvPr id="5" name="Title 4"/>
          <p:cNvSpPr>
            <a:spLocks noGrp="1"/>
          </p:cNvSpPr>
          <p:nvPr>
            <p:ph type="title"/>
          </p:nvPr>
        </p:nvSpPr>
        <p:spPr>
          <a:xfrm>
            <a:off x="605367" y="185877"/>
            <a:ext cx="10972800" cy="1158240"/>
          </a:xfrm>
        </p:spPr>
        <p:txBody>
          <a:bodyPr/>
          <a:lstStyle/>
          <a:p>
            <a:r>
              <a:rPr lang="en-US" dirty="0"/>
              <a:t>Disrupting Legacy Storage Software for Data Acceleration </a:t>
            </a:r>
          </a:p>
        </p:txBody>
      </p:sp>
      <p:sp>
        <p:nvSpPr>
          <p:cNvPr id="6" name="Content Placeholder 5"/>
          <p:cNvSpPr>
            <a:spLocks noGrp="1"/>
          </p:cNvSpPr>
          <p:nvPr>
            <p:ph sz="quarter" idx="13"/>
          </p:nvPr>
        </p:nvSpPr>
        <p:spPr>
          <a:xfrm>
            <a:off x="605368" y="1443453"/>
            <a:ext cx="11402569" cy="4930453"/>
          </a:xfrm>
        </p:spPr>
        <p:txBody>
          <a:bodyPr>
            <a:normAutofit fontScale="85000" lnSpcReduction="10000"/>
          </a:bodyPr>
          <a:lstStyle/>
          <a:p>
            <a:r>
              <a:rPr lang="en-US" sz="2133" dirty="0"/>
              <a:t>Presenters:  Allison Goodman is a Sr. PE and Optane Solutions Architect in IOG/DPG focused on finding customer memory and storage bottleneck that can be addressed with Optane persistent media or Optane SSDs.  Kapil Karkra is a PE who leads storage software architecture and pathfinding Optane solutions in IOG/DPG.</a:t>
            </a:r>
          </a:p>
          <a:p>
            <a:r>
              <a:rPr lang="en-US" sz="2133" dirty="0"/>
              <a:t>Key Points:</a:t>
            </a:r>
          </a:p>
          <a:p>
            <a:pPr marL="457189" indent="-457189">
              <a:buFont typeface="+mj-lt"/>
              <a:buAutoNum type="arabicPeriod"/>
            </a:pPr>
            <a:r>
              <a:rPr lang="en-US" sz="2133" dirty="0"/>
              <a:t>Introduction of new faster storage, Optane P5800X SSD, is revealing software data paths that are grounded long history of storage and not built for optimizing </a:t>
            </a:r>
            <a:r>
              <a:rPr lang="en-US" sz="2133" dirty="0" err="1"/>
              <a:t>NVMe</a:t>
            </a:r>
            <a:r>
              <a:rPr lang="en-US" sz="2133" dirty="0"/>
              <a:t> storage performance </a:t>
            </a:r>
          </a:p>
          <a:p>
            <a:pPr marL="457189" indent="-457189">
              <a:buFont typeface="+mj-lt"/>
              <a:buAutoNum type="arabicPeriod"/>
            </a:pPr>
            <a:r>
              <a:rPr lang="en-US" sz="2133" dirty="0"/>
              <a:t>Storage path has functions that are good candidates for offloaded HW acceleration.  These are showing big latency reduction, but still not enough reduction to start taking advantage of the Optane SSD latencies</a:t>
            </a:r>
          </a:p>
          <a:p>
            <a:pPr marL="457189" indent="-457189">
              <a:buFont typeface="+mj-lt"/>
              <a:buAutoNum type="arabicPeriod"/>
            </a:pPr>
            <a:r>
              <a:rPr lang="en-US" sz="2133" dirty="0"/>
              <a:t>Re-architected and re-written storage software does have the ability to build native </a:t>
            </a:r>
            <a:r>
              <a:rPr lang="en-US" sz="2133" dirty="0" err="1"/>
              <a:t>NVMe</a:t>
            </a:r>
            <a:r>
              <a:rPr lang="en-US" sz="2133" dirty="0"/>
              <a:t> performance paths and take advantage of faster storage</a:t>
            </a:r>
          </a:p>
          <a:p>
            <a:pPr marL="457189" indent="-457189">
              <a:buFont typeface="+mj-lt"/>
              <a:buAutoNum type="arabicPeriod"/>
            </a:pPr>
            <a:r>
              <a:rPr lang="en-US" sz="2133" dirty="0"/>
              <a:t>Optane SSD application for taking advantage of low latencies likely requires a combination of disruption through both HW acceleration and new storage software coming from disruptive new usage models such as AI, disaggregated storage, </a:t>
            </a:r>
            <a:r>
              <a:rPr lang="en-US" sz="2133" dirty="0" err="1"/>
              <a:t>etc</a:t>
            </a:r>
            <a:endParaRPr lang="en-US" sz="2133" dirty="0"/>
          </a:p>
          <a:p>
            <a:r>
              <a:rPr lang="en-US" sz="2133" dirty="0"/>
              <a:t>Call to action:  Seeking partners to collaborate on HW accelerated storage offload and storage software stack re-designs to take advantage of Optane SSD low read/write latencies, especially under high write pressure.  </a:t>
            </a:r>
          </a:p>
        </p:txBody>
      </p:sp>
    </p:spTree>
    <p:extLst>
      <p:ext uri="{BB962C8B-B14F-4D97-AF65-F5344CB8AC3E}">
        <p14:creationId xmlns:p14="http://schemas.microsoft.com/office/powerpoint/2010/main" val="122516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35</a:t>
            </a:fld>
            <a:endParaRPr lang="en-US"/>
          </a:p>
        </p:txBody>
      </p:sp>
      <p:sp>
        <p:nvSpPr>
          <p:cNvPr id="3" name="Title 2"/>
          <p:cNvSpPr>
            <a:spLocks noGrp="1"/>
          </p:cNvSpPr>
          <p:nvPr>
            <p:ph type="title"/>
          </p:nvPr>
        </p:nvSpPr>
        <p:spPr/>
        <p:txBody>
          <a:bodyPr/>
          <a:lstStyle/>
          <a:p>
            <a:r>
              <a:rPr lang="en-US"/>
              <a:t>ISAS Materials</a:t>
            </a:r>
          </a:p>
        </p:txBody>
      </p:sp>
      <p:sp>
        <p:nvSpPr>
          <p:cNvPr id="4" name="Content Placeholder 3"/>
          <p:cNvSpPr>
            <a:spLocks noGrp="1"/>
          </p:cNvSpPr>
          <p:nvPr>
            <p:ph sz="quarter" idx="13"/>
          </p:nvPr>
        </p:nvSpPr>
        <p:spPr/>
        <p:txBody>
          <a:bodyPr/>
          <a:lstStyle/>
          <a:p>
            <a:pPr algn="ctr"/>
            <a:endParaRPr lang="en-US" dirty="0"/>
          </a:p>
          <a:p>
            <a:pPr algn="ctr"/>
            <a:endParaRPr lang="en-US" dirty="0"/>
          </a:p>
          <a:p>
            <a:pPr algn="ctr"/>
            <a:r>
              <a:rPr lang="en-US" dirty="0"/>
              <a:t>Want more detail?  Check out Technical Papers and Session video recordings at:  </a:t>
            </a:r>
          </a:p>
          <a:p>
            <a:pPr marL="0" indent="0" algn="ctr">
              <a:buNone/>
            </a:pPr>
            <a:r>
              <a:rPr lang="en-US" dirty="0">
                <a:solidFill>
                  <a:srgbClr val="2872C5"/>
                </a:solidFill>
              </a:rPr>
              <a:t>https://intel.sharepoint.com/sites/ISAS2</a:t>
            </a:r>
          </a:p>
        </p:txBody>
      </p:sp>
    </p:spTree>
    <p:extLst>
      <p:ext uri="{BB962C8B-B14F-4D97-AF65-F5344CB8AC3E}">
        <p14:creationId xmlns:p14="http://schemas.microsoft.com/office/powerpoint/2010/main" val="199618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F750B-713C-409E-8248-55702E3CBB01}"/>
              </a:ext>
            </a:extLst>
          </p:cNvPr>
          <p:cNvSpPr>
            <a:spLocks noGrp="1"/>
          </p:cNvSpPr>
          <p:nvPr>
            <p:ph type="title"/>
          </p:nvPr>
        </p:nvSpPr>
        <p:spPr/>
        <p:txBody>
          <a:bodyPr/>
          <a:lstStyle/>
          <a:p>
            <a:r>
              <a:rPr lang="en-US"/>
              <a:t>Topic Recaps</a:t>
            </a:r>
          </a:p>
        </p:txBody>
      </p:sp>
      <p:sp>
        <p:nvSpPr>
          <p:cNvPr id="5" name="Text Placeholder 4">
            <a:extLst>
              <a:ext uri="{FF2B5EF4-FFF2-40B4-BE49-F238E27FC236}">
                <a16:creationId xmlns:a16="http://schemas.microsoft.com/office/drawing/2014/main" id="{832CB852-1DFA-4224-99FA-0A07F9239022}"/>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238339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D28D-9669-408C-B820-8EDF27EE8E61}"/>
              </a:ext>
            </a:extLst>
          </p:cNvPr>
          <p:cNvSpPr>
            <a:spLocks noGrp="1"/>
          </p:cNvSpPr>
          <p:nvPr>
            <p:ph type="title"/>
          </p:nvPr>
        </p:nvSpPr>
        <p:spPr/>
        <p:txBody>
          <a:bodyPr/>
          <a:lstStyle/>
          <a:p>
            <a:r>
              <a:rPr lang="en-US"/>
              <a:t>Future Hetero</a:t>
            </a:r>
          </a:p>
        </p:txBody>
      </p:sp>
      <p:sp>
        <p:nvSpPr>
          <p:cNvPr id="3" name="Text Placeholder 2">
            <a:extLst>
              <a:ext uri="{FF2B5EF4-FFF2-40B4-BE49-F238E27FC236}">
                <a16:creationId xmlns:a16="http://schemas.microsoft.com/office/drawing/2014/main" id="{DB0C881F-1231-4AF9-8702-46CB0AD9022B}"/>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223431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5367" y="185877"/>
            <a:ext cx="10972800" cy="1158240"/>
          </a:xfrm>
        </p:spPr>
        <p:txBody>
          <a:bodyPr/>
          <a:lstStyle/>
          <a:p>
            <a:r>
              <a:rPr lang="en-US"/>
              <a:t>Tightly-Coupled Heterogeneous Systems</a:t>
            </a:r>
          </a:p>
        </p:txBody>
      </p:sp>
      <p:sp>
        <p:nvSpPr>
          <p:cNvPr id="6" name="Content Placeholder 5"/>
          <p:cNvSpPr>
            <a:spLocks noGrp="1"/>
          </p:cNvSpPr>
          <p:nvPr>
            <p:ph sz="quarter" idx="13"/>
          </p:nvPr>
        </p:nvSpPr>
        <p:spPr>
          <a:xfrm>
            <a:off x="607484" y="1038861"/>
            <a:ext cx="9995772" cy="4567767"/>
          </a:xfrm>
        </p:spPr>
        <p:txBody>
          <a:bodyPr>
            <a:noAutofit/>
          </a:bodyPr>
          <a:lstStyle/>
          <a:p>
            <a:r>
              <a:rPr lang="en-US" sz="2000"/>
              <a:t>Presenter:  Samantika Sury,  Principal Investigator and Pathfinding Lead for HPC Silicon and Memory Architectures is a Principal Engineer in DPG/CESG/ASE </a:t>
            </a:r>
          </a:p>
          <a:p>
            <a:endParaRPr lang="en-US" sz="2000"/>
          </a:p>
          <a:p>
            <a:r>
              <a:rPr lang="en-US" sz="2000"/>
              <a:t>Key Points:</a:t>
            </a:r>
          </a:p>
          <a:p>
            <a:pPr marL="457189" indent="-457189">
              <a:buFont typeface="+mj-lt"/>
              <a:buAutoNum type="arabicPeriod"/>
            </a:pPr>
            <a:r>
              <a:rPr lang="en-US" sz="2000"/>
              <a:t>Today’s CPUs and GPUs are “loosely-coupled” discrete computing elements</a:t>
            </a:r>
          </a:p>
          <a:p>
            <a:pPr marL="457189" indent="-457189">
              <a:buFont typeface="+mj-lt"/>
              <a:buAutoNum type="arabicPeriod"/>
            </a:pPr>
            <a:r>
              <a:rPr lang="en-US" sz="2000"/>
              <a:t>Data Migration and Offload costs prevent Fine-Grained Acceleration</a:t>
            </a:r>
          </a:p>
          <a:p>
            <a:pPr marL="457189" indent="-457189">
              <a:buFont typeface="+mj-lt"/>
              <a:buAutoNum type="arabicPeriod"/>
            </a:pPr>
            <a:r>
              <a:rPr lang="en-US" sz="2000"/>
              <a:t>Elimination of acceleration overheads through can improve performance by more than 50%</a:t>
            </a:r>
          </a:p>
          <a:p>
            <a:pPr marL="0" indent="0">
              <a:buNone/>
            </a:pPr>
            <a:endParaRPr lang="en-US" sz="2000"/>
          </a:p>
          <a:p>
            <a:r>
              <a:rPr lang="en-US" sz="2000"/>
              <a:t>Call to Action: Build Tightly-Coupled Heterogeneous XPUs</a:t>
            </a:r>
          </a:p>
          <a:p>
            <a:pPr marL="711983" lvl="2" indent="-457189">
              <a:buFont typeface="+mj-lt"/>
              <a:buAutoNum type="arabicPeriod"/>
            </a:pPr>
            <a:r>
              <a:rPr lang="en-US" sz="2000">
                <a:solidFill>
                  <a:srgbClr val="0071C5"/>
                </a:solidFill>
              </a:rPr>
              <a:t>Leverage Chiplet based Disaggregated Architectures </a:t>
            </a:r>
          </a:p>
          <a:p>
            <a:pPr marL="711983" lvl="2" indent="-457189">
              <a:buFont typeface="+mj-lt"/>
              <a:buAutoNum type="arabicPeriod"/>
            </a:pPr>
            <a:r>
              <a:rPr lang="en-US" sz="2000">
                <a:solidFill>
                  <a:srgbClr val="0071C5"/>
                </a:solidFill>
              </a:rPr>
              <a:t>Provide Uniform and Unified Memory for all Computing Elements</a:t>
            </a:r>
          </a:p>
        </p:txBody>
      </p:sp>
    </p:spTree>
    <p:extLst>
      <p:ext uri="{BB962C8B-B14F-4D97-AF65-F5344CB8AC3E}">
        <p14:creationId xmlns:p14="http://schemas.microsoft.com/office/powerpoint/2010/main" val="404587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AA22-4DC7-4A11-938D-025F8F02D863}"/>
              </a:ext>
            </a:extLst>
          </p:cNvPr>
          <p:cNvSpPr>
            <a:spLocks noGrp="1"/>
          </p:cNvSpPr>
          <p:nvPr>
            <p:ph type="title"/>
          </p:nvPr>
        </p:nvSpPr>
        <p:spPr>
          <a:xfrm>
            <a:off x="499908" y="268361"/>
            <a:ext cx="10972800" cy="1158240"/>
          </a:xfrm>
        </p:spPr>
        <p:txBody>
          <a:bodyPr/>
          <a:lstStyle/>
          <a:p>
            <a:r>
              <a:rPr lang="en-US"/>
              <a:t>Optimizing OS and ISV SW for Hybrid</a:t>
            </a:r>
          </a:p>
        </p:txBody>
      </p:sp>
      <p:sp>
        <p:nvSpPr>
          <p:cNvPr id="3" name="Content Placeholder 2">
            <a:extLst>
              <a:ext uri="{FF2B5EF4-FFF2-40B4-BE49-F238E27FC236}">
                <a16:creationId xmlns:a16="http://schemas.microsoft.com/office/drawing/2014/main" id="{A5A6D204-487C-4F87-BBCA-A065A8283F18}"/>
              </a:ext>
            </a:extLst>
          </p:cNvPr>
          <p:cNvSpPr>
            <a:spLocks noGrp="1"/>
          </p:cNvSpPr>
          <p:nvPr>
            <p:ph sz="quarter" idx="13"/>
          </p:nvPr>
        </p:nvSpPr>
        <p:spPr/>
        <p:txBody>
          <a:bodyPr>
            <a:normAutofit lnSpcReduction="10000"/>
          </a:bodyPr>
          <a:lstStyle/>
          <a:p>
            <a:r>
              <a:rPr lang="en-US"/>
              <a:t>Presenters: Mike Chynoweth, Russ Fenger, Rajshree Chabukswar</a:t>
            </a:r>
          </a:p>
          <a:p>
            <a:r>
              <a:rPr lang="en-US"/>
              <a:t>Key Points:</a:t>
            </a:r>
          </a:p>
          <a:p>
            <a:pPr marL="514350" indent="-514350">
              <a:buFont typeface="+mj-lt"/>
              <a:buAutoNum type="arabicPeriod"/>
            </a:pPr>
            <a:r>
              <a:rPr lang="en-US" sz="2000"/>
              <a:t>Client Hybrid roadmap extends to next 3+ generations, provides us way to be competitive </a:t>
            </a:r>
          </a:p>
          <a:p>
            <a:pPr marL="514350" indent="-514350">
              <a:buFont typeface="+mj-lt"/>
              <a:buAutoNum type="arabicPeriod"/>
            </a:pPr>
            <a:r>
              <a:rPr lang="en-US" sz="2000"/>
              <a:t>Significant work and collaboration with OSVs and tools/libraries to enable for Hybrid</a:t>
            </a:r>
          </a:p>
          <a:p>
            <a:pPr marL="514350" indent="-514350">
              <a:buFont typeface="+mj-lt"/>
              <a:buAutoNum type="arabicPeriod"/>
            </a:pPr>
            <a:r>
              <a:rPr lang="en-US" sz="2000"/>
              <a:t>Enable our own SW stacks and external key ISVs to work well on Hybrid architecture</a:t>
            </a:r>
          </a:p>
          <a:p>
            <a:r>
              <a:rPr lang="en-US"/>
              <a:t>Call to Action:</a:t>
            </a:r>
          </a:p>
          <a:p>
            <a:pPr marL="457200" indent="-457200">
              <a:buAutoNum type="arabicPeriod"/>
            </a:pPr>
            <a:r>
              <a:rPr lang="en-US" sz="2000"/>
              <a:t>Find proactive Hybrid showcase opportunities with your SW stack/ISVs</a:t>
            </a:r>
          </a:p>
          <a:p>
            <a:pPr marL="457200" indent="-457200">
              <a:buAutoNum type="arabicPeriod"/>
            </a:pPr>
            <a:r>
              <a:rPr lang="en-US" sz="2000"/>
              <a:t>Create long term differentiation with key SW stack for long term Hybrid strategy to win against competition</a:t>
            </a:r>
          </a:p>
          <a:p>
            <a:pPr marL="457200" indent="-457200">
              <a:buAutoNum type="arabicPeriod"/>
            </a:pPr>
            <a:r>
              <a:rPr lang="en-US" sz="2000"/>
              <a:t>Focus on long term HW/architecture differentiation </a:t>
            </a:r>
          </a:p>
          <a:p>
            <a:pPr marL="514350" indent="-514350">
              <a:buFont typeface="+mj-lt"/>
              <a:buAutoNum type="arabicPeriod"/>
            </a:pPr>
            <a:endParaRPr lang="en-US" sz="2000"/>
          </a:p>
          <a:p>
            <a:pPr marL="514350" indent="-514350">
              <a:buFont typeface="+mj-lt"/>
              <a:buAutoNum type="arabicPeriod"/>
            </a:pPr>
            <a:endParaRPr lang="en-US"/>
          </a:p>
          <a:p>
            <a:pPr marL="514350" indent="-514350">
              <a:buFont typeface="+mj-lt"/>
              <a:buAutoNum type="arabicPeriod"/>
            </a:pPr>
            <a:endParaRPr lang="en-US"/>
          </a:p>
          <a:p>
            <a:endParaRPr lang="en-US"/>
          </a:p>
        </p:txBody>
      </p:sp>
    </p:spTree>
    <p:extLst>
      <p:ext uri="{BB962C8B-B14F-4D97-AF65-F5344CB8AC3E}">
        <p14:creationId xmlns:p14="http://schemas.microsoft.com/office/powerpoint/2010/main" val="246233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6F23-E8EC-43B0-BCCA-5A802B074D9C}"/>
              </a:ext>
            </a:extLst>
          </p:cNvPr>
          <p:cNvSpPr>
            <a:spLocks noGrp="1"/>
          </p:cNvSpPr>
          <p:nvPr>
            <p:ph type="title"/>
          </p:nvPr>
        </p:nvSpPr>
        <p:spPr/>
        <p:txBody>
          <a:bodyPr/>
          <a:lstStyle/>
          <a:p>
            <a:r>
              <a:rPr lang="en-US"/>
              <a:t>Systems Technology</a:t>
            </a:r>
          </a:p>
        </p:txBody>
      </p:sp>
      <p:sp>
        <p:nvSpPr>
          <p:cNvPr id="3" name="Text Placeholder 2">
            <a:extLst>
              <a:ext uri="{FF2B5EF4-FFF2-40B4-BE49-F238E27FC236}">
                <a16:creationId xmlns:a16="http://schemas.microsoft.com/office/drawing/2014/main" id="{B24726BC-F0B6-4959-A12E-0CF3C8267992}"/>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102355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5367" y="185877"/>
            <a:ext cx="10972800" cy="1158240"/>
          </a:xfrm>
        </p:spPr>
        <p:txBody>
          <a:bodyPr/>
          <a:lstStyle/>
          <a:p>
            <a:r>
              <a:rPr lang="en-US"/>
              <a:t>Hardware-Accelerated Distributed Runtime</a:t>
            </a:r>
          </a:p>
        </p:txBody>
      </p:sp>
      <p:sp>
        <p:nvSpPr>
          <p:cNvPr id="6" name="Content Placeholder 5"/>
          <p:cNvSpPr>
            <a:spLocks noGrp="1"/>
          </p:cNvSpPr>
          <p:nvPr>
            <p:ph sz="quarter" idx="13"/>
          </p:nvPr>
        </p:nvSpPr>
        <p:spPr>
          <a:xfrm>
            <a:off x="607484" y="1211581"/>
            <a:ext cx="10970683" cy="4567767"/>
          </a:xfrm>
        </p:spPr>
        <p:txBody>
          <a:bodyPr/>
          <a:lstStyle/>
          <a:p>
            <a:r>
              <a:rPr lang="en-US" sz="2133"/>
              <a:t>Presenter:  James Tsai is a Research Scientist in Intel Labs</a:t>
            </a:r>
          </a:p>
          <a:p>
            <a:r>
              <a:rPr lang="en-US" sz="2133"/>
              <a:t>Key Points:</a:t>
            </a:r>
          </a:p>
          <a:p>
            <a:pPr marL="457189" indent="-457189">
              <a:buFont typeface="+mj-lt"/>
              <a:buAutoNum type="arabicPeriod"/>
            </a:pPr>
            <a:r>
              <a:rPr lang="en-US" sz="2133"/>
              <a:t>Distributed cloud applications are the new norm</a:t>
            </a:r>
          </a:p>
          <a:p>
            <a:pPr marL="457189" indent="-457189">
              <a:buFont typeface="+mj-lt"/>
              <a:buAutoNum type="arabicPeriod"/>
            </a:pPr>
            <a:r>
              <a:rPr lang="en-US" sz="2133"/>
              <a:t>Distributed Runtime is the brain of the distributed system</a:t>
            </a:r>
          </a:p>
          <a:p>
            <a:pPr marL="457189" indent="-457189">
              <a:buFont typeface="+mj-lt"/>
              <a:buAutoNum type="arabicPeriod"/>
            </a:pPr>
            <a:r>
              <a:rPr lang="en-US" sz="2133"/>
              <a:t>Loosely-coupled software solution will not scale up to meet 400/800Gbps demand</a:t>
            </a:r>
          </a:p>
          <a:p>
            <a:r>
              <a:rPr lang="en-US" sz="2133"/>
              <a:t>Call to action: Acceleration of Distributed Runtime with tightly coupling of IPU and CPU has potential of disruption  </a:t>
            </a:r>
          </a:p>
        </p:txBody>
      </p:sp>
    </p:spTree>
    <p:extLst>
      <p:ext uri="{BB962C8B-B14F-4D97-AF65-F5344CB8AC3E}">
        <p14:creationId xmlns:p14="http://schemas.microsoft.com/office/powerpoint/2010/main" val="20041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976614952FD24DB178DDDD85E48117" ma:contentTypeVersion="4" ma:contentTypeDescription="Create a new document." ma:contentTypeScope="" ma:versionID="8b1cf9d7eec12f2d771217f7fe09b890">
  <xsd:schema xmlns:xsd="http://www.w3.org/2001/XMLSchema" xmlns:xs="http://www.w3.org/2001/XMLSchema" xmlns:p="http://schemas.microsoft.com/office/2006/metadata/properties" xmlns:ns2="c6ab9eaf-2c1a-4d47-96b2-5e03a08bb14b" targetNamespace="http://schemas.microsoft.com/office/2006/metadata/properties" ma:root="true" ma:fieldsID="09cfcebf439285585a0101358b7540ff" ns2:_="">
    <xsd:import namespace="c6ab9eaf-2c1a-4d47-96b2-5e03a08bb1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b9eaf-2c1a-4d47-96b2-5e03a08bb1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4B8A99-8161-4D52-8DFD-478F5C1B3170}">
  <ds:schemaRefs>
    <ds:schemaRef ds:uri="http://purl.org/dc/elements/1.1/"/>
    <ds:schemaRef ds:uri="http://schemas.microsoft.com/office/2006/metadata/properties"/>
    <ds:schemaRef ds:uri="c6ab9eaf-2c1a-4d47-96b2-5e03a08bb14b"/>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4EA23BD5-1A5F-4BF5-A1AD-5E8E45E03A16}">
  <ds:schemaRefs>
    <ds:schemaRef ds:uri="c6ab9eaf-2c1a-4d47-96b2-5e03a08bb1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1C66F3-FBD8-4B0F-98D9-445FE3649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3897</Words>
  <Application>Microsoft Macintosh PowerPoint</Application>
  <PresentationFormat>Widescreen</PresentationFormat>
  <Paragraphs>288</Paragraphs>
  <Slides>36</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Helvetica</vt:lpstr>
      <vt:lpstr>Helvetica Neue</vt:lpstr>
      <vt:lpstr>Helvetica Neue Medium</vt:lpstr>
      <vt:lpstr>Intel Clear</vt:lpstr>
      <vt:lpstr>Intel Clear Light</vt:lpstr>
      <vt:lpstr>Wingdings</vt:lpstr>
      <vt:lpstr>21_BasicWhite</vt:lpstr>
      <vt:lpstr>ISAS 2021 Passdown Summary</vt:lpstr>
      <vt:lpstr>2020 Fellows Technology Summits</vt:lpstr>
      <vt:lpstr>PowerPoint Presentation</vt:lpstr>
      <vt:lpstr>Topic Recaps</vt:lpstr>
      <vt:lpstr>Future Hetero</vt:lpstr>
      <vt:lpstr>Tightly-Coupled Heterogeneous Systems</vt:lpstr>
      <vt:lpstr>Optimizing OS and ISV SW for Hybrid</vt:lpstr>
      <vt:lpstr>Systems Technology</vt:lpstr>
      <vt:lpstr>Hardware-Accelerated Distributed Runtime</vt:lpstr>
      <vt:lpstr>AI module for hot/cold page classification in a memory pooling context</vt:lpstr>
      <vt:lpstr>oneAPI Level Zero</vt:lpstr>
      <vt:lpstr>Enabling Accelerators in the Cloud</vt:lpstr>
      <vt:lpstr>XPU over Fabric</vt:lpstr>
      <vt:lpstr>Inter-Kernel Links (IKL): Direct Inter-FPGA communication Framework</vt:lpstr>
      <vt:lpstr>Native Scale-out Architecture for Intel XPUs</vt:lpstr>
      <vt:lpstr>Reliable Transport and Fabric Protocol Engine </vt:lpstr>
      <vt:lpstr>AI</vt:lpstr>
      <vt:lpstr>Scaling Beyond Node  System Architecture for Next Generation AI</vt:lpstr>
      <vt:lpstr>Leveraging x86 for Scale-Out Deep Learning Training</vt:lpstr>
      <vt:lpstr>1000X AI System</vt:lpstr>
      <vt:lpstr>Novel Simulation Infrastructure for Next Generation Discrete GPUs </vt:lpstr>
      <vt:lpstr>Visual Computing and Big Data</vt:lpstr>
      <vt:lpstr>System Engineering Best Practices for Designing, Developing &amp; Producing Volumetric Video in the Cloud</vt:lpstr>
      <vt:lpstr>Intelligent Collaboration (IC) Enhancing the Communication and Collaboration Experience</vt:lpstr>
      <vt:lpstr>Tools</vt:lpstr>
      <vt:lpstr>Intel Workload Performance Simulator (IWPS)</vt:lpstr>
      <vt:lpstr>Full-application, Full-system Performance Analysis and Prediction: an end-to-end framework for large-scale heterogeneous system co-design  </vt:lpstr>
      <vt:lpstr>Advancement of Platform Debug and  Providing Debug as a Service</vt:lpstr>
      <vt:lpstr>Security</vt:lpstr>
      <vt:lpstr>Cloud Security: big deal or not?</vt:lpstr>
      <vt:lpstr>Storage</vt:lpstr>
      <vt:lpstr>Storage Acceleration on Xe with oneAPI and DAOS</vt:lpstr>
      <vt:lpstr>Scale-out Storage Architecture for Next Gen SmartNICs/IPUs</vt:lpstr>
      <vt:lpstr>Disrupting Legacy Storage Software for Data Acceleration </vt:lpstr>
      <vt:lpstr>ISAS Materials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ISAS 2021 Passdown Summary</dc:title>
  <dc:creator>Huckaby, Carol D</dc:creator>
  <cp:lastModifiedBy>Kau, Derchang</cp:lastModifiedBy>
  <cp:revision>12</cp:revision>
  <dcterms:created xsi:type="dcterms:W3CDTF">2021-01-14T15:59:33Z</dcterms:created>
  <dcterms:modified xsi:type="dcterms:W3CDTF">2021-02-11T18:06:12Z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0x0101004C976614952FD24DB178DDDD85E48117</vt:lpwstr>
  </property>
</Properties>
</file>