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94" r:id="rId5"/>
    <p:sldId id="260" r:id="rId6"/>
    <p:sldId id="295" r:id="rId7"/>
    <p:sldId id="296" r:id="rId8"/>
    <p:sldId id="297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9253BC-3408-AD49-B365-2EE11E0057D1}" v="16" dt="2024-01-18T19:57:19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0" autoAdjust="0"/>
    <p:restoredTop sz="94660"/>
  </p:normalViewPr>
  <p:slideViewPr>
    <p:cSldViewPr>
      <p:cViewPr varScale="1">
        <p:scale>
          <a:sx n="156" d="100"/>
          <a:sy n="156" d="100"/>
        </p:scale>
        <p:origin x="912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639253BC-3408-AD49-B365-2EE11E0057D1}"/>
    <pc:docChg chg="undo redo custSel addSld delSld modSld sldOrd modMainMaster">
      <pc:chgData name="Kau, Derchang" userId="b9148588-e694-4445-9765-2c9aad6149ce" providerId="ADAL" clId="{639253BC-3408-AD49-B365-2EE11E0057D1}" dt="2024-01-18T20:26:47.890" v="1980" actId="20577"/>
      <pc:docMkLst>
        <pc:docMk/>
      </pc:docMkLst>
      <pc:sldChg chg="del">
        <pc:chgData name="Kau, Derchang" userId="b9148588-e694-4445-9765-2c9aad6149ce" providerId="ADAL" clId="{639253BC-3408-AD49-B365-2EE11E0057D1}" dt="2024-01-18T17:40:56.130" v="289" actId="2696"/>
        <pc:sldMkLst>
          <pc:docMk/>
          <pc:sldMk cId="571199631" sldId="257"/>
        </pc:sldMkLst>
      </pc:sldChg>
      <pc:sldChg chg="modSp add mod ord">
        <pc:chgData name="Kau, Derchang" userId="b9148588-e694-4445-9765-2c9aad6149ce" providerId="ADAL" clId="{639253BC-3408-AD49-B365-2EE11E0057D1}" dt="2024-01-18T20:26:47.890" v="1980" actId="20577"/>
        <pc:sldMkLst>
          <pc:docMk/>
          <pc:sldMk cId="141835231" sldId="260"/>
        </pc:sldMkLst>
        <pc:spChg chg="mod">
          <ac:chgData name="Kau, Derchang" userId="b9148588-e694-4445-9765-2c9aad6149ce" providerId="ADAL" clId="{639253BC-3408-AD49-B365-2EE11E0057D1}" dt="2024-01-18T19:27:42.430" v="365" actId="313"/>
          <ac:spMkLst>
            <pc:docMk/>
            <pc:sldMk cId="141835231" sldId="260"/>
            <ac:spMk id="2" creationId="{69C6A856-2042-E6C7-2D35-0FC00318AD18}"/>
          </ac:spMkLst>
        </pc:spChg>
        <pc:spChg chg="mod">
          <ac:chgData name="Kau, Derchang" userId="b9148588-e694-4445-9765-2c9aad6149ce" providerId="ADAL" clId="{639253BC-3408-AD49-B365-2EE11E0057D1}" dt="2024-01-18T19:27:56.405" v="377" actId="20577"/>
          <ac:spMkLst>
            <pc:docMk/>
            <pc:sldMk cId="141835231" sldId="260"/>
            <ac:spMk id="3" creationId="{06509CAA-A260-077C-F75D-022762938592}"/>
          </ac:spMkLst>
        </pc:spChg>
        <pc:spChg chg="mod">
          <ac:chgData name="Kau, Derchang" userId="b9148588-e694-4445-9765-2c9aad6149ce" providerId="ADAL" clId="{639253BC-3408-AD49-B365-2EE11E0057D1}" dt="2024-01-18T19:28:15.144" v="392" actId="20577"/>
          <ac:spMkLst>
            <pc:docMk/>
            <pc:sldMk cId="141835231" sldId="260"/>
            <ac:spMk id="4" creationId="{14937940-577D-0B4D-E103-DF1BC88163D2}"/>
          </ac:spMkLst>
        </pc:spChg>
        <pc:spChg chg="mod">
          <ac:chgData name="Kau, Derchang" userId="b9148588-e694-4445-9765-2c9aad6149ce" providerId="ADAL" clId="{639253BC-3408-AD49-B365-2EE11E0057D1}" dt="2024-01-18T19:28:30.941" v="401" actId="20577"/>
          <ac:spMkLst>
            <pc:docMk/>
            <pc:sldMk cId="141835231" sldId="260"/>
            <ac:spMk id="5" creationId="{7833EDD3-9396-D2F7-2464-F94F06F8CC95}"/>
          </ac:spMkLst>
        </pc:spChg>
        <pc:spChg chg="mod">
          <ac:chgData name="Kau, Derchang" userId="b9148588-e694-4445-9765-2c9aad6149ce" providerId="ADAL" clId="{639253BC-3408-AD49-B365-2EE11E0057D1}" dt="2024-01-18T19:28:46.073" v="420" actId="20577"/>
          <ac:spMkLst>
            <pc:docMk/>
            <pc:sldMk cId="141835231" sldId="260"/>
            <ac:spMk id="6" creationId="{4F2B973B-1BD5-C2BF-D9EC-85B6CF000C59}"/>
          </ac:spMkLst>
        </pc:spChg>
        <pc:spChg chg="mod">
          <ac:chgData name="Kau, Derchang" userId="b9148588-e694-4445-9765-2c9aad6149ce" providerId="ADAL" clId="{639253BC-3408-AD49-B365-2EE11E0057D1}" dt="2024-01-18T20:19:17.190" v="1978" actId="20577"/>
          <ac:spMkLst>
            <pc:docMk/>
            <pc:sldMk cId="141835231" sldId="260"/>
            <ac:spMk id="7" creationId="{8AFF4EA1-A2BA-ECEA-066E-261E29D47621}"/>
          </ac:spMkLst>
        </pc:spChg>
        <pc:spChg chg="mod">
          <ac:chgData name="Kau, Derchang" userId="b9148588-e694-4445-9765-2c9aad6149ce" providerId="ADAL" clId="{639253BC-3408-AD49-B365-2EE11E0057D1}" dt="2024-01-18T20:26:47.890" v="1980" actId="20577"/>
          <ac:spMkLst>
            <pc:docMk/>
            <pc:sldMk cId="141835231" sldId="260"/>
            <ac:spMk id="8" creationId="{E466D500-E52D-DDDC-A6DF-3D1A7FC6D8D6}"/>
          </ac:spMkLst>
        </pc:spChg>
      </pc:sldChg>
      <pc:sldChg chg="add">
        <pc:chgData name="Kau, Derchang" userId="b9148588-e694-4445-9765-2c9aad6149ce" providerId="ADAL" clId="{639253BC-3408-AD49-B365-2EE11E0057D1}" dt="2024-01-18T19:26:54.271" v="323"/>
        <pc:sldMkLst>
          <pc:docMk/>
          <pc:sldMk cId="3625705429" sldId="261"/>
        </pc:sldMkLst>
      </pc:sldChg>
      <pc:sldChg chg="add">
        <pc:chgData name="Kau, Derchang" userId="b9148588-e694-4445-9765-2c9aad6149ce" providerId="ADAL" clId="{639253BC-3408-AD49-B365-2EE11E0057D1}" dt="2024-01-18T19:26:54.271" v="323"/>
        <pc:sldMkLst>
          <pc:docMk/>
          <pc:sldMk cId="4235361183" sldId="262"/>
        </pc:sldMkLst>
      </pc:sldChg>
      <pc:sldChg chg="addSp modSp mod">
        <pc:chgData name="Kau, Derchang" userId="b9148588-e694-4445-9765-2c9aad6149ce" providerId="ADAL" clId="{639253BC-3408-AD49-B365-2EE11E0057D1}" dt="2024-01-18T18:48:27.671" v="322" actId="20577"/>
        <pc:sldMkLst>
          <pc:docMk/>
          <pc:sldMk cId="1161013235" sldId="294"/>
        </pc:sldMkLst>
        <pc:spChg chg="mod">
          <ac:chgData name="Kau, Derchang" userId="b9148588-e694-4445-9765-2c9aad6149ce" providerId="ADAL" clId="{639253BC-3408-AD49-B365-2EE11E0057D1}" dt="2024-01-18T18:48:27.671" v="322" actId="20577"/>
          <ac:spMkLst>
            <pc:docMk/>
            <pc:sldMk cId="1161013235" sldId="294"/>
            <ac:spMk id="2" creationId="{22944F7F-52A2-B3FD-4F7B-E09EB8E4D315}"/>
          </ac:spMkLst>
        </pc:spChg>
        <pc:spChg chg="mod">
          <ac:chgData name="Kau, Derchang" userId="b9148588-e694-4445-9765-2c9aad6149ce" providerId="ADAL" clId="{639253BC-3408-AD49-B365-2EE11E0057D1}" dt="2024-01-18T18:34:09.714" v="290" actId="1076"/>
          <ac:spMkLst>
            <pc:docMk/>
            <pc:sldMk cId="1161013235" sldId="294"/>
            <ac:spMk id="3" creationId="{20308083-9F25-DB8E-7C7C-47236860E0E1}"/>
          </ac:spMkLst>
        </pc:spChg>
        <pc:spChg chg="add mod">
          <ac:chgData name="Kau, Derchang" userId="b9148588-e694-4445-9765-2c9aad6149ce" providerId="ADAL" clId="{639253BC-3408-AD49-B365-2EE11E0057D1}" dt="2024-01-18T18:35:35.970" v="291" actId="1076"/>
          <ac:spMkLst>
            <pc:docMk/>
            <pc:sldMk cId="1161013235" sldId="294"/>
            <ac:spMk id="4" creationId="{851CCE9D-8CDC-02C7-37AB-5552B6371831}"/>
          </ac:spMkLst>
        </pc:spChg>
      </pc:sldChg>
      <pc:sldChg chg="addSp delSp modSp new mod modClrScheme chgLayout">
        <pc:chgData name="Kau, Derchang" userId="b9148588-e694-4445-9765-2c9aad6149ce" providerId="ADAL" clId="{639253BC-3408-AD49-B365-2EE11E0057D1}" dt="2024-01-18T19:46:14.699" v="688" actId="20577"/>
        <pc:sldMkLst>
          <pc:docMk/>
          <pc:sldMk cId="3849073387" sldId="295"/>
        </pc:sldMkLst>
        <pc:spChg chg="del mod ord">
          <ac:chgData name="Kau, Derchang" userId="b9148588-e694-4445-9765-2c9aad6149ce" providerId="ADAL" clId="{639253BC-3408-AD49-B365-2EE11E0057D1}" dt="2024-01-18T18:46:03.106" v="298" actId="700"/>
          <ac:spMkLst>
            <pc:docMk/>
            <pc:sldMk cId="3849073387" sldId="295"/>
            <ac:spMk id="2" creationId="{BFB36637-2D5C-2C00-02D1-55C59BF80A8C}"/>
          </ac:spMkLst>
        </pc:spChg>
        <pc:spChg chg="del mod ord">
          <ac:chgData name="Kau, Derchang" userId="b9148588-e694-4445-9765-2c9aad6149ce" providerId="ADAL" clId="{639253BC-3408-AD49-B365-2EE11E0057D1}" dt="2024-01-18T18:46:03.106" v="298" actId="700"/>
          <ac:spMkLst>
            <pc:docMk/>
            <pc:sldMk cId="3849073387" sldId="295"/>
            <ac:spMk id="3" creationId="{29D7D47B-4098-3398-59B4-F1E14EE3303A}"/>
          </ac:spMkLst>
        </pc:spChg>
        <pc:spChg chg="add mod ord">
          <ac:chgData name="Kau, Derchang" userId="b9148588-e694-4445-9765-2c9aad6149ce" providerId="ADAL" clId="{639253BC-3408-AD49-B365-2EE11E0057D1}" dt="2024-01-18T19:46:14.699" v="688" actId="20577"/>
          <ac:spMkLst>
            <pc:docMk/>
            <pc:sldMk cId="3849073387" sldId="295"/>
            <ac:spMk id="4" creationId="{3CBA620E-D83C-ECA4-8502-76F5179A08A5}"/>
          </ac:spMkLst>
        </pc:spChg>
        <pc:spChg chg="add mod ord">
          <ac:chgData name="Kau, Derchang" userId="b9148588-e694-4445-9765-2c9aad6149ce" providerId="ADAL" clId="{639253BC-3408-AD49-B365-2EE11E0057D1}" dt="2024-01-18T18:46:03.106" v="298" actId="700"/>
          <ac:spMkLst>
            <pc:docMk/>
            <pc:sldMk cId="3849073387" sldId="295"/>
            <ac:spMk id="5" creationId="{FC276AA3-9D8A-8557-D336-31B4068678CE}"/>
          </ac:spMkLst>
        </pc:spChg>
      </pc:sldChg>
      <pc:sldChg chg="modSp add mod">
        <pc:chgData name="Kau, Derchang" userId="b9148588-e694-4445-9765-2c9aad6149ce" providerId="ADAL" clId="{639253BC-3408-AD49-B365-2EE11E0057D1}" dt="2024-01-18T18:46:43.926" v="316" actId="404"/>
        <pc:sldMkLst>
          <pc:docMk/>
          <pc:sldMk cId="3028239717" sldId="296"/>
        </pc:sldMkLst>
        <pc:spChg chg="mod">
          <ac:chgData name="Kau, Derchang" userId="b9148588-e694-4445-9765-2c9aad6149ce" providerId="ADAL" clId="{639253BC-3408-AD49-B365-2EE11E0057D1}" dt="2024-01-18T18:46:43.926" v="316" actId="404"/>
          <ac:spMkLst>
            <pc:docMk/>
            <pc:sldMk cId="3028239717" sldId="296"/>
            <ac:spMk id="2" creationId="{2495059E-1CC9-CB83-0DFE-50E621F914A7}"/>
          </ac:spMkLst>
        </pc:spChg>
      </pc:sldChg>
      <pc:sldChg chg="modSp add mod">
        <pc:chgData name="Kau, Derchang" userId="b9148588-e694-4445-9765-2c9aad6149ce" providerId="ADAL" clId="{639253BC-3408-AD49-B365-2EE11E0057D1}" dt="2024-01-18T19:27:32.969" v="364" actId="20577"/>
        <pc:sldMkLst>
          <pc:docMk/>
          <pc:sldMk cId="1095337912" sldId="297"/>
        </pc:sldMkLst>
        <pc:spChg chg="mod">
          <ac:chgData name="Kau, Derchang" userId="b9148588-e694-4445-9765-2c9aad6149ce" providerId="ADAL" clId="{639253BC-3408-AD49-B365-2EE11E0057D1}" dt="2024-01-18T19:27:32.969" v="364" actId="20577"/>
          <ac:spMkLst>
            <pc:docMk/>
            <pc:sldMk cId="1095337912" sldId="297"/>
            <ac:spMk id="2" creationId="{242AC499-1BBB-6D37-41E8-87DFAD2B7412}"/>
          </ac:spMkLst>
        </pc:spChg>
      </pc:sldChg>
      <pc:sldMasterChg chg="modSldLayout">
        <pc:chgData name="Kau, Derchang" userId="b9148588-e694-4445-9765-2c9aad6149ce" providerId="ADAL" clId="{639253BC-3408-AD49-B365-2EE11E0057D1}" dt="2024-01-18T19:56:59.902" v="1228" actId="179"/>
        <pc:sldMasterMkLst>
          <pc:docMk/>
          <pc:sldMasterMk cId="0" sldId="2147483660"/>
        </pc:sldMasterMkLst>
        <pc:sldLayoutChg chg="modSp">
          <pc:chgData name="Kau, Derchang" userId="b9148588-e694-4445-9765-2c9aad6149ce" providerId="ADAL" clId="{639253BC-3408-AD49-B365-2EE11E0057D1}" dt="2024-01-18T19:56:59.902" v="1228" actId="179"/>
          <pc:sldLayoutMkLst>
            <pc:docMk/>
            <pc:sldMasterMk cId="0" sldId="2147483660"/>
            <pc:sldLayoutMk cId="823801293" sldId="2147483674"/>
          </pc:sldLayoutMkLst>
          <pc:spChg chg="mod">
            <ac:chgData name="Kau, Derchang" userId="b9148588-e694-4445-9765-2c9aad6149ce" providerId="ADAL" clId="{639253BC-3408-AD49-B365-2EE11E0057D1}" dt="2024-01-18T19:56:59.902" v="1228" actId="179"/>
            <ac:spMkLst>
              <pc:docMk/>
              <pc:sldMasterMk cId="0" sldId="2147483660"/>
              <pc:sldLayoutMk cId="823801293" sldId="2147483674"/>
              <ac:spMk id="43" creationId="{84FB21F0-846F-F94D-8F75-348A17F9D224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1/18/24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6" y="62728"/>
            <a:ext cx="7451434" cy="457200"/>
          </a:xfrm>
          <a:solidFill>
            <a:schemeClr val="accent2"/>
          </a:solidFill>
        </p:spPr>
        <p:txBody>
          <a:bodyPr anchor="ctr"/>
          <a:lstStyle>
            <a:lvl1pPr algn="l">
              <a:defRPr sz="2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(Click to enter Project Tile)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7618141" y="151179"/>
            <a:ext cx="912541" cy="252377"/>
          </a:xfrm>
          <a:prstGeom prst="rect">
            <a:avLst/>
          </a:prstGeom>
        </p:spPr>
        <p:txBody>
          <a:bodyPr wrap="square" lIns="36576" tIns="18288" rIns="36576" bIns="18288">
            <a:spAutoFit/>
          </a:bodyPr>
          <a:lstStyle/>
          <a:p>
            <a:pPr fontAlgn="t"/>
            <a:r>
              <a:rPr lang="en-US" sz="1400" b="1" u="sng" baseline="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Gate Level:</a:t>
            </a:r>
            <a:endParaRPr lang="en-US" sz="1400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8530682" y="76772"/>
            <a:ext cx="2443977" cy="457199"/>
          </a:xfrm>
        </p:spPr>
        <p:txBody>
          <a:bodyPr lIns="36576" tIns="18288" rIns="36576" bIns="18288" anchor="ctr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400" b="1" i="0" baseline="0">
                <a:solidFill>
                  <a:schemeClr val="tx1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1. Ideation 2. Vetting  3. PoC </a:t>
            </a:r>
            <a:br>
              <a:rPr lang="en-US" dirty="0"/>
            </a:br>
            <a:r>
              <a:rPr lang="en-US" dirty="0"/>
              <a:t>4. Definition  5. Change Control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11049000" y="76200"/>
            <a:ext cx="1078992" cy="201168"/>
          </a:xfrm>
        </p:spPr>
        <p:txBody>
          <a:bodyPr lIns="36576" tIns="18288" rIns="36576" bIns="18288" anchor="ctr"/>
          <a:lstStyle>
            <a:lvl1pPr marL="0" indent="0" algn="r">
              <a:buNone/>
              <a:defRPr sz="1400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60075C1-4649-8EDE-2B65-2A9BBC4FEC9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049000" y="350747"/>
            <a:ext cx="1079500" cy="201168"/>
          </a:xfrm>
        </p:spPr>
        <p:txBody>
          <a:bodyPr lIns="36576" tIns="18288" rIns="36576" bIns="18288" anchor="ctr"/>
          <a:lstStyle>
            <a:lvl1pPr marL="0" indent="0" algn="r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z="1400" dirty="0"/>
              <a:t>Revision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A46C4B-16AD-1E75-0F3D-00A08F5D97F3}"/>
              </a:ext>
            </a:extLst>
          </p:cNvPr>
          <p:cNvSpPr/>
          <p:nvPr userDrawn="1"/>
        </p:nvSpPr>
        <p:spPr>
          <a:xfrm>
            <a:off x="101433" y="998791"/>
            <a:ext cx="4429596" cy="25030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lIns="36576" tIns="18288" rIns="36576" bIns="18288">
            <a:spAutoFit/>
          </a:bodyPr>
          <a:lstStyle/>
          <a:p>
            <a:pPr algn="ctr" fontAlgn="t"/>
            <a:r>
              <a:rPr lang="en-US" sz="1400" b="1" u="none" baseline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Value Proposition</a:t>
            </a:r>
            <a:endParaRPr lang="en-US" sz="1400" u="none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9C6B06C-6B96-B92F-A9E0-18A405A519BA}"/>
              </a:ext>
            </a:extLst>
          </p:cNvPr>
          <p:cNvSpPr/>
          <p:nvPr userDrawn="1"/>
        </p:nvSpPr>
        <p:spPr>
          <a:xfrm>
            <a:off x="76200" y="606145"/>
            <a:ext cx="811903" cy="2523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lIns="36576" tIns="18288" rIns="36576" bIns="18288">
            <a:spAutoFit/>
          </a:bodyPr>
          <a:lstStyle/>
          <a:p>
            <a:pPr algn="r" fontAlgn="t"/>
            <a:r>
              <a:rPr lang="en-US" sz="1400" b="1" u="none" baseline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Duration:</a:t>
            </a:r>
            <a:endParaRPr lang="en-US" sz="1400" u="none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50E5A492-9525-F544-7F7D-D0FD350C830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8102" y="609600"/>
            <a:ext cx="3637715" cy="285743"/>
          </a:xfrm>
          <a:ln>
            <a:noFill/>
          </a:ln>
        </p:spPr>
        <p:txBody>
          <a:bodyPr lIns="36576" tIns="18288" rIns="36576" bIns="18288" anchor="ctr"/>
          <a:lstStyle>
            <a:lvl1pPr marL="0" indent="0" algn="l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z="1400" dirty="0"/>
              <a:t>Expected start-date &amp; completion need-date</a:t>
            </a:r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3420F9F-7948-2328-87AA-94A19BB0D6C7}"/>
              </a:ext>
            </a:extLst>
          </p:cNvPr>
          <p:cNvSpPr/>
          <p:nvPr userDrawn="1"/>
        </p:nvSpPr>
        <p:spPr>
          <a:xfrm>
            <a:off x="101433" y="3990102"/>
            <a:ext cx="4424384" cy="2523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lIns="36576" tIns="18288" rIns="36576" bIns="18288">
            <a:spAutoFit/>
          </a:bodyPr>
          <a:lstStyle/>
          <a:p>
            <a:pPr algn="ctr" fontAlgn="t"/>
            <a:r>
              <a:rPr lang="en-US" sz="1400" b="1" u="none" baseline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Ecosystem</a:t>
            </a:r>
            <a:endParaRPr lang="en-US" sz="1400" u="none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118A5DC2-9B29-3402-6A8C-2EF1B28AF56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5107" y="1249097"/>
            <a:ext cx="4430710" cy="2664806"/>
          </a:xfrm>
          <a:ln>
            <a:solidFill>
              <a:schemeClr val="bg1">
                <a:lumMod val="50000"/>
              </a:schemeClr>
            </a:solidFill>
          </a:ln>
        </p:spPr>
        <p:txBody>
          <a:bodyPr lIns="36576" tIns="18288" rIns="36576" bIns="18288"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en-US" dirty="0"/>
              <a:t>This section captures why we are here.  </a:t>
            </a:r>
            <a:br>
              <a:rPr lang="en-US" dirty="0"/>
            </a:br>
            <a:r>
              <a:rPr lang="en-US" dirty="0"/>
              <a:t>Begin with the end in mind.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Landing: The overall impact at end stage</a:t>
            </a:r>
            <a:br>
              <a:rPr lang="en-US" dirty="0"/>
            </a:br>
            <a:r>
              <a:rPr lang="en-US" dirty="0"/>
              <a:t>– Objectives: Guide the direction to solve problem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 succinct punch line must be significant, concrete, actionable and inspirational</a:t>
            </a:r>
          </a:p>
        </p:txBody>
      </p:sp>
      <p:sp>
        <p:nvSpPr>
          <p:cNvPr id="43" name="Text Placeholder 41">
            <a:extLst>
              <a:ext uri="{FF2B5EF4-FFF2-40B4-BE49-F238E27FC236}">
                <a16:creationId xmlns:a16="http://schemas.microsoft.com/office/drawing/2014/main" id="{84FB21F0-846F-F94D-8F75-348A17F9D22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433" y="4218703"/>
            <a:ext cx="4430710" cy="2258297"/>
          </a:xfrm>
          <a:ln>
            <a:solidFill>
              <a:schemeClr val="bg1">
                <a:lumMod val="50000"/>
              </a:schemeClr>
            </a:solidFill>
          </a:ln>
        </p:spPr>
        <p:txBody>
          <a:bodyPr lIns="36576" tIns="18288" rIns="36576" bIns="18288"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</a:lstStyle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This section capture the network of support, supply and consumption of decision, activity or outcome of the project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Chartering Group: team accountable for results</a:t>
            </a:r>
            <a:br>
              <a:rPr lang="en-US" dirty="0"/>
            </a:br>
            <a:r>
              <a:rPr lang="en-US" dirty="0"/>
              <a:t>– Sponsor: Typically the leader of chartering team</a:t>
            </a:r>
            <a:br>
              <a:rPr lang="en-US" dirty="0"/>
            </a:br>
            <a:r>
              <a:rPr lang="en-US" dirty="0"/>
              <a:t>– Customer: Recipients of the project outcome</a:t>
            </a:r>
            <a:br>
              <a:rPr lang="en-US" dirty="0"/>
            </a:br>
            <a:r>
              <a:rPr lang="en-US" dirty="0"/>
              <a:t>– Stakeholders:  affect or affected by the projects.</a:t>
            </a:r>
            <a:br>
              <a:rPr lang="en-US" dirty="0"/>
            </a:br>
            <a:r>
              <a:rPr lang="en-US" dirty="0"/>
              <a:t>– Other dependency/support for execution</a:t>
            </a:r>
          </a:p>
        </p:txBody>
      </p:sp>
      <p:sp>
        <p:nvSpPr>
          <p:cNvPr id="46" name="Text Placeholder 14">
            <a:extLst>
              <a:ext uri="{FF2B5EF4-FFF2-40B4-BE49-F238E27FC236}">
                <a16:creationId xmlns:a16="http://schemas.microsoft.com/office/drawing/2014/main" id="{5B44FAEE-2A3C-CB41-E428-460FE1CEE362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88101" y="1004085"/>
            <a:ext cx="3637715" cy="464365"/>
          </a:xfrm>
          <a:ln>
            <a:noFill/>
          </a:ln>
        </p:spPr>
        <p:txBody>
          <a:bodyPr lIns="36576" tIns="18288" rIns="36576" bIns="18288" anchor="ctr"/>
          <a:lstStyle>
            <a:lvl1pPr marL="0" indent="0" algn="l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801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udy 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EBF2A-3420-AF13-5622-3EDE6762E7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6096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Study Plan (a.k.a. Work Package)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075526AC-2AAF-CD46-29A4-85D4D007D596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914400" y="914400"/>
            <a:ext cx="10363200" cy="54864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/>
            </a:lvl1pPr>
          </a:lstStyle>
          <a:p>
            <a:r>
              <a:rPr lang="en-US" dirty="0"/>
              <a:t>Similar to Work Package of a long range planning, it illustrates the swimming lane (parallel efforts) and critical path (Serial works) to achieve the goals at the final landing zone. 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This page is a zoom-out view of the long term plan.  The project’s deliverables and schedule are manifested as a beacon in arriving the ultimate destination. 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Click table Icon to build Study Plan table.</a:t>
            </a:r>
          </a:p>
        </p:txBody>
      </p:sp>
    </p:spTree>
    <p:extLst>
      <p:ext uri="{BB962C8B-B14F-4D97-AF65-F5344CB8AC3E}">
        <p14:creationId xmlns:p14="http://schemas.microsoft.com/office/powerpoint/2010/main" val="4246464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B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A6596-0F15-CAC5-FD92-8B53E78B1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Project OKR and Gantt Chart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EE747724-537E-297D-EC47-ED469AC494C9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304800" y="3352800"/>
            <a:ext cx="11658600" cy="3048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/>
            </a:lvl1pPr>
          </a:lstStyle>
          <a:p>
            <a:r>
              <a:rPr lang="en-US" dirty="0"/>
              <a:t>OKR template shown above for reference,</a:t>
            </a:r>
            <a:br>
              <a:rPr lang="en-US" dirty="0"/>
            </a:br>
            <a:r>
              <a:rPr lang="en-US" dirty="0"/>
              <a:t>Or click Table icon below to build Gantt Chart </a:t>
            </a:r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1B40EC04-D38A-54E0-43CA-79F4145CBDF7}"/>
              </a:ext>
            </a:extLst>
          </p:cNvPr>
          <p:cNvSpPr>
            <a:spLocks noGrp="1"/>
          </p:cNvSpPr>
          <p:nvPr>
            <p:ph type="tbl" sz="quarter" idx="11" hasCustomPrompt="1"/>
          </p:nvPr>
        </p:nvSpPr>
        <p:spPr>
          <a:xfrm>
            <a:off x="304800" y="762000"/>
            <a:ext cx="11658600" cy="25908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/>
            </a:lvl1pPr>
          </a:lstStyle>
          <a:p>
            <a:r>
              <a:rPr lang="en-US" dirty="0"/>
              <a:t>Click table icon to build OKR</a:t>
            </a:r>
          </a:p>
        </p:txBody>
      </p:sp>
    </p:spTree>
    <p:extLst>
      <p:ext uri="{BB962C8B-B14F-4D97-AF65-F5344CB8AC3E}">
        <p14:creationId xmlns:p14="http://schemas.microsoft.com/office/powerpoint/2010/main" val="2316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  <p:sldLayoutId id="2147483675" r:id="rId15"/>
    <p:sldLayoutId id="2147483676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44F7F-52A2-B3FD-4F7B-E09EB8E4D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521368"/>
          </a:xfrm>
        </p:spPr>
        <p:txBody>
          <a:bodyPr/>
          <a:lstStyle/>
          <a:p>
            <a:r>
              <a:rPr lang="en-US" sz="2400" dirty="0"/>
              <a:t>Advanced Logic Technology Pathfinding: L0 to </a:t>
            </a:r>
            <a:r>
              <a:rPr lang="en-US" sz="2400" dirty="0" err="1"/>
              <a:t>SiP</a:t>
            </a:r>
            <a:r>
              <a:rPr lang="en-US" sz="2400" dirty="0"/>
              <a:t> Mockup for Optionality (</a:t>
            </a:r>
            <a:r>
              <a:rPr lang="en-US" sz="2400" dirty="0" err="1"/>
              <a:t>WiP</a:t>
            </a:r>
            <a:r>
              <a:rPr lang="en-US" sz="2400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08083-9F25-DB8E-7C7C-47236860E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89704"/>
            <a:ext cx="11125200" cy="5486400"/>
          </a:xfrm>
        </p:spPr>
        <p:txBody>
          <a:bodyPr/>
          <a:lstStyle/>
          <a:p>
            <a:r>
              <a:rPr lang="en-US" sz="1600" dirty="0"/>
              <a:t>ALT Mockup as manifest in</a:t>
            </a:r>
          </a:p>
          <a:p>
            <a:pPr lvl="1"/>
            <a:r>
              <a:rPr lang="en-US" sz="1600" dirty="0"/>
              <a:t>Process Flow and costing</a:t>
            </a:r>
          </a:p>
          <a:p>
            <a:pPr lvl="1"/>
            <a:r>
              <a:rPr lang="en-US" sz="1600" dirty="0"/>
              <a:t>L0 (compact model, design rules) and primitive collateral</a:t>
            </a:r>
          </a:p>
          <a:p>
            <a:pPr lvl="1"/>
            <a:r>
              <a:rPr lang="en-US" sz="1600" dirty="0"/>
              <a:t>L1 and basic standard cell and PDK based PPA assessment</a:t>
            </a:r>
          </a:p>
          <a:p>
            <a:pPr lvl="1"/>
            <a:r>
              <a:rPr lang="en-US" sz="1600" dirty="0"/>
              <a:t>L2 and (limited) cell library and block level PPA assessment</a:t>
            </a:r>
          </a:p>
          <a:p>
            <a:r>
              <a:rPr lang="en-US" sz="1600" dirty="0"/>
              <a:t>System Level assessment</a:t>
            </a:r>
          </a:p>
          <a:p>
            <a:pPr lvl="1"/>
            <a:r>
              <a:rPr lang="en-US" sz="1600" dirty="0"/>
              <a:t>Heterogenous FE-3D for Computing Core:  IP folding with technologies and corresponding bonding option.</a:t>
            </a:r>
          </a:p>
          <a:p>
            <a:pPr lvl="1"/>
            <a:r>
              <a:rPr lang="en-US" sz="1600" dirty="0"/>
              <a:t>Cache Memory subsystems</a:t>
            </a:r>
          </a:p>
          <a:p>
            <a:pPr lvl="1"/>
            <a:r>
              <a:rPr lang="en-US" sz="1600" dirty="0"/>
              <a:t>TC-DRAM (XBM, VHM, LLW, LLC and </a:t>
            </a:r>
            <a:r>
              <a:rPr lang="en-US" sz="1600" dirty="0" err="1"/>
              <a:t>etc</a:t>
            </a:r>
            <a:r>
              <a:rPr lang="en-US" sz="1600" dirty="0"/>
              <a:t>)</a:t>
            </a:r>
          </a:p>
          <a:p>
            <a:pPr lvl="1"/>
            <a:r>
              <a:rPr lang="en-US" sz="1600" dirty="0" err="1"/>
              <a:t>HBMx</a:t>
            </a:r>
            <a:r>
              <a:rPr lang="en-US" sz="1600" dirty="0"/>
              <a:t>/Saint-D</a:t>
            </a:r>
          </a:p>
          <a:p>
            <a:pPr lvl="1"/>
            <a:r>
              <a:rPr lang="en-US" sz="1600" dirty="0"/>
              <a:t>Disaggregation Optionality: Technology hybridization and Packaging option</a:t>
            </a:r>
          </a:p>
          <a:p>
            <a:pPr marL="515938" indent="-515938">
              <a:buNone/>
            </a:pPr>
            <a:r>
              <a:rPr lang="en-US" sz="1600" dirty="0">
                <a:solidFill>
                  <a:schemeClr val="accent2"/>
                </a:solidFill>
              </a:rPr>
              <a:t>Internal BU BTR (semiannual):</a:t>
            </a:r>
            <a:r>
              <a:rPr lang="en-US" sz="1600" dirty="0"/>
              <a:t> First Product-Technology Alignment planed in Q2/2024</a:t>
            </a:r>
          </a:p>
          <a:p>
            <a:pPr marL="800100" indent="-341313">
              <a:spcBef>
                <a:spcPts val="0"/>
              </a:spcBef>
              <a:buNone/>
            </a:pPr>
            <a:r>
              <a:rPr lang="en-US" sz="1600" b="0" dirty="0"/>
              <a:t>Q1:	First rev capabilities on system model, trade-off, modularity assessment and optionality beyond Razor Lake with MN1.4</a:t>
            </a:r>
            <a:br>
              <a:rPr lang="en-US" sz="1600" b="0" dirty="0"/>
            </a:br>
            <a:r>
              <a:rPr lang="en-US" sz="1600" b="0" dirty="0"/>
              <a:t>(using 3D-Blox &amp; system design studio)</a:t>
            </a:r>
          </a:p>
          <a:p>
            <a:pPr marL="800100" indent="-341313">
              <a:spcBef>
                <a:spcPts val="0"/>
              </a:spcBef>
              <a:buNone/>
            </a:pPr>
            <a:r>
              <a:rPr lang="en-US" sz="1600" b="0" dirty="0"/>
              <a:t>Q2:	BU alignment on success criteria, model revised and product prototype for supplier’s technology exploration for 2028 productization</a:t>
            </a:r>
          </a:p>
          <a:p>
            <a:pPr marL="800100" indent="-341313">
              <a:spcBef>
                <a:spcPts val="0"/>
              </a:spcBef>
              <a:buNone/>
            </a:pPr>
            <a:r>
              <a:rPr lang="en-US" sz="1600" b="0" dirty="0"/>
              <a:t>Q4:	Product Mockup PPC scorecard using the tool (need to consider DCAI product)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External </a:t>
            </a:r>
            <a:r>
              <a:rPr lang="en-US" sz="1600" dirty="0" err="1">
                <a:solidFill>
                  <a:schemeClr val="accent2"/>
                </a:solidFill>
              </a:rPr>
              <a:t>SiFO</a:t>
            </a:r>
            <a:r>
              <a:rPr lang="en-US" sz="1600" dirty="0">
                <a:solidFill>
                  <a:schemeClr val="accent2"/>
                </a:solidFill>
              </a:rPr>
              <a:t> ATR (annual)</a:t>
            </a:r>
            <a:r>
              <a:rPr lang="en-US" sz="1600" dirty="0"/>
              <a:t>: To be planned, targeting Q3/2024 QTR/QBR with TSMC and Best OSAT candidate</a:t>
            </a:r>
          </a:p>
          <a:p>
            <a:pPr marL="458788" indent="-449263">
              <a:buNone/>
            </a:pP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1CCE9D-8CDC-02C7-37AB-5552B6371831}"/>
              </a:ext>
            </a:extLst>
          </p:cNvPr>
          <p:cNvSpPr txBox="1">
            <a:spLocks/>
          </p:cNvSpPr>
          <p:nvPr/>
        </p:nvSpPr>
        <p:spPr bwMode="auto">
          <a:xfrm>
            <a:off x="7924800" y="989704"/>
            <a:ext cx="3733800" cy="16002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387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387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3393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9pPr>
          </a:lstStyle>
          <a:p>
            <a:pPr marL="458788" indent="-449263" defTabSz="914400">
              <a:buFontTx/>
              <a:buNone/>
            </a:pPr>
            <a:r>
              <a:rPr lang="en-US" sz="1600" kern="0" dirty="0">
                <a:solidFill>
                  <a:schemeClr val="accent2"/>
                </a:solidFill>
              </a:rPr>
              <a:t>Team Leader: Andy Wei</a:t>
            </a:r>
            <a:br>
              <a:rPr lang="en-US" sz="1600" kern="0" dirty="0">
                <a:solidFill>
                  <a:schemeClr val="accent2"/>
                </a:solidFill>
              </a:rPr>
            </a:br>
            <a:r>
              <a:rPr lang="en-US" sz="1600" b="0" kern="0" dirty="0"/>
              <a:t>Platform: Mike Goldsmith </a:t>
            </a:r>
            <a:br>
              <a:rPr lang="en-US" sz="1600" b="0" kern="0" dirty="0"/>
            </a:br>
            <a:r>
              <a:rPr lang="en-US" sz="1600" b="0" kern="0" dirty="0"/>
              <a:t>Integration: Chung-Ching Peng</a:t>
            </a:r>
            <a:br>
              <a:rPr lang="en-US" sz="1600" b="0" kern="0" dirty="0"/>
            </a:br>
            <a:r>
              <a:rPr lang="en-US" sz="1600" b="0" kern="0" dirty="0"/>
              <a:t>Memory: Ping-Chen Liu</a:t>
            </a:r>
            <a:br>
              <a:rPr lang="en-US" sz="1600" b="0" kern="0" dirty="0"/>
            </a:br>
            <a:r>
              <a:rPr lang="en-US" sz="1600" b="0" kern="0" dirty="0"/>
              <a:t>Logic Technology: Andy Wei</a:t>
            </a:r>
            <a:br>
              <a:rPr lang="en-US" sz="1600" b="0" kern="0" dirty="0"/>
            </a:br>
            <a:r>
              <a:rPr lang="en-US" sz="1600" b="0" kern="0" dirty="0"/>
              <a:t>Packaging Technology: Klaus Goebel</a:t>
            </a:r>
          </a:p>
          <a:p>
            <a:pPr marL="458788" indent="-449263" defTabSz="914400">
              <a:buFontTx/>
              <a:buNone/>
            </a:pPr>
            <a:endParaRPr lang="en-US" sz="1600" kern="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013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6A856-2042-E6C7-2D35-0FC00318A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1.4nm Logic Technology Definition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509CAA-A260-077C-F75D-022762938592}"/>
              </a:ext>
            </a:extLst>
          </p:cNvPr>
          <p:cNvSpPr>
            <a:spLocks noGrp="1"/>
          </p:cNvSpPr>
          <p:nvPr>
            <p:ph type="subTitle" idx="20"/>
          </p:nvPr>
        </p:nvSpPr>
        <p:spPr/>
        <p:txBody>
          <a:bodyPr/>
          <a:lstStyle/>
          <a:p>
            <a:r>
              <a:rPr lang="en-US" dirty="0"/>
              <a:t>2. Vetting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937940-577D-0B4D-E103-DF1BC88163D2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r>
              <a:rPr lang="en-US" dirty="0"/>
              <a:t>Jan. 18, ’24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33EDD3-9396-D2F7-2464-F94F06F8CC9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Rev 0.5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2B973B-1BD5-C2BF-D9EC-85B6CF000C5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Jan.’24 ~ Dec.’24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FF4EA1-A2BA-ECEA-066E-261E29D4762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>
            <a:normAutofit fontScale="92500" lnSpcReduction="20000"/>
          </a:bodyPr>
          <a:lstStyle/>
          <a:p>
            <a:pPr marL="287338" indent="-287338"/>
            <a:r>
              <a:rPr lang="en-US" sz="1700" dirty="0"/>
              <a:t>Landing – </a:t>
            </a:r>
            <a:r>
              <a:rPr lang="en-US" sz="1700" b="0" dirty="0"/>
              <a:t>Product roadmap based technology pathfinding and suppliers’ engagement</a:t>
            </a:r>
          </a:p>
          <a:p>
            <a:endParaRPr lang="en-US" sz="1700" dirty="0"/>
          </a:p>
          <a:p>
            <a:pPr marL="287338" indent="-287338"/>
            <a:r>
              <a:rPr lang="en-US" sz="1700" dirty="0"/>
              <a:t>Objectives – Identify External Technologies for 2028 Client Compute Platform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b="0" dirty="0"/>
              <a:t>Influence TSMC on 1.4nm technology capability, as well as IP folding with optimized technologies and corresponding 3DIC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b="0" dirty="0"/>
              <a:t>Optionality for modular chiplet cross SKUs of Client Platform, such as companion </a:t>
            </a:r>
            <a:r>
              <a:rPr lang="en-US" sz="1700" b="0" dirty="0" err="1"/>
              <a:t>cachelet</a:t>
            </a:r>
            <a:r>
              <a:rPr lang="en-US" sz="1700" b="0" dirty="0"/>
              <a:t>, SoC, IO Interfaces and periphery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b="0" dirty="0"/>
              <a:t>Packaging technology and disaggregation optionality for cost and TTM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466D500-E52D-DDDC-A6DF-3D1A7FC6D8D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pPr marL="350838" indent="-350838"/>
            <a:r>
              <a:rPr lang="en-US" dirty="0"/>
              <a:t>Chartering Group: </a:t>
            </a:r>
            <a:r>
              <a:rPr lang="en-US" b="0" dirty="0" err="1"/>
              <a:t>FTiP</a:t>
            </a:r>
            <a:endParaRPr lang="en-US" b="0" dirty="0"/>
          </a:p>
          <a:p>
            <a:pPr marL="350838" indent="-350838"/>
            <a:r>
              <a:rPr lang="en-US" dirty="0"/>
              <a:t>Sponsor: </a:t>
            </a:r>
            <a:r>
              <a:rPr lang="en-US" b="0" dirty="0"/>
              <a:t>DerChang Kau </a:t>
            </a:r>
            <a:br>
              <a:rPr lang="en-US" b="0" dirty="0"/>
            </a:br>
            <a:r>
              <a:rPr lang="en-US" b="0" dirty="0"/>
              <a:t> Srini Rajagopalan</a:t>
            </a:r>
          </a:p>
          <a:p>
            <a:pPr marL="350838" indent="-350838"/>
            <a:r>
              <a:rPr lang="en-US" dirty="0"/>
              <a:t>Customers: </a:t>
            </a:r>
            <a:r>
              <a:rPr lang="en-US" b="0" dirty="0"/>
              <a:t>(CCG, DEG)</a:t>
            </a:r>
          </a:p>
          <a:p>
            <a:pPr marL="350838" indent="-350838"/>
            <a:r>
              <a:rPr lang="en-US" dirty="0"/>
              <a:t>Stakeholders: </a:t>
            </a:r>
            <a:r>
              <a:rPr lang="en-US" b="0" dirty="0"/>
              <a:t>Chee How Lim (Platform)</a:t>
            </a:r>
            <a:br>
              <a:rPr lang="en-US" b="0" dirty="0"/>
            </a:br>
            <a:r>
              <a:rPr lang="en-US" b="0" dirty="0"/>
              <a:t>Thomas Huber (OSAT)</a:t>
            </a:r>
            <a:br>
              <a:rPr lang="en-US" b="0" dirty="0"/>
            </a:br>
            <a:r>
              <a:rPr lang="en-US" b="0" dirty="0"/>
              <a:t>Kingsley Lai (Design)</a:t>
            </a:r>
            <a:br>
              <a:rPr lang="en-US" b="0" dirty="0"/>
            </a:br>
            <a:r>
              <a:rPr lang="en-US" b="0" dirty="0"/>
              <a:t>Mario </a:t>
            </a:r>
            <a:r>
              <a:rPr lang="en-US" b="0" dirty="0">
                <a:effectLst/>
                <a:latin typeface="Aptos" panose="020B0004020202020204" pitchFamily="34" charset="0"/>
                <a:ea typeface="PMingLiU" panose="02020500000000000000" pitchFamily="18" charset="-120"/>
                <a:cs typeface="Aptos" panose="020B0004020202020204" pitchFamily="34" charset="0"/>
              </a:rPr>
              <a:t> Abravanel</a:t>
            </a:r>
            <a:r>
              <a:rPr lang="en-US" b="0" dirty="0">
                <a:effectLst/>
              </a:rPr>
              <a:t> (IP)</a:t>
            </a:r>
            <a:endParaRPr lang="en-US" b="0" dirty="0"/>
          </a:p>
        </p:txBody>
      </p:sp>
      <p:graphicFrame>
        <p:nvGraphicFramePr>
          <p:cNvPr id="325" name="Table 325">
            <a:extLst>
              <a:ext uri="{FF2B5EF4-FFF2-40B4-BE49-F238E27FC236}">
                <a16:creationId xmlns:a16="http://schemas.microsoft.com/office/drawing/2014/main" id="{60F8F65B-2A34-27AD-1B53-3097F4F89EDC}"/>
              </a:ext>
            </a:extLst>
          </p:cNvPr>
          <p:cNvGraphicFramePr>
            <a:graphicFrameLocks noGrp="1"/>
          </p:cNvGraphicFramePr>
          <p:nvPr/>
        </p:nvGraphicFramePr>
        <p:xfrm>
          <a:off x="4699001" y="625294"/>
          <a:ext cx="7428992" cy="585170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3199">
                  <a:extLst>
                    <a:ext uri="{9D8B030D-6E8A-4147-A177-3AD203B41FA5}">
                      <a16:colId xmlns:a16="http://schemas.microsoft.com/office/drawing/2014/main" val="3726004821"/>
                    </a:ext>
                  </a:extLst>
                </a:gridCol>
                <a:gridCol w="5955793">
                  <a:extLst>
                    <a:ext uri="{9D8B030D-6E8A-4147-A177-3AD203B41FA5}">
                      <a16:colId xmlns:a16="http://schemas.microsoft.com/office/drawing/2014/main" val="1334235734"/>
                    </a:ext>
                  </a:extLst>
                </a:gridCol>
              </a:tblGrid>
              <a:tr h="25437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Scope and Plan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45983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Statement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Defines the problem/opportunity the project is addressing.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943461168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Measure what matters; necessary and sufficient quantifiable metric; Stretched yet realistic time-bounded measurables (S.M.A.R.T)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43583853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 and Expertise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Chair, Coach, team members and coverage</a:t>
                      </a:r>
                    </a:p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 category: TF: 4~6. FT: 8~10  WG: 12~15,  JET: &lt;20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488904978"/>
                  </a:ext>
                </a:extLst>
              </a:tr>
              <a:tr h="41593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Strategy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 level Planning to achieve objectives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26874164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Logistics and Funding needs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Including meeting schedule, share point and other expenses to project execution, such as hardware, software, IP, license, tests, EFA/PFA, labs,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tapeout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silicon.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685333220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Decision Process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process used within the team to make decisions.  This can be either:  consensus, consultative, voting, or authoritative.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835652934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Feedback Plan  Communication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 communicate to the ecosystem, with the team’s activities to ensure continual buy-in or forking to appropriate direction.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081955575"/>
                  </a:ext>
                </a:extLst>
              </a:tr>
              <a:tr h="781724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Guard Rail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These are constraints or expected conditions that should be met in project execution. Calling out assumptions and boundary conditions explicitly to prevent scope creep.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240120858"/>
                  </a:ext>
                </a:extLst>
              </a:tr>
              <a:tr h="781724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Sunset Clause &amp; Sunset Plan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completion point such as date and goal achieved to end the project</a:t>
                      </a:r>
                    </a:p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Upon the completion and objectives met, describes what, when, where, and how to step up, down, change direction or terminate. 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999861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83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BA620E-D83C-ECA4-8502-76F5179A0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and Scratchpad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276AA3-9D8A-8557-D336-31B4068678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7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268AD6-0D65-A6D5-0C99-CB9381725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5059E-1CC9-CB83-0DFE-50E621F91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521368"/>
          </a:xfrm>
        </p:spPr>
        <p:txBody>
          <a:bodyPr/>
          <a:lstStyle/>
          <a:p>
            <a:r>
              <a:rPr lang="en-US" sz="1800" dirty="0"/>
              <a:t>Advanced Logic Technology Pathfinding: L0 to </a:t>
            </a:r>
            <a:r>
              <a:rPr lang="en-US" sz="1800" dirty="0" err="1"/>
              <a:t>SiP</a:t>
            </a:r>
            <a:r>
              <a:rPr lang="en-US" sz="1800" dirty="0"/>
              <a:t> Mockup for Optionality (WW03.3)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99F7D-1324-4757-FD55-B26C46DEB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89704"/>
            <a:ext cx="11125200" cy="5486400"/>
          </a:xfrm>
        </p:spPr>
        <p:txBody>
          <a:bodyPr/>
          <a:lstStyle/>
          <a:p>
            <a:r>
              <a:rPr lang="en-US" sz="1600" dirty="0"/>
              <a:t>ALT Mockup as manifest in</a:t>
            </a:r>
          </a:p>
          <a:p>
            <a:pPr lvl="1"/>
            <a:r>
              <a:rPr lang="en-US" sz="1600" dirty="0"/>
              <a:t>Process Flow and costing</a:t>
            </a:r>
          </a:p>
          <a:p>
            <a:pPr lvl="1"/>
            <a:r>
              <a:rPr lang="en-US" sz="1600" dirty="0"/>
              <a:t>L0 (compact model, design rules) and primitive collateral</a:t>
            </a:r>
          </a:p>
          <a:p>
            <a:pPr lvl="1"/>
            <a:r>
              <a:rPr lang="en-US" sz="1600" dirty="0"/>
              <a:t>L1 and basic standard cell and PDK based PPA assessment</a:t>
            </a:r>
          </a:p>
          <a:p>
            <a:pPr lvl="1"/>
            <a:r>
              <a:rPr lang="en-US" sz="1600" dirty="0"/>
              <a:t>L2 and (limited) cell library and block level PPA assessment</a:t>
            </a:r>
          </a:p>
          <a:p>
            <a:r>
              <a:rPr lang="en-US" sz="1600" dirty="0"/>
              <a:t>System Level assessment</a:t>
            </a:r>
          </a:p>
          <a:p>
            <a:pPr lvl="1"/>
            <a:r>
              <a:rPr lang="en-US" sz="1600" dirty="0"/>
              <a:t>Heterogenous FE-3D for Computing Core:  IP folding with technologies and corresponding bonding option.</a:t>
            </a:r>
          </a:p>
          <a:p>
            <a:pPr lvl="1"/>
            <a:r>
              <a:rPr lang="en-US" sz="1600" dirty="0"/>
              <a:t>Cache Memory subsystems</a:t>
            </a:r>
          </a:p>
          <a:p>
            <a:pPr lvl="1"/>
            <a:r>
              <a:rPr lang="en-US" sz="1600" dirty="0"/>
              <a:t>TC-DRAM (XBM, VHM, LLW, LLC and </a:t>
            </a:r>
            <a:r>
              <a:rPr lang="en-US" sz="1600" dirty="0" err="1"/>
              <a:t>etc</a:t>
            </a:r>
            <a:r>
              <a:rPr lang="en-US" sz="1600" dirty="0"/>
              <a:t>)</a:t>
            </a:r>
          </a:p>
          <a:p>
            <a:pPr lvl="1"/>
            <a:r>
              <a:rPr lang="en-US" sz="1600" dirty="0" err="1"/>
              <a:t>HBMx</a:t>
            </a:r>
            <a:r>
              <a:rPr lang="en-US" sz="1600" dirty="0"/>
              <a:t>/Saint-D</a:t>
            </a:r>
          </a:p>
          <a:p>
            <a:pPr lvl="1"/>
            <a:r>
              <a:rPr lang="en-US" sz="1600" dirty="0"/>
              <a:t>Disaggregation Optionality: Technology hybridization and Packaging option</a:t>
            </a:r>
          </a:p>
          <a:p>
            <a:pPr marL="515938" indent="-515938">
              <a:buNone/>
            </a:pPr>
            <a:r>
              <a:rPr lang="en-US" sz="1600" dirty="0">
                <a:solidFill>
                  <a:schemeClr val="accent2"/>
                </a:solidFill>
              </a:rPr>
              <a:t>Internal BU BTR (semiannual):</a:t>
            </a:r>
            <a:r>
              <a:rPr lang="en-US" sz="1600" dirty="0"/>
              <a:t> First Product-Technology Alignment planed in Q2/2024</a:t>
            </a:r>
          </a:p>
          <a:p>
            <a:pPr marL="800100" indent="-341313">
              <a:spcBef>
                <a:spcPts val="0"/>
              </a:spcBef>
              <a:buNone/>
            </a:pPr>
            <a:r>
              <a:rPr lang="en-US" sz="1600" b="0" dirty="0"/>
              <a:t>Q1:	First rev capabilities on system model, trade-off, modularity assessment and optionality beyond Razor Lake with MN1.4</a:t>
            </a:r>
            <a:br>
              <a:rPr lang="en-US" sz="1600" b="0" dirty="0"/>
            </a:br>
            <a:r>
              <a:rPr lang="en-US" sz="1600" b="0" dirty="0"/>
              <a:t>(using 3D-Blox &amp; system design studio)</a:t>
            </a:r>
          </a:p>
          <a:p>
            <a:pPr marL="800100" indent="-341313">
              <a:spcBef>
                <a:spcPts val="0"/>
              </a:spcBef>
              <a:buNone/>
            </a:pPr>
            <a:r>
              <a:rPr lang="en-US" sz="1600" b="0" dirty="0"/>
              <a:t>Q2:	BU alignment on success criteria, model revised and product prototype for supplier’s technology exploration for 2028 productization</a:t>
            </a:r>
          </a:p>
          <a:p>
            <a:pPr marL="800100" indent="-341313">
              <a:spcBef>
                <a:spcPts val="0"/>
              </a:spcBef>
              <a:buNone/>
            </a:pPr>
            <a:r>
              <a:rPr lang="en-US" sz="1600" b="0" dirty="0"/>
              <a:t>Q4:	Product Mockup PPC scorecard using the tool (need to consider DCAI product)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External </a:t>
            </a:r>
            <a:r>
              <a:rPr lang="en-US" sz="1600" dirty="0" err="1">
                <a:solidFill>
                  <a:schemeClr val="accent2"/>
                </a:solidFill>
              </a:rPr>
              <a:t>SiFO</a:t>
            </a:r>
            <a:r>
              <a:rPr lang="en-US" sz="1600" dirty="0">
                <a:solidFill>
                  <a:schemeClr val="accent2"/>
                </a:solidFill>
              </a:rPr>
              <a:t> ATR (annual)</a:t>
            </a:r>
            <a:r>
              <a:rPr lang="en-US" sz="1600" dirty="0"/>
              <a:t>: To be planned, targeting Q3/2024 QTR/QBR with TSMC and Best OSAT candidate</a:t>
            </a:r>
          </a:p>
          <a:p>
            <a:pPr marL="458788" indent="-449263">
              <a:buNone/>
            </a:pP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7549F8-24E2-3463-3D01-33572F3C871D}"/>
              </a:ext>
            </a:extLst>
          </p:cNvPr>
          <p:cNvSpPr txBox="1">
            <a:spLocks/>
          </p:cNvSpPr>
          <p:nvPr/>
        </p:nvSpPr>
        <p:spPr bwMode="auto">
          <a:xfrm>
            <a:off x="7924800" y="989704"/>
            <a:ext cx="3733800" cy="16002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387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387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3393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9pPr>
          </a:lstStyle>
          <a:p>
            <a:pPr marL="458788" indent="-449263" defTabSz="914400">
              <a:buFontTx/>
              <a:buNone/>
            </a:pPr>
            <a:r>
              <a:rPr lang="en-US" sz="1600" kern="0" dirty="0">
                <a:solidFill>
                  <a:schemeClr val="accent2"/>
                </a:solidFill>
              </a:rPr>
              <a:t>Team Leader: Andy Wei</a:t>
            </a:r>
            <a:br>
              <a:rPr lang="en-US" sz="1600" kern="0" dirty="0">
                <a:solidFill>
                  <a:schemeClr val="accent2"/>
                </a:solidFill>
              </a:rPr>
            </a:br>
            <a:r>
              <a:rPr lang="en-US" sz="1600" b="0" kern="0" dirty="0"/>
              <a:t>Platform: Mike Goldsmith </a:t>
            </a:r>
            <a:br>
              <a:rPr lang="en-US" sz="1600" b="0" kern="0" dirty="0"/>
            </a:br>
            <a:r>
              <a:rPr lang="en-US" sz="1600" b="0" kern="0" dirty="0"/>
              <a:t>Integration: Chung-Ching Peng</a:t>
            </a:r>
            <a:br>
              <a:rPr lang="en-US" sz="1600" b="0" kern="0" dirty="0"/>
            </a:br>
            <a:r>
              <a:rPr lang="en-US" sz="1600" b="0" kern="0" dirty="0"/>
              <a:t>Memory: Ping-Chen Liu</a:t>
            </a:r>
            <a:br>
              <a:rPr lang="en-US" sz="1600" b="0" kern="0" dirty="0"/>
            </a:br>
            <a:r>
              <a:rPr lang="en-US" sz="1600" b="0" kern="0" dirty="0"/>
              <a:t>Logic Technology: Andy Wei</a:t>
            </a:r>
            <a:br>
              <a:rPr lang="en-US" sz="1600" b="0" kern="0" dirty="0"/>
            </a:br>
            <a:r>
              <a:rPr lang="en-US" sz="1600" b="0" kern="0" dirty="0"/>
              <a:t>Packaging Technology: Klaus Goebel</a:t>
            </a:r>
          </a:p>
          <a:p>
            <a:pPr marL="458788" indent="-449263" defTabSz="914400">
              <a:buFontTx/>
              <a:buNone/>
            </a:pPr>
            <a:endParaRPr lang="en-US" sz="1600" kern="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239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E6AC3-D928-983C-2628-DD829F06B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AC499-1BBB-6D37-41E8-87DFAD2B7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45" y="59256"/>
            <a:ext cx="745143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B17600-8174-9B94-3061-D3E0871C86FC}"/>
              </a:ext>
            </a:extLst>
          </p:cNvPr>
          <p:cNvSpPr>
            <a:spLocks noGrp="1"/>
          </p:cNvSpPr>
          <p:nvPr>
            <p:ph type="subTitle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867E83-2955-1FE0-686B-EE81D3A41A77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E90EF6-9C61-F65E-78F8-9726E8FD984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CF9A598-04DC-A580-9FE1-49D0E84CC06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138EFB-1E10-E041-6793-C2F49F674FE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F4F6B21-A5F1-E9CA-C595-056708032D32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325" name="Table 325">
            <a:extLst>
              <a:ext uri="{FF2B5EF4-FFF2-40B4-BE49-F238E27FC236}">
                <a16:creationId xmlns:a16="http://schemas.microsoft.com/office/drawing/2014/main" id="{2031CFE8-4948-C2F4-5F27-23482ED4E93D}"/>
              </a:ext>
            </a:extLst>
          </p:cNvPr>
          <p:cNvGraphicFramePr>
            <a:graphicFrameLocks noGrp="1"/>
          </p:cNvGraphicFramePr>
          <p:nvPr/>
        </p:nvGraphicFramePr>
        <p:xfrm>
          <a:off x="4699001" y="625294"/>
          <a:ext cx="7428992" cy="585170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3199">
                  <a:extLst>
                    <a:ext uri="{9D8B030D-6E8A-4147-A177-3AD203B41FA5}">
                      <a16:colId xmlns:a16="http://schemas.microsoft.com/office/drawing/2014/main" val="3726004821"/>
                    </a:ext>
                  </a:extLst>
                </a:gridCol>
                <a:gridCol w="5955793">
                  <a:extLst>
                    <a:ext uri="{9D8B030D-6E8A-4147-A177-3AD203B41FA5}">
                      <a16:colId xmlns:a16="http://schemas.microsoft.com/office/drawing/2014/main" val="1334235734"/>
                    </a:ext>
                  </a:extLst>
                </a:gridCol>
              </a:tblGrid>
              <a:tr h="25437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Scope and Plan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45983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Statement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Defines the problem/opportunity the project is addressing.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943461168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Measure what matters; necessary and sufficient quantifiable metric; Stretched yet realistic time-bounded measurables (S.M.A.R.T)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43583853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 and Expertise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Chair, Coach, team members and coverage</a:t>
                      </a:r>
                    </a:p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 category: TF: 4~6. FT: 8~10  WG: 12~15,  JET: &lt;20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488904978"/>
                  </a:ext>
                </a:extLst>
              </a:tr>
              <a:tr h="41593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Strategy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 level Planning to achieve objectives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26874164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Logistics and Funding needs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Including meeting schedule, share point and other expenses to project execution, such as hardware, software, IP, license, tests, EFA/PFA, labs,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tapeout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silicon.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685333220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Decision Process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process used within the team to make decisions.  This can be either:  consensus, consultative, voting, or authoritative.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835652934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Feedback Plan  Communication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 communicate to the ecosystem, with the team’s activities to ensure continual buy-in or forking to appropriate direction.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081955575"/>
                  </a:ext>
                </a:extLst>
              </a:tr>
              <a:tr h="781724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Guard Rail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These are constraints or expected conditions that should be met in project execution. Calling out assumptions and boundary conditions explicitly to prevent scope creep.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240120858"/>
                  </a:ext>
                </a:extLst>
              </a:tr>
              <a:tr h="781724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Sunset Clause &amp; Sunset Plan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completion point such as date and goal achieved to end the project</a:t>
                      </a:r>
                    </a:p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Upon the completion and objectives met, describes what, when, where, and how to step up, down, change direction or terminate. 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999861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337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9DD5472F-72E9-84DB-C216-BFE4A1965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able Placeholder 19">
            <a:extLst>
              <a:ext uri="{FF2B5EF4-FFF2-40B4-BE49-F238E27FC236}">
                <a16:creationId xmlns:a16="http://schemas.microsoft.com/office/drawing/2014/main" id="{6E6D6A6A-9584-0D13-BC7C-B7A95C938043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05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47F83C16-E19B-09DF-F1BD-C9720240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able Placeholder 16">
            <a:extLst>
              <a:ext uri="{FF2B5EF4-FFF2-40B4-BE49-F238E27FC236}">
                <a16:creationId xmlns:a16="http://schemas.microsoft.com/office/drawing/2014/main" id="{E96B196B-C80B-9CFE-5E9F-3C038344CE3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5" name="Table Placeholder 14">
            <a:extLst>
              <a:ext uri="{FF2B5EF4-FFF2-40B4-BE49-F238E27FC236}">
                <a16:creationId xmlns:a16="http://schemas.microsoft.com/office/drawing/2014/main" id="{188BA668-E165-379F-4386-D6EF8D332026}"/>
              </a:ext>
            </a:extLst>
          </p:cNvPr>
          <p:cNvGraphicFramePr>
            <a:graphicFrameLocks noGrp="1"/>
          </p:cNvGraphicFramePr>
          <p:nvPr>
            <p:ph type="tbl" sz="quarter" idx="11"/>
          </p:nvPr>
        </p:nvGraphicFramePr>
        <p:xfrm>
          <a:off x="304800" y="990600"/>
          <a:ext cx="11658595" cy="2010514"/>
        </p:xfrm>
        <a:graphic>
          <a:graphicData uri="http://schemas.openxmlformats.org/drawingml/2006/table">
            <a:tbl>
              <a:tblPr/>
              <a:tblGrid>
                <a:gridCol w="151059">
                  <a:extLst>
                    <a:ext uri="{9D8B030D-6E8A-4147-A177-3AD203B41FA5}">
                      <a16:colId xmlns:a16="http://schemas.microsoft.com/office/drawing/2014/main" val="780032659"/>
                    </a:ext>
                  </a:extLst>
                </a:gridCol>
                <a:gridCol w="1820615">
                  <a:extLst>
                    <a:ext uri="{9D8B030D-6E8A-4147-A177-3AD203B41FA5}">
                      <a16:colId xmlns:a16="http://schemas.microsoft.com/office/drawing/2014/main" val="1060709312"/>
                    </a:ext>
                  </a:extLst>
                </a:gridCol>
                <a:gridCol w="3514723">
                  <a:extLst>
                    <a:ext uri="{9D8B030D-6E8A-4147-A177-3AD203B41FA5}">
                      <a16:colId xmlns:a16="http://schemas.microsoft.com/office/drawing/2014/main" val="3069112356"/>
                    </a:ext>
                  </a:extLst>
                </a:gridCol>
                <a:gridCol w="342899">
                  <a:extLst>
                    <a:ext uri="{9D8B030D-6E8A-4147-A177-3AD203B41FA5}">
                      <a16:colId xmlns:a16="http://schemas.microsoft.com/office/drawing/2014/main" val="1738324452"/>
                    </a:ext>
                  </a:extLst>
                </a:gridCol>
                <a:gridCol w="2657473">
                  <a:extLst>
                    <a:ext uri="{9D8B030D-6E8A-4147-A177-3AD203B41FA5}">
                      <a16:colId xmlns:a16="http://schemas.microsoft.com/office/drawing/2014/main" val="260826999"/>
                    </a:ext>
                  </a:extLst>
                </a:gridCol>
                <a:gridCol w="342899">
                  <a:extLst>
                    <a:ext uri="{9D8B030D-6E8A-4147-A177-3AD203B41FA5}">
                      <a16:colId xmlns:a16="http://schemas.microsoft.com/office/drawing/2014/main" val="827436643"/>
                    </a:ext>
                  </a:extLst>
                </a:gridCol>
                <a:gridCol w="2294811">
                  <a:extLst>
                    <a:ext uri="{9D8B030D-6E8A-4147-A177-3AD203B41FA5}">
                      <a16:colId xmlns:a16="http://schemas.microsoft.com/office/drawing/2014/main" val="2647773029"/>
                    </a:ext>
                  </a:extLst>
                </a:gridCol>
                <a:gridCol w="534116">
                  <a:extLst>
                    <a:ext uri="{9D8B030D-6E8A-4147-A177-3AD203B41FA5}">
                      <a16:colId xmlns:a16="http://schemas.microsoft.com/office/drawing/2014/main" val="1846906445"/>
                    </a:ext>
                  </a:extLst>
                </a:gridCol>
              </a:tblGrid>
              <a:tr h="7620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Objective: 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ctionable,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ignificant,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nspirational, </a:t>
                      </a:r>
                      <a:r>
                        <a:rPr lang="en-US" sz="14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oncete</a:t>
                      </a:r>
                      <a:endParaRPr lang="en-US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Results: 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pecific,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easurable,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ttainable,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elevant,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ime-bound</a:t>
                      </a:r>
                      <a:endParaRPr lang="en-US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751999"/>
                  </a:ext>
                </a:extLst>
              </a:tr>
              <a:tr h="2192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Eco System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Milestone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 Measured by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ECD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88310"/>
                  </a:ext>
                </a:extLst>
              </a:tr>
              <a:tr h="24537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dirty="0"/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Chartering Group: team accountable for results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Sponsor: Typically the leader of chartering team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Customer: Recipients of the project outcome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Stakeholders:  affect or affected by the projects.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Other dependency/support for execution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05986"/>
                  </a:ext>
                </a:extLst>
              </a:tr>
              <a:tr h="2453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5670494"/>
                  </a:ext>
                </a:extLst>
              </a:tr>
              <a:tr h="2453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526309"/>
                  </a:ext>
                </a:extLst>
              </a:tr>
              <a:tr h="4511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2090250"/>
                  </a:ext>
                </a:extLst>
              </a:tr>
              <a:tr h="1655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dirty="0"/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52890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022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36118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0b7a245-a7c3-4504-88b2-cf85318e6b78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206</TotalTime>
  <Words>1194</Words>
  <Application>Microsoft Macintosh PowerPoint</Application>
  <PresentationFormat>Widescreen</PresentationFormat>
  <Paragraphs>135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Neo Sans Intel</vt:lpstr>
      <vt:lpstr>Neo Sans Intel Medium</vt:lpstr>
      <vt:lpstr>Aptos</vt:lpstr>
      <vt:lpstr>Arial</vt:lpstr>
      <vt:lpstr>Calibri</vt:lpstr>
      <vt:lpstr>blank</vt:lpstr>
      <vt:lpstr>Advanced Logic Technology Pathfinding: L0 to SiP Mockup for Optionality (WiP)</vt:lpstr>
      <vt:lpstr>1.4nm Logic Technology Definition</vt:lpstr>
      <vt:lpstr>Backup and Scratchpad</vt:lpstr>
      <vt:lpstr>Advanced Logic Technology Pathfinding: L0 to SiP Mockup for Optionality (WW03.3)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 Technology Pathfinding</dc:title>
  <dc:creator>Kau, Derchang</dc:creator>
  <cp:keywords>CTPClassification=CTP_NT</cp:keywords>
  <cp:lastModifiedBy>Kau, Derchang</cp:lastModifiedBy>
  <cp:revision>1</cp:revision>
  <dcterms:created xsi:type="dcterms:W3CDTF">2024-01-18T05:25:50Z</dcterms:created>
  <dcterms:modified xsi:type="dcterms:W3CDTF">2024-01-18T20:26:57Z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