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9" r:id="rId3"/>
    <p:sldMasterId id="2147483712" r:id="rId4"/>
  </p:sldMasterIdLst>
  <p:notesMasterIdLst>
    <p:notesMasterId r:id="rId37"/>
  </p:notesMasterIdLst>
  <p:sldIdLst>
    <p:sldId id="256" r:id="rId5"/>
    <p:sldId id="258" r:id="rId6"/>
    <p:sldId id="257" r:id="rId7"/>
    <p:sldId id="260" r:id="rId8"/>
    <p:sldId id="262" r:id="rId9"/>
    <p:sldId id="2147478501" r:id="rId10"/>
    <p:sldId id="2147478502" r:id="rId11"/>
    <p:sldId id="263" r:id="rId12"/>
    <p:sldId id="264" r:id="rId13"/>
    <p:sldId id="265" r:id="rId14"/>
    <p:sldId id="261" r:id="rId15"/>
    <p:sldId id="2147478491" r:id="rId16"/>
    <p:sldId id="2147478492" r:id="rId17"/>
    <p:sldId id="2147478493" r:id="rId18"/>
    <p:sldId id="2147478494" r:id="rId19"/>
    <p:sldId id="2147478495" r:id="rId20"/>
    <p:sldId id="2147478496" r:id="rId21"/>
    <p:sldId id="2147478497" r:id="rId22"/>
    <p:sldId id="2147478498" r:id="rId23"/>
    <p:sldId id="343" r:id="rId24"/>
    <p:sldId id="384" r:id="rId25"/>
    <p:sldId id="385" r:id="rId26"/>
    <p:sldId id="338" r:id="rId27"/>
    <p:sldId id="344" r:id="rId28"/>
    <p:sldId id="375" r:id="rId29"/>
    <p:sldId id="350" r:id="rId30"/>
    <p:sldId id="368" r:id="rId31"/>
    <p:sldId id="399" r:id="rId32"/>
    <p:sldId id="2147478499" r:id="rId33"/>
    <p:sldId id="386" r:id="rId34"/>
    <p:sldId id="397" r:id="rId35"/>
    <p:sldId id="21474785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37B6D-5392-6147-86C2-CF9B30367E9B}" v="2" dt="2024-02-20T20:27:52.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71617"/>
  </p:normalViewPr>
  <p:slideViewPr>
    <p:cSldViewPr snapToGrid="0">
      <p:cViewPr varScale="1">
        <p:scale>
          <a:sx n="108" d="100"/>
          <a:sy n="108" d="100"/>
        </p:scale>
        <p:origin x="24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intel-my.sharepoint.com/personal/srivatsa_rs_intel_com/Documents/gc_softmax.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87427979621459"/>
          <c:y val="0.25942809673241329"/>
          <c:w val="0.38279505768300243"/>
          <c:h val="0.65268532138381019"/>
        </c:manualLayout>
      </c:layout>
      <c:pieChart>
        <c:varyColors val="1"/>
        <c:ser>
          <c:idx val="0"/>
          <c:order val="0"/>
          <c:spPr>
            <a:ln>
              <a:solidFill>
                <a:schemeClr val="accent1"/>
              </a:solidFill>
            </a:ln>
            <a:effectLst/>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1-2C66-4B26-836E-3EDA10D68CB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3-2C66-4B26-836E-3EDA10D68CB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5-2C66-4B26-836E-3EDA10D68CB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7-2C66-4B26-836E-3EDA10D68CB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9-2C66-4B26-836E-3EDA10D68CBF}"/>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B-2C66-4B26-836E-3EDA10D68CBF}"/>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D-2C66-4B26-836E-3EDA10D68CB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Sheet2!$A$24:$A$30</c:f>
              <c:strCache>
                <c:ptCount val="7"/>
                <c:pt idx="0">
                  <c:v>Max Tree</c:v>
                </c:pt>
                <c:pt idx="1">
                  <c:v>VEC_SUB_P1</c:v>
                </c:pt>
                <c:pt idx="2">
                  <c:v>ADDER_TREE</c:v>
                </c:pt>
                <c:pt idx="3">
                  <c:v>VEC_SUB_P2</c:v>
                </c:pt>
                <c:pt idx="4">
                  <c:v>EXP_P1</c:v>
                </c:pt>
                <c:pt idx="5">
                  <c:v>EXP_P2</c:v>
                </c:pt>
                <c:pt idx="6">
                  <c:v>LOG</c:v>
                </c:pt>
              </c:strCache>
            </c:strRef>
          </c:cat>
          <c:val>
            <c:numRef>
              <c:f>Sheet2!$B$24:$B$30</c:f>
              <c:numCache>
                <c:formatCode>General</c:formatCode>
                <c:ptCount val="7"/>
                <c:pt idx="0">
                  <c:v>0.38400000000000001</c:v>
                </c:pt>
                <c:pt idx="1">
                  <c:v>5.5449599999999997</c:v>
                </c:pt>
                <c:pt idx="2">
                  <c:v>4.2160000000000002</c:v>
                </c:pt>
                <c:pt idx="3">
                  <c:v>5.5449599999999997</c:v>
                </c:pt>
                <c:pt idx="4">
                  <c:v>10.073600000000001</c:v>
                </c:pt>
                <c:pt idx="5">
                  <c:v>10.073600000000001</c:v>
                </c:pt>
                <c:pt idx="6">
                  <c:v>0.12668000000000001</c:v>
                </c:pt>
              </c:numCache>
            </c:numRef>
          </c:val>
          <c:extLst>
            <c:ext xmlns:c16="http://schemas.microsoft.com/office/drawing/2014/chart" uri="{C3380CC4-5D6E-409C-BE32-E72D297353CC}">
              <c16:uniqueId val="{0000000E-2C66-4B26-836E-3EDA10D68CBF}"/>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5.4665331690334697E-2"/>
          <c:y val="1.9695311972966246E-2"/>
          <c:w val="0.93733583393763542"/>
          <c:h val="0.230231218310126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F4AD6-220D-2044-B810-3CB017623DBB}" type="datetimeFigureOut">
              <a:rPr lang="en-US" smtClean="0"/>
              <a:t>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2AB32-9A8C-2C44-B945-AE57F7315C65}" type="slidenum">
              <a:rPr lang="en-US" smtClean="0"/>
              <a:t>‹#›</a:t>
            </a:fld>
            <a:endParaRPr lang="en-US"/>
          </a:p>
        </p:txBody>
      </p:sp>
    </p:spTree>
    <p:extLst>
      <p:ext uri="{BB962C8B-B14F-4D97-AF65-F5344CB8AC3E}">
        <p14:creationId xmlns:p14="http://schemas.microsoft.com/office/powerpoint/2010/main" val="388549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datacenter different from Edge and Client in terms of µArch, memory configuration, data access and path?</a:t>
            </a:r>
          </a:p>
        </p:txBody>
      </p:sp>
      <p:sp>
        <p:nvSpPr>
          <p:cNvPr id="4" name="Slide Number Placeholder 3"/>
          <p:cNvSpPr>
            <a:spLocks noGrp="1"/>
          </p:cNvSpPr>
          <p:nvPr>
            <p:ph type="sldNum" sz="quarter" idx="5"/>
          </p:nvPr>
        </p:nvSpPr>
        <p:spPr/>
        <p:txBody>
          <a:bodyPr/>
          <a:lstStyle/>
          <a:p>
            <a:fld id="{0432AB32-9A8C-2C44-B945-AE57F7315C65}" type="slidenum">
              <a:rPr lang="en-US" smtClean="0"/>
              <a:t>1</a:t>
            </a:fld>
            <a:endParaRPr lang="en-US"/>
          </a:p>
        </p:txBody>
      </p:sp>
    </p:spTree>
    <p:extLst>
      <p:ext uri="{BB962C8B-B14F-4D97-AF65-F5344CB8AC3E}">
        <p14:creationId xmlns:p14="http://schemas.microsoft.com/office/powerpoint/2010/main" val="3716961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13</a:t>
            </a:fld>
            <a:endParaRPr lang="en-US"/>
          </a:p>
        </p:txBody>
      </p:sp>
    </p:spTree>
    <p:extLst>
      <p:ext uri="{BB962C8B-B14F-4D97-AF65-F5344CB8AC3E}">
        <p14:creationId xmlns:p14="http://schemas.microsoft.com/office/powerpoint/2010/main" val="344582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path and flow?</a:t>
            </a:r>
          </a:p>
          <a:p>
            <a:r>
              <a:rPr lang="en-US" dirty="0"/>
              <a:t>Slide 17 and Slide 18?</a:t>
            </a:r>
          </a:p>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16</a:t>
            </a:fld>
            <a:endParaRPr lang="en-US"/>
          </a:p>
        </p:txBody>
      </p:sp>
    </p:spTree>
    <p:extLst>
      <p:ext uri="{BB962C8B-B14F-4D97-AF65-F5344CB8AC3E}">
        <p14:creationId xmlns:p14="http://schemas.microsoft.com/office/powerpoint/2010/main" val="68987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is </a:t>
            </a:r>
            <a:r>
              <a:rPr lang="en-US" dirty="0" err="1"/>
              <a:t>feeded</a:t>
            </a:r>
            <a:r>
              <a:rPr lang="en-US" dirty="0"/>
              <a:t> into the first layer we get a vectorized form of each token called as encodings</a:t>
            </a:r>
          </a:p>
          <a:p>
            <a:r>
              <a:rPr lang="en-US" dirty="0"/>
              <a:t>These encodings are fed into multi-head attention</a:t>
            </a:r>
          </a:p>
          <a:p>
            <a:r>
              <a:rPr lang="en-US" dirty="0"/>
              <a:t>Multi-attention head is bunch of matrix multiplication and </a:t>
            </a:r>
            <a:r>
              <a:rPr lang="en-US" dirty="0" err="1"/>
              <a:t>softmax</a:t>
            </a:r>
            <a:r>
              <a:rPr lang="en-US" dirty="0"/>
              <a:t> </a:t>
            </a:r>
          </a:p>
          <a:p>
            <a:r>
              <a:rPr lang="en-US" dirty="0"/>
              <a:t>Before building any hardware we want to understand the bottlenecks on other platforms</a:t>
            </a:r>
          </a:p>
          <a:p>
            <a:endParaRPr lang="en-US" dirty="0"/>
          </a:p>
          <a:p>
            <a:r>
              <a:rPr lang="en-US"/>
              <a:t>What are </a:t>
            </a:r>
            <a:r>
              <a:rPr lang="en-US" dirty="0"/>
              <a:t>the matrix and operator : </a:t>
            </a:r>
            <a:r>
              <a:rPr lang="en-US"/>
              <a:t>the operations</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051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profiled BERT which is a popular NLP model by google.</a:t>
            </a:r>
          </a:p>
          <a:p>
            <a:r>
              <a:rPr lang="en-US" dirty="0"/>
              <a:t>At lower sequence lengths – FC dominates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9058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perform our experiments on one Habana Labs System 1 AI training system. The HLS-1 incorporates eight GAUDI processors and two Gen 4.0 PCIe switches. External Host CPU is used to manage HLS-1 via PCIe switches. Each GAUDI processor is equipped with 32 GB on-chip memory. All experiments are on a single GAUDI processor.</a:t>
            </a:r>
          </a:p>
          <a:p>
            <a:endParaRPr lang="en-US" dirty="0"/>
          </a:p>
          <a:p>
            <a:r>
              <a:rPr lang="en-US" dirty="0"/>
              <a:t>Profiler Trace of the transformer with </a:t>
            </a:r>
            <a:r>
              <a:rPr lang="en-US" dirty="0" err="1"/>
              <a:t>softmax</a:t>
            </a:r>
            <a:r>
              <a:rPr lang="en-US" dirty="0"/>
              <a:t> attention. DMA is direct memory access engine that manages data transfer/copy between MME and TPC. </a:t>
            </a:r>
          </a:p>
          <a:p>
            <a:r>
              <a:rPr lang="en-US" dirty="0"/>
              <a:t>We observe that executing </a:t>
            </a:r>
            <a:r>
              <a:rPr lang="en-US" dirty="0" err="1"/>
              <a:t>softmax</a:t>
            </a:r>
            <a:r>
              <a:rPr lang="en-US" dirty="0"/>
              <a:t> operations on TPC results in MME idle time (i.e., gaps between MME operations).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227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967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of </a:t>
            </a:r>
            <a:r>
              <a:rPr lang="en-US" dirty="0" err="1"/>
              <a:t>th</a:t>
            </a:r>
            <a:r>
              <a:rPr lang="en-US" dirty="0"/>
              <a:t> data movement becomes more dominant for longer sequence length.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8909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elements are bounded by the bandwidth</a:t>
            </a:r>
          </a:p>
          <a:p>
            <a:r>
              <a:rPr lang="en-US" dirty="0"/>
              <a:t>Normalize the previous sum </a:t>
            </a:r>
            <a:r>
              <a:rPr lang="en-US" dirty="0" err="1"/>
              <a:t>w.rt</a:t>
            </a:r>
            <a:r>
              <a:rPr lang="en-US" dirty="0"/>
              <a:t> to the current max.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9506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180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1 Tile is part of a scalable MHA architecture includes </a:t>
            </a:r>
            <a:r>
              <a:rPr lang="en-US" dirty="0" err="1"/>
              <a:t>softmax</a:t>
            </a:r>
            <a:r>
              <a:rPr lang="en-US" dirty="0"/>
              <a:t> activation</a:t>
            </a:r>
          </a:p>
          <a:p>
            <a:pPr marL="228600" indent="-228600">
              <a:buAutoNum type="arabicPeriod"/>
            </a:pPr>
            <a:r>
              <a:rPr lang="en-US" dirty="0"/>
              <a:t>We have built a 3D compliant solution in 2D (P1276.4 process)</a:t>
            </a:r>
            <a:endParaRPr lang="en-US" dirty="0">
              <a:cs typeface="Calibri"/>
            </a:endParaRPr>
          </a:p>
          <a:p>
            <a:pPr marL="228600" indent="-228600">
              <a:buAutoNum type="arabicPeriod"/>
            </a:pPr>
            <a:r>
              <a:rPr lang="en-US" dirty="0"/>
              <a:t>Channel models a &lt;5um HBI through 700um M15 and M17 metal layers</a:t>
            </a:r>
          </a:p>
          <a:p>
            <a:pPr marL="228600" indent="-228600">
              <a:buAutoNum type="arabicPeriod"/>
            </a:pPr>
            <a:r>
              <a:rPr lang="en-US" dirty="0"/>
              <a:t>Showcase 256B/cycle/mm Bandwidth between logic and SRAM</a:t>
            </a:r>
          </a:p>
          <a:p>
            <a:r>
              <a:rPr lang="en-US" dirty="0"/>
              <a:t>5. Architecture Throughput: 64G </a:t>
            </a:r>
            <a:r>
              <a:rPr lang="en-US" dirty="0" err="1"/>
              <a:t>softmax</a:t>
            </a:r>
            <a:r>
              <a:rPr lang="en-US" dirty="0"/>
              <a:t> Ops /s  running at 1GHz?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D8AE2-2AB9-4FC5-A7E4-7AACC63E6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Intel late?   Why?   </a:t>
            </a:r>
          </a:p>
        </p:txBody>
      </p:sp>
      <p:sp>
        <p:nvSpPr>
          <p:cNvPr id="4" name="Slide Number Placeholder 3"/>
          <p:cNvSpPr>
            <a:spLocks noGrp="1"/>
          </p:cNvSpPr>
          <p:nvPr>
            <p:ph type="sldNum" sz="quarter" idx="5"/>
          </p:nvPr>
        </p:nvSpPr>
        <p:spPr/>
        <p:txBody>
          <a:bodyPr/>
          <a:lstStyle/>
          <a:p>
            <a:fld id="{0432AB32-9A8C-2C44-B945-AE57F7315C65}" type="slidenum">
              <a:rPr lang="en-US" smtClean="0"/>
              <a:t>2</a:t>
            </a:fld>
            <a:endParaRPr lang="en-US"/>
          </a:p>
        </p:txBody>
      </p:sp>
    </p:spTree>
    <p:extLst>
      <p:ext uri="{BB962C8B-B14F-4D97-AF65-F5344CB8AC3E}">
        <p14:creationId xmlns:p14="http://schemas.microsoft.com/office/powerpoint/2010/main" val="246736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What are the metric (definitions, metrology and measurement</a:t>
            </a:r>
            <a:r>
              <a:rPr lang="en-US" dirty="0"/>
              <a:t>)</a:t>
            </a:r>
          </a:p>
        </p:txBody>
      </p:sp>
      <p:sp>
        <p:nvSpPr>
          <p:cNvPr id="4" name="Slide Number Placeholder 3"/>
          <p:cNvSpPr>
            <a:spLocks noGrp="1"/>
          </p:cNvSpPr>
          <p:nvPr>
            <p:ph type="sldNum" sz="quarter" idx="5"/>
          </p:nvPr>
        </p:nvSpPr>
        <p:spPr/>
        <p:txBody>
          <a:bodyPr/>
          <a:lstStyle/>
          <a:p>
            <a:fld id="{0432AB32-9A8C-2C44-B945-AE57F7315C65}" type="slidenum">
              <a:rPr lang="en-US" smtClean="0"/>
              <a:t>3</a:t>
            </a:fld>
            <a:endParaRPr lang="en-US"/>
          </a:p>
        </p:txBody>
      </p:sp>
    </p:spTree>
    <p:extLst>
      <p:ext uri="{BB962C8B-B14F-4D97-AF65-F5344CB8AC3E}">
        <p14:creationId xmlns:p14="http://schemas.microsoft.com/office/powerpoint/2010/main" val="294378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TTL?</a:t>
            </a:r>
          </a:p>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4</a:t>
            </a:fld>
            <a:endParaRPr lang="en-US"/>
          </a:p>
        </p:txBody>
      </p:sp>
    </p:spTree>
    <p:extLst>
      <p:ext uri="{BB962C8B-B14F-4D97-AF65-F5344CB8AC3E}">
        <p14:creationId xmlns:p14="http://schemas.microsoft.com/office/powerpoint/2010/main" val="95165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AD?</a:t>
            </a:r>
          </a:p>
        </p:txBody>
      </p:sp>
      <p:sp>
        <p:nvSpPr>
          <p:cNvPr id="4" name="Slide Number Placeholder 3"/>
          <p:cNvSpPr>
            <a:spLocks noGrp="1"/>
          </p:cNvSpPr>
          <p:nvPr>
            <p:ph type="sldNum" sz="quarter" idx="5"/>
          </p:nvPr>
        </p:nvSpPr>
        <p:spPr/>
        <p:txBody>
          <a:bodyPr/>
          <a:lstStyle/>
          <a:p>
            <a:fld id="{0432AB32-9A8C-2C44-B945-AE57F7315C65}" type="slidenum">
              <a:rPr lang="en-US" smtClean="0"/>
              <a:t>5</a:t>
            </a:fld>
            <a:endParaRPr lang="en-US"/>
          </a:p>
        </p:txBody>
      </p:sp>
    </p:spTree>
    <p:extLst>
      <p:ext uri="{BB962C8B-B14F-4D97-AF65-F5344CB8AC3E}">
        <p14:creationId xmlns:p14="http://schemas.microsoft.com/office/powerpoint/2010/main" val="103184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corresponding block diagram with capacity, path width and footprint annotated.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6</a:t>
            </a:fld>
            <a:endParaRPr lang="en-US"/>
          </a:p>
        </p:txBody>
      </p:sp>
    </p:spTree>
    <p:extLst>
      <p:ext uri="{BB962C8B-B14F-4D97-AF65-F5344CB8AC3E}">
        <p14:creationId xmlns:p14="http://schemas.microsoft.com/office/powerpoint/2010/main" val="302939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previous page</a:t>
            </a:r>
          </a:p>
        </p:txBody>
      </p:sp>
      <p:sp>
        <p:nvSpPr>
          <p:cNvPr id="4" name="Slide Number Placeholder 3"/>
          <p:cNvSpPr>
            <a:spLocks noGrp="1"/>
          </p:cNvSpPr>
          <p:nvPr>
            <p:ph type="sldNum" sz="quarter" idx="5"/>
          </p:nvPr>
        </p:nvSpPr>
        <p:spPr/>
        <p:txBody>
          <a:bodyPr/>
          <a:lstStyle/>
          <a:p>
            <a:fld id="{0432AB32-9A8C-2C44-B945-AE57F7315C65}" type="slidenum">
              <a:rPr lang="en-US" smtClean="0"/>
              <a:t>7</a:t>
            </a:fld>
            <a:endParaRPr lang="en-US"/>
          </a:p>
        </p:txBody>
      </p:sp>
    </p:spTree>
    <p:extLst>
      <p:ext uri="{BB962C8B-B14F-4D97-AF65-F5344CB8AC3E}">
        <p14:creationId xmlns:p14="http://schemas.microsoft.com/office/powerpoint/2010/main" val="387412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Google TPUs deployed?</a:t>
            </a:r>
          </a:p>
          <a:p>
            <a:r>
              <a:rPr lang="en-US" dirty="0"/>
              <a:t>$1.2 per chip hour : what is the </a:t>
            </a:r>
            <a:r>
              <a:rPr lang="en-US" dirty="0" err="1"/>
              <a:t>CoO</a:t>
            </a:r>
            <a:r>
              <a:rPr lang="en-US" dirty="0"/>
              <a:t> metric?   Applicable to all AI Accelerators?</a:t>
            </a:r>
          </a:p>
          <a:p>
            <a:r>
              <a:rPr lang="en-US" dirty="0"/>
              <a:t>  </a:t>
            </a:r>
          </a:p>
        </p:txBody>
      </p:sp>
      <p:sp>
        <p:nvSpPr>
          <p:cNvPr id="4" name="Slide Number Placeholder 3"/>
          <p:cNvSpPr>
            <a:spLocks noGrp="1"/>
          </p:cNvSpPr>
          <p:nvPr>
            <p:ph type="sldNum" sz="quarter" idx="5"/>
          </p:nvPr>
        </p:nvSpPr>
        <p:spPr/>
        <p:txBody>
          <a:bodyPr/>
          <a:lstStyle/>
          <a:p>
            <a:fld id="{0432AB32-9A8C-2C44-B945-AE57F7315C65}" type="slidenum">
              <a:rPr lang="en-US" smtClean="0"/>
              <a:t>9</a:t>
            </a:fld>
            <a:endParaRPr lang="en-US"/>
          </a:p>
        </p:txBody>
      </p:sp>
    </p:spTree>
    <p:extLst>
      <p:ext uri="{BB962C8B-B14F-4D97-AF65-F5344CB8AC3E}">
        <p14:creationId xmlns:p14="http://schemas.microsoft.com/office/powerpoint/2010/main" val="292696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help</a:t>
            </a:r>
          </a:p>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12</a:t>
            </a:fld>
            <a:endParaRPr lang="en-US"/>
          </a:p>
        </p:txBody>
      </p:sp>
    </p:spTree>
    <p:extLst>
      <p:ext uri="{BB962C8B-B14F-4D97-AF65-F5344CB8AC3E}">
        <p14:creationId xmlns:p14="http://schemas.microsoft.com/office/powerpoint/2010/main" val="391403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6237-FDA8-8F4E-1A82-F6EAC4D2B6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EC627-16F0-A03B-B182-864445755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F11B02-F85F-5DD3-C294-0FF61C84C3AD}"/>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5" name="Footer Placeholder 4">
            <a:extLst>
              <a:ext uri="{FF2B5EF4-FFF2-40B4-BE49-F238E27FC236}">
                <a16:creationId xmlns:a16="http://schemas.microsoft.com/office/drawing/2014/main" id="{823B2B8F-6EC4-D332-645F-39B241FE8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109B7-3EBE-EF1D-AB4A-8B8F9980DC50}"/>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12225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E72C-2B79-E180-1FBC-F18B7A40BE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C86E2B-A9A2-6F22-4573-AADE79F17F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27366-F86B-5F67-7F55-FBE849FAF572}"/>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5" name="Footer Placeholder 4">
            <a:extLst>
              <a:ext uri="{FF2B5EF4-FFF2-40B4-BE49-F238E27FC236}">
                <a16:creationId xmlns:a16="http://schemas.microsoft.com/office/drawing/2014/main" id="{5F185195-C479-DC3C-AAAC-20C3802E3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1F2CD-FA2C-181D-C4EA-AD12D12513E2}"/>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249643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E3F2F-E56A-DD5A-E937-5E38A48C4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511F9-D000-244B-6DB6-C0E8E22002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A520E-2EBB-2540-0078-255A4A39DC9D}"/>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5" name="Footer Placeholder 4">
            <a:extLst>
              <a:ext uri="{FF2B5EF4-FFF2-40B4-BE49-F238E27FC236}">
                <a16:creationId xmlns:a16="http://schemas.microsoft.com/office/drawing/2014/main" id="{2B7885BC-3388-8662-8D39-643B54D7E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84565-773D-E9EF-E212-0E541190227E}"/>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6386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0976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7723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118153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49295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8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348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331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1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F19E-CA89-9C9B-571B-7585E1942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C9599-A3F6-9D66-4608-C49DC6FDF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F3558-2A03-C858-E476-8BBA9C0B0E81}"/>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5" name="Footer Placeholder 4">
            <a:extLst>
              <a:ext uri="{FF2B5EF4-FFF2-40B4-BE49-F238E27FC236}">
                <a16:creationId xmlns:a16="http://schemas.microsoft.com/office/drawing/2014/main" id="{0F293D7B-7313-5762-4E8D-C7619E7FD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52CC7-1111-E3BA-0D5A-67A14F4C5085}"/>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373857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589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9047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r>
              <a:rPr lang="en-US"/>
              <a:t>Click icon to add picture</a:t>
            </a:r>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297671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r>
              <a:rPr lang="en-US"/>
              <a:t>Click to edit Master text styles</a:t>
            </a:r>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386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r>
              <a:rPr lang="en-US"/>
              <a:t>Click to edit Master text styles</a:t>
            </a:r>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63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74983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4428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7657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78280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675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4090-6AC4-5255-CEE9-4D4C842DC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18B89A-C9FD-B1C0-C0E5-F9007FBE52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CF3B29-F4C8-3CA2-A8C0-EBE23B13A869}"/>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5" name="Footer Placeholder 4">
            <a:extLst>
              <a:ext uri="{FF2B5EF4-FFF2-40B4-BE49-F238E27FC236}">
                <a16:creationId xmlns:a16="http://schemas.microsoft.com/office/drawing/2014/main" id="{D6B8334A-A412-37FF-91F1-125B50F44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A8D2A-0B01-9BBA-12B0-85CC11C6EA8E}"/>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3084485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5782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4799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796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036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8890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90692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73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408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a:t>54pt Intel Clear Pro</a:t>
            </a:r>
            <a:br>
              <a:rPr lang="en-US"/>
            </a:br>
            <a:r>
              <a:rPr lang="en-US"/>
              <a:t>blue section break</a:t>
            </a:r>
          </a:p>
        </p:txBody>
      </p:sp>
      <p:sp>
        <p:nvSpPr>
          <p:cNvPr id="3" name="Text Placeholder 2"/>
          <p:cNvSpPr>
            <a:spLocks noGrp="1"/>
          </p:cNvSpPr>
          <p:nvPr userDrawn="1">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
        <p:nvSpPr>
          <p:cNvPr id="5" name="Rectangle 4"/>
          <p:cNvSpPr/>
          <p:nvPr userDrawn="1"/>
        </p:nvSpPr>
        <p:spPr>
          <a:xfrm>
            <a:off x="607484" y="6408065"/>
            <a:ext cx="2287486" cy="328231"/>
          </a:xfrm>
          <a:prstGeom prst="rect">
            <a:avLst/>
          </a:prstGeom>
        </p:spPr>
        <p:txBody>
          <a:bodyPr wrap="none" lIns="0" tIns="0" rIns="0" bIns="0">
            <a:spAutoFit/>
          </a:bodyPr>
          <a:lstStyle/>
          <a:p>
            <a:pPr defTabSz="609585"/>
            <a:r>
              <a:rPr lang="en-US" sz="1333">
                <a:solidFill>
                  <a:prstClr val="white"/>
                </a:solidFill>
                <a:cs typeface="Intel Clear"/>
              </a:rPr>
              <a:t>Internet of Things Group</a:t>
            </a:r>
            <a:br>
              <a:rPr lang="en-US" sz="1333">
                <a:solidFill>
                  <a:prstClr val="white"/>
                </a:solidFill>
                <a:cs typeface="Intel Clear"/>
              </a:rPr>
            </a:br>
            <a:r>
              <a:rPr lang="en-US" sz="800">
                <a:solidFill>
                  <a:prstClr val="white"/>
                </a:solidFill>
                <a:cs typeface="Intel Clear"/>
              </a:rPr>
              <a:t>Platform Management and Customer Engineering</a:t>
            </a:r>
            <a:endParaRPr lang="en-US" sz="1333">
              <a:solidFill>
                <a:prstClr val="white"/>
              </a:solidFill>
              <a:cs typeface="Intel Clear"/>
            </a:endParaRPr>
          </a:p>
        </p:txBody>
      </p:sp>
      <p:pic>
        <p:nvPicPr>
          <p:cNvPr id="7" name="Picture 6"/>
          <p:cNvPicPr>
            <a:picLocks noChangeAspect="1"/>
          </p:cNvPicPr>
          <p:nvPr userDrawn="1"/>
        </p:nvPicPr>
        <p:blipFill rotWithShape="1">
          <a:blip r:embed="rId3"/>
          <a:srcRect l="20672" t="16248" r="16940" b="28774"/>
          <a:stretch/>
        </p:blipFill>
        <p:spPr>
          <a:xfrm>
            <a:off x="11308087" y="6305551"/>
            <a:ext cx="811109" cy="547672"/>
          </a:xfrm>
          <a:prstGeom prst="rect">
            <a:avLst/>
          </a:prstGeom>
        </p:spPr>
      </p:pic>
    </p:spTree>
    <p:extLst>
      <p:ext uri="{BB962C8B-B14F-4D97-AF65-F5344CB8AC3E}">
        <p14:creationId xmlns:p14="http://schemas.microsoft.com/office/powerpoint/2010/main" val="1805322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561B-00A1-7147-A83B-9EF06657C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45DC5-5D5A-B7F2-2D2F-F94D1446A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389C8-0B49-7039-1ED1-427CF70E6E70}"/>
              </a:ext>
            </a:extLst>
          </p:cNvPr>
          <p:cNvSpPr>
            <a:spLocks noGrp="1"/>
          </p:cNvSpPr>
          <p:nvPr>
            <p:ph type="dt" sz="half" idx="10"/>
          </p:nvPr>
        </p:nvSpPr>
        <p:spPr/>
        <p:txBody>
          <a:bodyPr/>
          <a:lstStyle/>
          <a:p>
            <a:fld id="{E482B17F-9862-4B55-8123-A4B8BC7DB66C}" type="datetimeFigureOut">
              <a:rPr lang="en-US" smtClean="0"/>
              <a:t>2/20/24</a:t>
            </a:fld>
            <a:endParaRPr lang="en-US"/>
          </a:p>
        </p:txBody>
      </p:sp>
      <p:sp>
        <p:nvSpPr>
          <p:cNvPr id="5" name="Footer Placeholder 4">
            <a:extLst>
              <a:ext uri="{FF2B5EF4-FFF2-40B4-BE49-F238E27FC236}">
                <a16:creationId xmlns:a16="http://schemas.microsoft.com/office/drawing/2014/main" id="{3A21D2E7-3E20-0B18-F8D8-8F5E44D8C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E2D78-021B-600C-AD1D-0641BCB989DD}"/>
              </a:ext>
            </a:extLst>
          </p:cNvPr>
          <p:cNvSpPr>
            <a:spLocks noGrp="1"/>
          </p:cNvSpPr>
          <p:nvPr>
            <p:ph type="sldNum" sz="quarter" idx="12"/>
          </p:nvPr>
        </p:nvSpPr>
        <p:spPr/>
        <p:txBody>
          <a:bodyPr/>
          <a:lstStyle/>
          <a:p>
            <a:fld id="{159D47A8-3EB3-436D-9F68-40020D014596}" type="slidenum">
              <a:rPr lang="en-US" smtClean="0"/>
              <a:t>‹#›</a:t>
            </a:fld>
            <a:endParaRPr lang="en-US"/>
          </a:p>
        </p:txBody>
      </p:sp>
    </p:spTree>
    <p:extLst>
      <p:ext uri="{BB962C8B-B14F-4D97-AF65-F5344CB8AC3E}">
        <p14:creationId xmlns:p14="http://schemas.microsoft.com/office/powerpoint/2010/main" val="243867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813E-A02B-1884-2449-D66C6C84E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87326-438A-77E7-7066-F610F0BE10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ABDD40-D044-DE9A-5EB1-8BC593879A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9AD46A-75FD-CB5F-FEB6-D4EE7F43E088}"/>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6" name="Footer Placeholder 5">
            <a:extLst>
              <a:ext uri="{FF2B5EF4-FFF2-40B4-BE49-F238E27FC236}">
                <a16:creationId xmlns:a16="http://schemas.microsoft.com/office/drawing/2014/main" id="{CD79771C-9010-D42B-94BD-BA7DB57A2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8E051-FD52-061F-8277-A3A68D6388EE}"/>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86782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1982CC-C5C2-43DF-8FDA-037495FAF982}"/>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77538DC6-5A10-44DE-BF8C-5185BC4F6B4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230081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Blue B">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82660D-9752-4416-A0A1-69ECA0CD4207}"/>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9" name="Rectangle 18">
              <a:extLst>
                <a:ext uri="{FF2B5EF4-FFF2-40B4-BE49-F238E27FC236}">
                  <a16:creationId xmlns:a16="http://schemas.microsoft.com/office/drawing/2014/main" id="{8581569F-6701-4CDA-895D-6BD6D388AB05}"/>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EFB02BB-CBC4-4742-9BA0-2C9212EFAF23}"/>
                </a:ext>
              </a:extLst>
            </p:cNvPr>
            <p:cNvGrpSpPr/>
            <p:nvPr userDrawn="1"/>
          </p:nvGrpSpPr>
          <p:grpSpPr>
            <a:xfrm>
              <a:off x="1468406" y="5995719"/>
              <a:ext cx="1059754" cy="396801"/>
              <a:chOff x="1314450" y="6391094"/>
              <a:chExt cx="1123377" cy="420623"/>
            </a:xfrm>
          </p:grpSpPr>
          <p:sp>
            <p:nvSpPr>
              <p:cNvPr id="24" name="Freeform: Shape 23">
                <a:extLst>
                  <a:ext uri="{FF2B5EF4-FFF2-40B4-BE49-F238E27FC236}">
                    <a16:creationId xmlns:a16="http://schemas.microsoft.com/office/drawing/2014/main" id="{85AE6566-9773-4111-B8E5-827E7E8AE779}"/>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5" name="Freeform: Shape 24">
                <a:extLst>
                  <a:ext uri="{FF2B5EF4-FFF2-40B4-BE49-F238E27FC236}">
                    <a16:creationId xmlns:a16="http://schemas.microsoft.com/office/drawing/2014/main" id="{5251A5FC-EF81-41EC-BA9D-EC2323003C59}"/>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6" name="Freeform: Shape 25">
                <a:extLst>
                  <a:ext uri="{FF2B5EF4-FFF2-40B4-BE49-F238E27FC236}">
                    <a16:creationId xmlns:a16="http://schemas.microsoft.com/office/drawing/2014/main" id="{E6ED56C7-8502-4EC0-A864-040B8DB9D86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7" name="Freeform: Shape 26">
                <a:extLst>
                  <a:ext uri="{FF2B5EF4-FFF2-40B4-BE49-F238E27FC236}">
                    <a16:creationId xmlns:a16="http://schemas.microsoft.com/office/drawing/2014/main" id="{6C77F18A-71EB-4B46-8C22-E5C1ACCE6C40}"/>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758CE26D-A586-4A86-AA98-B9D850FBFCD7}"/>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7CE63CF4-E38C-42FE-9C75-CB2B3DEB5FBD}"/>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67E1EECF-CDF6-475D-8C89-D59E9C677475}"/>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19477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1B587A-481D-4354-9508-D5D8FF887B06}"/>
              </a:ext>
              <a:ext uri="{C183D7F6-B498-43B3-948B-1728B52AA6E4}">
                <adec:decorative xmlns:adec="http://schemas.microsoft.com/office/drawing/2017/decorative" val="1"/>
              </a:ext>
            </a:extLst>
          </p:cNvPr>
          <p:cNvGrpSpPr/>
          <p:nvPr userDrawn="1"/>
        </p:nvGrpSpPr>
        <p:grpSpPr>
          <a:xfrm>
            <a:off x="573803" y="0"/>
            <a:ext cx="4325371" cy="6377476"/>
            <a:chOff x="573803" y="0"/>
            <a:chExt cx="4325371" cy="6377476"/>
          </a:xfrm>
        </p:grpSpPr>
        <p:sp>
          <p:nvSpPr>
            <p:cNvPr id="12" name="Rectangle 11">
              <a:extLst>
                <a:ext uri="{FF2B5EF4-FFF2-40B4-BE49-F238E27FC236}">
                  <a16:creationId xmlns:a16="http://schemas.microsoft.com/office/drawing/2014/main" id="{1CFE29C8-410C-4059-919F-670CE49EA18F}"/>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1ADCBE42-BEC7-4DF9-A16F-7E76C7D448E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AAA47B74-98DC-499D-981D-583A2DD69E50}"/>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33D68EB8-A34F-47E3-8B7F-5FF260D65B7C}"/>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7" name="Graphic 16">
              <a:extLst>
                <a:ext uri="{FF2B5EF4-FFF2-40B4-BE49-F238E27FC236}">
                  <a16:creationId xmlns:a16="http://schemas.microsoft.com/office/drawing/2014/main" id="{07897D68-7CB8-406F-9146-F00DE71319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grpSp>
        <p:nvGrpSpPr>
          <p:cNvPr id="4" name="Group 3">
            <a:extLst>
              <a:ext uri="{FF2B5EF4-FFF2-40B4-BE49-F238E27FC236}">
                <a16:creationId xmlns:a16="http://schemas.microsoft.com/office/drawing/2014/main" id="{66D8E5A8-9477-47F6-9CA7-9A7DC46705CE}"/>
              </a:ext>
              <a:ext uri="{C183D7F6-B498-43B3-948B-1728B52AA6E4}">
                <adec:decorative xmlns:adec="http://schemas.microsoft.com/office/drawing/2017/decorative" val="1"/>
              </a:ext>
            </a:extLst>
          </p:cNvPr>
          <p:cNvGrpSpPr/>
          <p:nvPr/>
        </p:nvGrpSpPr>
        <p:grpSpPr>
          <a:xfrm>
            <a:off x="573803" y="0"/>
            <a:ext cx="4325371" cy="6377476"/>
            <a:chOff x="573803" y="0"/>
            <a:chExt cx="4325371" cy="6377476"/>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accent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tx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0477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07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p>
            <a:r>
              <a:rPr lang="en-US"/>
              <a:t>Click to edit title style</a:t>
            </a:r>
          </a:p>
        </p:txBody>
      </p:sp>
    </p:spTree>
    <p:extLst>
      <p:ext uri="{BB962C8B-B14F-4D97-AF65-F5344CB8AC3E}">
        <p14:creationId xmlns:p14="http://schemas.microsoft.com/office/powerpoint/2010/main" val="266333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1487056"/>
            <a:ext cx="10972800" cy="468990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22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240">
          <p15:clr>
            <a:srgbClr val="FBAE40"/>
          </p15:clr>
        </p15:guide>
        <p15:guide id="6" pos="715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381000" y="1494289"/>
            <a:ext cx="10972800" cy="525462"/>
          </a:xfrm>
        </p:spPr>
        <p:txBody>
          <a:bodyPr>
            <a:noAutofit/>
          </a:bodyPr>
          <a:lstStyle>
            <a:lvl1pPr marL="0" indent="0">
              <a:buFontTx/>
              <a:buNone/>
              <a:defRPr sz="3200" b="0" i="0">
                <a:solidFill>
                  <a:schemeClr val="accent1"/>
                </a:solidFill>
                <a:latin typeface="IntelOne Text" panose="020B0503020203020204" pitchFamily="34" charset="77"/>
              </a:defRPr>
            </a:lvl1pPr>
          </a:lstStyle>
          <a:p>
            <a:pPr lvl="0"/>
            <a:r>
              <a:rPr lang="en-US"/>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2110067"/>
            <a:ext cx="10972800" cy="4084256"/>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1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81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75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r>
              <a:rPr lang="en-US"/>
              <a:t>Click icon to add picture</a:t>
            </a:r>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hasCustomPrompt="1"/>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r>
              <a:rPr lang="en-US"/>
              <a:t>Click icon to add picture</a:t>
            </a:r>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hasCustomPrompt="1"/>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14335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63CE-37EF-91DC-CD66-215E28EB0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223761-72FB-E0D3-9AC9-A298FB6A3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AA5EE1-C348-841A-E884-0C1B6EDF5E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826134-D02A-E001-BB75-59865E244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88DC7-959B-BB10-D9CB-7CB887F52E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9824CD-B58B-1619-82C0-847988B6607A}"/>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8" name="Footer Placeholder 7">
            <a:extLst>
              <a:ext uri="{FF2B5EF4-FFF2-40B4-BE49-F238E27FC236}">
                <a16:creationId xmlns:a16="http://schemas.microsoft.com/office/drawing/2014/main" id="{D9C99C66-94A3-A062-D729-38A50EF548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E78401-A388-5C37-D34D-10DD141725FD}"/>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421607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r>
              <a:rPr lang="en-US"/>
              <a:t>Click icon to add picture</a:t>
            </a:r>
          </a:p>
        </p:txBody>
      </p:sp>
      <p:sp>
        <p:nvSpPr>
          <p:cNvPr id="8" name="Text Placeholder 5">
            <a:extLst>
              <a:ext uri="{FF2B5EF4-FFF2-40B4-BE49-F238E27FC236}">
                <a16:creationId xmlns:a16="http://schemas.microsoft.com/office/drawing/2014/main" id="{C4D1D699-1964-9A45-A892-EAAC949B8250}"/>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266527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44225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accent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tx2"/>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265504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bg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A43DA6DA-63DC-460A-B2F4-6584E4114B06}"/>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7" name="Graphic 6">
            <a:extLst>
              <a:ext uri="{FF2B5EF4-FFF2-40B4-BE49-F238E27FC236}">
                <a16:creationId xmlns:a16="http://schemas.microsoft.com/office/drawing/2014/main" id="{EF26FFBC-3F56-4549-828C-9A20F03B19B1}"/>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1EBB8918-321F-4814-85AD-F9F7A8C67AEF}"/>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DFBDE8F-8844-4DFF-BA21-35B58CB1D8AF}"/>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0" name="Rectangle 9">
            <a:extLst>
              <a:ext uri="{FF2B5EF4-FFF2-40B4-BE49-F238E27FC236}">
                <a16:creationId xmlns:a16="http://schemas.microsoft.com/office/drawing/2014/main" id="{D575CFAC-8A95-416C-AF0A-BE82C31DD56A}"/>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1" name="TextBox 10">
            <a:extLst>
              <a:ext uri="{FF2B5EF4-FFF2-40B4-BE49-F238E27FC236}">
                <a16:creationId xmlns:a16="http://schemas.microsoft.com/office/drawing/2014/main" id="{201852F3-59BE-4CC1-B2BF-0FAA22504E8B}"/>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540C7463-044C-48C5-9C61-01035600C0E0}"/>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791783BE-2760-44E4-ADC3-DD3F254CEABA}"/>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4" name="Rectangle 13">
            <a:extLst>
              <a:ext uri="{FF2B5EF4-FFF2-40B4-BE49-F238E27FC236}">
                <a16:creationId xmlns:a16="http://schemas.microsoft.com/office/drawing/2014/main" id="{3547586F-EE67-4051-9999-DE673BC9B9CB}"/>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83B0D2E6-CDB6-4990-9882-8E1AC38762E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6" name="Rectangle 15">
            <a:extLst>
              <a:ext uri="{FF2B5EF4-FFF2-40B4-BE49-F238E27FC236}">
                <a16:creationId xmlns:a16="http://schemas.microsoft.com/office/drawing/2014/main" id="{88A1EC77-5BEB-45BB-B35A-D1CB9FB0922E}"/>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7" name="TextBox 16">
            <a:extLst>
              <a:ext uri="{FF2B5EF4-FFF2-40B4-BE49-F238E27FC236}">
                <a16:creationId xmlns:a16="http://schemas.microsoft.com/office/drawing/2014/main" id="{FFE3CC19-B2E2-40FF-B774-8AD1AD5A1A0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50511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accent1"/>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393752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Segu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3CEB7CF4-6E59-4F58-B339-D2AEFB0D202B}"/>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55FB7B45-0229-4BD9-84EB-963DE20FBDD7}"/>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35E9F9A1-9773-43B8-98D0-A483D488C5EF}"/>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2" name="Graphic 11">
            <a:extLst>
              <a:ext uri="{FF2B5EF4-FFF2-40B4-BE49-F238E27FC236}">
                <a16:creationId xmlns:a16="http://schemas.microsoft.com/office/drawing/2014/main" id="{50338064-1322-4DA2-AA1C-4E086E88E7F2}"/>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EB20DD1C-FBB9-4A79-99DE-1A05C67584B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A8CF211-593C-4B89-BA8B-B4BF959BF14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5" name="Rectangle 14">
            <a:extLst>
              <a:ext uri="{FF2B5EF4-FFF2-40B4-BE49-F238E27FC236}">
                <a16:creationId xmlns:a16="http://schemas.microsoft.com/office/drawing/2014/main" id="{4386AE8E-163B-4673-9C89-BA60DB5BB6EB}"/>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6" name="TextBox 15">
            <a:extLst>
              <a:ext uri="{FF2B5EF4-FFF2-40B4-BE49-F238E27FC236}">
                <a16:creationId xmlns:a16="http://schemas.microsoft.com/office/drawing/2014/main" id="{5A9A01FA-314F-465F-BEBB-029CC884BD8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13979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ontent Blue A">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368D64-A019-4399-A672-206E0E3B7414}"/>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341B807F-E5A0-4B47-8126-0798D03DDEEE}"/>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3C2D0DF1-6BFD-4E45-8CA9-4436F31DB615}"/>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0BFD17C7-2044-4743-9B58-A721FED6F07E}"/>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BC1BD233-1B52-4259-BBB2-FFAB0A8D1A3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0E012ABA-EED9-48CA-B3FF-9EE6151C69B9}"/>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A2426B1C-8B0F-44A4-8250-F1D8598549E8}"/>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45D4EF16-2639-4F0C-B7CE-3B49694D7462}"/>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FFEF9D7-E955-4747-98A8-A3CDA0B2EA11}"/>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1C53175F-9DFF-470F-9639-8993D337BE4A}"/>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246619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and Content Blue B">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F68134-655A-4C58-8EC5-042D492A62BF}"/>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AF16FE66-F77C-48EC-9636-B0D3F1F816E2}"/>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2FC6B6DC-5CBA-4569-BD05-67C2152AE1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EF9F90E2-0FB9-44A2-B48E-E894C3113E8B}"/>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4B2BE4E4-A2DB-46D6-B372-8C331EFD1D2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5D945211-AEEA-4A21-B35C-B4FC0F99C65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3CBCDBB5-E209-49E3-8CC6-AEB941DB1EE2}"/>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E63C2813-2F09-413F-9991-44CA3B6BE2D7}"/>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92EC626-BB7B-40F7-9ABD-4FB62F9E9719}"/>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040C129E-8ED4-49C2-A5EB-49C77A547ED5}"/>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172094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9E57986-E823-49CC-B8D3-C5A2AD9415DB}"/>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tx1"/>
                </a:solidFill>
              </a:defRPr>
            </a:lvl1pPr>
          </a:lstStyle>
          <a:p>
            <a:r>
              <a:rPr lang="en-US"/>
              <a:t>Click to edit title style</a:t>
            </a:r>
          </a:p>
        </p:txBody>
      </p:sp>
      <p:sp>
        <p:nvSpPr>
          <p:cNvPr id="17" name="Rectangle 16">
            <a:extLst>
              <a:ext uri="{FF2B5EF4-FFF2-40B4-BE49-F238E27FC236}">
                <a16:creationId xmlns:a16="http://schemas.microsoft.com/office/drawing/2014/main" id="{E32B7E3E-B537-4EE3-BA97-B90982F6C31B}"/>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3506BD04-B5E7-422F-B321-54907EFDFDD8}"/>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E175E17D-D74E-461D-9994-21701E9CF3FE}"/>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5" name="Rectangle 14">
            <a:extLst>
              <a:ext uri="{FF2B5EF4-FFF2-40B4-BE49-F238E27FC236}">
                <a16:creationId xmlns:a16="http://schemas.microsoft.com/office/drawing/2014/main" id="{165D4340-FCEE-4743-A648-5DB311031F75}"/>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C35DA17-DFF2-467C-A710-877908080517}"/>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1" name="Rectangle 20">
              <a:extLst>
                <a:ext uri="{FF2B5EF4-FFF2-40B4-BE49-F238E27FC236}">
                  <a16:creationId xmlns:a16="http://schemas.microsoft.com/office/drawing/2014/main" id="{C6AEFDCF-A68C-4E0D-95B4-6F1A9717550A}"/>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F55E41F1-4636-455F-8CC5-9CC2D25CD287}"/>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BF6C486-C6BA-41CF-8F21-5691BA4400F2}"/>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4" name="TextBox 23">
            <a:extLst>
              <a:ext uri="{FF2B5EF4-FFF2-40B4-BE49-F238E27FC236}">
                <a16:creationId xmlns:a16="http://schemas.microsoft.com/office/drawing/2014/main" id="{A0695690-BC82-4B1F-9B7E-92DC6CAFF117}"/>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50103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with Frame Whit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Rectangle 6">
            <a:extLst>
              <a:ext uri="{FF2B5EF4-FFF2-40B4-BE49-F238E27FC236}">
                <a16:creationId xmlns:a16="http://schemas.microsoft.com/office/drawing/2014/main" id="{A00988D3-27CA-4F8F-A6E2-E1104C51DCB1}"/>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B7030671-1E88-49B1-9FE5-927C1B8EE1BE}"/>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6" name="Rectangle 5">
            <a:extLst>
              <a:ext uri="{FF2B5EF4-FFF2-40B4-BE49-F238E27FC236}">
                <a16:creationId xmlns:a16="http://schemas.microsoft.com/office/drawing/2014/main" id="{AA228789-1C29-4F2A-B05E-B47226DD5081}"/>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828800"/>
            <a:ext cx="10557387" cy="3200400"/>
          </a:xfrm>
        </p:spPr>
        <p:txBody>
          <a:bodyPr>
            <a:normAutofit/>
          </a:bodyPr>
          <a:lstStyle>
            <a:lvl1pPr algn="ctr">
              <a:defRPr sz="4800">
                <a:solidFill>
                  <a:schemeClr val="accent1"/>
                </a:solidFill>
              </a:defRPr>
            </a:lvl1pPr>
          </a:lstStyle>
          <a:p>
            <a:r>
              <a:rPr lang="en-US"/>
              <a:t>Click to edit title style</a:t>
            </a:r>
          </a:p>
        </p:txBody>
      </p:sp>
    </p:spTree>
    <p:extLst>
      <p:ext uri="{BB962C8B-B14F-4D97-AF65-F5344CB8AC3E}">
        <p14:creationId xmlns:p14="http://schemas.microsoft.com/office/powerpoint/2010/main" val="277696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92DD-3C95-7203-8A53-E607127CA8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FC1D7-CE65-C5D6-7048-2A1ABA93F6BE}"/>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4" name="Footer Placeholder 3">
            <a:extLst>
              <a:ext uri="{FF2B5EF4-FFF2-40B4-BE49-F238E27FC236}">
                <a16:creationId xmlns:a16="http://schemas.microsoft.com/office/drawing/2014/main" id="{BC74BF41-33A0-56AF-32A3-2436469C01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DD8972-E1C5-B68D-ACBC-146A3EB6A4BE}"/>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363430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with Frame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Graphic 5">
            <a:extLst>
              <a:ext uri="{FF2B5EF4-FFF2-40B4-BE49-F238E27FC236}">
                <a16:creationId xmlns:a16="http://schemas.microsoft.com/office/drawing/2014/main" id="{5DDBF953-491D-46D1-9B3A-9BACF5F24487}"/>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F2B9AAD6-9860-4DB3-B7F8-14D9F7EC7EC8}"/>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8" name="Rectangle 7">
            <a:extLst>
              <a:ext uri="{FF2B5EF4-FFF2-40B4-BE49-F238E27FC236}">
                <a16:creationId xmlns:a16="http://schemas.microsoft.com/office/drawing/2014/main" id="{02595309-FEF7-41EA-9715-F4426DF07254}"/>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Rectangle 9">
            <a:extLst>
              <a:ext uri="{FF2B5EF4-FFF2-40B4-BE49-F238E27FC236}">
                <a16:creationId xmlns:a16="http://schemas.microsoft.com/office/drawing/2014/main" id="{2460A36B-1810-4498-834B-51F1D1A293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EFA9CD9B-5FA5-485E-919D-13A6CB9B3191}"/>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2" name="Graphic 11">
            <a:extLst>
              <a:ext uri="{FF2B5EF4-FFF2-40B4-BE49-F238E27FC236}">
                <a16:creationId xmlns:a16="http://schemas.microsoft.com/office/drawing/2014/main" id="{9404C922-CDF2-4F38-AFEE-299C1D97DA89}"/>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92FF7EB7-3074-4A03-9376-7D8CBA804C4B}"/>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BE6E5BC3-B783-496C-9E9D-03475FAADAC4}"/>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776845"/>
            <a:ext cx="10557387" cy="3304310"/>
          </a:xfrm>
        </p:spPr>
        <p:txBody>
          <a:bodyPr>
            <a:normAutofit/>
          </a:bodyPr>
          <a:lstStyle>
            <a:lvl1pPr algn="ctr">
              <a:defRPr sz="4800">
                <a:solidFill>
                  <a:schemeClr val="bg1"/>
                </a:solidFill>
              </a:defRPr>
            </a:lvl1pPr>
          </a:lstStyle>
          <a:p>
            <a:r>
              <a:rPr lang="en-US"/>
              <a:t>Click to edit title style</a:t>
            </a:r>
          </a:p>
        </p:txBody>
      </p:sp>
    </p:spTree>
    <p:extLst>
      <p:ext uri="{BB962C8B-B14F-4D97-AF65-F5344CB8AC3E}">
        <p14:creationId xmlns:p14="http://schemas.microsoft.com/office/powerpoint/2010/main" val="120963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pic>
        <p:nvPicPr>
          <p:cNvPr id="3" name="Picture 2" descr="Logo&#10;&#10;Description automatically generated">
            <a:extLst>
              <a:ext uri="{FF2B5EF4-FFF2-40B4-BE49-F238E27FC236}">
                <a16:creationId xmlns:a16="http://schemas.microsoft.com/office/drawing/2014/main" id="{204B0861-499A-4B5C-86C7-11D994DAA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36062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248F-BA72-00DE-021E-B51C057E75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A1FCD-998B-5AE9-4E0A-F75052E60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82021-0E28-CBEB-05C6-0C053D2E6B4E}"/>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5" name="Footer Placeholder 4">
            <a:extLst>
              <a:ext uri="{FF2B5EF4-FFF2-40B4-BE49-F238E27FC236}">
                <a16:creationId xmlns:a16="http://schemas.microsoft.com/office/drawing/2014/main" id="{89C20898-A1E1-5B45-78DB-40D1B5F2D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82D96-1CA6-0D7E-3948-8013909D10FC}"/>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1815819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E1E1-C51E-F01B-3FC8-622FC4D4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FD78F-3755-D3FE-2FB8-D4902F6A8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AEA82-57DA-08F2-1F5A-2489C58EB071}"/>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5" name="Footer Placeholder 4">
            <a:extLst>
              <a:ext uri="{FF2B5EF4-FFF2-40B4-BE49-F238E27FC236}">
                <a16:creationId xmlns:a16="http://schemas.microsoft.com/office/drawing/2014/main" id="{3E664643-D0F9-9916-B357-8216D2071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52798-8B2D-D900-F02B-6B7FF4759FD7}"/>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2974895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5582-E8F7-6815-A69F-855253A304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E0C9A-8F0B-ECF2-4783-07E773BD8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A4E184-C183-23FD-18C6-A0A4CF74D8E6}"/>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5" name="Footer Placeholder 4">
            <a:extLst>
              <a:ext uri="{FF2B5EF4-FFF2-40B4-BE49-F238E27FC236}">
                <a16:creationId xmlns:a16="http://schemas.microsoft.com/office/drawing/2014/main" id="{E6D435AD-61B1-DF7B-A32A-3F90709CC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1CF78-7694-84A2-484E-E4D9722D3FBC}"/>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3887145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A64A-E421-C685-80A0-C5FD06139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40571-C894-6F70-788E-18A8C5C01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E7D477-106D-DA88-0EC8-8BF47C31D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97971-A5D8-559E-4DB1-AC587EB1E146}"/>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6" name="Footer Placeholder 5">
            <a:extLst>
              <a:ext uri="{FF2B5EF4-FFF2-40B4-BE49-F238E27FC236}">
                <a16:creationId xmlns:a16="http://schemas.microsoft.com/office/drawing/2014/main" id="{BD47E284-F38B-6A05-AFED-6CF418E92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1B29A-E7CA-6841-D00A-C28F4FF23AA0}"/>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1647950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6B78-1586-5118-EDA6-7CDA753C75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B8751F-B7B7-9C05-D6BF-7DC5E4C54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7CE38-5AE3-3675-8C66-11478D80B2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34E8D-CEAD-B377-BD7E-48D6A592FB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540C53-EDC1-2444-8ECF-A83531A1D7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01E7EE-7562-8A7A-FCDF-804849F9F6CB}"/>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8" name="Footer Placeholder 7">
            <a:extLst>
              <a:ext uri="{FF2B5EF4-FFF2-40B4-BE49-F238E27FC236}">
                <a16:creationId xmlns:a16="http://schemas.microsoft.com/office/drawing/2014/main" id="{85BE606C-2E5A-AEBD-FA44-715A13C7CF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D7C04B-2D36-78EA-AA85-602A7067509E}"/>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1638475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C81C-3CE9-E2DC-A0C4-0913B09FEF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E4BFE-EA69-BBFE-DA15-15CDBEBE3B0B}"/>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4" name="Footer Placeholder 3">
            <a:extLst>
              <a:ext uri="{FF2B5EF4-FFF2-40B4-BE49-F238E27FC236}">
                <a16:creationId xmlns:a16="http://schemas.microsoft.com/office/drawing/2014/main" id="{6CA25128-9261-D86C-D878-3E700FAA49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5F9E50-4CB6-349C-44D7-B62650225983}"/>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14950201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FDAB8-F8CE-84D9-B090-BF1C839A1146}"/>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3" name="Footer Placeholder 2">
            <a:extLst>
              <a:ext uri="{FF2B5EF4-FFF2-40B4-BE49-F238E27FC236}">
                <a16:creationId xmlns:a16="http://schemas.microsoft.com/office/drawing/2014/main" id="{FCD78A18-3207-5FED-02E8-3D5C35DB00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B5FA9C-A525-AA2C-A7AC-FE41ED1AD30D}"/>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30308588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9378-30CE-46E0-A772-4A8336AD6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347BE-0FA4-EFC1-08FF-742A3C207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5FD242-24DE-6F1A-94A5-804EAC8BD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A4042-64F3-F951-7A93-3464C1CCA2A1}"/>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6" name="Footer Placeholder 5">
            <a:extLst>
              <a:ext uri="{FF2B5EF4-FFF2-40B4-BE49-F238E27FC236}">
                <a16:creationId xmlns:a16="http://schemas.microsoft.com/office/drawing/2014/main" id="{A39FCDB2-5BEC-F894-38EA-5E411EF54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9242A-EFFC-B716-BC22-A757C13ADEC4}"/>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8389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756F6-48B2-4E05-904F-1813028130F8}"/>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3" name="Footer Placeholder 2">
            <a:extLst>
              <a:ext uri="{FF2B5EF4-FFF2-40B4-BE49-F238E27FC236}">
                <a16:creationId xmlns:a16="http://schemas.microsoft.com/office/drawing/2014/main" id="{C9648D9C-84C5-ECF2-5957-62EA88FB8E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8A9C0-984C-9152-F14B-C3DDB49057D0}"/>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9203583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1231-8F59-06F1-EF32-6AF644129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8E4B9C-3F13-DBEB-349B-213825DC26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7D684-6FA1-C1C8-F56F-9C9C096CE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28BFE-4419-E801-C66C-7C4DE70026F5}"/>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6" name="Footer Placeholder 5">
            <a:extLst>
              <a:ext uri="{FF2B5EF4-FFF2-40B4-BE49-F238E27FC236}">
                <a16:creationId xmlns:a16="http://schemas.microsoft.com/office/drawing/2014/main" id="{56DD4EC8-EEB6-BC7E-6689-FE7186CAC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E1692-BE62-8E3C-F073-D2EB21E16B51}"/>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890376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000-3142-F3B5-602E-1DC87FB42B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5E0B78-B338-44A2-709E-5B15C9C56F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3D245-516F-406C-34F6-B638A4931257}"/>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5" name="Footer Placeholder 4">
            <a:extLst>
              <a:ext uri="{FF2B5EF4-FFF2-40B4-BE49-F238E27FC236}">
                <a16:creationId xmlns:a16="http://schemas.microsoft.com/office/drawing/2014/main" id="{29D5DCFF-6593-37BC-9CD5-7574F081B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445D7-851A-2908-9B46-D35208F2394D}"/>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3435443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52686-42F6-5194-6A44-8D208ECC4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56FDB-C621-2749-4902-13975D9C3A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FA7DA-7D20-8138-E62B-CD7700015084}"/>
              </a:ext>
            </a:extLst>
          </p:cNvPr>
          <p:cNvSpPr>
            <a:spLocks noGrp="1"/>
          </p:cNvSpPr>
          <p:nvPr>
            <p:ph type="dt" sz="half" idx="10"/>
          </p:nvPr>
        </p:nvSpPr>
        <p:spPr/>
        <p:txBody>
          <a:bodyPr/>
          <a:lstStyle/>
          <a:p>
            <a:fld id="{D46B1A8A-DBA7-431B-BB90-AC0485B0A973}" type="datetimeFigureOut">
              <a:rPr lang="en-US" smtClean="0"/>
              <a:t>2/20/24</a:t>
            </a:fld>
            <a:endParaRPr lang="en-US"/>
          </a:p>
        </p:txBody>
      </p:sp>
      <p:sp>
        <p:nvSpPr>
          <p:cNvPr id="5" name="Footer Placeholder 4">
            <a:extLst>
              <a:ext uri="{FF2B5EF4-FFF2-40B4-BE49-F238E27FC236}">
                <a16:creationId xmlns:a16="http://schemas.microsoft.com/office/drawing/2014/main" id="{2F428B4E-C4E4-F75C-589D-25505768F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A2E5E-B6C1-0F8E-A608-29709A820F15}"/>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85558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2977-B1E0-492A-BBED-8A1F28C01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0B4535-0CBF-0CDC-1704-B7422BC84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1F0E5-FCF2-6BEB-05AF-F97005E8F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2E723-2143-DFB3-0219-86CE02FCB517}"/>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6" name="Footer Placeholder 5">
            <a:extLst>
              <a:ext uri="{FF2B5EF4-FFF2-40B4-BE49-F238E27FC236}">
                <a16:creationId xmlns:a16="http://schemas.microsoft.com/office/drawing/2014/main" id="{C97E7440-6CE1-F00F-A450-4C807AF5E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469BD-2F30-BFB5-357A-039D2CD64671}"/>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63723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F33E-04B5-1E49-EFB8-36A62B8F0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EF5DCD-2553-3762-4CE4-970C8AC4A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2B760-687E-C3DC-8CE0-BD7D5CE03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8DCBA-DF8D-C98D-198E-1830CC146A83}"/>
              </a:ext>
            </a:extLst>
          </p:cNvPr>
          <p:cNvSpPr>
            <a:spLocks noGrp="1"/>
          </p:cNvSpPr>
          <p:nvPr>
            <p:ph type="dt" sz="half" idx="10"/>
          </p:nvPr>
        </p:nvSpPr>
        <p:spPr/>
        <p:txBody>
          <a:bodyPr/>
          <a:lstStyle/>
          <a:p>
            <a:fld id="{BFCBB102-4E25-FC49-BEC0-0CFC776CEE1B}" type="datetimeFigureOut">
              <a:rPr lang="en-US" smtClean="0"/>
              <a:t>2/20/24</a:t>
            </a:fld>
            <a:endParaRPr lang="en-US"/>
          </a:p>
        </p:txBody>
      </p:sp>
      <p:sp>
        <p:nvSpPr>
          <p:cNvPr id="6" name="Footer Placeholder 5">
            <a:extLst>
              <a:ext uri="{FF2B5EF4-FFF2-40B4-BE49-F238E27FC236}">
                <a16:creationId xmlns:a16="http://schemas.microsoft.com/office/drawing/2014/main" id="{AFA25D88-31D6-A21C-689B-C0679ED5C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137513-1BC2-7961-A76A-3A5F5B7C2834}"/>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98561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sv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2.sv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1.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81F04-FB70-036B-3DAC-F46C233A3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3661CC-818F-D5AD-7B72-EE7376D95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80885-7461-1967-BDB3-A6D129A48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CBB102-4E25-FC49-BEC0-0CFC776CEE1B}" type="datetimeFigureOut">
              <a:rPr lang="en-US" smtClean="0"/>
              <a:t>2/20/24</a:t>
            </a:fld>
            <a:endParaRPr lang="en-US"/>
          </a:p>
        </p:txBody>
      </p:sp>
      <p:sp>
        <p:nvSpPr>
          <p:cNvPr id="5" name="Footer Placeholder 4">
            <a:extLst>
              <a:ext uri="{FF2B5EF4-FFF2-40B4-BE49-F238E27FC236}">
                <a16:creationId xmlns:a16="http://schemas.microsoft.com/office/drawing/2014/main" id="{6B595EDE-84B8-060C-CD17-D8BE8C833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D893F9-4E42-CD47-7193-385BB4D8E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C6DB09-2E27-C849-A166-C10489B55372}" type="slidenum">
              <a:rPr lang="en-US" smtClean="0"/>
              <a:t>‹#›</a:t>
            </a:fld>
            <a:endParaRPr lang="en-US"/>
          </a:p>
        </p:txBody>
      </p:sp>
    </p:spTree>
    <p:extLst>
      <p:ext uri="{BB962C8B-B14F-4D97-AF65-F5344CB8AC3E}">
        <p14:creationId xmlns:p14="http://schemas.microsoft.com/office/powerpoint/2010/main" val="210065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170513" cy="231410"/>
          </a:xfrm>
          <a:prstGeom prst="rect">
            <a:avLst/>
          </a:prstGeom>
        </p:spPr>
        <p:txBody>
          <a:bodyPr wrap="none">
            <a:spAutoFit/>
          </a:bodyPr>
          <a:lstStyle/>
          <a:p>
            <a:pPr algn="l"/>
            <a:r>
              <a:rPr lang="en-US" sz="1000">
                <a:solidFill>
                  <a:schemeClr val="bg2"/>
                </a:solidFill>
              </a:rPr>
              <a:t>NEX OCTO XPPA</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2817768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eaLnBrk="1" latinLnBrk="0" hangingPunct="1">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9" name="Rectangle 8" descr="Department or Event Name">
            <a:extLst>
              <a:ext uri="{FF2B5EF4-FFF2-40B4-BE49-F238E27FC236}">
                <a16:creationId xmlns:a16="http://schemas.microsoft.com/office/drawing/2014/main" id="{8A75CF89-9B1A-49AA-8C1C-7280637B6567}"/>
              </a:ext>
            </a:extLst>
          </p:cNvPr>
          <p:cNvSpPr/>
          <p:nvPr/>
        </p:nvSpPr>
        <p:spPr>
          <a:xfrm>
            <a:off x="286365" y="6510549"/>
            <a:ext cx="2172390"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137466" y="6554735"/>
            <a:ext cx="476084" cy="177524"/>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EDE1E402-C0AA-4A44-97FB-BE9DDACF9A55}"/>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descr="Intel Confidential">
            <a:extLst>
              <a:ext uri="{FF2B5EF4-FFF2-40B4-BE49-F238E27FC236}">
                <a16:creationId xmlns:a16="http://schemas.microsoft.com/office/drawing/2014/main" id="{906391AB-9F76-4178-9622-4768A6A6C7CA}"/>
              </a:ext>
            </a:extLst>
          </p:cNvPr>
          <p:cNvSpPr/>
          <p:nvPr userDrawn="1"/>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15" name="Rectangle 14" descr="Department or Event Name">
            <a:extLst>
              <a:ext uri="{FF2B5EF4-FFF2-40B4-BE49-F238E27FC236}">
                <a16:creationId xmlns:a16="http://schemas.microsoft.com/office/drawing/2014/main" id="{690E8CB7-4C09-47D4-9A3A-4E8E8877F589}"/>
              </a:ext>
            </a:extLst>
          </p:cNvPr>
          <p:cNvSpPr/>
          <p:nvPr userDrawn="1"/>
        </p:nvSpPr>
        <p:spPr>
          <a:xfrm>
            <a:off x="286365" y="6510549"/>
            <a:ext cx="2172390"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6" name="Graphic 15">
            <a:extLst>
              <a:ext uri="{FF2B5EF4-FFF2-40B4-BE49-F238E27FC236}">
                <a16:creationId xmlns:a16="http://schemas.microsoft.com/office/drawing/2014/main" id="{3DB6E0FE-A458-4FC3-8BCF-C3DEF3B9E242}"/>
              </a:ext>
              <a:ext uri="{C183D7F6-B498-43B3-948B-1728B52AA6E4}">
                <adec:decorative xmlns:adec="http://schemas.microsoft.com/office/drawing/2017/decorative" val="1"/>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1137466" y="6554735"/>
            <a:ext cx="476084" cy="177524"/>
          </a:xfrm>
          <a:prstGeom prst="rect">
            <a:avLst/>
          </a:prstGeom>
        </p:spPr>
      </p:pic>
      <p:sp>
        <p:nvSpPr>
          <p:cNvPr id="17" name="TextBox 16" descr="page number">
            <a:extLst>
              <a:ext uri="{FF2B5EF4-FFF2-40B4-BE49-F238E27FC236}">
                <a16:creationId xmlns:a16="http://schemas.microsoft.com/office/drawing/2014/main" id="{53D7E5EC-4B62-4515-9A8B-0AB847259844}"/>
              </a:ext>
            </a:extLst>
          </p:cNvPr>
          <p:cNvSpPr txBox="1"/>
          <p:nvPr userDrawn="1"/>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8" name="Rectangle 17">
            <a:extLst>
              <a:ext uri="{FF2B5EF4-FFF2-40B4-BE49-F238E27FC236}">
                <a16:creationId xmlns:a16="http://schemas.microsoft.com/office/drawing/2014/main" id="{51A5FD6C-5104-45F8-8C61-CC0432723E0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13797824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F40CE3-48DF-0F2F-6FD1-78A0DFE6D9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732C76-C197-7FCA-7B86-D5DD4F09C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F00F4-31D1-FB40-0F64-9F8A9D5A1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B1A8A-DBA7-431B-BB90-AC0485B0A973}" type="datetimeFigureOut">
              <a:rPr lang="en-US" smtClean="0"/>
              <a:t>2/20/24</a:t>
            </a:fld>
            <a:endParaRPr lang="en-US"/>
          </a:p>
        </p:txBody>
      </p:sp>
      <p:sp>
        <p:nvSpPr>
          <p:cNvPr id="5" name="Footer Placeholder 4">
            <a:extLst>
              <a:ext uri="{FF2B5EF4-FFF2-40B4-BE49-F238E27FC236}">
                <a16:creationId xmlns:a16="http://schemas.microsoft.com/office/drawing/2014/main" id="{9AB4F1E4-7E33-1D9D-D5C2-657CC9E6FE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DA639D-7B48-9044-7AC9-72E586F80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DD0AC-4763-4A68-9AC8-2A4FB30EB977}" type="slidenum">
              <a:rPr lang="en-US" smtClean="0"/>
              <a:t>‹#›</a:t>
            </a:fld>
            <a:endParaRPr lang="en-US"/>
          </a:p>
        </p:txBody>
      </p:sp>
    </p:spTree>
    <p:extLst>
      <p:ext uri="{BB962C8B-B14F-4D97-AF65-F5344CB8AC3E}">
        <p14:creationId xmlns:p14="http://schemas.microsoft.com/office/powerpoint/2010/main" val="35081144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omshardware.com/news/loongson-launches-3a6000-cpu-matches-14600k-ipc" TargetMode="External"/><Relationship Id="rId2" Type="http://schemas.openxmlformats.org/officeDocument/2006/relationships/hyperlink" Target="https://www.microway.com/knowledge-center-articles/comparison-of-nvidia-geforce-gpus-and-nvidia-tesla-gp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nvdam.widen.net/s/rvq98gbwsw/l4-datasheet-2595652"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ithub.com/NVIDIA/online-softmax" TargetMode="External"/><Relationship Id="rId1" Type="http://schemas.openxmlformats.org/officeDocument/2006/relationships/slideLayout" Target="../slideLayouts/slideLayout4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3.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extplatform.com/2022/10/11/deep-dive-on-googles-exascale-tpuv4-ai-systems/" TargetMode="External"/><Relationship Id="rId7" Type="http://schemas.openxmlformats.org/officeDocument/2006/relationships/hyperlink" Target="https://coral.ai/docs/m2-dual-edgetpu/datashe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emianalysis.com/p/tpuv5e-the-new-benchmark-in-cost#:~:text=The%20TPUv5e%20has%20197%20BF16,TPUv5e%20sleds%20per%20each%20side." TargetMode="External"/><Relationship Id="rId5" Type="http://schemas.openxmlformats.org/officeDocument/2006/relationships/hyperlink" Target="https://arxiv.org/pdf/2304.01433.pdf" TargetMode="External"/><Relationship Id="rId4" Type="http://schemas.openxmlformats.org/officeDocument/2006/relationships/hyperlink" Target="https://gwern.net/doc/ai/scaling/hardware/2021-jouppi.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6709-2963-9932-F20F-7BF94FDDEF9F}"/>
              </a:ext>
            </a:extLst>
          </p:cNvPr>
          <p:cNvSpPr>
            <a:spLocks noGrp="1"/>
          </p:cNvSpPr>
          <p:nvPr>
            <p:ph type="ctrTitle"/>
          </p:nvPr>
        </p:nvSpPr>
        <p:spPr/>
        <p:txBody>
          <a:bodyPr>
            <a:normAutofit fontScale="90000"/>
          </a:bodyPr>
          <a:lstStyle/>
          <a:p>
            <a:r>
              <a:rPr lang="en-US" dirty="0"/>
              <a:t>Current Edge/Client architecture comparison and requirements</a:t>
            </a:r>
          </a:p>
        </p:txBody>
      </p:sp>
      <p:sp>
        <p:nvSpPr>
          <p:cNvPr id="3" name="Subtitle 2">
            <a:extLst>
              <a:ext uri="{FF2B5EF4-FFF2-40B4-BE49-F238E27FC236}">
                <a16:creationId xmlns:a16="http://schemas.microsoft.com/office/drawing/2014/main" id="{CA37D1FF-5C96-E653-FE30-3B33ABD9A600}"/>
              </a:ext>
            </a:extLst>
          </p:cNvPr>
          <p:cNvSpPr>
            <a:spLocks noGrp="1"/>
          </p:cNvSpPr>
          <p:nvPr>
            <p:ph type="subTitle" idx="1"/>
          </p:nvPr>
        </p:nvSpPr>
        <p:spPr/>
        <p:txBody>
          <a:bodyPr/>
          <a:lstStyle/>
          <a:p>
            <a:r>
              <a:rPr lang="en-US" dirty="0"/>
              <a:t>Nilesh Jain, Tanay Karnik, RS Srivatsa, Jainaveen Sundaram, Prerna</a:t>
            </a:r>
          </a:p>
        </p:txBody>
      </p:sp>
    </p:spTree>
    <p:extLst>
      <p:ext uri="{BB962C8B-B14F-4D97-AF65-F5344CB8AC3E}">
        <p14:creationId xmlns:p14="http://schemas.microsoft.com/office/powerpoint/2010/main" val="77602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ED6E-5930-7D16-BB41-B7F766B3C3B6}"/>
              </a:ext>
            </a:extLst>
          </p:cNvPr>
          <p:cNvSpPr>
            <a:spLocks noGrp="1"/>
          </p:cNvSpPr>
          <p:nvPr>
            <p:ph type="title"/>
          </p:nvPr>
        </p:nvSpPr>
        <p:spPr/>
        <p:txBody>
          <a:bodyPr/>
          <a:lstStyle/>
          <a:p>
            <a:r>
              <a:rPr lang="en-US" err="1"/>
              <a:t>Loogson</a:t>
            </a:r>
            <a:r>
              <a:rPr lang="en-US"/>
              <a:t> – Tanay </a:t>
            </a:r>
          </a:p>
        </p:txBody>
      </p:sp>
      <p:sp>
        <p:nvSpPr>
          <p:cNvPr id="3" name="Content Placeholder 2">
            <a:extLst>
              <a:ext uri="{FF2B5EF4-FFF2-40B4-BE49-F238E27FC236}">
                <a16:creationId xmlns:a16="http://schemas.microsoft.com/office/drawing/2014/main" id="{FCEF2EC0-0D16-944F-73E6-CF4EC312C10E}"/>
              </a:ext>
            </a:extLst>
          </p:cNvPr>
          <p:cNvSpPr>
            <a:spLocks noGrp="1"/>
          </p:cNvSpPr>
          <p:nvPr>
            <p:ph idx="1"/>
          </p:nvPr>
        </p:nvSpPr>
        <p:spPr/>
        <p:txBody>
          <a:bodyPr vert="horz" lIns="91440" tIns="45720" rIns="91440" bIns="45720" rtlCol="0" anchor="t">
            <a:normAutofit/>
          </a:bodyPr>
          <a:lstStyle/>
          <a:p>
            <a:r>
              <a:rPr lang="en-US" sz="1800">
                <a:solidFill>
                  <a:srgbClr val="000000"/>
                </a:solidFill>
                <a:ea typeface="+mn-lt"/>
                <a:cs typeface="+mn-lt"/>
              </a:rPr>
              <a:t>LG200 available in 2024</a:t>
            </a:r>
            <a:endParaRPr lang="en-US"/>
          </a:p>
          <a:p>
            <a:r>
              <a:rPr lang="en-US" sz="1800">
                <a:solidFill>
                  <a:srgbClr val="000000"/>
                </a:solidFill>
                <a:latin typeface="Aptos"/>
              </a:rPr>
              <a:t>Ten times weaker than Nvidia H100, </a:t>
            </a:r>
            <a:r>
              <a:rPr lang="en-US" sz="1800">
                <a:solidFill>
                  <a:srgbClr val="000000"/>
                </a:solidFill>
                <a:ea typeface="+mn-lt"/>
                <a:cs typeface="+mn-lt"/>
              </a:rPr>
              <a:t>performance comparable to a Radeon RX 550</a:t>
            </a:r>
          </a:p>
          <a:p>
            <a:r>
              <a:rPr lang="en-US" sz="1800" i="0">
                <a:solidFill>
                  <a:srgbClr val="000000"/>
                </a:solidFill>
                <a:latin typeface="Aptos"/>
                <a:ea typeface="Open Sans"/>
                <a:cs typeface="Open Sans"/>
              </a:rPr>
              <a:t>INT8 data format for AI workloads and FP32 </a:t>
            </a:r>
            <a:r>
              <a:rPr lang="en-US" sz="1800">
                <a:solidFill>
                  <a:srgbClr val="000000"/>
                </a:solidFill>
                <a:latin typeface="Aptos"/>
                <a:ea typeface="Open Sans"/>
                <a:cs typeface="Open Sans"/>
              </a:rPr>
              <a:t>/ </a:t>
            </a:r>
            <a:r>
              <a:rPr lang="en-US" sz="1800" i="0">
                <a:solidFill>
                  <a:srgbClr val="000000"/>
                </a:solidFill>
                <a:latin typeface="Aptos"/>
                <a:ea typeface="Open Sans"/>
                <a:cs typeface="Open Sans"/>
              </a:rPr>
              <a:t>FP64 for graphics workloads</a:t>
            </a:r>
            <a:endParaRPr lang="en-US">
              <a:solidFill>
                <a:srgbClr val="000000"/>
              </a:solidFill>
              <a:latin typeface="Aptos"/>
              <a:ea typeface="Open Sans"/>
              <a:cs typeface="Open Sans"/>
            </a:endParaRPr>
          </a:p>
          <a:p>
            <a:r>
              <a:rPr lang="en-US" sz="1800" i="0">
                <a:solidFill>
                  <a:srgbClr val="000000"/>
                </a:solidFill>
                <a:latin typeface="Aptos"/>
                <a:ea typeface="Open Sans"/>
                <a:cs typeface="Open Sans"/>
              </a:rPr>
              <a:t>256 GFLOPS to 1 TFLOPS per node, </a:t>
            </a:r>
            <a:r>
              <a:rPr lang="en-US" sz="1800">
                <a:solidFill>
                  <a:srgbClr val="000000"/>
                </a:solidFill>
                <a:ea typeface="+mn-lt"/>
                <a:cs typeface="+mn-lt"/>
              </a:rPr>
              <a:t>1.2 TFLOPS of FP32</a:t>
            </a:r>
            <a:endParaRPr lang="en-US" sz="1800">
              <a:solidFill>
                <a:srgbClr val="000000"/>
              </a:solidFill>
              <a:ea typeface="Open Sans"/>
              <a:cs typeface="Open Sans"/>
            </a:endParaRPr>
          </a:p>
          <a:p>
            <a:r>
              <a:rPr lang="en-US" sz="1800">
                <a:solidFill>
                  <a:srgbClr val="000000"/>
                </a:solidFill>
                <a:latin typeface="Aptos"/>
                <a:ea typeface="Open Sans"/>
                <a:cs typeface="Open Sans"/>
              </a:rPr>
              <a:t>No disclosure on power</a:t>
            </a:r>
          </a:p>
          <a:p>
            <a:r>
              <a:rPr lang="en-US" sz="1800">
                <a:solidFill>
                  <a:srgbClr val="000000"/>
                </a:solidFill>
                <a:latin typeface="Aptos"/>
                <a:ea typeface="Open Sans"/>
                <a:cs typeface="Open Sans"/>
              </a:rPr>
              <a:t>OpenCL 3.0</a:t>
            </a:r>
          </a:p>
          <a:p>
            <a:endParaRPr lang="en-US" sz="1800">
              <a:solidFill>
                <a:srgbClr val="000000"/>
              </a:solidFill>
              <a:latin typeface="Aptos"/>
              <a:ea typeface="Open Sans"/>
              <a:cs typeface="Open Sans"/>
            </a:endParaRPr>
          </a:p>
          <a:p>
            <a:endParaRPr lang="en-US" sz="1800">
              <a:solidFill>
                <a:srgbClr val="000000"/>
              </a:solidFill>
              <a:latin typeface="Aptos"/>
              <a:ea typeface="Open Sans"/>
              <a:cs typeface="Open Sans"/>
            </a:endParaRPr>
          </a:p>
        </p:txBody>
      </p:sp>
    </p:spTree>
    <p:extLst>
      <p:ext uri="{BB962C8B-B14F-4D97-AF65-F5344CB8AC3E}">
        <p14:creationId xmlns:p14="http://schemas.microsoft.com/office/powerpoint/2010/main" val="49961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AB7F-7D57-FC96-12BE-01EA81B8DD1E}"/>
              </a:ext>
            </a:extLst>
          </p:cNvPr>
          <p:cNvSpPr>
            <a:spLocks noGrp="1"/>
          </p:cNvSpPr>
          <p:nvPr>
            <p:ph type="title"/>
          </p:nvPr>
        </p:nvSpPr>
        <p:spPr/>
        <p:txBody>
          <a:bodyPr/>
          <a:lstStyle/>
          <a:p>
            <a:r>
              <a:rPr lang="en-US"/>
              <a:t>Competition </a:t>
            </a:r>
          </a:p>
        </p:txBody>
      </p:sp>
      <p:sp>
        <p:nvSpPr>
          <p:cNvPr id="3" name="Content Placeholder 2">
            <a:extLst>
              <a:ext uri="{FF2B5EF4-FFF2-40B4-BE49-F238E27FC236}">
                <a16:creationId xmlns:a16="http://schemas.microsoft.com/office/drawing/2014/main" id="{8CFFB759-89E8-6834-7EC5-3A70C2D36FBD}"/>
              </a:ext>
            </a:extLst>
          </p:cNvPr>
          <p:cNvSpPr>
            <a:spLocks noGrp="1"/>
          </p:cNvSpPr>
          <p:nvPr>
            <p:ph idx="1"/>
          </p:nvPr>
        </p:nvSpPr>
        <p:spPr/>
        <p:txBody>
          <a:bodyPr/>
          <a:lstStyle/>
          <a:p>
            <a:r>
              <a:rPr lang="en-US" dirty="0"/>
              <a:t>Nvidia – 4 Series - </a:t>
            </a:r>
            <a:r>
              <a:rPr lang="en-US" dirty="0">
                <a:hlinkClick r:id="rId2"/>
              </a:rPr>
              <a:t>https://www.microway.com/knowledge-center-articles/comparison-of-nvidia-geforce-gpus-and-nvidia-tesla-gpus/</a:t>
            </a:r>
            <a:endParaRPr lang="en-US" dirty="0"/>
          </a:p>
          <a:p>
            <a:r>
              <a:rPr lang="en-US" dirty="0"/>
              <a:t>Google – TPU (edge)</a:t>
            </a:r>
          </a:p>
          <a:p>
            <a:r>
              <a:rPr lang="en-US" dirty="0"/>
              <a:t>AMD’s APU (edge version) </a:t>
            </a:r>
          </a:p>
          <a:p>
            <a:r>
              <a:rPr lang="en-US" dirty="0" err="1"/>
              <a:t>Loogson</a:t>
            </a:r>
            <a:r>
              <a:rPr lang="en-US" dirty="0"/>
              <a:t> - </a:t>
            </a:r>
            <a:r>
              <a:rPr lang="en-US" dirty="0">
                <a:hlinkClick r:id="rId3" tooltip="https://www.tomshardware.com/news/loongson-launches-3a6000-cpu-matches-14600k-ipc"/>
              </a:rPr>
              <a:t>https://www.tomshardware.com/news/loongson-launches-3a6000-cpu-matches-14600k-ipc</a:t>
            </a:r>
            <a:r>
              <a:rPr lang="en-US" dirty="0"/>
              <a:t> </a:t>
            </a:r>
          </a:p>
        </p:txBody>
      </p:sp>
    </p:spTree>
    <p:extLst>
      <p:ext uri="{BB962C8B-B14F-4D97-AF65-F5344CB8AC3E}">
        <p14:creationId xmlns:p14="http://schemas.microsoft.com/office/powerpoint/2010/main" val="333738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CF14-43EE-338F-9C3A-6C90DD059E44}"/>
              </a:ext>
            </a:extLst>
          </p:cNvPr>
          <p:cNvSpPr>
            <a:spLocks noGrp="1"/>
          </p:cNvSpPr>
          <p:nvPr>
            <p:ph type="title"/>
          </p:nvPr>
        </p:nvSpPr>
        <p:spPr/>
        <p:txBody>
          <a:bodyPr/>
          <a:lstStyle/>
          <a:p>
            <a:r>
              <a:rPr lang="en-US"/>
              <a:t>CMB Platform: DMR-Edge 8ch 96/48/24C LGA</a:t>
            </a:r>
          </a:p>
        </p:txBody>
      </p:sp>
      <p:pic>
        <p:nvPicPr>
          <p:cNvPr id="4" name="Picture 3">
            <a:extLst>
              <a:ext uri="{FF2B5EF4-FFF2-40B4-BE49-F238E27FC236}">
                <a16:creationId xmlns:a16="http://schemas.microsoft.com/office/drawing/2014/main" id="{5A1A72D2-9AB5-4FB8-7188-894A67FDA242}"/>
              </a:ext>
            </a:extLst>
          </p:cNvPr>
          <p:cNvPicPr>
            <a:picLocks noChangeAspect="1"/>
          </p:cNvPicPr>
          <p:nvPr/>
        </p:nvPicPr>
        <p:blipFill>
          <a:blip r:embed="rId3"/>
          <a:stretch>
            <a:fillRect/>
          </a:stretch>
        </p:blipFill>
        <p:spPr>
          <a:xfrm>
            <a:off x="8984794" y="2285218"/>
            <a:ext cx="2863679" cy="3668083"/>
          </a:xfrm>
          <a:prstGeom prst="rect">
            <a:avLst/>
          </a:prstGeom>
        </p:spPr>
      </p:pic>
      <p:sp>
        <p:nvSpPr>
          <p:cNvPr id="5" name="Rectangle 4">
            <a:extLst>
              <a:ext uri="{FF2B5EF4-FFF2-40B4-BE49-F238E27FC236}">
                <a16:creationId xmlns:a16="http://schemas.microsoft.com/office/drawing/2014/main" id="{B3A17C60-8A75-F7FE-CA94-0417994BA5E7}"/>
              </a:ext>
            </a:extLst>
          </p:cNvPr>
          <p:cNvSpPr/>
          <p:nvPr/>
        </p:nvSpPr>
        <p:spPr>
          <a:xfrm>
            <a:off x="10022541" y="6038279"/>
            <a:ext cx="1825932" cy="289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MKI IO Stack diagram</a:t>
            </a:r>
          </a:p>
        </p:txBody>
      </p:sp>
      <p:grpSp>
        <p:nvGrpSpPr>
          <p:cNvPr id="6" name="Group 5">
            <a:extLst>
              <a:ext uri="{FF2B5EF4-FFF2-40B4-BE49-F238E27FC236}">
                <a16:creationId xmlns:a16="http://schemas.microsoft.com/office/drawing/2014/main" id="{91B425E8-7EF2-B19E-7E0C-B8848616DC1E}"/>
              </a:ext>
            </a:extLst>
          </p:cNvPr>
          <p:cNvGrpSpPr>
            <a:grpSpLocks noChangeAspect="1"/>
          </p:cNvGrpSpPr>
          <p:nvPr/>
        </p:nvGrpSpPr>
        <p:grpSpPr>
          <a:xfrm>
            <a:off x="385802" y="1453243"/>
            <a:ext cx="2032726" cy="2163544"/>
            <a:chOff x="3757153" y="991577"/>
            <a:chExt cx="1185541" cy="1261839"/>
          </a:xfrm>
        </p:grpSpPr>
        <p:grpSp>
          <p:nvGrpSpPr>
            <p:cNvPr id="7" name="Group 6">
              <a:extLst>
                <a:ext uri="{FF2B5EF4-FFF2-40B4-BE49-F238E27FC236}">
                  <a16:creationId xmlns:a16="http://schemas.microsoft.com/office/drawing/2014/main" id="{E823F232-1E9B-EFD4-461A-3CFE15B69308}"/>
                </a:ext>
              </a:extLst>
            </p:cNvPr>
            <p:cNvGrpSpPr/>
            <p:nvPr/>
          </p:nvGrpSpPr>
          <p:grpSpPr>
            <a:xfrm>
              <a:off x="3757153" y="991577"/>
              <a:ext cx="1185541" cy="1261839"/>
              <a:chOff x="5979164" y="1403444"/>
              <a:chExt cx="1185541" cy="1261839"/>
            </a:xfrm>
          </p:grpSpPr>
          <p:sp>
            <p:nvSpPr>
              <p:cNvPr id="9" name="Rectangle 8">
                <a:extLst>
                  <a:ext uri="{FF2B5EF4-FFF2-40B4-BE49-F238E27FC236}">
                    <a16:creationId xmlns:a16="http://schemas.microsoft.com/office/drawing/2014/main" id="{D4EC16F6-5CE7-33E7-8E89-EBDA87ED5164}"/>
                  </a:ext>
                </a:extLst>
              </p:cNvPr>
              <p:cNvSpPr/>
              <p:nvPr/>
            </p:nvSpPr>
            <p:spPr>
              <a:xfrm>
                <a:off x="6023153" y="1403444"/>
                <a:ext cx="1090726" cy="1261839"/>
              </a:xfrm>
              <a:prstGeom prst="rect">
                <a:avLst/>
              </a:prstGeom>
              <a:pattFill prst="wdUpDiag">
                <a:fgClr>
                  <a:srgbClr val="B0D4B0"/>
                </a:fgClr>
                <a:bgClr>
                  <a:srgbClr val="FFFFFF"/>
                </a:bgClr>
              </a:pattFill>
              <a:ln w="25400" cap="flat" cmpd="sng" algn="ctr">
                <a:solidFill>
                  <a:srgbClr val="008000"/>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IntelOne Display Regular" panose="020B0503020203020204" pitchFamily="34" charset="0"/>
                  <a:ea typeface="Helvetica Neue"/>
                  <a:cs typeface="Helvetica Neue"/>
                  <a:sym typeface="Helvetica Neue"/>
                </a:endParaRPr>
              </a:p>
            </p:txBody>
          </p:sp>
          <p:sp>
            <p:nvSpPr>
              <p:cNvPr id="10" name="Rectangle 9">
                <a:extLst>
                  <a:ext uri="{FF2B5EF4-FFF2-40B4-BE49-F238E27FC236}">
                    <a16:creationId xmlns:a16="http://schemas.microsoft.com/office/drawing/2014/main" id="{299333C2-EEE3-3995-2236-D96CECEF52F4}"/>
                  </a:ext>
                </a:extLst>
              </p:cNvPr>
              <p:cNvSpPr/>
              <p:nvPr/>
            </p:nvSpPr>
            <p:spPr>
              <a:xfrm>
                <a:off x="6120873" y="1843526"/>
                <a:ext cx="906997" cy="387988"/>
              </a:xfrm>
              <a:prstGeom prst="rect">
                <a:avLst/>
              </a:prstGeom>
              <a:solidFill>
                <a:srgbClr val="336600"/>
              </a:solidFill>
              <a:ln w="12700" cap="flat" cmpd="sng" algn="ctr">
                <a:solidFill>
                  <a:srgbClr val="006600"/>
                </a:solidFill>
                <a:prstDash val="solid"/>
                <a:miter lim="800000"/>
              </a:ln>
              <a:effectLst/>
            </p:spPr>
            <p:txBody>
              <a:bodyPr rot="0" spcFirstLastPara="1" vertOverflow="overflow" horzOverflow="overflow" vert="horz" wrap="square" lIns="18288" tIns="45720" rIns="18288" bIns="18288" numCol="1" spcCol="38100" rtlCol="0" anchor="t"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iMHd</a:t>
                </a:r>
                <a:endParaRPr kumimoji="0" lang="en-US" sz="9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8 CH DDR5</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64L G6 + 4L G4 + 3x </a:t>
                </a:r>
                <a:r>
                  <a:rPr kumimoji="0" lang="en-US" sz="700" b="1" i="0" u="none" strike="noStrike" kern="1200" cap="none" spc="0" normalizeH="0" baseline="0" noProof="0" err="1">
                    <a:ln>
                      <a:noFill/>
                    </a:ln>
                    <a:solidFill>
                      <a:srgbClr val="FFFFFF"/>
                    </a:solidFill>
                    <a:effectLst/>
                    <a:uLnTx/>
                    <a:uFillTx/>
                    <a:latin typeface="Helvetica Neue Medium"/>
                    <a:ea typeface="Helvetica Neue Medium"/>
                    <a:cs typeface="Helvetica Neue Medium"/>
                    <a:sym typeface="Helvetica Neue Medium"/>
                  </a:rPr>
                  <a:t>UCIe.D</a:t>
                </a:r>
                <a:endPar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79827CF4-76D0-DB8D-24D6-9FDD52FB9E9D}"/>
                  </a:ext>
                </a:extLst>
              </p:cNvPr>
              <p:cNvSpPr/>
              <p:nvPr/>
            </p:nvSpPr>
            <p:spPr>
              <a:xfrm>
                <a:off x="6890947" y="185581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12" name="Rectangle 11">
                <a:extLst>
                  <a:ext uri="{FF2B5EF4-FFF2-40B4-BE49-F238E27FC236}">
                    <a16:creationId xmlns:a16="http://schemas.microsoft.com/office/drawing/2014/main" id="{8C63C07E-6B7A-64F9-6ACD-A1D625364B56}"/>
                  </a:ext>
                </a:extLst>
              </p:cNvPr>
              <p:cNvSpPr/>
              <p:nvPr/>
            </p:nvSpPr>
            <p:spPr>
              <a:xfrm>
                <a:off x="6133278" y="1856083"/>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13" name="Rectangle 12">
                <a:extLst>
                  <a:ext uri="{FF2B5EF4-FFF2-40B4-BE49-F238E27FC236}">
                    <a16:creationId xmlns:a16="http://schemas.microsoft.com/office/drawing/2014/main" id="{589C0B63-C0C4-2BCE-3F70-CA6179DABA1F}"/>
                  </a:ext>
                </a:extLst>
              </p:cNvPr>
              <p:cNvSpPr/>
              <p:nvPr/>
            </p:nvSpPr>
            <p:spPr>
              <a:xfrm>
                <a:off x="6786264" y="2175464"/>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14" name="Rectangle 13">
                <a:extLst>
                  <a:ext uri="{FF2B5EF4-FFF2-40B4-BE49-F238E27FC236}">
                    <a16:creationId xmlns:a16="http://schemas.microsoft.com/office/drawing/2014/main" id="{73EFEA33-5828-0788-2248-8E12FAE966ED}"/>
                  </a:ext>
                </a:extLst>
              </p:cNvPr>
              <p:cNvSpPr/>
              <p:nvPr/>
            </p:nvSpPr>
            <p:spPr>
              <a:xfrm>
                <a:off x="6267465" y="217695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15" name="Rectangle 14">
                <a:extLst>
                  <a:ext uri="{FF2B5EF4-FFF2-40B4-BE49-F238E27FC236}">
                    <a16:creationId xmlns:a16="http://schemas.microsoft.com/office/drawing/2014/main" id="{54602799-B7E9-BE51-45DA-EAE45362B436}"/>
                  </a:ext>
                </a:extLst>
              </p:cNvPr>
              <p:cNvSpPr/>
              <p:nvPr/>
            </p:nvSpPr>
            <p:spPr>
              <a:xfrm>
                <a:off x="6465132" y="2172550"/>
                <a:ext cx="244653" cy="58964"/>
              </a:xfrm>
              <a:prstGeom prst="rect">
                <a:avLst/>
              </a:prstGeom>
              <a:solidFill>
                <a:srgbClr val="FFFF00"/>
              </a:solidFill>
              <a:ln w="952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err="1">
                    <a:ln>
                      <a:noFill/>
                    </a:ln>
                    <a:solidFill>
                      <a:srgbClr val="525252">
                        <a:lumMod val="50000"/>
                      </a:srgbClr>
                    </a:solidFill>
                    <a:effectLst/>
                    <a:uLnTx/>
                    <a:uFillTx/>
                    <a:latin typeface="IntelOne Display Regular"/>
                    <a:ea typeface="Helvetica Neue"/>
                    <a:cs typeface="Helvetica Neue"/>
                    <a:sym typeface="Helvetica Neue"/>
                  </a:rPr>
                  <a:t>UCIe.Device</a:t>
                </a:r>
                <a:endParaRPr kumimoji="0" lang="en-US" sz="6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endParaRPr>
              </a:p>
            </p:txBody>
          </p:sp>
          <p:cxnSp>
            <p:nvCxnSpPr>
              <p:cNvPr id="16" name="Straight Connector 15">
                <a:extLst>
                  <a:ext uri="{FF2B5EF4-FFF2-40B4-BE49-F238E27FC236}">
                    <a16:creationId xmlns:a16="http://schemas.microsoft.com/office/drawing/2014/main" id="{CE4730DE-2B06-FAA1-3A17-E20AB360C7F5}"/>
                  </a:ext>
                </a:extLst>
              </p:cNvPr>
              <p:cNvCxnSpPr>
                <a:cxnSpLocks/>
              </p:cNvCxnSpPr>
              <p:nvPr/>
            </p:nvCxnSpPr>
            <p:spPr>
              <a:xfrm>
                <a:off x="6197367" y="1728100"/>
                <a:ext cx="0" cy="119420"/>
              </a:xfrm>
              <a:prstGeom prst="line">
                <a:avLst/>
              </a:prstGeom>
              <a:noFill/>
              <a:ln w="63500" cap="flat">
                <a:solidFill>
                  <a:schemeClr val="accent1">
                    <a:lumMod val="75000"/>
                    <a:alpha val="36000"/>
                  </a:schemeClr>
                </a:solidFill>
                <a:prstDash val="solid"/>
                <a:miter lim="400000"/>
              </a:ln>
              <a:effectLst/>
              <a:sp3d/>
            </p:spPr>
          </p:cxnSp>
          <p:cxnSp>
            <p:nvCxnSpPr>
              <p:cNvPr id="17" name="Straight Connector 16">
                <a:extLst>
                  <a:ext uri="{FF2B5EF4-FFF2-40B4-BE49-F238E27FC236}">
                    <a16:creationId xmlns:a16="http://schemas.microsoft.com/office/drawing/2014/main" id="{050654B6-7791-2A3C-DD6C-5C8081679608}"/>
                  </a:ext>
                </a:extLst>
              </p:cNvPr>
              <p:cNvCxnSpPr>
                <a:cxnSpLocks/>
              </p:cNvCxnSpPr>
              <p:nvPr/>
            </p:nvCxnSpPr>
            <p:spPr>
              <a:xfrm flipV="1">
                <a:off x="5980478" y="1920924"/>
                <a:ext cx="137768" cy="3616"/>
              </a:xfrm>
              <a:prstGeom prst="line">
                <a:avLst/>
              </a:prstGeom>
              <a:noFill/>
              <a:ln w="63500" cap="flat">
                <a:solidFill>
                  <a:srgbClr val="990099"/>
                </a:solidFill>
                <a:prstDash val="solid"/>
                <a:miter lim="400000"/>
              </a:ln>
              <a:effectLst/>
              <a:sp3d/>
            </p:spPr>
          </p:cxnSp>
          <p:cxnSp>
            <p:nvCxnSpPr>
              <p:cNvPr id="18" name="Straight Connector 17">
                <a:extLst>
                  <a:ext uri="{FF2B5EF4-FFF2-40B4-BE49-F238E27FC236}">
                    <a16:creationId xmlns:a16="http://schemas.microsoft.com/office/drawing/2014/main" id="{A07564BB-8E59-AC4A-8CC5-87F5DDB05391}"/>
                  </a:ext>
                </a:extLst>
              </p:cNvPr>
              <p:cNvCxnSpPr>
                <a:cxnSpLocks/>
              </p:cNvCxnSpPr>
              <p:nvPr/>
            </p:nvCxnSpPr>
            <p:spPr>
              <a:xfrm>
                <a:off x="5980478" y="2007920"/>
                <a:ext cx="140395" cy="0"/>
              </a:xfrm>
              <a:prstGeom prst="line">
                <a:avLst/>
              </a:prstGeom>
              <a:noFill/>
              <a:ln w="63500" cap="flat">
                <a:solidFill>
                  <a:srgbClr val="990099"/>
                </a:solidFill>
                <a:prstDash val="solid"/>
                <a:miter lim="400000"/>
              </a:ln>
              <a:effectLst/>
              <a:sp3d/>
            </p:spPr>
          </p:cxnSp>
          <p:cxnSp>
            <p:nvCxnSpPr>
              <p:cNvPr id="19" name="Straight Connector 18">
                <a:extLst>
                  <a:ext uri="{FF2B5EF4-FFF2-40B4-BE49-F238E27FC236}">
                    <a16:creationId xmlns:a16="http://schemas.microsoft.com/office/drawing/2014/main" id="{3E6B676C-CF44-19E7-5E81-B60602A3B1B6}"/>
                  </a:ext>
                </a:extLst>
              </p:cNvPr>
              <p:cNvCxnSpPr>
                <a:cxnSpLocks/>
              </p:cNvCxnSpPr>
              <p:nvPr/>
            </p:nvCxnSpPr>
            <p:spPr>
              <a:xfrm>
                <a:off x="6953149" y="1747354"/>
                <a:ext cx="0" cy="96172"/>
              </a:xfrm>
              <a:prstGeom prst="line">
                <a:avLst/>
              </a:prstGeom>
              <a:noFill/>
              <a:ln w="63500" cap="flat">
                <a:solidFill>
                  <a:schemeClr val="accent1">
                    <a:lumMod val="75000"/>
                    <a:alpha val="36000"/>
                  </a:schemeClr>
                </a:solidFill>
                <a:prstDash val="solid"/>
                <a:miter lim="400000"/>
              </a:ln>
              <a:effectLst/>
              <a:sp3d/>
            </p:spPr>
          </p:cxnSp>
          <p:cxnSp>
            <p:nvCxnSpPr>
              <p:cNvPr id="20" name="Straight Connector 19">
                <a:extLst>
                  <a:ext uri="{FF2B5EF4-FFF2-40B4-BE49-F238E27FC236}">
                    <a16:creationId xmlns:a16="http://schemas.microsoft.com/office/drawing/2014/main" id="{2BCCC25D-6B8F-D596-E7A7-D52EBC1ACB6C}"/>
                  </a:ext>
                </a:extLst>
              </p:cNvPr>
              <p:cNvCxnSpPr>
                <a:cxnSpLocks/>
              </p:cNvCxnSpPr>
              <p:nvPr/>
            </p:nvCxnSpPr>
            <p:spPr>
              <a:xfrm>
                <a:off x="6839041" y="1750429"/>
                <a:ext cx="0" cy="429405"/>
              </a:xfrm>
              <a:prstGeom prst="line">
                <a:avLst/>
              </a:prstGeom>
              <a:noFill/>
              <a:ln w="63500" cap="flat">
                <a:solidFill>
                  <a:schemeClr val="accent1">
                    <a:lumMod val="75000"/>
                    <a:alpha val="36000"/>
                  </a:schemeClr>
                </a:solidFill>
                <a:prstDash val="solid"/>
                <a:miter lim="400000"/>
              </a:ln>
              <a:effectLst/>
              <a:sp3d/>
            </p:spPr>
          </p:cxnSp>
          <p:cxnSp>
            <p:nvCxnSpPr>
              <p:cNvPr id="21" name="Straight Connector 20">
                <a:extLst>
                  <a:ext uri="{FF2B5EF4-FFF2-40B4-BE49-F238E27FC236}">
                    <a16:creationId xmlns:a16="http://schemas.microsoft.com/office/drawing/2014/main" id="{EAC170F4-75F4-24BA-289E-2BDDEC6A41DC}"/>
                  </a:ext>
                </a:extLst>
              </p:cNvPr>
              <p:cNvCxnSpPr>
                <a:cxnSpLocks/>
                <a:endCxn id="14" idx="0"/>
              </p:cNvCxnSpPr>
              <p:nvPr/>
            </p:nvCxnSpPr>
            <p:spPr>
              <a:xfrm>
                <a:off x="6329366" y="1751644"/>
                <a:ext cx="1462" cy="425315"/>
              </a:xfrm>
              <a:prstGeom prst="line">
                <a:avLst/>
              </a:prstGeom>
              <a:noFill/>
              <a:ln w="63500" cap="flat">
                <a:solidFill>
                  <a:schemeClr val="accent1">
                    <a:lumMod val="75000"/>
                    <a:alpha val="36000"/>
                  </a:schemeClr>
                </a:solidFill>
                <a:prstDash val="solid"/>
                <a:miter lim="400000"/>
              </a:ln>
              <a:effectLst/>
              <a:sp3d/>
            </p:spPr>
          </p:cxnSp>
          <p:sp>
            <p:nvSpPr>
              <p:cNvPr id="22" name="Rectangle 21">
                <a:extLst>
                  <a:ext uri="{FF2B5EF4-FFF2-40B4-BE49-F238E27FC236}">
                    <a16:creationId xmlns:a16="http://schemas.microsoft.com/office/drawing/2014/main" id="{CD6ABD57-A7F7-4609-B8E3-A6642EF7D339}"/>
                  </a:ext>
                </a:extLst>
              </p:cNvPr>
              <p:cNvSpPr/>
              <p:nvPr/>
            </p:nvSpPr>
            <p:spPr>
              <a:xfrm>
                <a:off x="6164667" y="2334003"/>
                <a:ext cx="885371" cy="282423"/>
              </a:xfrm>
              <a:prstGeom prst="rect">
                <a:avLst/>
              </a:prstGeom>
              <a:solidFill>
                <a:srgbClr val="9966FF"/>
              </a:solidFill>
              <a:ln w="12700" cap="flat" cmpd="sng" algn="ctr">
                <a:solidFill>
                  <a:schemeClr val="accent1">
                    <a:lumMod val="40000"/>
                    <a:lumOff val="60000"/>
                  </a:scheme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MKI AI / Media</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512EUs + 32 Xe Cores + 6xVdbox + 96MB SRAM</a:t>
                </a:r>
              </a:p>
            </p:txBody>
          </p:sp>
          <p:sp>
            <p:nvSpPr>
              <p:cNvPr id="23" name="Rectangle 22">
                <a:extLst>
                  <a:ext uri="{FF2B5EF4-FFF2-40B4-BE49-F238E27FC236}">
                    <a16:creationId xmlns:a16="http://schemas.microsoft.com/office/drawing/2014/main" id="{F8AEDB59-D330-97EE-7B7D-4F26D503B4E1}"/>
                  </a:ext>
                </a:extLst>
              </p:cNvPr>
              <p:cNvSpPr/>
              <p:nvPr/>
            </p:nvSpPr>
            <p:spPr>
              <a:xfrm>
                <a:off x="6307512" y="2238940"/>
                <a:ext cx="508372" cy="956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a:t>
                </a:r>
                <a:r>
                  <a:rPr kumimoji="0" lang="en-US" sz="7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rPr>
                  <a:t>.Device</a:t>
                </a:r>
              </a:p>
            </p:txBody>
          </p:sp>
          <p:cxnSp>
            <p:nvCxnSpPr>
              <p:cNvPr id="24" name="Straight Connector 23">
                <a:extLst>
                  <a:ext uri="{FF2B5EF4-FFF2-40B4-BE49-F238E27FC236}">
                    <a16:creationId xmlns:a16="http://schemas.microsoft.com/office/drawing/2014/main" id="{B406D070-0B9C-82D0-B500-05A0E4D31DCA}"/>
                  </a:ext>
                </a:extLst>
              </p:cNvPr>
              <p:cNvCxnSpPr>
                <a:cxnSpLocks/>
              </p:cNvCxnSpPr>
              <p:nvPr/>
            </p:nvCxnSpPr>
            <p:spPr>
              <a:xfrm>
                <a:off x="5979164" y="2095433"/>
                <a:ext cx="140395" cy="0"/>
              </a:xfrm>
              <a:prstGeom prst="line">
                <a:avLst/>
              </a:prstGeom>
              <a:noFill/>
              <a:ln w="63500" cap="flat">
                <a:solidFill>
                  <a:srgbClr val="990099"/>
                </a:solidFill>
                <a:prstDash val="solid"/>
                <a:miter lim="400000"/>
              </a:ln>
              <a:effectLst/>
              <a:sp3d/>
            </p:spPr>
          </p:cxnSp>
          <p:cxnSp>
            <p:nvCxnSpPr>
              <p:cNvPr id="25" name="Straight Connector 24">
                <a:extLst>
                  <a:ext uri="{FF2B5EF4-FFF2-40B4-BE49-F238E27FC236}">
                    <a16:creationId xmlns:a16="http://schemas.microsoft.com/office/drawing/2014/main" id="{3C968DCD-3D49-C253-1F5E-761DB8BF91B4}"/>
                  </a:ext>
                </a:extLst>
              </p:cNvPr>
              <p:cNvCxnSpPr>
                <a:cxnSpLocks/>
              </p:cNvCxnSpPr>
              <p:nvPr/>
            </p:nvCxnSpPr>
            <p:spPr>
              <a:xfrm>
                <a:off x="5982220" y="2177059"/>
                <a:ext cx="140395" cy="0"/>
              </a:xfrm>
              <a:prstGeom prst="line">
                <a:avLst/>
              </a:prstGeom>
              <a:noFill/>
              <a:ln w="63500" cap="flat">
                <a:solidFill>
                  <a:srgbClr val="990099"/>
                </a:solidFill>
                <a:prstDash val="solid"/>
                <a:miter lim="400000"/>
              </a:ln>
              <a:effectLst/>
              <a:sp3d/>
            </p:spPr>
          </p:cxnSp>
          <p:cxnSp>
            <p:nvCxnSpPr>
              <p:cNvPr id="26" name="Straight Connector 25">
                <a:extLst>
                  <a:ext uri="{FF2B5EF4-FFF2-40B4-BE49-F238E27FC236}">
                    <a16:creationId xmlns:a16="http://schemas.microsoft.com/office/drawing/2014/main" id="{0BA24A76-4F08-7681-0399-E73E532CF476}"/>
                  </a:ext>
                </a:extLst>
              </p:cNvPr>
              <p:cNvCxnSpPr>
                <a:cxnSpLocks/>
              </p:cNvCxnSpPr>
              <p:nvPr/>
            </p:nvCxnSpPr>
            <p:spPr>
              <a:xfrm flipV="1">
                <a:off x="7022568" y="1912581"/>
                <a:ext cx="137768" cy="3616"/>
              </a:xfrm>
              <a:prstGeom prst="line">
                <a:avLst/>
              </a:prstGeom>
              <a:noFill/>
              <a:ln w="63500" cap="flat">
                <a:solidFill>
                  <a:srgbClr val="990099"/>
                </a:solidFill>
                <a:prstDash val="solid"/>
                <a:miter lim="400000"/>
              </a:ln>
              <a:effectLst/>
              <a:sp3d/>
            </p:spPr>
          </p:cxnSp>
          <p:cxnSp>
            <p:nvCxnSpPr>
              <p:cNvPr id="27" name="Straight Connector 26">
                <a:extLst>
                  <a:ext uri="{FF2B5EF4-FFF2-40B4-BE49-F238E27FC236}">
                    <a16:creationId xmlns:a16="http://schemas.microsoft.com/office/drawing/2014/main" id="{227AA1C1-A94A-027A-5917-B2D77EA6F437}"/>
                  </a:ext>
                </a:extLst>
              </p:cNvPr>
              <p:cNvCxnSpPr>
                <a:cxnSpLocks/>
              </p:cNvCxnSpPr>
              <p:nvPr/>
            </p:nvCxnSpPr>
            <p:spPr>
              <a:xfrm>
                <a:off x="7022568" y="1999577"/>
                <a:ext cx="140395" cy="0"/>
              </a:xfrm>
              <a:prstGeom prst="line">
                <a:avLst/>
              </a:prstGeom>
              <a:noFill/>
              <a:ln w="63500" cap="flat">
                <a:solidFill>
                  <a:srgbClr val="990099"/>
                </a:solidFill>
                <a:prstDash val="solid"/>
                <a:miter lim="400000"/>
              </a:ln>
              <a:effectLst/>
              <a:sp3d/>
            </p:spPr>
          </p:cxnSp>
          <p:cxnSp>
            <p:nvCxnSpPr>
              <p:cNvPr id="28" name="Straight Connector 27">
                <a:extLst>
                  <a:ext uri="{FF2B5EF4-FFF2-40B4-BE49-F238E27FC236}">
                    <a16:creationId xmlns:a16="http://schemas.microsoft.com/office/drawing/2014/main" id="{969C7BDC-30CE-66FB-C29D-36799B3DE2F8}"/>
                  </a:ext>
                </a:extLst>
              </p:cNvPr>
              <p:cNvCxnSpPr>
                <a:cxnSpLocks/>
              </p:cNvCxnSpPr>
              <p:nvPr/>
            </p:nvCxnSpPr>
            <p:spPr>
              <a:xfrm>
                <a:off x="7021254" y="2087090"/>
                <a:ext cx="140395" cy="0"/>
              </a:xfrm>
              <a:prstGeom prst="line">
                <a:avLst/>
              </a:prstGeom>
              <a:noFill/>
              <a:ln w="63500" cap="flat">
                <a:solidFill>
                  <a:srgbClr val="990099"/>
                </a:solidFill>
                <a:prstDash val="solid"/>
                <a:miter lim="400000"/>
              </a:ln>
              <a:effectLst/>
              <a:sp3d/>
            </p:spPr>
          </p:cxnSp>
          <p:cxnSp>
            <p:nvCxnSpPr>
              <p:cNvPr id="29" name="Straight Connector 28">
                <a:extLst>
                  <a:ext uri="{FF2B5EF4-FFF2-40B4-BE49-F238E27FC236}">
                    <a16:creationId xmlns:a16="http://schemas.microsoft.com/office/drawing/2014/main" id="{48F2FD89-AE9B-6CA8-75FF-0D79BB114E61}"/>
                  </a:ext>
                </a:extLst>
              </p:cNvPr>
              <p:cNvCxnSpPr>
                <a:cxnSpLocks/>
              </p:cNvCxnSpPr>
              <p:nvPr/>
            </p:nvCxnSpPr>
            <p:spPr>
              <a:xfrm>
                <a:off x="7024310" y="2168716"/>
                <a:ext cx="140395" cy="0"/>
              </a:xfrm>
              <a:prstGeom prst="line">
                <a:avLst/>
              </a:prstGeom>
              <a:noFill/>
              <a:ln w="63500" cap="flat">
                <a:solidFill>
                  <a:srgbClr val="990099"/>
                </a:solidFill>
                <a:prstDash val="solid"/>
                <a:miter lim="400000"/>
              </a:ln>
              <a:effectLst/>
              <a:sp3d/>
            </p:spPr>
          </p:cxnSp>
          <p:sp>
            <p:nvSpPr>
              <p:cNvPr id="30" name="Rectangle 29">
                <a:extLst>
                  <a:ext uri="{FF2B5EF4-FFF2-40B4-BE49-F238E27FC236}">
                    <a16:creationId xmlns:a16="http://schemas.microsoft.com/office/drawing/2014/main" id="{EB944AF6-A81B-C3E3-82AD-D81E35791851}"/>
                  </a:ext>
                </a:extLst>
              </p:cNvPr>
              <p:cNvSpPr/>
              <p:nvPr/>
            </p:nvSpPr>
            <p:spPr>
              <a:xfrm rot="16200000">
                <a:off x="6736544" y="1443365"/>
                <a:ext cx="293481" cy="320641"/>
              </a:xfrm>
              <a:prstGeom prst="rect">
                <a:avLst/>
              </a:prstGeom>
              <a:solidFill>
                <a:srgbClr val="00B0F0"/>
              </a:solidFill>
              <a:ln w="12700" cap="flat" cmpd="sng" algn="ctr">
                <a:solidFill>
                  <a:srgbClr val="00C7FD">
                    <a:shade val="50000"/>
                  </a:srgbClr>
                </a:solidFill>
                <a:prstDash val="solid"/>
                <a:miter lim="800000"/>
              </a:ln>
              <a:effectLst/>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48C PNC CBB</a:t>
                </a:r>
              </a:p>
            </p:txBody>
          </p:sp>
          <p:sp>
            <p:nvSpPr>
              <p:cNvPr id="31" name="Rectangle 30">
                <a:extLst>
                  <a:ext uri="{FF2B5EF4-FFF2-40B4-BE49-F238E27FC236}">
                    <a16:creationId xmlns:a16="http://schemas.microsoft.com/office/drawing/2014/main" id="{B4D7F4B6-B637-6A4E-11F2-954BEC95728D}"/>
                  </a:ext>
                </a:extLst>
              </p:cNvPr>
              <p:cNvSpPr/>
              <p:nvPr/>
            </p:nvSpPr>
            <p:spPr>
              <a:xfrm rot="16200000">
                <a:off x="6101305" y="1448760"/>
                <a:ext cx="299752" cy="320641"/>
              </a:xfrm>
              <a:prstGeom prst="rect">
                <a:avLst/>
              </a:prstGeom>
              <a:solidFill>
                <a:srgbClr val="00B0F0"/>
              </a:solidFill>
              <a:ln w="12700" cap="flat" cmpd="sng" algn="ctr">
                <a:solidFill>
                  <a:srgbClr val="00C7FD">
                    <a:shade val="50000"/>
                  </a:srgbClr>
                </a:solidFill>
                <a:prstDash val="solid"/>
                <a:miter lim="800000"/>
              </a:ln>
              <a:effectLst/>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48C PNC CBB</a:t>
                </a:r>
              </a:p>
            </p:txBody>
          </p:sp>
        </p:grpSp>
        <p:sp>
          <p:nvSpPr>
            <p:cNvPr id="8" name="Oval 7">
              <a:extLst>
                <a:ext uri="{FF2B5EF4-FFF2-40B4-BE49-F238E27FC236}">
                  <a16:creationId xmlns:a16="http://schemas.microsoft.com/office/drawing/2014/main" id="{E3D2659B-CBAD-4741-51A1-AA995501E349}"/>
                </a:ext>
              </a:extLst>
            </p:cNvPr>
            <p:cNvSpPr/>
            <p:nvPr/>
          </p:nvSpPr>
          <p:spPr>
            <a:xfrm>
              <a:off x="4229793" y="1099882"/>
              <a:ext cx="222302" cy="214303"/>
            </a:xfrm>
            <a:prstGeom prst="ellipse">
              <a:avLst/>
            </a:prstGeom>
            <a:ln w="19050">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1</a:t>
              </a:r>
            </a:p>
          </p:txBody>
        </p:sp>
      </p:grpSp>
      <p:grpSp>
        <p:nvGrpSpPr>
          <p:cNvPr id="32" name="Group 31">
            <a:extLst>
              <a:ext uri="{FF2B5EF4-FFF2-40B4-BE49-F238E27FC236}">
                <a16:creationId xmlns:a16="http://schemas.microsoft.com/office/drawing/2014/main" id="{D40C488E-CFC2-E058-F34C-F9B5F630D9FC}"/>
              </a:ext>
            </a:extLst>
          </p:cNvPr>
          <p:cNvGrpSpPr>
            <a:grpSpLocks noChangeAspect="1"/>
          </p:cNvGrpSpPr>
          <p:nvPr/>
        </p:nvGrpSpPr>
        <p:grpSpPr>
          <a:xfrm>
            <a:off x="338287" y="3814760"/>
            <a:ext cx="2032726" cy="2163544"/>
            <a:chOff x="12990273" y="2050616"/>
            <a:chExt cx="1185541" cy="1261839"/>
          </a:xfrm>
        </p:grpSpPr>
        <p:sp>
          <p:nvSpPr>
            <p:cNvPr id="33" name="Rectangle 32">
              <a:extLst>
                <a:ext uri="{FF2B5EF4-FFF2-40B4-BE49-F238E27FC236}">
                  <a16:creationId xmlns:a16="http://schemas.microsoft.com/office/drawing/2014/main" id="{CF69F7FB-0184-0302-F71E-C46FEEB66AAE}"/>
                </a:ext>
              </a:extLst>
            </p:cNvPr>
            <p:cNvSpPr/>
            <p:nvPr/>
          </p:nvSpPr>
          <p:spPr>
            <a:xfrm>
              <a:off x="13043406" y="2050616"/>
              <a:ext cx="1090726" cy="1261839"/>
            </a:xfrm>
            <a:prstGeom prst="rect">
              <a:avLst/>
            </a:prstGeom>
            <a:pattFill prst="wdUpDiag">
              <a:fgClr>
                <a:srgbClr val="B0D4B0"/>
              </a:fgClr>
              <a:bgClr>
                <a:srgbClr val="FFFFFF"/>
              </a:bgClr>
            </a:pattFill>
            <a:ln w="25400" cap="flat" cmpd="sng" algn="ctr">
              <a:solidFill>
                <a:srgbClr val="008000"/>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IntelOne Display Regular" panose="020B0503020203020204" pitchFamily="34" charset="0"/>
                <a:ea typeface="Helvetica Neue"/>
                <a:cs typeface="Helvetica Neue"/>
                <a:sym typeface="Helvetica Neue"/>
              </a:endParaRPr>
            </a:p>
          </p:txBody>
        </p:sp>
        <p:sp>
          <p:nvSpPr>
            <p:cNvPr id="34" name="Rectangle 33">
              <a:extLst>
                <a:ext uri="{FF2B5EF4-FFF2-40B4-BE49-F238E27FC236}">
                  <a16:creationId xmlns:a16="http://schemas.microsoft.com/office/drawing/2014/main" id="{40E04CA7-A3A0-DFAA-41FE-A0289A2346F4}"/>
                </a:ext>
              </a:extLst>
            </p:cNvPr>
            <p:cNvSpPr/>
            <p:nvPr/>
          </p:nvSpPr>
          <p:spPr>
            <a:xfrm>
              <a:off x="13131982" y="2490698"/>
              <a:ext cx="906997" cy="387988"/>
            </a:xfrm>
            <a:prstGeom prst="rect">
              <a:avLst/>
            </a:prstGeom>
            <a:solidFill>
              <a:srgbClr val="336600"/>
            </a:solidFill>
            <a:ln w="12700" cap="flat" cmpd="sng" algn="ctr">
              <a:solidFill>
                <a:srgbClr val="006600"/>
              </a:solidFill>
              <a:prstDash val="solid"/>
              <a:miter lim="800000"/>
            </a:ln>
            <a:effectLst/>
          </p:spPr>
          <p:txBody>
            <a:bodyPr rot="0" spcFirstLastPara="1" vertOverflow="overflow" horzOverflow="overflow" vert="horz" wrap="square" lIns="18288" tIns="45720" rIns="18288" bIns="18288" numCol="1" spcCol="38100" rtlCol="0" anchor="t"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iMHd</a:t>
              </a:r>
              <a:endParaRPr kumimoji="0" lang="en-US" sz="9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8 CH DDR5</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64L G6 + 4L G4 + 3x </a:t>
              </a:r>
              <a:r>
                <a:rPr kumimoji="0" lang="en-US" sz="700" b="1" i="0" u="none" strike="noStrike" kern="1200" cap="none" spc="0" normalizeH="0" baseline="0" noProof="0" err="1">
                  <a:ln>
                    <a:noFill/>
                  </a:ln>
                  <a:solidFill>
                    <a:srgbClr val="FFFFFF"/>
                  </a:solidFill>
                  <a:effectLst/>
                  <a:uLnTx/>
                  <a:uFillTx/>
                  <a:latin typeface="Helvetica Neue Medium"/>
                  <a:ea typeface="Helvetica Neue Medium"/>
                  <a:cs typeface="Helvetica Neue Medium"/>
                  <a:sym typeface="Helvetica Neue Medium"/>
                </a:rPr>
                <a:t>UCIe.D</a:t>
              </a:r>
              <a:endPar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5" name="Rectangle 34">
              <a:extLst>
                <a:ext uri="{FF2B5EF4-FFF2-40B4-BE49-F238E27FC236}">
                  <a16:creationId xmlns:a16="http://schemas.microsoft.com/office/drawing/2014/main" id="{4A2D7B43-F26A-D7A7-AE68-5CF66E989A00}"/>
                </a:ext>
              </a:extLst>
            </p:cNvPr>
            <p:cNvSpPr/>
            <p:nvPr/>
          </p:nvSpPr>
          <p:spPr>
            <a:xfrm>
              <a:off x="13902056" y="2502991"/>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36" name="Rectangle 35">
              <a:extLst>
                <a:ext uri="{FF2B5EF4-FFF2-40B4-BE49-F238E27FC236}">
                  <a16:creationId xmlns:a16="http://schemas.microsoft.com/office/drawing/2014/main" id="{FFDDD2DD-E143-A95F-BC97-15273BB28B02}"/>
                </a:ext>
              </a:extLst>
            </p:cNvPr>
            <p:cNvSpPr/>
            <p:nvPr/>
          </p:nvSpPr>
          <p:spPr>
            <a:xfrm>
              <a:off x="13144387" y="2503255"/>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37" name="Rectangle 36">
              <a:extLst>
                <a:ext uri="{FF2B5EF4-FFF2-40B4-BE49-F238E27FC236}">
                  <a16:creationId xmlns:a16="http://schemas.microsoft.com/office/drawing/2014/main" id="{7B49FA9D-7101-BAB8-A4B5-19AFF033439D}"/>
                </a:ext>
              </a:extLst>
            </p:cNvPr>
            <p:cNvSpPr/>
            <p:nvPr/>
          </p:nvSpPr>
          <p:spPr>
            <a:xfrm>
              <a:off x="13797373" y="2822636"/>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38" name="Rectangle 37">
              <a:extLst>
                <a:ext uri="{FF2B5EF4-FFF2-40B4-BE49-F238E27FC236}">
                  <a16:creationId xmlns:a16="http://schemas.microsoft.com/office/drawing/2014/main" id="{A490004E-6C13-0F59-43C3-AEF753156F27}"/>
                </a:ext>
              </a:extLst>
            </p:cNvPr>
            <p:cNvSpPr/>
            <p:nvPr/>
          </p:nvSpPr>
          <p:spPr>
            <a:xfrm>
              <a:off x="13278574" y="2824131"/>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39" name="Rectangle 38">
              <a:extLst>
                <a:ext uri="{FF2B5EF4-FFF2-40B4-BE49-F238E27FC236}">
                  <a16:creationId xmlns:a16="http://schemas.microsoft.com/office/drawing/2014/main" id="{F52B6D76-C498-3445-F4CC-27C475823F20}"/>
                </a:ext>
              </a:extLst>
            </p:cNvPr>
            <p:cNvSpPr/>
            <p:nvPr/>
          </p:nvSpPr>
          <p:spPr>
            <a:xfrm>
              <a:off x="13476241" y="2819722"/>
              <a:ext cx="244653" cy="58964"/>
            </a:xfrm>
            <a:prstGeom prst="rect">
              <a:avLst/>
            </a:prstGeom>
            <a:solidFill>
              <a:srgbClr val="FFFF00"/>
            </a:solidFill>
            <a:ln w="952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err="1">
                  <a:ln>
                    <a:noFill/>
                  </a:ln>
                  <a:solidFill>
                    <a:srgbClr val="525252">
                      <a:lumMod val="50000"/>
                    </a:srgbClr>
                  </a:solidFill>
                  <a:effectLst/>
                  <a:uLnTx/>
                  <a:uFillTx/>
                  <a:latin typeface="IntelOne Display Regular"/>
                  <a:ea typeface="Helvetica Neue"/>
                  <a:cs typeface="Helvetica Neue"/>
                  <a:sym typeface="Helvetica Neue"/>
                </a:rPr>
                <a:t>UCIe</a:t>
              </a:r>
              <a:r>
                <a:rPr kumimoji="0" lang="en-US" sz="5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rPr>
                <a:t>.Device</a:t>
              </a:r>
              <a:endParaRPr kumimoji="0" lang="en-US" sz="6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endParaRPr>
            </a:p>
          </p:txBody>
        </p:sp>
        <p:cxnSp>
          <p:nvCxnSpPr>
            <p:cNvPr id="40" name="Straight Connector 39">
              <a:extLst>
                <a:ext uri="{FF2B5EF4-FFF2-40B4-BE49-F238E27FC236}">
                  <a16:creationId xmlns:a16="http://schemas.microsoft.com/office/drawing/2014/main" id="{B116D84E-EE2F-7F32-D920-6FFC5F9AD8B6}"/>
                </a:ext>
              </a:extLst>
            </p:cNvPr>
            <p:cNvCxnSpPr>
              <a:cxnSpLocks/>
            </p:cNvCxnSpPr>
            <p:nvPr/>
          </p:nvCxnSpPr>
          <p:spPr>
            <a:xfrm>
              <a:off x="13208476" y="2375272"/>
              <a:ext cx="0" cy="119420"/>
            </a:xfrm>
            <a:prstGeom prst="line">
              <a:avLst/>
            </a:prstGeom>
            <a:noFill/>
            <a:ln w="63500" cap="flat">
              <a:solidFill>
                <a:schemeClr val="accent1">
                  <a:lumMod val="75000"/>
                  <a:alpha val="36000"/>
                </a:schemeClr>
              </a:solidFill>
              <a:prstDash val="solid"/>
              <a:miter lim="400000"/>
            </a:ln>
            <a:effectLst/>
            <a:sp3d/>
          </p:spPr>
        </p:cxnSp>
        <p:cxnSp>
          <p:nvCxnSpPr>
            <p:cNvPr id="41" name="Straight Connector 40">
              <a:extLst>
                <a:ext uri="{FF2B5EF4-FFF2-40B4-BE49-F238E27FC236}">
                  <a16:creationId xmlns:a16="http://schemas.microsoft.com/office/drawing/2014/main" id="{4E008EFA-A158-4F63-53BA-5AAC8B2016A9}"/>
                </a:ext>
              </a:extLst>
            </p:cNvPr>
            <p:cNvCxnSpPr>
              <a:cxnSpLocks/>
            </p:cNvCxnSpPr>
            <p:nvPr/>
          </p:nvCxnSpPr>
          <p:spPr>
            <a:xfrm flipV="1">
              <a:off x="12991587" y="2568096"/>
              <a:ext cx="137768" cy="3616"/>
            </a:xfrm>
            <a:prstGeom prst="line">
              <a:avLst/>
            </a:prstGeom>
            <a:noFill/>
            <a:ln w="63500" cap="flat">
              <a:solidFill>
                <a:srgbClr val="990099"/>
              </a:solidFill>
              <a:prstDash val="solid"/>
              <a:miter lim="400000"/>
            </a:ln>
            <a:effectLst/>
            <a:sp3d/>
          </p:spPr>
        </p:cxnSp>
        <p:cxnSp>
          <p:nvCxnSpPr>
            <p:cNvPr id="42" name="Straight Connector 41">
              <a:extLst>
                <a:ext uri="{FF2B5EF4-FFF2-40B4-BE49-F238E27FC236}">
                  <a16:creationId xmlns:a16="http://schemas.microsoft.com/office/drawing/2014/main" id="{A41B34F5-9557-2A47-8F94-86B9972EC0D2}"/>
                </a:ext>
              </a:extLst>
            </p:cNvPr>
            <p:cNvCxnSpPr>
              <a:cxnSpLocks/>
            </p:cNvCxnSpPr>
            <p:nvPr/>
          </p:nvCxnSpPr>
          <p:spPr>
            <a:xfrm>
              <a:off x="12991587" y="2655092"/>
              <a:ext cx="140395" cy="0"/>
            </a:xfrm>
            <a:prstGeom prst="line">
              <a:avLst/>
            </a:prstGeom>
            <a:noFill/>
            <a:ln w="63500" cap="flat">
              <a:solidFill>
                <a:srgbClr val="990099"/>
              </a:solidFill>
              <a:prstDash val="solid"/>
              <a:miter lim="400000"/>
            </a:ln>
            <a:effectLst/>
            <a:sp3d/>
          </p:spPr>
        </p:cxnSp>
        <p:cxnSp>
          <p:nvCxnSpPr>
            <p:cNvPr id="43" name="Straight Connector 42">
              <a:extLst>
                <a:ext uri="{FF2B5EF4-FFF2-40B4-BE49-F238E27FC236}">
                  <a16:creationId xmlns:a16="http://schemas.microsoft.com/office/drawing/2014/main" id="{F94D93A9-4886-83FF-EDA5-47906752E945}"/>
                </a:ext>
              </a:extLst>
            </p:cNvPr>
            <p:cNvCxnSpPr>
              <a:cxnSpLocks/>
            </p:cNvCxnSpPr>
            <p:nvPr/>
          </p:nvCxnSpPr>
          <p:spPr>
            <a:xfrm>
              <a:off x="13964258" y="2394526"/>
              <a:ext cx="0" cy="96172"/>
            </a:xfrm>
            <a:prstGeom prst="line">
              <a:avLst/>
            </a:prstGeom>
            <a:noFill/>
            <a:ln w="63500" cap="flat">
              <a:solidFill>
                <a:schemeClr val="accent1">
                  <a:lumMod val="75000"/>
                  <a:alpha val="36000"/>
                </a:schemeClr>
              </a:solidFill>
              <a:prstDash val="solid"/>
              <a:miter lim="400000"/>
            </a:ln>
            <a:effectLst/>
            <a:sp3d/>
          </p:spPr>
        </p:cxnSp>
        <p:cxnSp>
          <p:nvCxnSpPr>
            <p:cNvPr id="44" name="Straight Connector 43">
              <a:extLst>
                <a:ext uri="{FF2B5EF4-FFF2-40B4-BE49-F238E27FC236}">
                  <a16:creationId xmlns:a16="http://schemas.microsoft.com/office/drawing/2014/main" id="{D71D2656-BBFA-CB61-8833-9D880A6C5CCE}"/>
                </a:ext>
              </a:extLst>
            </p:cNvPr>
            <p:cNvCxnSpPr>
              <a:cxnSpLocks/>
            </p:cNvCxnSpPr>
            <p:nvPr/>
          </p:nvCxnSpPr>
          <p:spPr>
            <a:xfrm>
              <a:off x="13850150" y="2397601"/>
              <a:ext cx="0" cy="429405"/>
            </a:xfrm>
            <a:prstGeom prst="line">
              <a:avLst/>
            </a:prstGeom>
            <a:noFill/>
            <a:ln w="63500" cap="flat">
              <a:solidFill>
                <a:schemeClr val="accent1">
                  <a:lumMod val="75000"/>
                  <a:alpha val="36000"/>
                </a:schemeClr>
              </a:solidFill>
              <a:prstDash val="solid"/>
              <a:miter lim="400000"/>
            </a:ln>
            <a:effectLst/>
            <a:sp3d/>
          </p:spPr>
        </p:cxnSp>
        <p:cxnSp>
          <p:nvCxnSpPr>
            <p:cNvPr id="45" name="Straight Connector 44">
              <a:extLst>
                <a:ext uri="{FF2B5EF4-FFF2-40B4-BE49-F238E27FC236}">
                  <a16:creationId xmlns:a16="http://schemas.microsoft.com/office/drawing/2014/main" id="{181E07FD-3D40-2D77-8433-CD3A73B5EDC2}"/>
                </a:ext>
              </a:extLst>
            </p:cNvPr>
            <p:cNvCxnSpPr>
              <a:cxnSpLocks/>
              <a:endCxn id="38" idx="0"/>
            </p:cNvCxnSpPr>
            <p:nvPr/>
          </p:nvCxnSpPr>
          <p:spPr>
            <a:xfrm>
              <a:off x="13340475" y="2398816"/>
              <a:ext cx="1462" cy="425315"/>
            </a:xfrm>
            <a:prstGeom prst="line">
              <a:avLst/>
            </a:prstGeom>
            <a:noFill/>
            <a:ln w="63500" cap="flat">
              <a:solidFill>
                <a:schemeClr val="accent1">
                  <a:lumMod val="75000"/>
                  <a:alpha val="36000"/>
                </a:schemeClr>
              </a:solidFill>
              <a:prstDash val="solid"/>
              <a:miter lim="400000"/>
            </a:ln>
            <a:effectLst/>
            <a:sp3d/>
          </p:spPr>
        </p:cxnSp>
        <p:sp>
          <p:nvSpPr>
            <p:cNvPr id="46" name="Rectangle 45">
              <a:extLst>
                <a:ext uri="{FF2B5EF4-FFF2-40B4-BE49-F238E27FC236}">
                  <a16:creationId xmlns:a16="http://schemas.microsoft.com/office/drawing/2014/main" id="{38581CDE-43BB-038D-0188-BE729918D385}"/>
                </a:ext>
              </a:extLst>
            </p:cNvPr>
            <p:cNvSpPr/>
            <p:nvPr/>
          </p:nvSpPr>
          <p:spPr>
            <a:xfrm>
              <a:off x="13175776" y="2981175"/>
              <a:ext cx="885371" cy="282423"/>
            </a:xfrm>
            <a:prstGeom prst="rect">
              <a:avLst/>
            </a:prstGeom>
            <a:solidFill>
              <a:srgbClr val="9966FF"/>
            </a:solidFill>
            <a:ln w="12700" cap="flat" cmpd="sng" algn="ctr">
              <a:solidFill>
                <a:schemeClr val="accent1">
                  <a:lumMod val="40000"/>
                  <a:lumOff val="60000"/>
                </a:scheme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MKI AI / Media</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512EUs + 32 Xe Cores + 6xVdbox + 96MB SRAM</a:t>
              </a:r>
            </a:p>
          </p:txBody>
        </p:sp>
        <p:sp>
          <p:nvSpPr>
            <p:cNvPr id="47" name="Rectangle 46">
              <a:extLst>
                <a:ext uri="{FF2B5EF4-FFF2-40B4-BE49-F238E27FC236}">
                  <a16:creationId xmlns:a16="http://schemas.microsoft.com/office/drawing/2014/main" id="{1F967FCC-3B56-5605-04D7-D1DAFDC91DA8}"/>
                </a:ext>
              </a:extLst>
            </p:cNvPr>
            <p:cNvSpPr/>
            <p:nvPr/>
          </p:nvSpPr>
          <p:spPr>
            <a:xfrm>
              <a:off x="13318621" y="2886112"/>
              <a:ext cx="508372" cy="956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a:t>
              </a:r>
              <a:r>
                <a:rPr kumimoji="0" lang="en-US" sz="7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rPr>
                <a:t>.Device</a:t>
              </a:r>
            </a:p>
          </p:txBody>
        </p:sp>
        <p:cxnSp>
          <p:nvCxnSpPr>
            <p:cNvPr id="48" name="Straight Connector 47">
              <a:extLst>
                <a:ext uri="{FF2B5EF4-FFF2-40B4-BE49-F238E27FC236}">
                  <a16:creationId xmlns:a16="http://schemas.microsoft.com/office/drawing/2014/main" id="{3BFC7E59-8AA0-2658-E6EF-14CB8684B968}"/>
                </a:ext>
              </a:extLst>
            </p:cNvPr>
            <p:cNvCxnSpPr>
              <a:cxnSpLocks/>
            </p:cNvCxnSpPr>
            <p:nvPr/>
          </p:nvCxnSpPr>
          <p:spPr>
            <a:xfrm>
              <a:off x="12990273" y="2742605"/>
              <a:ext cx="140395" cy="0"/>
            </a:xfrm>
            <a:prstGeom prst="line">
              <a:avLst/>
            </a:prstGeom>
            <a:noFill/>
            <a:ln w="63500" cap="flat">
              <a:solidFill>
                <a:srgbClr val="990099"/>
              </a:solidFill>
              <a:prstDash val="solid"/>
              <a:miter lim="400000"/>
            </a:ln>
            <a:effectLst/>
            <a:sp3d/>
          </p:spPr>
        </p:cxnSp>
        <p:cxnSp>
          <p:nvCxnSpPr>
            <p:cNvPr id="49" name="Straight Connector 48">
              <a:extLst>
                <a:ext uri="{FF2B5EF4-FFF2-40B4-BE49-F238E27FC236}">
                  <a16:creationId xmlns:a16="http://schemas.microsoft.com/office/drawing/2014/main" id="{6B6886A7-592E-2310-01A5-398B001C0BF1}"/>
                </a:ext>
              </a:extLst>
            </p:cNvPr>
            <p:cNvCxnSpPr>
              <a:cxnSpLocks/>
            </p:cNvCxnSpPr>
            <p:nvPr/>
          </p:nvCxnSpPr>
          <p:spPr>
            <a:xfrm>
              <a:off x="12993329" y="2824231"/>
              <a:ext cx="140395" cy="0"/>
            </a:xfrm>
            <a:prstGeom prst="line">
              <a:avLst/>
            </a:prstGeom>
            <a:noFill/>
            <a:ln w="63500" cap="flat">
              <a:solidFill>
                <a:srgbClr val="990099"/>
              </a:solidFill>
              <a:prstDash val="solid"/>
              <a:miter lim="400000"/>
            </a:ln>
            <a:effectLst/>
            <a:sp3d/>
          </p:spPr>
        </p:cxnSp>
        <p:cxnSp>
          <p:nvCxnSpPr>
            <p:cNvPr id="50" name="Straight Connector 49">
              <a:extLst>
                <a:ext uri="{FF2B5EF4-FFF2-40B4-BE49-F238E27FC236}">
                  <a16:creationId xmlns:a16="http://schemas.microsoft.com/office/drawing/2014/main" id="{4F28ED01-D87F-C0A9-68D2-61906CB2EE9C}"/>
                </a:ext>
              </a:extLst>
            </p:cNvPr>
            <p:cNvCxnSpPr>
              <a:cxnSpLocks/>
            </p:cNvCxnSpPr>
            <p:nvPr/>
          </p:nvCxnSpPr>
          <p:spPr>
            <a:xfrm flipV="1">
              <a:off x="14033677" y="2559753"/>
              <a:ext cx="137768" cy="3616"/>
            </a:xfrm>
            <a:prstGeom prst="line">
              <a:avLst/>
            </a:prstGeom>
            <a:noFill/>
            <a:ln w="63500" cap="flat">
              <a:solidFill>
                <a:srgbClr val="990099"/>
              </a:solidFill>
              <a:prstDash val="solid"/>
              <a:miter lim="400000"/>
            </a:ln>
            <a:effectLst/>
            <a:sp3d/>
          </p:spPr>
        </p:cxnSp>
        <p:cxnSp>
          <p:nvCxnSpPr>
            <p:cNvPr id="51" name="Straight Connector 50">
              <a:extLst>
                <a:ext uri="{FF2B5EF4-FFF2-40B4-BE49-F238E27FC236}">
                  <a16:creationId xmlns:a16="http://schemas.microsoft.com/office/drawing/2014/main" id="{B2899F50-56B2-3DC0-5419-0EF307559A6F}"/>
                </a:ext>
              </a:extLst>
            </p:cNvPr>
            <p:cNvCxnSpPr>
              <a:cxnSpLocks/>
            </p:cNvCxnSpPr>
            <p:nvPr/>
          </p:nvCxnSpPr>
          <p:spPr>
            <a:xfrm>
              <a:off x="14033677" y="2646749"/>
              <a:ext cx="140395" cy="0"/>
            </a:xfrm>
            <a:prstGeom prst="line">
              <a:avLst/>
            </a:prstGeom>
            <a:noFill/>
            <a:ln w="63500" cap="flat">
              <a:solidFill>
                <a:srgbClr val="990099"/>
              </a:solidFill>
              <a:prstDash val="solid"/>
              <a:miter lim="400000"/>
            </a:ln>
            <a:effectLst/>
            <a:sp3d/>
          </p:spPr>
        </p:cxnSp>
        <p:cxnSp>
          <p:nvCxnSpPr>
            <p:cNvPr id="52" name="Straight Connector 51">
              <a:extLst>
                <a:ext uri="{FF2B5EF4-FFF2-40B4-BE49-F238E27FC236}">
                  <a16:creationId xmlns:a16="http://schemas.microsoft.com/office/drawing/2014/main" id="{401D6ACA-1711-C3D6-15A1-667D6AF40C8F}"/>
                </a:ext>
              </a:extLst>
            </p:cNvPr>
            <p:cNvCxnSpPr>
              <a:cxnSpLocks/>
            </p:cNvCxnSpPr>
            <p:nvPr/>
          </p:nvCxnSpPr>
          <p:spPr>
            <a:xfrm>
              <a:off x="14032363" y="2734262"/>
              <a:ext cx="140395" cy="0"/>
            </a:xfrm>
            <a:prstGeom prst="line">
              <a:avLst/>
            </a:prstGeom>
            <a:noFill/>
            <a:ln w="63500" cap="flat">
              <a:solidFill>
                <a:srgbClr val="990099"/>
              </a:solidFill>
              <a:prstDash val="solid"/>
              <a:miter lim="400000"/>
            </a:ln>
            <a:effectLst/>
            <a:sp3d/>
          </p:spPr>
        </p:cxnSp>
        <p:cxnSp>
          <p:nvCxnSpPr>
            <p:cNvPr id="53" name="Straight Connector 52">
              <a:extLst>
                <a:ext uri="{FF2B5EF4-FFF2-40B4-BE49-F238E27FC236}">
                  <a16:creationId xmlns:a16="http://schemas.microsoft.com/office/drawing/2014/main" id="{C571D6BE-D12C-EC45-B84D-093BF535AB25}"/>
                </a:ext>
              </a:extLst>
            </p:cNvPr>
            <p:cNvCxnSpPr>
              <a:cxnSpLocks/>
            </p:cNvCxnSpPr>
            <p:nvPr/>
          </p:nvCxnSpPr>
          <p:spPr>
            <a:xfrm>
              <a:off x="14035419" y="2815888"/>
              <a:ext cx="140395" cy="0"/>
            </a:xfrm>
            <a:prstGeom prst="line">
              <a:avLst/>
            </a:prstGeom>
            <a:noFill/>
            <a:ln w="63500" cap="flat">
              <a:solidFill>
                <a:srgbClr val="990099"/>
              </a:solidFill>
              <a:prstDash val="solid"/>
              <a:miter lim="400000"/>
            </a:ln>
            <a:effectLst/>
            <a:sp3d/>
          </p:spPr>
        </p:cxnSp>
        <p:sp>
          <p:nvSpPr>
            <p:cNvPr id="54" name="Rectangle 53">
              <a:extLst>
                <a:ext uri="{FF2B5EF4-FFF2-40B4-BE49-F238E27FC236}">
                  <a16:creationId xmlns:a16="http://schemas.microsoft.com/office/drawing/2014/main" id="{55D5BA74-F927-E9B1-457E-AD6646E0C99D}"/>
                </a:ext>
              </a:extLst>
            </p:cNvPr>
            <p:cNvSpPr/>
            <p:nvPr/>
          </p:nvSpPr>
          <p:spPr>
            <a:xfrm rot="16200000">
              <a:off x="13112414" y="2095932"/>
              <a:ext cx="299752" cy="320641"/>
            </a:xfrm>
            <a:prstGeom prst="rect">
              <a:avLst/>
            </a:prstGeom>
            <a:solidFill>
              <a:srgbClr val="00B0F0"/>
            </a:solidFill>
            <a:ln w="12700" cap="flat" cmpd="sng" algn="ctr">
              <a:solidFill>
                <a:srgbClr val="00C7FD">
                  <a:shade val="50000"/>
                </a:srgbClr>
              </a:solidFill>
              <a:prstDash val="solid"/>
              <a:miter lim="800000"/>
            </a:ln>
            <a:effectLst/>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48C PNC CBB</a:t>
              </a:r>
            </a:p>
          </p:txBody>
        </p:sp>
        <p:sp>
          <p:nvSpPr>
            <p:cNvPr id="55" name="Oval 54">
              <a:extLst>
                <a:ext uri="{FF2B5EF4-FFF2-40B4-BE49-F238E27FC236}">
                  <a16:creationId xmlns:a16="http://schemas.microsoft.com/office/drawing/2014/main" id="{61050621-3A92-CB3C-C63B-02BA821A3B5C}"/>
                </a:ext>
              </a:extLst>
            </p:cNvPr>
            <p:cNvSpPr/>
            <p:nvPr/>
          </p:nvSpPr>
          <p:spPr>
            <a:xfrm>
              <a:off x="13480331" y="2158921"/>
              <a:ext cx="222302" cy="214303"/>
            </a:xfrm>
            <a:prstGeom prst="ellipse">
              <a:avLst/>
            </a:prstGeom>
            <a:ln w="19050">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1d</a:t>
              </a:r>
            </a:p>
          </p:txBody>
        </p:sp>
        <p:sp>
          <p:nvSpPr>
            <p:cNvPr id="56" name="Rectangle 55">
              <a:extLst>
                <a:ext uri="{FF2B5EF4-FFF2-40B4-BE49-F238E27FC236}">
                  <a16:creationId xmlns:a16="http://schemas.microsoft.com/office/drawing/2014/main" id="{30E3008D-FCAA-F911-07EF-DE5A24D6B789}"/>
                </a:ext>
              </a:extLst>
            </p:cNvPr>
            <p:cNvSpPr/>
            <p:nvPr/>
          </p:nvSpPr>
          <p:spPr>
            <a:xfrm rot="16200000">
              <a:off x="13753393" y="2111119"/>
              <a:ext cx="293484" cy="320641"/>
            </a:xfrm>
            <a:prstGeom prst="rect">
              <a:avLst/>
            </a:prstGeom>
            <a:pattFill prst="openDmnd">
              <a:fgClr>
                <a:schemeClr val="bg2">
                  <a:lumMod val="90000"/>
                </a:schemeClr>
              </a:fgClr>
              <a:bgClr>
                <a:schemeClr val="bg1"/>
              </a:bgClr>
            </a:pattFill>
            <a:ln w="12700" cap="flat" cmpd="sng" algn="ctr">
              <a:solidFill>
                <a:srgbClr val="00C7FD">
                  <a:shade val="50000"/>
                </a:srgbClr>
              </a:solidFill>
              <a:prstDash val="solid"/>
              <a:miter lim="800000"/>
            </a:ln>
            <a:effectLst/>
          </p:spPr>
          <p:txBody>
            <a:bodyPr rot="0" spcFirstLastPara="1" vertOverflow="overflow" horzOverflow="overflow" vert="horz" wrap="square" lIns="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Dummy</a:t>
              </a:r>
            </a:p>
          </p:txBody>
        </p:sp>
      </p:grpSp>
      <p:grpSp>
        <p:nvGrpSpPr>
          <p:cNvPr id="57" name="Group 56">
            <a:extLst>
              <a:ext uri="{FF2B5EF4-FFF2-40B4-BE49-F238E27FC236}">
                <a16:creationId xmlns:a16="http://schemas.microsoft.com/office/drawing/2014/main" id="{59F8F6E9-DB36-151E-C336-5264B36EA73D}"/>
              </a:ext>
            </a:extLst>
          </p:cNvPr>
          <p:cNvGrpSpPr>
            <a:grpSpLocks noChangeAspect="1"/>
          </p:cNvGrpSpPr>
          <p:nvPr/>
        </p:nvGrpSpPr>
        <p:grpSpPr>
          <a:xfrm>
            <a:off x="2541326" y="1449118"/>
            <a:ext cx="2034509" cy="2163544"/>
            <a:chOff x="3857674" y="-1348014"/>
            <a:chExt cx="1186582" cy="1261839"/>
          </a:xfrm>
        </p:grpSpPr>
        <p:sp>
          <p:nvSpPr>
            <p:cNvPr id="58" name="Rectangle 57">
              <a:extLst>
                <a:ext uri="{FF2B5EF4-FFF2-40B4-BE49-F238E27FC236}">
                  <a16:creationId xmlns:a16="http://schemas.microsoft.com/office/drawing/2014/main" id="{7A0C2E9E-7D44-02E6-4905-FD543B98CBEE}"/>
                </a:ext>
              </a:extLst>
            </p:cNvPr>
            <p:cNvSpPr/>
            <p:nvPr/>
          </p:nvSpPr>
          <p:spPr>
            <a:xfrm>
              <a:off x="3909493" y="-1348014"/>
              <a:ext cx="1090726" cy="1261839"/>
            </a:xfrm>
            <a:prstGeom prst="rect">
              <a:avLst/>
            </a:prstGeom>
            <a:pattFill prst="wdUpDiag">
              <a:fgClr>
                <a:srgbClr val="B0D4B0"/>
              </a:fgClr>
              <a:bgClr>
                <a:srgbClr val="FFFFFF"/>
              </a:bgClr>
            </a:pattFill>
            <a:ln w="25400" cap="flat" cmpd="sng" algn="ctr">
              <a:solidFill>
                <a:srgbClr val="008000"/>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IntelOne Display Regular" panose="020B0503020203020204" pitchFamily="34" charset="0"/>
                <a:ea typeface="Helvetica Neue"/>
                <a:cs typeface="Helvetica Neue"/>
                <a:sym typeface="Helvetica Neue"/>
              </a:endParaRPr>
            </a:p>
          </p:txBody>
        </p:sp>
        <p:sp>
          <p:nvSpPr>
            <p:cNvPr id="59" name="Rectangle 58">
              <a:extLst>
                <a:ext uri="{FF2B5EF4-FFF2-40B4-BE49-F238E27FC236}">
                  <a16:creationId xmlns:a16="http://schemas.microsoft.com/office/drawing/2014/main" id="{7E566DAA-C816-631F-4798-B0B92555EBED}"/>
                </a:ext>
              </a:extLst>
            </p:cNvPr>
            <p:cNvSpPr/>
            <p:nvPr/>
          </p:nvSpPr>
          <p:spPr>
            <a:xfrm>
              <a:off x="3998069" y="-907932"/>
              <a:ext cx="906997" cy="387988"/>
            </a:xfrm>
            <a:prstGeom prst="rect">
              <a:avLst/>
            </a:prstGeom>
            <a:solidFill>
              <a:srgbClr val="336600"/>
            </a:solidFill>
            <a:ln w="12700" cap="flat" cmpd="sng" algn="ctr">
              <a:solidFill>
                <a:srgbClr val="006600"/>
              </a:solidFill>
              <a:prstDash val="solid"/>
              <a:miter lim="800000"/>
            </a:ln>
            <a:effectLst/>
          </p:spPr>
          <p:txBody>
            <a:bodyPr rot="0" spcFirstLastPara="1" vertOverflow="overflow" horzOverflow="overflow" vert="horz" wrap="square" lIns="18288" tIns="45720" rIns="18288" bIns="18288" numCol="1" spcCol="38100" rtlCol="0" anchor="t"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iMHd</a:t>
              </a:r>
              <a:endParaRPr kumimoji="0" lang="en-US" sz="9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8 CH DDR5</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64L G6 + 4L G4 + 3x </a:t>
              </a:r>
              <a:r>
                <a:rPr kumimoji="0" lang="en-US" sz="700" b="1" i="0" u="none" strike="noStrike" kern="1200" cap="none" spc="0" normalizeH="0" baseline="0" noProof="0" err="1">
                  <a:ln>
                    <a:noFill/>
                  </a:ln>
                  <a:solidFill>
                    <a:srgbClr val="FFFFFF"/>
                  </a:solidFill>
                  <a:effectLst/>
                  <a:uLnTx/>
                  <a:uFillTx/>
                  <a:latin typeface="Helvetica Neue Medium"/>
                  <a:ea typeface="Helvetica Neue Medium"/>
                  <a:cs typeface="Helvetica Neue Medium"/>
                  <a:sym typeface="Helvetica Neue Medium"/>
                </a:rPr>
                <a:t>UCIe.D</a:t>
              </a:r>
              <a:endPar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60" name="Rectangle 59">
              <a:extLst>
                <a:ext uri="{FF2B5EF4-FFF2-40B4-BE49-F238E27FC236}">
                  <a16:creationId xmlns:a16="http://schemas.microsoft.com/office/drawing/2014/main" id="{DE60646A-40FA-AC7B-8EF6-08EBFB5A1827}"/>
                </a:ext>
              </a:extLst>
            </p:cNvPr>
            <p:cNvSpPr/>
            <p:nvPr/>
          </p:nvSpPr>
          <p:spPr>
            <a:xfrm>
              <a:off x="4768143" y="-89563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61" name="Rectangle 60">
              <a:extLst>
                <a:ext uri="{FF2B5EF4-FFF2-40B4-BE49-F238E27FC236}">
                  <a16:creationId xmlns:a16="http://schemas.microsoft.com/office/drawing/2014/main" id="{11BEA5BA-07BD-7EB1-6502-85832F8BE9AA}"/>
                </a:ext>
              </a:extLst>
            </p:cNvPr>
            <p:cNvSpPr/>
            <p:nvPr/>
          </p:nvSpPr>
          <p:spPr>
            <a:xfrm>
              <a:off x="4010474" y="-895375"/>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62" name="Rectangle 61">
              <a:extLst>
                <a:ext uri="{FF2B5EF4-FFF2-40B4-BE49-F238E27FC236}">
                  <a16:creationId xmlns:a16="http://schemas.microsoft.com/office/drawing/2014/main" id="{F77B9767-048E-EF14-0325-315CAEE8BD73}"/>
                </a:ext>
              </a:extLst>
            </p:cNvPr>
            <p:cNvSpPr/>
            <p:nvPr/>
          </p:nvSpPr>
          <p:spPr>
            <a:xfrm>
              <a:off x="4663460" y="-575994"/>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63" name="Rectangle 62">
              <a:extLst>
                <a:ext uri="{FF2B5EF4-FFF2-40B4-BE49-F238E27FC236}">
                  <a16:creationId xmlns:a16="http://schemas.microsoft.com/office/drawing/2014/main" id="{546AD072-B5AE-1F99-01C6-56DAEF4605C5}"/>
                </a:ext>
              </a:extLst>
            </p:cNvPr>
            <p:cNvSpPr/>
            <p:nvPr/>
          </p:nvSpPr>
          <p:spPr>
            <a:xfrm>
              <a:off x="4144661" y="-57449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64" name="Rectangle 63">
              <a:extLst>
                <a:ext uri="{FF2B5EF4-FFF2-40B4-BE49-F238E27FC236}">
                  <a16:creationId xmlns:a16="http://schemas.microsoft.com/office/drawing/2014/main" id="{DA6E1E54-CD1C-1620-978A-50E1EF98F813}"/>
                </a:ext>
              </a:extLst>
            </p:cNvPr>
            <p:cNvSpPr/>
            <p:nvPr/>
          </p:nvSpPr>
          <p:spPr>
            <a:xfrm>
              <a:off x="4342328" y="-578908"/>
              <a:ext cx="244653" cy="58964"/>
            </a:xfrm>
            <a:prstGeom prst="rect">
              <a:avLst/>
            </a:prstGeom>
            <a:solidFill>
              <a:srgbClr val="FFFF00"/>
            </a:solidFill>
            <a:ln w="952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err="1">
                  <a:ln>
                    <a:noFill/>
                  </a:ln>
                  <a:solidFill>
                    <a:srgbClr val="525252">
                      <a:lumMod val="50000"/>
                    </a:srgbClr>
                  </a:solidFill>
                  <a:effectLst/>
                  <a:uLnTx/>
                  <a:uFillTx/>
                  <a:latin typeface="IntelOne Display Regular"/>
                  <a:ea typeface="Helvetica Neue"/>
                  <a:cs typeface="Helvetica Neue"/>
                  <a:sym typeface="Helvetica Neue"/>
                </a:rPr>
                <a:t>UCIe</a:t>
              </a:r>
              <a:r>
                <a:rPr kumimoji="0" lang="en-US" sz="5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rPr>
                <a:t>.Device</a:t>
              </a:r>
              <a:endParaRPr kumimoji="0" lang="en-US" sz="6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endParaRPr>
            </a:p>
          </p:txBody>
        </p:sp>
        <p:cxnSp>
          <p:nvCxnSpPr>
            <p:cNvPr id="65" name="Straight Connector 64">
              <a:extLst>
                <a:ext uri="{FF2B5EF4-FFF2-40B4-BE49-F238E27FC236}">
                  <a16:creationId xmlns:a16="http://schemas.microsoft.com/office/drawing/2014/main" id="{227BA1D9-0D42-5366-B8EE-EEF06C315D03}"/>
                </a:ext>
              </a:extLst>
            </p:cNvPr>
            <p:cNvCxnSpPr>
              <a:cxnSpLocks/>
            </p:cNvCxnSpPr>
            <p:nvPr/>
          </p:nvCxnSpPr>
          <p:spPr>
            <a:xfrm>
              <a:off x="4074563" y="-1023358"/>
              <a:ext cx="0" cy="119420"/>
            </a:xfrm>
            <a:prstGeom prst="line">
              <a:avLst/>
            </a:prstGeom>
            <a:noFill/>
            <a:ln w="63500" cap="flat">
              <a:solidFill>
                <a:schemeClr val="accent1">
                  <a:lumMod val="75000"/>
                  <a:alpha val="36000"/>
                </a:schemeClr>
              </a:solidFill>
              <a:prstDash val="solid"/>
              <a:miter lim="400000"/>
            </a:ln>
            <a:effectLst/>
            <a:sp3d/>
          </p:spPr>
        </p:cxnSp>
        <p:cxnSp>
          <p:nvCxnSpPr>
            <p:cNvPr id="66" name="Straight Connector 65">
              <a:extLst>
                <a:ext uri="{FF2B5EF4-FFF2-40B4-BE49-F238E27FC236}">
                  <a16:creationId xmlns:a16="http://schemas.microsoft.com/office/drawing/2014/main" id="{D1DBD9B7-FAAB-0252-240B-B1FCF06508E6}"/>
                </a:ext>
              </a:extLst>
            </p:cNvPr>
            <p:cNvCxnSpPr>
              <a:cxnSpLocks/>
            </p:cNvCxnSpPr>
            <p:nvPr/>
          </p:nvCxnSpPr>
          <p:spPr>
            <a:xfrm flipV="1">
              <a:off x="3857674" y="-830534"/>
              <a:ext cx="137768" cy="3616"/>
            </a:xfrm>
            <a:prstGeom prst="line">
              <a:avLst/>
            </a:prstGeom>
            <a:noFill/>
            <a:ln w="63500" cap="flat">
              <a:solidFill>
                <a:srgbClr val="990099"/>
              </a:solidFill>
              <a:prstDash val="solid"/>
              <a:miter lim="400000"/>
            </a:ln>
            <a:effectLst/>
            <a:sp3d/>
          </p:spPr>
        </p:cxnSp>
        <p:cxnSp>
          <p:nvCxnSpPr>
            <p:cNvPr id="67" name="Straight Connector 66">
              <a:extLst>
                <a:ext uri="{FF2B5EF4-FFF2-40B4-BE49-F238E27FC236}">
                  <a16:creationId xmlns:a16="http://schemas.microsoft.com/office/drawing/2014/main" id="{587D0EB4-70C1-FC49-8F07-53B8C6044B9F}"/>
                </a:ext>
              </a:extLst>
            </p:cNvPr>
            <p:cNvCxnSpPr>
              <a:cxnSpLocks/>
            </p:cNvCxnSpPr>
            <p:nvPr/>
          </p:nvCxnSpPr>
          <p:spPr>
            <a:xfrm>
              <a:off x="3857674" y="-743538"/>
              <a:ext cx="140395" cy="0"/>
            </a:xfrm>
            <a:prstGeom prst="line">
              <a:avLst/>
            </a:prstGeom>
            <a:noFill/>
            <a:ln w="63500" cap="flat">
              <a:solidFill>
                <a:srgbClr val="990099"/>
              </a:solidFill>
              <a:prstDash val="solid"/>
              <a:miter lim="400000"/>
            </a:ln>
            <a:effectLst/>
            <a:sp3d/>
          </p:spPr>
        </p:cxnSp>
        <p:cxnSp>
          <p:nvCxnSpPr>
            <p:cNvPr id="68" name="Straight Connector 67">
              <a:extLst>
                <a:ext uri="{FF2B5EF4-FFF2-40B4-BE49-F238E27FC236}">
                  <a16:creationId xmlns:a16="http://schemas.microsoft.com/office/drawing/2014/main" id="{A04B624F-BC9E-B36C-5B16-44789B599FBE}"/>
                </a:ext>
              </a:extLst>
            </p:cNvPr>
            <p:cNvCxnSpPr>
              <a:cxnSpLocks/>
            </p:cNvCxnSpPr>
            <p:nvPr/>
          </p:nvCxnSpPr>
          <p:spPr>
            <a:xfrm>
              <a:off x="4830345" y="-1004104"/>
              <a:ext cx="0" cy="96172"/>
            </a:xfrm>
            <a:prstGeom prst="line">
              <a:avLst/>
            </a:prstGeom>
            <a:noFill/>
            <a:ln w="63500" cap="flat">
              <a:solidFill>
                <a:schemeClr val="accent1">
                  <a:lumMod val="75000"/>
                  <a:alpha val="36000"/>
                </a:schemeClr>
              </a:solidFill>
              <a:prstDash val="solid"/>
              <a:miter lim="400000"/>
            </a:ln>
            <a:effectLst/>
            <a:sp3d/>
          </p:spPr>
        </p:cxnSp>
        <p:cxnSp>
          <p:nvCxnSpPr>
            <p:cNvPr id="69" name="Straight Connector 68">
              <a:extLst>
                <a:ext uri="{FF2B5EF4-FFF2-40B4-BE49-F238E27FC236}">
                  <a16:creationId xmlns:a16="http://schemas.microsoft.com/office/drawing/2014/main" id="{96875D06-7DDE-818C-E823-D02A97335240}"/>
                </a:ext>
              </a:extLst>
            </p:cNvPr>
            <p:cNvCxnSpPr>
              <a:cxnSpLocks/>
            </p:cNvCxnSpPr>
            <p:nvPr/>
          </p:nvCxnSpPr>
          <p:spPr>
            <a:xfrm>
              <a:off x="4716237" y="-1001029"/>
              <a:ext cx="0" cy="429405"/>
            </a:xfrm>
            <a:prstGeom prst="line">
              <a:avLst/>
            </a:prstGeom>
            <a:noFill/>
            <a:ln w="63500" cap="flat">
              <a:solidFill>
                <a:schemeClr val="accent1">
                  <a:lumMod val="75000"/>
                  <a:alpha val="36000"/>
                </a:schemeClr>
              </a:solidFill>
              <a:prstDash val="solid"/>
              <a:miter lim="400000"/>
            </a:ln>
            <a:effectLst/>
            <a:sp3d/>
          </p:spPr>
        </p:cxnSp>
        <p:cxnSp>
          <p:nvCxnSpPr>
            <p:cNvPr id="70" name="Straight Connector 69">
              <a:extLst>
                <a:ext uri="{FF2B5EF4-FFF2-40B4-BE49-F238E27FC236}">
                  <a16:creationId xmlns:a16="http://schemas.microsoft.com/office/drawing/2014/main" id="{4B4DBD29-5315-B734-A797-FE65B04A208E}"/>
                </a:ext>
              </a:extLst>
            </p:cNvPr>
            <p:cNvCxnSpPr>
              <a:cxnSpLocks/>
              <a:endCxn id="63" idx="0"/>
            </p:cNvCxnSpPr>
            <p:nvPr/>
          </p:nvCxnSpPr>
          <p:spPr>
            <a:xfrm>
              <a:off x="4206562" y="-999814"/>
              <a:ext cx="1462" cy="425315"/>
            </a:xfrm>
            <a:prstGeom prst="line">
              <a:avLst/>
            </a:prstGeom>
            <a:noFill/>
            <a:ln w="63500" cap="flat">
              <a:solidFill>
                <a:schemeClr val="accent1">
                  <a:lumMod val="75000"/>
                  <a:alpha val="36000"/>
                </a:schemeClr>
              </a:solidFill>
              <a:prstDash val="solid"/>
              <a:miter lim="400000"/>
            </a:ln>
            <a:effectLst/>
            <a:sp3d/>
          </p:spPr>
        </p:cxnSp>
        <p:sp>
          <p:nvSpPr>
            <p:cNvPr id="71" name="Rectangle 70">
              <a:extLst>
                <a:ext uri="{FF2B5EF4-FFF2-40B4-BE49-F238E27FC236}">
                  <a16:creationId xmlns:a16="http://schemas.microsoft.com/office/drawing/2014/main" id="{CEA90BF1-8462-836B-0BF1-B12C5E36B664}"/>
                </a:ext>
              </a:extLst>
            </p:cNvPr>
            <p:cNvSpPr/>
            <p:nvPr/>
          </p:nvSpPr>
          <p:spPr>
            <a:xfrm>
              <a:off x="4041863" y="-417455"/>
              <a:ext cx="885371" cy="282423"/>
            </a:xfrm>
            <a:prstGeom prst="rect">
              <a:avLst/>
            </a:prstGeom>
            <a:solidFill>
              <a:srgbClr val="9966FF"/>
            </a:solidFill>
            <a:ln w="12700" cap="flat" cmpd="sng" algn="ctr">
              <a:solidFill>
                <a:schemeClr val="accent1">
                  <a:lumMod val="40000"/>
                  <a:lumOff val="60000"/>
                </a:scheme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MKI AI / Media</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512EUs + 32 Xe Cores + 6xVdbox + 96MB SRAM</a:t>
              </a:r>
            </a:p>
          </p:txBody>
        </p:sp>
        <p:sp>
          <p:nvSpPr>
            <p:cNvPr id="72" name="Rectangle 71">
              <a:extLst>
                <a:ext uri="{FF2B5EF4-FFF2-40B4-BE49-F238E27FC236}">
                  <a16:creationId xmlns:a16="http://schemas.microsoft.com/office/drawing/2014/main" id="{34BEF49C-B0FF-98D0-2573-772EBCE596D4}"/>
                </a:ext>
              </a:extLst>
            </p:cNvPr>
            <p:cNvSpPr/>
            <p:nvPr/>
          </p:nvSpPr>
          <p:spPr>
            <a:xfrm>
              <a:off x="4184708" y="-512518"/>
              <a:ext cx="508372" cy="956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a:t>
              </a:r>
              <a:r>
                <a:rPr kumimoji="0" lang="en-US" sz="7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rPr>
                <a:t>.Device</a:t>
              </a:r>
            </a:p>
          </p:txBody>
        </p:sp>
        <p:cxnSp>
          <p:nvCxnSpPr>
            <p:cNvPr id="73" name="Straight Connector 72">
              <a:extLst>
                <a:ext uri="{FF2B5EF4-FFF2-40B4-BE49-F238E27FC236}">
                  <a16:creationId xmlns:a16="http://schemas.microsoft.com/office/drawing/2014/main" id="{2C7DF11C-F919-476A-54F5-2779132827EE}"/>
                </a:ext>
              </a:extLst>
            </p:cNvPr>
            <p:cNvCxnSpPr>
              <a:cxnSpLocks/>
            </p:cNvCxnSpPr>
            <p:nvPr/>
          </p:nvCxnSpPr>
          <p:spPr>
            <a:xfrm flipV="1">
              <a:off x="4899764" y="-838877"/>
              <a:ext cx="137768" cy="3616"/>
            </a:xfrm>
            <a:prstGeom prst="line">
              <a:avLst/>
            </a:prstGeom>
            <a:noFill/>
            <a:ln w="63500" cap="flat">
              <a:solidFill>
                <a:srgbClr val="990099"/>
              </a:solidFill>
              <a:prstDash val="solid"/>
              <a:miter lim="400000"/>
            </a:ln>
            <a:effectLst/>
            <a:sp3d/>
          </p:spPr>
        </p:cxnSp>
        <p:cxnSp>
          <p:nvCxnSpPr>
            <p:cNvPr id="74" name="Straight Connector 73">
              <a:extLst>
                <a:ext uri="{FF2B5EF4-FFF2-40B4-BE49-F238E27FC236}">
                  <a16:creationId xmlns:a16="http://schemas.microsoft.com/office/drawing/2014/main" id="{B4BA14A0-1731-3590-7915-1E000803A924}"/>
                </a:ext>
              </a:extLst>
            </p:cNvPr>
            <p:cNvCxnSpPr>
              <a:cxnSpLocks/>
            </p:cNvCxnSpPr>
            <p:nvPr/>
          </p:nvCxnSpPr>
          <p:spPr>
            <a:xfrm>
              <a:off x="4899764" y="-751881"/>
              <a:ext cx="140395" cy="0"/>
            </a:xfrm>
            <a:prstGeom prst="line">
              <a:avLst/>
            </a:prstGeom>
            <a:noFill/>
            <a:ln w="63500" cap="flat">
              <a:solidFill>
                <a:srgbClr val="990099"/>
              </a:solidFill>
              <a:prstDash val="solid"/>
              <a:miter lim="400000"/>
            </a:ln>
            <a:effectLst/>
            <a:sp3d/>
          </p:spPr>
        </p:cxnSp>
        <p:sp>
          <p:nvSpPr>
            <p:cNvPr id="75" name="Rectangle 74">
              <a:extLst>
                <a:ext uri="{FF2B5EF4-FFF2-40B4-BE49-F238E27FC236}">
                  <a16:creationId xmlns:a16="http://schemas.microsoft.com/office/drawing/2014/main" id="{FF9F70F8-E4FB-389F-33A0-DDAF01F53F31}"/>
                </a:ext>
              </a:extLst>
            </p:cNvPr>
            <p:cNvSpPr/>
            <p:nvPr/>
          </p:nvSpPr>
          <p:spPr>
            <a:xfrm rot="16200000">
              <a:off x="4001083" y="-1303717"/>
              <a:ext cx="299752" cy="320641"/>
            </a:xfrm>
            <a:prstGeom prst="rect">
              <a:avLst/>
            </a:prstGeom>
            <a:solidFill>
              <a:srgbClr val="0070C0"/>
            </a:solidFill>
            <a:ln w="12700" cap="flat" cmpd="sng" algn="ctr">
              <a:solidFill>
                <a:srgbClr val="00C7FD">
                  <a:shade val="50000"/>
                </a:srgb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24C PNC CBB</a:t>
              </a:r>
            </a:p>
          </p:txBody>
        </p:sp>
        <p:cxnSp>
          <p:nvCxnSpPr>
            <p:cNvPr id="76" name="Straight Connector 75">
              <a:extLst>
                <a:ext uri="{FF2B5EF4-FFF2-40B4-BE49-F238E27FC236}">
                  <a16:creationId xmlns:a16="http://schemas.microsoft.com/office/drawing/2014/main" id="{941281EF-CAD1-96C3-F213-C68274A4D0AD}"/>
                </a:ext>
              </a:extLst>
            </p:cNvPr>
            <p:cNvCxnSpPr>
              <a:cxnSpLocks/>
            </p:cNvCxnSpPr>
            <p:nvPr/>
          </p:nvCxnSpPr>
          <p:spPr>
            <a:xfrm>
              <a:off x="3862421" y="-654048"/>
              <a:ext cx="140395" cy="0"/>
            </a:xfrm>
            <a:prstGeom prst="line">
              <a:avLst/>
            </a:prstGeom>
            <a:noFill/>
            <a:ln w="63500" cap="flat">
              <a:solidFill>
                <a:srgbClr val="990099"/>
              </a:solidFill>
              <a:prstDash val="solid"/>
              <a:miter lim="400000"/>
            </a:ln>
            <a:effectLst/>
            <a:sp3d/>
          </p:spPr>
        </p:cxnSp>
        <p:cxnSp>
          <p:nvCxnSpPr>
            <p:cNvPr id="77" name="Straight Connector 76">
              <a:extLst>
                <a:ext uri="{FF2B5EF4-FFF2-40B4-BE49-F238E27FC236}">
                  <a16:creationId xmlns:a16="http://schemas.microsoft.com/office/drawing/2014/main" id="{2A223515-6DE4-FD9F-3441-68AF60F4B79B}"/>
                </a:ext>
              </a:extLst>
            </p:cNvPr>
            <p:cNvCxnSpPr>
              <a:cxnSpLocks/>
            </p:cNvCxnSpPr>
            <p:nvPr/>
          </p:nvCxnSpPr>
          <p:spPr>
            <a:xfrm>
              <a:off x="3863672" y="-578434"/>
              <a:ext cx="140395" cy="0"/>
            </a:xfrm>
            <a:prstGeom prst="line">
              <a:avLst/>
            </a:prstGeom>
            <a:noFill/>
            <a:ln w="63500" cap="flat">
              <a:solidFill>
                <a:srgbClr val="990099"/>
              </a:solidFill>
              <a:prstDash val="solid"/>
              <a:miter lim="400000"/>
            </a:ln>
            <a:effectLst/>
            <a:sp3d/>
          </p:spPr>
        </p:cxnSp>
        <p:cxnSp>
          <p:nvCxnSpPr>
            <p:cNvPr id="78" name="Straight Connector 77">
              <a:extLst>
                <a:ext uri="{FF2B5EF4-FFF2-40B4-BE49-F238E27FC236}">
                  <a16:creationId xmlns:a16="http://schemas.microsoft.com/office/drawing/2014/main" id="{9F363227-3811-FA88-B918-11BBB5AD803B}"/>
                </a:ext>
              </a:extLst>
            </p:cNvPr>
            <p:cNvCxnSpPr>
              <a:cxnSpLocks/>
            </p:cNvCxnSpPr>
            <p:nvPr/>
          </p:nvCxnSpPr>
          <p:spPr>
            <a:xfrm>
              <a:off x="4903861" y="-565730"/>
              <a:ext cx="140395" cy="0"/>
            </a:xfrm>
            <a:prstGeom prst="line">
              <a:avLst/>
            </a:prstGeom>
            <a:noFill/>
            <a:ln w="63500" cap="flat">
              <a:solidFill>
                <a:srgbClr val="990099"/>
              </a:solidFill>
              <a:prstDash val="solid"/>
              <a:miter lim="400000"/>
            </a:ln>
            <a:effectLst/>
            <a:sp3d/>
          </p:spPr>
        </p:cxnSp>
        <p:cxnSp>
          <p:nvCxnSpPr>
            <p:cNvPr id="79" name="Straight Connector 78">
              <a:extLst>
                <a:ext uri="{FF2B5EF4-FFF2-40B4-BE49-F238E27FC236}">
                  <a16:creationId xmlns:a16="http://schemas.microsoft.com/office/drawing/2014/main" id="{2BD052A9-9478-66BC-819A-9EC2092BC47E}"/>
                </a:ext>
              </a:extLst>
            </p:cNvPr>
            <p:cNvCxnSpPr>
              <a:cxnSpLocks/>
            </p:cNvCxnSpPr>
            <p:nvPr/>
          </p:nvCxnSpPr>
          <p:spPr>
            <a:xfrm>
              <a:off x="4902242" y="-662183"/>
              <a:ext cx="140395" cy="0"/>
            </a:xfrm>
            <a:prstGeom prst="line">
              <a:avLst/>
            </a:prstGeom>
            <a:noFill/>
            <a:ln w="63500" cap="flat">
              <a:solidFill>
                <a:srgbClr val="990099"/>
              </a:solidFill>
              <a:prstDash val="solid"/>
              <a:miter lim="400000"/>
            </a:ln>
            <a:effectLst/>
            <a:sp3d/>
          </p:spPr>
        </p:cxnSp>
        <p:sp>
          <p:nvSpPr>
            <p:cNvPr id="80" name="Oval 79">
              <a:extLst>
                <a:ext uri="{FF2B5EF4-FFF2-40B4-BE49-F238E27FC236}">
                  <a16:creationId xmlns:a16="http://schemas.microsoft.com/office/drawing/2014/main" id="{778129A3-69F2-F7ED-86D9-D1C49466DEB8}"/>
                </a:ext>
              </a:extLst>
            </p:cNvPr>
            <p:cNvSpPr/>
            <p:nvPr/>
          </p:nvSpPr>
          <p:spPr>
            <a:xfrm>
              <a:off x="4355992" y="-1219626"/>
              <a:ext cx="222302" cy="214303"/>
            </a:xfrm>
            <a:prstGeom prst="ellipse">
              <a:avLst/>
            </a:prstGeom>
            <a:ln w="19050">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2</a:t>
              </a:r>
            </a:p>
          </p:txBody>
        </p:sp>
        <p:sp>
          <p:nvSpPr>
            <p:cNvPr id="81" name="Rectangle 80">
              <a:extLst>
                <a:ext uri="{FF2B5EF4-FFF2-40B4-BE49-F238E27FC236}">
                  <a16:creationId xmlns:a16="http://schemas.microsoft.com/office/drawing/2014/main" id="{26FBB2DD-F49F-5386-701A-653429E1C875}"/>
                </a:ext>
              </a:extLst>
            </p:cNvPr>
            <p:cNvSpPr/>
            <p:nvPr/>
          </p:nvSpPr>
          <p:spPr>
            <a:xfrm rot="16200000">
              <a:off x="4634356" y="-1294324"/>
              <a:ext cx="293484" cy="320641"/>
            </a:xfrm>
            <a:prstGeom prst="rect">
              <a:avLst/>
            </a:prstGeom>
            <a:pattFill prst="openDmnd">
              <a:fgClr>
                <a:schemeClr val="bg2">
                  <a:lumMod val="90000"/>
                </a:schemeClr>
              </a:fgClr>
              <a:bgClr>
                <a:schemeClr val="bg1"/>
              </a:bgClr>
            </a:pattFill>
            <a:ln w="12700" cap="flat" cmpd="sng" algn="ctr">
              <a:solidFill>
                <a:srgbClr val="00C7FD">
                  <a:shade val="50000"/>
                </a:srgbClr>
              </a:solidFill>
              <a:prstDash val="solid"/>
              <a:miter lim="800000"/>
            </a:ln>
            <a:effectLst/>
          </p:spPr>
          <p:txBody>
            <a:bodyPr rot="0" spcFirstLastPara="1" vertOverflow="overflow" horzOverflow="overflow" vert="horz" wrap="square" lIns="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Dummy</a:t>
              </a:r>
            </a:p>
          </p:txBody>
        </p:sp>
      </p:grpSp>
      <p:grpSp>
        <p:nvGrpSpPr>
          <p:cNvPr id="82" name="Group 81">
            <a:extLst>
              <a:ext uri="{FF2B5EF4-FFF2-40B4-BE49-F238E27FC236}">
                <a16:creationId xmlns:a16="http://schemas.microsoft.com/office/drawing/2014/main" id="{C6DD344A-B151-30B9-09BC-7A3ECF544093}"/>
              </a:ext>
            </a:extLst>
          </p:cNvPr>
          <p:cNvGrpSpPr>
            <a:grpSpLocks noChangeAspect="1"/>
          </p:cNvGrpSpPr>
          <p:nvPr/>
        </p:nvGrpSpPr>
        <p:grpSpPr>
          <a:xfrm>
            <a:off x="2547806" y="3819409"/>
            <a:ext cx="2034809" cy="2163544"/>
            <a:chOff x="5221058" y="-1364039"/>
            <a:chExt cx="1186756" cy="1261839"/>
          </a:xfrm>
        </p:grpSpPr>
        <p:sp>
          <p:nvSpPr>
            <p:cNvPr id="83" name="Rectangle 82">
              <a:extLst>
                <a:ext uri="{FF2B5EF4-FFF2-40B4-BE49-F238E27FC236}">
                  <a16:creationId xmlns:a16="http://schemas.microsoft.com/office/drawing/2014/main" id="{21C29213-D218-E1C0-3524-BE1D28D14BBB}"/>
                </a:ext>
              </a:extLst>
            </p:cNvPr>
            <p:cNvSpPr/>
            <p:nvPr/>
          </p:nvSpPr>
          <p:spPr>
            <a:xfrm>
              <a:off x="5266076" y="-1364039"/>
              <a:ext cx="1090726" cy="1261839"/>
            </a:xfrm>
            <a:prstGeom prst="rect">
              <a:avLst/>
            </a:prstGeom>
            <a:pattFill prst="wdUpDiag">
              <a:fgClr>
                <a:srgbClr val="B0D4B0"/>
              </a:fgClr>
              <a:bgClr>
                <a:srgbClr val="FFFFFF"/>
              </a:bgClr>
            </a:pattFill>
            <a:ln w="25400" cap="flat" cmpd="sng" algn="ctr">
              <a:solidFill>
                <a:srgbClr val="008000"/>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IntelOne Display Regular" panose="020B0503020203020204" pitchFamily="34" charset="0"/>
                <a:ea typeface="Helvetica Neue"/>
                <a:cs typeface="Helvetica Neue"/>
                <a:sym typeface="Helvetica Neue"/>
              </a:endParaRPr>
            </a:p>
          </p:txBody>
        </p:sp>
        <p:sp>
          <p:nvSpPr>
            <p:cNvPr id="84" name="Rectangle 83">
              <a:extLst>
                <a:ext uri="{FF2B5EF4-FFF2-40B4-BE49-F238E27FC236}">
                  <a16:creationId xmlns:a16="http://schemas.microsoft.com/office/drawing/2014/main" id="{6DD72E7F-2367-653D-B7AC-8376F917A9A6}"/>
                </a:ext>
              </a:extLst>
            </p:cNvPr>
            <p:cNvSpPr/>
            <p:nvPr/>
          </p:nvSpPr>
          <p:spPr>
            <a:xfrm>
              <a:off x="5363796" y="-923957"/>
              <a:ext cx="906997" cy="387988"/>
            </a:xfrm>
            <a:prstGeom prst="rect">
              <a:avLst/>
            </a:prstGeom>
            <a:solidFill>
              <a:srgbClr val="336600"/>
            </a:solidFill>
            <a:ln w="12700" cap="flat" cmpd="sng" algn="ctr">
              <a:solidFill>
                <a:srgbClr val="006600"/>
              </a:solidFill>
              <a:prstDash val="solid"/>
              <a:miter lim="800000"/>
            </a:ln>
            <a:effectLst/>
          </p:spPr>
          <p:txBody>
            <a:bodyPr rot="0" spcFirstLastPara="1" vertOverflow="overflow" horzOverflow="overflow" vert="horz" wrap="square" lIns="18288" tIns="45720" rIns="18288" bIns="18288" numCol="1" spcCol="38100" rtlCol="0" anchor="t"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iMHd</a:t>
              </a:r>
              <a:endParaRPr kumimoji="0" lang="en-US" sz="9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8 CH DDR5</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64L G6 + 4L G4 + 3x </a:t>
              </a:r>
              <a:r>
                <a:rPr kumimoji="0" lang="en-US" sz="700" b="1" i="0" u="none" strike="noStrike" kern="1200" cap="none" spc="0" normalizeH="0" baseline="0" noProof="0" err="1">
                  <a:ln>
                    <a:noFill/>
                  </a:ln>
                  <a:solidFill>
                    <a:srgbClr val="FFFFFF"/>
                  </a:solidFill>
                  <a:effectLst/>
                  <a:uLnTx/>
                  <a:uFillTx/>
                  <a:latin typeface="Helvetica Neue Medium"/>
                  <a:ea typeface="Helvetica Neue Medium"/>
                  <a:cs typeface="Helvetica Neue Medium"/>
                  <a:sym typeface="Helvetica Neue Medium"/>
                </a:rPr>
                <a:t>UCIe.D</a:t>
              </a:r>
              <a:endPar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5" name="Rectangle 84">
              <a:extLst>
                <a:ext uri="{FF2B5EF4-FFF2-40B4-BE49-F238E27FC236}">
                  <a16:creationId xmlns:a16="http://schemas.microsoft.com/office/drawing/2014/main" id="{FAA605E2-5BB6-4AA4-5541-3F78D9E2C1A9}"/>
                </a:ext>
              </a:extLst>
            </p:cNvPr>
            <p:cNvSpPr/>
            <p:nvPr/>
          </p:nvSpPr>
          <p:spPr>
            <a:xfrm>
              <a:off x="6133870" y="-911664"/>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86" name="Rectangle 85">
              <a:extLst>
                <a:ext uri="{FF2B5EF4-FFF2-40B4-BE49-F238E27FC236}">
                  <a16:creationId xmlns:a16="http://schemas.microsoft.com/office/drawing/2014/main" id="{FD4EB6E2-0734-B5D9-572A-034CD5352778}"/>
                </a:ext>
              </a:extLst>
            </p:cNvPr>
            <p:cNvSpPr/>
            <p:nvPr/>
          </p:nvSpPr>
          <p:spPr>
            <a:xfrm>
              <a:off x="5376201" y="-911400"/>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87" name="Rectangle 86">
              <a:extLst>
                <a:ext uri="{FF2B5EF4-FFF2-40B4-BE49-F238E27FC236}">
                  <a16:creationId xmlns:a16="http://schemas.microsoft.com/office/drawing/2014/main" id="{E2AF9709-0C0B-3232-0A41-D765577039B6}"/>
                </a:ext>
              </a:extLst>
            </p:cNvPr>
            <p:cNvSpPr/>
            <p:nvPr/>
          </p:nvSpPr>
          <p:spPr>
            <a:xfrm>
              <a:off x="6029187" y="-59201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88" name="Rectangle 87">
              <a:extLst>
                <a:ext uri="{FF2B5EF4-FFF2-40B4-BE49-F238E27FC236}">
                  <a16:creationId xmlns:a16="http://schemas.microsoft.com/office/drawing/2014/main" id="{21BAF5DA-15FA-26B9-B809-F447B3207CD9}"/>
                </a:ext>
              </a:extLst>
            </p:cNvPr>
            <p:cNvSpPr/>
            <p:nvPr/>
          </p:nvSpPr>
          <p:spPr>
            <a:xfrm>
              <a:off x="5510388" y="-590524"/>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89" name="Rectangle 88">
              <a:extLst>
                <a:ext uri="{FF2B5EF4-FFF2-40B4-BE49-F238E27FC236}">
                  <a16:creationId xmlns:a16="http://schemas.microsoft.com/office/drawing/2014/main" id="{3C5D0774-85A8-7752-9EDC-CCC4357AFDFB}"/>
                </a:ext>
              </a:extLst>
            </p:cNvPr>
            <p:cNvSpPr/>
            <p:nvPr/>
          </p:nvSpPr>
          <p:spPr>
            <a:xfrm>
              <a:off x="5708055" y="-594933"/>
              <a:ext cx="244653" cy="58964"/>
            </a:xfrm>
            <a:prstGeom prst="rect">
              <a:avLst/>
            </a:prstGeom>
            <a:solidFill>
              <a:srgbClr val="FFFF00"/>
            </a:solidFill>
            <a:ln w="952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err="1">
                  <a:ln>
                    <a:noFill/>
                  </a:ln>
                  <a:solidFill>
                    <a:srgbClr val="525252">
                      <a:lumMod val="50000"/>
                    </a:srgbClr>
                  </a:solidFill>
                  <a:effectLst/>
                  <a:uLnTx/>
                  <a:uFillTx/>
                  <a:latin typeface="IntelOne Display Regular"/>
                  <a:ea typeface="Helvetica Neue"/>
                  <a:cs typeface="Helvetica Neue"/>
                  <a:sym typeface="Helvetica Neue"/>
                </a:rPr>
                <a:t>UCIe</a:t>
              </a:r>
              <a:r>
                <a:rPr kumimoji="0" lang="en-US" sz="5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rPr>
                <a:t>.Device</a:t>
              </a:r>
              <a:endParaRPr kumimoji="0" lang="en-US" sz="6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endParaRPr>
            </a:p>
          </p:txBody>
        </p:sp>
        <p:cxnSp>
          <p:nvCxnSpPr>
            <p:cNvPr id="90" name="Straight Connector 89">
              <a:extLst>
                <a:ext uri="{FF2B5EF4-FFF2-40B4-BE49-F238E27FC236}">
                  <a16:creationId xmlns:a16="http://schemas.microsoft.com/office/drawing/2014/main" id="{B46CEBE1-2CC9-7287-1526-30A8C77B05B8}"/>
                </a:ext>
              </a:extLst>
            </p:cNvPr>
            <p:cNvCxnSpPr>
              <a:cxnSpLocks/>
            </p:cNvCxnSpPr>
            <p:nvPr/>
          </p:nvCxnSpPr>
          <p:spPr>
            <a:xfrm>
              <a:off x="5440290" y="-1039383"/>
              <a:ext cx="0" cy="119420"/>
            </a:xfrm>
            <a:prstGeom prst="line">
              <a:avLst/>
            </a:prstGeom>
            <a:noFill/>
            <a:ln w="63500" cap="flat">
              <a:solidFill>
                <a:schemeClr val="accent1">
                  <a:lumMod val="75000"/>
                  <a:alpha val="36000"/>
                </a:schemeClr>
              </a:solidFill>
              <a:prstDash val="solid"/>
              <a:miter lim="400000"/>
            </a:ln>
            <a:effectLst/>
            <a:sp3d/>
          </p:spPr>
        </p:cxnSp>
        <p:cxnSp>
          <p:nvCxnSpPr>
            <p:cNvPr id="91" name="Straight Connector 90">
              <a:extLst>
                <a:ext uri="{FF2B5EF4-FFF2-40B4-BE49-F238E27FC236}">
                  <a16:creationId xmlns:a16="http://schemas.microsoft.com/office/drawing/2014/main" id="{6B5DF054-A332-6149-8515-6D7BF462B839}"/>
                </a:ext>
              </a:extLst>
            </p:cNvPr>
            <p:cNvCxnSpPr>
              <a:cxnSpLocks/>
            </p:cNvCxnSpPr>
            <p:nvPr/>
          </p:nvCxnSpPr>
          <p:spPr>
            <a:xfrm flipV="1">
              <a:off x="5223401" y="-846559"/>
              <a:ext cx="137768" cy="3616"/>
            </a:xfrm>
            <a:prstGeom prst="line">
              <a:avLst/>
            </a:prstGeom>
            <a:noFill/>
            <a:ln w="63500" cap="flat">
              <a:solidFill>
                <a:srgbClr val="990099"/>
              </a:solidFill>
              <a:prstDash val="solid"/>
              <a:miter lim="400000"/>
            </a:ln>
            <a:effectLst/>
            <a:sp3d/>
          </p:spPr>
        </p:cxnSp>
        <p:cxnSp>
          <p:nvCxnSpPr>
            <p:cNvPr id="92" name="Straight Connector 91">
              <a:extLst>
                <a:ext uri="{FF2B5EF4-FFF2-40B4-BE49-F238E27FC236}">
                  <a16:creationId xmlns:a16="http://schemas.microsoft.com/office/drawing/2014/main" id="{192757D1-DE3C-6839-5A1B-789676C62989}"/>
                </a:ext>
              </a:extLst>
            </p:cNvPr>
            <p:cNvCxnSpPr>
              <a:cxnSpLocks/>
            </p:cNvCxnSpPr>
            <p:nvPr/>
          </p:nvCxnSpPr>
          <p:spPr>
            <a:xfrm>
              <a:off x="5223401" y="-759563"/>
              <a:ext cx="140395" cy="0"/>
            </a:xfrm>
            <a:prstGeom prst="line">
              <a:avLst/>
            </a:prstGeom>
            <a:noFill/>
            <a:ln w="63500" cap="flat">
              <a:solidFill>
                <a:srgbClr val="990099"/>
              </a:solidFill>
              <a:prstDash val="solid"/>
              <a:miter lim="400000"/>
            </a:ln>
            <a:effectLst/>
            <a:sp3d/>
          </p:spPr>
        </p:cxnSp>
        <p:cxnSp>
          <p:nvCxnSpPr>
            <p:cNvPr id="93" name="Straight Connector 92">
              <a:extLst>
                <a:ext uri="{FF2B5EF4-FFF2-40B4-BE49-F238E27FC236}">
                  <a16:creationId xmlns:a16="http://schemas.microsoft.com/office/drawing/2014/main" id="{9B24FDFF-FFDE-AF95-6A20-8E6CCB3338BD}"/>
                </a:ext>
              </a:extLst>
            </p:cNvPr>
            <p:cNvCxnSpPr>
              <a:cxnSpLocks/>
            </p:cNvCxnSpPr>
            <p:nvPr/>
          </p:nvCxnSpPr>
          <p:spPr>
            <a:xfrm>
              <a:off x="6196072" y="-1020129"/>
              <a:ext cx="0" cy="96172"/>
            </a:xfrm>
            <a:prstGeom prst="line">
              <a:avLst/>
            </a:prstGeom>
            <a:noFill/>
            <a:ln w="63500" cap="flat">
              <a:solidFill>
                <a:schemeClr val="accent1">
                  <a:lumMod val="75000"/>
                  <a:alpha val="36000"/>
                </a:schemeClr>
              </a:solidFill>
              <a:prstDash val="solid"/>
              <a:miter lim="400000"/>
            </a:ln>
            <a:effectLst/>
            <a:sp3d/>
          </p:spPr>
        </p:cxnSp>
        <p:cxnSp>
          <p:nvCxnSpPr>
            <p:cNvPr id="94" name="Straight Connector 93">
              <a:extLst>
                <a:ext uri="{FF2B5EF4-FFF2-40B4-BE49-F238E27FC236}">
                  <a16:creationId xmlns:a16="http://schemas.microsoft.com/office/drawing/2014/main" id="{066E3FED-3267-04C0-6117-CC94DC56363A}"/>
                </a:ext>
              </a:extLst>
            </p:cNvPr>
            <p:cNvCxnSpPr>
              <a:cxnSpLocks/>
            </p:cNvCxnSpPr>
            <p:nvPr/>
          </p:nvCxnSpPr>
          <p:spPr>
            <a:xfrm>
              <a:off x="6081964" y="-1017054"/>
              <a:ext cx="0" cy="429405"/>
            </a:xfrm>
            <a:prstGeom prst="line">
              <a:avLst/>
            </a:prstGeom>
            <a:noFill/>
            <a:ln w="63500" cap="flat">
              <a:solidFill>
                <a:schemeClr val="accent1">
                  <a:lumMod val="75000"/>
                  <a:alpha val="36000"/>
                </a:schemeClr>
              </a:solidFill>
              <a:prstDash val="solid"/>
              <a:miter lim="400000"/>
            </a:ln>
            <a:effectLst/>
            <a:sp3d/>
          </p:spPr>
        </p:cxnSp>
        <p:cxnSp>
          <p:nvCxnSpPr>
            <p:cNvPr id="95" name="Straight Connector 94">
              <a:extLst>
                <a:ext uri="{FF2B5EF4-FFF2-40B4-BE49-F238E27FC236}">
                  <a16:creationId xmlns:a16="http://schemas.microsoft.com/office/drawing/2014/main" id="{DB8BE551-E75C-FFC4-3830-151BC0C338BF}"/>
                </a:ext>
              </a:extLst>
            </p:cNvPr>
            <p:cNvCxnSpPr>
              <a:cxnSpLocks/>
              <a:endCxn id="88" idx="0"/>
            </p:cNvCxnSpPr>
            <p:nvPr/>
          </p:nvCxnSpPr>
          <p:spPr>
            <a:xfrm>
              <a:off x="5572289" y="-1015839"/>
              <a:ext cx="1462" cy="425315"/>
            </a:xfrm>
            <a:prstGeom prst="line">
              <a:avLst/>
            </a:prstGeom>
            <a:noFill/>
            <a:ln w="63500" cap="flat">
              <a:solidFill>
                <a:schemeClr val="accent1">
                  <a:lumMod val="75000"/>
                  <a:alpha val="36000"/>
                </a:schemeClr>
              </a:solidFill>
              <a:prstDash val="solid"/>
              <a:miter lim="400000"/>
            </a:ln>
            <a:effectLst/>
            <a:sp3d/>
          </p:spPr>
        </p:cxnSp>
        <p:sp>
          <p:nvSpPr>
            <p:cNvPr id="96" name="Rectangle 95">
              <a:extLst>
                <a:ext uri="{FF2B5EF4-FFF2-40B4-BE49-F238E27FC236}">
                  <a16:creationId xmlns:a16="http://schemas.microsoft.com/office/drawing/2014/main" id="{A2E47764-1CD9-65ED-7786-0963723CA77F}"/>
                </a:ext>
              </a:extLst>
            </p:cNvPr>
            <p:cNvSpPr/>
            <p:nvPr/>
          </p:nvSpPr>
          <p:spPr>
            <a:xfrm>
              <a:off x="5550435" y="-528543"/>
              <a:ext cx="508372" cy="956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a:t>
              </a:r>
              <a:r>
                <a:rPr kumimoji="0" lang="en-US" sz="7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rPr>
                <a:t>.Device</a:t>
              </a:r>
            </a:p>
          </p:txBody>
        </p:sp>
        <p:cxnSp>
          <p:nvCxnSpPr>
            <p:cNvPr id="97" name="Straight Connector 96">
              <a:extLst>
                <a:ext uri="{FF2B5EF4-FFF2-40B4-BE49-F238E27FC236}">
                  <a16:creationId xmlns:a16="http://schemas.microsoft.com/office/drawing/2014/main" id="{30A83D1A-6C07-75E2-8C03-395C7D19B928}"/>
                </a:ext>
              </a:extLst>
            </p:cNvPr>
            <p:cNvCxnSpPr>
              <a:cxnSpLocks/>
            </p:cNvCxnSpPr>
            <p:nvPr/>
          </p:nvCxnSpPr>
          <p:spPr>
            <a:xfrm flipV="1">
              <a:off x="6265491" y="-854902"/>
              <a:ext cx="137768" cy="3616"/>
            </a:xfrm>
            <a:prstGeom prst="line">
              <a:avLst/>
            </a:prstGeom>
            <a:noFill/>
            <a:ln w="63500" cap="flat">
              <a:solidFill>
                <a:srgbClr val="990099"/>
              </a:solidFill>
              <a:prstDash val="solid"/>
              <a:miter lim="400000"/>
            </a:ln>
            <a:effectLst/>
            <a:sp3d/>
          </p:spPr>
        </p:cxnSp>
        <p:cxnSp>
          <p:nvCxnSpPr>
            <p:cNvPr id="98" name="Straight Connector 97">
              <a:extLst>
                <a:ext uri="{FF2B5EF4-FFF2-40B4-BE49-F238E27FC236}">
                  <a16:creationId xmlns:a16="http://schemas.microsoft.com/office/drawing/2014/main" id="{295123CA-4CD6-5ED2-664F-159A5C37A5F0}"/>
                </a:ext>
              </a:extLst>
            </p:cNvPr>
            <p:cNvCxnSpPr>
              <a:cxnSpLocks/>
            </p:cNvCxnSpPr>
            <p:nvPr/>
          </p:nvCxnSpPr>
          <p:spPr>
            <a:xfrm>
              <a:off x="6265491" y="-767906"/>
              <a:ext cx="140395" cy="0"/>
            </a:xfrm>
            <a:prstGeom prst="line">
              <a:avLst/>
            </a:prstGeom>
            <a:noFill/>
            <a:ln w="63500" cap="flat">
              <a:solidFill>
                <a:srgbClr val="990099"/>
              </a:solidFill>
              <a:prstDash val="solid"/>
              <a:miter lim="400000"/>
            </a:ln>
            <a:effectLst/>
            <a:sp3d/>
          </p:spPr>
        </p:cxnSp>
        <p:sp>
          <p:nvSpPr>
            <p:cNvPr id="99" name="Rectangle 98">
              <a:extLst>
                <a:ext uri="{FF2B5EF4-FFF2-40B4-BE49-F238E27FC236}">
                  <a16:creationId xmlns:a16="http://schemas.microsoft.com/office/drawing/2014/main" id="{81EC11EE-1131-4B70-62BF-BFDF4788F8C8}"/>
                </a:ext>
              </a:extLst>
            </p:cNvPr>
            <p:cNvSpPr/>
            <p:nvPr/>
          </p:nvSpPr>
          <p:spPr>
            <a:xfrm rot="16200000">
              <a:off x="5366810" y="-1319742"/>
              <a:ext cx="299752" cy="320641"/>
            </a:xfrm>
            <a:prstGeom prst="rect">
              <a:avLst/>
            </a:prstGeom>
            <a:solidFill>
              <a:srgbClr val="0070C0"/>
            </a:solidFill>
            <a:ln w="12700" cap="flat" cmpd="sng" algn="ctr">
              <a:solidFill>
                <a:srgbClr val="00C7FD">
                  <a:shade val="50000"/>
                </a:srgb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24C PNC CBB</a:t>
              </a:r>
            </a:p>
          </p:txBody>
        </p:sp>
        <p:sp>
          <p:nvSpPr>
            <p:cNvPr id="100" name="Rectangle 99">
              <a:extLst>
                <a:ext uri="{FF2B5EF4-FFF2-40B4-BE49-F238E27FC236}">
                  <a16:creationId xmlns:a16="http://schemas.microsoft.com/office/drawing/2014/main" id="{FAD74E52-2B7D-2502-0667-2559BC4971C9}"/>
                </a:ext>
              </a:extLst>
            </p:cNvPr>
            <p:cNvSpPr/>
            <p:nvPr/>
          </p:nvSpPr>
          <p:spPr>
            <a:xfrm rot="16200000">
              <a:off x="6007975" y="-1318077"/>
              <a:ext cx="293484" cy="320641"/>
            </a:xfrm>
            <a:prstGeom prst="rect">
              <a:avLst/>
            </a:prstGeom>
            <a:pattFill prst="openDmnd">
              <a:fgClr>
                <a:schemeClr val="bg2">
                  <a:lumMod val="90000"/>
                </a:schemeClr>
              </a:fgClr>
              <a:bgClr>
                <a:schemeClr val="bg1"/>
              </a:bgClr>
            </a:pattFill>
            <a:ln w="12700" cap="flat" cmpd="sng" algn="ctr">
              <a:solidFill>
                <a:srgbClr val="00C7FD">
                  <a:shade val="50000"/>
                </a:srgbClr>
              </a:solidFill>
              <a:prstDash val="solid"/>
              <a:miter lim="800000"/>
            </a:ln>
            <a:effectLst/>
          </p:spPr>
          <p:txBody>
            <a:bodyPr rot="0" spcFirstLastPara="1" vertOverflow="overflow" horzOverflow="overflow" vert="horz" wrap="square" lIns="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Dummy</a:t>
              </a:r>
            </a:p>
          </p:txBody>
        </p:sp>
        <p:sp>
          <p:nvSpPr>
            <p:cNvPr id="101" name="Rectangle 100">
              <a:extLst>
                <a:ext uri="{FF2B5EF4-FFF2-40B4-BE49-F238E27FC236}">
                  <a16:creationId xmlns:a16="http://schemas.microsoft.com/office/drawing/2014/main" id="{9883E59E-272F-C27F-D9F3-BF1C2C9A5C4C}"/>
                </a:ext>
              </a:extLst>
            </p:cNvPr>
            <p:cNvSpPr/>
            <p:nvPr/>
          </p:nvSpPr>
          <p:spPr>
            <a:xfrm>
              <a:off x="5392732" y="-446994"/>
              <a:ext cx="869136" cy="290133"/>
            </a:xfrm>
            <a:prstGeom prst="rect">
              <a:avLst/>
            </a:prstGeom>
            <a:pattFill prst="openDmnd">
              <a:fgClr>
                <a:schemeClr val="bg2">
                  <a:lumMod val="90000"/>
                </a:schemeClr>
              </a:fgClr>
              <a:bgClr>
                <a:schemeClr val="bg1"/>
              </a:bgClr>
            </a:pattFill>
            <a:ln w="12700" cap="flat" cmpd="sng" algn="ctr">
              <a:solidFill>
                <a:srgbClr val="00C7FD">
                  <a:shade val="50000"/>
                </a:srgbClr>
              </a:solidFill>
              <a:prstDash val="solid"/>
              <a:miter lim="800000"/>
            </a:ln>
            <a:effectLst/>
          </p:spPr>
          <p:txBody>
            <a:bodyPr rot="0" spcFirstLastPara="1" vertOverflow="overflow" horzOverflow="overflow" vert="horz" wrap="square" lIns="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Dummy</a:t>
              </a:r>
            </a:p>
          </p:txBody>
        </p:sp>
        <p:cxnSp>
          <p:nvCxnSpPr>
            <p:cNvPr id="102" name="Straight Connector 101">
              <a:extLst>
                <a:ext uri="{FF2B5EF4-FFF2-40B4-BE49-F238E27FC236}">
                  <a16:creationId xmlns:a16="http://schemas.microsoft.com/office/drawing/2014/main" id="{8811ECA3-B0E1-B71E-9896-9DEE812A09B8}"/>
                </a:ext>
              </a:extLst>
            </p:cNvPr>
            <p:cNvCxnSpPr>
              <a:cxnSpLocks/>
            </p:cNvCxnSpPr>
            <p:nvPr/>
          </p:nvCxnSpPr>
          <p:spPr>
            <a:xfrm>
              <a:off x="5221058" y="-669531"/>
              <a:ext cx="140395" cy="0"/>
            </a:xfrm>
            <a:prstGeom prst="line">
              <a:avLst/>
            </a:prstGeom>
            <a:noFill/>
            <a:ln w="63500" cap="flat">
              <a:solidFill>
                <a:srgbClr val="990099"/>
              </a:solidFill>
              <a:prstDash val="solid"/>
              <a:miter lim="400000"/>
            </a:ln>
            <a:effectLst/>
            <a:sp3d/>
          </p:spPr>
        </p:cxnSp>
        <p:cxnSp>
          <p:nvCxnSpPr>
            <p:cNvPr id="103" name="Straight Connector 102">
              <a:extLst>
                <a:ext uri="{FF2B5EF4-FFF2-40B4-BE49-F238E27FC236}">
                  <a16:creationId xmlns:a16="http://schemas.microsoft.com/office/drawing/2014/main" id="{9F0B062E-96A2-A422-4922-86B8AE97D1EF}"/>
                </a:ext>
              </a:extLst>
            </p:cNvPr>
            <p:cNvCxnSpPr>
              <a:cxnSpLocks/>
            </p:cNvCxnSpPr>
            <p:nvPr/>
          </p:nvCxnSpPr>
          <p:spPr>
            <a:xfrm>
              <a:off x="5223401" y="-586334"/>
              <a:ext cx="140395" cy="0"/>
            </a:xfrm>
            <a:prstGeom prst="line">
              <a:avLst/>
            </a:prstGeom>
            <a:noFill/>
            <a:ln w="63500" cap="flat">
              <a:solidFill>
                <a:srgbClr val="990099"/>
              </a:solidFill>
              <a:prstDash val="solid"/>
              <a:miter lim="400000"/>
            </a:ln>
            <a:effectLst/>
            <a:sp3d/>
          </p:spPr>
        </p:cxnSp>
        <p:cxnSp>
          <p:nvCxnSpPr>
            <p:cNvPr id="104" name="Straight Connector 103">
              <a:extLst>
                <a:ext uri="{FF2B5EF4-FFF2-40B4-BE49-F238E27FC236}">
                  <a16:creationId xmlns:a16="http://schemas.microsoft.com/office/drawing/2014/main" id="{4D79A87E-B326-209C-892B-FE7CF6917BC0}"/>
                </a:ext>
              </a:extLst>
            </p:cNvPr>
            <p:cNvCxnSpPr>
              <a:cxnSpLocks/>
            </p:cNvCxnSpPr>
            <p:nvPr/>
          </p:nvCxnSpPr>
          <p:spPr>
            <a:xfrm>
              <a:off x="6267419" y="-583370"/>
              <a:ext cx="140395" cy="0"/>
            </a:xfrm>
            <a:prstGeom prst="line">
              <a:avLst/>
            </a:prstGeom>
            <a:noFill/>
            <a:ln w="63500" cap="flat">
              <a:solidFill>
                <a:srgbClr val="990099"/>
              </a:solidFill>
              <a:prstDash val="solid"/>
              <a:miter lim="400000"/>
            </a:ln>
            <a:effectLst/>
            <a:sp3d/>
          </p:spPr>
        </p:cxnSp>
        <p:cxnSp>
          <p:nvCxnSpPr>
            <p:cNvPr id="105" name="Straight Connector 104">
              <a:extLst>
                <a:ext uri="{FF2B5EF4-FFF2-40B4-BE49-F238E27FC236}">
                  <a16:creationId xmlns:a16="http://schemas.microsoft.com/office/drawing/2014/main" id="{0C6413CB-B0B6-C716-271D-83A3D7C70817}"/>
                </a:ext>
              </a:extLst>
            </p:cNvPr>
            <p:cNvCxnSpPr>
              <a:cxnSpLocks/>
            </p:cNvCxnSpPr>
            <p:nvPr/>
          </p:nvCxnSpPr>
          <p:spPr>
            <a:xfrm>
              <a:off x="6267419" y="-677066"/>
              <a:ext cx="140395" cy="0"/>
            </a:xfrm>
            <a:prstGeom prst="line">
              <a:avLst/>
            </a:prstGeom>
            <a:noFill/>
            <a:ln w="63500" cap="flat">
              <a:solidFill>
                <a:srgbClr val="990099"/>
              </a:solidFill>
              <a:prstDash val="solid"/>
              <a:miter lim="400000"/>
            </a:ln>
            <a:effectLst/>
            <a:sp3d/>
          </p:spPr>
        </p:cxnSp>
        <p:sp>
          <p:nvSpPr>
            <p:cNvPr id="106" name="Oval 105">
              <a:extLst>
                <a:ext uri="{FF2B5EF4-FFF2-40B4-BE49-F238E27FC236}">
                  <a16:creationId xmlns:a16="http://schemas.microsoft.com/office/drawing/2014/main" id="{6A9F4A3F-E743-E62D-D5C1-C0FED91DB72B}"/>
                </a:ext>
              </a:extLst>
            </p:cNvPr>
            <p:cNvSpPr/>
            <p:nvPr/>
          </p:nvSpPr>
          <p:spPr>
            <a:xfrm>
              <a:off x="5729043" y="-1249124"/>
              <a:ext cx="251960" cy="193141"/>
            </a:xfrm>
            <a:prstGeom prst="ellipse">
              <a:avLst/>
            </a:prstGeom>
            <a:ln w="19050">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a:ea typeface="Helvetica Neue"/>
                  <a:cs typeface="Helvetica Neue"/>
                  <a:sym typeface="Helvetica Neue"/>
                </a:rPr>
                <a:t>2d</a:t>
              </a:r>
              <a:endParaRPr kumimoji="0" lang="en-US" sz="1200" b="1"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endParaRPr>
            </a:p>
          </p:txBody>
        </p:sp>
      </p:grpSp>
      <p:graphicFrame>
        <p:nvGraphicFramePr>
          <p:cNvPr id="109" name="Table 108">
            <a:extLst>
              <a:ext uri="{FF2B5EF4-FFF2-40B4-BE49-F238E27FC236}">
                <a16:creationId xmlns:a16="http://schemas.microsoft.com/office/drawing/2014/main" id="{E08748CC-0E6B-6EF7-213B-740EE783EC85}"/>
              </a:ext>
            </a:extLst>
          </p:cNvPr>
          <p:cNvGraphicFramePr>
            <a:graphicFrameLocks noGrp="1"/>
          </p:cNvGraphicFramePr>
          <p:nvPr/>
        </p:nvGraphicFramePr>
        <p:xfrm>
          <a:off x="4929395" y="2093184"/>
          <a:ext cx="3545442" cy="3945095"/>
        </p:xfrm>
        <a:graphic>
          <a:graphicData uri="http://schemas.openxmlformats.org/drawingml/2006/table">
            <a:tbl>
              <a:tblPr bandRow="1"/>
              <a:tblGrid>
                <a:gridCol w="1322488">
                  <a:extLst>
                    <a:ext uri="{9D8B030D-6E8A-4147-A177-3AD203B41FA5}">
                      <a16:colId xmlns:a16="http://schemas.microsoft.com/office/drawing/2014/main" val="3016114925"/>
                    </a:ext>
                  </a:extLst>
                </a:gridCol>
                <a:gridCol w="2222954">
                  <a:extLst>
                    <a:ext uri="{9D8B030D-6E8A-4147-A177-3AD203B41FA5}">
                      <a16:colId xmlns:a16="http://schemas.microsoft.com/office/drawing/2014/main" val="1614488965"/>
                    </a:ext>
                  </a:extLst>
                </a:gridCol>
              </a:tblGrid>
              <a:tr h="416761">
                <a:tc>
                  <a:txBody>
                    <a:bodyPr/>
                    <a:lstStyle/>
                    <a:p>
                      <a:r>
                        <a:rPr lang="en-US" sz="1000" b="1"/>
                        <a:t>Package Design</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1-New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2-New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1d-(Simple</a:t>
                      </a:r>
                      <a:r>
                        <a:rPr lang="en-US" sz="1000">
                          <a:solidFill>
                            <a:srgbClr val="FF0000"/>
                          </a:solidFill>
                        </a:rPr>
                        <a:t>*</a:t>
                      </a:r>
                      <a:r>
                        <a:rPr lang="en-US" sz="1000"/>
                        <a:t>) derivative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2d-(Simple</a:t>
                      </a:r>
                      <a:r>
                        <a:rPr lang="en-US" sz="1000">
                          <a:solidFill>
                            <a:srgbClr val="FF0000"/>
                          </a:solidFill>
                        </a:rPr>
                        <a:t>*</a:t>
                      </a:r>
                      <a:r>
                        <a:rPr lang="en-US" sz="1000"/>
                        <a:t>) derivative</a:t>
                      </a:r>
                    </a:p>
                  </a:txBody>
                  <a:tcPr marL="18288" marR="18288" marT="36576" marB="36576" anchor="ctr"/>
                </a:tc>
                <a:extLst>
                  <a:ext uri="{0D108BD9-81ED-4DB2-BD59-A6C34878D82A}">
                    <a16:rowId xmlns:a16="http://schemas.microsoft.com/office/drawing/2014/main" val="1095179060"/>
                  </a:ext>
                </a:extLst>
              </a:tr>
              <a:tr h="416761">
                <a:tc>
                  <a:txBody>
                    <a:bodyPr/>
                    <a:lstStyle/>
                    <a:p>
                      <a:r>
                        <a:rPr lang="en-US" sz="1000" b="1"/>
                        <a:t>SoC Config (WIP)</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1-New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2-Derivative w/ new CBB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1d-Derivative w/ </a:t>
                      </a:r>
                      <a:r>
                        <a:rPr lang="en-US" sz="1000" err="1"/>
                        <a:t>depop</a:t>
                      </a:r>
                      <a:endParaRPr lang="en-US" sz="100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2d-Derivative w/</a:t>
                      </a:r>
                      <a:r>
                        <a:rPr lang="en-US" sz="1000" err="1"/>
                        <a:t>depop</a:t>
                      </a:r>
                      <a:endParaRPr lang="en-US" sz="1000"/>
                    </a:p>
                  </a:txBody>
                  <a:tcPr marL="18288" marR="18288" marT="36576" marB="36576" anchor="ctr"/>
                </a:tc>
                <a:extLst>
                  <a:ext uri="{0D108BD9-81ED-4DB2-BD59-A6C34878D82A}">
                    <a16:rowId xmlns:a16="http://schemas.microsoft.com/office/drawing/2014/main" val="3641043919"/>
                  </a:ext>
                </a:extLst>
              </a:tr>
              <a:tr h="230707">
                <a:tc>
                  <a:txBody>
                    <a:bodyPr/>
                    <a:lstStyle/>
                    <a:p>
                      <a:r>
                        <a:rPr lang="en-US" sz="1000" b="1"/>
                        <a:t>Core Count</a:t>
                      </a:r>
                    </a:p>
                  </a:txBody>
                  <a:tcPr marL="18288" marR="18288" marT="36576" marB="36576" anchor="ctr"/>
                </a:tc>
                <a:tc>
                  <a:txBody>
                    <a:bodyPr/>
                    <a:lstStyle/>
                    <a:p>
                      <a:pPr algn="ctr"/>
                      <a:r>
                        <a:rPr lang="en-US" sz="1000"/>
                        <a:t>1, 1d - Up to 96/48C PNC, </a:t>
                      </a:r>
                      <a:r>
                        <a:rPr lang="en-US" sz="1000" err="1"/>
                        <a:t>Foveros</a:t>
                      </a:r>
                      <a:endParaRPr lang="en-US" sz="1000"/>
                    </a:p>
                    <a:p>
                      <a:pPr algn="ctr"/>
                      <a:r>
                        <a:rPr lang="en-US" sz="1000"/>
                        <a:t>2, 2s – Up to 24 PNC, Planar</a:t>
                      </a:r>
                    </a:p>
                  </a:txBody>
                  <a:tcPr marL="18288" marR="18288" marT="36576" marB="36576" anchor="ctr"/>
                </a:tc>
                <a:extLst>
                  <a:ext uri="{0D108BD9-81ED-4DB2-BD59-A6C34878D82A}">
                    <a16:rowId xmlns:a16="http://schemas.microsoft.com/office/drawing/2014/main" val="2073766197"/>
                  </a:ext>
                </a:extLst>
              </a:tr>
              <a:tr h="216687">
                <a:tc>
                  <a:txBody>
                    <a:bodyPr/>
                    <a:lstStyle/>
                    <a:p>
                      <a:r>
                        <a:rPr lang="en-US" sz="1000" b="1"/>
                        <a:t>DDR5 Mem Channels</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8Ch – RDIMM, MCR</a:t>
                      </a:r>
                      <a:endParaRPr kumimoji="0" lang="en-US" sz="1000" b="0" i="0" u="none" strike="noStrike" kern="1200" cap="none" spc="0" normalizeH="0" baseline="0" noProof="0">
                        <a:ln>
                          <a:noFill/>
                        </a:ln>
                        <a:solidFill>
                          <a:srgbClr val="525252"/>
                        </a:solidFill>
                        <a:effectLst/>
                        <a:uLnTx/>
                        <a:uFillTx/>
                        <a:latin typeface="IntelOne Display Regular"/>
                      </a:endParaRPr>
                    </a:p>
                  </a:txBody>
                  <a:tcPr marL="18288" marR="18288" marT="36576" marB="36576" anchor="ctr"/>
                </a:tc>
                <a:extLst>
                  <a:ext uri="{0D108BD9-81ED-4DB2-BD59-A6C34878D82A}">
                    <a16:rowId xmlns:a16="http://schemas.microsoft.com/office/drawing/2014/main" val="620001114"/>
                  </a:ext>
                </a:extLst>
              </a:tr>
              <a:tr h="2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a:t>PCIe Lanes Target***</a:t>
                      </a:r>
                      <a:endParaRPr lang="en-US" sz="1000" b="1">
                        <a:solidFill>
                          <a:srgbClr val="FF0000"/>
                        </a:solidFill>
                      </a:endParaRP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000" b="0" u="none" strike="noStrike" kern="1200" cap="none" spc="0" normalizeH="0" baseline="0" noProof="0">
                          <a:ln>
                            <a:noFill/>
                          </a:ln>
                          <a:solidFill>
                            <a:srgbClr val="525252"/>
                          </a:solidFill>
                          <a:effectLst/>
                          <a:uLnTx/>
                          <a:uFillTx/>
                        </a:rPr>
                        <a:t>48L G6 + 16L G5/6 + 4L G4</a:t>
                      </a:r>
                      <a:endParaRPr kumimoji="0" lang="nn-NO" sz="1000" b="0" i="0" u="none" strike="noStrike" kern="1200" cap="none" spc="0" normalizeH="0" baseline="0" noProof="0">
                        <a:ln>
                          <a:noFill/>
                        </a:ln>
                        <a:solidFill>
                          <a:srgbClr val="525252"/>
                        </a:solidFill>
                        <a:effectLst/>
                        <a:uLnTx/>
                        <a:uFillTx/>
                        <a:latin typeface="IntelOne Display Regular"/>
                      </a:endParaRPr>
                    </a:p>
                  </a:txBody>
                  <a:tcPr marL="18288" marR="18288" marT="36576" marB="36576" anchor="ctr"/>
                </a:tc>
                <a:extLst>
                  <a:ext uri="{0D108BD9-81ED-4DB2-BD59-A6C34878D82A}">
                    <a16:rowId xmlns:a16="http://schemas.microsoft.com/office/drawing/2014/main" val="982088864"/>
                  </a:ext>
                </a:extLst>
              </a:tr>
              <a:tr h="216687">
                <a:tc>
                  <a:txBody>
                    <a:bodyPr/>
                    <a:lstStyle/>
                    <a:p>
                      <a:r>
                        <a:rPr lang="en-US" sz="1000" b="1"/>
                        <a:t> Ethernet (Ports, TPT)</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 SoC integrated Eth</a:t>
                      </a:r>
                    </a:p>
                  </a:txBody>
                  <a:tcPr marL="18288" marR="18288" marT="36576" marB="36576" anchor="ctr"/>
                </a:tc>
                <a:extLst>
                  <a:ext uri="{0D108BD9-81ED-4DB2-BD59-A6C34878D82A}">
                    <a16:rowId xmlns:a16="http://schemas.microsoft.com/office/drawing/2014/main" val="1523222972"/>
                  </a:ext>
                </a:extLst>
              </a:tr>
              <a:tr h="216687">
                <a:tc>
                  <a:txBody>
                    <a:bodyPr/>
                    <a:lstStyle/>
                    <a:p>
                      <a:r>
                        <a:rPr lang="en-US" sz="1000" b="1"/>
                        <a:t>Pkg Size, Pin-Pitch</a:t>
                      </a:r>
                    </a:p>
                  </a:txBody>
                  <a:tcPr marL="18288" marR="18288" marT="36576" marB="36576" anchor="ctr"/>
                </a:tc>
                <a:tc>
                  <a:txBody>
                    <a:bodyPr/>
                    <a:lstStyle/>
                    <a:p>
                      <a:pPr algn="ctr"/>
                      <a:r>
                        <a:rPr lang="en-US" sz="1000"/>
                        <a:t>77.5 x 56.5 , 33x37mils</a:t>
                      </a:r>
                    </a:p>
                  </a:txBody>
                  <a:tcPr marL="18288" marR="18288" marT="36576" marB="36576" anchor="ctr"/>
                </a:tc>
                <a:extLst>
                  <a:ext uri="{0D108BD9-81ED-4DB2-BD59-A6C34878D82A}">
                    <a16:rowId xmlns:a16="http://schemas.microsoft.com/office/drawing/2014/main" val="1028395847"/>
                  </a:ext>
                </a:extLst>
              </a:tr>
              <a:tr h="363096">
                <a:tc>
                  <a:txBody>
                    <a:bodyPr/>
                    <a:lstStyle/>
                    <a:p>
                      <a:r>
                        <a:rPr lang="en-US" sz="1000" b="1"/>
                        <a:t>Accelerators / IPs</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err="1">
                          <a:ln>
                            <a:noFill/>
                          </a:ln>
                          <a:solidFill>
                            <a:srgbClr val="525252"/>
                          </a:solidFill>
                          <a:effectLst/>
                          <a:uLnTx/>
                          <a:uFillTx/>
                        </a:rPr>
                        <a:t>iMHd</a:t>
                      </a:r>
                      <a:r>
                        <a:rPr kumimoji="0" lang="en-US" sz="1000" b="0" u="none" strike="noStrike" kern="1200" cap="none" spc="0" normalizeH="0" baseline="0" noProof="0">
                          <a:ln>
                            <a:noFill/>
                          </a:ln>
                          <a:solidFill>
                            <a:srgbClr val="525252"/>
                          </a:solidFill>
                          <a:effectLst/>
                          <a:uLnTx/>
                          <a:uFillTx/>
                        </a:rPr>
                        <a:t>: </a:t>
                      </a:r>
                      <a:r>
                        <a:rPr lang="en-US" sz="1000">
                          <a:solidFill>
                            <a:schemeClr val="bg1">
                              <a:lumMod val="65000"/>
                            </a:schemeClr>
                          </a:solidFill>
                        </a:rPr>
                        <a:t>DLB, </a:t>
                      </a:r>
                      <a:r>
                        <a:rPr lang="en-US" sz="1000">
                          <a:solidFill>
                            <a:schemeClr val="tx1">
                              <a:lumMod val="75000"/>
                            </a:schemeClr>
                          </a:solidFill>
                        </a:rPr>
                        <a:t>DSA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MKI: AI, Media</a:t>
                      </a:r>
                      <a:endParaRPr kumimoji="0" lang="en-US" sz="1000" b="0" i="0" u="none" strike="noStrike" kern="1200" cap="none" spc="0" normalizeH="0" baseline="0" noProof="0">
                        <a:ln>
                          <a:noFill/>
                        </a:ln>
                        <a:solidFill>
                          <a:srgbClr val="525252"/>
                        </a:solidFill>
                        <a:effectLst/>
                        <a:uLnTx/>
                        <a:uFillTx/>
                        <a:latin typeface="IntelOne Display Regular"/>
                      </a:endParaRPr>
                    </a:p>
                  </a:txBody>
                  <a:tcPr marL="18288" marR="18288" marT="36576" marB="36576" anchor="ctr"/>
                </a:tc>
                <a:extLst>
                  <a:ext uri="{0D108BD9-81ED-4DB2-BD59-A6C34878D82A}">
                    <a16:rowId xmlns:a16="http://schemas.microsoft.com/office/drawing/2014/main" val="2831741879"/>
                  </a:ext>
                </a:extLst>
              </a:tr>
              <a:tr h="238727">
                <a:tc>
                  <a:txBody>
                    <a:bodyPr/>
                    <a:lstStyle/>
                    <a:p>
                      <a:r>
                        <a:rPr lang="en-US" sz="1000" b="1"/>
                        <a:t>Market Segments</a:t>
                      </a:r>
                    </a:p>
                  </a:txBody>
                  <a:tcPr marL="18288" marR="18288" marT="36576" marB="36576" anchor="ctr"/>
                </a:tc>
                <a:tc>
                  <a:txBody>
                    <a:bodyPr/>
                    <a:lstStyle/>
                    <a:p>
                      <a:pPr algn="ctr"/>
                      <a:r>
                        <a:rPr lang="en-US" sz="1000"/>
                        <a:t>Media, Edge</a:t>
                      </a:r>
                    </a:p>
                  </a:txBody>
                  <a:tcPr marL="18288" marR="18288" marT="36576" marB="36576" anchor="ctr"/>
                </a:tc>
                <a:extLst>
                  <a:ext uri="{0D108BD9-81ED-4DB2-BD59-A6C34878D82A}">
                    <a16:rowId xmlns:a16="http://schemas.microsoft.com/office/drawing/2014/main" val="342037722"/>
                  </a:ext>
                </a:extLst>
              </a:tr>
              <a:tr h="216687">
                <a:tc>
                  <a:txBody>
                    <a:bodyPr/>
                    <a:lstStyle/>
                    <a:p>
                      <a:r>
                        <a:rPr lang="en-US" sz="1000" b="1"/>
                        <a:t>PO  /  PRQ Timing</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1-Q2’27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2-Q1’27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1d-Q4’27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2d-Q1’28</a:t>
                      </a:r>
                      <a:endParaRPr kumimoji="0" lang="en-US" sz="1000" b="0" i="0" u="none" strike="noStrike" kern="1200" cap="none" spc="0" normalizeH="0" baseline="0" noProof="0">
                        <a:ln>
                          <a:noFill/>
                        </a:ln>
                        <a:solidFill>
                          <a:srgbClr val="525252"/>
                        </a:solidFill>
                        <a:effectLst/>
                        <a:uLnTx/>
                        <a:uFillTx/>
                        <a:latin typeface="+mn-lt"/>
                      </a:endParaRPr>
                    </a:p>
                  </a:txBody>
                  <a:tcPr marL="18288" marR="18288" marT="36576" marB="36576" anchor="ctr"/>
                </a:tc>
                <a:extLst>
                  <a:ext uri="{0D108BD9-81ED-4DB2-BD59-A6C34878D82A}">
                    <a16:rowId xmlns:a16="http://schemas.microsoft.com/office/drawing/2014/main" val="1119403315"/>
                  </a:ext>
                </a:extLst>
              </a:tr>
            </a:tbl>
          </a:graphicData>
        </a:graphic>
      </p:graphicFrame>
      <p:sp>
        <p:nvSpPr>
          <p:cNvPr id="110" name="Rectangle 109">
            <a:extLst>
              <a:ext uri="{FF2B5EF4-FFF2-40B4-BE49-F238E27FC236}">
                <a16:creationId xmlns:a16="http://schemas.microsoft.com/office/drawing/2014/main" id="{B11D1063-3E38-34CD-EC2D-8F2E26B57F58}"/>
              </a:ext>
            </a:extLst>
          </p:cNvPr>
          <p:cNvSpPr/>
          <p:nvPr/>
        </p:nvSpPr>
        <p:spPr>
          <a:xfrm>
            <a:off x="338288" y="6076708"/>
            <a:ext cx="4244328" cy="289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Die-package combinations</a:t>
            </a:r>
          </a:p>
        </p:txBody>
      </p:sp>
      <p:sp>
        <p:nvSpPr>
          <p:cNvPr id="111" name="Rectangle 110">
            <a:extLst>
              <a:ext uri="{FF2B5EF4-FFF2-40B4-BE49-F238E27FC236}">
                <a16:creationId xmlns:a16="http://schemas.microsoft.com/office/drawing/2014/main" id="{080EA3E4-B461-2BBA-3B91-3C13CF580C61}"/>
              </a:ext>
            </a:extLst>
          </p:cNvPr>
          <p:cNvSpPr/>
          <p:nvPr/>
        </p:nvSpPr>
        <p:spPr>
          <a:xfrm>
            <a:off x="5000657" y="6076707"/>
            <a:ext cx="2608729" cy="289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Config</a:t>
            </a:r>
          </a:p>
        </p:txBody>
      </p:sp>
      <p:sp>
        <p:nvSpPr>
          <p:cNvPr id="127" name="Rectangle 126">
            <a:extLst>
              <a:ext uri="{FF2B5EF4-FFF2-40B4-BE49-F238E27FC236}">
                <a16:creationId xmlns:a16="http://schemas.microsoft.com/office/drawing/2014/main" id="{9C7EA750-5FA5-532F-6A32-010667F677CE}"/>
              </a:ext>
            </a:extLst>
          </p:cNvPr>
          <p:cNvSpPr/>
          <p:nvPr/>
        </p:nvSpPr>
        <p:spPr>
          <a:xfrm>
            <a:off x="8984794" y="6068619"/>
            <a:ext cx="1037747" cy="2432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UCIe.Device</a:t>
            </a:r>
            <a:endParaRPr kumimoji="0" lang="en-US" sz="12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endParaRPr>
          </a:p>
        </p:txBody>
      </p:sp>
      <p:sp>
        <p:nvSpPr>
          <p:cNvPr id="138" name="TextBox 137">
            <a:extLst>
              <a:ext uri="{FF2B5EF4-FFF2-40B4-BE49-F238E27FC236}">
                <a16:creationId xmlns:a16="http://schemas.microsoft.com/office/drawing/2014/main" id="{4789789F-F6FA-E789-DBFE-21A98FDCF25D}"/>
              </a:ext>
            </a:extLst>
          </p:cNvPr>
          <p:cNvSpPr txBox="1"/>
          <p:nvPr/>
        </p:nvSpPr>
        <p:spPr>
          <a:xfrm>
            <a:off x="948787" y="3585130"/>
            <a:ext cx="3059140" cy="242466"/>
          </a:xfrm>
          <a:prstGeom prst="rect">
            <a:avLst/>
          </a:prstGeom>
          <a:solidFill>
            <a:srgbClr val="FF000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Last Updated: WW44’23</a:t>
            </a:r>
          </a:p>
        </p:txBody>
      </p:sp>
      <p:sp>
        <p:nvSpPr>
          <p:cNvPr id="139" name="Content Placeholder 2">
            <a:extLst>
              <a:ext uri="{FF2B5EF4-FFF2-40B4-BE49-F238E27FC236}">
                <a16:creationId xmlns:a16="http://schemas.microsoft.com/office/drawing/2014/main" id="{41ED94D3-2DC2-D425-CCC5-B361E91D288A}"/>
              </a:ext>
            </a:extLst>
          </p:cNvPr>
          <p:cNvSpPr txBox="1">
            <a:spLocks/>
          </p:cNvSpPr>
          <p:nvPr/>
        </p:nvSpPr>
        <p:spPr>
          <a:xfrm>
            <a:off x="194805" y="6384027"/>
            <a:ext cx="11653668" cy="20874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IntelOne Display Regular" panose="020B0503020203020204" pitchFamily="34" charset="0"/>
              <a:buNone/>
              <a:tabLst/>
              <a:defRPr/>
            </a:pPr>
            <a:r>
              <a:rPr kumimoji="0" lang="en-US" sz="900" b="0" i="0" u="none" strike="noStrike" kern="1200" cap="none" spc="0" normalizeH="0" baseline="0" noProof="0">
                <a:ln>
                  <a:noFill/>
                </a:ln>
                <a:solidFill>
                  <a:srgbClr val="FF0000"/>
                </a:solidFill>
                <a:effectLst/>
                <a:uLnTx/>
                <a:uFillTx/>
                <a:latin typeface="Intel Clear Light"/>
                <a:ea typeface="Helvetica Neue"/>
                <a:cs typeface="Helvetica Neue"/>
                <a:sym typeface="Helvetica Neue"/>
              </a:rPr>
              <a:t>* Treat almost like </a:t>
            </a:r>
            <a:r>
              <a:rPr kumimoji="0" lang="en-US" sz="900" b="0" i="0" u="none" strike="noStrike" kern="1200" cap="none" spc="0" normalizeH="0" baseline="0" noProof="0" err="1">
                <a:ln>
                  <a:noFill/>
                </a:ln>
                <a:solidFill>
                  <a:srgbClr val="FF0000"/>
                </a:solidFill>
                <a:effectLst/>
                <a:uLnTx/>
                <a:uFillTx/>
                <a:latin typeface="Intel Clear Light"/>
                <a:ea typeface="Helvetica Neue"/>
                <a:cs typeface="Helvetica Neue"/>
                <a:sym typeface="Helvetica Neue"/>
              </a:rPr>
              <a:t>depop</a:t>
            </a:r>
            <a:r>
              <a:rPr kumimoji="0" lang="en-US" sz="900" b="0" i="0" u="none" strike="noStrike" kern="1200" cap="none" spc="0" normalizeH="0" baseline="0" noProof="0">
                <a:ln>
                  <a:noFill/>
                </a:ln>
                <a:solidFill>
                  <a:srgbClr val="FF0000"/>
                </a:solidFill>
                <a:effectLst/>
                <a:uLnTx/>
                <a:uFillTx/>
                <a:latin typeface="Intel Clear Light"/>
                <a:ea typeface="Helvetica Neue"/>
                <a:cs typeface="Helvetica Neue"/>
                <a:sym typeface="Helvetica Neue"/>
              </a:rPr>
              <a:t> for platform arch/design/SI/PI/PD, RP, SoC/platform validation, etc. Simple derivative for package, assembly, manufacturing, etc.</a:t>
            </a:r>
          </a:p>
        </p:txBody>
      </p:sp>
    </p:spTree>
    <p:extLst>
      <p:ext uri="{BB962C8B-B14F-4D97-AF65-F5344CB8AC3E}">
        <p14:creationId xmlns:p14="http://schemas.microsoft.com/office/powerpoint/2010/main" val="120797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8769-A351-3E15-2C38-FE9343F809E9}"/>
              </a:ext>
            </a:extLst>
          </p:cNvPr>
          <p:cNvSpPr>
            <a:spLocks noGrp="1"/>
          </p:cNvSpPr>
          <p:nvPr>
            <p:ph type="title"/>
          </p:nvPr>
        </p:nvSpPr>
        <p:spPr/>
        <p:txBody>
          <a:bodyPr/>
          <a:lstStyle/>
          <a:p>
            <a:r>
              <a:rPr lang="en-US" dirty="0"/>
              <a:t>ARs &amp; Opens </a:t>
            </a:r>
          </a:p>
        </p:txBody>
      </p:sp>
      <p:sp>
        <p:nvSpPr>
          <p:cNvPr id="3" name="Content Placeholder 2">
            <a:extLst>
              <a:ext uri="{FF2B5EF4-FFF2-40B4-BE49-F238E27FC236}">
                <a16:creationId xmlns:a16="http://schemas.microsoft.com/office/drawing/2014/main" id="{77588BDB-B689-602E-582F-0930FAD6A35B}"/>
              </a:ext>
            </a:extLst>
          </p:cNvPr>
          <p:cNvSpPr>
            <a:spLocks noGrp="1"/>
          </p:cNvSpPr>
          <p:nvPr>
            <p:ph sz="quarter" idx="28"/>
          </p:nvPr>
        </p:nvSpPr>
        <p:spPr/>
        <p:txBody>
          <a:bodyPr/>
          <a:lstStyle/>
          <a:p>
            <a:r>
              <a:rPr lang="en-US" sz="1800" b="0" i="0" u="none" strike="noStrike" dirty="0">
                <a:solidFill>
                  <a:srgbClr val="000000"/>
                </a:solidFill>
                <a:effectLst/>
                <a:latin typeface="Arial" panose="020B0604020202020204" pitchFamily="34" charset="0"/>
              </a:rPr>
              <a:t>We should do INT4 and INT8. Find Nvidia target for FP8 support. Then we decide if we do FP8.</a:t>
            </a:r>
          </a:p>
          <a:p>
            <a:pPr lvl="1"/>
            <a:r>
              <a:rPr lang="en-US" sz="1400" dirty="0">
                <a:solidFill>
                  <a:srgbClr val="000000"/>
                </a:solidFill>
                <a:latin typeface="Arial" panose="020B0604020202020204" pitchFamily="34" charset="0"/>
              </a:rPr>
              <a:t>Current SOTA are weight only quantization for INT4 with some accuracy degradation. </a:t>
            </a:r>
          </a:p>
          <a:p>
            <a:pPr lvl="1"/>
            <a:r>
              <a:rPr lang="en-US" sz="1400" b="0" i="0" u="none" strike="noStrike" dirty="0">
                <a:solidFill>
                  <a:srgbClr val="000000"/>
                </a:solidFill>
                <a:effectLst/>
                <a:latin typeface="Aptos" panose="020B0004020202020204" pitchFamily="34" charset="0"/>
              </a:rPr>
              <a:t>Nvidia has FP8 support in L4 - </a:t>
            </a:r>
            <a:r>
              <a:rPr lang="en-US" sz="1400" b="0" i="0" u="none" strike="noStrike" dirty="0">
                <a:solidFill>
                  <a:srgbClr val="000000"/>
                </a:solidFill>
                <a:effectLst/>
                <a:latin typeface="Aptos" panose="020B0004020202020204" pitchFamily="34" charset="0"/>
                <a:hlinkClick r:id="rId3"/>
              </a:rPr>
              <a:t>https://nvdam.widen.net/s/rvq98gbwsw/l4-datasheet-2595652</a:t>
            </a:r>
            <a:r>
              <a:rPr lang="en-US" sz="1400" b="0" i="0" u="none" strike="noStrike" dirty="0">
                <a:solidFill>
                  <a:srgbClr val="000000"/>
                </a:solidFill>
                <a:effectLst/>
                <a:latin typeface="Aptos" panose="020B0004020202020204" pitchFamily="34" charset="0"/>
              </a:rPr>
              <a:t> </a:t>
            </a:r>
          </a:p>
          <a:p>
            <a:r>
              <a:rPr lang="en-US" sz="1800" b="0" i="0" u="none" strike="noStrike" dirty="0">
                <a:solidFill>
                  <a:srgbClr val="000000"/>
                </a:solidFill>
                <a:effectLst/>
                <a:latin typeface="Arial" panose="020B0604020202020204" pitchFamily="34" charset="0"/>
              </a:rPr>
              <a:t>286GBps - Is it L2 BW or memory BW to L2?</a:t>
            </a:r>
          </a:p>
          <a:p>
            <a:pPr lvl="1"/>
            <a:r>
              <a:rPr lang="en-US" sz="1400" dirty="0">
                <a:solidFill>
                  <a:srgbClr val="000000"/>
                </a:solidFill>
                <a:latin typeface="Arial" panose="020B0604020202020204" pitchFamily="34" charset="0"/>
              </a:rPr>
              <a:t>It is memory BW to L2:   3x </a:t>
            </a:r>
            <a:r>
              <a:rPr lang="en-US" sz="1400" dirty="0" err="1">
                <a:solidFill>
                  <a:srgbClr val="000000"/>
                </a:solidFill>
                <a:latin typeface="Arial" panose="020B0604020202020204" pitchFamily="34" charset="0"/>
              </a:rPr>
              <a:t>UCIe</a:t>
            </a:r>
            <a:r>
              <a:rPr lang="en-US" sz="1400" dirty="0">
                <a:solidFill>
                  <a:srgbClr val="000000"/>
                </a:solidFill>
                <a:latin typeface="Arial" panose="020B0604020202020204" pitchFamily="34" charset="0"/>
              </a:rPr>
              <a:t>… so it is ~300GBps R + 70GBps W. </a:t>
            </a:r>
          </a:p>
          <a:p>
            <a:r>
              <a:rPr lang="en-US" sz="1800" dirty="0">
                <a:solidFill>
                  <a:srgbClr val="000000"/>
                </a:solidFill>
                <a:latin typeface="Arial" panose="020B0604020202020204" pitchFamily="34" charset="0"/>
              </a:rPr>
              <a:t>How does this MKI connect to DMR? Where is DDR? There has to be a parallel memory interface.</a:t>
            </a:r>
          </a:p>
          <a:p>
            <a:pPr lvl="1"/>
            <a:r>
              <a:rPr lang="en-US" sz="1400" dirty="0">
                <a:solidFill>
                  <a:srgbClr val="000000"/>
                </a:solidFill>
                <a:latin typeface="Arial" panose="020B0604020202020204" pitchFamily="34" charset="0"/>
              </a:rPr>
              <a:t>Our understanding is correct, MKI has 3x </a:t>
            </a:r>
            <a:r>
              <a:rPr lang="en-US" sz="1400" dirty="0" err="1">
                <a:solidFill>
                  <a:srgbClr val="000000"/>
                </a:solidFill>
                <a:latin typeface="Arial" panose="020B0604020202020204" pitchFamily="34" charset="0"/>
              </a:rPr>
              <a:t>UCIe</a:t>
            </a:r>
            <a:r>
              <a:rPr lang="en-US" sz="1400" dirty="0">
                <a:solidFill>
                  <a:srgbClr val="000000"/>
                </a:solidFill>
                <a:latin typeface="Arial" panose="020B0604020202020204" pitchFamily="34" charset="0"/>
              </a:rPr>
              <a:t> and it </a:t>
            </a:r>
            <a:r>
              <a:rPr lang="en-US" sz="1400" dirty="0" err="1">
                <a:solidFill>
                  <a:srgbClr val="000000"/>
                </a:solidFill>
                <a:latin typeface="Arial" panose="020B0604020202020204" pitchFamily="34" charset="0"/>
              </a:rPr>
              <a:t>connecs</a:t>
            </a:r>
            <a:r>
              <a:rPr lang="en-US" sz="1400" dirty="0">
                <a:solidFill>
                  <a:srgbClr val="000000"/>
                </a:solidFill>
                <a:latin typeface="Arial" panose="020B0604020202020204" pitchFamily="34" charset="0"/>
              </a:rPr>
              <a:t> to IMH-D.. the Mem Ctrl and DDR are on the IMH.</a:t>
            </a:r>
          </a:p>
          <a:p>
            <a:r>
              <a:rPr lang="en-US" sz="1800" b="0" i="0" u="none" strike="noStrike" dirty="0">
                <a:solidFill>
                  <a:srgbClr val="000000"/>
                </a:solidFill>
                <a:effectLst/>
                <a:latin typeface="Arial" panose="020B0604020202020204" pitchFamily="34" charset="0"/>
              </a:rPr>
              <a:t>Can we reuse VD boxes? No redesign required.</a:t>
            </a:r>
            <a:endParaRPr lang="en-US" sz="1800" b="0" i="0" u="none" strike="noStrike" dirty="0">
              <a:solidFill>
                <a:srgbClr val="000000"/>
              </a:solidFill>
              <a:effectLst/>
              <a:latin typeface="Aptos" panose="020B0004020202020204" pitchFamily="34" charset="0"/>
            </a:endParaRPr>
          </a:p>
          <a:p>
            <a:pPr lvl="1"/>
            <a:r>
              <a:rPr lang="en-US" sz="1400" dirty="0">
                <a:solidFill>
                  <a:srgbClr val="000000"/>
                </a:solidFill>
                <a:latin typeface="Arial" panose="020B0604020202020204" pitchFamily="34" charset="0"/>
              </a:rPr>
              <a:t>I couldn’t confirm but based on my prior experience with GNR-D media integration.. We should be able to reuse  </a:t>
            </a:r>
          </a:p>
        </p:txBody>
      </p:sp>
      <p:pic>
        <p:nvPicPr>
          <p:cNvPr id="1026" name="Picture 2">
            <a:extLst>
              <a:ext uri="{FF2B5EF4-FFF2-40B4-BE49-F238E27FC236}">
                <a16:creationId xmlns:a16="http://schemas.microsoft.com/office/drawing/2014/main" id="{93437873-5CE9-05DF-8F9D-8446C3EA2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699" y="4073236"/>
            <a:ext cx="1875769" cy="199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97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116F-6933-37EC-9C24-CA3000C2CD50}"/>
              </a:ext>
            </a:extLst>
          </p:cNvPr>
          <p:cNvSpPr>
            <a:spLocks noGrp="1"/>
          </p:cNvSpPr>
          <p:nvPr>
            <p:ph type="title"/>
          </p:nvPr>
        </p:nvSpPr>
        <p:spPr/>
        <p:txBody>
          <a:bodyPr/>
          <a:lstStyle/>
          <a:p>
            <a:r>
              <a:rPr lang="en-US" dirty="0"/>
              <a:t>Summary Table </a:t>
            </a:r>
          </a:p>
        </p:txBody>
      </p:sp>
      <p:graphicFrame>
        <p:nvGraphicFramePr>
          <p:cNvPr id="4" name="Content Placeholder 3">
            <a:extLst>
              <a:ext uri="{FF2B5EF4-FFF2-40B4-BE49-F238E27FC236}">
                <a16:creationId xmlns:a16="http://schemas.microsoft.com/office/drawing/2014/main" id="{39B910A1-D248-E75E-7352-E2FBAC7B73F1}"/>
              </a:ext>
            </a:extLst>
          </p:cNvPr>
          <p:cNvGraphicFramePr>
            <a:graphicFrameLocks noGrp="1"/>
          </p:cNvGraphicFramePr>
          <p:nvPr>
            <p:ph sz="quarter" idx="28"/>
            <p:extLst>
              <p:ext uri="{D42A27DB-BD31-4B8C-83A1-F6EECF244321}">
                <p14:modId xmlns:p14="http://schemas.microsoft.com/office/powerpoint/2010/main" val="4068080891"/>
              </p:ext>
            </p:extLst>
          </p:nvPr>
        </p:nvGraphicFramePr>
        <p:xfrm>
          <a:off x="571288" y="1523999"/>
          <a:ext cx="11010898" cy="3058160"/>
        </p:xfrm>
        <a:graphic>
          <a:graphicData uri="http://schemas.openxmlformats.org/drawingml/2006/table">
            <a:tbl>
              <a:tblPr firstRow="1" bandRow="1">
                <a:tableStyleId>{5C22544A-7EE6-4342-B048-85BDC9FD1C3A}</a:tableStyleId>
              </a:tblPr>
              <a:tblGrid>
                <a:gridCol w="1750998">
                  <a:extLst>
                    <a:ext uri="{9D8B030D-6E8A-4147-A177-3AD203B41FA5}">
                      <a16:colId xmlns:a16="http://schemas.microsoft.com/office/drawing/2014/main" val="1398349411"/>
                    </a:ext>
                  </a:extLst>
                </a:gridCol>
                <a:gridCol w="1756228">
                  <a:extLst>
                    <a:ext uri="{9D8B030D-6E8A-4147-A177-3AD203B41FA5}">
                      <a16:colId xmlns:a16="http://schemas.microsoft.com/office/drawing/2014/main" val="1516878223"/>
                    </a:ext>
                  </a:extLst>
                </a:gridCol>
                <a:gridCol w="1988457">
                  <a:extLst>
                    <a:ext uri="{9D8B030D-6E8A-4147-A177-3AD203B41FA5}">
                      <a16:colId xmlns:a16="http://schemas.microsoft.com/office/drawing/2014/main" val="1817544241"/>
                    </a:ext>
                  </a:extLst>
                </a:gridCol>
                <a:gridCol w="1316471">
                  <a:extLst>
                    <a:ext uri="{9D8B030D-6E8A-4147-A177-3AD203B41FA5}">
                      <a16:colId xmlns:a16="http://schemas.microsoft.com/office/drawing/2014/main" val="1594043153"/>
                    </a:ext>
                  </a:extLst>
                </a:gridCol>
                <a:gridCol w="1642450">
                  <a:extLst>
                    <a:ext uri="{9D8B030D-6E8A-4147-A177-3AD203B41FA5}">
                      <a16:colId xmlns:a16="http://schemas.microsoft.com/office/drawing/2014/main" val="1316689300"/>
                    </a:ext>
                  </a:extLst>
                </a:gridCol>
                <a:gridCol w="1438908">
                  <a:extLst>
                    <a:ext uri="{9D8B030D-6E8A-4147-A177-3AD203B41FA5}">
                      <a16:colId xmlns:a16="http://schemas.microsoft.com/office/drawing/2014/main" val="4174182256"/>
                    </a:ext>
                  </a:extLst>
                </a:gridCol>
                <a:gridCol w="1117386">
                  <a:extLst>
                    <a:ext uri="{9D8B030D-6E8A-4147-A177-3AD203B41FA5}">
                      <a16:colId xmlns:a16="http://schemas.microsoft.com/office/drawing/2014/main" val="1414074334"/>
                    </a:ext>
                  </a:extLst>
                </a:gridCol>
              </a:tblGrid>
              <a:tr h="370840">
                <a:tc>
                  <a:txBody>
                    <a:bodyPr/>
                    <a:lstStyle/>
                    <a:p>
                      <a:r>
                        <a:rPr lang="en-US" sz="1600" dirty="0"/>
                        <a:t>Product </a:t>
                      </a:r>
                    </a:p>
                  </a:txBody>
                  <a:tcPr/>
                </a:tc>
                <a:tc>
                  <a:txBody>
                    <a:bodyPr/>
                    <a:lstStyle/>
                    <a:p>
                      <a:r>
                        <a:rPr lang="en-US" sz="1600" dirty="0"/>
                        <a:t>INT8 TOPS (</a:t>
                      </a:r>
                      <a:r>
                        <a:rPr lang="en-US" sz="1600" dirty="0" err="1"/>
                        <a:t>Frq</a:t>
                      </a:r>
                      <a:r>
                        <a:rPr lang="en-US" sz="1600" dirty="0"/>
                        <a:t>) </a:t>
                      </a:r>
                    </a:p>
                  </a:txBody>
                  <a:tcPr/>
                </a:tc>
                <a:tc>
                  <a:txBody>
                    <a:bodyPr/>
                    <a:lstStyle/>
                    <a:p>
                      <a:r>
                        <a:rPr lang="en-US" sz="1600" dirty="0"/>
                        <a:t>Power envelope (Card/SoC/IP)</a:t>
                      </a:r>
                    </a:p>
                  </a:txBody>
                  <a:tcPr/>
                </a:tc>
                <a:tc>
                  <a:txBody>
                    <a:bodyPr/>
                    <a:lstStyle/>
                    <a:p>
                      <a:r>
                        <a:rPr lang="en-US" sz="1600" dirty="0"/>
                        <a:t>Memory BW </a:t>
                      </a:r>
                      <a:r>
                        <a:rPr lang="en-US" sz="1600" dirty="0" err="1"/>
                        <a:t>GBps</a:t>
                      </a:r>
                      <a:r>
                        <a:rPr lang="en-US" sz="1600" dirty="0"/>
                        <a:t> </a:t>
                      </a:r>
                    </a:p>
                  </a:txBody>
                  <a:tcPr/>
                </a:tc>
                <a:tc>
                  <a:txBody>
                    <a:bodyPr/>
                    <a:lstStyle/>
                    <a:p>
                      <a:r>
                        <a:rPr lang="en-US" sz="1600" dirty="0"/>
                        <a:t>Precision Support</a:t>
                      </a:r>
                    </a:p>
                  </a:txBody>
                  <a:tcPr/>
                </a:tc>
                <a:tc>
                  <a:txBody>
                    <a:bodyPr/>
                    <a:lstStyle/>
                    <a:p>
                      <a:r>
                        <a:rPr lang="en-US" sz="1600" dirty="0"/>
                        <a:t>Media Support</a:t>
                      </a:r>
                    </a:p>
                  </a:txBody>
                  <a:tcPr/>
                </a:tc>
                <a:tc>
                  <a:txBody>
                    <a:bodyPr/>
                    <a:lstStyle/>
                    <a:p>
                      <a:r>
                        <a:rPr lang="en-US" sz="1600" dirty="0"/>
                        <a:t>Time frame</a:t>
                      </a:r>
                    </a:p>
                  </a:txBody>
                  <a:tcPr/>
                </a:tc>
                <a:extLst>
                  <a:ext uri="{0D108BD9-81ED-4DB2-BD59-A6C34878D82A}">
                    <a16:rowId xmlns:a16="http://schemas.microsoft.com/office/drawing/2014/main" val="169829247"/>
                  </a:ext>
                </a:extLst>
              </a:tr>
              <a:tr h="370840">
                <a:tc>
                  <a:txBody>
                    <a:bodyPr/>
                    <a:lstStyle/>
                    <a:p>
                      <a:r>
                        <a:rPr lang="en-US" sz="1600" dirty="0"/>
                        <a:t>Nvidia B4</a:t>
                      </a:r>
                    </a:p>
                  </a:txBody>
                  <a:tcPr/>
                </a:tc>
                <a:tc>
                  <a:txBody>
                    <a:bodyPr/>
                    <a:lstStyle/>
                    <a:p>
                      <a:r>
                        <a:rPr lang="en-US" sz="1600" dirty="0"/>
                        <a:t>492 (2.2GHz)</a:t>
                      </a:r>
                    </a:p>
                  </a:txBody>
                  <a:tcPr/>
                </a:tc>
                <a:tc>
                  <a:txBody>
                    <a:bodyPr/>
                    <a:lstStyle/>
                    <a:p>
                      <a:r>
                        <a:rPr lang="en-US" sz="1600" dirty="0"/>
                        <a:t>75W (Card)</a:t>
                      </a:r>
                    </a:p>
                  </a:txBody>
                  <a:tcPr/>
                </a:tc>
                <a:tc>
                  <a:txBody>
                    <a:bodyPr/>
                    <a:lstStyle/>
                    <a:p>
                      <a:r>
                        <a:rPr lang="en-US" sz="1600" dirty="0"/>
                        <a:t>448</a:t>
                      </a:r>
                    </a:p>
                  </a:txBody>
                  <a:tcPr/>
                </a:tc>
                <a:tc>
                  <a:txBody>
                    <a:bodyPr/>
                    <a:lstStyle/>
                    <a:p>
                      <a:r>
                        <a:rPr lang="en-US" sz="1600" dirty="0"/>
                        <a:t>FP8/INT8/INT4 ?</a:t>
                      </a:r>
                    </a:p>
                  </a:txBody>
                  <a:tcPr/>
                </a:tc>
                <a:tc>
                  <a:txBody>
                    <a:bodyPr/>
                    <a:lstStyle/>
                    <a:p>
                      <a:r>
                        <a:rPr lang="en-US" sz="1600" dirty="0"/>
                        <a:t>Yes </a:t>
                      </a:r>
                    </a:p>
                  </a:txBody>
                  <a:tcPr/>
                </a:tc>
                <a:tc>
                  <a:txBody>
                    <a:bodyPr/>
                    <a:lstStyle/>
                    <a:p>
                      <a:r>
                        <a:rPr lang="en-US" sz="1600" dirty="0"/>
                        <a:t>2H’24</a:t>
                      </a:r>
                    </a:p>
                  </a:txBody>
                  <a:tcPr/>
                </a:tc>
                <a:extLst>
                  <a:ext uri="{0D108BD9-81ED-4DB2-BD59-A6C34878D82A}">
                    <a16:rowId xmlns:a16="http://schemas.microsoft.com/office/drawing/2014/main" val="3810572681"/>
                  </a:ext>
                </a:extLst>
              </a:tr>
              <a:tr h="370840">
                <a:tc>
                  <a:txBody>
                    <a:bodyPr/>
                    <a:lstStyle/>
                    <a:p>
                      <a:r>
                        <a:rPr lang="en-US" sz="1600" dirty="0"/>
                        <a:t>Nansen Sound </a:t>
                      </a:r>
                    </a:p>
                  </a:txBody>
                  <a:tcPr/>
                </a:tc>
                <a:tc>
                  <a:txBody>
                    <a:bodyPr/>
                    <a:lstStyle/>
                    <a:p>
                      <a:r>
                        <a:rPr lang="en-US" sz="1600" dirty="0"/>
                        <a:t>492(?)</a:t>
                      </a:r>
                    </a:p>
                  </a:txBody>
                  <a:tcPr/>
                </a:tc>
                <a:tc>
                  <a:txBody>
                    <a:bodyPr/>
                    <a:lstStyle/>
                    <a:p>
                      <a:r>
                        <a:rPr lang="en-US" sz="1600" dirty="0"/>
                        <a:t>72W(card)</a:t>
                      </a:r>
                    </a:p>
                  </a:txBody>
                  <a:tcPr/>
                </a:tc>
                <a:tc>
                  <a:txBody>
                    <a:bodyPr/>
                    <a:lstStyle/>
                    <a:p>
                      <a:r>
                        <a:rPr lang="en-US" sz="1600" dirty="0"/>
                        <a:t>432</a:t>
                      </a:r>
                    </a:p>
                  </a:txBody>
                  <a:tcPr/>
                </a:tc>
                <a:tc>
                  <a:txBody>
                    <a:bodyPr/>
                    <a:lstStyle/>
                    <a:p>
                      <a:endParaRPr lang="en-US" sz="1600" dirty="0"/>
                    </a:p>
                  </a:txBody>
                  <a:tcPr/>
                </a:tc>
                <a:tc>
                  <a:txBody>
                    <a:bodyPr/>
                    <a:lstStyle/>
                    <a:p>
                      <a:r>
                        <a:rPr lang="en-US" sz="1600" dirty="0"/>
                        <a:t>?</a:t>
                      </a:r>
                    </a:p>
                  </a:txBody>
                  <a:tcPr/>
                </a:tc>
                <a:tc>
                  <a:txBody>
                    <a:bodyPr/>
                    <a:lstStyle/>
                    <a:p>
                      <a:r>
                        <a:rPr lang="en-US" sz="1600" dirty="0"/>
                        <a:t>1H’27</a:t>
                      </a:r>
                    </a:p>
                  </a:txBody>
                  <a:tcPr/>
                </a:tc>
                <a:extLst>
                  <a:ext uri="{0D108BD9-81ED-4DB2-BD59-A6C34878D82A}">
                    <a16:rowId xmlns:a16="http://schemas.microsoft.com/office/drawing/2014/main" val="8238874"/>
                  </a:ext>
                </a:extLst>
              </a:tr>
              <a:tr h="370840">
                <a:tc>
                  <a:txBody>
                    <a:bodyPr/>
                    <a:lstStyle/>
                    <a:p>
                      <a:r>
                        <a:rPr lang="en-US" sz="1600" dirty="0"/>
                        <a:t>DMR-D APU </a:t>
                      </a:r>
                    </a:p>
                  </a:txBody>
                  <a:tcPr/>
                </a:tc>
                <a:tc>
                  <a:txBody>
                    <a:bodyPr/>
                    <a:lstStyle/>
                    <a:p>
                      <a:r>
                        <a:rPr lang="en-US" sz="1600" dirty="0"/>
                        <a:t>450(?)</a:t>
                      </a:r>
                    </a:p>
                  </a:txBody>
                  <a:tcPr/>
                </a:tc>
                <a:tc>
                  <a:txBody>
                    <a:bodyPr/>
                    <a:lstStyle/>
                    <a:p>
                      <a:r>
                        <a:rPr lang="en-US" sz="1600" dirty="0"/>
                        <a:t>30-65W (SOC)</a:t>
                      </a:r>
                    </a:p>
                  </a:txBody>
                  <a:tcPr/>
                </a:tc>
                <a:tc>
                  <a:txBody>
                    <a:bodyPr/>
                    <a:lstStyle/>
                    <a:p>
                      <a:r>
                        <a:rPr lang="en-US" sz="1600" dirty="0"/>
                        <a:t>286</a:t>
                      </a:r>
                    </a:p>
                  </a:txBody>
                  <a:tcPr/>
                </a:tc>
                <a:tc>
                  <a:txBody>
                    <a:bodyPr/>
                    <a:lstStyle/>
                    <a:p>
                      <a:r>
                        <a:rPr lang="en-US" sz="1600" dirty="0"/>
                        <a:t>FP8/INT8</a:t>
                      </a:r>
                    </a:p>
                  </a:txBody>
                  <a:tcPr/>
                </a:tc>
                <a:tc>
                  <a:txBody>
                    <a:bodyPr/>
                    <a:lstStyle/>
                    <a:p>
                      <a:r>
                        <a:rPr lang="en-US" sz="1600" dirty="0"/>
                        <a:t>6-8 streams 4K60FPS</a:t>
                      </a:r>
                    </a:p>
                  </a:txBody>
                  <a:tcPr/>
                </a:tc>
                <a:tc>
                  <a:txBody>
                    <a:bodyPr/>
                    <a:lstStyle/>
                    <a:p>
                      <a:r>
                        <a:rPr lang="en-US" sz="1600" dirty="0"/>
                        <a:t>2027</a:t>
                      </a:r>
                    </a:p>
                  </a:txBody>
                  <a:tcPr/>
                </a:tc>
                <a:extLst>
                  <a:ext uri="{0D108BD9-81ED-4DB2-BD59-A6C34878D82A}">
                    <a16:rowId xmlns:a16="http://schemas.microsoft.com/office/drawing/2014/main" val="266085983"/>
                  </a:ext>
                </a:extLst>
              </a:tr>
              <a:tr h="370840">
                <a:tc>
                  <a:txBody>
                    <a:bodyPr/>
                    <a:lstStyle/>
                    <a:p>
                      <a:r>
                        <a:rPr lang="en-US" sz="1600" dirty="0"/>
                        <a:t>TTL </a:t>
                      </a:r>
                    </a:p>
                  </a:txBody>
                  <a:tcPr/>
                </a:tc>
                <a:tc>
                  <a:txBody>
                    <a:bodyPr/>
                    <a:lstStyle/>
                    <a:p>
                      <a:r>
                        <a:rPr lang="en-US" sz="1600" dirty="0"/>
                        <a:t>40 (?)/20 (?)</a:t>
                      </a:r>
                    </a:p>
                  </a:txBody>
                  <a:tcPr/>
                </a:tc>
                <a:tc>
                  <a:txBody>
                    <a:bodyPr/>
                    <a:lstStyle/>
                    <a:p>
                      <a:r>
                        <a:rPr lang="en-US" sz="1600" dirty="0"/>
                        <a:t>350-700mW/1W (SOC)</a:t>
                      </a:r>
                    </a:p>
                  </a:txBody>
                  <a:tcPr/>
                </a:tc>
                <a:tc>
                  <a:txBody>
                    <a:bodyPr/>
                    <a:lstStyle/>
                    <a:p>
                      <a:r>
                        <a:rPr lang="en-US" sz="1600" dirty="0"/>
                        <a:t>40/10</a:t>
                      </a:r>
                    </a:p>
                  </a:txBody>
                  <a:tcPr/>
                </a:tc>
                <a:tc>
                  <a:txBody>
                    <a:bodyPr/>
                    <a:lstStyle/>
                    <a:p>
                      <a:endParaRPr lang="en-US" sz="1600" dirty="0"/>
                    </a:p>
                  </a:txBody>
                  <a:tcPr/>
                </a:tc>
                <a:tc>
                  <a:txBody>
                    <a:bodyPr/>
                    <a:lstStyle/>
                    <a:p>
                      <a:r>
                        <a:rPr lang="en-US" sz="1600" dirty="0"/>
                        <a:t>No</a:t>
                      </a:r>
                    </a:p>
                  </a:txBody>
                  <a:tcPr/>
                </a:tc>
                <a:tc>
                  <a:txBody>
                    <a:bodyPr/>
                    <a:lstStyle/>
                    <a:p>
                      <a:r>
                        <a:rPr lang="en-US" sz="1600" dirty="0"/>
                        <a:t>2027</a:t>
                      </a:r>
                    </a:p>
                  </a:txBody>
                  <a:tcPr/>
                </a:tc>
                <a:extLst>
                  <a:ext uri="{0D108BD9-81ED-4DB2-BD59-A6C34878D82A}">
                    <a16:rowId xmlns:a16="http://schemas.microsoft.com/office/drawing/2014/main" val="4173151480"/>
                  </a:ext>
                </a:extLst>
              </a:tr>
              <a:tr h="370840">
                <a:tc>
                  <a:txBody>
                    <a:bodyPr/>
                    <a:lstStyle/>
                    <a:p>
                      <a:r>
                        <a:rPr lang="en-US" sz="1600" dirty="0"/>
                        <a:t>AMD </a:t>
                      </a:r>
                      <a:r>
                        <a:rPr lang="en-US" sz="1600" dirty="0" err="1"/>
                        <a:t>Alveo</a:t>
                      </a:r>
                      <a:r>
                        <a:rPr lang="en-US" sz="1600" dirty="0"/>
                        <a:t> v70</a:t>
                      </a:r>
                    </a:p>
                  </a:txBody>
                  <a:tcPr/>
                </a:tc>
                <a:tc>
                  <a:txBody>
                    <a:bodyPr/>
                    <a:lstStyle/>
                    <a:p>
                      <a:r>
                        <a:rPr lang="en-US" sz="1600" dirty="0"/>
                        <a:t>404</a:t>
                      </a:r>
                    </a:p>
                  </a:txBody>
                  <a:tcPr/>
                </a:tc>
                <a:tc>
                  <a:txBody>
                    <a:bodyPr/>
                    <a:lstStyle/>
                    <a:p>
                      <a:r>
                        <a:rPr lang="en-US" sz="1600" dirty="0"/>
                        <a:t>75W (Card) </a:t>
                      </a:r>
                    </a:p>
                  </a:txBody>
                  <a:tcPr/>
                </a:tc>
                <a:tc>
                  <a:txBody>
                    <a:bodyPr/>
                    <a:lstStyle/>
                    <a:p>
                      <a:r>
                        <a:rPr lang="en-US" sz="1600" dirty="0"/>
                        <a:t>76</a:t>
                      </a:r>
                    </a:p>
                  </a:txBody>
                  <a:tcPr/>
                </a:tc>
                <a:tc>
                  <a:txBody>
                    <a:bodyPr/>
                    <a:lstStyle/>
                    <a:p>
                      <a:r>
                        <a:rPr lang="en-US" sz="1600" dirty="0"/>
                        <a:t>INT8</a:t>
                      </a:r>
                    </a:p>
                  </a:txBody>
                  <a:tcPr/>
                </a:tc>
                <a:tc>
                  <a:txBody>
                    <a:bodyPr/>
                    <a:lstStyle/>
                    <a:p>
                      <a:r>
                        <a:rPr lang="en-US" sz="1600" dirty="0"/>
                        <a:t>No</a:t>
                      </a:r>
                    </a:p>
                  </a:txBody>
                  <a:tcPr/>
                </a:tc>
                <a:tc>
                  <a:txBody>
                    <a:bodyPr/>
                    <a:lstStyle/>
                    <a:p>
                      <a:r>
                        <a:rPr lang="en-US" sz="1600" dirty="0"/>
                        <a:t>2023/24</a:t>
                      </a:r>
                    </a:p>
                  </a:txBody>
                  <a:tcPr/>
                </a:tc>
                <a:extLst>
                  <a:ext uri="{0D108BD9-81ED-4DB2-BD59-A6C34878D82A}">
                    <a16:rowId xmlns:a16="http://schemas.microsoft.com/office/drawing/2014/main" val="2737274046"/>
                  </a:ext>
                </a:extLst>
              </a:tr>
            </a:tbl>
          </a:graphicData>
        </a:graphic>
      </p:graphicFrame>
    </p:spTree>
    <p:extLst>
      <p:ext uri="{BB962C8B-B14F-4D97-AF65-F5344CB8AC3E}">
        <p14:creationId xmlns:p14="http://schemas.microsoft.com/office/powerpoint/2010/main" val="251119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A3C8-153D-2778-9F43-9D60B93E793A}"/>
              </a:ext>
            </a:extLst>
          </p:cNvPr>
          <p:cNvSpPr>
            <a:spLocks noGrp="1"/>
          </p:cNvSpPr>
          <p:nvPr>
            <p:ph type="title"/>
          </p:nvPr>
        </p:nvSpPr>
        <p:spPr/>
        <p:txBody>
          <a:bodyPr/>
          <a:lstStyle/>
          <a:p>
            <a:r>
              <a:rPr lang="en-US" sz="3600" dirty="0"/>
              <a:t>Key differences/requirements in the MAC </a:t>
            </a:r>
            <a:r>
              <a:rPr lang="en-US" sz="3600" dirty="0" err="1"/>
              <a:t>datapath</a:t>
            </a:r>
            <a:endParaRPr lang="en-US" sz="3600" dirty="0"/>
          </a:p>
        </p:txBody>
      </p:sp>
      <p:sp>
        <p:nvSpPr>
          <p:cNvPr id="4" name="TextBox 3">
            <a:extLst>
              <a:ext uri="{FF2B5EF4-FFF2-40B4-BE49-F238E27FC236}">
                <a16:creationId xmlns:a16="http://schemas.microsoft.com/office/drawing/2014/main" id="{EF99AC99-A87A-F789-6BB4-64DF397B553D}"/>
              </a:ext>
            </a:extLst>
          </p:cNvPr>
          <p:cNvSpPr txBox="1"/>
          <p:nvPr/>
        </p:nvSpPr>
        <p:spPr>
          <a:xfrm>
            <a:off x="571370" y="1641987"/>
            <a:ext cx="10669588" cy="4708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342900" marR="0" indent="-342900" algn="l" defTabSz="2438338" rtl="0" fontAlgn="auto" latinLnBrk="0" hangingPunct="0">
              <a:lnSpc>
                <a:spcPct val="100000"/>
              </a:lnSpc>
              <a:spcBef>
                <a:spcPts val="0"/>
              </a:spcBef>
              <a:spcAft>
                <a:spcPts val="0"/>
              </a:spcAft>
              <a:buClrTx/>
              <a:buSzTx/>
              <a:buFontTx/>
              <a:buAutoNum type="arabicPeriod"/>
              <a:tabLst/>
            </a:pPr>
            <a:r>
              <a:rPr kumimoji="0" lang="en-US" b="0" i="0" u="none" strike="noStrike" cap="none" spc="0" normalizeH="0" baseline="0" dirty="0">
                <a:ln>
                  <a:noFill/>
                </a:ln>
                <a:solidFill>
                  <a:schemeClr val="tx2"/>
                </a:solidFill>
                <a:effectLst/>
                <a:uFillTx/>
                <a:latin typeface="+mn-lt"/>
                <a:ea typeface="+mn-ea"/>
                <a:cs typeface="+mn-cs"/>
                <a:sym typeface="Helvetica Neue"/>
              </a:rPr>
              <a:t>Input Data format support</a:t>
            </a:r>
          </a:p>
          <a:p>
            <a:pPr marL="800100" lvl="1" indent="-342900" defTabSz="2438338" hangingPunct="0">
              <a:buFontTx/>
              <a:buAutoNum type="arabicPeriod"/>
            </a:pPr>
            <a:r>
              <a:rPr lang="en-US" dirty="0">
                <a:solidFill>
                  <a:schemeClr val="tx2"/>
                </a:solidFill>
                <a:sym typeface="Helvetica Neue"/>
              </a:rPr>
              <a:t>Beyond INT8 and FP32: popular formats are BF16, FP8 and FP4</a:t>
            </a:r>
          </a:p>
          <a:p>
            <a:pPr marL="1257300" lvl="2" indent="-342900" defTabSz="2438338" hangingPunct="0">
              <a:buFontTx/>
              <a:buAutoNum type="arabicPeriod"/>
            </a:pPr>
            <a:r>
              <a:rPr kumimoji="0" lang="en-US" b="0" i="0" u="none" strike="noStrike" cap="none" spc="0" normalizeH="0" baseline="0" dirty="0">
                <a:ln>
                  <a:noFill/>
                </a:ln>
                <a:solidFill>
                  <a:schemeClr val="tx2"/>
                </a:solidFill>
                <a:effectLst/>
                <a:uFillTx/>
                <a:latin typeface="+mn-lt"/>
                <a:ea typeface="+mn-ea"/>
                <a:cs typeface="+mn-cs"/>
                <a:sym typeface="Helvetica Neue"/>
              </a:rPr>
              <a:t>Below link to the paper from Intel Labs on fused MAC which  is now part of Falcon shores</a:t>
            </a:r>
          </a:p>
          <a:p>
            <a:pPr lvl="2" defTabSz="2438338" hangingPunct="0"/>
            <a:endParaRPr kumimoji="0" lang="en-US" b="0" i="0" u="none" strike="noStrike" cap="none" spc="0" normalizeH="0" baseline="0" dirty="0">
              <a:ln>
                <a:noFill/>
              </a:ln>
              <a:solidFill>
                <a:schemeClr val="tx2"/>
              </a:solidFill>
              <a:effectLst/>
              <a:uFillTx/>
              <a:latin typeface="+mn-lt"/>
              <a:ea typeface="+mn-ea"/>
              <a:cs typeface="+mn-cs"/>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marL="342900" indent="-342900" defTabSz="2438338" hangingPunct="0">
              <a:buFontTx/>
              <a:buAutoNum type="arabicPeriod"/>
            </a:pPr>
            <a:r>
              <a:rPr lang="en-US" dirty="0">
                <a:solidFill>
                  <a:schemeClr val="tx2"/>
                </a:solidFill>
                <a:sym typeface="Helvetica Neue"/>
              </a:rPr>
              <a:t>Latency in MAC</a:t>
            </a:r>
          </a:p>
          <a:p>
            <a:pPr marL="800100" lvl="1" indent="-342900" defTabSz="2438338" hangingPunct="0">
              <a:buFontTx/>
              <a:buAutoNum type="arabicPeriod"/>
            </a:pPr>
            <a:r>
              <a:rPr kumimoji="0" lang="en-US" b="0" i="0" u="none" strike="noStrike" cap="none" spc="0" normalizeH="0" baseline="0" dirty="0">
                <a:ln>
                  <a:noFill/>
                </a:ln>
                <a:solidFill>
                  <a:schemeClr val="tx2"/>
                </a:solidFill>
                <a:effectLst/>
                <a:uFillTx/>
                <a:latin typeface="+mn-lt"/>
                <a:ea typeface="+mn-ea"/>
                <a:cs typeface="+mn-cs"/>
                <a:sym typeface="Helvetica Neue"/>
              </a:rPr>
              <a:t>Falcon shores MAC path is a 4-stage pipeline and higher CDYN power</a:t>
            </a:r>
          </a:p>
          <a:p>
            <a:pPr marL="342900" indent="-342900" defTabSz="2438338" hangingPunct="0">
              <a:buFontTx/>
              <a:buAutoNum type="arabicPeriod"/>
            </a:pPr>
            <a:r>
              <a:rPr lang="en-US" dirty="0">
                <a:solidFill>
                  <a:schemeClr val="tx2"/>
                </a:solidFill>
                <a:sym typeface="Helvetica Neue"/>
              </a:rPr>
              <a:t>Support to sparse data format.</a:t>
            </a:r>
          </a:p>
          <a:p>
            <a:pPr marL="800100" lvl="1" indent="-342900" defTabSz="2438338" hangingPunct="0">
              <a:buFontTx/>
              <a:buAutoNum type="arabicPeriod"/>
            </a:pPr>
            <a:r>
              <a:rPr kumimoji="0" lang="en-US" b="0" i="0" u="none" strike="noStrike" cap="none" spc="0" normalizeH="0" baseline="0" dirty="0">
                <a:ln>
                  <a:noFill/>
                </a:ln>
                <a:solidFill>
                  <a:schemeClr val="tx2"/>
                </a:solidFill>
                <a:effectLst/>
                <a:uFillTx/>
                <a:latin typeface="+mn-lt"/>
                <a:ea typeface="+mn-ea"/>
                <a:cs typeface="+mn-cs"/>
                <a:sym typeface="Helvetica Neue"/>
              </a:rPr>
              <a:t>Each workloads have unique sparse information and “A single format” might not be suitable to </a:t>
            </a:r>
          </a:p>
          <a:p>
            <a:pPr lvl="1" defTabSz="2438338" hangingPunct="0"/>
            <a:r>
              <a:rPr kumimoji="0" lang="en-US" b="0" i="0" u="none" strike="noStrike" cap="none" spc="0" normalizeH="0" baseline="0" dirty="0">
                <a:ln>
                  <a:noFill/>
                </a:ln>
                <a:solidFill>
                  <a:schemeClr val="tx2"/>
                </a:solidFill>
                <a:effectLst/>
                <a:uFillTx/>
                <a:latin typeface="+mn-lt"/>
                <a:ea typeface="+mn-ea"/>
                <a:cs typeface="+mn-cs"/>
                <a:sym typeface="Helvetica Neue"/>
              </a:rPr>
              <a:t>take advantage and accelerate the MAC computation </a:t>
            </a:r>
          </a:p>
          <a:p>
            <a:pPr lvl="1" defTabSz="2438338" hangingPunct="0"/>
            <a:r>
              <a:rPr lang="en-US" dirty="0">
                <a:solidFill>
                  <a:schemeClr val="tx2"/>
                </a:solidFill>
                <a:sym typeface="Helvetica Neue"/>
              </a:rPr>
              <a:t>2. Next gen *rapids family </a:t>
            </a:r>
            <a:r>
              <a:rPr lang="en-US" dirty="0" err="1">
                <a:solidFill>
                  <a:schemeClr val="tx2"/>
                </a:solidFill>
                <a:sym typeface="Helvetica Neue"/>
              </a:rPr>
              <a:t>architecures</a:t>
            </a:r>
            <a:r>
              <a:rPr lang="en-US" dirty="0">
                <a:solidFill>
                  <a:schemeClr val="tx2"/>
                </a:solidFill>
                <a:sym typeface="Helvetica Neue"/>
              </a:rPr>
              <a:t> incorporate support to multiple sparse input formats and </a:t>
            </a:r>
          </a:p>
          <a:p>
            <a:pPr lvl="1" defTabSz="2438338" hangingPunct="0"/>
            <a:r>
              <a:rPr lang="en-US" dirty="0">
                <a:solidFill>
                  <a:schemeClr val="tx2"/>
                </a:solidFill>
                <a:sym typeface="Helvetica Neue"/>
              </a:rPr>
              <a:t>dynamically switch between the format depending upon the workload.   </a:t>
            </a:r>
          </a:p>
        </p:txBody>
      </p:sp>
      <p:graphicFrame>
        <p:nvGraphicFramePr>
          <p:cNvPr id="8" name="Object 7">
            <a:extLst>
              <a:ext uri="{FF2B5EF4-FFF2-40B4-BE49-F238E27FC236}">
                <a16:creationId xmlns:a16="http://schemas.microsoft.com/office/drawing/2014/main" id="{622FE04C-97BB-43F8-9167-D916E7D9108E}"/>
              </a:ext>
            </a:extLst>
          </p:cNvPr>
          <p:cNvGraphicFramePr>
            <a:graphicFrameLocks noChangeAspect="1"/>
          </p:cNvGraphicFramePr>
          <p:nvPr>
            <p:extLst>
              <p:ext uri="{D42A27DB-BD31-4B8C-83A1-F6EECF244321}">
                <p14:modId xmlns:p14="http://schemas.microsoft.com/office/powerpoint/2010/main" val="2842823797"/>
              </p:ext>
            </p:extLst>
          </p:nvPr>
        </p:nvGraphicFramePr>
        <p:xfrm>
          <a:off x="951042" y="2588418"/>
          <a:ext cx="1355278" cy="1666273"/>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8" name="Object 7">
                        <a:extLst>
                          <a:ext uri="{FF2B5EF4-FFF2-40B4-BE49-F238E27FC236}">
                            <a16:creationId xmlns:a16="http://schemas.microsoft.com/office/drawing/2014/main" id="{622FE04C-97BB-43F8-9167-D916E7D9108E}"/>
                          </a:ext>
                        </a:extLst>
                      </p:cNvPr>
                      <p:cNvPicPr/>
                      <p:nvPr/>
                    </p:nvPicPr>
                    <p:blipFill>
                      <a:blip r:embed="rId3"/>
                      <a:stretch>
                        <a:fillRect/>
                      </a:stretch>
                    </p:blipFill>
                    <p:spPr>
                      <a:xfrm>
                        <a:off x="951042" y="2588418"/>
                        <a:ext cx="1355278" cy="1666273"/>
                      </a:xfrm>
                      <a:prstGeom prst="rect">
                        <a:avLst/>
                      </a:prstGeom>
                    </p:spPr>
                  </p:pic>
                </p:oleObj>
              </mc:Fallback>
            </mc:AlternateContent>
          </a:graphicData>
        </a:graphic>
      </p:graphicFrame>
    </p:spTree>
    <p:extLst>
      <p:ext uri="{BB962C8B-B14F-4D97-AF65-F5344CB8AC3E}">
        <p14:creationId xmlns:p14="http://schemas.microsoft.com/office/powerpoint/2010/main" val="424514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7C714-2357-1903-B95C-C0DFA8341891}"/>
              </a:ext>
            </a:extLst>
          </p:cNvPr>
          <p:cNvSpPr txBox="1"/>
          <p:nvPr/>
        </p:nvSpPr>
        <p:spPr>
          <a:xfrm>
            <a:off x="386080" y="315575"/>
            <a:ext cx="609600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338" hangingPunct="0"/>
            <a:r>
              <a:rPr lang="en-US" dirty="0">
                <a:solidFill>
                  <a:schemeClr val="tx2"/>
                </a:solidFill>
                <a:sym typeface="Helvetica Neue"/>
              </a:rPr>
              <a:t>2. Latency in MAC</a:t>
            </a:r>
          </a:p>
          <a:p>
            <a:pPr marL="800100" lvl="1" indent="-342900" defTabSz="2438338" hangingPunct="0">
              <a:buFontTx/>
              <a:buAutoNum type="arabicPeriod"/>
            </a:pPr>
            <a:r>
              <a:rPr kumimoji="0" lang="en-US" b="0" i="0" u="none" strike="noStrike" cap="none" spc="0" normalizeH="0" baseline="0" dirty="0">
                <a:ln>
                  <a:noFill/>
                </a:ln>
                <a:solidFill>
                  <a:schemeClr val="tx2"/>
                </a:solidFill>
                <a:effectLst/>
                <a:uFillTx/>
                <a:latin typeface="+mn-lt"/>
                <a:ea typeface="+mn-ea"/>
                <a:cs typeface="+mn-cs"/>
                <a:sym typeface="Helvetica Neue"/>
              </a:rPr>
              <a:t>Falcon shores MAC path is a 4-stage pipeline and higher CDYN power</a:t>
            </a:r>
          </a:p>
        </p:txBody>
      </p:sp>
      <p:pic>
        <p:nvPicPr>
          <p:cNvPr id="9" name="Picture 8">
            <a:extLst>
              <a:ext uri="{FF2B5EF4-FFF2-40B4-BE49-F238E27FC236}">
                <a16:creationId xmlns:a16="http://schemas.microsoft.com/office/drawing/2014/main" id="{FA6367E3-D5B5-4B8D-B101-AD03AE9DC133}"/>
              </a:ext>
            </a:extLst>
          </p:cNvPr>
          <p:cNvPicPr>
            <a:picLocks noChangeAspect="1"/>
          </p:cNvPicPr>
          <p:nvPr/>
        </p:nvPicPr>
        <p:blipFill>
          <a:blip r:embed="rId3"/>
          <a:stretch>
            <a:fillRect/>
          </a:stretch>
        </p:blipFill>
        <p:spPr>
          <a:xfrm>
            <a:off x="1091381" y="1247445"/>
            <a:ext cx="8249264" cy="4500569"/>
          </a:xfrm>
          <a:prstGeom prst="rect">
            <a:avLst/>
          </a:prstGeom>
        </p:spPr>
      </p:pic>
      <p:sp>
        <p:nvSpPr>
          <p:cNvPr id="10" name="TextBox 9">
            <a:extLst>
              <a:ext uri="{FF2B5EF4-FFF2-40B4-BE49-F238E27FC236}">
                <a16:creationId xmlns:a16="http://schemas.microsoft.com/office/drawing/2014/main" id="{2791913C-6584-8119-C070-B6E6BF5C3580}"/>
              </a:ext>
            </a:extLst>
          </p:cNvPr>
          <p:cNvSpPr txBox="1"/>
          <p:nvPr/>
        </p:nvSpPr>
        <p:spPr>
          <a:xfrm>
            <a:off x="710545" y="5906716"/>
            <a:ext cx="333264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sng" strike="noStrike" cap="none" spc="0" normalizeH="0" baseline="0" dirty="0">
                <a:ln>
                  <a:noFill/>
                </a:ln>
                <a:solidFill>
                  <a:schemeClr val="tx2"/>
                </a:solidFill>
                <a:effectLst/>
                <a:uFillTx/>
                <a:latin typeface="+mn-lt"/>
                <a:ea typeface="+mn-ea"/>
                <a:cs typeface="+mn-cs"/>
                <a:sym typeface="Helvetica Neue"/>
              </a:rPr>
              <a:t>Falcon Shores MAC architecture</a:t>
            </a:r>
          </a:p>
        </p:txBody>
      </p:sp>
    </p:spTree>
    <p:extLst>
      <p:ext uri="{BB962C8B-B14F-4D97-AF65-F5344CB8AC3E}">
        <p14:creationId xmlns:p14="http://schemas.microsoft.com/office/powerpoint/2010/main" val="12940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69D0C-08BD-EAAA-0CF7-4AFF5157379E}"/>
              </a:ext>
            </a:extLst>
          </p:cNvPr>
          <p:cNvPicPr>
            <a:picLocks noChangeAspect="1"/>
          </p:cNvPicPr>
          <p:nvPr/>
        </p:nvPicPr>
        <p:blipFill>
          <a:blip r:embed="rId2"/>
          <a:stretch>
            <a:fillRect/>
          </a:stretch>
        </p:blipFill>
        <p:spPr>
          <a:xfrm>
            <a:off x="-1" y="0"/>
            <a:ext cx="7138219" cy="5530512"/>
          </a:xfrm>
          <a:prstGeom prst="rect">
            <a:avLst/>
          </a:prstGeom>
        </p:spPr>
      </p:pic>
      <p:sp>
        <p:nvSpPr>
          <p:cNvPr id="8" name="TextBox 7">
            <a:extLst>
              <a:ext uri="{FF2B5EF4-FFF2-40B4-BE49-F238E27FC236}">
                <a16:creationId xmlns:a16="http://schemas.microsoft.com/office/drawing/2014/main" id="{7D0FF3CE-E1EA-FE26-641F-88DA030351D1}"/>
              </a:ext>
            </a:extLst>
          </p:cNvPr>
          <p:cNvSpPr txBox="1"/>
          <p:nvPr/>
        </p:nvSpPr>
        <p:spPr>
          <a:xfrm>
            <a:off x="1831422" y="5670742"/>
            <a:ext cx="38616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sng" strike="noStrike" cap="none" spc="0" normalizeH="0" baseline="0" dirty="0">
                <a:ln>
                  <a:noFill/>
                </a:ln>
                <a:solidFill>
                  <a:schemeClr val="tx2"/>
                </a:solidFill>
                <a:effectLst/>
                <a:uFillTx/>
                <a:latin typeface="+mn-lt"/>
                <a:ea typeface="+mn-ea"/>
                <a:cs typeface="+mn-cs"/>
                <a:sym typeface="Helvetica Neue"/>
              </a:rPr>
              <a:t>Falcon Shores graphics MAC pipeline</a:t>
            </a:r>
          </a:p>
        </p:txBody>
      </p:sp>
    </p:spTree>
    <p:extLst>
      <p:ext uri="{BB962C8B-B14F-4D97-AF65-F5344CB8AC3E}">
        <p14:creationId xmlns:p14="http://schemas.microsoft.com/office/powerpoint/2010/main" val="192635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CAF30A-7547-1AEE-5F40-33AB0AE341B2}"/>
              </a:ext>
            </a:extLst>
          </p:cNvPr>
          <p:cNvPicPr>
            <a:picLocks noChangeAspect="1"/>
          </p:cNvPicPr>
          <p:nvPr/>
        </p:nvPicPr>
        <p:blipFill>
          <a:blip r:embed="rId2"/>
          <a:stretch>
            <a:fillRect/>
          </a:stretch>
        </p:blipFill>
        <p:spPr>
          <a:xfrm>
            <a:off x="1169809" y="184248"/>
            <a:ext cx="8875417" cy="5606952"/>
          </a:xfrm>
          <a:prstGeom prst="rect">
            <a:avLst/>
          </a:prstGeom>
        </p:spPr>
      </p:pic>
      <p:sp>
        <p:nvSpPr>
          <p:cNvPr id="5" name="TextBox 4">
            <a:extLst>
              <a:ext uri="{FF2B5EF4-FFF2-40B4-BE49-F238E27FC236}">
                <a16:creationId xmlns:a16="http://schemas.microsoft.com/office/drawing/2014/main" id="{2E958A45-3467-83CF-90FF-B346B8CB98B2}"/>
              </a:ext>
            </a:extLst>
          </p:cNvPr>
          <p:cNvSpPr txBox="1"/>
          <p:nvPr/>
        </p:nvSpPr>
        <p:spPr>
          <a:xfrm>
            <a:off x="4375355" y="5919019"/>
            <a:ext cx="260648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chemeClr val="tx2"/>
                </a:solidFill>
                <a:sym typeface="Helvetica Neue"/>
              </a:rPr>
              <a:t>4</a:t>
            </a:r>
            <a:r>
              <a:rPr kumimoji="0" lang="en-US" b="0" i="0" u="none" strike="noStrike" cap="none" spc="0" normalizeH="0" baseline="0" dirty="0">
                <a:ln>
                  <a:noFill/>
                </a:ln>
                <a:solidFill>
                  <a:schemeClr val="tx2"/>
                </a:solidFill>
                <a:effectLst/>
                <a:uFillTx/>
                <a:latin typeface="+mn-lt"/>
                <a:ea typeface="+mn-ea"/>
                <a:cs typeface="+mn-cs"/>
                <a:sym typeface="Helvetica Neue"/>
              </a:rPr>
              <a:t> stage MAC architecture</a:t>
            </a:r>
          </a:p>
        </p:txBody>
      </p:sp>
    </p:spTree>
    <p:extLst>
      <p:ext uri="{BB962C8B-B14F-4D97-AF65-F5344CB8AC3E}">
        <p14:creationId xmlns:p14="http://schemas.microsoft.com/office/powerpoint/2010/main" val="29827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0640-8CCB-1CD9-9597-9D94845E1F52}"/>
              </a:ext>
            </a:extLst>
          </p:cNvPr>
          <p:cNvSpPr>
            <a:spLocks noGrp="1"/>
          </p:cNvSpPr>
          <p:nvPr>
            <p:ph type="title"/>
          </p:nvPr>
        </p:nvSpPr>
        <p:spPr/>
        <p:txBody>
          <a:bodyPr/>
          <a:lstStyle/>
          <a:p>
            <a:pPr algn="ctr"/>
            <a:r>
              <a:rPr lang="en-US" sz="2800" dirty="0"/>
              <a:t>Softmax operation is the key bottleneck in several AI workloads beyond MATMUL</a:t>
            </a:r>
          </a:p>
        </p:txBody>
      </p:sp>
    </p:spTree>
    <p:extLst>
      <p:ext uri="{BB962C8B-B14F-4D97-AF65-F5344CB8AC3E}">
        <p14:creationId xmlns:p14="http://schemas.microsoft.com/office/powerpoint/2010/main" val="67418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C64BFC-4C0A-0662-C5A6-94C0E367C4A7}"/>
              </a:ext>
            </a:extLst>
          </p:cNvPr>
          <p:cNvPicPr>
            <a:picLocks noChangeAspect="1"/>
          </p:cNvPicPr>
          <p:nvPr/>
        </p:nvPicPr>
        <p:blipFill>
          <a:blip r:embed="rId3"/>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FF8BA69-2DBF-9E17-A200-3DA89E03D908}"/>
              </a:ext>
            </a:extLst>
          </p:cNvPr>
          <p:cNvSpPr>
            <a:spLocks noGrp="1"/>
          </p:cNvSpPr>
          <p:nvPr>
            <p:ph type="title"/>
          </p:nvPr>
        </p:nvSpPr>
        <p:spPr>
          <a:xfrm>
            <a:off x="6473371" y="0"/>
            <a:ext cx="5515429" cy="667657"/>
          </a:xfrm>
          <a:solidFill>
            <a:schemeClr val="bg1"/>
          </a:solidFill>
        </p:spPr>
        <p:txBody>
          <a:bodyPr>
            <a:noAutofit/>
          </a:bodyPr>
          <a:lstStyle/>
          <a:p>
            <a:r>
              <a:rPr lang="en-US" sz="3200">
                <a:solidFill>
                  <a:srgbClr val="00B050"/>
                </a:solidFill>
              </a:rPr>
              <a:t>DMR-D Competitive Landscape </a:t>
            </a:r>
          </a:p>
        </p:txBody>
      </p:sp>
    </p:spTree>
    <p:extLst>
      <p:ext uri="{BB962C8B-B14F-4D97-AF65-F5344CB8AC3E}">
        <p14:creationId xmlns:p14="http://schemas.microsoft.com/office/powerpoint/2010/main" val="2158037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FB1AC7-887C-5023-F256-7EDDCBA18A15}"/>
              </a:ext>
            </a:extLst>
          </p:cNvPr>
          <p:cNvSpPr txBox="1">
            <a:spLocks/>
          </p:cNvSpPr>
          <p:nvPr/>
        </p:nvSpPr>
        <p:spPr>
          <a:xfrm>
            <a:off x="221672" y="380928"/>
            <a:ext cx="6797964" cy="1011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25252"/>
                </a:solidFill>
                <a:effectLst/>
                <a:uLnTx/>
                <a:uFillTx/>
                <a:latin typeface="IntelOne Display Light"/>
              </a:rPr>
              <a:t>Transformer model architecture</a:t>
            </a:r>
          </a:p>
        </p:txBody>
      </p:sp>
      <p:pic>
        <p:nvPicPr>
          <p:cNvPr id="7" name="Picture 6">
            <a:extLst>
              <a:ext uri="{FF2B5EF4-FFF2-40B4-BE49-F238E27FC236}">
                <a16:creationId xmlns:a16="http://schemas.microsoft.com/office/drawing/2014/main" id="{08C30FE0-35BD-557F-AB95-F5F7DDCA5C97}"/>
              </a:ext>
            </a:extLst>
          </p:cNvPr>
          <p:cNvPicPr>
            <a:picLocks noChangeAspect="1"/>
          </p:cNvPicPr>
          <p:nvPr/>
        </p:nvPicPr>
        <p:blipFill>
          <a:blip r:embed="rId3"/>
          <a:stretch>
            <a:fillRect/>
          </a:stretch>
        </p:blipFill>
        <p:spPr>
          <a:xfrm>
            <a:off x="5963067" y="1495978"/>
            <a:ext cx="5551647" cy="3960668"/>
          </a:xfrm>
          <a:prstGeom prst="rect">
            <a:avLst/>
          </a:prstGeom>
        </p:spPr>
      </p:pic>
      <p:pic>
        <p:nvPicPr>
          <p:cNvPr id="9" name="Picture 8">
            <a:extLst>
              <a:ext uri="{FF2B5EF4-FFF2-40B4-BE49-F238E27FC236}">
                <a16:creationId xmlns:a16="http://schemas.microsoft.com/office/drawing/2014/main" id="{09E7740D-3600-DBEA-8DBC-C018D8512683}"/>
              </a:ext>
            </a:extLst>
          </p:cNvPr>
          <p:cNvPicPr>
            <a:picLocks noChangeAspect="1"/>
          </p:cNvPicPr>
          <p:nvPr/>
        </p:nvPicPr>
        <p:blipFill>
          <a:blip r:embed="rId4"/>
          <a:stretch>
            <a:fillRect/>
          </a:stretch>
        </p:blipFill>
        <p:spPr>
          <a:xfrm>
            <a:off x="221672" y="1495978"/>
            <a:ext cx="5563082" cy="4549534"/>
          </a:xfrm>
          <a:prstGeom prst="rect">
            <a:avLst/>
          </a:prstGeom>
        </p:spPr>
      </p:pic>
      <p:sp>
        <p:nvSpPr>
          <p:cNvPr id="10" name="Rectangle 9">
            <a:extLst>
              <a:ext uri="{FF2B5EF4-FFF2-40B4-BE49-F238E27FC236}">
                <a16:creationId xmlns:a16="http://schemas.microsoft.com/office/drawing/2014/main" id="{0F064548-7130-6112-DB18-35D99E8060A8}"/>
              </a:ext>
            </a:extLst>
          </p:cNvPr>
          <p:cNvSpPr/>
          <p:nvPr/>
        </p:nvSpPr>
        <p:spPr>
          <a:xfrm>
            <a:off x="6096001" y="1643743"/>
            <a:ext cx="5418714" cy="3960668"/>
          </a:xfrm>
          <a:prstGeom prst="rect">
            <a:avLst/>
          </a:prstGeom>
          <a:noFill/>
          <a:ln w="19050">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Light"/>
            </a:endParaRPr>
          </a:p>
        </p:txBody>
      </p:sp>
      <p:sp>
        <p:nvSpPr>
          <p:cNvPr id="11" name="TextBox 10">
            <a:extLst>
              <a:ext uri="{FF2B5EF4-FFF2-40B4-BE49-F238E27FC236}">
                <a16:creationId xmlns:a16="http://schemas.microsoft.com/office/drawing/2014/main" id="{AF67140C-4896-52B3-43A6-E1F48A3B9F26}"/>
              </a:ext>
            </a:extLst>
          </p:cNvPr>
          <p:cNvSpPr txBox="1"/>
          <p:nvPr/>
        </p:nvSpPr>
        <p:spPr>
          <a:xfrm>
            <a:off x="10682961" y="1763485"/>
            <a:ext cx="1143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IntelOne Text Light"/>
              </a:rPr>
              <a:t>x H</a:t>
            </a:r>
          </a:p>
        </p:txBody>
      </p:sp>
    </p:spTree>
    <p:extLst>
      <p:ext uri="{BB962C8B-B14F-4D97-AF65-F5344CB8AC3E}">
        <p14:creationId xmlns:p14="http://schemas.microsoft.com/office/powerpoint/2010/main" val="239261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D355-04BE-2AEF-6A91-E0FB831DC124}"/>
              </a:ext>
            </a:extLst>
          </p:cNvPr>
          <p:cNvSpPr>
            <a:spLocks noGrp="1"/>
          </p:cNvSpPr>
          <p:nvPr>
            <p:ph type="title"/>
          </p:nvPr>
        </p:nvSpPr>
        <p:spPr/>
        <p:txBody>
          <a:bodyPr/>
          <a:lstStyle/>
          <a:p>
            <a:r>
              <a:rPr lang="en-US" dirty="0"/>
              <a:t>Profiling BERT across HW platforms – CPU/GPU</a:t>
            </a:r>
          </a:p>
        </p:txBody>
      </p:sp>
      <p:pic>
        <p:nvPicPr>
          <p:cNvPr id="1026" name="Picture 2">
            <a:extLst>
              <a:ext uri="{FF2B5EF4-FFF2-40B4-BE49-F238E27FC236}">
                <a16:creationId xmlns:a16="http://schemas.microsoft.com/office/drawing/2014/main" id="{02254768-2488-7459-9D54-EE0A902F62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315" y="1267614"/>
            <a:ext cx="6277135" cy="4119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077AC19-E10B-90F1-4352-8EEF7763D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50" y="1235657"/>
            <a:ext cx="5092684" cy="4151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364756-396F-38F2-0D7F-8A7248CFA807}"/>
              </a:ext>
            </a:extLst>
          </p:cNvPr>
          <p:cNvSpPr/>
          <p:nvPr/>
        </p:nvSpPr>
        <p:spPr>
          <a:xfrm>
            <a:off x="3767667" y="3978315"/>
            <a:ext cx="1312257" cy="127948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7" name="Rectangle 6">
            <a:extLst>
              <a:ext uri="{FF2B5EF4-FFF2-40B4-BE49-F238E27FC236}">
                <a16:creationId xmlns:a16="http://schemas.microsoft.com/office/drawing/2014/main" id="{DF2F0602-A6E7-FFC9-C0B0-ECDA4DF62CFD}"/>
              </a:ext>
            </a:extLst>
          </p:cNvPr>
          <p:cNvSpPr/>
          <p:nvPr/>
        </p:nvSpPr>
        <p:spPr>
          <a:xfrm>
            <a:off x="10160000" y="3707381"/>
            <a:ext cx="1329707" cy="155888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8" name="TextBox 7">
            <a:extLst>
              <a:ext uri="{FF2B5EF4-FFF2-40B4-BE49-F238E27FC236}">
                <a16:creationId xmlns:a16="http://schemas.microsoft.com/office/drawing/2014/main" id="{8F9D5546-8B88-F74E-8DD6-59E5B00C481D}"/>
              </a:ext>
            </a:extLst>
          </p:cNvPr>
          <p:cNvSpPr txBox="1"/>
          <p:nvPr/>
        </p:nvSpPr>
        <p:spPr>
          <a:xfrm>
            <a:off x="177800" y="5419176"/>
            <a:ext cx="116317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As sequence length grows, </a:t>
            </a:r>
            <a:r>
              <a:rPr kumimoji="0" lang="en-US" sz="1800" b="0" i="0" u="none" strike="noStrike" kern="1200" cap="none" spc="0" normalizeH="0" baseline="0" noProof="0" err="1">
                <a:ln>
                  <a:noFill/>
                </a:ln>
                <a:solidFill>
                  <a:srgbClr val="525252"/>
                </a:solidFill>
                <a:effectLst/>
                <a:uLnTx/>
                <a:uFillTx/>
                <a:latin typeface="IntelOne Text Light"/>
              </a:rPr>
              <a:t>Softmax</a:t>
            </a:r>
            <a:r>
              <a:rPr kumimoji="0" lang="en-US" sz="1800" b="0" i="0" u="none" strike="noStrike" kern="1200" cap="none" spc="0" normalizeH="0" baseline="0" noProof="0">
                <a:ln>
                  <a:noFill/>
                </a:ln>
                <a:solidFill>
                  <a:srgbClr val="525252"/>
                </a:solidFill>
                <a:effectLst/>
                <a:uLnTx/>
                <a:uFillTx/>
                <a:latin typeface="IntelOne Text Light"/>
              </a:rPr>
              <a:t> continues to take up more share of normalized runtime  across platforms.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For seq. </a:t>
            </a:r>
            <a:r>
              <a:rPr kumimoji="0" lang="en-US" sz="1800" b="0" i="0" u="none" strike="noStrike" kern="1200" cap="none" spc="0" normalizeH="0" baseline="0" noProof="0" err="1">
                <a:ln>
                  <a:noFill/>
                </a:ln>
                <a:solidFill>
                  <a:srgbClr val="525252"/>
                </a:solidFill>
                <a:effectLst/>
                <a:uLnTx/>
                <a:uFillTx/>
                <a:latin typeface="IntelOne Text Light"/>
              </a:rPr>
              <a:t>len</a:t>
            </a:r>
            <a:r>
              <a:rPr kumimoji="0" lang="en-US" sz="1800" b="0" i="0" u="none" strike="noStrike" kern="1200" cap="none" spc="0" normalizeH="0" baseline="0" noProof="0">
                <a:ln>
                  <a:noFill/>
                </a:ln>
                <a:solidFill>
                  <a:srgbClr val="525252"/>
                </a:solidFill>
                <a:effectLst/>
                <a:uLnTx/>
                <a:uFillTx/>
                <a:latin typeface="IntelOne Text Light"/>
              </a:rPr>
              <a:t> &gt; 4K, </a:t>
            </a:r>
            <a:r>
              <a:rPr kumimoji="0" lang="en-US" sz="1800" b="0" i="0" u="none" strike="noStrike" kern="1200" cap="none" spc="0" normalizeH="0" baseline="0" noProof="0" err="1">
                <a:ln>
                  <a:noFill/>
                </a:ln>
                <a:solidFill>
                  <a:srgbClr val="525252"/>
                </a:solidFill>
                <a:effectLst/>
                <a:uLnTx/>
                <a:uFillTx/>
                <a:latin typeface="IntelOne Text Light"/>
              </a:rPr>
              <a:t>Softmax</a:t>
            </a:r>
            <a:r>
              <a:rPr kumimoji="0" lang="en-US" sz="1800" b="0" i="0" u="none" strike="noStrike" kern="1200" cap="none" spc="0" normalizeH="0" baseline="0" noProof="0">
                <a:ln>
                  <a:noFill/>
                </a:ln>
                <a:solidFill>
                  <a:srgbClr val="525252"/>
                </a:solidFill>
                <a:effectLst/>
                <a:uLnTx/>
                <a:uFillTx/>
                <a:latin typeface="IntelOne Text Light"/>
              </a:rPr>
              <a:t> takes up about 20-40% of overall runtime, only behind </a:t>
            </a:r>
            <a:r>
              <a:rPr kumimoji="0" lang="en-US" sz="1800" b="0" i="0" u="none" strike="noStrike" kern="1200" cap="none" spc="0" normalizeH="0" baseline="0" noProof="0" err="1">
                <a:ln>
                  <a:noFill/>
                </a:ln>
                <a:solidFill>
                  <a:srgbClr val="525252"/>
                </a:solidFill>
                <a:effectLst/>
                <a:uLnTx/>
                <a:uFillTx/>
                <a:latin typeface="IntelOne Text Light"/>
              </a:rPr>
              <a:t>Matmul</a:t>
            </a:r>
            <a:r>
              <a:rPr kumimoji="0" lang="en-US" sz="1800" b="0" i="0" u="none" strike="noStrike" kern="1200" cap="none" spc="0" normalizeH="0" baseline="0" noProof="0">
                <a:ln>
                  <a:noFill/>
                </a:ln>
                <a:solidFill>
                  <a:srgbClr val="525252"/>
                </a:solidFill>
                <a:effectLst/>
                <a:uLnTx/>
                <a:uFillTx/>
                <a:latin typeface="IntelOne Text Light"/>
              </a:rPr>
              <a:t>. </a:t>
            </a:r>
          </a:p>
        </p:txBody>
      </p:sp>
    </p:spTree>
    <p:extLst>
      <p:ext uri="{BB962C8B-B14F-4D97-AF65-F5344CB8AC3E}">
        <p14:creationId xmlns:p14="http://schemas.microsoft.com/office/powerpoint/2010/main" val="151491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D355-04BE-2AEF-6A91-E0FB831DC124}"/>
              </a:ext>
            </a:extLst>
          </p:cNvPr>
          <p:cNvSpPr>
            <a:spLocks noGrp="1"/>
          </p:cNvSpPr>
          <p:nvPr>
            <p:ph type="title"/>
          </p:nvPr>
        </p:nvSpPr>
        <p:spPr/>
        <p:txBody>
          <a:bodyPr/>
          <a:lstStyle/>
          <a:p>
            <a:r>
              <a:rPr lang="en-US" dirty="0"/>
              <a:t>Profiling BERT across HW platforms - Gaudi</a:t>
            </a:r>
          </a:p>
        </p:txBody>
      </p:sp>
      <p:sp>
        <p:nvSpPr>
          <p:cNvPr id="8" name="TextBox 7">
            <a:extLst>
              <a:ext uri="{FF2B5EF4-FFF2-40B4-BE49-F238E27FC236}">
                <a16:creationId xmlns:a16="http://schemas.microsoft.com/office/drawing/2014/main" id="{8F9D5546-8B88-F74E-8DD6-59E5B00C481D}"/>
              </a:ext>
            </a:extLst>
          </p:cNvPr>
          <p:cNvSpPr txBox="1"/>
          <p:nvPr/>
        </p:nvSpPr>
        <p:spPr>
          <a:xfrm>
            <a:off x="177801" y="5419176"/>
            <a:ext cx="112984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 Config: input sequence length = 2048, batch size = 128, number of heads =6, and the hidden size per head = 64. </a:t>
            </a:r>
            <a:r>
              <a:rPr kumimoji="0" lang="en-US" sz="1800" b="0" i="1" u="none" strike="noStrike" kern="1200" cap="none" spc="0" normalizeH="0" baseline="0" noProof="0" dirty="0" err="1">
                <a:ln>
                  <a:noFill/>
                </a:ln>
                <a:solidFill>
                  <a:srgbClr val="525252"/>
                </a:solidFill>
                <a:effectLst/>
                <a:uLnTx/>
                <a:uFillTx/>
                <a:latin typeface="IntelOne Text Light"/>
              </a:rPr>
              <a:t>Softmax</a:t>
            </a:r>
            <a:r>
              <a:rPr kumimoji="0" lang="en-US" sz="1800" b="0" i="1" u="none" strike="noStrike" kern="1200" cap="none" spc="0" normalizeH="0" baseline="0" noProof="0" dirty="0">
                <a:ln>
                  <a:noFill/>
                </a:ln>
                <a:solidFill>
                  <a:srgbClr val="525252"/>
                </a:solidFill>
                <a:effectLst/>
                <a:uLnTx/>
                <a:uFillTx/>
                <a:latin typeface="IntelOne Text Light"/>
              </a:rPr>
              <a:t> exceeds </a:t>
            </a:r>
            <a:r>
              <a:rPr kumimoji="0" lang="en-US" sz="1800" b="1" i="1" u="none" strike="noStrike" kern="1200" cap="none" spc="0" normalizeH="0" baseline="0" noProof="0" dirty="0">
                <a:ln>
                  <a:noFill/>
                </a:ln>
                <a:solidFill>
                  <a:srgbClr val="525252"/>
                </a:solidFill>
                <a:effectLst/>
                <a:uLnTx/>
                <a:uFillTx/>
                <a:latin typeface="IntelOne Text Light"/>
              </a:rPr>
              <a:t>80%</a:t>
            </a:r>
            <a:r>
              <a:rPr kumimoji="0" lang="en-US" sz="1800" b="0" i="1" u="none" strike="noStrike" kern="1200" cap="none" spc="0" normalizeH="0" baseline="0" noProof="0" dirty="0">
                <a:ln>
                  <a:noFill/>
                </a:ln>
                <a:solidFill>
                  <a:srgbClr val="525252"/>
                </a:solidFill>
                <a:effectLst/>
                <a:uLnTx/>
                <a:uFillTx/>
                <a:latin typeface="IntelOne Text Light"/>
              </a:rPr>
              <a:t> of the total runtime in the running region of TPC.</a:t>
            </a:r>
          </a:p>
        </p:txBody>
      </p:sp>
      <p:pic>
        <p:nvPicPr>
          <p:cNvPr id="5" name="Picture 4">
            <a:extLst>
              <a:ext uri="{FF2B5EF4-FFF2-40B4-BE49-F238E27FC236}">
                <a16:creationId xmlns:a16="http://schemas.microsoft.com/office/drawing/2014/main" id="{15A71AB3-DA8F-37AC-C2C4-6CF14FAD1DCF}"/>
              </a:ext>
            </a:extLst>
          </p:cNvPr>
          <p:cNvPicPr>
            <a:picLocks noChangeAspect="1"/>
          </p:cNvPicPr>
          <p:nvPr/>
        </p:nvPicPr>
        <p:blipFill>
          <a:blip r:embed="rId3"/>
          <a:stretch>
            <a:fillRect/>
          </a:stretch>
        </p:blipFill>
        <p:spPr>
          <a:xfrm>
            <a:off x="258594" y="1421516"/>
            <a:ext cx="11217612" cy="3604572"/>
          </a:xfrm>
          <a:prstGeom prst="rect">
            <a:avLst/>
          </a:prstGeom>
          <a:ln>
            <a:solidFill>
              <a:srgbClr val="00285A"/>
            </a:solidFill>
          </a:ln>
        </p:spPr>
      </p:pic>
      <p:sp>
        <p:nvSpPr>
          <p:cNvPr id="9" name="TextBox 8">
            <a:extLst>
              <a:ext uri="{FF2B5EF4-FFF2-40B4-BE49-F238E27FC236}">
                <a16:creationId xmlns:a16="http://schemas.microsoft.com/office/drawing/2014/main" id="{840CADEE-9AB8-0AEC-8C41-1C70DADD0CDB}"/>
              </a:ext>
            </a:extLst>
          </p:cNvPr>
          <p:cNvSpPr txBox="1"/>
          <p:nvPr/>
        </p:nvSpPr>
        <p:spPr>
          <a:xfrm>
            <a:off x="258594" y="6139543"/>
            <a:ext cx="112176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25252"/>
                </a:solidFill>
                <a:effectLst/>
                <a:uLnTx/>
                <a:uFillTx/>
                <a:latin typeface="IntelOne Text Light"/>
              </a:rPr>
              <a:t>Published: Benchmarking and In-depth Performance Study of Large Language Models on Habana Gaudi Processors, SC’23</a:t>
            </a:r>
          </a:p>
        </p:txBody>
      </p:sp>
    </p:spTree>
    <p:extLst>
      <p:ext uri="{BB962C8B-B14F-4D97-AF65-F5344CB8AC3E}">
        <p14:creationId xmlns:p14="http://schemas.microsoft.com/office/powerpoint/2010/main" val="1195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FB1AC7-887C-5023-F256-7EDDCBA18A15}"/>
              </a:ext>
            </a:extLst>
          </p:cNvPr>
          <p:cNvSpPr txBox="1">
            <a:spLocks/>
          </p:cNvSpPr>
          <p:nvPr/>
        </p:nvSpPr>
        <p:spPr>
          <a:xfrm>
            <a:off x="381000" y="221694"/>
            <a:ext cx="11045024" cy="1199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525252"/>
                </a:solidFill>
                <a:effectLst/>
                <a:uLnTx/>
                <a:uFillTx/>
                <a:latin typeface="IntelOne Display Light"/>
              </a:rPr>
              <a:t>Why is Softmax hard? </a:t>
            </a:r>
          </a:p>
        </p:txBody>
      </p:sp>
      <p:pic>
        <p:nvPicPr>
          <p:cNvPr id="5" name="Content Placeholder 19">
            <a:extLst>
              <a:ext uri="{FF2B5EF4-FFF2-40B4-BE49-F238E27FC236}">
                <a16:creationId xmlns:a16="http://schemas.microsoft.com/office/drawing/2014/main" id="{655F96B8-7D5F-BDF2-23EC-28F02B355B1C}"/>
              </a:ext>
            </a:extLst>
          </p:cNvPr>
          <p:cNvPicPr>
            <a:picLocks noGrp="1" noChangeAspect="1"/>
          </p:cNvPicPr>
          <p:nvPr>
            <p:ph sz="half" idx="1"/>
          </p:nvPr>
        </p:nvPicPr>
        <p:blipFill>
          <a:blip r:embed="rId3"/>
          <a:stretch>
            <a:fillRect/>
          </a:stretch>
        </p:blipFill>
        <p:spPr>
          <a:xfrm>
            <a:off x="9047999" y="4362019"/>
            <a:ext cx="2157346" cy="1273188"/>
          </a:xfrm>
        </p:spPr>
      </p:pic>
      <p:sp>
        <p:nvSpPr>
          <p:cNvPr id="6" name="Content Placeholder 2">
            <a:extLst>
              <a:ext uri="{FF2B5EF4-FFF2-40B4-BE49-F238E27FC236}">
                <a16:creationId xmlns:a16="http://schemas.microsoft.com/office/drawing/2014/main" id="{BF425C28-E961-B799-A474-AC957ADB9527}"/>
              </a:ext>
            </a:extLst>
          </p:cNvPr>
          <p:cNvSpPr txBox="1">
            <a:spLocks/>
          </p:cNvSpPr>
          <p:nvPr/>
        </p:nvSpPr>
        <p:spPr>
          <a:xfrm>
            <a:off x="215873" y="1519602"/>
            <a:ext cx="9602829" cy="437679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IntelOne Display Regular" panose="020B0503020203020204" pitchFamily="34" charset="0"/>
              <a:buNone/>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is a mathematical function that converts a vector of real numbers into a probability distribution</a:t>
            </a: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1. Needs at least a two-pass algorithm – </a:t>
            </a:r>
            <a:endParaRPr kumimoji="0" lang="en-US" sz="2400" b="0" i="0" u="none" strike="noStrike" kern="1200" cap="none" spc="0" normalizeH="0" baseline="-25000" noProof="0" dirty="0">
              <a:ln>
                <a:noFill/>
              </a:ln>
              <a:solidFill>
                <a:srgbClr val="525252"/>
              </a:solidFill>
              <a:effectLst/>
              <a:uLnTx/>
              <a:uFillTx/>
              <a:latin typeface="IntelOne Text Light" panose="020B0403020203020204" pitchFamily="34" charset="77"/>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	O(n) to calculate max/rolling sum</a:t>
            </a:r>
            <a:br>
              <a:rPr kumimoji="0" lang="en-US" sz="2400" b="0" i="0" u="none" strike="noStrike" kern="1200" cap="none" spc="0" normalizeH="0" baseline="-25000" noProof="0" dirty="0">
                <a:ln>
                  <a:noFill/>
                </a:ln>
                <a:solidFill>
                  <a:srgbClr val="525252"/>
                </a:solidFill>
                <a:effectLst/>
                <a:uLnTx/>
                <a:uFillTx/>
                <a:latin typeface="IntelOne Text Light" panose="020B0403020203020204" pitchFamily="34" charset="77"/>
              </a:rPr>
            </a:br>
            <a:r>
              <a:rPr kumimoji="0" lang="en-US" sz="2400" b="0" i="0" u="none" strike="noStrike" kern="1200" cap="none" spc="0" normalizeH="0" baseline="-25000" noProof="0" dirty="0">
                <a:ln>
                  <a:noFill/>
                </a:ln>
                <a:solidFill>
                  <a:srgbClr val="525252"/>
                </a:solidFill>
                <a:effectLst/>
                <a:uLnTx/>
                <a:uFillTx/>
                <a:latin typeface="IntelOne Text Light"/>
              </a:rPr>
              <a:t>	O(n) to calculate </a:t>
            </a:r>
            <a:r>
              <a:rPr kumimoji="0" lang="en-US" sz="2400" b="0" i="0" u="none" strike="noStrike" kern="1200" cap="none" spc="0" normalizeH="0" baseline="-25000" noProof="0" dirty="0" err="1">
                <a:ln>
                  <a:noFill/>
                </a:ln>
                <a:solidFill>
                  <a:srgbClr val="525252"/>
                </a:solidFill>
                <a:effectLst/>
                <a:uLnTx/>
                <a:uFillTx/>
                <a:latin typeface="IntelOne Text Light"/>
              </a:rPr>
              <a:t>yi</a:t>
            </a:r>
            <a:br>
              <a:rPr kumimoji="0" lang="en-US" sz="2400" b="0" i="0" u="none" strike="noStrike" kern="1200" cap="none" spc="0" normalizeH="0" baseline="-25000" noProof="0" dirty="0">
                <a:ln>
                  <a:noFill/>
                </a:ln>
                <a:solidFill>
                  <a:srgbClr val="525252"/>
                </a:solidFill>
                <a:effectLst/>
                <a:uLnTx/>
                <a:uFillTx/>
                <a:latin typeface="IntelOne Text Light"/>
              </a:rPr>
            </a:br>
            <a:endParaRPr kumimoji="0" lang="en-US" sz="2400" b="0" i="0" u="none" strike="noStrike" kern="1200" cap="none" spc="0" normalizeH="0" baseline="-25000" noProof="0" dirty="0">
              <a:ln>
                <a:noFill/>
              </a:ln>
              <a:solidFill>
                <a:srgbClr val="525252"/>
              </a:solidFill>
              <a:effectLst/>
              <a:uLnTx/>
              <a:uFillTx/>
              <a:latin typeface="IntelOne Text Light"/>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2. e</a:t>
            </a:r>
            <a:r>
              <a:rPr kumimoji="0" lang="en-US" sz="2400" b="0" i="0" u="none" strike="noStrike" kern="1200" cap="none" spc="0" normalizeH="0" baseline="30000" noProof="0" dirty="0">
                <a:ln>
                  <a:noFill/>
                </a:ln>
                <a:solidFill>
                  <a:srgbClr val="525252"/>
                </a:solidFill>
                <a:effectLst/>
                <a:uLnTx/>
                <a:uFillTx/>
                <a:latin typeface="IntelOne Text Light"/>
              </a:rPr>
              <a:t>x</a:t>
            </a:r>
            <a:r>
              <a:rPr kumimoji="0" lang="en-US" sz="2400" b="0" i="0" u="none" strike="noStrike" kern="1200" cap="none" spc="0" normalizeH="0" baseline="-25000" noProof="0" dirty="0">
                <a:ln>
                  <a:noFill/>
                </a:ln>
                <a:solidFill>
                  <a:srgbClr val="525252"/>
                </a:solidFill>
                <a:effectLst/>
                <a:uLnTx/>
                <a:uFillTx/>
                <a:latin typeface="IntelOne Text Light"/>
              </a:rPr>
              <a:t> is a costly hardware component (latency, area, energy)</a:t>
            </a: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Input/Output (x, attention scores) are floating point. Floating point divisions are costly.</a:t>
            </a:r>
            <a:br>
              <a:rPr kumimoji="0" lang="en-US" sz="2400" b="0" i="0" u="none" strike="noStrike" kern="1200" cap="none" spc="0" normalizeH="0" baseline="-25000" noProof="0" dirty="0">
                <a:ln>
                  <a:noFill/>
                </a:ln>
                <a:solidFill>
                  <a:srgbClr val="525252"/>
                </a:solidFill>
                <a:effectLst/>
                <a:uLnTx/>
                <a:uFillTx/>
                <a:latin typeface="IntelOne Text Light"/>
              </a:rPr>
            </a:br>
            <a:endParaRPr kumimoji="0" lang="en-US" sz="2400" b="0" i="0" u="none" strike="noStrike" kern="1200" cap="none" spc="0" normalizeH="0" baseline="-25000" noProof="0" dirty="0">
              <a:ln>
                <a:noFill/>
              </a:ln>
              <a:solidFill>
                <a:srgbClr val="525252"/>
              </a:solidFill>
              <a:effectLst/>
              <a:uLnTx/>
              <a:uFillTx/>
              <a:latin typeface="IntelOne Text Light"/>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3. This operation is repeated quite often, with a quadratic complexity against sequence length, repeated across batch size and number of heads. </a:t>
            </a:r>
            <a:br>
              <a:rPr kumimoji="0" lang="en-US" sz="2400" b="0" i="0" u="none" strike="noStrike" kern="1200" cap="none" spc="0" normalizeH="0" baseline="0" noProof="0" dirty="0">
                <a:ln>
                  <a:noFill/>
                </a:ln>
                <a:solidFill>
                  <a:srgbClr val="525252"/>
                </a:solidFill>
                <a:effectLst/>
                <a:uLnTx/>
                <a:uFillTx/>
                <a:latin typeface="IntelOne Text Light"/>
              </a:rPr>
            </a:br>
            <a:endParaRPr kumimoji="0" lang="en-US" sz="2400" b="0" i="0" u="none" strike="noStrike" kern="1200" cap="none" spc="0" normalizeH="0" baseline="-25000" noProof="0" dirty="0">
              <a:ln>
                <a:noFill/>
              </a:ln>
              <a:solidFill>
                <a:srgbClr val="525252"/>
              </a:solidFill>
              <a:effectLst/>
              <a:uLnTx/>
              <a:uFillTx/>
              <a:latin typeface="IntelOne Text Light" panose="020B0403020203020204" pitchFamily="34" charset="77"/>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4. Needs visibility to the entire vector (V = Sequence Len.), how do you break-into-chunks/parallelize/pipeline the computation? </a:t>
            </a:r>
            <a:endParaRPr kumimoji="0" lang="en-US" sz="2400" b="0" i="0" u="none" strike="noStrike" kern="1200" cap="none" spc="0" normalizeH="0" baseline="-25000" noProof="0" dirty="0">
              <a:ln>
                <a:noFill/>
              </a:ln>
              <a:solidFill>
                <a:srgbClr val="525252"/>
              </a:solidFill>
              <a:effectLst/>
              <a:uLnTx/>
              <a:uFillTx/>
              <a:latin typeface="IntelOne Text Light" panose="020B0403020203020204" pitchFamily="34" charset="77"/>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endParaRPr kumimoji="0" lang="en-US" sz="2400" b="0" i="0" u="none" strike="noStrike" kern="1200" cap="none" spc="0" normalizeH="0" baseline="0" noProof="0" dirty="0">
              <a:ln>
                <a:noFill/>
              </a:ln>
              <a:solidFill>
                <a:srgbClr val="525252"/>
              </a:solidFill>
              <a:effectLst/>
              <a:uLnTx/>
              <a:uFillTx/>
              <a:latin typeface="IntelOne Text Light" panose="020B0403020203020204" pitchFamily="34" charset="77"/>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endParaRPr kumimoji="0" lang="en-US" sz="2400" b="0" i="0" u="none" strike="noStrike" kern="1200" cap="none" spc="0" normalizeH="0" baseline="0" noProof="0" dirty="0">
              <a:ln>
                <a:noFill/>
              </a:ln>
              <a:solidFill>
                <a:srgbClr val="525252"/>
              </a:solidFill>
              <a:effectLst/>
              <a:uLnTx/>
              <a:uFillTx/>
              <a:latin typeface="IntelOne Text Light" panose="020B0403020203020204" pitchFamily="34" charset="77"/>
            </a:endParaRPr>
          </a:p>
        </p:txBody>
      </p:sp>
      <p:sp>
        <p:nvSpPr>
          <p:cNvPr id="2" name="Rectangle: Rounded Corners 1">
            <a:extLst>
              <a:ext uri="{FF2B5EF4-FFF2-40B4-BE49-F238E27FC236}">
                <a16:creationId xmlns:a16="http://schemas.microsoft.com/office/drawing/2014/main" id="{9BBC0E0C-C0CF-6710-3FB0-82DD594C279B}"/>
              </a:ext>
            </a:extLst>
          </p:cNvPr>
          <p:cNvSpPr/>
          <p:nvPr/>
        </p:nvSpPr>
        <p:spPr>
          <a:xfrm>
            <a:off x="612006" y="5910678"/>
            <a:ext cx="10926922" cy="490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IntelOne Text Light"/>
              </a:rPr>
              <a:t>We propose a novel compute flow for </a:t>
            </a:r>
            <a:r>
              <a:rPr kumimoji="0" lang="en-US" sz="1600" b="1" i="0" u="none" strike="noStrike" kern="1200" cap="none" spc="0" normalizeH="0" baseline="0" noProof="0" err="1">
                <a:ln>
                  <a:noFill/>
                </a:ln>
                <a:solidFill>
                  <a:srgbClr val="FFFFFF"/>
                </a:solidFill>
                <a:effectLst/>
                <a:uLnTx/>
                <a:uFillTx/>
                <a:latin typeface="IntelOne Text Light"/>
              </a:rPr>
              <a:t>Softmax</a:t>
            </a:r>
            <a:r>
              <a:rPr kumimoji="0" lang="en-US" sz="1600" b="1" i="0" u="none" strike="noStrike" kern="1200" cap="none" spc="0" normalizeH="0" baseline="0" noProof="0">
                <a:ln>
                  <a:noFill/>
                </a:ln>
                <a:solidFill>
                  <a:srgbClr val="FFFFFF"/>
                </a:solidFill>
                <a:effectLst/>
                <a:uLnTx/>
                <a:uFillTx/>
                <a:latin typeface="IntelOne Text Light"/>
              </a:rPr>
              <a:t> – which builds on the 2-pass approach and saves N</a:t>
            </a:r>
            <a:r>
              <a:rPr kumimoji="0" lang="en-US" sz="1600" b="1" i="0" u="none" strike="noStrike" kern="1200" cap="none" spc="0" normalizeH="0" baseline="30000" noProof="0">
                <a:ln>
                  <a:noFill/>
                </a:ln>
                <a:solidFill>
                  <a:srgbClr val="FFFFFF"/>
                </a:solidFill>
                <a:effectLst/>
                <a:uLnTx/>
                <a:uFillTx/>
                <a:latin typeface="IntelOne Text Light"/>
              </a:rPr>
              <a:t>2</a:t>
            </a:r>
            <a:r>
              <a:rPr kumimoji="0" lang="en-US" sz="1600" b="1" i="0" u="none" strike="noStrike" kern="1200" cap="none" spc="0" normalizeH="0" baseline="0" noProof="0">
                <a:ln>
                  <a:noFill/>
                </a:ln>
                <a:solidFill>
                  <a:srgbClr val="FFFFFF"/>
                </a:solidFill>
                <a:effectLst/>
                <a:uLnTx/>
                <a:uFillTx/>
                <a:latin typeface="IntelOne Text Light"/>
              </a:rPr>
              <a:t> divisions/layer. </a:t>
            </a:r>
          </a:p>
        </p:txBody>
      </p:sp>
      <p:pic>
        <p:nvPicPr>
          <p:cNvPr id="7" name="Picture 6">
            <a:extLst>
              <a:ext uri="{FF2B5EF4-FFF2-40B4-BE49-F238E27FC236}">
                <a16:creationId xmlns:a16="http://schemas.microsoft.com/office/drawing/2014/main" id="{47C56FDC-490C-F2E0-43DE-C688B63D5BEB}"/>
              </a:ext>
            </a:extLst>
          </p:cNvPr>
          <p:cNvPicPr>
            <a:picLocks noChangeAspect="1"/>
          </p:cNvPicPr>
          <p:nvPr/>
        </p:nvPicPr>
        <p:blipFill>
          <a:blip r:embed="rId4"/>
          <a:stretch>
            <a:fillRect/>
          </a:stretch>
        </p:blipFill>
        <p:spPr>
          <a:xfrm>
            <a:off x="8980745" y="1819161"/>
            <a:ext cx="2558183" cy="2357319"/>
          </a:xfrm>
          <a:prstGeom prst="rect">
            <a:avLst/>
          </a:prstGeom>
        </p:spPr>
      </p:pic>
    </p:spTree>
    <p:extLst>
      <p:ext uri="{BB962C8B-B14F-4D97-AF65-F5344CB8AC3E}">
        <p14:creationId xmlns:p14="http://schemas.microsoft.com/office/powerpoint/2010/main" val="182057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596A-BE32-2407-A7E9-09F5FE797920}"/>
              </a:ext>
            </a:extLst>
          </p:cNvPr>
          <p:cNvSpPr>
            <a:spLocks noGrp="1"/>
          </p:cNvSpPr>
          <p:nvPr>
            <p:ph type="title"/>
          </p:nvPr>
        </p:nvSpPr>
        <p:spPr>
          <a:xfrm>
            <a:off x="381000" y="221694"/>
            <a:ext cx="10972800" cy="595724"/>
          </a:xfrm>
        </p:spPr>
        <p:txBody>
          <a:bodyPr/>
          <a:lstStyle/>
          <a:p>
            <a:r>
              <a:rPr lang="en-US" dirty="0"/>
              <a:t>Our (HPL) approach: </a:t>
            </a:r>
          </a:p>
        </p:txBody>
      </p:sp>
      <p:sp>
        <p:nvSpPr>
          <p:cNvPr id="4" name="TextBox 3">
            <a:extLst>
              <a:ext uri="{FF2B5EF4-FFF2-40B4-BE49-F238E27FC236}">
                <a16:creationId xmlns:a16="http://schemas.microsoft.com/office/drawing/2014/main" id="{B466C7F8-2CDD-C1B4-EF61-61FC36E59980}"/>
              </a:ext>
            </a:extLst>
          </p:cNvPr>
          <p:cNvSpPr txBox="1"/>
          <p:nvPr/>
        </p:nvSpPr>
        <p:spPr>
          <a:xfrm>
            <a:off x="692725" y="978171"/>
            <a:ext cx="11055930" cy="51671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252"/>
              </a:solidFill>
              <a:effectLst/>
              <a:uLnTx/>
              <a:uFillTx/>
              <a:latin typeface="IntelOne Tex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Typically, you do two passes on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First pass calculates the </a:t>
            </a:r>
            <a:r>
              <a:rPr kumimoji="0" lang="en-US" sz="1800" b="1" i="0" u="none" strike="noStrike" kern="1200" cap="none" spc="0" normalizeH="0" baseline="0" noProof="0" dirty="0">
                <a:ln>
                  <a:noFill/>
                </a:ln>
                <a:solidFill>
                  <a:srgbClr val="525252"/>
                </a:solidFill>
                <a:effectLst/>
                <a:uLnTx/>
                <a:uFillTx/>
                <a:latin typeface="IntelOne Text Light"/>
              </a:rPr>
              <a:t>max</a:t>
            </a:r>
            <a:r>
              <a:rPr kumimoji="0" lang="en-US" sz="1800" b="0" i="0" u="none" strike="noStrike" kern="1200" cap="none" spc="0" normalizeH="0" baseline="0" noProof="0" dirty="0">
                <a:ln>
                  <a:noFill/>
                </a:ln>
                <a:solidFill>
                  <a:srgbClr val="525252"/>
                </a:solidFill>
                <a:effectLst/>
                <a:uLnTx/>
                <a:uFillTx/>
                <a:latin typeface="IntelOne Text Light"/>
              </a:rPr>
              <a:t> and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[referred to as </a:t>
            </a:r>
            <a:r>
              <a:rPr kumimoji="0" lang="en-US" sz="1800" b="0"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d</a:t>
            </a:r>
            <a:r>
              <a:rPr kumimoji="0" lang="en-US" sz="18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Second pass calculates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n-US" sz="1800" b="0" i="1"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d</a:t>
            </a:r>
            <a:endParaRPr kumimoji="0" lang="en-US" sz="1800" b="0" i="1" u="none" strike="noStrike" kern="1200" cap="none" spc="0" normalizeH="0" baseline="0" noProof="0" dirty="0">
              <a:ln>
                <a:noFill/>
              </a:ln>
              <a:solidFill>
                <a:srgbClr val="525252"/>
              </a:solidFill>
              <a:effectLst/>
              <a:uLnTx/>
              <a:uFillTx/>
              <a:latin typeface="IntelOne Text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252"/>
              </a:solidFill>
              <a:effectLst/>
              <a:uLnTx/>
              <a:uFillTx/>
              <a:latin typeface="IntelOne Tex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Our approach - First calculate </a:t>
            </a:r>
            <a:r>
              <a:rPr kumimoji="0" lang="en-US" sz="1800" b="1" i="0" u="none" strike="noStrike" kern="1200" cap="none" spc="0" normalizeH="0" baseline="0" noProof="0" dirty="0">
                <a:ln>
                  <a:noFill/>
                </a:ln>
                <a:solidFill>
                  <a:srgbClr val="525252"/>
                </a:solidFill>
                <a:effectLst/>
                <a:uLnTx/>
                <a:uFillTx/>
                <a:latin typeface="IntelOne Text Light"/>
              </a:rPr>
              <a:t>ln</a:t>
            </a:r>
            <a:r>
              <a:rPr kumimoji="0" lang="en-US" sz="1800" b="0" i="0" u="none" strike="noStrike" kern="1200" cap="none" spc="0" normalizeH="0" baseline="0" noProof="0" dirty="0">
                <a:ln>
                  <a:noFill/>
                </a:ln>
                <a:solidFill>
                  <a:srgbClr val="525252"/>
                </a:solidFill>
                <a:effectLst/>
                <a:uLnTx/>
                <a:uFillTx/>
                <a:latin typeface="IntelOne Text Light"/>
              </a:rPr>
              <a:t>(</a:t>
            </a: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And then exponentiate it to get regular </a:t>
            </a: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252"/>
              </a:solidFill>
              <a:effectLst/>
              <a:uLnTx/>
              <a:uFillTx/>
              <a:latin typeface="IntelOne Tex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i.e., First calculate ln(</a:t>
            </a: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and then do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ln</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rgbClr val="525252"/>
                </a:solidFill>
                <a:effectLst/>
                <a:uLnTx/>
                <a:uFillTx/>
                <a:latin typeface="IntelOne Text Light"/>
              </a:rPr>
              <a:t>resulting in</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We show this approach overall saves amount of computation required to calculate </a:t>
            </a: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ln(</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ln(e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ln(</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x</a:t>
            </a:r>
            <a:r>
              <a:rPr kumimoji="0" lang="en-US" sz="1800" b="0" i="0" u="none" strike="noStrike" kern="100" cap="none" spc="0" normalizeH="0" baseline="-25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i</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max – ln(</a:t>
            </a:r>
            <a:r>
              <a:rPr kumimoji="0" lang="en-US" sz="1800" b="0" i="1"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d</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Hence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ln</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max – ln(</a:t>
            </a:r>
            <a:r>
              <a:rPr kumimoji="0" lang="en-US" sz="1800" b="0" i="1"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d</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100" b="0" i="1"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(notice the lack of any division in this approach)</a:t>
            </a:r>
            <a:endParaRPr kumimoji="0" lang="en-US" sz="1800" b="0" i="1"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191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596A-BE32-2407-A7E9-09F5FE797920}"/>
              </a:ext>
            </a:extLst>
          </p:cNvPr>
          <p:cNvSpPr>
            <a:spLocks noGrp="1"/>
          </p:cNvSpPr>
          <p:nvPr>
            <p:ph type="title"/>
          </p:nvPr>
        </p:nvSpPr>
        <p:spPr/>
        <p:txBody>
          <a:bodyPr/>
          <a:lstStyle/>
          <a:p>
            <a:r>
              <a:rPr lang="en-US"/>
              <a:t>Computation steps – traditional vs ours</a:t>
            </a:r>
          </a:p>
        </p:txBody>
      </p:sp>
      <p:sp>
        <p:nvSpPr>
          <p:cNvPr id="4" name="TextBox 3">
            <a:extLst>
              <a:ext uri="{FF2B5EF4-FFF2-40B4-BE49-F238E27FC236}">
                <a16:creationId xmlns:a16="http://schemas.microsoft.com/office/drawing/2014/main" id="{5BEE403B-3F73-AD66-B333-B63C02E78BEA}"/>
              </a:ext>
            </a:extLst>
          </p:cNvPr>
          <p:cNvSpPr txBox="1"/>
          <p:nvPr/>
        </p:nvSpPr>
        <p:spPr>
          <a:xfrm>
            <a:off x="740346" y="5520325"/>
            <a:ext cx="108411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Naïve Implementation vs </a:t>
            </a:r>
            <a:r>
              <a:rPr kumimoji="0" lang="en-US" sz="1800" b="0" i="0" u="none" strike="noStrike" kern="1200" cap="none" spc="0" normalizeH="0" baseline="0" noProof="0">
                <a:ln>
                  <a:noFill/>
                </a:ln>
                <a:solidFill>
                  <a:srgbClr val="525252"/>
                </a:solidFill>
                <a:effectLst/>
                <a:uLnTx/>
                <a:uFillTx/>
                <a:latin typeface="IntelOne Text Light"/>
                <a:hlinkClick r:id="rId2"/>
              </a:rPr>
              <a:t>Traditional 2-pass</a:t>
            </a:r>
            <a:r>
              <a:rPr kumimoji="0" lang="en-US" sz="1800" b="0" i="0" u="none" strike="noStrike" kern="1200" cap="none" spc="0" normalizeH="0" baseline="0" noProof="0">
                <a:ln>
                  <a:noFill/>
                </a:ln>
                <a:solidFill>
                  <a:srgbClr val="525252"/>
                </a:solidFill>
                <a:effectLst/>
                <a:uLnTx/>
                <a:uFillTx/>
                <a:latin typeface="IntelOne Text Light"/>
              </a:rPr>
              <a:t>. As shown, our approach saves on N</a:t>
            </a:r>
            <a:r>
              <a:rPr kumimoji="0" lang="en-US" sz="1800" b="0" i="0" u="none" strike="noStrike" kern="1200" cap="none" spc="0" normalizeH="0" baseline="30000" noProof="0">
                <a:ln>
                  <a:noFill/>
                </a:ln>
                <a:solidFill>
                  <a:srgbClr val="525252"/>
                </a:solidFill>
                <a:effectLst/>
                <a:uLnTx/>
                <a:uFillTx/>
                <a:latin typeface="IntelOne Text Light"/>
              </a:rPr>
              <a:t>2</a:t>
            </a:r>
            <a:r>
              <a:rPr kumimoji="0" lang="en-US" sz="1800" b="0" i="0" u="none" strike="noStrike" kern="1200" cap="none" spc="0" normalizeH="0" baseline="0" noProof="0">
                <a:ln>
                  <a:noFill/>
                </a:ln>
                <a:solidFill>
                  <a:srgbClr val="525252"/>
                </a:solidFill>
                <a:effectLst/>
                <a:uLnTx/>
                <a:uFillTx/>
                <a:latin typeface="IntelOne Text Light"/>
              </a:rPr>
              <a:t> divisions, at the expense of adding 2N scalar operations (shown to the right). </a:t>
            </a:r>
          </a:p>
        </p:txBody>
      </p:sp>
      <p:pic>
        <p:nvPicPr>
          <p:cNvPr id="6" name="Picture 5">
            <a:extLst>
              <a:ext uri="{FF2B5EF4-FFF2-40B4-BE49-F238E27FC236}">
                <a16:creationId xmlns:a16="http://schemas.microsoft.com/office/drawing/2014/main" id="{FFDD9281-9245-2D5B-0882-F46F1E2E3539}"/>
              </a:ext>
            </a:extLst>
          </p:cNvPr>
          <p:cNvPicPr>
            <a:picLocks noChangeAspect="1"/>
          </p:cNvPicPr>
          <p:nvPr/>
        </p:nvPicPr>
        <p:blipFill>
          <a:blip r:embed="rId3"/>
          <a:stretch>
            <a:fillRect/>
          </a:stretch>
        </p:blipFill>
        <p:spPr>
          <a:xfrm>
            <a:off x="0" y="1033523"/>
            <a:ext cx="12192000" cy="4486802"/>
          </a:xfrm>
          <a:prstGeom prst="rect">
            <a:avLst/>
          </a:prstGeom>
        </p:spPr>
      </p:pic>
      <p:pic>
        <p:nvPicPr>
          <p:cNvPr id="3" name="Content Placeholder 19">
            <a:extLst>
              <a:ext uri="{FF2B5EF4-FFF2-40B4-BE49-F238E27FC236}">
                <a16:creationId xmlns:a16="http://schemas.microsoft.com/office/drawing/2014/main" id="{FB975C97-7700-99BA-9DDF-98CEE483126E}"/>
              </a:ext>
            </a:extLst>
          </p:cNvPr>
          <p:cNvPicPr>
            <a:picLocks noGrp="1" noChangeAspect="1"/>
          </p:cNvPicPr>
          <p:nvPr>
            <p:ph sz="half" idx="1"/>
          </p:nvPr>
        </p:nvPicPr>
        <p:blipFill>
          <a:blip r:embed="rId4"/>
          <a:stretch>
            <a:fillRect/>
          </a:stretch>
        </p:blipFill>
        <p:spPr>
          <a:xfrm>
            <a:off x="9577454" y="0"/>
            <a:ext cx="2157346" cy="1273188"/>
          </a:xfrm>
        </p:spPr>
      </p:pic>
    </p:spTree>
    <p:extLst>
      <p:ext uri="{BB962C8B-B14F-4D97-AF65-F5344CB8AC3E}">
        <p14:creationId xmlns:p14="http://schemas.microsoft.com/office/powerpoint/2010/main" val="19048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7711-40C4-A9D4-D49F-7CD36AE76391}"/>
              </a:ext>
            </a:extLst>
          </p:cNvPr>
          <p:cNvSpPr>
            <a:spLocks noGrp="1"/>
          </p:cNvSpPr>
          <p:nvPr>
            <p:ph type="title"/>
          </p:nvPr>
        </p:nvSpPr>
        <p:spPr>
          <a:xfrm>
            <a:off x="381000" y="221694"/>
            <a:ext cx="10972800" cy="977547"/>
          </a:xfrm>
        </p:spPr>
        <p:txBody>
          <a:bodyPr/>
          <a:lstStyle/>
          <a:p>
            <a:r>
              <a:rPr lang="en-US" dirty="0"/>
              <a:t>Hardware Accelerator Design:</a:t>
            </a:r>
          </a:p>
        </p:txBody>
      </p:sp>
      <p:sp>
        <p:nvSpPr>
          <p:cNvPr id="3" name="Content Placeholder 2">
            <a:extLst>
              <a:ext uri="{FF2B5EF4-FFF2-40B4-BE49-F238E27FC236}">
                <a16:creationId xmlns:a16="http://schemas.microsoft.com/office/drawing/2014/main" id="{DA3D57D1-1E3E-C37C-110A-FDD36DA7D254}"/>
              </a:ext>
            </a:extLst>
          </p:cNvPr>
          <p:cNvSpPr>
            <a:spLocks noGrp="1"/>
          </p:cNvSpPr>
          <p:nvPr>
            <p:ph idx="1"/>
          </p:nvPr>
        </p:nvSpPr>
        <p:spPr>
          <a:xfrm>
            <a:off x="0" y="1199241"/>
            <a:ext cx="10972800" cy="4689908"/>
          </a:xfrm>
        </p:spPr>
        <p:txBody>
          <a:bodyPr>
            <a:normAutofit/>
          </a:bodyPr>
          <a:lstStyle/>
          <a:p>
            <a:pPr lvl="1"/>
            <a:r>
              <a:rPr lang="en-US" dirty="0"/>
              <a:t>Key focus - Ability to parallelize both </a:t>
            </a:r>
            <a:r>
              <a:rPr lang="en-US" b="1" dirty="0">
                <a:solidFill>
                  <a:srgbClr val="FF0000"/>
                </a:solidFill>
              </a:rPr>
              <a:t>Pass1</a:t>
            </a:r>
            <a:r>
              <a:rPr lang="en-US" dirty="0"/>
              <a:t> and </a:t>
            </a:r>
            <a:r>
              <a:rPr lang="en-US" b="1" dirty="0">
                <a:solidFill>
                  <a:srgbClr val="5B69FF"/>
                </a:solidFill>
              </a:rPr>
              <a:t>Pass2</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This approach lets us save </a:t>
            </a:r>
            <a:r>
              <a:rPr lang="en-US" i="1" dirty="0"/>
              <a:t>1/3</a:t>
            </a:r>
            <a:r>
              <a:rPr lang="en-US" dirty="0"/>
              <a:t> of the data movement between the HW cores and the memory. </a:t>
            </a:r>
          </a:p>
          <a:p>
            <a:pPr marL="457200" lvl="1"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BA96638A-D56A-0AB8-ACDA-D19DF2F55241}"/>
              </a:ext>
            </a:extLst>
          </p:cNvPr>
          <p:cNvPicPr>
            <a:picLocks noChangeAspect="1"/>
          </p:cNvPicPr>
          <p:nvPr/>
        </p:nvPicPr>
        <p:blipFill>
          <a:blip r:embed="rId3"/>
          <a:stretch>
            <a:fillRect/>
          </a:stretch>
        </p:blipFill>
        <p:spPr>
          <a:xfrm>
            <a:off x="380999" y="2420786"/>
            <a:ext cx="7439109" cy="802149"/>
          </a:xfrm>
          <a:prstGeom prst="rect">
            <a:avLst/>
          </a:prstGeom>
        </p:spPr>
      </p:pic>
      <p:sp>
        <p:nvSpPr>
          <p:cNvPr id="4" name="TextBox 3">
            <a:extLst>
              <a:ext uri="{FF2B5EF4-FFF2-40B4-BE49-F238E27FC236}">
                <a16:creationId xmlns:a16="http://schemas.microsoft.com/office/drawing/2014/main" id="{0E0C0CF2-95D4-1757-B878-5595D75EF91D}"/>
              </a:ext>
            </a:extLst>
          </p:cNvPr>
          <p:cNvSpPr txBox="1"/>
          <p:nvPr/>
        </p:nvSpPr>
        <p:spPr>
          <a:xfrm>
            <a:off x="5196085" y="3606548"/>
            <a:ext cx="654217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25252"/>
                </a:solidFill>
                <a:effectLst/>
                <a:uLnTx/>
                <a:uFillTx/>
                <a:latin typeface="IntelOne Text Light"/>
              </a:rPr>
              <a:t>Just e</a:t>
            </a:r>
            <a:r>
              <a:rPr kumimoji="0" lang="en-US" sz="2400" b="0" i="0" u="none" strike="noStrike" kern="1200" cap="none" spc="0" normalizeH="0" baseline="30000" noProof="0">
                <a:ln>
                  <a:noFill/>
                </a:ln>
                <a:solidFill>
                  <a:srgbClr val="525252"/>
                </a:solidFill>
                <a:effectLst/>
                <a:uLnTx/>
                <a:uFillTx/>
                <a:latin typeface="IntelOne Text Light"/>
              </a:rPr>
              <a:t>x</a:t>
            </a:r>
            <a:r>
              <a:rPr kumimoji="0" lang="en-US" sz="2400" b="0" i="0" u="none" strike="noStrike" kern="1200" cap="none" spc="0" normalizeH="0" baseline="0" noProof="0">
                <a:ln>
                  <a:noFill/>
                </a:ln>
                <a:solidFill>
                  <a:srgbClr val="525252"/>
                </a:solidFill>
                <a:effectLst/>
                <a:uLnTx/>
                <a:uFillTx/>
                <a:latin typeface="IntelOne Text Light"/>
              </a:rPr>
              <a:t>. Different HW units can read different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25252"/>
                </a:solidFill>
                <a:effectLst/>
                <a:uLnTx/>
                <a:uFillTx/>
                <a:latin typeface="IntelOne Text Light"/>
              </a:rPr>
              <a:t>Memory rows independently computing e</a:t>
            </a:r>
            <a:r>
              <a:rPr kumimoji="0" lang="en-US" sz="2400" b="0" i="0" u="none" strike="noStrike" kern="1200" cap="none" spc="0" normalizeH="0" baseline="30000" noProof="0">
                <a:ln>
                  <a:noFill/>
                </a:ln>
                <a:solidFill>
                  <a:srgbClr val="525252"/>
                </a:solidFill>
                <a:effectLst/>
                <a:uLnTx/>
                <a:uFillTx/>
                <a:latin typeface="IntelOne Text Light"/>
              </a:rPr>
              <a:t>x</a:t>
            </a:r>
            <a:r>
              <a:rPr kumimoji="0" lang="en-US" sz="2400" b="0" i="0" u="none" strike="noStrike" kern="1200" cap="none" spc="0" normalizeH="0" baseline="0" noProof="0">
                <a:ln>
                  <a:noFill/>
                </a:ln>
                <a:solidFill>
                  <a:srgbClr val="525252"/>
                </a:solidFill>
                <a:effectLst/>
                <a:uLnTx/>
                <a:uFillTx/>
                <a:latin typeface="IntelOne Text Light"/>
              </a:rPr>
              <a:t>. </a:t>
            </a:r>
          </a:p>
        </p:txBody>
      </p:sp>
      <p:sp>
        <p:nvSpPr>
          <p:cNvPr id="6" name="TextBox 5">
            <a:extLst>
              <a:ext uri="{FF2B5EF4-FFF2-40B4-BE49-F238E27FC236}">
                <a16:creationId xmlns:a16="http://schemas.microsoft.com/office/drawing/2014/main" id="{30B6C122-ECFB-3DFD-02A2-B36DA232B079}"/>
              </a:ext>
            </a:extLst>
          </p:cNvPr>
          <p:cNvSpPr txBox="1"/>
          <p:nvPr/>
        </p:nvSpPr>
        <p:spPr>
          <a:xfrm>
            <a:off x="380999" y="1690351"/>
            <a:ext cx="111034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25252"/>
                </a:solidFill>
                <a:effectLst/>
                <a:uLnTx/>
                <a:uFillTx/>
                <a:latin typeface="IntelOne Text Light"/>
              </a:rPr>
              <a:t>Different HW cores work on different segments of data, computing max and rolling sum. Different max-es and rolling sums are combined using:</a:t>
            </a:r>
          </a:p>
        </p:txBody>
      </p:sp>
      <p:sp>
        <p:nvSpPr>
          <p:cNvPr id="8" name="Rectangle 7">
            <a:extLst>
              <a:ext uri="{FF2B5EF4-FFF2-40B4-BE49-F238E27FC236}">
                <a16:creationId xmlns:a16="http://schemas.microsoft.com/office/drawing/2014/main" id="{18E9A4A9-1A36-C1E1-0472-190A07A14B2A}"/>
              </a:ext>
            </a:extLst>
          </p:cNvPr>
          <p:cNvSpPr/>
          <p:nvPr/>
        </p:nvSpPr>
        <p:spPr>
          <a:xfrm>
            <a:off x="252256" y="1690351"/>
            <a:ext cx="10644344" cy="156110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9" name="Rectangle 8">
            <a:extLst>
              <a:ext uri="{FF2B5EF4-FFF2-40B4-BE49-F238E27FC236}">
                <a16:creationId xmlns:a16="http://schemas.microsoft.com/office/drawing/2014/main" id="{E36397E9-EC28-830B-CBE3-6640C7A37D7A}"/>
              </a:ext>
            </a:extLst>
          </p:cNvPr>
          <p:cNvSpPr/>
          <p:nvPr/>
        </p:nvSpPr>
        <p:spPr>
          <a:xfrm>
            <a:off x="5083629" y="3534522"/>
            <a:ext cx="6654632" cy="1059249"/>
          </a:xfrm>
          <a:prstGeom prst="rect">
            <a:avLst/>
          </a:prstGeom>
          <a:noFill/>
          <a:ln w="28575">
            <a:solidFill>
              <a:srgbClr val="5B6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cxnSp>
        <p:nvCxnSpPr>
          <p:cNvPr id="11" name="Straight Arrow Connector 10">
            <a:extLst>
              <a:ext uri="{FF2B5EF4-FFF2-40B4-BE49-F238E27FC236}">
                <a16:creationId xmlns:a16="http://schemas.microsoft.com/office/drawing/2014/main" id="{711364DF-A8BA-73D0-A92C-F659ECF40E43}"/>
              </a:ext>
            </a:extLst>
          </p:cNvPr>
          <p:cNvCxnSpPr>
            <a:cxnSpLocks/>
          </p:cNvCxnSpPr>
          <p:nvPr/>
        </p:nvCxnSpPr>
        <p:spPr>
          <a:xfrm flipH="1">
            <a:off x="5257800" y="1496106"/>
            <a:ext cx="632314" cy="1415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675DC89D-CDB0-96F8-E11A-C7C4364C500A}"/>
              </a:ext>
            </a:extLst>
          </p:cNvPr>
          <p:cNvSpPr/>
          <p:nvPr/>
        </p:nvSpPr>
        <p:spPr>
          <a:xfrm>
            <a:off x="8219975" y="1164488"/>
            <a:ext cx="3731296" cy="2271731"/>
          </a:xfrm>
          <a:custGeom>
            <a:avLst/>
            <a:gdLst>
              <a:gd name="connsiteX0" fmla="*/ 0 w 3731296"/>
              <a:gd name="connsiteY0" fmla="*/ 192674 h 2271731"/>
              <a:gd name="connsiteX1" fmla="*/ 3339966 w 3731296"/>
              <a:gd name="connsiteY1" fmla="*/ 202299 h 2271731"/>
              <a:gd name="connsiteX2" fmla="*/ 3532471 w 3731296"/>
              <a:gd name="connsiteY2" fmla="*/ 2271731 h 2271731"/>
            </a:gdLst>
            <a:ahLst/>
            <a:cxnLst>
              <a:cxn ang="0">
                <a:pos x="connsiteX0" y="connsiteY0"/>
              </a:cxn>
              <a:cxn ang="0">
                <a:pos x="connsiteX1" y="connsiteY1"/>
              </a:cxn>
              <a:cxn ang="0">
                <a:pos x="connsiteX2" y="connsiteY2"/>
              </a:cxn>
            </a:cxnLst>
            <a:rect l="l" t="t" r="r" b="b"/>
            <a:pathLst>
              <a:path w="3731296" h="2271731">
                <a:moveTo>
                  <a:pt x="0" y="192674"/>
                </a:moveTo>
                <a:cubicBezTo>
                  <a:pt x="1375610" y="24231"/>
                  <a:pt x="2751221" y="-144211"/>
                  <a:pt x="3339966" y="202299"/>
                </a:cubicBezTo>
                <a:cubicBezTo>
                  <a:pt x="3928711" y="548809"/>
                  <a:pt x="3730591" y="1410270"/>
                  <a:pt x="3532471" y="2271731"/>
                </a:cubicBezTo>
              </a:path>
            </a:pathLst>
          </a:custGeom>
          <a:noFill/>
          <a:ln w="19050">
            <a:solidFill>
              <a:srgbClr val="5B69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Tree>
    <p:extLst>
      <p:ext uri="{BB962C8B-B14F-4D97-AF65-F5344CB8AC3E}">
        <p14:creationId xmlns:p14="http://schemas.microsoft.com/office/powerpoint/2010/main" val="21071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9"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2C42FFEC-68AA-146B-3CC7-4F6D5F869250}"/>
              </a:ext>
            </a:extLst>
          </p:cNvPr>
          <p:cNvSpPr/>
          <p:nvPr/>
        </p:nvSpPr>
        <p:spPr>
          <a:xfrm>
            <a:off x="372140" y="769620"/>
            <a:ext cx="10645815" cy="3560325"/>
          </a:xfrm>
          <a:prstGeom prst="rect">
            <a:avLst/>
          </a:prstGeom>
          <a:noFill/>
          <a:ln>
            <a:solidFill>
              <a:srgbClr val="183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3" name="Content Placeholder 2">
            <a:extLst>
              <a:ext uri="{FF2B5EF4-FFF2-40B4-BE49-F238E27FC236}">
                <a16:creationId xmlns:a16="http://schemas.microsoft.com/office/drawing/2014/main" id="{585970C9-523D-9999-9D7B-9FACAA6111ED}"/>
              </a:ext>
            </a:extLst>
          </p:cNvPr>
          <p:cNvSpPr>
            <a:spLocks noGrp="1"/>
          </p:cNvSpPr>
          <p:nvPr>
            <p:ph idx="1"/>
          </p:nvPr>
        </p:nvSpPr>
        <p:spPr>
          <a:xfrm>
            <a:off x="1795401" y="825243"/>
            <a:ext cx="2821673" cy="424021"/>
          </a:xfrm>
        </p:spPr>
        <p:txBody>
          <a:bodyPr>
            <a:normAutofit fontScale="62500" lnSpcReduction="20000"/>
          </a:bodyPr>
          <a:lstStyle/>
          <a:p>
            <a:pPr marL="0" indent="0">
              <a:buNone/>
            </a:pPr>
            <a:r>
              <a:rPr lang="en-US" dirty="0"/>
              <a:t>64 x 2B elements/cycle</a:t>
            </a:r>
          </a:p>
        </p:txBody>
      </p:sp>
      <p:grpSp>
        <p:nvGrpSpPr>
          <p:cNvPr id="18" name="Group 17">
            <a:extLst>
              <a:ext uri="{FF2B5EF4-FFF2-40B4-BE49-F238E27FC236}">
                <a16:creationId xmlns:a16="http://schemas.microsoft.com/office/drawing/2014/main" id="{872D9B14-E477-5C21-0BA8-82AD367366EE}"/>
              </a:ext>
            </a:extLst>
          </p:cNvPr>
          <p:cNvGrpSpPr/>
          <p:nvPr/>
        </p:nvGrpSpPr>
        <p:grpSpPr>
          <a:xfrm>
            <a:off x="733745" y="1698908"/>
            <a:ext cx="4246623" cy="334370"/>
            <a:chOff x="621792" y="2139696"/>
            <a:chExt cx="4754880" cy="475488"/>
          </a:xfrm>
          <a:solidFill>
            <a:schemeClr val="accent4">
              <a:lumMod val="60000"/>
              <a:lumOff val="40000"/>
            </a:schemeClr>
          </a:solidFill>
        </p:grpSpPr>
        <p:grpSp>
          <p:nvGrpSpPr>
            <p:cNvPr id="10" name="Group 9">
              <a:extLst>
                <a:ext uri="{FF2B5EF4-FFF2-40B4-BE49-F238E27FC236}">
                  <a16:creationId xmlns:a16="http://schemas.microsoft.com/office/drawing/2014/main" id="{702BED9C-F37E-A8C9-6A70-535FDDF7E0B7}"/>
                </a:ext>
              </a:extLst>
            </p:cNvPr>
            <p:cNvGrpSpPr/>
            <p:nvPr/>
          </p:nvGrpSpPr>
          <p:grpSpPr>
            <a:xfrm>
              <a:off x="621792" y="2139696"/>
              <a:ext cx="2377440" cy="475488"/>
              <a:chOff x="621792" y="2139696"/>
              <a:chExt cx="2377440" cy="475488"/>
            </a:xfrm>
            <a:grpFill/>
          </p:grpSpPr>
          <p:grpSp>
            <p:nvGrpSpPr>
              <p:cNvPr id="6" name="Group 5">
                <a:extLst>
                  <a:ext uri="{FF2B5EF4-FFF2-40B4-BE49-F238E27FC236}">
                    <a16:creationId xmlns:a16="http://schemas.microsoft.com/office/drawing/2014/main" id="{B3AFBAC7-60D5-8436-A280-DFBA93BAC970}"/>
                  </a:ext>
                </a:extLst>
              </p:cNvPr>
              <p:cNvGrpSpPr/>
              <p:nvPr/>
            </p:nvGrpSpPr>
            <p:grpSpPr>
              <a:xfrm>
                <a:off x="621792" y="2139696"/>
                <a:ext cx="1188720" cy="475488"/>
                <a:chOff x="621792" y="2139696"/>
                <a:chExt cx="1188720" cy="475488"/>
              </a:xfrm>
              <a:grpFill/>
            </p:grpSpPr>
            <p:sp>
              <p:nvSpPr>
                <p:cNvPr id="4" name="Rectangle 3">
                  <a:extLst>
                    <a:ext uri="{FF2B5EF4-FFF2-40B4-BE49-F238E27FC236}">
                      <a16:creationId xmlns:a16="http://schemas.microsoft.com/office/drawing/2014/main" id="{1DFF22EE-0004-24DD-72A0-C44CADF7E9FE}"/>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X0</a:t>
                  </a:r>
                </a:p>
              </p:txBody>
            </p:sp>
            <p:sp>
              <p:nvSpPr>
                <p:cNvPr id="5" name="Rectangle 4">
                  <a:extLst>
                    <a:ext uri="{FF2B5EF4-FFF2-40B4-BE49-F238E27FC236}">
                      <a16:creationId xmlns:a16="http://schemas.microsoft.com/office/drawing/2014/main" id="{DC2BE3E9-3651-0C3E-AAC0-A55A8A543468}"/>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X1</a:t>
                  </a:r>
                </a:p>
              </p:txBody>
            </p:sp>
          </p:grpSp>
          <p:grpSp>
            <p:nvGrpSpPr>
              <p:cNvPr id="7" name="Group 6">
                <a:extLst>
                  <a:ext uri="{FF2B5EF4-FFF2-40B4-BE49-F238E27FC236}">
                    <a16:creationId xmlns:a16="http://schemas.microsoft.com/office/drawing/2014/main" id="{EAE377FC-30F9-A618-775B-EAC4640636AA}"/>
                  </a:ext>
                </a:extLst>
              </p:cNvPr>
              <p:cNvGrpSpPr/>
              <p:nvPr/>
            </p:nvGrpSpPr>
            <p:grpSpPr>
              <a:xfrm>
                <a:off x="1810512" y="2139696"/>
                <a:ext cx="1188720" cy="475488"/>
                <a:chOff x="621792" y="2139696"/>
                <a:chExt cx="1188720" cy="475488"/>
              </a:xfrm>
              <a:grpFill/>
            </p:grpSpPr>
            <p:sp>
              <p:nvSpPr>
                <p:cNvPr id="8" name="Rectangle 7">
                  <a:extLst>
                    <a:ext uri="{FF2B5EF4-FFF2-40B4-BE49-F238E27FC236}">
                      <a16:creationId xmlns:a16="http://schemas.microsoft.com/office/drawing/2014/main" id="{036A8753-9489-1849-4117-0088DB5DE5BA}"/>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X2</a:t>
                  </a:r>
                </a:p>
              </p:txBody>
            </p:sp>
            <p:sp>
              <p:nvSpPr>
                <p:cNvPr id="9" name="Rectangle 8">
                  <a:extLst>
                    <a:ext uri="{FF2B5EF4-FFF2-40B4-BE49-F238E27FC236}">
                      <a16:creationId xmlns:a16="http://schemas.microsoft.com/office/drawing/2014/main" id="{AA09379A-BD5F-11AD-C8C3-C52B80C28D1D}"/>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Xi</a:t>
                  </a:r>
                </a:p>
              </p:txBody>
            </p:sp>
          </p:grpSp>
        </p:grpSp>
        <p:grpSp>
          <p:nvGrpSpPr>
            <p:cNvPr id="11" name="Group 10">
              <a:extLst>
                <a:ext uri="{FF2B5EF4-FFF2-40B4-BE49-F238E27FC236}">
                  <a16:creationId xmlns:a16="http://schemas.microsoft.com/office/drawing/2014/main" id="{ED22E894-C72D-A47B-5F83-EBABF2E8FBCD}"/>
                </a:ext>
              </a:extLst>
            </p:cNvPr>
            <p:cNvGrpSpPr/>
            <p:nvPr/>
          </p:nvGrpSpPr>
          <p:grpSpPr>
            <a:xfrm>
              <a:off x="2999232" y="2139696"/>
              <a:ext cx="2377440" cy="475488"/>
              <a:chOff x="621792" y="2139696"/>
              <a:chExt cx="2377440" cy="475488"/>
            </a:xfrm>
            <a:grpFill/>
          </p:grpSpPr>
          <p:grpSp>
            <p:nvGrpSpPr>
              <p:cNvPr id="12" name="Group 11">
                <a:extLst>
                  <a:ext uri="{FF2B5EF4-FFF2-40B4-BE49-F238E27FC236}">
                    <a16:creationId xmlns:a16="http://schemas.microsoft.com/office/drawing/2014/main" id="{39BC4530-842A-B5EE-E57F-919C5CBE2E28}"/>
                  </a:ext>
                </a:extLst>
              </p:cNvPr>
              <p:cNvGrpSpPr/>
              <p:nvPr/>
            </p:nvGrpSpPr>
            <p:grpSpPr>
              <a:xfrm>
                <a:off x="621792" y="2139696"/>
                <a:ext cx="1188719" cy="475488"/>
                <a:chOff x="621792" y="2139696"/>
                <a:chExt cx="1188719" cy="475488"/>
              </a:xfrm>
              <a:grpFill/>
            </p:grpSpPr>
            <p:sp>
              <p:nvSpPr>
                <p:cNvPr id="16" name="Rectangle 15">
                  <a:extLst>
                    <a:ext uri="{FF2B5EF4-FFF2-40B4-BE49-F238E27FC236}">
                      <a16:creationId xmlns:a16="http://schemas.microsoft.com/office/drawing/2014/main" id="{03CF6235-0F6F-F264-A7BC-6B32A6A4200B}"/>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Xj</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7" name="Rectangle 16">
                  <a:extLst>
                    <a:ext uri="{FF2B5EF4-FFF2-40B4-BE49-F238E27FC236}">
                      <a16:creationId xmlns:a16="http://schemas.microsoft.com/office/drawing/2014/main" id="{83B0B893-0FF5-9C5C-05DD-A0337140CE5C}"/>
                    </a:ext>
                  </a:extLst>
                </p:cNvPr>
                <p:cNvSpPr/>
                <p:nvPr/>
              </p:nvSpPr>
              <p:spPr>
                <a:xfrm>
                  <a:off x="1216153" y="2139696"/>
                  <a:ext cx="594358"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Xk</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grpSp>
          <p:grpSp>
            <p:nvGrpSpPr>
              <p:cNvPr id="13" name="Group 12">
                <a:extLst>
                  <a:ext uri="{FF2B5EF4-FFF2-40B4-BE49-F238E27FC236}">
                    <a16:creationId xmlns:a16="http://schemas.microsoft.com/office/drawing/2014/main" id="{2D450B3F-12CE-2081-8401-B919E71A7D48}"/>
                  </a:ext>
                </a:extLst>
              </p:cNvPr>
              <p:cNvGrpSpPr/>
              <p:nvPr/>
            </p:nvGrpSpPr>
            <p:grpSpPr>
              <a:xfrm>
                <a:off x="1810512" y="2139696"/>
                <a:ext cx="1188720" cy="475488"/>
                <a:chOff x="621792" y="2139696"/>
                <a:chExt cx="1188720" cy="475488"/>
              </a:xfrm>
              <a:grpFill/>
            </p:grpSpPr>
            <p:sp>
              <p:nvSpPr>
                <p:cNvPr id="14" name="Rectangle 13">
                  <a:extLst>
                    <a:ext uri="{FF2B5EF4-FFF2-40B4-BE49-F238E27FC236}">
                      <a16:creationId xmlns:a16="http://schemas.microsoft.com/office/drawing/2014/main" id="{4075BC6C-1139-5FEE-5C3E-7CCA86BF936E}"/>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X29</a:t>
                  </a:r>
                </a:p>
              </p:txBody>
            </p:sp>
            <p:sp>
              <p:nvSpPr>
                <p:cNvPr id="15" name="Rectangle 14">
                  <a:extLst>
                    <a:ext uri="{FF2B5EF4-FFF2-40B4-BE49-F238E27FC236}">
                      <a16:creationId xmlns:a16="http://schemas.microsoft.com/office/drawing/2014/main" id="{903AC02F-21C7-68BD-5FF1-AAE49681776B}"/>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X31</a:t>
                  </a:r>
                </a:p>
              </p:txBody>
            </p:sp>
          </p:grpSp>
        </p:grpSp>
      </p:grpSp>
      <p:sp>
        <p:nvSpPr>
          <p:cNvPr id="141" name="Left Brace 140">
            <a:extLst>
              <a:ext uri="{FF2B5EF4-FFF2-40B4-BE49-F238E27FC236}">
                <a16:creationId xmlns:a16="http://schemas.microsoft.com/office/drawing/2014/main" id="{F75B2B95-6C6D-4B7D-D2C1-31DF23AD5009}"/>
              </a:ext>
            </a:extLst>
          </p:cNvPr>
          <p:cNvSpPr/>
          <p:nvPr/>
        </p:nvSpPr>
        <p:spPr>
          <a:xfrm rot="5400000">
            <a:off x="2627996" y="-669531"/>
            <a:ext cx="424023" cy="4280717"/>
          </a:xfrm>
          <a:prstGeom prst="leftBrace">
            <a:avLst>
              <a:gd name="adj1" fmla="val 8333"/>
              <a:gd name="adj2" fmla="val 51446"/>
            </a:avLst>
          </a:prstGeom>
          <a:ln w="38100">
            <a:solidFill>
              <a:srgbClr val="183544"/>
            </a:solidFill>
          </a:ln>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28575">
                <a:solidFill>
                  <a:srgbClr val="525252"/>
                </a:solidFill>
              </a:ln>
              <a:solidFill>
                <a:srgbClr val="000000"/>
              </a:solidFill>
              <a:effectLst/>
              <a:uLnTx/>
              <a:uFillTx/>
              <a:latin typeface="IntelOne Text Light"/>
            </a:endParaRPr>
          </a:p>
        </p:txBody>
      </p:sp>
      <p:grpSp>
        <p:nvGrpSpPr>
          <p:cNvPr id="36" name="Group 35">
            <a:extLst>
              <a:ext uri="{FF2B5EF4-FFF2-40B4-BE49-F238E27FC236}">
                <a16:creationId xmlns:a16="http://schemas.microsoft.com/office/drawing/2014/main" id="{58479E09-C425-2890-3387-4E957501A180}"/>
              </a:ext>
            </a:extLst>
          </p:cNvPr>
          <p:cNvGrpSpPr/>
          <p:nvPr/>
        </p:nvGrpSpPr>
        <p:grpSpPr>
          <a:xfrm>
            <a:off x="762167" y="2903152"/>
            <a:ext cx="4763385" cy="334370"/>
            <a:chOff x="621792" y="2139696"/>
            <a:chExt cx="4787115" cy="475488"/>
          </a:xfrm>
          <a:solidFill>
            <a:schemeClr val="accent6">
              <a:lumMod val="40000"/>
              <a:lumOff val="60000"/>
            </a:schemeClr>
          </a:solidFill>
        </p:grpSpPr>
        <p:grpSp>
          <p:nvGrpSpPr>
            <p:cNvPr id="37" name="Group 36">
              <a:extLst>
                <a:ext uri="{FF2B5EF4-FFF2-40B4-BE49-F238E27FC236}">
                  <a16:creationId xmlns:a16="http://schemas.microsoft.com/office/drawing/2014/main" id="{64DF9B23-5928-D1BD-BB58-6F76B051C887}"/>
                </a:ext>
              </a:extLst>
            </p:cNvPr>
            <p:cNvGrpSpPr/>
            <p:nvPr/>
          </p:nvGrpSpPr>
          <p:grpSpPr>
            <a:xfrm>
              <a:off x="621792" y="2139696"/>
              <a:ext cx="2377440" cy="475488"/>
              <a:chOff x="621792" y="2139696"/>
              <a:chExt cx="2377440" cy="475488"/>
            </a:xfrm>
            <a:grpFill/>
          </p:grpSpPr>
          <p:grpSp>
            <p:nvGrpSpPr>
              <p:cNvPr id="45" name="Group 44">
                <a:extLst>
                  <a:ext uri="{FF2B5EF4-FFF2-40B4-BE49-F238E27FC236}">
                    <a16:creationId xmlns:a16="http://schemas.microsoft.com/office/drawing/2014/main" id="{6E548A9D-9600-577F-50B5-9817F808B43D}"/>
                  </a:ext>
                </a:extLst>
              </p:cNvPr>
              <p:cNvGrpSpPr/>
              <p:nvPr/>
            </p:nvGrpSpPr>
            <p:grpSpPr>
              <a:xfrm>
                <a:off x="621792" y="2139696"/>
                <a:ext cx="1188720" cy="475488"/>
                <a:chOff x="621792" y="2139696"/>
                <a:chExt cx="1188720" cy="475488"/>
              </a:xfrm>
              <a:grpFill/>
            </p:grpSpPr>
            <p:sp>
              <p:nvSpPr>
                <p:cNvPr id="49" name="Rectangle 48">
                  <a:extLst>
                    <a:ext uri="{FF2B5EF4-FFF2-40B4-BE49-F238E27FC236}">
                      <a16:creationId xmlns:a16="http://schemas.microsoft.com/office/drawing/2014/main" id="{83B07B91-4B52-387B-A673-055D5114279F}"/>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X0-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sp>
              <p:nvSpPr>
                <p:cNvPr id="51" name="Rectangle 50">
                  <a:extLst>
                    <a:ext uri="{FF2B5EF4-FFF2-40B4-BE49-F238E27FC236}">
                      <a16:creationId xmlns:a16="http://schemas.microsoft.com/office/drawing/2014/main" id="{BD2DCFB6-0308-4F8D-ED3E-3302A2E6E4E9}"/>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X1-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grpSp>
          <p:grpSp>
            <p:nvGrpSpPr>
              <p:cNvPr id="46" name="Group 45">
                <a:extLst>
                  <a:ext uri="{FF2B5EF4-FFF2-40B4-BE49-F238E27FC236}">
                    <a16:creationId xmlns:a16="http://schemas.microsoft.com/office/drawing/2014/main" id="{5B66FD69-14B4-0DDD-4C5D-DB9CD62FF95A}"/>
                  </a:ext>
                </a:extLst>
              </p:cNvPr>
              <p:cNvGrpSpPr/>
              <p:nvPr/>
            </p:nvGrpSpPr>
            <p:grpSpPr>
              <a:xfrm>
                <a:off x="1810512" y="2139696"/>
                <a:ext cx="1188720" cy="475488"/>
                <a:chOff x="621792" y="2139696"/>
                <a:chExt cx="1188720" cy="475488"/>
              </a:xfrm>
              <a:grpFill/>
            </p:grpSpPr>
            <p:sp>
              <p:nvSpPr>
                <p:cNvPr id="47" name="Rectangle 46">
                  <a:extLst>
                    <a:ext uri="{FF2B5EF4-FFF2-40B4-BE49-F238E27FC236}">
                      <a16:creationId xmlns:a16="http://schemas.microsoft.com/office/drawing/2014/main" id="{4973FACC-591B-A1CF-26BA-C33700264A53}"/>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X2-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sp>
              <p:nvSpPr>
                <p:cNvPr id="48" name="Rectangle 47">
                  <a:extLst>
                    <a:ext uri="{FF2B5EF4-FFF2-40B4-BE49-F238E27FC236}">
                      <a16:creationId xmlns:a16="http://schemas.microsoft.com/office/drawing/2014/main" id="{93D6DF0E-8055-054A-F72B-B0399194E343}"/>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Xi-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grpSp>
        </p:grpSp>
        <p:grpSp>
          <p:nvGrpSpPr>
            <p:cNvPr id="38" name="Group 37">
              <a:extLst>
                <a:ext uri="{FF2B5EF4-FFF2-40B4-BE49-F238E27FC236}">
                  <a16:creationId xmlns:a16="http://schemas.microsoft.com/office/drawing/2014/main" id="{B08676FB-6AD9-3BA7-79E6-695A5727692B}"/>
                </a:ext>
              </a:extLst>
            </p:cNvPr>
            <p:cNvGrpSpPr/>
            <p:nvPr/>
          </p:nvGrpSpPr>
          <p:grpSpPr>
            <a:xfrm>
              <a:off x="2999232" y="2139696"/>
              <a:ext cx="2409675" cy="475488"/>
              <a:chOff x="621792" y="2139696"/>
              <a:chExt cx="2409675" cy="475488"/>
            </a:xfrm>
            <a:grpFill/>
          </p:grpSpPr>
          <p:grpSp>
            <p:nvGrpSpPr>
              <p:cNvPr id="39" name="Group 38">
                <a:extLst>
                  <a:ext uri="{FF2B5EF4-FFF2-40B4-BE49-F238E27FC236}">
                    <a16:creationId xmlns:a16="http://schemas.microsoft.com/office/drawing/2014/main" id="{4FD7776D-A1C4-8D15-DC96-7320853B0C7E}"/>
                  </a:ext>
                </a:extLst>
              </p:cNvPr>
              <p:cNvGrpSpPr/>
              <p:nvPr/>
            </p:nvGrpSpPr>
            <p:grpSpPr>
              <a:xfrm>
                <a:off x="621792" y="2139696"/>
                <a:ext cx="1188720" cy="475488"/>
                <a:chOff x="621792" y="2139696"/>
                <a:chExt cx="1188720" cy="475488"/>
              </a:xfrm>
              <a:grpFill/>
            </p:grpSpPr>
            <p:sp>
              <p:nvSpPr>
                <p:cNvPr id="43" name="Rectangle 42">
                  <a:extLst>
                    <a:ext uri="{FF2B5EF4-FFF2-40B4-BE49-F238E27FC236}">
                      <a16:creationId xmlns:a16="http://schemas.microsoft.com/office/drawing/2014/main" id="{B703D055-4E3D-6BC3-883E-C257D8F42EB4}"/>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Xj</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sp>
              <p:nvSpPr>
                <p:cNvPr id="44" name="Rectangle 43">
                  <a:extLst>
                    <a:ext uri="{FF2B5EF4-FFF2-40B4-BE49-F238E27FC236}">
                      <a16:creationId xmlns:a16="http://schemas.microsoft.com/office/drawing/2014/main" id="{7BDC3DCC-3AA2-F1F9-7834-32BAF10F7969}"/>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Xk</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grpSp>
          <p:grpSp>
            <p:nvGrpSpPr>
              <p:cNvPr id="40" name="Group 39">
                <a:extLst>
                  <a:ext uri="{FF2B5EF4-FFF2-40B4-BE49-F238E27FC236}">
                    <a16:creationId xmlns:a16="http://schemas.microsoft.com/office/drawing/2014/main" id="{05255AA8-C20C-8D7D-3903-0D07E81C8407}"/>
                  </a:ext>
                </a:extLst>
              </p:cNvPr>
              <p:cNvGrpSpPr/>
              <p:nvPr/>
            </p:nvGrpSpPr>
            <p:grpSpPr>
              <a:xfrm>
                <a:off x="1810512" y="2139696"/>
                <a:ext cx="1220955" cy="475488"/>
                <a:chOff x="621792" y="2139696"/>
                <a:chExt cx="1220955" cy="475488"/>
              </a:xfrm>
              <a:grpFill/>
            </p:grpSpPr>
            <p:sp>
              <p:nvSpPr>
                <p:cNvPr id="41" name="Rectangle 40">
                  <a:extLst>
                    <a:ext uri="{FF2B5EF4-FFF2-40B4-BE49-F238E27FC236}">
                      <a16:creationId xmlns:a16="http://schemas.microsoft.com/office/drawing/2014/main" id="{E5F4F290-87D6-8DF1-05AD-92743438015E}"/>
                    </a:ext>
                  </a:extLst>
                </p:cNvPr>
                <p:cNvSpPr/>
                <p:nvPr/>
              </p:nvSpPr>
              <p:spPr>
                <a:xfrm>
                  <a:off x="621792" y="2139696"/>
                  <a:ext cx="674593"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X14-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sp>
              <p:nvSpPr>
                <p:cNvPr id="42" name="Rectangle 41">
                  <a:extLst>
                    <a:ext uri="{FF2B5EF4-FFF2-40B4-BE49-F238E27FC236}">
                      <a16:creationId xmlns:a16="http://schemas.microsoft.com/office/drawing/2014/main" id="{66E58156-A5AA-0A70-D176-ACBE20FEB561}"/>
                    </a:ext>
                  </a:extLst>
                </p:cNvPr>
                <p:cNvSpPr/>
                <p:nvPr/>
              </p:nvSpPr>
              <p:spPr>
                <a:xfrm>
                  <a:off x="1216152" y="2139696"/>
                  <a:ext cx="626595"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X31-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grpSp>
        </p:grpSp>
      </p:grpSp>
      <p:sp>
        <p:nvSpPr>
          <p:cNvPr id="57" name="TextBox 56">
            <a:extLst>
              <a:ext uri="{FF2B5EF4-FFF2-40B4-BE49-F238E27FC236}">
                <a16:creationId xmlns:a16="http://schemas.microsoft.com/office/drawing/2014/main" id="{5F344D85-F04A-5CF8-B42E-ACF07A664E7A}"/>
              </a:ext>
            </a:extLst>
          </p:cNvPr>
          <p:cNvSpPr txBox="1"/>
          <p:nvPr/>
        </p:nvSpPr>
        <p:spPr>
          <a:xfrm>
            <a:off x="5742728" y="2859529"/>
            <a:ext cx="1388320" cy="523220"/>
          </a:xfrm>
          <a:prstGeom prst="rect">
            <a:avLst/>
          </a:prstGeom>
          <a:solidFill>
            <a:schemeClr val="accent2">
              <a:lumMod val="40000"/>
              <a:lumOff val="60000"/>
            </a:schemeClr>
          </a:solidFill>
          <a:ln w="19050">
            <a:solidFill>
              <a:schemeClr val="tx1">
                <a:lumMod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e</a:t>
            </a:r>
            <a:r>
              <a:rPr kumimoji="0" lang="en-US" sz="1400" b="0" i="0" u="none" strike="noStrike" kern="1200" cap="none" spc="0" normalizeH="0" baseline="-25000" noProof="0" err="1">
                <a:ln>
                  <a:noFill/>
                </a:ln>
                <a:solidFill>
                  <a:srgbClr val="525252">
                    <a:lumMod val="50000"/>
                  </a:srgbClr>
                </a:solidFill>
                <a:effectLst/>
                <a:uLnTx/>
                <a:uFillTx/>
                <a:latin typeface="IntelOne Text Light"/>
              </a:rPr>
              <a:t>norm</a:t>
            </a:r>
            <a:r>
              <a:rPr kumimoji="0" lang="en-US" sz="1400" b="0" i="0" u="none" strike="noStrike" kern="1200" cap="none" spc="0" normalizeH="0" baseline="0" noProof="0">
                <a:ln>
                  <a:noFill/>
                </a:ln>
                <a:solidFill>
                  <a:srgbClr val="525252">
                    <a:lumMod val="50000"/>
                  </a:srgbClr>
                </a:solidFill>
                <a:effectLst/>
                <a:uLnTx/>
                <a:uFillTx/>
                <a:latin typeface="IntelOne Text Ligh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e </a:t>
            </a:r>
            <a:r>
              <a:rPr kumimoji="0" lang="en-US" sz="1400" b="0" i="0" u="none" strike="noStrike" kern="1200" cap="none" spc="0" normalizeH="0" baseline="30000" noProof="0" err="1">
                <a:ln>
                  <a:noFill/>
                </a:ln>
                <a:solidFill>
                  <a:srgbClr val="525252">
                    <a:lumMod val="50000"/>
                  </a:srgbClr>
                </a:solidFill>
                <a:effectLst/>
                <a:uLnTx/>
                <a:uFillTx/>
                <a:latin typeface="IntelOne Text Light"/>
              </a:rPr>
              <a:t>max_run-curr_max</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72" name="Rectangle 171">
            <a:extLst>
              <a:ext uri="{FF2B5EF4-FFF2-40B4-BE49-F238E27FC236}">
                <a16:creationId xmlns:a16="http://schemas.microsoft.com/office/drawing/2014/main" id="{9BF9FB0A-14B8-0500-B242-D37AF185D3B9}"/>
              </a:ext>
            </a:extLst>
          </p:cNvPr>
          <p:cNvSpPr/>
          <p:nvPr/>
        </p:nvSpPr>
        <p:spPr>
          <a:xfrm>
            <a:off x="725841" y="3859033"/>
            <a:ext cx="4808256" cy="307777"/>
          </a:xfrm>
          <a:prstGeom prst="rect">
            <a:avLst/>
          </a:prstGeom>
          <a:solidFill>
            <a:schemeClr val="accent6">
              <a:lumMod val="40000"/>
              <a:lumOff val="60000"/>
            </a:schemeClr>
          </a:solid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525252">
                    <a:lumMod val="50000"/>
                  </a:srgbClr>
                </a:solidFill>
                <a:effectLst/>
                <a:uLnTx/>
                <a:uFillTx/>
                <a:latin typeface="IntelOne Text Light"/>
              </a:rPr>
              <a:t>Sum</a:t>
            </a:r>
            <a:r>
              <a:rPr kumimoji="0" lang="en-US" sz="1800" b="0" i="0" u="none" strike="noStrike" kern="1200" cap="none" spc="0" normalizeH="0" baseline="-25000" noProof="0" err="1">
                <a:ln>
                  <a:noFill/>
                </a:ln>
                <a:solidFill>
                  <a:srgbClr val="525252">
                    <a:lumMod val="50000"/>
                  </a:srgbClr>
                </a:solidFill>
                <a:effectLst/>
                <a:uLnTx/>
                <a:uFillTx/>
                <a:latin typeface="IntelOne Text Light"/>
              </a:rPr>
              <a:t>r</a:t>
            </a:r>
            <a:r>
              <a:rPr kumimoji="0" lang="en-US" sz="1800" b="0" i="0" u="none" strike="noStrike" kern="1200" cap="none" spc="0" normalizeH="0" baseline="0" noProof="0">
                <a:ln>
                  <a:noFill/>
                </a:ln>
                <a:solidFill>
                  <a:srgbClr val="525252">
                    <a:lumMod val="50000"/>
                  </a:srgbClr>
                </a:solidFill>
                <a:effectLst/>
                <a:uLnTx/>
                <a:uFillTx/>
                <a:latin typeface="IntelOne Text Light"/>
              </a:rPr>
              <a:t> = Adder Tree (sum(xi-</a:t>
            </a:r>
            <a:r>
              <a:rPr kumimoji="0" lang="en-US" sz="1800" b="0" i="0" u="none" strike="noStrike" kern="1200" cap="none" spc="0" normalizeH="0" baseline="0" noProof="0" err="1">
                <a:ln>
                  <a:noFill/>
                </a:ln>
                <a:solidFill>
                  <a:srgbClr val="525252">
                    <a:lumMod val="50000"/>
                  </a:srgbClr>
                </a:solidFill>
                <a:effectLst/>
                <a:uLnTx/>
                <a:uFillTx/>
                <a:latin typeface="IntelOne Text Light"/>
              </a:rPr>
              <a:t>max</a:t>
            </a:r>
            <a:r>
              <a:rPr kumimoji="0" lang="en-US" sz="180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800" b="0" i="0" u="none" strike="noStrike" kern="1200" cap="none" spc="0" normalizeH="0" baseline="0" noProof="0">
                <a:ln>
                  <a:noFill/>
                </a:ln>
                <a:solidFill>
                  <a:srgbClr val="525252">
                    <a:lumMod val="50000"/>
                  </a:srgbClr>
                </a:solidFill>
                <a:effectLst/>
                <a:uLnTx/>
                <a:uFillTx/>
                <a:latin typeface="IntelOne Text Light"/>
              </a:rPr>
              <a:t>))</a:t>
            </a:r>
          </a:p>
        </p:txBody>
      </p:sp>
      <p:sp>
        <p:nvSpPr>
          <p:cNvPr id="173" name="Rectangle 172">
            <a:extLst>
              <a:ext uri="{FF2B5EF4-FFF2-40B4-BE49-F238E27FC236}">
                <a16:creationId xmlns:a16="http://schemas.microsoft.com/office/drawing/2014/main" id="{40B710AE-0B47-74A7-4F80-62B52DDF02E5}"/>
              </a:ext>
            </a:extLst>
          </p:cNvPr>
          <p:cNvSpPr/>
          <p:nvPr/>
        </p:nvSpPr>
        <p:spPr>
          <a:xfrm>
            <a:off x="7596803" y="2819977"/>
            <a:ext cx="1388320" cy="516696"/>
          </a:xfrm>
          <a:prstGeom prst="rect">
            <a:avLst/>
          </a:prstGeom>
          <a:solidFill>
            <a:schemeClr val="accent2">
              <a:lumMod val="40000"/>
              <a:lumOff val="60000"/>
            </a:schemeClr>
          </a:solidFill>
          <a:ln w="1270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525252"/>
                </a:solidFill>
                <a:effectLst/>
                <a:uLnTx/>
                <a:uFillTx/>
                <a:latin typeface="IntelOne Text Light"/>
              </a:rPr>
              <a:t>Rolling_Sum</a:t>
            </a:r>
            <a:endParaRPr kumimoji="0" lang="en-US" sz="1600" b="0" i="0" u="none" strike="noStrike" kern="1200" cap="none" spc="0" normalizeH="0" baseline="0" noProof="0">
              <a:ln>
                <a:noFill/>
              </a:ln>
              <a:solidFill>
                <a:srgbClr val="525252"/>
              </a:solidFill>
              <a:effectLst/>
              <a:uLnTx/>
              <a:uFillTx/>
              <a:latin typeface="IntelOne Text Light"/>
            </a:endParaRPr>
          </a:p>
        </p:txBody>
      </p:sp>
      <p:sp>
        <p:nvSpPr>
          <p:cNvPr id="174" name="Oval 173">
            <a:extLst>
              <a:ext uri="{FF2B5EF4-FFF2-40B4-BE49-F238E27FC236}">
                <a16:creationId xmlns:a16="http://schemas.microsoft.com/office/drawing/2014/main" id="{4790F839-C163-D62F-BD61-E2045AE2D678}"/>
              </a:ext>
            </a:extLst>
          </p:cNvPr>
          <p:cNvSpPr/>
          <p:nvPr/>
        </p:nvSpPr>
        <p:spPr>
          <a:xfrm>
            <a:off x="7098500" y="3413940"/>
            <a:ext cx="703384" cy="307777"/>
          </a:xfrm>
          <a:prstGeom prst="ellipse">
            <a:avLst/>
          </a:prstGeom>
          <a:solidFill>
            <a:schemeClr val="accent2">
              <a:lumMod val="40000"/>
              <a:lumOff val="60000"/>
            </a:schemeClr>
          </a:solid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62626"/>
                </a:solidFill>
                <a:effectLst/>
                <a:uLnTx/>
                <a:uFillTx/>
                <a:latin typeface="IntelOne Text Light"/>
              </a:rPr>
              <a:t>X</a:t>
            </a:r>
          </a:p>
        </p:txBody>
      </p:sp>
      <p:sp>
        <p:nvSpPr>
          <p:cNvPr id="180" name="Oval 179">
            <a:extLst>
              <a:ext uri="{FF2B5EF4-FFF2-40B4-BE49-F238E27FC236}">
                <a16:creationId xmlns:a16="http://schemas.microsoft.com/office/drawing/2014/main" id="{C3B17C3B-9FB6-F575-83BD-A448E8B111FE}"/>
              </a:ext>
            </a:extLst>
          </p:cNvPr>
          <p:cNvSpPr/>
          <p:nvPr/>
        </p:nvSpPr>
        <p:spPr>
          <a:xfrm>
            <a:off x="7109024" y="3866436"/>
            <a:ext cx="703384" cy="307777"/>
          </a:xfrm>
          <a:prstGeom prst="ellipse">
            <a:avLst/>
          </a:prstGeom>
          <a:solidFill>
            <a:schemeClr val="accent2">
              <a:lumMod val="40000"/>
              <a:lumOff val="60000"/>
            </a:schemeClr>
          </a:solid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25252"/>
                </a:solidFill>
                <a:effectLst/>
                <a:uLnTx/>
                <a:uFillTx/>
                <a:latin typeface="IntelOne Text Light"/>
              </a:rPr>
              <a:t>+</a:t>
            </a:r>
          </a:p>
        </p:txBody>
      </p:sp>
      <p:cxnSp>
        <p:nvCxnSpPr>
          <p:cNvPr id="189" name="Connector: Elbow 188">
            <a:extLst>
              <a:ext uri="{FF2B5EF4-FFF2-40B4-BE49-F238E27FC236}">
                <a16:creationId xmlns:a16="http://schemas.microsoft.com/office/drawing/2014/main" id="{69991E41-FCF2-2048-5368-DBC423BDEE0F}"/>
              </a:ext>
            </a:extLst>
          </p:cNvPr>
          <p:cNvCxnSpPr>
            <a:cxnSpLocks/>
            <a:stCxn id="180" idx="6"/>
            <a:endCxn id="173" idx="3"/>
          </p:cNvCxnSpPr>
          <p:nvPr/>
        </p:nvCxnSpPr>
        <p:spPr>
          <a:xfrm flipV="1">
            <a:off x="7812408" y="3078325"/>
            <a:ext cx="1172715" cy="942000"/>
          </a:xfrm>
          <a:prstGeom prst="bentConnector3">
            <a:avLst>
              <a:gd name="adj1" fmla="val 119493"/>
            </a:avLst>
          </a:prstGeom>
          <a:ln w="127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9F93B290-699A-3B33-F30E-AFA94F4602D7}"/>
              </a:ext>
            </a:extLst>
          </p:cNvPr>
          <p:cNvSpPr txBox="1"/>
          <p:nvPr/>
        </p:nvSpPr>
        <p:spPr>
          <a:xfrm>
            <a:off x="6190790" y="997206"/>
            <a:ext cx="45457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IntelOne Text Light"/>
              </a:rPr>
              <a:t>Pass 1: Calculate Max &amp; ln(Sum)</a:t>
            </a:r>
          </a:p>
        </p:txBody>
      </p:sp>
      <p:sp>
        <p:nvSpPr>
          <p:cNvPr id="220" name="Freeform: Shape 219">
            <a:extLst>
              <a:ext uri="{FF2B5EF4-FFF2-40B4-BE49-F238E27FC236}">
                <a16:creationId xmlns:a16="http://schemas.microsoft.com/office/drawing/2014/main" id="{C8C77749-0B2B-233E-C5E4-C02C8BE14A40}"/>
              </a:ext>
            </a:extLst>
          </p:cNvPr>
          <p:cNvSpPr/>
          <p:nvPr/>
        </p:nvSpPr>
        <p:spPr>
          <a:xfrm>
            <a:off x="5670984" y="4261791"/>
            <a:ext cx="96551" cy="68154"/>
          </a:xfrm>
          <a:custGeom>
            <a:avLst/>
            <a:gdLst>
              <a:gd name="connsiteX0" fmla="*/ 0 w 96551"/>
              <a:gd name="connsiteY0" fmla="*/ 0 h 68154"/>
              <a:gd name="connsiteX1" fmla="*/ 17038 w 96551"/>
              <a:gd name="connsiteY1" fmla="*/ 5679 h 68154"/>
              <a:gd name="connsiteX2" fmla="*/ 45436 w 96551"/>
              <a:gd name="connsiteY2" fmla="*/ 34077 h 68154"/>
              <a:gd name="connsiteX3" fmla="*/ 68154 w 96551"/>
              <a:gd name="connsiteY3" fmla="*/ 45436 h 68154"/>
              <a:gd name="connsiteX4" fmla="*/ 88032 w 96551"/>
              <a:gd name="connsiteY4" fmla="*/ 59635 h 68154"/>
              <a:gd name="connsiteX5" fmla="*/ 96551 w 96551"/>
              <a:gd name="connsiteY5" fmla="*/ 68154 h 6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51" h="68154">
                <a:moveTo>
                  <a:pt x="0" y="0"/>
                </a:moveTo>
                <a:cubicBezTo>
                  <a:pt x="5679" y="1893"/>
                  <a:pt x="12249" y="2087"/>
                  <a:pt x="17038" y="5679"/>
                </a:cubicBezTo>
                <a:cubicBezTo>
                  <a:pt x="27748" y="13711"/>
                  <a:pt x="33462" y="28090"/>
                  <a:pt x="45436" y="34077"/>
                </a:cubicBezTo>
                <a:cubicBezTo>
                  <a:pt x="53009" y="37863"/>
                  <a:pt x="60894" y="41080"/>
                  <a:pt x="68154" y="45436"/>
                </a:cubicBezTo>
                <a:cubicBezTo>
                  <a:pt x="75136" y="49625"/>
                  <a:pt x="81674" y="54548"/>
                  <a:pt x="88032" y="59635"/>
                </a:cubicBezTo>
                <a:cubicBezTo>
                  <a:pt x="91168" y="62144"/>
                  <a:pt x="96551" y="68154"/>
                  <a:pt x="96551" y="6815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grpSp>
        <p:nvGrpSpPr>
          <p:cNvPr id="20" name="Group 19">
            <a:extLst>
              <a:ext uri="{FF2B5EF4-FFF2-40B4-BE49-F238E27FC236}">
                <a16:creationId xmlns:a16="http://schemas.microsoft.com/office/drawing/2014/main" id="{50E2B6D4-2634-2651-4C48-5B2BF9720782}"/>
              </a:ext>
            </a:extLst>
          </p:cNvPr>
          <p:cNvGrpSpPr/>
          <p:nvPr/>
        </p:nvGrpSpPr>
        <p:grpSpPr>
          <a:xfrm>
            <a:off x="755899" y="3400644"/>
            <a:ext cx="4776806" cy="334370"/>
            <a:chOff x="621792" y="2139696"/>
            <a:chExt cx="4787115" cy="475488"/>
          </a:xfrm>
          <a:solidFill>
            <a:schemeClr val="accent6">
              <a:lumMod val="40000"/>
              <a:lumOff val="60000"/>
            </a:schemeClr>
          </a:solidFill>
        </p:grpSpPr>
        <p:grpSp>
          <p:nvGrpSpPr>
            <p:cNvPr id="21" name="Group 20">
              <a:extLst>
                <a:ext uri="{FF2B5EF4-FFF2-40B4-BE49-F238E27FC236}">
                  <a16:creationId xmlns:a16="http://schemas.microsoft.com/office/drawing/2014/main" id="{CF6A17AD-40F5-FA66-6ADC-0E5C27970903}"/>
                </a:ext>
              </a:extLst>
            </p:cNvPr>
            <p:cNvGrpSpPr/>
            <p:nvPr/>
          </p:nvGrpSpPr>
          <p:grpSpPr>
            <a:xfrm>
              <a:off x="621792" y="2139696"/>
              <a:ext cx="2377440" cy="475488"/>
              <a:chOff x="621792" y="2139696"/>
              <a:chExt cx="2377440" cy="475488"/>
            </a:xfrm>
            <a:grpFill/>
          </p:grpSpPr>
          <p:grpSp>
            <p:nvGrpSpPr>
              <p:cNvPr id="30" name="Group 29">
                <a:extLst>
                  <a:ext uri="{FF2B5EF4-FFF2-40B4-BE49-F238E27FC236}">
                    <a16:creationId xmlns:a16="http://schemas.microsoft.com/office/drawing/2014/main" id="{70EA858D-8233-2C4F-94FE-18092CF04B35}"/>
                  </a:ext>
                </a:extLst>
              </p:cNvPr>
              <p:cNvGrpSpPr/>
              <p:nvPr/>
            </p:nvGrpSpPr>
            <p:grpSpPr>
              <a:xfrm>
                <a:off x="621792" y="2139696"/>
                <a:ext cx="1188720" cy="475488"/>
                <a:chOff x="621792" y="2139696"/>
                <a:chExt cx="1188720" cy="475488"/>
              </a:xfrm>
              <a:grpFill/>
            </p:grpSpPr>
            <p:sp>
              <p:nvSpPr>
                <p:cNvPr id="34" name="Rectangle 33">
                  <a:extLst>
                    <a:ext uri="{FF2B5EF4-FFF2-40B4-BE49-F238E27FC236}">
                      <a16:creationId xmlns:a16="http://schemas.microsoft.com/office/drawing/2014/main" id="{6B673BF7-911C-5D91-8CFD-68A4ED688D64}"/>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5" name="Rectangle 34">
                  <a:extLst>
                    <a:ext uri="{FF2B5EF4-FFF2-40B4-BE49-F238E27FC236}">
                      <a16:creationId xmlns:a16="http://schemas.microsoft.com/office/drawing/2014/main" id="{D8ADB9E4-71C4-BC21-E6F1-63CC67D2F7D8}"/>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nvGrpSpPr>
              <p:cNvPr id="31" name="Group 30">
                <a:extLst>
                  <a:ext uri="{FF2B5EF4-FFF2-40B4-BE49-F238E27FC236}">
                    <a16:creationId xmlns:a16="http://schemas.microsoft.com/office/drawing/2014/main" id="{E850FF15-3FCC-7418-312A-4B4B4C1A8BB0}"/>
                  </a:ext>
                </a:extLst>
              </p:cNvPr>
              <p:cNvGrpSpPr/>
              <p:nvPr/>
            </p:nvGrpSpPr>
            <p:grpSpPr>
              <a:xfrm>
                <a:off x="1810512" y="2139696"/>
                <a:ext cx="1188720" cy="475488"/>
                <a:chOff x="621792" y="2139696"/>
                <a:chExt cx="1188720" cy="475488"/>
              </a:xfrm>
              <a:grpFill/>
            </p:grpSpPr>
            <p:sp>
              <p:nvSpPr>
                <p:cNvPr id="32" name="Rectangle 31">
                  <a:extLst>
                    <a:ext uri="{FF2B5EF4-FFF2-40B4-BE49-F238E27FC236}">
                      <a16:creationId xmlns:a16="http://schemas.microsoft.com/office/drawing/2014/main" id="{D663E50C-338A-7956-6A26-A826DB3053CF}"/>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3" name="Rectangle 32">
                  <a:extLst>
                    <a:ext uri="{FF2B5EF4-FFF2-40B4-BE49-F238E27FC236}">
                      <a16:creationId xmlns:a16="http://schemas.microsoft.com/office/drawing/2014/main" id="{0F7293F1-CB41-3FD6-BDB7-4CA487918CDA}"/>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grpSp>
          <p:nvGrpSpPr>
            <p:cNvPr id="22" name="Group 21">
              <a:extLst>
                <a:ext uri="{FF2B5EF4-FFF2-40B4-BE49-F238E27FC236}">
                  <a16:creationId xmlns:a16="http://schemas.microsoft.com/office/drawing/2014/main" id="{55DA8061-7DB5-F879-540F-D1A91FCFB4EC}"/>
                </a:ext>
              </a:extLst>
            </p:cNvPr>
            <p:cNvGrpSpPr/>
            <p:nvPr/>
          </p:nvGrpSpPr>
          <p:grpSpPr>
            <a:xfrm>
              <a:off x="2999232" y="2139696"/>
              <a:ext cx="2409675" cy="475488"/>
              <a:chOff x="621792" y="2139696"/>
              <a:chExt cx="2409675" cy="475488"/>
            </a:xfrm>
            <a:grpFill/>
          </p:grpSpPr>
          <p:grpSp>
            <p:nvGrpSpPr>
              <p:cNvPr id="23" name="Group 22">
                <a:extLst>
                  <a:ext uri="{FF2B5EF4-FFF2-40B4-BE49-F238E27FC236}">
                    <a16:creationId xmlns:a16="http://schemas.microsoft.com/office/drawing/2014/main" id="{EE611113-61D1-BE91-6BB4-DB2C26226FB6}"/>
                  </a:ext>
                </a:extLst>
              </p:cNvPr>
              <p:cNvGrpSpPr/>
              <p:nvPr/>
            </p:nvGrpSpPr>
            <p:grpSpPr>
              <a:xfrm>
                <a:off x="621792" y="2139696"/>
                <a:ext cx="1188720" cy="475488"/>
                <a:chOff x="621792" y="2139696"/>
                <a:chExt cx="1188720" cy="475488"/>
              </a:xfrm>
              <a:grpFill/>
            </p:grpSpPr>
            <p:sp>
              <p:nvSpPr>
                <p:cNvPr id="28" name="Rectangle 27">
                  <a:extLst>
                    <a:ext uri="{FF2B5EF4-FFF2-40B4-BE49-F238E27FC236}">
                      <a16:creationId xmlns:a16="http://schemas.microsoft.com/office/drawing/2014/main" id="{4230DAD0-A6EF-AC59-803D-5E6DA2F9D00B}"/>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29" name="Rectangle 28">
                  <a:extLst>
                    <a:ext uri="{FF2B5EF4-FFF2-40B4-BE49-F238E27FC236}">
                      <a16:creationId xmlns:a16="http://schemas.microsoft.com/office/drawing/2014/main" id="{5DDD7B61-BE0D-7298-3AB5-763852C6F31E}"/>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nvGrpSpPr>
              <p:cNvPr id="25" name="Group 24">
                <a:extLst>
                  <a:ext uri="{FF2B5EF4-FFF2-40B4-BE49-F238E27FC236}">
                    <a16:creationId xmlns:a16="http://schemas.microsoft.com/office/drawing/2014/main" id="{0675A23E-AA8D-CDBE-9877-A245D42D07BB}"/>
                  </a:ext>
                </a:extLst>
              </p:cNvPr>
              <p:cNvGrpSpPr/>
              <p:nvPr/>
            </p:nvGrpSpPr>
            <p:grpSpPr>
              <a:xfrm>
                <a:off x="1810512" y="2139696"/>
                <a:ext cx="1220955" cy="475488"/>
                <a:chOff x="621792" y="2139696"/>
                <a:chExt cx="1220955" cy="475488"/>
              </a:xfrm>
              <a:grpFill/>
            </p:grpSpPr>
            <p:sp>
              <p:nvSpPr>
                <p:cNvPr id="26" name="Rectangle 25">
                  <a:extLst>
                    <a:ext uri="{FF2B5EF4-FFF2-40B4-BE49-F238E27FC236}">
                      <a16:creationId xmlns:a16="http://schemas.microsoft.com/office/drawing/2014/main" id="{B48C1EB1-FEA2-C7ED-A14C-E5DD534C3450}"/>
                    </a:ext>
                  </a:extLst>
                </p:cNvPr>
                <p:cNvSpPr/>
                <p:nvPr/>
              </p:nvSpPr>
              <p:spPr>
                <a:xfrm>
                  <a:off x="621792" y="2139696"/>
                  <a:ext cx="674593"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27" name="Rectangle 26">
                  <a:extLst>
                    <a:ext uri="{FF2B5EF4-FFF2-40B4-BE49-F238E27FC236}">
                      <a16:creationId xmlns:a16="http://schemas.microsoft.com/office/drawing/2014/main" id="{7E13BE86-B38B-F317-4CC4-501282434B99}"/>
                    </a:ext>
                  </a:extLst>
                </p:cNvPr>
                <p:cNvSpPr/>
                <p:nvPr/>
              </p:nvSpPr>
              <p:spPr>
                <a:xfrm>
                  <a:off x="1216152" y="2139696"/>
                  <a:ext cx="626595"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grpSp>
      <p:sp>
        <p:nvSpPr>
          <p:cNvPr id="171" name="Isosceles Triangle 170">
            <a:extLst>
              <a:ext uri="{FF2B5EF4-FFF2-40B4-BE49-F238E27FC236}">
                <a16:creationId xmlns:a16="http://schemas.microsoft.com/office/drawing/2014/main" id="{A60CEF63-69AA-7582-7E75-AAA5BD72C100}"/>
              </a:ext>
            </a:extLst>
          </p:cNvPr>
          <p:cNvSpPr/>
          <p:nvPr/>
        </p:nvSpPr>
        <p:spPr>
          <a:xfrm rot="10800000">
            <a:off x="695234" y="2293898"/>
            <a:ext cx="4280718" cy="526078"/>
          </a:xfrm>
          <a:prstGeom prst="triangle">
            <a:avLst/>
          </a:prstGeom>
          <a:solidFill>
            <a:schemeClr val="accent3">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175" name="TextBox 174">
            <a:extLst>
              <a:ext uri="{FF2B5EF4-FFF2-40B4-BE49-F238E27FC236}">
                <a16:creationId xmlns:a16="http://schemas.microsoft.com/office/drawing/2014/main" id="{DFD16D93-F144-2792-19E4-BD5D11F2B24C}"/>
              </a:ext>
            </a:extLst>
          </p:cNvPr>
          <p:cNvSpPr txBox="1"/>
          <p:nvPr/>
        </p:nvSpPr>
        <p:spPr>
          <a:xfrm>
            <a:off x="2240705" y="2354316"/>
            <a:ext cx="15163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Max Tree</a:t>
            </a:r>
          </a:p>
        </p:txBody>
      </p:sp>
      <p:cxnSp>
        <p:nvCxnSpPr>
          <p:cNvPr id="218" name="Connector: Elbow 217">
            <a:extLst>
              <a:ext uri="{FF2B5EF4-FFF2-40B4-BE49-F238E27FC236}">
                <a16:creationId xmlns:a16="http://schemas.microsoft.com/office/drawing/2014/main" id="{29978B4B-338F-71B2-CB1D-56A95289CF9C}"/>
              </a:ext>
            </a:extLst>
          </p:cNvPr>
          <p:cNvCxnSpPr>
            <a:stCxn id="57" idx="2"/>
            <a:endCxn id="174" idx="2"/>
          </p:cNvCxnSpPr>
          <p:nvPr/>
        </p:nvCxnSpPr>
        <p:spPr>
          <a:xfrm rot="16200000" flipH="1">
            <a:off x="6675154" y="3144483"/>
            <a:ext cx="185080" cy="661612"/>
          </a:xfrm>
          <a:prstGeom prst="bentConnector2">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Connector: Elbow 220">
            <a:extLst>
              <a:ext uri="{FF2B5EF4-FFF2-40B4-BE49-F238E27FC236}">
                <a16:creationId xmlns:a16="http://schemas.microsoft.com/office/drawing/2014/main" id="{15BF70A0-8ED5-510C-683A-5D0F0ED82A5C}"/>
              </a:ext>
            </a:extLst>
          </p:cNvPr>
          <p:cNvCxnSpPr>
            <a:cxnSpLocks/>
            <a:stCxn id="173" idx="2"/>
            <a:endCxn id="174" idx="6"/>
          </p:cNvCxnSpPr>
          <p:nvPr/>
        </p:nvCxnSpPr>
        <p:spPr>
          <a:xfrm rot="5400000">
            <a:off x="7930846" y="3207712"/>
            <a:ext cx="231156" cy="48907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5" name="Connector: Elbow 224">
            <a:extLst>
              <a:ext uri="{FF2B5EF4-FFF2-40B4-BE49-F238E27FC236}">
                <a16:creationId xmlns:a16="http://schemas.microsoft.com/office/drawing/2014/main" id="{7426DF14-29EC-4D8D-FB2D-687F72DAEB40}"/>
              </a:ext>
            </a:extLst>
          </p:cNvPr>
          <p:cNvCxnSpPr>
            <a:cxnSpLocks/>
            <a:stCxn id="173" idx="2"/>
            <a:endCxn id="174" idx="6"/>
          </p:cNvCxnSpPr>
          <p:nvPr/>
        </p:nvCxnSpPr>
        <p:spPr>
          <a:xfrm rot="5400000">
            <a:off x="7930846" y="3207712"/>
            <a:ext cx="231156" cy="489079"/>
          </a:xfrm>
          <a:prstGeom prst="bentConnector2">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03EDDFB-78AC-EC43-AFCD-B1659D95BC1A}"/>
              </a:ext>
            </a:extLst>
          </p:cNvPr>
          <p:cNvCxnSpPr>
            <a:cxnSpLocks/>
            <a:stCxn id="172" idx="3"/>
            <a:endCxn id="180" idx="2"/>
          </p:cNvCxnSpPr>
          <p:nvPr/>
        </p:nvCxnSpPr>
        <p:spPr>
          <a:xfrm>
            <a:off x="5534097" y="4012922"/>
            <a:ext cx="1574927" cy="7403"/>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76F529E7-D169-AB34-94CF-E2569C5A3D31}"/>
              </a:ext>
            </a:extLst>
          </p:cNvPr>
          <p:cNvCxnSpPr>
            <a:stCxn id="174" idx="4"/>
            <a:endCxn id="180" idx="0"/>
          </p:cNvCxnSpPr>
          <p:nvPr/>
        </p:nvCxnSpPr>
        <p:spPr>
          <a:xfrm>
            <a:off x="7450192" y="3721717"/>
            <a:ext cx="10524" cy="14471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5" name="Title 1">
            <a:extLst>
              <a:ext uri="{FF2B5EF4-FFF2-40B4-BE49-F238E27FC236}">
                <a16:creationId xmlns:a16="http://schemas.microsoft.com/office/drawing/2014/main" id="{74B64BD9-BFAD-3F4F-BA74-F31226E7F91F}"/>
              </a:ext>
            </a:extLst>
          </p:cNvPr>
          <p:cNvSpPr>
            <a:spLocks noGrp="1"/>
          </p:cNvSpPr>
          <p:nvPr>
            <p:ph type="title"/>
          </p:nvPr>
        </p:nvSpPr>
        <p:spPr>
          <a:xfrm>
            <a:off x="381000" y="221694"/>
            <a:ext cx="10972800" cy="369331"/>
          </a:xfrm>
        </p:spPr>
        <p:txBody>
          <a:bodyPr>
            <a:normAutofit fontScale="90000"/>
          </a:bodyPr>
          <a:lstStyle/>
          <a:p>
            <a:r>
              <a:rPr lang="en-US" dirty="0" err="1"/>
              <a:t>SoftestMax</a:t>
            </a:r>
            <a:r>
              <a:rPr lang="en-US" dirty="0"/>
              <a:t> Dataflow</a:t>
            </a:r>
          </a:p>
        </p:txBody>
      </p:sp>
      <p:sp>
        <p:nvSpPr>
          <p:cNvPr id="268" name="TextBox 267">
            <a:extLst>
              <a:ext uri="{FF2B5EF4-FFF2-40B4-BE49-F238E27FC236}">
                <a16:creationId xmlns:a16="http://schemas.microsoft.com/office/drawing/2014/main" id="{1DEE89BB-A5A3-E2B3-D7DD-89F5E8E5557A}"/>
              </a:ext>
            </a:extLst>
          </p:cNvPr>
          <p:cNvSpPr txBox="1"/>
          <p:nvPr/>
        </p:nvSpPr>
        <p:spPr>
          <a:xfrm>
            <a:off x="6216864" y="4903713"/>
            <a:ext cx="44848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IntelOne Text Light"/>
              </a:rPr>
              <a:t>Pass 2: Calculate </a:t>
            </a:r>
            <a:r>
              <a:rPr kumimoji="0" lang="en-US" sz="1800" b="1" i="0" u="none" strike="noStrike" kern="1200" cap="none" spc="0" normalizeH="0" baseline="0" noProof="0" err="1">
                <a:ln>
                  <a:noFill/>
                </a:ln>
                <a:solidFill>
                  <a:srgbClr val="FF0000"/>
                </a:solidFill>
                <a:effectLst/>
                <a:uLnTx/>
                <a:uFillTx/>
                <a:latin typeface="IntelOne Text Light"/>
              </a:rPr>
              <a:t>Softmax</a:t>
            </a:r>
            <a:r>
              <a:rPr kumimoji="0" lang="en-US" sz="1800" b="1" i="0" u="none" strike="noStrike" kern="1200" cap="none" spc="0" normalizeH="0" baseline="0" noProof="0">
                <a:ln>
                  <a:noFill/>
                </a:ln>
                <a:solidFill>
                  <a:srgbClr val="FF0000"/>
                </a:solidFill>
                <a:effectLst/>
                <a:uLnTx/>
                <a:uFillTx/>
                <a:latin typeface="IntelOne Text Light"/>
              </a:rPr>
              <a:t> Probabilities</a:t>
            </a:r>
          </a:p>
        </p:txBody>
      </p:sp>
      <p:grpSp>
        <p:nvGrpSpPr>
          <p:cNvPr id="284" name="Group 283">
            <a:extLst>
              <a:ext uri="{FF2B5EF4-FFF2-40B4-BE49-F238E27FC236}">
                <a16:creationId xmlns:a16="http://schemas.microsoft.com/office/drawing/2014/main" id="{4CBCEB35-963D-5DFD-077C-B8A6EDF02737}"/>
              </a:ext>
            </a:extLst>
          </p:cNvPr>
          <p:cNvGrpSpPr/>
          <p:nvPr/>
        </p:nvGrpSpPr>
        <p:grpSpPr>
          <a:xfrm>
            <a:off x="721308" y="4677050"/>
            <a:ext cx="4746752" cy="334370"/>
            <a:chOff x="621792" y="2139696"/>
            <a:chExt cx="4754880" cy="475488"/>
          </a:xfrm>
          <a:solidFill>
            <a:schemeClr val="accent4">
              <a:lumMod val="60000"/>
              <a:lumOff val="40000"/>
            </a:schemeClr>
          </a:solidFill>
        </p:grpSpPr>
        <p:grpSp>
          <p:nvGrpSpPr>
            <p:cNvPr id="285" name="Group 284">
              <a:extLst>
                <a:ext uri="{FF2B5EF4-FFF2-40B4-BE49-F238E27FC236}">
                  <a16:creationId xmlns:a16="http://schemas.microsoft.com/office/drawing/2014/main" id="{2118F8F1-E2E9-93B2-ACFB-A33EE25FDFA0}"/>
                </a:ext>
              </a:extLst>
            </p:cNvPr>
            <p:cNvGrpSpPr/>
            <p:nvPr/>
          </p:nvGrpSpPr>
          <p:grpSpPr>
            <a:xfrm>
              <a:off x="621792" y="2139696"/>
              <a:ext cx="2377440" cy="475488"/>
              <a:chOff x="621792" y="2139696"/>
              <a:chExt cx="2377440" cy="475488"/>
            </a:xfrm>
            <a:grpFill/>
          </p:grpSpPr>
          <p:grpSp>
            <p:nvGrpSpPr>
              <p:cNvPr id="293" name="Group 292">
                <a:extLst>
                  <a:ext uri="{FF2B5EF4-FFF2-40B4-BE49-F238E27FC236}">
                    <a16:creationId xmlns:a16="http://schemas.microsoft.com/office/drawing/2014/main" id="{FA70326F-59D3-B6DA-3BA7-8CBD50C75356}"/>
                  </a:ext>
                </a:extLst>
              </p:cNvPr>
              <p:cNvGrpSpPr/>
              <p:nvPr/>
            </p:nvGrpSpPr>
            <p:grpSpPr>
              <a:xfrm>
                <a:off x="621792" y="2139696"/>
                <a:ext cx="1188720" cy="475488"/>
                <a:chOff x="621792" y="2139696"/>
                <a:chExt cx="1188720" cy="475488"/>
              </a:xfrm>
              <a:grpFill/>
            </p:grpSpPr>
            <p:sp>
              <p:nvSpPr>
                <p:cNvPr id="297" name="Rectangle 296">
                  <a:extLst>
                    <a:ext uri="{FF2B5EF4-FFF2-40B4-BE49-F238E27FC236}">
                      <a16:creationId xmlns:a16="http://schemas.microsoft.com/office/drawing/2014/main" id="{7BA19798-4E36-07CB-73A8-3337431567F5}"/>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X0</a:t>
                  </a:r>
                </a:p>
              </p:txBody>
            </p:sp>
            <p:sp>
              <p:nvSpPr>
                <p:cNvPr id="298" name="Rectangle 297">
                  <a:extLst>
                    <a:ext uri="{FF2B5EF4-FFF2-40B4-BE49-F238E27FC236}">
                      <a16:creationId xmlns:a16="http://schemas.microsoft.com/office/drawing/2014/main" id="{A102B9DE-C64C-B893-2D45-439316A9BEA2}"/>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X1</a:t>
                  </a:r>
                </a:p>
              </p:txBody>
            </p:sp>
          </p:grpSp>
          <p:grpSp>
            <p:nvGrpSpPr>
              <p:cNvPr id="294" name="Group 293">
                <a:extLst>
                  <a:ext uri="{FF2B5EF4-FFF2-40B4-BE49-F238E27FC236}">
                    <a16:creationId xmlns:a16="http://schemas.microsoft.com/office/drawing/2014/main" id="{BEA322D8-AF29-7B77-7376-33FAC190DBD4}"/>
                  </a:ext>
                </a:extLst>
              </p:cNvPr>
              <p:cNvGrpSpPr/>
              <p:nvPr/>
            </p:nvGrpSpPr>
            <p:grpSpPr>
              <a:xfrm>
                <a:off x="1810512" y="2139696"/>
                <a:ext cx="1188720" cy="475488"/>
                <a:chOff x="621792" y="2139696"/>
                <a:chExt cx="1188720" cy="475488"/>
              </a:xfrm>
              <a:grpFill/>
            </p:grpSpPr>
            <p:sp>
              <p:nvSpPr>
                <p:cNvPr id="295" name="Rectangle 294">
                  <a:extLst>
                    <a:ext uri="{FF2B5EF4-FFF2-40B4-BE49-F238E27FC236}">
                      <a16:creationId xmlns:a16="http://schemas.microsoft.com/office/drawing/2014/main" id="{CD1CB21B-0D56-074E-19B9-FA52240A1DAB}"/>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X2</a:t>
                  </a:r>
                </a:p>
              </p:txBody>
            </p:sp>
            <p:sp>
              <p:nvSpPr>
                <p:cNvPr id="296" name="Rectangle 295">
                  <a:extLst>
                    <a:ext uri="{FF2B5EF4-FFF2-40B4-BE49-F238E27FC236}">
                      <a16:creationId xmlns:a16="http://schemas.microsoft.com/office/drawing/2014/main" id="{B1C3F960-C8E0-3555-24B0-2EB1C888EFC9}"/>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Xi</a:t>
                  </a:r>
                </a:p>
              </p:txBody>
            </p:sp>
          </p:grpSp>
        </p:grpSp>
        <p:grpSp>
          <p:nvGrpSpPr>
            <p:cNvPr id="286" name="Group 285">
              <a:extLst>
                <a:ext uri="{FF2B5EF4-FFF2-40B4-BE49-F238E27FC236}">
                  <a16:creationId xmlns:a16="http://schemas.microsoft.com/office/drawing/2014/main" id="{508080B3-913B-8BEF-F990-19747950A45E}"/>
                </a:ext>
              </a:extLst>
            </p:cNvPr>
            <p:cNvGrpSpPr/>
            <p:nvPr/>
          </p:nvGrpSpPr>
          <p:grpSpPr>
            <a:xfrm>
              <a:off x="2999232" y="2139696"/>
              <a:ext cx="2377440" cy="475488"/>
              <a:chOff x="621792" y="2139696"/>
              <a:chExt cx="2377440" cy="475488"/>
            </a:xfrm>
            <a:grpFill/>
          </p:grpSpPr>
          <p:grpSp>
            <p:nvGrpSpPr>
              <p:cNvPr id="287" name="Group 286">
                <a:extLst>
                  <a:ext uri="{FF2B5EF4-FFF2-40B4-BE49-F238E27FC236}">
                    <a16:creationId xmlns:a16="http://schemas.microsoft.com/office/drawing/2014/main" id="{D01C160E-2D43-A4B4-EBB1-DB4911994586}"/>
                  </a:ext>
                </a:extLst>
              </p:cNvPr>
              <p:cNvGrpSpPr/>
              <p:nvPr/>
            </p:nvGrpSpPr>
            <p:grpSpPr>
              <a:xfrm>
                <a:off x="621792" y="2139696"/>
                <a:ext cx="1188719" cy="475488"/>
                <a:chOff x="621792" y="2139696"/>
                <a:chExt cx="1188719" cy="475488"/>
              </a:xfrm>
              <a:grpFill/>
            </p:grpSpPr>
            <p:sp>
              <p:nvSpPr>
                <p:cNvPr id="291" name="Rectangle 290">
                  <a:extLst>
                    <a:ext uri="{FF2B5EF4-FFF2-40B4-BE49-F238E27FC236}">
                      <a16:creationId xmlns:a16="http://schemas.microsoft.com/office/drawing/2014/main" id="{6DAC3B83-2BF8-C842-1B01-AFAFD84FE7C7}"/>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Xj</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292" name="Rectangle 291">
                  <a:extLst>
                    <a:ext uri="{FF2B5EF4-FFF2-40B4-BE49-F238E27FC236}">
                      <a16:creationId xmlns:a16="http://schemas.microsoft.com/office/drawing/2014/main" id="{D6D35618-CAA2-2CDA-CF1C-5AB41477D6B0}"/>
                    </a:ext>
                  </a:extLst>
                </p:cNvPr>
                <p:cNvSpPr/>
                <p:nvPr/>
              </p:nvSpPr>
              <p:spPr>
                <a:xfrm>
                  <a:off x="1216153" y="2139696"/>
                  <a:ext cx="594358"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Xk</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grpSp>
          <p:grpSp>
            <p:nvGrpSpPr>
              <p:cNvPr id="288" name="Group 287">
                <a:extLst>
                  <a:ext uri="{FF2B5EF4-FFF2-40B4-BE49-F238E27FC236}">
                    <a16:creationId xmlns:a16="http://schemas.microsoft.com/office/drawing/2014/main" id="{81C8BFE3-990E-63DB-52C6-6104DA6F52AE}"/>
                  </a:ext>
                </a:extLst>
              </p:cNvPr>
              <p:cNvGrpSpPr/>
              <p:nvPr/>
            </p:nvGrpSpPr>
            <p:grpSpPr>
              <a:xfrm>
                <a:off x="1810512" y="2139696"/>
                <a:ext cx="1188720" cy="475488"/>
                <a:chOff x="621792" y="2139696"/>
                <a:chExt cx="1188720" cy="475488"/>
              </a:xfrm>
              <a:grpFill/>
            </p:grpSpPr>
            <p:sp>
              <p:nvSpPr>
                <p:cNvPr id="289" name="Rectangle 288">
                  <a:extLst>
                    <a:ext uri="{FF2B5EF4-FFF2-40B4-BE49-F238E27FC236}">
                      <a16:creationId xmlns:a16="http://schemas.microsoft.com/office/drawing/2014/main" id="{B69B5688-AC9A-E2DD-ABCE-651C8E2F4ADA}"/>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X29</a:t>
                  </a:r>
                </a:p>
              </p:txBody>
            </p:sp>
            <p:sp>
              <p:nvSpPr>
                <p:cNvPr id="290" name="Rectangle 289">
                  <a:extLst>
                    <a:ext uri="{FF2B5EF4-FFF2-40B4-BE49-F238E27FC236}">
                      <a16:creationId xmlns:a16="http://schemas.microsoft.com/office/drawing/2014/main" id="{578E7388-EE9F-8256-71D9-C5C1C7BB2CE1}"/>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X31</a:t>
                  </a:r>
                </a:p>
              </p:txBody>
            </p:sp>
          </p:grpSp>
        </p:grpSp>
      </p:grpSp>
      <p:grpSp>
        <p:nvGrpSpPr>
          <p:cNvPr id="299" name="Group 298">
            <a:extLst>
              <a:ext uri="{FF2B5EF4-FFF2-40B4-BE49-F238E27FC236}">
                <a16:creationId xmlns:a16="http://schemas.microsoft.com/office/drawing/2014/main" id="{7B8DC900-CA07-7E42-1B06-30FE791E63CF}"/>
              </a:ext>
            </a:extLst>
          </p:cNvPr>
          <p:cNvGrpSpPr/>
          <p:nvPr/>
        </p:nvGrpSpPr>
        <p:grpSpPr>
          <a:xfrm>
            <a:off x="704674" y="5147629"/>
            <a:ext cx="4763385" cy="334370"/>
            <a:chOff x="621792" y="2139696"/>
            <a:chExt cx="4787115" cy="475488"/>
          </a:xfrm>
          <a:solidFill>
            <a:schemeClr val="accent6">
              <a:lumMod val="40000"/>
              <a:lumOff val="60000"/>
            </a:schemeClr>
          </a:solidFill>
        </p:grpSpPr>
        <p:grpSp>
          <p:nvGrpSpPr>
            <p:cNvPr id="300" name="Group 299">
              <a:extLst>
                <a:ext uri="{FF2B5EF4-FFF2-40B4-BE49-F238E27FC236}">
                  <a16:creationId xmlns:a16="http://schemas.microsoft.com/office/drawing/2014/main" id="{AB72FF42-C34F-217D-C225-603162D2A9CC}"/>
                </a:ext>
              </a:extLst>
            </p:cNvPr>
            <p:cNvGrpSpPr/>
            <p:nvPr/>
          </p:nvGrpSpPr>
          <p:grpSpPr>
            <a:xfrm>
              <a:off x="621792" y="2139696"/>
              <a:ext cx="2377440" cy="475488"/>
              <a:chOff x="621792" y="2139696"/>
              <a:chExt cx="2377440" cy="475488"/>
            </a:xfrm>
            <a:grpFill/>
          </p:grpSpPr>
          <p:grpSp>
            <p:nvGrpSpPr>
              <p:cNvPr id="308" name="Group 307">
                <a:extLst>
                  <a:ext uri="{FF2B5EF4-FFF2-40B4-BE49-F238E27FC236}">
                    <a16:creationId xmlns:a16="http://schemas.microsoft.com/office/drawing/2014/main" id="{C0F8A3A4-2404-619D-4C81-027A2A2DB256}"/>
                  </a:ext>
                </a:extLst>
              </p:cNvPr>
              <p:cNvGrpSpPr/>
              <p:nvPr/>
            </p:nvGrpSpPr>
            <p:grpSpPr>
              <a:xfrm>
                <a:off x="621792" y="2139696"/>
                <a:ext cx="1188720" cy="475488"/>
                <a:chOff x="621792" y="2139696"/>
                <a:chExt cx="1188720" cy="475488"/>
              </a:xfrm>
              <a:grpFill/>
            </p:grpSpPr>
            <p:sp>
              <p:nvSpPr>
                <p:cNvPr id="312" name="Rectangle 311">
                  <a:extLst>
                    <a:ext uri="{FF2B5EF4-FFF2-40B4-BE49-F238E27FC236}">
                      <a16:creationId xmlns:a16="http://schemas.microsoft.com/office/drawing/2014/main" id="{D8315C3A-A767-E874-0905-C686BA3A177C}"/>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X0- C </a:t>
                  </a:r>
                </a:p>
              </p:txBody>
            </p:sp>
            <p:sp>
              <p:nvSpPr>
                <p:cNvPr id="313" name="Rectangle 312">
                  <a:extLst>
                    <a:ext uri="{FF2B5EF4-FFF2-40B4-BE49-F238E27FC236}">
                      <a16:creationId xmlns:a16="http://schemas.microsoft.com/office/drawing/2014/main" id="{E3DB9EB8-286D-7DED-A498-6304EF759E41}"/>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X1- C </a:t>
                  </a:r>
                </a:p>
              </p:txBody>
            </p:sp>
          </p:grpSp>
          <p:grpSp>
            <p:nvGrpSpPr>
              <p:cNvPr id="309" name="Group 308">
                <a:extLst>
                  <a:ext uri="{FF2B5EF4-FFF2-40B4-BE49-F238E27FC236}">
                    <a16:creationId xmlns:a16="http://schemas.microsoft.com/office/drawing/2014/main" id="{ED7622D8-6530-455F-C0DE-0F3CEB885F59}"/>
                  </a:ext>
                </a:extLst>
              </p:cNvPr>
              <p:cNvGrpSpPr/>
              <p:nvPr/>
            </p:nvGrpSpPr>
            <p:grpSpPr>
              <a:xfrm>
                <a:off x="1810512" y="2139696"/>
                <a:ext cx="1188720" cy="475488"/>
                <a:chOff x="621792" y="2139696"/>
                <a:chExt cx="1188720" cy="475488"/>
              </a:xfrm>
              <a:grpFill/>
            </p:grpSpPr>
            <p:sp>
              <p:nvSpPr>
                <p:cNvPr id="310" name="Rectangle 309">
                  <a:extLst>
                    <a:ext uri="{FF2B5EF4-FFF2-40B4-BE49-F238E27FC236}">
                      <a16:creationId xmlns:a16="http://schemas.microsoft.com/office/drawing/2014/main" id="{F487DA50-DE86-8E3E-6879-76D662245725}"/>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X2-C </a:t>
                  </a:r>
                </a:p>
              </p:txBody>
            </p:sp>
            <p:sp>
              <p:nvSpPr>
                <p:cNvPr id="311" name="Rectangle 310">
                  <a:extLst>
                    <a:ext uri="{FF2B5EF4-FFF2-40B4-BE49-F238E27FC236}">
                      <a16:creationId xmlns:a16="http://schemas.microsoft.com/office/drawing/2014/main" id="{5D2769F7-7630-E000-9624-96035D0C15CD}"/>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Xi- C </a:t>
                  </a:r>
                </a:p>
              </p:txBody>
            </p:sp>
          </p:grpSp>
        </p:grpSp>
        <p:grpSp>
          <p:nvGrpSpPr>
            <p:cNvPr id="301" name="Group 300">
              <a:extLst>
                <a:ext uri="{FF2B5EF4-FFF2-40B4-BE49-F238E27FC236}">
                  <a16:creationId xmlns:a16="http://schemas.microsoft.com/office/drawing/2014/main" id="{322D559B-F348-885A-324B-5F0FB4524D2D}"/>
                </a:ext>
              </a:extLst>
            </p:cNvPr>
            <p:cNvGrpSpPr/>
            <p:nvPr/>
          </p:nvGrpSpPr>
          <p:grpSpPr>
            <a:xfrm>
              <a:off x="2999232" y="2139696"/>
              <a:ext cx="2409675" cy="475488"/>
              <a:chOff x="621792" y="2139696"/>
              <a:chExt cx="2409675" cy="475488"/>
            </a:xfrm>
            <a:grpFill/>
          </p:grpSpPr>
          <p:grpSp>
            <p:nvGrpSpPr>
              <p:cNvPr id="302" name="Group 301">
                <a:extLst>
                  <a:ext uri="{FF2B5EF4-FFF2-40B4-BE49-F238E27FC236}">
                    <a16:creationId xmlns:a16="http://schemas.microsoft.com/office/drawing/2014/main" id="{6116AB72-F729-66CC-7B9A-06EC662BD3D3}"/>
                  </a:ext>
                </a:extLst>
              </p:cNvPr>
              <p:cNvGrpSpPr/>
              <p:nvPr/>
            </p:nvGrpSpPr>
            <p:grpSpPr>
              <a:xfrm>
                <a:off x="621792" y="2139696"/>
                <a:ext cx="1188720" cy="475488"/>
                <a:chOff x="621792" y="2139696"/>
                <a:chExt cx="1188720" cy="475488"/>
              </a:xfrm>
              <a:grpFill/>
            </p:grpSpPr>
            <p:sp>
              <p:nvSpPr>
                <p:cNvPr id="306" name="Rectangle 305">
                  <a:extLst>
                    <a:ext uri="{FF2B5EF4-FFF2-40B4-BE49-F238E27FC236}">
                      <a16:creationId xmlns:a16="http://schemas.microsoft.com/office/drawing/2014/main" id="{509AF637-EABC-A925-53B0-F18B60988624}"/>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Xj</a:t>
                  </a:r>
                  <a:r>
                    <a:rPr kumimoji="0" lang="en-US" sz="1050" b="0" i="0" u="none" strike="noStrike" kern="1200" cap="none" spc="0" normalizeH="0" baseline="0" noProof="0">
                      <a:ln>
                        <a:noFill/>
                      </a:ln>
                      <a:solidFill>
                        <a:srgbClr val="525252">
                          <a:lumMod val="50000"/>
                        </a:srgbClr>
                      </a:solidFill>
                      <a:effectLst/>
                      <a:uLnTx/>
                      <a:uFillTx/>
                      <a:latin typeface="IntelOne Text Light"/>
                    </a:rPr>
                    <a:t>- C </a:t>
                  </a:r>
                </a:p>
              </p:txBody>
            </p:sp>
            <p:sp>
              <p:nvSpPr>
                <p:cNvPr id="307" name="Rectangle 306">
                  <a:extLst>
                    <a:ext uri="{FF2B5EF4-FFF2-40B4-BE49-F238E27FC236}">
                      <a16:creationId xmlns:a16="http://schemas.microsoft.com/office/drawing/2014/main" id="{6F573E88-2E83-040B-23A6-0E468E340A31}"/>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Xk</a:t>
                  </a:r>
                  <a:r>
                    <a:rPr kumimoji="0" lang="en-US" sz="1050" b="0" i="0" u="none" strike="noStrike" kern="1200" cap="none" spc="0" normalizeH="0" baseline="0" noProof="0">
                      <a:ln>
                        <a:noFill/>
                      </a:ln>
                      <a:solidFill>
                        <a:srgbClr val="525252">
                          <a:lumMod val="50000"/>
                        </a:srgbClr>
                      </a:solidFill>
                      <a:effectLst/>
                      <a:uLnTx/>
                      <a:uFillTx/>
                      <a:latin typeface="IntelOne Text Light"/>
                    </a:rPr>
                    <a:t>- C </a:t>
                  </a:r>
                </a:p>
              </p:txBody>
            </p:sp>
          </p:grpSp>
          <p:grpSp>
            <p:nvGrpSpPr>
              <p:cNvPr id="303" name="Group 302">
                <a:extLst>
                  <a:ext uri="{FF2B5EF4-FFF2-40B4-BE49-F238E27FC236}">
                    <a16:creationId xmlns:a16="http://schemas.microsoft.com/office/drawing/2014/main" id="{661A9B17-6C40-7873-8773-E35C3C030834}"/>
                  </a:ext>
                </a:extLst>
              </p:cNvPr>
              <p:cNvGrpSpPr/>
              <p:nvPr/>
            </p:nvGrpSpPr>
            <p:grpSpPr>
              <a:xfrm>
                <a:off x="1810512" y="2139696"/>
                <a:ext cx="1220955" cy="475488"/>
                <a:chOff x="621792" y="2139696"/>
                <a:chExt cx="1220955" cy="475488"/>
              </a:xfrm>
              <a:grpFill/>
            </p:grpSpPr>
            <p:sp>
              <p:nvSpPr>
                <p:cNvPr id="304" name="Rectangle 303">
                  <a:extLst>
                    <a:ext uri="{FF2B5EF4-FFF2-40B4-BE49-F238E27FC236}">
                      <a16:creationId xmlns:a16="http://schemas.microsoft.com/office/drawing/2014/main" id="{8DEBC049-672E-AF65-5CA6-24F2519D7055}"/>
                    </a:ext>
                  </a:extLst>
                </p:cNvPr>
                <p:cNvSpPr/>
                <p:nvPr/>
              </p:nvSpPr>
              <p:spPr>
                <a:xfrm>
                  <a:off x="621792" y="2139696"/>
                  <a:ext cx="674593"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X14-C </a:t>
                  </a:r>
                </a:p>
              </p:txBody>
            </p:sp>
            <p:sp>
              <p:nvSpPr>
                <p:cNvPr id="305" name="Rectangle 304">
                  <a:extLst>
                    <a:ext uri="{FF2B5EF4-FFF2-40B4-BE49-F238E27FC236}">
                      <a16:creationId xmlns:a16="http://schemas.microsoft.com/office/drawing/2014/main" id="{6A9DE38F-3B2B-49AB-664B-151B993F81B4}"/>
                    </a:ext>
                  </a:extLst>
                </p:cNvPr>
                <p:cNvSpPr/>
                <p:nvPr/>
              </p:nvSpPr>
              <p:spPr>
                <a:xfrm>
                  <a:off x="1216152" y="2139696"/>
                  <a:ext cx="626595"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X31- C </a:t>
                  </a:r>
                </a:p>
              </p:txBody>
            </p:sp>
          </p:grpSp>
        </p:grpSp>
      </p:grpSp>
      <p:grpSp>
        <p:nvGrpSpPr>
          <p:cNvPr id="314" name="Group 313">
            <a:extLst>
              <a:ext uri="{FF2B5EF4-FFF2-40B4-BE49-F238E27FC236}">
                <a16:creationId xmlns:a16="http://schemas.microsoft.com/office/drawing/2014/main" id="{D261FFA3-D2F5-40D3-3A1A-AE62EC9B2005}"/>
              </a:ext>
            </a:extLst>
          </p:cNvPr>
          <p:cNvGrpSpPr/>
          <p:nvPr/>
        </p:nvGrpSpPr>
        <p:grpSpPr>
          <a:xfrm>
            <a:off x="706281" y="5618208"/>
            <a:ext cx="4776806" cy="334370"/>
            <a:chOff x="621792" y="2139696"/>
            <a:chExt cx="4787115" cy="475488"/>
          </a:xfrm>
          <a:solidFill>
            <a:schemeClr val="accent6">
              <a:lumMod val="40000"/>
              <a:lumOff val="60000"/>
            </a:schemeClr>
          </a:solidFill>
        </p:grpSpPr>
        <p:grpSp>
          <p:nvGrpSpPr>
            <p:cNvPr id="315" name="Group 314">
              <a:extLst>
                <a:ext uri="{FF2B5EF4-FFF2-40B4-BE49-F238E27FC236}">
                  <a16:creationId xmlns:a16="http://schemas.microsoft.com/office/drawing/2014/main" id="{AEF04D8E-7D23-2467-CB93-86028460725C}"/>
                </a:ext>
              </a:extLst>
            </p:cNvPr>
            <p:cNvGrpSpPr/>
            <p:nvPr/>
          </p:nvGrpSpPr>
          <p:grpSpPr>
            <a:xfrm>
              <a:off x="621792" y="2139696"/>
              <a:ext cx="2377440" cy="475488"/>
              <a:chOff x="621792" y="2139696"/>
              <a:chExt cx="2377440" cy="475488"/>
            </a:xfrm>
            <a:grpFill/>
          </p:grpSpPr>
          <p:grpSp>
            <p:nvGrpSpPr>
              <p:cNvPr id="323" name="Group 322">
                <a:extLst>
                  <a:ext uri="{FF2B5EF4-FFF2-40B4-BE49-F238E27FC236}">
                    <a16:creationId xmlns:a16="http://schemas.microsoft.com/office/drawing/2014/main" id="{77127CF3-3851-5D2E-B625-7D0AAEE74ECD}"/>
                  </a:ext>
                </a:extLst>
              </p:cNvPr>
              <p:cNvGrpSpPr/>
              <p:nvPr/>
            </p:nvGrpSpPr>
            <p:grpSpPr>
              <a:xfrm>
                <a:off x="621792" y="2139696"/>
                <a:ext cx="1188720" cy="475488"/>
                <a:chOff x="621792" y="2139696"/>
                <a:chExt cx="1188720" cy="475488"/>
              </a:xfrm>
              <a:grpFill/>
            </p:grpSpPr>
            <p:sp>
              <p:nvSpPr>
                <p:cNvPr id="327" name="Rectangle 326">
                  <a:extLst>
                    <a:ext uri="{FF2B5EF4-FFF2-40B4-BE49-F238E27FC236}">
                      <a16:creationId xmlns:a16="http://schemas.microsoft.com/office/drawing/2014/main" id="{CAA05724-0976-F57D-7C1F-FC04285A2E6B}"/>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28" name="Rectangle 327">
                  <a:extLst>
                    <a:ext uri="{FF2B5EF4-FFF2-40B4-BE49-F238E27FC236}">
                      <a16:creationId xmlns:a16="http://schemas.microsoft.com/office/drawing/2014/main" id="{4FD90E69-1957-3D27-7B45-BC600B0E3267}"/>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nvGrpSpPr>
              <p:cNvPr id="324" name="Group 323">
                <a:extLst>
                  <a:ext uri="{FF2B5EF4-FFF2-40B4-BE49-F238E27FC236}">
                    <a16:creationId xmlns:a16="http://schemas.microsoft.com/office/drawing/2014/main" id="{FFDA5F3B-2145-E300-976B-1ABFC8B14AC1}"/>
                  </a:ext>
                </a:extLst>
              </p:cNvPr>
              <p:cNvGrpSpPr/>
              <p:nvPr/>
            </p:nvGrpSpPr>
            <p:grpSpPr>
              <a:xfrm>
                <a:off x="1810512" y="2139696"/>
                <a:ext cx="1188720" cy="475488"/>
                <a:chOff x="621792" y="2139696"/>
                <a:chExt cx="1188720" cy="475488"/>
              </a:xfrm>
              <a:grpFill/>
            </p:grpSpPr>
            <p:sp>
              <p:nvSpPr>
                <p:cNvPr id="325" name="Rectangle 324">
                  <a:extLst>
                    <a:ext uri="{FF2B5EF4-FFF2-40B4-BE49-F238E27FC236}">
                      <a16:creationId xmlns:a16="http://schemas.microsoft.com/office/drawing/2014/main" id="{4CB403E8-F6A1-2D4F-DE4E-685D74EFCA64}"/>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26" name="Rectangle 325">
                  <a:extLst>
                    <a:ext uri="{FF2B5EF4-FFF2-40B4-BE49-F238E27FC236}">
                      <a16:creationId xmlns:a16="http://schemas.microsoft.com/office/drawing/2014/main" id="{27285B82-8E3A-96C6-59D2-20CBBAA71F4C}"/>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grpSp>
          <p:nvGrpSpPr>
            <p:cNvPr id="316" name="Group 315">
              <a:extLst>
                <a:ext uri="{FF2B5EF4-FFF2-40B4-BE49-F238E27FC236}">
                  <a16:creationId xmlns:a16="http://schemas.microsoft.com/office/drawing/2014/main" id="{A164D4A4-545E-B6B8-74F4-4C11EDAF940D}"/>
                </a:ext>
              </a:extLst>
            </p:cNvPr>
            <p:cNvGrpSpPr/>
            <p:nvPr/>
          </p:nvGrpSpPr>
          <p:grpSpPr>
            <a:xfrm>
              <a:off x="2999232" y="2139696"/>
              <a:ext cx="2409675" cy="475488"/>
              <a:chOff x="621792" y="2139696"/>
              <a:chExt cx="2409675" cy="475488"/>
            </a:xfrm>
            <a:grpFill/>
          </p:grpSpPr>
          <p:grpSp>
            <p:nvGrpSpPr>
              <p:cNvPr id="317" name="Group 316">
                <a:extLst>
                  <a:ext uri="{FF2B5EF4-FFF2-40B4-BE49-F238E27FC236}">
                    <a16:creationId xmlns:a16="http://schemas.microsoft.com/office/drawing/2014/main" id="{4095BAFE-5F3F-8B7F-7AF5-34D3EAE51E55}"/>
                  </a:ext>
                </a:extLst>
              </p:cNvPr>
              <p:cNvGrpSpPr/>
              <p:nvPr/>
            </p:nvGrpSpPr>
            <p:grpSpPr>
              <a:xfrm>
                <a:off x="621792" y="2139696"/>
                <a:ext cx="1188720" cy="475488"/>
                <a:chOff x="621792" y="2139696"/>
                <a:chExt cx="1188720" cy="475488"/>
              </a:xfrm>
              <a:grpFill/>
            </p:grpSpPr>
            <p:sp>
              <p:nvSpPr>
                <p:cNvPr id="321" name="Rectangle 320">
                  <a:extLst>
                    <a:ext uri="{FF2B5EF4-FFF2-40B4-BE49-F238E27FC236}">
                      <a16:creationId xmlns:a16="http://schemas.microsoft.com/office/drawing/2014/main" id="{8722946F-C708-CA95-17A1-9D4765C04E50}"/>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22" name="Rectangle 321">
                  <a:extLst>
                    <a:ext uri="{FF2B5EF4-FFF2-40B4-BE49-F238E27FC236}">
                      <a16:creationId xmlns:a16="http://schemas.microsoft.com/office/drawing/2014/main" id="{3ECA1C22-2C49-143C-9A19-36624E5CAAE0}"/>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nvGrpSpPr>
              <p:cNvPr id="318" name="Group 317">
                <a:extLst>
                  <a:ext uri="{FF2B5EF4-FFF2-40B4-BE49-F238E27FC236}">
                    <a16:creationId xmlns:a16="http://schemas.microsoft.com/office/drawing/2014/main" id="{86F998E9-E419-A818-95AB-C66D3DD45CB9}"/>
                  </a:ext>
                </a:extLst>
              </p:cNvPr>
              <p:cNvGrpSpPr/>
              <p:nvPr/>
            </p:nvGrpSpPr>
            <p:grpSpPr>
              <a:xfrm>
                <a:off x="1810512" y="2139696"/>
                <a:ext cx="1220955" cy="475488"/>
                <a:chOff x="621792" y="2139696"/>
                <a:chExt cx="1220955" cy="475488"/>
              </a:xfrm>
              <a:grpFill/>
            </p:grpSpPr>
            <p:sp>
              <p:nvSpPr>
                <p:cNvPr id="319" name="Rectangle 318">
                  <a:extLst>
                    <a:ext uri="{FF2B5EF4-FFF2-40B4-BE49-F238E27FC236}">
                      <a16:creationId xmlns:a16="http://schemas.microsoft.com/office/drawing/2014/main" id="{313D1D96-1A68-8494-93CB-EE2F26934D99}"/>
                    </a:ext>
                  </a:extLst>
                </p:cNvPr>
                <p:cNvSpPr/>
                <p:nvPr/>
              </p:nvSpPr>
              <p:spPr>
                <a:xfrm>
                  <a:off x="621792" y="2139696"/>
                  <a:ext cx="674593"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20" name="Rectangle 319">
                  <a:extLst>
                    <a:ext uri="{FF2B5EF4-FFF2-40B4-BE49-F238E27FC236}">
                      <a16:creationId xmlns:a16="http://schemas.microsoft.com/office/drawing/2014/main" id="{022AF3A6-28BB-AABF-007B-9B5955656AC4}"/>
                    </a:ext>
                  </a:extLst>
                </p:cNvPr>
                <p:cNvSpPr/>
                <p:nvPr/>
              </p:nvSpPr>
              <p:spPr>
                <a:xfrm>
                  <a:off x="1216152" y="2139696"/>
                  <a:ext cx="626595"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grpSp>
      <p:sp>
        <p:nvSpPr>
          <p:cNvPr id="329" name="Rectangle 328">
            <a:extLst>
              <a:ext uri="{FF2B5EF4-FFF2-40B4-BE49-F238E27FC236}">
                <a16:creationId xmlns:a16="http://schemas.microsoft.com/office/drawing/2014/main" id="{230815DC-E040-54C6-C519-1410214AB093}"/>
              </a:ext>
            </a:extLst>
          </p:cNvPr>
          <p:cNvSpPr/>
          <p:nvPr/>
        </p:nvSpPr>
        <p:spPr>
          <a:xfrm>
            <a:off x="381000" y="4455553"/>
            <a:ext cx="10663029" cy="1766437"/>
          </a:xfrm>
          <a:prstGeom prst="rect">
            <a:avLst/>
          </a:prstGeom>
          <a:noFill/>
          <a:ln>
            <a:solidFill>
              <a:srgbClr val="183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2" name="TextBox 1">
            <a:extLst>
              <a:ext uri="{FF2B5EF4-FFF2-40B4-BE49-F238E27FC236}">
                <a16:creationId xmlns:a16="http://schemas.microsoft.com/office/drawing/2014/main" id="{19D95A56-2CD6-84D5-EA27-8156C8D54B4C}"/>
              </a:ext>
            </a:extLst>
          </p:cNvPr>
          <p:cNvSpPr txBox="1"/>
          <p:nvPr/>
        </p:nvSpPr>
        <p:spPr>
          <a:xfrm>
            <a:off x="11044029" y="756402"/>
            <a:ext cx="7889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525252"/>
                </a:solidFill>
                <a:effectLst/>
                <a:uLnTx/>
                <a:uFillTx/>
                <a:latin typeface="IntelOne Text Light"/>
              </a:rPr>
              <a:t>x N</a:t>
            </a:r>
          </a:p>
        </p:txBody>
      </p:sp>
      <p:sp>
        <p:nvSpPr>
          <p:cNvPr id="19" name="TextBox 18">
            <a:extLst>
              <a:ext uri="{FF2B5EF4-FFF2-40B4-BE49-F238E27FC236}">
                <a16:creationId xmlns:a16="http://schemas.microsoft.com/office/drawing/2014/main" id="{2946A233-8BBC-BACA-1505-419872982A14}"/>
              </a:ext>
            </a:extLst>
          </p:cNvPr>
          <p:cNvSpPr txBox="1"/>
          <p:nvPr/>
        </p:nvSpPr>
        <p:spPr>
          <a:xfrm>
            <a:off x="11055998" y="4459878"/>
            <a:ext cx="8258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525252"/>
                </a:solidFill>
                <a:effectLst/>
                <a:uLnTx/>
                <a:uFillTx/>
                <a:latin typeface="IntelOne Text Light"/>
              </a:rPr>
              <a:t>x M</a:t>
            </a:r>
          </a:p>
        </p:txBody>
      </p:sp>
      <p:sp>
        <p:nvSpPr>
          <p:cNvPr id="50" name="Rectangle 49">
            <a:extLst>
              <a:ext uri="{FF2B5EF4-FFF2-40B4-BE49-F238E27FC236}">
                <a16:creationId xmlns:a16="http://schemas.microsoft.com/office/drawing/2014/main" id="{CAC2087A-217B-DF5F-5FFC-8D897F770CE5}"/>
              </a:ext>
            </a:extLst>
          </p:cNvPr>
          <p:cNvSpPr/>
          <p:nvPr/>
        </p:nvSpPr>
        <p:spPr>
          <a:xfrm>
            <a:off x="5670984" y="2354316"/>
            <a:ext cx="5167435" cy="190747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52" name="TextBox 51">
            <a:extLst>
              <a:ext uri="{FF2B5EF4-FFF2-40B4-BE49-F238E27FC236}">
                <a16:creationId xmlns:a16="http://schemas.microsoft.com/office/drawing/2014/main" id="{4EC38663-5648-3935-DEBB-1F4DEAA6C0F6}"/>
              </a:ext>
            </a:extLst>
          </p:cNvPr>
          <p:cNvSpPr txBox="1"/>
          <p:nvPr/>
        </p:nvSpPr>
        <p:spPr>
          <a:xfrm>
            <a:off x="9206612" y="2448232"/>
            <a:ext cx="14122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Normalize</a:t>
            </a:r>
          </a:p>
        </p:txBody>
      </p:sp>
    </p:spTree>
    <p:extLst>
      <p:ext uri="{BB962C8B-B14F-4D97-AF65-F5344CB8AC3E}">
        <p14:creationId xmlns:p14="http://schemas.microsoft.com/office/powerpoint/2010/main" val="359775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192">
            <a:extLst>
              <a:ext uri="{FF2B5EF4-FFF2-40B4-BE49-F238E27FC236}">
                <a16:creationId xmlns:a16="http://schemas.microsoft.com/office/drawing/2014/main" id="{A21560B2-3EC4-8E58-CD13-4C59D1F448AF}"/>
              </a:ext>
            </a:extLst>
          </p:cNvPr>
          <p:cNvSpPr/>
          <p:nvPr/>
        </p:nvSpPr>
        <p:spPr>
          <a:xfrm>
            <a:off x="200822" y="2176095"/>
            <a:ext cx="3847954" cy="3759037"/>
          </a:xfrm>
          <a:prstGeom prst="rect">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2" name="Title 1">
            <a:extLst>
              <a:ext uri="{FF2B5EF4-FFF2-40B4-BE49-F238E27FC236}">
                <a16:creationId xmlns:a16="http://schemas.microsoft.com/office/drawing/2014/main" id="{D60C7F72-247D-E1C6-B6D0-3FEC0722A917}"/>
              </a:ext>
            </a:extLst>
          </p:cNvPr>
          <p:cNvSpPr>
            <a:spLocks noGrp="1"/>
          </p:cNvSpPr>
          <p:nvPr>
            <p:ph type="title"/>
          </p:nvPr>
        </p:nvSpPr>
        <p:spPr/>
        <p:txBody>
          <a:bodyPr/>
          <a:lstStyle/>
          <a:p>
            <a:r>
              <a:rPr lang="en-US" dirty="0"/>
              <a:t>Gordon Creek Test Chip</a:t>
            </a:r>
          </a:p>
        </p:txBody>
      </p:sp>
      <p:grpSp>
        <p:nvGrpSpPr>
          <p:cNvPr id="6" name="Group 5">
            <a:extLst>
              <a:ext uri="{FF2B5EF4-FFF2-40B4-BE49-F238E27FC236}">
                <a16:creationId xmlns:a16="http://schemas.microsoft.com/office/drawing/2014/main" id="{CAD5DE23-E1D3-8C18-A787-283FF7CB55CA}"/>
              </a:ext>
            </a:extLst>
          </p:cNvPr>
          <p:cNvGrpSpPr/>
          <p:nvPr/>
        </p:nvGrpSpPr>
        <p:grpSpPr>
          <a:xfrm>
            <a:off x="200822" y="2504783"/>
            <a:ext cx="3670257" cy="3260736"/>
            <a:chOff x="853966" y="3843726"/>
            <a:chExt cx="3148573" cy="2507216"/>
          </a:xfrm>
        </p:grpSpPr>
        <p:sp>
          <p:nvSpPr>
            <p:cNvPr id="7" name="Rectangle 6">
              <a:extLst>
                <a:ext uri="{FF2B5EF4-FFF2-40B4-BE49-F238E27FC236}">
                  <a16:creationId xmlns:a16="http://schemas.microsoft.com/office/drawing/2014/main" id="{4146F3F0-DEB3-DB98-AD52-ACA669E49CAF}"/>
                </a:ext>
              </a:extLst>
            </p:cNvPr>
            <p:cNvSpPr/>
            <p:nvPr/>
          </p:nvSpPr>
          <p:spPr>
            <a:xfrm>
              <a:off x="906941" y="3843726"/>
              <a:ext cx="526466" cy="2507213"/>
            </a:xfrm>
            <a:prstGeom prst="rect">
              <a:avLst/>
            </a:prstGeom>
            <a:solidFill>
              <a:schemeClr val="accent3">
                <a:lumMod val="75000"/>
              </a:schemeClr>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8" name="TextBox 7">
              <a:extLst>
                <a:ext uri="{FF2B5EF4-FFF2-40B4-BE49-F238E27FC236}">
                  <a16:creationId xmlns:a16="http://schemas.microsoft.com/office/drawing/2014/main" id="{DB5FB7DC-0ABF-9466-4D1B-37A3735E2436}"/>
                </a:ext>
              </a:extLst>
            </p:cNvPr>
            <p:cNvSpPr txBox="1"/>
            <p:nvPr/>
          </p:nvSpPr>
          <p:spPr>
            <a:xfrm>
              <a:off x="853966" y="4226989"/>
              <a:ext cx="623890" cy="1477328"/>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1MB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M</a:t>
              </a:r>
            </a:p>
          </p:txBody>
        </p:sp>
        <p:sp>
          <p:nvSpPr>
            <p:cNvPr id="9" name="Rectangle 8">
              <a:extLst>
                <a:ext uri="{FF2B5EF4-FFF2-40B4-BE49-F238E27FC236}">
                  <a16:creationId xmlns:a16="http://schemas.microsoft.com/office/drawing/2014/main" id="{B72E295C-6223-40A8-5428-303BDFF6DB11}"/>
                </a:ext>
              </a:extLst>
            </p:cNvPr>
            <p:cNvSpPr/>
            <p:nvPr/>
          </p:nvSpPr>
          <p:spPr>
            <a:xfrm>
              <a:off x="1521432" y="4389657"/>
              <a:ext cx="705527" cy="1400699"/>
            </a:xfrm>
            <a:prstGeom prst="rect">
              <a:avLst/>
            </a:prstGeom>
            <a:solidFill>
              <a:schemeClr val="accent6">
                <a:lumMod val="75000"/>
              </a:schemeClr>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25252"/>
                  </a:solidFill>
                  <a:effectLst/>
                  <a:uLnTx/>
                  <a:uFillTx/>
                  <a:latin typeface="IntelOne Text Light"/>
                </a:rPr>
                <a:t>Buffer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25252"/>
                  </a:solidFill>
                  <a:effectLst/>
                  <a:uLnTx/>
                  <a:uFillTx/>
                  <a:latin typeface="IntelOne Text Light"/>
                </a:rPr>
                <a:t>Array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25252"/>
                  </a:solidFill>
                  <a:effectLst/>
                  <a:uLnTx/>
                  <a:uFillTx/>
                  <a:latin typeface="IntelOne Text Light"/>
                </a:rPr>
                <a:t>48KB</a:t>
              </a:r>
              <a:endParaRPr kumimoji="0" lang="en-US" sz="2000" b="1" i="0" u="none" strike="noStrike" kern="1200" cap="none" spc="0" normalizeH="0" baseline="0" noProof="0" dirty="0">
                <a:ln>
                  <a:noFill/>
                </a:ln>
                <a:solidFill>
                  <a:srgbClr val="525252"/>
                </a:solidFill>
                <a:effectLst/>
                <a:uLnTx/>
                <a:uFillTx/>
                <a:latin typeface="IntelOne Text Light"/>
              </a:endParaRPr>
            </a:p>
          </p:txBody>
        </p:sp>
        <p:grpSp>
          <p:nvGrpSpPr>
            <p:cNvPr id="10" name="Group 9">
              <a:extLst>
                <a:ext uri="{FF2B5EF4-FFF2-40B4-BE49-F238E27FC236}">
                  <a16:creationId xmlns:a16="http://schemas.microsoft.com/office/drawing/2014/main" id="{5D2A0ED0-0EBD-E245-5EEE-820234A231B8}"/>
                </a:ext>
              </a:extLst>
            </p:cNvPr>
            <p:cNvGrpSpPr/>
            <p:nvPr/>
          </p:nvGrpSpPr>
          <p:grpSpPr>
            <a:xfrm>
              <a:off x="1433407" y="4162912"/>
              <a:ext cx="375054" cy="226745"/>
              <a:chOff x="6474684" y="767530"/>
              <a:chExt cx="375054" cy="226745"/>
            </a:xfrm>
          </p:grpSpPr>
          <p:cxnSp>
            <p:nvCxnSpPr>
              <p:cNvPr id="24" name="Straight Arrow Connector 23">
                <a:extLst>
                  <a:ext uri="{FF2B5EF4-FFF2-40B4-BE49-F238E27FC236}">
                    <a16:creationId xmlns:a16="http://schemas.microsoft.com/office/drawing/2014/main" id="{3031CCBF-499C-FB86-E1AE-AFD767BECB53}"/>
                  </a:ext>
                </a:extLst>
              </p:cNvPr>
              <p:cNvCxnSpPr>
                <a:cxnSpLocks/>
              </p:cNvCxnSpPr>
              <p:nvPr/>
            </p:nvCxnSpPr>
            <p:spPr>
              <a:xfrm>
                <a:off x="6474684" y="767530"/>
                <a:ext cx="375054" cy="0"/>
              </a:xfrm>
              <a:prstGeom prst="straightConnector1">
                <a:avLst/>
              </a:prstGeom>
              <a:ln w="19050">
                <a:solidFill>
                  <a:srgbClr val="00285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AAD28B-ACAF-5D32-D084-82063F0FCFEA}"/>
                  </a:ext>
                </a:extLst>
              </p:cNvPr>
              <p:cNvCxnSpPr>
                <a:cxnSpLocks/>
              </p:cNvCxnSpPr>
              <p:nvPr/>
            </p:nvCxnSpPr>
            <p:spPr>
              <a:xfrm>
                <a:off x="6849738" y="767530"/>
                <a:ext cx="0" cy="226745"/>
              </a:xfrm>
              <a:prstGeom prst="straightConnector1">
                <a:avLst/>
              </a:prstGeom>
              <a:ln w="19050">
                <a:solidFill>
                  <a:srgbClr val="00285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9E280C5-493B-89CA-DEBB-F4DCA71BA186}"/>
                </a:ext>
              </a:extLst>
            </p:cNvPr>
            <p:cNvGrpSpPr/>
            <p:nvPr/>
          </p:nvGrpSpPr>
          <p:grpSpPr>
            <a:xfrm flipV="1">
              <a:off x="1452400" y="5790356"/>
              <a:ext cx="375054" cy="226745"/>
              <a:chOff x="6474684" y="767530"/>
              <a:chExt cx="375054" cy="226745"/>
            </a:xfrm>
          </p:grpSpPr>
          <p:cxnSp>
            <p:nvCxnSpPr>
              <p:cNvPr id="22" name="Straight Arrow Connector 21">
                <a:extLst>
                  <a:ext uri="{FF2B5EF4-FFF2-40B4-BE49-F238E27FC236}">
                    <a16:creationId xmlns:a16="http://schemas.microsoft.com/office/drawing/2014/main" id="{06BF8A6A-7932-DAE0-ED56-BB99597AEBAF}"/>
                  </a:ext>
                </a:extLst>
              </p:cNvPr>
              <p:cNvCxnSpPr>
                <a:cxnSpLocks/>
              </p:cNvCxnSpPr>
              <p:nvPr/>
            </p:nvCxnSpPr>
            <p:spPr>
              <a:xfrm>
                <a:off x="6474684" y="767530"/>
                <a:ext cx="375054" cy="0"/>
              </a:xfrm>
              <a:prstGeom prst="straightConnector1">
                <a:avLst/>
              </a:prstGeom>
              <a:ln w="19050">
                <a:solidFill>
                  <a:srgbClr val="00285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D8DB93-2174-C87C-3CC9-945B11EF42BD}"/>
                  </a:ext>
                </a:extLst>
              </p:cNvPr>
              <p:cNvCxnSpPr>
                <a:cxnSpLocks/>
              </p:cNvCxnSpPr>
              <p:nvPr/>
            </p:nvCxnSpPr>
            <p:spPr>
              <a:xfrm>
                <a:off x="6849738" y="767530"/>
                <a:ext cx="0" cy="226745"/>
              </a:xfrm>
              <a:prstGeom prst="straightConnector1">
                <a:avLst/>
              </a:prstGeom>
              <a:ln w="19050">
                <a:solidFill>
                  <a:srgbClr val="00285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43994C8-C674-9964-30C4-A67780F933C7}"/>
                </a:ext>
              </a:extLst>
            </p:cNvPr>
            <p:cNvSpPr txBox="1"/>
            <p:nvPr/>
          </p:nvSpPr>
          <p:spPr>
            <a:xfrm>
              <a:off x="1557468" y="3843727"/>
              <a:ext cx="583814"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25252"/>
                  </a:solidFill>
                  <a:effectLst/>
                  <a:uLnTx/>
                  <a:uFillTx/>
                  <a:latin typeface="IntelOne Text Light"/>
                </a:rPr>
                <a:t>32B</a:t>
              </a:r>
            </a:p>
          </p:txBody>
        </p:sp>
        <p:sp>
          <p:nvSpPr>
            <p:cNvPr id="13" name="TextBox 12">
              <a:extLst>
                <a:ext uri="{FF2B5EF4-FFF2-40B4-BE49-F238E27FC236}">
                  <a16:creationId xmlns:a16="http://schemas.microsoft.com/office/drawing/2014/main" id="{F2FA7D97-5682-268E-97F0-2FD2F92DC0EF}"/>
                </a:ext>
              </a:extLst>
            </p:cNvPr>
            <p:cNvSpPr txBox="1"/>
            <p:nvPr/>
          </p:nvSpPr>
          <p:spPr>
            <a:xfrm>
              <a:off x="1499761" y="5950832"/>
              <a:ext cx="583814"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25252"/>
                  </a:solidFill>
                  <a:effectLst/>
                  <a:uLnTx/>
                  <a:uFillTx/>
                  <a:latin typeface="IntelOne Text Light"/>
                </a:rPr>
                <a:t>32B</a:t>
              </a:r>
            </a:p>
          </p:txBody>
        </p:sp>
        <p:cxnSp>
          <p:nvCxnSpPr>
            <p:cNvPr id="14" name="Straight Arrow Connector 13">
              <a:extLst>
                <a:ext uri="{FF2B5EF4-FFF2-40B4-BE49-F238E27FC236}">
                  <a16:creationId xmlns:a16="http://schemas.microsoft.com/office/drawing/2014/main" id="{7A1A7A2D-D286-5C0F-6564-49BB86FA51F8}"/>
                </a:ext>
              </a:extLst>
            </p:cNvPr>
            <p:cNvCxnSpPr>
              <a:cxnSpLocks/>
            </p:cNvCxnSpPr>
            <p:nvPr/>
          </p:nvCxnSpPr>
          <p:spPr>
            <a:xfrm>
              <a:off x="2240261" y="5446432"/>
              <a:ext cx="858365" cy="0"/>
            </a:xfrm>
            <a:prstGeom prst="straightConnector1">
              <a:avLst/>
            </a:prstGeom>
            <a:ln w="19050">
              <a:solidFill>
                <a:srgbClr val="00285A"/>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D3E90AC-ECA0-8D7A-8030-457CD244541D}"/>
                </a:ext>
              </a:extLst>
            </p:cNvPr>
            <p:cNvGrpSpPr/>
            <p:nvPr/>
          </p:nvGrpSpPr>
          <p:grpSpPr>
            <a:xfrm>
              <a:off x="2240261" y="4544732"/>
              <a:ext cx="860382" cy="1015282"/>
              <a:chOff x="7154538" y="1149350"/>
              <a:chExt cx="541662" cy="1015282"/>
            </a:xfrm>
          </p:grpSpPr>
          <p:cxnSp>
            <p:nvCxnSpPr>
              <p:cNvPr id="19" name="Straight Arrow Connector 18">
                <a:extLst>
                  <a:ext uri="{FF2B5EF4-FFF2-40B4-BE49-F238E27FC236}">
                    <a16:creationId xmlns:a16="http://schemas.microsoft.com/office/drawing/2014/main" id="{1E9694B1-ECF4-338A-807C-C0427B3B1380}"/>
                  </a:ext>
                </a:extLst>
              </p:cNvPr>
              <p:cNvCxnSpPr>
                <a:cxnSpLocks/>
              </p:cNvCxnSpPr>
              <p:nvPr/>
            </p:nvCxnSpPr>
            <p:spPr>
              <a:xfrm>
                <a:off x="7154538" y="1149350"/>
                <a:ext cx="541662" cy="0"/>
              </a:xfrm>
              <a:prstGeom prst="straightConnector1">
                <a:avLst/>
              </a:prstGeom>
              <a:ln w="19050">
                <a:solidFill>
                  <a:srgbClr val="00285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B166250-93EC-8104-377E-B1C938D5B97C}"/>
                  </a:ext>
                </a:extLst>
              </p:cNvPr>
              <p:cNvCxnSpPr>
                <a:cxnSpLocks/>
              </p:cNvCxnSpPr>
              <p:nvPr/>
            </p:nvCxnSpPr>
            <p:spPr>
              <a:xfrm>
                <a:off x="7154538" y="1262932"/>
                <a:ext cx="541662" cy="0"/>
              </a:xfrm>
              <a:prstGeom prst="straightConnector1">
                <a:avLst/>
              </a:prstGeom>
              <a:ln w="19050">
                <a:solidFill>
                  <a:srgbClr val="00285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86D187F-7A44-EDED-0036-AC880EFA4A5E}"/>
                  </a:ext>
                </a:extLst>
              </p:cNvPr>
              <p:cNvCxnSpPr>
                <a:cxnSpLocks/>
              </p:cNvCxnSpPr>
              <p:nvPr/>
            </p:nvCxnSpPr>
            <p:spPr>
              <a:xfrm>
                <a:off x="7154538" y="2164632"/>
                <a:ext cx="541662" cy="0"/>
              </a:xfrm>
              <a:prstGeom prst="straightConnector1">
                <a:avLst/>
              </a:prstGeom>
              <a:ln w="19050">
                <a:solidFill>
                  <a:srgbClr val="00285A"/>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E0D32E80-CE32-1083-7F61-870A6BB82963}"/>
                </a:ext>
              </a:extLst>
            </p:cNvPr>
            <p:cNvSpPr/>
            <p:nvPr/>
          </p:nvSpPr>
          <p:spPr>
            <a:xfrm>
              <a:off x="3098625" y="4388500"/>
              <a:ext cx="705527" cy="1400699"/>
            </a:xfrm>
            <a:prstGeom prst="rect">
              <a:avLst/>
            </a:prstGeom>
            <a:solidFill>
              <a:srgbClr val="7030A0"/>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IntelOne Text Light"/>
                </a:rPr>
                <a:t>MHA +</a:t>
              </a:r>
              <a:br>
                <a:rPr kumimoji="0" lang="en-US" sz="1200" b="0" i="0" u="none" strike="noStrike" kern="1200" cap="none" spc="0" normalizeH="0" baseline="0" noProof="0" dirty="0">
                  <a:ln>
                    <a:noFill/>
                  </a:ln>
                  <a:solidFill>
                    <a:srgbClr val="FFFFFF"/>
                  </a:solidFill>
                  <a:effectLst/>
                  <a:uLnTx/>
                  <a:uFillTx/>
                  <a:latin typeface="IntelOne Text Light"/>
                </a:rPr>
              </a:br>
              <a:r>
                <a:rPr kumimoji="0" lang="en-US" sz="1200" b="1" i="0" u="none" strike="noStrike" kern="1200" cap="none" spc="0" normalizeH="0" baseline="0" noProof="0" dirty="0" err="1">
                  <a:ln>
                    <a:noFill/>
                  </a:ln>
                  <a:solidFill>
                    <a:srgbClr val="FFFFFF"/>
                  </a:solidFill>
                  <a:effectLst/>
                  <a:uLnTx/>
                  <a:uFillTx/>
                  <a:latin typeface="IntelOne Text Light"/>
                </a:rPr>
                <a:t>Softmax</a:t>
              </a:r>
              <a:endParaRPr kumimoji="0" lang="en-US" sz="1200" b="1" i="0" u="none" strike="noStrike" kern="1200" cap="none" spc="0" normalizeH="0" baseline="0" noProof="0" dirty="0">
                <a:ln>
                  <a:noFill/>
                </a:ln>
                <a:solidFill>
                  <a:srgbClr val="FFFFFF"/>
                </a:solidFill>
                <a:effectLst/>
                <a:uLnTx/>
                <a:uFillTx/>
                <a:latin typeface="IntelOne Text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IntelOne Text Light"/>
                </a:rPr>
                <a:t>Logic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IntelOne Text Light"/>
                </a:rPr>
                <a:t>Tile</a:t>
              </a:r>
              <a:endParaRPr kumimoji="0" lang="en-US" sz="1800" b="0" i="0" u="none" strike="noStrike" kern="1200" cap="none" spc="0" normalizeH="0" baseline="0" noProof="0" dirty="0">
                <a:ln>
                  <a:noFill/>
                </a:ln>
                <a:solidFill>
                  <a:srgbClr val="FFFFFF"/>
                </a:solidFill>
                <a:effectLst/>
                <a:uLnTx/>
                <a:uFillTx/>
                <a:latin typeface="IntelOne Text Light"/>
              </a:endParaRPr>
            </a:p>
          </p:txBody>
        </p:sp>
        <p:sp>
          <p:nvSpPr>
            <p:cNvPr id="17" name="TextBox 16">
              <a:extLst>
                <a:ext uri="{FF2B5EF4-FFF2-40B4-BE49-F238E27FC236}">
                  <a16:creationId xmlns:a16="http://schemas.microsoft.com/office/drawing/2014/main" id="{4CA88339-CF2A-8A91-75C0-1B196C054CD6}"/>
                </a:ext>
              </a:extLst>
            </p:cNvPr>
            <p:cNvSpPr txBox="1"/>
            <p:nvPr/>
          </p:nvSpPr>
          <p:spPr>
            <a:xfrm>
              <a:off x="2279007" y="4691496"/>
              <a:ext cx="809837" cy="738664"/>
            </a:xfrm>
            <a:prstGeom prst="rect">
              <a:avLst/>
            </a:prstGeom>
            <a:noFill/>
            <a:ln>
              <a:solidFill>
                <a:srgbClr val="00285A"/>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solidFill>
                  <a:effectLst/>
                  <a:uLnTx/>
                  <a:uFillTx/>
                  <a:latin typeface="IntelOne Text Light"/>
                </a:rPr>
                <a:t>256GB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solidFill>
                  <a:effectLst/>
                  <a:uLnTx/>
                  <a:uFillTx/>
                  <a:latin typeface="IntelOne Text Light"/>
                </a:rPr>
                <a:t>/s/mm</a:t>
              </a:r>
              <a:endParaRPr kumimoji="0" lang="en-US" sz="1400" b="0" i="0" u="none" strike="noStrike" kern="1200" cap="none" spc="0" normalizeH="0" baseline="30000" noProof="0">
                <a:ln>
                  <a:noFill/>
                </a:ln>
                <a:solidFill>
                  <a:srgbClr val="525252"/>
                </a:solidFill>
                <a:effectLst/>
                <a:uLnTx/>
                <a:uFillTx/>
                <a:latin typeface="IntelOne Text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a:ln>
                    <a:noFill/>
                  </a:ln>
                  <a:solidFill>
                    <a:srgbClr val="525252"/>
                  </a:solidFill>
                  <a:effectLst/>
                  <a:uLnTx/>
                  <a:uFillTx/>
                  <a:latin typeface="IntelOne Text Light"/>
                </a:rPr>
                <a:t> </a:t>
              </a:r>
              <a:r>
                <a:rPr kumimoji="0" lang="en-US" sz="1400" b="0" i="0" u="none" strike="noStrike" kern="1200" cap="none" spc="0" normalizeH="0" baseline="0" noProof="0">
                  <a:ln>
                    <a:noFill/>
                  </a:ln>
                  <a:solidFill>
                    <a:srgbClr val="525252"/>
                  </a:solidFill>
                  <a:effectLst/>
                  <a:uLnTx/>
                  <a:uFillTx/>
                  <a:latin typeface="IntelOne Text Light"/>
                </a:rPr>
                <a:t>Channel</a:t>
              </a:r>
            </a:p>
          </p:txBody>
        </p:sp>
        <p:sp>
          <p:nvSpPr>
            <p:cNvPr id="18" name="TextBox 17">
              <a:extLst>
                <a:ext uri="{FF2B5EF4-FFF2-40B4-BE49-F238E27FC236}">
                  <a16:creationId xmlns:a16="http://schemas.microsoft.com/office/drawing/2014/main" id="{42C643BB-AF98-3924-250E-C7CAC4D066D2}"/>
                </a:ext>
              </a:extLst>
            </p:cNvPr>
            <p:cNvSpPr txBox="1"/>
            <p:nvPr/>
          </p:nvSpPr>
          <p:spPr>
            <a:xfrm>
              <a:off x="2721419" y="4064334"/>
              <a:ext cx="1281120" cy="369332"/>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MHA </a:t>
              </a:r>
              <a:r>
                <a:rPr kumimoji="0" lang="en-US" sz="1800" b="0" i="0" u="none" strike="noStrike" kern="1200" cap="none" spc="0" normalizeH="0" baseline="0" noProof="0" dirty="0" err="1">
                  <a:ln>
                    <a:noFill/>
                  </a:ln>
                  <a:solidFill>
                    <a:srgbClr val="525252"/>
                  </a:solidFill>
                  <a:effectLst/>
                  <a:uLnTx/>
                  <a:uFillTx/>
                  <a:latin typeface="IntelOne Text Light"/>
                </a:rPr>
                <a:t>Accl</a:t>
              </a:r>
              <a:endParaRPr kumimoji="0" lang="en-US" sz="1800" b="0" i="0" u="none" strike="noStrike" kern="1200" cap="none" spc="0" normalizeH="0" baseline="0" noProof="0" dirty="0">
                <a:ln>
                  <a:noFill/>
                </a:ln>
                <a:solidFill>
                  <a:srgbClr val="525252"/>
                </a:solidFill>
                <a:effectLst/>
                <a:uLnTx/>
                <a:uFillTx/>
                <a:latin typeface="IntelOne Text Light"/>
              </a:endParaRPr>
            </a:p>
          </p:txBody>
        </p:sp>
      </p:grpSp>
      <p:grpSp>
        <p:nvGrpSpPr>
          <p:cNvPr id="201" name="Group 200">
            <a:extLst>
              <a:ext uri="{FF2B5EF4-FFF2-40B4-BE49-F238E27FC236}">
                <a16:creationId xmlns:a16="http://schemas.microsoft.com/office/drawing/2014/main" id="{468320AB-60E4-5638-DE72-54D4F73D113F}"/>
              </a:ext>
            </a:extLst>
          </p:cNvPr>
          <p:cNvGrpSpPr/>
          <p:nvPr/>
        </p:nvGrpSpPr>
        <p:grpSpPr>
          <a:xfrm>
            <a:off x="5190706" y="1632017"/>
            <a:ext cx="7417362" cy="4663753"/>
            <a:chOff x="5334832" y="1678555"/>
            <a:chExt cx="7417362" cy="4663753"/>
          </a:xfrm>
        </p:grpSpPr>
        <p:cxnSp>
          <p:nvCxnSpPr>
            <p:cNvPr id="82" name="Straight Arrow Connector 81">
              <a:extLst>
                <a:ext uri="{FF2B5EF4-FFF2-40B4-BE49-F238E27FC236}">
                  <a16:creationId xmlns:a16="http://schemas.microsoft.com/office/drawing/2014/main" id="{83149061-90CA-8C37-D64A-012E1BC9D09D}"/>
                </a:ext>
              </a:extLst>
            </p:cNvPr>
            <p:cNvCxnSpPr>
              <a:cxnSpLocks/>
            </p:cNvCxnSpPr>
            <p:nvPr/>
          </p:nvCxnSpPr>
          <p:spPr>
            <a:xfrm flipH="1">
              <a:off x="10951201" y="4519958"/>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32A4E25-0C92-6669-F5C2-5002CB4DA4D7}"/>
                </a:ext>
              </a:extLst>
            </p:cNvPr>
            <p:cNvCxnSpPr>
              <a:cxnSpLocks/>
            </p:cNvCxnSpPr>
            <p:nvPr/>
          </p:nvCxnSpPr>
          <p:spPr>
            <a:xfrm flipH="1">
              <a:off x="9985535" y="4512727"/>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3ABC9CB4-CA4D-79DE-D461-CCD748F8ACA6}"/>
                </a:ext>
              </a:extLst>
            </p:cNvPr>
            <p:cNvGrpSpPr/>
            <p:nvPr/>
          </p:nvGrpSpPr>
          <p:grpSpPr>
            <a:xfrm>
              <a:off x="11350793" y="2137550"/>
              <a:ext cx="398449" cy="3374596"/>
              <a:chOff x="7229267" y="1354072"/>
              <a:chExt cx="398449" cy="3374596"/>
            </a:xfrm>
            <a:solidFill>
              <a:schemeClr val="accent3">
                <a:lumMod val="60000"/>
                <a:lumOff val="40000"/>
              </a:schemeClr>
            </a:solidFill>
          </p:grpSpPr>
          <p:sp>
            <p:nvSpPr>
              <p:cNvPr id="85" name="Rectangle 84">
                <a:extLst>
                  <a:ext uri="{FF2B5EF4-FFF2-40B4-BE49-F238E27FC236}">
                    <a16:creationId xmlns:a16="http://schemas.microsoft.com/office/drawing/2014/main" id="{6AA64D4E-4D5B-786B-2C53-53FEB9A3B70B}"/>
                  </a:ext>
                </a:extLst>
              </p:cNvPr>
              <p:cNvSpPr/>
              <p:nvPr/>
            </p:nvSpPr>
            <p:spPr>
              <a:xfrm flipH="1">
                <a:off x="7229267" y="1354072"/>
                <a:ext cx="398449" cy="3374596"/>
              </a:xfrm>
              <a:prstGeom prst="rect">
                <a:avLst/>
              </a:prstGeom>
              <a:grpFill/>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252">
                      <a:lumMod val="50000"/>
                    </a:srgbClr>
                  </a:solidFill>
                  <a:effectLst/>
                  <a:uLnTx/>
                  <a:uFillTx/>
                  <a:latin typeface="IntelOne Text Light"/>
                </a:endParaRPr>
              </a:p>
            </p:txBody>
          </p:sp>
          <p:sp>
            <p:nvSpPr>
              <p:cNvPr id="86" name="TextBox 85">
                <a:extLst>
                  <a:ext uri="{FF2B5EF4-FFF2-40B4-BE49-F238E27FC236}">
                    <a16:creationId xmlns:a16="http://schemas.microsoft.com/office/drawing/2014/main" id="{57C0D77D-E90F-8747-794D-50DD2887EC01}"/>
                  </a:ext>
                </a:extLst>
              </p:cNvPr>
              <p:cNvSpPr txBox="1"/>
              <p:nvPr/>
            </p:nvSpPr>
            <p:spPr>
              <a:xfrm rot="16200000">
                <a:off x="6110093" y="2840982"/>
                <a:ext cx="2654133" cy="369332"/>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525252">
                        <a:lumMod val="50000"/>
                      </a:srgbClr>
                    </a:solidFill>
                    <a:effectLst/>
                    <a:uLnTx/>
                    <a:uFillTx/>
                    <a:latin typeface="IntelOne Text Light"/>
                  </a:rPr>
                  <a:t>Log_Normalizer</a:t>
                </a:r>
                <a:endParaRPr kumimoji="0" lang="en-US" sz="1800" b="0" i="0" u="none" strike="noStrike" kern="1200" cap="none" spc="0" normalizeH="0" baseline="0" noProof="0" dirty="0">
                  <a:ln>
                    <a:noFill/>
                  </a:ln>
                  <a:solidFill>
                    <a:srgbClr val="525252">
                      <a:lumMod val="50000"/>
                    </a:srgbClr>
                  </a:solidFill>
                  <a:effectLst/>
                  <a:uLnTx/>
                  <a:uFillTx/>
                  <a:latin typeface="IntelOne Text Light"/>
                </a:endParaRPr>
              </a:p>
            </p:txBody>
          </p:sp>
        </p:grpSp>
        <p:cxnSp>
          <p:nvCxnSpPr>
            <p:cNvPr id="87" name="Straight Arrow Connector 86">
              <a:extLst>
                <a:ext uri="{FF2B5EF4-FFF2-40B4-BE49-F238E27FC236}">
                  <a16:creationId xmlns:a16="http://schemas.microsoft.com/office/drawing/2014/main" id="{63CF57A1-9F88-5841-0F1C-FB7DA17D7529}"/>
                </a:ext>
              </a:extLst>
            </p:cNvPr>
            <p:cNvCxnSpPr>
              <a:cxnSpLocks/>
            </p:cNvCxnSpPr>
            <p:nvPr/>
          </p:nvCxnSpPr>
          <p:spPr>
            <a:xfrm>
              <a:off x="10965593" y="2525833"/>
              <a:ext cx="379059"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DE6EBBAF-C8D4-6AE3-1BDD-6529A90235A1}"/>
                </a:ext>
              </a:extLst>
            </p:cNvPr>
            <p:cNvCxnSpPr>
              <a:cxnSpLocks/>
            </p:cNvCxnSpPr>
            <p:nvPr/>
          </p:nvCxnSpPr>
          <p:spPr>
            <a:xfrm>
              <a:off x="10989789" y="3035967"/>
              <a:ext cx="355833"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42CC4386-878E-806A-9A59-465D3E17F41D}"/>
                </a:ext>
              </a:extLst>
            </p:cNvPr>
            <p:cNvCxnSpPr>
              <a:cxnSpLocks/>
            </p:cNvCxnSpPr>
            <p:nvPr/>
          </p:nvCxnSpPr>
          <p:spPr>
            <a:xfrm>
              <a:off x="10989789" y="3580828"/>
              <a:ext cx="381697"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D494EBFD-8550-F967-2878-B89ADBE5D13F}"/>
                </a:ext>
              </a:extLst>
            </p:cNvPr>
            <p:cNvCxnSpPr>
              <a:cxnSpLocks/>
            </p:cNvCxnSpPr>
            <p:nvPr/>
          </p:nvCxnSpPr>
          <p:spPr>
            <a:xfrm flipH="1">
              <a:off x="10975777" y="4365077"/>
              <a:ext cx="3838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5443AE9-7B70-20D2-487C-1280AFC436D8}"/>
                </a:ext>
              </a:extLst>
            </p:cNvPr>
            <p:cNvCxnSpPr>
              <a:cxnSpLocks/>
            </p:cNvCxnSpPr>
            <p:nvPr/>
          </p:nvCxnSpPr>
          <p:spPr>
            <a:xfrm flipH="1">
              <a:off x="10969931" y="4784424"/>
              <a:ext cx="38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817C4E4-E69F-3E34-F6CE-02AC91B82B79}"/>
                </a:ext>
              </a:extLst>
            </p:cNvPr>
            <p:cNvCxnSpPr>
              <a:cxnSpLocks/>
            </p:cNvCxnSpPr>
            <p:nvPr/>
          </p:nvCxnSpPr>
          <p:spPr>
            <a:xfrm flipH="1" flipV="1">
              <a:off x="10973441" y="5158281"/>
              <a:ext cx="386191" cy="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C1D2047-8ED0-B19E-C4A8-8A2A9F2E177C}"/>
                </a:ext>
              </a:extLst>
            </p:cNvPr>
            <p:cNvSpPr txBox="1"/>
            <p:nvPr/>
          </p:nvSpPr>
          <p:spPr>
            <a:xfrm>
              <a:off x="9966636" y="5972976"/>
              <a:ext cx="2264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8B5"/>
                  </a:solidFill>
                  <a:effectLst/>
                  <a:uLnTx/>
                  <a:uFillTx/>
                  <a:latin typeface="IntelOne Text Light"/>
                </a:rPr>
                <a:t>C= ln(Sum)+Max</a:t>
              </a:r>
            </a:p>
          </p:txBody>
        </p:sp>
        <p:sp>
          <p:nvSpPr>
            <p:cNvPr id="94" name="TextBox 93">
              <a:extLst>
                <a:ext uri="{FF2B5EF4-FFF2-40B4-BE49-F238E27FC236}">
                  <a16:creationId xmlns:a16="http://schemas.microsoft.com/office/drawing/2014/main" id="{469088A0-7F95-F225-5732-D31EAE0FAAAF}"/>
                </a:ext>
              </a:extLst>
            </p:cNvPr>
            <p:cNvSpPr txBox="1"/>
            <p:nvPr/>
          </p:nvSpPr>
          <p:spPr>
            <a:xfrm>
              <a:off x="9089220" y="2216125"/>
              <a:ext cx="17952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IntelOne Text Light"/>
                </a:rPr>
                <a:t>Tile 0</a:t>
              </a:r>
            </a:p>
          </p:txBody>
        </p:sp>
        <p:sp>
          <p:nvSpPr>
            <p:cNvPr id="95" name="TextBox 94">
              <a:extLst>
                <a:ext uri="{FF2B5EF4-FFF2-40B4-BE49-F238E27FC236}">
                  <a16:creationId xmlns:a16="http://schemas.microsoft.com/office/drawing/2014/main" id="{101E4DBD-8728-3688-5E2C-83394BB97538}"/>
                </a:ext>
              </a:extLst>
            </p:cNvPr>
            <p:cNvSpPr txBox="1"/>
            <p:nvPr/>
          </p:nvSpPr>
          <p:spPr>
            <a:xfrm>
              <a:off x="10487699" y="1678555"/>
              <a:ext cx="2264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IntelOne Text Light"/>
                </a:rPr>
                <a:t>(Sum, Max)</a:t>
              </a:r>
            </a:p>
          </p:txBody>
        </p:sp>
        <p:grpSp>
          <p:nvGrpSpPr>
            <p:cNvPr id="96" name="Group 95">
              <a:extLst>
                <a:ext uri="{FF2B5EF4-FFF2-40B4-BE49-F238E27FC236}">
                  <a16:creationId xmlns:a16="http://schemas.microsoft.com/office/drawing/2014/main" id="{6DAC4233-784F-1EF9-2510-660FD859D28C}"/>
                </a:ext>
              </a:extLst>
            </p:cNvPr>
            <p:cNvGrpSpPr/>
            <p:nvPr/>
          </p:nvGrpSpPr>
          <p:grpSpPr>
            <a:xfrm>
              <a:off x="5334832" y="1935198"/>
              <a:ext cx="7243822" cy="3999934"/>
              <a:chOff x="2826708" y="1021647"/>
              <a:chExt cx="7243822" cy="3999934"/>
            </a:xfrm>
          </p:grpSpPr>
          <p:grpSp>
            <p:nvGrpSpPr>
              <p:cNvPr id="97" name="Group 96">
                <a:extLst>
                  <a:ext uri="{FF2B5EF4-FFF2-40B4-BE49-F238E27FC236}">
                    <a16:creationId xmlns:a16="http://schemas.microsoft.com/office/drawing/2014/main" id="{CAD2F875-DD1B-2587-DF8D-89A4B01FEF32}"/>
                  </a:ext>
                </a:extLst>
              </p:cNvPr>
              <p:cNvGrpSpPr/>
              <p:nvPr/>
            </p:nvGrpSpPr>
            <p:grpSpPr>
              <a:xfrm>
                <a:off x="2826708" y="1078993"/>
                <a:ext cx="6111575" cy="3942588"/>
                <a:chOff x="2826708" y="1078993"/>
                <a:chExt cx="6111575" cy="3942588"/>
              </a:xfrm>
            </p:grpSpPr>
            <p:grpSp>
              <p:nvGrpSpPr>
                <p:cNvPr id="99" name="Group 98">
                  <a:extLst>
                    <a:ext uri="{FF2B5EF4-FFF2-40B4-BE49-F238E27FC236}">
                      <a16:creationId xmlns:a16="http://schemas.microsoft.com/office/drawing/2014/main" id="{97CAA539-DF51-9736-1364-2DDD483EFEE1}"/>
                    </a:ext>
                  </a:extLst>
                </p:cNvPr>
                <p:cNvGrpSpPr/>
                <p:nvPr/>
              </p:nvGrpSpPr>
              <p:grpSpPr>
                <a:xfrm>
                  <a:off x="2826708" y="1434283"/>
                  <a:ext cx="5922629" cy="3587298"/>
                  <a:chOff x="2826708" y="1434283"/>
                  <a:chExt cx="5922629" cy="3587298"/>
                </a:xfrm>
              </p:grpSpPr>
              <p:sp>
                <p:nvSpPr>
                  <p:cNvPr id="160" name="Rectangle 159">
                    <a:extLst>
                      <a:ext uri="{FF2B5EF4-FFF2-40B4-BE49-F238E27FC236}">
                        <a16:creationId xmlns:a16="http://schemas.microsoft.com/office/drawing/2014/main" id="{D93C7312-C293-2EEC-9E67-2FB9ABBE31B5}"/>
                      </a:ext>
                    </a:extLst>
                  </p:cNvPr>
                  <p:cNvSpPr/>
                  <p:nvPr/>
                </p:nvSpPr>
                <p:spPr>
                  <a:xfrm>
                    <a:off x="2835463" y="1434283"/>
                    <a:ext cx="5433060" cy="3587298"/>
                  </a:xfrm>
                  <a:prstGeom prst="rect">
                    <a:avLst/>
                  </a:prstGeom>
                  <a:solidFill>
                    <a:schemeClr val="bg2">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Light"/>
                    </a:endParaRPr>
                  </a:p>
                </p:txBody>
              </p:sp>
              <p:grpSp>
                <p:nvGrpSpPr>
                  <p:cNvPr id="161" name="Group 160">
                    <a:extLst>
                      <a:ext uri="{FF2B5EF4-FFF2-40B4-BE49-F238E27FC236}">
                        <a16:creationId xmlns:a16="http://schemas.microsoft.com/office/drawing/2014/main" id="{EAFA4460-C6CE-622B-8BD6-BB4C69BDAC1A}"/>
                      </a:ext>
                    </a:extLst>
                  </p:cNvPr>
                  <p:cNvGrpSpPr/>
                  <p:nvPr/>
                </p:nvGrpSpPr>
                <p:grpSpPr>
                  <a:xfrm>
                    <a:off x="2984406" y="2383559"/>
                    <a:ext cx="5167618" cy="559242"/>
                    <a:chOff x="2491530" y="1421516"/>
                    <a:chExt cx="6448338" cy="796954"/>
                  </a:xfrm>
                </p:grpSpPr>
                <p:sp>
                  <p:nvSpPr>
                    <p:cNvPr id="185" name="Rectangle 184">
                      <a:extLst>
                        <a:ext uri="{FF2B5EF4-FFF2-40B4-BE49-F238E27FC236}">
                          <a16:creationId xmlns:a16="http://schemas.microsoft.com/office/drawing/2014/main" id="{5BB9B15B-9C23-97A9-F9F5-ECDF960D7D4D}"/>
                        </a:ext>
                      </a:extLst>
                    </p:cNvPr>
                    <p:cNvSpPr/>
                    <p:nvPr/>
                  </p:nvSpPr>
                  <p:spPr>
                    <a:xfrm>
                      <a:off x="2491530"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86" name="Rectangle 185">
                      <a:extLst>
                        <a:ext uri="{FF2B5EF4-FFF2-40B4-BE49-F238E27FC236}">
                          <a16:creationId xmlns:a16="http://schemas.microsoft.com/office/drawing/2014/main" id="{7D713299-8CBD-8772-BED1-7720692AA485}"/>
                        </a:ext>
                      </a:extLst>
                    </p:cNvPr>
                    <p:cNvSpPr/>
                    <p:nvPr/>
                  </p:nvSpPr>
                  <p:spPr>
                    <a:xfrm>
                      <a:off x="3693952"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87" name="Rectangle 186">
                      <a:extLst>
                        <a:ext uri="{FF2B5EF4-FFF2-40B4-BE49-F238E27FC236}">
                          <a16:creationId xmlns:a16="http://schemas.microsoft.com/office/drawing/2014/main" id="{B27FDF55-DF4E-7C39-4E93-04F924B09B97}"/>
                        </a:ext>
                      </a:extLst>
                    </p:cNvPr>
                    <p:cNvSpPr/>
                    <p:nvPr/>
                  </p:nvSpPr>
                  <p:spPr>
                    <a:xfrm>
                      <a:off x="4896374"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88" name="Rectangle 187">
                      <a:extLst>
                        <a:ext uri="{FF2B5EF4-FFF2-40B4-BE49-F238E27FC236}">
                          <a16:creationId xmlns:a16="http://schemas.microsoft.com/office/drawing/2014/main" id="{CFC41285-E170-8912-44D2-B3128E8A6B64}"/>
                        </a:ext>
                      </a:extLst>
                    </p:cNvPr>
                    <p:cNvSpPr/>
                    <p:nvPr/>
                  </p:nvSpPr>
                  <p:spPr>
                    <a:xfrm>
                      <a:off x="8000301"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cxnSp>
                <p:nvCxnSpPr>
                  <p:cNvPr id="162" name="Straight Arrow Connector 161">
                    <a:extLst>
                      <a:ext uri="{FF2B5EF4-FFF2-40B4-BE49-F238E27FC236}">
                        <a16:creationId xmlns:a16="http://schemas.microsoft.com/office/drawing/2014/main" id="{C0D1F9A9-676F-6174-8A05-46E0D682ECBB}"/>
                      </a:ext>
                    </a:extLst>
                  </p:cNvPr>
                  <p:cNvCxnSpPr>
                    <a:cxnSpLocks/>
                  </p:cNvCxnSpPr>
                  <p:nvPr/>
                </p:nvCxnSpPr>
                <p:spPr>
                  <a:xfrm>
                    <a:off x="2932285" y="1904542"/>
                    <a:ext cx="5219739" cy="0"/>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493329F2-B95F-0C1A-075E-AD1E35AC2360}"/>
                      </a:ext>
                    </a:extLst>
                  </p:cNvPr>
                  <p:cNvSpPr/>
                  <p:nvPr/>
                </p:nvSpPr>
                <p:spPr>
                  <a:xfrm>
                    <a:off x="2984406"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64" name="Rectangle 163">
                    <a:extLst>
                      <a:ext uri="{FF2B5EF4-FFF2-40B4-BE49-F238E27FC236}">
                        <a16:creationId xmlns:a16="http://schemas.microsoft.com/office/drawing/2014/main" id="{B2BEF86E-F8BE-1574-2E26-258199BADBE1}"/>
                      </a:ext>
                    </a:extLst>
                  </p:cNvPr>
                  <p:cNvSpPr/>
                  <p:nvPr/>
                </p:nvSpPr>
                <p:spPr>
                  <a:xfrm>
                    <a:off x="3889763"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65" name="Rectangle 164">
                    <a:extLst>
                      <a:ext uri="{FF2B5EF4-FFF2-40B4-BE49-F238E27FC236}">
                        <a16:creationId xmlns:a16="http://schemas.microsoft.com/office/drawing/2014/main" id="{49C98C6B-ED59-9A7C-0C9B-A7CDC15E3C67}"/>
                      </a:ext>
                    </a:extLst>
                  </p:cNvPr>
                  <p:cNvSpPr/>
                  <p:nvPr/>
                </p:nvSpPr>
                <p:spPr>
                  <a:xfrm>
                    <a:off x="4911618"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66" name="Rectangle 165">
                    <a:extLst>
                      <a:ext uri="{FF2B5EF4-FFF2-40B4-BE49-F238E27FC236}">
                        <a16:creationId xmlns:a16="http://schemas.microsoft.com/office/drawing/2014/main" id="{292F0A0D-A42C-8EDB-8957-C317CEE6D5F0}"/>
                      </a:ext>
                    </a:extLst>
                  </p:cNvPr>
                  <p:cNvSpPr/>
                  <p:nvPr/>
                </p:nvSpPr>
                <p:spPr>
                  <a:xfrm>
                    <a:off x="7404660"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67" name="Rectangle 166">
                    <a:extLst>
                      <a:ext uri="{FF2B5EF4-FFF2-40B4-BE49-F238E27FC236}">
                        <a16:creationId xmlns:a16="http://schemas.microsoft.com/office/drawing/2014/main" id="{042E4337-CC1F-2645-6AE1-EF3C09BDE872}"/>
                      </a:ext>
                    </a:extLst>
                  </p:cNvPr>
                  <p:cNvSpPr/>
                  <p:nvPr/>
                </p:nvSpPr>
                <p:spPr>
                  <a:xfrm>
                    <a:off x="2992794" y="3015902"/>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Max0,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68" name="Rectangle 167">
                    <a:extLst>
                      <a:ext uri="{FF2B5EF4-FFF2-40B4-BE49-F238E27FC236}">
                        <a16:creationId xmlns:a16="http://schemas.microsoft.com/office/drawing/2014/main" id="{2402AB31-3212-18BB-72AE-7C46CF171628}"/>
                      </a:ext>
                    </a:extLst>
                  </p:cNvPr>
                  <p:cNvSpPr/>
                  <p:nvPr/>
                </p:nvSpPr>
                <p:spPr>
                  <a:xfrm>
                    <a:off x="3956401" y="3009349"/>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69" name="Rectangle 168">
                    <a:extLst>
                      <a:ext uri="{FF2B5EF4-FFF2-40B4-BE49-F238E27FC236}">
                        <a16:creationId xmlns:a16="http://schemas.microsoft.com/office/drawing/2014/main" id="{F3A8075F-454F-1141-9D0C-CFA5B8E3012F}"/>
                      </a:ext>
                    </a:extLst>
                  </p:cNvPr>
                  <p:cNvSpPr/>
                  <p:nvPr/>
                </p:nvSpPr>
                <p:spPr>
                  <a:xfrm>
                    <a:off x="4920007" y="3024455"/>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70" name="Rectangle 169">
                    <a:extLst>
                      <a:ext uri="{FF2B5EF4-FFF2-40B4-BE49-F238E27FC236}">
                        <a16:creationId xmlns:a16="http://schemas.microsoft.com/office/drawing/2014/main" id="{152EB51C-2F90-BB02-859E-9826CD5FE327}"/>
                      </a:ext>
                    </a:extLst>
                  </p:cNvPr>
                  <p:cNvSpPr/>
                  <p:nvPr/>
                </p:nvSpPr>
                <p:spPr>
                  <a:xfrm>
                    <a:off x="7415845" y="3027658"/>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525252">
                            <a:lumMod val="50000"/>
                          </a:srgbClr>
                        </a:solidFill>
                        <a:effectLst/>
                        <a:uLnTx/>
                        <a:uFillTx/>
                        <a:latin typeface="IntelOne Text Light"/>
                      </a:rPr>
                      <a:t>Max</a:t>
                    </a:r>
                    <a:r>
                      <a:rPr kumimoji="0" lang="en-US" sz="1400" b="0" i="0" u="none" strike="noStrike" kern="1200" cap="none" spc="0" normalizeH="0" baseline="-10000" noProof="0" dirty="0" err="1">
                        <a:ln>
                          <a:noFill/>
                        </a:ln>
                        <a:solidFill>
                          <a:srgbClr val="525252">
                            <a:lumMod val="50000"/>
                          </a:srgbClr>
                        </a:solidFill>
                        <a:effectLst/>
                        <a:uLnTx/>
                        <a:uFillTx/>
                        <a:latin typeface="IntelOne Text Light"/>
                      </a:rPr>
                      <a:t>m</a:t>
                    </a:r>
                    <a:r>
                      <a:rPr kumimoji="0" lang="en-US" sz="1400" b="0" i="0" u="none" strike="noStrike" kern="1200" cap="none" spc="0" normalizeH="0" baseline="0" noProof="0" dirty="0">
                        <a:ln>
                          <a:noFill/>
                        </a:ln>
                        <a:solidFill>
                          <a:srgbClr val="525252">
                            <a:lumMod val="50000"/>
                          </a:srgbClr>
                        </a:solidFill>
                        <a:effectLst/>
                        <a:uLnTx/>
                        <a:uFillTx/>
                        <a:latin typeface="IntelOne Text Ligh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71" name="Rectangle 170">
                    <a:extLst>
                      <a:ext uri="{FF2B5EF4-FFF2-40B4-BE49-F238E27FC236}">
                        <a16:creationId xmlns:a16="http://schemas.microsoft.com/office/drawing/2014/main" id="{27FD4070-D20A-F5DA-1CA0-46EA5DBA65FE}"/>
                      </a:ext>
                    </a:extLst>
                  </p:cNvPr>
                  <p:cNvSpPr/>
                  <p:nvPr/>
                </p:nvSpPr>
                <p:spPr>
                  <a:xfrm>
                    <a:off x="2932285" y="3621140"/>
                    <a:ext cx="5184397" cy="376653"/>
                  </a:xfrm>
                  <a:prstGeom prst="rect">
                    <a:avLst/>
                  </a:prstGeom>
                  <a:solidFill>
                    <a:srgbClr val="FFE17A"/>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Normalize 0</a:t>
                    </a:r>
                  </a:p>
                </p:txBody>
              </p:sp>
              <p:cxnSp>
                <p:nvCxnSpPr>
                  <p:cNvPr id="172" name="Straight Arrow Connector 171">
                    <a:extLst>
                      <a:ext uri="{FF2B5EF4-FFF2-40B4-BE49-F238E27FC236}">
                        <a16:creationId xmlns:a16="http://schemas.microsoft.com/office/drawing/2014/main" id="{A881C019-445E-EAE1-9EF2-648547446FB8}"/>
                      </a:ext>
                    </a:extLst>
                  </p:cNvPr>
                  <p:cNvCxnSpPr>
                    <a:cxnSpLocks/>
                    <a:stCxn id="167" idx="2"/>
                  </p:cNvCxnSpPr>
                  <p:nvPr/>
                </p:nvCxnSpPr>
                <p:spPr>
                  <a:xfrm>
                    <a:off x="3369273"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B202E5C9-4FD5-9449-C299-BE6E907011B2}"/>
                      </a:ext>
                    </a:extLst>
                  </p:cNvPr>
                  <p:cNvCxnSpPr>
                    <a:cxnSpLocks/>
                  </p:cNvCxnSpPr>
                  <p:nvPr/>
                </p:nvCxnSpPr>
                <p:spPr>
                  <a:xfrm>
                    <a:off x="4341869"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483FF0A4-27A8-1CEB-5AC2-9AF3EA3B3522}"/>
                      </a:ext>
                    </a:extLst>
                  </p:cNvPr>
                  <p:cNvCxnSpPr>
                    <a:cxnSpLocks/>
                    <a:stCxn id="169" idx="2"/>
                  </p:cNvCxnSpPr>
                  <p:nvPr/>
                </p:nvCxnSpPr>
                <p:spPr>
                  <a:xfrm flipH="1">
                    <a:off x="5296485" y="3401109"/>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3AA9C3F9-9444-29FC-349A-B8013F269110}"/>
                      </a:ext>
                    </a:extLst>
                  </p:cNvPr>
                  <p:cNvCxnSpPr>
                    <a:cxnSpLocks/>
                    <a:stCxn id="170" idx="2"/>
                  </p:cNvCxnSpPr>
                  <p:nvPr/>
                </p:nvCxnSpPr>
                <p:spPr>
                  <a:xfrm flipH="1">
                    <a:off x="7792323" y="3404311"/>
                    <a:ext cx="1" cy="21682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37D67D96-D973-23C3-A40D-A6B91D4CB2EB}"/>
                      </a:ext>
                    </a:extLst>
                  </p:cNvPr>
                  <p:cNvSpPr txBox="1"/>
                  <p:nvPr/>
                </p:nvSpPr>
                <p:spPr>
                  <a:xfrm>
                    <a:off x="2826708" y="1565699"/>
                    <a:ext cx="5922629"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Sequence Length processed in parallel = N/M</a:t>
                    </a:r>
                  </a:p>
                </p:txBody>
              </p:sp>
              <p:sp>
                <p:nvSpPr>
                  <p:cNvPr id="177" name="Rectangle 176">
                    <a:extLst>
                      <a:ext uri="{FF2B5EF4-FFF2-40B4-BE49-F238E27FC236}">
                        <a16:creationId xmlns:a16="http://schemas.microsoft.com/office/drawing/2014/main" id="{F62A4549-2BBC-6239-F02F-2ACABF5C3BCF}"/>
                      </a:ext>
                    </a:extLst>
                  </p:cNvPr>
                  <p:cNvSpPr/>
                  <p:nvPr/>
                </p:nvSpPr>
                <p:spPr>
                  <a:xfrm>
                    <a:off x="2962753"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78" name="Rectangle 177">
                    <a:extLst>
                      <a:ext uri="{FF2B5EF4-FFF2-40B4-BE49-F238E27FC236}">
                        <a16:creationId xmlns:a16="http://schemas.microsoft.com/office/drawing/2014/main" id="{880B5DB0-AF4B-6C1C-D880-043099EE8643}"/>
                      </a:ext>
                    </a:extLst>
                  </p:cNvPr>
                  <p:cNvSpPr/>
                  <p:nvPr/>
                </p:nvSpPr>
                <p:spPr>
                  <a:xfrm>
                    <a:off x="3868110"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79" name="Rectangle 178">
                    <a:extLst>
                      <a:ext uri="{FF2B5EF4-FFF2-40B4-BE49-F238E27FC236}">
                        <a16:creationId xmlns:a16="http://schemas.microsoft.com/office/drawing/2014/main" id="{59E5D470-5187-E893-D72C-2B3AAADEE4FA}"/>
                      </a:ext>
                    </a:extLst>
                  </p:cNvPr>
                  <p:cNvSpPr/>
                  <p:nvPr/>
                </p:nvSpPr>
                <p:spPr>
                  <a:xfrm>
                    <a:off x="4889965"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80" name="Rectangle 179">
                    <a:extLst>
                      <a:ext uri="{FF2B5EF4-FFF2-40B4-BE49-F238E27FC236}">
                        <a16:creationId xmlns:a16="http://schemas.microsoft.com/office/drawing/2014/main" id="{DBF4CCA1-110B-CC59-578A-9CA94CA0D829}"/>
                      </a:ext>
                    </a:extLst>
                  </p:cNvPr>
                  <p:cNvSpPr/>
                  <p:nvPr/>
                </p:nvSpPr>
                <p:spPr>
                  <a:xfrm>
                    <a:off x="7383007"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81" name="Rectangle 180">
                    <a:extLst>
                      <a:ext uri="{FF2B5EF4-FFF2-40B4-BE49-F238E27FC236}">
                        <a16:creationId xmlns:a16="http://schemas.microsoft.com/office/drawing/2014/main" id="{6540565E-F7B5-776D-F17E-429D4590EDF0}"/>
                      </a:ext>
                    </a:extLst>
                  </p:cNvPr>
                  <p:cNvSpPr/>
                  <p:nvPr/>
                </p:nvSpPr>
                <p:spPr>
                  <a:xfrm>
                    <a:off x="2970601" y="4488838"/>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82" name="Rectangle 181">
                    <a:extLst>
                      <a:ext uri="{FF2B5EF4-FFF2-40B4-BE49-F238E27FC236}">
                        <a16:creationId xmlns:a16="http://schemas.microsoft.com/office/drawing/2014/main" id="{04FBCF80-464E-1873-CC0E-A501B0DFFA3F}"/>
                      </a:ext>
                    </a:extLst>
                  </p:cNvPr>
                  <p:cNvSpPr/>
                  <p:nvPr/>
                </p:nvSpPr>
                <p:spPr>
                  <a:xfrm>
                    <a:off x="3865260" y="4495857"/>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83" name="Rectangle 182">
                    <a:extLst>
                      <a:ext uri="{FF2B5EF4-FFF2-40B4-BE49-F238E27FC236}">
                        <a16:creationId xmlns:a16="http://schemas.microsoft.com/office/drawing/2014/main" id="{64932C15-F18B-DB64-582F-944FA73FFA10}"/>
                      </a:ext>
                    </a:extLst>
                  </p:cNvPr>
                  <p:cNvSpPr/>
                  <p:nvPr/>
                </p:nvSpPr>
                <p:spPr>
                  <a:xfrm>
                    <a:off x="4893888"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84" name="Rectangle 183">
                    <a:extLst>
                      <a:ext uri="{FF2B5EF4-FFF2-40B4-BE49-F238E27FC236}">
                        <a16:creationId xmlns:a16="http://schemas.microsoft.com/office/drawing/2014/main" id="{EDC45E73-0B69-1BF5-B730-D1D98880B5AE}"/>
                      </a:ext>
                    </a:extLst>
                  </p:cNvPr>
                  <p:cNvSpPr/>
                  <p:nvPr/>
                </p:nvSpPr>
                <p:spPr>
                  <a:xfrm>
                    <a:off x="7386930"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grpSp>
              <p:nvGrpSpPr>
                <p:cNvPr id="100" name="Group 99">
                  <a:extLst>
                    <a:ext uri="{FF2B5EF4-FFF2-40B4-BE49-F238E27FC236}">
                      <a16:creationId xmlns:a16="http://schemas.microsoft.com/office/drawing/2014/main" id="{35BCAA8D-DD64-1999-0BFB-3C2A0F64CC39}"/>
                    </a:ext>
                  </a:extLst>
                </p:cNvPr>
                <p:cNvGrpSpPr/>
                <p:nvPr/>
              </p:nvGrpSpPr>
              <p:grpSpPr>
                <a:xfrm>
                  <a:off x="2908269" y="1264669"/>
                  <a:ext cx="5922629" cy="3587298"/>
                  <a:chOff x="2826708" y="1434283"/>
                  <a:chExt cx="5922629" cy="3587298"/>
                </a:xfrm>
              </p:grpSpPr>
              <p:sp>
                <p:nvSpPr>
                  <p:cNvPr id="131" name="Rectangle 130">
                    <a:extLst>
                      <a:ext uri="{FF2B5EF4-FFF2-40B4-BE49-F238E27FC236}">
                        <a16:creationId xmlns:a16="http://schemas.microsoft.com/office/drawing/2014/main" id="{59436DCF-83EC-72F0-51E5-4B5AF99A0A72}"/>
                      </a:ext>
                    </a:extLst>
                  </p:cNvPr>
                  <p:cNvSpPr/>
                  <p:nvPr/>
                </p:nvSpPr>
                <p:spPr>
                  <a:xfrm>
                    <a:off x="2835463" y="1434283"/>
                    <a:ext cx="5433060" cy="3587298"/>
                  </a:xfrm>
                  <a:prstGeom prst="rect">
                    <a:avLst/>
                  </a:prstGeom>
                  <a:solidFill>
                    <a:schemeClr val="bg2">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Light"/>
                    </a:endParaRPr>
                  </a:p>
                </p:txBody>
              </p:sp>
              <p:grpSp>
                <p:nvGrpSpPr>
                  <p:cNvPr id="132" name="Group 131">
                    <a:extLst>
                      <a:ext uri="{FF2B5EF4-FFF2-40B4-BE49-F238E27FC236}">
                        <a16:creationId xmlns:a16="http://schemas.microsoft.com/office/drawing/2014/main" id="{B2D33D9B-91B8-6830-1031-1244DCCB4233}"/>
                      </a:ext>
                    </a:extLst>
                  </p:cNvPr>
                  <p:cNvGrpSpPr/>
                  <p:nvPr/>
                </p:nvGrpSpPr>
                <p:grpSpPr>
                  <a:xfrm>
                    <a:off x="2984406" y="2383559"/>
                    <a:ext cx="5167618" cy="559242"/>
                    <a:chOff x="2491530" y="1421516"/>
                    <a:chExt cx="6448338" cy="796954"/>
                  </a:xfrm>
                </p:grpSpPr>
                <p:sp>
                  <p:nvSpPr>
                    <p:cNvPr id="156" name="Rectangle 155">
                      <a:extLst>
                        <a:ext uri="{FF2B5EF4-FFF2-40B4-BE49-F238E27FC236}">
                          <a16:creationId xmlns:a16="http://schemas.microsoft.com/office/drawing/2014/main" id="{A65B00BE-F860-7B4E-EEC2-F8E6E84CF970}"/>
                        </a:ext>
                      </a:extLst>
                    </p:cNvPr>
                    <p:cNvSpPr/>
                    <p:nvPr/>
                  </p:nvSpPr>
                  <p:spPr>
                    <a:xfrm>
                      <a:off x="2491530"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57" name="Rectangle 156">
                      <a:extLst>
                        <a:ext uri="{FF2B5EF4-FFF2-40B4-BE49-F238E27FC236}">
                          <a16:creationId xmlns:a16="http://schemas.microsoft.com/office/drawing/2014/main" id="{BD79EAF7-7984-D677-50B3-26F66C92305B}"/>
                        </a:ext>
                      </a:extLst>
                    </p:cNvPr>
                    <p:cNvSpPr/>
                    <p:nvPr/>
                  </p:nvSpPr>
                  <p:spPr>
                    <a:xfrm>
                      <a:off x="3693952"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58" name="Rectangle 157">
                      <a:extLst>
                        <a:ext uri="{FF2B5EF4-FFF2-40B4-BE49-F238E27FC236}">
                          <a16:creationId xmlns:a16="http://schemas.microsoft.com/office/drawing/2014/main" id="{F03B2BD4-484D-8307-266D-B50131414D3F}"/>
                        </a:ext>
                      </a:extLst>
                    </p:cNvPr>
                    <p:cNvSpPr/>
                    <p:nvPr/>
                  </p:nvSpPr>
                  <p:spPr>
                    <a:xfrm>
                      <a:off x="4896374"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59" name="Rectangle 158">
                      <a:extLst>
                        <a:ext uri="{FF2B5EF4-FFF2-40B4-BE49-F238E27FC236}">
                          <a16:creationId xmlns:a16="http://schemas.microsoft.com/office/drawing/2014/main" id="{6678C20D-54D4-983C-6F46-AFD99558A0F8}"/>
                        </a:ext>
                      </a:extLst>
                    </p:cNvPr>
                    <p:cNvSpPr/>
                    <p:nvPr/>
                  </p:nvSpPr>
                  <p:spPr>
                    <a:xfrm>
                      <a:off x="8000301"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cxnSp>
                <p:nvCxnSpPr>
                  <p:cNvPr id="133" name="Straight Arrow Connector 132">
                    <a:extLst>
                      <a:ext uri="{FF2B5EF4-FFF2-40B4-BE49-F238E27FC236}">
                        <a16:creationId xmlns:a16="http://schemas.microsoft.com/office/drawing/2014/main" id="{90EF640E-0CB2-0C92-DCA0-4B41753BC636}"/>
                      </a:ext>
                    </a:extLst>
                  </p:cNvPr>
                  <p:cNvCxnSpPr>
                    <a:cxnSpLocks/>
                  </p:cNvCxnSpPr>
                  <p:nvPr/>
                </p:nvCxnSpPr>
                <p:spPr>
                  <a:xfrm>
                    <a:off x="2932285" y="1904542"/>
                    <a:ext cx="5219739" cy="0"/>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0EA2B95A-EC8A-260E-9274-347837FFD499}"/>
                      </a:ext>
                    </a:extLst>
                  </p:cNvPr>
                  <p:cNvSpPr/>
                  <p:nvPr/>
                </p:nvSpPr>
                <p:spPr>
                  <a:xfrm>
                    <a:off x="2984406"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35" name="Rectangle 134">
                    <a:extLst>
                      <a:ext uri="{FF2B5EF4-FFF2-40B4-BE49-F238E27FC236}">
                        <a16:creationId xmlns:a16="http://schemas.microsoft.com/office/drawing/2014/main" id="{645BA3FB-CE7D-3D98-EF8B-712E58274777}"/>
                      </a:ext>
                    </a:extLst>
                  </p:cNvPr>
                  <p:cNvSpPr/>
                  <p:nvPr/>
                </p:nvSpPr>
                <p:spPr>
                  <a:xfrm>
                    <a:off x="3889763"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36" name="Rectangle 135">
                    <a:extLst>
                      <a:ext uri="{FF2B5EF4-FFF2-40B4-BE49-F238E27FC236}">
                        <a16:creationId xmlns:a16="http://schemas.microsoft.com/office/drawing/2014/main" id="{AB899556-0263-E317-419D-05FB6D2061D0}"/>
                      </a:ext>
                    </a:extLst>
                  </p:cNvPr>
                  <p:cNvSpPr/>
                  <p:nvPr/>
                </p:nvSpPr>
                <p:spPr>
                  <a:xfrm>
                    <a:off x="4911618"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37" name="Rectangle 136">
                    <a:extLst>
                      <a:ext uri="{FF2B5EF4-FFF2-40B4-BE49-F238E27FC236}">
                        <a16:creationId xmlns:a16="http://schemas.microsoft.com/office/drawing/2014/main" id="{AB214654-CD07-D6FF-FCA5-BD01A44BC8FA}"/>
                      </a:ext>
                    </a:extLst>
                  </p:cNvPr>
                  <p:cNvSpPr/>
                  <p:nvPr/>
                </p:nvSpPr>
                <p:spPr>
                  <a:xfrm>
                    <a:off x="7404660"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38" name="Rectangle 137">
                    <a:extLst>
                      <a:ext uri="{FF2B5EF4-FFF2-40B4-BE49-F238E27FC236}">
                        <a16:creationId xmlns:a16="http://schemas.microsoft.com/office/drawing/2014/main" id="{3941496B-653B-8338-4B49-2A37AB30683C}"/>
                      </a:ext>
                    </a:extLst>
                  </p:cNvPr>
                  <p:cNvSpPr/>
                  <p:nvPr/>
                </p:nvSpPr>
                <p:spPr>
                  <a:xfrm>
                    <a:off x="2992794" y="3015902"/>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Max0,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39" name="Rectangle 138">
                    <a:extLst>
                      <a:ext uri="{FF2B5EF4-FFF2-40B4-BE49-F238E27FC236}">
                        <a16:creationId xmlns:a16="http://schemas.microsoft.com/office/drawing/2014/main" id="{9B6E8DA2-C0B5-524E-6ACC-FAAE7CE1FAD0}"/>
                      </a:ext>
                    </a:extLst>
                  </p:cNvPr>
                  <p:cNvSpPr/>
                  <p:nvPr/>
                </p:nvSpPr>
                <p:spPr>
                  <a:xfrm>
                    <a:off x="3956401" y="3009349"/>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40" name="Rectangle 139">
                    <a:extLst>
                      <a:ext uri="{FF2B5EF4-FFF2-40B4-BE49-F238E27FC236}">
                        <a16:creationId xmlns:a16="http://schemas.microsoft.com/office/drawing/2014/main" id="{95F73152-A785-25F3-9E51-6D95FC97E368}"/>
                      </a:ext>
                    </a:extLst>
                  </p:cNvPr>
                  <p:cNvSpPr/>
                  <p:nvPr/>
                </p:nvSpPr>
                <p:spPr>
                  <a:xfrm>
                    <a:off x="4920007" y="3024455"/>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41" name="Rectangle 140">
                    <a:extLst>
                      <a:ext uri="{FF2B5EF4-FFF2-40B4-BE49-F238E27FC236}">
                        <a16:creationId xmlns:a16="http://schemas.microsoft.com/office/drawing/2014/main" id="{FAD34D41-A599-5C9B-9C6A-03F14FC22DDD}"/>
                      </a:ext>
                    </a:extLst>
                  </p:cNvPr>
                  <p:cNvSpPr/>
                  <p:nvPr/>
                </p:nvSpPr>
                <p:spPr>
                  <a:xfrm>
                    <a:off x="7415845" y="3027658"/>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525252">
                            <a:lumMod val="50000"/>
                          </a:srgbClr>
                        </a:solidFill>
                        <a:effectLst/>
                        <a:uLnTx/>
                        <a:uFillTx/>
                        <a:latin typeface="IntelOne Text Light"/>
                      </a:rPr>
                      <a:t>Max</a:t>
                    </a:r>
                    <a:r>
                      <a:rPr kumimoji="0" lang="en-US" sz="1400" b="0" i="0" u="none" strike="noStrike" kern="1200" cap="none" spc="0" normalizeH="0" baseline="-10000" noProof="0" dirty="0" err="1">
                        <a:ln>
                          <a:noFill/>
                        </a:ln>
                        <a:solidFill>
                          <a:srgbClr val="525252">
                            <a:lumMod val="50000"/>
                          </a:srgbClr>
                        </a:solidFill>
                        <a:effectLst/>
                        <a:uLnTx/>
                        <a:uFillTx/>
                        <a:latin typeface="IntelOne Text Light"/>
                      </a:rPr>
                      <a:t>m</a:t>
                    </a:r>
                    <a:r>
                      <a:rPr kumimoji="0" lang="en-US" sz="1400" b="0" i="0" u="none" strike="noStrike" kern="1200" cap="none" spc="0" normalizeH="0" baseline="0" noProof="0" dirty="0">
                        <a:ln>
                          <a:noFill/>
                        </a:ln>
                        <a:solidFill>
                          <a:srgbClr val="525252">
                            <a:lumMod val="50000"/>
                          </a:srgbClr>
                        </a:solidFill>
                        <a:effectLst/>
                        <a:uLnTx/>
                        <a:uFillTx/>
                        <a:latin typeface="IntelOne Text Ligh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42" name="Rectangle 141">
                    <a:extLst>
                      <a:ext uri="{FF2B5EF4-FFF2-40B4-BE49-F238E27FC236}">
                        <a16:creationId xmlns:a16="http://schemas.microsoft.com/office/drawing/2014/main" id="{8DD55DBD-A5D8-1AA8-754B-EF523F7FC5A2}"/>
                      </a:ext>
                    </a:extLst>
                  </p:cNvPr>
                  <p:cNvSpPr/>
                  <p:nvPr/>
                </p:nvSpPr>
                <p:spPr>
                  <a:xfrm>
                    <a:off x="2932285" y="3621140"/>
                    <a:ext cx="5184397" cy="376653"/>
                  </a:xfrm>
                  <a:prstGeom prst="rect">
                    <a:avLst/>
                  </a:prstGeom>
                  <a:solidFill>
                    <a:srgbClr val="FFE17A"/>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Normalize 0</a:t>
                    </a:r>
                  </a:p>
                </p:txBody>
              </p:sp>
              <p:cxnSp>
                <p:nvCxnSpPr>
                  <p:cNvPr id="143" name="Straight Arrow Connector 142">
                    <a:extLst>
                      <a:ext uri="{FF2B5EF4-FFF2-40B4-BE49-F238E27FC236}">
                        <a16:creationId xmlns:a16="http://schemas.microsoft.com/office/drawing/2014/main" id="{5D773D59-95CB-884C-4B1F-322D57285A2E}"/>
                      </a:ext>
                    </a:extLst>
                  </p:cNvPr>
                  <p:cNvCxnSpPr>
                    <a:cxnSpLocks/>
                    <a:stCxn id="138" idx="2"/>
                  </p:cNvCxnSpPr>
                  <p:nvPr/>
                </p:nvCxnSpPr>
                <p:spPr>
                  <a:xfrm>
                    <a:off x="3369273"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CE13A27-94F6-ED54-8394-F82BAD0D2089}"/>
                      </a:ext>
                    </a:extLst>
                  </p:cNvPr>
                  <p:cNvCxnSpPr>
                    <a:cxnSpLocks/>
                  </p:cNvCxnSpPr>
                  <p:nvPr/>
                </p:nvCxnSpPr>
                <p:spPr>
                  <a:xfrm>
                    <a:off x="4341869"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4BA807D-2F7E-AE2D-1DEB-DAD404EEFF1E}"/>
                      </a:ext>
                    </a:extLst>
                  </p:cNvPr>
                  <p:cNvCxnSpPr>
                    <a:cxnSpLocks/>
                    <a:stCxn id="140" idx="2"/>
                  </p:cNvCxnSpPr>
                  <p:nvPr/>
                </p:nvCxnSpPr>
                <p:spPr>
                  <a:xfrm flipH="1">
                    <a:off x="5296485" y="3401109"/>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66566964-18CD-730F-1C9B-18D86CBF2A9C}"/>
                      </a:ext>
                    </a:extLst>
                  </p:cNvPr>
                  <p:cNvCxnSpPr>
                    <a:cxnSpLocks/>
                    <a:stCxn id="141" idx="2"/>
                  </p:cNvCxnSpPr>
                  <p:nvPr/>
                </p:nvCxnSpPr>
                <p:spPr>
                  <a:xfrm flipH="1">
                    <a:off x="7792323" y="3404311"/>
                    <a:ext cx="1" cy="21682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62C69C92-12B8-C043-79CA-EE3E6257FF99}"/>
                      </a:ext>
                    </a:extLst>
                  </p:cNvPr>
                  <p:cNvSpPr txBox="1"/>
                  <p:nvPr/>
                </p:nvSpPr>
                <p:spPr>
                  <a:xfrm>
                    <a:off x="2826708" y="1565699"/>
                    <a:ext cx="59226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Sequence Length processed in parallel = N/M</a:t>
                    </a:r>
                  </a:p>
                </p:txBody>
              </p:sp>
              <p:sp>
                <p:nvSpPr>
                  <p:cNvPr id="148" name="Rectangle 147">
                    <a:extLst>
                      <a:ext uri="{FF2B5EF4-FFF2-40B4-BE49-F238E27FC236}">
                        <a16:creationId xmlns:a16="http://schemas.microsoft.com/office/drawing/2014/main" id="{BD76DC4B-1DFF-5CA9-6AC0-49304CB5F3EA}"/>
                      </a:ext>
                    </a:extLst>
                  </p:cNvPr>
                  <p:cNvSpPr/>
                  <p:nvPr/>
                </p:nvSpPr>
                <p:spPr>
                  <a:xfrm>
                    <a:off x="2962753"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49" name="Rectangle 148">
                    <a:extLst>
                      <a:ext uri="{FF2B5EF4-FFF2-40B4-BE49-F238E27FC236}">
                        <a16:creationId xmlns:a16="http://schemas.microsoft.com/office/drawing/2014/main" id="{B46C39B1-A98E-0A25-84C3-D95513533E0F}"/>
                      </a:ext>
                    </a:extLst>
                  </p:cNvPr>
                  <p:cNvSpPr/>
                  <p:nvPr/>
                </p:nvSpPr>
                <p:spPr>
                  <a:xfrm>
                    <a:off x="3868110"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50" name="Rectangle 149">
                    <a:extLst>
                      <a:ext uri="{FF2B5EF4-FFF2-40B4-BE49-F238E27FC236}">
                        <a16:creationId xmlns:a16="http://schemas.microsoft.com/office/drawing/2014/main" id="{A9B6C92B-CE8B-F2D3-9C27-8A5E8EBAAF13}"/>
                      </a:ext>
                    </a:extLst>
                  </p:cNvPr>
                  <p:cNvSpPr/>
                  <p:nvPr/>
                </p:nvSpPr>
                <p:spPr>
                  <a:xfrm>
                    <a:off x="4889965"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51" name="Rectangle 150">
                    <a:extLst>
                      <a:ext uri="{FF2B5EF4-FFF2-40B4-BE49-F238E27FC236}">
                        <a16:creationId xmlns:a16="http://schemas.microsoft.com/office/drawing/2014/main" id="{D262CA43-5050-A3A1-5770-03786EBCB9F8}"/>
                      </a:ext>
                    </a:extLst>
                  </p:cNvPr>
                  <p:cNvSpPr/>
                  <p:nvPr/>
                </p:nvSpPr>
                <p:spPr>
                  <a:xfrm>
                    <a:off x="7383007"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52" name="Rectangle 151">
                    <a:extLst>
                      <a:ext uri="{FF2B5EF4-FFF2-40B4-BE49-F238E27FC236}">
                        <a16:creationId xmlns:a16="http://schemas.microsoft.com/office/drawing/2014/main" id="{6C68FEEE-30A0-0DC0-6862-470855598DFE}"/>
                      </a:ext>
                    </a:extLst>
                  </p:cNvPr>
                  <p:cNvSpPr/>
                  <p:nvPr/>
                </p:nvSpPr>
                <p:spPr>
                  <a:xfrm>
                    <a:off x="2970601" y="4488838"/>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53" name="Rectangle 152">
                    <a:extLst>
                      <a:ext uri="{FF2B5EF4-FFF2-40B4-BE49-F238E27FC236}">
                        <a16:creationId xmlns:a16="http://schemas.microsoft.com/office/drawing/2014/main" id="{9847CA2C-0660-DBC3-3539-EB0CE446DCD7}"/>
                      </a:ext>
                    </a:extLst>
                  </p:cNvPr>
                  <p:cNvSpPr/>
                  <p:nvPr/>
                </p:nvSpPr>
                <p:spPr>
                  <a:xfrm>
                    <a:off x="3865260" y="4495857"/>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54" name="Rectangle 153">
                    <a:extLst>
                      <a:ext uri="{FF2B5EF4-FFF2-40B4-BE49-F238E27FC236}">
                        <a16:creationId xmlns:a16="http://schemas.microsoft.com/office/drawing/2014/main" id="{49F01EA5-3106-A408-22B7-783F647216F2}"/>
                      </a:ext>
                    </a:extLst>
                  </p:cNvPr>
                  <p:cNvSpPr/>
                  <p:nvPr/>
                </p:nvSpPr>
                <p:spPr>
                  <a:xfrm>
                    <a:off x="4893888"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55" name="Rectangle 154">
                    <a:extLst>
                      <a:ext uri="{FF2B5EF4-FFF2-40B4-BE49-F238E27FC236}">
                        <a16:creationId xmlns:a16="http://schemas.microsoft.com/office/drawing/2014/main" id="{ED3C0808-7E7B-6326-60FB-4FB8C3E097BA}"/>
                      </a:ext>
                    </a:extLst>
                  </p:cNvPr>
                  <p:cNvSpPr/>
                  <p:nvPr/>
                </p:nvSpPr>
                <p:spPr>
                  <a:xfrm>
                    <a:off x="7386930"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grpSp>
              <p:nvGrpSpPr>
                <p:cNvPr id="101" name="Group 100">
                  <a:extLst>
                    <a:ext uri="{FF2B5EF4-FFF2-40B4-BE49-F238E27FC236}">
                      <a16:creationId xmlns:a16="http://schemas.microsoft.com/office/drawing/2014/main" id="{8EDBC099-F7A7-1F41-E84C-14789DD3E544}"/>
                    </a:ext>
                  </a:extLst>
                </p:cNvPr>
                <p:cNvGrpSpPr/>
                <p:nvPr/>
              </p:nvGrpSpPr>
              <p:grpSpPr>
                <a:xfrm>
                  <a:off x="3015654" y="1078993"/>
                  <a:ext cx="5922629" cy="3587298"/>
                  <a:chOff x="2826708" y="1434283"/>
                  <a:chExt cx="5922629" cy="3587298"/>
                </a:xfrm>
              </p:grpSpPr>
              <p:sp>
                <p:nvSpPr>
                  <p:cNvPr id="102" name="Rectangle 101">
                    <a:extLst>
                      <a:ext uri="{FF2B5EF4-FFF2-40B4-BE49-F238E27FC236}">
                        <a16:creationId xmlns:a16="http://schemas.microsoft.com/office/drawing/2014/main" id="{B5099449-AFC8-A2E4-F6DD-31E901021E84}"/>
                      </a:ext>
                    </a:extLst>
                  </p:cNvPr>
                  <p:cNvSpPr/>
                  <p:nvPr/>
                </p:nvSpPr>
                <p:spPr>
                  <a:xfrm>
                    <a:off x="2835463" y="1434283"/>
                    <a:ext cx="5433060" cy="3587298"/>
                  </a:xfrm>
                  <a:prstGeom prst="rect">
                    <a:avLst/>
                  </a:prstGeom>
                  <a:solidFill>
                    <a:schemeClr val="bg2">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Light"/>
                    </a:endParaRPr>
                  </a:p>
                </p:txBody>
              </p:sp>
              <p:grpSp>
                <p:nvGrpSpPr>
                  <p:cNvPr id="103" name="Group 102">
                    <a:extLst>
                      <a:ext uri="{FF2B5EF4-FFF2-40B4-BE49-F238E27FC236}">
                        <a16:creationId xmlns:a16="http://schemas.microsoft.com/office/drawing/2014/main" id="{B5181465-6C0F-F490-9114-EA0FE47F262D}"/>
                      </a:ext>
                    </a:extLst>
                  </p:cNvPr>
                  <p:cNvGrpSpPr/>
                  <p:nvPr/>
                </p:nvGrpSpPr>
                <p:grpSpPr>
                  <a:xfrm>
                    <a:off x="2984406" y="2383559"/>
                    <a:ext cx="5167618" cy="559242"/>
                    <a:chOff x="2491530" y="1421516"/>
                    <a:chExt cx="6448338" cy="796954"/>
                  </a:xfrm>
                </p:grpSpPr>
                <p:sp>
                  <p:nvSpPr>
                    <p:cNvPr id="127" name="Rectangle 126">
                      <a:extLst>
                        <a:ext uri="{FF2B5EF4-FFF2-40B4-BE49-F238E27FC236}">
                          <a16:creationId xmlns:a16="http://schemas.microsoft.com/office/drawing/2014/main" id="{8DBDBC7D-A0DF-1C3C-AF7E-19D32ED63C05}"/>
                        </a:ext>
                      </a:extLst>
                    </p:cNvPr>
                    <p:cNvSpPr/>
                    <p:nvPr/>
                  </p:nvSpPr>
                  <p:spPr>
                    <a:xfrm>
                      <a:off x="2491530"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28" name="Rectangle 127">
                      <a:extLst>
                        <a:ext uri="{FF2B5EF4-FFF2-40B4-BE49-F238E27FC236}">
                          <a16:creationId xmlns:a16="http://schemas.microsoft.com/office/drawing/2014/main" id="{7C6103BE-1490-D4AB-9E86-FCC35D22DD44}"/>
                        </a:ext>
                      </a:extLst>
                    </p:cNvPr>
                    <p:cNvSpPr/>
                    <p:nvPr/>
                  </p:nvSpPr>
                  <p:spPr>
                    <a:xfrm>
                      <a:off x="3693952"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29" name="Rectangle 128">
                      <a:extLst>
                        <a:ext uri="{FF2B5EF4-FFF2-40B4-BE49-F238E27FC236}">
                          <a16:creationId xmlns:a16="http://schemas.microsoft.com/office/drawing/2014/main" id="{3DD87973-3253-E6B0-9548-193A453C22A5}"/>
                        </a:ext>
                      </a:extLst>
                    </p:cNvPr>
                    <p:cNvSpPr/>
                    <p:nvPr/>
                  </p:nvSpPr>
                  <p:spPr>
                    <a:xfrm>
                      <a:off x="4896374"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30" name="Rectangle 129">
                      <a:extLst>
                        <a:ext uri="{FF2B5EF4-FFF2-40B4-BE49-F238E27FC236}">
                          <a16:creationId xmlns:a16="http://schemas.microsoft.com/office/drawing/2014/main" id="{77167E62-B8C9-04AC-0029-AC2D7AB8EB2F}"/>
                        </a:ext>
                      </a:extLst>
                    </p:cNvPr>
                    <p:cNvSpPr/>
                    <p:nvPr/>
                  </p:nvSpPr>
                  <p:spPr>
                    <a:xfrm>
                      <a:off x="8000301"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cxnSp>
                <p:nvCxnSpPr>
                  <p:cNvPr id="104" name="Straight Arrow Connector 103">
                    <a:extLst>
                      <a:ext uri="{FF2B5EF4-FFF2-40B4-BE49-F238E27FC236}">
                        <a16:creationId xmlns:a16="http://schemas.microsoft.com/office/drawing/2014/main" id="{DC2136D9-D814-609C-840F-12938FEE475E}"/>
                      </a:ext>
                    </a:extLst>
                  </p:cNvPr>
                  <p:cNvCxnSpPr>
                    <a:cxnSpLocks/>
                  </p:cNvCxnSpPr>
                  <p:nvPr/>
                </p:nvCxnSpPr>
                <p:spPr>
                  <a:xfrm>
                    <a:off x="2932285" y="1904542"/>
                    <a:ext cx="5219739" cy="0"/>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D53E822C-BFF7-5545-7DFD-7A20FA674EA5}"/>
                      </a:ext>
                    </a:extLst>
                  </p:cNvPr>
                  <p:cNvSpPr/>
                  <p:nvPr/>
                </p:nvSpPr>
                <p:spPr>
                  <a:xfrm>
                    <a:off x="2984406"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06" name="Rectangle 105">
                    <a:extLst>
                      <a:ext uri="{FF2B5EF4-FFF2-40B4-BE49-F238E27FC236}">
                        <a16:creationId xmlns:a16="http://schemas.microsoft.com/office/drawing/2014/main" id="{7D03E03F-4A0D-AE07-D7A5-C584C763925C}"/>
                      </a:ext>
                    </a:extLst>
                  </p:cNvPr>
                  <p:cNvSpPr/>
                  <p:nvPr/>
                </p:nvSpPr>
                <p:spPr>
                  <a:xfrm>
                    <a:off x="3889763"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07" name="Rectangle 106">
                    <a:extLst>
                      <a:ext uri="{FF2B5EF4-FFF2-40B4-BE49-F238E27FC236}">
                        <a16:creationId xmlns:a16="http://schemas.microsoft.com/office/drawing/2014/main" id="{B8169D32-78E7-5DAC-4C57-F31784221BC1}"/>
                      </a:ext>
                    </a:extLst>
                  </p:cNvPr>
                  <p:cNvSpPr/>
                  <p:nvPr/>
                </p:nvSpPr>
                <p:spPr>
                  <a:xfrm>
                    <a:off x="4911618"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08" name="Rectangle 107">
                    <a:extLst>
                      <a:ext uri="{FF2B5EF4-FFF2-40B4-BE49-F238E27FC236}">
                        <a16:creationId xmlns:a16="http://schemas.microsoft.com/office/drawing/2014/main" id="{C6EA5D00-6F52-8B54-8B83-2C2A858617FB}"/>
                      </a:ext>
                    </a:extLst>
                  </p:cNvPr>
                  <p:cNvSpPr/>
                  <p:nvPr/>
                </p:nvSpPr>
                <p:spPr>
                  <a:xfrm>
                    <a:off x="7404660"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09" name="Rectangle 108">
                    <a:extLst>
                      <a:ext uri="{FF2B5EF4-FFF2-40B4-BE49-F238E27FC236}">
                        <a16:creationId xmlns:a16="http://schemas.microsoft.com/office/drawing/2014/main" id="{5EF4F06E-934C-B6F3-8AF5-A4B6EB8EA167}"/>
                      </a:ext>
                    </a:extLst>
                  </p:cNvPr>
                  <p:cNvSpPr/>
                  <p:nvPr/>
                </p:nvSpPr>
                <p:spPr>
                  <a:xfrm>
                    <a:off x="2992794" y="3015902"/>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Max0,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10" name="Rectangle 109">
                    <a:extLst>
                      <a:ext uri="{FF2B5EF4-FFF2-40B4-BE49-F238E27FC236}">
                        <a16:creationId xmlns:a16="http://schemas.microsoft.com/office/drawing/2014/main" id="{12B6398C-FDC2-F70E-AC1B-097F8CB527EE}"/>
                      </a:ext>
                    </a:extLst>
                  </p:cNvPr>
                  <p:cNvSpPr/>
                  <p:nvPr/>
                </p:nvSpPr>
                <p:spPr>
                  <a:xfrm>
                    <a:off x="3956401" y="3009349"/>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11" name="Rectangle 110">
                    <a:extLst>
                      <a:ext uri="{FF2B5EF4-FFF2-40B4-BE49-F238E27FC236}">
                        <a16:creationId xmlns:a16="http://schemas.microsoft.com/office/drawing/2014/main" id="{B7EF8BD4-686A-C7DB-7E57-A4DF6C3EF2A8}"/>
                      </a:ext>
                    </a:extLst>
                  </p:cNvPr>
                  <p:cNvSpPr/>
                  <p:nvPr/>
                </p:nvSpPr>
                <p:spPr>
                  <a:xfrm>
                    <a:off x="4920007" y="3024455"/>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12" name="Rectangle 111">
                    <a:extLst>
                      <a:ext uri="{FF2B5EF4-FFF2-40B4-BE49-F238E27FC236}">
                        <a16:creationId xmlns:a16="http://schemas.microsoft.com/office/drawing/2014/main" id="{C36D52F8-4B92-860C-4D93-EA0AB9F5442A}"/>
                      </a:ext>
                    </a:extLst>
                  </p:cNvPr>
                  <p:cNvSpPr/>
                  <p:nvPr/>
                </p:nvSpPr>
                <p:spPr>
                  <a:xfrm>
                    <a:off x="7415845" y="3027658"/>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525252">
                            <a:lumMod val="50000"/>
                          </a:srgbClr>
                        </a:solidFill>
                        <a:effectLst/>
                        <a:uLnTx/>
                        <a:uFillTx/>
                        <a:latin typeface="IntelOne Text Light"/>
                      </a:rPr>
                      <a:t>Max</a:t>
                    </a:r>
                    <a:r>
                      <a:rPr kumimoji="0" lang="en-US" sz="1400" b="0" i="0" u="none" strike="noStrike" kern="1200" cap="none" spc="0" normalizeH="0" baseline="-10000" noProof="0" dirty="0" err="1">
                        <a:ln>
                          <a:noFill/>
                        </a:ln>
                        <a:solidFill>
                          <a:srgbClr val="525252">
                            <a:lumMod val="50000"/>
                          </a:srgbClr>
                        </a:solidFill>
                        <a:effectLst/>
                        <a:uLnTx/>
                        <a:uFillTx/>
                        <a:latin typeface="IntelOne Text Light"/>
                      </a:rPr>
                      <a:t>m</a:t>
                    </a:r>
                    <a:r>
                      <a:rPr kumimoji="0" lang="en-US" sz="1400" b="0" i="0" u="none" strike="noStrike" kern="1200" cap="none" spc="0" normalizeH="0" baseline="0" noProof="0" dirty="0">
                        <a:ln>
                          <a:noFill/>
                        </a:ln>
                        <a:solidFill>
                          <a:srgbClr val="525252">
                            <a:lumMod val="50000"/>
                          </a:srgbClr>
                        </a:solidFill>
                        <a:effectLst/>
                        <a:uLnTx/>
                        <a:uFillTx/>
                        <a:latin typeface="IntelOne Text Ligh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13" name="Rectangle 112">
                    <a:extLst>
                      <a:ext uri="{FF2B5EF4-FFF2-40B4-BE49-F238E27FC236}">
                        <a16:creationId xmlns:a16="http://schemas.microsoft.com/office/drawing/2014/main" id="{8E7AA181-D499-BDC2-AECF-76377323F30A}"/>
                      </a:ext>
                    </a:extLst>
                  </p:cNvPr>
                  <p:cNvSpPr/>
                  <p:nvPr/>
                </p:nvSpPr>
                <p:spPr>
                  <a:xfrm>
                    <a:off x="2932285" y="3621140"/>
                    <a:ext cx="5184397" cy="376653"/>
                  </a:xfrm>
                  <a:prstGeom prst="rect">
                    <a:avLst/>
                  </a:prstGeom>
                  <a:solidFill>
                    <a:srgbClr val="FFE17A"/>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Normalize</a:t>
                    </a:r>
                  </a:p>
                </p:txBody>
              </p:sp>
              <p:cxnSp>
                <p:nvCxnSpPr>
                  <p:cNvPr id="114" name="Straight Arrow Connector 113">
                    <a:extLst>
                      <a:ext uri="{FF2B5EF4-FFF2-40B4-BE49-F238E27FC236}">
                        <a16:creationId xmlns:a16="http://schemas.microsoft.com/office/drawing/2014/main" id="{E39BA834-BFB1-70D5-868A-97F19DDA49E7}"/>
                      </a:ext>
                    </a:extLst>
                  </p:cNvPr>
                  <p:cNvCxnSpPr>
                    <a:cxnSpLocks/>
                    <a:stCxn id="109" idx="2"/>
                  </p:cNvCxnSpPr>
                  <p:nvPr/>
                </p:nvCxnSpPr>
                <p:spPr>
                  <a:xfrm>
                    <a:off x="3369273"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1F13548-7087-2908-B42F-DEFFB6A1EA7B}"/>
                      </a:ext>
                    </a:extLst>
                  </p:cNvPr>
                  <p:cNvCxnSpPr>
                    <a:cxnSpLocks/>
                  </p:cNvCxnSpPr>
                  <p:nvPr/>
                </p:nvCxnSpPr>
                <p:spPr>
                  <a:xfrm>
                    <a:off x="4341869"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364CF82-7530-A495-0EC7-D34D72320F9C}"/>
                      </a:ext>
                    </a:extLst>
                  </p:cNvPr>
                  <p:cNvCxnSpPr>
                    <a:cxnSpLocks/>
                    <a:stCxn id="111" idx="2"/>
                  </p:cNvCxnSpPr>
                  <p:nvPr/>
                </p:nvCxnSpPr>
                <p:spPr>
                  <a:xfrm flipH="1">
                    <a:off x="5296485" y="3401109"/>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862A0ED8-2597-A9D4-9BF3-4EE0DB21B120}"/>
                      </a:ext>
                    </a:extLst>
                  </p:cNvPr>
                  <p:cNvCxnSpPr>
                    <a:cxnSpLocks/>
                    <a:stCxn id="112" idx="2"/>
                  </p:cNvCxnSpPr>
                  <p:nvPr/>
                </p:nvCxnSpPr>
                <p:spPr>
                  <a:xfrm flipH="1">
                    <a:off x="7792323" y="3404311"/>
                    <a:ext cx="1" cy="21682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7EFCCD35-97E1-F187-8C01-D57CFA6FD24E}"/>
                      </a:ext>
                    </a:extLst>
                  </p:cNvPr>
                  <p:cNvSpPr txBox="1"/>
                  <p:nvPr/>
                </p:nvSpPr>
                <p:spPr>
                  <a:xfrm>
                    <a:off x="2826708" y="1565699"/>
                    <a:ext cx="59226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Sequence Length processed in parallel = N/M</a:t>
                    </a:r>
                  </a:p>
                </p:txBody>
              </p:sp>
              <p:sp>
                <p:nvSpPr>
                  <p:cNvPr id="119" name="Rectangle 118">
                    <a:extLst>
                      <a:ext uri="{FF2B5EF4-FFF2-40B4-BE49-F238E27FC236}">
                        <a16:creationId xmlns:a16="http://schemas.microsoft.com/office/drawing/2014/main" id="{7AA298FA-65ED-38D2-8971-F63731150107}"/>
                      </a:ext>
                    </a:extLst>
                  </p:cNvPr>
                  <p:cNvSpPr/>
                  <p:nvPr/>
                </p:nvSpPr>
                <p:spPr>
                  <a:xfrm>
                    <a:off x="2962753"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20" name="Rectangle 119">
                    <a:extLst>
                      <a:ext uri="{FF2B5EF4-FFF2-40B4-BE49-F238E27FC236}">
                        <a16:creationId xmlns:a16="http://schemas.microsoft.com/office/drawing/2014/main" id="{5CEA41CD-47E3-ACA0-63DD-494BD7C393CF}"/>
                      </a:ext>
                    </a:extLst>
                  </p:cNvPr>
                  <p:cNvSpPr/>
                  <p:nvPr/>
                </p:nvSpPr>
                <p:spPr>
                  <a:xfrm>
                    <a:off x="3868110"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21" name="Rectangle 120">
                    <a:extLst>
                      <a:ext uri="{FF2B5EF4-FFF2-40B4-BE49-F238E27FC236}">
                        <a16:creationId xmlns:a16="http://schemas.microsoft.com/office/drawing/2014/main" id="{9C836D8C-152B-9A29-BD91-B0C49CDC8C48}"/>
                      </a:ext>
                    </a:extLst>
                  </p:cNvPr>
                  <p:cNvSpPr/>
                  <p:nvPr/>
                </p:nvSpPr>
                <p:spPr>
                  <a:xfrm>
                    <a:off x="4889965"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22" name="Rectangle 121">
                    <a:extLst>
                      <a:ext uri="{FF2B5EF4-FFF2-40B4-BE49-F238E27FC236}">
                        <a16:creationId xmlns:a16="http://schemas.microsoft.com/office/drawing/2014/main" id="{9291C63C-DF9B-64DF-7BEB-2A01B74186E1}"/>
                      </a:ext>
                    </a:extLst>
                  </p:cNvPr>
                  <p:cNvSpPr/>
                  <p:nvPr/>
                </p:nvSpPr>
                <p:spPr>
                  <a:xfrm>
                    <a:off x="7383007"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23" name="Rectangle 122">
                    <a:extLst>
                      <a:ext uri="{FF2B5EF4-FFF2-40B4-BE49-F238E27FC236}">
                        <a16:creationId xmlns:a16="http://schemas.microsoft.com/office/drawing/2014/main" id="{B86E2807-432A-2A6F-82CD-42260EC1779A}"/>
                      </a:ext>
                    </a:extLst>
                  </p:cNvPr>
                  <p:cNvSpPr/>
                  <p:nvPr/>
                </p:nvSpPr>
                <p:spPr>
                  <a:xfrm>
                    <a:off x="2970601" y="4488838"/>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24" name="Rectangle 123">
                    <a:extLst>
                      <a:ext uri="{FF2B5EF4-FFF2-40B4-BE49-F238E27FC236}">
                        <a16:creationId xmlns:a16="http://schemas.microsoft.com/office/drawing/2014/main" id="{639AFB85-67F1-03F9-3140-3AB2F38C8F2D}"/>
                      </a:ext>
                    </a:extLst>
                  </p:cNvPr>
                  <p:cNvSpPr/>
                  <p:nvPr/>
                </p:nvSpPr>
                <p:spPr>
                  <a:xfrm>
                    <a:off x="3865260" y="4495857"/>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25" name="Rectangle 124">
                    <a:extLst>
                      <a:ext uri="{FF2B5EF4-FFF2-40B4-BE49-F238E27FC236}">
                        <a16:creationId xmlns:a16="http://schemas.microsoft.com/office/drawing/2014/main" id="{572A133E-B80B-EA49-9CD8-0FD9D538E716}"/>
                      </a:ext>
                    </a:extLst>
                  </p:cNvPr>
                  <p:cNvSpPr/>
                  <p:nvPr/>
                </p:nvSpPr>
                <p:spPr>
                  <a:xfrm>
                    <a:off x="4893888"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26" name="Rectangle 125">
                    <a:extLst>
                      <a:ext uri="{FF2B5EF4-FFF2-40B4-BE49-F238E27FC236}">
                        <a16:creationId xmlns:a16="http://schemas.microsoft.com/office/drawing/2014/main" id="{CC8232F9-8571-825E-0D14-7D726294B88D}"/>
                      </a:ext>
                    </a:extLst>
                  </p:cNvPr>
                  <p:cNvSpPr/>
                  <p:nvPr/>
                </p:nvSpPr>
                <p:spPr>
                  <a:xfrm>
                    <a:off x="7386930"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grpSp>
          <p:sp>
            <p:nvSpPr>
              <p:cNvPr id="98" name="TextBox 97">
                <a:extLst>
                  <a:ext uri="{FF2B5EF4-FFF2-40B4-BE49-F238E27FC236}">
                    <a16:creationId xmlns:a16="http://schemas.microsoft.com/office/drawing/2014/main" id="{1EF99AB0-0F0A-9364-2AC4-E52AB433A47D}"/>
                  </a:ext>
                </a:extLst>
              </p:cNvPr>
              <p:cNvSpPr txBox="1"/>
              <p:nvPr/>
            </p:nvSpPr>
            <p:spPr>
              <a:xfrm>
                <a:off x="7806035" y="1021647"/>
                <a:ext cx="22644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IntelOne Text Light"/>
                  </a:rPr>
                  <a:t>Tile 0</a:t>
                </a:r>
              </a:p>
            </p:txBody>
          </p:sp>
        </p:grpSp>
      </p:grpSp>
      <p:cxnSp>
        <p:nvCxnSpPr>
          <p:cNvPr id="190" name="Straight Connector 189">
            <a:extLst>
              <a:ext uri="{FF2B5EF4-FFF2-40B4-BE49-F238E27FC236}">
                <a16:creationId xmlns:a16="http://schemas.microsoft.com/office/drawing/2014/main" id="{7FC6744A-9BEB-4A07-0C8A-0788FF4229BD}"/>
              </a:ext>
            </a:extLst>
          </p:cNvPr>
          <p:cNvCxnSpPr/>
          <p:nvPr/>
        </p:nvCxnSpPr>
        <p:spPr>
          <a:xfrm flipV="1">
            <a:off x="3897086" y="2242975"/>
            <a:ext cx="1240971" cy="1173495"/>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F69AEAB-3C31-37E0-C813-E057D1831A0A}"/>
              </a:ext>
            </a:extLst>
          </p:cNvPr>
          <p:cNvCxnSpPr>
            <a:cxnSpLocks/>
          </p:cNvCxnSpPr>
          <p:nvPr/>
        </p:nvCxnSpPr>
        <p:spPr>
          <a:xfrm>
            <a:off x="3776367" y="5029847"/>
            <a:ext cx="1277793" cy="731773"/>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096C4DD0-681A-A328-EEDD-2563CDF03D15}"/>
              </a:ext>
            </a:extLst>
          </p:cNvPr>
          <p:cNvSpPr txBox="1"/>
          <p:nvPr/>
        </p:nvSpPr>
        <p:spPr>
          <a:xfrm>
            <a:off x="334717" y="1251621"/>
            <a:ext cx="50001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Gordon Creek test chip, scheduled to be taped-in WW’08</a:t>
            </a:r>
          </a:p>
        </p:txBody>
      </p:sp>
      <p:sp>
        <p:nvSpPr>
          <p:cNvPr id="199" name="Content Placeholder 2">
            <a:extLst>
              <a:ext uri="{FF2B5EF4-FFF2-40B4-BE49-F238E27FC236}">
                <a16:creationId xmlns:a16="http://schemas.microsoft.com/office/drawing/2014/main" id="{7D18F6A4-7E58-8A6D-39AB-9AF420FD7BD9}"/>
              </a:ext>
            </a:extLst>
          </p:cNvPr>
          <p:cNvSpPr>
            <a:spLocks noGrp="1"/>
          </p:cNvSpPr>
          <p:nvPr>
            <p:ph idx="1"/>
          </p:nvPr>
        </p:nvSpPr>
        <p:spPr>
          <a:xfrm>
            <a:off x="5658018" y="295836"/>
            <a:ext cx="10972800" cy="1238867"/>
          </a:xfrm>
        </p:spPr>
        <p:txBody>
          <a:bodyPr>
            <a:normAutofit fontScale="77500" lnSpcReduction="20000"/>
          </a:bodyPr>
          <a:lstStyle/>
          <a:p>
            <a:r>
              <a:rPr lang="en-US" dirty="0"/>
              <a:t>2 pass algorithm</a:t>
            </a:r>
          </a:p>
          <a:p>
            <a:pPr lvl="1"/>
            <a:r>
              <a:rPr lang="en-US" dirty="0"/>
              <a:t>Pass 1 :  calculate sum and max</a:t>
            </a:r>
          </a:p>
          <a:p>
            <a:pPr lvl="1"/>
            <a:r>
              <a:rPr lang="en-US" dirty="0"/>
              <a:t>Pass 2: calculate </a:t>
            </a:r>
            <a:r>
              <a:rPr lang="en-US" dirty="0" err="1"/>
              <a:t>softmax</a:t>
            </a:r>
            <a:r>
              <a:rPr lang="en-US" dirty="0"/>
              <a:t> probabilities</a:t>
            </a:r>
          </a:p>
          <a:p>
            <a:r>
              <a:rPr lang="en-US" dirty="0"/>
              <a:t>Normalize:</a:t>
            </a:r>
          </a:p>
          <a:p>
            <a:pPr marL="457200" lvl="1" indent="0">
              <a:buNone/>
            </a:pPr>
            <a:endParaRPr lang="en-US" i="1" dirty="0"/>
          </a:p>
        </p:txBody>
      </p:sp>
      <p:pic>
        <p:nvPicPr>
          <p:cNvPr id="200" name="Picture 199">
            <a:extLst>
              <a:ext uri="{FF2B5EF4-FFF2-40B4-BE49-F238E27FC236}">
                <a16:creationId xmlns:a16="http://schemas.microsoft.com/office/drawing/2014/main" id="{3582B0AB-2844-F41F-636E-CDB3C7B50DA9}"/>
              </a:ext>
            </a:extLst>
          </p:cNvPr>
          <p:cNvPicPr>
            <a:picLocks noChangeAspect="1"/>
          </p:cNvPicPr>
          <p:nvPr/>
        </p:nvPicPr>
        <p:blipFill>
          <a:blip r:embed="rId3"/>
          <a:stretch>
            <a:fillRect/>
          </a:stretch>
        </p:blipFill>
        <p:spPr>
          <a:xfrm>
            <a:off x="8027558" y="1125456"/>
            <a:ext cx="3994791" cy="430752"/>
          </a:xfrm>
          <a:prstGeom prst="rect">
            <a:avLst/>
          </a:prstGeom>
        </p:spPr>
      </p:pic>
    </p:spTree>
    <p:extLst>
      <p:ext uri="{BB962C8B-B14F-4D97-AF65-F5344CB8AC3E}">
        <p14:creationId xmlns:p14="http://schemas.microsoft.com/office/powerpoint/2010/main" val="243427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screenshot of a video game&#10;&#10;Description automatically generated">
            <a:extLst>
              <a:ext uri="{FF2B5EF4-FFF2-40B4-BE49-F238E27FC236}">
                <a16:creationId xmlns:a16="http://schemas.microsoft.com/office/drawing/2014/main" id="{D3CD1176-F434-5969-F648-97B4B301F0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97019" y="1244600"/>
            <a:ext cx="7041091" cy="5087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logo&#10;&#10;Description automatically generated">
            <a:extLst>
              <a:ext uri="{FF2B5EF4-FFF2-40B4-BE49-F238E27FC236}">
                <a16:creationId xmlns:a16="http://schemas.microsoft.com/office/drawing/2014/main" id="{A5066917-073E-AD30-639A-A8BDF9B9941F}"/>
              </a:ext>
            </a:extLst>
          </p:cNvPr>
          <p:cNvPicPr>
            <a:picLocks noChangeAspect="1"/>
          </p:cNvPicPr>
          <p:nvPr/>
        </p:nvPicPr>
        <p:blipFill>
          <a:blip r:embed="rId4"/>
          <a:stretch>
            <a:fillRect/>
          </a:stretch>
        </p:blipFill>
        <p:spPr>
          <a:xfrm>
            <a:off x="305166" y="1364862"/>
            <a:ext cx="3436253" cy="1666582"/>
          </a:xfrm>
          <a:prstGeom prst="rect">
            <a:avLst/>
          </a:prstGeom>
        </p:spPr>
      </p:pic>
      <p:pic>
        <p:nvPicPr>
          <p:cNvPr id="9" name="Picture 8">
            <a:extLst>
              <a:ext uri="{FF2B5EF4-FFF2-40B4-BE49-F238E27FC236}">
                <a16:creationId xmlns:a16="http://schemas.microsoft.com/office/drawing/2014/main" id="{2E9B60E1-8811-D462-040D-9FD0F3BAC5F0}"/>
              </a:ext>
            </a:extLst>
          </p:cNvPr>
          <p:cNvPicPr>
            <a:picLocks noChangeAspect="1"/>
          </p:cNvPicPr>
          <p:nvPr/>
        </p:nvPicPr>
        <p:blipFill>
          <a:blip r:embed="rId5"/>
          <a:stretch>
            <a:fillRect/>
          </a:stretch>
        </p:blipFill>
        <p:spPr>
          <a:xfrm>
            <a:off x="305167" y="3632200"/>
            <a:ext cx="3436253" cy="2509086"/>
          </a:xfrm>
          <a:prstGeom prst="rect">
            <a:avLst/>
          </a:prstGeom>
        </p:spPr>
      </p:pic>
      <p:sp>
        <p:nvSpPr>
          <p:cNvPr id="10" name="TextBox 9">
            <a:extLst>
              <a:ext uri="{FF2B5EF4-FFF2-40B4-BE49-F238E27FC236}">
                <a16:creationId xmlns:a16="http://schemas.microsoft.com/office/drawing/2014/main" id="{D4459AA1-291B-0266-D3C4-E61C4374FECB}"/>
              </a:ext>
            </a:extLst>
          </p:cNvPr>
          <p:cNvSpPr txBox="1"/>
          <p:nvPr/>
        </p:nvSpPr>
        <p:spPr>
          <a:xfrm>
            <a:off x="2353685" y="3632200"/>
            <a:ext cx="8670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48KB</a:t>
            </a:r>
          </a:p>
        </p:txBody>
      </p:sp>
      <p:sp>
        <p:nvSpPr>
          <p:cNvPr id="11" name="TextBox 10">
            <a:extLst>
              <a:ext uri="{FF2B5EF4-FFF2-40B4-BE49-F238E27FC236}">
                <a16:creationId xmlns:a16="http://schemas.microsoft.com/office/drawing/2014/main" id="{28C6EBFD-696A-DD2B-A46D-7D6507785EE6}"/>
              </a:ext>
            </a:extLst>
          </p:cNvPr>
          <p:cNvSpPr txBox="1"/>
          <p:nvPr/>
        </p:nvSpPr>
        <p:spPr>
          <a:xfrm>
            <a:off x="845820" y="5585631"/>
            <a:ext cx="138430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390k cells</a:t>
            </a:r>
          </a:p>
        </p:txBody>
      </p:sp>
      <p:cxnSp>
        <p:nvCxnSpPr>
          <p:cNvPr id="13" name="Straight Arrow Connector 12">
            <a:extLst>
              <a:ext uri="{FF2B5EF4-FFF2-40B4-BE49-F238E27FC236}">
                <a16:creationId xmlns:a16="http://schemas.microsoft.com/office/drawing/2014/main" id="{60D6B9A8-9CB1-2BAD-4CA8-C10C3241D599}"/>
              </a:ext>
            </a:extLst>
          </p:cNvPr>
          <p:cNvCxnSpPr/>
          <p:nvPr/>
        </p:nvCxnSpPr>
        <p:spPr>
          <a:xfrm>
            <a:off x="4097019" y="1132840"/>
            <a:ext cx="7041091" cy="0"/>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3FB7A5D-E74D-5E88-8171-F0F9717DC5AC}"/>
              </a:ext>
            </a:extLst>
          </p:cNvPr>
          <p:cNvSpPr txBox="1"/>
          <p:nvPr/>
        </p:nvSpPr>
        <p:spPr>
          <a:xfrm>
            <a:off x="6979920" y="793988"/>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1850 um</a:t>
            </a:r>
          </a:p>
        </p:txBody>
      </p:sp>
      <p:cxnSp>
        <p:nvCxnSpPr>
          <p:cNvPr id="15" name="Straight Arrow Connector 14">
            <a:extLst>
              <a:ext uri="{FF2B5EF4-FFF2-40B4-BE49-F238E27FC236}">
                <a16:creationId xmlns:a16="http://schemas.microsoft.com/office/drawing/2014/main" id="{52F169D8-3593-0245-8B1D-3D3298437E0B}"/>
              </a:ext>
            </a:extLst>
          </p:cNvPr>
          <p:cNvCxnSpPr>
            <a:cxnSpLocks/>
          </p:cNvCxnSpPr>
          <p:nvPr/>
        </p:nvCxnSpPr>
        <p:spPr>
          <a:xfrm flipV="1">
            <a:off x="11259819" y="1244600"/>
            <a:ext cx="0" cy="5087186"/>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88E11352-2006-9C7A-9342-E19D0B2F30B7}"/>
              </a:ext>
            </a:extLst>
          </p:cNvPr>
          <p:cNvSpPr txBox="1"/>
          <p:nvPr/>
        </p:nvSpPr>
        <p:spPr>
          <a:xfrm rot="16200000">
            <a:off x="10998961" y="3522247"/>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1350 um</a:t>
            </a:r>
          </a:p>
        </p:txBody>
      </p:sp>
      <p:sp>
        <p:nvSpPr>
          <p:cNvPr id="19" name="Rectangle: Rounded Corners 18">
            <a:extLst>
              <a:ext uri="{FF2B5EF4-FFF2-40B4-BE49-F238E27FC236}">
                <a16:creationId xmlns:a16="http://schemas.microsoft.com/office/drawing/2014/main" id="{52755A46-E189-9050-70A2-76C9CD6CF808}"/>
              </a:ext>
            </a:extLst>
          </p:cNvPr>
          <p:cNvSpPr/>
          <p:nvPr/>
        </p:nvSpPr>
        <p:spPr>
          <a:xfrm>
            <a:off x="4267200" y="1364863"/>
            <a:ext cx="3962400" cy="1286898"/>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2D09996-90CD-65D8-3304-7D8F11CD5929}"/>
              </a:ext>
            </a:extLst>
          </p:cNvPr>
          <p:cNvSpPr txBox="1"/>
          <p:nvPr/>
        </p:nvSpPr>
        <p:spPr>
          <a:xfrm>
            <a:off x="5188036" y="1777479"/>
            <a:ext cx="1815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1MB SMEM</a:t>
            </a:r>
          </a:p>
        </p:txBody>
      </p:sp>
      <p:sp>
        <p:nvSpPr>
          <p:cNvPr id="21" name="Rectangle: Rounded Corners 20">
            <a:extLst>
              <a:ext uri="{FF2B5EF4-FFF2-40B4-BE49-F238E27FC236}">
                <a16:creationId xmlns:a16="http://schemas.microsoft.com/office/drawing/2014/main" id="{7E9B24D7-B05B-1ADB-CAB4-78400A2B238D}"/>
              </a:ext>
            </a:extLst>
          </p:cNvPr>
          <p:cNvSpPr/>
          <p:nvPr/>
        </p:nvSpPr>
        <p:spPr>
          <a:xfrm>
            <a:off x="8229600" y="2082799"/>
            <a:ext cx="1910080" cy="650241"/>
          </a:xfrm>
          <a:prstGeom prst="roundRect">
            <a:avLst>
              <a:gd name="adj" fmla="val 10417"/>
            </a:avLst>
          </a:prstGeom>
          <a:noFill/>
          <a:ln w="57150">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32B93085-B411-FAD8-D54F-B1622CBCB2D0}"/>
              </a:ext>
            </a:extLst>
          </p:cNvPr>
          <p:cNvSpPr/>
          <p:nvPr/>
        </p:nvSpPr>
        <p:spPr>
          <a:xfrm>
            <a:off x="8229600" y="5484478"/>
            <a:ext cx="1879600" cy="792134"/>
          </a:xfrm>
          <a:prstGeom prst="roundRect">
            <a:avLst>
              <a:gd name="adj" fmla="val 10417"/>
            </a:avLst>
          </a:prstGeom>
          <a:noFill/>
          <a:ln w="57150">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6BD5275-CCDE-7741-B9D9-1DA5B9AFF989}"/>
              </a:ext>
            </a:extLst>
          </p:cNvPr>
          <p:cNvSpPr txBox="1"/>
          <p:nvPr/>
        </p:nvSpPr>
        <p:spPr>
          <a:xfrm>
            <a:off x="8242472" y="1661774"/>
            <a:ext cx="1815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48KB RAM</a:t>
            </a:r>
          </a:p>
        </p:txBody>
      </p:sp>
      <p:sp>
        <p:nvSpPr>
          <p:cNvPr id="24" name="TextBox 23">
            <a:extLst>
              <a:ext uri="{FF2B5EF4-FFF2-40B4-BE49-F238E27FC236}">
                <a16:creationId xmlns:a16="http://schemas.microsoft.com/office/drawing/2014/main" id="{529A88CD-A49D-264C-9A69-8C201830EC69}"/>
              </a:ext>
            </a:extLst>
          </p:cNvPr>
          <p:cNvSpPr txBox="1"/>
          <p:nvPr/>
        </p:nvSpPr>
        <p:spPr>
          <a:xfrm>
            <a:off x="6413673" y="5484478"/>
            <a:ext cx="18159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Logic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(~390k cells)</a:t>
            </a:r>
          </a:p>
        </p:txBody>
      </p:sp>
      <p:cxnSp>
        <p:nvCxnSpPr>
          <p:cNvPr id="26" name="Straight Connector 25">
            <a:extLst>
              <a:ext uri="{FF2B5EF4-FFF2-40B4-BE49-F238E27FC236}">
                <a16:creationId xmlns:a16="http://schemas.microsoft.com/office/drawing/2014/main" id="{B6789C36-BEBB-65FD-1337-217A29F0EEAA}"/>
              </a:ext>
            </a:extLst>
          </p:cNvPr>
          <p:cNvCxnSpPr/>
          <p:nvPr/>
        </p:nvCxnSpPr>
        <p:spPr>
          <a:xfrm>
            <a:off x="8229600" y="2824480"/>
            <a:ext cx="0" cy="263967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287729B-E170-FB2E-3D61-3B37AFDA8429}"/>
              </a:ext>
            </a:extLst>
          </p:cNvPr>
          <p:cNvCxnSpPr/>
          <p:nvPr/>
        </p:nvCxnSpPr>
        <p:spPr>
          <a:xfrm>
            <a:off x="10109200" y="2814320"/>
            <a:ext cx="0" cy="263967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ACEC91-8483-129C-A9BE-B1A115DCE84B}"/>
              </a:ext>
            </a:extLst>
          </p:cNvPr>
          <p:cNvSpPr txBox="1"/>
          <p:nvPr/>
        </p:nvSpPr>
        <p:spPr>
          <a:xfrm>
            <a:off x="8220127" y="3647094"/>
            <a:ext cx="1893467"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256B/cycle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Channel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(model &lt;5um HBI)</a:t>
            </a:r>
          </a:p>
        </p:txBody>
      </p:sp>
      <p:cxnSp>
        <p:nvCxnSpPr>
          <p:cNvPr id="30" name="Straight Arrow Connector 29">
            <a:extLst>
              <a:ext uri="{FF2B5EF4-FFF2-40B4-BE49-F238E27FC236}">
                <a16:creationId xmlns:a16="http://schemas.microsoft.com/office/drawing/2014/main" id="{6E29D54D-A0DB-EF5F-F636-843488E3B132}"/>
              </a:ext>
            </a:extLst>
          </p:cNvPr>
          <p:cNvCxnSpPr/>
          <p:nvPr/>
        </p:nvCxnSpPr>
        <p:spPr>
          <a:xfrm>
            <a:off x="10271760" y="2082799"/>
            <a:ext cx="0" cy="609601"/>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9C989B2-AA19-3908-56A4-3F4F2C792A69}"/>
              </a:ext>
            </a:extLst>
          </p:cNvPr>
          <p:cNvSpPr txBox="1"/>
          <p:nvPr/>
        </p:nvSpPr>
        <p:spPr>
          <a:xfrm>
            <a:off x="10261389" y="2223253"/>
            <a:ext cx="8418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150um</a:t>
            </a:r>
          </a:p>
        </p:txBody>
      </p:sp>
      <p:cxnSp>
        <p:nvCxnSpPr>
          <p:cNvPr id="32" name="Straight Arrow Connector 31">
            <a:extLst>
              <a:ext uri="{FF2B5EF4-FFF2-40B4-BE49-F238E27FC236}">
                <a16:creationId xmlns:a16="http://schemas.microsoft.com/office/drawing/2014/main" id="{3709CF97-E0FC-F03D-ED8A-AB642D94142A}"/>
              </a:ext>
            </a:extLst>
          </p:cNvPr>
          <p:cNvCxnSpPr>
            <a:cxnSpLocks/>
          </p:cNvCxnSpPr>
          <p:nvPr/>
        </p:nvCxnSpPr>
        <p:spPr>
          <a:xfrm>
            <a:off x="8392160" y="2941788"/>
            <a:ext cx="1666239"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0A67DB3-4805-B0D2-C094-3C6939AA0ECC}"/>
              </a:ext>
            </a:extLst>
          </p:cNvPr>
          <p:cNvSpPr txBox="1"/>
          <p:nvPr/>
        </p:nvSpPr>
        <p:spPr>
          <a:xfrm>
            <a:off x="8848552" y="2901026"/>
            <a:ext cx="8418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400um</a:t>
            </a:r>
          </a:p>
        </p:txBody>
      </p:sp>
      <p:cxnSp>
        <p:nvCxnSpPr>
          <p:cNvPr id="36" name="Straight Arrow Connector 35">
            <a:extLst>
              <a:ext uri="{FF2B5EF4-FFF2-40B4-BE49-F238E27FC236}">
                <a16:creationId xmlns:a16="http://schemas.microsoft.com/office/drawing/2014/main" id="{59602758-734A-A80B-D929-896010ED43CB}"/>
              </a:ext>
            </a:extLst>
          </p:cNvPr>
          <p:cNvCxnSpPr/>
          <p:nvPr/>
        </p:nvCxnSpPr>
        <p:spPr>
          <a:xfrm>
            <a:off x="10261389" y="5552005"/>
            <a:ext cx="0" cy="609601"/>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76B9290-B17C-D870-9AEF-C6E9FC033156}"/>
              </a:ext>
            </a:extLst>
          </p:cNvPr>
          <p:cNvSpPr txBox="1"/>
          <p:nvPr/>
        </p:nvSpPr>
        <p:spPr>
          <a:xfrm>
            <a:off x="10202706" y="5715310"/>
            <a:ext cx="8418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180um</a:t>
            </a:r>
          </a:p>
        </p:txBody>
      </p:sp>
      <p:sp>
        <p:nvSpPr>
          <p:cNvPr id="2" name="Title 1">
            <a:extLst>
              <a:ext uri="{FF2B5EF4-FFF2-40B4-BE49-F238E27FC236}">
                <a16:creationId xmlns:a16="http://schemas.microsoft.com/office/drawing/2014/main" id="{66260BC3-7A43-D65C-86DC-D37E0D44054D}"/>
              </a:ext>
            </a:extLst>
          </p:cNvPr>
          <p:cNvSpPr>
            <a:spLocks noGrp="1"/>
          </p:cNvSpPr>
          <p:nvPr>
            <p:ph type="title"/>
          </p:nvPr>
        </p:nvSpPr>
        <p:spPr>
          <a:xfrm>
            <a:off x="381000" y="221695"/>
            <a:ext cx="10939197" cy="775762"/>
          </a:xfrm>
        </p:spPr>
        <p:txBody>
          <a:bodyPr/>
          <a:lstStyle/>
          <a:p>
            <a:r>
              <a:rPr lang="en-US" dirty="0" err="1"/>
              <a:t>Softmax</a:t>
            </a:r>
            <a:r>
              <a:rPr lang="en-US" dirty="0"/>
              <a:t> Layout</a:t>
            </a:r>
          </a:p>
        </p:txBody>
      </p:sp>
    </p:spTree>
    <p:extLst>
      <p:ext uri="{BB962C8B-B14F-4D97-AF65-F5344CB8AC3E}">
        <p14:creationId xmlns:p14="http://schemas.microsoft.com/office/powerpoint/2010/main" val="319178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animBg="1"/>
      <p:bldP spid="20" grpId="0"/>
      <p:bldP spid="21" grpId="0" animBg="1"/>
      <p:bldP spid="22" grpId="0" animBg="1"/>
      <p:bldP spid="23" grpId="0"/>
      <p:bldP spid="24" grpId="0"/>
      <p:bldP spid="28" grpId="0"/>
      <p:bldP spid="31" grpId="0"/>
      <p:bldP spid="3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649507-FD91-E8CE-C599-37569F9AEDCC}"/>
              </a:ext>
            </a:extLst>
          </p:cNvPr>
          <p:cNvPicPr>
            <a:picLocks noChangeAspect="1"/>
          </p:cNvPicPr>
          <p:nvPr/>
        </p:nvPicPr>
        <p:blipFill>
          <a:blip r:embed="rId3"/>
          <a:stretch>
            <a:fillRect/>
          </a:stretch>
        </p:blipFill>
        <p:spPr>
          <a:xfrm>
            <a:off x="-10274" y="-10274"/>
            <a:ext cx="12192000" cy="6858000"/>
          </a:xfrm>
          <a:prstGeom prst="rect">
            <a:avLst/>
          </a:prstGeom>
        </p:spPr>
      </p:pic>
      <p:sp>
        <p:nvSpPr>
          <p:cNvPr id="7" name="Title 1">
            <a:extLst>
              <a:ext uri="{FF2B5EF4-FFF2-40B4-BE49-F238E27FC236}">
                <a16:creationId xmlns:a16="http://schemas.microsoft.com/office/drawing/2014/main" id="{60198F72-B090-317B-27E4-F28053093BAD}"/>
              </a:ext>
            </a:extLst>
          </p:cNvPr>
          <p:cNvSpPr>
            <a:spLocks noGrp="1"/>
          </p:cNvSpPr>
          <p:nvPr>
            <p:ph type="title"/>
          </p:nvPr>
        </p:nvSpPr>
        <p:spPr>
          <a:xfrm>
            <a:off x="7928225" y="0"/>
            <a:ext cx="4071991" cy="626724"/>
          </a:xfrm>
          <a:solidFill>
            <a:schemeClr val="bg1"/>
          </a:solidFill>
        </p:spPr>
        <p:txBody>
          <a:bodyPr>
            <a:normAutofit fontScale="90000"/>
          </a:bodyPr>
          <a:lstStyle/>
          <a:p>
            <a:r>
              <a:rPr lang="en-US">
                <a:solidFill>
                  <a:srgbClr val="00B050"/>
                </a:solidFill>
              </a:rPr>
              <a:t>Client TTL Context </a:t>
            </a:r>
          </a:p>
        </p:txBody>
      </p:sp>
    </p:spTree>
    <p:extLst>
      <p:ext uri="{BB962C8B-B14F-4D97-AF65-F5344CB8AC3E}">
        <p14:creationId xmlns:p14="http://schemas.microsoft.com/office/powerpoint/2010/main" val="240696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3409-E57C-1E0E-EB54-B35B44E116B0}"/>
              </a:ext>
            </a:extLst>
          </p:cNvPr>
          <p:cNvSpPr>
            <a:spLocks noGrp="1"/>
          </p:cNvSpPr>
          <p:nvPr>
            <p:ph type="title"/>
          </p:nvPr>
        </p:nvSpPr>
        <p:spPr/>
        <p:txBody>
          <a:bodyPr/>
          <a:lstStyle/>
          <a:p>
            <a:r>
              <a:rPr lang="en-US" dirty="0"/>
              <a:t>Performance and Comparison</a:t>
            </a:r>
          </a:p>
        </p:txBody>
      </p:sp>
      <p:graphicFrame>
        <p:nvGraphicFramePr>
          <p:cNvPr id="4" name="Table 3">
            <a:extLst>
              <a:ext uri="{FF2B5EF4-FFF2-40B4-BE49-F238E27FC236}">
                <a16:creationId xmlns:a16="http://schemas.microsoft.com/office/drawing/2014/main" id="{6216E704-02AB-BE43-18FC-8657DC7C808B}"/>
              </a:ext>
            </a:extLst>
          </p:cNvPr>
          <p:cNvGraphicFramePr>
            <a:graphicFrameLocks noGrp="1"/>
          </p:cNvGraphicFramePr>
          <p:nvPr/>
        </p:nvGraphicFramePr>
        <p:xfrm>
          <a:off x="381000" y="1283964"/>
          <a:ext cx="10406743" cy="3695398"/>
        </p:xfrm>
        <a:graphic>
          <a:graphicData uri="http://schemas.openxmlformats.org/drawingml/2006/table">
            <a:tbl>
              <a:tblPr firstRow="1" bandRow="1">
                <a:tableStyleId>{073A0DAA-6AF3-43AB-8588-CEC1D06C72B9}</a:tableStyleId>
              </a:tblPr>
              <a:tblGrid>
                <a:gridCol w="2958781">
                  <a:extLst>
                    <a:ext uri="{9D8B030D-6E8A-4147-A177-3AD203B41FA5}">
                      <a16:colId xmlns:a16="http://schemas.microsoft.com/office/drawing/2014/main" val="165791027"/>
                    </a:ext>
                  </a:extLst>
                </a:gridCol>
                <a:gridCol w="1428377">
                  <a:extLst>
                    <a:ext uri="{9D8B030D-6E8A-4147-A177-3AD203B41FA5}">
                      <a16:colId xmlns:a16="http://schemas.microsoft.com/office/drawing/2014/main" val="1118990175"/>
                    </a:ext>
                  </a:extLst>
                </a:gridCol>
                <a:gridCol w="1469188">
                  <a:extLst>
                    <a:ext uri="{9D8B030D-6E8A-4147-A177-3AD203B41FA5}">
                      <a16:colId xmlns:a16="http://schemas.microsoft.com/office/drawing/2014/main" val="3471865373"/>
                    </a:ext>
                  </a:extLst>
                </a:gridCol>
                <a:gridCol w="1877295">
                  <a:extLst>
                    <a:ext uri="{9D8B030D-6E8A-4147-A177-3AD203B41FA5}">
                      <a16:colId xmlns:a16="http://schemas.microsoft.com/office/drawing/2014/main" val="4191711886"/>
                    </a:ext>
                  </a:extLst>
                </a:gridCol>
                <a:gridCol w="2673102">
                  <a:extLst>
                    <a:ext uri="{9D8B030D-6E8A-4147-A177-3AD203B41FA5}">
                      <a16:colId xmlns:a16="http://schemas.microsoft.com/office/drawing/2014/main" val="353540747"/>
                    </a:ext>
                  </a:extLst>
                </a:gridCol>
              </a:tblGrid>
              <a:tr h="494998">
                <a:tc>
                  <a:txBody>
                    <a:bodyPr/>
                    <a:lstStyle/>
                    <a:p>
                      <a:r>
                        <a:rPr lang="en-US" dirty="0"/>
                        <a:t>Design</a:t>
                      </a:r>
                    </a:p>
                  </a:txBody>
                  <a:tcPr/>
                </a:tc>
                <a:tc>
                  <a:txBody>
                    <a:bodyPr/>
                    <a:lstStyle/>
                    <a:p>
                      <a:r>
                        <a:rPr lang="en-US" dirty="0"/>
                        <a:t>Cycles</a:t>
                      </a:r>
                    </a:p>
                  </a:txBody>
                  <a:tcPr/>
                </a:tc>
                <a:tc>
                  <a:txBody>
                    <a:bodyPr/>
                    <a:lstStyle/>
                    <a:p>
                      <a:r>
                        <a:rPr lang="en-US" dirty="0"/>
                        <a:t>Delay (us)</a:t>
                      </a:r>
                    </a:p>
                  </a:txBody>
                  <a:tcPr/>
                </a:tc>
                <a:tc>
                  <a:txBody>
                    <a:bodyPr/>
                    <a:lstStyle/>
                    <a:p>
                      <a:r>
                        <a:rPr lang="en-US" dirty="0"/>
                        <a:t>Power (</a:t>
                      </a:r>
                      <a:r>
                        <a:rPr lang="en-US" dirty="0" err="1"/>
                        <a:t>mW</a:t>
                      </a:r>
                      <a:r>
                        <a:rPr lang="en-US" dirty="0"/>
                        <a:t>)</a:t>
                      </a:r>
                    </a:p>
                  </a:txBody>
                  <a:tcPr/>
                </a:tc>
                <a:tc>
                  <a:txBody>
                    <a:bodyPr/>
                    <a:lstStyle/>
                    <a:p>
                      <a:r>
                        <a:rPr lang="en-US" dirty="0"/>
                        <a:t>Area scaled</a:t>
                      </a:r>
                    </a:p>
                  </a:txBody>
                  <a:tcPr/>
                </a:tc>
                <a:extLst>
                  <a:ext uri="{0D108BD9-81ED-4DB2-BD59-A6C34878D82A}">
                    <a16:rowId xmlns:a16="http://schemas.microsoft.com/office/drawing/2014/main" val="276731835"/>
                  </a:ext>
                </a:extLst>
              </a:tr>
              <a:tr h="494998">
                <a:tc>
                  <a:txBody>
                    <a:bodyPr/>
                    <a:lstStyle/>
                    <a:p>
                      <a:r>
                        <a:rPr lang="en-US" dirty="0"/>
                        <a:t>Design with LUT, max </a:t>
                      </a:r>
                      <a:r>
                        <a:rPr lang="en-US" dirty="0" err="1"/>
                        <a:t>freq</a:t>
                      </a:r>
                      <a:r>
                        <a:rPr lang="en-US" dirty="0"/>
                        <a:t> (294MHz) </a:t>
                      </a:r>
                    </a:p>
                  </a:txBody>
                  <a:tcPr/>
                </a:tc>
                <a:tc>
                  <a:txBody>
                    <a:bodyPr/>
                    <a:lstStyle/>
                    <a:p>
                      <a:r>
                        <a:rPr lang="en-US" dirty="0"/>
                        <a:t>201 </a:t>
                      </a:r>
                    </a:p>
                  </a:txBody>
                  <a:tcPr/>
                </a:tc>
                <a:tc>
                  <a:txBody>
                    <a:bodyPr/>
                    <a:lstStyle/>
                    <a:p>
                      <a:r>
                        <a:rPr lang="en-US" dirty="0"/>
                        <a:t>0.67 </a:t>
                      </a:r>
                    </a:p>
                  </a:txBody>
                  <a:tcPr/>
                </a:tc>
                <a:tc>
                  <a:txBody>
                    <a:bodyPr/>
                    <a:lstStyle/>
                    <a:p>
                      <a:r>
                        <a:rPr lang="en-US" dirty="0"/>
                        <a:t>1.712*</a:t>
                      </a:r>
                    </a:p>
                  </a:txBody>
                  <a:tcPr/>
                </a:tc>
                <a:tc>
                  <a:txBody>
                    <a:bodyPr/>
                    <a:lstStyle/>
                    <a:p>
                      <a:r>
                        <a:rPr lang="en-US" dirty="0"/>
                        <a:t>47,011*</a:t>
                      </a:r>
                    </a:p>
                  </a:txBody>
                  <a:tcPr/>
                </a:tc>
                <a:extLst>
                  <a:ext uri="{0D108BD9-81ED-4DB2-BD59-A6C34878D82A}">
                    <a16:rowId xmlns:a16="http://schemas.microsoft.com/office/drawing/2014/main" val="2520485158"/>
                  </a:ext>
                </a:extLst>
              </a:tr>
              <a:tr h="494998">
                <a:tc>
                  <a:txBody>
                    <a:bodyPr/>
                    <a:lstStyle/>
                    <a:p>
                      <a:r>
                        <a:rPr lang="en-US" dirty="0"/>
                        <a:t>Design with DW, max </a:t>
                      </a:r>
                      <a:r>
                        <a:rPr lang="en-US" dirty="0" err="1"/>
                        <a:t>freq</a:t>
                      </a:r>
                      <a:r>
                        <a:rPr lang="en-US" dirty="0"/>
                        <a:t> (250MHz)</a:t>
                      </a:r>
                    </a:p>
                  </a:txBody>
                  <a:tcPr/>
                </a:tc>
                <a:tc>
                  <a:txBody>
                    <a:bodyPr/>
                    <a:lstStyle/>
                    <a:p>
                      <a:r>
                        <a:rPr lang="en-US" dirty="0"/>
                        <a:t>199</a:t>
                      </a:r>
                    </a:p>
                  </a:txBody>
                  <a:tcPr/>
                </a:tc>
                <a:tc>
                  <a:txBody>
                    <a:bodyPr/>
                    <a:lstStyle/>
                    <a:p>
                      <a:r>
                        <a:rPr lang="en-US" dirty="0"/>
                        <a:t>0.79</a:t>
                      </a:r>
                    </a:p>
                  </a:txBody>
                  <a:tcPr/>
                </a:tc>
                <a:tc>
                  <a:txBody>
                    <a:bodyPr/>
                    <a:lstStyle/>
                    <a:p>
                      <a:r>
                        <a:rPr lang="en-US" dirty="0"/>
                        <a:t>1.408*</a:t>
                      </a:r>
                    </a:p>
                  </a:txBody>
                  <a:tcPr/>
                </a:tc>
                <a:tc>
                  <a:txBody>
                    <a:bodyPr/>
                    <a:lstStyle/>
                    <a:p>
                      <a:r>
                        <a:rPr lang="en-US" dirty="0"/>
                        <a:t>47,614*</a:t>
                      </a:r>
                    </a:p>
                  </a:txBody>
                  <a:tcPr/>
                </a:tc>
                <a:extLst>
                  <a:ext uri="{0D108BD9-81ED-4DB2-BD59-A6C34878D82A}">
                    <a16:rowId xmlns:a16="http://schemas.microsoft.com/office/drawing/2014/main" val="2656305692"/>
                  </a:ext>
                </a:extLst>
              </a:tr>
              <a:tr h="494998">
                <a:tc>
                  <a:txBody>
                    <a:bodyPr/>
                    <a:lstStyle/>
                    <a:p>
                      <a:r>
                        <a:rPr lang="en-US" dirty="0"/>
                        <a:t>Design with LUT, iso </a:t>
                      </a:r>
                      <a:r>
                        <a:rPr lang="en-US" dirty="0" err="1"/>
                        <a:t>freq</a:t>
                      </a:r>
                      <a:r>
                        <a:rPr lang="en-US" dirty="0"/>
                        <a:t> (250MHz)</a:t>
                      </a:r>
                    </a:p>
                  </a:txBody>
                  <a:tcPr/>
                </a:tc>
                <a:tc>
                  <a:txBody>
                    <a:bodyPr/>
                    <a:lstStyle/>
                    <a:p>
                      <a:r>
                        <a:rPr lang="en-US" dirty="0"/>
                        <a:t>201</a:t>
                      </a:r>
                    </a:p>
                  </a:txBody>
                  <a:tcPr/>
                </a:tc>
                <a:tc>
                  <a:txBody>
                    <a:bodyPr/>
                    <a:lstStyle/>
                    <a:p>
                      <a:r>
                        <a:rPr lang="en-US" dirty="0"/>
                        <a:t>0.80</a:t>
                      </a:r>
                    </a:p>
                  </a:txBody>
                  <a:tcPr/>
                </a:tc>
                <a:tc>
                  <a:txBody>
                    <a:bodyPr/>
                    <a:lstStyle/>
                    <a:p>
                      <a:r>
                        <a:rPr lang="en-US" dirty="0"/>
                        <a:t>1.15*</a:t>
                      </a:r>
                    </a:p>
                  </a:txBody>
                  <a:tcPr/>
                </a:tc>
                <a:tc>
                  <a:txBody>
                    <a:bodyPr/>
                    <a:lstStyle/>
                    <a:p>
                      <a:r>
                        <a:rPr lang="en-US" dirty="0"/>
                        <a:t>37,005*</a:t>
                      </a:r>
                    </a:p>
                  </a:txBody>
                  <a:tcPr/>
                </a:tc>
                <a:extLst>
                  <a:ext uri="{0D108BD9-81ED-4DB2-BD59-A6C34878D82A}">
                    <a16:rowId xmlns:a16="http://schemas.microsoft.com/office/drawing/2014/main" val="1652460728"/>
                  </a:ext>
                </a:extLst>
              </a:tr>
              <a:tr h="494998">
                <a:tc>
                  <a:txBody>
                    <a:bodyPr/>
                    <a:lstStyle/>
                    <a:p>
                      <a:r>
                        <a:rPr lang="en-US" dirty="0"/>
                        <a:t>Proposed Design with DW</a:t>
                      </a:r>
                    </a:p>
                    <a:p>
                      <a:r>
                        <a:rPr lang="en-US" dirty="0"/>
                        <a:t>max </a:t>
                      </a:r>
                      <a:r>
                        <a:rPr lang="en-US" dirty="0" err="1"/>
                        <a:t>freq</a:t>
                      </a:r>
                      <a:r>
                        <a:rPr lang="en-US" dirty="0"/>
                        <a:t> (500 MHz)</a:t>
                      </a:r>
                    </a:p>
                  </a:txBody>
                  <a:tcPr>
                    <a:solidFill>
                      <a:srgbClr val="EEC3F7"/>
                    </a:solidFill>
                  </a:tcPr>
                </a:tc>
                <a:tc>
                  <a:txBody>
                    <a:bodyPr/>
                    <a:lstStyle/>
                    <a:p>
                      <a:r>
                        <a:rPr lang="en-US" dirty="0"/>
                        <a:t>129</a:t>
                      </a:r>
                    </a:p>
                  </a:txBody>
                  <a:tcPr>
                    <a:solidFill>
                      <a:srgbClr val="EEC3F7"/>
                    </a:solidFill>
                  </a:tcPr>
                </a:tc>
                <a:tc>
                  <a:txBody>
                    <a:bodyPr/>
                    <a:lstStyle/>
                    <a:p>
                      <a:r>
                        <a:rPr lang="en-US" dirty="0"/>
                        <a:t>0.09</a:t>
                      </a:r>
                    </a:p>
                  </a:txBody>
                  <a:tcPr>
                    <a:solidFill>
                      <a:srgbClr val="EEC3F7"/>
                    </a:solidFill>
                  </a:tcPr>
                </a:tc>
                <a:tc>
                  <a:txBody>
                    <a:bodyPr/>
                    <a:lstStyle/>
                    <a:p>
                      <a:r>
                        <a:rPr lang="en-US" dirty="0">
                          <a:solidFill>
                            <a:srgbClr val="FF0000"/>
                          </a:solidFill>
                        </a:rPr>
                        <a:t>35.96</a:t>
                      </a:r>
                    </a:p>
                  </a:txBody>
                  <a:tcPr>
                    <a:solidFill>
                      <a:srgbClr val="EEC3F7"/>
                    </a:solidFill>
                  </a:tcPr>
                </a:tc>
                <a:tc>
                  <a:txBody>
                    <a:bodyPr/>
                    <a:lstStyle/>
                    <a:p>
                      <a:r>
                        <a:rPr lang="en-US" dirty="0">
                          <a:solidFill>
                            <a:srgbClr val="00B050"/>
                          </a:solidFill>
                        </a:rPr>
                        <a:t>23,662</a:t>
                      </a:r>
                    </a:p>
                  </a:txBody>
                  <a:tcPr>
                    <a:solidFill>
                      <a:srgbClr val="EEC3F7"/>
                    </a:solidFill>
                  </a:tcPr>
                </a:tc>
                <a:extLst>
                  <a:ext uri="{0D108BD9-81ED-4DB2-BD59-A6C34878D82A}">
                    <a16:rowId xmlns:a16="http://schemas.microsoft.com/office/drawing/2014/main" val="1801739344"/>
                  </a:ext>
                </a:extLst>
              </a:tr>
              <a:tr h="494998">
                <a:tc>
                  <a:txBody>
                    <a:bodyPr/>
                    <a:lstStyle/>
                    <a:p>
                      <a:r>
                        <a:rPr lang="en-US" dirty="0"/>
                        <a:t>Proposed Design with DW</a:t>
                      </a:r>
                    </a:p>
                    <a:p>
                      <a:r>
                        <a:rPr lang="en-US" dirty="0"/>
                        <a:t>iso </a:t>
                      </a:r>
                      <a:r>
                        <a:rPr lang="en-US" dirty="0" err="1"/>
                        <a:t>freq</a:t>
                      </a:r>
                      <a:r>
                        <a:rPr lang="en-US" dirty="0"/>
                        <a:t> (250 MHz)</a:t>
                      </a:r>
                    </a:p>
                  </a:txBody>
                  <a:tcPr>
                    <a:solidFill>
                      <a:srgbClr val="EEC3F7"/>
                    </a:solidFill>
                  </a:tcPr>
                </a:tc>
                <a:tc>
                  <a:txBody>
                    <a:bodyPr/>
                    <a:lstStyle/>
                    <a:p>
                      <a:r>
                        <a:rPr lang="en-US" dirty="0"/>
                        <a:t>129</a:t>
                      </a:r>
                    </a:p>
                  </a:txBody>
                  <a:tcPr>
                    <a:solidFill>
                      <a:srgbClr val="EEC3F7"/>
                    </a:solidFill>
                  </a:tcPr>
                </a:tc>
                <a:tc>
                  <a:txBody>
                    <a:bodyPr/>
                    <a:lstStyle/>
                    <a:p>
                      <a:r>
                        <a:rPr lang="en-US" dirty="0"/>
                        <a:t>0.51</a:t>
                      </a:r>
                    </a:p>
                  </a:txBody>
                  <a:tcPr>
                    <a:solidFill>
                      <a:srgbClr val="EEC3F7"/>
                    </a:solidFill>
                  </a:tcPr>
                </a:tc>
                <a:tc>
                  <a:txBody>
                    <a:bodyPr/>
                    <a:lstStyle/>
                    <a:p>
                      <a:r>
                        <a:rPr lang="en-US" dirty="0">
                          <a:solidFill>
                            <a:srgbClr val="FF0000"/>
                          </a:solidFill>
                        </a:rPr>
                        <a:t>35.96</a:t>
                      </a:r>
                    </a:p>
                  </a:txBody>
                  <a:tcPr>
                    <a:solidFill>
                      <a:srgbClr val="EEC3F7"/>
                    </a:solidFill>
                  </a:tcPr>
                </a:tc>
                <a:tc>
                  <a:txBody>
                    <a:bodyPr/>
                    <a:lstStyle/>
                    <a:p>
                      <a:r>
                        <a:rPr lang="en-US" dirty="0">
                          <a:solidFill>
                            <a:srgbClr val="00B050"/>
                          </a:solidFill>
                        </a:rPr>
                        <a:t>23,662</a:t>
                      </a:r>
                    </a:p>
                  </a:txBody>
                  <a:tcPr>
                    <a:solidFill>
                      <a:srgbClr val="EEC3F7"/>
                    </a:solidFill>
                  </a:tcPr>
                </a:tc>
                <a:extLst>
                  <a:ext uri="{0D108BD9-81ED-4DB2-BD59-A6C34878D82A}">
                    <a16:rowId xmlns:a16="http://schemas.microsoft.com/office/drawing/2014/main" val="1374495643"/>
                  </a:ext>
                </a:extLst>
              </a:tr>
            </a:tbl>
          </a:graphicData>
        </a:graphic>
      </p:graphicFrame>
      <p:sp>
        <p:nvSpPr>
          <p:cNvPr id="5" name="Rectangle: Rounded Corners 4">
            <a:extLst>
              <a:ext uri="{FF2B5EF4-FFF2-40B4-BE49-F238E27FC236}">
                <a16:creationId xmlns:a16="http://schemas.microsoft.com/office/drawing/2014/main" id="{9199C416-7098-F61B-CD60-42715BFBEACB}"/>
              </a:ext>
            </a:extLst>
          </p:cNvPr>
          <p:cNvSpPr/>
          <p:nvPr/>
        </p:nvSpPr>
        <p:spPr>
          <a:xfrm>
            <a:off x="391886" y="5148678"/>
            <a:ext cx="10926922" cy="490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IntelOne Text Light"/>
              </a:rPr>
              <a:t>Proposed </a:t>
            </a:r>
            <a:r>
              <a:rPr kumimoji="0" lang="en-US" sz="1600" b="1" i="0" u="none" strike="noStrike" kern="1200" cap="none" spc="0" normalizeH="0" baseline="0" noProof="0" dirty="0" err="1">
                <a:ln>
                  <a:noFill/>
                </a:ln>
                <a:solidFill>
                  <a:srgbClr val="FFFFFF"/>
                </a:solidFill>
                <a:effectLst/>
                <a:uLnTx/>
                <a:uFillTx/>
                <a:latin typeface="IntelOne Text Light"/>
              </a:rPr>
              <a:t>Softmax</a:t>
            </a:r>
            <a:r>
              <a:rPr kumimoji="0" lang="en-US" sz="1600" b="1" i="0" u="none" strike="noStrike" kern="1200" cap="none" spc="0" normalizeH="0" baseline="0" noProof="0" dirty="0">
                <a:ln>
                  <a:noFill/>
                </a:ln>
                <a:solidFill>
                  <a:srgbClr val="FFFFFF"/>
                </a:solidFill>
                <a:effectLst/>
                <a:uLnTx/>
                <a:uFillTx/>
                <a:latin typeface="IntelOne Text Light"/>
              </a:rPr>
              <a:t> Architecture is  2x area and 8x performance efficient (@max </a:t>
            </a:r>
            <a:r>
              <a:rPr kumimoji="0" lang="en-US" sz="1600" b="1" i="0" u="none" strike="noStrike" kern="1200" cap="none" spc="0" normalizeH="0" baseline="0" noProof="0" dirty="0" err="1">
                <a:ln>
                  <a:noFill/>
                </a:ln>
                <a:solidFill>
                  <a:srgbClr val="FFFFFF"/>
                </a:solidFill>
                <a:effectLst/>
                <a:uLnTx/>
                <a:uFillTx/>
                <a:latin typeface="IntelOne Text Light"/>
              </a:rPr>
              <a:t>freq</a:t>
            </a:r>
            <a:r>
              <a:rPr kumimoji="0" lang="en-US" sz="1600" b="1" i="0" u="none" strike="noStrike" kern="1200" cap="none" spc="0" normalizeH="0" baseline="0" noProof="0" dirty="0">
                <a:ln>
                  <a:noFill/>
                </a:ln>
                <a:solidFill>
                  <a:srgbClr val="FFFFFF"/>
                </a:solidFill>
                <a:effectLst/>
                <a:uLnTx/>
                <a:uFillTx/>
                <a:latin typeface="IntelOne Text Light"/>
              </a:rPr>
              <a:t>) at the cost of higher power consumption </a:t>
            </a:r>
          </a:p>
        </p:txBody>
      </p:sp>
      <p:sp>
        <p:nvSpPr>
          <p:cNvPr id="6" name="TextBox 5">
            <a:extLst>
              <a:ext uri="{FF2B5EF4-FFF2-40B4-BE49-F238E27FC236}">
                <a16:creationId xmlns:a16="http://schemas.microsoft.com/office/drawing/2014/main" id="{CA3CBC50-6E6F-D024-81CE-E9201C5686E7}"/>
              </a:ext>
            </a:extLst>
          </p:cNvPr>
          <p:cNvSpPr txBox="1"/>
          <p:nvPr/>
        </p:nvSpPr>
        <p:spPr>
          <a:xfrm>
            <a:off x="258594" y="5978276"/>
            <a:ext cx="1121761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25252"/>
                </a:solidFill>
                <a:effectLst/>
                <a:uLnTx/>
                <a:uFillTx/>
                <a:latin typeface="IntelOne Text Light"/>
              </a:rPr>
              <a:t>*Reported at 45nm, scaled down to 3nm</a:t>
            </a:r>
            <a:br>
              <a:rPr kumimoji="0" lang="en-US" sz="1050" b="0" i="1" u="none" strike="noStrike" kern="1200" cap="none" spc="0" normalizeH="0" baseline="0" noProof="0" dirty="0">
                <a:ln>
                  <a:noFill/>
                </a:ln>
                <a:solidFill>
                  <a:srgbClr val="525252"/>
                </a:solidFill>
                <a:effectLst/>
                <a:uLnTx/>
                <a:uFillTx/>
                <a:latin typeface="IntelOne Text Light"/>
              </a:rPr>
            </a:br>
            <a:r>
              <a:rPr kumimoji="0" lang="en-US" sz="1050" b="0" i="1" u="none" strike="noStrike" kern="1200" cap="none" spc="0" normalizeH="0" baseline="0" noProof="0" dirty="0">
                <a:ln>
                  <a:noFill/>
                </a:ln>
                <a:solidFill>
                  <a:srgbClr val="525252"/>
                </a:solidFill>
                <a:effectLst/>
                <a:uLnTx/>
                <a:uFillTx/>
                <a:latin typeface="IntelOne Text Light"/>
              </a:rPr>
              <a:t>Published Design Space Exploration for </a:t>
            </a:r>
            <a:r>
              <a:rPr kumimoji="0" lang="en-US" sz="1050" b="0" i="1" u="none" strike="noStrike" kern="1200" cap="none" spc="0" normalizeH="0" baseline="0" noProof="0" dirty="0" err="1">
                <a:ln>
                  <a:noFill/>
                </a:ln>
                <a:solidFill>
                  <a:srgbClr val="525252"/>
                </a:solidFill>
                <a:effectLst/>
                <a:uLnTx/>
                <a:uFillTx/>
                <a:latin typeface="IntelOne Text Light"/>
              </a:rPr>
              <a:t>Softmax</a:t>
            </a:r>
            <a:r>
              <a:rPr kumimoji="0" lang="en-US" sz="1050" b="0" i="1" u="none" strike="noStrike" kern="1200" cap="none" spc="0" normalizeH="0" baseline="0" noProof="0" dirty="0">
                <a:ln>
                  <a:noFill/>
                </a:ln>
                <a:solidFill>
                  <a:srgbClr val="525252"/>
                </a:solidFill>
                <a:effectLst/>
                <a:uLnTx/>
                <a:uFillTx/>
                <a:latin typeface="IntelOne Text Light"/>
              </a:rPr>
              <a:t> Implementations, ASAP’20</a:t>
            </a:r>
          </a:p>
        </p:txBody>
      </p:sp>
    </p:spTree>
    <p:extLst>
      <p:ext uri="{BB962C8B-B14F-4D97-AF65-F5344CB8AC3E}">
        <p14:creationId xmlns:p14="http://schemas.microsoft.com/office/powerpoint/2010/main" val="2142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BB29-10A0-2561-5064-21FB5B73D363}"/>
              </a:ext>
            </a:extLst>
          </p:cNvPr>
          <p:cNvSpPr>
            <a:spLocks noGrp="1"/>
          </p:cNvSpPr>
          <p:nvPr>
            <p:ph type="title"/>
          </p:nvPr>
        </p:nvSpPr>
        <p:spPr/>
        <p:txBody>
          <a:bodyPr/>
          <a:lstStyle/>
          <a:p>
            <a:r>
              <a:rPr lang="en-US" dirty="0"/>
              <a:t>Power Consumption - Breakdown</a:t>
            </a:r>
          </a:p>
        </p:txBody>
      </p:sp>
      <p:sp>
        <p:nvSpPr>
          <p:cNvPr id="3" name="Content Placeholder 2">
            <a:extLst>
              <a:ext uri="{FF2B5EF4-FFF2-40B4-BE49-F238E27FC236}">
                <a16:creationId xmlns:a16="http://schemas.microsoft.com/office/drawing/2014/main" id="{9D7D9ED1-B235-5CCC-9F89-8A20AA49433B}"/>
              </a:ext>
            </a:extLst>
          </p:cNvPr>
          <p:cNvSpPr>
            <a:spLocks noGrp="1"/>
          </p:cNvSpPr>
          <p:nvPr>
            <p:ph idx="1"/>
          </p:nvPr>
        </p:nvSpPr>
        <p:spPr>
          <a:xfrm>
            <a:off x="5519057" y="2476376"/>
            <a:ext cx="6400802" cy="2362448"/>
          </a:xfrm>
        </p:spPr>
        <p:txBody>
          <a:bodyPr>
            <a:normAutofit fontScale="85000" lnSpcReduction="10000"/>
          </a:bodyPr>
          <a:lstStyle/>
          <a:p>
            <a:r>
              <a:rPr lang="en-US" dirty="0"/>
              <a:t>Architecture Implementation generously uses Synopsys DW components. </a:t>
            </a:r>
          </a:p>
          <a:p>
            <a:endParaRPr lang="en-US" dirty="0"/>
          </a:p>
          <a:p>
            <a:r>
              <a:rPr lang="en-US" dirty="0"/>
              <a:t> e</a:t>
            </a:r>
            <a:r>
              <a:rPr lang="en-US" baseline="30000" dirty="0"/>
              <a:t>x</a:t>
            </a:r>
            <a:r>
              <a:rPr lang="en-US" dirty="0"/>
              <a:t>  </a:t>
            </a:r>
            <a:r>
              <a:rPr lang="en-US" dirty="0">
                <a:sym typeface="Wingdings" panose="05000000000000000000" pitchFamily="2" charset="2"/>
              </a:rPr>
              <a:t> </a:t>
            </a:r>
            <a:r>
              <a:rPr lang="en-US" b="1" dirty="0"/>
              <a:t>56% (including pass1 and pass2)</a:t>
            </a:r>
            <a:r>
              <a:rPr lang="en-US" dirty="0"/>
              <a:t>, </a:t>
            </a:r>
          </a:p>
          <a:p>
            <a:r>
              <a:rPr lang="en-US" dirty="0"/>
              <a:t>Subtractors </a:t>
            </a:r>
            <a:r>
              <a:rPr lang="en-US" dirty="0">
                <a:sym typeface="Wingdings" panose="05000000000000000000" pitchFamily="2" charset="2"/>
              </a:rPr>
              <a:t> </a:t>
            </a:r>
            <a:r>
              <a:rPr lang="en-US" dirty="0"/>
              <a:t> 31%, </a:t>
            </a:r>
          </a:p>
          <a:p>
            <a:r>
              <a:rPr lang="en-US" dirty="0"/>
              <a:t>Adder Tree </a:t>
            </a:r>
            <a:r>
              <a:rPr lang="en-US" dirty="0">
                <a:sym typeface="Wingdings" panose="05000000000000000000" pitchFamily="2" charset="2"/>
              </a:rPr>
              <a:t></a:t>
            </a:r>
            <a:r>
              <a:rPr lang="en-US" dirty="0"/>
              <a:t>12% </a:t>
            </a:r>
          </a:p>
        </p:txBody>
      </p:sp>
      <p:graphicFrame>
        <p:nvGraphicFramePr>
          <p:cNvPr id="4" name="Chart 3">
            <a:extLst>
              <a:ext uri="{FF2B5EF4-FFF2-40B4-BE49-F238E27FC236}">
                <a16:creationId xmlns:a16="http://schemas.microsoft.com/office/drawing/2014/main" id="{8651C007-5F70-63F9-746E-1F0BD2F2D85C}"/>
              </a:ext>
            </a:extLst>
          </p:cNvPr>
          <p:cNvGraphicFramePr>
            <a:graphicFrameLocks/>
          </p:cNvGraphicFramePr>
          <p:nvPr/>
        </p:nvGraphicFramePr>
        <p:xfrm>
          <a:off x="141513" y="1592625"/>
          <a:ext cx="6259287" cy="43183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725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EF09-3712-CD6C-3E14-76730778A250}"/>
              </a:ext>
            </a:extLst>
          </p:cNvPr>
          <p:cNvSpPr>
            <a:spLocks noGrp="1"/>
          </p:cNvSpPr>
          <p:nvPr>
            <p:ph type="title"/>
          </p:nvPr>
        </p:nvSpPr>
        <p:spPr/>
        <p:txBody>
          <a:bodyPr/>
          <a:lstStyle/>
          <a:p>
            <a:r>
              <a:rPr lang="en-US" dirty="0"/>
              <a:t>Sparsity support for AI workloads.</a:t>
            </a:r>
          </a:p>
        </p:txBody>
      </p:sp>
    </p:spTree>
    <p:extLst>
      <p:ext uri="{BB962C8B-B14F-4D97-AF65-F5344CB8AC3E}">
        <p14:creationId xmlns:p14="http://schemas.microsoft.com/office/powerpoint/2010/main" val="395762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4D487-15BE-385C-ED95-B069F5E4E304}"/>
              </a:ext>
            </a:extLst>
          </p:cNvPr>
          <p:cNvPicPr>
            <a:picLocks noChangeAspect="1"/>
          </p:cNvPicPr>
          <p:nvPr/>
        </p:nvPicPr>
        <p:blipFill>
          <a:blip r:embed="rId3"/>
          <a:stretch>
            <a:fillRect/>
          </a:stretch>
        </p:blipFill>
        <p:spPr>
          <a:xfrm>
            <a:off x="0" y="0"/>
            <a:ext cx="12192000" cy="6858001"/>
          </a:xfrm>
          <a:prstGeom prst="rect">
            <a:avLst/>
          </a:prstGeom>
        </p:spPr>
      </p:pic>
      <p:sp>
        <p:nvSpPr>
          <p:cNvPr id="7" name="Title 1">
            <a:extLst>
              <a:ext uri="{FF2B5EF4-FFF2-40B4-BE49-F238E27FC236}">
                <a16:creationId xmlns:a16="http://schemas.microsoft.com/office/drawing/2014/main" id="{B1929CD6-E63B-1A77-5730-8A4FA38625E1}"/>
              </a:ext>
            </a:extLst>
          </p:cNvPr>
          <p:cNvSpPr>
            <a:spLocks noGrp="1"/>
          </p:cNvSpPr>
          <p:nvPr>
            <p:ph type="title"/>
          </p:nvPr>
        </p:nvSpPr>
        <p:spPr>
          <a:xfrm>
            <a:off x="7643972" y="0"/>
            <a:ext cx="4068567" cy="524816"/>
          </a:xfrm>
          <a:solidFill>
            <a:schemeClr val="bg1"/>
          </a:solidFill>
        </p:spPr>
        <p:txBody>
          <a:bodyPr>
            <a:normAutofit fontScale="90000"/>
          </a:bodyPr>
          <a:lstStyle/>
          <a:p>
            <a:r>
              <a:rPr lang="en-US">
                <a:solidFill>
                  <a:srgbClr val="00B050"/>
                </a:solidFill>
              </a:rPr>
              <a:t>Client TTL Targets </a:t>
            </a:r>
          </a:p>
        </p:txBody>
      </p:sp>
    </p:spTree>
    <p:extLst>
      <p:ext uri="{BB962C8B-B14F-4D97-AF65-F5344CB8AC3E}">
        <p14:creationId xmlns:p14="http://schemas.microsoft.com/office/powerpoint/2010/main" val="349070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811E-9F62-145F-6DF6-F8ED46C4175C}"/>
              </a:ext>
            </a:extLst>
          </p:cNvPr>
          <p:cNvSpPr>
            <a:spLocks noGrp="1"/>
          </p:cNvSpPr>
          <p:nvPr>
            <p:ph type="title"/>
          </p:nvPr>
        </p:nvSpPr>
        <p:spPr>
          <a:xfrm>
            <a:off x="838200" y="103868"/>
            <a:ext cx="10515600" cy="642581"/>
          </a:xfrm>
        </p:spPr>
        <p:txBody>
          <a:bodyPr>
            <a:normAutofit fontScale="90000"/>
          </a:bodyPr>
          <a:lstStyle/>
          <a:p>
            <a:r>
              <a:rPr lang="en-US"/>
              <a:t>Nvidia  </a:t>
            </a:r>
          </a:p>
        </p:txBody>
      </p:sp>
      <p:graphicFrame>
        <p:nvGraphicFramePr>
          <p:cNvPr id="4" name="Table 3">
            <a:extLst>
              <a:ext uri="{FF2B5EF4-FFF2-40B4-BE49-F238E27FC236}">
                <a16:creationId xmlns:a16="http://schemas.microsoft.com/office/drawing/2014/main" id="{1896BDC1-E75A-782F-3B43-8E8091DF3052}"/>
              </a:ext>
            </a:extLst>
          </p:cNvPr>
          <p:cNvGraphicFramePr>
            <a:graphicFrameLocks noGrp="1"/>
          </p:cNvGraphicFramePr>
          <p:nvPr>
            <p:extLst>
              <p:ext uri="{D42A27DB-BD31-4B8C-83A1-F6EECF244321}">
                <p14:modId xmlns:p14="http://schemas.microsoft.com/office/powerpoint/2010/main" val="2657393923"/>
              </p:ext>
            </p:extLst>
          </p:nvPr>
        </p:nvGraphicFramePr>
        <p:xfrm>
          <a:off x="143837" y="950988"/>
          <a:ext cx="12048162" cy="3062900"/>
        </p:xfrm>
        <a:graphic>
          <a:graphicData uri="http://schemas.openxmlformats.org/drawingml/2006/table">
            <a:tbl>
              <a:tblPr firstRow="1" bandRow="1">
                <a:tableStyleId>{5C22544A-7EE6-4342-B048-85BDC9FD1C3A}</a:tableStyleId>
              </a:tblPr>
              <a:tblGrid>
                <a:gridCol w="1120967">
                  <a:extLst>
                    <a:ext uri="{9D8B030D-6E8A-4147-A177-3AD203B41FA5}">
                      <a16:colId xmlns:a16="http://schemas.microsoft.com/office/drawing/2014/main" val="1668130197"/>
                    </a:ext>
                  </a:extLst>
                </a:gridCol>
                <a:gridCol w="888389">
                  <a:extLst>
                    <a:ext uri="{9D8B030D-6E8A-4147-A177-3AD203B41FA5}">
                      <a16:colId xmlns:a16="http://schemas.microsoft.com/office/drawing/2014/main" val="1685417357"/>
                    </a:ext>
                  </a:extLst>
                </a:gridCol>
                <a:gridCol w="1068467">
                  <a:extLst>
                    <a:ext uri="{9D8B030D-6E8A-4147-A177-3AD203B41FA5}">
                      <a16:colId xmlns:a16="http://schemas.microsoft.com/office/drawing/2014/main" val="2044253108"/>
                    </a:ext>
                  </a:extLst>
                </a:gridCol>
                <a:gridCol w="821285">
                  <a:extLst>
                    <a:ext uri="{9D8B030D-6E8A-4147-A177-3AD203B41FA5}">
                      <a16:colId xmlns:a16="http://schemas.microsoft.com/office/drawing/2014/main" val="4293900904"/>
                    </a:ext>
                  </a:extLst>
                </a:gridCol>
                <a:gridCol w="988730">
                  <a:extLst>
                    <a:ext uri="{9D8B030D-6E8A-4147-A177-3AD203B41FA5}">
                      <a16:colId xmlns:a16="http://schemas.microsoft.com/office/drawing/2014/main" val="2251513321"/>
                    </a:ext>
                  </a:extLst>
                </a:gridCol>
                <a:gridCol w="996705">
                  <a:extLst>
                    <a:ext uri="{9D8B030D-6E8A-4147-A177-3AD203B41FA5}">
                      <a16:colId xmlns:a16="http://schemas.microsoft.com/office/drawing/2014/main" val="1134410218"/>
                    </a:ext>
                  </a:extLst>
                </a:gridCol>
                <a:gridCol w="805337">
                  <a:extLst>
                    <a:ext uri="{9D8B030D-6E8A-4147-A177-3AD203B41FA5}">
                      <a16:colId xmlns:a16="http://schemas.microsoft.com/office/drawing/2014/main" val="2380846722"/>
                    </a:ext>
                  </a:extLst>
                </a:gridCol>
                <a:gridCol w="637891">
                  <a:extLst>
                    <a:ext uri="{9D8B030D-6E8A-4147-A177-3AD203B41FA5}">
                      <a16:colId xmlns:a16="http://schemas.microsoft.com/office/drawing/2014/main" val="3034479681"/>
                    </a:ext>
                  </a:extLst>
                </a:gridCol>
                <a:gridCol w="908995">
                  <a:extLst>
                    <a:ext uri="{9D8B030D-6E8A-4147-A177-3AD203B41FA5}">
                      <a16:colId xmlns:a16="http://schemas.microsoft.com/office/drawing/2014/main" val="4207313110"/>
                    </a:ext>
                  </a:extLst>
                </a:gridCol>
                <a:gridCol w="1172275">
                  <a:extLst>
                    <a:ext uri="{9D8B030D-6E8A-4147-A177-3AD203B41FA5}">
                      <a16:colId xmlns:a16="http://schemas.microsoft.com/office/drawing/2014/main" val="2449653232"/>
                    </a:ext>
                  </a:extLst>
                </a:gridCol>
                <a:gridCol w="1105718">
                  <a:extLst>
                    <a:ext uri="{9D8B030D-6E8A-4147-A177-3AD203B41FA5}">
                      <a16:colId xmlns:a16="http://schemas.microsoft.com/office/drawing/2014/main" val="1930876843"/>
                    </a:ext>
                  </a:extLst>
                </a:gridCol>
                <a:gridCol w="657172">
                  <a:extLst>
                    <a:ext uri="{9D8B030D-6E8A-4147-A177-3AD203B41FA5}">
                      <a16:colId xmlns:a16="http://schemas.microsoft.com/office/drawing/2014/main" val="2550482642"/>
                    </a:ext>
                  </a:extLst>
                </a:gridCol>
                <a:gridCol w="876231">
                  <a:extLst>
                    <a:ext uri="{9D8B030D-6E8A-4147-A177-3AD203B41FA5}">
                      <a16:colId xmlns:a16="http://schemas.microsoft.com/office/drawing/2014/main" val="12046653"/>
                    </a:ext>
                  </a:extLst>
                </a:gridCol>
              </a:tblGrid>
              <a:tr h="722627">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NVIDIA GPUs</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Process (nm)</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Transistors (Million)</a:t>
                      </a:r>
                    </a:p>
                    <a:p>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Die Size (mm2)</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Max frequency (MHz)</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SRAM frequency (MHz)</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Tensor cores</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L2 (MB)</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Memory (GB)</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Memory Bus width (bit)</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Bandwidth</a:t>
                      </a:r>
                    </a:p>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(GB/s)</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TDP (W)</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FP32 TFLOPS</a:t>
                      </a:r>
                    </a:p>
                  </a:txBody>
                  <a:tcPr/>
                </a:tc>
                <a:extLst>
                  <a:ext uri="{0D108BD9-81ED-4DB2-BD59-A6C34878D82A}">
                    <a16:rowId xmlns:a16="http://schemas.microsoft.com/office/drawing/2014/main" val="1635662834"/>
                  </a:ext>
                </a:extLst>
              </a:tr>
              <a:tr h="388450">
                <a:tc>
                  <a:txBody>
                    <a:bodyPr/>
                    <a:lstStyle/>
                    <a:p>
                      <a:r>
                        <a:rPr lang="en-US" sz="1400" dirty="0">
                          <a:latin typeface="Intel Clear" panose="020B0604020203020204" pitchFamily="34" charset="0"/>
                          <a:ea typeface="Intel Clear" panose="020B0604020203020204" pitchFamily="34" charset="0"/>
                          <a:cs typeface="Intel Clear" panose="020B0604020203020204" pitchFamily="34" charset="0"/>
                        </a:rPr>
                        <a:t>AD103</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5</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45900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379</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1695</a:t>
                      </a:r>
                    </a:p>
                  </a:txBody>
                  <a:tcPr/>
                </a:tc>
                <a:tc>
                  <a:txBody>
                    <a:bodyPr/>
                    <a:lstStyle/>
                    <a:p>
                      <a:pPr lvl="0">
                        <a:buNone/>
                      </a:pPr>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320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64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256</a:t>
                      </a:r>
                    </a:p>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(GDDR6)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576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120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32.98</a:t>
                      </a:r>
                    </a:p>
                  </a:txBody>
                  <a:tcPr/>
                </a:tc>
                <a:extLst>
                  <a:ext uri="{0D108BD9-81ED-4DB2-BD59-A6C34878D82A}">
                    <a16:rowId xmlns:a16="http://schemas.microsoft.com/office/drawing/2014/main" val="913767001"/>
                  </a:ext>
                </a:extLst>
              </a:tr>
              <a:tr h="388450">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AD104</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5</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35800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294</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2040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~1500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240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48</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24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192</a:t>
                      </a:r>
                    </a:p>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(GDDR6)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300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72</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31.33</a:t>
                      </a:r>
                    </a:p>
                  </a:txBody>
                  <a:tcPr/>
                </a:tc>
                <a:extLst>
                  <a:ext uri="{0D108BD9-81ED-4DB2-BD59-A6C34878D82A}">
                    <a16:rowId xmlns:a16="http://schemas.microsoft.com/office/drawing/2014/main" val="1645456274"/>
                  </a:ext>
                </a:extLst>
              </a:tr>
              <a:tr h="388450">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AD106</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5</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22,900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188</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1695</a:t>
                      </a:r>
                    </a:p>
                  </a:txBody>
                  <a:tcPr/>
                </a:tc>
                <a:tc>
                  <a:txBody>
                    <a:bodyPr/>
                    <a:lstStyle/>
                    <a:p>
                      <a:pPr lvl="0">
                        <a:buNone/>
                      </a:pPr>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Intel Clear" panose="020B0604020203020204" pitchFamily="34" charset="0"/>
                          <a:ea typeface="Intel Clear" panose="020B0604020203020204" pitchFamily="34" charset="0"/>
                          <a:cs typeface="Intel Clear" panose="020B0604020203020204" pitchFamily="34" charset="0"/>
                        </a:rPr>
                        <a:t>144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32</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8</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128</a:t>
                      </a:r>
                    </a:p>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(GDDR6)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256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115</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15.62</a:t>
                      </a:r>
                    </a:p>
                  </a:txBody>
                  <a:tcPr/>
                </a:tc>
                <a:extLst>
                  <a:ext uri="{0D108BD9-81ED-4DB2-BD59-A6C34878D82A}">
                    <a16:rowId xmlns:a16="http://schemas.microsoft.com/office/drawing/2014/main" val="178329606"/>
                  </a:ext>
                </a:extLst>
              </a:tr>
              <a:tr h="388450">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AD102</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5</a:t>
                      </a:r>
                    </a:p>
                  </a:txBody>
                  <a:tcPr/>
                </a:tc>
                <a:tc>
                  <a:txBody>
                    <a:bodyPr/>
                    <a:lstStyle/>
                    <a:p>
                      <a:r>
                        <a:rPr lang="en-US" sz="1400" b="0" i="0" kern="1200">
                          <a:solidFill>
                            <a:schemeClr val="dk1"/>
                          </a:solidFill>
                          <a:effectLst/>
                          <a:latin typeface="Intel Clear" panose="020B0604020203020204" pitchFamily="34" charset="0"/>
                          <a:ea typeface="Intel Clear" panose="020B0604020203020204" pitchFamily="34" charset="0"/>
                          <a:cs typeface="Intel Clear" panose="020B0604020203020204" pitchFamily="34" charset="0"/>
                        </a:rPr>
                        <a:t>76,300</a:t>
                      </a:r>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609</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2490</a:t>
                      </a:r>
                    </a:p>
                  </a:txBody>
                  <a:tcPr/>
                </a:tc>
                <a:tc>
                  <a:txBody>
                    <a:bodyPr/>
                    <a:lstStyle/>
                    <a:p>
                      <a:pPr lvl="0">
                        <a:buNone/>
                      </a:pPr>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Intel Clear" panose="020B0604020203020204" pitchFamily="34" charset="0"/>
                          <a:ea typeface="Intel Clear" panose="020B0604020203020204" pitchFamily="34" charset="0"/>
                          <a:cs typeface="Intel Clear" panose="020B0604020203020204" pitchFamily="34" charset="0"/>
                        </a:rPr>
                        <a:t>568</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96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48</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384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864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300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90.52</a:t>
                      </a:r>
                    </a:p>
                  </a:txBody>
                  <a:tcPr/>
                </a:tc>
                <a:extLst>
                  <a:ext uri="{0D108BD9-81ED-4DB2-BD59-A6C34878D82A}">
                    <a16:rowId xmlns:a16="http://schemas.microsoft.com/office/drawing/2014/main" val="4276128559"/>
                  </a:ext>
                </a:extLst>
              </a:tr>
              <a:tr h="388450">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H100 CNX</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4</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80,000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814</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1845</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~1593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Intel Clear" panose="020B0604020203020204" pitchFamily="34" charset="0"/>
                          <a:ea typeface="Intel Clear" panose="020B0604020203020204" pitchFamily="34" charset="0"/>
                          <a:cs typeface="Intel Clear" panose="020B0604020203020204" pitchFamily="34" charset="0"/>
                        </a:rPr>
                        <a:t>456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50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80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5210 (HBM)</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2039</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350</a:t>
                      </a:r>
                    </a:p>
                  </a:txBody>
                  <a:tcPr/>
                </a:tc>
                <a:tc>
                  <a:txBody>
                    <a:bodyPr/>
                    <a:lstStyle/>
                    <a:p>
                      <a:pPr lvl="0">
                        <a:buNone/>
                      </a:pPr>
                      <a:r>
                        <a:rPr lang="en-US" sz="1400" dirty="0">
                          <a:latin typeface="Intel Clear" panose="020B0604020203020204" pitchFamily="34" charset="0"/>
                          <a:ea typeface="Intel Clear" panose="020B0604020203020204" pitchFamily="34" charset="0"/>
                          <a:cs typeface="Intel Clear" panose="020B0604020203020204" pitchFamily="34" charset="0"/>
                        </a:rPr>
                        <a:t>53.84</a:t>
                      </a:r>
                    </a:p>
                  </a:txBody>
                  <a:tcPr/>
                </a:tc>
                <a:extLst>
                  <a:ext uri="{0D108BD9-81ED-4DB2-BD59-A6C34878D82A}">
                    <a16:rowId xmlns:a16="http://schemas.microsoft.com/office/drawing/2014/main" val="2746767582"/>
                  </a:ext>
                </a:extLst>
              </a:tr>
            </a:tbl>
          </a:graphicData>
        </a:graphic>
      </p:graphicFrame>
      <p:sp>
        <p:nvSpPr>
          <p:cNvPr id="8" name="TextBox 7">
            <a:extLst>
              <a:ext uri="{FF2B5EF4-FFF2-40B4-BE49-F238E27FC236}">
                <a16:creationId xmlns:a16="http://schemas.microsoft.com/office/drawing/2014/main" id="{407E913D-A9ED-228E-CDD9-F9D860C27BC6}"/>
              </a:ext>
            </a:extLst>
          </p:cNvPr>
          <p:cNvSpPr txBox="1"/>
          <p:nvPr/>
        </p:nvSpPr>
        <p:spPr>
          <a:xfrm>
            <a:off x="7704753" y="6466571"/>
            <a:ext cx="3949181" cy="276999"/>
          </a:xfrm>
          <a:prstGeom prst="rect">
            <a:avLst/>
          </a:prstGeom>
          <a:noFill/>
        </p:spPr>
        <p:txBody>
          <a:bodyPr wrap="square">
            <a:spAutoFit/>
          </a:bodyPr>
          <a:lstStyle/>
          <a:p>
            <a:r>
              <a:rPr lang="en-US" sz="1200"/>
              <a:t>https://www.techpowerup.com/gpu-specs/l4.c4091</a:t>
            </a:r>
          </a:p>
        </p:txBody>
      </p:sp>
      <p:sp>
        <p:nvSpPr>
          <p:cNvPr id="10" name="TextBox 9">
            <a:extLst>
              <a:ext uri="{FF2B5EF4-FFF2-40B4-BE49-F238E27FC236}">
                <a16:creationId xmlns:a16="http://schemas.microsoft.com/office/drawing/2014/main" id="{918FC661-7055-680B-A90C-25149C3F822F}"/>
              </a:ext>
            </a:extLst>
          </p:cNvPr>
          <p:cNvSpPr txBox="1"/>
          <p:nvPr/>
        </p:nvSpPr>
        <p:spPr>
          <a:xfrm>
            <a:off x="5008206" y="6201822"/>
            <a:ext cx="7018953" cy="276999"/>
          </a:xfrm>
          <a:prstGeom prst="rect">
            <a:avLst/>
          </a:prstGeom>
          <a:noFill/>
        </p:spPr>
        <p:txBody>
          <a:bodyPr wrap="square">
            <a:spAutoFit/>
          </a:bodyPr>
          <a:lstStyle/>
          <a:p>
            <a:r>
              <a:rPr lang="en-US" sz="1200"/>
              <a:t>https://www.nvidia.com/content/dam/en-zz/Solutions/Data-Center/l4/PB-11316-001_v01.pdf</a:t>
            </a:r>
          </a:p>
        </p:txBody>
      </p:sp>
      <p:sp>
        <p:nvSpPr>
          <p:cNvPr id="12" name="TextBox 11">
            <a:extLst>
              <a:ext uri="{FF2B5EF4-FFF2-40B4-BE49-F238E27FC236}">
                <a16:creationId xmlns:a16="http://schemas.microsoft.com/office/drawing/2014/main" id="{D300B53D-38A1-CD57-E3F2-93864239F630}"/>
              </a:ext>
            </a:extLst>
          </p:cNvPr>
          <p:cNvSpPr txBox="1"/>
          <p:nvPr/>
        </p:nvSpPr>
        <p:spPr>
          <a:xfrm>
            <a:off x="2647562" y="5939019"/>
            <a:ext cx="8605156" cy="276999"/>
          </a:xfrm>
          <a:prstGeom prst="rect">
            <a:avLst/>
          </a:prstGeom>
          <a:noFill/>
        </p:spPr>
        <p:txBody>
          <a:bodyPr wrap="square">
            <a:spAutoFit/>
          </a:bodyPr>
          <a:lstStyle/>
          <a:p>
            <a:r>
              <a:rPr lang="en-US" sz="1200"/>
              <a:t>https://www.cisco.com/c/dam/en/us/products/collateral/servers-unified-computing/ucs-c-series-rack-servers/nvidia-l4-gpu.pdf</a:t>
            </a:r>
          </a:p>
        </p:txBody>
      </p:sp>
      <p:sp>
        <p:nvSpPr>
          <p:cNvPr id="14" name="TextBox 13">
            <a:extLst>
              <a:ext uri="{FF2B5EF4-FFF2-40B4-BE49-F238E27FC236}">
                <a16:creationId xmlns:a16="http://schemas.microsoft.com/office/drawing/2014/main" id="{9E6758C0-7DEA-2347-7E29-41FAD97DF2D2}"/>
              </a:ext>
            </a:extLst>
          </p:cNvPr>
          <p:cNvSpPr txBox="1"/>
          <p:nvPr/>
        </p:nvSpPr>
        <p:spPr>
          <a:xfrm>
            <a:off x="4812263" y="5674432"/>
            <a:ext cx="7121590" cy="276999"/>
          </a:xfrm>
          <a:prstGeom prst="rect">
            <a:avLst/>
          </a:prstGeom>
          <a:noFill/>
        </p:spPr>
        <p:txBody>
          <a:bodyPr wrap="square">
            <a:spAutoFit/>
          </a:bodyPr>
          <a:lstStyle/>
          <a:p>
            <a:r>
              <a:rPr lang="en-US" sz="1200"/>
              <a:t>https://www.e2enetworks.com/blog/nvidia-l4-vs-a40-which-gpu-better-suits-your-requirement</a:t>
            </a:r>
          </a:p>
        </p:txBody>
      </p:sp>
    </p:spTree>
    <p:extLst>
      <p:ext uri="{BB962C8B-B14F-4D97-AF65-F5344CB8AC3E}">
        <p14:creationId xmlns:p14="http://schemas.microsoft.com/office/powerpoint/2010/main" val="272025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8E9CCF-4A61-34D7-6859-587599F1E550}"/>
              </a:ext>
            </a:extLst>
          </p:cNvPr>
          <p:cNvPicPr>
            <a:picLocks noChangeAspect="1"/>
          </p:cNvPicPr>
          <p:nvPr/>
        </p:nvPicPr>
        <p:blipFill>
          <a:blip r:embed="rId3"/>
          <a:stretch>
            <a:fillRect/>
          </a:stretch>
        </p:blipFill>
        <p:spPr>
          <a:xfrm>
            <a:off x="0" y="257278"/>
            <a:ext cx="12192000" cy="5045585"/>
          </a:xfrm>
          <a:prstGeom prst="rect">
            <a:avLst/>
          </a:prstGeom>
        </p:spPr>
      </p:pic>
      <p:sp>
        <p:nvSpPr>
          <p:cNvPr id="7" name="TextBox 6">
            <a:extLst>
              <a:ext uri="{FF2B5EF4-FFF2-40B4-BE49-F238E27FC236}">
                <a16:creationId xmlns:a16="http://schemas.microsoft.com/office/drawing/2014/main" id="{8D3365F3-C2BE-28DA-A3E2-EBF6022173F0}"/>
              </a:ext>
            </a:extLst>
          </p:cNvPr>
          <p:cNvSpPr txBox="1"/>
          <p:nvPr/>
        </p:nvSpPr>
        <p:spPr>
          <a:xfrm>
            <a:off x="3047172" y="5456592"/>
            <a:ext cx="6097656" cy="461665"/>
          </a:xfrm>
          <a:prstGeom prst="rect">
            <a:avLst/>
          </a:prstGeom>
          <a:noFill/>
        </p:spPr>
        <p:txBody>
          <a:bodyPr wrap="square">
            <a:spAutoFit/>
          </a:bodyPr>
          <a:lstStyle/>
          <a:p>
            <a:pPr algn="ctr"/>
            <a:r>
              <a:rPr lang="en-US" sz="2400" dirty="0">
                <a:latin typeface="Intel Clear" panose="020B0604020203020204" pitchFamily="34" charset="0"/>
                <a:ea typeface="Intel Clear" panose="020B0604020203020204" pitchFamily="34" charset="0"/>
                <a:cs typeface="Intel Clear" panose="020B0604020203020204" pitchFamily="34" charset="0"/>
              </a:rPr>
              <a:t>Parallelism in Nvidia AD103</a:t>
            </a:r>
          </a:p>
        </p:txBody>
      </p:sp>
    </p:spTree>
    <p:extLst>
      <p:ext uri="{BB962C8B-B14F-4D97-AF65-F5344CB8AC3E}">
        <p14:creationId xmlns:p14="http://schemas.microsoft.com/office/powerpoint/2010/main" val="169461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4913B-DAD7-39E5-8F7D-6348294BE89E}"/>
              </a:ext>
            </a:extLst>
          </p:cNvPr>
          <p:cNvPicPr>
            <a:picLocks noChangeAspect="1"/>
          </p:cNvPicPr>
          <p:nvPr/>
        </p:nvPicPr>
        <p:blipFill rotWithShape="1">
          <a:blip r:embed="rId3"/>
          <a:srcRect l="14651" t="10934"/>
          <a:stretch/>
        </p:blipFill>
        <p:spPr>
          <a:xfrm>
            <a:off x="3382298" y="98321"/>
            <a:ext cx="4552334" cy="6601786"/>
          </a:xfrm>
          <a:prstGeom prst="rect">
            <a:avLst/>
          </a:prstGeom>
        </p:spPr>
      </p:pic>
      <p:sp>
        <p:nvSpPr>
          <p:cNvPr id="7" name="TextBox 6">
            <a:extLst>
              <a:ext uri="{FF2B5EF4-FFF2-40B4-BE49-F238E27FC236}">
                <a16:creationId xmlns:a16="http://schemas.microsoft.com/office/drawing/2014/main" id="{9D2811F5-318C-5CDD-5246-F4FFEE655833}"/>
              </a:ext>
            </a:extLst>
          </p:cNvPr>
          <p:cNvSpPr txBox="1"/>
          <p:nvPr/>
        </p:nvSpPr>
        <p:spPr>
          <a:xfrm>
            <a:off x="6744929" y="6390347"/>
            <a:ext cx="5230761" cy="369332"/>
          </a:xfrm>
          <a:prstGeom prst="rect">
            <a:avLst/>
          </a:prstGeom>
          <a:noFill/>
        </p:spPr>
        <p:txBody>
          <a:bodyPr wrap="square">
            <a:spAutoFit/>
          </a:bodyPr>
          <a:lstStyle/>
          <a:p>
            <a:r>
              <a:rPr lang="en-US" dirty="0"/>
              <a:t>https://resources.nvidia.com/en-us-tensor-core</a:t>
            </a:r>
          </a:p>
        </p:txBody>
      </p:sp>
    </p:spTree>
    <p:extLst>
      <p:ext uri="{BB962C8B-B14F-4D97-AF65-F5344CB8AC3E}">
        <p14:creationId xmlns:p14="http://schemas.microsoft.com/office/powerpoint/2010/main" val="331146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6E6B-0CED-023B-5C5D-0BF8C320C7B8}"/>
              </a:ext>
            </a:extLst>
          </p:cNvPr>
          <p:cNvSpPr>
            <a:spLocks noGrp="1"/>
          </p:cNvSpPr>
          <p:nvPr>
            <p:ph type="title"/>
          </p:nvPr>
        </p:nvSpPr>
        <p:spPr/>
        <p:txBody>
          <a:bodyPr/>
          <a:lstStyle/>
          <a:p>
            <a:r>
              <a:rPr lang="en-US"/>
              <a:t>AMD </a:t>
            </a:r>
          </a:p>
        </p:txBody>
      </p:sp>
      <p:pic>
        <p:nvPicPr>
          <p:cNvPr id="5" name="Picture 4">
            <a:extLst>
              <a:ext uri="{FF2B5EF4-FFF2-40B4-BE49-F238E27FC236}">
                <a16:creationId xmlns:a16="http://schemas.microsoft.com/office/drawing/2014/main" id="{EB049A54-1252-7256-65FF-B4867B0E57F9}"/>
              </a:ext>
            </a:extLst>
          </p:cNvPr>
          <p:cNvPicPr>
            <a:picLocks noChangeAspect="1"/>
          </p:cNvPicPr>
          <p:nvPr/>
        </p:nvPicPr>
        <p:blipFill>
          <a:blip r:embed="rId2"/>
          <a:stretch>
            <a:fillRect/>
          </a:stretch>
        </p:blipFill>
        <p:spPr>
          <a:xfrm>
            <a:off x="453918" y="2334491"/>
            <a:ext cx="7772400" cy="3551026"/>
          </a:xfrm>
          <a:prstGeom prst="rect">
            <a:avLst/>
          </a:prstGeom>
        </p:spPr>
      </p:pic>
      <p:pic>
        <p:nvPicPr>
          <p:cNvPr id="4" name="Picture 3">
            <a:extLst>
              <a:ext uri="{FF2B5EF4-FFF2-40B4-BE49-F238E27FC236}">
                <a16:creationId xmlns:a16="http://schemas.microsoft.com/office/drawing/2014/main" id="{769FA0B3-7D91-61B3-D917-140012F708F8}"/>
              </a:ext>
            </a:extLst>
          </p:cNvPr>
          <p:cNvPicPr>
            <a:picLocks noChangeAspect="1"/>
          </p:cNvPicPr>
          <p:nvPr/>
        </p:nvPicPr>
        <p:blipFill>
          <a:blip r:embed="rId3"/>
          <a:stretch>
            <a:fillRect/>
          </a:stretch>
        </p:blipFill>
        <p:spPr>
          <a:xfrm>
            <a:off x="8106310" y="568987"/>
            <a:ext cx="3631772" cy="2082309"/>
          </a:xfrm>
          <a:prstGeom prst="rect">
            <a:avLst/>
          </a:prstGeom>
        </p:spPr>
      </p:pic>
    </p:spTree>
    <p:extLst>
      <p:ext uri="{BB962C8B-B14F-4D97-AF65-F5344CB8AC3E}">
        <p14:creationId xmlns:p14="http://schemas.microsoft.com/office/powerpoint/2010/main" val="414253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EC55-82AE-5B2A-8FB0-835B86A1A8CE}"/>
              </a:ext>
            </a:extLst>
          </p:cNvPr>
          <p:cNvSpPr>
            <a:spLocks noGrp="1"/>
          </p:cNvSpPr>
          <p:nvPr>
            <p:ph type="title"/>
          </p:nvPr>
        </p:nvSpPr>
        <p:spPr>
          <a:xfrm>
            <a:off x="838200" y="365125"/>
            <a:ext cx="10515600" cy="544272"/>
          </a:xfrm>
        </p:spPr>
        <p:txBody>
          <a:bodyPr>
            <a:normAutofit fontScale="90000"/>
          </a:bodyPr>
          <a:lstStyle/>
          <a:p>
            <a:r>
              <a:rPr lang="en-US"/>
              <a:t>Google TPU  </a:t>
            </a:r>
          </a:p>
        </p:txBody>
      </p:sp>
      <p:graphicFrame>
        <p:nvGraphicFramePr>
          <p:cNvPr id="4" name="Table 3">
            <a:extLst>
              <a:ext uri="{FF2B5EF4-FFF2-40B4-BE49-F238E27FC236}">
                <a16:creationId xmlns:a16="http://schemas.microsoft.com/office/drawing/2014/main" id="{73BC55B0-F179-A32B-9CC3-17E9AD425ED0}"/>
              </a:ext>
            </a:extLst>
          </p:cNvPr>
          <p:cNvGraphicFramePr>
            <a:graphicFrameLocks noGrp="1"/>
          </p:cNvGraphicFramePr>
          <p:nvPr>
            <p:extLst>
              <p:ext uri="{D42A27DB-BD31-4B8C-83A1-F6EECF244321}">
                <p14:modId xmlns:p14="http://schemas.microsoft.com/office/powerpoint/2010/main" val="1066769022"/>
              </p:ext>
            </p:extLst>
          </p:nvPr>
        </p:nvGraphicFramePr>
        <p:xfrm>
          <a:off x="159731" y="1031034"/>
          <a:ext cx="11679600" cy="4801855"/>
        </p:xfrm>
        <a:graphic>
          <a:graphicData uri="http://schemas.openxmlformats.org/drawingml/2006/table">
            <a:tbl>
              <a:tblPr firstRow="1" bandRow="1">
                <a:tableStyleId>{5C22544A-7EE6-4342-B048-85BDC9FD1C3A}</a:tableStyleId>
              </a:tblPr>
              <a:tblGrid>
                <a:gridCol w="1176283">
                  <a:extLst>
                    <a:ext uri="{9D8B030D-6E8A-4147-A177-3AD203B41FA5}">
                      <a16:colId xmlns:a16="http://schemas.microsoft.com/office/drawing/2014/main" val="1668130197"/>
                    </a:ext>
                  </a:extLst>
                </a:gridCol>
                <a:gridCol w="1066350">
                  <a:extLst>
                    <a:ext uri="{9D8B030D-6E8A-4147-A177-3AD203B41FA5}">
                      <a16:colId xmlns:a16="http://schemas.microsoft.com/office/drawing/2014/main" val="1685417357"/>
                    </a:ext>
                  </a:extLst>
                </a:gridCol>
                <a:gridCol w="769532">
                  <a:extLst>
                    <a:ext uri="{9D8B030D-6E8A-4147-A177-3AD203B41FA5}">
                      <a16:colId xmlns:a16="http://schemas.microsoft.com/office/drawing/2014/main" val="2044253108"/>
                    </a:ext>
                  </a:extLst>
                </a:gridCol>
                <a:gridCol w="1154430">
                  <a:extLst>
                    <a:ext uri="{9D8B030D-6E8A-4147-A177-3AD203B41FA5}">
                      <a16:colId xmlns:a16="http://schemas.microsoft.com/office/drawing/2014/main" val="4293900904"/>
                    </a:ext>
                  </a:extLst>
                </a:gridCol>
                <a:gridCol w="1162709">
                  <a:extLst>
                    <a:ext uri="{9D8B030D-6E8A-4147-A177-3AD203B41FA5}">
                      <a16:colId xmlns:a16="http://schemas.microsoft.com/office/drawing/2014/main" val="2251513321"/>
                    </a:ext>
                  </a:extLst>
                </a:gridCol>
                <a:gridCol w="956418">
                  <a:extLst>
                    <a:ext uri="{9D8B030D-6E8A-4147-A177-3AD203B41FA5}">
                      <a16:colId xmlns:a16="http://schemas.microsoft.com/office/drawing/2014/main" val="1134410218"/>
                    </a:ext>
                  </a:extLst>
                </a:gridCol>
                <a:gridCol w="1011139">
                  <a:extLst>
                    <a:ext uri="{9D8B030D-6E8A-4147-A177-3AD203B41FA5}">
                      <a16:colId xmlns:a16="http://schemas.microsoft.com/office/drawing/2014/main" val="2380846722"/>
                    </a:ext>
                  </a:extLst>
                </a:gridCol>
                <a:gridCol w="1341731">
                  <a:extLst>
                    <a:ext uri="{9D8B030D-6E8A-4147-A177-3AD203B41FA5}">
                      <a16:colId xmlns:a16="http://schemas.microsoft.com/office/drawing/2014/main" val="3034479681"/>
                    </a:ext>
                  </a:extLst>
                </a:gridCol>
                <a:gridCol w="961240">
                  <a:extLst>
                    <a:ext uri="{9D8B030D-6E8A-4147-A177-3AD203B41FA5}">
                      <a16:colId xmlns:a16="http://schemas.microsoft.com/office/drawing/2014/main" val="4207313110"/>
                    </a:ext>
                  </a:extLst>
                </a:gridCol>
                <a:gridCol w="1039884">
                  <a:extLst>
                    <a:ext uri="{9D8B030D-6E8A-4147-A177-3AD203B41FA5}">
                      <a16:colId xmlns:a16="http://schemas.microsoft.com/office/drawing/2014/main" val="2449653232"/>
                    </a:ext>
                  </a:extLst>
                </a:gridCol>
                <a:gridCol w="1039884">
                  <a:extLst>
                    <a:ext uri="{9D8B030D-6E8A-4147-A177-3AD203B41FA5}">
                      <a16:colId xmlns:a16="http://schemas.microsoft.com/office/drawing/2014/main" val="1930876843"/>
                    </a:ext>
                  </a:extLst>
                </a:gridCol>
              </a:tblGrid>
              <a:tr h="722627">
                <a:tc>
                  <a:txBody>
                    <a:bodyPr/>
                    <a:lstStyle/>
                    <a:p>
                      <a:endParaRPr lang="en-US"/>
                    </a:p>
                  </a:txBody>
                  <a:tcPr/>
                </a:tc>
                <a:tc>
                  <a:txBody>
                    <a:bodyPr/>
                    <a:lstStyle/>
                    <a:p>
                      <a:r>
                        <a:rPr lang="en-US"/>
                        <a:t>First deployed</a:t>
                      </a:r>
                    </a:p>
                  </a:txBody>
                  <a:tcPr/>
                </a:tc>
                <a:tc>
                  <a:txBody>
                    <a:bodyPr/>
                    <a:lstStyle/>
                    <a:p>
                      <a:r>
                        <a:rPr lang="en-US"/>
                        <a:t>Train/Infer?</a:t>
                      </a:r>
                    </a:p>
                  </a:txBody>
                  <a:tcPr/>
                </a:tc>
                <a:tc>
                  <a:txBody>
                    <a:bodyPr/>
                    <a:lstStyle/>
                    <a:p>
                      <a:r>
                        <a:rPr lang="en-US"/>
                        <a:t>Process</a:t>
                      </a:r>
                    </a:p>
                  </a:txBody>
                  <a:tcPr/>
                </a:tc>
                <a:tc>
                  <a:txBody>
                    <a:bodyPr/>
                    <a:lstStyle/>
                    <a:p>
                      <a:r>
                        <a:rPr lang="en-US"/>
                        <a:t>Die Size (mm2)</a:t>
                      </a:r>
                    </a:p>
                  </a:txBody>
                  <a:tcPr/>
                </a:tc>
                <a:tc>
                  <a:txBody>
                    <a:bodyPr/>
                    <a:lstStyle/>
                    <a:p>
                      <a:pPr lvl="0">
                        <a:buNone/>
                      </a:pPr>
                      <a:r>
                        <a:rPr lang="en-US"/>
                        <a:t>On chip cache (MB)</a:t>
                      </a:r>
                    </a:p>
                  </a:txBody>
                  <a:tcPr/>
                </a:tc>
                <a:tc>
                  <a:txBody>
                    <a:bodyPr/>
                    <a:lstStyle/>
                    <a:p>
                      <a:r>
                        <a:rPr lang="en-US"/>
                        <a:t>HBM Capacity (GB)</a:t>
                      </a:r>
                    </a:p>
                  </a:txBody>
                  <a:tcPr/>
                </a:tc>
                <a:tc>
                  <a:txBody>
                    <a:bodyPr/>
                    <a:lstStyle/>
                    <a:p>
                      <a:pPr lvl="0">
                        <a:buNone/>
                      </a:pPr>
                      <a:r>
                        <a:rPr lang="en-US"/>
                        <a:t>HBM BW (Gb/s)</a:t>
                      </a:r>
                    </a:p>
                  </a:txBody>
                  <a:tcPr/>
                </a:tc>
                <a:tc>
                  <a:txBody>
                    <a:bodyPr/>
                    <a:lstStyle/>
                    <a:p>
                      <a:pPr lvl="0">
                        <a:buNone/>
                      </a:pPr>
                      <a:r>
                        <a:rPr lang="en-US"/>
                        <a:t>Peak BF16  Tera Flops</a:t>
                      </a:r>
                    </a:p>
                  </a:txBody>
                  <a:tcPr/>
                </a:tc>
                <a:tc>
                  <a:txBody>
                    <a:bodyPr/>
                    <a:lstStyle/>
                    <a:p>
                      <a:pPr lvl="0">
                        <a:buNone/>
                      </a:pPr>
                      <a:r>
                        <a:rPr lang="en-US"/>
                        <a:t>Idle Watts</a:t>
                      </a:r>
                    </a:p>
                  </a:txBody>
                  <a:tcPr/>
                </a:tc>
                <a:tc>
                  <a:txBody>
                    <a:bodyPr/>
                    <a:lstStyle/>
                    <a:p>
                      <a:pPr lvl="0">
                        <a:buNone/>
                      </a:pPr>
                      <a:r>
                        <a:rPr lang="en-US"/>
                        <a:t>TDP Watts</a:t>
                      </a:r>
                    </a:p>
                  </a:txBody>
                  <a:tcPr/>
                </a:tc>
                <a:extLst>
                  <a:ext uri="{0D108BD9-81ED-4DB2-BD59-A6C34878D82A}">
                    <a16:rowId xmlns:a16="http://schemas.microsoft.com/office/drawing/2014/main" val="1635662834"/>
                  </a:ext>
                </a:extLst>
              </a:tr>
              <a:tr h="722627">
                <a:tc>
                  <a:txBody>
                    <a:bodyPr/>
                    <a:lstStyle/>
                    <a:p>
                      <a:r>
                        <a:rPr lang="en-US"/>
                        <a:t>TPU v3</a:t>
                      </a:r>
                    </a:p>
                  </a:txBody>
                  <a:tcPr/>
                </a:tc>
                <a:tc>
                  <a:txBody>
                    <a:bodyPr/>
                    <a:lstStyle/>
                    <a:p>
                      <a:r>
                        <a:rPr lang="en-US"/>
                        <a:t>Q4 2018</a:t>
                      </a:r>
                    </a:p>
                  </a:txBody>
                  <a:tcPr/>
                </a:tc>
                <a:tc>
                  <a:txBody>
                    <a:bodyPr/>
                    <a:lstStyle/>
                    <a:p>
                      <a:r>
                        <a:rPr lang="en-US"/>
                        <a:t>Y/Y</a:t>
                      </a:r>
                    </a:p>
                  </a:txBody>
                  <a:tcPr/>
                </a:tc>
                <a:tc>
                  <a:txBody>
                    <a:bodyPr/>
                    <a:lstStyle/>
                    <a:p>
                      <a:r>
                        <a:rPr lang="en-US"/>
                        <a:t>16nm</a:t>
                      </a:r>
                    </a:p>
                  </a:txBody>
                  <a:tcPr/>
                </a:tc>
                <a:tc>
                  <a:txBody>
                    <a:bodyPr/>
                    <a:lstStyle/>
                    <a:p>
                      <a:r>
                        <a:rPr lang="en-US"/>
                        <a:t>700</a:t>
                      </a:r>
                    </a:p>
                  </a:txBody>
                  <a:tcPr/>
                </a:tc>
                <a:tc>
                  <a:txBody>
                    <a:bodyPr/>
                    <a:lstStyle/>
                    <a:p>
                      <a:pPr lvl="0">
                        <a:buNone/>
                      </a:pPr>
                      <a:r>
                        <a:rPr lang="en-US"/>
                        <a:t>32</a:t>
                      </a:r>
                    </a:p>
                  </a:txBody>
                  <a:tcPr/>
                </a:tc>
                <a:tc>
                  <a:txBody>
                    <a:bodyPr/>
                    <a:lstStyle/>
                    <a:p>
                      <a:r>
                        <a:rPr lang="en-US"/>
                        <a:t>32</a:t>
                      </a:r>
                    </a:p>
                  </a:txBody>
                  <a:tcPr/>
                </a:tc>
                <a:tc>
                  <a:txBody>
                    <a:bodyPr/>
                    <a:lstStyle/>
                    <a:p>
                      <a:pPr lvl="0">
                        <a:buNone/>
                      </a:pPr>
                      <a:r>
                        <a:rPr lang="en-US"/>
                        <a:t>900</a:t>
                      </a:r>
                    </a:p>
                  </a:txBody>
                  <a:tcPr/>
                </a:tc>
                <a:tc>
                  <a:txBody>
                    <a:bodyPr/>
                    <a:lstStyle/>
                    <a:p>
                      <a:pPr lvl="0">
                        <a:buNone/>
                      </a:pPr>
                      <a:r>
                        <a:rPr lang="en-US"/>
                        <a:t>123</a:t>
                      </a:r>
                    </a:p>
                  </a:txBody>
                  <a:tcPr/>
                </a:tc>
                <a:tc>
                  <a:txBody>
                    <a:bodyPr/>
                    <a:lstStyle/>
                    <a:p>
                      <a:pPr lvl="0">
                        <a:buNone/>
                      </a:pPr>
                      <a:r>
                        <a:rPr lang="en-US"/>
                        <a:t>84</a:t>
                      </a:r>
                    </a:p>
                  </a:txBody>
                  <a:tcPr/>
                </a:tc>
                <a:tc>
                  <a:txBody>
                    <a:bodyPr/>
                    <a:lstStyle/>
                    <a:p>
                      <a:pPr lvl="0">
                        <a:buNone/>
                      </a:pPr>
                      <a:r>
                        <a:rPr lang="en-US"/>
                        <a:t>450</a:t>
                      </a:r>
                    </a:p>
                  </a:txBody>
                  <a:tcPr/>
                </a:tc>
                <a:extLst>
                  <a:ext uri="{0D108BD9-81ED-4DB2-BD59-A6C34878D82A}">
                    <a16:rowId xmlns:a16="http://schemas.microsoft.com/office/drawing/2014/main" val="913767001"/>
                  </a:ext>
                </a:extLst>
              </a:tr>
              <a:tr h="722627">
                <a:tc>
                  <a:txBody>
                    <a:bodyPr/>
                    <a:lstStyle/>
                    <a:p>
                      <a:r>
                        <a:rPr lang="en-US"/>
                        <a:t>TPU v4i</a:t>
                      </a:r>
                    </a:p>
                  </a:txBody>
                  <a:tcPr/>
                </a:tc>
                <a:tc>
                  <a:txBody>
                    <a:bodyPr/>
                    <a:lstStyle/>
                    <a:p>
                      <a:r>
                        <a:rPr lang="en-US"/>
                        <a:t>Q1 2020</a:t>
                      </a:r>
                    </a:p>
                  </a:txBody>
                  <a:tcPr/>
                </a:tc>
                <a:tc>
                  <a:txBody>
                    <a:bodyPr/>
                    <a:lstStyle/>
                    <a:p>
                      <a:r>
                        <a:rPr lang="en-US"/>
                        <a:t>N/Y</a:t>
                      </a:r>
                    </a:p>
                  </a:txBody>
                  <a:tcPr/>
                </a:tc>
                <a:tc>
                  <a:txBody>
                    <a:bodyPr/>
                    <a:lstStyle/>
                    <a:p>
                      <a:r>
                        <a:rPr lang="en-US"/>
                        <a:t>7nm</a:t>
                      </a:r>
                    </a:p>
                  </a:txBody>
                  <a:tcPr/>
                </a:tc>
                <a:tc>
                  <a:txBody>
                    <a:bodyPr/>
                    <a:lstStyle/>
                    <a:p>
                      <a:r>
                        <a:rPr lang="en-US"/>
                        <a:t>400</a:t>
                      </a:r>
                    </a:p>
                  </a:txBody>
                  <a:tcPr/>
                </a:tc>
                <a:tc>
                  <a:txBody>
                    <a:bodyPr/>
                    <a:lstStyle/>
                    <a:p>
                      <a:pPr lvl="0">
                        <a:buNone/>
                      </a:pPr>
                      <a:r>
                        <a:rPr lang="en-US"/>
                        <a:t>144</a:t>
                      </a:r>
                    </a:p>
                  </a:txBody>
                  <a:tcPr/>
                </a:tc>
                <a:tc>
                  <a:txBody>
                    <a:bodyPr/>
                    <a:lstStyle/>
                    <a:p>
                      <a:r>
                        <a:rPr lang="en-US"/>
                        <a:t>8</a:t>
                      </a:r>
                    </a:p>
                  </a:txBody>
                  <a:tcPr/>
                </a:tc>
                <a:tc>
                  <a:txBody>
                    <a:bodyPr/>
                    <a:lstStyle/>
                    <a:p>
                      <a:pPr lvl="0">
                        <a:buNone/>
                      </a:pPr>
                      <a:r>
                        <a:rPr lang="en-US"/>
                        <a:t>300</a:t>
                      </a:r>
                    </a:p>
                  </a:txBody>
                  <a:tcPr/>
                </a:tc>
                <a:tc>
                  <a:txBody>
                    <a:bodyPr/>
                    <a:lstStyle/>
                    <a:p>
                      <a:pPr lvl="0">
                        <a:buNone/>
                      </a:pPr>
                      <a:r>
                        <a:rPr lang="en-US"/>
                        <a:t>138</a:t>
                      </a:r>
                    </a:p>
                  </a:txBody>
                  <a:tcPr/>
                </a:tc>
                <a:tc>
                  <a:txBody>
                    <a:bodyPr/>
                    <a:lstStyle/>
                    <a:p>
                      <a:pPr lvl="0">
                        <a:buNone/>
                      </a:pPr>
                      <a:r>
                        <a:rPr lang="en-US"/>
                        <a:t>55</a:t>
                      </a:r>
                    </a:p>
                  </a:txBody>
                  <a:tcPr/>
                </a:tc>
                <a:tc>
                  <a:txBody>
                    <a:bodyPr/>
                    <a:lstStyle/>
                    <a:p>
                      <a:pPr lvl="0">
                        <a:buNone/>
                      </a:pPr>
                      <a:r>
                        <a:rPr lang="en-US"/>
                        <a:t>175</a:t>
                      </a:r>
                    </a:p>
                  </a:txBody>
                  <a:tcPr/>
                </a:tc>
                <a:extLst>
                  <a:ext uri="{0D108BD9-81ED-4DB2-BD59-A6C34878D82A}">
                    <a16:rowId xmlns:a16="http://schemas.microsoft.com/office/drawing/2014/main" val="573806116"/>
                  </a:ext>
                </a:extLst>
              </a:tr>
              <a:tr h="722627">
                <a:tc>
                  <a:txBody>
                    <a:bodyPr/>
                    <a:lstStyle/>
                    <a:p>
                      <a:r>
                        <a:rPr lang="en-US"/>
                        <a:t>TPU v4 </a:t>
                      </a:r>
                    </a:p>
                  </a:txBody>
                  <a:tcPr/>
                </a:tc>
                <a:tc>
                  <a:txBody>
                    <a:bodyPr/>
                    <a:lstStyle/>
                    <a:p>
                      <a:r>
                        <a:rPr lang="en-US"/>
                        <a:t>Q4 2021</a:t>
                      </a:r>
                    </a:p>
                  </a:txBody>
                  <a:tcPr/>
                </a:tc>
                <a:tc>
                  <a:txBody>
                    <a:bodyPr/>
                    <a:lstStyle/>
                    <a:p>
                      <a:r>
                        <a:rPr lang="en-US"/>
                        <a:t>Y/Y</a:t>
                      </a:r>
                    </a:p>
                  </a:txBody>
                  <a:tcPr/>
                </a:tc>
                <a:tc>
                  <a:txBody>
                    <a:bodyPr/>
                    <a:lstStyle/>
                    <a:p>
                      <a:r>
                        <a:rPr lang="en-US"/>
                        <a:t>7nm</a:t>
                      </a:r>
                    </a:p>
                  </a:txBody>
                  <a:tcPr/>
                </a:tc>
                <a:tc>
                  <a:txBody>
                    <a:bodyPr/>
                    <a:lstStyle/>
                    <a:p>
                      <a:r>
                        <a:rPr lang="en-US"/>
                        <a:t>780</a:t>
                      </a:r>
                    </a:p>
                  </a:txBody>
                  <a:tcPr/>
                </a:tc>
                <a:tc>
                  <a:txBody>
                    <a:bodyPr/>
                    <a:lstStyle/>
                    <a:p>
                      <a:pPr lvl="0">
                        <a:buNone/>
                      </a:pPr>
                      <a:r>
                        <a:rPr lang="en-US"/>
                        <a:t>288</a:t>
                      </a:r>
                    </a:p>
                  </a:txBody>
                  <a:tcPr/>
                </a:tc>
                <a:tc>
                  <a:txBody>
                    <a:bodyPr/>
                    <a:lstStyle/>
                    <a:p>
                      <a:r>
                        <a:rPr lang="en-US"/>
                        <a:t>32</a:t>
                      </a:r>
                    </a:p>
                  </a:txBody>
                  <a:tcPr/>
                </a:tc>
                <a:tc>
                  <a:txBody>
                    <a:bodyPr/>
                    <a:lstStyle/>
                    <a:p>
                      <a:pPr lvl="0">
                        <a:buNone/>
                      </a:pPr>
                      <a:r>
                        <a:rPr lang="en-US"/>
                        <a:t>1200</a:t>
                      </a:r>
                    </a:p>
                  </a:txBody>
                  <a:tcPr/>
                </a:tc>
                <a:tc>
                  <a:txBody>
                    <a:bodyPr/>
                    <a:lstStyle/>
                    <a:p>
                      <a:pPr lvl="0">
                        <a:buNone/>
                      </a:pPr>
                      <a:r>
                        <a:rPr lang="en-US"/>
                        <a:t>275</a:t>
                      </a:r>
                    </a:p>
                  </a:txBody>
                  <a:tcPr/>
                </a:tc>
                <a:tc>
                  <a:txBody>
                    <a:bodyPr/>
                    <a:lstStyle/>
                    <a:p>
                      <a:pPr lvl="0">
                        <a:buNone/>
                      </a:pPr>
                      <a:r>
                        <a:rPr lang="en-US"/>
                        <a:t>??</a:t>
                      </a:r>
                    </a:p>
                  </a:txBody>
                  <a:tcPr/>
                </a:tc>
                <a:tc>
                  <a:txBody>
                    <a:bodyPr/>
                    <a:lstStyle/>
                    <a:p>
                      <a:pPr lvl="0">
                        <a:buNone/>
                      </a:pPr>
                      <a:r>
                        <a:rPr lang="en-US"/>
                        <a:t>300</a:t>
                      </a:r>
                    </a:p>
                  </a:txBody>
                  <a:tcPr/>
                </a:tc>
                <a:extLst>
                  <a:ext uri="{0D108BD9-81ED-4DB2-BD59-A6C34878D82A}">
                    <a16:rowId xmlns:a16="http://schemas.microsoft.com/office/drawing/2014/main" val="3909905969"/>
                  </a:ext>
                </a:extLst>
              </a:tr>
              <a:tr h="722627">
                <a:tc>
                  <a:txBody>
                    <a:bodyPr/>
                    <a:lstStyle/>
                    <a:p>
                      <a:r>
                        <a:rPr lang="en-US"/>
                        <a:t>TPU v5e </a:t>
                      </a:r>
                    </a:p>
                  </a:txBody>
                  <a:tcPr/>
                </a:tc>
                <a:tc>
                  <a:txBody>
                    <a:bodyPr/>
                    <a:lstStyle/>
                    <a:p>
                      <a:r>
                        <a:rPr lang="en-US"/>
                        <a:t>Q4 2023</a:t>
                      </a:r>
                    </a:p>
                  </a:txBody>
                  <a:tcPr/>
                </a:tc>
                <a:tc>
                  <a:txBody>
                    <a:bodyPr/>
                    <a:lstStyle/>
                    <a:p>
                      <a:r>
                        <a:rPr lang="en-US"/>
                        <a:t>Y/Y</a:t>
                      </a:r>
                    </a:p>
                  </a:txBody>
                  <a:tcPr/>
                </a:tc>
                <a:tc>
                  <a:txBody>
                    <a:bodyPr/>
                    <a:lstStyle/>
                    <a:p>
                      <a:r>
                        <a:rPr lang="en-US"/>
                        <a:t>??</a:t>
                      </a:r>
                    </a:p>
                  </a:txBody>
                  <a:tcPr/>
                </a:tc>
                <a:tc>
                  <a:txBody>
                    <a:bodyPr/>
                    <a:lstStyle/>
                    <a:p>
                      <a:r>
                        <a:rPr lang="en-US"/>
                        <a:t>325</a:t>
                      </a:r>
                    </a:p>
                  </a:txBody>
                  <a:tcPr/>
                </a:tc>
                <a:tc>
                  <a:txBody>
                    <a:bodyPr/>
                    <a:lstStyle/>
                    <a:p>
                      <a:pPr lvl="0">
                        <a:buNone/>
                      </a:pPr>
                      <a:r>
                        <a:rPr lang="en-US"/>
                        <a:t>??</a:t>
                      </a:r>
                    </a:p>
                  </a:txBody>
                  <a:tcPr/>
                </a:tc>
                <a:tc>
                  <a:txBody>
                    <a:bodyPr/>
                    <a:lstStyle/>
                    <a:p>
                      <a:r>
                        <a:rPr lang="en-US"/>
                        <a:t>16</a:t>
                      </a:r>
                    </a:p>
                  </a:txBody>
                  <a:tcPr/>
                </a:tc>
                <a:tc>
                  <a:txBody>
                    <a:bodyPr/>
                    <a:lstStyle/>
                    <a:p>
                      <a:pPr lvl="0">
                        <a:buNone/>
                      </a:pPr>
                      <a:r>
                        <a:rPr lang="en-US"/>
                        <a:t>819.2</a:t>
                      </a:r>
                    </a:p>
                  </a:txBody>
                  <a:tcPr/>
                </a:tc>
                <a:tc>
                  <a:txBody>
                    <a:bodyPr/>
                    <a:lstStyle/>
                    <a:p>
                      <a:pPr lvl="0">
                        <a:buNone/>
                      </a:pPr>
                      <a:r>
                        <a:rPr lang="en-US"/>
                        <a:t>197</a:t>
                      </a:r>
                    </a:p>
                  </a:txBody>
                  <a:tcPr/>
                </a:tc>
                <a:tc>
                  <a:txBody>
                    <a:bodyPr/>
                    <a:lstStyle/>
                    <a:p>
                      <a:pPr lvl="0">
                        <a:buNone/>
                      </a:pPr>
                      <a:r>
                        <a:rPr lang="en-US"/>
                        <a:t>??</a:t>
                      </a:r>
                    </a:p>
                  </a:txBody>
                  <a:tcPr/>
                </a:tc>
                <a:tc>
                  <a:txBody>
                    <a:bodyPr/>
                    <a:lstStyle/>
                    <a:p>
                      <a:pPr lvl="0">
                        <a:buNone/>
                      </a:pPr>
                      <a:r>
                        <a:rPr lang="en-US"/>
                        <a:t>??</a:t>
                      </a:r>
                    </a:p>
                  </a:txBody>
                  <a:tcPr/>
                </a:tc>
                <a:extLst>
                  <a:ext uri="{0D108BD9-81ED-4DB2-BD59-A6C34878D82A}">
                    <a16:rowId xmlns:a16="http://schemas.microsoft.com/office/drawing/2014/main" val="1650021153"/>
                  </a:ext>
                </a:extLst>
              </a:tr>
              <a:tr h="722627">
                <a:tc>
                  <a:txBody>
                    <a:bodyPr/>
                    <a:lstStyle/>
                    <a:p>
                      <a:pPr lvl="0">
                        <a:buNone/>
                      </a:pPr>
                      <a:r>
                        <a:rPr lang="en-US"/>
                        <a:t>Edge TPU</a:t>
                      </a:r>
                    </a:p>
                  </a:txBody>
                  <a:tcPr/>
                </a:tc>
                <a:tc>
                  <a:txBody>
                    <a:bodyPr/>
                    <a:lstStyle/>
                    <a:p>
                      <a:pPr lvl="0">
                        <a:buNone/>
                      </a:pPr>
                      <a:r>
                        <a:rPr lang="en-US"/>
                        <a:t>Q4 2018</a:t>
                      </a:r>
                    </a:p>
                  </a:txBody>
                  <a:tcPr/>
                </a:tc>
                <a:tc>
                  <a:txBody>
                    <a:bodyPr/>
                    <a:lstStyle/>
                    <a:p>
                      <a:pPr lvl="0">
                        <a:buNone/>
                      </a:pPr>
                      <a:r>
                        <a:rPr lang="en-US"/>
                        <a:t>N/Y</a:t>
                      </a:r>
                    </a:p>
                  </a:txBody>
                  <a:tcPr/>
                </a:tc>
                <a:tc>
                  <a:txBody>
                    <a:bodyPr/>
                    <a:lstStyle/>
                    <a:p>
                      <a:pPr lvl="0">
                        <a:buNone/>
                      </a:pPr>
                      <a:r>
                        <a:rPr lang="en-US"/>
                        <a:t>??</a:t>
                      </a:r>
                    </a:p>
                  </a:txBody>
                  <a:tcPr/>
                </a:tc>
                <a:tc>
                  <a:txBody>
                    <a:bodyPr/>
                    <a:lstStyle/>
                    <a:p>
                      <a:pPr lvl="0">
                        <a:buNone/>
                      </a:pPr>
                      <a:r>
                        <a:rPr lang="en-US"/>
                        <a:t>~10</a:t>
                      </a:r>
                    </a:p>
                  </a:txBody>
                  <a:tcPr/>
                </a:tc>
                <a:tc>
                  <a:txBody>
                    <a:bodyPr/>
                    <a:lstStyle/>
                    <a:p>
                      <a:pPr lvl="0">
                        <a:buNone/>
                      </a:pPr>
                      <a:r>
                        <a:rPr lang="en-US"/>
                        <a:t>8</a:t>
                      </a:r>
                    </a:p>
                  </a:txBody>
                  <a:tcPr/>
                </a:tc>
                <a:tc>
                  <a:txBody>
                    <a:bodyPr/>
                    <a:lstStyle/>
                    <a:p>
                      <a:pPr lvl="0">
                        <a:buNone/>
                      </a:pPr>
                      <a:r>
                        <a:rPr lang="en-US"/>
                        <a:t> NA</a:t>
                      </a:r>
                    </a:p>
                  </a:txBody>
                  <a:tcPr/>
                </a:tc>
                <a:tc>
                  <a:txBody>
                    <a:bodyPr/>
                    <a:lstStyle/>
                    <a:p>
                      <a:pPr lvl="0">
                        <a:buNone/>
                      </a:pPr>
                      <a:r>
                        <a:rPr lang="en-US"/>
                        <a:t>NA</a:t>
                      </a:r>
                    </a:p>
                  </a:txBody>
                  <a:tcPr/>
                </a:tc>
                <a:tc>
                  <a:txBody>
                    <a:bodyPr/>
                    <a:lstStyle/>
                    <a:p>
                      <a:pPr lvl="0">
                        <a:buNone/>
                      </a:pPr>
                      <a:r>
                        <a:rPr lang="en-US"/>
                        <a:t>2</a:t>
                      </a:r>
                    </a:p>
                  </a:txBody>
                  <a:tcPr/>
                </a:tc>
                <a:tc>
                  <a:txBody>
                    <a:bodyPr/>
                    <a:lstStyle/>
                    <a:p>
                      <a:pPr lvl="0">
                        <a:buNone/>
                      </a:pPr>
                      <a:r>
                        <a:rPr lang="en-US"/>
                        <a:t>200m</a:t>
                      </a:r>
                    </a:p>
                  </a:txBody>
                  <a:tcPr/>
                </a:tc>
                <a:tc>
                  <a:txBody>
                    <a:bodyPr/>
                    <a:lstStyle/>
                    <a:p>
                      <a:pPr lvl="0">
                        <a:buNone/>
                      </a:pPr>
                      <a:r>
                        <a:rPr lang="en-US"/>
                        <a:t>1</a:t>
                      </a:r>
                    </a:p>
                  </a:txBody>
                  <a:tcPr/>
                </a:tc>
                <a:extLst>
                  <a:ext uri="{0D108BD9-81ED-4DB2-BD59-A6C34878D82A}">
                    <a16:rowId xmlns:a16="http://schemas.microsoft.com/office/drawing/2014/main" val="100625583"/>
                  </a:ext>
                </a:extLst>
              </a:tr>
            </a:tbl>
          </a:graphicData>
        </a:graphic>
      </p:graphicFrame>
      <p:sp>
        <p:nvSpPr>
          <p:cNvPr id="5" name="TextBox 4">
            <a:extLst>
              <a:ext uri="{FF2B5EF4-FFF2-40B4-BE49-F238E27FC236}">
                <a16:creationId xmlns:a16="http://schemas.microsoft.com/office/drawing/2014/main" id="{DA5F1EA0-E4BA-BD88-0CFA-100EAB3C32A4}"/>
              </a:ext>
            </a:extLst>
          </p:cNvPr>
          <p:cNvSpPr txBox="1"/>
          <p:nvPr/>
        </p:nvSpPr>
        <p:spPr>
          <a:xfrm>
            <a:off x="307887" y="5834267"/>
            <a:ext cx="1138563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References: </a:t>
            </a:r>
            <a:r>
              <a:rPr lang="en-US" sz="1100">
                <a:hlinkClick r:id="rId3"/>
              </a:rPr>
              <a:t>TPU detailed Comparison</a:t>
            </a:r>
            <a:r>
              <a:rPr lang="en-US" sz="1100"/>
              <a:t>, </a:t>
            </a:r>
            <a:r>
              <a:rPr lang="en-US" sz="1100">
                <a:hlinkClick r:id="rId4"/>
              </a:rPr>
              <a:t>TPUv4i paper</a:t>
            </a:r>
            <a:r>
              <a:rPr lang="en-US" sz="1100"/>
              <a:t>, </a:t>
            </a:r>
            <a:r>
              <a:rPr lang="en-US" sz="1100">
                <a:hlinkClick r:id="rId5"/>
              </a:rPr>
              <a:t>TPUv4 paper</a:t>
            </a:r>
            <a:r>
              <a:rPr lang="en-US" sz="1100"/>
              <a:t>, </a:t>
            </a:r>
            <a:r>
              <a:rPr lang="en-US" sz="1100">
                <a:hlinkClick r:id="rId6"/>
              </a:rPr>
              <a:t>Semi Analysis TPU5e</a:t>
            </a:r>
            <a:r>
              <a:rPr lang="en-US" sz="1100"/>
              <a:t>, </a:t>
            </a:r>
            <a:r>
              <a:rPr lang="en-US" sz="1100">
                <a:hlinkClick r:id="rId7"/>
              </a:rPr>
              <a:t>Coral Edge TPU</a:t>
            </a:r>
            <a:endParaRPr lang="en-US" sz="1100"/>
          </a:p>
        </p:txBody>
      </p:sp>
      <p:sp>
        <p:nvSpPr>
          <p:cNvPr id="6" name="TextBox 5">
            <a:extLst>
              <a:ext uri="{FF2B5EF4-FFF2-40B4-BE49-F238E27FC236}">
                <a16:creationId xmlns:a16="http://schemas.microsoft.com/office/drawing/2014/main" id="{CCE56C50-4A70-550D-EB2F-3F3C673D244B}"/>
              </a:ext>
            </a:extLst>
          </p:cNvPr>
          <p:cNvSpPr txBox="1"/>
          <p:nvPr/>
        </p:nvSpPr>
        <p:spPr>
          <a:xfrm>
            <a:off x="89607" y="6154837"/>
            <a:ext cx="118196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t>"</a:t>
            </a:r>
            <a:r>
              <a:rPr lang="en-US" sz="1400" i="1">
                <a:solidFill>
                  <a:srgbClr val="333333"/>
                </a:solidFill>
                <a:latin typeface="Helvetica"/>
                <a:cs typeface="Helvetica"/>
              </a:rPr>
              <a:t>Though lesser BF16 TOPS compared to TPUv4, for every dollar spent, the TPU v5e is up to two times faster in training and 2.5 times inferencing times (than v4). The TPU v5e is priced at $1.2 per chip hour, while the TPU v4 is about $3.2 per hour.</a:t>
            </a:r>
            <a:r>
              <a:rPr lang="en-US" sz="2000" i="1"/>
              <a:t>"</a:t>
            </a:r>
          </a:p>
        </p:txBody>
      </p:sp>
    </p:spTree>
    <p:extLst>
      <p:ext uri="{BB962C8B-B14F-4D97-AF65-F5344CB8AC3E}">
        <p14:creationId xmlns:p14="http://schemas.microsoft.com/office/powerpoint/2010/main" val="1505557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tel_Internal_PPT_Template_White_Intel_Internal _PPT_Template_Final" id="{C3456016-2AA3-D34E-86BF-A1D609CAAC0C}" vid="{9A918FA0-80F6-F84A-9634-3248CA2F271A}"/>
    </a:ext>
  </a:extLst>
</a:theme>
</file>

<file path=ppt/theme/theme3.xml><?xml version="1.0" encoding="utf-8"?>
<a:theme xmlns:a="http://schemas.openxmlformats.org/drawingml/2006/main" name="Theme1">
  <a:themeElements>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2021">
      <a:majorFont>
        <a:latin typeface="IntelOne Display Light"/>
        <a:ea typeface="Helvetica Neue"/>
        <a:cs typeface="Helvetica Neue"/>
      </a:majorFont>
      <a:minorFont>
        <a:latin typeface="IntelOne Text Ligh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brand-ppt-template (1)" id="{D1FD4282-8E8D-7F42-BC8A-A99EC679DECD}" vid="{1CC8D8C3-0D29-4A4E-A4A8-B2C57FCDFB6E}"/>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178</TotalTime>
  <Words>2869</Words>
  <Application>Microsoft Macintosh PowerPoint</Application>
  <PresentationFormat>Widescreen</PresentationFormat>
  <Paragraphs>696</Paragraphs>
  <Slides>32</Slides>
  <Notes>19</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54" baseType="lpstr">
      <vt:lpstr>Aptos</vt:lpstr>
      <vt:lpstr>Aptos Display</vt:lpstr>
      <vt:lpstr>Arial</vt:lpstr>
      <vt:lpstr>Calibri</vt:lpstr>
      <vt:lpstr>Calibri Light</vt:lpstr>
      <vt:lpstr>Helvetica</vt:lpstr>
      <vt:lpstr>Helvetica Neue</vt:lpstr>
      <vt:lpstr>Helvetica Neue Medium</vt:lpstr>
      <vt:lpstr>Intel Clear</vt:lpstr>
      <vt:lpstr>Intel Clear Light</vt:lpstr>
      <vt:lpstr>Intel Clear Pro</vt:lpstr>
      <vt:lpstr>IntelOne Display Light</vt:lpstr>
      <vt:lpstr>IntelOne Display Regular</vt:lpstr>
      <vt:lpstr>IntelOne Text</vt:lpstr>
      <vt:lpstr>IntelOne Text Light</vt:lpstr>
      <vt:lpstr>Open Sans</vt:lpstr>
      <vt:lpstr>Wingdings</vt:lpstr>
      <vt:lpstr>Office Theme</vt:lpstr>
      <vt:lpstr>21_BasicWhite</vt:lpstr>
      <vt:lpstr>Theme1</vt:lpstr>
      <vt:lpstr>1_Office Theme</vt:lpstr>
      <vt:lpstr>PDF</vt:lpstr>
      <vt:lpstr>Current Edge/Client architecture comparison and requirements</vt:lpstr>
      <vt:lpstr>DMR-D Competitive Landscape </vt:lpstr>
      <vt:lpstr>Client TTL Context </vt:lpstr>
      <vt:lpstr>Client TTL Targets </vt:lpstr>
      <vt:lpstr>Nvidia  </vt:lpstr>
      <vt:lpstr>PowerPoint Presentation</vt:lpstr>
      <vt:lpstr>PowerPoint Presentation</vt:lpstr>
      <vt:lpstr>AMD </vt:lpstr>
      <vt:lpstr>Google TPU  </vt:lpstr>
      <vt:lpstr>Loogson – Tanay </vt:lpstr>
      <vt:lpstr>Competition </vt:lpstr>
      <vt:lpstr>CMB Platform: DMR-Edge 8ch 96/48/24C LGA</vt:lpstr>
      <vt:lpstr>ARs &amp; Opens </vt:lpstr>
      <vt:lpstr>Summary Table </vt:lpstr>
      <vt:lpstr>Key differences/requirements in the MAC datapath</vt:lpstr>
      <vt:lpstr>PowerPoint Presentation</vt:lpstr>
      <vt:lpstr>PowerPoint Presentation</vt:lpstr>
      <vt:lpstr>PowerPoint Presentation</vt:lpstr>
      <vt:lpstr>Softmax operation is the key bottleneck in several AI workloads beyond MATMUL</vt:lpstr>
      <vt:lpstr>PowerPoint Presentation</vt:lpstr>
      <vt:lpstr>Profiling BERT across HW platforms – CPU/GPU</vt:lpstr>
      <vt:lpstr>Profiling BERT across HW platforms - Gaudi</vt:lpstr>
      <vt:lpstr>PowerPoint Presentation</vt:lpstr>
      <vt:lpstr>Our (HPL) approach: </vt:lpstr>
      <vt:lpstr>Computation steps – traditional vs ours</vt:lpstr>
      <vt:lpstr>Hardware Accelerator Design:</vt:lpstr>
      <vt:lpstr>SoftestMax Dataflow</vt:lpstr>
      <vt:lpstr>Gordon Creek Test Chip</vt:lpstr>
      <vt:lpstr>Softmax Layout</vt:lpstr>
      <vt:lpstr>Performance and Comparison</vt:lpstr>
      <vt:lpstr>Power Consumption - Breakdown</vt:lpstr>
      <vt:lpstr>Sparsity support for AI workloads.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Edge/Client Targets</dc:title>
  <dc:creator>Jain, Nilesh</dc:creator>
  <cp:lastModifiedBy>Kau, Derchang</cp:lastModifiedBy>
  <cp:revision>5</cp:revision>
  <dcterms:created xsi:type="dcterms:W3CDTF">2024-01-24T22:41:50Z</dcterms:created>
  <dcterms:modified xsi:type="dcterms:W3CDTF">2024-02-20T21:34:17Z</dcterms:modified>
</cp:coreProperties>
</file>