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59" r:id="rId4"/>
    <p:sldMasterId id="2147485053" r:id="rId5"/>
  </p:sldMasterIdLst>
  <p:notesMasterIdLst>
    <p:notesMasterId r:id="rId39"/>
  </p:notesMasterIdLst>
  <p:sldIdLst>
    <p:sldId id="256" r:id="rId6"/>
    <p:sldId id="2147470986" r:id="rId7"/>
    <p:sldId id="2147470995" r:id="rId8"/>
    <p:sldId id="2147470996" r:id="rId9"/>
    <p:sldId id="2147470997" r:id="rId10"/>
    <p:sldId id="2147470998" r:id="rId11"/>
    <p:sldId id="2147471016" r:id="rId12"/>
    <p:sldId id="2147471017" r:id="rId13"/>
    <p:sldId id="2147471000" r:id="rId14"/>
    <p:sldId id="2147471038" r:id="rId15"/>
    <p:sldId id="2147471018" r:id="rId16"/>
    <p:sldId id="2147471033" r:id="rId17"/>
    <p:sldId id="2147471039" r:id="rId18"/>
    <p:sldId id="2147471040" r:id="rId19"/>
    <p:sldId id="2147471034" r:id="rId20"/>
    <p:sldId id="2147471036" r:id="rId21"/>
    <p:sldId id="2147471001" r:id="rId22"/>
    <p:sldId id="2147471037" r:id="rId23"/>
    <p:sldId id="2147470994" r:id="rId24"/>
    <p:sldId id="2147471019" r:id="rId25"/>
    <p:sldId id="2147471021" r:id="rId26"/>
    <p:sldId id="2147471022" r:id="rId27"/>
    <p:sldId id="2147471023" r:id="rId28"/>
    <p:sldId id="2147471024" r:id="rId29"/>
    <p:sldId id="2147471025" r:id="rId30"/>
    <p:sldId id="2147471026" r:id="rId31"/>
    <p:sldId id="2147471028" r:id="rId32"/>
    <p:sldId id="2147471029" r:id="rId33"/>
    <p:sldId id="2147471027" r:id="rId34"/>
    <p:sldId id="2147471032" r:id="rId35"/>
    <p:sldId id="2147471031" r:id="rId36"/>
    <p:sldId id="2147471030" r:id="rId37"/>
    <p:sldId id="2147470992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877912-AC6A-6D29-DE8B-801619A5B73D}" name="Ganguly, Konika" initials="GK" userId="S::konika.ganguly@intel.com::1807975e-1ac6-473b-82f1-c5baf5d4cf4a" providerId="AD"/>
  <p188:author id="{BF3D7A4D-A07E-C05D-0F94-C51CFF8107E3}" name="Soto, Percy A" initials="SPA" userId="S::percy.a.soto@intel.com::5aaa0542-a396-498d-9ca7-e71f6ddc501c" providerId="AD"/>
  <p188:author id="{434450B1-DF0C-D003-A066-FE01D905021C}" name="Damle, Prashant S" initials="DS" userId="S::prashant.s.damle@intel.com::635ccb35-e4b8-4b97-83d2-2b3bc78f6ebe" providerId="AD"/>
  <p188:author id="{047C13D1-1FB1-F2CE-178F-93E212086136}" name="Arjun Kripanidhi" initials="AK" userId="S::arjun.kripanidhi@intel.com::6d7bdf67-0d24-4514-8a25-533e84d0956d" providerId="AD"/>
  <p188:author id="{B1C49BFC-014F-B998-00BD-1E841C06B337}" name="Benavides, Tony" initials="BT" userId="S::tony.benavides@intel.com::fa4a2e1e-70a6-4919-8715-c90b8fd82d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ran, Carolyn R" initials="DCR" lastIdx="18" clrIdx="0">
    <p:extLst>
      <p:ext uri="{19B8F6BF-5375-455C-9EA6-DF929625EA0E}">
        <p15:presenceInfo xmlns:p15="http://schemas.microsoft.com/office/powerpoint/2012/main" userId="S-1-5-21-725345543-602162358-527237240-125551" providerId="AD"/>
      </p:ext>
    </p:extLst>
  </p:cmAuthor>
  <p:cmAuthor id="2" name="Datus, Leonard G" initials="DLG" lastIdx="1" clrIdx="1">
    <p:extLst>
      <p:ext uri="{19B8F6BF-5375-455C-9EA6-DF929625EA0E}">
        <p15:presenceInfo xmlns:p15="http://schemas.microsoft.com/office/powerpoint/2012/main" userId="S::leonard.g.datus@intel.com::e33b9bb7-4ce5-41f5-a631-d68fd810bc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7EBF3"/>
    <a:srgbClr val="2872C5"/>
    <a:srgbClr val="005594"/>
    <a:srgbClr val="FF7C80"/>
    <a:srgbClr val="CBEBFE"/>
    <a:srgbClr val="FFD347"/>
    <a:srgbClr val="E7F5FF"/>
    <a:srgbClr val="CBD4E5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58"/>
  </p:normalViewPr>
  <p:slideViewPr>
    <p:cSldViewPr snapToGrid="0">
      <p:cViewPr varScale="1">
        <p:scale>
          <a:sx n="87" d="100"/>
          <a:sy n="87" d="100"/>
        </p:scale>
        <p:origin x="224" y="4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F98CA28D-5092-354B-9E38-958D8480E06A}"/>
    <pc:docChg chg="modSld">
      <pc:chgData name="Kau, Derchang" userId="b9148588-e694-4445-9765-2c9aad6149ce" providerId="ADAL" clId="{F98CA28D-5092-354B-9E38-958D8480E06A}" dt="2024-08-21T20:42:01.329" v="3" actId="14100"/>
      <pc:docMkLst>
        <pc:docMk/>
      </pc:docMkLst>
      <pc:sldChg chg="modSp mod">
        <pc:chgData name="Kau, Derchang" userId="b9148588-e694-4445-9765-2c9aad6149ce" providerId="ADAL" clId="{F98CA28D-5092-354B-9E38-958D8480E06A}" dt="2024-08-21T20:42:01.329" v="3" actId="14100"/>
        <pc:sldMkLst>
          <pc:docMk/>
          <pc:sldMk cId="3777362842" sldId="2147470998"/>
        </pc:sldMkLst>
        <pc:spChg chg="mod">
          <ac:chgData name="Kau, Derchang" userId="b9148588-e694-4445-9765-2c9aad6149ce" providerId="ADAL" clId="{F98CA28D-5092-354B-9E38-958D8480E06A}" dt="2024-08-21T20:42:01.329" v="3" actId="14100"/>
          <ac:spMkLst>
            <pc:docMk/>
            <pc:sldMk cId="3777362842" sldId="2147470998"/>
            <ac:spMk id="2" creationId="{CD6157AA-30FC-D3AA-E038-EBAD4E67D257}"/>
          </ac:spMkLst>
        </pc:spChg>
      </pc:sldChg>
      <pc:sldChg chg="modSp mod">
        <pc:chgData name="Kau, Derchang" userId="b9148588-e694-4445-9765-2c9aad6149ce" providerId="ADAL" clId="{F98CA28D-5092-354B-9E38-958D8480E06A}" dt="2024-08-21T20:40:34.255" v="1" actId="14100"/>
        <pc:sldMkLst>
          <pc:docMk/>
          <pc:sldMk cId="1260954240" sldId="2147471000"/>
        </pc:sldMkLst>
        <pc:spChg chg="mod">
          <ac:chgData name="Kau, Derchang" userId="b9148588-e694-4445-9765-2c9aad6149ce" providerId="ADAL" clId="{F98CA28D-5092-354B-9E38-958D8480E06A}" dt="2024-08-21T20:40:34.255" v="1" actId="14100"/>
          <ac:spMkLst>
            <pc:docMk/>
            <pc:sldMk cId="1260954240" sldId="2147471000"/>
            <ac:spMk id="2" creationId="{CD6157AA-30FC-D3AA-E038-EBAD4E67D257}"/>
          </ac:spMkLst>
        </pc:spChg>
      </pc:sldChg>
      <pc:sldChg chg="modSp mod">
        <pc:chgData name="Kau, Derchang" userId="b9148588-e694-4445-9765-2c9aad6149ce" providerId="ADAL" clId="{F98CA28D-5092-354B-9E38-958D8480E06A}" dt="2024-08-21T20:40:28.927" v="0" actId="14100"/>
        <pc:sldMkLst>
          <pc:docMk/>
          <pc:sldMk cId="110554266" sldId="2147471017"/>
        </pc:sldMkLst>
        <pc:spChg chg="mod">
          <ac:chgData name="Kau, Derchang" userId="b9148588-e694-4445-9765-2c9aad6149ce" providerId="ADAL" clId="{F98CA28D-5092-354B-9E38-958D8480E06A}" dt="2024-08-21T20:40:28.927" v="0" actId="14100"/>
          <ac:spMkLst>
            <pc:docMk/>
            <pc:sldMk cId="110554266" sldId="2147471017"/>
            <ac:spMk id="2" creationId="{CD6157AA-30FC-D3AA-E038-EBAD4E67D257}"/>
          </ac:spMkLst>
        </pc:spChg>
      </pc:sldChg>
      <pc:sldChg chg="modSp mod">
        <pc:chgData name="Kau, Derchang" userId="b9148588-e694-4445-9765-2c9aad6149ce" providerId="ADAL" clId="{F98CA28D-5092-354B-9E38-958D8480E06A}" dt="2024-08-21T20:40:39.035" v="2" actId="14100"/>
        <pc:sldMkLst>
          <pc:docMk/>
          <pc:sldMk cId="1000039842" sldId="2147471018"/>
        </pc:sldMkLst>
        <pc:spChg chg="mod">
          <ac:chgData name="Kau, Derchang" userId="b9148588-e694-4445-9765-2c9aad6149ce" providerId="ADAL" clId="{F98CA28D-5092-354B-9E38-958D8480E06A}" dt="2024-08-21T20:40:39.035" v="2" actId="14100"/>
          <ac:spMkLst>
            <pc:docMk/>
            <pc:sldMk cId="1000039842" sldId="2147471018"/>
            <ac:spMk id="2" creationId="{CD6157AA-30FC-D3AA-E038-EBAD4E67D25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950FB3-61E3-46BA-BFC8-787CA4D91FDB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681327-2677-488F-A3C3-D71392FE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4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29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55548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2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2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C756FD-D367-4604-947F-678A59EDCA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AFAB4E-A299-44C8-AACE-69AB51C1E618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F3A26-C068-4B72-A83B-34EFCA4E47A5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2283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1285"/>
            <a:ext cx="5288525" cy="4586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1285"/>
            <a:ext cx="5288525" cy="4586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8EEDD-B39B-424B-A23C-C9AFBEFC8D27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0D2CD-C9BB-4E5B-B736-64EC2EA21620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6749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, Content &amp; 2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4737" y="57811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DAF2E6DD-A697-4E26-BA6A-EF0449D7430B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028C5B46-7804-4459-9F82-F56352D0EE54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47F6B19-5E1B-43E2-BA93-7E68A56CB62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DDC13B9-04CD-43E8-B565-A92ABD110A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F999432-84A5-47D5-B81D-D131E93A939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0344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65378F4-C669-453E-AB16-D61CB1EBDA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1" y="1612901"/>
            <a:ext cx="57603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888EEF-DC90-47D1-B68D-DAD1BA7BE428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F12B19-CF53-47D7-9EA3-459DABB1406B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4424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, Conten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403981"/>
            <a:ext cx="5129422" cy="6012186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4737" y="57811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B9BADD-04D4-4686-970E-FB0049CC09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2"/>
            <a:ext cx="5760344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DA4378E-36CA-41C6-8E85-727E1F91A6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034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4A5EA-7602-4C8C-B95C-5306CD887FF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35B75-DFD3-4791-ACEA-AF630FFAB9AF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9253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&amp; 1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>
            <a:extLst>
              <a:ext uri="{FF2B5EF4-FFF2-40B4-BE49-F238E27FC236}">
                <a16:creationId xmlns:a16="http://schemas.microsoft.com/office/drawing/2014/main" id="{9F7D84C5-5DAC-2A42-8A41-9D307F3BF6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044E1-ECF5-4A18-811C-E48999214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152" y="3513864"/>
            <a:ext cx="11347450" cy="28908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89E3F-4BC9-4A42-9F40-7227194C57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1500" y="1556672"/>
            <a:ext cx="11010900" cy="1788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8EB66-8674-4A4F-B55A-79488DD6B4DC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B9E7C7-FA12-4331-A70E-193D07092A46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5894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Full Pag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550" y="450549"/>
            <a:ext cx="11305062" cy="5956776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EAB082-32C5-47FD-9ECB-602F4FA1556E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E4005-6DA6-4443-A120-563FA414CBD8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0826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70447676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3412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Sub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91018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53366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Intel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53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C9FC2E-0D67-4420-A61E-1D363937D0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97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8688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42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4567CD-F1DA-4E8F-ADDF-371B07892411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16119A-1487-48A7-9CC6-71F9F9535C16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CF0AA4-E89F-418F-83F2-0CC0FB3DF16B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8D4CB-DB57-4130-8BDE-86D5A4C11D49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2BD194-F320-4426-964A-1D4F58024C5F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C32755-5BE0-4F78-B52A-08742A60A8E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3F9D2F-6ED9-4D82-B111-BEFD50CBB7B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C42114-E0DC-41C5-A333-869DAB921F8F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B18CC9F-8A17-402D-B10E-AE9061E9554F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826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81569F-6701-4CDA-895D-6BD6D388AB05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8CE26D-A586-4A86-AA98-B9D850FBFCD7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E63CF4-E38C-42FE-9C75-CB2B3DEB5FBD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E1EECF-CDF6-475D-8C89-D59E9C677475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C04415-8743-3853-676C-0DA0928EEFDB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AD0BF1-61C4-E361-96E8-FD6A35CE117B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D416FB8-DE59-3960-2093-11B31D01E75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26B763B-BA2E-530C-5EBF-AB1531E6817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CFC4399-D399-5D31-3A05-3CD389F0DF06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5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hoto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4567CD-F1DA-4E8F-ADDF-371B07892411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16119A-1487-48A7-9CC6-71F9F9535C16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CF0AA4-E89F-418F-83F2-0CC0FB3DF16B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8D4CB-DB57-4130-8BDE-86D5A4C11D49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2BD194-F320-4426-964A-1D4F58024C5F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C32755-5BE0-4F78-B52A-08742A60A8E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3F9D2F-6ED9-4D82-B111-BEFD50CBB7B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C42114-E0DC-41C5-A333-869DAB921F8F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B18CC9F-8A17-402D-B10E-AE9061E9554F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5761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hoto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4567CD-F1DA-4E8F-ADDF-371B07892411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rgbClr val="65317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16119A-1487-48A7-9CC6-71F9F9535C16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rgbClr val="CC94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CF0AA4-E89F-418F-83F2-0CC0FB3DF16B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rgbClr val="8F5DA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8D4CB-DB57-4130-8BDE-86D5A4C11D49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2BD194-F320-4426-964A-1D4F58024C5F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C32755-5BE0-4F78-B52A-08742A60A8E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3F9D2F-6ED9-4D82-B111-BEFD50CBB7B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C42114-E0DC-41C5-A333-869DAB921F8F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B18CC9F-8A17-402D-B10E-AE9061E9554F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453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491674"/>
            <a:ext cx="10972800" cy="4653672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9B3699-FE43-E9A4-4390-6907EC31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0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240">
          <p15:clr>
            <a:srgbClr val="FBAE40"/>
          </p15:clr>
        </p15:guide>
        <p15:guide id="6" pos="715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91674"/>
            <a:ext cx="5429865" cy="4653672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3935" y="1491674"/>
            <a:ext cx="5429865" cy="4653672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7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0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37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5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6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10972800" cy="5315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105680"/>
            <a:ext cx="10972800" cy="403966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6A3C7A-0D03-4ABF-7369-DA48EFB6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8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2105680"/>
            <a:ext cx="5429865" cy="403966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3935" y="2105680"/>
            <a:ext cx="5429865" cy="403966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B6E4F3-2E55-E9EA-4859-9DC5DF53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3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3966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0"/>
            <a:ext cx="5808406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4D1D699-1964-9A45-A892-EAAC949B82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94338F-57B1-028F-1D5E-F4527772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6840"/>
            <a:ext cx="5429864" cy="1089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8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3966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276839"/>
            <a:ext cx="5429250" cy="2364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26138" y="2655076"/>
            <a:ext cx="5429250" cy="3782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3402944"/>
            <a:ext cx="5429250" cy="2364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4294" y="5767078"/>
            <a:ext cx="5429250" cy="3782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E60C93-847C-93D6-AE2E-10B0B166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6840"/>
            <a:ext cx="5429864" cy="1089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6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77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1833"/>
            <a:ext cx="10972800" cy="4201862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tx1"/>
                </a:solidFill>
                <a:latin typeface="IntelOne Text" panose="020B0503020203020204" pitchFamily="34" charset="0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643695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08B0F4-E007-F41E-F5D0-77F772EE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7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57200"/>
            <a:ext cx="5874297" cy="5948829"/>
          </a:xfrm>
          <a:prstGeom prst="rect">
            <a:avLst/>
          </a:prstGeom>
          <a:solidFill>
            <a:srgbClr val="D8D8D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960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2"/>
            <a:ext cx="5433848" cy="4331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1B807F-E5A0-4B47-8126-0798D03DD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551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57200"/>
            <a:ext cx="5874297" cy="5948829"/>
          </a:xfrm>
          <a:prstGeom prst="rect">
            <a:avLst/>
          </a:prstGeom>
          <a:solidFill>
            <a:srgbClr val="D8D8D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2"/>
            <a:ext cx="5433848" cy="4331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16FE66-F77C-48EC-9636-B0D3F1F81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0925EA-E721-8E27-02E3-4DB09C20BF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960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2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4968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Fram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307" y="1828800"/>
            <a:ext cx="10557387" cy="32004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CE575-6B8D-CE65-CA71-FF4D4B610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DAB1-EFD9-4743-BC94-47F323AA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090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l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04B0861-499A-4B5C-86C7-11D994DAA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97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4567CD-F1DA-4E8F-ADDF-371B07892411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16119A-1487-48A7-9CC6-71F9F9535C16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CF0AA4-E89F-418F-83F2-0CC0FB3DF16B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8D4CB-DB57-4130-8BDE-86D5A4C11D49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2BD194-F320-4426-964A-1D4F58024C5F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C32755-5BE0-4F78-B52A-08742A60A8E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68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3F9D2F-6ED9-4D82-B111-BEFD50CBB7B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C42114-E0DC-41C5-A333-869DAB921F8F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B18CC9F-8A17-402D-B10E-AE9061E9554F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44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4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9BD37C-A267-3FD3-9045-70C2A253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867398" y="457200"/>
            <a:ext cx="5867402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6BD04-B5E7-422F-B321-54907EFDF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2"/>
            <a:ext cx="5433848" cy="4331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35DA17-DFF2-467C-A710-877908080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AEFDCF-A68C-4E0D-95B4-6F1A9717550A}"/>
                </a:ext>
              </a:extLst>
            </p:cNvPr>
            <p:cNvSpPr/>
            <p:nvPr userDrawn="1"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5E41F1-4636-455F-8CC5-9CC2D25CD287}"/>
                </a:ext>
              </a:extLst>
            </p:cNvPr>
            <p:cNvSpPr/>
            <p:nvPr userDrawn="1"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F6C486-C6BA-41CF-8F21-5691BA4400F2}"/>
                </a:ext>
              </a:extLst>
            </p:cNvPr>
            <p:cNvSpPr/>
            <p:nvPr userDrawn="1"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E64EE39-B35C-D544-074C-5DB3D548D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960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1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1833"/>
            <a:ext cx="10972800" cy="4201862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tx1"/>
                </a:solidFill>
                <a:latin typeface="IntelOne Text" panose="020B0503020203020204" pitchFamily="34" charset="0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643695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D453B2-FDDC-7246-1B77-FA74ADF9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73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Fr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307" y="1828800"/>
            <a:ext cx="10557387" cy="32004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CE3C-7156-09B5-124E-FA15558C6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24F60-DA5D-EAB4-1192-7D546FFF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45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E69EC-D5FF-4AB9-B940-E2BAF1E3D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B78B5-5EDC-4811-BCFF-35FEA32A5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8F635-D322-436A-A4B6-6575CE92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C2D9-DE8F-4CA3-B7EA-47303D7AD235}" type="datetimeFigureOut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E4BAA-3E73-4777-84F7-16F10524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6479-6008-4429-8C09-F5E7B180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6D60-5ACE-44F9-81BB-BD7DB45B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534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8D41-2957-4D4E-9E86-381A743BF8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18" y="6366932"/>
            <a:ext cx="4660053" cy="4487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57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4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79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95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89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85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2515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759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3912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802110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4402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32056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21450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81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679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368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9705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1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46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07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55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50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55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73691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8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78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1429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31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349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1187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10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 &amp; Conten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60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 &amp; Content Blu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95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14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,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3876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3023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8866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4D1EA-AB71-483D-A38D-B3B7B73FDE89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3B183-64CC-4B66-856D-40373337AF18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5371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2E257-2A76-E344-863C-0823669A23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1" y="1524000"/>
            <a:ext cx="11010899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A1751-756A-4277-89A8-22853BBB6D43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5E81FB-A40F-442D-9F46-93B86A7867F5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9359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501" y="2139953"/>
            <a:ext cx="11010900" cy="409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BDBCA7-2C63-493A-A58C-D158E3304A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58B0C-7E1E-42D9-BA94-CF95319AC75D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930BE-2EF7-4A27-B574-CC7F56E23EEF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416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45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2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2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C756FD-D367-4604-947F-678A59EDCA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AFAB4E-A299-44C8-AACE-69AB51C1E618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F3A26-C068-4B72-A83B-34EFCA4E47A5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8156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1285"/>
            <a:ext cx="5288525" cy="4586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1285"/>
            <a:ext cx="5288525" cy="4586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8EEDD-B39B-424B-A23C-C9AFBEFC8D27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0D2CD-C9BB-4E5B-B736-64EC2EA21620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051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4737" y="57811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DAF2E6DD-A697-4E26-BA6A-EF0449D7430B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028C5B46-7804-4459-9F82-F56352D0EE54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47F6B19-5E1B-43E2-BA93-7E68A56CB62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DDC13B9-04CD-43E8-B565-A92ABD110A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F999432-84A5-47D5-B81D-D131E93A939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0344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65378F4-C669-453E-AB16-D61CB1EBDA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1" y="1612901"/>
            <a:ext cx="57603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888EEF-DC90-47D1-B68D-DAD1BA7BE428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F12B19-CF53-47D7-9EA3-459DABB1406B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9314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403981"/>
            <a:ext cx="5129422" cy="6012186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4737" y="57811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B9BADD-04D4-4686-970E-FB0049CC09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2"/>
            <a:ext cx="5760344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DA4378E-36CA-41C6-8E85-727E1F91A6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034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4A5EA-7602-4C8C-B95C-5306CD887FF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35B75-DFD3-4791-ACEA-AF630FFAB9AF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126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1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>
            <a:extLst>
              <a:ext uri="{FF2B5EF4-FFF2-40B4-BE49-F238E27FC236}">
                <a16:creationId xmlns:a16="http://schemas.microsoft.com/office/drawing/2014/main" id="{9F7D84C5-5DAC-2A42-8A41-9D307F3BF6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044E1-ECF5-4A18-811C-E48999214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152" y="3513864"/>
            <a:ext cx="11347450" cy="28908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89E3F-4BC9-4A42-9F40-7227194C57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1500" y="1556672"/>
            <a:ext cx="11010900" cy="1788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8EB66-8674-4A4F-B55A-79488DD6B4DC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B9E7C7-FA12-4331-A70E-193D07092A46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5567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550" y="450549"/>
            <a:ext cx="11305062" cy="5956776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EAB082-32C5-47FD-9ECB-602F4FA1556E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E4005-6DA6-4443-A120-563FA414CBD8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6668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C9FC2E-0D67-4420-A61E-1D363937D0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51099965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596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Sub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78109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58858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7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390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65pt Intel Clear pro Title</a:t>
            </a:r>
            <a:br>
              <a:rPr lang="en-US"/>
            </a:br>
            <a:r>
              <a:rPr lang="en-US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93032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8" y="1257907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endParaRPr lang="en-US" sz="1467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8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endParaRPr lang="en-US" sz="1467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9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77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1555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345983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33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7413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2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</a:t>
            </a:r>
            <a:br>
              <a:rPr lang="en-US"/>
            </a:br>
            <a:r>
              <a:rPr lang="en-US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40pt Intel Clear Light Body.</a:t>
            </a:r>
            <a:br>
              <a:rPr lang="en-US"/>
            </a:br>
            <a:r>
              <a:rPr lang="en-US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27481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38146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44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2678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7485" y="1604435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18pt Arial body text</a:t>
            </a:r>
          </a:p>
          <a:p>
            <a:pPr lvl="1"/>
            <a:r>
              <a:rPr lang="en-US"/>
              <a:t>16pt Arial bullet one</a:t>
            </a:r>
          </a:p>
          <a:p>
            <a:pPr lvl="2"/>
            <a:r>
              <a:rPr lang="en-US"/>
              <a:t>16pt Arial sub-bullet</a:t>
            </a:r>
          </a:p>
          <a:p>
            <a:pPr lvl="3"/>
            <a:r>
              <a:rPr lang="en-US"/>
              <a:t>14pt Arial fourth level</a:t>
            </a:r>
          </a:p>
          <a:p>
            <a:pPr lvl="4"/>
            <a:r>
              <a:rPr lang="en-US"/>
              <a:t>14pt Arial fifth level</a:t>
            </a:r>
          </a:p>
        </p:txBody>
      </p:sp>
    </p:spTree>
    <p:extLst>
      <p:ext uri="{BB962C8B-B14F-4D97-AF65-F5344CB8AC3E}">
        <p14:creationId xmlns:p14="http://schemas.microsoft.com/office/powerpoint/2010/main" val="7220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>
                <a:solidFill>
                  <a:prstClr val="white"/>
                </a:solidFill>
              </a:rPr>
              <a:t>/15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28pt</a:t>
            </a:r>
            <a:r>
              <a:rPr lang="en-US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5" y="1604435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7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21020" y="6432518"/>
            <a:ext cx="378832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3930" y="6432518"/>
            <a:ext cx="2344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defTabSz="609562"/>
            <a:r>
              <a:rPr lang="en-US">
                <a:solidFill>
                  <a:prstClr val="white"/>
                </a:solidFill>
              </a:rPr>
              <a:t>Intel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41517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6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48pt Intel Clear Headline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5" y="1604435"/>
            <a:ext cx="10970683" cy="456776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039879" y="6549829"/>
            <a:ext cx="84157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4377"/>
            <a:r>
              <a:rPr lang="en-US" sz="800">
                <a:solidFill>
                  <a:prstClr val="white"/>
                </a:solidFill>
                <a:cs typeface="Neo Sans Intel"/>
              </a:rPr>
              <a:t>Intel® Confidential</a:t>
            </a:r>
          </a:p>
        </p:txBody>
      </p:sp>
      <p:pic>
        <p:nvPicPr>
          <p:cNvPr id="9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5" y="6440787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1624737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85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Intel Top 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21020" y="6432518"/>
            <a:ext cx="378832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5" y="1604435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33927" y="6475381"/>
            <a:ext cx="3556000" cy="337127"/>
            <a:chOff x="100445" y="4856534"/>
            <a:chExt cx="2667000" cy="2528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445" y="4856534"/>
              <a:ext cx="2667000" cy="2095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21870" y="4894875"/>
              <a:ext cx="2376054" cy="21450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067">
                  <a:solidFill>
                    <a:prstClr val="white"/>
                  </a:solidFill>
                </a:rPr>
                <a:t>Data Center Group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6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59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890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7568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38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30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91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79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54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95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06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51801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02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324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43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5370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77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63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 &amp; Conten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93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 &amp; Content Blu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5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02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,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2953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5577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0309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4D1EA-AB71-483D-A38D-B3B7B73FDE89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3B183-64CC-4B66-856D-40373337AF18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6058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2E257-2A76-E344-863C-0823669A23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1" y="1524000"/>
            <a:ext cx="11010899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A1751-756A-4277-89A8-22853BBB6D43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5E81FB-A40F-442D-9F46-93B86A7867F5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0149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501" y="2139953"/>
            <a:ext cx="11010900" cy="409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BDBCA7-2C63-493A-A58C-D158E3304A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58B0C-7E1E-42D9-BA94-CF95319AC75D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930BE-2EF7-4A27-B574-CC7F56E23EEF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939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theme" Target="../theme/theme1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image" Target="../media/image2.svg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29" Type="http://schemas.openxmlformats.org/officeDocument/2006/relationships/image" Target="../media/image13.sv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35.xml"/><Relationship Id="rId28" Type="http://schemas.openxmlformats.org/officeDocument/2006/relationships/image" Target="../media/image12.png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EAFA9-2E18-4419-BD5F-5B5719926650}"/>
              </a:ext>
            </a:extLst>
          </p:cNvPr>
          <p:cNvSpPr/>
          <p:nvPr/>
        </p:nvSpPr>
        <p:spPr>
          <a:xfrm>
            <a:off x="581300" y="6482299"/>
            <a:ext cx="1565591" cy="30534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defTabSz="609570"/>
            <a:r>
              <a:rPr lang="en-US" sz="1100">
                <a:solidFill>
                  <a:schemeClr val="tx1"/>
                </a:solidFill>
                <a:cs typeface="Arial"/>
              </a:rPr>
              <a:t>Datacenter Engineering and Architecture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CB7C48-8FE8-44FE-81EA-956308B6D723}"/>
              </a:ext>
            </a:extLst>
          </p:cNvPr>
          <p:cNvGrpSpPr/>
          <p:nvPr/>
        </p:nvGrpSpPr>
        <p:grpSpPr>
          <a:xfrm>
            <a:off x="2152951" y="6357768"/>
            <a:ext cx="801094" cy="436146"/>
            <a:chOff x="9378192" y="3882770"/>
            <a:chExt cx="801094" cy="4361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83E21D-3581-49F9-AABA-A00C2172B428}"/>
                </a:ext>
              </a:extLst>
            </p:cNvPr>
            <p:cNvCxnSpPr/>
            <p:nvPr/>
          </p:nvCxnSpPr>
          <p:spPr>
            <a:xfrm flipV="1">
              <a:off x="9378192" y="3905554"/>
              <a:ext cx="0" cy="371367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37209C-6EAA-470D-B9B5-667511437BFC}"/>
                </a:ext>
              </a:extLst>
            </p:cNvPr>
            <p:cNvCxnSpPr/>
            <p:nvPr/>
          </p:nvCxnSpPr>
          <p:spPr>
            <a:xfrm>
              <a:off x="9680372" y="3899110"/>
              <a:ext cx="497442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B72831-357B-4DB4-A997-9ACF1E1551EB}"/>
                </a:ext>
              </a:extLst>
            </p:cNvPr>
            <p:cNvCxnSpPr/>
            <p:nvPr/>
          </p:nvCxnSpPr>
          <p:spPr>
            <a:xfrm>
              <a:off x="9379762" y="4276921"/>
              <a:ext cx="799524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80A152B-8DB0-4110-AA80-D9C401F66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6090" y="3882770"/>
              <a:ext cx="27432" cy="274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228DD8-87F6-4050-96C1-AE45FC67EBA0}"/>
                </a:ext>
              </a:extLst>
            </p:cNvPr>
            <p:cNvCxnSpPr/>
            <p:nvPr/>
          </p:nvCxnSpPr>
          <p:spPr>
            <a:xfrm>
              <a:off x="9378192" y="3900771"/>
              <a:ext cx="183167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FADAF-2FA8-4646-A55A-9B39AB2AC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0322" y="4018263"/>
              <a:ext cx="21828" cy="209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F8DA86-B15C-4EF9-93F3-80DE7221CB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4154" y="4018263"/>
              <a:ext cx="21828" cy="209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0A8BE15-7826-46DB-8745-15AB6449A7DA}"/>
                </a:ext>
              </a:extLst>
            </p:cNvPr>
            <p:cNvCxnSpPr>
              <a:stCxn id="20" idx="6"/>
            </p:cNvCxnSpPr>
            <p:nvPr/>
          </p:nvCxnSpPr>
          <p:spPr>
            <a:xfrm>
              <a:off x="9745982" y="4028731"/>
              <a:ext cx="363743" cy="73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F3286B5-CE14-4664-A2CB-500C30E0CC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3635" y="3948052"/>
              <a:ext cx="21828" cy="209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C37BD9E-7630-4832-B03F-56B41EC8DF0C}"/>
                </a:ext>
              </a:extLst>
            </p:cNvPr>
            <p:cNvCxnSpPr/>
            <p:nvPr/>
          </p:nvCxnSpPr>
          <p:spPr>
            <a:xfrm>
              <a:off x="9974937" y="3959255"/>
              <a:ext cx="73152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0FC3A3-B82B-48C2-BA95-B0528847DF77}"/>
                </a:ext>
              </a:extLst>
            </p:cNvPr>
            <p:cNvCxnSpPr/>
            <p:nvPr/>
          </p:nvCxnSpPr>
          <p:spPr>
            <a:xfrm flipV="1">
              <a:off x="9932611" y="3959256"/>
              <a:ext cx="42326" cy="6583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82C343-9B03-4366-A837-75923B433BA5}"/>
                </a:ext>
              </a:extLst>
            </p:cNvPr>
            <p:cNvCxnSpPr/>
            <p:nvPr/>
          </p:nvCxnSpPr>
          <p:spPr>
            <a:xfrm flipH="1" flipV="1">
              <a:off x="9874301" y="4034555"/>
              <a:ext cx="45720" cy="70362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6D9BF7-B527-4819-9D60-CF22FA7ECD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85796" y="4091540"/>
              <a:ext cx="21828" cy="209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AF73A-E73B-41B3-BAB4-0DE662EFE9E4}"/>
                </a:ext>
              </a:extLst>
            </p:cNvPr>
            <p:cNvCxnSpPr/>
            <p:nvPr/>
          </p:nvCxnSpPr>
          <p:spPr>
            <a:xfrm flipV="1">
              <a:off x="9926081" y="4104431"/>
              <a:ext cx="57189" cy="73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B97669-D85C-4EB7-89FA-5DDB55F7ED38}"/>
                </a:ext>
              </a:extLst>
            </p:cNvPr>
            <p:cNvSpPr txBox="1"/>
            <p:nvPr/>
          </p:nvSpPr>
          <p:spPr>
            <a:xfrm>
              <a:off x="9423885" y="3913980"/>
              <a:ext cx="38472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MIO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6F682F-7A6B-47B2-B738-4E4970E7755C}"/>
                </a:ext>
              </a:extLst>
            </p:cNvPr>
            <p:cNvSpPr/>
            <p:nvPr/>
          </p:nvSpPr>
          <p:spPr>
            <a:xfrm>
              <a:off x="9416110" y="4156982"/>
              <a:ext cx="724557" cy="69250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450" b="0" i="0">
                  <a:solidFill>
                    <a:schemeClr val="tx1"/>
                  </a:solidFill>
                  <a:effectLst/>
                  <a:latin typeface="Intel Clear" panose="020B0604020203020204" pitchFamily="34" charset="0"/>
                </a:rPr>
                <a:t>Memory &amp; I/O Technologies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7EA3B6-268F-4B23-AA91-F5AD7C66A6A2}"/>
                </a:ext>
              </a:extLst>
            </p:cNvPr>
            <p:cNvCxnSpPr/>
            <p:nvPr/>
          </p:nvCxnSpPr>
          <p:spPr>
            <a:xfrm>
              <a:off x="9840145" y="4318916"/>
              <a:ext cx="27432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E4EEB5C-F51B-470F-9C14-584021AA3593}"/>
                </a:ext>
              </a:extLst>
            </p:cNvPr>
            <p:cNvCxnSpPr/>
            <p:nvPr/>
          </p:nvCxnSpPr>
          <p:spPr>
            <a:xfrm flipV="1">
              <a:off x="10179286" y="3903610"/>
              <a:ext cx="0" cy="374352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ACD8638-EFCD-F808-3B98-BA8803D344C4}"/>
              </a:ext>
            </a:extLst>
          </p:cNvPr>
          <p:cNvSpPr txBox="1"/>
          <p:nvPr userDrawn="1"/>
        </p:nvSpPr>
        <p:spPr>
          <a:xfrm rot="20040809">
            <a:off x="1301463" y="2660439"/>
            <a:ext cx="9646588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Intel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74369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0" r:id="rId1"/>
    <p:sldLayoutId id="2147484861" r:id="rId2"/>
    <p:sldLayoutId id="2147484862" r:id="rId3"/>
    <p:sldLayoutId id="2147484863" r:id="rId4"/>
    <p:sldLayoutId id="2147484864" r:id="rId5"/>
    <p:sldLayoutId id="2147484865" r:id="rId6"/>
    <p:sldLayoutId id="2147484866" r:id="rId7"/>
    <p:sldLayoutId id="2147484867" r:id="rId8"/>
    <p:sldLayoutId id="2147484868" r:id="rId9"/>
    <p:sldLayoutId id="2147484869" r:id="rId10"/>
    <p:sldLayoutId id="2147484870" r:id="rId11"/>
    <p:sldLayoutId id="2147484871" r:id="rId12"/>
    <p:sldLayoutId id="2147484872" r:id="rId13"/>
    <p:sldLayoutId id="2147484873" r:id="rId14"/>
    <p:sldLayoutId id="2147484874" r:id="rId15"/>
    <p:sldLayoutId id="2147484875" r:id="rId16"/>
    <p:sldLayoutId id="2147484876" r:id="rId17"/>
    <p:sldLayoutId id="2147484877" r:id="rId18"/>
    <p:sldLayoutId id="2147484878" r:id="rId19"/>
    <p:sldLayoutId id="2147484879" r:id="rId20"/>
    <p:sldLayoutId id="2147484880" r:id="rId21"/>
    <p:sldLayoutId id="2147484881" r:id="rId22"/>
    <p:sldLayoutId id="2147484882" r:id="rId23"/>
    <p:sldLayoutId id="2147484883" r:id="rId24"/>
    <p:sldLayoutId id="2147484884" r:id="rId25"/>
    <p:sldLayoutId id="2147484885" r:id="rId26"/>
    <p:sldLayoutId id="2147484886" r:id="rId27"/>
    <p:sldLayoutId id="2147484887" r:id="rId28"/>
    <p:sldLayoutId id="2147484888" r:id="rId29"/>
    <p:sldLayoutId id="2147484889" r:id="rId30"/>
    <p:sldLayoutId id="2147484890" r:id="rId31"/>
    <p:sldLayoutId id="2147484891" r:id="rId32"/>
    <p:sldLayoutId id="2147484892" r:id="rId33"/>
    <p:sldLayoutId id="2147484893" r:id="rId34"/>
    <p:sldLayoutId id="2147484894" r:id="rId35"/>
    <p:sldLayoutId id="2147484895" r:id="rId36"/>
    <p:sldLayoutId id="2147484896" r:id="rId37"/>
    <p:sldLayoutId id="2147484897" r:id="rId38"/>
    <p:sldLayoutId id="2147484898" r:id="rId39"/>
    <p:sldLayoutId id="2147484899" r:id="rId40"/>
    <p:sldLayoutId id="2147484900" r:id="rId41"/>
    <p:sldLayoutId id="2147484901" r:id="rId42"/>
    <p:sldLayoutId id="2147484902" r:id="rId43"/>
    <p:sldLayoutId id="2147484903" r:id="rId44"/>
    <p:sldLayoutId id="2147484904" r:id="rId45"/>
    <p:sldLayoutId id="2147484905" r:id="rId46"/>
    <p:sldLayoutId id="2147484906" r:id="rId47"/>
    <p:sldLayoutId id="2147484907" r:id="rId48"/>
    <p:sldLayoutId id="2147484908" r:id="rId49"/>
    <p:sldLayoutId id="2147484909" r:id="rId50"/>
    <p:sldLayoutId id="2147484910" r:id="rId51"/>
    <p:sldLayoutId id="2147484911" r:id="rId52"/>
    <p:sldLayoutId id="2147484912" r:id="rId53"/>
    <p:sldLayoutId id="2147484913" r:id="rId54"/>
    <p:sldLayoutId id="2147484914" r:id="rId55"/>
    <p:sldLayoutId id="2147484915" r:id="rId56"/>
    <p:sldLayoutId id="2147484916" r:id="rId57"/>
    <p:sldLayoutId id="2147484917" r:id="rId58"/>
    <p:sldLayoutId id="2147484918" r:id="rId59"/>
    <p:sldLayoutId id="2147484919" r:id="rId60"/>
    <p:sldLayoutId id="2147484920" r:id="rId61"/>
    <p:sldLayoutId id="2147484921" r:id="rId62"/>
    <p:sldLayoutId id="2147484922" r:id="rId63"/>
    <p:sldLayoutId id="2147484923" r:id="rId64"/>
    <p:sldLayoutId id="2147484924" r:id="rId65"/>
    <p:sldLayoutId id="2147484925" r:id="rId66"/>
    <p:sldLayoutId id="2147484926" r:id="rId67"/>
    <p:sldLayoutId id="2147484927" r:id="rId68"/>
    <p:sldLayoutId id="2147484928" r:id="rId69"/>
    <p:sldLayoutId id="2147484929" r:id="rId70"/>
    <p:sldLayoutId id="2147484930" r:id="rId71"/>
    <p:sldLayoutId id="2147484931" r:id="rId72"/>
    <p:sldLayoutId id="2147484932" r:id="rId73"/>
    <p:sldLayoutId id="2147484933" r:id="rId74"/>
    <p:sldLayoutId id="2147484934" r:id="rId75"/>
    <p:sldLayoutId id="2147484935" r:id="rId76"/>
    <p:sldLayoutId id="2147484936" r:id="rId77"/>
    <p:sldLayoutId id="2147484937" r:id="rId78"/>
    <p:sldLayoutId id="2147484938" r:id="rId79"/>
    <p:sldLayoutId id="2147484939" r:id="rId80"/>
    <p:sldLayoutId id="2147484940" r:id="rId81"/>
    <p:sldLayoutId id="2147484941" r:id="rId82"/>
    <p:sldLayoutId id="2147484942" r:id="rId83"/>
    <p:sldLayoutId id="2147484943" r:id="rId84"/>
    <p:sldLayoutId id="2147484944" r:id="rId85"/>
    <p:sldLayoutId id="2147484945" r:id="rId86"/>
    <p:sldLayoutId id="2147484946" r:id="rId87"/>
    <p:sldLayoutId id="2147484947" r:id="rId88"/>
    <p:sldLayoutId id="2147484948" r:id="rId89"/>
    <p:sldLayoutId id="2147484949" r:id="rId90"/>
    <p:sldLayoutId id="2147484950" r:id="rId91"/>
    <p:sldLayoutId id="2147484951" r:id="rId92"/>
    <p:sldLayoutId id="2147484952" r:id="rId93"/>
    <p:sldLayoutId id="2147484953" r:id="rId94"/>
    <p:sldLayoutId id="2147484954" r:id="rId95"/>
    <p:sldLayoutId id="2147484955" r:id="rId96"/>
    <p:sldLayoutId id="2147484956" r:id="rId97"/>
    <p:sldLayoutId id="2147484957" r:id="rId98"/>
    <p:sldLayoutId id="2147484958" r:id="rId99"/>
    <p:sldLayoutId id="2147484959" r:id="rId100"/>
    <p:sldLayoutId id="2147484960" r:id="rId101"/>
    <p:sldLayoutId id="2147484961" r:id="rId102"/>
    <p:sldLayoutId id="2147484962" r:id="rId103"/>
    <p:sldLayoutId id="2147484963" r:id="rId104"/>
    <p:sldLayoutId id="2147484964" r:id="rId105"/>
    <p:sldLayoutId id="2147484965" r:id="rId106"/>
    <p:sldLayoutId id="2147484966" r:id="rId107"/>
    <p:sldLayoutId id="2147484967" r:id="rId108"/>
    <p:sldLayoutId id="2147484968" r:id="rId109"/>
    <p:sldLayoutId id="2147484970" r:id="rId110"/>
    <p:sldLayoutId id="2147484971" r:id="rId111"/>
    <p:sldLayoutId id="2147484972" r:id="rId1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6840"/>
            <a:ext cx="109728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0972800" cy="465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C13F04-AFE6-9D98-8F4A-BB3C418C9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 descr="Intel Confidential">
            <a:extLst>
              <a:ext uri="{FF2B5EF4-FFF2-40B4-BE49-F238E27FC236}">
                <a16:creationId xmlns:a16="http://schemas.microsoft.com/office/drawing/2014/main" id="{4AD9EAF6-2B66-90A1-28B5-DADE5CA86076}"/>
              </a:ext>
            </a:extLst>
          </p:cNvPr>
          <p:cNvSpPr/>
          <p:nvPr userDrawn="1"/>
        </p:nvSpPr>
        <p:spPr>
          <a:xfrm>
            <a:off x="5489103" y="6510549"/>
            <a:ext cx="1213795" cy="246221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en-US" sz="1000" b="0" i="0">
                <a:solidFill>
                  <a:srgbClr val="5E5E5E"/>
                </a:solidFill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6" name="Rectangle 5" descr="Department or Event Name">
            <a:extLst>
              <a:ext uri="{FF2B5EF4-FFF2-40B4-BE49-F238E27FC236}">
                <a16:creationId xmlns:a16="http://schemas.microsoft.com/office/drawing/2014/main" id="{EEEAD05C-6C9B-5530-AAC9-5E145F434204}"/>
              </a:ext>
            </a:extLst>
          </p:cNvPr>
          <p:cNvSpPr/>
          <p:nvPr userDrawn="1"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en-US" sz="1200" b="0" i="0">
                <a:solidFill>
                  <a:srgbClr val="5E5E5E"/>
                </a:solidFill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691DBAA-52E0-54B6-45D9-FEAB0D0BD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20" name="TextBox 19" descr="page number">
            <a:extLst>
              <a:ext uri="{FF2B5EF4-FFF2-40B4-BE49-F238E27FC236}">
                <a16:creationId xmlns:a16="http://schemas.microsoft.com/office/drawing/2014/main" id="{23703A79-9E2F-C09B-555B-FF767B4E6CEE}"/>
              </a:ext>
            </a:extLst>
          </p:cNvPr>
          <p:cNvSpPr txBox="1"/>
          <p:nvPr userDrawn="1"/>
        </p:nvSpPr>
        <p:spPr>
          <a:xfrm>
            <a:off x="11795252" y="6506879"/>
            <a:ext cx="349776" cy="246221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1000" b="0" i="0">
                <a:solidFill>
                  <a:srgbClr val="5E5E5E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fld id="{4F6B73DA-0149-4325-A7B8-AE29BD4BC701}" type="slidenum">
              <a:rPr lang="en-US" smtClean="0">
                <a:latin typeface="+mn-lt"/>
                <a:sym typeface="Helvetica Neue"/>
              </a:rPr>
              <a:pPr lvl="0"/>
              <a:t>‹#›</a:t>
            </a:fld>
            <a:endParaRPr lang="en-US" err="1">
              <a:latin typeface="+mn-lt"/>
              <a:sym typeface="Helvetica Neue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958C43-E667-5A26-DF46-49F818B26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2533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4" r:id="rId1"/>
    <p:sldLayoutId id="2147485055" r:id="rId2"/>
    <p:sldLayoutId id="2147485056" r:id="rId3"/>
    <p:sldLayoutId id="2147485057" r:id="rId4"/>
    <p:sldLayoutId id="2147485058" r:id="rId5"/>
    <p:sldLayoutId id="2147485059" r:id="rId6"/>
    <p:sldLayoutId id="2147485060" r:id="rId7"/>
    <p:sldLayoutId id="2147485061" r:id="rId8"/>
    <p:sldLayoutId id="2147485062" r:id="rId9"/>
    <p:sldLayoutId id="2147485063" r:id="rId10"/>
    <p:sldLayoutId id="2147485064" r:id="rId11"/>
    <p:sldLayoutId id="2147485065" r:id="rId12"/>
    <p:sldLayoutId id="2147485066" r:id="rId13"/>
    <p:sldLayoutId id="2147485067" r:id="rId14"/>
    <p:sldLayoutId id="2147485068" r:id="rId15"/>
    <p:sldLayoutId id="2147485069" r:id="rId16"/>
    <p:sldLayoutId id="2147485070" r:id="rId17"/>
    <p:sldLayoutId id="2147485071" r:id="rId18"/>
    <p:sldLayoutId id="2147485072" r:id="rId19"/>
    <p:sldLayoutId id="2147485073" r:id="rId20"/>
    <p:sldLayoutId id="2147485074" r:id="rId21"/>
    <p:sldLayoutId id="2147485075" r:id="rId22"/>
    <p:sldLayoutId id="2147485076" r:id="rId23"/>
    <p:sldLayoutId id="2147485077" r:id="rId24"/>
    <p:sldLayoutId id="2147485079" r:id="rId25"/>
    <p:sldLayoutId id="2147485080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D1A5-CA83-5A91-BE84-C37E6011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5" y="3132667"/>
            <a:ext cx="8188325" cy="1544439"/>
          </a:xfrm>
        </p:spPr>
        <p:txBody>
          <a:bodyPr/>
          <a:lstStyle/>
          <a:p>
            <a:r>
              <a:rPr lang="en-US" sz="5400" dirty="0">
                <a:latin typeface="IntelOne Display Regular" panose="020B0503020203020204" pitchFamily="34" charset="0"/>
              </a:rPr>
              <a:t>PVC HBM Errors and ECC</a:t>
            </a:r>
            <a:br>
              <a:rPr lang="en-US" sz="5400" dirty="0">
                <a:latin typeface="IntelOne Display Regular" panose="020B0503020203020204" pitchFamily="34" charset="0"/>
              </a:rPr>
            </a:b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2AA10-9313-D5D8-D5A3-E0117FAE2D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08349" y="4685317"/>
            <a:ext cx="10283651" cy="735224"/>
          </a:xfrm>
        </p:spPr>
        <p:txBody>
          <a:bodyPr>
            <a:normAutofit/>
          </a:bodyPr>
          <a:lstStyle/>
          <a:p>
            <a:r>
              <a:rPr lang="en-US" dirty="0">
                <a:latin typeface="IntelOne Display Regular" panose="020B0503020203020204" pitchFamily="34" charset="0"/>
              </a:rPr>
              <a:t>Zion Kwok (MIO)</a:t>
            </a:r>
          </a:p>
          <a:p>
            <a:r>
              <a:rPr lang="en-US" dirty="0">
                <a:latin typeface="IntelOne Display Regular" panose="020B0503020203020204" pitchFamily="34" charset="0"/>
              </a:rPr>
              <a:t>July 10,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BB0FC-470A-1A9F-FF3A-0DB0727FE962}"/>
              </a:ext>
            </a:extLst>
          </p:cNvPr>
          <p:cNvSpPr txBox="1"/>
          <p:nvPr/>
        </p:nvSpPr>
        <p:spPr>
          <a:xfrm>
            <a:off x="4489704" y="6501384"/>
            <a:ext cx="3328416" cy="274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150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F81B-43C9-F411-7528-B1C9C839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Pontevecchio</a:t>
            </a:r>
            <a:r>
              <a:rPr lang="en-US" dirty="0"/>
              <a:t> (PVC) HBM</a:t>
            </a:r>
          </a:p>
        </p:txBody>
      </p:sp>
    </p:spTree>
    <p:extLst>
      <p:ext uri="{BB962C8B-B14F-4D97-AF65-F5344CB8AC3E}">
        <p14:creationId xmlns:p14="http://schemas.microsoft.com/office/powerpoint/2010/main" val="41108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1271455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Mapping of fault patterns to Samsung’s HBM2E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30E2C4-0B41-90A4-1C02-431B67707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5"/>
          <a:stretch/>
        </p:blipFill>
        <p:spPr>
          <a:xfrm>
            <a:off x="474563" y="2157086"/>
            <a:ext cx="10227116" cy="36702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A8BEC9-7F40-55C4-8D8C-083D207B4417}"/>
              </a:ext>
            </a:extLst>
          </p:cNvPr>
          <p:cNvSpPr txBox="1"/>
          <p:nvPr/>
        </p:nvSpPr>
        <p:spPr>
          <a:xfrm>
            <a:off x="2385780" y="5908144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Samsung Response - Intel RAS Review(SPR vs.PVC)_230326.pdf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B2ACCC-825A-B976-BB44-17391615B9EB}"/>
              </a:ext>
            </a:extLst>
          </p:cNvPr>
          <p:cNvCxnSpPr/>
          <p:nvPr/>
        </p:nvCxnSpPr>
        <p:spPr>
          <a:xfrm>
            <a:off x="919480" y="4242659"/>
            <a:ext cx="9722255" cy="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29F51A-C04D-6B45-10DB-6F71C7D73202}"/>
              </a:ext>
            </a:extLst>
          </p:cNvPr>
          <p:cNvSpPr txBox="1"/>
          <p:nvPr/>
        </p:nvSpPr>
        <p:spPr>
          <a:xfrm>
            <a:off x="5161280" y="3965661"/>
            <a:ext cx="116840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72 DQ lanes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7FC92-E6B1-F475-29C1-B6D82463D616}"/>
              </a:ext>
            </a:extLst>
          </p:cNvPr>
          <p:cNvSpPr txBox="1"/>
          <p:nvPr/>
        </p:nvSpPr>
        <p:spPr>
          <a:xfrm>
            <a:off x="3417491" y="2885073"/>
            <a:ext cx="4423489" cy="246221"/>
          </a:xfrm>
          <a:prstGeom prst="rect">
            <a:avLst/>
          </a:prstGeom>
          <a:solidFill>
            <a:srgbClr val="FF714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PVC system ECC can correct one 8DQ x 2burst region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C1CBD2-9A00-7DD8-C0E4-803379EB9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732" y="4939691"/>
            <a:ext cx="1208082" cy="420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4D3DC7-1618-EA23-79BA-4D83A6567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871" y="1232416"/>
            <a:ext cx="2983461" cy="2722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00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0420755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Samsung’s HBM2E On-die ECC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A8BEC9-7F40-55C4-8D8C-083D207B4417}"/>
              </a:ext>
            </a:extLst>
          </p:cNvPr>
          <p:cNvSpPr txBox="1"/>
          <p:nvPr/>
        </p:nvSpPr>
        <p:spPr>
          <a:xfrm>
            <a:off x="1729290" y="5901052"/>
            <a:ext cx="4911228" cy="3077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2019040_Samsung_Flashbolt_ODECC.pdf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AEFE0-7226-EF76-DCEE-5A1CF545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8" y="1199609"/>
            <a:ext cx="7001852" cy="447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AF168A-21AB-FE40-CB1A-A9AB91FC967B}"/>
              </a:ext>
            </a:extLst>
          </p:cNvPr>
          <p:cNvSpPr txBox="1"/>
          <p:nvPr/>
        </p:nvSpPr>
        <p:spPr>
          <a:xfrm>
            <a:off x="8416754" y="4462272"/>
            <a:ext cx="3287566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“When a CSL error occurs, and even it is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miscorrected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 it happens within same CSL, it doesn’t go beyond CSL.”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D59C1-D896-65AF-72E2-632D53B72F66}"/>
              </a:ext>
            </a:extLst>
          </p:cNvPr>
          <p:cNvSpPr txBox="1"/>
          <p:nvPr/>
        </p:nvSpPr>
        <p:spPr>
          <a:xfrm>
            <a:off x="8339328" y="5901052"/>
            <a:ext cx="336499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  <a:latin typeface="IntelOne Display Regular" panose="020B0503020203020204" pitchFamily="34" charset="0"/>
              </a:rPr>
              <a:t>From Samsung: Samsung Review about </a:t>
            </a:r>
            <a:br>
              <a:rPr lang="en-US" sz="1400" dirty="0">
                <a:solidFill>
                  <a:schemeClr val="accent4"/>
                </a:solidFill>
                <a:latin typeface="IntelOne Display Regular" panose="020B0503020203020204" pitchFamily="34" charset="0"/>
              </a:rPr>
            </a:br>
            <a:r>
              <a:rPr lang="en-US" sz="1400" dirty="0">
                <a:solidFill>
                  <a:schemeClr val="accent4"/>
                </a:solidFill>
                <a:latin typeface="IntelOne Display Regular" panose="020B0503020203020204" pitchFamily="34" charset="0"/>
              </a:rPr>
              <a:t>Aurora System_240704.pdf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14E54-45C5-0940-5DE8-A733CC5A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76" y="3849246"/>
            <a:ext cx="1208082" cy="4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71501"/>
            <a:ext cx="4784830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On-die ECC H matrix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F7F6E-3A75-F860-AEA1-F6B4DFEA7269}"/>
              </a:ext>
            </a:extLst>
          </p:cNvPr>
          <p:cNvSpPr txBox="1"/>
          <p:nvPr/>
        </p:nvSpPr>
        <p:spPr>
          <a:xfrm>
            <a:off x="604144" y="1429473"/>
            <a:ext cx="844841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possible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reconstruction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of the H matrix: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3BF9D-3D36-0A22-954E-04E2B2C6A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" y="1936336"/>
            <a:ext cx="11978640" cy="946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93B06C-5E75-F36E-A2B5-77B5C7E1095A}"/>
              </a:ext>
            </a:extLst>
          </p:cNvPr>
          <p:cNvSpPr txBox="1"/>
          <p:nvPr/>
        </p:nvSpPr>
        <p:spPr>
          <a:xfrm>
            <a:off x="604144" y="3552596"/>
            <a:ext cx="11481176" cy="2708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285750" marR="0" indent="-2857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there are 2-bit errors, P7 = 0 and P6:P0 != 0000000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OD-ECC UE</a:t>
            </a:r>
          </a:p>
          <a:p>
            <a:pPr marL="285750" marR="0" indent="-2857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indent="-2857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there is a column select line (CSL) fault that affects a group of 8 bits</a:t>
            </a: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1 bit error, then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sym typeface="Helvetica Neue"/>
              </a:rPr>
              <a:t>SECDED will correct that bit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OD-ECC CE</a:t>
            </a:r>
            <a:endParaRPr lang="en-US" sz="1600" dirty="0">
              <a:solidFill>
                <a:srgbClr val="00B050"/>
              </a:solidFill>
              <a:sym typeface="Helvetica Neue"/>
            </a:endParaRP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2, 4, 6, or 8 bit errors, the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sym typeface="Helvetica Neue"/>
              </a:rPr>
              <a:t>n SECDED will detect P7 = 0 and P6:P0 != 0000000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accent4"/>
                </a:solidFill>
                <a:sym typeface="Wingdings" panose="05000000000000000000" pitchFamily="2" charset="2"/>
              </a:rPr>
              <a:t>OD-ECC UE</a:t>
            </a: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3, 5, or 7 bit errors: P7 = 1 and P6:P3 will match the value for the group of 8 bits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miscorrect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within same 8 bits</a:t>
            </a: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marL="285750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If the CSL fault affects OD-ECC parity bits</a:t>
            </a: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1 bit error, then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sym typeface="Helvetica Neue"/>
              </a:rPr>
              <a:t>SECDED will correct that bit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OD-ECC CE</a:t>
            </a:r>
            <a:endParaRPr lang="en-US" sz="1600" dirty="0">
              <a:solidFill>
                <a:srgbClr val="00B050"/>
              </a:solidFill>
              <a:sym typeface="Helvetica Neue"/>
            </a:endParaRP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2, 4, 6, or 8 bit errors, the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sym typeface="Helvetica Neue"/>
              </a:rPr>
              <a:t>n SECDED will detect P7 = 0 and P6:P0 != 0000000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accent4"/>
                </a:solidFill>
                <a:sym typeface="Wingdings" panose="05000000000000000000" pitchFamily="2" charset="2"/>
              </a:rPr>
              <a:t>OD-ECC UE</a:t>
            </a: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3, 5, or 7 bit errors: P7 = 1 and P6:P3 can be anything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OD-ECC UE or 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miscorrect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1 bit with many possible locations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BF0CF77-11BE-20F4-9566-3887BCA342BF}"/>
              </a:ext>
            </a:extLst>
          </p:cNvPr>
          <p:cNvSpPr/>
          <p:nvPr/>
        </p:nvSpPr>
        <p:spPr>
          <a:xfrm rot="5400000">
            <a:off x="638662" y="2579060"/>
            <a:ext cx="129082" cy="892382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B2458-5A12-719C-F15E-E9AC1CDE68AD}"/>
              </a:ext>
            </a:extLst>
          </p:cNvPr>
          <p:cNvSpPr txBox="1"/>
          <p:nvPr/>
        </p:nvSpPr>
        <p:spPr>
          <a:xfrm>
            <a:off x="454738" y="3101686"/>
            <a:ext cx="49693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 CSL</a:t>
            </a:r>
          </a:p>
        </p:txBody>
      </p:sp>
    </p:spTree>
    <p:extLst>
      <p:ext uri="{BB962C8B-B14F-4D97-AF65-F5344CB8AC3E}">
        <p14:creationId xmlns:p14="http://schemas.microsoft.com/office/powerpoint/2010/main" val="4060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71501"/>
            <a:ext cx="4784830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On-die ECC H matrix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F7F6E-3A75-F860-AEA1-F6B4DFEA7269}"/>
              </a:ext>
            </a:extLst>
          </p:cNvPr>
          <p:cNvSpPr txBox="1"/>
          <p:nvPr/>
        </p:nvSpPr>
        <p:spPr>
          <a:xfrm>
            <a:off x="604144" y="1429473"/>
            <a:ext cx="844841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possible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reconstruction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of the H matrix: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3BF9D-3D36-0A22-954E-04E2B2C6A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" y="1936336"/>
            <a:ext cx="11978640" cy="946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93B06C-5E75-F36E-A2B5-77B5C7E1095A}"/>
              </a:ext>
            </a:extLst>
          </p:cNvPr>
          <p:cNvSpPr txBox="1"/>
          <p:nvPr/>
        </p:nvSpPr>
        <p:spPr>
          <a:xfrm>
            <a:off x="604144" y="3552596"/>
            <a:ext cx="11481176" cy="2462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285750" marR="0" indent="-2857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there is a 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subwordline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(SWL) fault that affects a group of 16 bits</a:t>
            </a: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1 bit error, then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sym typeface="Helvetica Neue"/>
              </a:rPr>
              <a:t>SECDED will correct that bit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OD-ECC CE</a:t>
            </a:r>
            <a:endParaRPr lang="en-US" sz="1600" dirty="0">
              <a:solidFill>
                <a:srgbClr val="00B050"/>
              </a:solidFill>
              <a:sym typeface="Helvetica Neue"/>
            </a:endParaRP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2, 4, 6, 8, 10, 12, 14, or 16 bit errors, the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sym typeface="Helvetica Neue"/>
              </a:rPr>
              <a:t>n SECDED will detect P7 = 0 and P6:P0 != 0000000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accent4"/>
                </a:solidFill>
                <a:sym typeface="Wingdings" panose="05000000000000000000" pitchFamily="2" charset="2"/>
              </a:rPr>
              <a:t>OD-ECC UE</a:t>
            </a: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If 3, 5, 7, 9, 11, 13, or 15 bit errors, then P7 = 1 and P6:P3 will match the value of one of the two groups of 8 bits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miscorrect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within same 16 bits</a:t>
            </a:r>
          </a:p>
          <a:p>
            <a:pPr marL="285750" indent="-285750" defTabSz="2438338" hangingPunct="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marL="285750" marR="0" indent="-2857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there is a 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subwordline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(SWL) fault that affects the OD-ECC parity only</a:t>
            </a: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1 bit error, then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sym typeface="Helvetica Neue"/>
              </a:rPr>
              <a:t>SECDED will correct that bit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OD-ECC CE</a:t>
            </a:r>
            <a:endParaRPr lang="en-US" sz="1600" dirty="0">
              <a:solidFill>
                <a:srgbClr val="00B050"/>
              </a:solidFill>
              <a:sym typeface="Helvetica Neue"/>
            </a:endParaRP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2, 4, 6, 8, 10, 12, 14, 16 bit errors, the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sym typeface="Helvetica Neue"/>
              </a:rPr>
              <a:t>n SECDED will detect P7 = 0 and P6:P0 != 0000000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accent4"/>
                </a:solidFill>
                <a:sym typeface="Wingdings" panose="05000000000000000000" pitchFamily="2" charset="2"/>
              </a:rPr>
              <a:t>OD-ECC UE</a:t>
            </a: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3, 5, or 7 bit errors: P7 = 1 and P6:P3 can be anything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OD-ECC UE or 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miscorrect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1 bit with many possible locations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BF0CF77-11BE-20F4-9566-3887BCA342BF}"/>
              </a:ext>
            </a:extLst>
          </p:cNvPr>
          <p:cNvSpPr/>
          <p:nvPr/>
        </p:nvSpPr>
        <p:spPr>
          <a:xfrm rot="5400000">
            <a:off x="638662" y="2579060"/>
            <a:ext cx="129082" cy="892382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B2458-5A12-719C-F15E-E9AC1CDE68AD}"/>
              </a:ext>
            </a:extLst>
          </p:cNvPr>
          <p:cNvSpPr txBox="1"/>
          <p:nvPr/>
        </p:nvSpPr>
        <p:spPr>
          <a:xfrm>
            <a:off x="454738" y="3101686"/>
            <a:ext cx="49693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 CSL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09A0EEF-A36B-734E-BBE1-7FFC1FEAAF28}"/>
              </a:ext>
            </a:extLst>
          </p:cNvPr>
          <p:cNvSpPr/>
          <p:nvPr/>
        </p:nvSpPr>
        <p:spPr>
          <a:xfrm rot="5400000">
            <a:off x="2910035" y="2133141"/>
            <a:ext cx="129082" cy="1808008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3A34D8-6CB0-ABDB-9D58-B75E45E9CABB}"/>
              </a:ext>
            </a:extLst>
          </p:cNvPr>
          <p:cNvSpPr txBox="1"/>
          <p:nvPr/>
        </p:nvSpPr>
        <p:spPr>
          <a:xfrm>
            <a:off x="2686067" y="3101686"/>
            <a:ext cx="57701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 SWL</a:t>
            </a:r>
          </a:p>
        </p:txBody>
      </p:sp>
    </p:spTree>
    <p:extLst>
      <p:ext uri="{BB962C8B-B14F-4D97-AF65-F5344CB8AC3E}">
        <p14:creationId xmlns:p14="http://schemas.microsoft.com/office/powerpoint/2010/main" val="30626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0420755" cy="628108"/>
          </a:xfrm>
        </p:spPr>
        <p:txBody>
          <a:bodyPr/>
          <a:lstStyle/>
          <a:p>
            <a:pPr lvl="1" algn="ctr"/>
            <a:r>
              <a:rPr lang="en-US" sz="4000" dirty="0">
                <a:latin typeface="IntelOne Display Regular" panose="020B0503020203020204" pitchFamily="34" charset="0"/>
              </a:rPr>
              <a:t>Combination of OD-ECC and System ECC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D59C1-D896-65AF-72E2-632D53B72F66}"/>
              </a:ext>
            </a:extLst>
          </p:cNvPr>
          <p:cNvSpPr txBox="1"/>
          <p:nvPr/>
        </p:nvSpPr>
        <p:spPr>
          <a:xfrm>
            <a:off x="2018741" y="5755892"/>
            <a:ext cx="7729930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IntelOne Display Regular" panose="020B0503020203020204" pitchFamily="34" charset="0"/>
              </a:rPr>
              <a:t>From Samsung: Samsung Review about Aurora System_240711.pdf</a:t>
            </a:r>
          </a:p>
          <a:p>
            <a:pPr algn="ctr"/>
            <a:endParaRPr lang="en-US" sz="1000" dirty="0">
              <a:solidFill>
                <a:srgbClr val="0070C0"/>
              </a:solidFill>
              <a:latin typeface="IntelOne Display Regular" panose="020B0503020203020204" pitchFamily="34" charset="0"/>
            </a:endParaRPr>
          </a:p>
          <a:p>
            <a:pPr algn="ctr"/>
            <a:r>
              <a:rPr lang="en-US" sz="1400" dirty="0">
                <a:solidFill>
                  <a:schemeClr val="accent4"/>
                </a:solidFill>
                <a:latin typeface="IntelOne Display Regular" panose="020B0503020203020204" pitchFamily="34" charset="0"/>
              </a:rPr>
              <a:t>* Note that Fault Errors Map corresponds to HBM3, not HBM2E, but other columns are correct.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AD0BDA-765F-C6D0-465C-8114E5FD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45" y="1199609"/>
            <a:ext cx="9608203" cy="45562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AA4E302-4F96-9946-9445-73A78F61880A}"/>
              </a:ext>
            </a:extLst>
          </p:cNvPr>
          <p:cNvSpPr/>
          <p:nvPr/>
        </p:nvSpPr>
        <p:spPr>
          <a:xfrm>
            <a:off x="9334500" y="3779520"/>
            <a:ext cx="1473448" cy="677108"/>
          </a:xfrm>
          <a:prstGeom prst="ellipse">
            <a:avLst/>
          </a:prstGeom>
          <a:noFill/>
          <a:ln w="12700" cap="flat">
            <a:solidFill>
              <a:schemeClr val="tx2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C97F5-C6D1-85CE-38F8-D79F0913B28F}"/>
              </a:ext>
            </a:extLst>
          </p:cNvPr>
          <p:cNvSpPr txBox="1"/>
          <p:nvPr/>
        </p:nvSpPr>
        <p:spPr>
          <a:xfrm>
            <a:off x="9748672" y="5869558"/>
            <a:ext cx="199374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Our possible reconstruction of H matrix was bounded in SWL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733232-5009-3120-FAB3-1C586DECC2B5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0173259" y="4456628"/>
            <a:ext cx="572287" cy="1412930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983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0420755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Failure Summary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B245E-4A1C-6E6A-A169-04CB820D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0" y="3497054"/>
            <a:ext cx="10536120" cy="2076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78217-9BA7-79C1-D9AB-EBB6967556BE}"/>
              </a:ext>
            </a:extLst>
          </p:cNvPr>
          <p:cNvSpPr txBox="1"/>
          <p:nvPr/>
        </p:nvSpPr>
        <p:spPr>
          <a:xfrm>
            <a:off x="1031569" y="1471023"/>
            <a:ext cx="9420023" cy="1661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285750" marR="0" indent="-2857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These failures exclude early life failures</a:t>
            </a:r>
          </a:p>
          <a:p>
            <a:pPr marL="285750" marR="0" indent="-2857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Collected from 510,000 HBM devices on the Aurora </a:t>
            </a:r>
            <a:r>
              <a:rPr lang="en-US" dirty="0">
                <a:solidFill>
                  <a:schemeClr val="tx2"/>
                </a:solidFill>
                <a:sym typeface="Helvetica Neue"/>
              </a:rPr>
              <a:t>supercomputer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over ~3 months</a:t>
            </a:r>
          </a:p>
          <a:p>
            <a:pPr marL="742950" lvl="1" indent="-285750" defTabSz="2438338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sym typeface="Helvetica Neue"/>
              </a:rPr>
              <a:t>DPM can be calculated as # failures x 8, but the # failures is strongly correlated to utilization, so some fine tuning is needed</a:t>
            </a:r>
          </a:p>
          <a:p>
            <a:pPr marL="285750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Soft errors contribute a significant portion of failure events (more details in later slides)</a:t>
            </a:r>
          </a:p>
          <a:p>
            <a:pPr marL="285750" indent="-285750" defTabSz="2438338" hangingPunct="0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The cause of the uncorrectable errors that happen only once is not clear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9768C13-4765-1C5E-9E07-BC1DDD0C191C}"/>
              </a:ext>
            </a:extLst>
          </p:cNvPr>
          <p:cNvSpPr txBox="1"/>
          <p:nvPr/>
        </p:nvSpPr>
        <p:spPr>
          <a:xfrm>
            <a:off x="1916912" y="5735996"/>
            <a:ext cx="772993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IntelOne Display Regular" panose="020B0503020203020204" pitchFamily="34" charset="0"/>
              </a:rPr>
              <a:t>From Samsung: Samsung Review about Aurora System_240711.pdf</a:t>
            </a:r>
          </a:p>
        </p:txBody>
      </p:sp>
    </p:spTree>
    <p:extLst>
      <p:ext uri="{BB962C8B-B14F-4D97-AF65-F5344CB8AC3E}">
        <p14:creationId xmlns:p14="http://schemas.microsoft.com/office/powerpoint/2010/main" val="28759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9419167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Recent learnings from PVC HBM debug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E69B24-602F-5F68-100E-0273E19A876E}"/>
              </a:ext>
            </a:extLst>
          </p:cNvPr>
          <p:cNvSpPr txBox="1">
            <a:spLocks/>
          </p:cNvSpPr>
          <p:nvPr/>
        </p:nvSpPr>
        <p:spPr>
          <a:xfrm>
            <a:off x="376427" y="1225295"/>
            <a:ext cx="11400705" cy="506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en-US" sz="2000" b="1" kern="0" dirty="0">
                <a:latin typeface="IntelOne Display Regular" panose="020B0503020203020204" pitchFamily="34" charset="0"/>
              </a:rPr>
              <a:t>Row and column </a:t>
            </a:r>
            <a:r>
              <a:rPr lang="en-US" sz="2000" b="1" kern="0" dirty="0">
                <a:solidFill>
                  <a:srgbClr val="FF66FF"/>
                </a:solidFill>
                <a:latin typeface="IntelOne Display Regular" panose="020B0503020203020204" pitchFamily="34" charset="0"/>
              </a:rPr>
              <a:t>repair enable </a:t>
            </a:r>
            <a:r>
              <a:rPr lang="en-US" sz="2000" b="1" kern="0" dirty="0">
                <a:latin typeface="IntelOne Display Regular" panose="020B0503020203020204" pitchFamily="34" charset="0"/>
              </a:rPr>
              <a:t>latches are most vulnerable to </a:t>
            </a:r>
            <a:r>
              <a:rPr lang="en-US" sz="20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IntelOne Display Regular" panose="020B0503020203020204" pitchFamily="34" charset="0"/>
              </a:rPr>
              <a:t>soft error </a:t>
            </a:r>
            <a:r>
              <a:rPr lang="en-US" sz="2000" b="1" kern="0" dirty="0">
                <a:latin typeface="IntelOne Display Regular" panose="020B0503020203020204" pitchFamily="34" charset="0"/>
              </a:rPr>
              <a:t>events</a:t>
            </a:r>
          </a:p>
          <a:p>
            <a:pPr lvl="1"/>
            <a:r>
              <a:rPr lang="en-US" sz="18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This results in correctable or uncorrectable errors that can only be fixed by resetting the DRAM</a:t>
            </a:r>
          </a:p>
          <a:p>
            <a:pPr lvl="2"/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IntelOne Display Regular" panose="020B0503020203020204" pitchFamily="34" charset="0"/>
                <a:sym typeface="Wingdings" panose="05000000000000000000" pitchFamily="2" charset="2"/>
              </a:rPr>
              <a:t>Row repair soft errors may look like a die failure case during ECC decoding</a:t>
            </a:r>
          </a:p>
          <a:p>
            <a:pPr lvl="1"/>
            <a:r>
              <a:rPr lang="en-US" sz="18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Row repair soft errors can result in reading the wrong address, which will may silent data corruption (SDC) if the ECC codeword is on only one die (e.g. LPDDR, HBM)</a:t>
            </a:r>
          </a:p>
          <a:p>
            <a:pPr lvl="2"/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IntelOne Display Regular" panose="020B0503020203020204" pitchFamily="34" charset="0"/>
                <a:sym typeface="Wingdings" panose="05000000000000000000" pitchFamily="2" charset="2"/>
              </a:rPr>
              <a:t>Server CPUs have scrambling based on the address, which should detect most cases</a:t>
            </a:r>
          </a:p>
          <a:p>
            <a:pPr lvl="2"/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IntelOne Display Regular" panose="020B0503020203020204" pitchFamily="34" charset="0"/>
                <a:sym typeface="Wingdings" panose="05000000000000000000" pitchFamily="2" charset="2"/>
              </a:rPr>
              <a:t>Vulnerable if scrambling is turned off or if the scrambling is based on column addresses only</a:t>
            </a:r>
          </a:p>
          <a:p>
            <a:endParaRPr lang="en-US" sz="2000" b="1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r>
              <a:rPr lang="en-US" sz="2000" b="1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When errors are reported from multiple banks, it may be the result of a DQ channel signal integrity issue, and not a soft error</a:t>
            </a:r>
          </a:p>
          <a:p>
            <a:endParaRPr lang="en-US" sz="2400" b="1" kern="0" dirty="0">
              <a:solidFill>
                <a:srgbClr val="0070C0"/>
              </a:solidFill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en-US" sz="2000" b="1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lvl="1"/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41569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F81B-43C9-F411-7528-B1C9C839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Repair Soft Errors</a:t>
            </a:r>
          </a:p>
        </p:txBody>
      </p:sp>
    </p:spTree>
    <p:extLst>
      <p:ext uri="{BB962C8B-B14F-4D97-AF65-F5344CB8AC3E}">
        <p14:creationId xmlns:p14="http://schemas.microsoft.com/office/powerpoint/2010/main" val="39084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99" y="110065"/>
            <a:ext cx="10627472" cy="5929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76356" y="6054942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The Mechanism of SER CE storm_240502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54B78D-83B4-AAC4-3C07-49473460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87" y="3989813"/>
            <a:ext cx="8211696" cy="148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1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D3753-0396-1A00-7EA9-5B907AD2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92" y="133349"/>
            <a:ext cx="11010816" cy="952499"/>
          </a:xfrm>
        </p:spPr>
        <p:txBody>
          <a:bodyPr/>
          <a:lstStyle/>
          <a:p>
            <a:r>
              <a:rPr lang="en-US" dirty="0">
                <a:latin typeface="IntelOne Display Regular" panose="020B0503020203020204" pitchFamily="34" charset="0"/>
              </a:rPr>
              <a:t>Outline 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DAD0F-F1A2-B98C-3372-C297899F01D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76428" y="1225296"/>
            <a:ext cx="11439144" cy="511759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IntelOne Display Regular" panose="020B0503020203020204" pitchFamily="34" charset="0"/>
              </a:rPr>
              <a:t>DRAM overview</a:t>
            </a:r>
          </a:p>
          <a:p>
            <a:r>
              <a:rPr lang="en-US" sz="2400" b="1" dirty="0">
                <a:latin typeface="IntelOne Display Regular" panose="020B0503020203020204" pitchFamily="34" charset="0"/>
              </a:rPr>
              <a:t>HBM fault patterns and ECC</a:t>
            </a:r>
          </a:p>
          <a:p>
            <a:r>
              <a:rPr lang="en-US" sz="2400" b="1" dirty="0">
                <a:latin typeface="IntelOne Display Regular" panose="020B0503020203020204" pitchFamily="34" charset="0"/>
              </a:rPr>
              <a:t>HBM Column Soft Errors</a:t>
            </a:r>
          </a:p>
          <a:p>
            <a:r>
              <a:rPr lang="en-US" sz="2400" b="1" dirty="0">
                <a:latin typeface="IntelOne Display Regular" panose="020B0503020203020204" pitchFamily="34" charset="0"/>
              </a:rPr>
              <a:t>HBM Row Soft Errors</a:t>
            </a:r>
            <a:endParaRPr lang="en-US" sz="1200" dirty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33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7"/>
          <a:stretch/>
        </p:blipFill>
        <p:spPr>
          <a:xfrm>
            <a:off x="203394" y="417843"/>
            <a:ext cx="11728822" cy="3256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59422" y="3674533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The Mechanism of SER CE storm_240425</a:t>
            </a:r>
          </a:p>
        </p:txBody>
      </p:sp>
    </p:spTree>
    <p:extLst>
      <p:ext uri="{BB962C8B-B14F-4D97-AF65-F5344CB8AC3E}">
        <p14:creationId xmlns:p14="http://schemas.microsoft.com/office/powerpoint/2010/main" val="1798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699" y="113643"/>
            <a:ext cx="10627472" cy="5922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76356" y="6054942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The Mechanism of SER CE storm_240418</a:t>
            </a:r>
          </a:p>
        </p:txBody>
      </p:sp>
    </p:spTree>
    <p:extLst>
      <p:ext uri="{BB962C8B-B14F-4D97-AF65-F5344CB8AC3E}">
        <p14:creationId xmlns:p14="http://schemas.microsoft.com/office/powerpoint/2010/main" val="40557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615" y="113643"/>
            <a:ext cx="10515639" cy="5922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76356" y="6054942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The Mechanism of SER CE storm_240418</a:t>
            </a:r>
          </a:p>
        </p:txBody>
      </p:sp>
    </p:spTree>
    <p:extLst>
      <p:ext uri="{BB962C8B-B14F-4D97-AF65-F5344CB8AC3E}">
        <p14:creationId xmlns:p14="http://schemas.microsoft.com/office/powerpoint/2010/main" val="17753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526" y="113643"/>
            <a:ext cx="10465816" cy="5922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76356" y="6054942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The Mechanism of SER CE storm_240418</a:t>
            </a:r>
          </a:p>
        </p:txBody>
      </p:sp>
    </p:spTree>
    <p:extLst>
      <p:ext uri="{BB962C8B-B14F-4D97-AF65-F5344CB8AC3E}">
        <p14:creationId xmlns:p14="http://schemas.microsoft.com/office/powerpoint/2010/main" val="41580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526" y="136884"/>
            <a:ext cx="10465816" cy="5876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76356" y="6054942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The Mechanism of SER CE storm_240418</a:t>
            </a:r>
          </a:p>
        </p:txBody>
      </p:sp>
    </p:spTree>
    <p:extLst>
      <p:ext uri="{BB962C8B-B14F-4D97-AF65-F5344CB8AC3E}">
        <p14:creationId xmlns:p14="http://schemas.microsoft.com/office/powerpoint/2010/main" val="17651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526" y="147785"/>
            <a:ext cx="10465816" cy="5854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76356" y="6054942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The Mechanism of SER CE storm_240418</a:t>
            </a:r>
          </a:p>
        </p:txBody>
      </p:sp>
    </p:spTree>
    <p:extLst>
      <p:ext uri="{BB962C8B-B14F-4D97-AF65-F5344CB8AC3E}">
        <p14:creationId xmlns:p14="http://schemas.microsoft.com/office/powerpoint/2010/main" val="33495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79" y="147785"/>
            <a:ext cx="10433110" cy="5854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76356" y="6054942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The Mechanism of SER CE storm_240418</a:t>
            </a:r>
          </a:p>
        </p:txBody>
      </p:sp>
    </p:spTree>
    <p:extLst>
      <p:ext uri="{BB962C8B-B14F-4D97-AF65-F5344CB8AC3E}">
        <p14:creationId xmlns:p14="http://schemas.microsoft.com/office/powerpoint/2010/main" val="5543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5"/>
          <a:stretch/>
        </p:blipFill>
        <p:spPr>
          <a:xfrm>
            <a:off x="194279" y="180050"/>
            <a:ext cx="11732034" cy="4129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746041" y="4155644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Samsung Review about the SDC Possibility_240613</a:t>
            </a:r>
          </a:p>
        </p:txBody>
      </p:sp>
    </p:spTree>
    <p:extLst>
      <p:ext uri="{BB962C8B-B14F-4D97-AF65-F5344CB8AC3E}">
        <p14:creationId xmlns:p14="http://schemas.microsoft.com/office/powerpoint/2010/main" val="34084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79" y="152857"/>
            <a:ext cx="10433110" cy="5844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76356" y="6054942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Samsung Review about the SDC Possibility_240613</a:t>
            </a:r>
          </a:p>
        </p:txBody>
      </p:sp>
    </p:spTree>
    <p:extLst>
      <p:ext uri="{BB962C8B-B14F-4D97-AF65-F5344CB8AC3E}">
        <p14:creationId xmlns:p14="http://schemas.microsoft.com/office/powerpoint/2010/main" val="19588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79" y="151499"/>
            <a:ext cx="10433110" cy="584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76356" y="6054942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The Mechanism of SER CE storm_240418</a:t>
            </a:r>
          </a:p>
        </p:txBody>
      </p:sp>
    </p:spTree>
    <p:extLst>
      <p:ext uri="{BB962C8B-B14F-4D97-AF65-F5344CB8AC3E}">
        <p14:creationId xmlns:p14="http://schemas.microsoft.com/office/powerpoint/2010/main" val="6057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1010901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DRAM components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DBA61-5890-2610-2C89-A69CD3FE7A34}"/>
              </a:ext>
            </a:extLst>
          </p:cNvPr>
          <p:cNvSpPr txBox="1"/>
          <p:nvPr/>
        </p:nvSpPr>
        <p:spPr>
          <a:xfrm>
            <a:off x="670646" y="5748989"/>
            <a:ext cx="662762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Graphic explanation </a:t>
            </a:r>
            <a:r>
              <a:rPr lang="en-US" sz="1400" dirty="0" err="1">
                <a:solidFill>
                  <a:srgbClr val="2872C5"/>
                </a:solidFill>
                <a:latin typeface="IntelOne Display Regular" panose="020B0503020203020204" pitchFamily="34" charset="0"/>
              </a:rPr>
              <a:t>Bank,Block,Row,Column</a:t>
            </a:r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 for Intel_230913.pdf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E230F-6799-20D5-381A-DCBFBB50B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647"/>
            <a:ext cx="11700933" cy="4201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05A4D-C48F-C1D9-1F24-BCF21D026079}"/>
              </a:ext>
            </a:extLst>
          </p:cNvPr>
          <p:cNvSpPr txBox="1"/>
          <p:nvPr/>
        </p:nvSpPr>
        <p:spPr>
          <a:xfrm rot="16200000">
            <a:off x="8617527" y="2881356"/>
            <a:ext cx="94210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Wordline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42937-5FDD-AFA5-F8B0-DBC6E98E44E2}"/>
              </a:ext>
            </a:extLst>
          </p:cNvPr>
          <p:cNvSpPr txBox="1"/>
          <p:nvPr/>
        </p:nvSpPr>
        <p:spPr>
          <a:xfrm>
            <a:off x="10358582" y="2036229"/>
            <a:ext cx="697346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7030A0"/>
                </a:solidFill>
                <a:sym typeface="Helvetica Neue"/>
              </a:rPr>
              <a:t>Bitline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0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F81B-43C9-F411-7528-B1C9C839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Repair Soft Errors</a:t>
            </a:r>
          </a:p>
        </p:txBody>
      </p:sp>
    </p:spTree>
    <p:extLst>
      <p:ext uri="{BB962C8B-B14F-4D97-AF65-F5344CB8AC3E}">
        <p14:creationId xmlns:p14="http://schemas.microsoft.com/office/powerpoint/2010/main" val="36346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79" y="152857"/>
            <a:ext cx="10433110" cy="5844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76356" y="6054942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Samsung Review about the SDC Possibility_240523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FFB4D-91E1-56BB-BEF0-0D74BFF0D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9615"/>
              </p:ext>
            </p:extLst>
          </p:nvPr>
        </p:nvGraphicFramePr>
        <p:xfrm>
          <a:off x="6096000" y="2431753"/>
          <a:ext cx="5831862" cy="1939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274">
                  <a:extLst>
                    <a:ext uri="{9D8B030D-6E8A-4147-A177-3AD203B41FA5}">
                      <a16:colId xmlns:a16="http://schemas.microsoft.com/office/drawing/2014/main" val="1500718953"/>
                    </a:ext>
                  </a:extLst>
                </a:gridCol>
                <a:gridCol w="1814426">
                  <a:extLst>
                    <a:ext uri="{9D8B030D-6E8A-4147-A177-3AD203B41FA5}">
                      <a16:colId xmlns:a16="http://schemas.microsoft.com/office/drawing/2014/main" val="799500860"/>
                    </a:ext>
                  </a:extLst>
                </a:gridCol>
                <a:gridCol w="1944162">
                  <a:extLst>
                    <a:ext uri="{9D8B030D-6E8A-4147-A177-3AD203B41FA5}">
                      <a16:colId xmlns:a16="http://schemas.microsoft.com/office/drawing/2014/main" val="1938473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IntelOne Display Regular" panose="020B0503020203020204" pitchFamily="34" charset="0"/>
                        </a:rPr>
                        <a:t>   </a:t>
                      </a:r>
                      <a:endParaRPr lang="en-US" sz="1600" dirty="0">
                        <a:effectLst/>
                        <a:latin typeface="IntelOne Display Regular" panose="020B0503020203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IntelOne Display Regular" panose="020B0503020203020204" pitchFamily="34" charset="0"/>
                        </a:rPr>
                        <a:t>Master fuse not cut </a:t>
                      </a:r>
                      <a:br>
                        <a:rPr lang="en-US" sz="1600" dirty="0">
                          <a:effectLst/>
                          <a:latin typeface="IntelOne Display Regular" panose="020B0503020203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IntelOne Display Regular" panose="020B0503020203020204" pitchFamily="34" charset="0"/>
                        </a:rPr>
                        <a:t>(repair originally disabled)</a:t>
                      </a:r>
                      <a:endParaRPr lang="en-US" sz="1600" dirty="0">
                        <a:effectLst/>
                        <a:latin typeface="IntelOne Display Regular" panose="020B0503020203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IntelOne Display Regular" panose="020B0503020203020204" pitchFamily="34" charset="0"/>
                        </a:rPr>
                        <a:t>Master fuse cut </a:t>
                      </a:r>
                      <a:br>
                        <a:rPr lang="en-US" sz="1600">
                          <a:effectLst/>
                          <a:latin typeface="IntelOne Display Regular" panose="020B0503020203020204" pitchFamily="34" charset="0"/>
                        </a:rPr>
                      </a:br>
                      <a:r>
                        <a:rPr lang="en-US" sz="1600">
                          <a:effectLst/>
                          <a:latin typeface="IntelOne Display Regular" panose="020B0503020203020204" pitchFamily="34" charset="0"/>
                        </a:rPr>
                        <a:t>(repair originally enabled)</a:t>
                      </a:r>
                      <a:endParaRPr lang="en-US" sz="1600">
                        <a:effectLst/>
                        <a:latin typeface="IntelOne Display Regular" panose="020B0503020203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6112806"/>
                  </a:ext>
                </a:extLst>
              </a:tr>
              <a:tr h="4760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IntelOne Display Regular" panose="020B0503020203020204" pitchFamily="34" charset="0"/>
                        </a:rPr>
                        <a:t>SER on master fuse</a:t>
                      </a:r>
                      <a:endParaRPr lang="en-US" sz="1600" dirty="0">
                        <a:effectLst/>
                        <a:latin typeface="IntelOne Display Regular" panose="020B0503020203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IntelOne Display Regular" panose="020B0503020203020204" pitchFamily="34" charset="0"/>
                        </a:rPr>
                        <a:t>Case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IntelOne Display Regular" panose="020B0503020203020204" pitchFamily="34" charset="0"/>
                        </a:rPr>
                        <a:t>Case 1</a:t>
                      </a:r>
                      <a:endParaRPr lang="en-US" sz="1600" dirty="0">
                        <a:effectLst/>
                        <a:latin typeface="IntelOne Display Regular" panose="020B0503020203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7579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IntelOne Display Regular" panose="020B0503020203020204" pitchFamily="34" charset="0"/>
                        </a:rPr>
                        <a:t>SER on one of 14 address fuses</a:t>
                      </a:r>
                      <a:endParaRPr lang="en-US" sz="1600">
                        <a:effectLst/>
                        <a:latin typeface="IntelOne Display Regular" panose="020B0503020203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IntelOne Display Regular" panose="020B0503020203020204" pitchFamily="34" charset="0"/>
                        </a:rPr>
                        <a:t>Case 4</a:t>
                      </a:r>
                      <a:endParaRPr lang="en-US" sz="1600" dirty="0">
                        <a:effectLst/>
                        <a:latin typeface="IntelOne Display Regular" panose="020B0503020203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IntelOne Display Regular" panose="020B0503020203020204" pitchFamily="34" charset="0"/>
                        </a:rPr>
                        <a:t>Case 2</a:t>
                      </a:r>
                      <a:endParaRPr lang="en-US" sz="1600" dirty="0">
                        <a:effectLst/>
                        <a:latin typeface="IntelOne Display Regular" panose="020B0503020203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771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17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65D2B-5655-DFBD-03D7-658EC9176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79" y="152656"/>
            <a:ext cx="10433110" cy="5844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48B01-B317-104F-26A2-1EE0D01AA274}"/>
              </a:ext>
            </a:extLst>
          </p:cNvPr>
          <p:cNvSpPr txBox="1"/>
          <p:nvPr/>
        </p:nvSpPr>
        <p:spPr>
          <a:xfrm>
            <a:off x="2676356" y="6054942"/>
            <a:ext cx="6628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WH Song’s Samsung Redundancy Scheme and Failure Model.pptx</a:t>
            </a:r>
          </a:p>
        </p:txBody>
      </p:sp>
    </p:spTree>
    <p:extLst>
      <p:ext uri="{BB962C8B-B14F-4D97-AF65-F5344CB8AC3E}">
        <p14:creationId xmlns:p14="http://schemas.microsoft.com/office/powerpoint/2010/main" val="42150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1010901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Row Repair SER will cause SDC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B8EB9-01B3-8817-AC53-034A0AB0C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377"/>
            <a:ext cx="11692467" cy="1199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5E44B4-C41F-3342-0108-C8F1196F98E1}"/>
              </a:ext>
            </a:extLst>
          </p:cNvPr>
          <p:cNvSpPr txBox="1"/>
          <p:nvPr/>
        </p:nvSpPr>
        <p:spPr>
          <a:xfrm>
            <a:off x="0" y="1352188"/>
            <a:ext cx="567151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 Review about SDC Possibility_240621.pdf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BBA1BA-4745-170C-A90D-1C1A515763E9}"/>
              </a:ext>
            </a:extLst>
          </p:cNvPr>
          <p:cNvSpPr/>
          <p:nvPr/>
        </p:nvSpPr>
        <p:spPr>
          <a:xfrm>
            <a:off x="2319867" y="2556933"/>
            <a:ext cx="2260600" cy="307777"/>
          </a:xfrm>
          <a:prstGeom prst="roundRect">
            <a:avLst/>
          </a:prstGeom>
          <a:noFill/>
          <a:ln w="6985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7ED44-562C-38E8-4CE6-925164226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8"/>
          <a:stretch/>
        </p:blipFill>
        <p:spPr>
          <a:xfrm>
            <a:off x="0" y="3856843"/>
            <a:ext cx="9241277" cy="208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E0454A-70A6-264B-39D6-ECE7CEDBD3AF}"/>
              </a:ext>
            </a:extLst>
          </p:cNvPr>
          <p:cNvSpPr txBox="1"/>
          <p:nvPr/>
        </p:nvSpPr>
        <p:spPr>
          <a:xfrm>
            <a:off x="654186" y="5987306"/>
            <a:ext cx="619165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 Review about SDC Possibility_240523.pdf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FDC5D-2A5C-3602-7CDE-3DEE6E96470A}"/>
              </a:ext>
            </a:extLst>
          </p:cNvPr>
          <p:cNvSpPr txBox="1"/>
          <p:nvPr/>
        </p:nvSpPr>
        <p:spPr>
          <a:xfrm>
            <a:off x="571500" y="3047821"/>
            <a:ext cx="7852833" cy="55399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 - All zero data is a correctable codeword for PVC, because scrambling is disabled!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 - Memory controller will not detect an error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Silent Data Corruption (SDC)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BC4C4-44D8-42D7-79D2-C6E4136FC7ED}"/>
              </a:ext>
            </a:extLst>
          </p:cNvPr>
          <p:cNvSpPr txBox="1"/>
          <p:nvPr/>
        </p:nvSpPr>
        <p:spPr>
          <a:xfrm>
            <a:off x="7701874" y="5264623"/>
            <a:ext cx="44990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SDC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4D6002-BF9F-1A4A-506E-754297E7AD05}"/>
              </a:ext>
            </a:extLst>
          </p:cNvPr>
          <p:cNvCxnSpPr>
            <a:cxnSpLocks/>
          </p:cNvCxnSpPr>
          <p:nvPr/>
        </p:nvCxnSpPr>
        <p:spPr>
          <a:xfrm>
            <a:off x="6845840" y="5264623"/>
            <a:ext cx="255351" cy="25134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557D14-FDF0-FEC9-72BF-9B1DDC409FEF}"/>
              </a:ext>
            </a:extLst>
          </p:cNvPr>
          <p:cNvCxnSpPr>
            <a:cxnSpLocks/>
          </p:cNvCxnSpPr>
          <p:nvPr/>
        </p:nvCxnSpPr>
        <p:spPr>
          <a:xfrm flipV="1">
            <a:off x="6845840" y="5264623"/>
            <a:ext cx="255351" cy="25134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39DE42-A674-072E-B428-A51B14AB0C77}"/>
              </a:ext>
            </a:extLst>
          </p:cNvPr>
          <p:cNvCxnSpPr>
            <a:cxnSpLocks/>
          </p:cNvCxnSpPr>
          <p:nvPr/>
        </p:nvCxnSpPr>
        <p:spPr>
          <a:xfrm>
            <a:off x="6270107" y="4786000"/>
            <a:ext cx="255351" cy="25134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D354F8-72FD-AB14-3610-0E3A896014B9}"/>
              </a:ext>
            </a:extLst>
          </p:cNvPr>
          <p:cNvCxnSpPr>
            <a:cxnSpLocks/>
          </p:cNvCxnSpPr>
          <p:nvPr/>
        </p:nvCxnSpPr>
        <p:spPr>
          <a:xfrm flipV="1">
            <a:off x="6270107" y="4786000"/>
            <a:ext cx="255351" cy="25134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F629EC-4D27-0E8F-7F17-3B6CB949ACB2}"/>
              </a:ext>
            </a:extLst>
          </p:cNvPr>
          <p:cNvSpPr txBox="1"/>
          <p:nvPr/>
        </p:nvSpPr>
        <p:spPr>
          <a:xfrm>
            <a:off x="7320874" y="4786000"/>
            <a:ext cx="44990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SDC</a:t>
            </a:r>
          </a:p>
        </p:txBody>
      </p:sp>
    </p:spTree>
    <p:extLst>
      <p:ext uri="{BB962C8B-B14F-4D97-AF65-F5344CB8AC3E}">
        <p14:creationId xmlns:p14="http://schemas.microsoft.com/office/powerpoint/2010/main" val="16882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71501"/>
            <a:ext cx="4962372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Inside a DRAM chip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DBA61-5890-2610-2C89-A69CD3FE7A34}"/>
              </a:ext>
            </a:extLst>
          </p:cNvPr>
          <p:cNvSpPr txBox="1"/>
          <p:nvPr/>
        </p:nvSpPr>
        <p:spPr>
          <a:xfrm>
            <a:off x="5533872" y="5737265"/>
            <a:ext cx="649726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Graphic explanation </a:t>
            </a:r>
            <a:r>
              <a:rPr lang="en-US" sz="1400" dirty="0" err="1">
                <a:solidFill>
                  <a:srgbClr val="2872C5"/>
                </a:solidFill>
                <a:latin typeface="IntelOne Display Regular" panose="020B0503020203020204" pitchFamily="34" charset="0"/>
              </a:rPr>
              <a:t>Bank,Block,Row,Column</a:t>
            </a:r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 for Intel_230913.pdf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79061-0B1B-E950-4D1F-CB1480AAD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873" y="450932"/>
            <a:ext cx="5639010" cy="5171655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E69B24-602F-5F68-100E-0273E19A876E}"/>
              </a:ext>
            </a:extLst>
          </p:cNvPr>
          <p:cNvSpPr txBox="1">
            <a:spLocks/>
          </p:cNvSpPr>
          <p:nvPr/>
        </p:nvSpPr>
        <p:spPr>
          <a:xfrm>
            <a:off x="376428" y="1225296"/>
            <a:ext cx="5157444" cy="5117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en-US" sz="2400" kern="0" dirty="0">
                <a:latin typeface="IntelOne Display Regular" panose="020B0503020203020204" pitchFamily="34" charset="0"/>
              </a:rPr>
              <a:t>There may be multiple dies in a DRAM package</a:t>
            </a:r>
          </a:p>
          <a:p>
            <a:r>
              <a:rPr lang="en-US" sz="2400" kern="0" dirty="0">
                <a:latin typeface="IntelOne Display Regular" panose="020B0503020203020204" pitchFamily="34" charset="0"/>
              </a:rPr>
              <a:t>DRAM dies have peripheral logic for I/O channels, mode registers, </a:t>
            </a:r>
            <a:r>
              <a:rPr lang="en-US" sz="2400" kern="0" dirty="0" err="1">
                <a:latin typeface="IntelOne Display Regular" panose="020B0503020203020204" pitchFamily="34" charset="0"/>
              </a:rPr>
              <a:t>etc</a:t>
            </a:r>
            <a:endParaRPr lang="en-US" sz="2400" kern="0" dirty="0">
              <a:latin typeface="IntelOne Display Regular" panose="020B0503020203020204" pitchFamily="34" charset="0"/>
            </a:endParaRPr>
          </a:p>
          <a:p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DRAM dies have a dense array of cells, each with one transistor and one capacitor that stores charge</a:t>
            </a:r>
          </a:p>
          <a:p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The array is divided into bank groups</a:t>
            </a:r>
          </a:p>
          <a:p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Bank groups have multiple banks</a:t>
            </a:r>
          </a:p>
          <a:p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Banks have row and column address decoders</a:t>
            </a:r>
          </a:p>
          <a:p>
            <a:pPr marL="228600" lvl="1" indent="0">
              <a:buNone/>
            </a:pPr>
            <a:endParaRPr lang="en-US" sz="2000" b="1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lvl="1"/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40652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5033433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Inside a bank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DBA61-5890-2610-2C89-A69CD3FE7A34}"/>
              </a:ext>
            </a:extLst>
          </p:cNvPr>
          <p:cNvSpPr txBox="1"/>
          <p:nvPr/>
        </p:nvSpPr>
        <p:spPr>
          <a:xfrm>
            <a:off x="5565124" y="5737265"/>
            <a:ext cx="6626876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From Samsung: Graphic explanation </a:t>
            </a:r>
            <a:r>
              <a:rPr lang="en-US" sz="1400" dirty="0" err="1">
                <a:solidFill>
                  <a:srgbClr val="2872C5"/>
                </a:solidFill>
                <a:latin typeface="IntelOne Display Regular" panose="020B0503020203020204" pitchFamily="34" charset="0"/>
              </a:rPr>
              <a:t>Bank,Block,Row,Column</a:t>
            </a:r>
            <a:r>
              <a:rPr lang="en-US" sz="1400" dirty="0">
                <a:solidFill>
                  <a:srgbClr val="2872C5"/>
                </a:solidFill>
                <a:latin typeface="IntelOne Display Regular" panose="020B0503020203020204" pitchFamily="34" charset="0"/>
              </a:rPr>
              <a:t> for Intel_230913.pdf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E69B24-602F-5F68-100E-0273E19A876E}"/>
              </a:ext>
            </a:extLst>
          </p:cNvPr>
          <p:cNvSpPr txBox="1">
            <a:spLocks/>
          </p:cNvSpPr>
          <p:nvPr/>
        </p:nvSpPr>
        <p:spPr>
          <a:xfrm>
            <a:off x="274346" y="1225296"/>
            <a:ext cx="6162917" cy="4819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 fontScale="70000" lnSpcReduction="20000"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en-US" sz="2400" kern="0" dirty="0">
                <a:latin typeface="IntelOne Display Regular" panose="020B0503020203020204" pitchFamily="34" charset="0"/>
              </a:rPr>
              <a:t>No money in this bank</a:t>
            </a:r>
          </a:p>
          <a:p>
            <a:r>
              <a:rPr lang="en-US" sz="2400" kern="0" dirty="0">
                <a:solidFill>
                  <a:srgbClr val="00B050"/>
                </a:solidFill>
                <a:latin typeface="IntelOne Display Regular" panose="020B0503020203020204" pitchFamily="34" charset="0"/>
                <a:sym typeface="Wingdings" panose="05000000000000000000" pitchFamily="2" charset="2"/>
              </a:rPr>
              <a:t>Green squares </a:t>
            </a:r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are cell array blocks</a:t>
            </a:r>
          </a:p>
          <a:p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Cell array blocks may also be called memory array tiles (MAT)</a:t>
            </a:r>
          </a:p>
          <a:p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A row of MATs may be called a subarray</a:t>
            </a:r>
          </a:p>
          <a:p>
            <a:pPr lvl="1"/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In this example there are 13 subarrays (L0L12)</a:t>
            </a:r>
          </a:p>
          <a:p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Each MAT may have ~1000 rows and ~1000 columns</a:t>
            </a:r>
          </a:p>
          <a:p>
            <a:endParaRPr lang="en-US" sz="2400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For each row activate, one row is activated on all MATs in a subarray (row of MATs)</a:t>
            </a:r>
          </a:p>
          <a:p>
            <a:pPr lvl="1"/>
            <a:r>
              <a:rPr lang="en-US" sz="2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IntelOne Display Regular" panose="020B0503020203020204" pitchFamily="34" charset="0"/>
                <a:sym typeface="Wingdings" panose="05000000000000000000" pitchFamily="2" charset="2"/>
              </a:rPr>
              <a:t>During a read or write, one row may be activated per bank</a:t>
            </a:r>
          </a:p>
          <a:p>
            <a:pPr lvl="1"/>
            <a:r>
              <a:rPr lang="en-US" sz="2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IntelOne Display Regular" panose="020B0503020203020204" pitchFamily="34" charset="0"/>
                <a:sym typeface="Wingdings" panose="05000000000000000000" pitchFamily="2" charset="2"/>
              </a:rPr>
              <a:t>Refresh may choose to activate more rows per bank</a:t>
            </a:r>
          </a:p>
          <a:p>
            <a:endParaRPr lang="en-US" sz="2400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Column address chooses some bits from each MAT</a:t>
            </a:r>
          </a:p>
          <a:p>
            <a:endParaRPr lang="en-US" sz="2400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endParaRPr lang="en-US" sz="2400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en-US" sz="2000" b="1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lvl="1"/>
            <a:endParaRPr lang="en-US" sz="12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37633-F9D7-FD6B-AAA8-7F93824E4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263" y="489721"/>
            <a:ext cx="4597406" cy="52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1131797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Cell Array Blocks / Memory Array Tiles (MATs)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E69B24-602F-5F68-100E-0273E19A876E}"/>
              </a:ext>
            </a:extLst>
          </p:cNvPr>
          <p:cNvSpPr txBox="1">
            <a:spLocks/>
          </p:cNvSpPr>
          <p:nvPr/>
        </p:nvSpPr>
        <p:spPr>
          <a:xfrm>
            <a:off x="571500" y="1370414"/>
            <a:ext cx="5389198" cy="4463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 fontScale="85000" lnSpcReduction="20000"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en-US" sz="2400" kern="0" dirty="0">
                <a:solidFill>
                  <a:srgbClr val="FFC000"/>
                </a:solidFill>
                <a:latin typeface="IntelOne Display Regular" panose="020B0503020203020204" pitchFamily="34" charset="0"/>
              </a:rPr>
              <a:t>Sense amplifiers </a:t>
            </a:r>
            <a:r>
              <a:rPr lang="en-US" sz="2400" kern="0" dirty="0">
                <a:solidFill>
                  <a:srgbClr val="525252"/>
                </a:solidFill>
                <a:latin typeface="IntelOne Display Regular" panose="020B0503020203020204" pitchFamily="34" charset="0"/>
              </a:rPr>
              <a:t>are between rows</a:t>
            </a:r>
          </a:p>
          <a:p>
            <a:pPr lvl="1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IntelOne Display Regular" panose="020B0503020203020204" pitchFamily="34" charset="0"/>
              </a:rPr>
              <a:t>Sense amplifiers store the “page” or “row buffer”</a:t>
            </a:r>
          </a:p>
          <a:p>
            <a:pPr lvl="1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IntelOne Display Regular" panose="020B0503020203020204" pitchFamily="34" charset="0"/>
              </a:rPr>
              <a:t>Sense amplifiers may or may not be shared between MATs above and below</a:t>
            </a:r>
          </a:p>
          <a:p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Left and right MATs share </a:t>
            </a:r>
            <a:r>
              <a:rPr lang="en-US" sz="2400" kern="0" dirty="0" err="1">
                <a:solidFill>
                  <a:srgbClr val="0070C0"/>
                </a:solidFill>
                <a:latin typeface="IntelOne Display Regular" panose="020B0503020203020204" pitchFamily="34" charset="0"/>
                <a:sym typeface="Wingdings" panose="05000000000000000000" pitchFamily="2" charset="2"/>
              </a:rPr>
              <a:t>subwordline</a:t>
            </a:r>
            <a:r>
              <a:rPr lang="en-US" sz="2400" kern="0" dirty="0">
                <a:solidFill>
                  <a:srgbClr val="0070C0"/>
                </a:solidFill>
                <a:latin typeface="IntelOne Display Regular" panose="020B0503020203020204" pitchFamily="34" charset="0"/>
                <a:sym typeface="Wingdings" panose="05000000000000000000" pitchFamily="2" charset="2"/>
              </a:rPr>
              <a:t> drivers</a:t>
            </a:r>
          </a:p>
          <a:p>
            <a:endParaRPr lang="en-US" sz="2400" kern="0" dirty="0">
              <a:solidFill>
                <a:srgbClr val="0070C0"/>
              </a:solidFill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r>
              <a:rPr lang="en-US" sz="2400" kern="0" dirty="0">
                <a:latin typeface="IntelOne Display Regular" panose="020B0503020203020204" pitchFamily="34" charset="0"/>
              </a:rPr>
              <a:t>Row address decoder </a:t>
            </a:r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 one main </a:t>
            </a:r>
            <a:r>
              <a:rPr lang="en-US" sz="2400" kern="0" dirty="0" err="1">
                <a:latin typeface="IntelOne Display Regular" panose="020B0503020203020204" pitchFamily="34" charset="0"/>
                <a:sym typeface="Wingdings" panose="05000000000000000000" pitchFamily="2" charset="2"/>
              </a:rPr>
              <a:t>wordline</a:t>
            </a:r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  multiple </a:t>
            </a:r>
            <a:r>
              <a:rPr lang="en-US" sz="2400" kern="0" dirty="0" err="1">
                <a:latin typeface="IntelOne Display Regular" panose="020B0503020203020204" pitchFamily="34" charset="0"/>
                <a:sym typeface="Wingdings" panose="05000000000000000000" pitchFamily="2" charset="2"/>
              </a:rPr>
              <a:t>subwordline</a:t>
            </a:r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 drivers  multiple </a:t>
            </a:r>
            <a:r>
              <a:rPr lang="en-US" sz="2400" kern="0" dirty="0" err="1">
                <a:latin typeface="IntelOne Display Regular" panose="020B0503020203020204" pitchFamily="34" charset="0"/>
                <a:sym typeface="Wingdings" panose="05000000000000000000" pitchFamily="2" charset="2"/>
              </a:rPr>
              <a:t>subwordline</a:t>
            </a:r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 arms  cell transistors turned on</a:t>
            </a:r>
            <a:endParaRPr lang="en-US" sz="2400" kern="0" dirty="0">
              <a:latin typeface="IntelOne Display Regular" panose="020B0503020203020204" pitchFamily="34" charset="0"/>
            </a:endParaRPr>
          </a:p>
          <a:p>
            <a:r>
              <a:rPr lang="en-US" sz="2400" kern="0" dirty="0">
                <a:latin typeface="IntelOne Display Regular" panose="020B0503020203020204" pitchFamily="34" charset="0"/>
              </a:rPr>
              <a:t>Cell capacitors charge/discharge </a:t>
            </a:r>
            <a:r>
              <a:rPr lang="en-US" sz="2400" kern="0" dirty="0" err="1">
                <a:latin typeface="IntelOne Display Regular" panose="020B0503020203020204" pitchFamily="34" charset="0"/>
              </a:rPr>
              <a:t>bitline</a:t>
            </a:r>
            <a:r>
              <a:rPr lang="en-US" sz="2400" kern="0" dirty="0">
                <a:latin typeface="IntelOne Display Regular" panose="020B0503020203020204" pitchFamily="34" charset="0"/>
              </a:rPr>
              <a:t> </a:t>
            </a:r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 </a:t>
            </a:r>
            <a:b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</a:br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sense amplifiers detect and maintain logic level</a:t>
            </a:r>
          </a:p>
          <a:p>
            <a:r>
              <a:rPr lang="en-US" sz="24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The column address will select e.g. 8 bits from each MAT when reading or writing</a:t>
            </a:r>
          </a:p>
          <a:p>
            <a:endParaRPr lang="en-US" sz="2400" b="1" kern="0" dirty="0">
              <a:solidFill>
                <a:srgbClr val="0070C0"/>
              </a:solidFill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en-US" sz="2000" b="1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lvl="1"/>
            <a:endParaRPr lang="en-US" sz="1200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2F51D9-9529-1FE9-56AD-46C5284484A4}"/>
              </a:ext>
            </a:extLst>
          </p:cNvPr>
          <p:cNvSpPr/>
          <p:nvPr/>
        </p:nvSpPr>
        <p:spPr>
          <a:xfrm>
            <a:off x="10076760" y="3685012"/>
            <a:ext cx="1295400" cy="1261533"/>
          </a:xfrm>
          <a:prstGeom prst="rect">
            <a:avLst/>
          </a:prstGeom>
          <a:solidFill>
            <a:srgbClr val="00B050">
              <a:alpha val="10000"/>
            </a:srgbClr>
          </a:solidFill>
          <a:ln w="762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2B4C5-5495-A916-A13B-F8904C40378A}"/>
              </a:ext>
            </a:extLst>
          </p:cNvPr>
          <p:cNvSpPr/>
          <p:nvPr/>
        </p:nvSpPr>
        <p:spPr>
          <a:xfrm>
            <a:off x="8314059" y="3685012"/>
            <a:ext cx="1295400" cy="1261533"/>
          </a:xfrm>
          <a:prstGeom prst="rect">
            <a:avLst/>
          </a:prstGeom>
          <a:solidFill>
            <a:srgbClr val="00B050">
              <a:alpha val="10000"/>
            </a:srgbClr>
          </a:solidFill>
          <a:ln w="762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9B905-0CE6-51A9-2086-CEACD995D289}"/>
              </a:ext>
            </a:extLst>
          </p:cNvPr>
          <p:cNvSpPr/>
          <p:nvPr/>
        </p:nvSpPr>
        <p:spPr>
          <a:xfrm>
            <a:off x="6551358" y="3685011"/>
            <a:ext cx="1295400" cy="1261533"/>
          </a:xfrm>
          <a:prstGeom prst="rect">
            <a:avLst/>
          </a:prstGeom>
          <a:solidFill>
            <a:srgbClr val="00B050">
              <a:alpha val="10000"/>
            </a:srgbClr>
          </a:solidFill>
          <a:ln w="762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E1501-A820-D0EB-BCF9-6C33E458B657}"/>
              </a:ext>
            </a:extLst>
          </p:cNvPr>
          <p:cNvSpPr/>
          <p:nvPr/>
        </p:nvSpPr>
        <p:spPr>
          <a:xfrm>
            <a:off x="10076760" y="2000146"/>
            <a:ext cx="1295400" cy="1261533"/>
          </a:xfrm>
          <a:prstGeom prst="rect">
            <a:avLst/>
          </a:prstGeom>
          <a:solidFill>
            <a:srgbClr val="00B050">
              <a:alpha val="10000"/>
            </a:srgbClr>
          </a:solidFill>
          <a:ln w="762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E84B13-4641-34B3-D969-308A6E3DC513}"/>
              </a:ext>
            </a:extLst>
          </p:cNvPr>
          <p:cNvSpPr/>
          <p:nvPr/>
        </p:nvSpPr>
        <p:spPr>
          <a:xfrm>
            <a:off x="8314059" y="2000145"/>
            <a:ext cx="1295400" cy="1261533"/>
          </a:xfrm>
          <a:prstGeom prst="rect">
            <a:avLst/>
          </a:prstGeom>
          <a:solidFill>
            <a:srgbClr val="00B050">
              <a:alpha val="10000"/>
            </a:srgbClr>
          </a:solidFill>
          <a:ln w="762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A9EEC-EA06-19A6-2059-453D49326A0B}"/>
              </a:ext>
            </a:extLst>
          </p:cNvPr>
          <p:cNvSpPr/>
          <p:nvPr/>
        </p:nvSpPr>
        <p:spPr>
          <a:xfrm>
            <a:off x="6551358" y="2000145"/>
            <a:ext cx="1295400" cy="1261533"/>
          </a:xfrm>
          <a:prstGeom prst="rect">
            <a:avLst/>
          </a:prstGeom>
          <a:solidFill>
            <a:srgbClr val="00B050">
              <a:alpha val="10000"/>
            </a:srgbClr>
          </a:solidFill>
          <a:ln w="762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82B53DC-4497-7A08-2B38-D5AD5EEDBFB4}"/>
              </a:ext>
            </a:extLst>
          </p:cNvPr>
          <p:cNvSpPr/>
          <p:nvPr/>
        </p:nvSpPr>
        <p:spPr>
          <a:xfrm>
            <a:off x="9754209" y="3862811"/>
            <a:ext cx="177800" cy="127000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BC0F74-A40F-5676-940C-4E93C79DADBD}"/>
              </a:ext>
            </a:extLst>
          </p:cNvPr>
          <p:cNvCxnSpPr/>
          <p:nvPr/>
        </p:nvCxnSpPr>
        <p:spPr>
          <a:xfrm>
            <a:off x="8337884" y="3862811"/>
            <a:ext cx="30342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0AA3159-3AAC-9A18-45D4-860C6C76BCCB}"/>
              </a:ext>
            </a:extLst>
          </p:cNvPr>
          <p:cNvSpPr/>
          <p:nvPr/>
        </p:nvSpPr>
        <p:spPr>
          <a:xfrm>
            <a:off x="7991509" y="4424284"/>
            <a:ext cx="177800" cy="127000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5E51A7-E8B1-D4A2-A103-5048A25123B1}"/>
              </a:ext>
            </a:extLst>
          </p:cNvPr>
          <p:cNvCxnSpPr/>
          <p:nvPr/>
        </p:nvCxnSpPr>
        <p:spPr>
          <a:xfrm>
            <a:off x="6575184" y="4424284"/>
            <a:ext cx="30342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DFE895F-B964-F8B2-E419-64A72F3024FC}"/>
              </a:ext>
            </a:extLst>
          </p:cNvPr>
          <p:cNvSpPr/>
          <p:nvPr/>
        </p:nvSpPr>
        <p:spPr>
          <a:xfrm>
            <a:off x="9730384" y="2518179"/>
            <a:ext cx="177800" cy="127000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01177F-6391-D417-C940-6E5C862FDB9D}"/>
              </a:ext>
            </a:extLst>
          </p:cNvPr>
          <p:cNvCxnSpPr/>
          <p:nvPr/>
        </p:nvCxnSpPr>
        <p:spPr>
          <a:xfrm>
            <a:off x="8314059" y="2518179"/>
            <a:ext cx="30342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5DFDA889-51DE-1792-62AD-5F8A241A7785}"/>
              </a:ext>
            </a:extLst>
          </p:cNvPr>
          <p:cNvSpPr/>
          <p:nvPr/>
        </p:nvSpPr>
        <p:spPr>
          <a:xfrm>
            <a:off x="7962900" y="2595715"/>
            <a:ext cx="177800" cy="127000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6AEB71-932E-518B-2BB6-325D2BF87935}"/>
              </a:ext>
            </a:extLst>
          </p:cNvPr>
          <p:cNvCxnSpPr/>
          <p:nvPr/>
        </p:nvCxnSpPr>
        <p:spPr>
          <a:xfrm>
            <a:off x="6546575" y="2595715"/>
            <a:ext cx="30342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A58EEE9-B116-2FB8-4355-EF16317A4A43}"/>
              </a:ext>
            </a:extLst>
          </p:cNvPr>
          <p:cNvSpPr/>
          <p:nvPr/>
        </p:nvSpPr>
        <p:spPr>
          <a:xfrm>
            <a:off x="6204982" y="3862811"/>
            <a:ext cx="177800" cy="127000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A5CB32-DDB1-0D8B-6430-72E691C84283}"/>
              </a:ext>
            </a:extLst>
          </p:cNvPr>
          <p:cNvCxnSpPr>
            <a:cxnSpLocks/>
          </p:cNvCxnSpPr>
          <p:nvPr/>
        </p:nvCxnSpPr>
        <p:spPr>
          <a:xfrm>
            <a:off x="6122827" y="3862811"/>
            <a:ext cx="16883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E88906E-56BF-D356-C6E1-1A27F7B11C85}"/>
              </a:ext>
            </a:extLst>
          </p:cNvPr>
          <p:cNvSpPr/>
          <p:nvPr/>
        </p:nvSpPr>
        <p:spPr>
          <a:xfrm>
            <a:off x="6224025" y="2518179"/>
            <a:ext cx="177800" cy="127000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C24FB5-C383-F3D3-8458-4CA765DEEFDA}"/>
              </a:ext>
            </a:extLst>
          </p:cNvPr>
          <p:cNvCxnSpPr>
            <a:cxnSpLocks/>
          </p:cNvCxnSpPr>
          <p:nvPr/>
        </p:nvCxnSpPr>
        <p:spPr>
          <a:xfrm>
            <a:off x="6141870" y="2518179"/>
            <a:ext cx="16883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C70A7A3-ED46-029B-1415-83BCEF2172B0}"/>
              </a:ext>
            </a:extLst>
          </p:cNvPr>
          <p:cNvSpPr/>
          <p:nvPr/>
        </p:nvSpPr>
        <p:spPr>
          <a:xfrm>
            <a:off x="11479715" y="4411577"/>
            <a:ext cx="177800" cy="127000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2A1E10F-D1E4-20F8-A29A-7C4C1D43CF2B}"/>
              </a:ext>
            </a:extLst>
          </p:cNvPr>
          <p:cNvCxnSpPr>
            <a:cxnSpLocks/>
          </p:cNvCxnSpPr>
          <p:nvPr/>
        </p:nvCxnSpPr>
        <p:spPr>
          <a:xfrm>
            <a:off x="10076760" y="4411577"/>
            <a:ext cx="16883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FF0D589-ACE0-C6C2-D002-701FE2472B5A}"/>
              </a:ext>
            </a:extLst>
          </p:cNvPr>
          <p:cNvSpPr/>
          <p:nvPr/>
        </p:nvSpPr>
        <p:spPr>
          <a:xfrm>
            <a:off x="11525497" y="2595715"/>
            <a:ext cx="177800" cy="127000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3311A4-DB77-22B3-17AF-871A5E16EA9E}"/>
              </a:ext>
            </a:extLst>
          </p:cNvPr>
          <p:cNvCxnSpPr>
            <a:cxnSpLocks/>
          </p:cNvCxnSpPr>
          <p:nvPr/>
        </p:nvCxnSpPr>
        <p:spPr>
          <a:xfrm>
            <a:off x="10122542" y="2595715"/>
            <a:ext cx="16883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B083D1-84C9-B317-0CEB-1F0083ACE84E}"/>
              </a:ext>
            </a:extLst>
          </p:cNvPr>
          <p:cNvCxnSpPr/>
          <p:nvPr/>
        </p:nvCxnSpPr>
        <p:spPr>
          <a:xfrm>
            <a:off x="10948827" y="2000145"/>
            <a:ext cx="0" cy="1413933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44FB82F-0707-EF2D-B4C5-C28C25F320BD}"/>
              </a:ext>
            </a:extLst>
          </p:cNvPr>
          <p:cNvSpPr/>
          <p:nvPr/>
        </p:nvSpPr>
        <p:spPr>
          <a:xfrm>
            <a:off x="10830293" y="3414078"/>
            <a:ext cx="270933" cy="169332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2A65AB6-413D-5558-91F7-C6948AC4F2CA}"/>
              </a:ext>
            </a:extLst>
          </p:cNvPr>
          <p:cNvCxnSpPr/>
          <p:nvPr/>
        </p:nvCxnSpPr>
        <p:spPr>
          <a:xfrm>
            <a:off x="10631326" y="2000145"/>
            <a:ext cx="0" cy="1413933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8704A0-5B90-22A9-3719-92056A4D2046}"/>
              </a:ext>
            </a:extLst>
          </p:cNvPr>
          <p:cNvCxnSpPr>
            <a:cxnSpLocks/>
          </p:cNvCxnSpPr>
          <p:nvPr/>
        </p:nvCxnSpPr>
        <p:spPr>
          <a:xfrm>
            <a:off x="10480425" y="3713306"/>
            <a:ext cx="12823" cy="1444642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45500EB-5693-E9E3-3F0D-1FBAC2C27A09}"/>
              </a:ext>
            </a:extLst>
          </p:cNvPr>
          <p:cNvSpPr/>
          <p:nvPr/>
        </p:nvSpPr>
        <p:spPr>
          <a:xfrm>
            <a:off x="10512792" y="3414078"/>
            <a:ext cx="270933" cy="169332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F4C5D4-C030-55DB-0036-78D5C7E279E3}"/>
              </a:ext>
            </a:extLst>
          </p:cNvPr>
          <p:cNvCxnSpPr/>
          <p:nvPr/>
        </p:nvCxnSpPr>
        <p:spPr>
          <a:xfrm>
            <a:off x="7303022" y="2015748"/>
            <a:ext cx="0" cy="1413933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702DA708-0FF2-2A4E-033A-B19BD67A8F1D}"/>
              </a:ext>
            </a:extLst>
          </p:cNvPr>
          <p:cNvSpPr/>
          <p:nvPr/>
        </p:nvSpPr>
        <p:spPr>
          <a:xfrm>
            <a:off x="7184488" y="3429681"/>
            <a:ext cx="270933" cy="169332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FB264FE-7033-F07E-D2DA-23C401E7108E}"/>
              </a:ext>
            </a:extLst>
          </p:cNvPr>
          <p:cNvCxnSpPr>
            <a:cxnSpLocks/>
          </p:cNvCxnSpPr>
          <p:nvPr/>
        </p:nvCxnSpPr>
        <p:spPr>
          <a:xfrm>
            <a:off x="9278468" y="3703662"/>
            <a:ext cx="0" cy="1339302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FFE3F9E-4D30-3A8D-272F-4A3AD65F2EC3}"/>
              </a:ext>
            </a:extLst>
          </p:cNvPr>
          <p:cNvCxnSpPr>
            <a:cxnSpLocks/>
          </p:cNvCxnSpPr>
          <p:nvPr/>
        </p:nvCxnSpPr>
        <p:spPr>
          <a:xfrm>
            <a:off x="9182909" y="3703662"/>
            <a:ext cx="0" cy="1339302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A4D8566-16F5-2048-7DD4-A892C4A77F89}"/>
              </a:ext>
            </a:extLst>
          </p:cNvPr>
          <p:cNvCxnSpPr>
            <a:cxnSpLocks/>
          </p:cNvCxnSpPr>
          <p:nvPr/>
        </p:nvCxnSpPr>
        <p:spPr>
          <a:xfrm>
            <a:off x="9227676" y="3703662"/>
            <a:ext cx="0" cy="1339302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C1720C-B37F-7A34-F5AA-D8209CBEC5F2}"/>
              </a:ext>
            </a:extLst>
          </p:cNvPr>
          <p:cNvCxnSpPr>
            <a:cxnSpLocks/>
          </p:cNvCxnSpPr>
          <p:nvPr/>
        </p:nvCxnSpPr>
        <p:spPr>
          <a:xfrm>
            <a:off x="9131148" y="3703662"/>
            <a:ext cx="0" cy="1339302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B8D8123-3F3D-6708-A3E1-3E33A905DC62}"/>
              </a:ext>
            </a:extLst>
          </p:cNvPr>
          <p:cNvCxnSpPr>
            <a:cxnSpLocks/>
          </p:cNvCxnSpPr>
          <p:nvPr/>
        </p:nvCxnSpPr>
        <p:spPr>
          <a:xfrm>
            <a:off x="9035589" y="3703662"/>
            <a:ext cx="0" cy="1339302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73A57E-DC55-BC44-B802-3784F292552D}"/>
              </a:ext>
            </a:extLst>
          </p:cNvPr>
          <p:cNvCxnSpPr>
            <a:cxnSpLocks/>
          </p:cNvCxnSpPr>
          <p:nvPr/>
        </p:nvCxnSpPr>
        <p:spPr>
          <a:xfrm>
            <a:off x="9080356" y="3703662"/>
            <a:ext cx="0" cy="1339302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7E9A09E-49FA-B16E-ACA1-8E2755CBDC46}"/>
              </a:ext>
            </a:extLst>
          </p:cNvPr>
          <p:cNvCxnSpPr>
            <a:cxnSpLocks/>
          </p:cNvCxnSpPr>
          <p:nvPr/>
        </p:nvCxnSpPr>
        <p:spPr>
          <a:xfrm>
            <a:off x="9329268" y="3703662"/>
            <a:ext cx="0" cy="1327966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B499E8C-DE0A-D50D-3810-AFAE69766935}"/>
              </a:ext>
            </a:extLst>
          </p:cNvPr>
          <p:cNvSpPr txBox="1"/>
          <p:nvPr/>
        </p:nvSpPr>
        <p:spPr>
          <a:xfrm>
            <a:off x="8535081" y="6203947"/>
            <a:ext cx="75378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 bits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FDDD0-0150-AC1F-E703-DF7E7A124B49}"/>
              </a:ext>
            </a:extLst>
          </p:cNvPr>
          <p:cNvSpPr txBox="1"/>
          <p:nvPr/>
        </p:nvSpPr>
        <p:spPr>
          <a:xfrm>
            <a:off x="8978985" y="5890845"/>
            <a:ext cx="110913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Read/Write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EE7EF6-C574-5E85-76B4-1AE321AFC572}"/>
              </a:ext>
            </a:extLst>
          </p:cNvPr>
          <p:cNvSpPr txBox="1"/>
          <p:nvPr/>
        </p:nvSpPr>
        <p:spPr>
          <a:xfrm>
            <a:off x="7375195" y="1515422"/>
            <a:ext cx="180771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Subwordline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driver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7079EB2-EC67-2DBE-AFDB-D1B719E5980A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8051800" y="1832142"/>
            <a:ext cx="86093" cy="763573"/>
          </a:xfrm>
          <a:prstGeom prst="straightConnector1">
            <a:avLst/>
          </a:prstGeom>
          <a:noFill/>
          <a:ln w="254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A983143-1CAB-83B8-8991-6A4C9953723C}"/>
              </a:ext>
            </a:extLst>
          </p:cNvPr>
          <p:cNvSpPr txBox="1"/>
          <p:nvPr/>
        </p:nvSpPr>
        <p:spPr>
          <a:xfrm>
            <a:off x="5812670" y="5300744"/>
            <a:ext cx="132920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Bitline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2EC0962-35CD-896F-1B8C-502C96086DD7}"/>
              </a:ext>
            </a:extLst>
          </p:cNvPr>
          <p:cNvCxnSpPr>
            <a:cxnSpLocks/>
            <a:stCxn id="68" idx="0"/>
            <a:endCxn id="43" idx="2"/>
          </p:cNvCxnSpPr>
          <p:nvPr/>
        </p:nvCxnSpPr>
        <p:spPr>
          <a:xfrm flipV="1">
            <a:off x="7009817" y="3599013"/>
            <a:ext cx="310138" cy="2247077"/>
          </a:xfrm>
          <a:prstGeom prst="straightConnector1">
            <a:avLst/>
          </a:prstGeom>
          <a:noFill/>
          <a:ln w="254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36FA34F-EF6A-D5F4-3DDA-C48DFA0C7EA7}"/>
              </a:ext>
            </a:extLst>
          </p:cNvPr>
          <p:cNvSpPr txBox="1"/>
          <p:nvPr/>
        </p:nvSpPr>
        <p:spPr>
          <a:xfrm>
            <a:off x="6198287" y="5846090"/>
            <a:ext cx="162306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Sense amplifier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D260F8-7507-B228-57CB-0C68E2980C6F}"/>
              </a:ext>
            </a:extLst>
          </p:cNvPr>
          <p:cNvSpPr txBox="1"/>
          <p:nvPr/>
        </p:nvSpPr>
        <p:spPr>
          <a:xfrm>
            <a:off x="9452856" y="1491695"/>
            <a:ext cx="180771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Subwordline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arms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0997E8F-0294-3AA7-4A8C-5C345565005A}"/>
              </a:ext>
            </a:extLst>
          </p:cNvPr>
          <p:cNvCxnSpPr>
            <a:cxnSpLocks/>
          </p:cNvCxnSpPr>
          <p:nvPr/>
        </p:nvCxnSpPr>
        <p:spPr>
          <a:xfrm flipH="1">
            <a:off x="9035589" y="1813867"/>
            <a:ext cx="843818" cy="685284"/>
          </a:xfrm>
          <a:prstGeom prst="straightConnector1">
            <a:avLst/>
          </a:prstGeom>
          <a:noFill/>
          <a:ln w="254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D2A3062-5493-C0B6-4139-42FA29AF9084}"/>
              </a:ext>
            </a:extLst>
          </p:cNvPr>
          <p:cNvCxnSpPr>
            <a:cxnSpLocks/>
          </p:cNvCxnSpPr>
          <p:nvPr/>
        </p:nvCxnSpPr>
        <p:spPr>
          <a:xfrm>
            <a:off x="10164025" y="1787722"/>
            <a:ext cx="268335" cy="694153"/>
          </a:xfrm>
          <a:prstGeom prst="straightConnector1">
            <a:avLst/>
          </a:prstGeom>
          <a:noFill/>
          <a:ln w="254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C546B27C-9E84-786B-7690-2740D0E2A2C4}"/>
              </a:ext>
            </a:extLst>
          </p:cNvPr>
          <p:cNvSpPr/>
          <p:nvPr/>
        </p:nvSpPr>
        <p:spPr>
          <a:xfrm flipH="1">
            <a:off x="10417049" y="4331854"/>
            <a:ext cx="152397" cy="162916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9C927A1-0D1C-B1D3-C0B1-6181E291E2B6}"/>
              </a:ext>
            </a:extLst>
          </p:cNvPr>
          <p:cNvSpPr txBox="1"/>
          <p:nvPr/>
        </p:nvSpPr>
        <p:spPr>
          <a:xfrm>
            <a:off x="10968941" y="5356810"/>
            <a:ext cx="69602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Cell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807A13E-3DEA-5755-690E-041784BDE270}"/>
              </a:ext>
            </a:extLst>
          </p:cNvPr>
          <p:cNvCxnSpPr>
            <a:cxnSpLocks/>
            <a:stCxn id="80" idx="0"/>
            <a:endCxn id="79" idx="3"/>
          </p:cNvCxnSpPr>
          <p:nvPr/>
        </p:nvCxnSpPr>
        <p:spPr>
          <a:xfrm flipH="1" flipV="1">
            <a:off x="10547128" y="4470912"/>
            <a:ext cx="769827" cy="885898"/>
          </a:xfrm>
          <a:prstGeom prst="straightConnector1">
            <a:avLst/>
          </a:prstGeom>
          <a:noFill/>
          <a:ln w="254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C0DEC7-2770-BD21-14EB-F7033FFD268F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6477275" y="2897611"/>
            <a:ext cx="790127" cy="2403133"/>
          </a:xfrm>
          <a:prstGeom prst="straightConnector1">
            <a:avLst/>
          </a:prstGeom>
          <a:noFill/>
          <a:ln w="254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34F947-FADB-0E6C-CAA3-4414B23AE97D}"/>
              </a:ext>
            </a:extLst>
          </p:cNvPr>
          <p:cNvSpPr/>
          <p:nvPr/>
        </p:nvSpPr>
        <p:spPr>
          <a:xfrm>
            <a:off x="6259998" y="3340525"/>
            <a:ext cx="5382289" cy="258324"/>
          </a:xfrm>
          <a:prstGeom prst="roundRect">
            <a:avLst/>
          </a:prstGeom>
          <a:noFill/>
          <a:ln w="38100" cap="flat">
            <a:solidFill>
              <a:srgbClr val="FF7143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12082-4033-7621-4A69-D5C5E7946DCF}"/>
              </a:ext>
            </a:extLst>
          </p:cNvPr>
          <p:cNvSpPr txBox="1"/>
          <p:nvPr/>
        </p:nvSpPr>
        <p:spPr>
          <a:xfrm>
            <a:off x="8121992" y="3334683"/>
            <a:ext cx="174441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Page / Row Buffer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E9484-DF7B-795C-2E60-AE564AB1FCFD}"/>
              </a:ext>
            </a:extLst>
          </p:cNvPr>
          <p:cNvSpPr txBox="1"/>
          <p:nvPr/>
        </p:nvSpPr>
        <p:spPr>
          <a:xfrm>
            <a:off x="6200389" y="1501568"/>
            <a:ext cx="64171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MAT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A88837-79F8-F055-CBA5-7282175D3685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521246" y="1778567"/>
            <a:ext cx="262883" cy="369878"/>
          </a:xfrm>
          <a:prstGeom prst="straightConnector1">
            <a:avLst/>
          </a:prstGeom>
          <a:noFill/>
          <a:ln w="254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6767DC7-2270-05E6-F37D-551A465C1BC3}"/>
              </a:ext>
            </a:extLst>
          </p:cNvPr>
          <p:cNvSpPr/>
          <p:nvPr/>
        </p:nvSpPr>
        <p:spPr>
          <a:xfrm>
            <a:off x="6240454" y="4999729"/>
            <a:ext cx="5382289" cy="258324"/>
          </a:xfrm>
          <a:prstGeom prst="roundRect">
            <a:avLst/>
          </a:prstGeom>
          <a:noFill/>
          <a:ln w="38100" cap="flat">
            <a:solidFill>
              <a:srgbClr val="FF7143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1F8439-8DE8-EB74-BFAF-BCA8B6A29CBC}"/>
              </a:ext>
            </a:extLst>
          </p:cNvPr>
          <p:cNvSpPr/>
          <p:nvPr/>
        </p:nvSpPr>
        <p:spPr>
          <a:xfrm>
            <a:off x="10356712" y="5036502"/>
            <a:ext cx="270933" cy="169332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DF73ED0-8C9B-FF23-E84E-88CB8B2D2365}"/>
              </a:ext>
            </a:extLst>
          </p:cNvPr>
          <p:cNvSpPr/>
          <p:nvPr/>
        </p:nvSpPr>
        <p:spPr>
          <a:xfrm>
            <a:off x="8911975" y="5031628"/>
            <a:ext cx="515234" cy="169332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2" name="Trapezoid 91">
            <a:extLst>
              <a:ext uri="{FF2B5EF4-FFF2-40B4-BE49-F238E27FC236}">
                <a16:creationId xmlns:a16="http://schemas.microsoft.com/office/drawing/2014/main" id="{7E716B64-5F0F-0246-3231-6699A849465F}"/>
              </a:ext>
            </a:extLst>
          </p:cNvPr>
          <p:cNvSpPr/>
          <p:nvPr/>
        </p:nvSpPr>
        <p:spPr>
          <a:xfrm rot="10800000">
            <a:off x="8146013" y="5591797"/>
            <a:ext cx="1387538" cy="242302"/>
          </a:xfrm>
          <a:prstGeom prst="trapezoid">
            <a:avLst>
              <a:gd name="adj" fmla="val 96480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3" name="Arrow: Up-Down 92">
            <a:extLst>
              <a:ext uri="{FF2B5EF4-FFF2-40B4-BE49-F238E27FC236}">
                <a16:creationId xmlns:a16="http://schemas.microsoft.com/office/drawing/2014/main" id="{CBF09869-2714-B834-2D6E-9BADCA644822}"/>
              </a:ext>
            </a:extLst>
          </p:cNvPr>
          <p:cNvSpPr/>
          <p:nvPr/>
        </p:nvSpPr>
        <p:spPr>
          <a:xfrm>
            <a:off x="9089924" y="5219698"/>
            <a:ext cx="185967" cy="358045"/>
          </a:xfrm>
          <a:prstGeom prst="up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6" name="Arrow: Up-Down 95">
            <a:extLst>
              <a:ext uri="{FF2B5EF4-FFF2-40B4-BE49-F238E27FC236}">
                <a16:creationId xmlns:a16="http://schemas.microsoft.com/office/drawing/2014/main" id="{013392B7-8468-B8EF-85FB-A7C658D733B1}"/>
              </a:ext>
            </a:extLst>
          </p:cNvPr>
          <p:cNvSpPr/>
          <p:nvPr/>
        </p:nvSpPr>
        <p:spPr>
          <a:xfrm>
            <a:off x="8775792" y="5833497"/>
            <a:ext cx="185967" cy="358045"/>
          </a:xfrm>
          <a:prstGeom prst="up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739906F-628B-2D09-35A7-905229D5EE6F}"/>
              </a:ext>
            </a:extLst>
          </p:cNvPr>
          <p:cNvCxnSpPr>
            <a:endCxn id="92" idx="1"/>
          </p:cNvCxnSpPr>
          <p:nvPr/>
        </p:nvCxnSpPr>
        <p:spPr>
          <a:xfrm flipH="1">
            <a:off x="9416665" y="5709672"/>
            <a:ext cx="192794" cy="327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E1F4EF10-31C2-FE34-D971-9FBE86BA6119}"/>
              </a:ext>
            </a:extLst>
          </p:cNvPr>
          <p:cNvSpPr txBox="1"/>
          <p:nvPr/>
        </p:nvSpPr>
        <p:spPr>
          <a:xfrm>
            <a:off x="9686418" y="5577743"/>
            <a:ext cx="155357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Column Address</a:t>
            </a:r>
          </a:p>
        </p:txBody>
      </p:sp>
      <p:sp>
        <p:nvSpPr>
          <p:cNvPr id="100" name="Arrow: Up-Down 99">
            <a:extLst>
              <a:ext uri="{FF2B5EF4-FFF2-40B4-BE49-F238E27FC236}">
                <a16:creationId xmlns:a16="http://schemas.microsoft.com/office/drawing/2014/main" id="{FB10FA7A-C6FB-67E3-39D3-01BAF803EBBB}"/>
              </a:ext>
            </a:extLst>
          </p:cNvPr>
          <p:cNvSpPr/>
          <p:nvPr/>
        </p:nvSpPr>
        <p:spPr>
          <a:xfrm>
            <a:off x="8679397" y="5215967"/>
            <a:ext cx="185967" cy="358045"/>
          </a:xfrm>
          <a:prstGeom prst="up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1" name="Arrow: Up-Down 100">
            <a:extLst>
              <a:ext uri="{FF2B5EF4-FFF2-40B4-BE49-F238E27FC236}">
                <a16:creationId xmlns:a16="http://schemas.microsoft.com/office/drawing/2014/main" id="{4D2AD0D8-67D2-DCED-8820-B8020A4716E1}"/>
              </a:ext>
            </a:extLst>
          </p:cNvPr>
          <p:cNvSpPr/>
          <p:nvPr/>
        </p:nvSpPr>
        <p:spPr>
          <a:xfrm>
            <a:off x="8493430" y="5205834"/>
            <a:ext cx="185967" cy="358045"/>
          </a:xfrm>
          <a:prstGeom prst="up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773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7040033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Putting it all together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E69B24-602F-5F68-100E-0273E19A876E}"/>
              </a:ext>
            </a:extLst>
          </p:cNvPr>
          <p:cNvSpPr txBox="1">
            <a:spLocks/>
          </p:cNvSpPr>
          <p:nvPr/>
        </p:nvSpPr>
        <p:spPr>
          <a:xfrm>
            <a:off x="376426" y="1225296"/>
            <a:ext cx="11125379" cy="506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en-US" sz="2000" kern="0" dirty="0">
                <a:latin typeface="IntelOne Display Regular" panose="020B0503020203020204" pitchFamily="34" charset="0"/>
              </a:rPr>
              <a:t>During a </a:t>
            </a:r>
            <a:r>
              <a:rPr lang="en-US" sz="2000" kern="0" dirty="0">
                <a:solidFill>
                  <a:srgbClr val="FF7143"/>
                </a:solidFill>
                <a:latin typeface="IntelOne Display Regular" panose="020B0503020203020204" pitchFamily="34" charset="0"/>
              </a:rPr>
              <a:t>row activate</a:t>
            </a:r>
            <a:r>
              <a:rPr lang="en-US" sz="2000" kern="0" dirty="0">
                <a:latin typeface="IntelOne Display Regular" panose="020B0503020203020204" pitchFamily="34" charset="0"/>
              </a:rPr>
              <a:t>, the row address is transferred: </a:t>
            </a:r>
            <a:br>
              <a:rPr lang="en-US" sz="2000" kern="0" dirty="0">
                <a:latin typeface="IntelOne Display Regular" panose="020B0503020203020204" pitchFamily="34" charset="0"/>
              </a:rPr>
            </a:br>
            <a:r>
              <a:rPr lang="en-US" sz="2000" kern="0" dirty="0">
                <a:latin typeface="IntelOne Display Regular" panose="020B0503020203020204" pitchFamily="34" charset="0"/>
              </a:rPr>
              <a:t>CA pins 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 bank group  bank  row decoder  one </a:t>
            </a:r>
            <a:r>
              <a:rPr lang="en-US" sz="2000" kern="0" dirty="0" err="1">
                <a:latin typeface="IntelOne Display Regular" panose="020B0503020203020204" pitchFamily="34" charset="0"/>
                <a:sym typeface="Wingdings" panose="05000000000000000000" pitchFamily="2" charset="2"/>
              </a:rPr>
              <a:t>wordline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  multiple </a:t>
            </a:r>
            <a:r>
              <a:rPr lang="en-US" sz="2000" kern="0" dirty="0" err="1">
                <a:latin typeface="IntelOne Display Regular" panose="020B0503020203020204" pitchFamily="34" charset="0"/>
                <a:sym typeface="Wingdings" panose="05000000000000000000" pitchFamily="2" charset="2"/>
              </a:rPr>
              <a:t>subwordlines</a:t>
            </a:r>
            <a:endParaRPr lang="en-US" sz="2000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r>
              <a:rPr lang="en-US" sz="2000" kern="0" dirty="0" err="1">
                <a:latin typeface="IntelOne Display Regular" panose="020B0503020203020204" pitchFamily="34" charset="0"/>
              </a:rPr>
              <a:t>Subwordlines</a:t>
            </a:r>
            <a:r>
              <a:rPr lang="en-US" sz="2000" kern="0" dirty="0">
                <a:latin typeface="IntelOne Display Regular" panose="020B0503020203020204" pitchFamily="34" charset="0"/>
              </a:rPr>
              <a:t> asserted 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 </a:t>
            </a:r>
            <a:r>
              <a:rPr lang="en-US" sz="2000" kern="0" dirty="0">
                <a:latin typeface="IntelOne Display Regular" panose="020B0503020203020204" pitchFamily="34" charset="0"/>
              </a:rPr>
              <a:t>cell transistors turn on 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 </a:t>
            </a:r>
            <a:b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</a:b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cell capacitors charge/discharge bit lines</a:t>
            </a:r>
            <a:r>
              <a:rPr lang="en-US" sz="2000" kern="0" dirty="0">
                <a:latin typeface="IntelOne Display Regular" panose="020B0503020203020204" pitchFamily="34" charset="0"/>
              </a:rPr>
              <a:t> 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 </a:t>
            </a:r>
            <a:b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</a:br>
            <a:r>
              <a:rPr lang="en-US" sz="2000" kern="0" dirty="0">
                <a:latin typeface="IntelOne Display Regular" panose="020B0503020203020204" pitchFamily="34" charset="0"/>
              </a:rPr>
              <a:t>sense amplifiers detect and maintain logic levels</a:t>
            </a:r>
          </a:p>
          <a:p>
            <a:r>
              <a:rPr lang="en-US" sz="2000" kern="0" dirty="0">
                <a:latin typeface="IntelOne Display Regular" panose="020B0503020203020204" pitchFamily="34" charset="0"/>
              </a:rPr>
              <a:t>Column address: CA pins 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 bank Group  </a:t>
            </a:r>
            <a:b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</a:b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bank  column decoder  column select lines</a:t>
            </a:r>
          </a:p>
          <a:p>
            <a:r>
              <a:rPr lang="en-US" sz="2000" kern="0" dirty="0">
                <a:latin typeface="IntelOne Display Regular" panose="020B0503020203020204" pitchFamily="34" charset="0"/>
              </a:rPr>
              <a:t>Column selects subset of 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sense amplifiers</a:t>
            </a:r>
            <a:endParaRPr lang="en-US" sz="2000" kern="0" dirty="0">
              <a:latin typeface="IntelOne Display Regular" panose="020B0503020203020204" pitchFamily="34" charset="0"/>
            </a:endParaRPr>
          </a:p>
          <a:p>
            <a:endParaRPr lang="en-US" sz="2000" kern="0" dirty="0">
              <a:latin typeface="IntelOne Display Regular" panose="020B0503020203020204" pitchFamily="34" charset="0"/>
            </a:endParaRPr>
          </a:p>
          <a:p>
            <a:r>
              <a:rPr lang="en-US" sz="2000" kern="0" dirty="0">
                <a:latin typeface="IntelOne Display Regular" panose="020B0503020203020204" pitchFamily="34" charset="0"/>
              </a:rPr>
              <a:t>During a </a:t>
            </a:r>
            <a:r>
              <a:rPr lang="en-US" sz="2000" kern="0" dirty="0">
                <a:solidFill>
                  <a:srgbClr val="00B050"/>
                </a:solidFill>
                <a:latin typeface="IntelOne Display Regular" panose="020B0503020203020204" pitchFamily="34" charset="0"/>
              </a:rPr>
              <a:t>write</a:t>
            </a:r>
            <a:r>
              <a:rPr lang="en-US" sz="2000" kern="0" dirty="0">
                <a:latin typeface="IntelOne Display Regular" panose="020B0503020203020204" pitchFamily="34" charset="0"/>
              </a:rPr>
              <a:t>, data 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 DQ pins  bank group  bank  </a:t>
            </a:r>
            <a:b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</a:b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selected sense amplifiers  </a:t>
            </a:r>
            <a:r>
              <a:rPr lang="en-US" sz="2000" kern="0" dirty="0" err="1">
                <a:latin typeface="IntelOne Display Regular" panose="020B0503020203020204" pitchFamily="34" charset="0"/>
                <a:sym typeface="Wingdings" panose="05000000000000000000" pitchFamily="2" charset="2"/>
              </a:rPr>
              <a:t>bitlines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  cell transistors  cell capacitors</a:t>
            </a:r>
            <a:endParaRPr lang="en-US" sz="2000" kern="0" dirty="0">
              <a:latin typeface="IntelOne Display Regular" panose="020B0503020203020204" pitchFamily="34" charset="0"/>
            </a:endParaRPr>
          </a:p>
          <a:p>
            <a:r>
              <a:rPr lang="en-US" sz="2000" kern="0" dirty="0">
                <a:latin typeface="IntelOne Display Regular" panose="020B0503020203020204" pitchFamily="34" charset="0"/>
              </a:rPr>
              <a:t>During a </a:t>
            </a:r>
            <a:r>
              <a:rPr lang="en-US" sz="2000" kern="0" dirty="0">
                <a:solidFill>
                  <a:schemeClr val="accent5"/>
                </a:solidFill>
                <a:latin typeface="IntelOne Display Regular" panose="020B0503020203020204" pitchFamily="34" charset="0"/>
              </a:rPr>
              <a:t>read</a:t>
            </a:r>
            <a:r>
              <a:rPr lang="en-US" sz="2000" kern="0" dirty="0">
                <a:latin typeface="IntelOne Display Regular" panose="020B0503020203020204" pitchFamily="34" charset="0"/>
              </a:rPr>
              <a:t>, data from selected sense amplifiers 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 out of bank  out of bank group  </a:t>
            </a:r>
            <a:b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</a:br>
            <a:r>
              <a:rPr lang="en-US" sz="2000" kern="0" dirty="0">
                <a:solidFill>
                  <a:srgbClr val="00B0F0"/>
                </a:solidFill>
                <a:latin typeface="IntelOne Display Regular" panose="020B0503020203020204" pitchFamily="34" charset="0"/>
                <a:sym typeface="Wingdings" panose="05000000000000000000" pitchFamily="2" charset="2"/>
              </a:rPr>
              <a:t>prefetch buffer 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 DQ pins</a:t>
            </a:r>
            <a:endParaRPr lang="en-US" sz="2000" kern="0" dirty="0">
              <a:latin typeface="IntelOne Display Regular" panose="020B0503020203020204" pitchFamily="34" charset="0"/>
            </a:endParaRPr>
          </a:p>
          <a:p>
            <a:pPr marL="0" indent="0">
              <a:buNone/>
            </a:pPr>
            <a:endParaRPr lang="en-US" sz="2400" kern="0" dirty="0">
              <a:latin typeface="IntelOne Display Regular" panose="020B0503020203020204" pitchFamily="34" charset="0"/>
            </a:endParaRPr>
          </a:p>
          <a:p>
            <a:pPr marL="0" indent="0">
              <a:buNone/>
            </a:pPr>
            <a:endParaRPr lang="en-US" sz="2400" b="1" kern="0" dirty="0">
              <a:solidFill>
                <a:srgbClr val="0070C0"/>
              </a:solidFill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en-US" sz="2000" b="1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lvl="1"/>
            <a:endParaRPr lang="en-US" sz="1200" kern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02DB07-3B49-8EAD-6736-99BFD6F5B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806" y="1907087"/>
            <a:ext cx="4748999" cy="23216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38F614-7487-4828-8CC1-480DEE9194C0}"/>
              </a:ext>
            </a:extLst>
          </p:cNvPr>
          <p:cNvSpPr txBox="1"/>
          <p:nvPr/>
        </p:nvSpPr>
        <p:spPr>
          <a:xfrm>
            <a:off x="8414772" y="4275758"/>
            <a:ext cx="3087033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From Intel - Samsung[External] Updated 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DDR6 Die Architecture Rev2.pptx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0CCA7-7A74-446D-42B7-91D6F2BADB42}"/>
              </a:ext>
            </a:extLst>
          </p:cNvPr>
          <p:cNvSpPr txBox="1"/>
          <p:nvPr/>
        </p:nvSpPr>
        <p:spPr>
          <a:xfrm>
            <a:off x="6160654" y="4152620"/>
            <a:ext cx="1376219" cy="246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Prefetch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buffer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A1EA0F-CC72-6600-6812-A1D45B8386FF}"/>
              </a:ext>
            </a:extLst>
          </p:cNvPr>
          <p:cNvSpPr/>
          <p:nvPr/>
        </p:nvSpPr>
        <p:spPr>
          <a:xfrm>
            <a:off x="7328031" y="3728191"/>
            <a:ext cx="1370830" cy="2309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00B0F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4E4499-B084-D804-B9D9-4E72A824845B}"/>
              </a:ext>
            </a:extLst>
          </p:cNvPr>
          <p:cNvCxnSpPr>
            <a:cxnSpLocks/>
          </p:cNvCxnSpPr>
          <p:nvPr/>
        </p:nvCxnSpPr>
        <p:spPr>
          <a:xfrm flipV="1">
            <a:off x="6848764" y="3872906"/>
            <a:ext cx="383310" cy="246276"/>
          </a:xfrm>
          <a:prstGeom prst="straightConnector1">
            <a:avLst/>
          </a:prstGeom>
          <a:noFill/>
          <a:ln w="25400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994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0121081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What are some common fault patterns?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E69B24-602F-5F68-100E-0273E19A876E}"/>
              </a:ext>
            </a:extLst>
          </p:cNvPr>
          <p:cNvSpPr txBox="1">
            <a:spLocks/>
          </p:cNvSpPr>
          <p:nvPr/>
        </p:nvSpPr>
        <p:spPr>
          <a:xfrm>
            <a:off x="376428" y="1225295"/>
            <a:ext cx="10954512" cy="499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 fontScale="77500" lnSpcReduction="20000"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en-US" sz="2400" b="1" kern="0" dirty="0">
                <a:latin typeface="IntelOne Display Regular" panose="020B0503020203020204" pitchFamily="34" charset="0"/>
              </a:rPr>
              <a:t>Single bit errors</a:t>
            </a:r>
          </a:p>
          <a:p>
            <a:pPr lvl="1"/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Could be caused by a cell capacitor that leaks charge too quickly</a:t>
            </a:r>
          </a:p>
          <a:p>
            <a:pPr lvl="1"/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Sometimes two </a:t>
            </a:r>
            <a:r>
              <a:rPr lang="en-US" sz="2000" kern="0" dirty="0" err="1">
                <a:latin typeface="IntelOne Display Regular" panose="020B0503020203020204" pitchFamily="34" charset="0"/>
                <a:sym typeface="Wingdings" panose="05000000000000000000" pitchFamily="2" charset="2"/>
              </a:rPr>
              <a:t>neighbouring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 cells have a small short circuit that affects both DRAM cells</a:t>
            </a:r>
          </a:p>
          <a:p>
            <a:pPr lvl="1"/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Could be related to channel I/O signal integrity as well</a:t>
            </a:r>
          </a:p>
          <a:p>
            <a:r>
              <a:rPr lang="en-US" sz="2400" b="1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Column faults</a:t>
            </a:r>
          </a:p>
          <a:p>
            <a:pPr lvl="1"/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Could be caused by a short circuit or open circuit in the </a:t>
            </a:r>
            <a:r>
              <a:rPr lang="en-US" sz="2000" kern="0" dirty="0" err="1">
                <a:latin typeface="IntelOne Display Regular" panose="020B0503020203020204" pitchFamily="34" charset="0"/>
                <a:sym typeface="Wingdings" panose="05000000000000000000" pitchFamily="2" charset="2"/>
              </a:rPr>
              <a:t>bitline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, or just higher resistance</a:t>
            </a:r>
          </a:p>
          <a:p>
            <a:pPr lvl="1"/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Could be caused by a defect in the sense amplifier transistors</a:t>
            </a:r>
          </a:p>
          <a:p>
            <a:pPr lvl="1"/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Affects multiple row addresses</a:t>
            </a:r>
          </a:p>
          <a:p>
            <a:pPr lvl="1"/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Column select line (CSL) faults can affect multiple columns</a:t>
            </a:r>
          </a:p>
          <a:p>
            <a:r>
              <a:rPr lang="en-US" sz="2400" b="1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Row faults</a:t>
            </a:r>
          </a:p>
          <a:p>
            <a:pPr lvl="1"/>
            <a:r>
              <a:rPr lang="en-US" sz="2000" kern="0" dirty="0" err="1">
                <a:latin typeface="IntelOne Display Regular" panose="020B0503020203020204" pitchFamily="34" charset="0"/>
                <a:sym typeface="Wingdings" panose="05000000000000000000" pitchFamily="2" charset="2"/>
              </a:rPr>
              <a:t>Subwordline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 driver or </a:t>
            </a:r>
            <a:r>
              <a:rPr lang="en-US" sz="2000" kern="0" dirty="0" err="1">
                <a:latin typeface="IntelOne Display Regular" panose="020B0503020203020204" pitchFamily="34" charset="0"/>
                <a:sym typeface="Wingdings" panose="05000000000000000000" pitchFamily="2" charset="2"/>
              </a:rPr>
              <a:t>subwordline</a:t>
            </a:r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 arms may have a defect</a:t>
            </a:r>
          </a:p>
          <a:p>
            <a:r>
              <a:rPr lang="en-US" sz="2400" b="1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Multiple row faults</a:t>
            </a:r>
          </a:p>
          <a:p>
            <a:r>
              <a:rPr lang="en-US" sz="2400" b="1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MAT faults</a:t>
            </a:r>
          </a:p>
          <a:p>
            <a:pPr lvl="1"/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Some other faults could affect a number of cells within a cell array block / MAT</a:t>
            </a:r>
          </a:p>
          <a:p>
            <a:endParaRPr lang="en-US" sz="2400" b="1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endParaRPr lang="en-US" sz="2400" b="1" kern="0" dirty="0">
              <a:solidFill>
                <a:srgbClr val="0070C0"/>
              </a:solidFill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en-US" sz="2000" b="1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lvl="1"/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105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7AA-30FC-D3AA-E038-EBAD4E67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0563532" cy="628108"/>
          </a:xfrm>
        </p:spPr>
        <p:txBody>
          <a:bodyPr/>
          <a:lstStyle/>
          <a:p>
            <a:pPr lvl="1"/>
            <a:r>
              <a:rPr lang="en-US" sz="4000" dirty="0">
                <a:latin typeface="IntelOne Display Regular" panose="020B0503020203020204" pitchFamily="34" charset="0"/>
              </a:rPr>
              <a:t>How do fault patterns relate to ECC codes?</a:t>
            </a:r>
            <a:endParaRPr lang="en-US" sz="400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E69B24-602F-5F68-100E-0273E19A876E}"/>
              </a:ext>
            </a:extLst>
          </p:cNvPr>
          <p:cNvSpPr txBox="1">
            <a:spLocks/>
          </p:cNvSpPr>
          <p:nvPr/>
        </p:nvSpPr>
        <p:spPr>
          <a:xfrm>
            <a:off x="376427" y="1225295"/>
            <a:ext cx="11400705" cy="506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en-US" sz="2000" kern="0" dirty="0">
                <a:latin typeface="IntelOne Display Regular" panose="020B0503020203020204" pitchFamily="34" charset="0"/>
              </a:rPr>
              <a:t>Single bit errors are the most common, and projected to increase significantly in future DRAM generations</a:t>
            </a:r>
          </a:p>
          <a:p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DDR5 DRAM components have on-die ECC, which is single-error correction (SEC), which can correct most single bit errors</a:t>
            </a:r>
          </a:p>
          <a:p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Row faults are now responsible for a larger percentage of DDR5 DRAM errors</a:t>
            </a:r>
          </a:p>
          <a:p>
            <a:pPr lvl="1"/>
            <a:r>
              <a:rPr lang="en-US" sz="1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IntelOne Display Regular" panose="020B0503020203020204" pitchFamily="34" charset="0"/>
                <a:sym typeface="Wingdings" panose="05000000000000000000" pitchFamily="2" charset="2"/>
              </a:rPr>
              <a:t>Pareto of faults varies for each memory supplier, for each process generation, and for each product</a:t>
            </a:r>
          </a:p>
          <a:p>
            <a:pPr lvl="1"/>
            <a:r>
              <a:rPr lang="en-US" sz="1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IntelOne Display Regular" panose="020B0503020203020204" pitchFamily="34" charset="0"/>
                <a:sym typeface="Wingdings" panose="05000000000000000000" pitchFamily="2" charset="2"/>
              </a:rPr>
              <a:t>Row and column faults map to DQ and burst patterns: want to group these bits into ECC symbols</a:t>
            </a:r>
          </a:p>
          <a:p>
            <a:endParaRPr lang="en-US" sz="2000" b="1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r>
              <a:rPr lang="en-US" sz="20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Samsung’s HBM2E also has on-die ECC </a:t>
            </a:r>
          </a:p>
          <a:p>
            <a:pPr lvl="1"/>
            <a:r>
              <a:rPr lang="en-US" sz="16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Single error correction double error detection (SECDED)</a:t>
            </a:r>
          </a:p>
          <a:p>
            <a:pPr lvl="1"/>
            <a:r>
              <a:rPr lang="en-US" sz="1600" kern="0" dirty="0">
                <a:latin typeface="IntelOne Display Regular" panose="020B0503020203020204" pitchFamily="34" charset="0"/>
                <a:sym typeface="Wingdings" panose="05000000000000000000" pitchFamily="2" charset="2"/>
              </a:rPr>
              <a:t>Stronger than DDR5’s on-die ECC</a:t>
            </a:r>
            <a:endParaRPr lang="en-US" sz="1400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endParaRPr lang="en-US" sz="2000" b="1" kern="0" dirty="0">
              <a:solidFill>
                <a:srgbClr val="0070C0"/>
              </a:solidFill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en-US" sz="1800" b="1" kern="0" dirty="0">
              <a:latin typeface="IntelOne Display Regular" panose="020B0503020203020204" pitchFamily="34" charset="0"/>
              <a:sym typeface="Wingdings" panose="05000000000000000000" pitchFamily="2" charset="2"/>
            </a:endParaRPr>
          </a:p>
          <a:p>
            <a:pPr lvl="1"/>
            <a:endParaRPr lang="en-US" sz="1000" kern="0" dirty="0"/>
          </a:p>
        </p:txBody>
      </p:sp>
    </p:spTree>
    <p:extLst>
      <p:ext uri="{BB962C8B-B14F-4D97-AF65-F5344CB8AC3E}">
        <p14:creationId xmlns:p14="http://schemas.microsoft.com/office/powerpoint/2010/main" val="12609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4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tel_Internal _PPT_NEW_MIO.potm" id="{733F0F83-9B04-47E5-8D5C-41A19D933C5C}" vid="{D39BA775-EB56-4173-9536-A8406A5DCE5D}"/>
    </a:ext>
  </a:extLst>
</a:theme>
</file>

<file path=ppt/theme/theme2.xml><?xml version="1.0" encoding="utf-8"?>
<a:theme xmlns:a="http://schemas.openxmlformats.org/drawingml/2006/main" name="Intel Light">
  <a:themeElements>
    <a:clrScheme name="Custom 34">
      <a:dk1>
        <a:srgbClr val="000000"/>
      </a:dk1>
      <a:lt1>
        <a:srgbClr val="FFFFFF"/>
      </a:lt1>
      <a:dk2>
        <a:srgbClr val="004A86"/>
      </a:dk2>
      <a:lt2>
        <a:srgbClr val="E9E9E9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2021">
      <a:majorFont>
        <a:latin typeface="IntelOne Display Light"/>
        <a:ea typeface="Helvetica Neue"/>
        <a:cs typeface="Helvetica Neue"/>
      </a:majorFont>
      <a:minorFont>
        <a:latin typeface="IntelOne Text Light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Classic Tint 2">
      <a:srgbClr val="76CEFF"/>
    </a:custClr>
    <a:custClr name="Energy Tint 2">
      <a:srgbClr val="B4F0FF"/>
    </a:custClr>
    <a:custClr name="Carbon Tint 2">
      <a:srgbClr val="E9E9E9"/>
    </a:custClr>
    <a:custClr name="Steel Tint 2">
      <a:srgbClr val="B9D6E5"/>
    </a:custClr>
    <a:custClr name="Geode Tint 2">
      <a:srgbClr val="EEC3F7"/>
    </a:custClr>
    <a:custClr name="Moss Tint 2">
      <a:srgbClr val="D7F3A2"/>
    </a:custClr>
    <a:custClr name="Rust Tint 2">
      <a:srgbClr val="FFC599"/>
    </a:custClr>
    <a:custClr name="Cobalt Tint 2">
      <a:srgbClr val="98A1FF"/>
    </a:custClr>
    <a:custClr name="Coral Tint 2">
      <a:srgbClr val="FFB6B9"/>
    </a:custClr>
    <a:custClr name="white">
      <a:srgbClr val="FFFFFF"/>
    </a:custClr>
    <a:custClr name="Classic Tint 1">
      <a:srgbClr val="00A3F6"/>
    </a:custClr>
    <a:custClr name="Energy Tint 1">
      <a:srgbClr val="7BDEFF"/>
    </a:custClr>
    <a:custClr name="Carbon Tint 1">
      <a:srgbClr val="AEAEAE"/>
    </a:custClr>
    <a:custClr name="Steel Tint 1">
      <a:srgbClr val="86B3CA"/>
    </a:custClr>
    <a:custClr name="Geode Tint 1">
      <a:srgbClr val="CC94DA"/>
    </a:custClr>
    <a:custClr name="Moss Tint 1">
      <a:srgbClr val="B1D272"/>
    </a:custClr>
    <a:custClr name="Rust Tint 1">
      <a:srgbClr val="FF8F51"/>
    </a:custClr>
    <a:custClr name="Cobalt Tint 1">
      <a:srgbClr val="5B69FF"/>
    </a:custClr>
    <a:custClr name="Coral Tint 1">
      <a:srgbClr val="FF848A"/>
    </a:custClr>
    <a:custClr name="Daisy Tint 1">
      <a:srgbClr val="FFE17A"/>
    </a:custClr>
    <a:custClr name="Classic">
      <a:srgbClr val="0068B5"/>
    </a:custClr>
    <a:custClr name="Energy">
      <a:srgbClr val="00C7FD"/>
    </a:custClr>
    <a:custClr name="Carbon">
      <a:srgbClr val="808080"/>
    </a:custClr>
    <a:custClr name="Steel">
      <a:srgbClr val="548FAD"/>
    </a:custClr>
    <a:custClr name="Geode">
      <a:srgbClr val="8F5DA2"/>
    </a:custClr>
    <a:custClr name="Moss">
      <a:srgbClr val="8BAE46"/>
    </a:custClr>
    <a:custClr name="Rust">
      <a:srgbClr val="E96115"/>
    </a:custClr>
    <a:custClr name="Cobalt">
      <a:srgbClr val="1E2EB8"/>
    </a:custClr>
    <a:custClr name="Coral">
      <a:srgbClr val="FF5662"/>
    </a:custClr>
    <a:custClr name="Daisy">
      <a:srgbClr val="FEC91B"/>
    </a:custClr>
    <a:custClr name="Classic Shade 1">
      <a:srgbClr val="004A86"/>
    </a:custClr>
    <a:custClr name="Energy Shade 1">
      <a:srgbClr val="0095CA"/>
    </a:custClr>
    <a:custClr name="Carbon Shade 1">
      <a:srgbClr val="525252"/>
    </a:custClr>
    <a:custClr name="Steel Shade 1">
      <a:srgbClr val="41728A"/>
    </a:custClr>
    <a:custClr name="Geode Shade 1">
      <a:srgbClr val="653171"/>
    </a:custClr>
    <a:custClr name="Moss Shade 1">
      <a:srgbClr val="708541"/>
    </a:custClr>
    <a:custClr name="Rust Shade 1">
      <a:srgbClr val="B24501"/>
    </a:custClr>
    <a:custClr name="Cobalt Shade 1">
      <a:srgbClr val="000F8A"/>
    </a:custClr>
    <a:custClr name="Coral Shade 1">
      <a:srgbClr val="C81326"/>
    </a:custClr>
    <a:custClr name="Daisy Shade 1">
      <a:srgbClr val="EDB200"/>
    </a:custClr>
    <a:custClr name="Classic Shade 2">
      <a:srgbClr val="00285A"/>
    </a:custClr>
    <a:custClr name="Energy Shade 2">
      <a:srgbClr val="005B85"/>
    </a:custClr>
    <a:custClr name="Carbon Shade 2">
      <a:srgbClr val="262626"/>
    </a:custClr>
    <a:custClr name="Steel Shade 2">
      <a:srgbClr val="183544"/>
    </a:custClr>
    <a:custClr name="black">
      <a:srgbClr val="000000"/>
    </a:custClr>
    <a:custClr name="Moss Shade 2">
      <a:srgbClr val="515A3D"/>
    </a:custClr>
    <a:custClr name="black">
      <a:srgbClr val="000000"/>
    </a:custClr>
    <a:custClr name="Cobalt Shade 2">
      <a:srgbClr val="000864"/>
    </a:custClr>
    <a:custClr name="black">
      <a:srgbClr val="000000"/>
    </a:custClr>
    <a:custClr name="Daisy Shade 2">
      <a:srgbClr val="C98F00"/>
    </a:custClr>
  </a:custClrLst>
  <a:extLst>
    <a:ext uri="{05A4C25C-085E-4340-85A3-A5531E510DB2}">
      <thm15:themeFamily xmlns:thm15="http://schemas.microsoft.com/office/thememl/2012/main" name="Theme1" id="{FD5E17D2-2CB4-4788-BCBC-F3F658FA850B}" vid="{9C6A121C-822C-4A49-B9CA-A9BF65F8DBC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265969AF5DD4EAAFF8AF7F013597A" ma:contentTypeVersion="16" ma:contentTypeDescription="Create a new document." ma:contentTypeScope="" ma:versionID="a8f95f92b56a42735571f8ac23d67b76">
  <xsd:schema xmlns:xsd="http://www.w3.org/2001/XMLSchema" xmlns:xs="http://www.w3.org/2001/XMLSchema" xmlns:p="http://schemas.microsoft.com/office/2006/metadata/properties" xmlns:ns2="22c35009-aaaf-4ad3-bf0e-77f315d9cb00" xmlns:ns3="c90c7bb7-ae05-4212-b97a-e1c2f607cbb2" xmlns:ns4="a7bc6c04-a6f3-4b85-abcc-278c78dc556b" targetNamespace="http://schemas.microsoft.com/office/2006/metadata/properties" ma:root="true" ma:fieldsID="6671b47eeccce126587aa505bba85049" ns2:_="" ns3:_="" ns4:_="">
    <xsd:import namespace="22c35009-aaaf-4ad3-bf0e-77f315d9cb00"/>
    <xsd:import namespace="c90c7bb7-ae05-4212-b97a-e1c2f607cbb2"/>
    <xsd:import namespace="a7bc6c04-a6f3-4b85-abcc-278c78dc5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35009-aaaf-4ad3-bf0e-77f315d9c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a7515c-90a7-421b-ad67-16208a05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c7bb7-ae05-4212-b97a-e1c2f607cbb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6c04-a6f3-4b85-abcc-278c78dc556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3117835-d5dc-4d08-80cf-e82cf57cd88a}" ma:internalName="TaxCatchAll" ma:showField="CatchAllData" ma:web="c90c7bb7-ae05-4212-b97a-e1c2f607cb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c35009-aaaf-4ad3-bf0e-77f315d9cb00">
      <Terms xmlns="http://schemas.microsoft.com/office/infopath/2007/PartnerControls"/>
    </lcf76f155ced4ddcb4097134ff3c332f>
    <TaxCatchAll xmlns="a7bc6c04-a6f3-4b85-abcc-278c78dc55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EC3F37-0C71-4168-8CE9-0EC29488AD1F}">
  <ds:schemaRefs>
    <ds:schemaRef ds:uri="22c35009-aaaf-4ad3-bf0e-77f315d9cb00"/>
    <ds:schemaRef ds:uri="a7bc6c04-a6f3-4b85-abcc-278c78dc556b"/>
    <ds:schemaRef ds:uri="c90c7bb7-ae05-4212-b97a-e1c2f607cb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D830D0-DBE0-456B-AED4-6C56E2C9B6CC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a7bc6c04-a6f3-4b85-abcc-278c78dc556b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c90c7bb7-ae05-4212-b97a-e1c2f607cbb2"/>
    <ds:schemaRef ds:uri="22c35009-aaaf-4ad3-bf0e-77f315d9cb00"/>
  </ds:schemaRefs>
</ds:datastoreItem>
</file>

<file path=customXml/itemProps3.xml><?xml version="1.0" encoding="utf-8"?>
<ds:datastoreItem xmlns:ds="http://schemas.openxmlformats.org/officeDocument/2006/customXml" ds:itemID="{696D4DDE-00AB-4C1D-A977-19D69E69FEC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aa06179-68b3-4e2b-b09b-a2424735516b}" enabled="1" method="Privileged" siteId="{46c98d88-e344-4ed4-8496-4ed7712e255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1834</Words>
  <Application>Microsoft Macintosh PowerPoint</Application>
  <PresentationFormat>Widescreen</PresentationFormat>
  <Paragraphs>186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Neo Sans Intel</vt:lpstr>
      <vt:lpstr>Arial</vt:lpstr>
      <vt:lpstr>Calibri</vt:lpstr>
      <vt:lpstr>Helvetica</vt:lpstr>
      <vt:lpstr>Helvetica Neue</vt:lpstr>
      <vt:lpstr>Helvetica Neue Medium</vt:lpstr>
      <vt:lpstr>Intel Clear</vt:lpstr>
      <vt:lpstr>Intel Clear Light</vt:lpstr>
      <vt:lpstr>Intel Clear Pro</vt:lpstr>
      <vt:lpstr>IntelOne Display Light</vt:lpstr>
      <vt:lpstr>IntelOne Display Regular</vt:lpstr>
      <vt:lpstr>IntelOne Text</vt:lpstr>
      <vt:lpstr>IntelOne Text Light</vt:lpstr>
      <vt:lpstr>Wingdings</vt:lpstr>
      <vt:lpstr>24_BasicWhite</vt:lpstr>
      <vt:lpstr>Intel Light</vt:lpstr>
      <vt:lpstr>PVC HBM Errors and ECC </vt:lpstr>
      <vt:lpstr>Outline  </vt:lpstr>
      <vt:lpstr>DRAM components</vt:lpstr>
      <vt:lpstr>Inside a DRAM chip</vt:lpstr>
      <vt:lpstr>Inside a bank</vt:lpstr>
      <vt:lpstr>Cell Array Blocks / Memory Array Tiles (MATs)</vt:lpstr>
      <vt:lpstr>Putting it all together</vt:lpstr>
      <vt:lpstr>What are some common fault patterns?</vt:lpstr>
      <vt:lpstr>How do fault patterns relate to ECC codes?</vt:lpstr>
      <vt:lpstr>Pontevecchio (PVC) HBM</vt:lpstr>
      <vt:lpstr>Mapping of fault patterns to Samsung’s HBM2E</vt:lpstr>
      <vt:lpstr>Samsung’s HBM2E On-die ECC</vt:lpstr>
      <vt:lpstr>On-die ECC H matrix</vt:lpstr>
      <vt:lpstr>On-die ECC H matrix</vt:lpstr>
      <vt:lpstr>Combination of OD-ECC and System ECC</vt:lpstr>
      <vt:lpstr>Failure Summary</vt:lpstr>
      <vt:lpstr>Recent learnings from PVC HBM debug</vt:lpstr>
      <vt:lpstr>Column Repair Soft 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Row Repair Soft Errors</vt:lpstr>
      <vt:lpstr>PowerPoint Presentation</vt:lpstr>
      <vt:lpstr>PowerPoint Presentation</vt:lpstr>
      <vt:lpstr>Row Repair SER will cause SDC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Soroush Ghazanfari</dc:creator>
  <cp:keywords>CTPClassification=CTP_NT</cp:keywords>
  <cp:lastModifiedBy>Kau, Derchang</cp:lastModifiedBy>
  <cp:revision>6</cp:revision>
  <cp:lastPrinted>2019-11-25T17:24:07Z</cp:lastPrinted>
  <dcterms:created xsi:type="dcterms:W3CDTF">2019-02-20T00:03:19Z</dcterms:created>
  <dcterms:modified xsi:type="dcterms:W3CDTF">2024-08-21T20:42:11Z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4ce1b64e-46be-4b93-8309-4c9d76a1eabf</vt:lpwstr>
  </property>
  <property fmtid="{D5CDD505-2E9C-101B-9397-08002B2CF9AE}" pid="3" name="CTP_TimeStamp">
    <vt:lpwstr>2020-08-14 14:11:20Z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0x0101007F0265969AF5DD4EAAFF8AF7F013597A</vt:lpwstr>
  </property>
  <property fmtid="{D5CDD505-2E9C-101B-9397-08002B2CF9AE}" pid="9" name="MSIP_Label_9aa06179-68b3-4e2b-b09b-a2424735516b_Enabled">
    <vt:lpwstr>True</vt:lpwstr>
  </property>
  <property fmtid="{D5CDD505-2E9C-101B-9397-08002B2CF9AE}" pid="10" name="MSIP_Label_9aa06179-68b3-4e2b-b09b-a2424735516b_SiteId">
    <vt:lpwstr>46c98d88-e344-4ed4-8496-4ed7712e255d</vt:lpwstr>
  </property>
  <property fmtid="{D5CDD505-2E9C-101B-9397-08002B2CF9AE}" pid="11" name="MSIP_Label_9aa06179-68b3-4e2b-b09b-a2424735516b_Owner">
    <vt:lpwstr>danny.snell@intel.com</vt:lpwstr>
  </property>
  <property fmtid="{D5CDD505-2E9C-101B-9397-08002B2CF9AE}" pid="12" name="MSIP_Label_9aa06179-68b3-4e2b-b09b-a2424735516b_SetDate">
    <vt:lpwstr>2021-10-18T21:48:13.4180970Z</vt:lpwstr>
  </property>
  <property fmtid="{D5CDD505-2E9C-101B-9397-08002B2CF9AE}" pid="13" name="MSIP_Label_9aa06179-68b3-4e2b-b09b-a2424735516b_Name">
    <vt:lpwstr>Intel Confidential</vt:lpwstr>
  </property>
  <property fmtid="{D5CDD505-2E9C-101B-9397-08002B2CF9AE}" pid="14" name="MSIP_Label_9aa06179-68b3-4e2b-b09b-a2424735516b_Application">
    <vt:lpwstr>Microsoft Azure Information Protection</vt:lpwstr>
  </property>
  <property fmtid="{D5CDD505-2E9C-101B-9397-08002B2CF9AE}" pid="15" name="MSIP_Label_9aa06179-68b3-4e2b-b09b-a2424735516b_ActionId">
    <vt:lpwstr>4007c70d-1db4-4a19-a54c-527de2c6debc</vt:lpwstr>
  </property>
  <property fmtid="{D5CDD505-2E9C-101B-9397-08002B2CF9AE}" pid="16" name="MSIP_Label_9aa06179-68b3-4e2b-b09b-a2424735516b_Extended_MSFT_Method">
    <vt:lpwstr>Manual</vt:lpwstr>
  </property>
  <property fmtid="{D5CDD505-2E9C-101B-9397-08002B2CF9AE}" pid="17" name="Sensitivity">
    <vt:lpwstr>Intel Confidential</vt:lpwstr>
  </property>
  <property fmtid="{D5CDD505-2E9C-101B-9397-08002B2CF9AE}" pid="18" name="MediaServiceImageTags">
    <vt:lpwstr/>
  </property>
</Properties>
</file>