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</p:sldMasterIdLst>
  <p:notesMasterIdLst>
    <p:notesMasterId r:id="rId30"/>
  </p:notesMasterIdLst>
  <p:sldIdLst>
    <p:sldId id="393" r:id="rId6"/>
    <p:sldId id="333" r:id="rId7"/>
    <p:sldId id="2134096259" r:id="rId8"/>
    <p:sldId id="2134096245" r:id="rId9"/>
    <p:sldId id="2134096255" r:id="rId10"/>
    <p:sldId id="2134096257" r:id="rId11"/>
    <p:sldId id="2134096258" r:id="rId12"/>
    <p:sldId id="2134096250" r:id="rId13"/>
    <p:sldId id="2134096247" r:id="rId14"/>
    <p:sldId id="2134096249" r:id="rId15"/>
    <p:sldId id="2134096253" r:id="rId16"/>
    <p:sldId id="2134096252" r:id="rId17"/>
    <p:sldId id="2134096261" r:id="rId18"/>
    <p:sldId id="2134096241" r:id="rId19"/>
    <p:sldId id="2134096262" r:id="rId20"/>
    <p:sldId id="373" r:id="rId21"/>
    <p:sldId id="2134096260" r:id="rId22"/>
    <p:sldId id="309" r:id="rId23"/>
    <p:sldId id="2134096246" r:id="rId24"/>
    <p:sldId id="2134096251" r:id="rId25"/>
    <p:sldId id="2134096248" r:id="rId26"/>
    <p:sldId id="365" r:id="rId27"/>
    <p:sldId id="368" r:id="rId28"/>
    <p:sldId id="213409625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AB9D1-046A-4EBE-A7E1-D1AA0C2FF9F3}" v="159" dt="2024-04-25T22:15:38.586"/>
    <p1510:client id="{730496F1-8DE7-41AE-A7FD-BCA5AB37FABC}" v="610" dt="2024-04-25T17:16:17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 snapToGrid="0">
      <p:cViewPr varScale="1">
        <p:scale>
          <a:sx n="123" d="100"/>
          <a:sy n="123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B1B2-BAB7-4CE2-9E4F-82E344C9C14F}" type="datetimeFigureOut">
              <a:rPr lang="en-US" smtClean="0"/>
              <a:t>8/18/24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01D8-DDCC-48E3-AE45-BDD97EE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9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E4B76-A958-4C8F-A88C-79B06FCEE69C}" type="slidenum">
              <a:rPr lang="en-US"/>
              <a:pPr/>
              <a:t>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0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E4B76-A958-4C8F-A88C-79B06FCEE69C}" type="slidenum">
              <a:rPr lang="en-US"/>
              <a:pPr/>
              <a:t>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 e.g. for UFI.</a:t>
            </a:r>
          </a:p>
        </p:txBody>
      </p:sp>
    </p:spTree>
    <p:extLst>
      <p:ext uri="{BB962C8B-B14F-4D97-AF65-F5344CB8AC3E}">
        <p14:creationId xmlns:p14="http://schemas.microsoft.com/office/powerpoint/2010/main" val="130405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E4B76-A958-4C8F-A88C-79B06FCEE69C}" type="slidenum">
              <a:rPr lang="en-US"/>
              <a:pPr/>
              <a:t>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 e.g. for UFI.</a:t>
            </a:r>
          </a:p>
        </p:txBody>
      </p:sp>
    </p:spTree>
    <p:extLst>
      <p:ext uri="{BB962C8B-B14F-4D97-AF65-F5344CB8AC3E}">
        <p14:creationId xmlns:p14="http://schemas.microsoft.com/office/powerpoint/2010/main" val="144586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E4B76-A958-4C8F-A88C-79B06FCEE69C}" type="slidenum">
              <a:rPr lang="en-US"/>
              <a:pPr/>
              <a:t>13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 e.g. for UFI.</a:t>
            </a:r>
          </a:p>
        </p:txBody>
      </p:sp>
    </p:spTree>
    <p:extLst>
      <p:ext uri="{BB962C8B-B14F-4D97-AF65-F5344CB8AC3E}">
        <p14:creationId xmlns:p14="http://schemas.microsoft.com/office/powerpoint/2010/main" val="39581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E4B76-A958-4C8F-A88C-79B06FCEE69C}" type="slidenum">
              <a:rPr lang="en-US"/>
              <a:pPr/>
              <a:t>14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 e.g. for UFI.</a:t>
            </a:r>
          </a:p>
        </p:txBody>
      </p:sp>
    </p:spTree>
    <p:extLst>
      <p:ext uri="{BB962C8B-B14F-4D97-AF65-F5344CB8AC3E}">
        <p14:creationId xmlns:p14="http://schemas.microsoft.com/office/powerpoint/2010/main" val="32402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E4B76-A958-4C8F-A88C-79B06FCEE69C}" type="slidenum">
              <a:rPr lang="en-US"/>
              <a:pPr/>
              <a:t>15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 e.g. for UFI.</a:t>
            </a:r>
          </a:p>
        </p:txBody>
      </p:sp>
    </p:spTree>
    <p:extLst>
      <p:ext uri="{BB962C8B-B14F-4D97-AF65-F5344CB8AC3E}">
        <p14:creationId xmlns:p14="http://schemas.microsoft.com/office/powerpoint/2010/main" val="110565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90CEE2-7771-45E8-BC63-F502066D7A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01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90CEE2-7771-45E8-BC63-F502066D7A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3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7" y="3305897"/>
            <a:ext cx="10941927" cy="80998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400" b="0" spc="0" baseline="0">
                <a:solidFill>
                  <a:schemeClr val="accent5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65pt Intel Clear pro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2916" y="4743580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j-lt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2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83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33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75888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35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</a:t>
            </a:r>
            <a:br>
              <a:rPr lang="en-US"/>
            </a:br>
            <a:r>
              <a:rPr lang="en-US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</a:t>
            </a:r>
            <a:br>
              <a:rPr lang="en-US"/>
            </a:br>
            <a:r>
              <a:rPr lang="en-US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3658549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40pt Intel Clear Light Body.</a:t>
            </a:r>
            <a:br>
              <a:rPr lang="en-US"/>
            </a:br>
            <a:r>
              <a:rPr lang="en-US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1239854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826156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5778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73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37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_experience_wht_rgb_3000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3" y="2257769"/>
            <a:ext cx="2780507" cy="28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4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14257" y="2968670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65pt Intel Clear pro Title</a:t>
            </a:r>
            <a:br>
              <a:rPr lang="en-US"/>
            </a:br>
            <a:r>
              <a:rPr lang="en-US"/>
              <a:t>with radial gradient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Subhead, Date, Etc.</a:t>
            </a:r>
          </a:p>
        </p:txBody>
      </p:sp>
      <p:pic>
        <p:nvPicPr>
          <p:cNvPr id="10" name="Picture 9" descr="int_experience_hrz_wht_rgb_1500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518971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3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6263" indent="-236538">
              <a:buFont typeface="Courier New" pitchFamily="49" charset="0"/>
              <a:buChar char="o"/>
              <a:defRPr/>
            </a:lvl2pPr>
            <a:lvl3pPr marL="914400" indent="-223838">
              <a:buFont typeface="Wingdings" pitchFamily="2" charset="2"/>
              <a:buChar char="q"/>
              <a:defRPr/>
            </a:lvl3pPr>
            <a:lvl4pPr marL="1265238" indent="-236538">
              <a:buFont typeface="Verdana" pitchFamily="34" charset="0"/>
              <a:buChar char="◊"/>
              <a:defRPr/>
            </a:lvl4pPr>
            <a:lvl5pPr marL="1660525" indent="-234950">
              <a:buFont typeface="Verdana" pitchFamily="34" charset="0"/>
              <a:buChar char="◊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6797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A5AD-56AB-4905-9DC1-E64E27C49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D9F58-537C-4BDA-9DC7-59AD8D452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CCA51-0A86-4C3E-B405-5F4139EE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C1D4F-4398-4517-A1AC-F4B09303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1787-573F-4FD3-9A6D-22CEE3D6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61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E530-C14C-48CB-9DCF-4E7D32BD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7084A-FCB5-4DF7-BE24-7E1C9F566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7C68C-B963-4356-8D61-9355216A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7C73-1961-4D0B-9128-650BF025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84FC-C889-4AC7-BC9E-DFC1F936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6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E36C-AD18-4230-8A6F-3C593F4B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A332C-D4B8-4404-AC27-3B20A386F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63DB8-CBEF-4592-95FB-97078C54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0A6A3-2F39-4572-BB2B-8C89324D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AB457-A696-4EA9-8372-D7436396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84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F7D3-298E-46B1-B779-C9F984C1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BF7B-95F5-4900-B181-F6923AFC0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0EA9D-95EA-4039-94E0-BBA1DCA2C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99CCA-F411-43E2-9C0C-F3EB99CE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EDB44-3648-4866-8498-0C82AC08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742BF-EE07-4C05-A81E-31361D44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85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E201-B1B5-438F-8E19-55F7D945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F871C-847F-48F8-AC41-24432F241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4273B-5480-4A2F-B81C-653B46B88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06145-AAD0-4B34-8F8D-7645427A8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C65CE-93F4-4211-A956-77B6CAAD4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8DCB2-C453-48A8-8DC1-BA8F2CF1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CB15B-4B2B-4C55-9C28-18F43A16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21209-4F87-4767-9591-C2D7487F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C91C-D844-4F3F-A4B7-B7BCCFBE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618AB-FB3F-4859-B71A-34541B20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6FC88-BA0A-439D-96CE-2686F282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198B2-6282-4E60-B76B-99E30954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86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B3F1B-29A7-459D-9EBE-F79A1BCD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49ED2-833E-40DE-9E59-FA63F3E8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F6C8A-9038-4D18-A836-A6BA6C00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2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13B3-1624-4FDE-B233-3235A2B1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A555E-9879-4E34-B49D-4FE512F5F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D2D11-3560-4DA3-8F44-B0CB21430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47818-4EBF-46B7-AA54-FDAE5138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5B530-CE97-4E22-8612-D5FE98E9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C3F1A-81B4-475C-B377-B8ED23CF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83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BC90-C9F8-4269-A1D9-50BC118A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97E44-7780-4C0F-AD85-2D9AEB396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EC806-1A62-4F68-AFAD-F5E49D96D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CBBE7-FAC5-453E-A00B-79750B63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E0C99-E1C9-4F2D-B67E-A6931FA1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84F0F-C806-4B0D-A314-B08146FB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65pt Intel Clear pro Title</a:t>
            </a:r>
            <a:br>
              <a:rPr lang="en-US"/>
            </a:br>
            <a:r>
              <a:rPr lang="en-US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4145294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9EA5-A5F0-4186-9EA3-65BE2C9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055EB-7CFA-4FE6-AA2B-5169C5F41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3B61-8993-4CA6-A5C6-BD1AC9AA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8579-3601-4CEC-8A2F-05CEAEB3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ABEF-FCB6-4670-8924-A1BB93A3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4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4140D7-89B2-432B-A822-A6CFB0CBC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5586B-76F6-46D0-9490-D89379A72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79CFB-8F5D-45FB-9BED-6E1D4E17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23961-AB04-46C7-B0D5-C21E2974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E2DE-DE8D-4AFE-93E4-ACE221E8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2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18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1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8" y="1257907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8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9466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8764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4800" b="1" baseline="0">
                <a:solidFill>
                  <a:schemeClr val="accent2"/>
                </a:solidFill>
                <a:latin typeface="+mn-lt"/>
                <a:cs typeface="Intel Clear"/>
              </a:defRPr>
            </a:lvl1pPr>
            <a:lvl2pPr marL="556670" indent="-300559">
              <a:buFont typeface="Intel Clear" pitchFamily="34" charset="0"/>
              <a:buChar char="–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77" indent="-304792">
              <a:buFont typeface="Intel Clear" pitchFamily="34" charset="0"/>
              <a:buChar char="–"/>
              <a:defRPr sz="1600">
                <a:latin typeface="+mn-lt"/>
              </a:defRPr>
            </a:lvl3pPr>
            <a:lvl4pPr>
              <a:buFont typeface="Intel Clear" pitchFamily="34" charset="0"/>
              <a:buChar char="–"/>
              <a:defRPr sz="1467">
                <a:latin typeface="+mn-lt"/>
              </a:defRPr>
            </a:lvl4pPr>
            <a:lvl5pPr>
              <a:buFont typeface="Intel Clear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/>
              <a:t>“36pt Intel Clear Bold Text”</a:t>
            </a:r>
          </a:p>
          <a:p>
            <a:pPr lvl="1"/>
            <a:r>
              <a:rPr lang="en-US" err="1"/>
              <a:t>12pt</a:t>
            </a:r>
            <a:r>
              <a:rPr lang="en-US"/>
              <a:t> Attribution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9920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0723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011000" y="6358524"/>
            <a:ext cx="1660515" cy="49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en-US" sz="106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DATACENTER PROCESSOR ARCHITECTURE</a:t>
            </a:r>
            <a:endParaRPr lang="en-US" sz="1067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16pt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 err="1"/>
              <a:t>14pt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58F92D8D-BE4B-4B06-A10F-C7C8F4AC18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381" y="6387273"/>
            <a:ext cx="935049" cy="410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en-US" sz="266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DPA</a:t>
            </a:r>
            <a:endParaRPr lang="en-US" sz="2667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6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</p:sldLayoutIdLst>
  <p:hf hd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rgbClr val="003C71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A46EF-7C3F-470C-861A-8EC236CE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08B4E-93A8-4E7A-8519-C1C9A6FC3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F2D88-C85B-4B86-88A3-3FECFB00F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6A162-A18A-4E18-A6C3-E35A507A7642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A1CA-B215-40F8-868F-E8DB1471C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0F17E-87DC-4376-B7D6-827E7BA7B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F2238-61DC-456A-801E-5BF0481B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sdes.intel.com/appstore/article/#/1402214509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intel.com/documents/iparch/mc/HAS/Gen5/Releases/HAS/mc_ddr_wrapper.html#td-support" TargetMode="External"/><Relationship Id="rId2" Type="http://schemas.openxmlformats.org/officeDocument/2006/relationships/hyperlink" Target="https://docs.intel.com/documents/iparch/mc/HAS/Gen5/Releases/HAS/mc_ddr_wrapper.html#poison-support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sdes.intel.com/appstore/article/#/1402214509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mailto:wei.a.wu@intel.com" TargetMode="External"/><Relationship Id="rId4" Type="http://schemas.openxmlformats.org/officeDocument/2006/relationships/hyperlink" Target="https://docs.intel.com/documents/arch_datacenter/DMR/DMR-AI/RAS/DMR-AI_RAS_HAS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6669" y="260838"/>
            <a:ext cx="10709031" cy="118109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DMR-XP Memory Controller RAS Features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84CD-953E-47B6-857D-903E3652AEEB}"/>
              </a:ext>
            </a:extLst>
          </p:cNvPr>
          <p:cNvSpPr txBox="1">
            <a:spLocks noChangeArrowheads="1"/>
          </p:cNvSpPr>
          <p:nvPr/>
        </p:nvSpPr>
        <p:spPr>
          <a:xfrm>
            <a:off x="1498600" y="2022231"/>
            <a:ext cx="9265261" cy="24566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33" b="0" i="0" kern="1200" spc="0" baseline="0">
                <a:solidFill>
                  <a:srgbClr val="003C71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2000" dirty="0">
                <a:solidFill>
                  <a:schemeClr val="accent2"/>
                </a:solidFill>
              </a:rPr>
              <a:t>Feature Name:</a:t>
            </a:r>
            <a:r>
              <a:rPr lang="en-US" sz="2000" dirty="0">
                <a:solidFill>
                  <a:schemeClr val="tx2"/>
                </a:solidFill>
              </a:rPr>
              <a:t> DMR-XP Memory Controller RAS Features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Feature HSD # </a:t>
            </a:r>
            <a:r>
              <a:rPr lang="en-US" sz="2000" b="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https://hsdes.intel.com/appstore/article/#/14022145091</a:t>
            </a:r>
            <a:r>
              <a:rPr lang="en-US" sz="2000" b="0" dirty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sz="3200" i="1" dirty="0"/>
              <a:t>Presenter(s)</a:t>
            </a:r>
            <a:br>
              <a:rPr lang="en-US" dirty="0"/>
            </a:br>
            <a:r>
              <a:rPr lang="en-US" dirty="0"/>
              <a:t>Hsing-Min Chen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88733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6A4DB12-4041-C5ED-99F3-747FC74B7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46057"/>
              </p:ext>
            </p:extLst>
          </p:nvPr>
        </p:nvGraphicFramePr>
        <p:xfrm>
          <a:off x="846666" y="981765"/>
          <a:ext cx="10337801" cy="4191370"/>
        </p:xfrm>
        <a:graphic>
          <a:graphicData uri="http://schemas.openxmlformats.org/drawingml/2006/table">
            <a:tbl>
              <a:tblPr firstRow="1" bandRow="1"/>
              <a:tblGrid>
                <a:gridCol w="2677945">
                  <a:extLst>
                    <a:ext uri="{9D8B030D-6E8A-4147-A177-3AD203B41FA5}">
                      <a16:colId xmlns:a16="http://schemas.microsoft.com/office/drawing/2014/main" val="1817329746"/>
                    </a:ext>
                  </a:extLst>
                </a:gridCol>
                <a:gridCol w="1892117">
                  <a:extLst>
                    <a:ext uri="{9D8B030D-6E8A-4147-A177-3AD203B41FA5}">
                      <a16:colId xmlns:a16="http://schemas.microsoft.com/office/drawing/2014/main" val="2473687325"/>
                    </a:ext>
                  </a:extLst>
                </a:gridCol>
                <a:gridCol w="1912073">
                  <a:extLst>
                    <a:ext uri="{9D8B030D-6E8A-4147-A177-3AD203B41FA5}">
                      <a16:colId xmlns:a16="http://schemas.microsoft.com/office/drawing/2014/main" val="1987463648"/>
                    </a:ext>
                  </a:extLst>
                </a:gridCol>
                <a:gridCol w="1980432">
                  <a:extLst>
                    <a:ext uri="{9D8B030D-6E8A-4147-A177-3AD203B41FA5}">
                      <a16:colId xmlns:a16="http://schemas.microsoft.com/office/drawing/2014/main" val="2290120374"/>
                    </a:ext>
                  </a:extLst>
                </a:gridCol>
                <a:gridCol w="1875234">
                  <a:extLst>
                    <a:ext uri="{9D8B030D-6E8A-4147-A177-3AD203B41FA5}">
                      <a16:colId xmlns:a16="http://schemas.microsoft.com/office/drawing/2014/main" val="1648598153"/>
                    </a:ext>
                  </a:extLst>
                </a:gridCol>
              </a:tblGrid>
              <a:tr h="366833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Error Pattern\ECC Scheme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Low-cost mode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RAS mode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745238"/>
                  </a:ext>
                </a:extLst>
              </a:tr>
              <a:tr h="545689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#ECC bits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32b ECC per cacheline </a:t>
                      </a:r>
                      <a:br>
                        <a:rPr lang="en-US" sz="1400" b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ECC symbol 8b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1196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Same 32b ECC as  high BW 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ECC with 136b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parity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650300"/>
                  </a:ext>
                </a:extLst>
              </a:tr>
              <a:tr h="320994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IntelOne Text Light" panose="020B0403020203020204" pitchFamily="34" charset="0"/>
                        </a:rPr>
                        <a:t>1b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Text Light" panose="020B0403020203020204" pitchFamily="34" charset="0"/>
                        </a:rPr>
                        <a:t>100% 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Text Light" panose="020B0403020203020204" pitchFamily="34" charset="0"/>
                        </a:rPr>
                        <a:t>100% 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634991"/>
                  </a:ext>
                </a:extLst>
              </a:tr>
              <a:tr h="379871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IntelOne Text Light" panose="020B0403020203020204" pitchFamily="34" charset="0"/>
                        </a:rPr>
                        <a:t>2b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Text Light" panose="020B0403020203020204" pitchFamily="34" charset="0"/>
                        </a:rPr>
                        <a:t>100% 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Text Light" panose="020B0403020203020204" pitchFamily="34" charset="0"/>
                        </a:rPr>
                        <a:t>100% 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96189"/>
                  </a:ext>
                </a:extLst>
              </a:tr>
              <a:tr h="320994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IntelOne Text Light" panose="020B0403020203020204" pitchFamily="34" charset="0"/>
                        </a:rPr>
                        <a:t>1 burst - 8b</a:t>
                      </a:r>
                      <a:endParaRPr lang="en-US">
                        <a:latin typeface="IntelOne Text Light" panose="020B04030202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100% 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Text Light" panose="020B0403020203020204" pitchFamily="34" charset="0"/>
                        </a:rPr>
                        <a:t>100% CE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IntelOne Text Light" panose="020B0403020203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307823"/>
                  </a:ext>
                </a:extLst>
              </a:tr>
              <a:tr h="320994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altLang="zh-CN" sz="1400">
                          <a:latin typeface="IntelOne Text Light" panose="020B0403020203020204" pitchFamily="34" charset="0"/>
                        </a:rPr>
                        <a:t>2 bursts - 16b</a:t>
                      </a:r>
                      <a:endParaRPr lang="en-US" sz="1400">
                        <a:latin typeface="IntelOne Text Light" panose="020B04030202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100% 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Text Light" panose="020B0403020203020204" pitchFamily="34" charset="0"/>
                        </a:rPr>
                        <a:t>100% CE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IntelOne Text Light" panose="020B0403020203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867192"/>
                  </a:ext>
                </a:extLst>
              </a:tr>
              <a:tr h="320994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latin typeface="IntelOne Text Light" panose="020B0403020203020204" pitchFamily="34" charset="0"/>
                        </a:rPr>
                        <a:t>4 bursts (A) 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IntelOne Text Light" panose="020B0403020203020204" pitchFamily="34" charset="0"/>
                        </a:rPr>
                        <a:t>– </a:t>
                      </a:r>
                      <a:r>
                        <a:rPr lang="en-US" altLang="zh-CN" sz="1400">
                          <a:latin typeface="IntelOne Text Light" panose="020B0403020203020204" pitchFamily="34" charset="0"/>
                        </a:rPr>
                        <a:t>32b</a:t>
                      </a:r>
                      <a:endParaRPr lang="en-US" sz="1400">
                        <a:latin typeface="IntelOne Text Light" panose="020B04030202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Non-Permanent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                 0 % CE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99.915% DUE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                 0.085% SDC (8.5E-4)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Permanent[1]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100% DUE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Text Light" panose="020B0403020203020204" pitchFamily="34" charset="0"/>
                        </a:rPr>
                        <a:t>100% CE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IntelOne Text Light" panose="020B0403020203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45980"/>
                  </a:ext>
                </a:extLst>
              </a:tr>
              <a:tr h="320994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IntelOne Text Light" panose="020B0403020203020204" pitchFamily="34" charset="0"/>
                        </a:rPr>
                        <a:t>4 bursts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IntelOne Text Light" panose="020B0403020203020204" pitchFamily="34" charset="0"/>
                        </a:rPr>
                        <a:t>(B) 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IntelOne Text Light" panose="020B0403020203020204" pitchFamily="34" charset="0"/>
                        </a:rPr>
                        <a:t>– 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IntelOne Text Light" panose="020B0403020203020204" pitchFamily="34" charset="0"/>
                        </a:rPr>
                        <a:t>32b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Text Light" panose="020B0403020203020204" pitchFamily="34" charset="0"/>
                        </a:rPr>
                        <a:t>100% CE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IntelOne Text Light" panose="020B0403020203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365006"/>
                  </a:ext>
                </a:extLst>
              </a:tr>
              <a:tr h="320994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IntelOne Text Light" panose="020B0403020203020204" pitchFamily="34" charset="0"/>
                        </a:rPr>
                        <a:t>8 bursts 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IntelOne Text Light" panose="020B0403020203020204" pitchFamily="34" charset="0"/>
                        </a:rPr>
                        <a:t>(A) – 64b</a:t>
                      </a:r>
                      <a:endParaRPr lang="en-US" sz="1400">
                        <a:solidFill>
                          <a:schemeClr val="tx1"/>
                        </a:solidFill>
                        <a:latin typeface="IntelOne Text Light" panose="020B04030202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Permanent[1]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99.999999977% DUE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                    0.000000023% SDC (2.3E-10)</a:t>
                      </a:r>
                      <a:endParaRPr lang="en-US" sz="1200">
                        <a:latin typeface="IntelOne Text Light" panose="020B04030202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Non-Permanent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99.999999977% 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                    0.000000023% DUE (2.3E-10)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 0% SDC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Permanent[2]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100% 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7320"/>
                  </a:ext>
                </a:extLst>
              </a:tr>
              <a:tr h="320994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IntelOne Text Light" panose="020B0403020203020204" pitchFamily="34" charset="0"/>
                        </a:rPr>
                        <a:t>8 bursts 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IntelOne Text Light" panose="020B0403020203020204" pitchFamily="34" charset="0"/>
                        </a:rPr>
                        <a:t>(B) – 64b</a:t>
                      </a:r>
                      <a:endParaRPr lang="en-US" sz="1400">
                        <a:solidFill>
                          <a:schemeClr val="tx1"/>
                        </a:solidFill>
                        <a:latin typeface="IntelOne Text Light" panose="020B04030202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0101122"/>
                  </a:ext>
                </a:extLst>
              </a:tr>
              <a:tr h="331025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Text Light" panose="020B0403020203020204" pitchFamily="34" charset="0"/>
                        </a:rPr>
                        <a:t>Full Device / All bursts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977486"/>
                  </a:ext>
                </a:extLst>
              </a:tr>
              <a:tr h="320994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Text Light" panose="020B0403020203020204" pitchFamily="34" charset="0"/>
                        </a:rPr>
                        <a:t>Note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Doesn’t provide full device level correction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IntelOne Text Light" panose="020B0403020203020204" pitchFamily="34" charset="0"/>
                          <a:ea typeface="+mn-ea"/>
                          <a:cs typeface="+mn-cs"/>
                        </a:rPr>
                        <a:t>Provide full device level correction and 0 SDC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8524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FB65069-821B-15BF-AA16-6F0E96666845}"/>
              </a:ext>
            </a:extLst>
          </p:cNvPr>
          <p:cNvSpPr txBox="1">
            <a:spLocks/>
          </p:cNvSpPr>
          <p:nvPr/>
        </p:nvSpPr>
        <p:spPr>
          <a:xfrm>
            <a:off x="93133" y="120315"/>
            <a:ext cx="11091334" cy="6153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525252"/>
                </a:solidFill>
                <a:latin typeface="IntelOne Display Light"/>
              </a:rPr>
              <a:t>Error Coverage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B8695-6F57-8A57-A400-D2D87F29B133}"/>
              </a:ext>
            </a:extLst>
          </p:cNvPr>
          <p:cNvSpPr txBox="1"/>
          <p:nvPr/>
        </p:nvSpPr>
        <p:spPr>
          <a:xfrm>
            <a:off x="9167320" y="366374"/>
            <a:ext cx="243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rgbClr val="525252"/>
                </a:solidFill>
                <a:latin typeface="IntelOne Text Light"/>
              </a:rPr>
              <a:t>Src</a:t>
            </a:r>
            <a:r>
              <a:rPr lang="en-US">
                <a:solidFill>
                  <a:srgbClr val="525252"/>
                </a:solidFill>
                <a:latin typeface="IntelOne Text Light"/>
              </a:rPr>
              <a:t>: Hsing-min &amp; Wei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EE02A-4C89-D76A-71CC-C720707A10AD}"/>
              </a:ext>
            </a:extLst>
          </p:cNvPr>
          <p:cNvSpPr txBox="1"/>
          <p:nvPr/>
        </p:nvSpPr>
        <p:spPr>
          <a:xfrm>
            <a:off x="846666" y="5351302"/>
            <a:ext cx="9838268" cy="719298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400">
                <a:solidFill>
                  <a:srgbClr val="003C71"/>
                </a:solidFill>
              </a:rPr>
              <a:t>[1] If PFD is enabled in high bandwidth mode, error coverage is enhanced for 4 burst/8 burst and full device error</a:t>
            </a:r>
          </a:p>
          <a:p>
            <a:r>
              <a:rPr lang="en-US" sz="1400">
                <a:solidFill>
                  <a:srgbClr val="003C71"/>
                </a:solidFill>
              </a:rPr>
              <a:t>[2] If PFD is enabled in lockstep mode, error coverage is enhanced for 8 burst and full device error</a:t>
            </a:r>
          </a:p>
          <a:p>
            <a:r>
              <a:rPr lang="en-US" sz="1400">
                <a:solidFill>
                  <a:srgbClr val="003C71"/>
                </a:solidFill>
              </a:rPr>
              <a:t>[3] All schemes are designed without providing additional metadata bits, … add here</a:t>
            </a:r>
          </a:p>
          <a:p>
            <a:endParaRPr lang="en-US" sz="110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05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D12793-E1C7-8EB0-C98C-0FEC1A60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EE7B6-4C9A-F916-923A-82E07B70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D8D-BE4B-4B06-A10F-C7C8F4AC18B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DC51809-433B-E2D0-574C-EA3D2A640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47429"/>
              </p:ext>
            </p:extLst>
          </p:nvPr>
        </p:nvGraphicFramePr>
        <p:xfrm>
          <a:off x="355600" y="829733"/>
          <a:ext cx="11311466" cy="4678395"/>
        </p:xfrm>
        <a:graphic>
          <a:graphicData uri="http://schemas.openxmlformats.org/drawingml/2006/table">
            <a:tbl>
              <a:tblPr firstRow="1" bandRow="1"/>
              <a:tblGrid>
                <a:gridCol w="1586338">
                  <a:extLst>
                    <a:ext uri="{9D8B030D-6E8A-4147-A177-3AD203B41FA5}">
                      <a16:colId xmlns:a16="http://schemas.microsoft.com/office/drawing/2014/main" val="1817329746"/>
                    </a:ext>
                  </a:extLst>
                </a:gridCol>
                <a:gridCol w="1061666">
                  <a:extLst>
                    <a:ext uri="{9D8B030D-6E8A-4147-A177-3AD203B41FA5}">
                      <a16:colId xmlns:a16="http://schemas.microsoft.com/office/drawing/2014/main" val="524957707"/>
                    </a:ext>
                  </a:extLst>
                </a:gridCol>
                <a:gridCol w="1085219">
                  <a:extLst>
                    <a:ext uri="{9D8B030D-6E8A-4147-A177-3AD203B41FA5}">
                      <a16:colId xmlns:a16="http://schemas.microsoft.com/office/drawing/2014/main" val="2290120374"/>
                    </a:ext>
                  </a:extLst>
                </a:gridCol>
                <a:gridCol w="1272353">
                  <a:extLst>
                    <a:ext uri="{9D8B030D-6E8A-4147-A177-3AD203B41FA5}">
                      <a16:colId xmlns:a16="http://schemas.microsoft.com/office/drawing/2014/main" val="237370701"/>
                    </a:ext>
                  </a:extLst>
                </a:gridCol>
                <a:gridCol w="3873022">
                  <a:extLst>
                    <a:ext uri="{9D8B030D-6E8A-4147-A177-3AD203B41FA5}">
                      <a16:colId xmlns:a16="http://schemas.microsoft.com/office/drawing/2014/main" val="3881044532"/>
                    </a:ext>
                  </a:extLst>
                </a:gridCol>
                <a:gridCol w="2432868">
                  <a:extLst>
                    <a:ext uri="{9D8B030D-6E8A-4147-A177-3AD203B41FA5}">
                      <a16:colId xmlns:a16="http://schemas.microsoft.com/office/drawing/2014/main" val="1357618625"/>
                    </a:ext>
                  </a:extLst>
                </a:gridCol>
              </a:tblGrid>
              <a:tr h="582091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Error Pattern Per Device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Column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Row /Bank /Full  device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45238"/>
                  </a:ext>
                </a:extLst>
              </a:tr>
              <a:tr h="419892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Mode of operation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909599"/>
                  </a:ext>
                </a:extLst>
              </a:tr>
              <a:tr h="748403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Low-cost mode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&lt;= 16b block:  100% CE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 16b block:   0 % CE,  0.085% SDC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Single/double  bit and some sub device protection</a:t>
                      </a:r>
                      <a:endParaRPr lang="en-US" sz="1200" b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34991"/>
                  </a:ext>
                </a:extLst>
              </a:tr>
              <a:tr h="748403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SPR-HBM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5.4% CE,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0% SDC</a:t>
                      </a:r>
                      <a:endParaRPr lang="en-US" sz="1200" b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  <a:endParaRPr lang="en-US" sz="1200" b="0" baseline="30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&lt;=32b block:  99.9985% CE, 0% SDC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&gt;32b  block : 0% CE,  0.03% SDC 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Single  bit and some sub device protection</a:t>
                      </a:r>
                      <a:endParaRPr lang="en-US" sz="1200" b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361835"/>
                  </a:ext>
                </a:extLst>
              </a:tr>
              <a:tr h="540513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RAS mode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Persistent faults:  100% CE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Transient faults : 99.9999999% CE,  0% SDC</a:t>
                      </a:r>
                      <a:endParaRPr lang="en-US" sz="1200" b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Full device protection</a:t>
                      </a:r>
                      <a:endParaRPr lang="en-US" sz="1200" b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41276"/>
                  </a:ext>
                </a:extLst>
              </a:tr>
              <a:tr h="540513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DDR5 10x4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  <a:endParaRPr lang="en-US" sz="1200" b="0" baseline="30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Persistent faults:  100% CE</a:t>
                      </a:r>
                      <a:endParaRPr lang="en-US" sz="12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Transient faults : </a:t>
                      </a:r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99.999999999999991% CE, 0 SDC</a:t>
                      </a:r>
                      <a:endParaRPr lang="en-US" sz="1200" b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Full device protection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44084"/>
                  </a:ext>
                </a:extLst>
              </a:tr>
              <a:tr h="839785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DDR5 5x8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49.6% CE, 0% SDC</a:t>
                      </a:r>
                      <a:endParaRPr lang="en-US" sz="1200" b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100% CE</a:t>
                      </a:r>
                      <a:endParaRPr lang="en-US" sz="1200" b="0" baseline="30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0% CE,   0.00000000000000021% SDC </a:t>
                      </a:r>
                      <a:endParaRPr lang="en-US" sz="1200" b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Single bit and some sub device protection</a:t>
                      </a:r>
                      <a:endParaRPr lang="en-US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8282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5561EE1-62C2-4F07-2D0D-8901D6294D75}"/>
              </a:ext>
            </a:extLst>
          </p:cNvPr>
          <p:cNvSpPr txBox="1">
            <a:spLocks/>
          </p:cNvSpPr>
          <p:nvPr/>
        </p:nvSpPr>
        <p:spPr>
          <a:xfrm>
            <a:off x="143933" y="101543"/>
            <a:ext cx="10972800" cy="49524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25252"/>
                </a:solidFill>
                <a:latin typeface="IntelOne Display Light"/>
              </a:rPr>
              <a:t>Error Coverage Comparison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018A1-4F2E-D40B-4C67-85B185D8455D}"/>
              </a:ext>
            </a:extLst>
          </p:cNvPr>
          <p:cNvSpPr txBox="1"/>
          <p:nvPr/>
        </p:nvSpPr>
        <p:spPr>
          <a:xfrm>
            <a:off x="9158853" y="101543"/>
            <a:ext cx="243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rgbClr val="525252"/>
                </a:solidFill>
                <a:latin typeface="IntelOne Text Light"/>
              </a:rPr>
              <a:t>Src</a:t>
            </a:r>
            <a:r>
              <a:rPr lang="en-US">
                <a:solidFill>
                  <a:srgbClr val="525252"/>
                </a:solidFill>
                <a:latin typeface="IntelOne Text Light"/>
              </a:rPr>
              <a:t>: Hsing-min &amp; Wei</a:t>
            </a:r>
          </a:p>
        </p:txBody>
      </p:sp>
    </p:spTree>
    <p:extLst>
      <p:ext uri="{BB962C8B-B14F-4D97-AF65-F5344CB8AC3E}">
        <p14:creationId xmlns:p14="http://schemas.microsoft.com/office/powerpoint/2010/main" val="60447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B81F-33D6-7046-D2C9-1E3F1CD6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7240"/>
            <a:ext cx="10972800" cy="763360"/>
          </a:xfrm>
        </p:spPr>
        <p:txBody>
          <a:bodyPr/>
          <a:lstStyle/>
          <a:p>
            <a:r>
              <a:rPr lang="en-US"/>
              <a:t>Poison/TEE Pattern Support in DMR-XP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C9BB8-BD99-9D91-5511-7075E65FC7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609600" y="1145116"/>
            <a:ext cx="10970683" cy="44259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same methodology (read/write flow) for poison/TEE implementation in legacy (GNR/DMR), the only difference is XOR pattern size (128b in DDR5 10x4/5x8 vs. 32b in LPDDR5) 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No other metadata are repurposed for ECC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Flow is identical to DMR-AP, exact patterns will be provided in 0p5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See backup slides for DMR poison/TEE flow</a:t>
            </a:r>
            <a:endParaRPr lang="en-US" dirty="0">
              <a:solidFill>
                <a:schemeClr val="tx2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DMR MC IP HAS poison flow</a:t>
            </a:r>
            <a:endParaRPr lang="en-US" dirty="0">
              <a:solidFill>
                <a:schemeClr val="tx2"/>
              </a:solidFill>
            </a:endParaRP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DMR MC IP HAS TEE flow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887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973" y="84568"/>
            <a:ext cx="10844051" cy="685800"/>
          </a:xfrm>
        </p:spPr>
        <p:txBody>
          <a:bodyPr/>
          <a:lstStyle/>
          <a:p>
            <a:r>
              <a:rPr lang="en-US" b="1"/>
              <a:t>Power/Power Management Impact</a:t>
            </a:r>
            <a:br>
              <a:rPr lang="en-US" b="1"/>
            </a:br>
            <a:endParaRPr lang="en-US" sz="2000" b="1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3" y="729541"/>
            <a:ext cx="11191455" cy="5573288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Power Architecture Contact: Nilanjan Palit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FF0000"/>
                </a:solidFill>
              </a:rPr>
              <a:t>If any of the following questions are answered in the affirmative, please fill out the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detailed impact table provided in backup</a:t>
            </a:r>
            <a:r>
              <a:rPr lang="en-US" sz="1600" dirty="0">
                <a:solidFill>
                  <a:srgbClr val="FF0000"/>
                </a:solidFill>
              </a:rPr>
              <a:t> and schedule a review at PAF </a:t>
            </a:r>
            <a:r>
              <a:rPr lang="en-US" sz="1600" u="sng" dirty="0">
                <a:solidFill>
                  <a:srgbClr val="FF0000"/>
                </a:solidFill>
              </a:rPr>
              <a:t>prior</a:t>
            </a:r>
            <a:r>
              <a:rPr lang="en-US" sz="1600" dirty="0">
                <a:solidFill>
                  <a:srgbClr val="FF0000"/>
                </a:solidFill>
              </a:rPr>
              <a:t> to SAF review.</a:t>
            </a:r>
            <a:endParaRPr lang="en-US" sz="1600" strike="sngStrik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DC5F0F9-EDD3-8B50-75FF-4AB85A5341BE}"/>
              </a:ext>
            </a:extLst>
          </p:cNvPr>
          <p:cNvGraphicFramePr>
            <a:graphicFrameLocks noGrp="1"/>
          </p:cNvGraphicFramePr>
          <p:nvPr/>
        </p:nvGraphicFramePr>
        <p:xfrm>
          <a:off x="326570" y="1624687"/>
          <a:ext cx="11538856" cy="472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316">
                  <a:extLst>
                    <a:ext uri="{9D8B030D-6E8A-4147-A177-3AD203B41FA5}">
                      <a16:colId xmlns:a16="http://schemas.microsoft.com/office/drawing/2014/main" val="385814949"/>
                    </a:ext>
                  </a:extLst>
                </a:gridCol>
                <a:gridCol w="10494738">
                  <a:extLst>
                    <a:ext uri="{9D8B030D-6E8A-4147-A177-3AD203B41FA5}">
                      <a16:colId xmlns:a16="http://schemas.microsoft.com/office/drawing/2014/main" val="1373189723"/>
                    </a:ext>
                  </a:extLst>
                </a:gridCol>
                <a:gridCol w="641802">
                  <a:extLst>
                    <a:ext uri="{9D8B030D-6E8A-4147-A177-3AD203B41FA5}">
                      <a16:colId xmlns:a16="http://schemas.microsoft.com/office/drawing/2014/main" val="2339340669"/>
                    </a:ext>
                  </a:extLst>
                </a:gridCol>
              </a:tblGrid>
              <a:tr h="35092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Change / Impact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Y/N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54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Does the feature have a significant impact (&gt; 50 </a:t>
                      </a:r>
                      <a:r>
                        <a:rPr lang="en-US" sz="1400" err="1"/>
                        <a:t>mW</a:t>
                      </a:r>
                      <a:r>
                        <a:rPr lang="en-US" sz="1400"/>
                        <a:t>) on infrastructure power (</a:t>
                      </a:r>
                      <a:r>
                        <a:rPr lang="en-US" sz="1400" err="1"/>
                        <a:t>Vinf</a:t>
                      </a:r>
                      <a:r>
                        <a:rPr lang="en-US" sz="1400"/>
                        <a:t>, sideband fabrics, x4clk, x8clk, etc.)?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84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Does the feature have any implications on idle power or power at low BW?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8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Does the feature require the addition, removal or does it create a new dependence between any clock or voltage domains? E.g., if a </a:t>
                      </a:r>
                      <a:r>
                        <a:rPr lang="en-US" sz="1400" err="1"/>
                        <a:t>uclk</a:t>
                      </a:r>
                      <a:r>
                        <a:rPr lang="en-US" sz="1400"/>
                        <a:t> FUB is moved from </a:t>
                      </a:r>
                      <a:r>
                        <a:rPr lang="en-US" sz="1400" err="1"/>
                        <a:t>Vcfc</a:t>
                      </a:r>
                      <a:r>
                        <a:rPr lang="en-US" sz="1400"/>
                        <a:t> to </a:t>
                      </a:r>
                      <a:r>
                        <a:rPr lang="en-US" sz="1400" err="1"/>
                        <a:t>Vcfn</a:t>
                      </a:r>
                      <a:r>
                        <a:rPr lang="en-US" sz="1400"/>
                        <a:t>/</a:t>
                      </a:r>
                      <a:r>
                        <a:rPr lang="en-US" sz="1400" err="1"/>
                        <a:t>VFixDig</a:t>
                      </a:r>
                      <a:r>
                        <a:rPr lang="en-US" sz="1400"/>
                        <a:t> then this answer is yes.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12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Does the feature require a new / different voltage level (FIVR or MBVR or Power Gate) or a new / different clock freq. compared to current </a:t>
                      </a:r>
                      <a:r>
                        <a:rPr lang="en-US" sz="1400" err="1"/>
                        <a:t>PoR</a:t>
                      </a:r>
                      <a:r>
                        <a:rPr lang="en-US" sz="1400"/>
                        <a:t> for its functionality?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67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Does the feature change any frequency or voltage domains from static to dynamic or vice-versa?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2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Does the feature require PM (e.g., GV, link training, link states, etc.) to meet its PnP or functional goals?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55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Does the feature eliminate the ability to exercise PM control over some domain?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20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Does the feature add / increase the potential for di/dt for any domain?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99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Does the feature add / remove a new </a:t>
                      </a:r>
                      <a:r>
                        <a:rPr lang="en-US" sz="1400" err="1"/>
                        <a:t>clkreq</a:t>
                      </a:r>
                      <a:r>
                        <a:rPr lang="en-US" sz="1400"/>
                        <a:t>, Q-</a:t>
                      </a:r>
                      <a:r>
                        <a:rPr lang="en-US" sz="1400" err="1"/>
                        <a:t>ch</a:t>
                      </a:r>
                      <a:r>
                        <a:rPr lang="en-US" sz="1400"/>
                        <a:t>/</a:t>
                      </a:r>
                      <a:r>
                        <a:rPr lang="en-US" sz="1400" err="1"/>
                        <a:t>Qactive</a:t>
                      </a:r>
                      <a:r>
                        <a:rPr lang="en-US" sz="1400"/>
                        <a:t>, P-</a:t>
                      </a:r>
                      <a:r>
                        <a:rPr lang="en-US" sz="1400" err="1"/>
                        <a:t>ch.</a:t>
                      </a:r>
                      <a:r>
                        <a:rPr lang="en-US" sz="1400"/>
                        <a:t>/</a:t>
                      </a:r>
                      <a:r>
                        <a:rPr lang="en-US" sz="1400" err="1"/>
                        <a:t>Pstate</a:t>
                      </a:r>
                      <a:r>
                        <a:rPr lang="en-US" sz="1400"/>
                        <a:t>, or PkgC6 wake event?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995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Does the feature add / remove functionality to an early boot domain (prior to cores exiting reset)?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61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Does the feature require changes to telemetry for low power modes or BW / latency requirements?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5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0401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7734" y="84568"/>
            <a:ext cx="8237538" cy="685800"/>
          </a:xfrm>
        </p:spPr>
        <p:txBody>
          <a:bodyPr/>
          <a:lstStyle/>
          <a:p>
            <a:r>
              <a:rPr lang="en-US" b="1"/>
              <a:t>Security Impact</a:t>
            </a:r>
            <a:br>
              <a:rPr lang="en-US" b="1"/>
            </a:br>
            <a:endParaRPr lang="en-US" sz="2000" b="1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91F641C-7B4F-4287-997E-9146795BBD54}"/>
              </a:ext>
            </a:extLst>
          </p:cNvPr>
          <p:cNvSpPr txBox="1">
            <a:spLocks/>
          </p:cNvSpPr>
          <p:nvPr/>
        </p:nvSpPr>
        <p:spPr>
          <a:xfrm>
            <a:off x="785275" y="924778"/>
            <a:ext cx="10531045" cy="505355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2133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2133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867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260" lvl="1" indent="-30226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2"/>
                </a:solidFill>
                <a:cs typeface="+mn-cs"/>
              </a:rPr>
              <a:t>No impact</a:t>
            </a:r>
            <a:endParaRPr lang="en-US" sz="1800" dirty="0">
              <a:solidFill>
                <a:schemeClr val="accent2"/>
              </a:solidFill>
            </a:endParaRPr>
          </a:p>
          <a:p>
            <a:pPr marL="300990" lvl="2" indent="0">
              <a:spcBef>
                <a:spcPts val="450"/>
              </a:spcBef>
              <a:buFont typeface="Intel Clear" panose="020B0604020203020204" pitchFamily="34" charset="0"/>
              <a:buNone/>
              <a:tabLst>
                <a:tab pos="556022" algn="l"/>
              </a:tabLst>
            </a:pPr>
            <a:endParaRPr lang="en-US" sz="1400" dirty="0"/>
          </a:p>
          <a:p>
            <a:pPr marL="0" lvl="1" indent="0">
              <a:spcBef>
                <a:spcPts val="450"/>
              </a:spcBef>
              <a:buNone/>
              <a:tabLst>
                <a:tab pos="556022" algn="l"/>
              </a:tabLst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657436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707" y="157140"/>
            <a:ext cx="8237538" cy="685800"/>
          </a:xfrm>
        </p:spPr>
        <p:txBody>
          <a:bodyPr/>
          <a:lstStyle/>
          <a:p>
            <a:r>
              <a:rPr lang="en-US" b="1"/>
              <a:t>Validation Impact</a:t>
            </a:r>
            <a:br>
              <a:rPr lang="en-US" b="1"/>
            </a:br>
            <a:endParaRPr lang="en-US" sz="2000" b="1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707" y="770368"/>
            <a:ext cx="11354586" cy="5469565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All ECC correction and detection will be implemented within memory controller, only impact MC IP.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Two ECC algorithms will also be formally verified by formal verification group.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This ECC feature doesn’t interact with complex legacy flow such as reset/BIOS/Power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7493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4FC7-F4C4-464C-8855-8275A651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29035"/>
            <a:ext cx="8237537" cy="889000"/>
          </a:xfrm>
        </p:spPr>
        <p:txBody>
          <a:bodyPr/>
          <a:lstStyle/>
          <a:p>
            <a:r>
              <a:rPr lang="en-US" b="1"/>
              <a:t>Components Affected</a:t>
            </a:r>
            <a:endParaRPr lang="en-US" sz="200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A010753-31BD-4E65-B944-CBFADCFDF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29670"/>
              </p:ext>
            </p:extLst>
          </p:nvPr>
        </p:nvGraphicFramePr>
        <p:xfrm>
          <a:off x="281354" y="1152102"/>
          <a:ext cx="11509131" cy="196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40">
                  <a:extLst>
                    <a:ext uri="{9D8B030D-6E8A-4147-A177-3AD203B41FA5}">
                      <a16:colId xmlns:a16="http://schemas.microsoft.com/office/drawing/2014/main" val="500589969"/>
                    </a:ext>
                  </a:extLst>
                </a:gridCol>
                <a:gridCol w="2062526">
                  <a:extLst>
                    <a:ext uri="{9D8B030D-6E8A-4147-A177-3AD203B41FA5}">
                      <a16:colId xmlns:a16="http://schemas.microsoft.com/office/drawing/2014/main" val="4154474894"/>
                    </a:ext>
                  </a:extLst>
                </a:gridCol>
                <a:gridCol w="7803265">
                  <a:extLst>
                    <a:ext uri="{9D8B030D-6E8A-4147-A177-3AD203B41FA5}">
                      <a16:colId xmlns:a16="http://schemas.microsoft.com/office/drawing/2014/main" val="557190945"/>
                    </a:ext>
                  </a:extLst>
                </a:gridCol>
              </a:tblGrid>
              <a:tr h="486784">
                <a:tc>
                  <a:txBody>
                    <a:bodyPr/>
                    <a:lstStyle/>
                    <a:p>
                      <a:r>
                        <a:rPr lang="en-US"/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Component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Description of 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993740"/>
                  </a:ext>
                </a:extLst>
              </a:tr>
              <a:tr h="781068">
                <a:tc>
                  <a:txBody>
                    <a:bodyPr/>
                    <a:lstStyle/>
                    <a:p>
                      <a:r>
                        <a:rPr lang="en-US" sz="2000"/>
                        <a:t>IPs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Memory controller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ECC logic to perform error correction and detection and poison/TEE indication.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53589"/>
                  </a:ext>
                </a:extLst>
              </a:tr>
              <a:tr h="486784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FW</a:t>
                      </a:r>
                    </a:p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BIOS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BIOS needs to configure which ECC schemes to be used in two modes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164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22601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61BB-C99B-0857-FD84-D5379192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92422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D660D-0501-3735-11D5-2C2152BE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67" y="1079501"/>
            <a:ext cx="10970683" cy="48302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Today’s coverage – Part 1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Two ECC schemes: Low-cost vs. RAS mode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Error coverage and comparison to Xeon products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Poison/TEE support via patterns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Part 2 will cover: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i="1"/>
              <a:t>Error Logging/Error Signaling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/>
              <a:t>MCA and platform domain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i="1"/>
              <a:t>All supported ECC modes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/>
              <a:t>Flat2LM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i="1"/>
              <a:t>Patrol/Demand Scrub 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i="1"/>
              <a:t>PFD 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i="1"/>
              <a:t>Memory sparing feature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i="1"/>
              <a:t>Detailed Poison/TEE patterns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i="1"/>
              <a:t>Error injection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/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352132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  <a:br>
              <a:rPr lang="en-US"/>
            </a:b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(Any supporting data that might be needed to support the presentation, and any content that might be helpful</a:t>
            </a: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  to someone reviewing the strawman material after the fact.)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921772-788B-4234-ABF4-A6568C3740B2}"/>
              </a:ext>
            </a:extLst>
          </p:cNvPr>
          <p:cNvSpPr txBox="1">
            <a:spLocks/>
          </p:cNvSpPr>
          <p:nvPr/>
        </p:nvSpPr>
        <p:spPr>
          <a:xfrm>
            <a:off x="381000" y="0"/>
            <a:ext cx="10972800" cy="908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/>
              </a:rPr>
              <a:t>LP5 Device Construction</a:t>
            </a:r>
          </a:p>
        </p:txBody>
      </p:sp>
      <p:sp>
        <p:nvSpPr>
          <p:cNvPr id="5" name="Content Placeholder 89">
            <a:extLst>
              <a:ext uri="{FF2B5EF4-FFF2-40B4-BE49-F238E27FC236}">
                <a16:creationId xmlns:a16="http://schemas.microsoft.com/office/drawing/2014/main" id="{A328AE49-DDA9-A8DE-951F-D56891A907F8}"/>
              </a:ext>
            </a:extLst>
          </p:cNvPr>
          <p:cNvSpPr txBox="1">
            <a:spLocks/>
          </p:cNvSpPr>
          <p:nvPr/>
        </p:nvSpPr>
        <p:spPr>
          <a:xfrm>
            <a:off x="397376" y="804715"/>
            <a:ext cx="6985941" cy="2252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Char char="•"/>
              <a:defRPr sz="2800" b="0" i="0" kern="1200">
                <a:solidFill>
                  <a:schemeClr val="tx1"/>
                </a:solidFill>
                <a:latin typeface="IntelOne Text Light" panose="020B0403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IntelOne Text Light" panose="020B0403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b="0" i="0" kern="1200">
                <a:solidFill>
                  <a:schemeClr val="tx1"/>
                </a:solidFill>
                <a:latin typeface="IntelOne Text Light" panose="020B04030202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b="0" i="0" kern="1200">
                <a:solidFill>
                  <a:schemeClr val="tx1"/>
                </a:solidFill>
                <a:latin typeface="IntelOne Text Light" panose="020B04030202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b="0" i="0" kern="1200">
                <a:solidFill>
                  <a:schemeClr val="tx1"/>
                </a:solidFill>
                <a:latin typeface="IntelOne Text Light" panose="020B04030202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IntelOne Display Regular" panose="020B0503020203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 panose="020B0403020203020204" pitchFamily="34" charset="77"/>
              </a:rPr>
              <a:t>A device can be configured in multiple ways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IntelOne Display Regular" panose="020B0503020203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 panose="020B0403020203020204" pitchFamily="34" charset="77"/>
              </a:rPr>
              <a:t>Data width can be x16 or x8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IntelOne Display Regular" panose="020B0503020203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 panose="020B0403020203020204" pitchFamily="34" charset="77"/>
              </a:rPr>
              <a:t>Burst length can be BL32 or BL16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IntelOne Display Regular" panose="020B0503020203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 panose="020B0403020203020204" pitchFamily="34" charset="77"/>
              </a:rPr>
              <a:t>Byte mode gives 2x the capacity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1C08C1-43F1-A639-B688-FB6D697BDA4C}"/>
              </a:ext>
            </a:extLst>
          </p:cNvPr>
          <p:cNvGrpSpPr/>
          <p:nvPr/>
        </p:nvGrpSpPr>
        <p:grpSpPr>
          <a:xfrm>
            <a:off x="8030280" y="1187548"/>
            <a:ext cx="1088319" cy="1051899"/>
            <a:chOff x="5948113" y="1951217"/>
            <a:chExt cx="1088319" cy="10518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0728F5-F8C4-9EAE-48FF-FC6D7A110961}"/>
                </a:ext>
              </a:extLst>
            </p:cNvPr>
            <p:cNvSpPr/>
            <p:nvPr/>
          </p:nvSpPr>
          <p:spPr>
            <a:xfrm>
              <a:off x="5948113" y="1951217"/>
              <a:ext cx="1088319" cy="648070"/>
            </a:xfrm>
            <a:prstGeom prst="rect">
              <a:avLst/>
            </a:prstGeom>
            <a:solidFill>
              <a:srgbClr val="0068B5"/>
            </a:solidFill>
            <a:ln w="12700" cap="flat" cmpd="sng" algn="ctr">
              <a:solidFill>
                <a:srgbClr val="0068B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One Text Light"/>
                </a:rPr>
                <a:t>LP5 Die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F7366C-07C2-44D5-3D65-02BA486CECD2}"/>
                </a:ext>
              </a:extLst>
            </p:cNvPr>
            <p:cNvCxnSpPr/>
            <p:nvPr/>
          </p:nvCxnSpPr>
          <p:spPr>
            <a:xfrm>
              <a:off x="6454902" y="2599287"/>
              <a:ext cx="2808" cy="369896"/>
            </a:xfrm>
            <a:prstGeom prst="line">
              <a:avLst/>
            </a:prstGeom>
            <a:noFill/>
            <a:ln w="6350" cap="flat" cmpd="sng" algn="ctr">
              <a:solidFill>
                <a:srgbClr val="0068B5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423F31-5337-4200-498C-F34BE0E6B6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0717" y="2691818"/>
              <a:ext cx="103103" cy="162014"/>
            </a:xfrm>
            <a:prstGeom prst="line">
              <a:avLst/>
            </a:prstGeom>
            <a:noFill/>
            <a:ln w="6350" cap="flat" cmpd="sng" algn="ctr">
              <a:solidFill>
                <a:srgbClr val="0068B5"/>
              </a:solidFill>
              <a:prstDash val="solid"/>
              <a:miter lim="800000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765E9-3FD2-6CED-82C8-5160C6EC5AAD}"/>
                </a:ext>
              </a:extLst>
            </p:cNvPr>
            <p:cNvSpPr txBox="1"/>
            <p:nvPr/>
          </p:nvSpPr>
          <p:spPr>
            <a:xfrm>
              <a:off x="5948113" y="2695339"/>
              <a:ext cx="65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x16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0FDBA1-21AE-D1A6-33C3-1ECD82B8D94A}"/>
              </a:ext>
            </a:extLst>
          </p:cNvPr>
          <p:cNvGrpSpPr/>
          <p:nvPr/>
        </p:nvGrpSpPr>
        <p:grpSpPr>
          <a:xfrm>
            <a:off x="10180222" y="1118450"/>
            <a:ext cx="1323969" cy="1490893"/>
            <a:chOff x="8774264" y="1723267"/>
            <a:chExt cx="1323969" cy="14908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099CB3-1F31-48FA-17B7-EB1F20AF8CFF}"/>
                </a:ext>
              </a:extLst>
            </p:cNvPr>
            <p:cNvSpPr/>
            <p:nvPr/>
          </p:nvSpPr>
          <p:spPr>
            <a:xfrm>
              <a:off x="8825571" y="1831295"/>
              <a:ext cx="1088319" cy="648070"/>
            </a:xfrm>
            <a:prstGeom prst="rect">
              <a:avLst/>
            </a:prstGeom>
            <a:solidFill>
              <a:srgbClr val="0068B5"/>
            </a:solidFill>
            <a:ln w="12700" cap="flat" cmpd="sng" algn="ctr">
              <a:solidFill>
                <a:srgbClr val="0068B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145EED-4C3A-BBF6-3C84-9CB49D4E27D3}"/>
                </a:ext>
              </a:extLst>
            </p:cNvPr>
            <p:cNvCxnSpPr/>
            <p:nvPr/>
          </p:nvCxnSpPr>
          <p:spPr>
            <a:xfrm>
              <a:off x="9332360" y="2479365"/>
              <a:ext cx="2808" cy="369896"/>
            </a:xfrm>
            <a:prstGeom prst="line">
              <a:avLst/>
            </a:prstGeom>
            <a:noFill/>
            <a:ln w="6350" cap="flat" cmpd="sng" algn="ctr">
              <a:solidFill>
                <a:srgbClr val="0068B5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FF36E5-CE54-FF08-F5D5-AD3BD2950F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8175" y="2571896"/>
              <a:ext cx="103103" cy="162014"/>
            </a:xfrm>
            <a:prstGeom prst="line">
              <a:avLst/>
            </a:prstGeom>
            <a:noFill/>
            <a:ln w="6350" cap="flat" cmpd="sng" algn="ctr">
              <a:solidFill>
                <a:srgbClr val="0068B5"/>
              </a:solidFill>
              <a:prstDash val="solid"/>
              <a:miter lim="800000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AB6C6F-829A-BF05-81C7-AD19A9A8EA20}"/>
                </a:ext>
              </a:extLst>
            </p:cNvPr>
            <p:cNvSpPr txBox="1"/>
            <p:nvPr/>
          </p:nvSpPr>
          <p:spPr>
            <a:xfrm>
              <a:off x="8774264" y="2463868"/>
              <a:ext cx="65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552560-7BDA-1AD3-78C8-976BCFED6F5C}"/>
                </a:ext>
              </a:extLst>
            </p:cNvPr>
            <p:cNvSpPr/>
            <p:nvPr/>
          </p:nvSpPr>
          <p:spPr>
            <a:xfrm>
              <a:off x="9009914" y="1723267"/>
              <a:ext cx="1088319" cy="648070"/>
            </a:xfrm>
            <a:prstGeom prst="rect">
              <a:avLst/>
            </a:prstGeom>
            <a:solidFill>
              <a:srgbClr val="00C7FD"/>
            </a:solidFill>
            <a:ln w="12700" cap="flat" cmpd="sng" algn="ctr">
              <a:solidFill>
                <a:srgbClr val="00C7FD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One Text Light"/>
                </a:rPr>
                <a:t>LP5 Die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CF4A14-E93D-638B-D7AC-D07B88771BE7}"/>
                </a:ext>
              </a:extLst>
            </p:cNvPr>
            <p:cNvCxnSpPr>
              <a:cxnSpLocks/>
            </p:cNvCxnSpPr>
            <p:nvPr/>
          </p:nvCxnSpPr>
          <p:spPr>
            <a:xfrm>
              <a:off x="9516703" y="2371337"/>
              <a:ext cx="0" cy="477924"/>
            </a:xfrm>
            <a:prstGeom prst="line">
              <a:avLst/>
            </a:prstGeom>
            <a:solidFill>
              <a:srgbClr val="00C7FD"/>
            </a:solidFill>
            <a:ln w="12700" cap="flat" cmpd="sng" algn="ctr">
              <a:solidFill>
                <a:srgbClr val="00C7FD">
                  <a:shade val="1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626112-FC50-3335-2851-4A05E46A94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82518" y="2463868"/>
              <a:ext cx="103103" cy="162014"/>
            </a:xfrm>
            <a:prstGeom prst="line">
              <a:avLst/>
            </a:prstGeom>
            <a:solidFill>
              <a:srgbClr val="00C7FD"/>
            </a:solidFill>
            <a:ln w="12700" cap="flat" cmpd="sng" algn="ctr">
              <a:solidFill>
                <a:srgbClr val="00C7FD">
                  <a:shade val="1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573FDD-DE3A-79A7-73C7-8B5E255C58A9}"/>
                </a:ext>
              </a:extLst>
            </p:cNvPr>
            <p:cNvSpPr txBox="1"/>
            <p:nvPr/>
          </p:nvSpPr>
          <p:spPr>
            <a:xfrm>
              <a:off x="9385609" y="2451650"/>
              <a:ext cx="65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EE219B-F0B0-0972-5157-A2288317EF15}"/>
                </a:ext>
              </a:extLst>
            </p:cNvPr>
            <p:cNvCxnSpPr>
              <a:cxnSpLocks/>
            </p:cNvCxnSpPr>
            <p:nvPr/>
          </p:nvCxnSpPr>
          <p:spPr>
            <a:xfrm>
              <a:off x="9332360" y="2849261"/>
              <a:ext cx="184343" cy="0"/>
            </a:xfrm>
            <a:prstGeom prst="line">
              <a:avLst/>
            </a:prstGeom>
            <a:noFill/>
            <a:ln w="6350" cap="flat" cmpd="sng" algn="ctr">
              <a:solidFill>
                <a:srgbClr val="0068B5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297988-DF4A-3FF6-2E24-B389796FE9D8}"/>
                </a:ext>
              </a:extLst>
            </p:cNvPr>
            <p:cNvCxnSpPr/>
            <p:nvPr/>
          </p:nvCxnSpPr>
          <p:spPr>
            <a:xfrm>
              <a:off x="9429807" y="2844264"/>
              <a:ext cx="2808" cy="369896"/>
            </a:xfrm>
            <a:prstGeom prst="line">
              <a:avLst/>
            </a:prstGeom>
            <a:noFill/>
            <a:ln w="6350" cap="flat" cmpd="sng" algn="ctr">
              <a:solidFill>
                <a:srgbClr val="0068B5"/>
              </a:solidFill>
              <a:prstDash val="solid"/>
              <a:miter lim="800000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1A9828-CBD0-9725-2BEF-F7EA24CE2407}"/>
                </a:ext>
              </a:extLst>
            </p:cNvPr>
            <p:cNvSpPr txBox="1"/>
            <p:nvPr/>
          </p:nvSpPr>
          <p:spPr>
            <a:xfrm>
              <a:off x="8969701" y="2872908"/>
              <a:ext cx="65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x16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BE660-932C-DB19-5555-5E26765A6750}"/>
              </a:ext>
            </a:extLst>
          </p:cNvPr>
          <p:cNvCxnSpPr>
            <a:cxnSpLocks/>
          </p:cNvCxnSpPr>
          <p:nvPr/>
        </p:nvCxnSpPr>
        <p:spPr>
          <a:xfrm>
            <a:off x="9665635" y="615327"/>
            <a:ext cx="0" cy="1865406"/>
          </a:xfrm>
          <a:prstGeom prst="line">
            <a:avLst/>
          </a:prstGeom>
          <a:noFill/>
          <a:ln w="6350" cap="flat" cmpd="sng" algn="ctr">
            <a:solidFill>
              <a:srgbClr val="525252"/>
            </a:solidFill>
            <a:prstDash val="dash"/>
            <a:miter lim="800000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D5E48C5-1907-7B38-CC6C-91A82C981ED1}"/>
              </a:ext>
            </a:extLst>
          </p:cNvPr>
          <p:cNvSpPr txBox="1"/>
          <p:nvPr/>
        </p:nvSpPr>
        <p:spPr>
          <a:xfrm>
            <a:off x="7713042" y="620049"/>
            <a:ext cx="167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525252"/>
                </a:solidFill>
                <a:latin typeface="IntelOne Text Light"/>
              </a:rPr>
              <a:t>Native Mode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C6F14FA-383A-44B1-79C1-8BB95F5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58341"/>
              </p:ext>
            </p:extLst>
          </p:nvPr>
        </p:nvGraphicFramePr>
        <p:xfrm>
          <a:off x="527742" y="2651031"/>
          <a:ext cx="10933034" cy="3373120"/>
        </p:xfrm>
        <a:graphic>
          <a:graphicData uri="http://schemas.openxmlformats.org/drawingml/2006/table">
            <a:tbl>
              <a:tblPr firstRow="1" bandRow="1"/>
              <a:tblGrid>
                <a:gridCol w="2951902">
                  <a:extLst>
                    <a:ext uri="{9D8B030D-6E8A-4147-A177-3AD203B41FA5}">
                      <a16:colId xmlns:a16="http://schemas.microsoft.com/office/drawing/2014/main" val="1158811553"/>
                    </a:ext>
                  </a:extLst>
                </a:gridCol>
                <a:gridCol w="1995283">
                  <a:extLst>
                    <a:ext uri="{9D8B030D-6E8A-4147-A177-3AD203B41FA5}">
                      <a16:colId xmlns:a16="http://schemas.microsoft.com/office/drawing/2014/main" val="2291846280"/>
                    </a:ext>
                  </a:extLst>
                </a:gridCol>
                <a:gridCol w="1995283">
                  <a:extLst>
                    <a:ext uri="{9D8B030D-6E8A-4147-A177-3AD203B41FA5}">
                      <a16:colId xmlns:a16="http://schemas.microsoft.com/office/drawing/2014/main" val="2210483585"/>
                    </a:ext>
                  </a:extLst>
                </a:gridCol>
                <a:gridCol w="1995283">
                  <a:extLst>
                    <a:ext uri="{9D8B030D-6E8A-4147-A177-3AD203B41FA5}">
                      <a16:colId xmlns:a16="http://schemas.microsoft.com/office/drawing/2014/main" val="2948948214"/>
                    </a:ext>
                  </a:extLst>
                </a:gridCol>
                <a:gridCol w="1995283">
                  <a:extLst>
                    <a:ext uri="{9D8B030D-6E8A-4147-A177-3AD203B41FA5}">
                      <a16:colId xmlns:a16="http://schemas.microsoft.com/office/drawing/2014/main" val="92106958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Data Width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x16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x8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x16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x8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92757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Burst length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32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32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8321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Bits per access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512 bits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128 bits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256 bits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256 bits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388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Power Efficiency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Best</a:t>
                      </a:r>
                      <a:endParaRPr lang="en-US" sz="16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Worst due to 2x capacity and low BW efficiency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In-between</a:t>
                      </a:r>
                    </a:p>
                    <a:p>
                      <a:pPr algn="ctr"/>
                      <a:r>
                        <a:rPr lang="en-US" sz="1600"/>
                        <a:t>(low BW efficiency but 1x capacity)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Lower than x16/BL32 due to 2x capacity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103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BW Efficiency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Best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Worst due to BL16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Worst due to BL16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Same as x16/BL32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7904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RAS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Worst.</a:t>
                      </a:r>
                    </a:p>
                    <a:p>
                      <a:pPr algn="ctr"/>
                      <a:r>
                        <a:rPr lang="en-US" sz="1600"/>
                        <a:t>Will be same as x8/BL16 with 256B access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Best for 64B accesses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Same as x8 BL16 with 128B access, else lower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Same as x8/BL16 with 128B access, else lower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6467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A47B901-5F13-CD15-A793-1F251756F509}"/>
              </a:ext>
            </a:extLst>
          </p:cNvPr>
          <p:cNvSpPr txBox="1"/>
          <p:nvPr/>
        </p:nvSpPr>
        <p:spPr>
          <a:xfrm>
            <a:off x="10010963" y="601442"/>
            <a:ext cx="167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525252"/>
                </a:solidFill>
                <a:latin typeface="IntelOne Text Light"/>
              </a:rPr>
              <a:t>Byte Mode</a:t>
            </a:r>
          </a:p>
        </p:txBody>
      </p:sp>
    </p:spTree>
    <p:extLst>
      <p:ext uri="{BB962C8B-B14F-4D97-AF65-F5344CB8AC3E}">
        <p14:creationId xmlns:p14="http://schemas.microsoft.com/office/powerpoint/2010/main" val="16168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4DF6294-086E-4F83-B2CB-D80300673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00711"/>
              </p:ext>
            </p:extLst>
          </p:nvPr>
        </p:nvGraphicFramePr>
        <p:xfrm>
          <a:off x="1221478" y="533724"/>
          <a:ext cx="9624321" cy="5293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252">
                  <a:extLst>
                    <a:ext uri="{9D8B030D-6E8A-4147-A177-3AD203B41FA5}">
                      <a16:colId xmlns:a16="http://schemas.microsoft.com/office/drawing/2014/main" val="1581014286"/>
                    </a:ext>
                  </a:extLst>
                </a:gridCol>
                <a:gridCol w="6676069">
                  <a:extLst>
                    <a:ext uri="{9D8B030D-6E8A-4147-A177-3AD203B41FA5}">
                      <a16:colId xmlns:a16="http://schemas.microsoft.com/office/drawing/2014/main" val="2917313027"/>
                    </a:ext>
                  </a:extLst>
                </a:gridCol>
              </a:tblGrid>
              <a:tr h="693777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DMR-XP Memory Controller RAS Features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97660"/>
                  </a:ext>
                </a:extLst>
              </a:tr>
              <a:tr h="518519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Link to HSD 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206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https://hsdes.intel.com/appstore/article/#/14022145091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144769"/>
                  </a:ext>
                </a:extLst>
              </a:tr>
              <a:tr h="583898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Link to HAS 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2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https://docs.intel.com/documents/arch_datacenter/DMR/DMR-AI/RAS/DMR-AI_RAS_HAS.html</a:t>
                      </a:r>
                      <a:endParaRPr lang="en-US" sz="1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329302"/>
                  </a:ext>
                </a:extLst>
              </a:tr>
              <a:tr h="5185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WG Reviews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Mem Arch WG, DMR-XP RAS WG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4178"/>
                  </a:ext>
                </a:extLst>
              </a:tr>
              <a:tr h="583898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Presenter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Hsing-Min Chen</a:t>
                      </a:r>
                    </a:p>
                    <a:p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Collaboration with Intel Lab: </a:t>
                      </a:r>
                      <a:r>
                        <a:rPr lang="en-US" sz="1800" b="0">
                          <a:solidFill>
                            <a:schemeClr val="tx2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Wei Wu</a:t>
                      </a:r>
                      <a:endParaRPr lang="en-US" sz="1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208389"/>
                  </a:ext>
                </a:extLst>
              </a:tr>
              <a:tr h="545399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Scribe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John Holm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477498"/>
                  </a:ext>
                </a:extLst>
              </a:tr>
              <a:tr h="1584865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Required Attendees/Stakeholders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Rajat Agarwal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Philip Hillier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Hussein Alameer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Sreenivas Mandava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Jing Ling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Wei Wu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55398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62A01C-240B-A11F-6650-4DBD1EDA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7E0662-5C03-168F-A2C7-30F76226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D8D-BE4B-4B06-A10F-C7C8F4AC18B6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836C9F-605B-1ED0-D62E-4AAE4BEE523D}"/>
              </a:ext>
            </a:extLst>
          </p:cNvPr>
          <p:cNvSpPr txBox="1">
            <a:spLocks/>
          </p:cNvSpPr>
          <p:nvPr/>
        </p:nvSpPr>
        <p:spPr>
          <a:xfrm>
            <a:off x="220133" y="120094"/>
            <a:ext cx="10972800" cy="751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/>
              </a:rPr>
              <a:t>High Bandwidth Mode – Detection/Correction Flow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F423D-6DFB-24F8-5932-96C1E6D23EB6}"/>
              </a:ext>
            </a:extLst>
          </p:cNvPr>
          <p:cNvSpPr/>
          <p:nvPr/>
        </p:nvSpPr>
        <p:spPr>
          <a:xfrm>
            <a:off x="648849" y="1516129"/>
            <a:ext cx="1785673" cy="429747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512b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6AD1DD-6125-E7E6-6F94-6D7D0CDDB53F}"/>
              </a:ext>
            </a:extLst>
          </p:cNvPr>
          <p:cNvSpPr/>
          <p:nvPr/>
        </p:nvSpPr>
        <p:spPr>
          <a:xfrm>
            <a:off x="2434522" y="1516128"/>
            <a:ext cx="791278" cy="429747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32b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251AA-150F-258B-4EDE-14421044A2D9}"/>
              </a:ext>
            </a:extLst>
          </p:cNvPr>
          <p:cNvSpPr txBox="1"/>
          <p:nvPr/>
        </p:nvSpPr>
        <p:spPr>
          <a:xfrm>
            <a:off x="513540" y="972372"/>
            <a:ext cx="899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IntelOne Text Light"/>
              </a:rPr>
              <a:t>Requested line A and A is read from the same LPDDR5 device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A4E9C-EC10-A334-3C4B-DE7D89974C63}"/>
              </a:ext>
            </a:extLst>
          </p:cNvPr>
          <p:cNvSpPr txBox="1"/>
          <p:nvPr/>
        </p:nvSpPr>
        <p:spPr>
          <a:xfrm>
            <a:off x="513540" y="2214330"/>
            <a:ext cx="10385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525252">
                    <a:lumMod val="50000"/>
                  </a:srgbClr>
                </a:solidFill>
                <a:latin typeface="IntelOne Text Light"/>
              </a:rPr>
              <a:t>Single </a:t>
            </a:r>
            <a:r>
              <a:rPr lang="en-US" err="1">
                <a:solidFill>
                  <a:srgbClr val="525252">
                    <a:lumMod val="50000"/>
                  </a:srgbClr>
                </a:solidFill>
                <a:latin typeface="IntelOne Text Light"/>
              </a:rPr>
              <a:t>cacheline</a:t>
            </a:r>
            <a:r>
              <a:rPr lang="en-US">
                <a:solidFill>
                  <a:srgbClr val="525252">
                    <a:lumMod val="50000"/>
                  </a:srgbClr>
                </a:solidFill>
                <a:latin typeface="IntelOne Text Light"/>
              </a:rPr>
              <a:t> 512b and 32b ECC will be provided by DMI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525252">
                    <a:lumMod val="50000"/>
                  </a:srgbClr>
                </a:solidFill>
                <a:latin typeface="IntelOne Text Light"/>
              </a:rPr>
              <a:t>32b ECC performs 1b/2b/1 burst/2 burst correction and some level of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525252">
                  <a:lumMod val="50000"/>
                </a:srgbClr>
              </a:solidFill>
              <a:latin typeface="IntelOne Text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F9E8F-F9DD-B7A0-1873-715866B10C1E}"/>
              </a:ext>
            </a:extLst>
          </p:cNvPr>
          <p:cNvSpPr txBox="1"/>
          <p:nvPr/>
        </p:nvSpPr>
        <p:spPr>
          <a:xfrm>
            <a:off x="580886" y="3382925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rgbClr val="525252"/>
                </a:solidFill>
                <a:latin typeface="IntelOne Text Light"/>
              </a:rPr>
              <a:t>Cacheline</a:t>
            </a:r>
            <a:r>
              <a:rPr lang="en-US">
                <a:solidFill>
                  <a:srgbClr val="525252"/>
                </a:solidFill>
                <a:latin typeface="IntelOne Text Light"/>
              </a:rPr>
              <a:t> and 32b ECC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6CDF0EA-38EF-37C7-1783-B02909B45541}"/>
              </a:ext>
            </a:extLst>
          </p:cNvPr>
          <p:cNvSpPr/>
          <p:nvPr/>
        </p:nvSpPr>
        <p:spPr>
          <a:xfrm>
            <a:off x="2299057" y="3584109"/>
            <a:ext cx="677333" cy="202877"/>
          </a:xfrm>
          <a:prstGeom prst="rightArrow">
            <a:avLst/>
          </a:prstGeom>
          <a:solidFill>
            <a:srgbClr val="0068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AE37BC-04FE-4B7F-6B1A-B1A54747A08B}"/>
              </a:ext>
            </a:extLst>
          </p:cNvPr>
          <p:cNvSpPr/>
          <p:nvPr/>
        </p:nvSpPr>
        <p:spPr>
          <a:xfrm>
            <a:off x="3023795" y="3406114"/>
            <a:ext cx="1899386" cy="914421"/>
          </a:xfrm>
          <a:prstGeom prst="rect">
            <a:avLst/>
          </a:prstGeom>
          <a:noFill/>
          <a:ln w="12700" cap="flat" cmpd="sng" algn="ctr">
            <a:solidFill>
              <a:srgbClr val="004A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25252">
                    <a:lumMod val="50000"/>
                  </a:srgbClr>
                </a:solidFill>
                <a:effectLst/>
                <a:uLnTx/>
                <a:uFillTx/>
                <a:latin typeface="IntelOne Text Light"/>
              </a:rPr>
              <a:t>Error detected by 32b ECC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898C09D-3AE9-1983-DB85-8CB424CBDD00}"/>
              </a:ext>
            </a:extLst>
          </p:cNvPr>
          <p:cNvSpPr/>
          <p:nvPr/>
        </p:nvSpPr>
        <p:spPr>
          <a:xfrm>
            <a:off x="5137137" y="3584109"/>
            <a:ext cx="677333" cy="202877"/>
          </a:xfrm>
          <a:prstGeom prst="rightArrow">
            <a:avLst/>
          </a:prstGeom>
          <a:solidFill>
            <a:srgbClr val="0068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8C172-3620-282A-5058-E1332C95A390}"/>
              </a:ext>
            </a:extLst>
          </p:cNvPr>
          <p:cNvSpPr txBox="1"/>
          <p:nvPr/>
        </p:nvSpPr>
        <p:spPr>
          <a:xfrm>
            <a:off x="4096399" y="4629720"/>
            <a:ext cx="61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25252"/>
                </a:solidFill>
                <a:latin typeface="IntelOne Text Light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49C779-4460-0F51-0DC1-56FCCD0811FC}"/>
              </a:ext>
            </a:extLst>
          </p:cNvPr>
          <p:cNvSpPr txBox="1"/>
          <p:nvPr/>
        </p:nvSpPr>
        <p:spPr>
          <a:xfrm>
            <a:off x="3275357" y="5296813"/>
            <a:ext cx="15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25252"/>
                </a:solidFill>
                <a:latin typeface="IntelOne Text Light"/>
              </a:rPr>
              <a:t>No Error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90E830C-ED07-3A6A-8F17-4DA156E23AE9}"/>
              </a:ext>
            </a:extLst>
          </p:cNvPr>
          <p:cNvSpPr/>
          <p:nvPr/>
        </p:nvSpPr>
        <p:spPr>
          <a:xfrm rot="5400000">
            <a:off x="3586071" y="4732189"/>
            <a:ext cx="677333" cy="202877"/>
          </a:xfrm>
          <a:prstGeom prst="rightArrow">
            <a:avLst/>
          </a:prstGeom>
          <a:solidFill>
            <a:srgbClr val="0068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F20DE-1BD8-BD92-D427-88AAADF548F0}"/>
              </a:ext>
            </a:extLst>
          </p:cNvPr>
          <p:cNvSpPr txBox="1"/>
          <p:nvPr/>
        </p:nvSpPr>
        <p:spPr>
          <a:xfrm>
            <a:off x="5263273" y="3251238"/>
            <a:ext cx="61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25252"/>
                </a:solidFill>
                <a:latin typeface="IntelOne Text Light"/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301557-B837-E318-A954-64E1D2C78D7A}"/>
              </a:ext>
            </a:extLst>
          </p:cNvPr>
          <p:cNvSpPr txBox="1"/>
          <p:nvPr/>
        </p:nvSpPr>
        <p:spPr>
          <a:xfrm>
            <a:off x="6141286" y="3382925"/>
            <a:ext cx="491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525252"/>
                </a:solidFill>
                <a:latin typeface="IntelOne Text Light"/>
              </a:rPr>
              <a:t>If syndrome matches 1b/2b/1 burst/2 burst error symptom, perform correction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525252"/>
                </a:solidFill>
                <a:latin typeface="IntelOne Text Light"/>
              </a:rPr>
              <a:t>Declare DUE for the other cases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solidFill>
                <a:srgbClr val="525252"/>
              </a:solidFill>
              <a:latin typeface="IntelOn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792018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9A834-5F73-9426-2A2F-E06EABBB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CEC2A-FAC0-A172-26F3-2DA933D2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D8D-BE4B-4B06-A10F-C7C8F4AC18B6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C9B5DC-44AD-0B81-E054-1061DE7D8E37}"/>
              </a:ext>
            </a:extLst>
          </p:cNvPr>
          <p:cNvSpPr txBox="1">
            <a:spLocks/>
          </p:cNvSpPr>
          <p:nvPr/>
        </p:nvSpPr>
        <p:spPr>
          <a:xfrm>
            <a:off x="220133" y="120094"/>
            <a:ext cx="10972800" cy="751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/>
              </a:rPr>
              <a:t>High RAS (Lockstep) Mode – Detection/Correction Flow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9BB35-3579-4231-ED6E-643B4FB74FAD}"/>
              </a:ext>
            </a:extLst>
          </p:cNvPr>
          <p:cNvSpPr/>
          <p:nvPr/>
        </p:nvSpPr>
        <p:spPr>
          <a:xfrm>
            <a:off x="149317" y="1884210"/>
            <a:ext cx="1442852" cy="255320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128b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A4E63-EB00-0EF3-8FE4-EF2234B1F47A}"/>
              </a:ext>
            </a:extLst>
          </p:cNvPr>
          <p:cNvSpPr/>
          <p:nvPr/>
        </p:nvSpPr>
        <p:spPr>
          <a:xfrm>
            <a:off x="1592169" y="1884210"/>
            <a:ext cx="583763" cy="255320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8b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9ACBC-6F35-4511-BCCC-6CC2C1C883F7}"/>
              </a:ext>
            </a:extLst>
          </p:cNvPr>
          <p:cNvSpPr/>
          <p:nvPr/>
        </p:nvSpPr>
        <p:spPr>
          <a:xfrm>
            <a:off x="0" y="1760755"/>
            <a:ext cx="11522472" cy="51404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DA061-8973-6323-D751-E4E81E37B195}"/>
              </a:ext>
            </a:extLst>
          </p:cNvPr>
          <p:cNvSpPr txBox="1"/>
          <p:nvPr/>
        </p:nvSpPr>
        <p:spPr>
          <a:xfrm>
            <a:off x="9695401" y="1423493"/>
            <a:ext cx="128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Calibri" panose="020F0502020204030204"/>
              </a:rPr>
              <a:t>Lockstep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195FA-3C87-88BA-11A0-57B6367FEF7B}"/>
              </a:ext>
            </a:extLst>
          </p:cNvPr>
          <p:cNvSpPr/>
          <p:nvPr/>
        </p:nvSpPr>
        <p:spPr>
          <a:xfrm>
            <a:off x="2424319" y="1884210"/>
            <a:ext cx="1442852" cy="255320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128b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FE8F53-E926-A555-FE07-7E9467A36A4D}"/>
              </a:ext>
            </a:extLst>
          </p:cNvPr>
          <p:cNvSpPr/>
          <p:nvPr/>
        </p:nvSpPr>
        <p:spPr>
          <a:xfrm>
            <a:off x="3867171" y="1884210"/>
            <a:ext cx="583763" cy="255320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8b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C7234F-F2F6-642E-1CED-F42F435AAA9C}"/>
              </a:ext>
            </a:extLst>
          </p:cNvPr>
          <p:cNvSpPr/>
          <p:nvPr/>
        </p:nvSpPr>
        <p:spPr>
          <a:xfrm>
            <a:off x="4727252" y="1884210"/>
            <a:ext cx="1442852" cy="255320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128b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8C57F7-24FE-7213-902E-E0DE60207F82}"/>
              </a:ext>
            </a:extLst>
          </p:cNvPr>
          <p:cNvSpPr/>
          <p:nvPr/>
        </p:nvSpPr>
        <p:spPr>
          <a:xfrm>
            <a:off x="6170104" y="1884210"/>
            <a:ext cx="583763" cy="255320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8b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DD1B9A-02C8-31FC-E859-F71AEE20CFC3}"/>
              </a:ext>
            </a:extLst>
          </p:cNvPr>
          <p:cNvSpPr/>
          <p:nvPr/>
        </p:nvSpPr>
        <p:spPr>
          <a:xfrm>
            <a:off x="6985597" y="1888158"/>
            <a:ext cx="1442852" cy="255320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128b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B4D482-B492-33C3-883E-824B7C1FF214}"/>
              </a:ext>
            </a:extLst>
          </p:cNvPr>
          <p:cNvSpPr/>
          <p:nvPr/>
        </p:nvSpPr>
        <p:spPr>
          <a:xfrm>
            <a:off x="8428449" y="1888158"/>
            <a:ext cx="583763" cy="255320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8b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0AD08-B78B-DB23-F965-7993BFD76FCD}"/>
              </a:ext>
            </a:extLst>
          </p:cNvPr>
          <p:cNvSpPr/>
          <p:nvPr/>
        </p:nvSpPr>
        <p:spPr>
          <a:xfrm>
            <a:off x="9327184" y="1888614"/>
            <a:ext cx="1442852" cy="255320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128b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9ABFE-63A2-E037-8D3C-1B9251E42914}"/>
              </a:ext>
            </a:extLst>
          </p:cNvPr>
          <p:cNvSpPr/>
          <p:nvPr/>
        </p:nvSpPr>
        <p:spPr>
          <a:xfrm>
            <a:off x="10770036" y="1888614"/>
            <a:ext cx="583763" cy="255320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8b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5BDB9-DFDB-18AA-E66C-FEC9A3042A19}"/>
              </a:ext>
            </a:extLst>
          </p:cNvPr>
          <p:cNvSpPr txBox="1"/>
          <p:nvPr/>
        </p:nvSpPr>
        <p:spPr>
          <a:xfrm>
            <a:off x="2354707" y="787029"/>
            <a:ext cx="899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IntelOne Text Light"/>
              </a:rPr>
              <a:t>Requested line A and A is split into 4 different devices A0, A1, A2, A3 (128b each)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67EB7D-BBE2-4D66-9233-929ADC54F3AD}"/>
              </a:ext>
            </a:extLst>
          </p:cNvPr>
          <p:cNvSpPr txBox="1"/>
          <p:nvPr/>
        </p:nvSpPr>
        <p:spPr>
          <a:xfrm>
            <a:off x="2468627" y="1306013"/>
            <a:ext cx="601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IntelOne Text Light"/>
              </a:rPr>
              <a:t>A1</a:t>
            </a:r>
            <a:endParaRPr lang="en-US">
              <a:solidFill>
                <a:srgbClr val="525252"/>
              </a:solidFill>
              <a:latin typeface="IntelOne Text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011712-07D6-BFD9-5A8B-1B79B43CDDA0}"/>
              </a:ext>
            </a:extLst>
          </p:cNvPr>
          <p:cNvSpPr txBox="1"/>
          <p:nvPr/>
        </p:nvSpPr>
        <p:spPr>
          <a:xfrm>
            <a:off x="9284605" y="1161318"/>
            <a:ext cx="2467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IntelOne Text Light"/>
              </a:rPr>
              <a:t>AP is additional ECC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129D6D-B926-B578-CAB9-0D607FB920A4}"/>
              </a:ext>
            </a:extLst>
          </p:cNvPr>
          <p:cNvSpPr txBox="1"/>
          <p:nvPr/>
        </p:nvSpPr>
        <p:spPr>
          <a:xfrm>
            <a:off x="513540" y="2415514"/>
            <a:ext cx="10679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525252">
                    <a:lumMod val="50000"/>
                  </a:srgbClr>
                </a:solidFill>
                <a:latin typeface="IntelOne Text Light"/>
              </a:rPr>
              <a:t>Access will be similar to DDR5 5x8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525252">
                    <a:lumMod val="50000"/>
                  </a:srgbClr>
                </a:solidFill>
                <a:latin typeface="IntelOne Text Light"/>
              </a:rPr>
              <a:t>Cacheline</a:t>
            </a:r>
            <a:r>
              <a:rPr lang="en-US">
                <a:solidFill>
                  <a:srgbClr val="525252">
                    <a:lumMod val="50000"/>
                  </a:srgbClr>
                </a:solidFill>
                <a:latin typeface="IntelOne Text Light"/>
              </a:rPr>
              <a:t> A will be accessed from 4 devices (in lockstep), and ECC (32b tier1 + Parity 128b+8b) performs detection/correction based on all lockstep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525252">
                    <a:lumMod val="50000"/>
                  </a:srgbClr>
                </a:solidFill>
                <a:latin typeface="IntelOne Text Light"/>
              </a:rPr>
              <a:t>32b tier1 ECC performs detection only, use all tier-1 ECC bits and Parity to determine final CE or DUE (no SDC for single device error)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525252">
                  <a:lumMod val="50000"/>
                </a:srgbClr>
              </a:solidFill>
              <a:latin typeface="IntelOne Text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2D879-98D0-458C-B3FE-47B5CBABEA0B}"/>
              </a:ext>
            </a:extLst>
          </p:cNvPr>
          <p:cNvSpPr txBox="1"/>
          <p:nvPr/>
        </p:nvSpPr>
        <p:spPr>
          <a:xfrm>
            <a:off x="716352" y="4076908"/>
            <a:ext cx="187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25252"/>
                </a:solidFill>
                <a:latin typeface="IntelOne Text Light"/>
              </a:rPr>
              <a:t>Request line B, will be read from 4 devices and 1 parity device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756E388-F889-8238-2DEB-EFB7FFB915A0}"/>
              </a:ext>
            </a:extLst>
          </p:cNvPr>
          <p:cNvSpPr/>
          <p:nvPr/>
        </p:nvSpPr>
        <p:spPr>
          <a:xfrm>
            <a:off x="2434523" y="4278092"/>
            <a:ext cx="677333" cy="202877"/>
          </a:xfrm>
          <a:prstGeom prst="rightArrow">
            <a:avLst/>
          </a:prstGeom>
          <a:solidFill>
            <a:srgbClr val="0068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E1E5C1-C0E5-9A06-5C01-787DB23A803B}"/>
              </a:ext>
            </a:extLst>
          </p:cNvPr>
          <p:cNvSpPr/>
          <p:nvPr/>
        </p:nvSpPr>
        <p:spPr>
          <a:xfrm>
            <a:off x="3159261" y="4100097"/>
            <a:ext cx="1899386" cy="914421"/>
          </a:xfrm>
          <a:prstGeom prst="rect">
            <a:avLst/>
          </a:prstGeom>
          <a:noFill/>
          <a:ln w="12700" cap="flat" cmpd="sng" algn="ctr">
            <a:solidFill>
              <a:srgbClr val="004A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25252">
                    <a:lumMod val="50000"/>
                  </a:srgbClr>
                </a:solidFill>
                <a:effectLst/>
                <a:uLnTx/>
                <a:uFillTx/>
                <a:latin typeface="IntelOne Text Light"/>
              </a:rPr>
              <a:t>Error detected by tier-1s or Parity 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05036B1-76DA-CF1C-532C-23D935BFB7F8}"/>
              </a:ext>
            </a:extLst>
          </p:cNvPr>
          <p:cNvSpPr/>
          <p:nvPr/>
        </p:nvSpPr>
        <p:spPr>
          <a:xfrm>
            <a:off x="5272603" y="4278092"/>
            <a:ext cx="677333" cy="202877"/>
          </a:xfrm>
          <a:prstGeom prst="rightArrow">
            <a:avLst/>
          </a:prstGeom>
          <a:solidFill>
            <a:srgbClr val="0068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8DB21D-2EE8-7579-FB93-FD36FF0537B7}"/>
              </a:ext>
            </a:extLst>
          </p:cNvPr>
          <p:cNvSpPr txBox="1"/>
          <p:nvPr/>
        </p:nvSpPr>
        <p:spPr>
          <a:xfrm>
            <a:off x="4231865" y="5323703"/>
            <a:ext cx="61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25252"/>
                </a:solidFill>
                <a:latin typeface="IntelOne Text Light"/>
              </a:rPr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13AEE3-CA2F-ECC5-8F10-878BA55D51E2}"/>
              </a:ext>
            </a:extLst>
          </p:cNvPr>
          <p:cNvSpPr txBox="1"/>
          <p:nvPr/>
        </p:nvSpPr>
        <p:spPr>
          <a:xfrm>
            <a:off x="3540788" y="5909539"/>
            <a:ext cx="15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25252"/>
                </a:solidFill>
                <a:latin typeface="IntelOne Text Light"/>
              </a:rPr>
              <a:t>No Error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C5F87B9-CB37-0654-263F-3D1EA931D150}"/>
              </a:ext>
            </a:extLst>
          </p:cNvPr>
          <p:cNvSpPr/>
          <p:nvPr/>
        </p:nvSpPr>
        <p:spPr>
          <a:xfrm rot="5400000">
            <a:off x="3721537" y="5426172"/>
            <a:ext cx="677333" cy="202877"/>
          </a:xfrm>
          <a:prstGeom prst="rightArrow">
            <a:avLst/>
          </a:prstGeom>
          <a:solidFill>
            <a:srgbClr val="0068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41131D-BDF0-CC3F-7C24-BC9AC5600CAA}"/>
              </a:ext>
            </a:extLst>
          </p:cNvPr>
          <p:cNvSpPr txBox="1"/>
          <p:nvPr/>
        </p:nvSpPr>
        <p:spPr>
          <a:xfrm>
            <a:off x="5398739" y="3945221"/>
            <a:ext cx="61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25252"/>
                </a:solidFill>
                <a:latin typeface="IntelOne Text Light"/>
              </a:rPr>
              <a:t>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467917-5769-057E-74E9-B117329F143E}"/>
              </a:ext>
            </a:extLst>
          </p:cNvPr>
          <p:cNvSpPr txBox="1"/>
          <p:nvPr/>
        </p:nvSpPr>
        <p:spPr>
          <a:xfrm>
            <a:off x="6276752" y="4076908"/>
            <a:ext cx="491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525252"/>
                </a:solidFill>
                <a:latin typeface="IntelOne Text Light"/>
              </a:rPr>
              <a:t>If tier-1  and parity identified failed device =&gt; single device CE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525252"/>
                </a:solidFill>
                <a:latin typeface="IntelOne Text Light"/>
              </a:rPr>
              <a:t>Declare DUE for the other cases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solidFill>
                <a:srgbClr val="525252"/>
              </a:solidFill>
              <a:latin typeface="IntelOne Text Ligh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11AA4A-A08C-35B3-BD4D-FFD8998AE97B}"/>
              </a:ext>
            </a:extLst>
          </p:cNvPr>
          <p:cNvSpPr txBox="1"/>
          <p:nvPr/>
        </p:nvSpPr>
        <p:spPr>
          <a:xfrm>
            <a:off x="496400" y="1339604"/>
            <a:ext cx="601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IntelOne Text Light"/>
              </a:rPr>
              <a:t>A0</a:t>
            </a:r>
            <a:endParaRPr lang="en-US">
              <a:solidFill>
                <a:srgbClr val="525252"/>
              </a:solidFill>
              <a:latin typeface="IntelOne Text Ligh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5C196C-795B-94CF-DD74-69D0F69A9FEC}"/>
              </a:ext>
            </a:extLst>
          </p:cNvPr>
          <p:cNvSpPr txBox="1"/>
          <p:nvPr/>
        </p:nvSpPr>
        <p:spPr>
          <a:xfrm>
            <a:off x="4909129" y="1306013"/>
            <a:ext cx="601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IntelOne Text Light"/>
              </a:rPr>
              <a:t>A2</a:t>
            </a:r>
            <a:endParaRPr lang="en-US">
              <a:solidFill>
                <a:srgbClr val="525252"/>
              </a:solidFill>
              <a:latin typeface="IntelOne Text Ligh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515AB0-9ECE-FD63-71EC-253BF365466A}"/>
              </a:ext>
            </a:extLst>
          </p:cNvPr>
          <p:cNvSpPr txBox="1"/>
          <p:nvPr/>
        </p:nvSpPr>
        <p:spPr>
          <a:xfrm>
            <a:off x="7096867" y="1306013"/>
            <a:ext cx="601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IntelOne Text Light"/>
              </a:rPr>
              <a:t>A3</a:t>
            </a:r>
            <a:endParaRPr lang="en-US">
              <a:solidFill>
                <a:srgbClr val="525252"/>
              </a:solidFill>
              <a:latin typeface="IntelOne Text Ligh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37FB24-3CEA-0317-5682-DE8E5F1F81D9}"/>
              </a:ext>
            </a:extLst>
          </p:cNvPr>
          <p:cNvCxnSpPr/>
          <p:nvPr/>
        </p:nvCxnSpPr>
        <p:spPr>
          <a:xfrm flipH="1">
            <a:off x="716352" y="1136348"/>
            <a:ext cx="3381515" cy="25218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397F30-5AFC-CB49-86C9-A41F7FD8A1B4}"/>
              </a:ext>
            </a:extLst>
          </p:cNvPr>
          <p:cNvCxnSpPr>
            <a:cxnSpLocks/>
          </p:cNvCxnSpPr>
          <p:nvPr/>
        </p:nvCxnSpPr>
        <p:spPr>
          <a:xfrm flipH="1">
            <a:off x="2887133" y="1136348"/>
            <a:ext cx="1210734" cy="25218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550B72-7313-2496-DA2F-9565771FC3DC}"/>
              </a:ext>
            </a:extLst>
          </p:cNvPr>
          <p:cNvCxnSpPr>
            <a:cxnSpLocks/>
          </p:cNvCxnSpPr>
          <p:nvPr/>
        </p:nvCxnSpPr>
        <p:spPr>
          <a:xfrm>
            <a:off x="4097867" y="1131587"/>
            <a:ext cx="997267" cy="23217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2076C08-FD9F-40D8-8774-8DCC32D894A7}"/>
              </a:ext>
            </a:extLst>
          </p:cNvPr>
          <p:cNvCxnSpPr>
            <a:cxnSpLocks/>
          </p:cNvCxnSpPr>
          <p:nvPr/>
        </p:nvCxnSpPr>
        <p:spPr>
          <a:xfrm>
            <a:off x="4124350" y="1139645"/>
            <a:ext cx="3100356" cy="209467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2806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1037-4636-4F8D-93BA-992C3321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03" y="173875"/>
            <a:ext cx="11811087" cy="791552"/>
          </a:xfrm>
        </p:spPr>
        <p:txBody>
          <a:bodyPr>
            <a:normAutofit/>
          </a:bodyPr>
          <a:lstStyle/>
          <a:p>
            <a:r>
              <a:rPr lang="en-US"/>
              <a:t>DMR 10x4/5x8 Full SDDC – Poison Pattern Mask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6BD6-D811-45C8-AF9C-95755172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65" y="1257214"/>
            <a:ext cx="5321973" cy="3763519"/>
          </a:xfrm>
        </p:spPr>
        <p:txBody>
          <a:bodyPr>
            <a:normAutofit/>
          </a:bodyPr>
          <a:lstStyle/>
          <a:p>
            <a:r>
              <a:rPr lang="en-US"/>
              <a:t>10x4/5x8-128b</a:t>
            </a:r>
          </a:p>
          <a:p>
            <a:pPr lvl="1"/>
            <a:r>
              <a:rPr lang="en-US"/>
              <a:t>Each ECC unit: 256b data + 64b ECC </a:t>
            </a:r>
          </a:p>
          <a:p>
            <a:pPr lvl="1"/>
            <a:r>
              <a:rPr lang="en-US"/>
              <a:t>2 ECC units for a single cache line</a:t>
            </a:r>
          </a:p>
          <a:p>
            <a:r>
              <a:rPr lang="en-US"/>
              <a:t>ECC Structure</a:t>
            </a:r>
          </a:p>
          <a:p>
            <a:pPr lvl="1"/>
            <a:r>
              <a:rPr lang="en-US"/>
              <a:t>Poison pattern (mask): all zero data + non-zero ECC pattern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Need two units</a:t>
            </a:r>
            <a:r>
              <a:rPr lang="en-US"/>
              <a:t> both hit SDC then it is an SDC.</a:t>
            </a:r>
          </a:p>
          <a:p>
            <a:r>
              <a:rPr lang="en-US"/>
              <a:t>Write flow (single ECC unit):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5EF2D5-5B17-89CA-FE65-9D93690D3EB6}"/>
              </a:ext>
            </a:extLst>
          </p:cNvPr>
          <p:cNvGrpSpPr/>
          <p:nvPr/>
        </p:nvGrpSpPr>
        <p:grpSpPr>
          <a:xfrm>
            <a:off x="7306129" y="1186966"/>
            <a:ext cx="3979937" cy="1759916"/>
            <a:chOff x="8567803" y="1160274"/>
            <a:chExt cx="3979937" cy="17599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C5263D-0AD4-4031-A9A6-24BA3C49622B}"/>
                </a:ext>
              </a:extLst>
            </p:cNvPr>
            <p:cNvSpPr txBox="1"/>
            <p:nvPr/>
          </p:nvSpPr>
          <p:spPr>
            <a:xfrm>
              <a:off x="8567803" y="1160274"/>
              <a:ext cx="3979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Poison pattern Mask – 10x4/5x8-128b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48AD13-18AF-406A-93D7-760B798E787D}"/>
                </a:ext>
              </a:extLst>
            </p:cNvPr>
            <p:cNvSpPr/>
            <p:nvPr/>
          </p:nvSpPr>
          <p:spPr>
            <a:xfrm>
              <a:off x="10086463" y="1627015"/>
              <a:ext cx="1940943" cy="568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0000_..._0000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0000_..._0000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8293D7-24C7-4085-8515-5D6E9CC5D395}"/>
                </a:ext>
              </a:extLst>
            </p:cNvPr>
            <p:cNvSpPr/>
            <p:nvPr/>
          </p:nvSpPr>
          <p:spPr>
            <a:xfrm>
              <a:off x="8801937" y="1627016"/>
              <a:ext cx="1284526" cy="5683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FFFF_FFFF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FFFF_FFFF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A5AF50-EA08-A16C-05B0-51330BE1A524}"/>
                </a:ext>
              </a:extLst>
            </p:cNvPr>
            <p:cNvSpPr/>
            <p:nvPr/>
          </p:nvSpPr>
          <p:spPr>
            <a:xfrm>
              <a:off x="10086463" y="2351863"/>
              <a:ext cx="1940943" cy="568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0000_..._0000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0000_..._0000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28A1B6-815D-A955-1C44-8B6353939173}"/>
                </a:ext>
              </a:extLst>
            </p:cNvPr>
            <p:cNvSpPr/>
            <p:nvPr/>
          </p:nvSpPr>
          <p:spPr>
            <a:xfrm>
              <a:off x="8801937" y="2351864"/>
              <a:ext cx="1284526" cy="5683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FFFF_FFFF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FFFF_FFFF</a:t>
              </a:r>
            </a:p>
          </p:txBody>
        </p:sp>
      </p:grp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C742431-91A7-1C54-503B-B99E8B0487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7424" y="3356813"/>
          <a:ext cx="5345106" cy="165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035374" imgH="939903" progId="Excel.Sheet.12">
                  <p:embed/>
                </p:oleObj>
              </mc:Choice>
              <mc:Fallback>
                <p:oleObj name="Worksheet" r:id="rId3" imgW="3035374" imgH="939903" progId="Excel.Sheet.12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C742431-91A7-1C54-503B-B99E8B048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7424" y="3356813"/>
                        <a:ext cx="5345106" cy="1654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F2107FC-6A64-2392-916B-FA76CF6E2239}"/>
              </a:ext>
            </a:extLst>
          </p:cNvPr>
          <p:cNvSpPr txBox="1"/>
          <p:nvPr/>
        </p:nvSpPr>
        <p:spPr>
          <a:xfrm>
            <a:off x="7823202" y="2958066"/>
            <a:ext cx="391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Poison pattern Mask – 10x4/5x8-128b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E234D0-2DE7-73EC-A491-231883951E39}"/>
              </a:ext>
            </a:extLst>
          </p:cNvPr>
          <p:cNvGrpSpPr/>
          <p:nvPr/>
        </p:nvGrpSpPr>
        <p:grpSpPr>
          <a:xfrm>
            <a:off x="334365" y="5218338"/>
            <a:ext cx="8708008" cy="1230846"/>
            <a:chOff x="251604" y="5138954"/>
            <a:chExt cx="8708008" cy="12308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A9D682-54E0-7E86-14E4-1F92149FA54A}"/>
                </a:ext>
              </a:extLst>
            </p:cNvPr>
            <p:cNvSpPr/>
            <p:nvPr/>
          </p:nvSpPr>
          <p:spPr>
            <a:xfrm>
              <a:off x="251604" y="5152752"/>
              <a:ext cx="1314730" cy="4480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256b data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19E9E93-86AD-2C89-8B5B-E96EA0BDDC14}"/>
                </a:ext>
              </a:extLst>
            </p:cNvPr>
            <p:cNvSpPr/>
            <p:nvPr/>
          </p:nvSpPr>
          <p:spPr>
            <a:xfrm>
              <a:off x="1706937" y="5274733"/>
              <a:ext cx="254000" cy="1947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A4839A-4757-5CF0-F44B-708BFFF97577}"/>
                </a:ext>
              </a:extLst>
            </p:cNvPr>
            <p:cNvSpPr/>
            <p:nvPr/>
          </p:nvSpPr>
          <p:spPr>
            <a:xfrm>
              <a:off x="2101540" y="5148083"/>
              <a:ext cx="1314730" cy="4480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256b 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FFF35A-C569-2A55-8C25-5D3C9FB3BC19}"/>
                </a:ext>
              </a:extLst>
            </p:cNvPr>
            <p:cNvSpPr/>
            <p:nvPr/>
          </p:nvSpPr>
          <p:spPr>
            <a:xfrm>
              <a:off x="3416270" y="5148084"/>
              <a:ext cx="952530" cy="448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64b ECC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F519FDC-F1EB-3B6F-AC51-E19DCBB2CC96}"/>
                </a:ext>
              </a:extLst>
            </p:cNvPr>
            <p:cNvSpPr/>
            <p:nvPr/>
          </p:nvSpPr>
          <p:spPr>
            <a:xfrm>
              <a:off x="4465204" y="5265604"/>
              <a:ext cx="254000" cy="1947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14360F-DAFA-84C0-492F-93E78A9241BF}"/>
                </a:ext>
              </a:extLst>
            </p:cNvPr>
            <p:cNvSpPr txBox="1"/>
            <p:nvPr/>
          </p:nvSpPr>
          <p:spPr>
            <a:xfrm>
              <a:off x="3892535" y="5723469"/>
              <a:ext cx="1670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XOR 64b Poison Pattern Mask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7F6B0A-A4F6-5949-ADC7-892CE98513FA}"/>
                </a:ext>
              </a:extLst>
            </p:cNvPr>
            <p:cNvSpPr/>
            <p:nvPr/>
          </p:nvSpPr>
          <p:spPr>
            <a:xfrm>
              <a:off x="4802925" y="5148083"/>
              <a:ext cx="1314730" cy="4480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256b data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D961C1-1E93-D3B6-3AA8-694409C9CC6D}"/>
                </a:ext>
              </a:extLst>
            </p:cNvPr>
            <p:cNvSpPr/>
            <p:nvPr/>
          </p:nvSpPr>
          <p:spPr>
            <a:xfrm>
              <a:off x="6131745" y="5147421"/>
              <a:ext cx="952530" cy="448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ECC^MASK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12AEEA-8D44-9826-A3D4-753F6C1B966F}"/>
                </a:ext>
              </a:extLst>
            </p:cNvPr>
            <p:cNvSpPr/>
            <p:nvPr/>
          </p:nvSpPr>
          <p:spPr>
            <a:xfrm>
              <a:off x="6157146" y="5138954"/>
              <a:ext cx="927129" cy="4480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5C86038D-B329-350E-E0D7-AACBEFFCF604}"/>
                </a:ext>
              </a:extLst>
            </p:cNvPr>
            <p:cNvSpPr/>
            <p:nvPr/>
          </p:nvSpPr>
          <p:spPr>
            <a:xfrm>
              <a:off x="7250310" y="5274733"/>
              <a:ext cx="254000" cy="1947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20DDE6-7387-8397-E0A7-940BB5FCF884}"/>
                </a:ext>
              </a:extLst>
            </p:cNvPr>
            <p:cNvSpPr txBox="1"/>
            <p:nvPr/>
          </p:nvSpPr>
          <p:spPr>
            <a:xfrm>
              <a:off x="7611533" y="5147421"/>
              <a:ext cx="13480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594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1037-4636-4F8D-93BA-992C3321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03" y="173875"/>
            <a:ext cx="11811087" cy="791552"/>
          </a:xfrm>
        </p:spPr>
        <p:txBody>
          <a:bodyPr>
            <a:normAutofit/>
          </a:bodyPr>
          <a:lstStyle/>
          <a:p>
            <a:r>
              <a:rPr lang="en-US"/>
              <a:t>DMR 10x4/5x8 Full SDDC – TD Pattern Mask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6BD6-D811-45C8-AF9C-95755172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68" y="1174420"/>
            <a:ext cx="5321973" cy="3462526"/>
          </a:xfrm>
        </p:spPr>
        <p:txBody>
          <a:bodyPr>
            <a:normAutofit/>
          </a:bodyPr>
          <a:lstStyle/>
          <a:p>
            <a:r>
              <a:rPr lang="en-US"/>
              <a:t>10x4/5x8-128b</a:t>
            </a:r>
          </a:p>
          <a:p>
            <a:pPr lvl="1"/>
            <a:r>
              <a:rPr lang="en-US"/>
              <a:t>Each ECC unit: 256b data + 64b ECC </a:t>
            </a:r>
          </a:p>
          <a:p>
            <a:pPr lvl="1"/>
            <a:r>
              <a:rPr lang="en-US"/>
              <a:t>2 ECC units for a single cache line</a:t>
            </a:r>
          </a:p>
          <a:p>
            <a:r>
              <a:rPr lang="en-US"/>
              <a:t>ECC Structure</a:t>
            </a:r>
          </a:p>
          <a:p>
            <a:pPr lvl="1"/>
            <a:r>
              <a:rPr lang="en-US"/>
              <a:t>TD pattern (mask): all zero data + non-zero ECC pattern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Need two units</a:t>
            </a:r>
            <a:r>
              <a:rPr lang="en-US"/>
              <a:t> both hit SDC then it is an SDC.</a:t>
            </a:r>
          </a:p>
          <a:p>
            <a:pPr lvl="1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D4AAF2-D05B-4269-EDA8-C0F3DF7BF41F}"/>
              </a:ext>
            </a:extLst>
          </p:cNvPr>
          <p:cNvGrpSpPr/>
          <p:nvPr/>
        </p:nvGrpSpPr>
        <p:grpSpPr>
          <a:xfrm>
            <a:off x="5909797" y="1233460"/>
            <a:ext cx="3588912" cy="1742171"/>
            <a:chOff x="8567804" y="2983576"/>
            <a:chExt cx="3588912" cy="17176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CE8ED3-68DA-5137-5C49-4A7B3E93A76E}"/>
                </a:ext>
              </a:extLst>
            </p:cNvPr>
            <p:cNvSpPr txBox="1"/>
            <p:nvPr/>
          </p:nvSpPr>
          <p:spPr>
            <a:xfrm>
              <a:off x="8567804" y="2983576"/>
              <a:ext cx="3588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TD pattern Mask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4E8876-9C73-6BD8-2780-44915A465C2C}"/>
                </a:ext>
              </a:extLst>
            </p:cNvPr>
            <p:cNvSpPr/>
            <p:nvPr/>
          </p:nvSpPr>
          <p:spPr>
            <a:xfrm>
              <a:off x="10086463" y="3429001"/>
              <a:ext cx="1940943" cy="5896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0000_..._0000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0000_..._0000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8C28F5-F8F8-C664-F827-6D88A0509751}"/>
                </a:ext>
              </a:extLst>
            </p:cNvPr>
            <p:cNvSpPr/>
            <p:nvPr/>
          </p:nvSpPr>
          <p:spPr>
            <a:xfrm>
              <a:off x="8801937" y="3429001"/>
              <a:ext cx="1284526" cy="5896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AAAA_AAAA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AAAA_AAAA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691843-B356-0584-8C7F-81E20056FB35}"/>
                </a:ext>
              </a:extLst>
            </p:cNvPr>
            <p:cNvSpPr/>
            <p:nvPr/>
          </p:nvSpPr>
          <p:spPr>
            <a:xfrm>
              <a:off x="10086463" y="4132915"/>
              <a:ext cx="1940943" cy="568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0000_..._0000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0000_..._0000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F2ABB2-24DD-49D8-8DA6-6E92E71991F1}"/>
                </a:ext>
              </a:extLst>
            </p:cNvPr>
            <p:cNvSpPr/>
            <p:nvPr/>
          </p:nvSpPr>
          <p:spPr>
            <a:xfrm>
              <a:off x="8801937" y="4132916"/>
              <a:ext cx="1284526" cy="5683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AAAA_AAAA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AAAA_AAAA</a:t>
              </a:r>
            </a:p>
          </p:txBody>
        </p:sp>
      </p:grp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92D12EF-CB8A-3C1C-2117-B3A99FE706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042794"/>
          <a:ext cx="5345103" cy="1654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035374" imgH="939903" progId="Excel.Sheet.12">
                  <p:embed/>
                </p:oleObj>
              </mc:Choice>
              <mc:Fallback>
                <p:oleObj name="Worksheet" r:id="rId3" imgW="3035374" imgH="939903" progId="Excel.Sheet.12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92D12EF-CB8A-3C1C-2117-B3A99FE706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4042794"/>
                        <a:ext cx="5345103" cy="1654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AADD65F-1B07-3105-B995-F905F1D5FD0E}"/>
              </a:ext>
            </a:extLst>
          </p:cNvPr>
          <p:cNvSpPr txBox="1"/>
          <p:nvPr/>
        </p:nvSpPr>
        <p:spPr>
          <a:xfrm>
            <a:off x="6206589" y="3643229"/>
            <a:ext cx="358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 pattern Mask</a:t>
            </a:r>
          </a:p>
        </p:txBody>
      </p:sp>
    </p:spTree>
    <p:extLst>
      <p:ext uri="{BB962C8B-B14F-4D97-AF65-F5344CB8AC3E}">
        <p14:creationId xmlns:p14="http://schemas.microsoft.com/office/powerpoint/2010/main" val="394549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C7845F38-3A67-DD9B-05DD-2945D745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1307703"/>
            <a:ext cx="11654861" cy="42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7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40D0-5C48-A7B7-F72F-4642D385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737960"/>
          </a:xfrm>
        </p:spPr>
        <p:txBody>
          <a:bodyPr/>
          <a:lstStyle/>
          <a:p>
            <a:r>
              <a:rPr lang="en-US" dirty="0"/>
              <a:t>Plan for DMR-XP Memory Controller RAS Features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6E6A12-BBDB-DCD2-DAF9-C2E7B7132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06554"/>
              </p:ext>
            </p:extLst>
          </p:nvPr>
        </p:nvGraphicFramePr>
        <p:xfrm>
          <a:off x="865716" y="1557865"/>
          <a:ext cx="10456336" cy="37422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28168">
                  <a:extLst>
                    <a:ext uri="{9D8B030D-6E8A-4147-A177-3AD203B41FA5}">
                      <a16:colId xmlns:a16="http://schemas.microsoft.com/office/drawing/2014/main" val="2253439017"/>
                    </a:ext>
                  </a:extLst>
                </a:gridCol>
                <a:gridCol w="5228168">
                  <a:extLst>
                    <a:ext uri="{9D8B030D-6E8A-4147-A177-3AD203B41FA5}">
                      <a16:colId xmlns:a16="http://schemas.microsoft.com/office/drawing/2014/main" val="3875621419"/>
                    </a:ext>
                  </a:extLst>
                </a:gridCol>
              </a:tblGrid>
              <a:tr h="534610">
                <a:tc>
                  <a:txBody>
                    <a:bodyPr/>
                    <a:lstStyle/>
                    <a:p>
                      <a:r>
                        <a:rPr lang="en-US" sz="2000"/>
                        <a:t>Feature Request Part 1 - </a:t>
                      </a:r>
                      <a:r>
                        <a:rPr lang="en-US" sz="2000">
                          <a:solidFill>
                            <a:schemeClr val="accent4"/>
                          </a:solidFill>
                        </a:rPr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Feature Request Part 2 - WIP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59565"/>
                  </a:ext>
                </a:extLst>
              </a:tr>
              <a:tr h="32076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Two Memory ECC schemes </a:t>
                      </a:r>
                    </a:p>
                    <a:p>
                      <a:pPr marL="952485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Low-cost mode vs. RAS mode</a:t>
                      </a:r>
                    </a:p>
                    <a:p>
                      <a:pPr marL="952485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Error coverage</a:t>
                      </a:r>
                    </a:p>
                    <a:p>
                      <a:pPr marL="952485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Comparison with DMR-AP</a:t>
                      </a:r>
                    </a:p>
                    <a:p>
                      <a:pPr marL="952485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Poison/TEE (detail pattern TBD)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800" i="1" dirty="0"/>
                        <a:t>Error Logging/Error Signaling</a:t>
                      </a:r>
                    </a:p>
                    <a:p>
                      <a:pPr marL="952485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i="1" dirty="0"/>
                        <a:t>MCA and platform domain</a:t>
                      </a:r>
                    </a:p>
                    <a:p>
                      <a:pPr marL="342900" marR="0" lvl="0" indent="-3429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i="1" dirty="0"/>
                        <a:t>Patrol/Demand Scrub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i="1" dirty="0"/>
                        <a:t>PFD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i="1" dirty="0"/>
                        <a:t>Memory sparing feature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i="1" dirty="0"/>
                        <a:t>Detailed Poison/TEE patterns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i="1" dirty="0"/>
                        <a:t>Error injection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08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6874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974" y="253901"/>
            <a:ext cx="8237538" cy="685800"/>
          </a:xfrm>
        </p:spPr>
        <p:txBody>
          <a:bodyPr/>
          <a:lstStyle/>
          <a:p>
            <a:r>
              <a:rPr lang="en-US" b="1"/>
              <a:t>Feature Overview – Part 1</a:t>
            </a:r>
            <a:br>
              <a:rPr lang="en-US" b="1"/>
            </a:br>
            <a:endParaRPr lang="en-US" sz="2000" b="1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4" y="1143590"/>
            <a:ext cx="10844052" cy="4840287"/>
          </a:xfrm>
        </p:spPr>
        <p:txBody>
          <a:bodyPr>
            <a:noAutofit/>
          </a:bodyPr>
          <a:lstStyle/>
          <a:p>
            <a:r>
              <a:rPr lang="en-US" sz="2000" dirty="0"/>
              <a:t>Feature Description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Developing two ECC schemes for low-cost mode (high bandwidth mode) and RAS (lockstep) mode in DMR-XP </a:t>
            </a:r>
            <a:r>
              <a:rPr lang="en-US" sz="1800">
                <a:solidFill>
                  <a:schemeClr val="tx2"/>
                </a:solidFill>
              </a:rPr>
              <a:t>with</a:t>
            </a:r>
            <a:r>
              <a:rPr lang="en-US" sz="1800" dirty="0">
                <a:solidFill>
                  <a:schemeClr val="tx2"/>
                </a:solidFill>
              </a:rPr>
              <a:t> LPDDR5</a:t>
            </a:r>
          </a:p>
          <a:p>
            <a:r>
              <a:rPr lang="en-US" sz="2000" dirty="0"/>
              <a:t>Feature Motivation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Provide the required error coverage capability for LPDDR5 memory systems in DMR-XP</a:t>
            </a:r>
            <a:endParaRPr lang="en-US" sz="1800">
              <a:solidFill>
                <a:schemeClr val="tx2"/>
              </a:solidFill>
            </a:endParaRPr>
          </a:p>
          <a:p>
            <a:r>
              <a:rPr lang="en-US" sz="2000" dirty="0"/>
              <a:t>Feature Summary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Two ECC schemes are designed based on </a:t>
            </a:r>
            <a:r>
              <a:rPr lang="en-US" sz="1800">
                <a:solidFill>
                  <a:schemeClr val="tx2"/>
                </a:solidFill>
              </a:rPr>
              <a:t>currently known</a:t>
            </a:r>
            <a:r>
              <a:rPr lang="en-US" sz="1800" dirty="0">
                <a:solidFill>
                  <a:schemeClr val="tx2"/>
                </a:solidFill>
              </a:rPr>
              <a:t> vendors’ failure pareto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>
                <a:solidFill>
                  <a:schemeClr val="tx2"/>
                </a:solidFill>
              </a:rPr>
              <a:t>Low-cost mode ECC; RAS (lockstep) mode ECC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>
                <a:solidFill>
                  <a:schemeClr val="tx2"/>
                </a:solidFill>
              </a:rPr>
              <a:t>Coverage table for transient and permanent faults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All ECC bits are reserved for ECC usage</a:t>
            </a:r>
            <a:r>
              <a:rPr lang="en-US" sz="1800">
                <a:solidFill>
                  <a:schemeClr val="tx2"/>
                </a:solidFill>
              </a:rPr>
              <a:t>;</a:t>
            </a:r>
            <a:r>
              <a:rPr lang="en-US" sz="1800" dirty="0">
                <a:solidFill>
                  <a:schemeClr val="tx2"/>
                </a:solidFill>
              </a:rPr>
              <a:t> poison/TEE supported without repurposing </a:t>
            </a:r>
            <a:r>
              <a:rPr lang="en-US" sz="1800">
                <a:solidFill>
                  <a:schemeClr val="tx2"/>
                </a:solidFill>
              </a:rPr>
              <a:t>any </a:t>
            </a:r>
            <a:r>
              <a:rPr lang="en-US" sz="1800" dirty="0">
                <a:solidFill>
                  <a:schemeClr val="tx2"/>
                </a:solidFill>
              </a:rPr>
              <a:t>ECC bits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>
                <a:solidFill>
                  <a:schemeClr val="tx2"/>
                </a:solidFill>
              </a:rPr>
              <a:t>Support error containment (poison) by using poison pattern in these two modes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>
                <a:solidFill>
                  <a:schemeClr val="tx2"/>
                </a:solidFill>
              </a:rPr>
              <a:t>Support trusted execution environment (TEE) indication by using TEE pattern in these two modes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46677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6A2B7-A8DF-80D0-F50B-706B0F97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10" y="144821"/>
            <a:ext cx="10972800" cy="677504"/>
          </a:xfrm>
        </p:spPr>
        <p:txBody>
          <a:bodyPr/>
          <a:lstStyle/>
          <a:p>
            <a:r>
              <a:rPr lang="en-US" sz="3200"/>
              <a:t>Background: DDR5 vs. LPDDR5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9613E-47F6-128C-F7BA-0A06121F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8" y="797156"/>
            <a:ext cx="6598405" cy="52636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DDR5 10x4 example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A single </a:t>
            </a:r>
            <a:r>
              <a:rPr lang="en-US" sz="1600" err="1"/>
              <a:t>cacheline</a:t>
            </a:r>
            <a:r>
              <a:rPr lang="en-US" sz="1600"/>
              <a:t> is read from one sub-channel. 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x4 IO, 512b data + 128b ECC (Each device provides 64b)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A failed device corrupts up to 64b, can be 100% corrected by 128b ECC (1 failed device vs. 2 ECC device ratio)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LPDDR5 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A single </a:t>
            </a:r>
            <a:r>
              <a:rPr lang="en-US" sz="1600" err="1"/>
              <a:t>cacheline</a:t>
            </a:r>
            <a:r>
              <a:rPr lang="en-US" sz="1600"/>
              <a:t> is read from the same device/bank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Example: x16 IO, BL 32 reads 512b 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Internal-ECC bits routed through DMI pins. DRAM internal ECC gen/check is disabled. 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512b data + 32b ECC 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A failed device corrupts up to 512b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Single Data Device Correction (SDDC)</a:t>
            </a:r>
          </a:p>
          <a:p>
            <a:pPr marL="919163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SDDC is the expectation for datacenter memory error coverage</a:t>
            </a:r>
            <a:endParaRPr lang="en-US" sz="200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E87727D-53BC-9F67-B9BD-91E94169DD72}"/>
              </a:ext>
            </a:extLst>
          </p:cNvPr>
          <p:cNvGrpSpPr/>
          <p:nvPr/>
        </p:nvGrpSpPr>
        <p:grpSpPr>
          <a:xfrm>
            <a:off x="6852088" y="825446"/>
            <a:ext cx="4270266" cy="1563429"/>
            <a:chOff x="6954982" y="1214967"/>
            <a:chExt cx="4270266" cy="15634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2E6383-6DC7-5A49-617B-3F0CDA275471}"/>
                </a:ext>
              </a:extLst>
            </p:cNvPr>
            <p:cNvGrpSpPr/>
            <p:nvPr/>
          </p:nvGrpSpPr>
          <p:grpSpPr>
            <a:xfrm>
              <a:off x="7240876" y="1695703"/>
              <a:ext cx="3984372" cy="913118"/>
              <a:chOff x="631010" y="3437943"/>
              <a:chExt cx="1837157" cy="364535"/>
            </a:xfrm>
          </p:grpSpPr>
          <p:sp>
            <p:nvSpPr>
              <p:cNvPr id="5" name="Rectangle 180">
                <a:extLst>
                  <a:ext uri="{FF2B5EF4-FFF2-40B4-BE49-F238E27FC236}">
                    <a16:creationId xmlns:a16="http://schemas.microsoft.com/office/drawing/2014/main" id="{9015365E-F95B-583D-518B-A1E732ABE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010" y="3437943"/>
                <a:ext cx="1837157" cy="36453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defTabSz="192881" eaLnBrk="0" hangingPunct="0">
                  <a:defRPr/>
                </a:pPr>
                <a:endParaRPr lang="en-US" sz="60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  <p:sp>
            <p:nvSpPr>
              <p:cNvPr id="6" name="Rectangle 185">
                <a:extLst>
                  <a:ext uri="{FF2B5EF4-FFF2-40B4-BE49-F238E27FC236}">
                    <a16:creationId xmlns:a16="http://schemas.microsoft.com/office/drawing/2014/main" id="{E835D587-C8D6-D8FD-5087-72B3C8443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030" y="3507454"/>
                <a:ext cx="94356" cy="162140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defTabSz="192881" eaLnBrk="0" hangingPunct="0">
                  <a:defRPr/>
                </a:pPr>
                <a:endParaRPr lang="en-US" sz="254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  <p:sp>
            <p:nvSpPr>
              <p:cNvPr id="7" name="Rectangle 181">
                <a:extLst>
                  <a:ext uri="{FF2B5EF4-FFF2-40B4-BE49-F238E27FC236}">
                    <a16:creationId xmlns:a16="http://schemas.microsoft.com/office/drawing/2014/main" id="{E2A2AA91-AD97-9915-3F6A-553185B5B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922" y="3598688"/>
                <a:ext cx="106816" cy="9928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defTabSz="192881" eaLnBrk="0" hangingPunct="0">
                  <a:defRPr/>
                </a:pPr>
                <a:r>
                  <a:rPr lang="en-US" sz="6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Intel Clear" panose="020B0604020203020204" pitchFamily="34" charset="0"/>
                    <a:cs typeface="Intel Clear" panose="020B0604020203020204" pitchFamily="34" charset="0"/>
                  </a:rPr>
                  <a:t>D9</a:t>
                </a:r>
              </a:p>
            </p:txBody>
          </p:sp>
          <p:sp>
            <p:nvSpPr>
              <p:cNvPr id="8" name="Rectangle 181">
                <a:extLst>
                  <a:ext uri="{FF2B5EF4-FFF2-40B4-BE49-F238E27FC236}">
                    <a16:creationId xmlns:a16="http://schemas.microsoft.com/office/drawing/2014/main" id="{491E5DE2-5D1D-33F4-9838-72114B8CF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760" y="3470092"/>
                <a:ext cx="106816" cy="9928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defTabSz="192881" eaLnBrk="0" hangingPunct="0">
                  <a:defRPr/>
                </a:pPr>
                <a:r>
                  <a:rPr lang="en-US" sz="6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Intel Clear" panose="020B0604020203020204" pitchFamily="34" charset="0"/>
                    <a:cs typeface="Intel Clear" panose="020B0604020203020204" pitchFamily="34" charset="0"/>
                  </a:rPr>
                  <a:t>D8</a:t>
                </a:r>
              </a:p>
            </p:txBody>
          </p:sp>
          <p:sp>
            <p:nvSpPr>
              <p:cNvPr id="9" name="Rectangle 181">
                <a:extLst>
                  <a:ext uri="{FF2B5EF4-FFF2-40B4-BE49-F238E27FC236}">
                    <a16:creationId xmlns:a16="http://schemas.microsoft.com/office/drawing/2014/main" id="{6CD78BB0-49ED-C151-521A-3934EFFA9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442" y="3598688"/>
                <a:ext cx="106816" cy="9928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defTabSz="192881" eaLnBrk="0" hangingPunct="0">
                  <a:defRPr/>
                </a:pPr>
                <a:r>
                  <a:rPr lang="en-US" sz="6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Intel Clear" panose="020B0604020203020204" pitchFamily="34" charset="0"/>
                    <a:cs typeface="Intel Clear" panose="020B0604020203020204" pitchFamily="34" charset="0"/>
                  </a:rPr>
                  <a:t>D7</a:t>
                </a:r>
              </a:p>
            </p:txBody>
          </p:sp>
          <p:sp>
            <p:nvSpPr>
              <p:cNvPr id="10" name="Rectangle 181">
                <a:extLst>
                  <a:ext uri="{FF2B5EF4-FFF2-40B4-BE49-F238E27FC236}">
                    <a16:creationId xmlns:a16="http://schemas.microsoft.com/office/drawing/2014/main" id="{BF440B52-933E-A2AB-0436-7377B1BB5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279" y="3470092"/>
                <a:ext cx="106816" cy="9928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defTabSz="192881" eaLnBrk="0" hangingPunct="0">
                  <a:defRPr/>
                </a:pPr>
                <a:r>
                  <a:rPr lang="en-US" sz="6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Intel Clear" panose="020B0604020203020204" pitchFamily="34" charset="0"/>
                    <a:cs typeface="Intel Clear" panose="020B0604020203020204" pitchFamily="34" charset="0"/>
                  </a:rPr>
                  <a:t>D6</a:t>
                </a:r>
              </a:p>
            </p:txBody>
          </p:sp>
          <p:sp>
            <p:nvSpPr>
              <p:cNvPr id="11" name="Rectangle 181">
                <a:extLst>
                  <a:ext uri="{FF2B5EF4-FFF2-40B4-BE49-F238E27FC236}">
                    <a16:creationId xmlns:a16="http://schemas.microsoft.com/office/drawing/2014/main" id="{747A71AA-1888-07C6-3F72-84BF6C1EA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800" y="3598688"/>
                <a:ext cx="106816" cy="9928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defTabSz="192881" eaLnBrk="0" hangingPunct="0">
                  <a:defRPr/>
                </a:pPr>
                <a:r>
                  <a:rPr lang="en-US" sz="6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Intel Clear" panose="020B0604020203020204" pitchFamily="34" charset="0"/>
                    <a:cs typeface="Intel Clear" panose="020B0604020203020204" pitchFamily="34" charset="0"/>
                  </a:rPr>
                  <a:t>D5</a:t>
                </a:r>
              </a:p>
            </p:txBody>
          </p:sp>
          <p:sp>
            <p:nvSpPr>
              <p:cNvPr id="12" name="Rectangle 181">
                <a:extLst>
                  <a:ext uri="{FF2B5EF4-FFF2-40B4-BE49-F238E27FC236}">
                    <a16:creationId xmlns:a16="http://schemas.microsoft.com/office/drawing/2014/main" id="{044F544C-EE43-D4F8-E0CA-3C8131359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0637" y="3470092"/>
                <a:ext cx="106816" cy="9928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defTabSz="192881" eaLnBrk="0" hangingPunct="0">
                  <a:defRPr/>
                </a:pPr>
                <a:r>
                  <a:rPr lang="en-US" sz="6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Intel Clear" panose="020B0604020203020204" pitchFamily="34" charset="0"/>
                    <a:cs typeface="Intel Clear" panose="020B0604020203020204" pitchFamily="34" charset="0"/>
                  </a:rPr>
                  <a:t>D4</a:t>
                </a:r>
              </a:p>
            </p:txBody>
          </p:sp>
          <p:sp>
            <p:nvSpPr>
              <p:cNvPr id="13" name="Rectangle 181">
                <a:extLst>
                  <a:ext uri="{FF2B5EF4-FFF2-40B4-BE49-F238E27FC236}">
                    <a16:creationId xmlns:a16="http://schemas.microsoft.com/office/drawing/2014/main" id="{743A0D31-9802-791D-6B3D-97DEDA54E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3158" y="3598688"/>
                <a:ext cx="106816" cy="9928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defTabSz="192881" eaLnBrk="0" hangingPunct="0">
                  <a:defRPr/>
                </a:pPr>
                <a:r>
                  <a:rPr lang="en-US" sz="6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Intel Clear" panose="020B0604020203020204" pitchFamily="34" charset="0"/>
                    <a:cs typeface="Intel Clear" panose="020B0604020203020204" pitchFamily="34" charset="0"/>
                  </a:rPr>
                  <a:t>D3</a:t>
                </a:r>
              </a:p>
            </p:txBody>
          </p:sp>
          <p:sp>
            <p:nvSpPr>
              <p:cNvPr id="14" name="Rectangle 181">
                <a:extLst>
                  <a:ext uri="{FF2B5EF4-FFF2-40B4-BE49-F238E27FC236}">
                    <a16:creationId xmlns:a16="http://schemas.microsoft.com/office/drawing/2014/main" id="{62A324D7-FC59-5E5A-E8C5-78D061AB5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6996" y="3470092"/>
                <a:ext cx="106816" cy="9928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defTabSz="192881" eaLnBrk="0" hangingPunct="0">
                  <a:defRPr/>
                </a:pPr>
                <a:r>
                  <a:rPr lang="en-US" sz="6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Intel Clear" panose="020B0604020203020204" pitchFamily="34" charset="0"/>
                    <a:cs typeface="Intel Clear" panose="020B0604020203020204" pitchFamily="34" charset="0"/>
                  </a:rPr>
                  <a:t>D2</a:t>
                </a:r>
              </a:p>
            </p:txBody>
          </p:sp>
          <p:sp>
            <p:nvSpPr>
              <p:cNvPr id="15" name="Rectangle 181">
                <a:extLst>
                  <a:ext uri="{FF2B5EF4-FFF2-40B4-BE49-F238E27FC236}">
                    <a16:creationId xmlns:a16="http://schemas.microsoft.com/office/drawing/2014/main" id="{498ED84D-C4D3-F004-4D31-F7668DDC3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516" y="3598688"/>
                <a:ext cx="106816" cy="9928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defTabSz="192881" eaLnBrk="0" hangingPunct="0">
                  <a:defRPr/>
                </a:pPr>
                <a:r>
                  <a:rPr lang="en-US" sz="6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Intel Clear" panose="020B0604020203020204" pitchFamily="34" charset="0"/>
                    <a:cs typeface="Intel Clear" panose="020B0604020203020204" pitchFamily="34" charset="0"/>
                  </a:rPr>
                  <a:t>D1</a:t>
                </a:r>
              </a:p>
            </p:txBody>
          </p:sp>
          <p:sp>
            <p:nvSpPr>
              <p:cNvPr id="16" name="Rectangle 181">
                <a:extLst>
                  <a:ext uri="{FF2B5EF4-FFF2-40B4-BE49-F238E27FC236}">
                    <a16:creationId xmlns:a16="http://schemas.microsoft.com/office/drawing/2014/main" id="{4ECAF93D-9FFC-3796-2815-FFD1EFE7F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354" y="3470092"/>
                <a:ext cx="106816" cy="9928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algn="ctr" defTabSz="192881" eaLnBrk="0" hangingPunct="0">
                  <a:defRPr/>
                </a:pPr>
                <a:r>
                  <a:rPr lang="en-US" sz="6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Intel Clear" panose="020B0604020203020204" pitchFamily="34" charset="0"/>
                    <a:cs typeface="Intel Clear" panose="020B0604020203020204" pitchFamily="34" charset="0"/>
                  </a:rPr>
                  <a:t>D0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E9901F0-DEDF-339D-D846-B6DE12DB89D3}"/>
                  </a:ext>
                </a:extLst>
              </p:cNvPr>
              <p:cNvGrpSpPr/>
              <p:nvPr/>
            </p:nvGrpSpPr>
            <p:grpSpPr>
              <a:xfrm>
                <a:off x="684209" y="3724881"/>
                <a:ext cx="1725254" cy="77596"/>
                <a:chOff x="4695862" y="2209800"/>
                <a:chExt cx="3450670" cy="170274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63D15E0-3A97-A712-C9AD-72F1C3CB9961}"/>
                    </a:ext>
                  </a:extLst>
                </p:cNvPr>
                <p:cNvSpPr/>
                <p:nvPr/>
              </p:nvSpPr>
              <p:spPr>
                <a:xfrm>
                  <a:off x="4701000" y="2209800"/>
                  <a:ext cx="3445532" cy="170274"/>
                </a:xfrm>
                <a:prstGeom prst="rect">
                  <a:avLst/>
                </a:prstGeom>
                <a:solidFill>
                  <a:srgbClr val="FFDA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92881">
                    <a:defRPr/>
                  </a:pPr>
                  <a:endParaRPr lang="en-US" sz="254" kern="0">
                    <a:solidFill>
                      <a:prstClr val="white"/>
                    </a:solidFill>
                    <a:ea typeface="Intel Clear" panose="020B0604020203020204" pitchFamily="34" charset="0"/>
                    <a:cs typeface="Intel Clear" panose="020B0604020203020204" pitchFamily="34" charset="0"/>
                  </a:endParaRP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F5A340B-5D70-99D9-EA3C-4F35A77BBA27}"/>
                    </a:ext>
                  </a:extLst>
                </p:cNvPr>
                <p:cNvCxnSpPr>
                  <a:stCxn id="18" idx="0"/>
                </p:cNvCxnSpPr>
                <p:nvPr/>
              </p:nvCxnSpPr>
              <p:spPr bwMode="auto">
                <a:xfrm>
                  <a:off x="6423766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7C665DA-EF4B-0E1A-49F8-969BE7810D83}"/>
                    </a:ext>
                  </a:extLst>
                </p:cNvPr>
                <p:cNvCxnSpPr/>
                <p:nvPr/>
              </p:nvCxnSpPr>
              <p:spPr bwMode="auto">
                <a:xfrm>
                  <a:off x="6381693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FE7B104-C569-D894-39C7-B638FE68B7BC}"/>
                    </a:ext>
                  </a:extLst>
                </p:cNvPr>
                <p:cNvCxnSpPr/>
                <p:nvPr/>
              </p:nvCxnSpPr>
              <p:spPr bwMode="auto">
                <a:xfrm>
                  <a:off x="6519073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8A0FDB4-E5D5-6AAB-8C90-56C23CBE553F}"/>
                    </a:ext>
                  </a:extLst>
                </p:cNvPr>
                <p:cNvCxnSpPr/>
                <p:nvPr/>
              </p:nvCxnSpPr>
              <p:spPr bwMode="auto">
                <a:xfrm>
                  <a:off x="6477000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589319D-75C6-0AF4-4877-F7C42AB9E74C}"/>
                    </a:ext>
                  </a:extLst>
                </p:cNvPr>
                <p:cNvCxnSpPr/>
                <p:nvPr/>
              </p:nvCxnSpPr>
              <p:spPr bwMode="auto">
                <a:xfrm>
                  <a:off x="6610293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E1E8CFD-3717-52F9-FF6F-851332EE8030}"/>
                    </a:ext>
                  </a:extLst>
                </p:cNvPr>
                <p:cNvCxnSpPr/>
                <p:nvPr/>
              </p:nvCxnSpPr>
              <p:spPr bwMode="auto">
                <a:xfrm>
                  <a:off x="6568220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59A45F0-947E-C76F-B5C1-949DE031843F}"/>
                    </a:ext>
                  </a:extLst>
                </p:cNvPr>
                <p:cNvCxnSpPr/>
                <p:nvPr/>
              </p:nvCxnSpPr>
              <p:spPr bwMode="auto">
                <a:xfrm>
                  <a:off x="6705600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E6190AB-DC02-123F-007E-0702C96AA844}"/>
                    </a:ext>
                  </a:extLst>
                </p:cNvPr>
                <p:cNvCxnSpPr/>
                <p:nvPr/>
              </p:nvCxnSpPr>
              <p:spPr bwMode="auto">
                <a:xfrm>
                  <a:off x="6663527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3CA8454-D458-FD0C-24FD-F85BE4309604}"/>
                    </a:ext>
                  </a:extLst>
                </p:cNvPr>
                <p:cNvCxnSpPr/>
                <p:nvPr/>
              </p:nvCxnSpPr>
              <p:spPr bwMode="auto">
                <a:xfrm>
                  <a:off x="6795020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61E323F-907C-9CA0-4A7D-DC83B2E9EACF}"/>
                    </a:ext>
                  </a:extLst>
                </p:cNvPr>
                <p:cNvCxnSpPr/>
                <p:nvPr/>
              </p:nvCxnSpPr>
              <p:spPr bwMode="auto">
                <a:xfrm>
                  <a:off x="6752947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F39AD25A-8C2E-FA47-8752-07A76F4E433F}"/>
                    </a:ext>
                  </a:extLst>
                </p:cNvPr>
                <p:cNvCxnSpPr/>
                <p:nvPr/>
              </p:nvCxnSpPr>
              <p:spPr bwMode="auto">
                <a:xfrm>
                  <a:off x="6890327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6244BE9-9C91-B2E8-D84C-A407AF4B38B2}"/>
                    </a:ext>
                  </a:extLst>
                </p:cNvPr>
                <p:cNvCxnSpPr/>
                <p:nvPr/>
              </p:nvCxnSpPr>
              <p:spPr bwMode="auto">
                <a:xfrm>
                  <a:off x="6848254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7EB9F5E8-F179-4129-357A-59D0C7E816DB}"/>
                    </a:ext>
                  </a:extLst>
                </p:cNvPr>
                <p:cNvCxnSpPr/>
                <p:nvPr/>
              </p:nvCxnSpPr>
              <p:spPr bwMode="auto">
                <a:xfrm>
                  <a:off x="6981547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08888D7-C9F9-C330-9DCA-EEF6C66B4C78}"/>
                    </a:ext>
                  </a:extLst>
                </p:cNvPr>
                <p:cNvCxnSpPr/>
                <p:nvPr/>
              </p:nvCxnSpPr>
              <p:spPr bwMode="auto">
                <a:xfrm>
                  <a:off x="6939474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2CC261E-4A04-A61B-C705-C07B96E05AF3}"/>
                    </a:ext>
                  </a:extLst>
                </p:cNvPr>
                <p:cNvCxnSpPr/>
                <p:nvPr/>
              </p:nvCxnSpPr>
              <p:spPr bwMode="auto">
                <a:xfrm>
                  <a:off x="7076854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4E15ADE-65FD-7438-273D-D98124C8B513}"/>
                    </a:ext>
                  </a:extLst>
                </p:cNvPr>
                <p:cNvCxnSpPr/>
                <p:nvPr/>
              </p:nvCxnSpPr>
              <p:spPr bwMode="auto">
                <a:xfrm>
                  <a:off x="7034781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D4B47B4-7957-A26E-3A13-DB94FA09A3A3}"/>
                    </a:ext>
                  </a:extLst>
                </p:cNvPr>
                <p:cNvCxnSpPr/>
                <p:nvPr/>
              </p:nvCxnSpPr>
              <p:spPr bwMode="auto">
                <a:xfrm>
                  <a:off x="7161700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87EE1BE-0B59-57D5-630E-318A06260365}"/>
                    </a:ext>
                  </a:extLst>
                </p:cNvPr>
                <p:cNvCxnSpPr/>
                <p:nvPr/>
              </p:nvCxnSpPr>
              <p:spPr bwMode="auto">
                <a:xfrm>
                  <a:off x="7119627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68E2158E-88A4-5055-C09F-2D02B09F4E59}"/>
                    </a:ext>
                  </a:extLst>
                </p:cNvPr>
                <p:cNvCxnSpPr/>
                <p:nvPr/>
              </p:nvCxnSpPr>
              <p:spPr bwMode="auto">
                <a:xfrm>
                  <a:off x="7257007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2C562AB-650E-4D61-5A73-B296A09508B5}"/>
                    </a:ext>
                  </a:extLst>
                </p:cNvPr>
                <p:cNvCxnSpPr/>
                <p:nvPr/>
              </p:nvCxnSpPr>
              <p:spPr bwMode="auto">
                <a:xfrm>
                  <a:off x="7214934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D97DB1D-F488-580B-FC22-FEBA40A36204}"/>
                    </a:ext>
                  </a:extLst>
                </p:cNvPr>
                <p:cNvCxnSpPr/>
                <p:nvPr/>
              </p:nvCxnSpPr>
              <p:spPr bwMode="auto">
                <a:xfrm>
                  <a:off x="7348227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88D82BB-3255-EB56-B004-57DB8B496853}"/>
                    </a:ext>
                  </a:extLst>
                </p:cNvPr>
                <p:cNvCxnSpPr/>
                <p:nvPr/>
              </p:nvCxnSpPr>
              <p:spPr bwMode="auto">
                <a:xfrm>
                  <a:off x="7306154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3DF66318-A8FD-3EE0-1B8E-792D5263E7E2}"/>
                    </a:ext>
                  </a:extLst>
                </p:cNvPr>
                <p:cNvCxnSpPr/>
                <p:nvPr/>
              </p:nvCxnSpPr>
              <p:spPr bwMode="auto">
                <a:xfrm>
                  <a:off x="7443534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C489262-FCC7-8291-DB4F-A824FDE72ADA}"/>
                    </a:ext>
                  </a:extLst>
                </p:cNvPr>
                <p:cNvCxnSpPr/>
                <p:nvPr/>
              </p:nvCxnSpPr>
              <p:spPr bwMode="auto">
                <a:xfrm>
                  <a:off x="7401461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3F2FF1F-E1B9-7696-DA82-2FABDCA6980D}"/>
                    </a:ext>
                  </a:extLst>
                </p:cNvPr>
                <p:cNvCxnSpPr/>
                <p:nvPr/>
              </p:nvCxnSpPr>
              <p:spPr bwMode="auto">
                <a:xfrm>
                  <a:off x="7532954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361D25B-7C28-6AD7-D05E-B96B1086AA80}"/>
                    </a:ext>
                  </a:extLst>
                </p:cNvPr>
                <p:cNvCxnSpPr/>
                <p:nvPr/>
              </p:nvCxnSpPr>
              <p:spPr bwMode="auto">
                <a:xfrm>
                  <a:off x="7490881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77C3315-30E8-E7E6-428A-F3BC3A18EA7A}"/>
                    </a:ext>
                  </a:extLst>
                </p:cNvPr>
                <p:cNvCxnSpPr/>
                <p:nvPr/>
              </p:nvCxnSpPr>
              <p:spPr bwMode="auto">
                <a:xfrm>
                  <a:off x="7628261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AACD089-CF16-37B8-3778-D280796D38A8}"/>
                    </a:ext>
                  </a:extLst>
                </p:cNvPr>
                <p:cNvCxnSpPr/>
                <p:nvPr/>
              </p:nvCxnSpPr>
              <p:spPr bwMode="auto">
                <a:xfrm>
                  <a:off x="7586188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9D90176-B0C5-D1E0-3398-D155AAC45BEE}"/>
                    </a:ext>
                  </a:extLst>
                </p:cNvPr>
                <p:cNvCxnSpPr/>
                <p:nvPr/>
              </p:nvCxnSpPr>
              <p:spPr bwMode="auto">
                <a:xfrm>
                  <a:off x="7719481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B67141C-784D-356C-A38A-3E58B331FD57}"/>
                    </a:ext>
                  </a:extLst>
                </p:cNvPr>
                <p:cNvCxnSpPr/>
                <p:nvPr/>
              </p:nvCxnSpPr>
              <p:spPr bwMode="auto">
                <a:xfrm>
                  <a:off x="7677408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D60D09E-F11E-DED9-6961-E9B9643D3E39}"/>
                    </a:ext>
                  </a:extLst>
                </p:cNvPr>
                <p:cNvCxnSpPr/>
                <p:nvPr/>
              </p:nvCxnSpPr>
              <p:spPr bwMode="auto">
                <a:xfrm>
                  <a:off x="7814788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320A05E-7AE9-3120-CA51-ADE9294B443A}"/>
                    </a:ext>
                  </a:extLst>
                </p:cNvPr>
                <p:cNvCxnSpPr/>
                <p:nvPr/>
              </p:nvCxnSpPr>
              <p:spPr bwMode="auto">
                <a:xfrm>
                  <a:off x="7772715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C5EB075A-98BB-CEF6-B85B-B4A5A451592F}"/>
                    </a:ext>
                  </a:extLst>
                </p:cNvPr>
                <p:cNvCxnSpPr/>
                <p:nvPr/>
              </p:nvCxnSpPr>
              <p:spPr bwMode="auto">
                <a:xfrm>
                  <a:off x="7881312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3A3369C2-611D-786F-9E74-B7ABF3630988}"/>
                    </a:ext>
                  </a:extLst>
                </p:cNvPr>
                <p:cNvCxnSpPr/>
                <p:nvPr/>
              </p:nvCxnSpPr>
              <p:spPr bwMode="auto">
                <a:xfrm>
                  <a:off x="7839239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1220B897-17D8-8D28-44F7-1A8778928EE8}"/>
                    </a:ext>
                  </a:extLst>
                </p:cNvPr>
                <p:cNvCxnSpPr/>
                <p:nvPr/>
              </p:nvCxnSpPr>
              <p:spPr bwMode="auto">
                <a:xfrm>
                  <a:off x="7976619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F8E440CA-E484-0932-0E1B-6D5B7FC09651}"/>
                    </a:ext>
                  </a:extLst>
                </p:cNvPr>
                <p:cNvCxnSpPr/>
                <p:nvPr/>
              </p:nvCxnSpPr>
              <p:spPr bwMode="auto">
                <a:xfrm>
                  <a:off x="7934546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F9392F43-CC21-ECB0-2528-D67BC705065C}"/>
                    </a:ext>
                  </a:extLst>
                </p:cNvPr>
                <p:cNvCxnSpPr/>
                <p:nvPr/>
              </p:nvCxnSpPr>
              <p:spPr bwMode="auto">
                <a:xfrm>
                  <a:off x="8067839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9998A1F-EC5B-D1CB-9152-64A9FACB8D43}"/>
                    </a:ext>
                  </a:extLst>
                </p:cNvPr>
                <p:cNvCxnSpPr/>
                <p:nvPr/>
              </p:nvCxnSpPr>
              <p:spPr bwMode="auto">
                <a:xfrm>
                  <a:off x="8025766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FB345B70-E240-D752-3D00-790912E040E5}"/>
                    </a:ext>
                  </a:extLst>
                </p:cNvPr>
                <p:cNvCxnSpPr/>
                <p:nvPr/>
              </p:nvCxnSpPr>
              <p:spPr bwMode="auto">
                <a:xfrm>
                  <a:off x="8121073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6AA87468-C3EF-B804-89C0-72410CBAFE5A}"/>
                    </a:ext>
                  </a:extLst>
                </p:cNvPr>
                <p:cNvCxnSpPr/>
                <p:nvPr/>
              </p:nvCxnSpPr>
              <p:spPr bwMode="auto">
                <a:xfrm>
                  <a:off x="4737935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9FC65F9-2C51-1AF6-E246-A95D368707F6}"/>
                    </a:ext>
                  </a:extLst>
                </p:cNvPr>
                <p:cNvCxnSpPr/>
                <p:nvPr/>
              </p:nvCxnSpPr>
              <p:spPr bwMode="auto">
                <a:xfrm>
                  <a:off x="4695862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8FC11B4-91AA-739F-28D9-7D4C9D449074}"/>
                    </a:ext>
                  </a:extLst>
                </p:cNvPr>
                <p:cNvCxnSpPr/>
                <p:nvPr/>
              </p:nvCxnSpPr>
              <p:spPr bwMode="auto">
                <a:xfrm>
                  <a:off x="4829155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B2B4978-7821-1AA0-989F-FA3F35036836}"/>
                    </a:ext>
                  </a:extLst>
                </p:cNvPr>
                <p:cNvCxnSpPr/>
                <p:nvPr/>
              </p:nvCxnSpPr>
              <p:spPr bwMode="auto">
                <a:xfrm>
                  <a:off x="4787082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8BF2DC1-6765-0E63-4D55-4F26631AB5C9}"/>
                    </a:ext>
                  </a:extLst>
                </p:cNvPr>
                <p:cNvCxnSpPr/>
                <p:nvPr/>
              </p:nvCxnSpPr>
              <p:spPr bwMode="auto">
                <a:xfrm>
                  <a:off x="4924462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376ECB3D-A14A-5AA0-8968-DC4EE787DFFB}"/>
                    </a:ext>
                  </a:extLst>
                </p:cNvPr>
                <p:cNvCxnSpPr/>
                <p:nvPr/>
              </p:nvCxnSpPr>
              <p:spPr bwMode="auto">
                <a:xfrm>
                  <a:off x="4882389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34A611D0-C39D-5C11-F28A-8021D0177280}"/>
                    </a:ext>
                  </a:extLst>
                </p:cNvPr>
                <p:cNvCxnSpPr/>
                <p:nvPr/>
              </p:nvCxnSpPr>
              <p:spPr bwMode="auto">
                <a:xfrm>
                  <a:off x="5013882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D5CFF78-3C55-E353-527F-E93A8C6BE2A6}"/>
                    </a:ext>
                  </a:extLst>
                </p:cNvPr>
                <p:cNvCxnSpPr/>
                <p:nvPr/>
              </p:nvCxnSpPr>
              <p:spPr bwMode="auto">
                <a:xfrm>
                  <a:off x="4971809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1FD2D53-DBA7-115C-6CF4-0BB7F8797C45}"/>
                    </a:ext>
                  </a:extLst>
                </p:cNvPr>
                <p:cNvCxnSpPr/>
                <p:nvPr/>
              </p:nvCxnSpPr>
              <p:spPr bwMode="auto">
                <a:xfrm>
                  <a:off x="5109189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91E764DE-9E6F-127A-6770-307FBD42D09F}"/>
                    </a:ext>
                  </a:extLst>
                </p:cNvPr>
                <p:cNvCxnSpPr/>
                <p:nvPr/>
              </p:nvCxnSpPr>
              <p:spPr bwMode="auto">
                <a:xfrm>
                  <a:off x="5067116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EDE845A8-703A-ACAD-1FCC-1F0D517DE37D}"/>
                    </a:ext>
                  </a:extLst>
                </p:cNvPr>
                <p:cNvCxnSpPr/>
                <p:nvPr/>
              </p:nvCxnSpPr>
              <p:spPr bwMode="auto">
                <a:xfrm>
                  <a:off x="5200409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38A1403F-C579-91C2-4C35-DFBF4203E327}"/>
                    </a:ext>
                  </a:extLst>
                </p:cNvPr>
                <p:cNvCxnSpPr/>
                <p:nvPr/>
              </p:nvCxnSpPr>
              <p:spPr bwMode="auto">
                <a:xfrm>
                  <a:off x="5158336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7B531C52-9CBC-5852-08B8-D54BD0608D77}"/>
                    </a:ext>
                  </a:extLst>
                </p:cNvPr>
                <p:cNvCxnSpPr/>
                <p:nvPr/>
              </p:nvCxnSpPr>
              <p:spPr bwMode="auto">
                <a:xfrm>
                  <a:off x="5295716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2DF0DE4C-F813-C707-E88F-D7FF2E42F0AE}"/>
                    </a:ext>
                  </a:extLst>
                </p:cNvPr>
                <p:cNvCxnSpPr/>
                <p:nvPr/>
              </p:nvCxnSpPr>
              <p:spPr bwMode="auto">
                <a:xfrm>
                  <a:off x="5253643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800684F-04D8-F7B1-11E0-69BD177F50C4}"/>
                    </a:ext>
                  </a:extLst>
                </p:cNvPr>
                <p:cNvCxnSpPr/>
                <p:nvPr/>
              </p:nvCxnSpPr>
              <p:spPr bwMode="auto">
                <a:xfrm>
                  <a:off x="5380562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5FE1606B-788A-7487-ABB9-A3000B228989}"/>
                    </a:ext>
                  </a:extLst>
                </p:cNvPr>
                <p:cNvCxnSpPr/>
                <p:nvPr/>
              </p:nvCxnSpPr>
              <p:spPr bwMode="auto">
                <a:xfrm>
                  <a:off x="5338489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09DCAEC7-DDF5-AF4F-12BF-70B6E3072F30}"/>
                    </a:ext>
                  </a:extLst>
                </p:cNvPr>
                <p:cNvCxnSpPr/>
                <p:nvPr/>
              </p:nvCxnSpPr>
              <p:spPr bwMode="auto">
                <a:xfrm>
                  <a:off x="5475869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20D0629-8EE0-F9F0-0657-CCA28A9E6324}"/>
                    </a:ext>
                  </a:extLst>
                </p:cNvPr>
                <p:cNvCxnSpPr/>
                <p:nvPr/>
              </p:nvCxnSpPr>
              <p:spPr bwMode="auto">
                <a:xfrm>
                  <a:off x="5433796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F77DC13-D43C-145F-0F29-773C0B598385}"/>
                    </a:ext>
                  </a:extLst>
                </p:cNvPr>
                <p:cNvCxnSpPr/>
                <p:nvPr/>
              </p:nvCxnSpPr>
              <p:spPr bwMode="auto">
                <a:xfrm>
                  <a:off x="5567089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115A35D0-1BEE-A5F2-5003-4956CDC0CEE9}"/>
                    </a:ext>
                  </a:extLst>
                </p:cNvPr>
                <p:cNvCxnSpPr/>
                <p:nvPr/>
              </p:nvCxnSpPr>
              <p:spPr bwMode="auto">
                <a:xfrm>
                  <a:off x="5525016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AA0C467C-1CF7-23E7-52AF-2B5D0C0488E5}"/>
                    </a:ext>
                  </a:extLst>
                </p:cNvPr>
                <p:cNvCxnSpPr/>
                <p:nvPr/>
              </p:nvCxnSpPr>
              <p:spPr bwMode="auto">
                <a:xfrm>
                  <a:off x="5662396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C7E373F1-365D-D306-D297-436EB3B4B38B}"/>
                    </a:ext>
                  </a:extLst>
                </p:cNvPr>
                <p:cNvCxnSpPr/>
                <p:nvPr/>
              </p:nvCxnSpPr>
              <p:spPr bwMode="auto">
                <a:xfrm>
                  <a:off x="5620323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E70DE6A-7918-202C-58A2-66E8159BE7A5}"/>
                    </a:ext>
                  </a:extLst>
                </p:cNvPr>
                <p:cNvCxnSpPr/>
                <p:nvPr/>
              </p:nvCxnSpPr>
              <p:spPr bwMode="auto">
                <a:xfrm>
                  <a:off x="5751816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852B5022-D51B-26B5-0959-E0498F5E7526}"/>
                    </a:ext>
                  </a:extLst>
                </p:cNvPr>
                <p:cNvCxnSpPr/>
                <p:nvPr/>
              </p:nvCxnSpPr>
              <p:spPr bwMode="auto">
                <a:xfrm>
                  <a:off x="5709743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AC47A00B-F10F-F73A-F959-E4DBAE49241D}"/>
                    </a:ext>
                  </a:extLst>
                </p:cNvPr>
                <p:cNvCxnSpPr/>
                <p:nvPr/>
              </p:nvCxnSpPr>
              <p:spPr bwMode="auto">
                <a:xfrm>
                  <a:off x="5847123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9546DAC-064F-2D20-6770-378140863EB0}"/>
                    </a:ext>
                  </a:extLst>
                </p:cNvPr>
                <p:cNvCxnSpPr/>
                <p:nvPr/>
              </p:nvCxnSpPr>
              <p:spPr bwMode="auto">
                <a:xfrm>
                  <a:off x="5805050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03763E79-9F63-6EEF-22CE-5151A61DAAFD}"/>
                    </a:ext>
                  </a:extLst>
                </p:cNvPr>
                <p:cNvCxnSpPr/>
                <p:nvPr/>
              </p:nvCxnSpPr>
              <p:spPr bwMode="auto">
                <a:xfrm>
                  <a:off x="5938343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9706328B-4BF4-AE18-3CEE-C54B58441062}"/>
                    </a:ext>
                  </a:extLst>
                </p:cNvPr>
                <p:cNvCxnSpPr/>
                <p:nvPr/>
              </p:nvCxnSpPr>
              <p:spPr bwMode="auto">
                <a:xfrm>
                  <a:off x="5896270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2C6F3ED8-7E21-9813-FAF1-845A2EDB2A8C}"/>
                    </a:ext>
                  </a:extLst>
                </p:cNvPr>
                <p:cNvCxnSpPr/>
                <p:nvPr/>
              </p:nvCxnSpPr>
              <p:spPr bwMode="auto">
                <a:xfrm>
                  <a:off x="6033650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3764545C-4C4C-CC6D-95BB-0F0BD56892C0}"/>
                    </a:ext>
                  </a:extLst>
                </p:cNvPr>
                <p:cNvCxnSpPr/>
                <p:nvPr/>
              </p:nvCxnSpPr>
              <p:spPr bwMode="auto">
                <a:xfrm>
                  <a:off x="5991577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502E63AE-672D-C883-94BF-FED6A142F9F6}"/>
                    </a:ext>
                  </a:extLst>
                </p:cNvPr>
                <p:cNvCxnSpPr/>
                <p:nvPr/>
              </p:nvCxnSpPr>
              <p:spPr bwMode="auto">
                <a:xfrm>
                  <a:off x="6100174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8FCDB116-663C-9036-F480-599B3427D3EA}"/>
                    </a:ext>
                  </a:extLst>
                </p:cNvPr>
                <p:cNvCxnSpPr/>
                <p:nvPr/>
              </p:nvCxnSpPr>
              <p:spPr bwMode="auto">
                <a:xfrm>
                  <a:off x="6058101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6EC035B7-9F2A-D824-3E83-A4104E379481}"/>
                    </a:ext>
                  </a:extLst>
                </p:cNvPr>
                <p:cNvCxnSpPr/>
                <p:nvPr/>
              </p:nvCxnSpPr>
              <p:spPr bwMode="auto">
                <a:xfrm>
                  <a:off x="6195481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3C923438-0AEA-96F3-9AE1-B0AF2B98FA8C}"/>
                    </a:ext>
                  </a:extLst>
                </p:cNvPr>
                <p:cNvCxnSpPr/>
                <p:nvPr/>
              </p:nvCxnSpPr>
              <p:spPr bwMode="auto">
                <a:xfrm>
                  <a:off x="6153408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303D8147-FEE8-85B9-FD0C-A4E5DF34361A}"/>
                    </a:ext>
                  </a:extLst>
                </p:cNvPr>
                <p:cNvCxnSpPr/>
                <p:nvPr/>
              </p:nvCxnSpPr>
              <p:spPr bwMode="auto">
                <a:xfrm>
                  <a:off x="6286701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7AE6B33B-0638-6200-9083-3F10CCE2025E}"/>
                    </a:ext>
                  </a:extLst>
                </p:cNvPr>
                <p:cNvCxnSpPr/>
                <p:nvPr/>
              </p:nvCxnSpPr>
              <p:spPr bwMode="auto">
                <a:xfrm>
                  <a:off x="6244628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C778EDF-5CB2-FE19-C678-60E633B84287}"/>
                    </a:ext>
                  </a:extLst>
                </p:cNvPr>
                <p:cNvCxnSpPr/>
                <p:nvPr/>
              </p:nvCxnSpPr>
              <p:spPr bwMode="auto">
                <a:xfrm>
                  <a:off x="6339935" y="2209800"/>
                  <a:ext cx="0" cy="170274"/>
                </a:xfrm>
                <a:prstGeom prst="line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</p:grpSp>
        <p:sp>
          <p:nvSpPr>
            <p:cNvPr id="96" name="Rectangle 181">
              <a:extLst>
                <a:ext uri="{FF2B5EF4-FFF2-40B4-BE49-F238E27FC236}">
                  <a16:creationId xmlns:a16="http://schemas.microsoft.com/office/drawing/2014/main" id="{5CC52BA9-7850-5F32-3325-9F16C3969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483" y="2104179"/>
              <a:ext cx="212592" cy="248695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defTabSz="192881" eaLnBrk="0" hangingPunct="0">
                <a:defRPr/>
              </a:pPr>
              <a:r>
                <a:rPr lang="en-US" sz="600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rPr>
                <a:t>D9</a:t>
              </a:r>
            </a:p>
          </p:txBody>
        </p:sp>
        <p:sp>
          <p:nvSpPr>
            <p:cNvPr id="97" name="Rectangle 181">
              <a:extLst>
                <a:ext uri="{FF2B5EF4-FFF2-40B4-BE49-F238E27FC236}">
                  <a16:creationId xmlns:a16="http://schemas.microsoft.com/office/drawing/2014/main" id="{B8147F6B-8BA4-EAF1-788B-26D1E152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121" y="1782061"/>
              <a:ext cx="212592" cy="248695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defTabSz="192881" eaLnBrk="0" hangingPunct="0">
                <a:defRPr/>
              </a:pPr>
              <a:r>
                <a:rPr lang="en-US" sz="600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rPr>
                <a:t>D8</a:t>
              </a:r>
            </a:p>
          </p:txBody>
        </p:sp>
        <p:sp>
          <p:nvSpPr>
            <p:cNvPr id="98" name="Rectangle 181">
              <a:extLst>
                <a:ext uri="{FF2B5EF4-FFF2-40B4-BE49-F238E27FC236}">
                  <a16:creationId xmlns:a16="http://schemas.microsoft.com/office/drawing/2014/main" id="{6906DA60-9F86-BEDE-CE4A-DC1AD7E3F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1852" y="2104179"/>
              <a:ext cx="212592" cy="248695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defTabSz="192881" eaLnBrk="0" hangingPunct="0">
                <a:defRPr/>
              </a:pPr>
              <a:r>
                <a:rPr lang="en-US" sz="600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rPr>
                <a:t>D7</a:t>
              </a:r>
            </a:p>
          </p:txBody>
        </p:sp>
        <p:sp>
          <p:nvSpPr>
            <p:cNvPr id="99" name="Rectangle 181">
              <a:extLst>
                <a:ext uri="{FF2B5EF4-FFF2-40B4-BE49-F238E27FC236}">
                  <a16:creationId xmlns:a16="http://schemas.microsoft.com/office/drawing/2014/main" id="{51F37344-9D5B-EEF6-C6D5-6532AEF64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9489" y="1782061"/>
              <a:ext cx="212592" cy="248695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defTabSz="192881" eaLnBrk="0" hangingPunct="0">
                <a:defRPr/>
              </a:pPr>
              <a:r>
                <a:rPr lang="en-US" sz="600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rPr>
                <a:t>D6</a:t>
              </a:r>
            </a:p>
          </p:txBody>
        </p:sp>
        <p:sp>
          <p:nvSpPr>
            <p:cNvPr id="100" name="Rectangle 181">
              <a:extLst>
                <a:ext uri="{FF2B5EF4-FFF2-40B4-BE49-F238E27FC236}">
                  <a16:creationId xmlns:a16="http://schemas.microsoft.com/office/drawing/2014/main" id="{AFE9204C-C9EA-C9E4-129E-2F62A596B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2851" y="2104179"/>
              <a:ext cx="212592" cy="248695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defTabSz="192881" eaLnBrk="0" hangingPunct="0">
                <a:defRPr/>
              </a:pPr>
              <a:r>
                <a:rPr lang="en-US" sz="600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rPr>
                <a:t>D5</a:t>
              </a:r>
            </a:p>
          </p:txBody>
        </p:sp>
        <p:sp>
          <p:nvSpPr>
            <p:cNvPr id="101" name="Rectangle 181">
              <a:extLst>
                <a:ext uri="{FF2B5EF4-FFF2-40B4-BE49-F238E27FC236}">
                  <a16:creationId xmlns:a16="http://schemas.microsoft.com/office/drawing/2014/main" id="{064D7C98-BB68-BD54-616E-7404D2C7F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0487" y="1782061"/>
              <a:ext cx="212592" cy="248695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defTabSz="192881" eaLnBrk="0" hangingPunct="0">
                <a:defRPr/>
              </a:pPr>
              <a:r>
                <a:rPr lang="en-US" sz="600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rPr>
                <a:t>D4</a:t>
              </a:r>
            </a:p>
          </p:txBody>
        </p:sp>
        <p:sp>
          <p:nvSpPr>
            <p:cNvPr id="102" name="Rectangle 181">
              <a:extLst>
                <a:ext uri="{FF2B5EF4-FFF2-40B4-BE49-F238E27FC236}">
                  <a16:creationId xmlns:a16="http://schemas.microsoft.com/office/drawing/2014/main" id="{388C6450-F8E0-3B91-DA8D-4789D5E9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849" y="2104179"/>
              <a:ext cx="212592" cy="248695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defTabSz="192881" eaLnBrk="0" hangingPunct="0">
                <a:defRPr/>
              </a:pPr>
              <a:r>
                <a:rPr lang="en-US" sz="600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rPr>
                <a:t>D3</a:t>
              </a:r>
            </a:p>
          </p:txBody>
        </p:sp>
        <p:sp>
          <p:nvSpPr>
            <p:cNvPr id="103" name="Rectangle 181">
              <a:extLst>
                <a:ext uri="{FF2B5EF4-FFF2-40B4-BE49-F238E27FC236}">
                  <a16:creationId xmlns:a16="http://schemas.microsoft.com/office/drawing/2014/main" id="{84C3BD63-3E0F-C800-3388-DE97F9070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1488" y="1782061"/>
              <a:ext cx="212592" cy="248695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defTabSz="192881" eaLnBrk="0" hangingPunct="0">
                <a:defRPr/>
              </a:pPr>
              <a:r>
                <a:rPr lang="en-US" sz="600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rPr>
                <a:t>D2</a:t>
              </a:r>
            </a:p>
          </p:txBody>
        </p:sp>
        <p:sp>
          <p:nvSpPr>
            <p:cNvPr id="104" name="Rectangle 181">
              <a:extLst>
                <a:ext uri="{FF2B5EF4-FFF2-40B4-BE49-F238E27FC236}">
                  <a16:creationId xmlns:a16="http://schemas.microsoft.com/office/drawing/2014/main" id="{26FB05C3-5849-C7D6-1758-2614E36D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848" y="2104179"/>
              <a:ext cx="212592" cy="248695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defTabSz="192881" eaLnBrk="0" hangingPunct="0">
                <a:defRPr/>
              </a:pPr>
              <a:r>
                <a:rPr lang="en-US" sz="600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rPr>
                <a:t>D1</a:t>
              </a:r>
            </a:p>
          </p:txBody>
        </p:sp>
        <p:sp>
          <p:nvSpPr>
            <p:cNvPr id="105" name="Rectangle 181">
              <a:extLst>
                <a:ext uri="{FF2B5EF4-FFF2-40B4-BE49-F238E27FC236}">
                  <a16:creationId xmlns:a16="http://schemas.microsoft.com/office/drawing/2014/main" id="{0C084BE5-854C-7F15-F157-B3835BD1D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2487" y="1782061"/>
              <a:ext cx="212592" cy="248695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anchor="ctr"/>
            <a:lstStyle/>
            <a:p>
              <a:pPr algn="ctr" defTabSz="192881" eaLnBrk="0" hangingPunct="0">
                <a:defRPr/>
              </a:pPr>
              <a:r>
                <a:rPr lang="en-US" sz="600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Intel Clear" panose="020B0604020203020204" pitchFamily="34" charset="0"/>
                  <a:cs typeface="Intel Clear" panose="020B0604020203020204" pitchFamily="34" charset="0"/>
                </a:rPr>
                <a:t>D0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DEFE71E-1246-3239-B5B0-4998E23C0D82}"/>
                </a:ext>
              </a:extLst>
            </p:cNvPr>
            <p:cNvSpPr txBox="1"/>
            <p:nvPr/>
          </p:nvSpPr>
          <p:spPr>
            <a:xfrm>
              <a:off x="7128934" y="1214967"/>
              <a:ext cx="1880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525252"/>
                  </a:solidFill>
                  <a:latin typeface="IntelOne Text Light"/>
                </a:rPr>
                <a:t>Sub-Channel 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711A56-7869-4C88-C209-773563B5535E}"/>
                </a:ext>
              </a:extLst>
            </p:cNvPr>
            <p:cNvSpPr txBox="1"/>
            <p:nvPr/>
          </p:nvSpPr>
          <p:spPr>
            <a:xfrm>
              <a:off x="9307539" y="1214967"/>
              <a:ext cx="1880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525252"/>
                  </a:solidFill>
                  <a:latin typeface="IntelOne Text Light"/>
                </a:rPr>
                <a:t>Sub-Channel 1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27096BA-598B-F877-719A-F075B710B171}"/>
                </a:ext>
              </a:extLst>
            </p:cNvPr>
            <p:cNvSpPr/>
            <p:nvPr/>
          </p:nvSpPr>
          <p:spPr>
            <a:xfrm>
              <a:off x="6954982" y="1214967"/>
              <a:ext cx="2112325" cy="156342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BD644E28-C0A2-1BC5-AE69-2D2EC9FA828D}"/>
              </a:ext>
            </a:extLst>
          </p:cNvPr>
          <p:cNvSpPr txBox="1"/>
          <p:nvPr/>
        </p:nvSpPr>
        <p:spPr>
          <a:xfrm>
            <a:off x="8286224" y="399996"/>
            <a:ext cx="2086034" cy="2920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>
                <a:solidFill>
                  <a:srgbClr val="003C71"/>
                </a:solidFill>
              </a:rPr>
              <a:t>DDR5 10x4 DIMM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DC14A066-F1CC-982C-41DE-0AB97E73E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307" y="2462298"/>
            <a:ext cx="3403134" cy="3885668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EB500C1C-E934-6277-3180-3DC391D7153C}"/>
              </a:ext>
            </a:extLst>
          </p:cNvPr>
          <p:cNvSpPr txBox="1"/>
          <p:nvPr/>
        </p:nvSpPr>
        <p:spPr>
          <a:xfrm>
            <a:off x="7099216" y="2869611"/>
            <a:ext cx="1639054" cy="9144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LPDDR5 device, figure is from JEDEC spec</a:t>
            </a:r>
          </a:p>
        </p:txBody>
      </p:sp>
    </p:spTree>
    <p:extLst>
      <p:ext uri="{BB962C8B-B14F-4D97-AF65-F5344CB8AC3E}">
        <p14:creationId xmlns:p14="http://schemas.microsoft.com/office/powerpoint/2010/main" val="28335942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54CA8C-42B2-5EB9-A346-7C34FFEB2AB2}"/>
              </a:ext>
            </a:extLst>
          </p:cNvPr>
          <p:cNvSpPr txBox="1">
            <a:spLocks/>
          </p:cNvSpPr>
          <p:nvPr/>
        </p:nvSpPr>
        <p:spPr>
          <a:xfrm>
            <a:off x="381000" y="0"/>
            <a:ext cx="10972800" cy="76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/>
              </a:rPr>
              <a:t>Modes of Operation in DMR-XP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2D8B23-7C5C-7854-9FDC-939A8C6B311F}"/>
              </a:ext>
            </a:extLst>
          </p:cNvPr>
          <p:cNvGrpSpPr/>
          <p:nvPr/>
        </p:nvGrpSpPr>
        <p:grpSpPr>
          <a:xfrm>
            <a:off x="2184590" y="1569797"/>
            <a:ext cx="1088319" cy="1051899"/>
            <a:chOff x="5948113" y="1951217"/>
            <a:chExt cx="1088319" cy="10518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0BEB6B-9C7E-47CE-AA3C-596D172C5933}"/>
                </a:ext>
              </a:extLst>
            </p:cNvPr>
            <p:cNvSpPr/>
            <p:nvPr/>
          </p:nvSpPr>
          <p:spPr>
            <a:xfrm>
              <a:off x="5948113" y="1951217"/>
              <a:ext cx="1088319" cy="648070"/>
            </a:xfrm>
            <a:prstGeom prst="rect">
              <a:avLst/>
            </a:prstGeom>
            <a:solidFill>
              <a:srgbClr val="0068B5"/>
            </a:solidFill>
            <a:ln w="12700" cap="flat" cmpd="sng" algn="ctr">
              <a:solidFill>
                <a:srgbClr val="0068B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One Text Light"/>
                </a:rPr>
                <a:t>LP5 Die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BE44EC8-F976-C0E6-9C62-850C1EDCF62B}"/>
                </a:ext>
              </a:extLst>
            </p:cNvPr>
            <p:cNvCxnSpPr/>
            <p:nvPr/>
          </p:nvCxnSpPr>
          <p:spPr>
            <a:xfrm>
              <a:off x="6454902" y="2599287"/>
              <a:ext cx="2808" cy="369896"/>
            </a:xfrm>
            <a:prstGeom prst="line">
              <a:avLst/>
            </a:prstGeom>
            <a:noFill/>
            <a:ln w="6350" cap="flat" cmpd="sng" algn="ctr">
              <a:solidFill>
                <a:srgbClr val="0068B5"/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861967-EA5C-A4A0-901D-C2BE6FCF2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0717" y="2691818"/>
              <a:ext cx="103103" cy="162014"/>
            </a:xfrm>
            <a:prstGeom prst="line">
              <a:avLst/>
            </a:prstGeom>
            <a:noFill/>
            <a:ln w="6350" cap="flat" cmpd="sng" algn="ctr">
              <a:solidFill>
                <a:srgbClr val="0068B5"/>
              </a:solidFill>
              <a:prstDash val="solid"/>
              <a:miter lim="800000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BEDB4B-8417-D2AD-BA3A-858A29CD9D51}"/>
                </a:ext>
              </a:extLst>
            </p:cNvPr>
            <p:cNvSpPr txBox="1"/>
            <p:nvPr/>
          </p:nvSpPr>
          <p:spPr>
            <a:xfrm>
              <a:off x="5948113" y="2695339"/>
              <a:ext cx="65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x16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00F5F7-DB5B-1F31-3B94-A43AE01BD78D}"/>
              </a:ext>
            </a:extLst>
          </p:cNvPr>
          <p:cNvGrpSpPr/>
          <p:nvPr/>
        </p:nvGrpSpPr>
        <p:grpSpPr>
          <a:xfrm>
            <a:off x="4951268" y="1246688"/>
            <a:ext cx="2231673" cy="1744373"/>
            <a:chOff x="7499260" y="2495856"/>
            <a:chExt cx="2231673" cy="174437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D4D5F0-E3D5-EECA-1762-0F4C11AFED08}"/>
                </a:ext>
              </a:extLst>
            </p:cNvPr>
            <p:cNvSpPr/>
            <p:nvPr/>
          </p:nvSpPr>
          <p:spPr>
            <a:xfrm>
              <a:off x="7946486" y="2954678"/>
              <a:ext cx="1088319" cy="64807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0068B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58EEC8-92CE-9300-B7D5-E5A0A491D252}"/>
                </a:ext>
              </a:extLst>
            </p:cNvPr>
            <p:cNvCxnSpPr/>
            <p:nvPr/>
          </p:nvCxnSpPr>
          <p:spPr>
            <a:xfrm>
              <a:off x="8453275" y="3602748"/>
              <a:ext cx="2808" cy="36989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D5BDE4-410E-6058-4DA9-761D32AA2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3925" y="3732326"/>
              <a:ext cx="103103" cy="16201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2A24AE-ED38-5E83-BCE5-352C4A068C9C}"/>
                </a:ext>
              </a:extLst>
            </p:cNvPr>
            <p:cNvSpPr txBox="1"/>
            <p:nvPr/>
          </p:nvSpPr>
          <p:spPr>
            <a:xfrm>
              <a:off x="9021018" y="3637793"/>
              <a:ext cx="65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188F02-BE6D-9AE9-4679-909ADD777DA9}"/>
                </a:ext>
              </a:extLst>
            </p:cNvPr>
            <p:cNvSpPr/>
            <p:nvPr/>
          </p:nvSpPr>
          <p:spPr>
            <a:xfrm>
              <a:off x="8130829" y="2846650"/>
              <a:ext cx="1088319" cy="648070"/>
            </a:xfrm>
            <a:prstGeom prst="rect">
              <a:avLst/>
            </a:prstGeom>
            <a:solidFill>
              <a:srgbClr val="0068B5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One Text Light"/>
                </a:rPr>
                <a:t>Die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6E94B5-ED36-DE13-4E83-DD920194ACA2}"/>
                </a:ext>
              </a:extLst>
            </p:cNvPr>
            <p:cNvCxnSpPr>
              <a:cxnSpLocks/>
            </p:cNvCxnSpPr>
            <p:nvPr/>
          </p:nvCxnSpPr>
          <p:spPr>
            <a:xfrm>
              <a:off x="8637618" y="3494720"/>
              <a:ext cx="0" cy="477924"/>
            </a:xfrm>
            <a:prstGeom prst="line">
              <a:avLst/>
            </a:prstGeom>
            <a:solidFill>
              <a:srgbClr val="00C7F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F85626-2753-F265-070A-4BE4555A55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94305" y="3718099"/>
              <a:ext cx="103103" cy="162014"/>
            </a:xfrm>
            <a:prstGeom prst="line">
              <a:avLst/>
            </a:prstGeom>
            <a:solidFill>
              <a:srgbClr val="00C7F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565D40-6B35-143C-C88D-BD0D0D394EC0}"/>
                </a:ext>
              </a:extLst>
            </p:cNvPr>
            <p:cNvCxnSpPr>
              <a:cxnSpLocks/>
            </p:cNvCxnSpPr>
            <p:nvPr/>
          </p:nvCxnSpPr>
          <p:spPr>
            <a:xfrm>
              <a:off x="8453275" y="3972644"/>
              <a:ext cx="749869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3401CC-8AB0-C5E2-9C47-3F1438E07B91}"/>
                </a:ext>
              </a:extLst>
            </p:cNvPr>
            <p:cNvCxnSpPr>
              <a:cxnSpLocks/>
            </p:cNvCxnSpPr>
            <p:nvPr/>
          </p:nvCxnSpPr>
          <p:spPr>
            <a:xfrm>
              <a:off x="8834959" y="3942648"/>
              <a:ext cx="0" cy="21029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C1A10F-0364-2BCD-EEA4-B3319DFF83BF}"/>
                </a:ext>
              </a:extLst>
            </p:cNvPr>
            <p:cNvSpPr txBox="1"/>
            <p:nvPr/>
          </p:nvSpPr>
          <p:spPr>
            <a:xfrm>
              <a:off x="8697408" y="3932452"/>
              <a:ext cx="656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x40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95E9C2-EE30-AF1D-B790-12507D0D77F8}"/>
                </a:ext>
              </a:extLst>
            </p:cNvPr>
            <p:cNvSpPr/>
            <p:nvPr/>
          </p:nvSpPr>
          <p:spPr>
            <a:xfrm>
              <a:off x="8315172" y="2711912"/>
              <a:ext cx="1088319" cy="648070"/>
            </a:xfrm>
            <a:prstGeom prst="rect">
              <a:avLst/>
            </a:prstGeom>
            <a:solidFill>
              <a:srgbClr val="0068B5"/>
            </a:solidFill>
            <a:ln w="12700" cap="flat" cmpd="sng" algn="ctr">
              <a:solidFill>
                <a:srgbClr val="0068B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CDFF8D-F354-B3CA-15D3-FF79AC2E934B}"/>
                </a:ext>
              </a:extLst>
            </p:cNvPr>
            <p:cNvSpPr/>
            <p:nvPr/>
          </p:nvSpPr>
          <p:spPr>
            <a:xfrm>
              <a:off x="8499515" y="2603884"/>
              <a:ext cx="1088319" cy="648070"/>
            </a:xfrm>
            <a:prstGeom prst="rect">
              <a:avLst/>
            </a:prstGeom>
            <a:solidFill>
              <a:srgbClr val="0068B5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CADDDC-AFE4-3926-9CAC-8AD6AB887839}"/>
                </a:ext>
              </a:extLst>
            </p:cNvPr>
            <p:cNvSpPr/>
            <p:nvPr/>
          </p:nvSpPr>
          <p:spPr>
            <a:xfrm>
              <a:off x="8642614" y="2495856"/>
              <a:ext cx="1088319" cy="648070"/>
            </a:xfrm>
            <a:prstGeom prst="rect">
              <a:avLst/>
            </a:prstGeom>
            <a:solidFill>
              <a:srgbClr val="0068B5"/>
            </a:solidFill>
            <a:ln w="12700" cap="flat" cmpd="sng" algn="ctr">
              <a:solidFill>
                <a:srgbClr val="0068B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One Text Light"/>
                </a:rPr>
                <a:t>LP5 Die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08B3E2F-8EE7-3CA6-D417-985C0C50C8CC}"/>
                </a:ext>
              </a:extLst>
            </p:cNvPr>
            <p:cNvCxnSpPr>
              <a:cxnSpLocks/>
            </p:cNvCxnSpPr>
            <p:nvPr/>
          </p:nvCxnSpPr>
          <p:spPr>
            <a:xfrm>
              <a:off x="8834960" y="3363786"/>
              <a:ext cx="0" cy="60885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C59AB8-D915-AF55-EFA3-73A1251C8D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4255" y="3712557"/>
              <a:ext cx="103103" cy="16201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B4B334-A642-7E82-A8E8-5DE216FEE584}"/>
                </a:ext>
              </a:extLst>
            </p:cNvPr>
            <p:cNvCxnSpPr>
              <a:cxnSpLocks/>
            </p:cNvCxnSpPr>
            <p:nvPr/>
          </p:nvCxnSpPr>
          <p:spPr>
            <a:xfrm>
              <a:off x="9021018" y="3241473"/>
              <a:ext cx="0" cy="731171"/>
            </a:xfrm>
            <a:prstGeom prst="line">
              <a:avLst/>
            </a:prstGeom>
            <a:solidFill>
              <a:srgbClr val="00C7F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B5CC708-6A53-597A-559B-AAF2582BB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0312" y="3702072"/>
              <a:ext cx="103103" cy="162014"/>
            </a:xfrm>
            <a:prstGeom prst="line">
              <a:avLst/>
            </a:prstGeom>
            <a:solidFill>
              <a:srgbClr val="00C7F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862156-A57B-1383-AF42-DD1526556F31}"/>
                </a:ext>
              </a:extLst>
            </p:cNvPr>
            <p:cNvCxnSpPr>
              <a:cxnSpLocks/>
            </p:cNvCxnSpPr>
            <p:nvPr/>
          </p:nvCxnSpPr>
          <p:spPr>
            <a:xfrm>
              <a:off x="9196619" y="3143926"/>
              <a:ext cx="0" cy="828718"/>
            </a:xfrm>
            <a:prstGeom prst="line">
              <a:avLst/>
            </a:prstGeom>
            <a:solidFill>
              <a:srgbClr val="00C7F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CC4A2C5-3C99-E4D1-D78B-BA4583A019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51593" y="3700101"/>
              <a:ext cx="103103" cy="162014"/>
            </a:xfrm>
            <a:prstGeom prst="line">
              <a:avLst/>
            </a:prstGeom>
            <a:solidFill>
              <a:srgbClr val="00C7F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98071E-E920-3751-27D7-DE39980A142A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7499260" y="3003994"/>
              <a:ext cx="447226" cy="274719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93EC101-7C1D-00A7-187A-98C229F06327}"/>
              </a:ext>
            </a:extLst>
          </p:cNvPr>
          <p:cNvSpPr txBox="1"/>
          <p:nvPr/>
        </p:nvSpPr>
        <p:spPr>
          <a:xfrm>
            <a:off x="4688384" y="1321490"/>
            <a:ext cx="710110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525252"/>
                </a:solidFill>
                <a:latin typeface="IntelOne Text Light"/>
              </a:rPr>
              <a:t>ECC Device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4C5FAE41-781F-E2D2-3128-5C469DA56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00750"/>
              </p:ext>
            </p:extLst>
          </p:nvPr>
        </p:nvGraphicFramePr>
        <p:xfrm>
          <a:off x="808719" y="3175030"/>
          <a:ext cx="7266370" cy="2520631"/>
        </p:xfrm>
        <a:graphic>
          <a:graphicData uri="http://schemas.openxmlformats.org/drawingml/2006/table">
            <a:tbl>
              <a:tblPr firstRow="1" bandRow="1"/>
              <a:tblGrid>
                <a:gridCol w="3633185">
                  <a:extLst>
                    <a:ext uri="{9D8B030D-6E8A-4147-A177-3AD203B41FA5}">
                      <a16:colId xmlns:a16="http://schemas.microsoft.com/office/drawing/2014/main" val="2600592869"/>
                    </a:ext>
                  </a:extLst>
                </a:gridCol>
                <a:gridCol w="3633185">
                  <a:extLst>
                    <a:ext uri="{9D8B030D-6E8A-4147-A177-3AD203B41FA5}">
                      <a16:colId xmlns:a16="http://schemas.microsoft.com/office/drawing/2014/main" val="1517962535"/>
                    </a:ext>
                  </a:extLst>
                </a:gridCol>
              </a:tblGrid>
              <a:tr h="447991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 Low-cost Mode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 RAS (Lockstep) mode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1144"/>
                  </a:ext>
                </a:extLst>
              </a:tr>
              <a:tr h="350849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x16 with BL32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x8 with BL16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 devices in lockstep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198831"/>
                  </a:ext>
                </a:extLst>
              </a:tr>
              <a:tr h="350849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Only access to 1 LPDDR5 device per sub-channel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 extra ECC device per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4 data devices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47184"/>
                  </a:ext>
                </a:extLst>
              </a:tr>
              <a:tr h="447991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Single </a:t>
                      </a:r>
                      <a:r>
                        <a:rPr lang="en-US" sz="1600" dirty="0" err="1"/>
                        <a:t>cacheline</a:t>
                      </a:r>
                      <a:r>
                        <a:rPr lang="en-US" sz="1600" dirty="0"/>
                        <a:t> is read from the same device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Single </a:t>
                      </a:r>
                      <a:r>
                        <a:rPr lang="en-US" sz="1600" dirty="0" err="1"/>
                        <a:t>cacheline</a:t>
                      </a:r>
                      <a:r>
                        <a:rPr lang="en-US" sz="1600" dirty="0"/>
                        <a:t>  + additional ECC are read from 5 devices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0725"/>
                  </a:ext>
                </a:extLst>
              </a:tr>
              <a:tr h="259363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32b inline ECC read through DMI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40b inline ECC read through DMI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30949"/>
                  </a:ext>
                </a:extLst>
              </a:tr>
            </a:tbl>
          </a:graphicData>
        </a:graphic>
      </p:graphicFrame>
      <p:pic>
        <p:nvPicPr>
          <p:cNvPr id="58" name="Picture 57">
            <a:extLst>
              <a:ext uri="{FF2B5EF4-FFF2-40B4-BE49-F238E27FC236}">
                <a16:creationId xmlns:a16="http://schemas.microsoft.com/office/drawing/2014/main" id="{BEE1CA1B-D780-DC62-3E24-C7A525673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725" y="2110813"/>
            <a:ext cx="3647008" cy="416412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C3FE95A-1D5A-0246-61B6-9E6F8C3D6BD6}"/>
              </a:ext>
            </a:extLst>
          </p:cNvPr>
          <p:cNvSpPr txBox="1"/>
          <p:nvPr/>
        </p:nvSpPr>
        <p:spPr>
          <a:xfrm>
            <a:off x="9191120" y="1536533"/>
            <a:ext cx="1966413" cy="9144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LPDDR5 device, figure is from JEDEC spec</a:t>
            </a:r>
          </a:p>
        </p:txBody>
      </p:sp>
    </p:spTree>
    <p:extLst>
      <p:ext uri="{BB962C8B-B14F-4D97-AF65-F5344CB8AC3E}">
        <p14:creationId xmlns:p14="http://schemas.microsoft.com/office/powerpoint/2010/main" val="25067485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A45E-C7F9-FA94-D501-1F4BEEDF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96"/>
            <a:ext cx="10515600" cy="602158"/>
          </a:xfrm>
        </p:spPr>
        <p:txBody>
          <a:bodyPr/>
          <a:lstStyle/>
          <a:p>
            <a:r>
              <a:rPr lang="en-US" dirty="0"/>
              <a:t>LPDDR5-ECC-MC Microarchitecture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9B557-1283-0E9C-583A-AAD76736A669}"/>
              </a:ext>
            </a:extLst>
          </p:cNvPr>
          <p:cNvSpPr/>
          <p:nvPr/>
        </p:nvSpPr>
        <p:spPr>
          <a:xfrm>
            <a:off x="2618680" y="1804858"/>
            <a:ext cx="3059289" cy="3450167"/>
          </a:xfrm>
          <a:prstGeom prst="rect">
            <a:avLst/>
          </a:prstGeom>
          <a:solidFill>
            <a:srgbClr val="FEC91B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/>
              </a:rPr>
              <a:t>                                     MC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2396A8-8B9C-033A-A696-90ECD4397269}"/>
              </a:ext>
            </a:extLst>
          </p:cNvPr>
          <p:cNvSpPr/>
          <p:nvPr/>
        </p:nvSpPr>
        <p:spPr>
          <a:xfrm>
            <a:off x="2776725" y="2036495"/>
            <a:ext cx="1893711" cy="585187"/>
          </a:xfrm>
          <a:prstGeom prst="rect">
            <a:avLst/>
          </a:prstGeom>
          <a:solidFill>
            <a:srgbClr val="8BAE4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/>
              </a:rPr>
              <a:t>          Sub-Ch0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D1E5C-1CB0-5BDE-7625-51C3FADFEBDF}"/>
              </a:ext>
            </a:extLst>
          </p:cNvPr>
          <p:cNvSpPr/>
          <p:nvPr/>
        </p:nvSpPr>
        <p:spPr>
          <a:xfrm>
            <a:off x="631837" y="2048687"/>
            <a:ext cx="1501423" cy="585187"/>
          </a:xfrm>
          <a:prstGeom prst="rect">
            <a:avLst/>
          </a:prstGeom>
          <a:solidFill>
            <a:srgbClr val="00C7F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/>
              </a:rPr>
              <a:t>Device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B6DE0F7B-0677-6DFE-0C57-ACE815A1A552}"/>
              </a:ext>
            </a:extLst>
          </p:cNvPr>
          <p:cNvSpPr/>
          <p:nvPr/>
        </p:nvSpPr>
        <p:spPr>
          <a:xfrm>
            <a:off x="2212281" y="2219366"/>
            <a:ext cx="553155" cy="207253"/>
          </a:xfrm>
          <a:prstGeom prst="leftRightArrow">
            <a:avLst/>
          </a:prstGeom>
          <a:solidFill>
            <a:srgbClr val="0068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AE2259-980B-247F-EC8D-78EEB517142B}"/>
              </a:ext>
            </a:extLst>
          </p:cNvPr>
          <p:cNvSpPr/>
          <p:nvPr/>
        </p:nvSpPr>
        <p:spPr>
          <a:xfrm>
            <a:off x="631837" y="2929513"/>
            <a:ext cx="1501423" cy="585187"/>
          </a:xfrm>
          <a:prstGeom prst="rect">
            <a:avLst/>
          </a:prstGeom>
          <a:solidFill>
            <a:srgbClr val="00C7F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/>
              </a:rPr>
              <a:t>Device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68D3C585-B9FE-B286-BA6D-97EF92F4E3BA}"/>
              </a:ext>
            </a:extLst>
          </p:cNvPr>
          <p:cNvSpPr/>
          <p:nvPr/>
        </p:nvSpPr>
        <p:spPr>
          <a:xfrm>
            <a:off x="2212281" y="3100192"/>
            <a:ext cx="553155" cy="207253"/>
          </a:xfrm>
          <a:prstGeom prst="leftRightArrow">
            <a:avLst/>
          </a:prstGeom>
          <a:solidFill>
            <a:srgbClr val="0068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E18D3D-AB8C-6483-0161-AFF388DE20AC}"/>
              </a:ext>
            </a:extLst>
          </p:cNvPr>
          <p:cNvSpPr/>
          <p:nvPr/>
        </p:nvSpPr>
        <p:spPr>
          <a:xfrm>
            <a:off x="640305" y="3688425"/>
            <a:ext cx="1501423" cy="585187"/>
          </a:xfrm>
          <a:prstGeom prst="rect">
            <a:avLst/>
          </a:prstGeom>
          <a:solidFill>
            <a:srgbClr val="00C7F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/>
              </a:rPr>
              <a:t>Device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2420D895-EE31-942D-C7EE-A8F63C1E489D}"/>
              </a:ext>
            </a:extLst>
          </p:cNvPr>
          <p:cNvSpPr/>
          <p:nvPr/>
        </p:nvSpPr>
        <p:spPr>
          <a:xfrm>
            <a:off x="2209460" y="3859104"/>
            <a:ext cx="553155" cy="207253"/>
          </a:xfrm>
          <a:prstGeom prst="leftRightArrow">
            <a:avLst/>
          </a:prstGeom>
          <a:solidFill>
            <a:srgbClr val="0068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7AA2BA-4B14-A055-9763-735FB0012BB8}"/>
              </a:ext>
            </a:extLst>
          </p:cNvPr>
          <p:cNvSpPr/>
          <p:nvPr/>
        </p:nvSpPr>
        <p:spPr>
          <a:xfrm>
            <a:off x="631837" y="4456486"/>
            <a:ext cx="1501423" cy="585187"/>
          </a:xfrm>
          <a:prstGeom prst="rect">
            <a:avLst/>
          </a:prstGeom>
          <a:solidFill>
            <a:srgbClr val="00C7FD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/>
              </a:rPr>
              <a:t>Device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605841-BBB6-26B3-DFB4-4D05B11636BA}"/>
              </a:ext>
            </a:extLst>
          </p:cNvPr>
          <p:cNvSpPr/>
          <p:nvPr/>
        </p:nvSpPr>
        <p:spPr>
          <a:xfrm>
            <a:off x="2212281" y="4627165"/>
            <a:ext cx="553155" cy="207253"/>
          </a:xfrm>
          <a:prstGeom prst="leftRightArrow">
            <a:avLst/>
          </a:prstGeom>
          <a:solidFill>
            <a:srgbClr val="0068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78DE31-A4FA-DB05-B6C4-158A75BC639D}"/>
              </a:ext>
            </a:extLst>
          </p:cNvPr>
          <p:cNvSpPr/>
          <p:nvPr/>
        </p:nvSpPr>
        <p:spPr>
          <a:xfrm>
            <a:off x="2768253" y="2030398"/>
            <a:ext cx="623715" cy="585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ECC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5F68DC-FFB9-FD01-2D6B-102F680B1560}"/>
              </a:ext>
            </a:extLst>
          </p:cNvPr>
          <p:cNvSpPr/>
          <p:nvPr/>
        </p:nvSpPr>
        <p:spPr>
          <a:xfrm>
            <a:off x="2785197" y="2919849"/>
            <a:ext cx="1893711" cy="585187"/>
          </a:xfrm>
          <a:prstGeom prst="rect">
            <a:avLst/>
          </a:prstGeom>
          <a:solidFill>
            <a:srgbClr val="8BAE4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/>
              </a:rPr>
              <a:t>          Sub-Ch1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29A10F-2C87-934E-F5EE-039925A88EDF}"/>
              </a:ext>
            </a:extLst>
          </p:cNvPr>
          <p:cNvSpPr/>
          <p:nvPr/>
        </p:nvSpPr>
        <p:spPr>
          <a:xfrm>
            <a:off x="2776725" y="2913752"/>
            <a:ext cx="623715" cy="585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ECC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118B9E-CE89-099C-F969-04BF59BEB50F}"/>
              </a:ext>
            </a:extLst>
          </p:cNvPr>
          <p:cNvSpPr/>
          <p:nvPr/>
        </p:nvSpPr>
        <p:spPr>
          <a:xfrm>
            <a:off x="2789428" y="3696908"/>
            <a:ext cx="1893711" cy="585187"/>
          </a:xfrm>
          <a:prstGeom prst="rect">
            <a:avLst/>
          </a:prstGeom>
          <a:solidFill>
            <a:srgbClr val="8BAE4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/>
              </a:rPr>
              <a:t>          Sub-Ch2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6438ED-C92F-90D1-289B-AAA45C5981D9}"/>
              </a:ext>
            </a:extLst>
          </p:cNvPr>
          <p:cNvSpPr/>
          <p:nvPr/>
        </p:nvSpPr>
        <p:spPr>
          <a:xfrm>
            <a:off x="2780956" y="3690811"/>
            <a:ext cx="623715" cy="585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ECC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4F99D9-916B-0C9C-CD58-001474FB275C}"/>
              </a:ext>
            </a:extLst>
          </p:cNvPr>
          <p:cNvSpPr/>
          <p:nvPr/>
        </p:nvSpPr>
        <p:spPr>
          <a:xfrm>
            <a:off x="2803538" y="4456486"/>
            <a:ext cx="1893711" cy="585187"/>
          </a:xfrm>
          <a:prstGeom prst="rect">
            <a:avLst/>
          </a:prstGeom>
          <a:solidFill>
            <a:srgbClr val="8BAE4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Text Light"/>
              </a:rPr>
              <a:t>          Sub-Ch3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227D11-54AC-C28C-524D-DF10810F1CFD}"/>
              </a:ext>
            </a:extLst>
          </p:cNvPr>
          <p:cNvSpPr/>
          <p:nvPr/>
        </p:nvSpPr>
        <p:spPr>
          <a:xfrm>
            <a:off x="2795066" y="4450389"/>
            <a:ext cx="623715" cy="585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ECC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B28C34-E023-83D0-ED42-FEF148F5B6F1}"/>
              </a:ext>
            </a:extLst>
          </p:cNvPr>
          <p:cNvSpPr txBox="1"/>
          <p:nvPr/>
        </p:nvSpPr>
        <p:spPr>
          <a:xfrm>
            <a:off x="1707101" y="1147569"/>
            <a:ext cx="305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Low-cost mode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D95456-7A18-F4B8-615F-C31A5D6785D6}"/>
              </a:ext>
            </a:extLst>
          </p:cNvPr>
          <p:cNvSpPr txBox="1"/>
          <p:nvPr/>
        </p:nvSpPr>
        <p:spPr>
          <a:xfrm>
            <a:off x="7867601" y="733369"/>
            <a:ext cx="18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RAS Mode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0E1C16B-2C65-921D-B4CE-8EECEDBF1943}"/>
              </a:ext>
            </a:extLst>
          </p:cNvPr>
          <p:cNvGrpSpPr/>
          <p:nvPr/>
        </p:nvGrpSpPr>
        <p:grpSpPr>
          <a:xfrm>
            <a:off x="6806719" y="1167588"/>
            <a:ext cx="4905502" cy="5047256"/>
            <a:chOff x="7117165" y="452822"/>
            <a:chExt cx="4614725" cy="590040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F2AB836-1A97-DA51-9041-B91ECBE7B78C}"/>
                </a:ext>
              </a:extLst>
            </p:cNvPr>
            <p:cNvSpPr/>
            <p:nvPr/>
          </p:nvSpPr>
          <p:spPr>
            <a:xfrm>
              <a:off x="8861690" y="452822"/>
              <a:ext cx="2294467" cy="5900405"/>
            </a:xfrm>
            <a:prstGeom prst="rect">
              <a:avLst/>
            </a:prstGeom>
            <a:solidFill>
              <a:srgbClr val="FEC91B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                                  MC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5ED53C-E51E-B5A8-9EBB-810D0E708623}"/>
                </a:ext>
              </a:extLst>
            </p:cNvPr>
            <p:cNvSpPr/>
            <p:nvPr/>
          </p:nvSpPr>
          <p:spPr>
            <a:xfrm>
              <a:off x="9153918" y="2307461"/>
              <a:ext cx="1435363" cy="939802"/>
            </a:xfrm>
            <a:prstGeom prst="rect">
              <a:avLst/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Sub-Ch1</a:t>
              </a:r>
            </a:p>
          </p:txBody>
        </p:sp>
        <p:sp>
          <p:nvSpPr>
            <p:cNvPr id="29" name="Arrow: Left-Right 28">
              <a:extLst>
                <a:ext uri="{FF2B5EF4-FFF2-40B4-BE49-F238E27FC236}">
                  <a16:creationId xmlns:a16="http://schemas.microsoft.com/office/drawing/2014/main" id="{8286036E-BF6C-2169-A08B-D9ADA150E112}"/>
                </a:ext>
              </a:extLst>
            </p:cNvPr>
            <p:cNvSpPr/>
            <p:nvPr/>
          </p:nvSpPr>
          <p:spPr>
            <a:xfrm>
              <a:off x="8542868" y="733147"/>
              <a:ext cx="446618" cy="128033"/>
            </a:xfrm>
            <a:prstGeom prst="left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30" name="Arrow: Left-Right 29">
              <a:extLst>
                <a:ext uri="{FF2B5EF4-FFF2-40B4-BE49-F238E27FC236}">
                  <a16:creationId xmlns:a16="http://schemas.microsoft.com/office/drawing/2014/main" id="{2B89B761-1BB5-78B9-144F-7B89B60B222E}"/>
                </a:ext>
              </a:extLst>
            </p:cNvPr>
            <p:cNvSpPr/>
            <p:nvPr/>
          </p:nvSpPr>
          <p:spPr>
            <a:xfrm>
              <a:off x="8559801" y="1871911"/>
              <a:ext cx="298979" cy="109661"/>
            </a:xfrm>
            <a:prstGeom prst="left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AEE2CB-7920-E7DF-2419-9602704C77C5}"/>
                </a:ext>
              </a:extLst>
            </p:cNvPr>
            <p:cNvSpPr/>
            <p:nvPr/>
          </p:nvSpPr>
          <p:spPr>
            <a:xfrm>
              <a:off x="9147703" y="1695598"/>
              <a:ext cx="1447794" cy="369332"/>
            </a:xfrm>
            <a:prstGeom prst="rect">
              <a:avLst/>
            </a:prstGeom>
            <a:solidFill>
              <a:srgbClr val="CC94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ECC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B40805D-957F-FF0B-9418-83C3456A596E}"/>
                </a:ext>
              </a:extLst>
            </p:cNvPr>
            <p:cNvSpPr/>
            <p:nvPr/>
          </p:nvSpPr>
          <p:spPr>
            <a:xfrm>
              <a:off x="9147703" y="608185"/>
              <a:ext cx="1452824" cy="939802"/>
            </a:xfrm>
            <a:prstGeom prst="rect">
              <a:avLst/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Sub-Ch0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63D8F-964E-0F79-D724-E7A9548E282E}"/>
                </a:ext>
              </a:extLst>
            </p:cNvPr>
            <p:cNvSpPr/>
            <p:nvPr/>
          </p:nvSpPr>
          <p:spPr>
            <a:xfrm>
              <a:off x="7117165" y="531588"/>
              <a:ext cx="3483230" cy="292422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FEC3ED-F36A-4BE4-361C-1E7B0660DEDC}"/>
                </a:ext>
              </a:extLst>
            </p:cNvPr>
            <p:cNvSpPr txBox="1"/>
            <p:nvPr/>
          </p:nvSpPr>
          <p:spPr>
            <a:xfrm>
              <a:off x="10580424" y="1334018"/>
              <a:ext cx="115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IntelOne Text Light"/>
                </a:rPr>
                <a:t>lockstep</a:t>
              </a:r>
            </a:p>
          </p:txBody>
        </p:sp>
        <p:sp>
          <p:nvSpPr>
            <p:cNvPr id="35" name="Arrow: Left-Right 34">
              <a:extLst>
                <a:ext uri="{FF2B5EF4-FFF2-40B4-BE49-F238E27FC236}">
                  <a16:creationId xmlns:a16="http://schemas.microsoft.com/office/drawing/2014/main" id="{2D3F7036-2EC9-6E03-D00E-C2DA6157A3F7}"/>
                </a:ext>
              </a:extLst>
            </p:cNvPr>
            <p:cNvSpPr/>
            <p:nvPr/>
          </p:nvSpPr>
          <p:spPr>
            <a:xfrm>
              <a:off x="8561655" y="1275779"/>
              <a:ext cx="288922" cy="109661"/>
            </a:xfrm>
            <a:prstGeom prst="left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8177A0-023B-98C8-C7DA-4BC5B0DDE3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8780" y="779420"/>
              <a:ext cx="5030" cy="2290740"/>
            </a:xfrm>
            <a:prstGeom prst="line">
              <a:avLst/>
            </a:prstGeom>
            <a:noFill/>
            <a:ln w="57150" cap="flat" cmpd="sng" algn="ctr">
              <a:solidFill>
                <a:srgbClr val="0068B5"/>
              </a:solidFill>
              <a:prstDash val="solid"/>
              <a:miter lim="800000"/>
            </a:ln>
            <a:effectLst/>
          </p:spPr>
        </p:cxnSp>
        <p:sp>
          <p:nvSpPr>
            <p:cNvPr id="37" name="Arrow: Left-Right 36">
              <a:extLst>
                <a:ext uri="{FF2B5EF4-FFF2-40B4-BE49-F238E27FC236}">
                  <a16:creationId xmlns:a16="http://schemas.microsoft.com/office/drawing/2014/main" id="{4C36917F-2443-532F-0E29-7A6BE32E6E49}"/>
                </a:ext>
              </a:extLst>
            </p:cNvPr>
            <p:cNvSpPr/>
            <p:nvPr/>
          </p:nvSpPr>
          <p:spPr>
            <a:xfrm>
              <a:off x="8559801" y="2491895"/>
              <a:ext cx="298979" cy="109661"/>
            </a:xfrm>
            <a:prstGeom prst="left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38" name="Arrow: Left-Right 37">
              <a:extLst>
                <a:ext uri="{FF2B5EF4-FFF2-40B4-BE49-F238E27FC236}">
                  <a16:creationId xmlns:a16="http://schemas.microsoft.com/office/drawing/2014/main" id="{F961F6D3-655C-EA9B-BE4B-43968168AC48}"/>
                </a:ext>
              </a:extLst>
            </p:cNvPr>
            <p:cNvSpPr/>
            <p:nvPr/>
          </p:nvSpPr>
          <p:spPr>
            <a:xfrm>
              <a:off x="8547103" y="3007787"/>
              <a:ext cx="298979" cy="109661"/>
            </a:xfrm>
            <a:prstGeom prst="left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39" name="Arrow: Left-Right 38">
              <a:extLst>
                <a:ext uri="{FF2B5EF4-FFF2-40B4-BE49-F238E27FC236}">
                  <a16:creationId xmlns:a16="http://schemas.microsoft.com/office/drawing/2014/main" id="{BB9D9294-F948-DD1E-B37A-0269A4456A02}"/>
                </a:ext>
              </a:extLst>
            </p:cNvPr>
            <p:cNvSpPr/>
            <p:nvPr/>
          </p:nvSpPr>
          <p:spPr>
            <a:xfrm>
              <a:off x="8559800" y="3120846"/>
              <a:ext cx="567531" cy="128033"/>
            </a:xfrm>
            <a:prstGeom prst="leftRightArrow">
              <a:avLst/>
            </a:prstGeom>
            <a:solidFill>
              <a:srgbClr val="8BAE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CA506EE-2293-F537-0815-8BC85742A2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78104" y="878573"/>
              <a:ext cx="5030" cy="2290740"/>
            </a:xfrm>
            <a:prstGeom prst="line">
              <a:avLst/>
            </a:prstGeom>
            <a:noFill/>
            <a:ln w="57150" cap="flat" cmpd="sng" algn="ctr">
              <a:solidFill>
                <a:srgbClr val="8BAE46"/>
              </a:solidFill>
              <a:prstDash val="solid"/>
              <a:miter lim="800000"/>
            </a:ln>
            <a:effectLst/>
          </p:spPr>
        </p:cxnSp>
        <p:sp>
          <p:nvSpPr>
            <p:cNvPr id="41" name="Arrow: Left-Right 40">
              <a:extLst>
                <a:ext uri="{FF2B5EF4-FFF2-40B4-BE49-F238E27FC236}">
                  <a16:creationId xmlns:a16="http://schemas.microsoft.com/office/drawing/2014/main" id="{325EFE8C-7C6F-44AE-701A-6E5DBEBE77CB}"/>
                </a:ext>
              </a:extLst>
            </p:cNvPr>
            <p:cNvSpPr/>
            <p:nvPr/>
          </p:nvSpPr>
          <p:spPr>
            <a:xfrm>
              <a:off x="8552596" y="1423694"/>
              <a:ext cx="417641" cy="103938"/>
            </a:xfrm>
            <a:prstGeom prst="leftRightArrow">
              <a:avLst/>
            </a:prstGeom>
            <a:solidFill>
              <a:srgbClr val="8BAE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42" name="Arrow: Left-Right 41">
              <a:extLst>
                <a:ext uri="{FF2B5EF4-FFF2-40B4-BE49-F238E27FC236}">
                  <a16:creationId xmlns:a16="http://schemas.microsoft.com/office/drawing/2014/main" id="{D527F137-F687-4965-7194-95760A42CED0}"/>
                </a:ext>
              </a:extLst>
            </p:cNvPr>
            <p:cNvSpPr/>
            <p:nvPr/>
          </p:nvSpPr>
          <p:spPr>
            <a:xfrm>
              <a:off x="8560463" y="1998965"/>
              <a:ext cx="417641" cy="103938"/>
            </a:xfrm>
            <a:prstGeom prst="leftRightArrow">
              <a:avLst/>
            </a:prstGeom>
            <a:solidFill>
              <a:srgbClr val="8BAE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43" name="Arrow: Left-Right 42">
              <a:extLst>
                <a:ext uri="{FF2B5EF4-FFF2-40B4-BE49-F238E27FC236}">
                  <a16:creationId xmlns:a16="http://schemas.microsoft.com/office/drawing/2014/main" id="{2E94A1A3-93DE-AA55-4963-B43815D43ABE}"/>
                </a:ext>
              </a:extLst>
            </p:cNvPr>
            <p:cNvSpPr/>
            <p:nvPr/>
          </p:nvSpPr>
          <p:spPr>
            <a:xfrm>
              <a:off x="8560463" y="2644204"/>
              <a:ext cx="417641" cy="103938"/>
            </a:xfrm>
            <a:prstGeom prst="leftRightArrow">
              <a:avLst/>
            </a:prstGeom>
            <a:solidFill>
              <a:srgbClr val="8BAE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44" name="Arrow: Left-Right 43">
              <a:extLst>
                <a:ext uri="{FF2B5EF4-FFF2-40B4-BE49-F238E27FC236}">
                  <a16:creationId xmlns:a16="http://schemas.microsoft.com/office/drawing/2014/main" id="{9E131666-144E-9A2B-5B38-EFF3AF030E39}"/>
                </a:ext>
              </a:extLst>
            </p:cNvPr>
            <p:cNvSpPr/>
            <p:nvPr/>
          </p:nvSpPr>
          <p:spPr>
            <a:xfrm>
              <a:off x="8544456" y="872658"/>
              <a:ext cx="417641" cy="103938"/>
            </a:xfrm>
            <a:prstGeom prst="leftRightArrow">
              <a:avLst/>
            </a:prstGeom>
            <a:solidFill>
              <a:srgbClr val="8BAE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6B5B517-14D7-1888-6D5D-38CB7834989D}"/>
                </a:ext>
              </a:extLst>
            </p:cNvPr>
            <p:cNvSpPr/>
            <p:nvPr/>
          </p:nvSpPr>
          <p:spPr>
            <a:xfrm>
              <a:off x="7244295" y="2929466"/>
              <a:ext cx="1244601" cy="397933"/>
            </a:xfrm>
            <a:prstGeom prst="rect">
              <a:avLst/>
            </a:prstGeom>
            <a:solidFill>
              <a:srgbClr val="00C7FD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 Device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408F935-FFCA-7AFE-3FA6-69AF9CF0B060}"/>
                </a:ext>
              </a:extLst>
            </p:cNvPr>
            <p:cNvSpPr/>
            <p:nvPr/>
          </p:nvSpPr>
          <p:spPr>
            <a:xfrm>
              <a:off x="9151407" y="5289209"/>
              <a:ext cx="1435363" cy="939802"/>
            </a:xfrm>
            <a:prstGeom prst="rect">
              <a:avLst/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Sub-Ch3</a:t>
              </a:r>
            </a:p>
          </p:txBody>
        </p:sp>
        <p:sp>
          <p:nvSpPr>
            <p:cNvPr id="47" name="Arrow: Left-Right 46">
              <a:extLst>
                <a:ext uri="{FF2B5EF4-FFF2-40B4-BE49-F238E27FC236}">
                  <a16:creationId xmlns:a16="http://schemas.microsoft.com/office/drawing/2014/main" id="{67A061B8-138E-7EE0-AF15-18F2FEB73846}"/>
                </a:ext>
              </a:extLst>
            </p:cNvPr>
            <p:cNvSpPr/>
            <p:nvPr/>
          </p:nvSpPr>
          <p:spPr>
            <a:xfrm>
              <a:off x="8540357" y="3714895"/>
              <a:ext cx="446618" cy="128033"/>
            </a:xfrm>
            <a:prstGeom prst="left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48" name="Arrow: Left-Right 47">
              <a:extLst>
                <a:ext uri="{FF2B5EF4-FFF2-40B4-BE49-F238E27FC236}">
                  <a16:creationId xmlns:a16="http://schemas.microsoft.com/office/drawing/2014/main" id="{8FAA3139-5633-6BBD-539A-527CD937F2DC}"/>
                </a:ext>
              </a:extLst>
            </p:cNvPr>
            <p:cNvSpPr/>
            <p:nvPr/>
          </p:nvSpPr>
          <p:spPr>
            <a:xfrm>
              <a:off x="8557290" y="4853659"/>
              <a:ext cx="298979" cy="109661"/>
            </a:xfrm>
            <a:prstGeom prst="left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171BE9-6BE1-1618-B6F8-D44EE684B14A}"/>
                </a:ext>
              </a:extLst>
            </p:cNvPr>
            <p:cNvSpPr/>
            <p:nvPr/>
          </p:nvSpPr>
          <p:spPr>
            <a:xfrm>
              <a:off x="9145192" y="4677346"/>
              <a:ext cx="1447794" cy="369332"/>
            </a:xfrm>
            <a:prstGeom prst="rect">
              <a:avLst/>
            </a:prstGeom>
            <a:solidFill>
              <a:srgbClr val="CC94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ECC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F17A5CD-6E9C-1591-0E5C-C5DEB76F7C84}"/>
                </a:ext>
              </a:extLst>
            </p:cNvPr>
            <p:cNvSpPr/>
            <p:nvPr/>
          </p:nvSpPr>
          <p:spPr>
            <a:xfrm>
              <a:off x="9145192" y="3589933"/>
              <a:ext cx="1452824" cy="939802"/>
            </a:xfrm>
            <a:prstGeom prst="rect">
              <a:avLst/>
            </a:prstGeom>
            <a:solidFill>
              <a:srgbClr val="8BAE4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Sub-Ch2</a:t>
              </a:r>
            </a:p>
          </p:txBody>
        </p:sp>
        <p:sp>
          <p:nvSpPr>
            <p:cNvPr id="51" name="Arrow: Left-Right 50">
              <a:extLst>
                <a:ext uri="{FF2B5EF4-FFF2-40B4-BE49-F238E27FC236}">
                  <a16:creationId xmlns:a16="http://schemas.microsoft.com/office/drawing/2014/main" id="{2338C3CF-5E56-9A14-D9D6-039A8B060EFA}"/>
                </a:ext>
              </a:extLst>
            </p:cNvPr>
            <p:cNvSpPr/>
            <p:nvPr/>
          </p:nvSpPr>
          <p:spPr>
            <a:xfrm>
              <a:off x="8559144" y="4257527"/>
              <a:ext cx="288922" cy="109661"/>
            </a:xfrm>
            <a:prstGeom prst="left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DE328A2-452D-35AA-4F86-6693938696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6269" y="3761168"/>
              <a:ext cx="5030" cy="2290740"/>
            </a:xfrm>
            <a:prstGeom prst="line">
              <a:avLst/>
            </a:prstGeom>
            <a:noFill/>
            <a:ln w="57150" cap="flat" cmpd="sng" algn="ctr">
              <a:solidFill>
                <a:srgbClr val="0068B5"/>
              </a:solidFill>
              <a:prstDash val="solid"/>
              <a:miter lim="800000"/>
            </a:ln>
            <a:effectLst/>
          </p:spPr>
        </p:cxnSp>
        <p:sp>
          <p:nvSpPr>
            <p:cNvPr id="53" name="Arrow: Left-Right 52">
              <a:extLst>
                <a:ext uri="{FF2B5EF4-FFF2-40B4-BE49-F238E27FC236}">
                  <a16:creationId xmlns:a16="http://schemas.microsoft.com/office/drawing/2014/main" id="{BAA25978-EE42-6A0A-A3B4-D67EB77310FD}"/>
                </a:ext>
              </a:extLst>
            </p:cNvPr>
            <p:cNvSpPr/>
            <p:nvPr/>
          </p:nvSpPr>
          <p:spPr>
            <a:xfrm>
              <a:off x="8557290" y="5473643"/>
              <a:ext cx="298979" cy="109661"/>
            </a:xfrm>
            <a:prstGeom prst="left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54" name="Arrow: Left-Right 53">
              <a:extLst>
                <a:ext uri="{FF2B5EF4-FFF2-40B4-BE49-F238E27FC236}">
                  <a16:creationId xmlns:a16="http://schemas.microsoft.com/office/drawing/2014/main" id="{072983EE-B9BF-A370-AF8C-AF47909AB976}"/>
                </a:ext>
              </a:extLst>
            </p:cNvPr>
            <p:cNvSpPr/>
            <p:nvPr/>
          </p:nvSpPr>
          <p:spPr>
            <a:xfrm>
              <a:off x="8544592" y="5989535"/>
              <a:ext cx="298979" cy="109661"/>
            </a:xfrm>
            <a:prstGeom prst="leftRightArrow">
              <a:avLst/>
            </a:prstGeom>
            <a:solidFill>
              <a:srgbClr val="0068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55" name="Arrow: Left-Right 54">
              <a:extLst>
                <a:ext uri="{FF2B5EF4-FFF2-40B4-BE49-F238E27FC236}">
                  <a16:creationId xmlns:a16="http://schemas.microsoft.com/office/drawing/2014/main" id="{E31F49DB-DBC2-1C49-D934-4FCEA7570B99}"/>
                </a:ext>
              </a:extLst>
            </p:cNvPr>
            <p:cNvSpPr/>
            <p:nvPr/>
          </p:nvSpPr>
          <p:spPr>
            <a:xfrm>
              <a:off x="8557289" y="6102594"/>
              <a:ext cx="567531" cy="128033"/>
            </a:xfrm>
            <a:prstGeom prst="leftRightArrow">
              <a:avLst/>
            </a:prstGeom>
            <a:solidFill>
              <a:srgbClr val="8BAE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40D5776-2C78-E178-9617-84A8B8C21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75593" y="3860321"/>
              <a:ext cx="5030" cy="2290740"/>
            </a:xfrm>
            <a:prstGeom prst="line">
              <a:avLst/>
            </a:prstGeom>
            <a:noFill/>
            <a:ln w="57150" cap="flat" cmpd="sng" algn="ctr">
              <a:solidFill>
                <a:srgbClr val="8BAE46"/>
              </a:solidFill>
              <a:prstDash val="solid"/>
              <a:miter lim="800000"/>
            </a:ln>
            <a:effectLst/>
          </p:spPr>
        </p:cxnSp>
        <p:sp>
          <p:nvSpPr>
            <p:cNvPr id="57" name="Arrow: Left-Right 56">
              <a:extLst>
                <a:ext uri="{FF2B5EF4-FFF2-40B4-BE49-F238E27FC236}">
                  <a16:creationId xmlns:a16="http://schemas.microsoft.com/office/drawing/2014/main" id="{9653F039-0D76-DC05-3A2A-1A22E1C58949}"/>
                </a:ext>
              </a:extLst>
            </p:cNvPr>
            <p:cNvSpPr/>
            <p:nvPr/>
          </p:nvSpPr>
          <p:spPr>
            <a:xfrm>
              <a:off x="8550085" y="4405442"/>
              <a:ext cx="417641" cy="103938"/>
            </a:xfrm>
            <a:prstGeom prst="leftRightArrow">
              <a:avLst/>
            </a:prstGeom>
            <a:solidFill>
              <a:srgbClr val="8BAE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58" name="Arrow: Left-Right 57">
              <a:extLst>
                <a:ext uri="{FF2B5EF4-FFF2-40B4-BE49-F238E27FC236}">
                  <a16:creationId xmlns:a16="http://schemas.microsoft.com/office/drawing/2014/main" id="{BCD6BDD0-80FF-9B4A-97B9-9242FD3EB636}"/>
                </a:ext>
              </a:extLst>
            </p:cNvPr>
            <p:cNvSpPr/>
            <p:nvPr/>
          </p:nvSpPr>
          <p:spPr>
            <a:xfrm>
              <a:off x="8557952" y="4980713"/>
              <a:ext cx="417641" cy="103938"/>
            </a:xfrm>
            <a:prstGeom prst="leftRightArrow">
              <a:avLst/>
            </a:prstGeom>
            <a:solidFill>
              <a:srgbClr val="8BAE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59" name="Arrow: Left-Right 58">
              <a:extLst>
                <a:ext uri="{FF2B5EF4-FFF2-40B4-BE49-F238E27FC236}">
                  <a16:creationId xmlns:a16="http://schemas.microsoft.com/office/drawing/2014/main" id="{4646D569-BB99-5398-E1BD-B53B0EF08422}"/>
                </a:ext>
              </a:extLst>
            </p:cNvPr>
            <p:cNvSpPr/>
            <p:nvPr/>
          </p:nvSpPr>
          <p:spPr>
            <a:xfrm>
              <a:off x="8557952" y="5625952"/>
              <a:ext cx="417641" cy="103938"/>
            </a:xfrm>
            <a:prstGeom prst="leftRightArrow">
              <a:avLst/>
            </a:prstGeom>
            <a:solidFill>
              <a:srgbClr val="8BAE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60" name="Arrow: Left-Right 59">
              <a:extLst>
                <a:ext uri="{FF2B5EF4-FFF2-40B4-BE49-F238E27FC236}">
                  <a16:creationId xmlns:a16="http://schemas.microsoft.com/office/drawing/2014/main" id="{BDFAB5B7-E0FA-5AD9-F05A-54C909BD4561}"/>
                </a:ext>
              </a:extLst>
            </p:cNvPr>
            <p:cNvSpPr/>
            <p:nvPr/>
          </p:nvSpPr>
          <p:spPr>
            <a:xfrm>
              <a:off x="8541945" y="3854406"/>
              <a:ext cx="417641" cy="103938"/>
            </a:xfrm>
            <a:prstGeom prst="leftRightArrow">
              <a:avLst/>
            </a:prstGeom>
            <a:solidFill>
              <a:srgbClr val="8BAE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 Ligh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35A66AA-AA2A-99C9-515B-721F2AEB4E4C}"/>
                </a:ext>
              </a:extLst>
            </p:cNvPr>
            <p:cNvSpPr/>
            <p:nvPr/>
          </p:nvSpPr>
          <p:spPr>
            <a:xfrm>
              <a:off x="7241519" y="2397415"/>
              <a:ext cx="1244601" cy="397933"/>
            </a:xfrm>
            <a:prstGeom prst="rect">
              <a:avLst/>
            </a:prstGeom>
            <a:solidFill>
              <a:srgbClr val="00C7FD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 Device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9DA0D4-5F8A-4D5C-2B99-2546656AEC0A}"/>
                </a:ext>
              </a:extLst>
            </p:cNvPr>
            <p:cNvSpPr/>
            <p:nvPr/>
          </p:nvSpPr>
          <p:spPr>
            <a:xfrm>
              <a:off x="7234244" y="1847679"/>
              <a:ext cx="1244601" cy="397933"/>
            </a:xfrm>
            <a:prstGeom prst="rect">
              <a:avLst/>
            </a:prstGeom>
            <a:solidFill>
              <a:srgbClr val="00C7FD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 Device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1AA5557-EC35-B98F-2CD0-D0B9DAEF7EF2}"/>
                </a:ext>
              </a:extLst>
            </p:cNvPr>
            <p:cNvSpPr/>
            <p:nvPr/>
          </p:nvSpPr>
          <p:spPr>
            <a:xfrm>
              <a:off x="7249788" y="1224727"/>
              <a:ext cx="1244601" cy="397933"/>
            </a:xfrm>
            <a:prstGeom prst="rect">
              <a:avLst/>
            </a:prstGeom>
            <a:solidFill>
              <a:srgbClr val="00C7FD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 Device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B4BDE17-D6E9-DCD1-6A72-4AF11C45884F}"/>
                </a:ext>
              </a:extLst>
            </p:cNvPr>
            <p:cNvSpPr/>
            <p:nvPr/>
          </p:nvSpPr>
          <p:spPr>
            <a:xfrm>
              <a:off x="7249788" y="695089"/>
              <a:ext cx="1244601" cy="397933"/>
            </a:xfrm>
            <a:prstGeom prst="rect">
              <a:avLst/>
            </a:prstGeom>
            <a:solidFill>
              <a:srgbClr val="00C7FD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 Device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C2474D9-D583-E59F-186D-92C6D2170C65}"/>
                </a:ext>
              </a:extLst>
            </p:cNvPr>
            <p:cNvSpPr/>
            <p:nvPr/>
          </p:nvSpPr>
          <p:spPr>
            <a:xfrm>
              <a:off x="7227327" y="5841995"/>
              <a:ext cx="1244601" cy="397933"/>
            </a:xfrm>
            <a:prstGeom prst="rect">
              <a:avLst/>
            </a:prstGeom>
            <a:solidFill>
              <a:srgbClr val="00C7FD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 Device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A948609-FA90-6DBA-9E38-21674AB4F41A}"/>
                </a:ext>
              </a:extLst>
            </p:cNvPr>
            <p:cNvSpPr/>
            <p:nvPr/>
          </p:nvSpPr>
          <p:spPr>
            <a:xfrm>
              <a:off x="7224551" y="5309944"/>
              <a:ext cx="1244601" cy="397933"/>
            </a:xfrm>
            <a:prstGeom prst="rect">
              <a:avLst/>
            </a:prstGeom>
            <a:solidFill>
              <a:srgbClr val="00C7FD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 Device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1A85192-4306-21C1-9188-9DAFCE98CC20}"/>
                </a:ext>
              </a:extLst>
            </p:cNvPr>
            <p:cNvSpPr/>
            <p:nvPr/>
          </p:nvSpPr>
          <p:spPr>
            <a:xfrm>
              <a:off x="7217276" y="4760208"/>
              <a:ext cx="1244601" cy="397933"/>
            </a:xfrm>
            <a:prstGeom prst="rect">
              <a:avLst/>
            </a:prstGeom>
            <a:solidFill>
              <a:srgbClr val="00C7FD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 Device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0312A8E-CB11-F7A4-A946-BA2324870D3A}"/>
                </a:ext>
              </a:extLst>
            </p:cNvPr>
            <p:cNvSpPr/>
            <p:nvPr/>
          </p:nvSpPr>
          <p:spPr>
            <a:xfrm>
              <a:off x="7232820" y="4137256"/>
              <a:ext cx="1244601" cy="397933"/>
            </a:xfrm>
            <a:prstGeom prst="rect">
              <a:avLst/>
            </a:prstGeom>
            <a:solidFill>
              <a:srgbClr val="00C7FD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 Device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19A4F8A-EE9D-7E31-BB74-5A685E4B05A3}"/>
                </a:ext>
              </a:extLst>
            </p:cNvPr>
            <p:cNvSpPr/>
            <p:nvPr/>
          </p:nvSpPr>
          <p:spPr>
            <a:xfrm>
              <a:off x="7232820" y="3607618"/>
              <a:ext cx="1244601" cy="397933"/>
            </a:xfrm>
            <a:prstGeom prst="rect">
              <a:avLst/>
            </a:prstGeom>
            <a:solidFill>
              <a:srgbClr val="00C7FD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IntelOne Text Light"/>
                </a:rPr>
                <a:t>X8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9237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75303E-77CE-6F14-6D12-FD670BAA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3B501-B964-6572-2B8C-03398175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D8D-BE4B-4B06-A10F-C7C8F4AC18B6}" type="slidenum">
              <a:rPr lang="en-US" smtClean="0"/>
              <a:t>8</a:t>
            </a:fld>
            <a:endParaRPr lang="en-US"/>
          </a:p>
        </p:txBody>
      </p:sp>
      <p:pic>
        <p:nvPicPr>
          <p:cNvPr id="21" name="Content Placeholder 7">
            <a:extLst>
              <a:ext uri="{FF2B5EF4-FFF2-40B4-BE49-F238E27FC236}">
                <a16:creationId xmlns:a16="http://schemas.microsoft.com/office/drawing/2014/main" id="{4FF287E7-CDD1-06DA-E3E4-F86697759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07" y="1734015"/>
            <a:ext cx="1398333" cy="2743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F4C287-99D0-2E22-4CA0-2D0AA335B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47" y="1734015"/>
            <a:ext cx="1398333" cy="2743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3D1FB4-8DAF-2520-1AF5-94634AA87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044" y="1734015"/>
            <a:ext cx="1390650" cy="2743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97B473-2467-5397-C258-5DCF5F08F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387" y="1734015"/>
            <a:ext cx="1390650" cy="2743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727A6A-CB52-4EC8-42D2-5AC5784C7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701" y="1734015"/>
            <a:ext cx="1390650" cy="2743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7CBF9D-3C6A-3DE7-D397-376F148D1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358" y="1734015"/>
            <a:ext cx="1400175" cy="274320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AEE52926-FE09-D008-0A1A-E2CAD20D329B}"/>
              </a:ext>
            </a:extLst>
          </p:cNvPr>
          <p:cNvSpPr txBox="1">
            <a:spLocks/>
          </p:cNvSpPr>
          <p:nvPr/>
        </p:nvSpPr>
        <p:spPr>
          <a:xfrm>
            <a:off x="366249" y="60359"/>
            <a:ext cx="5673053" cy="56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LPDDR5 Failure Patterns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CCA5CD3-EFB6-EF91-29CF-07304F1BE3C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39539" y="1734015"/>
            <a:ext cx="1411588" cy="2743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047891-62E1-64DA-D0E2-5103D8F126A6}"/>
              </a:ext>
            </a:extLst>
          </p:cNvPr>
          <p:cNvSpPr txBox="1"/>
          <p:nvPr/>
        </p:nvSpPr>
        <p:spPr>
          <a:xfrm>
            <a:off x="861358" y="716205"/>
            <a:ext cx="8505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DDR5 has DQ oriented errors vs. LPDDR5 has burst oriented errors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1 Failure Symbol = 8 bits = 1 burst </a:t>
            </a:r>
          </a:p>
        </p:txBody>
      </p:sp>
      <p:graphicFrame>
        <p:nvGraphicFramePr>
          <p:cNvPr id="30" name="Table 24">
            <a:extLst>
              <a:ext uri="{FF2B5EF4-FFF2-40B4-BE49-F238E27FC236}">
                <a16:creationId xmlns:a16="http://schemas.microsoft.com/office/drawing/2014/main" id="{A07F2A58-F445-4788-6226-C5E43CF8F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73467"/>
              </p:ext>
            </p:extLst>
          </p:nvPr>
        </p:nvGraphicFramePr>
        <p:xfrm>
          <a:off x="366249" y="4658435"/>
          <a:ext cx="11390212" cy="1483360"/>
        </p:xfrm>
        <a:graphic>
          <a:graphicData uri="http://schemas.openxmlformats.org/drawingml/2006/table">
            <a:tbl>
              <a:tblPr firstRow="1" firstCol="1"/>
              <a:tblGrid>
                <a:gridCol w="1058097">
                  <a:extLst>
                    <a:ext uri="{9D8B030D-6E8A-4147-A177-3AD203B41FA5}">
                      <a16:colId xmlns:a16="http://schemas.microsoft.com/office/drawing/2014/main" val="2429199275"/>
                    </a:ext>
                  </a:extLst>
                </a:gridCol>
                <a:gridCol w="1506071">
                  <a:extLst>
                    <a:ext uri="{9D8B030D-6E8A-4147-A177-3AD203B41FA5}">
                      <a16:colId xmlns:a16="http://schemas.microsoft.com/office/drawing/2014/main" val="3682358746"/>
                    </a:ext>
                  </a:extLst>
                </a:gridCol>
                <a:gridCol w="1484555">
                  <a:extLst>
                    <a:ext uri="{9D8B030D-6E8A-4147-A177-3AD203B41FA5}">
                      <a16:colId xmlns:a16="http://schemas.microsoft.com/office/drawing/2014/main" val="2727333477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225320898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642079288"/>
                    </a:ext>
                  </a:extLst>
                </a:gridCol>
                <a:gridCol w="1495313">
                  <a:extLst>
                    <a:ext uri="{9D8B030D-6E8A-4147-A177-3AD203B41FA5}">
                      <a16:colId xmlns:a16="http://schemas.microsoft.com/office/drawing/2014/main" val="363327260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321777451"/>
                    </a:ext>
                  </a:extLst>
                </a:gridCol>
                <a:gridCol w="1467814">
                  <a:extLst>
                    <a:ext uri="{9D8B030D-6E8A-4147-A177-3AD203B41FA5}">
                      <a16:colId xmlns:a16="http://schemas.microsoft.com/office/drawing/2014/main" val="45960314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/>
                        <a:t>1 symbol </a:t>
                      </a:r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/>
                        <a:t>2 symbols</a:t>
                      </a:r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/>
                        <a:t>4 symbols (A) </a:t>
                      </a:r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/>
                        <a:t>4 symbols (B) </a:t>
                      </a:r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/>
                        <a:t>8 symbols (A)</a:t>
                      </a:r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/>
                        <a:t>8 symbols (B)</a:t>
                      </a:r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/>
                        <a:t>Full symbols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5969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Micron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CSL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/>
                        <a:t>SWL ARM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/>
                        <a:t>SWL DRV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/>
                        <a:t>MWL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339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>
                          <a:solidFill>
                            <a:schemeClr val="bg1"/>
                          </a:solidFill>
                        </a:rPr>
                        <a:t>Samsung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CSL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/>
                        <a:t>SWL ARM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SWL DRV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/>
                        <a:t>MWL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8856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>
                          <a:solidFill>
                            <a:schemeClr val="bg1"/>
                          </a:solidFill>
                        </a:rPr>
                        <a:t>Hynix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/>
                        <a:t>SWL ARM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/>
                        <a:t>SWL DRV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/>
                        <a:t>MWL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277167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4F50871-374D-7A10-688A-D51177684A94}"/>
              </a:ext>
            </a:extLst>
          </p:cNvPr>
          <p:cNvSpPr txBox="1"/>
          <p:nvPr/>
        </p:nvSpPr>
        <p:spPr>
          <a:xfrm>
            <a:off x="8792308" y="220133"/>
            <a:ext cx="326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 panose="020F0502020204030204"/>
              </a:rPr>
              <a:t>This slide is provided by Wei Wu</a:t>
            </a:r>
          </a:p>
          <a:p>
            <a:r>
              <a:rPr lang="en-US" i="1">
                <a:solidFill>
                  <a:prstClr val="black"/>
                </a:solidFill>
                <a:latin typeface="Calibri" panose="020F0502020204030204"/>
              </a:rPr>
              <a:t>(Data is Vendor Confidential)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7340F9-E9D5-C930-EFCC-BA471C760762}"/>
              </a:ext>
            </a:extLst>
          </p:cNvPr>
          <p:cNvSpPr txBox="1"/>
          <p:nvPr/>
        </p:nvSpPr>
        <p:spPr>
          <a:xfrm>
            <a:off x="961456" y="1400948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/>
              </a:rPr>
              <a:t>1 burst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2DA460-8CC6-4F7F-907B-7CDAF648C200}"/>
              </a:ext>
            </a:extLst>
          </p:cNvPr>
          <p:cNvSpPr txBox="1"/>
          <p:nvPr/>
        </p:nvSpPr>
        <p:spPr>
          <a:xfrm>
            <a:off x="2551872" y="1413169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/>
              </a:rPr>
              <a:t>2 burst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DAB75F-E764-339E-82B9-82C3CA2B855A}"/>
              </a:ext>
            </a:extLst>
          </p:cNvPr>
          <p:cNvSpPr txBox="1"/>
          <p:nvPr/>
        </p:nvSpPr>
        <p:spPr>
          <a:xfrm>
            <a:off x="4013200" y="1400948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/>
              </a:rPr>
              <a:t>4 burst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E97139-407D-0095-7AA6-57184AAEB002}"/>
              </a:ext>
            </a:extLst>
          </p:cNvPr>
          <p:cNvSpPr txBox="1"/>
          <p:nvPr/>
        </p:nvSpPr>
        <p:spPr>
          <a:xfrm>
            <a:off x="5448789" y="1413169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/>
              </a:rPr>
              <a:t>4 burst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12E749-E8FF-E38F-4660-9B9C99420D0A}"/>
              </a:ext>
            </a:extLst>
          </p:cNvPr>
          <p:cNvSpPr txBox="1"/>
          <p:nvPr/>
        </p:nvSpPr>
        <p:spPr>
          <a:xfrm>
            <a:off x="6994730" y="1413169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/>
              </a:rPr>
              <a:t>8 burst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FB4821-6692-ECCE-74D5-607BBB4CF027}"/>
              </a:ext>
            </a:extLst>
          </p:cNvPr>
          <p:cNvSpPr txBox="1"/>
          <p:nvPr/>
        </p:nvSpPr>
        <p:spPr>
          <a:xfrm>
            <a:off x="8449965" y="1400948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/>
              </a:rPr>
              <a:t>8 burst</a:t>
            </a:r>
          </a:p>
        </p:txBody>
      </p:sp>
    </p:spTree>
    <p:extLst>
      <p:ext uri="{BB962C8B-B14F-4D97-AF65-F5344CB8AC3E}">
        <p14:creationId xmlns:p14="http://schemas.microsoft.com/office/powerpoint/2010/main" val="133126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D516C7-B1ED-E4EC-4D6B-F3188606E838}"/>
              </a:ext>
            </a:extLst>
          </p:cNvPr>
          <p:cNvSpPr txBox="1">
            <a:spLocks/>
          </p:cNvSpPr>
          <p:nvPr/>
        </p:nvSpPr>
        <p:spPr>
          <a:xfrm>
            <a:off x="381000" y="221694"/>
            <a:ext cx="10972800" cy="581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/>
              </a:rPr>
              <a:t>DMR-XP ECC Summary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2AF408-3B29-9239-4D0D-72665A8EF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65869"/>
              </p:ext>
            </p:extLst>
          </p:nvPr>
        </p:nvGraphicFramePr>
        <p:xfrm>
          <a:off x="279277" y="2341136"/>
          <a:ext cx="11633446" cy="3627120"/>
        </p:xfrm>
        <a:graphic>
          <a:graphicData uri="http://schemas.openxmlformats.org/drawingml/2006/table">
            <a:tbl>
              <a:tblPr firstRow="1" bandRow="1"/>
              <a:tblGrid>
                <a:gridCol w="1591917">
                  <a:extLst>
                    <a:ext uri="{9D8B030D-6E8A-4147-A177-3AD203B41FA5}">
                      <a16:colId xmlns:a16="http://schemas.microsoft.com/office/drawing/2014/main" val="823522103"/>
                    </a:ext>
                  </a:extLst>
                </a:gridCol>
                <a:gridCol w="2428893">
                  <a:extLst>
                    <a:ext uri="{9D8B030D-6E8A-4147-A177-3AD203B41FA5}">
                      <a16:colId xmlns:a16="http://schemas.microsoft.com/office/drawing/2014/main" val="1871808605"/>
                    </a:ext>
                  </a:extLst>
                </a:gridCol>
                <a:gridCol w="1659365">
                  <a:extLst>
                    <a:ext uri="{9D8B030D-6E8A-4147-A177-3AD203B41FA5}">
                      <a16:colId xmlns:a16="http://schemas.microsoft.com/office/drawing/2014/main" val="1558767058"/>
                    </a:ext>
                  </a:extLst>
                </a:gridCol>
                <a:gridCol w="2217257">
                  <a:extLst>
                    <a:ext uri="{9D8B030D-6E8A-4147-A177-3AD203B41FA5}">
                      <a16:colId xmlns:a16="http://schemas.microsoft.com/office/drawing/2014/main" val="1662692539"/>
                    </a:ext>
                  </a:extLst>
                </a:gridCol>
                <a:gridCol w="1669238">
                  <a:extLst>
                    <a:ext uri="{9D8B030D-6E8A-4147-A177-3AD203B41FA5}">
                      <a16:colId xmlns:a16="http://schemas.microsoft.com/office/drawing/2014/main" val="1183364086"/>
                    </a:ext>
                  </a:extLst>
                </a:gridCol>
                <a:gridCol w="2066776">
                  <a:extLst>
                    <a:ext uri="{9D8B030D-6E8A-4147-A177-3AD203B41FA5}">
                      <a16:colId xmlns:a16="http://schemas.microsoft.com/office/drawing/2014/main" val="3606239539"/>
                    </a:ext>
                  </a:extLst>
                </a:gridCol>
              </a:tblGrid>
              <a:tr h="447269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r>
                        <a:rPr lang="en-US" sz="1600"/>
                        <a:t>Mode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r>
                        <a:rPr lang="en-US" sz="1600" dirty="0"/>
                        <a:t>Data vs. ECC bits configuration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Max failed bits per device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r>
                        <a:rPr lang="en-US" sz="1600"/>
                        <a:t>Key ECC Coverage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PFD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r>
                        <a:rPr lang="en-US" sz="1600"/>
                        <a:t>Poison/TEE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595027"/>
                  </a:ext>
                </a:extLst>
              </a:tr>
              <a:tr h="729755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r>
                        <a:rPr lang="en-US" sz="1400" b="1"/>
                        <a:t>1. </a:t>
                      </a:r>
                      <a:r>
                        <a:rPr lang="en-US" sz="1400"/>
                        <a:t>Low-cost mode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512 data + 32b ECC[1] all from the same LPDDR5 Device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IntelOne Text Light" panose="020B0403020203020204" pitchFamily="34" charset="0"/>
                        </a:rPr>
                        <a:t>512b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r>
                        <a:rPr lang="en-US" sz="1400" dirty="0"/>
                        <a:t>100% CE for Random 1b/2b, 2 bursts [3]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Text Light" panose="020B0403020203020204" pitchFamily="34" charset="0"/>
                        </a:rPr>
                        <a:t>Enhance detection for 4 burst/8 burst/full device error [3]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r>
                        <a:rPr lang="en-US" sz="1400"/>
                        <a:t>Support poison/TEE by XORing defined patterns in ECC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283066"/>
                  </a:ext>
                </a:extLst>
              </a:tr>
              <a:tr h="1059321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r>
                        <a:rPr lang="en-US" sz="1400" b="1"/>
                        <a:t>2. </a:t>
                      </a:r>
                      <a:r>
                        <a:rPr lang="en-US" sz="1400"/>
                        <a:t>RAS mode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Lockstep 5 devices, each device provides 128b + 8b ECC[2].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4 data devices + 1 ECC device makes overall 512b data + 168b ECC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IntelOne Text Light" panose="020B0403020203020204" pitchFamily="34" charset="0"/>
                        </a:rPr>
                        <a:t>128b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100% CE for Random 1b/2b/3b, 4 bursts,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0 SDC for single device failure [3]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Text Light" panose="020B0403020203020204" pitchFamily="34" charset="0"/>
                        </a:rPr>
                        <a:t>100% CE for single permanent fault device [3]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IntelOne Text Light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Support poison/TEE by XORing  defined patterns in ECC </a:t>
                      </a:r>
                    </a:p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689319"/>
                  </a:ext>
                </a:extLst>
              </a:tr>
              <a:tr h="729755">
                <a:tc gridSpan="6">
                  <a:txBody>
                    <a:bodyPr/>
                    <a:lstStyle/>
                    <a:p>
                      <a:r>
                        <a:rPr lang="en-US" sz="1400" b="0" dirty="0">
                          <a:latin typeface="IntelOne Text Light" panose="020B0403020203020204" pitchFamily="34" charset="0"/>
                        </a:rPr>
                        <a:t>[1] assume turning off on-die ECC and receive 32b from DMI pin from 1 device</a:t>
                      </a:r>
                    </a:p>
                    <a:p>
                      <a:r>
                        <a:rPr lang="en-US" sz="1400" b="0" dirty="0">
                          <a:latin typeface="IntelOne Text Light" panose="020B0403020203020204" pitchFamily="34" charset="0"/>
                        </a:rPr>
                        <a:t>[2] assume turning off on-die ECC and receive 8b per device from DMI pin</a:t>
                      </a:r>
                    </a:p>
                    <a:p>
                      <a:r>
                        <a:rPr lang="en-US" sz="1400" b="0" dirty="0">
                          <a:latin typeface="IntelOne Text Light" panose="020B0403020203020204" pitchFamily="34" charset="0"/>
                        </a:rPr>
                        <a:t>[3] Error coverage details in ECC coverage slide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B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20315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CDECA24-4DB1-0522-853F-8C2EAD60BD7B}"/>
              </a:ext>
            </a:extLst>
          </p:cNvPr>
          <p:cNvSpPr/>
          <p:nvPr/>
        </p:nvSpPr>
        <p:spPr>
          <a:xfrm>
            <a:off x="988841" y="1086869"/>
            <a:ext cx="1161692" cy="255320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512b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E93F6-7576-01D4-4123-B0306AA152A5}"/>
              </a:ext>
            </a:extLst>
          </p:cNvPr>
          <p:cNvSpPr/>
          <p:nvPr/>
        </p:nvSpPr>
        <p:spPr>
          <a:xfrm>
            <a:off x="2150533" y="1086869"/>
            <a:ext cx="650174" cy="255320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32b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888D7-411E-97DA-618E-BF2A2852799F}"/>
              </a:ext>
            </a:extLst>
          </p:cNvPr>
          <p:cNvSpPr txBox="1"/>
          <p:nvPr/>
        </p:nvSpPr>
        <p:spPr>
          <a:xfrm>
            <a:off x="317886" y="1029863"/>
            <a:ext cx="46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CA7A0F-B59F-206F-44C2-CC90F3422EA9}"/>
              </a:ext>
            </a:extLst>
          </p:cNvPr>
          <p:cNvSpPr txBox="1"/>
          <p:nvPr/>
        </p:nvSpPr>
        <p:spPr>
          <a:xfrm>
            <a:off x="279277" y="1591161"/>
            <a:ext cx="46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2.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3482AB-4E0F-B5AC-7CCB-3E6BAC96FEF3}"/>
              </a:ext>
            </a:extLst>
          </p:cNvPr>
          <p:cNvSpPr txBox="1"/>
          <p:nvPr/>
        </p:nvSpPr>
        <p:spPr>
          <a:xfrm>
            <a:off x="279277" y="5996949"/>
            <a:ext cx="1062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25252"/>
                </a:solidFill>
                <a:latin typeface="IntelOne Text Light"/>
              </a:rPr>
              <a:t>CE: correctable error; DUE: detectable but uncorrectable error; SDC: silent data corruption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605CFD-4057-1E2C-B201-2F2CF9912C3C}"/>
              </a:ext>
            </a:extLst>
          </p:cNvPr>
          <p:cNvSpPr/>
          <p:nvPr/>
        </p:nvSpPr>
        <p:spPr>
          <a:xfrm>
            <a:off x="988841" y="1656411"/>
            <a:ext cx="1161692" cy="255320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128b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29EE12-99A8-79D2-A2B6-1A68C5C079DD}"/>
              </a:ext>
            </a:extLst>
          </p:cNvPr>
          <p:cNvSpPr/>
          <p:nvPr/>
        </p:nvSpPr>
        <p:spPr>
          <a:xfrm>
            <a:off x="2150533" y="1656411"/>
            <a:ext cx="650174" cy="255320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8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415312-452C-396D-E24F-C533008E17D0}"/>
              </a:ext>
            </a:extLst>
          </p:cNvPr>
          <p:cNvSpPr/>
          <p:nvPr/>
        </p:nvSpPr>
        <p:spPr>
          <a:xfrm>
            <a:off x="3037774" y="1662658"/>
            <a:ext cx="1161692" cy="255320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128b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2EB02C-DC5B-EB62-B6C1-AA3246D20F15}"/>
              </a:ext>
            </a:extLst>
          </p:cNvPr>
          <p:cNvSpPr/>
          <p:nvPr/>
        </p:nvSpPr>
        <p:spPr>
          <a:xfrm>
            <a:off x="4199466" y="1662658"/>
            <a:ext cx="650174" cy="255320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8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010E9A-FDD7-331D-8B9E-3B44C9F7AFCB}"/>
              </a:ext>
            </a:extLst>
          </p:cNvPr>
          <p:cNvSpPr/>
          <p:nvPr/>
        </p:nvSpPr>
        <p:spPr>
          <a:xfrm>
            <a:off x="5096066" y="1656411"/>
            <a:ext cx="1161692" cy="255320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128b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8A47F6-73A2-AB91-1BB5-88574DB94A00}"/>
              </a:ext>
            </a:extLst>
          </p:cNvPr>
          <p:cNvSpPr/>
          <p:nvPr/>
        </p:nvSpPr>
        <p:spPr>
          <a:xfrm>
            <a:off x="6257758" y="1656411"/>
            <a:ext cx="650174" cy="255320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8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C4206-9713-A7FD-9253-3673E7C418D7}"/>
              </a:ext>
            </a:extLst>
          </p:cNvPr>
          <p:cNvSpPr/>
          <p:nvPr/>
        </p:nvSpPr>
        <p:spPr>
          <a:xfrm>
            <a:off x="7154358" y="1656411"/>
            <a:ext cx="1161692" cy="255320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128b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EEE46F-7384-FEB6-610D-3782714B0FDF}"/>
              </a:ext>
            </a:extLst>
          </p:cNvPr>
          <p:cNvSpPr/>
          <p:nvPr/>
        </p:nvSpPr>
        <p:spPr>
          <a:xfrm>
            <a:off x="8316050" y="1656411"/>
            <a:ext cx="650174" cy="255320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8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F11041E-B9C8-2796-8F88-C049F750575E}"/>
              </a:ext>
            </a:extLst>
          </p:cNvPr>
          <p:cNvSpPr/>
          <p:nvPr/>
        </p:nvSpPr>
        <p:spPr>
          <a:xfrm>
            <a:off x="9254091" y="1656411"/>
            <a:ext cx="1161692" cy="255320"/>
          </a:xfrm>
          <a:prstGeom prst="rect">
            <a:avLst/>
          </a:prstGeom>
          <a:solidFill>
            <a:srgbClr val="0068B5"/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128b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8DDAEF-ABC9-AF70-6D8D-6A914EEB522C}"/>
              </a:ext>
            </a:extLst>
          </p:cNvPr>
          <p:cNvSpPr/>
          <p:nvPr/>
        </p:nvSpPr>
        <p:spPr>
          <a:xfrm>
            <a:off x="10415783" y="1656411"/>
            <a:ext cx="650174" cy="255320"/>
          </a:xfrm>
          <a:prstGeom prst="rect">
            <a:avLst/>
          </a:prstGeom>
          <a:solidFill>
            <a:srgbClr val="FEC91B">
              <a:lumMod val="60000"/>
              <a:lumOff val="40000"/>
            </a:srgbClr>
          </a:solidFill>
          <a:ln w="12700" cap="flat" cmpd="sng" algn="ctr">
            <a:solidFill>
              <a:srgbClr val="0068B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8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BF8B60-8D95-2FD8-32D3-4281A3FD7133}"/>
              </a:ext>
            </a:extLst>
          </p:cNvPr>
          <p:cNvSpPr/>
          <p:nvPr/>
        </p:nvSpPr>
        <p:spPr>
          <a:xfrm>
            <a:off x="781024" y="1507067"/>
            <a:ext cx="10505043" cy="58184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CA0598-5CC7-848A-90BD-3DAE540EF2EC}"/>
              </a:ext>
            </a:extLst>
          </p:cNvPr>
          <p:cNvSpPr txBox="1"/>
          <p:nvPr/>
        </p:nvSpPr>
        <p:spPr>
          <a:xfrm>
            <a:off x="9834937" y="1185812"/>
            <a:ext cx="2009051" cy="38816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Lockstep 5 devices</a:t>
            </a:r>
          </a:p>
        </p:txBody>
      </p:sp>
    </p:spTree>
    <p:extLst>
      <p:ext uri="{BB962C8B-B14F-4D97-AF65-F5344CB8AC3E}">
        <p14:creationId xmlns:p14="http://schemas.microsoft.com/office/powerpoint/2010/main" val="10612701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nt_PPT Template_ClearPro_16x9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031C1A742EB41A1EF565EB784AC2F" ma:contentTypeVersion="10" ma:contentTypeDescription="Create a new document." ma:contentTypeScope="" ma:versionID="3e57fb882bcc57eee7e401ce425f48e5">
  <xsd:schema xmlns:xsd="http://www.w3.org/2001/XMLSchema" xmlns:xs="http://www.w3.org/2001/XMLSchema" xmlns:p="http://schemas.microsoft.com/office/2006/metadata/properties" xmlns:ns2="2b58fabb-0a92-4c9a-84d7-2effa4770e0a" xmlns:ns3="303d75b2-2185-4059-9803-48d0705aad37" targetNamespace="http://schemas.microsoft.com/office/2006/metadata/properties" ma:root="true" ma:fieldsID="0cd36dec68f1c6a9beac9f4c29a4e9c1" ns2:_="" ns3:_="">
    <xsd:import namespace="2b58fabb-0a92-4c9a-84d7-2effa4770e0a"/>
    <xsd:import namespace="303d75b2-2185-4059-9803-48d0705aad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8fabb-0a92-4c9a-84d7-2effa4770e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d75b2-2185-4059-9803-48d0705aad3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03d75b2-2185-4059-9803-48d0705aad37">
      <UserInfo>
        <DisplayName>Finestein, Shlomi</DisplayName>
        <AccountId>122</AccountId>
        <AccountType/>
      </UserInfo>
      <UserInfo>
        <DisplayName>Muyshondt, Richard A</DisplayName>
        <AccountId>333</AccountId>
        <AccountType/>
      </UserInfo>
      <UserInfo>
        <DisplayName>Mattapalli, Jaivardhan</DisplayName>
        <AccountId>376</AccountId>
        <AccountType/>
      </UserInfo>
      <UserInfo>
        <DisplayName>Weng, Lichen</DisplayName>
        <AccountId>425</AccountId>
        <AccountType/>
      </UserInfo>
      <UserInfo>
        <DisplayName>Tanya, Shriti</DisplayName>
        <AccountId>441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96E214C-30DE-49F4-B4BB-8021355B8AD7}">
  <ds:schemaRefs>
    <ds:schemaRef ds:uri="2b58fabb-0a92-4c9a-84d7-2effa4770e0a"/>
    <ds:schemaRef ds:uri="303d75b2-2185-4059-9803-48d0705aad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1AF50C-8D01-4183-A642-6C6880684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92C5C6-D846-42A2-944D-D3D399C7850A}">
  <ds:schemaRefs>
    <ds:schemaRef ds:uri="2b58fabb-0a92-4c9a-84d7-2effa4770e0a"/>
    <ds:schemaRef ds:uri="http://schemas.microsoft.com/office/2006/metadata/properties"/>
    <ds:schemaRef ds:uri="http://www.w3.org/XML/1998/namespace"/>
    <ds:schemaRef ds:uri="303d75b2-2185-4059-9803-48d0705aad37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2654</Words>
  <Application>Microsoft Macintosh PowerPoint</Application>
  <PresentationFormat>Widescreen</PresentationFormat>
  <Paragraphs>534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IntelOne Display Regular</vt:lpstr>
      <vt:lpstr>Arial</vt:lpstr>
      <vt:lpstr>Calibri</vt:lpstr>
      <vt:lpstr>Calibri Light</vt:lpstr>
      <vt:lpstr>Courier New</vt:lpstr>
      <vt:lpstr>Intel Clear</vt:lpstr>
      <vt:lpstr>Intel Clear Pro</vt:lpstr>
      <vt:lpstr>IntelOne Display Light</vt:lpstr>
      <vt:lpstr>IntelOne Text Light</vt:lpstr>
      <vt:lpstr>Verdana</vt:lpstr>
      <vt:lpstr>Wingdings</vt:lpstr>
      <vt:lpstr>Int_PPT Template_ClearPro_16x9</vt:lpstr>
      <vt:lpstr>Office Theme</vt:lpstr>
      <vt:lpstr>Worksheet</vt:lpstr>
      <vt:lpstr>DMR-XP Memory Controller RAS Features </vt:lpstr>
      <vt:lpstr>PowerPoint Presentation</vt:lpstr>
      <vt:lpstr>Plan for DMR-XP Memory Controller RAS Features</vt:lpstr>
      <vt:lpstr>Feature Overview – Part 1 </vt:lpstr>
      <vt:lpstr>Background: DDR5 vs. LPDDR5 Layout</vt:lpstr>
      <vt:lpstr>PowerPoint Presentation</vt:lpstr>
      <vt:lpstr>LPDDR5-ECC-MC Microarchitecture</vt:lpstr>
      <vt:lpstr>PowerPoint Presentation</vt:lpstr>
      <vt:lpstr>PowerPoint Presentation</vt:lpstr>
      <vt:lpstr>PowerPoint Presentation</vt:lpstr>
      <vt:lpstr>PowerPoint Presentation</vt:lpstr>
      <vt:lpstr>Poison/TEE Pattern Support in DMR-XP</vt:lpstr>
      <vt:lpstr>Power/Power Management Impact </vt:lpstr>
      <vt:lpstr>Security Impact </vt:lpstr>
      <vt:lpstr>Validation Impact </vt:lpstr>
      <vt:lpstr>Components Affected</vt:lpstr>
      <vt:lpstr>Summary</vt:lpstr>
      <vt:lpstr>BACKUP  (Any supporting data that might be needed to support the presentation, and any content that might be helpful   to someone reviewing the strawman material after the fact.)</vt:lpstr>
      <vt:lpstr>PowerPoint Presentation</vt:lpstr>
      <vt:lpstr>PowerPoint Presentation</vt:lpstr>
      <vt:lpstr>PowerPoint Presentation</vt:lpstr>
      <vt:lpstr>DMR 10x4/5x8 Full SDDC – Poison Pattern Mask</vt:lpstr>
      <vt:lpstr>DMR 10x4/5x8 Full SDDC – TD Pattern Mask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XPG PPT Template</dc:title>
  <dc:creator>Chan, Marlene P</dc:creator>
  <cp:keywords>CTPClassification=CTP_NT</cp:keywords>
  <cp:lastModifiedBy>Kau, Derchang</cp:lastModifiedBy>
  <cp:revision>2</cp:revision>
  <dcterms:created xsi:type="dcterms:W3CDTF">2020-03-06T18:26:51Z</dcterms:created>
  <dcterms:modified xsi:type="dcterms:W3CDTF">2024-08-18T22:27:32Z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63a8904f-2934-4230-9012-3204e42188fd</vt:lpwstr>
  </property>
  <property fmtid="{D5CDD505-2E9C-101B-9397-08002B2CF9AE}" pid="3" name="CTP_TimeStamp">
    <vt:lpwstr>2020-08-26 04:40:24Z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0x010100688031C1A742EB41A1EF565EB784AC2F</vt:lpwstr>
  </property>
  <property fmtid="{D5CDD505-2E9C-101B-9397-08002B2CF9AE}" pid="9" name="MediaServiceImageTags">
    <vt:lpwstr/>
  </property>
</Properties>
</file>