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147475365" r:id="rId6"/>
    <p:sldId id="272" r:id="rId7"/>
    <p:sldId id="282" r:id="rId8"/>
    <p:sldId id="281" r:id="rId9"/>
    <p:sldId id="2147475362" r:id="rId10"/>
    <p:sldId id="278" r:id="rId11"/>
    <p:sldId id="280" r:id="rId12"/>
    <p:sldId id="277" r:id="rId13"/>
    <p:sldId id="2147308486" r:id="rId14"/>
    <p:sldId id="2147308487" r:id="rId15"/>
    <p:sldId id="1095" r:id="rId16"/>
    <p:sldId id="2147475364" r:id="rId17"/>
    <p:sldId id="2147475363" r:id="rId18"/>
    <p:sldId id="271" r:id="rId19"/>
    <p:sldId id="259" r:id="rId20"/>
    <p:sldId id="268"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8B5"/>
    <a:srgbClr val="304A7E"/>
    <a:srgbClr val="50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579"/>
  </p:normalViewPr>
  <p:slideViewPr>
    <p:cSldViewPr snapToGrid="0">
      <p:cViewPr varScale="1">
        <p:scale>
          <a:sx n="100" d="100"/>
          <a:sy n="100" d="100"/>
        </p:scale>
        <p:origin x="168" y="3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FEE128F9-25DB-4B4D-83BC-C2DCAD386B3B}"/>
    <pc:docChg chg="modSld">
      <pc:chgData name="Kau, Derchang" userId="b9148588-e694-4445-9765-2c9aad6149ce" providerId="ADAL" clId="{FEE128F9-25DB-4B4D-83BC-C2DCAD386B3B}" dt="2023-11-06T07:17:14.116" v="1" actId="20577"/>
      <pc:docMkLst>
        <pc:docMk/>
      </pc:docMkLst>
      <pc:sldChg chg="modSp mod">
        <pc:chgData name="Kau, Derchang" userId="b9148588-e694-4445-9765-2c9aad6149ce" providerId="ADAL" clId="{FEE128F9-25DB-4B4D-83BC-C2DCAD386B3B}" dt="2023-11-06T07:17:14.116" v="1" actId="20577"/>
        <pc:sldMkLst>
          <pc:docMk/>
          <pc:sldMk cId="523390184" sldId="256"/>
        </pc:sldMkLst>
        <pc:spChg chg="mod">
          <ac:chgData name="Kau, Derchang" userId="b9148588-e694-4445-9765-2c9aad6149ce" providerId="ADAL" clId="{FEE128F9-25DB-4B4D-83BC-C2DCAD386B3B}" dt="2023-11-06T07:17:14.116" v="1" actId="20577"/>
          <ac:spMkLst>
            <pc:docMk/>
            <pc:sldMk cId="523390184" sldId="256"/>
            <ac:spMk id="3" creationId="{B5676C4A-F72B-6EBA-67C5-A71BA37E1FB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50B18-0CA6-4D84-A3A0-76E285C2B091}"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324217FC-5268-4FD4-AC45-983000A848A8}">
      <dgm:prSet/>
      <dgm:spPr>
        <a:solidFill>
          <a:schemeClr val="accent4">
            <a:lumMod val="60000"/>
            <a:lumOff val="40000"/>
          </a:schemeClr>
        </a:solidFill>
      </dgm:spPr>
      <dgm:t>
        <a:bodyPr/>
        <a:lstStyle/>
        <a:p>
          <a:r>
            <a:rPr lang="en-US">
              <a:solidFill>
                <a:schemeClr val="tx1">
                  <a:lumMod val="75000"/>
                </a:schemeClr>
              </a:solidFill>
            </a:rPr>
            <a:t>Observations</a:t>
          </a:r>
        </a:p>
      </dgm:t>
    </dgm:pt>
    <dgm:pt modelId="{A0F46CB6-6F52-46AD-B449-A7E77878675C}" type="parTrans" cxnId="{EFAC72BE-CF10-40F3-80CC-CCB7CCF21DA9}">
      <dgm:prSet/>
      <dgm:spPr/>
      <dgm:t>
        <a:bodyPr/>
        <a:lstStyle/>
        <a:p>
          <a:endParaRPr lang="en-US"/>
        </a:p>
      </dgm:t>
    </dgm:pt>
    <dgm:pt modelId="{5A3B3E18-00A4-41D3-9B58-BDF6F3567BB3}" type="sibTrans" cxnId="{EFAC72BE-CF10-40F3-80CC-CCB7CCF21DA9}">
      <dgm:prSet/>
      <dgm:spPr/>
      <dgm:t>
        <a:bodyPr/>
        <a:lstStyle/>
        <a:p>
          <a:endParaRPr lang="en-US"/>
        </a:p>
      </dgm:t>
    </dgm:pt>
    <dgm:pt modelId="{AD2959B5-DDF5-4042-9746-9F011B1715D4}">
      <dgm:prSet/>
      <dgm:spPr/>
      <dgm:t>
        <a:bodyPr/>
        <a:lstStyle/>
        <a:p>
          <a:pPr>
            <a:lnSpc>
              <a:spcPct val="150000"/>
            </a:lnSpc>
          </a:pPr>
          <a:r>
            <a:rPr lang="en-US"/>
            <a:t>Models are growing at a dramatic pace. HBM capacity is not enough. </a:t>
          </a:r>
          <a:r>
            <a:rPr lang="en-US" u="sng"/>
            <a:t>High bandwidth (&gt;&gt;100GB/s) DRR is becoming essential</a:t>
          </a:r>
          <a:r>
            <a:rPr lang="en-US" b="1" baseline="30000"/>
            <a:t> </a:t>
          </a:r>
          <a:r>
            <a:rPr lang="en-US" b="1" baseline="30000">
              <a:solidFill>
                <a:schemeClr val="accent5">
                  <a:lumMod val="50000"/>
                </a:schemeClr>
              </a:solidFill>
            </a:rPr>
            <a:t>1</a:t>
          </a:r>
          <a:r>
            <a:rPr lang="en-US"/>
            <a:t>.</a:t>
          </a:r>
        </a:p>
      </dgm:t>
    </dgm:pt>
    <dgm:pt modelId="{55655197-E003-4B74-904E-28B07DE4D798}" type="parTrans" cxnId="{DA64418C-C40B-49E6-8589-DC15A53D7254}">
      <dgm:prSet/>
      <dgm:spPr/>
      <dgm:t>
        <a:bodyPr/>
        <a:lstStyle/>
        <a:p>
          <a:endParaRPr lang="en-US"/>
        </a:p>
      </dgm:t>
    </dgm:pt>
    <dgm:pt modelId="{F3B6E908-DCD9-43A9-9BD8-5261EF5BE6BB}" type="sibTrans" cxnId="{DA64418C-C40B-49E6-8589-DC15A53D7254}">
      <dgm:prSet/>
      <dgm:spPr/>
      <dgm:t>
        <a:bodyPr/>
        <a:lstStyle/>
        <a:p>
          <a:endParaRPr lang="en-US"/>
        </a:p>
      </dgm:t>
    </dgm:pt>
    <dgm:pt modelId="{9B19D6B3-44A8-4CD4-B1C3-A045A412275E}">
      <dgm:prSet/>
      <dgm:spPr/>
      <dgm:t>
        <a:bodyPr/>
        <a:lstStyle/>
        <a:p>
          <a:pPr>
            <a:lnSpc>
              <a:spcPct val="150000"/>
            </a:lnSpc>
          </a:pPr>
          <a:r>
            <a:rPr lang="en-US" u="sng"/>
            <a:t>Peaks</a:t>
          </a:r>
          <a:r>
            <a:rPr lang="en-US"/>
            <a:t> of memory access, scale-up and scale-out usually </a:t>
          </a:r>
          <a:r>
            <a:rPr lang="en-US" u="sng"/>
            <a:t>do not overlap</a:t>
          </a:r>
          <a:r>
            <a:rPr lang="en-US"/>
            <a:t>. </a:t>
          </a:r>
        </a:p>
      </dgm:t>
    </dgm:pt>
    <dgm:pt modelId="{48E85453-1A54-48A4-BF96-FDC83C27F127}" type="parTrans" cxnId="{CFA9747A-D832-4230-83D4-2473CF5FF68D}">
      <dgm:prSet/>
      <dgm:spPr/>
      <dgm:t>
        <a:bodyPr/>
        <a:lstStyle/>
        <a:p>
          <a:endParaRPr lang="en-US"/>
        </a:p>
      </dgm:t>
    </dgm:pt>
    <dgm:pt modelId="{235B2901-5FA3-449E-A4DA-910C34D339EB}" type="sibTrans" cxnId="{CFA9747A-D832-4230-83D4-2473CF5FF68D}">
      <dgm:prSet/>
      <dgm:spPr/>
      <dgm:t>
        <a:bodyPr/>
        <a:lstStyle/>
        <a:p>
          <a:endParaRPr lang="en-US"/>
        </a:p>
      </dgm:t>
    </dgm:pt>
    <dgm:pt modelId="{61D6E6F4-C334-4011-AC57-50343A86BB0E}">
      <dgm:prSet/>
      <dgm:spPr/>
      <dgm:t>
        <a:bodyPr/>
        <a:lstStyle/>
        <a:p>
          <a:pPr>
            <a:lnSpc>
              <a:spcPct val="150000"/>
            </a:lnSpc>
          </a:pPr>
          <a:r>
            <a:rPr lang="en-US"/>
            <a:t>Dedicated interfaces for memory, scale-up, scale-out, host connectivity no longer tenable due to perimeter limits. </a:t>
          </a:r>
        </a:p>
      </dgm:t>
    </dgm:pt>
    <dgm:pt modelId="{4F65ADBD-A8D0-47FF-AE33-098D2C384806}" type="parTrans" cxnId="{392B30F0-BC5E-4D3C-ADF2-AFB48AC4C28C}">
      <dgm:prSet/>
      <dgm:spPr/>
      <dgm:t>
        <a:bodyPr/>
        <a:lstStyle/>
        <a:p>
          <a:endParaRPr lang="en-US"/>
        </a:p>
      </dgm:t>
    </dgm:pt>
    <dgm:pt modelId="{2A5BEB39-0045-4075-843B-81716310370A}" type="sibTrans" cxnId="{392B30F0-BC5E-4D3C-ADF2-AFB48AC4C28C}">
      <dgm:prSet/>
      <dgm:spPr/>
      <dgm:t>
        <a:bodyPr/>
        <a:lstStyle/>
        <a:p>
          <a:endParaRPr lang="en-US"/>
        </a:p>
      </dgm:t>
    </dgm:pt>
    <dgm:pt modelId="{A69C6DC3-BCF6-495E-A2E1-25D77C2C0B90}">
      <dgm:prSet/>
      <dgm:spPr>
        <a:solidFill>
          <a:schemeClr val="accent6">
            <a:lumMod val="20000"/>
            <a:lumOff val="80000"/>
          </a:schemeClr>
        </a:solidFill>
      </dgm:spPr>
      <dgm:t>
        <a:bodyPr/>
        <a:lstStyle/>
        <a:p>
          <a:r>
            <a:rPr lang="en-US">
              <a:solidFill>
                <a:schemeClr val="tx1">
                  <a:lumMod val="75000"/>
                </a:schemeClr>
              </a:solidFill>
            </a:rPr>
            <a:t>Proposal</a:t>
          </a:r>
        </a:p>
      </dgm:t>
    </dgm:pt>
    <dgm:pt modelId="{58624F34-A6AC-40D2-A597-87887D04F3CB}" type="parTrans" cxnId="{66334C8E-6232-41BD-BB1E-AB3333354632}">
      <dgm:prSet/>
      <dgm:spPr/>
      <dgm:t>
        <a:bodyPr/>
        <a:lstStyle/>
        <a:p>
          <a:endParaRPr lang="en-US"/>
        </a:p>
      </dgm:t>
    </dgm:pt>
    <dgm:pt modelId="{47E1AA53-5FDE-4BEE-B8F9-61EC416096C8}" type="sibTrans" cxnId="{66334C8E-6232-41BD-BB1E-AB3333354632}">
      <dgm:prSet/>
      <dgm:spPr/>
      <dgm:t>
        <a:bodyPr/>
        <a:lstStyle/>
        <a:p>
          <a:endParaRPr lang="en-US"/>
        </a:p>
      </dgm:t>
    </dgm:pt>
    <dgm:pt modelId="{F80DC481-552A-4F18-BEE8-6B2C2BAC037E}">
      <dgm:prSet/>
      <dgm:spPr/>
      <dgm:t>
        <a:bodyPr/>
        <a:lstStyle/>
        <a:p>
          <a:pPr>
            <a:lnSpc>
              <a:spcPct val="150000"/>
            </a:lnSpc>
          </a:pPr>
          <a:r>
            <a:rPr lang="en-US"/>
            <a:t>Use </a:t>
          </a:r>
          <a:r>
            <a:rPr lang="en-US" b="1" u="sng"/>
            <a:t>uniform interfaces and semantics for all types of data movement</a:t>
          </a:r>
          <a:r>
            <a:rPr lang="en-US"/>
            <a:t>, and </a:t>
          </a:r>
          <a:r>
            <a:rPr lang="en-US" b="1" u="sng"/>
            <a:t>allow dynamic use</a:t>
          </a:r>
          <a:r>
            <a:rPr lang="en-US"/>
            <a:t> of available perimeter</a:t>
          </a:r>
        </a:p>
      </dgm:t>
    </dgm:pt>
    <dgm:pt modelId="{8FB26D3D-0857-4B02-9671-4FF4759BE12B}" type="parTrans" cxnId="{82CDC177-B4C8-4DB8-A93A-0C15AB29A9C5}">
      <dgm:prSet/>
      <dgm:spPr/>
      <dgm:t>
        <a:bodyPr/>
        <a:lstStyle/>
        <a:p>
          <a:endParaRPr lang="en-US"/>
        </a:p>
      </dgm:t>
    </dgm:pt>
    <dgm:pt modelId="{5761A214-313F-4398-BEDF-A56E779CA668}" type="sibTrans" cxnId="{82CDC177-B4C8-4DB8-A93A-0C15AB29A9C5}">
      <dgm:prSet/>
      <dgm:spPr/>
      <dgm:t>
        <a:bodyPr/>
        <a:lstStyle/>
        <a:p>
          <a:endParaRPr lang="en-US"/>
        </a:p>
      </dgm:t>
    </dgm:pt>
    <dgm:pt modelId="{94291E15-E386-46CD-ACC7-807EA5CBE146}">
      <dgm:prSet/>
      <dgm:spPr/>
      <dgm:t>
        <a:bodyPr/>
        <a:lstStyle/>
        <a:p>
          <a:pPr>
            <a:lnSpc>
              <a:spcPct val="150000"/>
            </a:lnSpc>
          </a:pPr>
          <a:r>
            <a:rPr lang="en-US"/>
            <a:t>High bandwidth accesses </a:t>
          </a:r>
          <a:r>
            <a:rPr lang="en-US" u="sng"/>
            <a:t>need not be encumbered by coherency or ordering</a:t>
          </a:r>
        </a:p>
      </dgm:t>
    </dgm:pt>
    <dgm:pt modelId="{EBDD4C20-11E0-4A84-BD50-03B554DCE375}" type="parTrans" cxnId="{67A32E51-174E-446A-A7E2-AA350914A50C}">
      <dgm:prSet/>
      <dgm:spPr/>
      <dgm:t>
        <a:bodyPr/>
        <a:lstStyle/>
        <a:p>
          <a:endParaRPr lang="en-US"/>
        </a:p>
      </dgm:t>
    </dgm:pt>
    <dgm:pt modelId="{55150561-CB83-4578-A1A2-2E778C541EDE}" type="sibTrans" cxnId="{67A32E51-174E-446A-A7E2-AA350914A50C}">
      <dgm:prSet/>
      <dgm:spPr/>
      <dgm:t>
        <a:bodyPr/>
        <a:lstStyle/>
        <a:p>
          <a:endParaRPr lang="en-US"/>
        </a:p>
      </dgm:t>
    </dgm:pt>
    <dgm:pt modelId="{DAFB5A04-218C-46A0-B066-F2272A4B4649}">
      <dgm:prSet/>
      <dgm:spPr/>
      <dgm:t>
        <a:bodyPr/>
        <a:lstStyle/>
        <a:p>
          <a:pPr>
            <a:lnSpc>
              <a:spcPct val="150000"/>
            </a:lnSpc>
          </a:pPr>
          <a:r>
            <a:rPr lang="en-US"/>
            <a:t>Communication bandwidth requirements continue to grow. </a:t>
          </a:r>
          <a:r>
            <a:rPr lang="en-US" u="sng"/>
            <a:t>Ultra high</a:t>
          </a:r>
          <a:r>
            <a:rPr lang="en-US"/>
            <a:t> (&gt;&gt; 100 GB/s per GPU) communication </a:t>
          </a:r>
          <a:r>
            <a:rPr lang="en-US" u="sng"/>
            <a:t>bandwidth is now required at pod-scale</a:t>
          </a:r>
          <a:r>
            <a:rPr lang="en-US"/>
            <a:t> (100s of GPUs)</a:t>
          </a:r>
          <a:r>
            <a:rPr lang="en-US" baseline="30000"/>
            <a:t>  </a:t>
          </a:r>
          <a:r>
            <a:rPr lang="en-US" b="1" baseline="30000">
              <a:solidFill>
                <a:schemeClr val="accent1">
                  <a:lumMod val="50000"/>
                </a:schemeClr>
              </a:solidFill>
            </a:rPr>
            <a:t>2</a:t>
          </a:r>
          <a:r>
            <a:rPr lang="en-US"/>
            <a:t>.</a:t>
          </a:r>
        </a:p>
      </dgm:t>
    </dgm:pt>
    <dgm:pt modelId="{4D7026E9-DC68-43D0-8B63-84D439632197}" type="parTrans" cxnId="{87477BF6-5196-4B90-8F6C-6F08F13E24EA}">
      <dgm:prSet/>
      <dgm:spPr/>
      <dgm:t>
        <a:bodyPr/>
        <a:lstStyle/>
        <a:p>
          <a:endParaRPr lang="en-US"/>
        </a:p>
      </dgm:t>
    </dgm:pt>
    <dgm:pt modelId="{93D8A4D2-6C4C-406D-8D9A-9E8E002E5975}" type="sibTrans" cxnId="{87477BF6-5196-4B90-8F6C-6F08F13E24EA}">
      <dgm:prSet/>
      <dgm:spPr/>
      <dgm:t>
        <a:bodyPr/>
        <a:lstStyle/>
        <a:p>
          <a:endParaRPr lang="en-US"/>
        </a:p>
      </dgm:t>
    </dgm:pt>
    <dgm:pt modelId="{51CB11EA-25B3-4639-AC50-090FD5D7E0BB}">
      <dgm:prSet/>
      <dgm:spPr/>
      <dgm:t>
        <a:bodyPr/>
        <a:lstStyle/>
        <a:p>
          <a:pPr>
            <a:lnSpc>
              <a:spcPct val="150000"/>
            </a:lnSpc>
          </a:pPr>
          <a:r>
            <a:rPr lang="en-US"/>
            <a:t>Provision </a:t>
          </a:r>
          <a:r>
            <a:rPr lang="en-US" b="1" u="sng"/>
            <a:t>unordered IO-coherent bandwidth over large scale</a:t>
          </a:r>
        </a:p>
      </dgm:t>
    </dgm:pt>
    <dgm:pt modelId="{1DFBE231-F325-49BB-AF6D-BACD16C678D1}" type="parTrans" cxnId="{50799B72-7E7E-433E-B471-CC3A6FA5AE47}">
      <dgm:prSet/>
      <dgm:spPr/>
      <dgm:t>
        <a:bodyPr/>
        <a:lstStyle/>
        <a:p>
          <a:endParaRPr lang="en-US"/>
        </a:p>
      </dgm:t>
    </dgm:pt>
    <dgm:pt modelId="{375E0B7D-5D1C-4F79-9A3E-6CFCF3DD0D5F}" type="sibTrans" cxnId="{50799B72-7E7E-433E-B471-CC3A6FA5AE47}">
      <dgm:prSet/>
      <dgm:spPr/>
      <dgm:t>
        <a:bodyPr/>
        <a:lstStyle/>
        <a:p>
          <a:endParaRPr lang="en-US"/>
        </a:p>
      </dgm:t>
    </dgm:pt>
    <dgm:pt modelId="{2CD8A5B8-322D-440B-B544-D7A6956D361E}">
      <dgm:prSet/>
      <dgm:spPr/>
      <dgm:t>
        <a:bodyPr/>
        <a:lstStyle/>
        <a:p>
          <a:pPr>
            <a:lnSpc>
              <a:spcPct val="150000"/>
            </a:lnSpc>
          </a:pPr>
          <a:r>
            <a:rPr lang="en-US" u="sng"/>
            <a:t>Different system design points</a:t>
          </a:r>
          <a:r>
            <a:rPr lang="en-US"/>
            <a:t> (cost/perf tradeoffs) lead to </a:t>
          </a:r>
          <a:r>
            <a:rPr lang="en-US" u="sng"/>
            <a:t>contradicting</a:t>
          </a:r>
          <a:r>
            <a:rPr lang="en-US"/>
            <a:t> memory and communication requirements for even the same application </a:t>
          </a:r>
          <a:r>
            <a:rPr lang="en-US" b="1" baseline="30000">
              <a:solidFill>
                <a:schemeClr val="accent5">
                  <a:lumMod val="50000"/>
                </a:schemeClr>
              </a:solidFill>
            </a:rPr>
            <a:t>3</a:t>
          </a:r>
          <a:r>
            <a:rPr lang="en-US"/>
            <a:t>.</a:t>
          </a:r>
        </a:p>
      </dgm:t>
    </dgm:pt>
    <dgm:pt modelId="{90FAD705-AFFC-4131-AEFB-B271B7F2BAE8}" type="parTrans" cxnId="{538D35E6-4A2A-4381-9137-F840D0622BD0}">
      <dgm:prSet/>
      <dgm:spPr/>
      <dgm:t>
        <a:bodyPr/>
        <a:lstStyle/>
        <a:p>
          <a:endParaRPr lang="en-US"/>
        </a:p>
      </dgm:t>
    </dgm:pt>
    <dgm:pt modelId="{241D1FA7-8F67-4FE5-AEE7-4E1F96EB9454}" type="sibTrans" cxnId="{538D35E6-4A2A-4381-9137-F840D0622BD0}">
      <dgm:prSet/>
      <dgm:spPr/>
      <dgm:t>
        <a:bodyPr/>
        <a:lstStyle/>
        <a:p>
          <a:endParaRPr lang="en-US"/>
        </a:p>
      </dgm:t>
    </dgm:pt>
    <dgm:pt modelId="{89709B09-7E36-4D8D-B8A3-0B9E56C3B30C}" type="pres">
      <dgm:prSet presAssocID="{65C50B18-0CA6-4D84-A3A0-76E285C2B091}" presName="linear" presStyleCnt="0">
        <dgm:presLayoutVars>
          <dgm:animLvl val="lvl"/>
          <dgm:resizeHandles val="exact"/>
        </dgm:presLayoutVars>
      </dgm:prSet>
      <dgm:spPr/>
    </dgm:pt>
    <dgm:pt modelId="{0E84963E-7811-4B85-AC40-A2CEDFFE6180}" type="pres">
      <dgm:prSet presAssocID="{324217FC-5268-4FD4-AC45-983000A848A8}" presName="parentText" presStyleLbl="node1" presStyleIdx="0" presStyleCnt="2" custLinFactNeighborY="1465">
        <dgm:presLayoutVars>
          <dgm:chMax val="0"/>
          <dgm:bulletEnabled val="1"/>
        </dgm:presLayoutVars>
      </dgm:prSet>
      <dgm:spPr/>
    </dgm:pt>
    <dgm:pt modelId="{89660A8A-7A9C-40A8-9F89-E30E249BE6B0}" type="pres">
      <dgm:prSet presAssocID="{324217FC-5268-4FD4-AC45-983000A848A8}" presName="childText" presStyleLbl="revTx" presStyleIdx="0" presStyleCnt="2">
        <dgm:presLayoutVars>
          <dgm:bulletEnabled val="1"/>
        </dgm:presLayoutVars>
      </dgm:prSet>
      <dgm:spPr/>
    </dgm:pt>
    <dgm:pt modelId="{7C562950-EC5B-40DD-90D2-66CFA029F6D9}" type="pres">
      <dgm:prSet presAssocID="{A69C6DC3-BCF6-495E-A2E1-25D77C2C0B90}" presName="parentText" presStyleLbl="node1" presStyleIdx="1" presStyleCnt="2" custLinFactNeighborY="6296">
        <dgm:presLayoutVars>
          <dgm:chMax val="0"/>
          <dgm:bulletEnabled val="1"/>
        </dgm:presLayoutVars>
      </dgm:prSet>
      <dgm:spPr/>
    </dgm:pt>
    <dgm:pt modelId="{CC9DD6F6-5F41-4385-B681-944DE184EAD8}" type="pres">
      <dgm:prSet presAssocID="{A69C6DC3-BCF6-495E-A2E1-25D77C2C0B90}" presName="childText" presStyleLbl="revTx" presStyleIdx="1" presStyleCnt="2">
        <dgm:presLayoutVars>
          <dgm:bulletEnabled val="1"/>
        </dgm:presLayoutVars>
      </dgm:prSet>
      <dgm:spPr/>
    </dgm:pt>
  </dgm:ptLst>
  <dgm:cxnLst>
    <dgm:cxn modelId="{C5455B04-9939-4F1B-97A4-F6442D9CABA2}" type="presOf" srcId="{AD2959B5-DDF5-4042-9746-9F011B1715D4}" destId="{89660A8A-7A9C-40A8-9F89-E30E249BE6B0}" srcOrd="0" destOrd="0" presId="urn:microsoft.com/office/officeart/2005/8/layout/vList2"/>
    <dgm:cxn modelId="{8F4FFA0B-6EA4-495D-8616-94352DB66A13}" type="presOf" srcId="{A69C6DC3-BCF6-495E-A2E1-25D77C2C0B90}" destId="{7C562950-EC5B-40DD-90D2-66CFA029F6D9}" srcOrd="0" destOrd="0" presId="urn:microsoft.com/office/officeart/2005/8/layout/vList2"/>
    <dgm:cxn modelId="{67A32E51-174E-446A-A7E2-AA350914A50C}" srcId="{324217FC-5268-4FD4-AC45-983000A848A8}" destId="{94291E15-E386-46CD-ACC7-807EA5CBE146}" srcOrd="4" destOrd="0" parTransId="{EBDD4C20-11E0-4A84-BD50-03B554DCE375}" sibTransId="{55150561-CB83-4578-A1A2-2E778C541EDE}"/>
    <dgm:cxn modelId="{50799B72-7E7E-433E-B471-CC3A6FA5AE47}" srcId="{A69C6DC3-BCF6-495E-A2E1-25D77C2C0B90}" destId="{51CB11EA-25B3-4639-AC50-090FD5D7E0BB}" srcOrd="1" destOrd="0" parTransId="{1DFBE231-F325-49BB-AF6D-BACD16C678D1}" sibTransId="{375E0B7D-5D1C-4F79-9A3E-6CFCF3DD0D5F}"/>
    <dgm:cxn modelId="{82CDC177-B4C8-4DB8-A93A-0C15AB29A9C5}" srcId="{A69C6DC3-BCF6-495E-A2E1-25D77C2C0B90}" destId="{F80DC481-552A-4F18-BEE8-6B2C2BAC037E}" srcOrd="0" destOrd="0" parTransId="{8FB26D3D-0857-4B02-9671-4FF4759BE12B}" sibTransId="{5761A214-313F-4398-BEDF-A56E779CA668}"/>
    <dgm:cxn modelId="{563C6479-0EA3-4B4E-9423-155023F1D2A4}" type="presOf" srcId="{324217FC-5268-4FD4-AC45-983000A848A8}" destId="{0E84963E-7811-4B85-AC40-A2CEDFFE6180}" srcOrd="0" destOrd="0" presId="urn:microsoft.com/office/officeart/2005/8/layout/vList2"/>
    <dgm:cxn modelId="{CFA9747A-D832-4230-83D4-2473CF5FF68D}" srcId="{324217FC-5268-4FD4-AC45-983000A848A8}" destId="{9B19D6B3-44A8-4CD4-B1C3-A045A412275E}" srcOrd="3" destOrd="0" parTransId="{48E85453-1A54-48A4-BF96-FDC83C27F127}" sibTransId="{235B2901-5FA3-449E-A4DA-910C34D339EB}"/>
    <dgm:cxn modelId="{6860F285-7A93-4D32-A349-2FB0B82C1144}" type="presOf" srcId="{65C50B18-0CA6-4D84-A3A0-76E285C2B091}" destId="{89709B09-7E36-4D8D-B8A3-0B9E56C3B30C}" srcOrd="0" destOrd="0" presId="urn:microsoft.com/office/officeart/2005/8/layout/vList2"/>
    <dgm:cxn modelId="{DA64418C-C40B-49E6-8589-DC15A53D7254}" srcId="{324217FC-5268-4FD4-AC45-983000A848A8}" destId="{AD2959B5-DDF5-4042-9746-9F011B1715D4}" srcOrd="0" destOrd="0" parTransId="{55655197-E003-4B74-904E-28B07DE4D798}" sibTransId="{F3B6E908-DCD9-43A9-9BD8-5261EF5BE6BB}"/>
    <dgm:cxn modelId="{66334C8E-6232-41BD-BB1E-AB3333354632}" srcId="{65C50B18-0CA6-4D84-A3A0-76E285C2B091}" destId="{A69C6DC3-BCF6-495E-A2E1-25D77C2C0B90}" srcOrd="1" destOrd="0" parTransId="{58624F34-A6AC-40D2-A597-87887D04F3CB}" sibTransId="{47E1AA53-5FDE-4BEE-B8F9-61EC416096C8}"/>
    <dgm:cxn modelId="{541ABFA4-2877-45FF-ABEF-1D42EAD8472C}" type="presOf" srcId="{DAFB5A04-218C-46A0-B066-F2272A4B4649}" destId="{89660A8A-7A9C-40A8-9F89-E30E249BE6B0}" srcOrd="0" destOrd="1" presId="urn:microsoft.com/office/officeart/2005/8/layout/vList2"/>
    <dgm:cxn modelId="{31D7BAAC-00C0-49D3-A9E2-9A2AA2F8D34F}" type="presOf" srcId="{2CD8A5B8-322D-440B-B544-D7A6956D361E}" destId="{89660A8A-7A9C-40A8-9F89-E30E249BE6B0}" srcOrd="0" destOrd="2" presId="urn:microsoft.com/office/officeart/2005/8/layout/vList2"/>
    <dgm:cxn modelId="{EFAC72BE-CF10-40F3-80CC-CCB7CCF21DA9}" srcId="{65C50B18-0CA6-4D84-A3A0-76E285C2B091}" destId="{324217FC-5268-4FD4-AC45-983000A848A8}" srcOrd="0" destOrd="0" parTransId="{A0F46CB6-6F52-46AD-B449-A7E77878675C}" sibTransId="{5A3B3E18-00A4-41D3-9B58-BDF6F3567BB3}"/>
    <dgm:cxn modelId="{FF24C3C1-E5F5-48A3-AF6C-0636AD5D9753}" type="presOf" srcId="{94291E15-E386-46CD-ACC7-807EA5CBE146}" destId="{89660A8A-7A9C-40A8-9F89-E30E249BE6B0}" srcOrd="0" destOrd="4" presId="urn:microsoft.com/office/officeart/2005/8/layout/vList2"/>
    <dgm:cxn modelId="{6735DECC-D53B-49ED-8BED-1D46C9F835AD}" type="presOf" srcId="{51CB11EA-25B3-4639-AC50-090FD5D7E0BB}" destId="{CC9DD6F6-5F41-4385-B681-944DE184EAD8}" srcOrd="0" destOrd="1" presId="urn:microsoft.com/office/officeart/2005/8/layout/vList2"/>
    <dgm:cxn modelId="{538D35E6-4A2A-4381-9137-F840D0622BD0}" srcId="{324217FC-5268-4FD4-AC45-983000A848A8}" destId="{2CD8A5B8-322D-440B-B544-D7A6956D361E}" srcOrd="2" destOrd="0" parTransId="{90FAD705-AFFC-4131-AEFB-B271B7F2BAE8}" sibTransId="{241D1FA7-8F67-4FE5-AEE7-4E1F96EB9454}"/>
    <dgm:cxn modelId="{8F5448E7-62C4-43E8-A6AA-7B029EB4834C}" type="presOf" srcId="{61D6E6F4-C334-4011-AC57-50343A86BB0E}" destId="{89660A8A-7A9C-40A8-9F89-E30E249BE6B0}" srcOrd="0" destOrd="5" presId="urn:microsoft.com/office/officeart/2005/8/layout/vList2"/>
    <dgm:cxn modelId="{0AA4E2ED-665C-4D2D-9361-DD178AB5550D}" type="presOf" srcId="{9B19D6B3-44A8-4CD4-B1C3-A045A412275E}" destId="{89660A8A-7A9C-40A8-9F89-E30E249BE6B0}" srcOrd="0" destOrd="3" presId="urn:microsoft.com/office/officeart/2005/8/layout/vList2"/>
    <dgm:cxn modelId="{392B30F0-BC5E-4D3C-ADF2-AFB48AC4C28C}" srcId="{324217FC-5268-4FD4-AC45-983000A848A8}" destId="{61D6E6F4-C334-4011-AC57-50343A86BB0E}" srcOrd="5" destOrd="0" parTransId="{4F65ADBD-A8D0-47FF-AE33-098D2C384806}" sibTransId="{2A5BEB39-0045-4075-843B-81716310370A}"/>
    <dgm:cxn modelId="{87477BF6-5196-4B90-8F6C-6F08F13E24EA}" srcId="{324217FC-5268-4FD4-AC45-983000A848A8}" destId="{DAFB5A04-218C-46A0-B066-F2272A4B4649}" srcOrd="1" destOrd="0" parTransId="{4D7026E9-DC68-43D0-8B63-84D439632197}" sibTransId="{93D8A4D2-6C4C-406D-8D9A-9E8E002E5975}"/>
    <dgm:cxn modelId="{1F8653FE-6F54-4617-96BE-DDD8382DFB2C}" type="presOf" srcId="{F80DC481-552A-4F18-BEE8-6B2C2BAC037E}" destId="{CC9DD6F6-5F41-4385-B681-944DE184EAD8}" srcOrd="0" destOrd="0" presId="urn:microsoft.com/office/officeart/2005/8/layout/vList2"/>
    <dgm:cxn modelId="{A50913CA-545D-4CA9-8DFC-8BA28C83071D}" type="presParOf" srcId="{89709B09-7E36-4D8D-B8A3-0B9E56C3B30C}" destId="{0E84963E-7811-4B85-AC40-A2CEDFFE6180}" srcOrd="0" destOrd="0" presId="urn:microsoft.com/office/officeart/2005/8/layout/vList2"/>
    <dgm:cxn modelId="{658025A1-036B-4A4B-B966-0FD4D9CF1278}" type="presParOf" srcId="{89709B09-7E36-4D8D-B8A3-0B9E56C3B30C}" destId="{89660A8A-7A9C-40A8-9F89-E30E249BE6B0}" srcOrd="1" destOrd="0" presId="urn:microsoft.com/office/officeart/2005/8/layout/vList2"/>
    <dgm:cxn modelId="{864A9DD9-1221-4247-82D7-C959A62E604F}" type="presParOf" srcId="{89709B09-7E36-4D8D-B8A3-0B9E56C3B30C}" destId="{7C562950-EC5B-40DD-90D2-66CFA029F6D9}" srcOrd="2" destOrd="0" presId="urn:microsoft.com/office/officeart/2005/8/layout/vList2"/>
    <dgm:cxn modelId="{D2D82DF6-660B-44DB-82DF-04183538773D}" type="presParOf" srcId="{89709B09-7E36-4D8D-B8A3-0B9E56C3B30C}" destId="{CC9DD6F6-5F41-4385-B681-944DE184EAD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4963E-7811-4B85-AC40-A2CEDFFE6180}">
      <dsp:nvSpPr>
        <dsp:cNvPr id="0" name=""/>
        <dsp:cNvSpPr/>
      </dsp:nvSpPr>
      <dsp:spPr>
        <a:xfrm>
          <a:off x="0" y="78383"/>
          <a:ext cx="7289799" cy="431730"/>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lumMod val="75000"/>
                </a:schemeClr>
              </a:solidFill>
            </a:rPr>
            <a:t>Observations</a:t>
          </a:r>
        </a:p>
      </dsp:txBody>
      <dsp:txXfrm>
        <a:off x="21075" y="99458"/>
        <a:ext cx="7247649" cy="389580"/>
      </dsp:txXfrm>
    </dsp:sp>
    <dsp:sp modelId="{89660A8A-7A9C-40A8-9F89-E30E249BE6B0}">
      <dsp:nvSpPr>
        <dsp:cNvPr id="0" name=""/>
        <dsp:cNvSpPr/>
      </dsp:nvSpPr>
      <dsp:spPr>
        <a:xfrm>
          <a:off x="0" y="458802"/>
          <a:ext cx="7289799" cy="350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22860" rIns="128016" bIns="22860" numCol="1" spcCol="1270" anchor="t" anchorCtr="0">
          <a:noAutofit/>
        </a:bodyPr>
        <a:lstStyle/>
        <a:p>
          <a:pPr marL="114300" lvl="1" indent="-114300" algn="l" defTabSz="622300">
            <a:lnSpc>
              <a:spcPct val="150000"/>
            </a:lnSpc>
            <a:spcBef>
              <a:spcPct val="0"/>
            </a:spcBef>
            <a:spcAft>
              <a:spcPct val="20000"/>
            </a:spcAft>
            <a:buChar char="•"/>
          </a:pPr>
          <a:r>
            <a:rPr lang="en-US" sz="1400" kern="1200"/>
            <a:t>Models are growing at a dramatic pace. HBM capacity is not enough. </a:t>
          </a:r>
          <a:r>
            <a:rPr lang="en-US" sz="1400" u="sng" kern="1200"/>
            <a:t>High bandwidth (&gt;&gt;100GB/s) DRR is becoming essential</a:t>
          </a:r>
          <a:r>
            <a:rPr lang="en-US" sz="1400" b="1" kern="1200" baseline="30000"/>
            <a:t> </a:t>
          </a:r>
          <a:r>
            <a:rPr lang="en-US" sz="1400" b="1" kern="1200" baseline="30000">
              <a:solidFill>
                <a:schemeClr val="accent5">
                  <a:lumMod val="50000"/>
                </a:schemeClr>
              </a:solidFill>
            </a:rPr>
            <a:t>1</a:t>
          </a:r>
          <a:r>
            <a:rPr lang="en-US" sz="1400" kern="1200"/>
            <a:t>.</a:t>
          </a:r>
        </a:p>
        <a:p>
          <a:pPr marL="114300" lvl="1" indent="-114300" algn="l" defTabSz="622300">
            <a:lnSpc>
              <a:spcPct val="150000"/>
            </a:lnSpc>
            <a:spcBef>
              <a:spcPct val="0"/>
            </a:spcBef>
            <a:spcAft>
              <a:spcPct val="20000"/>
            </a:spcAft>
            <a:buChar char="•"/>
          </a:pPr>
          <a:r>
            <a:rPr lang="en-US" sz="1400" kern="1200"/>
            <a:t>Communication bandwidth requirements continue to grow. </a:t>
          </a:r>
          <a:r>
            <a:rPr lang="en-US" sz="1400" u="sng" kern="1200"/>
            <a:t>Ultra high</a:t>
          </a:r>
          <a:r>
            <a:rPr lang="en-US" sz="1400" kern="1200"/>
            <a:t> (&gt;&gt; 100 GB/s per GPU) communication </a:t>
          </a:r>
          <a:r>
            <a:rPr lang="en-US" sz="1400" u="sng" kern="1200"/>
            <a:t>bandwidth is now required at pod-scale</a:t>
          </a:r>
          <a:r>
            <a:rPr lang="en-US" sz="1400" kern="1200"/>
            <a:t> (100s of GPUs)</a:t>
          </a:r>
          <a:r>
            <a:rPr lang="en-US" sz="1400" kern="1200" baseline="30000"/>
            <a:t>  </a:t>
          </a:r>
          <a:r>
            <a:rPr lang="en-US" sz="1400" b="1" kern="1200" baseline="30000">
              <a:solidFill>
                <a:schemeClr val="accent1">
                  <a:lumMod val="50000"/>
                </a:schemeClr>
              </a:solidFill>
            </a:rPr>
            <a:t>2</a:t>
          </a:r>
          <a:r>
            <a:rPr lang="en-US" sz="1400" kern="1200"/>
            <a:t>.</a:t>
          </a:r>
        </a:p>
        <a:p>
          <a:pPr marL="114300" lvl="1" indent="-114300" algn="l" defTabSz="622300">
            <a:lnSpc>
              <a:spcPct val="150000"/>
            </a:lnSpc>
            <a:spcBef>
              <a:spcPct val="0"/>
            </a:spcBef>
            <a:spcAft>
              <a:spcPct val="20000"/>
            </a:spcAft>
            <a:buChar char="•"/>
          </a:pPr>
          <a:r>
            <a:rPr lang="en-US" sz="1400" u="sng" kern="1200"/>
            <a:t>Different system design points</a:t>
          </a:r>
          <a:r>
            <a:rPr lang="en-US" sz="1400" kern="1200"/>
            <a:t> (cost/perf tradeoffs) lead to </a:t>
          </a:r>
          <a:r>
            <a:rPr lang="en-US" sz="1400" u="sng" kern="1200"/>
            <a:t>contradicting</a:t>
          </a:r>
          <a:r>
            <a:rPr lang="en-US" sz="1400" kern="1200"/>
            <a:t> memory and communication requirements for even the same application </a:t>
          </a:r>
          <a:r>
            <a:rPr lang="en-US" sz="1400" b="1" kern="1200" baseline="30000">
              <a:solidFill>
                <a:schemeClr val="accent5">
                  <a:lumMod val="50000"/>
                </a:schemeClr>
              </a:solidFill>
            </a:rPr>
            <a:t>3</a:t>
          </a:r>
          <a:r>
            <a:rPr lang="en-US" sz="1400" kern="1200"/>
            <a:t>.</a:t>
          </a:r>
        </a:p>
        <a:p>
          <a:pPr marL="114300" lvl="1" indent="-114300" algn="l" defTabSz="622300">
            <a:lnSpc>
              <a:spcPct val="150000"/>
            </a:lnSpc>
            <a:spcBef>
              <a:spcPct val="0"/>
            </a:spcBef>
            <a:spcAft>
              <a:spcPct val="20000"/>
            </a:spcAft>
            <a:buChar char="•"/>
          </a:pPr>
          <a:r>
            <a:rPr lang="en-US" sz="1400" u="sng" kern="1200"/>
            <a:t>Peaks</a:t>
          </a:r>
          <a:r>
            <a:rPr lang="en-US" sz="1400" kern="1200"/>
            <a:t> of memory access, scale-up and scale-out usually </a:t>
          </a:r>
          <a:r>
            <a:rPr lang="en-US" sz="1400" u="sng" kern="1200"/>
            <a:t>do not overlap</a:t>
          </a:r>
          <a:r>
            <a:rPr lang="en-US" sz="1400" kern="1200"/>
            <a:t>. </a:t>
          </a:r>
        </a:p>
        <a:p>
          <a:pPr marL="114300" lvl="1" indent="-114300" algn="l" defTabSz="622300">
            <a:lnSpc>
              <a:spcPct val="150000"/>
            </a:lnSpc>
            <a:spcBef>
              <a:spcPct val="0"/>
            </a:spcBef>
            <a:spcAft>
              <a:spcPct val="20000"/>
            </a:spcAft>
            <a:buChar char="•"/>
          </a:pPr>
          <a:r>
            <a:rPr lang="en-US" sz="1400" kern="1200"/>
            <a:t>High bandwidth accesses </a:t>
          </a:r>
          <a:r>
            <a:rPr lang="en-US" sz="1400" u="sng" kern="1200"/>
            <a:t>need not be encumbered by coherency or ordering</a:t>
          </a:r>
        </a:p>
        <a:p>
          <a:pPr marL="114300" lvl="1" indent="-114300" algn="l" defTabSz="622300">
            <a:lnSpc>
              <a:spcPct val="150000"/>
            </a:lnSpc>
            <a:spcBef>
              <a:spcPct val="0"/>
            </a:spcBef>
            <a:spcAft>
              <a:spcPct val="20000"/>
            </a:spcAft>
            <a:buChar char="•"/>
          </a:pPr>
          <a:r>
            <a:rPr lang="en-US" sz="1400" kern="1200"/>
            <a:t>Dedicated interfaces for memory, scale-up, scale-out, host connectivity no longer tenable due to perimeter limits. </a:t>
          </a:r>
        </a:p>
      </dsp:txBody>
      <dsp:txXfrm>
        <a:off x="0" y="458802"/>
        <a:ext cx="7289799" cy="3502440"/>
      </dsp:txXfrm>
    </dsp:sp>
    <dsp:sp modelId="{7C562950-EC5B-40DD-90D2-66CFA029F6D9}">
      <dsp:nvSpPr>
        <dsp:cNvPr id="0" name=""/>
        <dsp:cNvSpPr/>
      </dsp:nvSpPr>
      <dsp:spPr>
        <a:xfrm>
          <a:off x="0" y="4026927"/>
          <a:ext cx="7289799" cy="431730"/>
        </a:xfrm>
        <a:prstGeom prst="roundRect">
          <a:avLst/>
        </a:prstGeom>
        <a:solidFill>
          <a:schemeClr val="accent6">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lumMod val="75000"/>
                </a:schemeClr>
              </a:solidFill>
            </a:rPr>
            <a:t>Proposal</a:t>
          </a:r>
        </a:p>
      </dsp:txBody>
      <dsp:txXfrm>
        <a:off x="21075" y="4048002"/>
        <a:ext cx="7247649" cy="389580"/>
      </dsp:txXfrm>
    </dsp:sp>
    <dsp:sp modelId="{CC9DD6F6-5F41-4385-B681-944DE184EAD8}">
      <dsp:nvSpPr>
        <dsp:cNvPr id="0" name=""/>
        <dsp:cNvSpPr/>
      </dsp:nvSpPr>
      <dsp:spPr>
        <a:xfrm>
          <a:off x="0" y="4392973"/>
          <a:ext cx="7289799"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1" tIns="22860" rIns="128016" bIns="22860" numCol="1" spcCol="1270" anchor="t" anchorCtr="0">
          <a:noAutofit/>
        </a:bodyPr>
        <a:lstStyle/>
        <a:p>
          <a:pPr marL="114300" lvl="1" indent="-114300" algn="l" defTabSz="622300">
            <a:lnSpc>
              <a:spcPct val="150000"/>
            </a:lnSpc>
            <a:spcBef>
              <a:spcPct val="0"/>
            </a:spcBef>
            <a:spcAft>
              <a:spcPct val="20000"/>
            </a:spcAft>
            <a:buChar char="•"/>
          </a:pPr>
          <a:r>
            <a:rPr lang="en-US" sz="1400" kern="1200"/>
            <a:t>Use </a:t>
          </a:r>
          <a:r>
            <a:rPr lang="en-US" sz="1400" b="1" u="sng" kern="1200"/>
            <a:t>uniform interfaces and semantics for all types of data movement</a:t>
          </a:r>
          <a:r>
            <a:rPr lang="en-US" sz="1400" kern="1200"/>
            <a:t>, and </a:t>
          </a:r>
          <a:r>
            <a:rPr lang="en-US" sz="1400" b="1" u="sng" kern="1200"/>
            <a:t>allow dynamic use</a:t>
          </a:r>
          <a:r>
            <a:rPr lang="en-US" sz="1400" kern="1200"/>
            <a:t> of available perimeter</a:t>
          </a:r>
        </a:p>
        <a:p>
          <a:pPr marL="114300" lvl="1" indent="-114300" algn="l" defTabSz="622300">
            <a:lnSpc>
              <a:spcPct val="150000"/>
            </a:lnSpc>
            <a:spcBef>
              <a:spcPct val="0"/>
            </a:spcBef>
            <a:spcAft>
              <a:spcPct val="20000"/>
            </a:spcAft>
            <a:buChar char="•"/>
          </a:pPr>
          <a:r>
            <a:rPr lang="en-US" sz="1400" kern="1200"/>
            <a:t>Provision </a:t>
          </a:r>
          <a:r>
            <a:rPr lang="en-US" sz="1400" b="1" u="sng" kern="1200"/>
            <a:t>unordered IO-coherent bandwidth over large scale</a:t>
          </a:r>
        </a:p>
      </dsp:txBody>
      <dsp:txXfrm>
        <a:off x="0" y="4392973"/>
        <a:ext cx="7289799" cy="1043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070E7-8FF3-4A6B-AF24-EB682011D536}" type="datetimeFigureOut">
              <a:rPr lang="en-US" smtClean="0"/>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56020-C0E3-4BCE-A4A3-158788BCACEB}" type="slidenum">
              <a:rPr lang="en-US" smtClean="0"/>
              <a:t>‹#›</a:t>
            </a:fld>
            <a:endParaRPr lang="en-US"/>
          </a:p>
        </p:txBody>
      </p:sp>
    </p:spTree>
    <p:extLst>
      <p:ext uri="{BB962C8B-B14F-4D97-AF65-F5344CB8AC3E}">
        <p14:creationId xmlns:p14="http://schemas.microsoft.com/office/powerpoint/2010/main" val="195015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Scaling strategy large scale systems.</a:t>
            </a:r>
          </a:p>
        </p:txBody>
      </p:sp>
      <p:sp>
        <p:nvSpPr>
          <p:cNvPr id="4" name="Slide Number Placeholder 3"/>
          <p:cNvSpPr>
            <a:spLocks noGrp="1"/>
          </p:cNvSpPr>
          <p:nvPr>
            <p:ph type="sldNum" sz="quarter" idx="5"/>
          </p:nvPr>
        </p:nvSpPr>
        <p:spPr/>
        <p:txBody>
          <a:bodyPr/>
          <a:lstStyle/>
          <a:p>
            <a:fld id="{28E56020-C0E3-4BCE-A4A3-158788BCACEB}" type="slidenum">
              <a:rPr lang="en-US" smtClean="0"/>
              <a:t>1</a:t>
            </a:fld>
            <a:endParaRPr lang="en-US"/>
          </a:p>
        </p:txBody>
      </p:sp>
    </p:spTree>
    <p:extLst>
      <p:ext uri="{BB962C8B-B14F-4D97-AF65-F5344CB8AC3E}">
        <p14:creationId xmlns:p14="http://schemas.microsoft.com/office/powerpoint/2010/main" val="152279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Commentary:</a:t>
            </a:r>
          </a:p>
          <a:p>
            <a:endParaRPr lang="en-US"/>
          </a:p>
          <a:p>
            <a:r>
              <a:rPr lang="en-US"/>
              <a:t>This slide depicts the current protocol landscape and its desired evolution at different scales.</a:t>
            </a:r>
          </a:p>
          <a:p>
            <a:endParaRPr lang="en-US"/>
          </a:p>
          <a:p>
            <a:r>
              <a:rPr lang="en-US"/>
              <a:t>The industry is fragmented in the way accelerators are networked within the node and outside. </a:t>
            </a:r>
          </a:p>
          <a:p>
            <a:endParaRPr lang="en-US"/>
          </a:p>
          <a:p>
            <a:r>
              <a:rPr lang="en-US"/>
              <a:t>Nvidia and AMD have </a:t>
            </a:r>
            <a:r>
              <a:rPr lang="en-US" err="1"/>
              <a:t>NVLink</a:t>
            </a:r>
            <a:r>
              <a:rPr lang="en-US"/>
              <a:t> and Infinity fabric. These are used for CPU-CPU, CPU-GPU and GPU-GPU connectivity. They likely are a combination of few different protocols. Nvidia has multiple fabric options for pod-scale. They have announced high radix </a:t>
            </a:r>
            <a:r>
              <a:rPr lang="en-US" err="1"/>
              <a:t>NVSwitches</a:t>
            </a:r>
            <a:r>
              <a:rPr lang="en-US"/>
              <a:t> and they have the IB solutions that scale from pod to exa-scale. Many AI startups are creating their own purpose-built fabrics.</a:t>
            </a:r>
          </a:p>
          <a:p>
            <a:endParaRPr lang="en-US"/>
          </a:p>
          <a:p>
            <a:r>
              <a:rPr lang="en-US"/>
              <a:t>Today we at Intel have a heterogenous mix of protocols and interfaces within the node, and upcoming pod scale. And we have a gap in the exa-scale fabric space. </a:t>
            </a:r>
          </a:p>
          <a:p>
            <a:endParaRPr lang="en-US"/>
          </a:p>
          <a:p>
            <a:r>
              <a:rPr lang="en-US"/>
              <a:t>The goal is to continue evolving CXL as a standard for a unified scaling fabric to cover the in-node and pod-scale fabric. UXI that is a combination of UPI and CXL will address the multi-processor SMP space. So effectively CXL will span from within package to  pod-scale. Intel is participating in the Ultra-Ethernet consortium to evolve Ethernet to address the large scale HPC-AI requirements.</a:t>
            </a:r>
          </a:p>
          <a:p>
            <a:endParaRPr lang="en-US"/>
          </a:p>
          <a:p>
            <a:r>
              <a:rPr lang="en-US"/>
              <a:t>Note that in the pod-scale network there are multiple design points and more than one solution will exist. More details in a subsequent slide.</a:t>
            </a:r>
          </a:p>
          <a:p>
            <a:endParaRPr lang="en-US"/>
          </a:p>
          <a:p>
            <a:r>
              <a:rPr lang="en-US"/>
              <a:t>In the next few slides we will cover the motivation and approach being taken to achieve this goal. </a:t>
            </a:r>
          </a:p>
          <a:p>
            <a:endParaRPr lang="en-US"/>
          </a:p>
          <a:p>
            <a:endParaRPr lang="en-US"/>
          </a:p>
        </p:txBody>
      </p:sp>
      <p:sp>
        <p:nvSpPr>
          <p:cNvPr id="4" name="Slide Number Placeholder 3"/>
          <p:cNvSpPr>
            <a:spLocks noGrp="1"/>
          </p:cNvSpPr>
          <p:nvPr>
            <p:ph type="sldNum" sz="quarter" idx="5"/>
          </p:nvPr>
        </p:nvSpPr>
        <p:spPr/>
        <p:txBody>
          <a:bodyPr/>
          <a:lstStyle/>
          <a:p>
            <a:fld id="{28E56020-C0E3-4BCE-A4A3-158788BCACEB}" type="slidenum">
              <a:rPr lang="en-US" smtClean="0"/>
              <a:t>4</a:t>
            </a:fld>
            <a:endParaRPr lang="en-US"/>
          </a:p>
        </p:txBody>
      </p:sp>
    </p:spTree>
    <p:extLst>
      <p:ext uri="{BB962C8B-B14F-4D97-AF65-F5344CB8AC3E}">
        <p14:creationId xmlns:p14="http://schemas.microsoft.com/office/powerpoint/2010/main" val="407037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UXI enables “Type-2” Accelerator devices that offload global coherence managed for </a:t>
            </a:r>
            <a:r>
              <a:rPr lang="en-US" err="1"/>
              <a:t>CXL.mem</a:t>
            </a:r>
            <a:r>
              <a:rPr lang="en-US"/>
              <a:t> to the host home agent. This was originally required for memory centric arch but could be usable with standard Xeon topologies as well.</a:t>
            </a:r>
          </a:p>
          <a:p>
            <a:endParaRPr lang="en-US"/>
          </a:p>
          <a:p>
            <a:r>
              <a:rPr lang="en-US"/>
              <a:t>CXL is the best answer for devices that want long term compatibility and broad eco-system adoption.</a:t>
            </a:r>
          </a:p>
          <a:p>
            <a:endParaRPr lang="en-US"/>
          </a:p>
          <a:p>
            <a:r>
              <a:rPr lang="en-US"/>
              <a:t>Each layer in a cache hierarchy adds an additional layer of tracking which adds to latency/ storage cost, but enables better scaling and abstracts upper layer for simpler re-use.</a:t>
            </a:r>
          </a:p>
        </p:txBody>
      </p:sp>
      <p:sp>
        <p:nvSpPr>
          <p:cNvPr id="4" name="Slide Number Placeholder 3"/>
          <p:cNvSpPr>
            <a:spLocks noGrp="1"/>
          </p:cNvSpPr>
          <p:nvPr>
            <p:ph type="sldNum" sz="quarter" idx="5"/>
          </p:nvPr>
        </p:nvSpPr>
        <p:spPr/>
        <p:txBody>
          <a:bodyPr/>
          <a:lstStyle/>
          <a:p>
            <a:fld id="{28E56020-C0E3-4BCE-A4A3-158788BCACEB}" type="slidenum">
              <a:rPr lang="en-US" smtClean="0"/>
              <a:t>5</a:t>
            </a:fld>
            <a:endParaRPr lang="en-US"/>
          </a:p>
        </p:txBody>
      </p:sp>
    </p:spTree>
    <p:extLst>
      <p:ext uri="{BB962C8B-B14F-4D97-AF65-F5344CB8AC3E}">
        <p14:creationId xmlns:p14="http://schemas.microsoft.com/office/powerpoint/2010/main" val="112020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Commentary:</a:t>
            </a:r>
          </a:p>
          <a:p>
            <a:endParaRPr lang="en-US"/>
          </a:p>
          <a:p>
            <a:r>
              <a:rPr lang="en-US"/>
              <a:t>As mentioned before there will be multiple design points in the pod scale deployment. </a:t>
            </a:r>
          </a:p>
          <a:p>
            <a:endParaRPr lang="en-US"/>
          </a:p>
          <a:p>
            <a:r>
              <a:rPr lang="en-US"/>
              <a:t>For tightly couple appliances (e.g. AI training appliances), CXL will be preferred as it provides a continuum for efficient fine-grained transactions. </a:t>
            </a:r>
          </a:p>
          <a:p>
            <a:endParaRPr lang="en-US"/>
          </a:p>
          <a:p>
            <a:r>
              <a:rPr lang="en-US"/>
              <a:t>For larger scale-pods or loosely coupled pods assembled by some OEMs or customers, they may prefer one network over the other due to rack level considerations.  </a:t>
            </a:r>
          </a:p>
          <a:p>
            <a:endParaRPr lang="en-US"/>
          </a:p>
          <a:p>
            <a:r>
              <a:rPr lang="en-US"/>
              <a:t>It’s important to retain flexibility to serve different deployments. e.g. ability to tunnel CXL unordered traffic over Ultra-Ethernet, or tunneling ultra-Ethernet traffic over CXL.</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28E56020-C0E3-4BCE-A4A3-158788BCACEB}" type="slidenum">
              <a:rPr lang="en-US" smtClean="0"/>
              <a:t>7</a:t>
            </a:fld>
            <a:endParaRPr lang="en-US"/>
          </a:p>
        </p:txBody>
      </p:sp>
    </p:spTree>
    <p:extLst>
      <p:ext uri="{BB962C8B-B14F-4D97-AF65-F5344CB8AC3E}">
        <p14:creationId xmlns:p14="http://schemas.microsoft.com/office/powerpoint/2010/main" val="296288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F8FFC-DC5F-4279-A231-56928B210278}"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04048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UXI enables “Type-2” Accelerator devices that offload global coherence managed for CXL.mem to the host home agent. This was originally required for memory centric arch but could be usable with standard Xeon topologies as well.</a:t>
            </a:r>
          </a:p>
          <a:p>
            <a:endParaRPr lang="en-US"/>
          </a:p>
          <a:p>
            <a:r>
              <a:rPr lang="en-US"/>
              <a:t>CXL is the best answer for devices that want long term compatibility and broad eco-system adoption.</a:t>
            </a:r>
          </a:p>
          <a:p>
            <a:endParaRPr lang="en-US"/>
          </a:p>
          <a:p>
            <a:r>
              <a:rPr lang="en-US"/>
              <a:t>Each layer in a cache hierarchy adds an additional layer of tracking which adds to latency/ storage cost, but enables better scaling and abstracts upper layer for simpler re-use.</a:t>
            </a:r>
          </a:p>
        </p:txBody>
      </p:sp>
      <p:sp>
        <p:nvSpPr>
          <p:cNvPr id="4" name="Slide Number Placeholder 3"/>
          <p:cNvSpPr>
            <a:spLocks noGrp="1"/>
          </p:cNvSpPr>
          <p:nvPr>
            <p:ph type="sldNum" sz="quarter" idx="5"/>
          </p:nvPr>
        </p:nvSpPr>
        <p:spPr/>
        <p:txBody>
          <a:bodyPr/>
          <a:lstStyle/>
          <a:p>
            <a:fld id="{28E56020-C0E3-4BCE-A4A3-158788BCACEB}" type="slidenum">
              <a:rPr lang="en-US" smtClean="0"/>
              <a:t>13</a:t>
            </a:fld>
            <a:endParaRPr lang="en-US"/>
          </a:p>
        </p:txBody>
      </p:sp>
    </p:spTree>
    <p:extLst>
      <p:ext uri="{BB962C8B-B14F-4D97-AF65-F5344CB8AC3E}">
        <p14:creationId xmlns:p14="http://schemas.microsoft.com/office/powerpoint/2010/main" val="311555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56020-C0E3-4BCE-A4A3-158788BCACEB}" type="slidenum">
              <a:rPr lang="en-US" smtClean="0"/>
              <a:t>15</a:t>
            </a:fld>
            <a:endParaRPr lang="en-US"/>
          </a:p>
        </p:txBody>
      </p:sp>
    </p:spTree>
    <p:extLst>
      <p:ext uri="{BB962C8B-B14F-4D97-AF65-F5344CB8AC3E}">
        <p14:creationId xmlns:p14="http://schemas.microsoft.com/office/powerpoint/2010/main" val="21650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56020-C0E3-4BCE-A4A3-158788BCACEB}" type="slidenum">
              <a:rPr lang="en-US" smtClean="0"/>
              <a:t>16</a:t>
            </a:fld>
            <a:endParaRPr lang="en-US"/>
          </a:p>
        </p:txBody>
      </p:sp>
    </p:spTree>
    <p:extLst>
      <p:ext uri="{BB962C8B-B14F-4D97-AF65-F5344CB8AC3E}">
        <p14:creationId xmlns:p14="http://schemas.microsoft.com/office/powerpoint/2010/main" val="191703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56020-C0E3-4BCE-A4A3-158788BCACEB}" type="slidenum">
              <a:rPr lang="en-US" smtClean="0"/>
              <a:t>17</a:t>
            </a:fld>
            <a:endParaRPr lang="en-US"/>
          </a:p>
        </p:txBody>
      </p:sp>
    </p:spTree>
    <p:extLst>
      <p:ext uri="{BB962C8B-B14F-4D97-AF65-F5344CB8AC3E}">
        <p14:creationId xmlns:p14="http://schemas.microsoft.com/office/powerpoint/2010/main" val="305216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1982CC-C5C2-43DF-8FDA-037495FAF98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77538DC6-5A10-44DE-BF8C-5185BC4F6B4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06338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r>
              <a:rPr lang="en-US"/>
              <a:t>Click icon to add picture</a:t>
            </a:r>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hasCustomPrompt="1"/>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r>
              <a:rPr lang="en-US"/>
              <a:t>Click icon to add picture</a:t>
            </a:r>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hasCustomPrompt="1"/>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20264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r>
              <a:rPr lang="en-US"/>
              <a:t>Click icon to add picture</a:t>
            </a:r>
          </a:p>
        </p:txBody>
      </p:sp>
      <p:sp>
        <p:nvSpPr>
          <p:cNvPr id="8" name="Text Placeholder 5">
            <a:extLst>
              <a:ext uri="{FF2B5EF4-FFF2-40B4-BE49-F238E27FC236}">
                <a16:creationId xmlns:a16="http://schemas.microsoft.com/office/drawing/2014/main" id="{C4D1D699-1964-9A45-A892-EAAC949B8250}"/>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144951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9128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accent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tx2"/>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11033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bg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A43DA6DA-63DC-460A-B2F4-6584E4114B06}"/>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7" name="Graphic 6">
            <a:extLst>
              <a:ext uri="{FF2B5EF4-FFF2-40B4-BE49-F238E27FC236}">
                <a16:creationId xmlns:a16="http://schemas.microsoft.com/office/drawing/2014/main" id="{EF26FFBC-3F56-4549-828C-9A20F03B19B1}"/>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1EBB8918-321F-4814-85AD-F9F7A8C67AEF}"/>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DFBDE8F-8844-4DFF-BA21-35B58CB1D8AF}"/>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0" name="Rectangle 9">
            <a:extLst>
              <a:ext uri="{FF2B5EF4-FFF2-40B4-BE49-F238E27FC236}">
                <a16:creationId xmlns:a16="http://schemas.microsoft.com/office/drawing/2014/main" id="{D575CFAC-8A95-416C-AF0A-BE82C31DD56A}"/>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1" name="TextBox 10">
            <a:extLst>
              <a:ext uri="{FF2B5EF4-FFF2-40B4-BE49-F238E27FC236}">
                <a16:creationId xmlns:a16="http://schemas.microsoft.com/office/drawing/2014/main" id="{201852F3-59BE-4CC1-B2BF-0FAA22504E8B}"/>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540C7463-044C-48C5-9C61-01035600C0E0}"/>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791783BE-2760-44E4-ADC3-DD3F254CEABA}"/>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4" name="Rectangle 13">
            <a:extLst>
              <a:ext uri="{FF2B5EF4-FFF2-40B4-BE49-F238E27FC236}">
                <a16:creationId xmlns:a16="http://schemas.microsoft.com/office/drawing/2014/main" id="{3547586F-EE67-4051-9999-DE673BC9B9CB}"/>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83B0D2E6-CDB6-4990-9882-8E1AC38762EA}"/>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6" name="Rectangle 15">
            <a:extLst>
              <a:ext uri="{FF2B5EF4-FFF2-40B4-BE49-F238E27FC236}">
                <a16:creationId xmlns:a16="http://schemas.microsoft.com/office/drawing/2014/main" id="{88A1EC77-5BEB-45BB-B35A-D1CB9FB0922E}"/>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7" name="TextBox 16">
            <a:extLst>
              <a:ext uri="{FF2B5EF4-FFF2-40B4-BE49-F238E27FC236}">
                <a16:creationId xmlns:a16="http://schemas.microsoft.com/office/drawing/2014/main" id="{FFE3CC19-B2E2-40FF-B774-8AD1AD5A1A04}"/>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3537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accent1"/>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28643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gu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3CEB7CF4-6E59-4F58-B339-D2AEFB0D202B}"/>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55FB7B45-0229-4BD9-84EB-963DE20FBDD7}"/>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35E9F9A1-9773-43B8-98D0-A483D488C5EF}"/>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2" name="Graphic 11">
            <a:extLst>
              <a:ext uri="{FF2B5EF4-FFF2-40B4-BE49-F238E27FC236}">
                <a16:creationId xmlns:a16="http://schemas.microsoft.com/office/drawing/2014/main" id="{50338064-1322-4DA2-AA1C-4E086E88E7F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EB20DD1C-FBB9-4A79-99DE-1A05C67584B0}"/>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A8CF211-593C-4B89-BA8B-B4BF959BF149}"/>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5" name="Rectangle 14">
            <a:extLst>
              <a:ext uri="{FF2B5EF4-FFF2-40B4-BE49-F238E27FC236}">
                <a16:creationId xmlns:a16="http://schemas.microsoft.com/office/drawing/2014/main" id="{4386AE8E-163B-4673-9C89-BA60DB5BB6EB}"/>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6" name="TextBox 15">
            <a:extLst>
              <a:ext uri="{FF2B5EF4-FFF2-40B4-BE49-F238E27FC236}">
                <a16:creationId xmlns:a16="http://schemas.microsoft.com/office/drawing/2014/main" id="{5A9A01FA-314F-465F-BEBB-029CC884BD84}"/>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14483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Blue A">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368D64-A019-4399-A672-206E0E3B7414}"/>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341B807F-E5A0-4B47-8126-0798D03DDEEE}"/>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3C2D0DF1-6BFD-4E45-8CA9-4436F31DB615}"/>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0BFD17C7-2044-4743-9B58-A721FED6F07E}"/>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BC1BD233-1B52-4259-BBB2-FFAB0A8D1A3A}"/>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0E012ABA-EED9-48CA-B3FF-9EE6151C69B9}"/>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A2426B1C-8B0F-44A4-8250-F1D8598549E8}"/>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45D4EF16-2639-4F0C-B7CE-3B49694D7462}"/>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FFEF9D7-E955-4747-98A8-A3CDA0B2EA11}"/>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1C53175F-9DFF-470F-9639-8993D337BE4A}"/>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314937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and Content Blue B">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F68134-655A-4C58-8EC5-042D492A62BF}"/>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AF16FE66-F77C-48EC-9636-B0D3F1F816E2}"/>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2FC6B6DC-5CBA-4569-BD05-67C2152AE1CA}"/>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EF9F90E2-0FB9-44A2-B48E-E894C3113E8B}"/>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4B2BE4E4-A2DB-46D6-B372-8C331EFD1D29}"/>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5D945211-AEEA-4A21-B35C-B4FC0F99C654}"/>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3CBCDBB5-E209-49E3-8CC6-AEB941DB1EE2}"/>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E63C2813-2F09-413F-9991-44CA3B6BE2D7}"/>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92EC626-BB7B-40F7-9ABD-4FB62F9E9719}"/>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040C129E-8ED4-49C2-A5EB-49C77A547ED5}"/>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203652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9E57986-E823-49CC-B8D3-C5A2AD9415DB}"/>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tx1"/>
                </a:solidFill>
              </a:defRPr>
            </a:lvl1pPr>
          </a:lstStyle>
          <a:p>
            <a:r>
              <a:rPr lang="en-US"/>
              <a:t>Click to edit title style</a:t>
            </a:r>
          </a:p>
        </p:txBody>
      </p:sp>
      <p:sp>
        <p:nvSpPr>
          <p:cNvPr id="17" name="Rectangle 16">
            <a:extLst>
              <a:ext uri="{FF2B5EF4-FFF2-40B4-BE49-F238E27FC236}">
                <a16:creationId xmlns:a16="http://schemas.microsoft.com/office/drawing/2014/main" id="{E32B7E3E-B537-4EE3-BA97-B90982F6C31B}"/>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3506BD04-B5E7-422F-B321-54907EFDFDD8}"/>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E175E17D-D74E-461D-9994-21701E9CF3FE}"/>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5" name="Rectangle 14">
            <a:extLst>
              <a:ext uri="{FF2B5EF4-FFF2-40B4-BE49-F238E27FC236}">
                <a16:creationId xmlns:a16="http://schemas.microsoft.com/office/drawing/2014/main" id="{165D4340-FCEE-4743-A648-5DB311031F75}"/>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C35DA17-DFF2-467C-A710-877908080517}"/>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21" name="Rectangle 20">
              <a:extLst>
                <a:ext uri="{FF2B5EF4-FFF2-40B4-BE49-F238E27FC236}">
                  <a16:creationId xmlns:a16="http://schemas.microsoft.com/office/drawing/2014/main" id="{C6AEFDCF-A68C-4E0D-95B4-6F1A9717550A}"/>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F55E41F1-4636-455F-8CC5-9CC2D25CD287}"/>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BF6C486-C6BA-41CF-8F21-5691BA4400F2}"/>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4" name="TextBox 23">
            <a:extLst>
              <a:ext uri="{FF2B5EF4-FFF2-40B4-BE49-F238E27FC236}">
                <a16:creationId xmlns:a16="http://schemas.microsoft.com/office/drawing/2014/main" id="{A0695690-BC82-4B1F-9B7E-92DC6CAFF11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100920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lue B">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82660D-9752-4416-A0A1-69ECA0CD4207}"/>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19" name="Rectangle 18">
              <a:extLst>
                <a:ext uri="{FF2B5EF4-FFF2-40B4-BE49-F238E27FC236}">
                  <a16:creationId xmlns:a16="http://schemas.microsoft.com/office/drawing/2014/main" id="{8581569F-6701-4CDA-895D-6BD6D388AB05}"/>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EFB02BB-CBC4-4742-9BA0-2C9212EFAF23}"/>
                </a:ext>
              </a:extLst>
            </p:cNvPr>
            <p:cNvGrpSpPr/>
            <p:nvPr userDrawn="1"/>
          </p:nvGrpSpPr>
          <p:grpSpPr>
            <a:xfrm>
              <a:off x="1468406" y="5995719"/>
              <a:ext cx="1059754" cy="396801"/>
              <a:chOff x="1314450" y="6391094"/>
              <a:chExt cx="1123377" cy="420623"/>
            </a:xfrm>
          </p:grpSpPr>
          <p:sp>
            <p:nvSpPr>
              <p:cNvPr id="24" name="Freeform: Shape 23">
                <a:extLst>
                  <a:ext uri="{FF2B5EF4-FFF2-40B4-BE49-F238E27FC236}">
                    <a16:creationId xmlns:a16="http://schemas.microsoft.com/office/drawing/2014/main" id="{85AE6566-9773-4111-B8E5-827E7E8AE779}"/>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5" name="Freeform: Shape 24">
                <a:extLst>
                  <a:ext uri="{FF2B5EF4-FFF2-40B4-BE49-F238E27FC236}">
                    <a16:creationId xmlns:a16="http://schemas.microsoft.com/office/drawing/2014/main" id="{5251A5FC-EF81-41EC-BA9D-EC2323003C59}"/>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6" name="Freeform: Shape 25">
                <a:extLst>
                  <a:ext uri="{FF2B5EF4-FFF2-40B4-BE49-F238E27FC236}">
                    <a16:creationId xmlns:a16="http://schemas.microsoft.com/office/drawing/2014/main" id="{E6ED56C7-8502-4EC0-A864-040B8DB9D86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7" name="Freeform: Shape 26">
                <a:extLst>
                  <a:ext uri="{FF2B5EF4-FFF2-40B4-BE49-F238E27FC236}">
                    <a16:creationId xmlns:a16="http://schemas.microsoft.com/office/drawing/2014/main" id="{6C77F18A-71EB-4B46-8C22-E5C1ACCE6C40}"/>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758CE26D-A586-4A86-AA98-B9D850FBFCD7}"/>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7CE63CF4-E38C-42FE-9C75-CB2B3DEB5FBD}"/>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67E1EECF-CDF6-475D-8C89-D59E9C677475}"/>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228386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Frame Whit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Rectangle 6">
            <a:extLst>
              <a:ext uri="{FF2B5EF4-FFF2-40B4-BE49-F238E27FC236}">
                <a16:creationId xmlns:a16="http://schemas.microsoft.com/office/drawing/2014/main" id="{A00988D3-27CA-4F8F-A6E2-E1104C51DCB1}"/>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B7030671-1E88-49B1-9FE5-927C1B8EE1BE}"/>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6" name="Rectangle 5">
            <a:extLst>
              <a:ext uri="{FF2B5EF4-FFF2-40B4-BE49-F238E27FC236}">
                <a16:creationId xmlns:a16="http://schemas.microsoft.com/office/drawing/2014/main" id="{AA228789-1C29-4F2A-B05E-B47226DD5081}"/>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828800"/>
            <a:ext cx="10557387" cy="3200400"/>
          </a:xfrm>
        </p:spPr>
        <p:txBody>
          <a:bodyPr>
            <a:normAutofit/>
          </a:bodyPr>
          <a:lstStyle>
            <a:lvl1pPr algn="ctr">
              <a:defRPr sz="4800">
                <a:solidFill>
                  <a:schemeClr val="accent1"/>
                </a:solidFill>
              </a:defRPr>
            </a:lvl1pPr>
          </a:lstStyle>
          <a:p>
            <a:r>
              <a:rPr lang="en-US"/>
              <a:t>Click to edit title style</a:t>
            </a:r>
          </a:p>
        </p:txBody>
      </p:sp>
    </p:spTree>
    <p:extLst>
      <p:ext uri="{BB962C8B-B14F-4D97-AF65-F5344CB8AC3E}">
        <p14:creationId xmlns:p14="http://schemas.microsoft.com/office/powerpoint/2010/main" val="416245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with Frame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Graphic 5">
            <a:extLst>
              <a:ext uri="{FF2B5EF4-FFF2-40B4-BE49-F238E27FC236}">
                <a16:creationId xmlns:a16="http://schemas.microsoft.com/office/drawing/2014/main" id="{5DDBF953-491D-46D1-9B3A-9BACF5F24487}"/>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F2B9AAD6-9860-4DB3-B7F8-14D9F7EC7EC8}"/>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8" name="Rectangle 7">
            <a:extLst>
              <a:ext uri="{FF2B5EF4-FFF2-40B4-BE49-F238E27FC236}">
                <a16:creationId xmlns:a16="http://schemas.microsoft.com/office/drawing/2014/main" id="{02595309-FEF7-41EA-9715-F4426DF07254}"/>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Rectangle 9">
            <a:extLst>
              <a:ext uri="{FF2B5EF4-FFF2-40B4-BE49-F238E27FC236}">
                <a16:creationId xmlns:a16="http://schemas.microsoft.com/office/drawing/2014/main" id="{2460A36B-1810-4498-834B-51F1D1A293CA}"/>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EFA9CD9B-5FA5-485E-919D-13A6CB9B3191}"/>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2" name="Graphic 11">
            <a:extLst>
              <a:ext uri="{FF2B5EF4-FFF2-40B4-BE49-F238E27FC236}">
                <a16:creationId xmlns:a16="http://schemas.microsoft.com/office/drawing/2014/main" id="{9404C922-CDF2-4F38-AFEE-299C1D97DA89}"/>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92FF7EB7-3074-4A03-9376-7D8CBA804C4B}"/>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BE6E5BC3-B783-496C-9E9D-03475FAADAC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776845"/>
            <a:ext cx="10557387" cy="3304310"/>
          </a:xfrm>
        </p:spPr>
        <p:txBody>
          <a:bodyPr>
            <a:normAutofit/>
          </a:bodyPr>
          <a:lstStyle>
            <a:lvl1pPr algn="ctr">
              <a:defRPr sz="4800">
                <a:solidFill>
                  <a:schemeClr val="bg1"/>
                </a:solidFill>
              </a:defRPr>
            </a:lvl1pPr>
          </a:lstStyle>
          <a:p>
            <a:r>
              <a:rPr lang="en-US"/>
              <a:t>Click to edit title style</a:t>
            </a:r>
          </a:p>
        </p:txBody>
      </p:sp>
    </p:spTree>
    <p:extLst>
      <p:ext uri="{BB962C8B-B14F-4D97-AF65-F5344CB8AC3E}">
        <p14:creationId xmlns:p14="http://schemas.microsoft.com/office/powerpoint/2010/main" val="232368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pic>
        <p:nvPicPr>
          <p:cNvPr id="3" name="Picture 2" descr="Logo&#10;&#10;Description automatically generated">
            <a:extLst>
              <a:ext uri="{FF2B5EF4-FFF2-40B4-BE49-F238E27FC236}">
                <a16:creationId xmlns:a16="http://schemas.microsoft.com/office/drawing/2014/main" id="{204B0861-499A-4B5C-86C7-11D994DAA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14833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5F7C-8E89-B4B2-E73F-9499BA9FB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020249-C29F-FC3E-A9B0-5821AAE195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ECDB28-15FB-23F5-E0CC-FB9E04EDE5FC}"/>
              </a:ext>
            </a:extLst>
          </p:cNvPr>
          <p:cNvSpPr>
            <a:spLocks noGrp="1"/>
          </p:cNvSpPr>
          <p:nvPr>
            <p:ph type="dt" sz="half" idx="10"/>
          </p:nvPr>
        </p:nvSpPr>
        <p:spPr/>
        <p:txBody>
          <a:bodyPr/>
          <a:lstStyle/>
          <a:p>
            <a:fld id="{2B932699-A1FF-4D88-97FD-B9348831D3F6}" type="datetimeFigureOut">
              <a:rPr lang="en-US" smtClean="0"/>
              <a:t>11/1/23</a:t>
            </a:fld>
            <a:endParaRPr lang="en-US"/>
          </a:p>
        </p:txBody>
      </p:sp>
      <p:sp>
        <p:nvSpPr>
          <p:cNvPr id="5" name="Footer Placeholder 4">
            <a:extLst>
              <a:ext uri="{FF2B5EF4-FFF2-40B4-BE49-F238E27FC236}">
                <a16:creationId xmlns:a16="http://schemas.microsoft.com/office/drawing/2014/main" id="{7B768848-431F-2BE9-24B6-C5A6F9C294FE}"/>
              </a:ext>
            </a:extLst>
          </p:cNvPr>
          <p:cNvSpPr>
            <a:spLocks noGrp="1"/>
          </p:cNvSpPr>
          <p:nvPr>
            <p:ph type="ftr" sz="quarter" idx="11"/>
          </p:nvPr>
        </p:nvSpPr>
        <p:spPr/>
        <p:txBody>
          <a:bodyPr/>
          <a:lstStyle/>
          <a:p>
            <a:r>
              <a:rPr lang="en-US"/>
              <a:t>Intel confidential</a:t>
            </a:r>
          </a:p>
        </p:txBody>
      </p:sp>
      <p:sp>
        <p:nvSpPr>
          <p:cNvPr id="6" name="Slide Number Placeholder 5">
            <a:extLst>
              <a:ext uri="{FF2B5EF4-FFF2-40B4-BE49-F238E27FC236}">
                <a16:creationId xmlns:a16="http://schemas.microsoft.com/office/drawing/2014/main" id="{928F8302-328E-691E-A323-09C5E3660D53}"/>
              </a:ext>
            </a:extLst>
          </p:cNvPr>
          <p:cNvSpPr>
            <a:spLocks noGrp="1"/>
          </p:cNvSpPr>
          <p:nvPr>
            <p:ph type="sldNum" sz="quarter" idx="12"/>
          </p:nvPr>
        </p:nvSpPr>
        <p:spPr/>
        <p:txBody>
          <a:bodyPr/>
          <a:lstStyle/>
          <a:p>
            <a:fld id="{950D4FF7-79C1-458B-AE38-F65E3ABE517E}" type="slidenum">
              <a:rPr lang="en-US" smtClean="0"/>
              <a:t>‹#›</a:t>
            </a:fld>
            <a:endParaRPr lang="en-US"/>
          </a:p>
        </p:txBody>
      </p:sp>
    </p:spTree>
    <p:extLst>
      <p:ext uri="{BB962C8B-B14F-4D97-AF65-F5344CB8AC3E}">
        <p14:creationId xmlns:p14="http://schemas.microsoft.com/office/powerpoint/2010/main" val="184057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1B587A-481D-4354-9508-D5D8FF887B06}"/>
              </a:ext>
              <a:ext uri="{C183D7F6-B498-43B3-948B-1728B52AA6E4}">
                <adec:decorative xmlns:adec="http://schemas.microsoft.com/office/drawing/2017/decorative" val="1"/>
              </a:ext>
            </a:extLst>
          </p:cNvPr>
          <p:cNvGrpSpPr/>
          <p:nvPr/>
        </p:nvGrpSpPr>
        <p:grpSpPr>
          <a:xfrm>
            <a:off x="573803" y="0"/>
            <a:ext cx="4325371" cy="6377476"/>
            <a:chOff x="573803" y="0"/>
            <a:chExt cx="4325371" cy="6377476"/>
          </a:xfrm>
        </p:grpSpPr>
        <p:sp>
          <p:nvSpPr>
            <p:cNvPr id="12" name="Rectangle 11">
              <a:extLst>
                <a:ext uri="{FF2B5EF4-FFF2-40B4-BE49-F238E27FC236}">
                  <a16:creationId xmlns:a16="http://schemas.microsoft.com/office/drawing/2014/main" id="{1CFE29C8-410C-4059-919F-670CE49EA18F}"/>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1ADCBE42-BEC7-4DF9-A16F-7E76C7D448E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AAA47B74-98DC-499D-981D-583A2DD69E50}"/>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33D68EB8-A34F-47E3-8B7F-5FF260D65B7C}"/>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7" name="Graphic 16">
              <a:extLst>
                <a:ext uri="{FF2B5EF4-FFF2-40B4-BE49-F238E27FC236}">
                  <a16:creationId xmlns:a16="http://schemas.microsoft.com/office/drawing/2014/main" id="{07897D68-7CB8-406F-9146-F00DE71319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grpSp>
        <p:nvGrpSpPr>
          <p:cNvPr id="4" name="Group 3">
            <a:extLst>
              <a:ext uri="{FF2B5EF4-FFF2-40B4-BE49-F238E27FC236}">
                <a16:creationId xmlns:a16="http://schemas.microsoft.com/office/drawing/2014/main" id="{66D8E5A8-9477-47F6-9CA7-9A7DC46705CE}"/>
              </a:ext>
              <a:ext uri="{C183D7F6-B498-43B3-948B-1728B52AA6E4}">
                <adec:decorative xmlns:adec="http://schemas.microsoft.com/office/drawing/2017/decorative" val="1"/>
              </a:ext>
            </a:extLst>
          </p:cNvPr>
          <p:cNvGrpSpPr/>
          <p:nvPr/>
        </p:nvGrpSpPr>
        <p:grpSpPr>
          <a:xfrm>
            <a:off x="573803" y="0"/>
            <a:ext cx="4325371" cy="6377476"/>
            <a:chOff x="573803" y="0"/>
            <a:chExt cx="4325371" cy="6377476"/>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accent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tx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60925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80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p>
            <a:r>
              <a:rPr lang="en-US"/>
              <a:t>Click to edit title style</a:t>
            </a:r>
          </a:p>
        </p:txBody>
      </p:sp>
    </p:spTree>
    <p:extLst>
      <p:ext uri="{BB962C8B-B14F-4D97-AF65-F5344CB8AC3E}">
        <p14:creationId xmlns:p14="http://schemas.microsoft.com/office/powerpoint/2010/main" val="97560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1487056"/>
            <a:ext cx="10972800" cy="468990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07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240">
          <p15:clr>
            <a:srgbClr val="FBAE40"/>
          </p15:clr>
        </p15:guide>
        <p15:guide id="6" pos="71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381000" y="1494289"/>
            <a:ext cx="10972800" cy="525462"/>
          </a:xfrm>
        </p:spPr>
        <p:txBody>
          <a:bodyPr>
            <a:noAutofit/>
          </a:bodyPr>
          <a:lstStyle>
            <a:lvl1pPr marL="0" indent="0">
              <a:buFontTx/>
              <a:buNone/>
              <a:defRPr sz="3200" b="0" i="0">
                <a:solidFill>
                  <a:schemeClr val="accent1"/>
                </a:solidFill>
                <a:latin typeface="IntelOne Text" panose="020B0503020203020204" pitchFamily="34" charset="77"/>
              </a:defRPr>
            </a:lvl1pPr>
          </a:lstStyle>
          <a:p>
            <a:pPr lvl="0"/>
            <a:r>
              <a:rPr lang="en-US"/>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2110067"/>
            <a:ext cx="10972800" cy="4084256"/>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77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4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138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9" name="Rectangle 8" descr="Department or Event Name">
            <a:extLst>
              <a:ext uri="{FF2B5EF4-FFF2-40B4-BE49-F238E27FC236}">
                <a16:creationId xmlns:a16="http://schemas.microsoft.com/office/drawing/2014/main" id="{8A75CF89-9B1A-49AA-8C1C-7280637B6567}"/>
              </a:ext>
            </a:extLst>
          </p:cNvPr>
          <p:cNvSpPr/>
          <p:nvPr/>
        </p:nvSpPr>
        <p:spPr>
          <a:xfrm>
            <a:off x="286365" y="6510549"/>
            <a:ext cx="2172390"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137466" y="6554735"/>
            <a:ext cx="476084" cy="177524"/>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EDE1E402-C0AA-4A44-97FB-BE9DDACF9A55}"/>
              </a:ext>
              <a:ext uri="{C183D7F6-B498-43B3-948B-1728B52AA6E4}">
                <adec:decorative xmlns:adec="http://schemas.microsoft.com/office/drawing/2017/decorative" val="1"/>
              </a:ext>
            </a:extLst>
          </p:cNvPr>
          <p:cNvSpPr/>
          <p:nvPr/>
        </p:nvSpPr>
        <p:spPr>
          <a:xfrm>
            <a:off x="0" y="6416702"/>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descr="Intel Confidential">
            <a:extLst>
              <a:ext uri="{FF2B5EF4-FFF2-40B4-BE49-F238E27FC236}">
                <a16:creationId xmlns:a16="http://schemas.microsoft.com/office/drawing/2014/main" id="{906391AB-9F76-4178-9622-4768A6A6C7CA}"/>
              </a:ext>
            </a:extLst>
          </p:cNvPr>
          <p:cNvSpPr/>
          <p:nvPr/>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15" name="Rectangle 14" descr="Department or Event Name">
            <a:extLst>
              <a:ext uri="{FF2B5EF4-FFF2-40B4-BE49-F238E27FC236}">
                <a16:creationId xmlns:a16="http://schemas.microsoft.com/office/drawing/2014/main" id="{690E8CB7-4C09-47D4-9A3A-4E8E8877F589}"/>
              </a:ext>
            </a:extLst>
          </p:cNvPr>
          <p:cNvSpPr/>
          <p:nvPr/>
        </p:nvSpPr>
        <p:spPr>
          <a:xfrm>
            <a:off x="286365" y="6510549"/>
            <a:ext cx="1002197"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DCAI-AXG</a:t>
            </a:r>
          </a:p>
        </p:txBody>
      </p:sp>
      <p:pic>
        <p:nvPicPr>
          <p:cNvPr id="16" name="Graphic 15">
            <a:extLst>
              <a:ext uri="{FF2B5EF4-FFF2-40B4-BE49-F238E27FC236}">
                <a16:creationId xmlns:a16="http://schemas.microsoft.com/office/drawing/2014/main" id="{3DB6E0FE-A458-4FC3-8BCF-C3DEF3B9E242}"/>
              </a:ext>
              <a:ext uri="{C183D7F6-B498-43B3-948B-1728B52AA6E4}">
                <adec:decorative xmlns:adec="http://schemas.microsoft.com/office/drawing/2017/decorative" val="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137466" y="6554735"/>
            <a:ext cx="476084" cy="177524"/>
          </a:xfrm>
          <a:prstGeom prst="rect">
            <a:avLst/>
          </a:prstGeom>
        </p:spPr>
      </p:pic>
      <p:sp>
        <p:nvSpPr>
          <p:cNvPr id="17" name="TextBox 16" descr="page number">
            <a:extLst>
              <a:ext uri="{FF2B5EF4-FFF2-40B4-BE49-F238E27FC236}">
                <a16:creationId xmlns:a16="http://schemas.microsoft.com/office/drawing/2014/main" id="{53D7E5EC-4B62-4515-9A8B-0AB847259844}"/>
              </a:ext>
            </a:extLst>
          </p:cNvPr>
          <p:cNvSpPr txBox="1"/>
          <p:nvPr/>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8" name="Rectangle 17">
            <a:extLst>
              <a:ext uri="{FF2B5EF4-FFF2-40B4-BE49-F238E27FC236}">
                <a16:creationId xmlns:a16="http://schemas.microsoft.com/office/drawing/2014/main" id="{51A5FD6C-5104-45F8-8C61-CC0432723E00}"/>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919590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444C-9EE6-E66D-2C64-17ED5D5853E2}"/>
              </a:ext>
            </a:extLst>
          </p:cNvPr>
          <p:cNvSpPr>
            <a:spLocks noGrp="1"/>
          </p:cNvSpPr>
          <p:nvPr>
            <p:ph type="ctrTitle"/>
          </p:nvPr>
        </p:nvSpPr>
        <p:spPr>
          <a:xfrm>
            <a:off x="1542536" y="1848756"/>
            <a:ext cx="9789007" cy="1321734"/>
          </a:xfrm>
        </p:spPr>
        <p:txBody>
          <a:bodyPr anchor="b">
            <a:normAutofit/>
          </a:bodyPr>
          <a:lstStyle/>
          <a:p>
            <a:r>
              <a:rPr lang="en-US" sz="4800"/>
              <a:t>Unified scaling fabric – CXL based</a:t>
            </a:r>
          </a:p>
        </p:txBody>
      </p:sp>
      <p:sp>
        <p:nvSpPr>
          <p:cNvPr id="3" name="Subtitle 2">
            <a:extLst>
              <a:ext uri="{FF2B5EF4-FFF2-40B4-BE49-F238E27FC236}">
                <a16:creationId xmlns:a16="http://schemas.microsoft.com/office/drawing/2014/main" id="{B5676C4A-F72B-6EBA-67C5-A71BA37E1FB0}"/>
              </a:ext>
            </a:extLst>
          </p:cNvPr>
          <p:cNvSpPr>
            <a:spLocks noGrp="1"/>
          </p:cNvSpPr>
          <p:nvPr>
            <p:ph type="subTitle" idx="1"/>
          </p:nvPr>
        </p:nvSpPr>
        <p:spPr>
          <a:xfrm>
            <a:off x="1542536" y="3602038"/>
            <a:ext cx="9789007" cy="1655762"/>
          </a:xfrm>
        </p:spPr>
        <p:txBody>
          <a:bodyPr>
            <a:normAutofit fontScale="85000" lnSpcReduction="20000"/>
          </a:bodyPr>
          <a:lstStyle/>
          <a:p>
            <a:r>
              <a:rPr lang="en-US" sz="1800" dirty="0" err="1"/>
              <a:t>Nayan</a:t>
            </a:r>
            <a:r>
              <a:rPr lang="en-US" sz="1800" dirty="0"/>
              <a:t> Suthar, Brijesh Tripathi - AXG</a:t>
            </a:r>
          </a:p>
          <a:p>
            <a:r>
              <a:rPr lang="en-US" sz="1800" dirty="0" err="1"/>
              <a:t>Debendra</a:t>
            </a:r>
            <a:r>
              <a:rPr lang="en-US" sz="1800" dirty="0"/>
              <a:t> Das Sharma, Robert Blankenship, Sridhar </a:t>
            </a:r>
            <a:r>
              <a:rPr lang="en-US" sz="1800" dirty="0" err="1"/>
              <a:t>Muthrasanallur</a:t>
            </a:r>
            <a:r>
              <a:rPr lang="en-US" sz="1800" dirty="0"/>
              <a:t> – DCAI-MIO</a:t>
            </a:r>
          </a:p>
          <a:p>
            <a:endParaRPr lang="en-US" sz="1800" dirty="0"/>
          </a:p>
          <a:p>
            <a:r>
              <a:rPr lang="en-US" sz="1500" dirty="0"/>
              <a:t>Acknowledgements: </a:t>
            </a:r>
          </a:p>
          <a:p>
            <a:r>
              <a:rPr lang="en-US" sz="1500" dirty="0"/>
              <a:t>Uri </a:t>
            </a:r>
            <a:r>
              <a:rPr lang="en-US" sz="1500" dirty="0" err="1"/>
              <a:t>Elzur</a:t>
            </a:r>
            <a:r>
              <a:rPr lang="en-US" sz="1500" dirty="0"/>
              <a:t>,  - AXG</a:t>
            </a:r>
          </a:p>
          <a:p>
            <a:r>
              <a:rPr lang="en-US" sz="1500" dirty="0"/>
              <a:t>Sudarshan Srinivasan - IL</a:t>
            </a:r>
          </a:p>
        </p:txBody>
      </p:sp>
    </p:spTree>
    <p:extLst>
      <p:ext uri="{BB962C8B-B14F-4D97-AF65-F5344CB8AC3E}">
        <p14:creationId xmlns:p14="http://schemas.microsoft.com/office/powerpoint/2010/main" val="52339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833-524C-46DB-834A-F857BDDD4199}"/>
              </a:ext>
            </a:extLst>
          </p:cNvPr>
          <p:cNvSpPr>
            <a:spLocks noGrp="1"/>
          </p:cNvSpPr>
          <p:nvPr>
            <p:ph type="title"/>
          </p:nvPr>
        </p:nvSpPr>
        <p:spPr/>
        <p:txBody>
          <a:bodyPr/>
          <a:lstStyle/>
          <a:p>
            <a:r>
              <a:rPr lang="en-US"/>
              <a:t>CXL™ 1.0/CXL 1.1 Usage Models</a:t>
            </a:r>
          </a:p>
        </p:txBody>
      </p:sp>
      <p:sp>
        <p:nvSpPr>
          <p:cNvPr id="186" name="Rectangle 185">
            <a:extLst>
              <a:ext uri="{FF2B5EF4-FFF2-40B4-BE49-F238E27FC236}">
                <a16:creationId xmlns:a16="http://schemas.microsoft.com/office/drawing/2014/main" id="{54537F40-81E9-437A-5034-3694788B197C}"/>
              </a:ext>
            </a:extLst>
          </p:cNvPr>
          <p:cNvSpPr/>
          <p:nvPr/>
        </p:nvSpPr>
        <p:spPr>
          <a:xfrm>
            <a:off x="733413" y="1563691"/>
            <a:ext cx="3183896" cy="454318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ontent Placeholder 4">
            <a:extLst>
              <a:ext uri="{FF2B5EF4-FFF2-40B4-BE49-F238E27FC236}">
                <a16:creationId xmlns:a16="http://schemas.microsoft.com/office/drawing/2014/main" id="{C8EACDB3-3BCD-FCAF-2206-62395DA2B1C3}"/>
              </a:ext>
            </a:extLst>
          </p:cNvPr>
          <p:cNvSpPr txBox="1">
            <a:spLocks/>
          </p:cNvSpPr>
          <p:nvPr/>
        </p:nvSpPr>
        <p:spPr>
          <a:xfrm>
            <a:off x="912840" y="2340918"/>
            <a:ext cx="1248784" cy="1036608"/>
          </a:xfrm>
          <a:prstGeom prst="rect">
            <a:avLst/>
          </a:prstGeom>
        </p:spPr>
        <p:txBody>
          <a:bodyPr vert="horz" lIns="0" tIns="0" rIns="0" bIns="0" rtlCol="0">
            <a:noAutofit/>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400"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Wingdings" charset="2"/>
              <a:buChar char="§"/>
              <a:defRPr sz="2400"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2133"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08061">
              <a:lnSpc>
                <a:spcPct val="95000"/>
              </a:lnSpc>
              <a:spcBef>
                <a:spcPts val="0"/>
              </a:spcBef>
              <a:defRPr/>
            </a:pPr>
            <a:r>
              <a:rPr lang="en-US" sz="1200">
                <a:solidFill>
                  <a:schemeClr val="tx1"/>
                </a:solidFill>
                <a:latin typeface="IntelOne Text Medium" panose="020B0503020203020204" pitchFamily="34" charset="77"/>
              </a:rPr>
              <a:t>Usages: </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PGAS NIC</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NIC atomics</a:t>
            </a:r>
            <a:endParaRPr lang="en-US" sz="1400">
              <a:solidFill>
                <a:schemeClr val="tx1"/>
              </a:solidFill>
              <a:latin typeface="IntelOne Text" panose="020B0503020203020204" pitchFamily="34" charset="77"/>
            </a:endParaRPr>
          </a:p>
        </p:txBody>
      </p:sp>
      <p:sp>
        <p:nvSpPr>
          <p:cNvPr id="188" name="Rectangle 187">
            <a:extLst>
              <a:ext uri="{FF2B5EF4-FFF2-40B4-BE49-F238E27FC236}">
                <a16:creationId xmlns:a16="http://schemas.microsoft.com/office/drawing/2014/main" id="{527AAFFB-42E1-E37B-2C8C-9BA29C5812EB}"/>
              </a:ext>
            </a:extLst>
          </p:cNvPr>
          <p:cNvSpPr/>
          <p:nvPr/>
        </p:nvSpPr>
        <p:spPr>
          <a:xfrm>
            <a:off x="1893449" y="5795636"/>
            <a:ext cx="743761" cy="194501"/>
          </a:xfrm>
          <a:prstGeom prst="rect">
            <a:avLst/>
          </a:prstGeom>
          <a:noFill/>
          <a:ln w="9525" cap="flat" cmpd="sng" algn="ctr">
            <a:noFill/>
            <a:prstDash val="solid"/>
          </a:ln>
          <a:effectLst/>
        </p:spPr>
        <p:txBody>
          <a:bodyPr rtlCol="0" anchor="ctr"/>
          <a:lstStyle/>
          <a:p>
            <a:pPr algn="ctr" defTabSz="912114">
              <a:defRPr/>
            </a:pPr>
            <a:r>
              <a:rPr lang="en-US" sz="1400" kern="0">
                <a:latin typeface="IntelOne Text" panose="020B0503020203020204" pitchFamily="34" charset="77"/>
              </a:rPr>
              <a:t>CPU</a:t>
            </a:r>
          </a:p>
        </p:txBody>
      </p:sp>
      <p:grpSp>
        <p:nvGrpSpPr>
          <p:cNvPr id="194" name="Group 193">
            <a:extLst>
              <a:ext uri="{FF2B5EF4-FFF2-40B4-BE49-F238E27FC236}">
                <a16:creationId xmlns:a16="http://schemas.microsoft.com/office/drawing/2014/main" id="{0FC7D74F-2A96-C837-E1FB-EBA0700362CF}"/>
              </a:ext>
            </a:extLst>
          </p:cNvPr>
          <p:cNvGrpSpPr/>
          <p:nvPr/>
        </p:nvGrpSpPr>
        <p:grpSpPr>
          <a:xfrm>
            <a:off x="1640938" y="3185828"/>
            <a:ext cx="1222452" cy="942333"/>
            <a:chOff x="9714694" y="2720024"/>
            <a:chExt cx="565775" cy="942333"/>
          </a:xfrm>
        </p:grpSpPr>
        <p:sp>
          <p:nvSpPr>
            <p:cNvPr id="195" name="Rectangle 194">
              <a:extLst>
                <a:ext uri="{FF2B5EF4-FFF2-40B4-BE49-F238E27FC236}">
                  <a16:creationId xmlns:a16="http://schemas.microsoft.com/office/drawing/2014/main" id="{95A2406F-0A15-17D9-3652-4666CA88F7F2}"/>
                </a:ext>
              </a:extLst>
            </p:cNvPr>
            <p:cNvSpPr/>
            <p:nvPr/>
          </p:nvSpPr>
          <p:spPr>
            <a:xfrm>
              <a:off x="9714694" y="2720024"/>
              <a:ext cx="565775" cy="942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96" name="Rectangle 195">
              <a:extLst>
                <a:ext uri="{FF2B5EF4-FFF2-40B4-BE49-F238E27FC236}">
                  <a16:creationId xmlns:a16="http://schemas.microsoft.com/office/drawing/2014/main" id="{C04BCB3E-951F-1485-9F2E-DED0ED16D466}"/>
                </a:ext>
              </a:extLst>
            </p:cNvPr>
            <p:cNvSpPr/>
            <p:nvPr/>
          </p:nvSpPr>
          <p:spPr>
            <a:xfrm>
              <a:off x="9806447" y="3279344"/>
              <a:ext cx="395644" cy="307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a:solidFill>
                    <a:schemeClr val="bg1"/>
                  </a:solidFill>
                </a:rPr>
                <a:t>Cache</a:t>
              </a:r>
            </a:p>
          </p:txBody>
        </p:sp>
        <p:sp>
          <p:nvSpPr>
            <p:cNvPr id="197" name="TextBox 196">
              <a:extLst>
                <a:ext uri="{FF2B5EF4-FFF2-40B4-BE49-F238E27FC236}">
                  <a16:creationId xmlns:a16="http://schemas.microsoft.com/office/drawing/2014/main" id="{5667D0C5-EC53-944C-17AE-FEBDBD70CD6F}"/>
                </a:ext>
              </a:extLst>
            </p:cNvPr>
            <p:cNvSpPr txBox="1"/>
            <p:nvPr/>
          </p:nvSpPr>
          <p:spPr>
            <a:xfrm>
              <a:off x="9723337" y="2749284"/>
              <a:ext cx="557132" cy="523220"/>
            </a:xfrm>
            <a:prstGeom prst="rect">
              <a:avLst/>
            </a:prstGeom>
            <a:noFill/>
          </p:spPr>
          <p:txBody>
            <a:bodyPr wrap="square" rtlCol="0">
              <a:spAutoFit/>
            </a:bodyPr>
            <a:lstStyle/>
            <a:p>
              <a:pPr algn="ctr"/>
              <a:r>
                <a:rPr lang="en-US" sz="1400">
                  <a:solidFill>
                    <a:schemeClr val="bg1"/>
                  </a:solidFill>
                  <a:latin typeface="IntelOne Text" panose="020B0503020203020204" pitchFamily="34" charset="77"/>
                </a:rPr>
                <a:t>Accelerator</a:t>
              </a:r>
            </a:p>
            <a:p>
              <a:pPr algn="ctr"/>
              <a:r>
                <a:rPr lang="en-US" sz="1400">
                  <a:solidFill>
                    <a:schemeClr val="bg1"/>
                  </a:solidFill>
                  <a:latin typeface="IntelOne Text" panose="020B0503020203020204" pitchFamily="34" charset="77"/>
                </a:rPr>
                <a:t>NIC</a:t>
              </a:r>
            </a:p>
          </p:txBody>
        </p:sp>
      </p:grpSp>
      <p:sp>
        <p:nvSpPr>
          <p:cNvPr id="198" name="Arrow: Up-Down 110">
            <a:extLst>
              <a:ext uri="{FF2B5EF4-FFF2-40B4-BE49-F238E27FC236}">
                <a16:creationId xmlns:a16="http://schemas.microsoft.com/office/drawing/2014/main" id="{6A4334D7-467E-5F54-0C9D-4F9D0B2A3E00}"/>
              </a:ext>
            </a:extLst>
          </p:cNvPr>
          <p:cNvSpPr/>
          <p:nvPr/>
        </p:nvSpPr>
        <p:spPr>
          <a:xfrm>
            <a:off x="2109225" y="4128161"/>
            <a:ext cx="276868" cy="765540"/>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lOne Text" panose="020B0503020203020204" pitchFamily="34" charset="77"/>
            </a:endParaRPr>
          </a:p>
        </p:txBody>
      </p:sp>
      <p:sp>
        <p:nvSpPr>
          <p:cNvPr id="199" name="TextBox 198">
            <a:extLst>
              <a:ext uri="{FF2B5EF4-FFF2-40B4-BE49-F238E27FC236}">
                <a16:creationId xmlns:a16="http://schemas.microsoft.com/office/drawing/2014/main" id="{BE5A17EB-496E-8561-EC4F-B8F98A572635}"/>
              </a:ext>
            </a:extLst>
          </p:cNvPr>
          <p:cNvSpPr txBox="1"/>
          <p:nvPr/>
        </p:nvSpPr>
        <p:spPr>
          <a:xfrm>
            <a:off x="1831520" y="4337423"/>
            <a:ext cx="832279" cy="333256"/>
          </a:xfrm>
          <a:prstGeom prst="rect">
            <a:avLst/>
          </a:prstGeom>
          <a:solidFill>
            <a:schemeClr val="bg2">
              <a:lumMod val="95000"/>
            </a:schemeClr>
          </a:solidFill>
        </p:spPr>
        <p:txBody>
          <a:bodyPr wrap="none" tIns="0" bIns="0" rtlCol="0" anchor="ctr" anchorCtr="0">
            <a:noAutofit/>
          </a:bodyPr>
          <a:lstStyle/>
          <a:p>
            <a:pPr algn="ctr" defTabSz="912091">
              <a:defRPr/>
            </a:pPr>
            <a:r>
              <a:rPr lang="en-US" sz="1400">
                <a:solidFill>
                  <a:schemeClr val="accent1"/>
                </a:solidFill>
              </a:rPr>
              <a:t>CXL Link</a:t>
            </a:r>
          </a:p>
        </p:txBody>
      </p:sp>
      <p:sp>
        <p:nvSpPr>
          <p:cNvPr id="200" name="TextBox 199">
            <a:extLst>
              <a:ext uri="{FF2B5EF4-FFF2-40B4-BE49-F238E27FC236}">
                <a16:creationId xmlns:a16="http://schemas.microsoft.com/office/drawing/2014/main" id="{1CE353D7-AF1C-037A-38AE-1AF6459A465D}"/>
              </a:ext>
            </a:extLst>
          </p:cNvPr>
          <p:cNvSpPr txBox="1"/>
          <p:nvPr/>
        </p:nvSpPr>
        <p:spPr>
          <a:xfrm>
            <a:off x="733412" y="1618055"/>
            <a:ext cx="3183895" cy="615553"/>
          </a:xfrm>
          <a:prstGeom prst="rect">
            <a:avLst/>
          </a:prstGeom>
          <a:noFill/>
        </p:spPr>
        <p:txBody>
          <a:bodyPr wrap="square" rtlCol="0">
            <a:spAutoFit/>
          </a:bodyPr>
          <a:lstStyle/>
          <a:p>
            <a:pPr algn="ctr"/>
            <a:r>
              <a:rPr lang="en-US" sz="2000">
                <a:solidFill>
                  <a:schemeClr val="accent1"/>
                </a:solidFill>
                <a:latin typeface="+mj-lt"/>
              </a:rPr>
              <a:t>Type 1 Device</a:t>
            </a:r>
            <a:endParaRPr lang="en-US" sz="2000">
              <a:latin typeface="IntelOne Text" panose="020B0503020203020204" pitchFamily="34" charset="77"/>
            </a:endParaRPr>
          </a:p>
          <a:p>
            <a:pPr algn="ctr"/>
            <a:r>
              <a:rPr lang="en-US" sz="1400">
                <a:latin typeface="IntelOne Text" panose="020B0503020203020204" pitchFamily="34" charset="77"/>
              </a:rPr>
              <a:t>Caching Devices/Accelerators</a:t>
            </a:r>
          </a:p>
        </p:txBody>
      </p:sp>
      <p:sp>
        <p:nvSpPr>
          <p:cNvPr id="201" name="Content Placeholder 4">
            <a:extLst>
              <a:ext uri="{FF2B5EF4-FFF2-40B4-BE49-F238E27FC236}">
                <a16:creationId xmlns:a16="http://schemas.microsoft.com/office/drawing/2014/main" id="{086A6646-48A8-E928-19E6-9C05512A594B}"/>
              </a:ext>
            </a:extLst>
          </p:cNvPr>
          <p:cNvSpPr txBox="1">
            <a:spLocks/>
          </p:cNvSpPr>
          <p:nvPr/>
        </p:nvSpPr>
        <p:spPr>
          <a:xfrm>
            <a:off x="2373425" y="2340918"/>
            <a:ext cx="1248784" cy="1036608"/>
          </a:xfrm>
          <a:prstGeom prst="rect">
            <a:avLst/>
          </a:prstGeom>
        </p:spPr>
        <p:txBody>
          <a:bodyPr vert="horz" lIns="0" tIns="0" rIns="0" bIns="0" rtlCol="0">
            <a:noAutofit/>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400"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Wingdings" charset="2"/>
              <a:buChar char="§"/>
              <a:defRPr sz="2400"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2133"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08061">
              <a:lnSpc>
                <a:spcPct val="95000"/>
              </a:lnSpc>
              <a:spcBef>
                <a:spcPts val="0"/>
              </a:spcBef>
              <a:defRPr/>
            </a:pPr>
            <a:r>
              <a:rPr lang="en-US" sz="1200">
                <a:solidFill>
                  <a:schemeClr val="tx1"/>
                </a:solidFill>
                <a:latin typeface="IntelOne Text Medium" panose="020B0503020203020204" pitchFamily="34" charset="77"/>
              </a:rPr>
              <a:t>Protocols:</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CXL.io</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CXL.cache</a:t>
            </a:r>
          </a:p>
          <a:p>
            <a:pPr marL="285036" indent="-285036" defTabSz="608061">
              <a:lnSpc>
                <a:spcPct val="95000"/>
              </a:lnSpc>
              <a:spcBef>
                <a:spcPts val="0"/>
              </a:spcBef>
              <a:buFont typeface="Arial" panose="020B0604020202020204" pitchFamily="34" charset="0"/>
              <a:buChar char="•"/>
              <a:defRPr/>
            </a:pPr>
            <a:endParaRPr lang="en-US" sz="1400">
              <a:solidFill>
                <a:schemeClr val="tx1"/>
              </a:solidFill>
              <a:latin typeface="IntelOne Text" panose="020B0503020203020204" pitchFamily="34" charset="77"/>
            </a:endParaRPr>
          </a:p>
        </p:txBody>
      </p:sp>
      <p:sp>
        <p:nvSpPr>
          <p:cNvPr id="202" name="Rectangle 201">
            <a:extLst>
              <a:ext uri="{FF2B5EF4-FFF2-40B4-BE49-F238E27FC236}">
                <a16:creationId xmlns:a16="http://schemas.microsoft.com/office/drawing/2014/main" id="{0AE77978-30FA-97D1-B326-AAEEE132D335}"/>
              </a:ext>
            </a:extLst>
          </p:cNvPr>
          <p:cNvSpPr/>
          <p:nvPr/>
        </p:nvSpPr>
        <p:spPr>
          <a:xfrm>
            <a:off x="4445792" y="1572168"/>
            <a:ext cx="3183896" cy="454318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ontent Placeholder 4">
            <a:extLst>
              <a:ext uri="{FF2B5EF4-FFF2-40B4-BE49-F238E27FC236}">
                <a16:creationId xmlns:a16="http://schemas.microsoft.com/office/drawing/2014/main" id="{9881AD82-BDCE-A10B-6675-34EC6FB5C30E}"/>
              </a:ext>
            </a:extLst>
          </p:cNvPr>
          <p:cNvSpPr txBox="1">
            <a:spLocks/>
          </p:cNvSpPr>
          <p:nvPr/>
        </p:nvSpPr>
        <p:spPr>
          <a:xfrm>
            <a:off x="4625219" y="2349395"/>
            <a:ext cx="1248784" cy="1036608"/>
          </a:xfrm>
          <a:prstGeom prst="rect">
            <a:avLst/>
          </a:prstGeom>
        </p:spPr>
        <p:txBody>
          <a:bodyPr vert="horz" lIns="0" tIns="0" rIns="0" bIns="0" rtlCol="0">
            <a:noAutofit/>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400"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Wingdings" charset="2"/>
              <a:buChar char="§"/>
              <a:defRPr sz="2400"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2133"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08061">
              <a:lnSpc>
                <a:spcPct val="95000"/>
              </a:lnSpc>
              <a:spcBef>
                <a:spcPts val="0"/>
              </a:spcBef>
              <a:defRPr/>
            </a:pPr>
            <a:r>
              <a:rPr lang="en-US" sz="1200">
                <a:solidFill>
                  <a:schemeClr val="tx1"/>
                </a:solidFill>
                <a:latin typeface="IntelOne Text Medium" panose="020B0503020203020204" pitchFamily="34" charset="77"/>
              </a:rPr>
              <a:t>Usages: </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GPU</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FPGA</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Dense</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Computation</a:t>
            </a:r>
            <a:endParaRPr lang="en-US" sz="1400">
              <a:solidFill>
                <a:schemeClr val="tx1"/>
              </a:solidFill>
              <a:latin typeface="IntelOne Text" panose="020B0503020203020204" pitchFamily="34" charset="77"/>
            </a:endParaRPr>
          </a:p>
        </p:txBody>
      </p:sp>
      <p:sp>
        <p:nvSpPr>
          <p:cNvPr id="204" name="Rectangle 203">
            <a:extLst>
              <a:ext uri="{FF2B5EF4-FFF2-40B4-BE49-F238E27FC236}">
                <a16:creationId xmlns:a16="http://schemas.microsoft.com/office/drawing/2014/main" id="{B5CFF0B6-8673-02F8-F000-AB6EE727674C}"/>
              </a:ext>
            </a:extLst>
          </p:cNvPr>
          <p:cNvSpPr/>
          <p:nvPr/>
        </p:nvSpPr>
        <p:spPr>
          <a:xfrm>
            <a:off x="5605828" y="5804113"/>
            <a:ext cx="743761" cy="194501"/>
          </a:xfrm>
          <a:prstGeom prst="rect">
            <a:avLst/>
          </a:prstGeom>
          <a:noFill/>
          <a:ln w="9525" cap="flat" cmpd="sng" algn="ctr">
            <a:noFill/>
            <a:prstDash val="solid"/>
          </a:ln>
          <a:effectLst/>
        </p:spPr>
        <p:txBody>
          <a:bodyPr rtlCol="0" anchor="ctr"/>
          <a:lstStyle/>
          <a:p>
            <a:pPr algn="ctr" defTabSz="912114">
              <a:defRPr/>
            </a:pPr>
            <a:r>
              <a:rPr lang="en-US" sz="1400" kern="0">
                <a:latin typeface="IntelOne Text" panose="020B0503020203020204" pitchFamily="34" charset="77"/>
              </a:rPr>
              <a:t>CPU</a:t>
            </a:r>
          </a:p>
        </p:txBody>
      </p:sp>
      <p:grpSp>
        <p:nvGrpSpPr>
          <p:cNvPr id="205" name="Group 204">
            <a:extLst>
              <a:ext uri="{FF2B5EF4-FFF2-40B4-BE49-F238E27FC236}">
                <a16:creationId xmlns:a16="http://schemas.microsoft.com/office/drawing/2014/main" id="{C3E7DD99-4778-3C2B-FE6F-63C7D13B1555}"/>
              </a:ext>
            </a:extLst>
          </p:cNvPr>
          <p:cNvGrpSpPr/>
          <p:nvPr/>
        </p:nvGrpSpPr>
        <p:grpSpPr>
          <a:xfrm>
            <a:off x="5353317" y="3386003"/>
            <a:ext cx="1222452" cy="750635"/>
            <a:chOff x="9714694" y="2720024"/>
            <a:chExt cx="565775" cy="942333"/>
          </a:xfrm>
        </p:grpSpPr>
        <p:sp>
          <p:nvSpPr>
            <p:cNvPr id="206" name="Rectangle 205">
              <a:extLst>
                <a:ext uri="{FF2B5EF4-FFF2-40B4-BE49-F238E27FC236}">
                  <a16:creationId xmlns:a16="http://schemas.microsoft.com/office/drawing/2014/main" id="{B3849664-F52D-F529-7F07-63FEB61B168E}"/>
                </a:ext>
              </a:extLst>
            </p:cNvPr>
            <p:cNvSpPr/>
            <p:nvPr/>
          </p:nvSpPr>
          <p:spPr>
            <a:xfrm>
              <a:off x="9714694" y="2720024"/>
              <a:ext cx="565775" cy="942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07" name="TextBox 206">
              <a:extLst>
                <a:ext uri="{FF2B5EF4-FFF2-40B4-BE49-F238E27FC236}">
                  <a16:creationId xmlns:a16="http://schemas.microsoft.com/office/drawing/2014/main" id="{CF833F65-CA49-E0DB-A207-A45A892FADEA}"/>
                </a:ext>
              </a:extLst>
            </p:cNvPr>
            <p:cNvSpPr txBox="1"/>
            <p:nvPr/>
          </p:nvSpPr>
          <p:spPr>
            <a:xfrm>
              <a:off x="9723337" y="2758876"/>
              <a:ext cx="557132" cy="307777"/>
            </a:xfrm>
            <a:prstGeom prst="rect">
              <a:avLst/>
            </a:prstGeom>
            <a:noFill/>
          </p:spPr>
          <p:txBody>
            <a:bodyPr wrap="square" rtlCol="0">
              <a:spAutoFit/>
            </a:bodyPr>
            <a:lstStyle/>
            <a:p>
              <a:pPr algn="ctr"/>
              <a:r>
                <a:rPr lang="en-US" sz="1400">
                  <a:solidFill>
                    <a:schemeClr val="bg1"/>
                  </a:solidFill>
                  <a:latin typeface="IntelOne Text" panose="020B0503020203020204" pitchFamily="34" charset="77"/>
                </a:rPr>
                <a:t>Accelerator</a:t>
              </a:r>
            </a:p>
          </p:txBody>
        </p:sp>
      </p:grpSp>
      <p:sp>
        <p:nvSpPr>
          <p:cNvPr id="208" name="Arrow: Up-Down 110">
            <a:extLst>
              <a:ext uri="{FF2B5EF4-FFF2-40B4-BE49-F238E27FC236}">
                <a16:creationId xmlns:a16="http://schemas.microsoft.com/office/drawing/2014/main" id="{DB1A17FB-130E-77D3-9E95-1EDD8A4AD818}"/>
              </a:ext>
            </a:extLst>
          </p:cNvPr>
          <p:cNvSpPr/>
          <p:nvPr/>
        </p:nvSpPr>
        <p:spPr>
          <a:xfrm>
            <a:off x="5821604" y="4136638"/>
            <a:ext cx="276868" cy="765540"/>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lOne Text" panose="020B0503020203020204" pitchFamily="34" charset="77"/>
            </a:endParaRPr>
          </a:p>
        </p:txBody>
      </p:sp>
      <p:sp>
        <p:nvSpPr>
          <p:cNvPr id="209" name="TextBox 208">
            <a:extLst>
              <a:ext uri="{FF2B5EF4-FFF2-40B4-BE49-F238E27FC236}">
                <a16:creationId xmlns:a16="http://schemas.microsoft.com/office/drawing/2014/main" id="{A198DE2D-9C33-EBA9-4CEB-EC9F5DE818DF}"/>
              </a:ext>
            </a:extLst>
          </p:cNvPr>
          <p:cNvSpPr txBox="1"/>
          <p:nvPr/>
        </p:nvSpPr>
        <p:spPr>
          <a:xfrm>
            <a:off x="5543899" y="4345900"/>
            <a:ext cx="832279" cy="333256"/>
          </a:xfrm>
          <a:prstGeom prst="rect">
            <a:avLst/>
          </a:prstGeom>
          <a:solidFill>
            <a:schemeClr val="bg2">
              <a:lumMod val="95000"/>
            </a:schemeClr>
          </a:solidFill>
        </p:spPr>
        <p:txBody>
          <a:bodyPr wrap="none" tIns="0" bIns="0" rtlCol="0" anchor="ctr" anchorCtr="0">
            <a:noAutofit/>
          </a:bodyPr>
          <a:lstStyle/>
          <a:p>
            <a:pPr algn="ctr" defTabSz="912091">
              <a:defRPr/>
            </a:pPr>
            <a:r>
              <a:rPr lang="en-US" sz="1400">
                <a:solidFill>
                  <a:schemeClr val="accent1"/>
                </a:solidFill>
              </a:rPr>
              <a:t>CXL Link</a:t>
            </a:r>
          </a:p>
        </p:txBody>
      </p:sp>
      <p:sp>
        <p:nvSpPr>
          <p:cNvPr id="210" name="TextBox 209">
            <a:extLst>
              <a:ext uri="{FF2B5EF4-FFF2-40B4-BE49-F238E27FC236}">
                <a16:creationId xmlns:a16="http://schemas.microsoft.com/office/drawing/2014/main" id="{C7633CA2-2F37-AF04-D212-915EEF46D4B0}"/>
              </a:ext>
            </a:extLst>
          </p:cNvPr>
          <p:cNvSpPr txBox="1"/>
          <p:nvPr/>
        </p:nvSpPr>
        <p:spPr>
          <a:xfrm>
            <a:off x="4445791" y="1626532"/>
            <a:ext cx="3183895" cy="615553"/>
          </a:xfrm>
          <a:prstGeom prst="rect">
            <a:avLst/>
          </a:prstGeom>
          <a:noFill/>
        </p:spPr>
        <p:txBody>
          <a:bodyPr wrap="square" rtlCol="0">
            <a:spAutoFit/>
          </a:bodyPr>
          <a:lstStyle/>
          <a:p>
            <a:pPr algn="ctr"/>
            <a:r>
              <a:rPr lang="en-US" sz="2000">
                <a:solidFill>
                  <a:schemeClr val="accent1"/>
                </a:solidFill>
                <a:latin typeface="+mj-lt"/>
              </a:rPr>
              <a:t>Type 2 Device</a:t>
            </a:r>
          </a:p>
          <a:p>
            <a:pPr algn="ctr"/>
            <a:r>
              <a:rPr lang="en-US" sz="1400">
                <a:latin typeface="IntelOne Text" panose="020B0503020203020204" pitchFamily="34" charset="77"/>
              </a:rPr>
              <a:t>Accelerators with Memory</a:t>
            </a:r>
          </a:p>
        </p:txBody>
      </p:sp>
      <p:sp>
        <p:nvSpPr>
          <p:cNvPr id="211" name="Content Placeholder 4">
            <a:extLst>
              <a:ext uri="{FF2B5EF4-FFF2-40B4-BE49-F238E27FC236}">
                <a16:creationId xmlns:a16="http://schemas.microsoft.com/office/drawing/2014/main" id="{8A6A8C20-6901-9E66-4599-426A261303B5}"/>
              </a:ext>
            </a:extLst>
          </p:cNvPr>
          <p:cNvSpPr txBox="1">
            <a:spLocks/>
          </p:cNvSpPr>
          <p:nvPr/>
        </p:nvSpPr>
        <p:spPr>
          <a:xfrm>
            <a:off x="6085804" y="2349395"/>
            <a:ext cx="1248784" cy="1036608"/>
          </a:xfrm>
          <a:prstGeom prst="rect">
            <a:avLst/>
          </a:prstGeom>
        </p:spPr>
        <p:txBody>
          <a:bodyPr vert="horz" lIns="0" tIns="0" rIns="0" bIns="0" rtlCol="0">
            <a:noAutofit/>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400"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Wingdings" charset="2"/>
              <a:buChar char="§"/>
              <a:defRPr sz="2400"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2133"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08061">
              <a:lnSpc>
                <a:spcPct val="95000"/>
              </a:lnSpc>
              <a:spcBef>
                <a:spcPts val="0"/>
              </a:spcBef>
              <a:defRPr/>
            </a:pPr>
            <a:r>
              <a:rPr lang="en-US" sz="1200">
                <a:solidFill>
                  <a:schemeClr val="tx1"/>
                </a:solidFill>
                <a:latin typeface="IntelOne Text Medium" panose="020B0503020203020204" pitchFamily="34" charset="77"/>
              </a:rPr>
              <a:t>Protocols:</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CXL.io</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CXL.cache</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CXL.memory</a:t>
            </a:r>
          </a:p>
          <a:p>
            <a:pPr marL="285036" indent="-285036" defTabSz="608061">
              <a:lnSpc>
                <a:spcPct val="95000"/>
              </a:lnSpc>
              <a:spcBef>
                <a:spcPts val="0"/>
              </a:spcBef>
              <a:buFont typeface="Arial" panose="020B0604020202020204" pitchFamily="34" charset="0"/>
              <a:buChar char="•"/>
              <a:defRPr/>
            </a:pPr>
            <a:endParaRPr lang="en-US" sz="1400">
              <a:solidFill>
                <a:schemeClr val="tx1"/>
              </a:solidFill>
              <a:latin typeface="IntelOne Text" panose="020B0503020203020204" pitchFamily="34" charset="77"/>
            </a:endParaRPr>
          </a:p>
        </p:txBody>
      </p:sp>
      <p:sp>
        <p:nvSpPr>
          <p:cNvPr id="212" name="Rectangle 211">
            <a:extLst>
              <a:ext uri="{FF2B5EF4-FFF2-40B4-BE49-F238E27FC236}">
                <a16:creationId xmlns:a16="http://schemas.microsoft.com/office/drawing/2014/main" id="{C0DECD76-0F8E-1E5C-8E12-F1A3CDF2D9C6}"/>
              </a:ext>
            </a:extLst>
          </p:cNvPr>
          <p:cNvSpPr/>
          <p:nvPr/>
        </p:nvSpPr>
        <p:spPr>
          <a:xfrm>
            <a:off x="5532610" y="3761320"/>
            <a:ext cx="854855" cy="307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a:solidFill>
                  <a:schemeClr val="bg1"/>
                </a:solidFill>
              </a:rPr>
              <a:t>Cache</a:t>
            </a:r>
          </a:p>
        </p:txBody>
      </p:sp>
      <p:sp>
        <p:nvSpPr>
          <p:cNvPr id="213" name="Rectangle 212">
            <a:extLst>
              <a:ext uri="{FF2B5EF4-FFF2-40B4-BE49-F238E27FC236}">
                <a16:creationId xmlns:a16="http://schemas.microsoft.com/office/drawing/2014/main" id="{DF1CBEA7-A21F-F07D-009A-D0AF464D7009}"/>
              </a:ext>
            </a:extLst>
          </p:cNvPr>
          <p:cNvSpPr/>
          <p:nvPr/>
        </p:nvSpPr>
        <p:spPr>
          <a:xfrm>
            <a:off x="8095264" y="1572168"/>
            <a:ext cx="3183896" cy="454318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ontent Placeholder 4">
            <a:extLst>
              <a:ext uri="{FF2B5EF4-FFF2-40B4-BE49-F238E27FC236}">
                <a16:creationId xmlns:a16="http://schemas.microsoft.com/office/drawing/2014/main" id="{C5247A7F-3E01-6728-7A62-67CD18CE3CB3}"/>
              </a:ext>
            </a:extLst>
          </p:cNvPr>
          <p:cNvSpPr txBox="1">
            <a:spLocks/>
          </p:cNvSpPr>
          <p:nvPr/>
        </p:nvSpPr>
        <p:spPr>
          <a:xfrm>
            <a:off x="8274690" y="2349395"/>
            <a:ext cx="1724371" cy="1036608"/>
          </a:xfrm>
          <a:prstGeom prst="rect">
            <a:avLst/>
          </a:prstGeom>
        </p:spPr>
        <p:txBody>
          <a:bodyPr vert="horz" lIns="0" tIns="0" rIns="0" bIns="0" rtlCol="0">
            <a:noAutofit/>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400"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Wingdings" charset="2"/>
              <a:buChar char="§"/>
              <a:defRPr sz="2400"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2133"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08061">
              <a:lnSpc>
                <a:spcPct val="95000"/>
              </a:lnSpc>
              <a:spcBef>
                <a:spcPts val="0"/>
              </a:spcBef>
              <a:defRPr/>
            </a:pPr>
            <a:r>
              <a:rPr lang="en-US" sz="1200">
                <a:solidFill>
                  <a:schemeClr val="tx1"/>
                </a:solidFill>
                <a:latin typeface="IntelOne Text Medium" panose="020B0503020203020204" pitchFamily="34" charset="77"/>
              </a:rPr>
              <a:t>Usages: </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Memory BW expansion</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Memory capacity expansion</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2LM</a:t>
            </a:r>
          </a:p>
        </p:txBody>
      </p:sp>
      <p:grpSp>
        <p:nvGrpSpPr>
          <p:cNvPr id="215" name="Group 214">
            <a:extLst>
              <a:ext uri="{FF2B5EF4-FFF2-40B4-BE49-F238E27FC236}">
                <a16:creationId xmlns:a16="http://schemas.microsoft.com/office/drawing/2014/main" id="{851C5D46-EC59-FA64-1470-5533A2358947}"/>
              </a:ext>
            </a:extLst>
          </p:cNvPr>
          <p:cNvGrpSpPr/>
          <p:nvPr/>
        </p:nvGrpSpPr>
        <p:grpSpPr>
          <a:xfrm>
            <a:off x="9002789" y="3386003"/>
            <a:ext cx="1222452" cy="750635"/>
            <a:chOff x="9714694" y="2720024"/>
            <a:chExt cx="565775" cy="942333"/>
          </a:xfrm>
        </p:grpSpPr>
        <p:sp>
          <p:nvSpPr>
            <p:cNvPr id="216" name="Rectangle 215">
              <a:extLst>
                <a:ext uri="{FF2B5EF4-FFF2-40B4-BE49-F238E27FC236}">
                  <a16:creationId xmlns:a16="http://schemas.microsoft.com/office/drawing/2014/main" id="{6ED76866-BAD4-B975-C4AD-4F6B3B6289A3}"/>
                </a:ext>
              </a:extLst>
            </p:cNvPr>
            <p:cNvSpPr/>
            <p:nvPr/>
          </p:nvSpPr>
          <p:spPr>
            <a:xfrm>
              <a:off x="9714694" y="2720024"/>
              <a:ext cx="565775" cy="942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17" name="TextBox 216">
              <a:extLst>
                <a:ext uri="{FF2B5EF4-FFF2-40B4-BE49-F238E27FC236}">
                  <a16:creationId xmlns:a16="http://schemas.microsoft.com/office/drawing/2014/main" id="{78AD3CC0-EA2E-BEDF-EC3C-49D5F69B43EC}"/>
                </a:ext>
              </a:extLst>
            </p:cNvPr>
            <p:cNvSpPr txBox="1"/>
            <p:nvPr/>
          </p:nvSpPr>
          <p:spPr>
            <a:xfrm>
              <a:off x="9723337" y="2848451"/>
              <a:ext cx="557132" cy="656841"/>
            </a:xfrm>
            <a:prstGeom prst="rect">
              <a:avLst/>
            </a:prstGeom>
            <a:noFill/>
          </p:spPr>
          <p:txBody>
            <a:bodyPr wrap="square" rtlCol="0">
              <a:spAutoFit/>
            </a:bodyPr>
            <a:lstStyle/>
            <a:p>
              <a:pPr algn="ctr"/>
              <a:r>
                <a:rPr lang="en-US" sz="1400">
                  <a:solidFill>
                    <a:schemeClr val="bg1"/>
                  </a:solidFill>
                  <a:latin typeface="IntelOne Text" panose="020B0503020203020204" pitchFamily="34" charset="77"/>
                </a:rPr>
                <a:t>Memory</a:t>
              </a:r>
            </a:p>
            <a:p>
              <a:pPr algn="ctr"/>
              <a:r>
                <a:rPr lang="en-US" sz="1400">
                  <a:solidFill>
                    <a:schemeClr val="bg1"/>
                  </a:solidFill>
                  <a:latin typeface="IntelOne Text" panose="020B0503020203020204" pitchFamily="34" charset="77"/>
                </a:rPr>
                <a:t>Buffer</a:t>
              </a:r>
            </a:p>
          </p:txBody>
        </p:sp>
      </p:grpSp>
      <p:sp>
        <p:nvSpPr>
          <p:cNvPr id="218" name="TextBox 217">
            <a:extLst>
              <a:ext uri="{FF2B5EF4-FFF2-40B4-BE49-F238E27FC236}">
                <a16:creationId xmlns:a16="http://schemas.microsoft.com/office/drawing/2014/main" id="{34D1C21F-FE04-D84C-4E61-D2FEB9C7A0AA}"/>
              </a:ext>
            </a:extLst>
          </p:cNvPr>
          <p:cNvSpPr txBox="1"/>
          <p:nvPr/>
        </p:nvSpPr>
        <p:spPr>
          <a:xfrm>
            <a:off x="8095264" y="1626532"/>
            <a:ext cx="3183896" cy="615553"/>
          </a:xfrm>
          <a:prstGeom prst="rect">
            <a:avLst/>
          </a:prstGeom>
          <a:noFill/>
        </p:spPr>
        <p:txBody>
          <a:bodyPr wrap="square" rtlCol="0">
            <a:spAutoFit/>
          </a:bodyPr>
          <a:lstStyle/>
          <a:p>
            <a:pPr algn="ctr"/>
            <a:r>
              <a:rPr lang="en-US" sz="2000">
                <a:solidFill>
                  <a:schemeClr val="accent1"/>
                </a:solidFill>
                <a:latin typeface="+mj-lt"/>
              </a:rPr>
              <a:t>Type 3 Device</a:t>
            </a:r>
          </a:p>
          <a:p>
            <a:pPr algn="ctr"/>
            <a:r>
              <a:rPr lang="en-US" sz="1400">
                <a:latin typeface="IntelOne Text" panose="020B0503020203020204" pitchFamily="34" charset="77"/>
              </a:rPr>
              <a:t>Memory Buffers</a:t>
            </a:r>
          </a:p>
        </p:txBody>
      </p:sp>
      <p:sp>
        <p:nvSpPr>
          <p:cNvPr id="219" name="Content Placeholder 4">
            <a:extLst>
              <a:ext uri="{FF2B5EF4-FFF2-40B4-BE49-F238E27FC236}">
                <a16:creationId xmlns:a16="http://schemas.microsoft.com/office/drawing/2014/main" id="{FD4672F7-AB3C-4747-263E-52D12A573593}"/>
              </a:ext>
            </a:extLst>
          </p:cNvPr>
          <p:cNvSpPr txBox="1">
            <a:spLocks/>
          </p:cNvSpPr>
          <p:nvPr/>
        </p:nvSpPr>
        <p:spPr>
          <a:xfrm>
            <a:off x="9826883" y="2349395"/>
            <a:ext cx="1248784" cy="1036608"/>
          </a:xfrm>
          <a:prstGeom prst="rect">
            <a:avLst/>
          </a:prstGeom>
        </p:spPr>
        <p:txBody>
          <a:bodyPr vert="horz" lIns="0" tIns="0" rIns="0" bIns="0" rtlCol="0">
            <a:noAutofit/>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400" kern="1200" baseline="0">
                <a:solidFill>
                  <a:schemeClr val="tx2"/>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Wingdings" charset="2"/>
              <a:buChar char="§"/>
              <a:defRPr sz="2400" kern="1200">
                <a:solidFill>
                  <a:schemeClr val="tx2"/>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2133" kern="1200">
                <a:solidFill>
                  <a:schemeClr val="tx2"/>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tx2"/>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defTabSz="608061">
              <a:lnSpc>
                <a:spcPct val="95000"/>
              </a:lnSpc>
              <a:spcBef>
                <a:spcPts val="0"/>
              </a:spcBef>
              <a:defRPr/>
            </a:pPr>
            <a:r>
              <a:rPr lang="en-US" sz="1200">
                <a:solidFill>
                  <a:schemeClr val="tx1"/>
                </a:solidFill>
                <a:latin typeface="IntelOne Text Medium" panose="020B0503020203020204" pitchFamily="34" charset="77"/>
              </a:rPr>
              <a:t>Protocols:</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CXL.io</a:t>
            </a:r>
          </a:p>
          <a:p>
            <a:pPr marL="115888" lvl="1" indent="-115888">
              <a:lnSpc>
                <a:spcPct val="95000"/>
              </a:lnSpc>
              <a:spcBef>
                <a:spcPts val="0"/>
              </a:spcBef>
              <a:buSzPct val="60000"/>
              <a:buFont typeface="Wingdings" pitchFamily="2" charset="2"/>
              <a:buChar char="§"/>
              <a:defRPr/>
            </a:pPr>
            <a:r>
              <a:rPr lang="en-US" sz="1200">
                <a:solidFill>
                  <a:schemeClr val="tx1"/>
                </a:solidFill>
                <a:latin typeface="IntelOne Text" panose="020B0503020203020204" pitchFamily="34" charset="77"/>
              </a:rPr>
              <a:t>CXL.mem</a:t>
            </a:r>
          </a:p>
          <a:p>
            <a:pPr marL="285036" indent="-285036" defTabSz="608061">
              <a:lnSpc>
                <a:spcPct val="95000"/>
              </a:lnSpc>
              <a:spcBef>
                <a:spcPts val="0"/>
              </a:spcBef>
              <a:buFont typeface="Arial" panose="020B0604020202020204" pitchFamily="34" charset="0"/>
              <a:buChar char="•"/>
              <a:defRPr/>
            </a:pPr>
            <a:endParaRPr lang="en-US" sz="1400">
              <a:solidFill>
                <a:schemeClr val="tx1"/>
              </a:solidFill>
              <a:latin typeface="IntelOne Text" panose="020B0503020203020204" pitchFamily="34" charset="77"/>
            </a:endParaRPr>
          </a:p>
        </p:txBody>
      </p:sp>
      <p:grpSp>
        <p:nvGrpSpPr>
          <p:cNvPr id="248" name="Group 247">
            <a:extLst>
              <a:ext uri="{FF2B5EF4-FFF2-40B4-BE49-F238E27FC236}">
                <a16:creationId xmlns:a16="http://schemas.microsoft.com/office/drawing/2014/main" id="{DD2ABD9C-B5DE-0EDF-CC72-C78D0595CCB9}"/>
              </a:ext>
            </a:extLst>
          </p:cNvPr>
          <p:cNvGrpSpPr/>
          <p:nvPr/>
        </p:nvGrpSpPr>
        <p:grpSpPr>
          <a:xfrm rot="16200000">
            <a:off x="8520818" y="3494944"/>
            <a:ext cx="277974" cy="549483"/>
            <a:chOff x="8520818" y="3494944"/>
            <a:chExt cx="277974" cy="549483"/>
          </a:xfrm>
        </p:grpSpPr>
        <p:pic>
          <p:nvPicPr>
            <p:cNvPr id="222" name="Picture 221">
              <a:extLst>
                <a:ext uri="{FF2B5EF4-FFF2-40B4-BE49-F238E27FC236}">
                  <a16:creationId xmlns:a16="http://schemas.microsoft.com/office/drawing/2014/main" id="{E3BFE659-C08F-FF22-3430-4355975D8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82079" y="3633683"/>
              <a:ext cx="453159" cy="175682"/>
            </a:xfrm>
            <a:prstGeom prst="rect">
              <a:avLst/>
            </a:prstGeom>
          </p:spPr>
        </p:pic>
        <p:pic>
          <p:nvPicPr>
            <p:cNvPr id="223" name="Picture 222">
              <a:extLst>
                <a:ext uri="{FF2B5EF4-FFF2-40B4-BE49-F238E27FC236}">
                  <a16:creationId xmlns:a16="http://schemas.microsoft.com/office/drawing/2014/main" id="{EC100479-D849-017B-B3F0-51E92CA72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84371" y="3730006"/>
              <a:ext cx="453160" cy="175682"/>
            </a:xfrm>
            <a:prstGeom prst="rect">
              <a:avLst/>
            </a:prstGeom>
          </p:spPr>
        </p:pic>
      </p:grpSp>
      <p:sp>
        <p:nvSpPr>
          <p:cNvPr id="224" name="Rectangle 223">
            <a:extLst>
              <a:ext uri="{FF2B5EF4-FFF2-40B4-BE49-F238E27FC236}">
                <a16:creationId xmlns:a16="http://schemas.microsoft.com/office/drawing/2014/main" id="{CBC7411A-0EB4-8F54-FBC8-1FBE5F29B270}"/>
              </a:ext>
            </a:extLst>
          </p:cNvPr>
          <p:cNvSpPr/>
          <p:nvPr/>
        </p:nvSpPr>
        <p:spPr>
          <a:xfrm>
            <a:off x="8250018" y="3922881"/>
            <a:ext cx="743761" cy="194501"/>
          </a:xfrm>
          <a:prstGeom prst="rect">
            <a:avLst/>
          </a:prstGeom>
          <a:noFill/>
          <a:ln w="9525" cap="flat" cmpd="sng" algn="ctr">
            <a:noFill/>
            <a:prstDash val="solid"/>
          </a:ln>
          <a:effectLst/>
        </p:spPr>
        <p:txBody>
          <a:bodyPr rtlCol="0" anchor="ctr"/>
          <a:lstStyle/>
          <a:p>
            <a:pPr algn="r" defTabSz="912114">
              <a:defRPr/>
            </a:pPr>
            <a:r>
              <a:rPr lang="en-US" sz="1100" kern="0">
                <a:latin typeface="IntelOne Text" panose="020B0503020203020204" pitchFamily="34" charset="77"/>
              </a:rPr>
              <a:t>Memory</a:t>
            </a:r>
          </a:p>
        </p:txBody>
      </p:sp>
      <p:sp>
        <p:nvSpPr>
          <p:cNvPr id="225" name="Rectangle 224">
            <a:extLst>
              <a:ext uri="{FF2B5EF4-FFF2-40B4-BE49-F238E27FC236}">
                <a16:creationId xmlns:a16="http://schemas.microsoft.com/office/drawing/2014/main" id="{B2387702-F35F-3BCE-0B84-2AA9289EA485}"/>
              </a:ext>
            </a:extLst>
          </p:cNvPr>
          <p:cNvSpPr/>
          <p:nvPr/>
        </p:nvSpPr>
        <p:spPr>
          <a:xfrm>
            <a:off x="10233039" y="3922881"/>
            <a:ext cx="743761" cy="194501"/>
          </a:xfrm>
          <a:prstGeom prst="rect">
            <a:avLst/>
          </a:prstGeom>
          <a:noFill/>
          <a:ln w="9525" cap="flat" cmpd="sng" algn="ctr">
            <a:noFill/>
            <a:prstDash val="solid"/>
          </a:ln>
          <a:effectLst/>
        </p:spPr>
        <p:txBody>
          <a:bodyPr rtlCol="0" anchor="ctr"/>
          <a:lstStyle/>
          <a:p>
            <a:pPr algn="r" defTabSz="912114">
              <a:defRPr/>
            </a:pPr>
            <a:r>
              <a:rPr lang="en-US" sz="1100" kern="0">
                <a:latin typeface="IntelOne Text" panose="020B0503020203020204" pitchFamily="34" charset="77"/>
              </a:rPr>
              <a:t>Memory</a:t>
            </a:r>
          </a:p>
        </p:txBody>
      </p:sp>
      <p:pic>
        <p:nvPicPr>
          <p:cNvPr id="228" name="Picture 227">
            <a:extLst>
              <a:ext uri="{FF2B5EF4-FFF2-40B4-BE49-F238E27FC236}">
                <a16:creationId xmlns:a16="http://schemas.microsoft.com/office/drawing/2014/main" id="{BB72BFD0-1A99-732D-D39F-3579263736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54955" y="4901410"/>
            <a:ext cx="837849" cy="837849"/>
          </a:xfrm>
          <a:prstGeom prst="rect">
            <a:avLst/>
          </a:prstGeom>
        </p:spPr>
      </p:pic>
      <p:pic>
        <p:nvPicPr>
          <p:cNvPr id="229" name="Picture 228">
            <a:extLst>
              <a:ext uri="{FF2B5EF4-FFF2-40B4-BE49-F238E27FC236}">
                <a16:creationId xmlns:a16="http://schemas.microsoft.com/office/drawing/2014/main" id="{820F2FCA-97E8-D6DE-3F9C-7E576DD65F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8734" y="4890417"/>
            <a:ext cx="837849" cy="837849"/>
          </a:xfrm>
          <a:prstGeom prst="rect">
            <a:avLst/>
          </a:prstGeom>
        </p:spPr>
      </p:pic>
      <p:sp>
        <p:nvSpPr>
          <p:cNvPr id="230" name="Rectangle 229">
            <a:extLst>
              <a:ext uri="{FF2B5EF4-FFF2-40B4-BE49-F238E27FC236}">
                <a16:creationId xmlns:a16="http://schemas.microsoft.com/office/drawing/2014/main" id="{0A5677F5-494E-2225-647F-9175C1754A6D}"/>
              </a:ext>
            </a:extLst>
          </p:cNvPr>
          <p:cNvSpPr/>
          <p:nvPr/>
        </p:nvSpPr>
        <p:spPr>
          <a:xfrm>
            <a:off x="9291038" y="5798829"/>
            <a:ext cx="743761" cy="194501"/>
          </a:xfrm>
          <a:prstGeom prst="rect">
            <a:avLst/>
          </a:prstGeom>
          <a:noFill/>
          <a:ln w="9525" cap="flat" cmpd="sng" algn="ctr">
            <a:noFill/>
            <a:prstDash val="solid"/>
          </a:ln>
          <a:effectLst/>
        </p:spPr>
        <p:txBody>
          <a:bodyPr rtlCol="0" anchor="ctr"/>
          <a:lstStyle/>
          <a:p>
            <a:pPr algn="ctr" defTabSz="912114">
              <a:defRPr/>
            </a:pPr>
            <a:r>
              <a:rPr lang="en-US" sz="1400" kern="0">
                <a:latin typeface="IntelOne Text" panose="020B0503020203020204" pitchFamily="34" charset="77"/>
              </a:rPr>
              <a:t>CPU</a:t>
            </a:r>
          </a:p>
        </p:txBody>
      </p:sp>
      <p:sp>
        <p:nvSpPr>
          <p:cNvPr id="232" name="Rectangle 231">
            <a:extLst>
              <a:ext uri="{FF2B5EF4-FFF2-40B4-BE49-F238E27FC236}">
                <a16:creationId xmlns:a16="http://schemas.microsoft.com/office/drawing/2014/main" id="{263E2495-925C-E596-7BDB-21EC0CE7BDD8}"/>
              </a:ext>
            </a:extLst>
          </p:cNvPr>
          <p:cNvSpPr/>
          <p:nvPr/>
        </p:nvSpPr>
        <p:spPr>
          <a:xfrm>
            <a:off x="8599233" y="4921166"/>
            <a:ext cx="572885" cy="194501"/>
          </a:xfrm>
          <a:prstGeom prst="rect">
            <a:avLst/>
          </a:prstGeom>
          <a:noFill/>
          <a:ln w="9525" cap="flat" cmpd="sng" algn="ctr">
            <a:noFill/>
            <a:prstDash val="solid"/>
          </a:ln>
          <a:effectLst/>
        </p:spPr>
        <p:txBody>
          <a:bodyPr rtlCol="0" anchor="ctr"/>
          <a:lstStyle/>
          <a:p>
            <a:pPr algn="r" defTabSz="912114">
              <a:defRPr/>
            </a:pPr>
            <a:r>
              <a:rPr lang="en-US" sz="1100" kern="0">
                <a:latin typeface="IntelOne Text" panose="020B0503020203020204" pitchFamily="34" charset="77"/>
              </a:rPr>
              <a:t>DDR</a:t>
            </a:r>
          </a:p>
        </p:txBody>
      </p:sp>
      <p:cxnSp>
        <p:nvCxnSpPr>
          <p:cNvPr id="234" name="Straight Connector 233">
            <a:extLst>
              <a:ext uri="{FF2B5EF4-FFF2-40B4-BE49-F238E27FC236}">
                <a16:creationId xmlns:a16="http://schemas.microsoft.com/office/drawing/2014/main" id="{0F415239-4EDC-FF23-CD3D-E4CB254C8E5A}"/>
              </a:ext>
            </a:extLst>
          </p:cNvPr>
          <p:cNvCxnSpPr>
            <a:cxnSpLocks/>
          </p:cNvCxnSpPr>
          <p:nvPr/>
        </p:nvCxnSpPr>
        <p:spPr>
          <a:xfrm flipH="1">
            <a:off x="8940942" y="5452768"/>
            <a:ext cx="302603"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91FAF98B-A4EC-EFD6-11BB-525390CD6A7A}"/>
              </a:ext>
            </a:extLst>
          </p:cNvPr>
          <p:cNvCxnSpPr>
            <a:cxnSpLocks/>
          </p:cNvCxnSpPr>
          <p:nvPr/>
        </p:nvCxnSpPr>
        <p:spPr>
          <a:xfrm flipH="1">
            <a:off x="8940942" y="5224283"/>
            <a:ext cx="302603"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36" name="Picture 235">
            <a:extLst>
              <a:ext uri="{FF2B5EF4-FFF2-40B4-BE49-F238E27FC236}">
                <a16:creationId xmlns:a16="http://schemas.microsoft.com/office/drawing/2014/main" id="{080F61CD-D0E7-062D-FE65-319B10876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1555" y="5376657"/>
            <a:ext cx="395102" cy="153174"/>
          </a:xfrm>
          <a:prstGeom prst="rect">
            <a:avLst/>
          </a:prstGeom>
        </p:spPr>
      </p:pic>
      <p:pic>
        <p:nvPicPr>
          <p:cNvPr id="237" name="Picture 236">
            <a:extLst>
              <a:ext uri="{FF2B5EF4-FFF2-40B4-BE49-F238E27FC236}">
                <a16:creationId xmlns:a16="http://schemas.microsoft.com/office/drawing/2014/main" id="{9B5D382F-D055-3274-AB04-4E26499A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351" y="5132658"/>
            <a:ext cx="395102" cy="153174"/>
          </a:xfrm>
          <a:prstGeom prst="rect">
            <a:avLst/>
          </a:prstGeom>
        </p:spPr>
      </p:pic>
      <p:pic>
        <p:nvPicPr>
          <p:cNvPr id="238" name="Picture 237">
            <a:extLst>
              <a:ext uri="{FF2B5EF4-FFF2-40B4-BE49-F238E27FC236}">
                <a16:creationId xmlns:a16="http://schemas.microsoft.com/office/drawing/2014/main" id="{B121AB53-8ED7-970B-8361-D14F50FABF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26323" y="4884942"/>
            <a:ext cx="837849" cy="837849"/>
          </a:xfrm>
          <a:prstGeom prst="rect">
            <a:avLst/>
          </a:prstGeom>
        </p:spPr>
      </p:pic>
      <p:sp>
        <p:nvSpPr>
          <p:cNvPr id="239" name="Arrow: Up-Down 110">
            <a:extLst>
              <a:ext uri="{FF2B5EF4-FFF2-40B4-BE49-F238E27FC236}">
                <a16:creationId xmlns:a16="http://schemas.microsoft.com/office/drawing/2014/main" id="{B69384B1-0586-FC75-2260-8D6B4936DC69}"/>
              </a:ext>
            </a:extLst>
          </p:cNvPr>
          <p:cNvSpPr/>
          <p:nvPr/>
        </p:nvSpPr>
        <p:spPr>
          <a:xfrm>
            <a:off x="9506813" y="4138394"/>
            <a:ext cx="276868" cy="746548"/>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lOne Text" panose="020B0503020203020204" pitchFamily="34" charset="77"/>
            </a:endParaRPr>
          </a:p>
        </p:txBody>
      </p:sp>
      <p:sp>
        <p:nvSpPr>
          <p:cNvPr id="240" name="TextBox 239">
            <a:extLst>
              <a:ext uri="{FF2B5EF4-FFF2-40B4-BE49-F238E27FC236}">
                <a16:creationId xmlns:a16="http://schemas.microsoft.com/office/drawing/2014/main" id="{CC8670D9-AD76-91DC-23FF-8F0FD4505FF3}"/>
              </a:ext>
            </a:extLst>
          </p:cNvPr>
          <p:cNvSpPr txBox="1"/>
          <p:nvPr/>
        </p:nvSpPr>
        <p:spPr>
          <a:xfrm>
            <a:off x="9229109" y="4340616"/>
            <a:ext cx="832279" cy="333256"/>
          </a:xfrm>
          <a:prstGeom prst="rect">
            <a:avLst/>
          </a:prstGeom>
          <a:solidFill>
            <a:schemeClr val="bg2">
              <a:lumMod val="95000"/>
            </a:schemeClr>
          </a:solidFill>
        </p:spPr>
        <p:txBody>
          <a:bodyPr wrap="none" tIns="0" bIns="0" rtlCol="0" anchor="ctr" anchorCtr="0">
            <a:noAutofit/>
          </a:bodyPr>
          <a:lstStyle/>
          <a:p>
            <a:pPr algn="ctr" defTabSz="912091">
              <a:defRPr/>
            </a:pPr>
            <a:r>
              <a:rPr lang="en-US" sz="1400">
                <a:solidFill>
                  <a:schemeClr val="accent1"/>
                </a:solidFill>
              </a:rPr>
              <a:t>CXL Link</a:t>
            </a:r>
          </a:p>
        </p:txBody>
      </p:sp>
      <p:sp>
        <p:nvSpPr>
          <p:cNvPr id="243" name="Rectangle 242">
            <a:extLst>
              <a:ext uri="{FF2B5EF4-FFF2-40B4-BE49-F238E27FC236}">
                <a16:creationId xmlns:a16="http://schemas.microsoft.com/office/drawing/2014/main" id="{BF7085C3-C38F-5E43-165A-6DE59E4DFFA5}"/>
              </a:ext>
            </a:extLst>
          </p:cNvPr>
          <p:cNvSpPr/>
          <p:nvPr/>
        </p:nvSpPr>
        <p:spPr>
          <a:xfrm>
            <a:off x="1217531" y="4921166"/>
            <a:ext cx="572885" cy="194501"/>
          </a:xfrm>
          <a:prstGeom prst="rect">
            <a:avLst/>
          </a:prstGeom>
          <a:noFill/>
          <a:ln w="9525" cap="flat" cmpd="sng" algn="ctr">
            <a:noFill/>
            <a:prstDash val="solid"/>
          </a:ln>
          <a:effectLst/>
        </p:spPr>
        <p:txBody>
          <a:bodyPr rtlCol="0" anchor="ctr"/>
          <a:lstStyle/>
          <a:p>
            <a:pPr algn="r" defTabSz="912114">
              <a:defRPr/>
            </a:pPr>
            <a:r>
              <a:rPr lang="en-US" sz="1100" kern="0">
                <a:latin typeface="IntelOne Text" panose="020B0503020203020204" pitchFamily="34" charset="77"/>
              </a:rPr>
              <a:t>DDR</a:t>
            </a:r>
          </a:p>
        </p:txBody>
      </p:sp>
      <p:cxnSp>
        <p:nvCxnSpPr>
          <p:cNvPr id="244" name="Straight Connector 243">
            <a:extLst>
              <a:ext uri="{FF2B5EF4-FFF2-40B4-BE49-F238E27FC236}">
                <a16:creationId xmlns:a16="http://schemas.microsoft.com/office/drawing/2014/main" id="{3D4D323B-1366-6FEC-07C6-FB5D988FB417}"/>
              </a:ext>
            </a:extLst>
          </p:cNvPr>
          <p:cNvCxnSpPr>
            <a:cxnSpLocks/>
          </p:cNvCxnSpPr>
          <p:nvPr/>
        </p:nvCxnSpPr>
        <p:spPr>
          <a:xfrm flipH="1">
            <a:off x="1559240" y="5452768"/>
            <a:ext cx="302603"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312329C-6140-5A3C-6C44-172AAE7CCEEA}"/>
              </a:ext>
            </a:extLst>
          </p:cNvPr>
          <p:cNvCxnSpPr>
            <a:cxnSpLocks/>
          </p:cNvCxnSpPr>
          <p:nvPr/>
        </p:nvCxnSpPr>
        <p:spPr>
          <a:xfrm flipH="1">
            <a:off x="1559240" y="5224283"/>
            <a:ext cx="302603"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46" name="Picture 245">
            <a:extLst>
              <a:ext uri="{FF2B5EF4-FFF2-40B4-BE49-F238E27FC236}">
                <a16:creationId xmlns:a16="http://schemas.microsoft.com/office/drawing/2014/main" id="{D787AFC4-5F01-6564-0A31-D9D6041BA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853" y="5376657"/>
            <a:ext cx="395102" cy="153174"/>
          </a:xfrm>
          <a:prstGeom prst="rect">
            <a:avLst/>
          </a:prstGeom>
        </p:spPr>
      </p:pic>
      <p:pic>
        <p:nvPicPr>
          <p:cNvPr id="247" name="Picture 246">
            <a:extLst>
              <a:ext uri="{FF2B5EF4-FFF2-40B4-BE49-F238E27FC236}">
                <a16:creationId xmlns:a16="http://schemas.microsoft.com/office/drawing/2014/main" id="{CCB02D4C-00BE-4E27-0FEA-2C840AE6B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49" y="5132658"/>
            <a:ext cx="395102" cy="153174"/>
          </a:xfrm>
          <a:prstGeom prst="rect">
            <a:avLst/>
          </a:prstGeom>
        </p:spPr>
      </p:pic>
      <p:grpSp>
        <p:nvGrpSpPr>
          <p:cNvPr id="249" name="Group 248">
            <a:extLst>
              <a:ext uri="{FF2B5EF4-FFF2-40B4-BE49-F238E27FC236}">
                <a16:creationId xmlns:a16="http://schemas.microsoft.com/office/drawing/2014/main" id="{39E9BF77-FDA2-F1B1-CD15-D5E8BEAC22B4}"/>
              </a:ext>
            </a:extLst>
          </p:cNvPr>
          <p:cNvGrpSpPr/>
          <p:nvPr/>
        </p:nvGrpSpPr>
        <p:grpSpPr>
          <a:xfrm rot="16200000">
            <a:off x="10489578" y="3494944"/>
            <a:ext cx="277974" cy="549483"/>
            <a:chOff x="8520818" y="3494944"/>
            <a:chExt cx="277974" cy="549483"/>
          </a:xfrm>
        </p:grpSpPr>
        <p:pic>
          <p:nvPicPr>
            <p:cNvPr id="250" name="Picture 249">
              <a:extLst>
                <a:ext uri="{FF2B5EF4-FFF2-40B4-BE49-F238E27FC236}">
                  <a16:creationId xmlns:a16="http://schemas.microsoft.com/office/drawing/2014/main" id="{1B7DC1CD-B695-5526-DDC0-5FF29CAB9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82079" y="3633683"/>
              <a:ext cx="453159" cy="175682"/>
            </a:xfrm>
            <a:prstGeom prst="rect">
              <a:avLst/>
            </a:prstGeom>
          </p:spPr>
        </p:pic>
        <p:pic>
          <p:nvPicPr>
            <p:cNvPr id="251" name="Picture 250">
              <a:extLst>
                <a:ext uri="{FF2B5EF4-FFF2-40B4-BE49-F238E27FC236}">
                  <a16:creationId xmlns:a16="http://schemas.microsoft.com/office/drawing/2014/main" id="{7BCA7DA2-6042-8A23-C544-5A6FBC656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84371" y="3730006"/>
              <a:ext cx="453160" cy="175682"/>
            </a:xfrm>
            <a:prstGeom prst="rect">
              <a:avLst/>
            </a:prstGeom>
          </p:spPr>
        </p:pic>
      </p:grpSp>
      <p:sp>
        <p:nvSpPr>
          <p:cNvPr id="3" name="Rectangle 2">
            <a:extLst>
              <a:ext uri="{FF2B5EF4-FFF2-40B4-BE49-F238E27FC236}">
                <a16:creationId xmlns:a16="http://schemas.microsoft.com/office/drawing/2014/main" id="{557A2F73-345B-4DA7-E0D3-5E36D417D7E5}"/>
              </a:ext>
            </a:extLst>
          </p:cNvPr>
          <p:cNvSpPr/>
          <p:nvPr/>
        </p:nvSpPr>
        <p:spPr>
          <a:xfrm>
            <a:off x="455238" y="1306286"/>
            <a:ext cx="278175" cy="27755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C56E4C-EC74-BDE7-CCB9-62F93445D75C}"/>
              </a:ext>
            </a:extLst>
          </p:cNvPr>
          <p:cNvSpPr/>
          <p:nvPr/>
        </p:nvSpPr>
        <p:spPr>
          <a:xfrm>
            <a:off x="4167617" y="1306286"/>
            <a:ext cx="278175" cy="277553"/>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43E80A-0265-805F-A71B-427351225BAB}"/>
              </a:ext>
            </a:extLst>
          </p:cNvPr>
          <p:cNvSpPr/>
          <p:nvPr/>
        </p:nvSpPr>
        <p:spPr>
          <a:xfrm>
            <a:off x="7817089" y="1306286"/>
            <a:ext cx="278175" cy="2775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5DA7ED-4DA9-7AEF-48AC-A6C9FB15349B}"/>
              </a:ext>
            </a:extLst>
          </p:cNvPr>
          <p:cNvSpPr/>
          <p:nvPr/>
        </p:nvSpPr>
        <p:spPr>
          <a:xfrm>
            <a:off x="6543018" y="3756639"/>
            <a:ext cx="743761" cy="194501"/>
          </a:xfrm>
          <a:prstGeom prst="rect">
            <a:avLst/>
          </a:prstGeom>
          <a:noFill/>
          <a:ln w="9525" cap="flat" cmpd="sng" algn="ctr">
            <a:noFill/>
            <a:prstDash val="solid"/>
          </a:ln>
          <a:effectLst/>
        </p:spPr>
        <p:txBody>
          <a:bodyPr rtlCol="0" anchor="ctr"/>
          <a:lstStyle/>
          <a:p>
            <a:pPr algn="r" defTabSz="912114">
              <a:defRPr/>
            </a:pPr>
            <a:r>
              <a:rPr lang="en-US" sz="1100" kern="0">
                <a:latin typeface="IntelOne Text" panose="020B0503020203020204" pitchFamily="34" charset="77"/>
              </a:rPr>
              <a:t>Memory</a:t>
            </a:r>
          </a:p>
        </p:txBody>
      </p:sp>
      <p:grpSp>
        <p:nvGrpSpPr>
          <p:cNvPr id="7" name="Group 6">
            <a:extLst>
              <a:ext uri="{FF2B5EF4-FFF2-40B4-BE49-F238E27FC236}">
                <a16:creationId xmlns:a16="http://schemas.microsoft.com/office/drawing/2014/main" id="{09C0672E-5E5B-65DE-3227-989C6C877A0B}"/>
              </a:ext>
            </a:extLst>
          </p:cNvPr>
          <p:cNvGrpSpPr/>
          <p:nvPr/>
        </p:nvGrpSpPr>
        <p:grpSpPr>
          <a:xfrm rot="16200000">
            <a:off x="6799557" y="3328702"/>
            <a:ext cx="277974" cy="549483"/>
            <a:chOff x="8520818" y="3494944"/>
            <a:chExt cx="277974" cy="549483"/>
          </a:xfrm>
        </p:grpSpPr>
        <p:pic>
          <p:nvPicPr>
            <p:cNvPr id="8" name="Picture 7">
              <a:extLst>
                <a:ext uri="{FF2B5EF4-FFF2-40B4-BE49-F238E27FC236}">
                  <a16:creationId xmlns:a16="http://schemas.microsoft.com/office/drawing/2014/main" id="{8D1ED384-C3FE-313A-197C-37058222F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82079" y="3633683"/>
              <a:ext cx="453159" cy="175682"/>
            </a:xfrm>
            <a:prstGeom prst="rect">
              <a:avLst/>
            </a:prstGeom>
          </p:spPr>
        </p:pic>
        <p:pic>
          <p:nvPicPr>
            <p:cNvPr id="9" name="Picture 8">
              <a:extLst>
                <a:ext uri="{FF2B5EF4-FFF2-40B4-BE49-F238E27FC236}">
                  <a16:creationId xmlns:a16="http://schemas.microsoft.com/office/drawing/2014/main" id="{536D0982-0057-8589-C6BE-74FD82CA8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84371" y="3730006"/>
              <a:ext cx="453160" cy="175682"/>
            </a:xfrm>
            <a:prstGeom prst="rect">
              <a:avLst/>
            </a:prstGeom>
          </p:spPr>
        </p:pic>
      </p:grpSp>
      <p:sp>
        <p:nvSpPr>
          <p:cNvPr id="10" name="Rectangle 9">
            <a:extLst>
              <a:ext uri="{FF2B5EF4-FFF2-40B4-BE49-F238E27FC236}">
                <a16:creationId xmlns:a16="http://schemas.microsoft.com/office/drawing/2014/main" id="{4CF83366-BBFF-08F1-57DD-00368E666DDB}"/>
              </a:ext>
            </a:extLst>
          </p:cNvPr>
          <p:cNvSpPr/>
          <p:nvPr/>
        </p:nvSpPr>
        <p:spPr>
          <a:xfrm>
            <a:off x="4946356" y="4865808"/>
            <a:ext cx="572885" cy="194501"/>
          </a:xfrm>
          <a:prstGeom prst="rect">
            <a:avLst/>
          </a:prstGeom>
          <a:noFill/>
          <a:ln w="9525" cap="flat" cmpd="sng" algn="ctr">
            <a:noFill/>
            <a:prstDash val="solid"/>
          </a:ln>
          <a:effectLst/>
        </p:spPr>
        <p:txBody>
          <a:bodyPr rtlCol="0" anchor="ctr"/>
          <a:lstStyle/>
          <a:p>
            <a:pPr algn="r" defTabSz="912114">
              <a:defRPr/>
            </a:pPr>
            <a:r>
              <a:rPr lang="en-US" sz="1100" kern="0">
                <a:latin typeface="IntelOne Text" panose="020B0503020203020204" pitchFamily="34" charset="77"/>
              </a:rPr>
              <a:t>DDR</a:t>
            </a:r>
          </a:p>
        </p:txBody>
      </p:sp>
      <p:cxnSp>
        <p:nvCxnSpPr>
          <p:cNvPr id="11" name="Straight Connector 10">
            <a:extLst>
              <a:ext uri="{FF2B5EF4-FFF2-40B4-BE49-F238E27FC236}">
                <a16:creationId xmlns:a16="http://schemas.microsoft.com/office/drawing/2014/main" id="{1938DEAE-240A-62E1-78FF-80D3D1159033}"/>
              </a:ext>
            </a:extLst>
          </p:cNvPr>
          <p:cNvCxnSpPr>
            <a:cxnSpLocks/>
          </p:cNvCxnSpPr>
          <p:nvPr/>
        </p:nvCxnSpPr>
        <p:spPr>
          <a:xfrm flipH="1">
            <a:off x="5288065" y="5397410"/>
            <a:ext cx="302603"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3DB5E5-A6D9-8AF8-CA65-991A97726E8F}"/>
              </a:ext>
            </a:extLst>
          </p:cNvPr>
          <p:cNvCxnSpPr>
            <a:cxnSpLocks/>
          </p:cNvCxnSpPr>
          <p:nvPr/>
        </p:nvCxnSpPr>
        <p:spPr>
          <a:xfrm flipH="1">
            <a:off x="5288065" y="5168925"/>
            <a:ext cx="302603" cy="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FB9614B-CAC7-83D8-E23F-6F93ED6B2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678" y="5321299"/>
            <a:ext cx="395102" cy="153174"/>
          </a:xfrm>
          <a:prstGeom prst="rect">
            <a:avLst/>
          </a:prstGeom>
        </p:spPr>
      </p:pic>
      <p:pic>
        <p:nvPicPr>
          <p:cNvPr id="14" name="Picture 13">
            <a:extLst>
              <a:ext uri="{FF2B5EF4-FFF2-40B4-BE49-F238E27FC236}">
                <a16:creationId xmlns:a16="http://schemas.microsoft.com/office/drawing/2014/main" id="{E5231BB9-6B03-D25E-82DB-AD9B070C0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6474" y="5077300"/>
            <a:ext cx="395102" cy="153174"/>
          </a:xfrm>
          <a:prstGeom prst="rect">
            <a:avLst/>
          </a:prstGeom>
        </p:spPr>
      </p:pic>
    </p:spTree>
    <p:extLst>
      <p:ext uri="{BB962C8B-B14F-4D97-AF65-F5344CB8AC3E}">
        <p14:creationId xmlns:p14="http://schemas.microsoft.com/office/powerpoint/2010/main" val="232606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0" name="Group 389">
            <a:extLst>
              <a:ext uri="{FF2B5EF4-FFF2-40B4-BE49-F238E27FC236}">
                <a16:creationId xmlns:a16="http://schemas.microsoft.com/office/drawing/2014/main" id="{368BF176-3BD4-2CBD-D519-3EB4DEAD8584}"/>
              </a:ext>
            </a:extLst>
          </p:cNvPr>
          <p:cNvGrpSpPr/>
          <p:nvPr/>
        </p:nvGrpSpPr>
        <p:grpSpPr>
          <a:xfrm>
            <a:off x="9967754" y="3194696"/>
            <a:ext cx="175515" cy="673588"/>
            <a:chOff x="9967754" y="3194696"/>
            <a:chExt cx="175515" cy="775678"/>
          </a:xfrm>
        </p:grpSpPr>
        <p:sp>
          <p:nvSpPr>
            <p:cNvPr id="386" name="Rectangle 385">
              <a:extLst>
                <a:ext uri="{FF2B5EF4-FFF2-40B4-BE49-F238E27FC236}">
                  <a16:creationId xmlns:a16="http://schemas.microsoft.com/office/drawing/2014/main" id="{F2616D41-E2FF-9DCD-4969-9FE46F0E7BDE}"/>
                </a:ext>
              </a:extLst>
            </p:cNvPr>
            <p:cNvSpPr/>
            <p:nvPr/>
          </p:nvSpPr>
          <p:spPr>
            <a:xfrm>
              <a:off x="9967754" y="3194696"/>
              <a:ext cx="175515" cy="19816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58BBD1AB-87A0-C2E6-F106-36FD2726783E}"/>
                </a:ext>
              </a:extLst>
            </p:cNvPr>
            <p:cNvSpPr/>
            <p:nvPr/>
          </p:nvSpPr>
          <p:spPr>
            <a:xfrm>
              <a:off x="9967754" y="3380326"/>
              <a:ext cx="175515" cy="19816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F626B701-E1DF-1097-2682-59EF6050A2EB}"/>
                </a:ext>
              </a:extLst>
            </p:cNvPr>
            <p:cNvSpPr/>
            <p:nvPr/>
          </p:nvSpPr>
          <p:spPr>
            <a:xfrm>
              <a:off x="9967754" y="3572831"/>
              <a:ext cx="175515" cy="19816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a:extLst>
                <a:ext uri="{FF2B5EF4-FFF2-40B4-BE49-F238E27FC236}">
                  <a16:creationId xmlns:a16="http://schemas.microsoft.com/office/drawing/2014/main" id="{C1EE3D74-937D-F365-B602-DE1F0643F0CE}"/>
                </a:ext>
              </a:extLst>
            </p:cNvPr>
            <p:cNvSpPr/>
            <p:nvPr/>
          </p:nvSpPr>
          <p:spPr>
            <a:xfrm>
              <a:off x="9967754" y="3772211"/>
              <a:ext cx="175515" cy="19816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384">
            <a:extLst>
              <a:ext uri="{FF2B5EF4-FFF2-40B4-BE49-F238E27FC236}">
                <a16:creationId xmlns:a16="http://schemas.microsoft.com/office/drawing/2014/main" id="{838CEA3D-79F5-5666-560C-3892E4E92E3D}"/>
              </a:ext>
            </a:extLst>
          </p:cNvPr>
          <p:cNvGrpSpPr/>
          <p:nvPr/>
        </p:nvGrpSpPr>
        <p:grpSpPr>
          <a:xfrm>
            <a:off x="9175121" y="3199213"/>
            <a:ext cx="974620" cy="673692"/>
            <a:chOff x="9082357" y="3026936"/>
            <a:chExt cx="974620" cy="673692"/>
          </a:xfrm>
        </p:grpSpPr>
        <p:sp>
          <p:nvSpPr>
            <p:cNvPr id="381" name="Rectangle 380">
              <a:extLst>
                <a:ext uri="{FF2B5EF4-FFF2-40B4-BE49-F238E27FC236}">
                  <a16:creationId xmlns:a16="http://schemas.microsoft.com/office/drawing/2014/main" id="{7A48F098-1556-6E16-E847-2C5267D55AB1}"/>
                </a:ext>
              </a:extLst>
            </p:cNvPr>
            <p:cNvSpPr/>
            <p:nvPr/>
          </p:nvSpPr>
          <p:spPr>
            <a:xfrm>
              <a:off x="9082357" y="3085259"/>
              <a:ext cx="149770" cy="14977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a:extLst>
                <a:ext uri="{FF2B5EF4-FFF2-40B4-BE49-F238E27FC236}">
                  <a16:creationId xmlns:a16="http://schemas.microsoft.com/office/drawing/2014/main" id="{1E501082-4731-F426-5050-30FD35B1AEEF}"/>
                </a:ext>
              </a:extLst>
            </p:cNvPr>
            <p:cNvSpPr/>
            <p:nvPr/>
          </p:nvSpPr>
          <p:spPr>
            <a:xfrm>
              <a:off x="9082357" y="3474258"/>
              <a:ext cx="149770" cy="14977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3AF664A2-DAF5-501E-5BBA-E2027B24F386}"/>
                </a:ext>
              </a:extLst>
            </p:cNvPr>
            <p:cNvSpPr/>
            <p:nvPr/>
          </p:nvSpPr>
          <p:spPr>
            <a:xfrm>
              <a:off x="9082358" y="3026936"/>
              <a:ext cx="974619" cy="6736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p>
              <a:pPr algn="ctr"/>
              <a:r>
                <a:rPr lang="en-US">
                  <a:solidFill>
                    <a:schemeClr val="tx1"/>
                  </a:solidFill>
                  <a:latin typeface="IntelOne Text" panose="020B0503020203020204" pitchFamily="34" charset="77"/>
                </a:rPr>
                <a:t>CXL</a:t>
              </a:r>
              <a:br>
                <a:rPr lang="en-US">
                  <a:solidFill>
                    <a:schemeClr val="tx1"/>
                  </a:solidFill>
                  <a:latin typeface="IntelOne Text" panose="020B0503020203020204" pitchFamily="34" charset="77"/>
                </a:rPr>
              </a:br>
              <a:r>
                <a:rPr lang="en-US">
                  <a:solidFill>
                    <a:schemeClr val="tx1"/>
                  </a:solidFill>
                  <a:latin typeface="IntelOne Text" panose="020B0503020203020204" pitchFamily="34" charset="77"/>
                </a:rPr>
                <a:t>Switch</a:t>
              </a:r>
            </a:p>
          </p:txBody>
        </p:sp>
      </p:grpSp>
      <p:sp>
        <p:nvSpPr>
          <p:cNvPr id="2" name="Title 1">
            <a:extLst>
              <a:ext uri="{FF2B5EF4-FFF2-40B4-BE49-F238E27FC236}">
                <a16:creationId xmlns:a16="http://schemas.microsoft.com/office/drawing/2014/main" id="{26284EE5-3E2F-4CE4-8D88-E8ED4729737A}"/>
              </a:ext>
            </a:extLst>
          </p:cNvPr>
          <p:cNvSpPr>
            <a:spLocks noGrp="1"/>
          </p:cNvSpPr>
          <p:nvPr>
            <p:ph type="title"/>
          </p:nvPr>
        </p:nvSpPr>
        <p:spPr/>
        <p:txBody>
          <a:bodyPr/>
          <a:lstStyle/>
          <a:p>
            <a:r>
              <a:rPr lang="en-US"/>
              <a:t>CXL™ 2.0: Resource Pooling at Rack Level, Persistent Memory Support and Enhanced Security</a:t>
            </a:r>
          </a:p>
        </p:txBody>
      </p:sp>
      <p:sp>
        <p:nvSpPr>
          <p:cNvPr id="138" name="Content Placeholder 137">
            <a:extLst>
              <a:ext uri="{FF2B5EF4-FFF2-40B4-BE49-F238E27FC236}">
                <a16:creationId xmlns:a16="http://schemas.microsoft.com/office/drawing/2014/main" id="{4FAA917B-2723-4659-A660-AF5AB34A5D3E}"/>
              </a:ext>
            </a:extLst>
          </p:cNvPr>
          <p:cNvSpPr>
            <a:spLocks noGrp="1"/>
          </p:cNvSpPr>
          <p:nvPr>
            <p:ph idx="1"/>
          </p:nvPr>
        </p:nvSpPr>
        <p:spPr>
          <a:xfrm>
            <a:off x="381000" y="1487056"/>
            <a:ext cx="6481034" cy="3734684"/>
          </a:xfrm>
        </p:spPr>
        <p:txBody>
          <a:bodyPr>
            <a:noAutofit/>
          </a:bodyPr>
          <a:lstStyle/>
          <a:p>
            <a:r>
              <a:rPr lang="en-US" sz="2200"/>
              <a:t>Resource pooling/disaggregation</a:t>
            </a:r>
          </a:p>
          <a:p>
            <a:pPr marL="515938" lvl="1" indent="-238125"/>
            <a:r>
              <a:rPr lang="en-US" sz="1800"/>
              <a:t>Managed hot-plug flows to move resources</a:t>
            </a:r>
          </a:p>
          <a:p>
            <a:pPr marL="515938" lvl="1" indent="-238125"/>
            <a:r>
              <a:rPr lang="en-US" sz="1800"/>
              <a:t>Type-1/Type-2 device assigned to one host</a:t>
            </a:r>
          </a:p>
          <a:p>
            <a:pPr marL="515938" lvl="1" indent="-238125"/>
            <a:r>
              <a:rPr lang="en-US" sz="1800"/>
              <a:t>Type-3 device (memory) pooling at rack level</a:t>
            </a:r>
          </a:p>
          <a:p>
            <a:pPr marL="515938" lvl="1" indent="-238125"/>
            <a:r>
              <a:rPr lang="en-US" sz="1800"/>
              <a:t>Direct load-store, low-latency access – similar to memory attached in a neighboring CPU socket </a:t>
            </a:r>
            <a:br>
              <a:rPr lang="en-US" sz="1800"/>
            </a:br>
            <a:r>
              <a:rPr lang="en-US" sz="1800"/>
              <a:t>(vs. RDMA over network)</a:t>
            </a:r>
          </a:p>
          <a:p>
            <a:pPr>
              <a:spcBef>
                <a:spcPts val="400"/>
              </a:spcBef>
            </a:pPr>
            <a:r>
              <a:rPr lang="en-US" sz="2200"/>
              <a:t>Persistence flows for persistent memory</a:t>
            </a:r>
          </a:p>
          <a:p>
            <a:pPr>
              <a:spcBef>
                <a:spcPts val="400"/>
              </a:spcBef>
            </a:pPr>
            <a:r>
              <a:rPr lang="en-US" sz="2200" spc="-20"/>
              <a:t>Fabric Manager/API for managing resources </a:t>
            </a:r>
          </a:p>
          <a:p>
            <a:pPr>
              <a:spcBef>
                <a:spcPts val="400"/>
              </a:spcBef>
            </a:pPr>
            <a:r>
              <a:rPr lang="en-US" sz="2200"/>
              <a:t>Security: authentication, encryption</a:t>
            </a:r>
          </a:p>
          <a:p>
            <a:pPr>
              <a:spcBef>
                <a:spcPts val="400"/>
              </a:spcBef>
            </a:pPr>
            <a:r>
              <a:rPr lang="en-US" sz="2200"/>
              <a:t>Beyond node to rack-level connectivity!</a:t>
            </a:r>
          </a:p>
        </p:txBody>
      </p:sp>
      <p:sp>
        <p:nvSpPr>
          <p:cNvPr id="4" name="Text Placeholder 2">
            <a:extLst>
              <a:ext uri="{FF2B5EF4-FFF2-40B4-BE49-F238E27FC236}">
                <a16:creationId xmlns:a16="http://schemas.microsoft.com/office/drawing/2014/main" id="{6FDBB66A-B17A-B761-E540-FFF1446B8F6E}"/>
              </a:ext>
            </a:extLst>
          </p:cNvPr>
          <p:cNvSpPr txBox="1">
            <a:spLocks/>
          </p:cNvSpPr>
          <p:nvPr/>
        </p:nvSpPr>
        <p:spPr>
          <a:xfrm>
            <a:off x="720203" y="5117789"/>
            <a:ext cx="10633598" cy="1200834"/>
          </a:xfrm>
          <a:prstGeom prst="rect">
            <a:avLst/>
          </a:prstGeom>
        </p:spPr>
        <p:txBody>
          <a:bodyPr anchor="ctr" anchorCtr="0"/>
          <a:lstStyle>
            <a:lvl1pPr marL="228600" marR="0" indent="-228600" algn="l" defTabSz="609600"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marL="0" lvl="0" indent="0" algn="ctr">
              <a:buNone/>
              <a:defRPr/>
            </a:pPr>
            <a:r>
              <a:rPr lang="en-US" kern="0">
                <a:solidFill>
                  <a:schemeClr val="tx1"/>
                </a:solidFill>
                <a:latin typeface="+mj-lt"/>
              </a:rPr>
              <a:t>Disaggregated system with CXL optimizes resource utilization delivering lower TCO and power efficiency</a:t>
            </a:r>
          </a:p>
        </p:txBody>
      </p:sp>
      <p:sp>
        <p:nvSpPr>
          <p:cNvPr id="299" name="Rectangle 298">
            <a:extLst>
              <a:ext uri="{FF2B5EF4-FFF2-40B4-BE49-F238E27FC236}">
                <a16:creationId xmlns:a16="http://schemas.microsoft.com/office/drawing/2014/main" id="{4FBCB1EB-8EA1-0089-AEB4-B6107D70508D}"/>
              </a:ext>
            </a:extLst>
          </p:cNvPr>
          <p:cNvSpPr/>
          <p:nvPr/>
        </p:nvSpPr>
        <p:spPr>
          <a:xfrm>
            <a:off x="10550445" y="2005492"/>
            <a:ext cx="961399" cy="2711691"/>
          </a:xfrm>
          <a:prstGeom prst="rect">
            <a:avLst/>
          </a:prstGeom>
          <a:solidFill>
            <a:schemeClr val="bg2">
              <a:lumMod val="95000"/>
            </a:schemeClr>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IntelOne Text Bold" panose="020B0503020203020204" pitchFamily="34" charset="77"/>
            </a:endParaRPr>
          </a:p>
        </p:txBody>
      </p:sp>
      <p:sp>
        <p:nvSpPr>
          <p:cNvPr id="300" name="TextBox 299">
            <a:extLst>
              <a:ext uri="{FF2B5EF4-FFF2-40B4-BE49-F238E27FC236}">
                <a16:creationId xmlns:a16="http://schemas.microsoft.com/office/drawing/2014/main" id="{5FC57996-BF2B-8DAC-9B40-4DA388F34A59}"/>
              </a:ext>
            </a:extLst>
          </p:cNvPr>
          <p:cNvSpPr txBox="1"/>
          <p:nvPr/>
        </p:nvSpPr>
        <p:spPr>
          <a:xfrm>
            <a:off x="10558838" y="4230896"/>
            <a:ext cx="961400" cy="486287"/>
          </a:xfrm>
          <a:prstGeom prst="rect">
            <a:avLst/>
          </a:prstGeom>
          <a:noFill/>
        </p:spPr>
        <p:txBody>
          <a:bodyPr wrap="square" rtlCol="0">
            <a:spAutoFit/>
          </a:bodyPr>
          <a:lstStyle/>
          <a:p>
            <a:pPr algn="ctr">
              <a:lnSpc>
                <a:spcPct val="80000"/>
              </a:lnSpc>
            </a:pPr>
            <a:r>
              <a:rPr lang="en-US" sz="1600">
                <a:solidFill>
                  <a:schemeClr val="accent1"/>
                </a:solidFill>
                <a:latin typeface="+mj-lt"/>
              </a:rPr>
              <a:t>Pooled</a:t>
            </a:r>
            <a:br>
              <a:rPr lang="en-US" sz="1600">
                <a:solidFill>
                  <a:schemeClr val="accent1"/>
                </a:solidFill>
                <a:latin typeface="+mj-lt"/>
              </a:rPr>
            </a:br>
            <a:r>
              <a:rPr lang="en-US" sz="1600">
                <a:solidFill>
                  <a:schemeClr val="accent1"/>
                </a:solidFill>
                <a:latin typeface="+mj-lt"/>
              </a:rPr>
              <a:t>Memory</a:t>
            </a:r>
          </a:p>
        </p:txBody>
      </p:sp>
      <p:grpSp>
        <p:nvGrpSpPr>
          <p:cNvPr id="301" name="Group 300">
            <a:extLst>
              <a:ext uri="{FF2B5EF4-FFF2-40B4-BE49-F238E27FC236}">
                <a16:creationId xmlns:a16="http://schemas.microsoft.com/office/drawing/2014/main" id="{4853C847-1A53-A427-893A-1499AE40D224}"/>
              </a:ext>
            </a:extLst>
          </p:cNvPr>
          <p:cNvGrpSpPr/>
          <p:nvPr/>
        </p:nvGrpSpPr>
        <p:grpSpPr>
          <a:xfrm>
            <a:off x="10660016" y="3196231"/>
            <a:ext cx="758756" cy="399705"/>
            <a:chOff x="10582241" y="3366921"/>
            <a:chExt cx="891105" cy="469425"/>
          </a:xfrm>
        </p:grpSpPr>
        <p:pic>
          <p:nvPicPr>
            <p:cNvPr id="302" name="Picture 301">
              <a:extLst>
                <a:ext uri="{FF2B5EF4-FFF2-40B4-BE49-F238E27FC236}">
                  <a16:creationId xmlns:a16="http://schemas.microsoft.com/office/drawing/2014/main" id="{E686BF57-9B30-4B6A-DAEE-9CF4091E3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6636" y="3366921"/>
              <a:ext cx="766710" cy="297239"/>
            </a:xfrm>
            <a:prstGeom prst="rect">
              <a:avLst/>
            </a:prstGeom>
          </p:spPr>
        </p:pic>
        <p:pic>
          <p:nvPicPr>
            <p:cNvPr id="303" name="Picture 302">
              <a:extLst>
                <a:ext uri="{FF2B5EF4-FFF2-40B4-BE49-F238E27FC236}">
                  <a16:creationId xmlns:a16="http://schemas.microsoft.com/office/drawing/2014/main" id="{0FE82881-0ED1-9285-6D2E-2EE265C89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41" y="3539107"/>
              <a:ext cx="766710" cy="297239"/>
            </a:xfrm>
            <a:prstGeom prst="rect">
              <a:avLst/>
            </a:prstGeom>
          </p:spPr>
        </p:pic>
      </p:grpSp>
      <p:grpSp>
        <p:nvGrpSpPr>
          <p:cNvPr id="304" name="Group 303">
            <a:extLst>
              <a:ext uri="{FF2B5EF4-FFF2-40B4-BE49-F238E27FC236}">
                <a16:creationId xmlns:a16="http://schemas.microsoft.com/office/drawing/2014/main" id="{A4FD537A-3209-6EA4-02E3-3C6E2F778E8D}"/>
              </a:ext>
            </a:extLst>
          </p:cNvPr>
          <p:cNvGrpSpPr/>
          <p:nvPr/>
        </p:nvGrpSpPr>
        <p:grpSpPr>
          <a:xfrm>
            <a:off x="10637050" y="2641545"/>
            <a:ext cx="758756" cy="399705"/>
            <a:chOff x="10559275" y="2637877"/>
            <a:chExt cx="891105" cy="469425"/>
          </a:xfrm>
        </p:grpSpPr>
        <p:pic>
          <p:nvPicPr>
            <p:cNvPr id="305" name="Picture 304">
              <a:extLst>
                <a:ext uri="{FF2B5EF4-FFF2-40B4-BE49-F238E27FC236}">
                  <a16:creationId xmlns:a16="http://schemas.microsoft.com/office/drawing/2014/main" id="{3183EC60-DBB4-52DA-3C12-F773F698D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3670" y="2637877"/>
              <a:ext cx="766710" cy="297239"/>
            </a:xfrm>
            <a:prstGeom prst="rect">
              <a:avLst/>
            </a:prstGeom>
          </p:spPr>
        </p:pic>
        <p:pic>
          <p:nvPicPr>
            <p:cNvPr id="306" name="Picture 305">
              <a:extLst>
                <a:ext uri="{FF2B5EF4-FFF2-40B4-BE49-F238E27FC236}">
                  <a16:creationId xmlns:a16="http://schemas.microsoft.com/office/drawing/2014/main" id="{1CCBCF13-435E-43A6-5A5C-2EC9EBE34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9275" y="2810063"/>
              <a:ext cx="766710" cy="297239"/>
            </a:xfrm>
            <a:prstGeom prst="rect">
              <a:avLst/>
            </a:prstGeom>
          </p:spPr>
        </p:pic>
      </p:grpSp>
      <p:grpSp>
        <p:nvGrpSpPr>
          <p:cNvPr id="307" name="Group 306">
            <a:extLst>
              <a:ext uri="{FF2B5EF4-FFF2-40B4-BE49-F238E27FC236}">
                <a16:creationId xmlns:a16="http://schemas.microsoft.com/office/drawing/2014/main" id="{52FE0311-8267-0112-6F80-5691A784E71B}"/>
              </a:ext>
            </a:extLst>
          </p:cNvPr>
          <p:cNvGrpSpPr/>
          <p:nvPr/>
        </p:nvGrpSpPr>
        <p:grpSpPr>
          <a:xfrm>
            <a:off x="10623063" y="2135784"/>
            <a:ext cx="758756" cy="399705"/>
            <a:chOff x="10545288" y="1975868"/>
            <a:chExt cx="891105" cy="469425"/>
          </a:xfrm>
        </p:grpSpPr>
        <p:pic>
          <p:nvPicPr>
            <p:cNvPr id="308" name="Picture 307">
              <a:extLst>
                <a:ext uri="{FF2B5EF4-FFF2-40B4-BE49-F238E27FC236}">
                  <a16:creationId xmlns:a16="http://schemas.microsoft.com/office/drawing/2014/main" id="{D462DF73-34EB-7A8E-C366-72F8C54B4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9683" y="1975868"/>
              <a:ext cx="766710" cy="297239"/>
            </a:xfrm>
            <a:prstGeom prst="rect">
              <a:avLst/>
            </a:prstGeom>
          </p:spPr>
        </p:pic>
        <p:pic>
          <p:nvPicPr>
            <p:cNvPr id="309" name="Picture 308">
              <a:extLst>
                <a:ext uri="{FF2B5EF4-FFF2-40B4-BE49-F238E27FC236}">
                  <a16:creationId xmlns:a16="http://schemas.microsoft.com/office/drawing/2014/main" id="{DE475EC2-8BF6-7AE1-C104-9CAF64F89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288" y="2148054"/>
              <a:ext cx="766710" cy="297239"/>
            </a:xfrm>
            <a:prstGeom prst="rect">
              <a:avLst/>
            </a:prstGeom>
          </p:spPr>
        </p:pic>
      </p:grpSp>
      <p:grpSp>
        <p:nvGrpSpPr>
          <p:cNvPr id="310" name="Group 309">
            <a:extLst>
              <a:ext uri="{FF2B5EF4-FFF2-40B4-BE49-F238E27FC236}">
                <a16:creationId xmlns:a16="http://schemas.microsoft.com/office/drawing/2014/main" id="{365FA1A2-C688-B4D7-90F9-6602ADCC9280}"/>
              </a:ext>
            </a:extLst>
          </p:cNvPr>
          <p:cNvGrpSpPr/>
          <p:nvPr/>
        </p:nvGrpSpPr>
        <p:grpSpPr>
          <a:xfrm>
            <a:off x="10660016" y="3722628"/>
            <a:ext cx="758756" cy="399705"/>
            <a:chOff x="10582241" y="3996443"/>
            <a:chExt cx="891105" cy="469425"/>
          </a:xfrm>
        </p:grpSpPr>
        <p:pic>
          <p:nvPicPr>
            <p:cNvPr id="311" name="Picture 310">
              <a:extLst>
                <a:ext uri="{FF2B5EF4-FFF2-40B4-BE49-F238E27FC236}">
                  <a16:creationId xmlns:a16="http://schemas.microsoft.com/office/drawing/2014/main" id="{CBFAC9EC-F451-E4B7-A948-BC73EE60C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6636" y="3996443"/>
              <a:ext cx="766710" cy="297239"/>
            </a:xfrm>
            <a:prstGeom prst="rect">
              <a:avLst/>
            </a:prstGeom>
          </p:spPr>
        </p:pic>
        <p:pic>
          <p:nvPicPr>
            <p:cNvPr id="312" name="Picture 311">
              <a:extLst>
                <a:ext uri="{FF2B5EF4-FFF2-40B4-BE49-F238E27FC236}">
                  <a16:creationId xmlns:a16="http://schemas.microsoft.com/office/drawing/2014/main" id="{7A474AED-E2D5-BB39-B628-F5F871B3F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2241" y="4168629"/>
              <a:ext cx="766710" cy="297239"/>
            </a:xfrm>
            <a:prstGeom prst="rect">
              <a:avLst/>
            </a:prstGeom>
          </p:spPr>
        </p:pic>
      </p:grpSp>
      <p:sp>
        <p:nvSpPr>
          <p:cNvPr id="314" name="TextBox 313">
            <a:extLst>
              <a:ext uri="{FF2B5EF4-FFF2-40B4-BE49-F238E27FC236}">
                <a16:creationId xmlns:a16="http://schemas.microsoft.com/office/drawing/2014/main" id="{8DA4C55D-1A9C-9C6E-5823-AE3773BE00C3}"/>
              </a:ext>
            </a:extLst>
          </p:cNvPr>
          <p:cNvSpPr txBox="1"/>
          <p:nvPr/>
        </p:nvSpPr>
        <p:spPr>
          <a:xfrm>
            <a:off x="6561556" y="3194696"/>
            <a:ext cx="1092998" cy="215444"/>
          </a:xfrm>
          <a:prstGeom prst="rect">
            <a:avLst/>
          </a:prstGeom>
          <a:noFill/>
        </p:spPr>
        <p:txBody>
          <a:bodyPr wrap="square" rtlCol="0">
            <a:spAutoFit/>
          </a:bodyPr>
          <a:lstStyle/>
          <a:p>
            <a:r>
              <a:rPr lang="en-US" sz="800">
                <a:solidFill>
                  <a:schemeClr val="bg1"/>
                </a:solidFill>
                <a:latin typeface="IntelOne Display Regular" panose="020B0503020203020204" pitchFamily="34" charset="77"/>
              </a:rPr>
              <a:t>DDR (Mem)</a:t>
            </a:r>
          </a:p>
        </p:txBody>
      </p:sp>
      <p:sp>
        <p:nvSpPr>
          <p:cNvPr id="315" name="TextBox 314">
            <a:extLst>
              <a:ext uri="{FF2B5EF4-FFF2-40B4-BE49-F238E27FC236}">
                <a16:creationId xmlns:a16="http://schemas.microsoft.com/office/drawing/2014/main" id="{9434D943-8CEB-4868-A921-864D4711A33B}"/>
              </a:ext>
            </a:extLst>
          </p:cNvPr>
          <p:cNvSpPr txBox="1"/>
          <p:nvPr/>
        </p:nvSpPr>
        <p:spPr>
          <a:xfrm>
            <a:off x="6557326" y="4315290"/>
            <a:ext cx="1092998" cy="215444"/>
          </a:xfrm>
          <a:prstGeom prst="rect">
            <a:avLst/>
          </a:prstGeom>
          <a:noFill/>
        </p:spPr>
        <p:txBody>
          <a:bodyPr wrap="square" rtlCol="0">
            <a:spAutoFit/>
          </a:bodyPr>
          <a:lstStyle/>
          <a:p>
            <a:r>
              <a:rPr lang="en-US" sz="800">
                <a:solidFill>
                  <a:schemeClr val="bg1"/>
                </a:solidFill>
                <a:latin typeface="IntelOne Display Regular" panose="020B0503020203020204" pitchFamily="34" charset="77"/>
              </a:rPr>
              <a:t>DDR (Mem)</a:t>
            </a:r>
          </a:p>
        </p:txBody>
      </p:sp>
      <p:cxnSp>
        <p:nvCxnSpPr>
          <p:cNvPr id="316" name="Elbow Connector 315">
            <a:extLst>
              <a:ext uri="{FF2B5EF4-FFF2-40B4-BE49-F238E27FC236}">
                <a16:creationId xmlns:a16="http://schemas.microsoft.com/office/drawing/2014/main" id="{51D7CDCB-10D9-D237-6938-F92DBE184F48}"/>
              </a:ext>
            </a:extLst>
          </p:cNvPr>
          <p:cNvCxnSpPr>
            <a:cxnSpLocks/>
            <a:stCxn id="386" idx="3"/>
            <a:endCxn id="309" idx="1"/>
          </p:cNvCxnSpPr>
          <p:nvPr/>
        </p:nvCxnSpPr>
        <p:spPr>
          <a:xfrm flipV="1">
            <a:off x="10143269" y="2408943"/>
            <a:ext cx="479794" cy="871794"/>
          </a:xfrm>
          <a:prstGeom prst="bentConnector3">
            <a:avLst>
              <a:gd name="adj1" fmla="val 21051"/>
            </a:avLst>
          </a:prstGeom>
          <a:ln w="15875">
            <a:solidFill>
              <a:schemeClr val="bg2">
                <a:lumMod val="65000"/>
              </a:schemeClr>
            </a:solidFill>
          </a:ln>
        </p:spPr>
        <p:style>
          <a:lnRef idx="1">
            <a:schemeClr val="dk1"/>
          </a:lnRef>
          <a:fillRef idx="0">
            <a:schemeClr val="dk1"/>
          </a:fillRef>
          <a:effectRef idx="0">
            <a:schemeClr val="dk1"/>
          </a:effectRef>
          <a:fontRef idx="minor">
            <a:schemeClr val="tx1"/>
          </a:fontRef>
        </p:style>
      </p:cxnSp>
      <p:cxnSp>
        <p:nvCxnSpPr>
          <p:cNvPr id="317" name="Elbow Connector 316">
            <a:extLst>
              <a:ext uri="{FF2B5EF4-FFF2-40B4-BE49-F238E27FC236}">
                <a16:creationId xmlns:a16="http://schemas.microsoft.com/office/drawing/2014/main" id="{BBD3EF49-5A0C-32EA-F550-7FF9E777371C}"/>
              </a:ext>
            </a:extLst>
          </p:cNvPr>
          <p:cNvCxnSpPr>
            <a:cxnSpLocks/>
            <a:stCxn id="387" idx="3"/>
            <a:endCxn id="306" idx="1"/>
          </p:cNvCxnSpPr>
          <p:nvPr/>
        </p:nvCxnSpPr>
        <p:spPr>
          <a:xfrm flipV="1">
            <a:off x="10143269" y="2914704"/>
            <a:ext cx="493781" cy="527232"/>
          </a:xfrm>
          <a:prstGeom prst="bentConnector3">
            <a:avLst>
              <a:gd name="adj1" fmla="val 40624"/>
            </a:avLst>
          </a:prstGeom>
          <a:ln w="15875">
            <a:solidFill>
              <a:schemeClr val="bg2">
                <a:lumMod val="65000"/>
              </a:schemeClr>
            </a:solidFill>
          </a:ln>
        </p:spPr>
        <p:style>
          <a:lnRef idx="1">
            <a:schemeClr val="dk1"/>
          </a:lnRef>
          <a:fillRef idx="0">
            <a:schemeClr val="dk1"/>
          </a:fillRef>
          <a:effectRef idx="0">
            <a:schemeClr val="dk1"/>
          </a:effectRef>
          <a:fontRef idx="minor">
            <a:schemeClr val="tx1"/>
          </a:fontRef>
        </p:style>
      </p:cxnSp>
      <p:cxnSp>
        <p:nvCxnSpPr>
          <p:cNvPr id="318" name="Elbow Connector 317">
            <a:extLst>
              <a:ext uri="{FF2B5EF4-FFF2-40B4-BE49-F238E27FC236}">
                <a16:creationId xmlns:a16="http://schemas.microsoft.com/office/drawing/2014/main" id="{BA6999F2-C429-55CA-62F7-202A65DFDAAD}"/>
              </a:ext>
            </a:extLst>
          </p:cNvPr>
          <p:cNvCxnSpPr>
            <a:cxnSpLocks/>
            <a:stCxn id="388" idx="3"/>
            <a:endCxn id="303" idx="1"/>
          </p:cNvCxnSpPr>
          <p:nvPr/>
        </p:nvCxnSpPr>
        <p:spPr>
          <a:xfrm flipV="1">
            <a:off x="10143269" y="3469390"/>
            <a:ext cx="516747" cy="139714"/>
          </a:xfrm>
          <a:prstGeom prst="bentConnector3">
            <a:avLst/>
          </a:prstGeom>
          <a:ln w="15875">
            <a:solidFill>
              <a:schemeClr val="bg2">
                <a:lumMod val="65000"/>
              </a:schemeClr>
            </a:solidFill>
          </a:ln>
        </p:spPr>
        <p:style>
          <a:lnRef idx="1">
            <a:schemeClr val="dk1"/>
          </a:lnRef>
          <a:fillRef idx="0">
            <a:schemeClr val="dk1"/>
          </a:fillRef>
          <a:effectRef idx="0">
            <a:schemeClr val="dk1"/>
          </a:effectRef>
          <a:fontRef idx="minor">
            <a:schemeClr val="tx1"/>
          </a:fontRef>
        </p:style>
      </p:cxnSp>
      <p:cxnSp>
        <p:nvCxnSpPr>
          <p:cNvPr id="319" name="Elbow Connector 318">
            <a:extLst>
              <a:ext uri="{FF2B5EF4-FFF2-40B4-BE49-F238E27FC236}">
                <a16:creationId xmlns:a16="http://schemas.microsoft.com/office/drawing/2014/main" id="{3E14B6E9-4627-33CD-0D89-128795D04932}"/>
              </a:ext>
            </a:extLst>
          </p:cNvPr>
          <p:cNvCxnSpPr>
            <a:cxnSpLocks/>
            <a:stCxn id="389" idx="3"/>
            <a:endCxn id="312" idx="1"/>
          </p:cNvCxnSpPr>
          <p:nvPr/>
        </p:nvCxnSpPr>
        <p:spPr>
          <a:xfrm>
            <a:off x="10143269" y="3782243"/>
            <a:ext cx="516747" cy="213544"/>
          </a:xfrm>
          <a:prstGeom prst="bentConnector3">
            <a:avLst>
              <a:gd name="adj1" fmla="val 50000"/>
            </a:avLst>
          </a:prstGeom>
          <a:ln w="15875">
            <a:solidFill>
              <a:schemeClr val="bg2">
                <a:lumMod val="65000"/>
              </a:schemeClr>
            </a:solidFill>
          </a:ln>
        </p:spPr>
        <p:style>
          <a:lnRef idx="1">
            <a:schemeClr val="dk1"/>
          </a:lnRef>
          <a:fillRef idx="0">
            <a:schemeClr val="dk1"/>
          </a:fillRef>
          <a:effectRef idx="0">
            <a:schemeClr val="dk1"/>
          </a:effectRef>
          <a:fontRef idx="minor">
            <a:schemeClr val="tx1"/>
          </a:fontRef>
        </p:style>
      </p:cxnSp>
      <p:cxnSp>
        <p:nvCxnSpPr>
          <p:cNvPr id="320" name="Elbow Connector 319">
            <a:extLst>
              <a:ext uri="{FF2B5EF4-FFF2-40B4-BE49-F238E27FC236}">
                <a16:creationId xmlns:a16="http://schemas.microsoft.com/office/drawing/2014/main" id="{CC694962-5B4F-C83F-A24C-E4B120BA80B7}"/>
              </a:ext>
            </a:extLst>
          </p:cNvPr>
          <p:cNvCxnSpPr>
            <a:cxnSpLocks/>
            <a:stCxn id="338" idx="9"/>
            <a:endCxn id="381" idx="1"/>
          </p:cNvCxnSpPr>
          <p:nvPr/>
        </p:nvCxnSpPr>
        <p:spPr>
          <a:xfrm>
            <a:off x="8872395" y="2457559"/>
            <a:ext cx="302726" cy="874862"/>
          </a:xfrm>
          <a:prstGeom prst="bentConnector3">
            <a:avLst>
              <a:gd name="adj1" fmla="val 50000"/>
            </a:avLst>
          </a:prstGeom>
          <a:ln w="25400"/>
        </p:spPr>
        <p:style>
          <a:lnRef idx="3">
            <a:schemeClr val="accent3"/>
          </a:lnRef>
          <a:fillRef idx="0">
            <a:schemeClr val="accent3"/>
          </a:fillRef>
          <a:effectRef idx="2">
            <a:schemeClr val="accent3"/>
          </a:effectRef>
          <a:fontRef idx="minor">
            <a:schemeClr val="tx1"/>
          </a:fontRef>
        </p:style>
      </p:cxnSp>
      <p:cxnSp>
        <p:nvCxnSpPr>
          <p:cNvPr id="321" name="Elbow Connector 320">
            <a:extLst>
              <a:ext uri="{FF2B5EF4-FFF2-40B4-BE49-F238E27FC236}">
                <a16:creationId xmlns:a16="http://schemas.microsoft.com/office/drawing/2014/main" id="{CEB94C75-962B-2603-461E-27BAADD098E3}"/>
              </a:ext>
            </a:extLst>
          </p:cNvPr>
          <p:cNvCxnSpPr>
            <a:cxnSpLocks/>
            <a:stCxn id="366" idx="9"/>
            <a:endCxn id="382" idx="1"/>
          </p:cNvCxnSpPr>
          <p:nvPr/>
        </p:nvCxnSpPr>
        <p:spPr>
          <a:xfrm flipV="1">
            <a:off x="8872395" y="3721420"/>
            <a:ext cx="302726" cy="894722"/>
          </a:xfrm>
          <a:prstGeom prst="bentConnector3">
            <a:avLst>
              <a:gd name="adj1" fmla="val 50000"/>
            </a:avLst>
          </a:prstGeom>
          <a:ln w="25400"/>
        </p:spPr>
        <p:style>
          <a:lnRef idx="3">
            <a:schemeClr val="accent3"/>
          </a:lnRef>
          <a:fillRef idx="0">
            <a:schemeClr val="accent3"/>
          </a:fillRef>
          <a:effectRef idx="2">
            <a:schemeClr val="accent3"/>
          </a:effectRef>
          <a:fontRef idx="minor">
            <a:schemeClr val="tx1"/>
          </a:fontRef>
        </p:style>
      </p:cxnSp>
      <p:cxnSp>
        <p:nvCxnSpPr>
          <p:cNvPr id="322" name="Elbow Connector 321">
            <a:extLst>
              <a:ext uri="{FF2B5EF4-FFF2-40B4-BE49-F238E27FC236}">
                <a16:creationId xmlns:a16="http://schemas.microsoft.com/office/drawing/2014/main" id="{53C7574F-F67E-D8AC-A20D-CAEE4EFD179C}"/>
              </a:ext>
            </a:extLst>
          </p:cNvPr>
          <p:cNvCxnSpPr>
            <a:cxnSpLocks/>
            <a:stCxn id="352" idx="9"/>
            <a:endCxn id="313" idx="1"/>
          </p:cNvCxnSpPr>
          <p:nvPr/>
        </p:nvCxnSpPr>
        <p:spPr>
          <a:xfrm flipV="1">
            <a:off x="8872395" y="3536059"/>
            <a:ext cx="302727" cy="792"/>
          </a:xfrm>
          <a:prstGeom prst="bentConnector3">
            <a:avLst>
              <a:gd name="adj1" fmla="val 50000"/>
            </a:avLst>
          </a:prstGeom>
          <a:ln w="25400"/>
        </p:spPr>
        <p:style>
          <a:lnRef idx="3">
            <a:schemeClr val="accent3"/>
          </a:lnRef>
          <a:fillRef idx="0">
            <a:schemeClr val="accent3"/>
          </a:fillRef>
          <a:effectRef idx="2">
            <a:schemeClr val="accent3"/>
          </a:effectRef>
          <a:fontRef idx="minor">
            <a:schemeClr val="tx1"/>
          </a:fontRef>
        </p:style>
      </p:cxnSp>
      <p:sp>
        <p:nvSpPr>
          <p:cNvPr id="323" name="TextBox 322">
            <a:extLst>
              <a:ext uri="{FF2B5EF4-FFF2-40B4-BE49-F238E27FC236}">
                <a16:creationId xmlns:a16="http://schemas.microsoft.com/office/drawing/2014/main" id="{F0B693C1-0405-758C-11F9-60624E45CE9E}"/>
              </a:ext>
            </a:extLst>
          </p:cNvPr>
          <p:cNvSpPr txBox="1"/>
          <p:nvPr/>
        </p:nvSpPr>
        <p:spPr>
          <a:xfrm>
            <a:off x="7783078" y="4966886"/>
            <a:ext cx="1092998" cy="215444"/>
          </a:xfrm>
          <a:prstGeom prst="rect">
            <a:avLst/>
          </a:prstGeom>
          <a:noFill/>
        </p:spPr>
        <p:txBody>
          <a:bodyPr wrap="square" rtlCol="0">
            <a:spAutoFit/>
          </a:bodyPr>
          <a:lstStyle/>
          <a:p>
            <a:r>
              <a:rPr lang="en-US" sz="800">
                <a:solidFill>
                  <a:schemeClr val="bg1"/>
                </a:solidFill>
                <a:latin typeface="IntelOne Display Regular" panose="020B0503020203020204" pitchFamily="34" charset="77"/>
              </a:rPr>
              <a:t>Enterprise Server</a:t>
            </a:r>
          </a:p>
        </p:txBody>
      </p:sp>
      <p:sp>
        <p:nvSpPr>
          <p:cNvPr id="324" name="TextBox 323">
            <a:extLst>
              <a:ext uri="{FF2B5EF4-FFF2-40B4-BE49-F238E27FC236}">
                <a16:creationId xmlns:a16="http://schemas.microsoft.com/office/drawing/2014/main" id="{109DCCC7-997C-DD43-F884-E1550D7FE97E}"/>
              </a:ext>
            </a:extLst>
          </p:cNvPr>
          <p:cNvSpPr txBox="1"/>
          <p:nvPr/>
        </p:nvSpPr>
        <p:spPr>
          <a:xfrm>
            <a:off x="7787308" y="3846292"/>
            <a:ext cx="1092998" cy="215444"/>
          </a:xfrm>
          <a:prstGeom prst="rect">
            <a:avLst/>
          </a:prstGeom>
          <a:noFill/>
        </p:spPr>
        <p:txBody>
          <a:bodyPr wrap="square" rtlCol="0">
            <a:spAutoFit/>
          </a:bodyPr>
          <a:lstStyle/>
          <a:p>
            <a:r>
              <a:rPr lang="en-US" sz="800">
                <a:solidFill>
                  <a:schemeClr val="bg1"/>
                </a:solidFill>
                <a:latin typeface="IntelOne Display Regular" panose="020B0503020203020204" pitchFamily="34" charset="77"/>
              </a:rPr>
              <a:t>Enterprise Server</a:t>
            </a:r>
          </a:p>
        </p:txBody>
      </p:sp>
      <p:cxnSp>
        <p:nvCxnSpPr>
          <p:cNvPr id="325" name="Straight Connector 324">
            <a:extLst>
              <a:ext uri="{FF2B5EF4-FFF2-40B4-BE49-F238E27FC236}">
                <a16:creationId xmlns:a16="http://schemas.microsoft.com/office/drawing/2014/main" id="{C0A2100E-AC52-F712-B94F-DC1FEDF41984}"/>
              </a:ext>
            </a:extLst>
          </p:cNvPr>
          <p:cNvCxnSpPr>
            <a:cxnSpLocks/>
          </p:cNvCxnSpPr>
          <p:nvPr/>
        </p:nvCxnSpPr>
        <p:spPr>
          <a:xfrm flipV="1">
            <a:off x="7165927" y="3249172"/>
            <a:ext cx="0" cy="231468"/>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3DD1AE80-0B5D-E5A7-D080-69076C40F467}"/>
              </a:ext>
            </a:extLst>
          </p:cNvPr>
          <p:cNvCxnSpPr>
            <a:cxnSpLocks/>
          </p:cNvCxnSpPr>
          <p:nvPr/>
        </p:nvCxnSpPr>
        <p:spPr>
          <a:xfrm>
            <a:off x="7165927" y="3360346"/>
            <a:ext cx="81630" cy="0"/>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2CC26DD1-8DED-7C7E-2F68-0F59581F74A0}"/>
              </a:ext>
            </a:extLst>
          </p:cNvPr>
          <p:cNvCxnSpPr>
            <a:cxnSpLocks/>
          </p:cNvCxnSpPr>
          <p:nvPr/>
        </p:nvCxnSpPr>
        <p:spPr>
          <a:xfrm>
            <a:off x="7084297" y="3246745"/>
            <a:ext cx="81630" cy="0"/>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505C870-CA29-B88A-0BA6-756149E8D85F}"/>
              </a:ext>
            </a:extLst>
          </p:cNvPr>
          <p:cNvCxnSpPr>
            <a:cxnSpLocks/>
          </p:cNvCxnSpPr>
          <p:nvPr/>
        </p:nvCxnSpPr>
        <p:spPr>
          <a:xfrm>
            <a:off x="7084297" y="3480640"/>
            <a:ext cx="81630" cy="0"/>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D46B3C32-B9D3-B736-0805-88A824B80E58}"/>
              </a:ext>
            </a:extLst>
          </p:cNvPr>
          <p:cNvCxnSpPr>
            <a:cxnSpLocks/>
          </p:cNvCxnSpPr>
          <p:nvPr/>
        </p:nvCxnSpPr>
        <p:spPr>
          <a:xfrm flipV="1">
            <a:off x="7161697" y="4369766"/>
            <a:ext cx="0" cy="231468"/>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09D17A9-10EA-FC46-0AFE-AB668E9E250E}"/>
              </a:ext>
            </a:extLst>
          </p:cNvPr>
          <p:cNvCxnSpPr>
            <a:cxnSpLocks/>
          </p:cNvCxnSpPr>
          <p:nvPr/>
        </p:nvCxnSpPr>
        <p:spPr>
          <a:xfrm>
            <a:off x="7161697" y="4480940"/>
            <a:ext cx="81630" cy="0"/>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B465B4D-F01A-F92B-224B-A244DFED95B8}"/>
              </a:ext>
            </a:extLst>
          </p:cNvPr>
          <p:cNvCxnSpPr>
            <a:cxnSpLocks/>
          </p:cNvCxnSpPr>
          <p:nvPr/>
        </p:nvCxnSpPr>
        <p:spPr>
          <a:xfrm>
            <a:off x="7080067" y="4367339"/>
            <a:ext cx="81630" cy="0"/>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90D846B-ECAF-68F0-FEC1-C9949CCD511D}"/>
              </a:ext>
            </a:extLst>
          </p:cNvPr>
          <p:cNvCxnSpPr>
            <a:cxnSpLocks/>
          </p:cNvCxnSpPr>
          <p:nvPr/>
        </p:nvCxnSpPr>
        <p:spPr>
          <a:xfrm>
            <a:off x="7080067" y="4601234"/>
            <a:ext cx="81630" cy="0"/>
          </a:xfrm>
          <a:prstGeom prst="line">
            <a:avLst/>
          </a:prstGeom>
          <a:ln w="63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33" name="Group 332">
            <a:extLst>
              <a:ext uri="{FF2B5EF4-FFF2-40B4-BE49-F238E27FC236}">
                <a16:creationId xmlns:a16="http://schemas.microsoft.com/office/drawing/2014/main" id="{BC10E76B-5E5E-EE2F-82F1-59DEFDA2832E}"/>
              </a:ext>
            </a:extLst>
          </p:cNvPr>
          <p:cNvGrpSpPr/>
          <p:nvPr/>
        </p:nvGrpSpPr>
        <p:grpSpPr>
          <a:xfrm>
            <a:off x="6747648" y="1736159"/>
            <a:ext cx="2142075" cy="1064353"/>
            <a:chOff x="6396571" y="1405055"/>
            <a:chExt cx="2142075" cy="1064353"/>
          </a:xfrm>
        </p:grpSpPr>
        <p:sp>
          <p:nvSpPr>
            <p:cNvPr id="334" name="Rectangle 333">
              <a:extLst>
                <a:ext uri="{FF2B5EF4-FFF2-40B4-BE49-F238E27FC236}">
                  <a16:creationId xmlns:a16="http://schemas.microsoft.com/office/drawing/2014/main" id="{40CE09F4-5D51-FB96-80BE-533D634CB30A}"/>
                </a:ext>
              </a:extLst>
            </p:cNvPr>
            <p:cNvSpPr/>
            <p:nvPr/>
          </p:nvSpPr>
          <p:spPr>
            <a:xfrm>
              <a:off x="6396571" y="1405055"/>
              <a:ext cx="2129148" cy="1023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334">
              <a:extLst>
                <a:ext uri="{FF2B5EF4-FFF2-40B4-BE49-F238E27FC236}">
                  <a16:creationId xmlns:a16="http://schemas.microsoft.com/office/drawing/2014/main" id="{2F820016-93D8-9D06-9643-8E295C8A9C29}"/>
                </a:ext>
              </a:extLst>
            </p:cNvPr>
            <p:cNvGrpSpPr/>
            <p:nvPr/>
          </p:nvGrpSpPr>
          <p:grpSpPr>
            <a:xfrm>
              <a:off x="6864209" y="2009361"/>
              <a:ext cx="200549" cy="267931"/>
              <a:chOff x="6868310" y="1971182"/>
              <a:chExt cx="163260" cy="233895"/>
            </a:xfrm>
          </p:grpSpPr>
          <p:cxnSp>
            <p:nvCxnSpPr>
              <p:cNvPr id="343" name="Straight Connector 342">
                <a:extLst>
                  <a:ext uri="{FF2B5EF4-FFF2-40B4-BE49-F238E27FC236}">
                    <a16:creationId xmlns:a16="http://schemas.microsoft.com/office/drawing/2014/main" id="{89248DF2-0605-991A-4796-96A080A0EC73}"/>
                  </a:ext>
                </a:extLst>
              </p:cNvPr>
              <p:cNvCxnSpPr>
                <a:cxnSpLocks/>
              </p:cNvCxnSpPr>
              <p:nvPr/>
            </p:nvCxnSpPr>
            <p:spPr>
              <a:xfrm flipV="1">
                <a:off x="6949940" y="1973609"/>
                <a:ext cx="0" cy="231468"/>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32D2D07-CC4F-0C68-79D3-D95B7BF5F5AD}"/>
                  </a:ext>
                </a:extLst>
              </p:cNvPr>
              <p:cNvCxnSpPr>
                <a:cxnSpLocks/>
              </p:cNvCxnSpPr>
              <p:nvPr/>
            </p:nvCxnSpPr>
            <p:spPr>
              <a:xfrm>
                <a:off x="6949940" y="2084783"/>
                <a:ext cx="81630" cy="0"/>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ABE081B-644A-62A5-4929-DD68BD24F452}"/>
                  </a:ext>
                </a:extLst>
              </p:cNvPr>
              <p:cNvCxnSpPr>
                <a:cxnSpLocks/>
              </p:cNvCxnSpPr>
              <p:nvPr/>
            </p:nvCxnSpPr>
            <p:spPr>
              <a:xfrm>
                <a:off x="6868310" y="1971182"/>
                <a:ext cx="81630" cy="0"/>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B9B76062-7A1E-D89A-19AB-341F4491415A}"/>
                  </a:ext>
                </a:extLst>
              </p:cNvPr>
              <p:cNvCxnSpPr>
                <a:cxnSpLocks/>
              </p:cNvCxnSpPr>
              <p:nvPr/>
            </p:nvCxnSpPr>
            <p:spPr>
              <a:xfrm>
                <a:off x="6868310" y="2205077"/>
                <a:ext cx="81630" cy="0"/>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grpSp>
        <p:pic>
          <p:nvPicPr>
            <p:cNvPr id="336" name="Picture 335">
              <a:extLst>
                <a:ext uri="{FF2B5EF4-FFF2-40B4-BE49-F238E27FC236}">
                  <a16:creationId xmlns:a16="http://schemas.microsoft.com/office/drawing/2014/main" id="{EE0BF879-827B-7CA4-11E5-5439A8FAE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14" y="1930141"/>
              <a:ext cx="432489" cy="167668"/>
            </a:xfrm>
            <a:prstGeom prst="rect">
              <a:avLst/>
            </a:prstGeom>
          </p:spPr>
        </p:pic>
        <p:pic>
          <p:nvPicPr>
            <p:cNvPr id="337" name="Picture 336">
              <a:extLst>
                <a:ext uri="{FF2B5EF4-FFF2-40B4-BE49-F238E27FC236}">
                  <a16:creationId xmlns:a16="http://schemas.microsoft.com/office/drawing/2014/main" id="{F0F118D1-BCC3-3DDF-2DFE-85867BE38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14" y="2189472"/>
              <a:ext cx="432489" cy="167668"/>
            </a:xfrm>
            <a:prstGeom prst="rect">
              <a:avLst/>
            </a:prstGeom>
          </p:spPr>
        </p:pic>
        <p:sp>
          <p:nvSpPr>
            <p:cNvPr id="338" name="Freeform 337">
              <a:extLst>
                <a:ext uri="{FF2B5EF4-FFF2-40B4-BE49-F238E27FC236}">
                  <a16:creationId xmlns:a16="http://schemas.microsoft.com/office/drawing/2014/main" id="{620AF27A-ABE9-A6EA-3BAE-3626A2512169}"/>
                </a:ext>
              </a:extLst>
            </p:cNvPr>
            <p:cNvSpPr/>
            <p:nvPr/>
          </p:nvSpPr>
          <p:spPr>
            <a:xfrm>
              <a:off x="7515256" y="2029210"/>
              <a:ext cx="1006062" cy="193467"/>
            </a:xfrm>
            <a:custGeom>
              <a:avLst/>
              <a:gdLst>
                <a:gd name="connsiteX0" fmla="*/ 878407 w 964904"/>
                <a:gd name="connsiteY0" fmla="*/ 173913 h 173913"/>
                <a:gd name="connsiteX1" fmla="*/ 150174 w 964904"/>
                <a:gd name="connsiteY1" fmla="*/ 173913 h 173913"/>
                <a:gd name="connsiteX2" fmla="*/ 150174 w 964904"/>
                <a:gd name="connsiteY2" fmla="*/ 172994 h 173913"/>
                <a:gd name="connsiteX3" fmla="*/ 86497 w 964904"/>
                <a:gd name="connsiteY3" fmla="*/ 172994 h 173913"/>
                <a:gd name="connsiteX4" fmla="*/ 0 w 964904"/>
                <a:gd name="connsiteY4" fmla="*/ 86497 h 173913"/>
                <a:gd name="connsiteX5" fmla="*/ 86497 w 964904"/>
                <a:gd name="connsiteY5" fmla="*/ 0 h 173913"/>
                <a:gd name="connsiteX6" fmla="*/ 814730 w 964904"/>
                <a:gd name="connsiteY6" fmla="*/ 0 h 173913"/>
                <a:gd name="connsiteX7" fmla="*/ 814730 w 964904"/>
                <a:gd name="connsiteY7" fmla="*/ 919 h 173913"/>
                <a:gd name="connsiteX8" fmla="*/ 878407 w 964904"/>
                <a:gd name="connsiteY8" fmla="*/ 919 h 173913"/>
                <a:gd name="connsiteX9" fmla="*/ 964904 w 964904"/>
                <a:gd name="connsiteY9" fmla="*/ 87416 h 1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4904" h="173913">
                  <a:moveTo>
                    <a:pt x="878407" y="173913"/>
                  </a:moveTo>
                  <a:lnTo>
                    <a:pt x="150174" y="173913"/>
                  </a:lnTo>
                  <a:lnTo>
                    <a:pt x="150174" y="172994"/>
                  </a:lnTo>
                  <a:lnTo>
                    <a:pt x="86497" y="172994"/>
                  </a:lnTo>
                  <a:lnTo>
                    <a:pt x="0" y="86497"/>
                  </a:lnTo>
                  <a:lnTo>
                    <a:pt x="86497" y="0"/>
                  </a:lnTo>
                  <a:lnTo>
                    <a:pt x="814730" y="0"/>
                  </a:lnTo>
                  <a:lnTo>
                    <a:pt x="814730" y="919"/>
                  </a:lnTo>
                  <a:lnTo>
                    <a:pt x="878407" y="919"/>
                  </a:lnTo>
                  <a:lnTo>
                    <a:pt x="964904" y="874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000">
                  <a:solidFill>
                    <a:schemeClr val="tx1"/>
                  </a:solidFill>
                  <a:latin typeface="IntelOne Display Regular" panose="020B0503020203020204" pitchFamily="34" charset="77"/>
                </a:rPr>
                <a:t>PCIe 5.0/CXL</a:t>
              </a:r>
              <a:endParaRPr lang="en-US" sz="1000">
                <a:solidFill>
                  <a:schemeClr val="tx1"/>
                </a:solidFill>
              </a:endParaRPr>
            </a:p>
          </p:txBody>
        </p:sp>
        <p:sp>
          <p:nvSpPr>
            <p:cNvPr id="339" name="TextBox 338">
              <a:extLst>
                <a:ext uri="{FF2B5EF4-FFF2-40B4-BE49-F238E27FC236}">
                  <a16:creationId xmlns:a16="http://schemas.microsoft.com/office/drawing/2014/main" id="{F3D40F67-3EA5-5A17-A15B-32AC4178DC59}"/>
                </a:ext>
              </a:extLst>
            </p:cNvPr>
            <p:cNvSpPr txBox="1"/>
            <p:nvPr/>
          </p:nvSpPr>
          <p:spPr>
            <a:xfrm>
              <a:off x="6396572" y="1414083"/>
              <a:ext cx="2142074" cy="338554"/>
            </a:xfrm>
            <a:prstGeom prst="rect">
              <a:avLst/>
            </a:prstGeom>
            <a:noFill/>
          </p:spPr>
          <p:txBody>
            <a:bodyPr wrap="square" rtlCol="0">
              <a:spAutoFit/>
            </a:bodyPr>
            <a:lstStyle/>
            <a:p>
              <a:pPr algn="ctr"/>
              <a:r>
                <a:rPr lang="en-US" sz="1600">
                  <a:solidFill>
                    <a:schemeClr val="bg1"/>
                  </a:solidFill>
                  <a:latin typeface="IntelOne Text" panose="020B0503020203020204" pitchFamily="34" charset="77"/>
                </a:rPr>
                <a:t>Enterprise Server</a:t>
              </a:r>
            </a:p>
          </p:txBody>
        </p:sp>
        <p:sp>
          <p:nvSpPr>
            <p:cNvPr id="340" name="TextBox 339">
              <a:extLst>
                <a:ext uri="{FF2B5EF4-FFF2-40B4-BE49-F238E27FC236}">
                  <a16:creationId xmlns:a16="http://schemas.microsoft.com/office/drawing/2014/main" id="{1D62D9D2-59E8-14A4-A46B-F73401BEEFD3}"/>
                </a:ext>
              </a:extLst>
            </p:cNvPr>
            <p:cNvSpPr txBox="1"/>
            <p:nvPr/>
          </p:nvSpPr>
          <p:spPr>
            <a:xfrm>
              <a:off x="7151780" y="1741866"/>
              <a:ext cx="270908" cy="153888"/>
            </a:xfrm>
            <a:prstGeom prst="rect">
              <a:avLst/>
            </a:prstGeom>
            <a:noFill/>
          </p:spPr>
          <p:txBody>
            <a:bodyPr wrap="none" lIns="0" tIns="0" rIns="0" bIns="0" rtlCol="0">
              <a:spAutoFit/>
            </a:bodyPr>
            <a:lstStyle/>
            <a:p>
              <a:pPr algn="ctr"/>
              <a:r>
                <a:rPr lang="en-US" sz="1000">
                  <a:solidFill>
                    <a:schemeClr val="bg1"/>
                  </a:solidFill>
                  <a:latin typeface="IntelOne Display Regular" panose="020B0503020203020204" pitchFamily="34" charset="77"/>
                </a:rPr>
                <a:t>CPU</a:t>
              </a:r>
            </a:p>
          </p:txBody>
        </p:sp>
        <p:sp>
          <p:nvSpPr>
            <p:cNvPr id="341" name="TextBox 340">
              <a:extLst>
                <a:ext uri="{FF2B5EF4-FFF2-40B4-BE49-F238E27FC236}">
                  <a16:creationId xmlns:a16="http://schemas.microsoft.com/office/drawing/2014/main" id="{E7E9D076-1363-954F-8070-06E6CDD5DEF9}"/>
                </a:ext>
              </a:extLst>
            </p:cNvPr>
            <p:cNvSpPr txBox="1"/>
            <p:nvPr/>
          </p:nvSpPr>
          <p:spPr>
            <a:xfrm>
              <a:off x="6531066" y="1749524"/>
              <a:ext cx="270908" cy="153888"/>
            </a:xfrm>
            <a:prstGeom prst="rect">
              <a:avLst/>
            </a:prstGeom>
            <a:noFill/>
          </p:spPr>
          <p:txBody>
            <a:bodyPr wrap="none" lIns="0" tIns="0" rIns="0" bIns="0" rtlCol="0">
              <a:spAutoFit/>
            </a:bodyPr>
            <a:lstStyle/>
            <a:p>
              <a:pPr algn="ctr"/>
              <a:r>
                <a:rPr lang="en-US" sz="1000">
                  <a:solidFill>
                    <a:schemeClr val="bg1"/>
                  </a:solidFill>
                  <a:latin typeface="IntelOne Display Regular" panose="020B0503020203020204" pitchFamily="34" charset="77"/>
                </a:rPr>
                <a:t>DDR</a:t>
              </a:r>
            </a:p>
          </p:txBody>
        </p:sp>
        <p:pic>
          <p:nvPicPr>
            <p:cNvPr id="342" name="Picture 341">
              <a:extLst>
                <a:ext uri="{FF2B5EF4-FFF2-40B4-BE49-F238E27FC236}">
                  <a16:creationId xmlns:a16="http://schemas.microsoft.com/office/drawing/2014/main" id="{EAF4B160-F01D-6B2F-CA20-69A823DC6BE7}"/>
                </a:ext>
              </a:extLst>
            </p:cNvPr>
            <p:cNvPicPr>
              <a:picLocks noChangeAspect="1"/>
            </p:cNvPicPr>
            <p:nvPr/>
          </p:nvPicPr>
          <p:blipFill>
            <a:blip r:embed="rId3"/>
            <a:stretch>
              <a:fillRect/>
            </a:stretch>
          </p:blipFill>
          <p:spPr>
            <a:xfrm>
              <a:off x="6959042" y="1813284"/>
              <a:ext cx="656946" cy="656124"/>
            </a:xfrm>
            <a:prstGeom prst="rect">
              <a:avLst/>
            </a:prstGeom>
          </p:spPr>
        </p:pic>
      </p:grpSp>
      <p:grpSp>
        <p:nvGrpSpPr>
          <p:cNvPr id="347" name="Group 346">
            <a:extLst>
              <a:ext uri="{FF2B5EF4-FFF2-40B4-BE49-F238E27FC236}">
                <a16:creationId xmlns:a16="http://schemas.microsoft.com/office/drawing/2014/main" id="{F859BA20-9BA8-4825-DE06-8B2AA834FC49}"/>
              </a:ext>
            </a:extLst>
          </p:cNvPr>
          <p:cNvGrpSpPr/>
          <p:nvPr/>
        </p:nvGrpSpPr>
        <p:grpSpPr>
          <a:xfrm>
            <a:off x="6747648" y="2815451"/>
            <a:ext cx="2142075" cy="1064353"/>
            <a:chOff x="6396571" y="1405055"/>
            <a:chExt cx="2142075" cy="1064353"/>
          </a:xfrm>
        </p:grpSpPr>
        <p:sp>
          <p:nvSpPr>
            <p:cNvPr id="348" name="Rectangle 347">
              <a:extLst>
                <a:ext uri="{FF2B5EF4-FFF2-40B4-BE49-F238E27FC236}">
                  <a16:creationId xmlns:a16="http://schemas.microsoft.com/office/drawing/2014/main" id="{3EE98072-0602-56D5-9F97-98FEDD953950}"/>
                </a:ext>
              </a:extLst>
            </p:cNvPr>
            <p:cNvSpPr/>
            <p:nvPr/>
          </p:nvSpPr>
          <p:spPr>
            <a:xfrm>
              <a:off x="6396571" y="1405055"/>
              <a:ext cx="2129148" cy="1023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9" name="Group 348">
              <a:extLst>
                <a:ext uri="{FF2B5EF4-FFF2-40B4-BE49-F238E27FC236}">
                  <a16:creationId xmlns:a16="http://schemas.microsoft.com/office/drawing/2014/main" id="{A6A40C96-3C20-795F-E99F-77A89760CA81}"/>
                </a:ext>
              </a:extLst>
            </p:cNvPr>
            <p:cNvGrpSpPr/>
            <p:nvPr/>
          </p:nvGrpSpPr>
          <p:grpSpPr>
            <a:xfrm>
              <a:off x="6864209" y="2009361"/>
              <a:ext cx="200549" cy="267931"/>
              <a:chOff x="6868310" y="1971182"/>
              <a:chExt cx="163260" cy="233895"/>
            </a:xfrm>
          </p:grpSpPr>
          <p:cxnSp>
            <p:nvCxnSpPr>
              <p:cNvPr id="357" name="Straight Connector 356">
                <a:extLst>
                  <a:ext uri="{FF2B5EF4-FFF2-40B4-BE49-F238E27FC236}">
                    <a16:creationId xmlns:a16="http://schemas.microsoft.com/office/drawing/2014/main" id="{9CC30C61-9368-8D78-B366-88CBBB05D227}"/>
                  </a:ext>
                </a:extLst>
              </p:cNvPr>
              <p:cNvCxnSpPr>
                <a:cxnSpLocks/>
              </p:cNvCxnSpPr>
              <p:nvPr/>
            </p:nvCxnSpPr>
            <p:spPr>
              <a:xfrm flipV="1">
                <a:off x="6949940" y="1973609"/>
                <a:ext cx="0" cy="231468"/>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693B2EEB-5F31-D5A5-266B-7DA98AA4E837}"/>
                  </a:ext>
                </a:extLst>
              </p:cNvPr>
              <p:cNvCxnSpPr>
                <a:cxnSpLocks/>
              </p:cNvCxnSpPr>
              <p:nvPr/>
            </p:nvCxnSpPr>
            <p:spPr>
              <a:xfrm>
                <a:off x="6949940" y="2084783"/>
                <a:ext cx="81630" cy="0"/>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96D96C72-E51C-363B-29B6-D915AC790194}"/>
                  </a:ext>
                </a:extLst>
              </p:cNvPr>
              <p:cNvCxnSpPr>
                <a:cxnSpLocks/>
              </p:cNvCxnSpPr>
              <p:nvPr/>
            </p:nvCxnSpPr>
            <p:spPr>
              <a:xfrm>
                <a:off x="6868310" y="1971182"/>
                <a:ext cx="81630" cy="0"/>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9C80BF5F-5A34-7A32-4DEE-C3AF4555CFD5}"/>
                  </a:ext>
                </a:extLst>
              </p:cNvPr>
              <p:cNvCxnSpPr>
                <a:cxnSpLocks/>
              </p:cNvCxnSpPr>
              <p:nvPr/>
            </p:nvCxnSpPr>
            <p:spPr>
              <a:xfrm>
                <a:off x="6868310" y="2205077"/>
                <a:ext cx="81630" cy="0"/>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grpSp>
        <p:pic>
          <p:nvPicPr>
            <p:cNvPr id="350" name="Picture 349">
              <a:extLst>
                <a:ext uri="{FF2B5EF4-FFF2-40B4-BE49-F238E27FC236}">
                  <a16:creationId xmlns:a16="http://schemas.microsoft.com/office/drawing/2014/main" id="{8867328A-B711-373E-BA9D-CB9FA3244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14" y="1930141"/>
              <a:ext cx="432489" cy="167668"/>
            </a:xfrm>
            <a:prstGeom prst="rect">
              <a:avLst/>
            </a:prstGeom>
          </p:spPr>
        </p:pic>
        <p:pic>
          <p:nvPicPr>
            <p:cNvPr id="351" name="Picture 350">
              <a:extLst>
                <a:ext uri="{FF2B5EF4-FFF2-40B4-BE49-F238E27FC236}">
                  <a16:creationId xmlns:a16="http://schemas.microsoft.com/office/drawing/2014/main" id="{232F30B0-CC99-DA2F-061B-2C5B57E33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14" y="2189472"/>
              <a:ext cx="432489" cy="167668"/>
            </a:xfrm>
            <a:prstGeom prst="rect">
              <a:avLst/>
            </a:prstGeom>
          </p:spPr>
        </p:pic>
        <p:sp>
          <p:nvSpPr>
            <p:cNvPr id="352" name="Freeform 351">
              <a:extLst>
                <a:ext uri="{FF2B5EF4-FFF2-40B4-BE49-F238E27FC236}">
                  <a16:creationId xmlns:a16="http://schemas.microsoft.com/office/drawing/2014/main" id="{5D3FF7BA-33FC-1067-28DD-6A960D54A45B}"/>
                </a:ext>
              </a:extLst>
            </p:cNvPr>
            <p:cNvSpPr/>
            <p:nvPr/>
          </p:nvSpPr>
          <p:spPr>
            <a:xfrm>
              <a:off x="7515256" y="2029210"/>
              <a:ext cx="1006062" cy="193467"/>
            </a:xfrm>
            <a:custGeom>
              <a:avLst/>
              <a:gdLst>
                <a:gd name="connsiteX0" fmla="*/ 878407 w 964904"/>
                <a:gd name="connsiteY0" fmla="*/ 173913 h 173913"/>
                <a:gd name="connsiteX1" fmla="*/ 150174 w 964904"/>
                <a:gd name="connsiteY1" fmla="*/ 173913 h 173913"/>
                <a:gd name="connsiteX2" fmla="*/ 150174 w 964904"/>
                <a:gd name="connsiteY2" fmla="*/ 172994 h 173913"/>
                <a:gd name="connsiteX3" fmla="*/ 86497 w 964904"/>
                <a:gd name="connsiteY3" fmla="*/ 172994 h 173913"/>
                <a:gd name="connsiteX4" fmla="*/ 0 w 964904"/>
                <a:gd name="connsiteY4" fmla="*/ 86497 h 173913"/>
                <a:gd name="connsiteX5" fmla="*/ 86497 w 964904"/>
                <a:gd name="connsiteY5" fmla="*/ 0 h 173913"/>
                <a:gd name="connsiteX6" fmla="*/ 814730 w 964904"/>
                <a:gd name="connsiteY6" fmla="*/ 0 h 173913"/>
                <a:gd name="connsiteX7" fmla="*/ 814730 w 964904"/>
                <a:gd name="connsiteY7" fmla="*/ 919 h 173913"/>
                <a:gd name="connsiteX8" fmla="*/ 878407 w 964904"/>
                <a:gd name="connsiteY8" fmla="*/ 919 h 173913"/>
                <a:gd name="connsiteX9" fmla="*/ 964904 w 964904"/>
                <a:gd name="connsiteY9" fmla="*/ 87416 h 1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4904" h="173913">
                  <a:moveTo>
                    <a:pt x="878407" y="173913"/>
                  </a:moveTo>
                  <a:lnTo>
                    <a:pt x="150174" y="173913"/>
                  </a:lnTo>
                  <a:lnTo>
                    <a:pt x="150174" y="172994"/>
                  </a:lnTo>
                  <a:lnTo>
                    <a:pt x="86497" y="172994"/>
                  </a:lnTo>
                  <a:lnTo>
                    <a:pt x="0" y="86497"/>
                  </a:lnTo>
                  <a:lnTo>
                    <a:pt x="86497" y="0"/>
                  </a:lnTo>
                  <a:lnTo>
                    <a:pt x="814730" y="0"/>
                  </a:lnTo>
                  <a:lnTo>
                    <a:pt x="814730" y="919"/>
                  </a:lnTo>
                  <a:lnTo>
                    <a:pt x="878407" y="919"/>
                  </a:lnTo>
                  <a:lnTo>
                    <a:pt x="964904" y="874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000">
                  <a:solidFill>
                    <a:schemeClr val="tx1"/>
                  </a:solidFill>
                  <a:latin typeface="IntelOne Display Regular" panose="020B0503020203020204" pitchFamily="34" charset="77"/>
                </a:rPr>
                <a:t>PCIe 5.0/CXL</a:t>
              </a:r>
              <a:endParaRPr lang="en-US" sz="1000">
                <a:solidFill>
                  <a:schemeClr val="tx1"/>
                </a:solidFill>
              </a:endParaRPr>
            </a:p>
          </p:txBody>
        </p:sp>
        <p:sp>
          <p:nvSpPr>
            <p:cNvPr id="353" name="TextBox 352">
              <a:extLst>
                <a:ext uri="{FF2B5EF4-FFF2-40B4-BE49-F238E27FC236}">
                  <a16:creationId xmlns:a16="http://schemas.microsoft.com/office/drawing/2014/main" id="{820AFC9D-2F39-BE1F-4E3E-6AF8EA6ADA81}"/>
                </a:ext>
              </a:extLst>
            </p:cNvPr>
            <p:cNvSpPr txBox="1"/>
            <p:nvPr/>
          </p:nvSpPr>
          <p:spPr>
            <a:xfrm>
              <a:off x="6396572" y="1414083"/>
              <a:ext cx="2142074" cy="338554"/>
            </a:xfrm>
            <a:prstGeom prst="rect">
              <a:avLst/>
            </a:prstGeom>
            <a:noFill/>
          </p:spPr>
          <p:txBody>
            <a:bodyPr wrap="square" rtlCol="0">
              <a:spAutoFit/>
            </a:bodyPr>
            <a:lstStyle/>
            <a:p>
              <a:pPr algn="ctr"/>
              <a:r>
                <a:rPr lang="en-US" sz="1600">
                  <a:solidFill>
                    <a:schemeClr val="bg1"/>
                  </a:solidFill>
                  <a:latin typeface="IntelOne Text" panose="020B0503020203020204" pitchFamily="34" charset="77"/>
                </a:rPr>
                <a:t>Enterprise Server</a:t>
              </a:r>
            </a:p>
          </p:txBody>
        </p:sp>
        <p:sp>
          <p:nvSpPr>
            <p:cNvPr id="354" name="TextBox 353">
              <a:extLst>
                <a:ext uri="{FF2B5EF4-FFF2-40B4-BE49-F238E27FC236}">
                  <a16:creationId xmlns:a16="http://schemas.microsoft.com/office/drawing/2014/main" id="{B6D6AFF2-5F6C-6580-46EF-552DC9789884}"/>
                </a:ext>
              </a:extLst>
            </p:cNvPr>
            <p:cNvSpPr txBox="1"/>
            <p:nvPr/>
          </p:nvSpPr>
          <p:spPr>
            <a:xfrm>
              <a:off x="7151780" y="1741866"/>
              <a:ext cx="270908" cy="153888"/>
            </a:xfrm>
            <a:prstGeom prst="rect">
              <a:avLst/>
            </a:prstGeom>
            <a:noFill/>
          </p:spPr>
          <p:txBody>
            <a:bodyPr wrap="none" lIns="0" tIns="0" rIns="0" bIns="0" rtlCol="0">
              <a:spAutoFit/>
            </a:bodyPr>
            <a:lstStyle/>
            <a:p>
              <a:pPr algn="ctr"/>
              <a:r>
                <a:rPr lang="en-US" sz="1000">
                  <a:solidFill>
                    <a:schemeClr val="bg1"/>
                  </a:solidFill>
                  <a:latin typeface="IntelOne Display Regular" panose="020B0503020203020204" pitchFamily="34" charset="77"/>
                </a:rPr>
                <a:t>CPU</a:t>
              </a:r>
            </a:p>
          </p:txBody>
        </p:sp>
        <p:sp>
          <p:nvSpPr>
            <p:cNvPr id="355" name="TextBox 354">
              <a:extLst>
                <a:ext uri="{FF2B5EF4-FFF2-40B4-BE49-F238E27FC236}">
                  <a16:creationId xmlns:a16="http://schemas.microsoft.com/office/drawing/2014/main" id="{925FC6FB-3500-02F1-2161-1129EBEC292F}"/>
                </a:ext>
              </a:extLst>
            </p:cNvPr>
            <p:cNvSpPr txBox="1"/>
            <p:nvPr/>
          </p:nvSpPr>
          <p:spPr>
            <a:xfrm>
              <a:off x="6531066" y="1749524"/>
              <a:ext cx="270908" cy="153888"/>
            </a:xfrm>
            <a:prstGeom prst="rect">
              <a:avLst/>
            </a:prstGeom>
            <a:noFill/>
          </p:spPr>
          <p:txBody>
            <a:bodyPr wrap="none" lIns="0" tIns="0" rIns="0" bIns="0" rtlCol="0">
              <a:spAutoFit/>
            </a:bodyPr>
            <a:lstStyle/>
            <a:p>
              <a:pPr algn="ctr"/>
              <a:r>
                <a:rPr lang="en-US" sz="1000">
                  <a:solidFill>
                    <a:schemeClr val="bg1"/>
                  </a:solidFill>
                  <a:latin typeface="IntelOne Display Regular" panose="020B0503020203020204" pitchFamily="34" charset="77"/>
                </a:rPr>
                <a:t>DDR</a:t>
              </a:r>
            </a:p>
          </p:txBody>
        </p:sp>
        <p:pic>
          <p:nvPicPr>
            <p:cNvPr id="356" name="Picture 355">
              <a:extLst>
                <a:ext uri="{FF2B5EF4-FFF2-40B4-BE49-F238E27FC236}">
                  <a16:creationId xmlns:a16="http://schemas.microsoft.com/office/drawing/2014/main" id="{425E6AC1-0CBE-13CB-7202-1558CDBAB4CD}"/>
                </a:ext>
              </a:extLst>
            </p:cNvPr>
            <p:cNvPicPr>
              <a:picLocks noChangeAspect="1"/>
            </p:cNvPicPr>
            <p:nvPr/>
          </p:nvPicPr>
          <p:blipFill>
            <a:blip r:embed="rId3"/>
            <a:stretch>
              <a:fillRect/>
            </a:stretch>
          </p:blipFill>
          <p:spPr>
            <a:xfrm>
              <a:off x="6959042" y="1813284"/>
              <a:ext cx="656946" cy="656124"/>
            </a:xfrm>
            <a:prstGeom prst="rect">
              <a:avLst/>
            </a:prstGeom>
          </p:spPr>
        </p:pic>
      </p:grpSp>
      <p:grpSp>
        <p:nvGrpSpPr>
          <p:cNvPr id="361" name="Group 360">
            <a:extLst>
              <a:ext uri="{FF2B5EF4-FFF2-40B4-BE49-F238E27FC236}">
                <a16:creationId xmlns:a16="http://schemas.microsoft.com/office/drawing/2014/main" id="{8989D569-1FAA-CFF1-7A92-54AFA7320A70}"/>
              </a:ext>
            </a:extLst>
          </p:cNvPr>
          <p:cNvGrpSpPr/>
          <p:nvPr/>
        </p:nvGrpSpPr>
        <p:grpSpPr>
          <a:xfrm>
            <a:off x="6747648" y="3894742"/>
            <a:ext cx="2142075" cy="1064353"/>
            <a:chOff x="6396571" y="1405055"/>
            <a:chExt cx="2142075" cy="1064353"/>
          </a:xfrm>
        </p:grpSpPr>
        <p:sp>
          <p:nvSpPr>
            <p:cNvPr id="362" name="Rectangle 361">
              <a:extLst>
                <a:ext uri="{FF2B5EF4-FFF2-40B4-BE49-F238E27FC236}">
                  <a16:creationId xmlns:a16="http://schemas.microsoft.com/office/drawing/2014/main" id="{E43657B2-97F7-B8FB-5EA2-3F5E8A835734}"/>
                </a:ext>
              </a:extLst>
            </p:cNvPr>
            <p:cNvSpPr/>
            <p:nvPr/>
          </p:nvSpPr>
          <p:spPr>
            <a:xfrm>
              <a:off x="6396571" y="1405055"/>
              <a:ext cx="2129148" cy="1023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362">
              <a:extLst>
                <a:ext uri="{FF2B5EF4-FFF2-40B4-BE49-F238E27FC236}">
                  <a16:creationId xmlns:a16="http://schemas.microsoft.com/office/drawing/2014/main" id="{457D2596-5FA6-2BD2-1696-A61CE0A6387C}"/>
                </a:ext>
              </a:extLst>
            </p:cNvPr>
            <p:cNvGrpSpPr/>
            <p:nvPr/>
          </p:nvGrpSpPr>
          <p:grpSpPr>
            <a:xfrm>
              <a:off x="6864209" y="2009361"/>
              <a:ext cx="200549" cy="267931"/>
              <a:chOff x="6868310" y="1971182"/>
              <a:chExt cx="163260" cy="233895"/>
            </a:xfrm>
          </p:grpSpPr>
          <p:cxnSp>
            <p:nvCxnSpPr>
              <p:cNvPr id="371" name="Straight Connector 370">
                <a:extLst>
                  <a:ext uri="{FF2B5EF4-FFF2-40B4-BE49-F238E27FC236}">
                    <a16:creationId xmlns:a16="http://schemas.microsoft.com/office/drawing/2014/main" id="{D643D40D-F001-00DB-F54D-EBFB9C90B7E3}"/>
                  </a:ext>
                </a:extLst>
              </p:cNvPr>
              <p:cNvCxnSpPr>
                <a:cxnSpLocks/>
              </p:cNvCxnSpPr>
              <p:nvPr/>
            </p:nvCxnSpPr>
            <p:spPr>
              <a:xfrm flipV="1">
                <a:off x="6949940" y="1973609"/>
                <a:ext cx="0" cy="231468"/>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60836362-64AC-D89E-0E22-EFC777FBC3B4}"/>
                  </a:ext>
                </a:extLst>
              </p:cNvPr>
              <p:cNvCxnSpPr>
                <a:cxnSpLocks/>
              </p:cNvCxnSpPr>
              <p:nvPr/>
            </p:nvCxnSpPr>
            <p:spPr>
              <a:xfrm>
                <a:off x="6949940" y="2084783"/>
                <a:ext cx="81630" cy="0"/>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0FFF17C8-7D96-ECC3-1179-E4BD14568046}"/>
                  </a:ext>
                </a:extLst>
              </p:cNvPr>
              <p:cNvCxnSpPr>
                <a:cxnSpLocks/>
              </p:cNvCxnSpPr>
              <p:nvPr/>
            </p:nvCxnSpPr>
            <p:spPr>
              <a:xfrm>
                <a:off x="6868310" y="1971182"/>
                <a:ext cx="81630" cy="0"/>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B89F727-7BBF-DC7E-EC04-C50E5560C13C}"/>
                  </a:ext>
                </a:extLst>
              </p:cNvPr>
              <p:cNvCxnSpPr>
                <a:cxnSpLocks/>
              </p:cNvCxnSpPr>
              <p:nvPr/>
            </p:nvCxnSpPr>
            <p:spPr>
              <a:xfrm>
                <a:off x="6868310" y="2205077"/>
                <a:ext cx="81630" cy="0"/>
              </a:xfrm>
              <a:prstGeom prst="line">
                <a:avLst/>
              </a:prstGeom>
              <a:ln w="12700" cap="rnd">
                <a:solidFill>
                  <a:schemeClr val="bg1"/>
                </a:solidFill>
                <a:prstDash val="solid"/>
                <a:bevel/>
              </a:ln>
            </p:spPr>
            <p:style>
              <a:lnRef idx="1">
                <a:schemeClr val="accent1"/>
              </a:lnRef>
              <a:fillRef idx="0">
                <a:schemeClr val="accent1"/>
              </a:fillRef>
              <a:effectRef idx="0">
                <a:schemeClr val="accent1"/>
              </a:effectRef>
              <a:fontRef idx="minor">
                <a:schemeClr val="tx1"/>
              </a:fontRef>
            </p:style>
          </p:cxnSp>
        </p:grpSp>
        <p:pic>
          <p:nvPicPr>
            <p:cNvPr id="364" name="Picture 363">
              <a:extLst>
                <a:ext uri="{FF2B5EF4-FFF2-40B4-BE49-F238E27FC236}">
                  <a16:creationId xmlns:a16="http://schemas.microsoft.com/office/drawing/2014/main" id="{EA4E0828-E807-DB49-D3F6-5A8B16F6E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14" y="1930141"/>
              <a:ext cx="432489" cy="167668"/>
            </a:xfrm>
            <a:prstGeom prst="rect">
              <a:avLst/>
            </a:prstGeom>
          </p:spPr>
        </p:pic>
        <p:pic>
          <p:nvPicPr>
            <p:cNvPr id="365" name="Picture 364">
              <a:extLst>
                <a:ext uri="{FF2B5EF4-FFF2-40B4-BE49-F238E27FC236}">
                  <a16:creationId xmlns:a16="http://schemas.microsoft.com/office/drawing/2014/main" id="{2088167A-1E55-5C7E-1FDD-1C0F2B43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14" y="2189472"/>
              <a:ext cx="432489" cy="167668"/>
            </a:xfrm>
            <a:prstGeom prst="rect">
              <a:avLst/>
            </a:prstGeom>
          </p:spPr>
        </p:pic>
        <p:sp>
          <p:nvSpPr>
            <p:cNvPr id="366" name="Freeform 365">
              <a:extLst>
                <a:ext uri="{FF2B5EF4-FFF2-40B4-BE49-F238E27FC236}">
                  <a16:creationId xmlns:a16="http://schemas.microsoft.com/office/drawing/2014/main" id="{43D5A712-B271-67D0-D4E1-FE92F6632F8B}"/>
                </a:ext>
              </a:extLst>
            </p:cNvPr>
            <p:cNvSpPr/>
            <p:nvPr/>
          </p:nvSpPr>
          <p:spPr>
            <a:xfrm>
              <a:off x="7515256" y="2029210"/>
              <a:ext cx="1006062" cy="193467"/>
            </a:xfrm>
            <a:custGeom>
              <a:avLst/>
              <a:gdLst>
                <a:gd name="connsiteX0" fmla="*/ 878407 w 964904"/>
                <a:gd name="connsiteY0" fmla="*/ 173913 h 173913"/>
                <a:gd name="connsiteX1" fmla="*/ 150174 w 964904"/>
                <a:gd name="connsiteY1" fmla="*/ 173913 h 173913"/>
                <a:gd name="connsiteX2" fmla="*/ 150174 w 964904"/>
                <a:gd name="connsiteY2" fmla="*/ 172994 h 173913"/>
                <a:gd name="connsiteX3" fmla="*/ 86497 w 964904"/>
                <a:gd name="connsiteY3" fmla="*/ 172994 h 173913"/>
                <a:gd name="connsiteX4" fmla="*/ 0 w 964904"/>
                <a:gd name="connsiteY4" fmla="*/ 86497 h 173913"/>
                <a:gd name="connsiteX5" fmla="*/ 86497 w 964904"/>
                <a:gd name="connsiteY5" fmla="*/ 0 h 173913"/>
                <a:gd name="connsiteX6" fmla="*/ 814730 w 964904"/>
                <a:gd name="connsiteY6" fmla="*/ 0 h 173913"/>
                <a:gd name="connsiteX7" fmla="*/ 814730 w 964904"/>
                <a:gd name="connsiteY7" fmla="*/ 919 h 173913"/>
                <a:gd name="connsiteX8" fmla="*/ 878407 w 964904"/>
                <a:gd name="connsiteY8" fmla="*/ 919 h 173913"/>
                <a:gd name="connsiteX9" fmla="*/ 964904 w 964904"/>
                <a:gd name="connsiteY9" fmla="*/ 87416 h 1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4904" h="173913">
                  <a:moveTo>
                    <a:pt x="878407" y="173913"/>
                  </a:moveTo>
                  <a:lnTo>
                    <a:pt x="150174" y="173913"/>
                  </a:lnTo>
                  <a:lnTo>
                    <a:pt x="150174" y="172994"/>
                  </a:lnTo>
                  <a:lnTo>
                    <a:pt x="86497" y="172994"/>
                  </a:lnTo>
                  <a:lnTo>
                    <a:pt x="0" y="86497"/>
                  </a:lnTo>
                  <a:lnTo>
                    <a:pt x="86497" y="0"/>
                  </a:lnTo>
                  <a:lnTo>
                    <a:pt x="814730" y="0"/>
                  </a:lnTo>
                  <a:lnTo>
                    <a:pt x="814730" y="919"/>
                  </a:lnTo>
                  <a:lnTo>
                    <a:pt x="878407" y="919"/>
                  </a:lnTo>
                  <a:lnTo>
                    <a:pt x="964904" y="874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1000">
                  <a:solidFill>
                    <a:schemeClr val="tx1"/>
                  </a:solidFill>
                  <a:latin typeface="IntelOne Display Regular" panose="020B0503020203020204" pitchFamily="34" charset="77"/>
                </a:rPr>
                <a:t>PCIe 5.0/CXL</a:t>
              </a:r>
              <a:endParaRPr lang="en-US" sz="1000">
                <a:solidFill>
                  <a:schemeClr val="tx1"/>
                </a:solidFill>
              </a:endParaRPr>
            </a:p>
          </p:txBody>
        </p:sp>
        <p:sp>
          <p:nvSpPr>
            <p:cNvPr id="367" name="TextBox 366">
              <a:extLst>
                <a:ext uri="{FF2B5EF4-FFF2-40B4-BE49-F238E27FC236}">
                  <a16:creationId xmlns:a16="http://schemas.microsoft.com/office/drawing/2014/main" id="{77E3BCF0-3F99-A75B-6845-67AAD4CD1D6B}"/>
                </a:ext>
              </a:extLst>
            </p:cNvPr>
            <p:cNvSpPr txBox="1"/>
            <p:nvPr/>
          </p:nvSpPr>
          <p:spPr>
            <a:xfrm>
              <a:off x="6396572" y="1414083"/>
              <a:ext cx="2142074" cy="338554"/>
            </a:xfrm>
            <a:prstGeom prst="rect">
              <a:avLst/>
            </a:prstGeom>
            <a:noFill/>
          </p:spPr>
          <p:txBody>
            <a:bodyPr wrap="square" rtlCol="0">
              <a:spAutoFit/>
            </a:bodyPr>
            <a:lstStyle/>
            <a:p>
              <a:pPr algn="ctr"/>
              <a:r>
                <a:rPr lang="en-US" sz="1600">
                  <a:solidFill>
                    <a:schemeClr val="bg1"/>
                  </a:solidFill>
                  <a:latin typeface="IntelOne Text" panose="020B0503020203020204" pitchFamily="34" charset="77"/>
                </a:rPr>
                <a:t>Enterprise Server</a:t>
              </a:r>
            </a:p>
          </p:txBody>
        </p:sp>
        <p:sp>
          <p:nvSpPr>
            <p:cNvPr id="368" name="TextBox 367">
              <a:extLst>
                <a:ext uri="{FF2B5EF4-FFF2-40B4-BE49-F238E27FC236}">
                  <a16:creationId xmlns:a16="http://schemas.microsoft.com/office/drawing/2014/main" id="{34FCEDA3-C8CF-8FC9-098E-3858843D9668}"/>
                </a:ext>
              </a:extLst>
            </p:cNvPr>
            <p:cNvSpPr txBox="1"/>
            <p:nvPr/>
          </p:nvSpPr>
          <p:spPr>
            <a:xfrm>
              <a:off x="7151780" y="1741866"/>
              <a:ext cx="270908" cy="153888"/>
            </a:xfrm>
            <a:prstGeom prst="rect">
              <a:avLst/>
            </a:prstGeom>
            <a:noFill/>
          </p:spPr>
          <p:txBody>
            <a:bodyPr wrap="none" lIns="0" tIns="0" rIns="0" bIns="0" rtlCol="0">
              <a:spAutoFit/>
            </a:bodyPr>
            <a:lstStyle/>
            <a:p>
              <a:pPr algn="ctr"/>
              <a:r>
                <a:rPr lang="en-US" sz="1000">
                  <a:solidFill>
                    <a:schemeClr val="bg1"/>
                  </a:solidFill>
                  <a:latin typeface="IntelOne Display Regular" panose="020B0503020203020204" pitchFamily="34" charset="77"/>
                </a:rPr>
                <a:t>CPU</a:t>
              </a:r>
            </a:p>
          </p:txBody>
        </p:sp>
        <p:sp>
          <p:nvSpPr>
            <p:cNvPr id="369" name="TextBox 368">
              <a:extLst>
                <a:ext uri="{FF2B5EF4-FFF2-40B4-BE49-F238E27FC236}">
                  <a16:creationId xmlns:a16="http://schemas.microsoft.com/office/drawing/2014/main" id="{EDE33297-0CEA-6386-EFC0-F8451DD0D03F}"/>
                </a:ext>
              </a:extLst>
            </p:cNvPr>
            <p:cNvSpPr txBox="1"/>
            <p:nvPr/>
          </p:nvSpPr>
          <p:spPr>
            <a:xfrm>
              <a:off x="6531066" y="1749524"/>
              <a:ext cx="270908" cy="153888"/>
            </a:xfrm>
            <a:prstGeom prst="rect">
              <a:avLst/>
            </a:prstGeom>
            <a:noFill/>
          </p:spPr>
          <p:txBody>
            <a:bodyPr wrap="none" lIns="0" tIns="0" rIns="0" bIns="0" rtlCol="0">
              <a:spAutoFit/>
            </a:bodyPr>
            <a:lstStyle/>
            <a:p>
              <a:pPr algn="ctr"/>
              <a:r>
                <a:rPr lang="en-US" sz="1000">
                  <a:solidFill>
                    <a:schemeClr val="bg1"/>
                  </a:solidFill>
                  <a:latin typeface="IntelOne Display Regular" panose="020B0503020203020204" pitchFamily="34" charset="77"/>
                </a:rPr>
                <a:t>DDR</a:t>
              </a:r>
            </a:p>
          </p:txBody>
        </p:sp>
        <p:pic>
          <p:nvPicPr>
            <p:cNvPr id="370" name="Picture 369">
              <a:extLst>
                <a:ext uri="{FF2B5EF4-FFF2-40B4-BE49-F238E27FC236}">
                  <a16:creationId xmlns:a16="http://schemas.microsoft.com/office/drawing/2014/main" id="{E217CD34-C46D-53CF-6477-1837B8736939}"/>
                </a:ext>
              </a:extLst>
            </p:cNvPr>
            <p:cNvPicPr>
              <a:picLocks noChangeAspect="1"/>
            </p:cNvPicPr>
            <p:nvPr/>
          </p:nvPicPr>
          <p:blipFill>
            <a:blip r:embed="rId3"/>
            <a:stretch>
              <a:fillRect/>
            </a:stretch>
          </p:blipFill>
          <p:spPr>
            <a:xfrm>
              <a:off x="6959042" y="1813284"/>
              <a:ext cx="656946" cy="656124"/>
            </a:xfrm>
            <a:prstGeom prst="rect">
              <a:avLst/>
            </a:prstGeom>
          </p:spPr>
        </p:pic>
      </p:grpSp>
    </p:spTree>
    <p:extLst>
      <p:ext uri="{BB962C8B-B14F-4D97-AF65-F5344CB8AC3E}">
        <p14:creationId xmlns:p14="http://schemas.microsoft.com/office/powerpoint/2010/main" val="94508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29205D-7BDC-E892-B97A-D21AFF8EB116}"/>
              </a:ext>
            </a:extLst>
          </p:cNvPr>
          <p:cNvSpPr>
            <a:spLocks noGrp="1"/>
          </p:cNvSpPr>
          <p:nvPr>
            <p:ph type="title"/>
          </p:nvPr>
        </p:nvSpPr>
        <p:spPr/>
        <p:txBody>
          <a:bodyPr/>
          <a:lstStyle/>
          <a:p>
            <a:r>
              <a:rPr lang="en-US"/>
              <a:t>CXL™ 3.0 Enhancements </a:t>
            </a:r>
          </a:p>
        </p:txBody>
      </p:sp>
      <p:sp>
        <p:nvSpPr>
          <p:cNvPr id="7" name="Content Placeholder 6">
            <a:extLst>
              <a:ext uri="{FF2B5EF4-FFF2-40B4-BE49-F238E27FC236}">
                <a16:creationId xmlns:a16="http://schemas.microsoft.com/office/drawing/2014/main" id="{0E7A9497-8691-2358-0074-84AF57E2C815}"/>
              </a:ext>
            </a:extLst>
          </p:cNvPr>
          <p:cNvSpPr>
            <a:spLocks noGrp="1"/>
          </p:cNvSpPr>
          <p:nvPr>
            <p:ph idx="1"/>
          </p:nvPr>
        </p:nvSpPr>
        <p:spPr>
          <a:xfrm>
            <a:off x="381000" y="1487056"/>
            <a:ext cx="11123000" cy="1549549"/>
          </a:xfrm>
        </p:spPr>
        <p:txBody>
          <a:bodyPr>
            <a:normAutofit/>
          </a:bodyPr>
          <a:lstStyle/>
          <a:p>
            <a:r>
              <a:rPr lang="en-US" sz="2000"/>
              <a:t>Bandwidth doubling with 64 GT/s at 0-latency add </a:t>
            </a:r>
          </a:p>
          <a:p>
            <a:r>
              <a:rPr lang="en-US" sz="2000"/>
              <a:t>Protocol enhancements with direct peer-to-peer to HDM memory</a:t>
            </a:r>
          </a:p>
          <a:p>
            <a:r>
              <a:rPr lang="en-US" sz="2000"/>
              <a:t>Composable systems with spine/leaf architecture at rack/pod </a:t>
            </a:r>
          </a:p>
        </p:txBody>
      </p:sp>
      <p:sp>
        <p:nvSpPr>
          <p:cNvPr id="125" name="Footer Placeholder 5">
            <a:extLst>
              <a:ext uri="{FF2B5EF4-FFF2-40B4-BE49-F238E27FC236}">
                <a16:creationId xmlns:a16="http://schemas.microsoft.com/office/drawing/2014/main" id="{2F32F533-637C-4B1F-92B7-7D060BE4D22F}"/>
              </a:ext>
            </a:extLst>
          </p:cNvPr>
          <p:cNvSpPr>
            <a:spLocks noGrp="1"/>
          </p:cNvSpPr>
          <p:nvPr>
            <p:ph type="ftr" sz="quarter" idx="4294967295"/>
          </p:nvPr>
        </p:nvSpPr>
        <p:spPr>
          <a:xfrm>
            <a:off x="0" y="6542088"/>
            <a:ext cx="6926263" cy="236537"/>
          </a:xfrm>
        </p:spPr>
        <p:txBody>
          <a:bodyPr/>
          <a:lstStyle/>
          <a:p>
            <a:pPr marL="115888" marR="0" lvl="0" indent="0" algn="ctr" defTabSz="9144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solidFill>
                  <a:srgbClr val="E9E9EC">
                    <a:lumMod val="75000"/>
                  </a:srgbClr>
                </a:solidFill>
                <a:effectLst/>
                <a:uLnTx/>
                <a:uFillTx/>
                <a:latin typeface="IntelOne Display Regular" panose="020B0503020203020204" pitchFamily="34" charset="77"/>
                <a:ea typeface="+mn-ea"/>
                <a:cs typeface="+mn-cs"/>
              </a:rPr>
              <a:t>Confidential  |  CXL™ Consortium 2022</a:t>
            </a:r>
            <a:endParaRPr kumimoji="0" lang="en-US" sz="1000" u="none" strike="noStrike" kern="1200" cap="none" spc="0" normalizeH="0" baseline="0" noProof="0">
              <a:ln>
                <a:noFill/>
              </a:ln>
              <a:solidFill>
                <a:srgbClr val="E9E9EC">
                  <a:lumMod val="50000"/>
                </a:srgbClr>
              </a:solidFill>
              <a:effectLst/>
              <a:uLnTx/>
              <a:uFillTx/>
              <a:latin typeface="IntelOne Display Regular" panose="020B0503020203020204" pitchFamily="34" charset="77"/>
              <a:ea typeface="+mn-ea"/>
              <a:cs typeface="+mn-cs"/>
            </a:endParaRPr>
          </a:p>
        </p:txBody>
      </p:sp>
      <p:grpSp>
        <p:nvGrpSpPr>
          <p:cNvPr id="120" name="Group 119">
            <a:extLst>
              <a:ext uri="{FF2B5EF4-FFF2-40B4-BE49-F238E27FC236}">
                <a16:creationId xmlns:a16="http://schemas.microsoft.com/office/drawing/2014/main" id="{00088B23-7300-C5B9-1176-F6571E39095D}"/>
              </a:ext>
            </a:extLst>
          </p:cNvPr>
          <p:cNvGrpSpPr/>
          <p:nvPr/>
        </p:nvGrpSpPr>
        <p:grpSpPr>
          <a:xfrm>
            <a:off x="1485511" y="4745093"/>
            <a:ext cx="1035791" cy="64241"/>
            <a:chOff x="1517968" y="5033852"/>
            <a:chExt cx="1035791" cy="64241"/>
          </a:xfrm>
        </p:grpSpPr>
        <p:sp>
          <p:nvSpPr>
            <p:cNvPr id="121" name="Oval 120">
              <a:extLst>
                <a:ext uri="{FF2B5EF4-FFF2-40B4-BE49-F238E27FC236}">
                  <a16:creationId xmlns:a16="http://schemas.microsoft.com/office/drawing/2014/main" id="{69B374FB-F1D6-5013-82D6-B9DB365435D8}"/>
                </a:ext>
              </a:extLst>
            </p:cNvPr>
            <p:cNvSpPr/>
            <p:nvPr/>
          </p:nvSpPr>
          <p:spPr>
            <a:xfrm>
              <a:off x="15179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1B0C3BFF-1F68-398A-1903-C8176D465BFD}"/>
                </a:ext>
              </a:extLst>
            </p:cNvPr>
            <p:cNvSpPr/>
            <p:nvPr/>
          </p:nvSpPr>
          <p:spPr>
            <a:xfrm>
              <a:off x="16259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72C05687-040D-24AD-2368-591135D839A0}"/>
                </a:ext>
              </a:extLst>
            </p:cNvPr>
            <p:cNvSpPr/>
            <p:nvPr/>
          </p:nvSpPr>
          <p:spPr>
            <a:xfrm>
              <a:off x="17338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91136783-0854-6718-7ABE-4513128AFD06}"/>
                </a:ext>
              </a:extLst>
            </p:cNvPr>
            <p:cNvSpPr/>
            <p:nvPr/>
          </p:nvSpPr>
          <p:spPr>
            <a:xfrm>
              <a:off x="18418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C0014179-CBEF-4C50-E7A9-DB665826FF08}"/>
                </a:ext>
              </a:extLst>
            </p:cNvPr>
            <p:cNvSpPr/>
            <p:nvPr/>
          </p:nvSpPr>
          <p:spPr>
            <a:xfrm>
              <a:off x="19497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81246154-3022-9827-E8B3-7784B88CEC8B}"/>
                </a:ext>
              </a:extLst>
            </p:cNvPr>
            <p:cNvSpPr/>
            <p:nvPr/>
          </p:nvSpPr>
          <p:spPr>
            <a:xfrm>
              <a:off x="20577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6C9E80E4-6DFD-66BD-1B8F-2A4820AD601B}"/>
                </a:ext>
              </a:extLst>
            </p:cNvPr>
            <p:cNvSpPr/>
            <p:nvPr/>
          </p:nvSpPr>
          <p:spPr>
            <a:xfrm>
              <a:off x="21656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D86A2000-22DE-ED61-AEF8-83916232CA4C}"/>
                </a:ext>
              </a:extLst>
            </p:cNvPr>
            <p:cNvSpPr/>
            <p:nvPr/>
          </p:nvSpPr>
          <p:spPr>
            <a:xfrm>
              <a:off x="22736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2182DF5C-6A48-3383-F142-5B477580F693}"/>
                </a:ext>
              </a:extLst>
            </p:cNvPr>
            <p:cNvSpPr/>
            <p:nvPr/>
          </p:nvSpPr>
          <p:spPr>
            <a:xfrm>
              <a:off x="24895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C9FB3A4-0267-677D-C104-B73996A31383}"/>
                </a:ext>
              </a:extLst>
            </p:cNvPr>
            <p:cNvSpPr/>
            <p:nvPr/>
          </p:nvSpPr>
          <p:spPr>
            <a:xfrm>
              <a:off x="23815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CA0AEEF9-9319-3BC2-EE26-21F88ED1E1C7}"/>
              </a:ext>
            </a:extLst>
          </p:cNvPr>
          <p:cNvGrpSpPr/>
          <p:nvPr/>
        </p:nvGrpSpPr>
        <p:grpSpPr>
          <a:xfrm>
            <a:off x="3426591" y="4729715"/>
            <a:ext cx="1035791" cy="64241"/>
            <a:chOff x="1517968" y="5033852"/>
            <a:chExt cx="1035791" cy="64241"/>
          </a:xfrm>
        </p:grpSpPr>
        <p:sp>
          <p:nvSpPr>
            <p:cNvPr id="134" name="Oval 133">
              <a:extLst>
                <a:ext uri="{FF2B5EF4-FFF2-40B4-BE49-F238E27FC236}">
                  <a16:creationId xmlns:a16="http://schemas.microsoft.com/office/drawing/2014/main" id="{F6E011D0-DEA9-8515-D71F-405F996D777F}"/>
                </a:ext>
              </a:extLst>
            </p:cNvPr>
            <p:cNvSpPr/>
            <p:nvPr/>
          </p:nvSpPr>
          <p:spPr>
            <a:xfrm>
              <a:off x="15179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4FB7C415-E22C-8EAA-528E-205C7AD8DF92}"/>
                </a:ext>
              </a:extLst>
            </p:cNvPr>
            <p:cNvSpPr/>
            <p:nvPr/>
          </p:nvSpPr>
          <p:spPr>
            <a:xfrm>
              <a:off x="16259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B266AF94-2F8B-2E68-F6AD-69073CB75D27}"/>
                </a:ext>
              </a:extLst>
            </p:cNvPr>
            <p:cNvSpPr/>
            <p:nvPr/>
          </p:nvSpPr>
          <p:spPr>
            <a:xfrm>
              <a:off x="17338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DD2E8A50-5444-76B9-54C0-54DE5C936DB1}"/>
                </a:ext>
              </a:extLst>
            </p:cNvPr>
            <p:cNvSpPr/>
            <p:nvPr/>
          </p:nvSpPr>
          <p:spPr>
            <a:xfrm>
              <a:off x="18418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2E10EA4D-FFE6-834A-A856-F21A0360F516}"/>
                </a:ext>
              </a:extLst>
            </p:cNvPr>
            <p:cNvSpPr/>
            <p:nvPr/>
          </p:nvSpPr>
          <p:spPr>
            <a:xfrm>
              <a:off x="19497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7F3CCF28-627C-121A-395A-64209CDDF533}"/>
                </a:ext>
              </a:extLst>
            </p:cNvPr>
            <p:cNvSpPr/>
            <p:nvPr/>
          </p:nvSpPr>
          <p:spPr>
            <a:xfrm>
              <a:off x="20577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E9B8B10-F6A1-F4D7-BE70-4F49BA020109}"/>
                </a:ext>
              </a:extLst>
            </p:cNvPr>
            <p:cNvSpPr/>
            <p:nvPr/>
          </p:nvSpPr>
          <p:spPr>
            <a:xfrm>
              <a:off x="21656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FAE13D1-AD3B-5B0F-480E-829B037E858B}"/>
                </a:ext>
              </a:extLst>
            </p:cNvPr>
            <p:cNvSpPr/>
            <p:nvPr/>
          </p:nvSpPr>
          <p:spPr>
            <a:xfrm>
              <a:off x="22736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7418DB87-93E3-2E87-5F9A-229B54B388FF}"/>
                </a:ext>
              </a:extLst>
            </p:cNvPr>
            <p:cNvSpPr/>
            <p:nvPr/>
          </p:nvSpPr>
          <p:spPr>
            <a:xfrm>
              <a:off x="248951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6DA0FBB3-4980-796F-AC47-ED6580653CE5}"/>
                </a:ext>
              </a:extLst>
            </p:cNvPr>
            <p:cNvSpPr/>
            <p:nvPr/>
          </p:nvSpPr>
          <p:spPr>
            <a:xfrm>
              <a:off x="2381568" y="5033852"/>
              <a:ext cx="64241" cy="64241"/>
            </a:xfrm>
            <a:prstGeom prst="ellips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143">
            <a:extLst>
              <a:ext uri="{FF2B5EF4-FFF2-40B4-BE49-F238E27FC236}">
                <a16:creationId xmlns:a16="http://schemas.microsoft.com/office/drawing/2014/main" id="{9AAF7C0F-F866-A1F4-86F7-9EFB8A65BBDC}"/>
              </a:ext>
            </a:extLst>
          </p:cNvPr>
          <p:cNvSpPr/>
          <p:nvPr/>
        </p:nvSpPr>
        <p:spPr>
          <a:xfrm>
            <a:off x="695930" y="4817322"/>
            <a:ext cx="5780266" cy="955035"/>
          </a:xfrm>
          <a:custGeom>
            <a:avLst/>
            <a:gdLst>
              <a:gd name="connsiteX0" fmla="*/ 6553200 w 6553200"/>
              <a:gd name="connsiteY0" fmla="*/ 609600 h 1181100"/>
              <a:gd name="connsiteX1" fmla="*/ 5664200 w 6553200"/>
              <a:gd name="connsiteY1" fmla="*/ 863600 h 1181100"/>
              <a:gd name="connsiteX2" fmla="*/ 0 w 6553200"/>
              <a:gd name="connsiteY2" fmla="*/ 863600 h 1181100"/>
              <a:gd name="connsiteX3" fmla="*/ 0 w 6553200"/>
              <a:gd name="connsiteY3" fmla="*/ 1181100 h 1181100"/>
              <a:gd name="connsiteX4" fmla="*/ 0 w 6553200"/>
              <a:gd name="connsiteY4" fmla="*/ 0 h 1181100"/>
              <a:gd name="connsiteX5" fmla="*/ 5651500 w 6553200"/>
              <a:gd name="connsiteY5" fmla="*/ 0 h 1181100"/>
              <a:gd name="connsiteX6" fmla="*/ 6489700 w 6553200"/>
              <a:gd name="connsiteY6" fmla="*/ 406400 h 1181100"/>
              <a:gd name="connsiteX7" fmla="*/ 6489700 w 6553200"/>
              <a:gd name="connsiteY7" fmla="*/ 406400 h 1181100"/>
              <a:gd name="connsiteX8" fmla="*/ 6489700 w 6553200"/>
              <a:gd name="connsiteY8" fmla="*/ 406400 h 1181100"/>
              <a:gd name="connsiteX0" fmla="*/ 6553200 w 6553200"/>
              <a:gd name="connsiteY0" fmla="*/ 988597 h 1560097"/>
              <a:gd name="connsiteX1" fmla="*/ 5664200 w 6553200"/>
              <a:gd name="connsiteY1" fmla="*/ 1242597 h 1560097"/>
              <a:gd name="connsiteX2" fmla="*/ 0 w 6553200"/>
              <a:gd name="connsiteY2" fmla="*/ 1242597 h 1560097"/>
              <a:gd name="connsiteX3" fmla="*/ 0 w 6553200"/>
              <a:gd name="connsiteY3" fmla="*/ 1560097 h 1560097"/>
              <a:gd name="connsiteX4" fmla="*/ 0 w 6553200"/>
              <a:gd name="connsiteY4" fmla="*/ 378997 h 1560097"/>
              <a:gd name="connsiteX5" fmla="*/ 5651500 w 6553200"/>
              <a:gd name="connsiteY5" fmla="*/ 378997 h 1560097"/>
              <a:gd name="connsiteX6" fmla="*/ 6489700 w 6553200"/>
              <a:gd name="connsiteY6" fmla="*/ 785397 h 1560097"/>
              <a:gd name="connsiteX7" fmla="*/ 6489700 w 6553200"/>
              <a:gd name="connsiteY7" fmla="*/ 785397 h 1560097"/>
              <a:gd name="connsiteX8" fmla="*/ 6516259 w 6553200"/>
              <a:gd name="connsiteY8" fmla="*/ 0 h 1560097"/>
              <a:gd name="connsiteX0" fmla="*/ 6553200 w 6553200"/>
              <a:gd name="connsiteY0" fmla="*/ 988597 h 1560097"/>
              <a:gd name="connsiteX1" fmla="*/ 5664200 w 6553200"/>
              <a:gd name="connsiteY1" fmla="*/ 1242597 h 1560097"/>
              <a:gd name="connsiteX2" fmla="*/ 0 w 6553200"/>
              <a:gd name="connsiteY2" fmla="*/ 1242597 h 1560097"/>
              <a:gd name="connsiteX3" fmla="*/ 0 w 6553200"/>
              <a:gd name="connsiteY3" fmla="*/ 1560097 h 1560097"/>
              <a:gd name="connsiteX4" fmla="*/ 0 w 6553200"/>
              <a:gd name="connsiteY4" fmla="*/ 378997 h 1560097"/>
              <a:gd name="connsiteX5" fmla="*/ 5651500 w 6553200"/>
              <a:gd name="connsiteY5" fmla="*/ 378997 h 1560097"/>
              <a:gd name="connsiteX6" fmla="*/ 6489700 w 6553200"/>
              <a:gd name="connsiteY6" fmla="*/ 785397 h 1560097"/>
              <a:gd name="connsiteX7" fmla="*/ 6516259 w 6553200"/>
              <a:gd name="connsiteY7" fmla="*/ 0 h 1560097"/>
              <a:gd name="connsiteX0" fmla="*/ 6553200 w 6553200"/>
              <a:gd name="connsiteY0" fmla="*/ 988597 h 1560097"/>
              <a:gd name="connsiteX1" fmla="*/ 5664200 w 6553200"/>
              <a:gd name="connsiteY1" fmla="*/ 1242597 h 1560097"/>
              <a:gd name="connsiteX2" fmla="*/ 0 w 6553200"/>
              <a:gd name="connsiteY2" fmla="*/ 1242597 h 1560097"/>
              <a:gd name="connsiteX3" fmla="*/ 0 w 6553200"/>
              <a:gd name="connsiteY3" fmla="*/ 1560097 h 1560097"/>
              <a:gd name="connsiteX4" fmla="*/ 0 w 6553200"/>
              <a:gd name="connsiteY4" fmla="*/ 378997 h 1560097"/>
              <a:gd name="connsiteX5" fmla="*/ 5651500 w 6553200"/>
              <a:gd name="connsiteY5" fmla="*/ 378997 h 1560097"/>
              <a:gd name="connsiteX6" fmla="*/ 6516259 w 6553200"/>
              <a:gd name="connsiteY6" fmla="*/ 0 h 1560097"/>
              <a:gd name="connsiteX0" fmla="*/ 6515258 w 6516259"/>
              <a:gd name="connsiteY0" fmla="*/ 176640 h 1560097"/>
              <a:gd name="connsiteX1" fmla="*/ 5664200 w 6516259"/>
              <a:gd name="connsiteY1" fmla="*/ 1242597 h 1560097"/>
              <a:gd name="connsiteX2" fmla="*/ 0 w 6516259"/>
              <a:gd name="connsiteY2" fmla="*/ 1242597 h 1560097"/>
              <a:gd name="connsiteX3" fmla="*/ 0 w 6516259"/>
              <a:gd name="connsiteY3" fmla="*/ 1560097 h 1560097"/>
              <a:gd name="connsiteX4" fmla="*/ 0 w 6516259"/>
              <a:gd name="connsiteY4" fmla="*/ 378997 h 1560097"/>
              <a:gd name="connsiteX5" fmla="*/ 5651500 w 6516259"/>
              <a:gd name="connsiteY5" fmla="*/ 378997 h 1560097"/>
              <a:gd name="connsiteX6" fmla="*/ 6516259 w 6516259"/>
              <a:gd name="connsiteY6" fmla="*/ 0 h 1560097"/>
              <a:gd name="connsiteX0" fmla="*/ 6515258 w 6516259"/>
              <a:gd name="connsiteY0" fmla="*/ 176640 h 1242597"/>
              <a:gd name="connsiteX1" fmla="*/ 5664200 w 6516259"/>
              <a:gd name="connsiteY1" fmla="*/ 1242597 h 1242597"/>
              <a:gd name="connsiteX2" fmla="*/ 0 w 6516259"/>
              <a:gd name="connsiteY2" fmla="*/ 1242597 h 1242597"/>
              <a:gd name="connsiteX3" fmla="*/ 0 w 6516259"/>
              <a:gd name="connsiteY3" fmla="*/ 378997 h 1242597"/>
              <a:gd name="connsiteX4" fmla="*/ 5651500 w 6516259"/>
              <a:gd name="connsiteY4" fmla="*/ 378997 h 1242597"/>
              <a:gd name="connsiteX5" fmla="*/ 6516259 w 6516259"/>
              <a:gd name="connsiteY5" fmla="*/ 0 h 1242597"/>
              <a:gd name="connsiteX0" fmla="*/ 6515258 w 6601158"/>
              <a:gd name="connsiteY0" fmla="*/ 112431 h 1178388"/>
              <a:gd name="connsiteX1" fmla="*/ 5664200 w 6601158"/>
              <a:gd name="connsiteY1" fmla="*/ 1178388 h 1178388"/>
              <a:gd name="connsiteX2" fmla="*/ 0 w 6601158"/>
              <a:gd name="connsiteY2" fmla="*/ 1178388 h 1178388"/>
              <a:gd name="connsiteX3" fmla="*/ 0 w 6601158"/>
              <a:gd name="connsiteY3" fmla="*/ 314788 h 1178388"/>
              <a:gd name="connsiteX4" fmla="*/ 5651500 w 6601158"/>
              <a:gd name="connsiteY4" fmla="*/ 314788 h 1178388"/>
              <a:gd name="connsiteX5" fmla="*/ 6601158 w 6601158"/>
              <a:gd name="connsiteY5" fmla="*/ 0 h 1178388"/>
              <a:gd name="connsiteX0" fmla="*/ 6583177 w 6601158"/>
              <a:gd name="connsiteY0" fmla="*/ 204160 h 1178388"/>
              <a:gd name="connsiteX1" fmla="*/ 5664200 w 6601158"/>
              <a:gd name="connsiteY1" fmla="*/ 1178388 h 1178388"/>
              <a:gd name="connsiteX2" fmla="*/ 0 w 6601158"/>
              <a:gd name="connsiteY2" fmla="*/ 1178388 h 1178388"/>
              <a:gd name="connsiteX3" fmla="*/ 0 w 6601158"/>
              <a:gd name="connsiteY3" fmla="*/ 314788 h 1178388"/>
              <a:gd name="connsiteX4" fmla="*/ 5651500 w 6601158"/>
              <a:gd name="connsiteY4" fmla="*/ 314788 h 1178388"/>
              <a:gd name="connsiteX5" fmla="*/ 6601158 w 6601158"/>
              <a:gd name="connsiteY5" fmla="*/ 0 h 1178388"/>
              <a:gd name="connsiteX0" fmla="*/ 6583177 w 6601158"/>
              <a:gd name="connsiteY0" fmla="*/ 204160 h 1178388"/>
              <a:gd name="connsiteX1" fmla="*/ 5664200 w 6601158"/>
              <a:gd name="connsiteY1" fmla="*/ 1178388 h 1178388"/>
              <a:gd name="connsiteX2" fmla="*/ 0 w 6601158"/>
              <a:gd name="connsiteY2" fmla="*/ 1178388 h 1178388"/>
              <a:gd name="connsiteX3" fmla="*/ 0 w 6601158"/>
              <a:gd name="connsiteY3" fmla="*/ 314788 h 1178388"/>
              <a:gd name="connsiteX4" fmla="*/ 6441062 w 6601158"/>
              <a:gd name="connsiteY4" fmla="*/ 314788 h 1178388"/>
              <a:gd name="connsiteX5" fmla="*/ 6601158 w 6601158"/>
              <a:gd name="connsiteY5" fmla="*/ 0 h 1178388"/>
              <a:gd name="connsiteX0" fmla="*/ 6583177 w 6601158"/>
              <a:gd name="connsiteY0" fmla="*/ 204160 h 1178388"/>
              <a:gd name="connsiteX1" fmla="*/ 6428293 w 6601158"/>
              <a:gd name="connsiteY1" fmla="*/ 1178388 h 1178388"/>
              <a:gd name="connsiteX2" fmla="*/ 0 w 6601158"/>
              <a:gd name="connsiteY2" fmla="*/ 1178388 h 1178388"/>
              <a:gd name="connsiteX3" fmla="*/ 0 w 6601158"/>
              <a:gd name="connsiteY3" fmla="*/ 314788 h 1178388"/>
              <a:gd name="connsiteX4" fmla="*/ 6441062 w 6601158"/>
              <a:gd name="connsiteY4" fmla="*/ 314788 h 1178388"/>
              <a:gd name="connsiteX5" fmla="*/ 6601158 w 6601158"/>
              <a:gd name="connsiteY5" fmla="*/ 0 h 117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158" h="1178388">
                <a:moveTo>
                  <a:pt x="6583177" y="204160"/>
                </a:moveTo>
                <a:lnTo>
                  <a:pt x="6428293" y="1178388"/>
                </a:lnTo>
                <a:lnTo>
                  <a:pt x="0" y="1178388"/>
                </a:lnTo>
                <a:lnTo>
                  <a:pt x="0" y="314788"/>
                </a:lnTo>
                <a:lnTo>
                  <a:pt x="6441062" y="314788"/>
                </a:lnTo>
                <a:lnTo>
                  <a:pt x="6601158" y="0"/>
                </a:lnTo>
              </a:path>
            </a:pathLst>
          </a:cu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a:extLst>
              <a:ext uri="{FF2B5EF4-FFF2-40B4-BE49-F238E27FC236}">
                <a16:creationId xmlns:a16="http://schemas.microsoft.com/office/drawing/2014/main" id="{F9479362-9099-A3B5-F4E5-55B2D9BB38F2}"/>
              </a:ext>
            </a:extLst>
          </p:cNvPr>
          <p:cNvSpPr/>
          <p:nvPr/>
        </p:nvSpPr>
        <p:spPr>
          <a:xfrm>
            <a:off x="1290926" y="3990132"/>
            <a:ext cx="5180722" cy="926176"/>
          </a:xfrm>
          <a:custGeom>
            <a:avLst/>
            <a:gdLst>
              <a:gd name="connsiteX0" fmla="*/ 6553200 w 6553200"/>
              <a:gd name="connsiteY0" fmla="*/ 609600 h 1181100"/>
              <a:gd name="connsiteX1" fmla="*/ 5664200 w 6553200"/>
              <a:gd name="connsiteY1" fmla="*/ 863600 h 1181100"/>
              <a:gd name="connsiteX2" fmla="*/ 0 w 6553200"/>
              <a:gd name="connsiteY2" fmla="*/ 863600 h 1181100"/>
              <a:gd name="connsiteX3" fmla="*/ 0 w 6553200"/>
              <a:gd name="connsiteY3" fmla="*/ 1181100 h 1181100"/>
              <a:gd name="connsiteX4" fmla="*/ 0 w 6553200"/>
              <a:gd name="connsiteY4" fmla="*/ 0 h 1181100"/>
              <a:gd name="connsiteX5" fmla="*/ 5651500 w 6553200"/>
              <a:gd name="connsiteY5" fmla="*/ 0 h 1181100"/>
              <a:gd name="connsiteX6" fmla="*/ 6489700 w 6553200"/>
              <a:gd name="connsiteY6" fmla="*/ 406400 h 1181100"/>
              <a:gd name="connsiteX7" fmla="*/ 6489700 w 6553200"/>
              <a:gd name="connsiteY7" fmla="*/ 406400 h 1181100"/>
              <a:gd name="connsiteX8" fmla="*/ 6489700 w 6553200"/>
              <a:gd name="connsiteY8" fmla="*/ 406400 h 1181100"/>
              <a:gd name="connsiteX0" fmla="*/ 6553200 w 6553200"/>
              <a:gd name="connsiteY0" fmla="*/ 660400 h 1231900"/>
              <a:gd name="connsiteX1" fmla="*/ 5664200 w 6553200"/>
              <a:gd name="connsiteY1" fmla="*/ 914400 h 1231900"/>
              <a:gd name="connsiteX2" fmla="*/ 0 w 6553200"/>
              <a:gd name="connsiteY2" fmla="*/ 914400 h 1231900"/>
              <a:gd name="connsiteX3" fmla="*/ 0 w 6553200"/>
              <a:gd name="connsiteY3" fmla="*/ 1231900 h 1231900"/>
              <a:gd name="connsiteX4" fmla="*/ 0 w 6553200"/>
              <a:gd name="connsiteY4" fmla="*/ 50800 h 1231900"/>
              <a:gd name="connsiteX5" fmla="*/ 5651500 w 6553200"/>
              <a:gd name="connsiteY5" fmla="*/ 50800 h 1231900"/>
              <a:gd name="connsiteX6" fmla="*/ 6489700 w 6553200"/>
              <a:gd name="connsiteY6" fmla="*/ 457200 h 1231900"/>
              <a:gd name="connsiteX7" fmla="*/ 6489700 w 6553200"/>
              <a:gd name="connsiteY7" fmla="*/ 457200 h 1231900"/>
              <a:gd name="connsiteX8" fmla="*/ 6502400 w 6553200"/>
              <a:gd name="connsiteY8" fmla="*/ 0 h 1231900"/>
              <a:gd name="connsiteX0" fmla="*/ 6553200 w 6553200"/>
              <a:gd name="connsiteY0" fmla="*/ 660400 h 1231900"/>
              <a:gd name="connsiteX1" fmla="*/ 5664200 w 6553200"/>
              <a:gd name="connsiteY1" fmla="*/ 914400 h 1231900"/>
              <a:gd name="connsiteX2" fmla="*/ 0 w 6553200"/>
              <a:gd name="connsiteY2" fmla="*/ 914400 h 1231900"/>
              <a:gd name="connsiteX3" fmla="*/ 0 w 6553200"/>
              <a:gd name="connsiteY3" fmla="*/ 1231900 h 1231900"/>
              <a:gd name="connsiteX4" fmla="*/ 0 w 6553200"/>
              <a:gd name="connsiteY4" fmla="*/ 50800 h 1231900"/>
              <a:gd name="connsiteX5" fmla="*/ 5651500 w 6553200"/>
              <a:gd name="connsiteY5" fmla="*/ 50800 h 1231900"/>
              <a:gd name="connsiteX6" fmla="*/ 6489700 w 6553200"/>
              <a:gd name="connsiteY6" fmla="*/ 457200 h 1231900"/>
              <a:gd name="connsiteX7" fmla="*/ 6501082 w 6553200"/>
              <a:gd name="connsiteY7" fmla="*/ 5691 h 1231900"/>
              <a:gd name="connsiteX8" fmla="*/ 6502400 w 6553200"/>
              <a:gd name="connsiteY8" fmla="*/ 0 h 1231900"/>
              <a:gd name="connsiteX0" fmla="*/ 6553200 w 6553200"/>
              <a:gd name="connsiteY0" fmla="*/ 660400 h 1231900"/>
              <a:gd name="connsiteX1" fmla="*/ 5664200 w 6553200"/>
              <a:gd name="connsiteY1" fmla="*/ 914400 h 1231900"/>
              <a:gd name="connsiteX2" fmla="*/ 0 w 6553200"/>
              <a:gd name="connsiteY2" fmla="*/ 914400 h 1231900"/>
              <a:gd name="connsiteX3" fmla="*/ 0 w 6553200"/>
              <a:gd name="connsiteY3" fmla="*/ 1231900 h 1231900"/>
              <a:gd name="connsiteX4" fmla="*/ 0 w 6553200"/>
              <a:gd name="connsiteY4" fmla="*/ 50800 h 1231900"/>
              <a:gd name="connsiteX5" fmla="*/ 5651500 w 6553200"/>
              <a:gd name="connsiteY5" fmla="*/ 50800 h 1231900"/>
              <a:gd name="connsiteX6" fmla="*/ 6501082 w 6553200"/>
              <a:gd name="connsiteY6" fmla="*/ 5691 h 1231900"/>
              <a:gd name="connsiteX7" fmla="*/ 6502400 w 6553200"/>
              <a:gd name="connsiteY7" fmla="*/ 0 h 1231900"/>
              <a:gd name="connsiteX0" fmla="*/ 6511464 w 6511464"/>
              <a:gd name="connsiteY0" fmla="*/ 170949 h 1231900"/>
              <a:gd name="connsiteX1" fmla="*/ 5664200 w 6511464"/>
              <a:gd name="connsiteY1" fmla="*/ 914400 h 1231900"/>
              <a:gd name="connsiteX2" fmla="*/ 0 w 6511464"/>
              <a:gd name="connsiteY2" fmla="*/ 914400 h 1231900"/>
              <a:gd name="connsiteX3" fmla="*/ 0 w 6511464"/>
              <a:gd name="connsiteY3" fmla="*/ 1231900 h 1231900"/>
              <a:gd name="connsiteX4" fmla="*/ 0 w 6511464"/>
              <a:gd name="connsiteY4" fmla="*/ 50800 h 1231900"/>
              <a:gd name="connsiteX5" fmla="*/ 5651500 w 6511464"/>
              <a:gd name="connsiteY5" fmla="*/ 50800 h 1231900"/>
              <a:gd name="connsiteX6" fmla="*/ 6501082 w 6511464"/>
              <a:gd name="connsiteY6" fmla="*/ 5691 h 1231900"/>
              <a:gd name="connsiteX7" fmla="*/ 6502400 w 6511464"/>
              <a:gd name="connsiteY7" fmla="*/ 0 h 1231900"/>
              <a:gd name="connsiteX0" fmla="*/ 6511464 w 6511464"/>
              <a:gd name="connsiteY0" fmla="*/ 170949 h 914400"/>
              <a:gd name="connsiteX1" fmla="*/ 5664200 w 6511464"/>
              <a:gd name="connsiteY1" fmla="*/ 914400 h 914400"/>
              <a:gd name="connsiteX2" fmla="*/ 0 w 6511464"/>
              <a:gd name="connsiteY2" fmla="*/ 914400 h 914400"/>
              <a:gd name="connsiteX3" fmla="*/ 0 w 6511464"/>
              <a:gd name="connsiteY3" fmla="*/ 50800 h 914400"/>
              <a:gd name="connsiteX4" fmla="*/ 5651500 w 6511464"/>
              <a:gd name="connsiteY4" fmla="*/ 50800 h 914400"/>
              <a:gd name="connsiteX5" fmla="*/ 6501082 w 6511464"/>
              <a:gd name="connsiteY5" fmla="*/ 5691 h 914400"/>
              <a:gd name="connsiteX6" fmla="*/ 6502400 w 6511464"/>
              <a:gd name="connsiteY6" fmla="*/ 0 h 914400"/>
              <a:gd name="connsiteX0" fmla="*/ 6511464 w 6511464"/>
              <a:gd name="connsiteY0" fmla="*/ 170949 h 914400"/>
              <a:gd name="connsiteX1" fmla="*/ 5664200 w 6511464"/>
              <a:gd name="connsiteY1" fmla="*/ 914400 h 914400"/>
              <a:gd name="connsiteX2" fmla="*/ 0 w 6511464"/>
              <a:gd name="connsiteY2" fmla="*/ 914400 h 914400"/>
              <a:gd name="connsiteX3" fmla="*/ 0 w 6511464"/>
              <a:gd name="connsiteY3" fmla="*/ 50800 h 914400"/>
              <a:gd name="connsiteX4" fmla="*/ 6361623 w 6511464"/>
              <a:gd name="connsiteY4" fmla="*/ 50800 h 914400"/>
              <a:gd name="connsiteX5" fmla="*/ 6501082 w 6511464"/>
              <a:gd name="connsiteY5" fmla="*/ 5691 h 914400"/>
              <a:gd name="connsiteX6" fmla="*/ 6502400 w 6511464"/>
              <a:gd name="connsiteY6" fmla="*/ 0 h 914400"/>
              <a:gd name="connsiteX0" fmla="*/ 6511464 w 6511464"/>
              <a:gd name="connsiteY0" fmla="*/ 170949 h 914400"/>
              <a:gd name="connsiteX1" fmla="*/ 6318261 w 6511464"/>
              <a:gd name="connsiteY1" fmla="*/ 914400 h 914400"/>
              <a:gd name="connsiteX2" fmla="*/ 0 w 6511464"/>
              <a:gd name="connsiteY2" fmla="*/ 914400 h 914400"/>
              <a:gd name="connsiteX3" fmla="*/ 0 w 6511464"/>
              <a:gd name="connsiteY3" fmla="*/ 50800 h 914400"/>
              <a:gd name="connsiteX4" fmla="*/ 6361623 w 6511464"/>
              <a:gd name="connsiteY4" fmla="*/ 50800 h 914400"/>
              <a:gd name="connsiteX5" fmla="*/ 6501082 w 6511464"/>
              <a:gd name="connsiteY5" fmla="*/ 5691 h 914400"/>
              <a:gd name="connsiteX6" fmla="*/ 6502400 w 6511464"/>
              <a:gd name="connsiteY6" fmla="*/ 0 h 914400"/>
              <a:gd name="connsiteX0" fmla="*/ 6511464 w 6511464"/>
              <a:gd name="connsiteY0" fmla="*/ 163609 h 914400"/>
              <a:gd name="connsiteX1" fmla="*/ 6318261 w 6511464"/>
              <a:gd name="connsiteY1" fmla="*/ 914400 h 914400"/>
              <a:gd name="connsiteX2" fmla="*/ 0 w 6511464"/>
              <a:gd name="connsiteY2" fmla="*/ 914400 h 914400"/>
              <a:gd name="connsiteX3" fmla="*/ 0 w 6511464"/>
              <a:gd name="connsiteY3" fmla="*/ 50800 h 914400"/>
              <a:gd name="connsiteX4" fmla="*/ 6361623 w 6511464"/>
              <a:gd name="connsiteY4" fmla="*/ 50800 h 914400"/>
              <a:gd name="connsiteX5" fmla="*/ 6501082 w 6511464"/>
              <a:gd name="connsiteY5" fmla="*/ 5691 h 914400"/>
              <a:gd name="connsiteX6" fmla="*/ 6502400 w 6511464"/>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1464" h="914400">
                <a:moveTo>
                  <a:pt x="6511464" y="163609"/>
                </a:moveTo>
                <a:lnTo>
                  <a:pt x="6318261" y="914400"/>
                </a:lnTo>
                <a:lnTo>
                  <a:pt x="0" y="914400"/>
                </a:lnTo>
                <a:lnTo>
                  <a:pt x="0" y="50800"/>
                </a:lnTo>
                <a:lnTo>
                  <a:pt x="6361623" y="50800"/>
                </a:lnTo>
                <a:lnTo>
                  <a:pt x="6501082" y="5691"/>
                </a:lnTo>
                <a:lnTo>
                  <a:pt x="6502400" y="0"/>
                </a:lnTo>
              </a:path>
            </a:pathLst>
          </a:cu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a:extLst>
              <a:ext uri="{FF2B5EF4-FFF2-40B4-BE49-F238E27FC236}">
                <a16:creationId xmlns:a16="http://schemas.microsoft.com/office/drawing/2014/main" id="{55BB1307-97C3-6E92-24EB-F5156CE968E1}"/>
              </a:ext>
            </a:extLst>
          </p:cNvPr>
          <p:cNvSpPr/>
          <p:nvPr/>
        </p:nvSpPr>
        <p:spPr>
          <a:xfrm>
            <a:off x="1294739" y="3087930"/>
            <a:ext cx="5169323" cy="833825"/>
          </a:xfrm>
          <a:custGeom>
            <a:avLst/>
            <a:gdLst>
              <a:gd name="connsiteX0" fmla="*/ 6553200 w 6553200"/>
              <a:gd name="connsiteY0" fmla="*/ 609600 h 1181100"/>
              <a:gd name="connsiteX1" fmla="*/ 5664200 w 6553200"/>
              <a:gd name="connsiteY1" fmla="*/ 863600 h 1181100"/>
              <a:gd name="connsiteX2" fmla="*/ 0 w 6553200"/>
              <a:gd name="connsiteY2" fmla="*/ 863600 h 1181100"/>
              <a:gd name="connsiteX3" fmla="*/ 0 w 6553200"/>
              <a:gd name="connsiteY3" fmla="*/ 1181100 h 1181100"/>
              <a:gd name="connsiteX4" fmla="*/ 0 w 6553200"/>
              <a:gd name="connsiteY4" fmla="*/ 0 h 1181100"/>
              <a:gd name="connsiteX5" fmla="*/ 5651500 w 6553200"/>
              <a:gd name="connsiteY5" fmla="*/ 0 h 1181100"/>
              <a:gd name="connsiteX6" fmla="*/ 6489700 w 6553200"/>
              <a:gd name="connsiteY6" fmla="*/ 406400 h 1181100"/>
              <a:gd name="connsiteX7" fmla="*/ 6489700 w 6553200"/>
              <a:gd name="connsiteY7" fmla="*/ 406400 h 1181100"/>
              <a:gd name="connsiteX8" fmla="*/ 6489700 w 6553200"/>
              <a:gd name="connsiteY8" fmla="*/ 406400 h 1181100"/>
              <a:gd name="connsiteX0" fmla="*/ 6553200 w 6553200"/>
              <a:gd name="connsiteY0" fmla="*/ 609600 h 863600"/>
              <a:gd name="connsiteX1" fmla="*/ 5664200 w 6553200"/>
              <a:gd name="connsiteY1" fmla="*/ 863600 h 863600"/>
              <a:gd name="connsiteX2" fmla="*/ 0 w 6553200"/>
              <a:gd name="connsiteY2" fmla="*/ 863600 h 863600"/>
              <a:gd name="connsiteX3" fmla="*/ 0 w 6553200"/>
              <a:gd name="connsiteY3" fmla="*/ 0 h 863600"/>
              <a:gd name="connsiteX4" fmla="*/ 5651500 w 6553200"/>
              <a:gd name="connsiteY4" fmla="*/ 0 h 863600"/>
              <a:gd name="connsiteX5" fmla="*/ 6489700 w 6553200"/>
              <a:gd name="connsiteY5" fmla="*/ 406400 h 863600"/>
              <a:gd name="connsiteX6" fmla="*/ 6489700 w 6553200"/>
              <a:gd name="connsiteY6" fmla="*/ 406400 h 863600"/>
              <a:gd name="connsiteX7" fmla="*/ 6489700 w 6553200"/>
              <a:gd name="connsiteY7" fmla="*/ 406400 h 863600"/>
              <a:gd name="connsiteX0" fmla="*/ 6553200 w 6553200"/>
              <a:gd name="connsiteY0" fmla="*/ 609600 h 863600"/>
              <a:gd name="connsiteX1" fmla="*/ 5664200 w 6553200"/>
              <a:gd name="connsiteY1" fmla="*/ 863600 h 863600"/>
              <a:gd name="connsiteX2" fmla="*/ 0 w 6553200"/>
              <a:gd name="connsiteY2" fmla="*/ 863600 h 863600"/>
              <a:gd name="connsiteX3" fmla="*/ 0 w 6553200"/>
              <a:gd name="connsiteY3" fmla="*/ 0 h 863600"/>
              <a:gd name="connsiteX4" fmla="*/ 6324248 w 6553200"/>
              <a:gd name="connsiteY4" fmla="*/ 0 h 863600"/>
              <a:gd name="connsiteX5" fmla="*/ 6489700 w 6553200"/>
              <a:gd name="connsiteY5" fmla="*/ 406400 h 863600"/>
              <a:gd name="connsiteX6" fmla="*/ 6489700 w 6553200"/>
              <a:gd name="connsiteY6" fmla="*/ 406400 h 863600"/>
              <a:gd name="connsiteX7" fmla="*/ 6489700 w 6553200"/>
              <a:gd name="connsiteY7" fmla="*/ 406400 h 863600"/>
              <a:gd name="connsiteX0" fmla="*/ 6553200 w 6553200"/>
              <a:gd name="connsiteY0" fmla="*/ 609600 h 863600"/>
              <a:gd name="connsiteX1" fmla="*/ 6355635 w 6553200"/>
              <a:gd name="connsiteY1" fmla="*/ 863600 h 863600"/>
              <a:gd name="connsiteX2" fmla="*/ 0 w 6553200"/>
              <a:gd name="connsiteY2" fmla="*/ 863600 h 863600"/>
              <a:gd name="connsiteX3" fmla="*/ 0 w 6553200"/>
              <a:gd name="connsiteY3" fmla="*/ 0 h 863600"/>
              <a:gd name="connsiteX4" fmla="*/ 6324248 w 6553200"/>
              <a:gd name="connsiteY4" fmla="*/ 0 h 863600"/>
              <a:gd name="connsiteX5" fmla="*/ 6489700 w 6553200"/>
              <a:gd name="connsiteY5" fmla="*/ 406400 h 863600"/>
              <a:gd name="connsiteX6" fmla="*/ 6489700 w 6553200"/>
              <a:gd name="connsiteY6" fmla="*/ 406400 h 863600"/>
              <a:gd name="connsiteX7" fmla="*/ 6489700 w 6553200"/>
              <a:gd name="connsiteY7" fmla="*/ 406400 h 863600"/>
              <a:gd name="connsiteX0" fmla="*/ 6497138 w 6497138"/>
              <a:gd name="connsiteY0" fmla="*/ 627231 h 863600"/>
              <a:gd name="connsiteX1" fmla="*/ 6355635 w 6497138"/>
              <a:gd name="connsiteY1" fmla="*/ 863600 h 863600"/>
              <a:gd name="connsiteX2" fmla="*/ 0 w 6497138"/>
              <a:gd name="connsiteY2" fmla="*/ 863600 h 863600"/>
              <a:gd name="connsiteX3" fmla="*/ 0 w 6497138"/>
              <a:gd name="connsiteY3" fmla="*/ 0 h 863600"/>
              <a:gd name="connsiteX4" fmla="*/ 6324248 w 6497138"/>
              <a:gd name="connsiteY4" fmla="*/ 0 h 863600"/>
              <a:gd name="connsiteX5" fmla="*/ 6489700 w 6497138"/>
              <a:gd name="connsiteY5" fmla="*/ 406400 h 863600"/>
              <a:gd name="connsiteX6" fmla="*/ 6489700 w 6497138"/>
              <a:gd name="connsiteY6" fmla="*/ 406400 h 863600"/>
              <a:gd name="connsiteX7" fmla="*/ 6489700 w 6497138"/>
              <a:gd name="connsiteY7" fmla="*/ 406400 h 863600"/>
              <a:gd name="connsiteX0" fmla="*/ 6497138 w 6497138"/>
              <a:gd name="connsiteY0" fmla="*/ 752335 h 988704"/>
              <a:gd name="connsiteX1" fmla="*/ 6355635 w 6497138"/>
              <a:gd name="connsiteY1" fmla="*/ 988704 h 988704"/>
              <a:gd name="connsiteX2" fmla="*/ 0 w 6497138"/>
              <a:gd name="connsiteY2" fmla="*/ 988704 h 988704"/>
              <a:gd name="connsiteX3" fmla="*/ 0 w 6497138"/>
              <a:gd name="connsiteY3" fmla="*/ 125104 h 988704"/>
              <a:gd name="connsiteX4" fmla="*/ 6353717 w 6497138"/>
              <a:gd name="connsiteY4" fmla="*/ 0 h 988704"/>
              <a:gd name="connsiteX5" fmla="*/ 6489700 w 6497138"/>
              <a:gd name="connsiteY5" fmla="*/ 531504 h 988704"/>
              <a:gd name="connsiteX6" fmla="*/ 6489700 w 6497138"/>
              <a:gd name="connsiteY6" fmla="*/ 531504 h 988704"/>
              <a:gd name="connsiteX7" fmla="*/ 6489700 w 6497138"/>
              <a:gd name="connsiteY7" fmla="*/ 531504 h 988704"/>
              <a:gd name="connsiteX0" fmla="*/ 6497138 w 6497138"/>
              <a:gd name="connsiteY0" fmla="*/ 752335 h 988704"/>
              <a:gd name="connsiteX1" fmla="*/ 6355635 w 6497138"/>
              <a:gd name="connsiteY1" fmla="*/ 988704 h 988704"/>
              <a:gd name="connsiteX2" fmla="*/ 0 w 6497138"/>
              <a:gd name="connsiteY2" fmla="*/ 988704 h 988704"/>
              <a:gd name="connsiteX3" fmla="*/ 14734 w 6497138"/>
              <a:gd name="connsiteY3" fmla="*/ 0 h 988704"/>
              <a:gd name="connsiteX4" fmla="*/ 6353717 w 6497138"/>
              <a:gd name="connsiteY4" fmla="*/ 0 h 988704"/>
              <a:gd name="connsiteX5" fmla="*/ 6489700 w 6497138"/>
              <a:gd name="connsiteY5" fmla="*/ 531504 h 988704"/>
              <a:gd name="connsiteX6" fmla="*/ 6489700 w 6497138"/>
              <a:gd name="connsiteY6" fmla="*/ 531504 h 988704"/>
              <a:gd name="connsiteX7" fmla="*/ 6489700 w 6497138"/>
              <a:gd name="connsiteY7" fmla="*/ 531504 h 98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7138" h="988704">
                <a:moveTo>
                  <a:pt x="6497138" y="752335"/>
                </a:moveTo>
                <a:lnTo>
                  <a:pt x="6355635" y="988704"/>
                </a:lnTo>
                <a:lnTo>
                  <a:pt x="0" y="988704"/>
                </a:lnTo>
                <a:lnTo>
                  <a:pt x="14734" y="0"/>
                </a:lnTo>
                <a:lnTo>
                  <a:pt x="6353717" y="0"/>
                </a:lnTo>
                <a:lnTo>
                  <a:pt x="6489700" y="531504"/>
                </a:lnTo>
                <a:lnTo>
                  <a:pt x="6489700" y="531504"/>
                </a:lnTo>
                <a:lnTo>
                  <a:pt x="6489700" y="531504"/>
                </a:lnTo>
              </a:path>
            </a:pathLst>
          </a:cu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21502001-7F3C-5B51-B2AE-B5F3D9DFF9C7}"/>
              </a:ext>
            </a:extLst>
          </p:cNvPr>
          <p:cNvSpPr txBox="1"/>
          <p:nvPr/>
        </p:nvSpPr>
        <p:spPr>
          <a:xfrm>
            <a:off x="8368152" y="3102145"/>
            <a:ext cx="3419870" cy="258532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strike="noStrike" kern="1200" cap="none" spc="0" normalizeH="0" baseline="0" noProof="0">
                <a:ln>
                  <a:noFill/>
                </a:ln>
                <a:solidFill>
                  <a:schemeClr val="accent1"/>
                </a:solidFill>
                <a:effectLst/>
                <a:uLnTx/>
                <a:uFillTx/>
                <a:ea typeface="+mn-ea"/>
                <a:cs typeface="+mn-cs"/>
              </a:rPr>
              <a:t>CXL 3.0 Fabric Architecture</a:t>
            </a:r>
            <a:endParaRPr kumimoji="0" lang="en-US" b="0" i="0" u="none" strike="noStrike" kern="1200" cap="none" spc="0" normalizeH="0" baseline="0" noProof="0">
              <a:ln>
                <a:noFill/>
              </a:ln>
              <a:solidFill>
                <a:schemeClr val="accent1"/>
              </a:solidFill>
              <a:effectLst/>
              <a:uLnTx/>
              <a:uFillTx/>
              <a:ea typeface="+mn-ea"/>
              <a:cs typeface="+mn-cs"/>
            </a:endParaRPr>
          </a:p>
          <a:p>
            <a:pPr marL="234950" marR="0" lvl="0" indent="-234950" algn="l" defTabSz="914400" rtl="0" eaLnBrk="1" fontAlgn="auto" latinLnBrk="0" hangingPunct="1">
              <a:lnSpc>
                <a:spcPct val="100000"/>
              </a:lnSpc>
              <a:spcBef>
                <a:spcPts val="0"/>
              </a:spcBef>
              <a:spcAft>
                <a:spcPts val="0"/>
              </a:spcAft>
              <a:buClrTx/>
              <a:buSzTx/>
              <a:buFont typeface="Wingdings" pitchFamily="2" charset="2"/>
              <a:buChar char="§"/>
              <a:defRPr/>
            </a:pPr>
            <a:r>
              <a:rPr kumimoji="0" lang="en-US" b="0" i="0" u="none" strike="noStrike" kern="1200" cap="none" spc="0" normalizeH="0" baseline="0" noProof="0">
                <a:ln>
                  <a:noFill/>
                </a:ln>
                <a:effectLst/>
                <a:uLnTx/>
                <a:uFillTx/>
                <a:ea typeface="+mn-ea"/>
                <a:cs typeface="+mn-cs"/>
              </a:rPr>
              <a:t>Interconnected spine </a:t>
            </a:r>
            <a:br>
              <a:rPr kumimoji="0" lang="en-US" b="0" i="0" u="none" strike="noStrike" kern="1200" cap="none" spc="0" normalizeH="0" baseline="0" noProof="0">
                <a:ln>
                  <a:noFill/>
                </a:ln>
                <a:effectLst/>
                <a:uLnTx/>
                <a:uFillTx/>
                <a:ea typeface="+mn-ea"/>
                <a:cs typeface="+mn-cs"/>
              </a:rPr>
            </a:br>
            <a:r>
              <a:rPr lang="en-US"/>
              <a:t>s</a:t>
            </a:r>
            <a:r>
              <a:rPr kumimoji="0" lang="en-US" b="0" i="0" u="none" strike="noStrike" kern="1200" cap="none" spc="0" normalizeH="0" baseline="0" noProof="0">
                <a:ln>
                  <a:noFill/>
                </a:ln>
                <a:effectLst/>
                <a:uLnTx/>
                <a:uFillTx/>
                <a:ea typeface="+mn-ea"/>
                <a:cs typeface="+mn-cs"/>
              </a:rPr>
              <a:t>witch </a:t>
            </a:r>
            <a:r>
              <a:rPr lang="en-US"/>
              <a:t>s</a:t>
            </a:r>
            <a:r>
              <a:rPr kumimoji="0" lang="en-US" b="0" i="0" u="none" strike="noStrike" kern="1200" cap="none" spc="0" normalizeH="0" baseline="0" noProof="0" err="1">
                <a:ln>
                  <a:noFill/>
                </a:ln>
                <a:effectLst/>
                <a:uLnTx/>
                <a:uFillTx/>
                <a:ea typeface="+mn-ea"/>
                <a:cs typeface="+mn-cs"/>
              </a:rPr>
              <a:t>ystem</a:t>
            </a:r>
            <a:endParaRPr lang="en-US"/>
          </a:p>
          <a:p>
            <a:pPr marL="234950" indent="-234950">
              <a:buFont typeface="Wingdings" pitchFamily="2" charset="2"/>
              <a:buChar char="§"/>
              <a:defRPr/>
            </a:pPr>
            <a:r>
              <a:rPr kumimoji="0" lang="en-US" b="0" i="0" u="none" strike="noStrike" kern="1200" cap="none" spc="0" normalizeH="0" baseline="0" noProof="0">
                <a:ln>
                  <a:noFill/>
                </a:ln>
                <a:effectLst/>
                <a:uLnTx/>
                <a:uFillTx/>
                <a:ea typeface="+mn-ea"/>
                <a:cs typeface="+mn-cs"/>
              </a:rPr>
              <a:t>Leaf switch NIC enclosure</a:t>
            </a:r>
          </a:p>
          <a:p>
            <a:pPr marL="234950" indent="-234950">
              <a:buFont typeface="Wingdings" pitchFamily="2" charset="2"/>
              <a:buChar char="§"/>
              <a:defRPr/>
            </a:pPr>
            <a:r>
              <a:rPr kumimoji="0" lang="en-US" b="0" i="0" u="none" strike="noStrike" kern="1200" cap="none" spc="0" normalizeH="0" baseline="0" noProof="0">
                <a:ln>
                  <a:noFill/>
                </a:ln>
                <a:effectLst/>
                <a:uLnTx/>
                <a:uFillTx/>
                <a:ea typeface="+mn-ea"/>
                <a:cs typeface="+mn-cs"/>
              </a:rPr>
              <a:t>Leaf </a:t>
            </a:r>
            <a:r>
              <a:rPr lang="en-US"/>
              <a:t>s</a:t>
            </a:r>
            <a:r>
              <a:rPr kumimoji="0" lang="en-US" b="0" i="0" u="none" strike="noStrike" kern="1200" cap="none" spc="0" normalizeH="0" baseline="0" noProof="0">
                <a:ln>
                  <a:noFill/>
                </a:ln>
                <a:effectLst/>
                <a:uLnTx/>
                <a:uFillTx/>
                <a:ea typeface="+mn-ea"/>
                <a:cs typeface="+mn-cs"/>
              </a:rPr>
              <a:t>witch CPU enclosure</a:t>
            </a:r>
            <a:endParaRPr lang="en-US"/>
          </a:p>
          <a:p>
            <a:pPr marL="234950" indent="-234950">
              <a:buFont typeface="Wingdings" pitchFamily="2" charset="2"/>
              <a:buChar char="§"/>
              <a:defRPr/>
            </a:pPr>
            <a:r>
              <a:rPr lang="en-US"/>
              <a:t>Leaf switch accelerator enclosure</a:t>
            </a:r>
            <a:endParaRPr kumimoji="0" lang="en-US" b="0" i="0" u="none" strike="noStrike" kern="1200" cap="none" spc="0" normalizeH="0" baseline="0" noProof="0">
              <a:ln>
                <a:noFill/>
              </a:ln>
              <a:effectLst/>
              <a:uLnTx/>
              <a:uFillTx/>
              <a:ea typeface="+mn-ea"/>
              <a:cs typeface="+mn-cs"/>
            </a:endParaRPr>
          </a:p>
          <a:p>
            <a:pPr marL="234950" indent="-234950">
              <a:buFont typeface="Wingdings" pitchFamily="2" charset="2"/>
              <a:buChar char="§"/>
              <a:defRPr/>
            </a:pPr>
            <a:r>
              <a:rPr kumimoji="0" lang="en-US" b="0" i="0" u="none" strike="noStrike" kern="1200" cap="none" spc="0" normalizeH="0" baseline="0" noProof="0">
                <a:ln>
                  <a:noFill/>
                </a:ln>
                <a:effectLst/>
                <a:uLnTx/>
                <a:uFillTx/>
                <a:ea typeface="+mn-ea"/>
                <a:cs typeface="+mn-cs"/>
              </a:rPr>
              <a:t>Leaf</a:t>
            </a:r>
            <a:r>
              <a:rPr lang="en-US"/>
              <a:t> switch memory e</a:t>
            </a:r>
            <a:r>
              <a:rPr kumimoji="0" lang="en-US" b="0" i="0" u="none" strike="noStrike" kern="1200" cap="none" spc="0" normalizeH="0" baseline="0" noProof="0">
                <a:ln>
                  <a:noFill/>
                </a:ln>
                <a:effectLst/>
                <a:uLnTx/>
                <a:uFillTx/>
                <a:ea typeface="+mn-ea"/>
                <a:cs typeface="+mn-cs"/>
              </a:rPr>
              <a:t>nclosure</a:t>
            </a:r>
          </a:p>
        </p:txBody>
      </p:sp>
      <p:pic>
        <p:nvPicPr>
          <p:cNvPr id="148" name="Picture 147">
            <a:extLst>
              <a:ext uri="{FF2B5EF4-FFF2-40B4-BE49-F238E27FC236}">
                <a16:creationId xmlns:a16="http://schemas.microsoft.com/office/drawing/2014/main" id="{EE4ADA38-AE90-E702-A991-6BB44D37DB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55659" y="3107675"/>
            <a:ext cx="1833571" cy="2440546"/>
          </a:xfrm>
          <a:prstGeom prst="rect">
            <a:avLst/>
          </a:prstGeom>
        </p:spPr>
      </p:pic>
      <p:sp>
        <p:nvSpPr>
          <p:cNvPr id="150" name="Rectangle 149">
            <a:extLst>
              <a:ext uri="{FF2B5EF4-FFF2-40B4-BE49-F238E27FC236}">
                <a16:creationId xmlns:a16="http://schemas.microsoft.com/office/drawing/2014/main" id="{5CD10922-B48D-79EC-B019-19C775DA389A}"/>
              </a:ext>
            </a:extLst>
          </p:cNvPr>
          <p:cNvSpPr/>
          <p:nvPr/>
        </p:nvSpPr>
        <p:spPr>
          <a:xfrm>
            <a:off x="1657815" y="5188711"/>
            <a:ext cx="595676" cy="23852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none" lIns="45720" tIns="45720" rIns="45720" bIns="45720" rtlCol="0" anchor="ctr">
            <a:spAutoFit/>
          </a:bodyPr>
          <a:lstStyle/>
          <a:p>
            <a:pPr algn="ctr" defTabSz="912091">
              <a:lnSpc>
                <a:spcPct val="95000"/>
              </a:lnSpc>
              <a:defRPr/>
            </a:pPr>
            <a:r>
              <a:rPr lang="en-US" sz="1000" kern="0">
                <a:solidFill>
                  <a:schemeClr val="bg1"/>
                </a:solidFill>
                <a:latin typeface="IntelOne Text" panose="020B0503020203020204" pitchFamily="34" charset="77"/>
              </a:rPr>
              <a:t>Memory</a:t>
            </a:r>
          </a:p>
        </p:txBody>
      </p:sp>
      <p:grpSp>
        <p:nvGrpSpPr>
          <p:cNvPr id="151" name="Group 150">
            <a:extLst>
              <a:ext uri="{FF2B5EF4-FFF2-40B4-BE49-F238E27FC236}">
                <a16:creationId xmlns:a16="http://schemas.microsoft.com/office/drawing/2014/main" id="{B270D53D-1322-03FC-825B-4A0724BBD6F4}"/>
              </a:ext>
            </a:extLst>
          </p:cNvPr>
          <p:cNvGrpSpPr/>
          <p:nvPr/>
        </p:nvGrpSpPr>
        <p:grpSpPr>
          <a:xfrm>
            <a:off x="817268" y="5188435"/>
            <a:ext cx="807272" cy="238527"/>
            <a:chOff x="1032444" y="5855371"/>
            <a:chExt cx="807272" cy="238527"/>
          </a:xfrm>
        </p:grpSpPr>
        <p:sp>
          <p:nvSpPr>
            <p:cNvPr id="152" name="Rectangle 151">
              <a:extLst>
                <a:ext uri="{FF2B5EF4-FFF2-40B4-BE49-F238E27FC236}">
                  <a16:creationId xmlns:a16="http://schemas.microsoft.com/office/drawing/2014/main" id="{EECBFF72-469C-CF36-B5F4-261F47241307}"/>
                </a:ext>
              </a:extLst>
            </p:cNvPr>
            <p:cNvSpPr/>
            <p:nvPr/>
          </p:nvSpPr>
          <p:spPr>
            <a:xfrm>
              <a:off x="1117512" y="5856706"/>
              <a:ext cx="128465" cy="12846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1F3A7744-91FF-47D8-31BA-56748AC485EC}"/>
                </a:ext>
              </a:extLst>
            </p:cNvPr>
            <p:cNvSpPr/>
            <p:nvPr/>
          </p:nvSpPr>
          <p:spPr>
            <a:xfrm>
              <a:off x="1032444" y="5855371"/>
              <a:ext cx="807272" cy="23852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lIns="45720" tIns="45720" rIns="45720" bIns="45720" rtlCol="0" anchor="ctr">
              <a:spAutoFit/>
            </a:bodyPr>
            <a:lstStyle/>
            <a:p>
              <a:pPr algn="ctr" defTabSz="912091">
                <a:lnSpc>
                  <a:spcPct val="95000"/>
                </a:lnSpc>
                <a:defRPr/>
              </a:pPr>
              <a:r>
                <a:rPr lang="en-US" sz="1000" kern="0">
                  <a:solidFill>
                    <a:schemeClr val="bg1"/>
                  </a:solidFill>
                  <a:latin typeface="IntelOne Text" panose="020B0503020203020204" pitchFamily="34" charset="77"/>
                </a:rPr>
                <a:t>Accelerator</a:t>
              </a:r>
            </a:p>
          </p:txBody>
        </p:sp>
      </p:grpSp>
      <p:sp>
        <p:nvSpPr>
          <p:cNvPr id="154" name="Rectangle 153">
            <a:extLst>
              <a:ext uri="{FF2B5EF4-FFF2-40B4-BE49-F238E27FC236}">
                <a16:creationId xmlns:a16="http://schemas.microsoft.com/office/drawing/2014/main" id="{51553BA9-FC52-FE05-48D1-52A41B7FBEE9}"/>
              </a:ext>
            </a:extLst>
          </p:cNvPr>
          <p:cNvSpPr/>
          <p:nvPr/>
        </p:nvSpPr>
        <p:spPr>
          <a:xfrm>
            <a:off x="2288520" y="5185056"/>
            <a:ext cx="462626" cy="24583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lIns="45720" tIns="45720" rIns="45720" bIns="45720" rtlCol="0" anchor="ctr">
            <a:spAutoFit/>
          </a:bodyPr>
          <a:lstStyle/>
          <a:p>
            <a:pPr algn="ctr" defTabSz="912091">
              <a:lnSpc>
                <a:spcPct val="95000"/>
              </a:lnSpc>
              <a:defRPr/>
            </a:pPr>
            <a:r>
              <a:rPr lang="en-US" sz="1000" kern="0">
                <a:solidFill>
                  <a:schemeClr val="bg1"/>
                </a:solidFill>
                <a:latin typeface="IntelOne Text" panose="020B0503020203020204" pitchFamily="34" charset="77"/>
              </a:rPr>
              <a:t>CPUs</a:t>
            </a:r>
          </a:p>
        </p:txBody>
      </p:sp>
      <p:sp>
        <p:nvSpPr>
          <p:cNvPr id="155" name="Rectangle 154">
            <a:extLst>
              <a:ext uri="{FF2B5EF4-FFF2-40B4-BE49-F238E27FC236}">
                <a16:creationId xmlns:a16="http://schemas.microsoft.com/office/drawing/2014/main" id="{7B24927A-999F-64BC-D83E-8F8731BAA63A}"/>
              </a:ext>
            </a:extLst>
          </p:cNvPr>
          <p:cNvSpPr/>
          <p:nvPr/>
        </p:nvSpPr>
        <p:spPr>
          <a:xfrm>
            <a:off x="2873824" y="5185056"/>
            <a:ext cx="462626" cy="24583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lIns="45720" tIns="45720" rIns="45720" bIns="45720" rtlCol="0" anchor="ctr">
            <a:spAutoFit/>
          </a:bodyPr>
          <a:lstStyle/>
          <a:p>
            <a:pPr algn="ctr" defTabSz="912091">
              <a:lnSpc>
                <a:spcPct val="95000"/>
              </a:lnSpc>
              <a:defRPr/>
            </a:pPr>
            <a:r>
              <a:rPr lang="en-US" sz="1000" kern="0">
                <a:solidFill>
                  <a:schemeClr val="bg1"/>
                </a:solidFill>
                <a:latin typeface="IntelOne Text" panose="020B0503020203020204" pitchFamily="34" charset="77"/>
              </a:rPr>
              <a:t>CPUs</a:t>
            </a:r>
          </a:p>
        </p:txBody>
      </p:sp>
      <p:sp>
        <p:nvSpPr>
          <p:cNvPr id="156" name="Rectangle 155">
            <a:extLst>
              <a:ext uri="{FF2B5EF4-FFF2-40B4-BE49-F238E27FC236}">
                <a16:creationId xmlns:a16="http://schemas.microsoft.com/office/drawing/2014/main" id="{1B03DC23-DB2C-6B56-933E-D18E244F64A5}"/>
              </a:ext>
            </a:extLst>
          </p:cNvPr>
          <p:cNvSpPr/>
          <p:nvPr/>
        </p:nvSpPr>
        <p:spPr>
          <a:xfrm>
            <a:off x="2722348" y="5162207"/>
            <a:ext cx="177292" cy="238527"/>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lIns="45720" tIns="45720" rIns="45720" bIns="45720" rtlCol="0" anchor="ctr">
            <a:spAutoFit/>
          </a:bodyPr>
          <a:lstStyle/>
          <a:p>
            <a:pPr algn="ctr" defTabSz="912091">
              <a:lnSpc>
                <a:spcPct val="95000"/>
              </a:lnSpc>
              <a:defRPr/>
            </a:pPr>
            <a:r>
              <a:rPr lang="en-US" sz="1000" kern="0">
                <a:solidFill>
                  <a:schemeClr val="accent1"/>
                </a:solidFill>
                <a:latin typeface="IntelOne Text" panose="020B0503020203020204" pitchFamily="34" charset="77"/>
              </a:rPr>
              <a:t>…</a:t>
            </a:r>
          </a:p>
        </p:txBody>
      </p:sp>
      <p:sp>
        <p:nvSpPr>
          <p:cNvPr id="157" name="Rectangle 156">
            <a:extLst>
              <a:ext uri="{FF2B5EF4-FFF2-40B4-BE49-F238E27FC236}">
                <a16:creationId xmlns:a16="http://schemas.microsoft.com/office/drawing/2014/main" id="{FAB61AD8-9140-F782-4240-6D0AB6FB6B91}"/>
              </a:ext>
            </a:extLst>
          </p:cNvPr>
          <p:cNvSpPr/>
          <p:nvPr/>
        </p:nvSpPr>
        <p:spPr>
          <a:xfrm>
            <a:off x="3379905" y="5188711"/>
            <a:ext cx="595676" cy="23852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none" lIns="45720" tIns="45720" rIns="45720" bIns="45720" rtlCol="0" anchor="ctr">
            <a:spAutoFit/>
          </a:bodyPr>
          <a:lstStyle/>
          <a:p>
            <a:pPr algn="ctr" defTabSz="912091">
              <a:lnSpc>
                <a:spcPct val="95000"/>
              </a:lnSpc>
              <a:defRPr/>
            </a:pPr>
            <a:r>
              <a:rPr lang="en-US" sz="1000" kern="0">
                <a:solidFill>
                  <a:schemeClr val="bg1"/>
                </a:solidFill>
                <a:latin typeface="IntelOne Text" panose="020B0503020203020204" pitchFamily="34" charset="77"/>
              </a:rPr>
              <a:t>Memory</a:t>
            </a:r>
          </a:p>
        </p:txBody>
      </p:sp>
      <p:sp>
        <p:nvSpPr>
          <p:cNvPr id="158" name="Rectangle 157">
            <a:extLst>
              <a:ext uri="{FF2B5EF4-FFF2-40B4-BE49-F238E27FC236}">
                <a16:creationId xmlns:a16="http://schemas.microsoft.com/office/drawing/2014/main" id="{579FFE5F-8ADD-4332-E144-DB1EB9713941}"/>
              </a:ext>
            </a:extLst>
          </p:cNvPr>
          <p:cNvSpPr/>
          <p:nvPr/>
        </p:nvSpPr>
        <p:spPr>
          <a:xfrm>
            <a:off x="4011094" y="5188711"/>
            <a:ext cx="499496" cy="23852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none" lIns="45720" tIns="45720" rIns="45720" bIns="45720" rtlCol="0" anchor="ctr">
            <a:spAutoFit/>
          </a:bodyPr>
          <a:lstStyle/>
          <a:p>
            <a:pPr algn="ctr" defTabSz="912091">
              <a:lnSpc>
                <a:spcPct val="95000"/>
              </a:lnSpc>
              <a:defRPr/>
            </a:pPr>
            <a:r>
              <a:rPr lang="en-US" sz="1000" kern="0">
                <a:solidFill>
                  <a:schemeClr val="bg1"/>
                </a:solidFill>
                <a:latin typeface="IntelOne Text" panose="020B0503020203020204" pitchFamily="34" charset="77"/>
              </a:rPr>
              <a:t>GFAM</a:t>
            </a:r>
          </a:p>
        </p:txBody>
      </p:sp>
      <p:sp>
        <p:nvSpPr>
          <p:cNvPr id="159" name="Rectangle 158">
            <a:extLst>
              <a:ext uri="{FF2B5EF4-FFF2-40B4-BE49-F238E27FC236}">
                <a16:creationId xmlns:a16="http://schemas.microsoft.com/office/drawing/2014/main" id="{2C68CC70-B012-1111-AE04-E6B3E847B02B}"/>
              </a:ext>
            </a:extLst>
          </p:cNvPr>
          <p:cNvSpPr/>
          <p:nvPr/>
        </p:nvSpPr>
        <p:spPr>
          <a:xfrm>
            <a:off x="4546099" y="5188711"/>
            <a:ext cx="595676" cy="23852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wrap="none" lIns="45720" tIns="45720" rIns="45720" bIns="45720" rtlCol="0" anchor="ctr">
            <a:spAutoFit/>
          </a:bodyPr>
          <a:lstStyle/>
          <a:p>
            <a:pPr algn="ctr" defTabSz="912091">
              <a:lnSpc>
                <a:spcPct val="95000"/>
              </a:lnSpc>
              <a:defRPr/>
            </a:pPr>
            <a:r>
              <a:rPr lang="en-US" sz="1000" kern="0">
                <a:solidFill>
                  <a:schemeClr val="bg1"/>
                </a:solidFill>
                <a:latin typeface="IntelOne Text" panose="020B0503020203020204" pitchFamily="34" charset="77"/>
              </a:rPr>
              <a:t>Memory</a:t>
            </a:r>
          </a:p>
        </p:txBody>
      </p:sp>
      <p:sp>
        <p:nvSpPr>
          <p:cNvPr id="160" name="Rectangle 159">
            <a:extLst>
              <a:ext uri="{FF2B5EF4-FFF2-40B4-BE49-F238E27FC236}">
                <a16:creationId xmlns:a16="http://schemas.microsoft.com/office/drawing/2014/main" id="{552DA8AB-4C12-C7E0-CE34-CC3EC07B5D12}"/>
              </a:ext>
            </a:extLst>
          </p:cNvPr>
          <p:cNvSpPr/>
          <p:nvPr/>
        </p:nvSpPr>
        <p:spPr>
          <a:xfrm>
            <a:off x="5183098" y="5188711"/>
            <a:ext cx="423514" cy="238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rtlCol="0" anchor="ctr">
            <a:spAutoFit/>
          </a:bodyPr>
          <a:lstStyle/>
          <a:p>
            <a:pPr algn="ctr" defTabSz="912091">
              <a:lnSpc>
                <a:spcPct val="95000"/>
              </a:lnSpc>
              <a:defRPr/>
            </a:pPr>
            <a:r>
              <a:rPr lang="en-US" sz="1000" kern="0">
                <a:solidFill>
                  <a:schemeClr val="bg1"/>
                </a:solidFill>
                <a:latin typeface="IntelOne Text" panose="020B0503020203020204" pitchFamily="34" charset="77"/>
              </a:rPr>
              <a:t>NIC</a:t>
            </a:r>
          </a:p>
        </p:txBody>
      </p:sp>
      <p:sp>
        <p:nvSpPr>
          <p:cNvPr id="161" name="Rectangle 160">
            <a:extLst>
              <a:ext uri="{FF2B5EF4-FFF2-40B4-BE49-F238E27FC236}">
                <a16:creationId xmlns:a16="http://schemas.microsoft.com/office/drawing/2014/main" id="{919BB0D1-8C49-04C5-CB14-319650C133FE}"/>
              </a:ext>
            </a:extLst>
          </p:cNvPr>
          <p:cNvSpPr/>
          <p:nvPr/>
        </p:nvSpPr>
        <p:spPr>
          <a:xfrm>
            <a:off x="5783214" y="5188711"/>
            <a:ext cx="423514" cy="23852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rtlCol="0" anchor="ctr">
            <a:spAutoFit/>
          </a:bodyPr>
          <a:lstStyle/>
          <a:p>
            <a:pPr algn="ctr" defTabSz="912091">
              <a:lnSpc>
                <a:spcPct val="95000"/>
              </a:lnSpc>
              <a:defRPr/>
            </a:pPr>
            <a:r>
              <a:rPr lang="en-US" sz="1000" kern="0">
                <a:solidFill>
                  <a:schemeClr val="bg1"/>
                </a:solidFill>
                <a:latin typeface="IntelOne Text" panose="020B0503020203020204" pitchFamily="34" charset="77"/>
              </a:rPr>
              <a:t>NIC</a:t>
            </a:r>
          </a:p>
        </p:txBody>
      </p:sp>
      <p:sp>
        <p:nvSpPr>
          <p:cNvPr id="162" name="Rectangle 161">
            <a:extLst>
              <a:ext uri="{FF2B5EF4-FFF2-40B4-BE49-F238E27FC236}">
                <a16:creationId xmlns:a16="http://schemas.microsoft.com/office/drawing/2014/main" id="{29EBF753-F6D3-4C40-C283-F44591A5EC1F}"/>
              </a:ext>
            </a:extLst>
          </p:cNvPr>
          <p:cNvSpPr/>
          <p:nvPr/>
        </p:nvSpPr>
        <p:spPr>
          <a:xfrm>
            <a:off x="5598326" y="5162207"/>
            <a:ext cx="177292" cy="238527"/>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lIns="45720" tIns="45720" rIns="45720" bIns="45720" rtlCol="0" anchor="ctr">
            <a:spAutoFit/>
          </a:bodyPr>
          <a:lstStyle/>
          <a:p>
            <a:pPr algn="ctr" defTabSz="912091">
              <a:lnSpc>
                <a:spcPct val="95000"/>
              </a:lnSpc>
              <a:defRPr/>
            </a:pPr>
            <a:r>
              <a:rPr lang="en-US" sz="1000" kern="0">
                <a:solidFill>
                  <a:schemeClr val="tx1"/>
                </a:solidFill>
                <a:latin typeface="IntelOne Text" panose="020B0503020203020204" pitchFamily="34" charset="77"/>
              </a:rPr>
              <a:t>…</a:t>
            </a:r>
          </a:p>
        </p:txBody>
      </p:sp>
      <p:cxnSp>
        <p:nvCxnSpPr>
          <p:cNvPr id="163" name="Elbow Connector 162">
            <a:extLst>
              <a:ext uri="{FF2B5EF4-FFF2-40B4-BE49-F238E27FC236}">
                <a16:creationId xmlns:a16="http://schemas.microsoft.com/office/drawing/2014/main" id="{D5606688-AA26-74B2-F867-696E835F13F0}"/>
              </a:ext>
            </a:extLst>
          </p:cNvPr>
          <p:cNvCxnSpPr>
            <a:cxnSpLocks/>
            <a:stCxn id="121" idx="4"/>
            <a:endCxn id="153" idx="0"/>
          </p:cNvCxnSpPr>
          <p:nvPr/>
        </p:nvCxnSpPr>
        <p:spPr>
          <a:xfrm rot="5400000">
            <a:off x="1179718" y="4850520"/>
            <a:ext cx="379101" cy="296728"/>
          </a:xfrm>
          <a:prstGeom prst="bentConnector3">
            <a:avLst>
              <a:gd name="adj1" fmla="val 50000"/>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Elbow Connector 163">
            <a:extLst>
              <a:ext uri="{FF2B5EF4-FFF2-40B4-BE49-F238E27FC236}">
                <a16:creationId xmlns:a16="http://schemas.microsoft.com/office/drawing/2014/main" id="{3E8E00E7-7C24-C304-BE87-D68EFC8EF278}"/>
              </a:ext>
            </a:extLst>
          </p:cNvPr>
          <p:cNvCxnSpPr>
            <a:cxnSpLocks/>
            <a:stCxn id="123" idx="4"/>
            <a:endCxn id="150" idx="0"/>
          </p:cNvCxnSpPr>
          <p:nvPr/>
        </p:nvCxnSpPr>
        <p:spPr>
          <a:xfrm rot="16200000" flipH="1">
            <a:off x="1654904" y="4887961"/>
            <a:ext cx="379377" cy="222121"/>
          </a:xfrm>
          <a:prstGeom prst="bentConnector3">
            <a:avLst>
              <a:gd name="adj1" fmla="val 50000"/>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Elbow Connector 165">
            <a:extLst>
              <a:ext uri="{FF2B5EF4-FFF2-40B4-BE49-F238E27FC236}">
                <a16:creationId xmlns:a16="http://schemas.microsoft.com/office/drawing/2014/main" id="{F6F2F6B2-0138-B08F-90B2-09A52660D0F1}"/>
              </a:ext>
            </a:extLst>
          </p:cNvPr>
          <p:cNvCxnSpPr>
            <a:cxnSpLocks/>
            <a:stCxn id="131" idx="4"/>
            <a:endCxn id="155" idx="0"/>
          </p:cNvCxnSpPr>
          <p:nvPr/>
        </p:nvCxnSpPr>
        <p:spPr>
          <a:xfrm rot="16200000" flipH="1">
            <a:off x="2609298" y="4689217"/>
            <a:ext cx="375722" cy="615955"/>
          </a:xfrm>
          <a:prstGeom prst="bentConnector3">
            <a:avLst>
              <a:gd name="adj1" fmla="val 49944"/>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93DC732A-456D-F35F-8681-0951D67BC1A0}"/>
              </a:ext>
            </a:extLst>
          </p:cNvPr>
          <p:cNvSpPr txBox="1"/>
          <p:nvPr/>
        </p:nvSpPr>
        <p:spPr>
          <a:xfrm>
            <a:off x="695929" y="5501636"/>
            <a:ext cx="5618415" cy="235449"/>
          </a:xfrm>
          <a:prstGeom prst="rect">
            <a:avLst/>
          </a:prstGeom>
          <a:noFill/>
        </p:spPr>
        <p:txBody>
          <a:bodyPr wrap="square" lIns="0" tIns="0" rIns="0" bIns="0" anchor="ctr" anchorCtr="0">
            <a:spAutoFit/>
          </a:bodyPr>
          <a:lstStyle/>
          <a:p>
            <a:pPr algn="ctr">
              <a:lnSpc>
                <a:spcPct val="85000"/>
              </a:lnSpc>
            </a:pPr>
            <a:r>
              <a:rPr lang="en-US" sz="1800">
                <a:solidFill>
                  <a:schemeClr val="accent1"/>
                </a:solidFill>
                <a:latin typeface="+mj-lt"/>
              </a:rPr>
              <a:t>End Devices</a:t>
            </a:r>
          </a:p>
        </p:txBody>
      </p:sp>
      <p:sp>
        <p:nvSpPr>
          <p:cNvPr id="168" name="TextBox 167">
            <a:extLst>
              <a:ext uri="{FF2B5EF4-FFF2-40B4-BE49-F238E27FC236}">
                <a16:creationId xmlns:a16="http://schemas.microsoft.com/office/drawing/2014/main" id="{A1AEE5A2-B720-4D89-4379-559EAB664DEF}"/>
              </a:ext>
            </a:extLst>
          </p:cNvPr>
          <p:cNvSpPr txBox="1"/>
          <p:nvPr/>
        </p:nvSpPr>
        <p:spPr>
          <a:xfrm>
            <a:off x="5741759" y="3171987"/>
            <a:ext cx="575479" cy="235449"/>
          </a:xfrm>
          <a:prstGeom prst="rect">
            <a:avLst/>
          </a:prstGeom>
          <a:noFill/>
        </p:spPr>
        <p:txBody>
          <a:bodyPr wrap="none" lIns="0" tIns="0" rIns="0" bIns="0" anchor="ctr" anchorCtr="0">
            <a:spAutoFit/>
          </a:bodyPr>
          <a:lstStyle/>
          <a:p>
            <a:pPr>
              <a:lnSpc>
                <a:spcPct val="85000"/>
              </a:lnSpc>
            </a:pPr>
            <a:r>
              <a:rPr lang="en-US" sz="1800">
                <a:solidFill>
                  <a:schemeClr val="accent1"/>
                </a:solidFill>
                <a:latin typeface="+mj-lt"/>
              </a:rPr>
              <a:t>Spine</a:t>
            </a:r>
          </a:p>
        </p:txBody>
      </p:sp>
      <p:sp>
        <p:nvSpPr>
          <p:cNvPr id="169" name="TextBox 168">
            <a:extLst>
              <a:ext uri="{FF2B5EF4-FFF2-40B4-BE49-F238E27FC236}">
                <a16:creationId xmlns:a16="http://schemas.microsoft.com/office/drawing/2014/main" id="{3B73D7D2-8A9D-8979-7BDC-A119944E7753}"/>
              </a:ext>
            </a:extLst>
          </p:cNvPr>
          <p:cNvSpPr txBox="1"/>
          <p:nvPr/>
        </p:nvSpPr>
        <p:spPr>
          <a:xfrm>
            <a:off x="6541279" y="3420095"/>
            <a:ext cx="883255" cy="137345"/>
          </a:xfrm>
          <a:prstGeom prst="rect">
            <a:avLst/>
          </a:prstGeom>
          <a:noFill/>
          <a:scene3d>
            <a:camera prst="perspectiveHeroicExtremeLeftFacing" fov="0">
              <a:rot lat="0" lon="0" rev="960000"/>
            </a:camera>
            <a:lightRig rig="threePt" dir="t"/>
          </a:scene3d>
        </p:spPr>
        <p:txBody>
          <a:bodyPr wrap="none" lIns="0" tIns="0" rIns="0" bIns="0" anchor="ctr" anchorCtr="0">
            <a:spAutoFit/>
            <a:sp3d/>
          </a:bodyPr>
          <a:lstStyle/>
          <a:p>
            <a:pPr>
              <a:lnSpc>
                <a:spcPct val="85000"/>
              </a:lnSpc>
            </a:pPr>
            <a:r>
              <a:rPr lang="en-US" sz="1050" i="1">
                <a:solidFill>
                  <a:schemeClr val="bg1"/>
                </a:solidFill>
                <a:latin typeface="+mj-lt"/>
              </a:rPr>
              <a:t>Spine Switches</a:t>
            </a:r>
          </a:p>
        </p:txBody>
      </p:sp>
      <p:sp>
        <p:nvSpPr>
          <p:cNvPr id="170" name="TextBox 169">
            <a:extLst>
              <a:ext uri="{FF2B5EF4-FFF2-40B4-BE49-F238E27FC236}">
                <a16:creationId xmlns:a16="http://schemas.microsoft.com/office/drawing/2014/main" id="{364DB672-0A45-3498-CBD9-6C7160F469CA}"/>
              </a:ext>
            </a:extLst>
          </p:cNvPr>
          <p:cNvSpPr txBox="1"/>
          <p:nvPr/>
        </p:nvSpPr>
        <p:spPr>
          <a:xfrm>
            <a:off x="6589404" y="3972606"/>
            <a:ext cx="799899" cy="137345"/>
          </a:xfrm>
          <a:prstGeom prst="rect">
            <a:avLst/>
          </a:prstGeom>
          <a:noFill/>
          <a:scene3d>
            <a:camera prst="perspectiveHeroicExtremeLeftFacing" fov="0">
              <a:rot lat="0" lon="0" rev="120000"/>
            </a:camera>
            <a:lightRig rig="threePt" dir="t"/>
          </a:scene3d>
        </p:spPr>
        <p:txBody>
          <a:bodyPr wrap="none" lIns="0" tIns="0" rIns="0" bIns="0" anchor="ctr" anchorCtr="0">
            <a:spAutoFit/>
            <a:sp3d/>
          </a:bodyPr>
          <a:lstStyle/>
          <a:p>
            <a:pPr>
              <a:lnSpc>
                <a:spcPct val="85000"/>
              </a:lnSpc>
            </a:pPr>
            <a:r>
              <a:rPr lang="en-US" sz="1050">
                <a:solidFill>
                  <a:schemeClr val="bg1"/>
                </a:solidFill>
                <a:latin typeface="+mj-lt"/>
              </a:rPr>
              <a:t>Leaf Switches</a:t>
            </a:r>
          </a:p>
        </p:txBody>
      </p:sp>
      <p:sp>
        <p:nvSpPr>
          <p:cNvPr id="171" name="Rectangle 170">
            <a:extLst>
              <a:ext uri="{FF2B5EF4-FFF2-40B4-BE49-F238E27FC236}">
                <a16:creationId xmlns:a16="http://schemas.microsoft.com/office/drawing/2014/main" id="{D551071A-B8E5-F262-BE0C-254A21F27E98}"/>
              </a:ext>
            </a:extLst>
          </p:cNvPr>
          <p:cNvSpPr/>
          <p:nvPr/>
        </p:nvSpPr>
        <p:spPr>
          <a:xfrm>
            <a:off x="337847" y="3722344"/>
            <a:ext cx="834143" cy="535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defTabSz="912091">
              <a:lnSpc>
                <a:spcPct val="95000"/>
              </a:lnSpc>
              <a:defRPr/>
            </a:pPr>
            <a:r>
              <a:rPr lang="en-US" sz="1200" kern="0">
                <a:solidFill>
                  <a:schemeClr val="bg1"/>
                </a:solidFill>
                <a:latin typeface="IntelOne Text" panose="020B0503020203020204" pitchFamily="34" charset="77"/>
              </a:rPr>
              <a:t>Fabric Manager</a:t>
            </a:r>
          </a:p>
        </p:txBody>
      </p:sp>
      <p:cxnSp>
        <p:nvCxnSpPr>
          <p:cNvPr id="172" name="Elbow Connector 171">
            <a:extLst>
              <a:ext uri="{FF2B5EF4-FFF2-40B4-BE49-F238E27FC236}">
                <a16:creationId xmlns:a16="http://schemas.microsoft.com/office/drawing/2014/main" id="{4F2CC2F4-E267-A8C3-61A5-8B9E3B38E6AB}"/>
              </a:ext>
            </a:extLst>
          </p:cNvPr>
          <p:cNvCxnSpPr>
            <a:cxnSpLocks/>
            <a:stCxn id="171" idx="0"/>
          </p:cNvCxnSpPr>
          <p:nvPr/>
        </p:nvCxnSpPr>
        <p:spPr>
          <a:xfrm rot="5400000" flipH="1" flipV="1">
            <a:off x="1035301" y="3281878"/>
            <a:ext cx="160085" cy="720849"/>
          </a:xfrm>
          <a:prstGeom prst="bentConnector2">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3" name="Elbow Connector 172">
            <a:extLst>
              <a:ext uri="{FF2B5EF4-FFF2-40B4-BE49-F238E27FC236}">
                <a16:creationId xmlns:a16="http://schemas.microsoft.com/office/drawing/2014/main" id="{6B6BFF81-8662-D2E6-792E-99129C8DC938}"/>
              </a:ext>
            </a:extLst>
          </p:cNvPr>
          <p:cNvCxnSpPr>
            <a:cxnSpLocks/>
            <a:stCxn id="171" idx="2"/>
          </p:cNvCxnSpPr>
          <p:nvPr/>
        </p:nvCxnSpPr>
        <p:spPr>
          <a:xfrm rot="16200000" flipH="1">
            <a:off x="1008944" y="4003894"/>
            <a:ext cx="212796" cy="720846"/>
          </a:xfrm>
          <a:prstGeom prst="bentConnector2">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A08DBF87-C78B-FE0F-D610-7305828FD016}"/>
              </a:ext>
            </a:extLst>
          </p:cNvPr>
          <p:cNvCxnSpPr>
            <a:cxnSpLocks/>
            <a:stCxn id="191" idx="2"/>
            <a:endCxn id="195" idx="0"/>
          </p:cNvCxnSpPr>
          <p:nvPr/>
        </p:nvCxnSpPr>
        <p:spPr>
          <a:xfrm>
            <a:off x="2005314" y="3819916"/>
            <a:ext cx="3640849" cy="63441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AFB9B4EA-07FA-9ACD-BA1B-32BF65F6F044}"/>
              </a:ext>
            </a:extLst>
          </p:cNvPr>
          <p:cNvCxnSpPr>
            <a:cxnSpLocks/>
            <a:stCxn id="190" idx="0"/>
            <a:endCxn id="192" idx="2"/>
          </p:cNvCxnSpPr>
          <p:nvPr/>
        </p:nvCxnSpPr>
        <p:spPr>
          <a:xfrm flipV="1">
            <a:off x="2005314" y="3819916"/>
            <a:ext cx="1950993" cy="63441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073427B8-68FA-EF41-D16B-C6A2314C952E}"/>
              </a:ext>
            </a:extLst>
          </p:cNvPr>
          <p:cNvCxnSpPr>
            <a:stCxn id="194" idx="0"/>
            <a:endCxn id="193" idx="2"/>
          </p:cNvCxnSpPr>
          <p:nvPr/>
        </p:nvCxnSpPr>
        <p:spPr>
          <a:xfrm flipV="1">
            <a:off x="3937852" y="3819916"/>
            <a:ext cx="1708311" cy="63441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52D91D4F-A700-4A85-310F-56BC30126047}"/>
              </a:ext>
            </a:extLst>
          </p:cNvPr>
          <p:cNvCxnSpPr>
            <a:cxnSpLocks/>
            <a:stCxn id="195" idx="0"/>
            <a:endCxn id="193" idx="2"/>
          </p:cNvCxnSpPr>
          <p:nvPr/>
        </p:nvCxnSpPr>
        <p:spPr>
          <a:xfrm flipV="1">
            <a:off x="5646163" y="3819916"/>
            <a:ext cx="0" cy="63441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6CE1F6F7-F227-0EBB-5CD7-02740B7FA3D4}"/>
              </a:ext>
            </a:extLst>
          </p:cNvPr>
          <p:cNvCxnSpPr>
            <a:cxnSpLocks/>
            <a:stCxn id="190" idx="0"/>
            <a:endCxn id="193" idx="2"/>
          </p:cNvCxnSpPr>
          <p:nvPr/>
        </p:nvCxnSpPr>
        <p:spPr>
          <a:xfrm flipV="1">
            <a:off x="2005314" y="3819916"/>
            <a:ext cx="3640849" cy="63441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9C1DA153-B648-60F1-0F5C-73E916EB33FA}"/>
              </a:ext>
            </a:extLst>
          </p:cNvPr>
          <p:cNvCxnSpPr>
            <a:stCxn id="192" idx="2"/>
            <a:endCxn id="194" idx="0"/>
          </p:cNvCxnSpPr>
          <p:nvPr/>
        </p:nvCxnSpPr>
        <p:spPr>
          <a:xfrm flipH="1">
            <a:off x="3937852" y="3819916"/>
            <a:ext cx="18455" cy="63441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39FDD889-51AF-EC84-29B3-49915B40846B}"/>
              </a:ext>
            </a:extLst>
          </p:cNvPr>
          <p:cNvCxnSpPr>
            <a:cxnSpLocks/>
            <a:stCxn id="192" idx="2"/>
            <a:endCxn id="195" idx="0"/>
          </p:cNvCxnSpPr>
          <p:nvPr/>
        </p:nvCxnSpPr>
        <p:spPr>
          <a:xfrm>
            <a:off x="3956307" y="3819916"/>
            <a:ext cx="1689856" cy="63441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B87FEABD-D444-0D6E-99C0-28EAE8863A56}"/>
              </a:ext>
            </a:extLst>
          </p:cNvPr>
          <p:cNvCxnSpPr>
            <a:cxnSpLocks/>
            <a:stCxn id="191" idx="3"/>
            <a:endCxn id="192" idx="1"/>
          </p:cNvCxnSpPr>
          <p:nvPr/>
        </p:nvCxnSpPr>
        <p:spPr>
          <a:xfrm>
            <a:off x="2595106" y="3641962"/>
            <a:ext cx="771409"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C6E5566C-39C3-7D1B-2708-CB17C723FD83}"/>
              </a:ext>
            </a:extLst>
          </p:cNvPr>
          <p:cNvCxnSpPr>
            <a:cxnSpLocks/>
            <a:stCxn id="192" idx="3"/>
            <a:endCxn id="193" idx="1"/>
          </p:cNvCxnSpPr>
          <p:nvPr/>
        </p:nvCxnSpPr>
        <p:spPr>
          <a:xfrm>
            <a:off x="4546099" y="3641962"/>
            <a:ext cx="510272"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6" name="Elbow Connector 185">
            <a:extLst>
              <a:ext uri="{FF2B5EF4-FFF2-40B4-BE49-F238E27FC236}">
                <a16:creationId xmlns:a16="http://schemas.microsoft.com/office/drawing/2014/main" id="{DE523102-C2DC-BF60-FF6F-6FC50F54C374}"/>
              </a:ext>
            </a:extLst>
          </p:cNvPr>
          <p:cNvCxnSpPr>
            <a:cxnSpLocks/>
            <a:stCxn id="139" idx="4"/>
            <a:endCxn id="158" idx="0"/>
          </p:cNvCxnSpPr>
          <p:nvPr/>
        </p:nvCxnSpPr>
        <p:spPr>
          <a:xfrm rot="16200000" flipH="1">
            <a:off x="3932275" y="4860143"/>
            <a:ext cx="394755" cy="262380"/>
          </a:xfrm>
          <a:prstGeom prst="bentConnector3">
            <a:avLst>
              <a:gd name="adj1" fmla="val 50000"/>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Elbow Connector 186">
            <a:extLst>
              <a:ext uri="{FF2B5EF4-FFF2-40B4-BE49-F238E27FC236}">
                <a16:creationId xmlns:a16="http://schemas.microsoft.com/office/drawing/2014/main" id="{DB033A58-896C-04D4-6C3D-2007D1FD23C4}"/>
              </a:ext>
            </a:extLst>
          </p:cNvPr>
          <p:cNvCxnSpPr>
            <a:cxnSpLocks/>
            <a:stCxn id="142" idx="4"/>
            <a:endCxn id="159" idx="0"/>
          </p:cNvCxnSpPr>
          <p:nvPr/>
        </p:nvCxnSpPr>
        <p:spPr>
          <a:xfrm rot="16200000" flipH="1">
            <a:off x="4439722" y="4784495"/>
            <a:ext cx="394755" cy="413675"/>
          </a:xfrm>
          <a:prstGeom prst="bentConnector3">
            <a:avLst>
              <a:gd name="adj1" fmla="val 50000"/>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Elbow Connector 187">
            <a:extLst>
              <a:ext uri="{FF2B5EF4-FFF2-40B4-BE49-F238E27FC236}">
                <a16:creationId xmlns:a16="http://schemas.microsoft.com/office/drawing/2014/main" id="{2BAF4A0D-2F05-57CC-1AEC-BCEE432E27B4}"/>
              </a:ext>
            </a:extLst>
          </p:cNvPr>
          <p:cNvCxnSpPr>
            <a:cxnSpLocks/>
            <a:endCxn id="161" idx="0"/>
          </p:cNvCxnSpPr>
          <p:nvPr/>
        </p:nvCxnSpPr>
        <p:spPr>
          <a:xfrm rot="16200000" flipH="1">
            <a:off x="5727222" y="4920961"/>
            <a:ext cx="384249" cy="151250"/>
          </a:xfrm>
          <a:prstGeom prst="bentConnector3">
            <a:avLst>
              <a:gd name="adj1" fmla="val 50000"/>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Elbow Connector 188">
            <a:extLst>
              <a:ext uri="{FF2B5EF4-FFF2-40B4-BE49-F238E27FC236}">
                <a16:creationId xmlns:a16="http://schemas.microsoft.com/office/drawing/2014/main" id="{80FA8880-F118-331F-E5AC-372478795057}"/>
              </a:ext>
            </a:extLst>
          </p:cNvPr>
          <p:cNvCxnSpPr>
            <a:cxnSpLocks/>
            <a:endCxn id="160" idx="0"/>
          </p:cNvCxnSpPr>
          <p:nvPr/>
        </p:nvCxnSpPr>
        <p:spPr>
          <a:xfrm rot="5400000">
            <a:off x="5265239" y="4934078"/>
            <a:ext cx="384249" cy="125016"/>
          </a:xfrm>
          <a:prstGeom prst="bentConnector3">
            <a:avLst>
              <a:gd name="adj1" fmla="val 50000"/>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0" name="Rectangle 189">
            <a:extLst>
              <a:ext uri="{FF2B5EF4-FFF2-40B4-BE49-F238E27FC236}">
                <a16:creationId xmlns:a16="http://schemas.microsoft.com/office/drawing/2014/main" id="{9901787E-3311-C6D5-52FF-9D0882FD7C8A}"/>
              </a:ext>
            </a:extLst>
          </p:cNvPr>
          <p:cNvSpPr/>
          <p:nvPr/>
        </p:nvSpPr>
        <p:spPr>
          <a:xfrm>
            <a:off x="1415522" y="4454326"/>
            <a:ext cx="1179584" cy="3559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defTabSz="912091">
              <a:lnSpc>
                <a:spcPct val="95000"/>
              </a:lnSpc>
              <a:defRPr/>
            </a:pPr>
            <a:r>
              <a:rPr lang="en-US" sz="1200" kern="0">
                <a:solidFill>
                  <a:schemeClr val="tx1"/>
                </a:solidFill>
                <a:latin typeface="IntelOne Text" panose="020B0503020203020204" pitchFamily="34" charset="77"/>
              </a:rPr>
              <a:t>CXL Switch</a:t>
            </a:r>
          </a:p>
        </p:txBody>
      </p:sp>
      <p:sp>
        <p:nvSpPr>
          <p:cNvPr id="191" name="Rectangle 190">
            <a:extLst>
              <a:ext uri="{FF2B5EF4-FFF2-40B4-BE49-F238E27FC236}">
                <a16:creationId xmlns:a16="http://schemas.microsoft.com/office/drawing/2014/main" id="{4F3ABF2A-B30D-2270-281D-0DB45A96810E}"/>
              </a:ext>
            </a:extLst>
          </p:cNvPr>
          <p:cNvSpPr/>
          <p:nvPr/>
        </p:nvSpPr>
        <p:spPr>
          <a:xfrm>
            <a:off x="1415522" y="3464008"/>
            <a:ext cx="1179584" cy="3559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defTabSz="912091">
              <a:lnSpc>
                <a:spcPct val="95000"/>
              </a:lnSpc>
              <a:defRPr/>
            </a:pPr>
            <a:r>
              <a:rPr lang="en-US" sz="1200" kern="0">
                <a:solidFill>
                  <a:schemeClr val="tx1"/>
                </a:solidFill>
                <a:latin typeface="IntelOne Text" panose="020B0503020203020204" pitchFamily="34" charset="77"/>
              </a:rPr>
              <a:t>CXL Switch</a:t>
            </a:r>
          </a:p>
        </p:txBody>
      </p:sp>
      <p:sp>
        <p:nvSpPr>
          <p:cNvPr id="192" name="Rectangle 191">
            <a:extLst>
              <a:ext uri="{FF2B5EF4-FFF2-40B4-BE49-F238E27FC236}">
                <a16:creationId xmlns:a16="http://schemas.microsoft.com/office/drawing/2014/main" id="{3B6616BE-8212-1A91-F90C-AB57BDE20B34}"/>
              </a:ext>
            </a:extLst>
          </p:cNvPr>
          <p:cNvSpPr/>
          <p:nvPr/>
        </p:nvSpPr>
        <p:spPr>
          <a:xfrm>
            <a:off x="3366515" y="3464008"/>
            <a:ext cx="1179584" cy="3559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defTabSz="912091">
              <a:lnSpc>
                <a:spcPct val="95000"/>
              </a:lnSpc>
              <a:defRPr/>
            </a:pPr>
            <a:r>
              <a:rPr lang="en-US" sz="1200" kern="0">
                <a:solidFill>
                  <a:schemeClr val="tx1"/>
                </a:solidFill>
                <a:latin typeface="IntelOne Text" panose="020B0503020203020204" pitchFamily="34" charset="77"/>
              </a:rPr>
              <a:t>CXL Switch</a:t>
            </a:r>
          </a:p>
        </p:txBody>
      </p:sp>
      <p:sp>
        <p:nvSpPr>
          <p:cNvPr id="193" name="Rectangle 192">
            <a:extLst>
              <a:ext uri="{FF2B5EF4-FFF2-40B4-BE49-F238E27FC236}">
                <a16:creationId xmlns:a16="http://schemas.microsoft.com/office/drawing/2014/main" id="{A909D857-BA45-CED5-88A8-CB887F71303A}"/>
              </a:ext>
            </a:extLst>
          </p:cNvPr>
          <p:cNvSpPr/>
          <p:nvPr/>
        </p:nvSpPr>
        <p:spPr>
          <a:xfrm>
            <a:off x="5056371" y="3464008"/>
            <a:ext cx="1179584" cy="3559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defTabSz="912091">
              <a:lnSpc>
                <a:spcPct val="95000"/>
              </a:lnSpc>
              <a:defRPr/>
            </a:pPr>
            <a:r>
              <a:rPr lang="en-US" sz="1200" kern="0">
                <a:solidFill>
                  <a:schemeClr val="tx1"/>
                </a:solidFill>
                <a:latin typeface="IntelOne Text" panose="020B0503020203020204" pitchFamily="34" charset="77"/>
              </a:rPr>
              <a:t>CXL Switch</a:t>
            </a:r>
          </a:p>
        </p:txBody>
      </p:sp>
      <p:sp>
        <p:nvSpPr>
          <p:cNvPr id="194" name="Rectangle 193">
            <a:extLst>
              <a:ext uri="{FF2B5EF4-FFF2-40B4-BE49-F238E27FC236}">
                <a16:creationId xmlns:a16="http://schemas.microsoft.com/office/drawing/2014/main" id="{577858E1-B2F9-0469-554E-C9E8CE116DF9}"/>
              </a:ext>
            </a:extLst>
          </p:cNvPr>
          <p:cNvSpPr/>
          <p:nvPr/>
        </p:nvSpPr>
        <p:spPr>
          <a:xfrm>
            <a:off x="3348060" y="4454326"/>
            <a:ext cx="1179584" cy="3559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defTabSz="912091">
              <a:lnSpc>
                <a:spcPct val="95000"/>
              </a:lnSpc>
              <a:defRPr/>
            </a:pPr>
            <a:r>
              <a:rPr lang="en-US" sz="1200" kern="0">
                <a:solidFill>
                  <a:schemeClr val="tx1"/>
                </a:solidFill>
                <a:latin typeface="IntelOne Text" panose="020B0503020203020204" pitchFamily="34" charset="77"/>
              </a:rPr>
              <a:t>CXL Switch</a:t>
            </a:r>
          </a:p>
        </p:txBody>
      </p:sp>
      <p:sp>
        <p:nvSpPr>
          <p:cNvPr id="195" name="Rectangle 194">
            <a:extLst>
              <a:ext uri="{FF2B5EF4-FFF2-40B4-BE49-F238E27FC236}">
                <a16:creationId xmlns:a16="http://schemas.microsoft.com/office/drawing/2014/main" id="{3A2BAA1E-F108-3F09-4B63-4C1A8A3807C2}"/>
              </a:ext>
            </a:extLst>
          </p:cNvPr>
          <p:cNvSpPr/>
          <p:nvPr/>
        </p:nvSpPr>
        <p:spPr>
          <a:xfrm>
            <a:off x="5056371" y="4454326"/>
            <a:ext cx="1179584" cy="3559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defTabSz="912091">
              <a:lnSpc>
                <a:spcPct val="95000"/>
              </a:lnSpc>
              <a:defRPr/>
            </a:pPr>
            <a:r>
              <a:rPr lang="en-US" sz="1200" kern="0">
                <a:solidFill>
                  <a:schemeClr val="tx1"/>
                </a:solidFill>
                <a:latin typeface="IntelOne Text" panose="020B0503020203020204" pitchFamily="34" charset="77"/>
              </a:rPr>
              <a:t>CXL Switch</a:t>
            </a:r>
          </a:p>
        </p:txBody>
      </p:sp>
      <p:sp>
        <p:nvSpPr>
          <p:cNvPr id="196" name="TextBox 195">
            <a:extLst>
              <a:ext uri="{FF2B5EF4-FFF2-40B4-BE49-F238E27FC236}">
                <a16:creationId xmlns:a16="http://schemas.microsoft.com/office/drawing/2014/main" id="{F1EE14E9-9A37-5562-70F1-16659FAE24F6}"/>
              </a:ext>
            </a:extLst>
          </p:cNvPr>
          <p:cNvSpPr txBox="1"/>
          <p:nvPr/>
        </p:nvSpPr>
        <p:spPr>
          <a:xfrm>
            <a:off x="5882921" y="4119302"/>
            <a:ext cx="434414" cy="235449"/>
          </a:xfrm>
          <a:prstGeom prst="rect">
            <a:avLst/>
          </a:prstGeom>
          <a:solidFill>
            <a:schemeClr val="bg2">
              <a:lumMod val="95000"/>
            </a:schemeClr>
          </a:solidFill>
        </p:spPr>
        <p:txBody>
          <a:bodyPr wrap="none" lIns="0" tIns="0" rIns="0" bIns="0" anchor="ctr" anchorCtr="0">
            <a:spAutoFit/>
          </a:bodyPr>
          <a:lstStyle/>
          <a:p>
            <a:pPr>
              <a:lnSpc>
                <a:spcPct val="85000"/>
              </a:lnSpc>
            </a:pPr>
            <a:r>
              <a:rPr lang="en-US" sz="1800">
                <a:solidFill>
                  <a:schemeClr val="accent1"/>
                </a:solidFill>
                <a:latin typeface="+mj-lt"/>
              </a:rPr>
              <a:t>Leaf</a:t>
            </a:r>
          </a:p>
        </p:txBody>
      </p:sp>
      <p:pic>
        <p:nvPicPr>
          <p:cNvPr id="197" name="Picture 196" descr="Text&#10;&#10;Description automatically generated">
            <a:extLst>
              <a:ext uri="{FF2B5EF4-FFF2-40B4-BE49-F238E27FC236}">
                <a16:creationId xmlns:a16="http://schemas.microsoft.com/office/drawing/2014/main" id="{AB4C60B7-C895-E583-5E0B-D08C73BEA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510" y="4900470"/>
            <a:ext cx="622300" cy="381000"/>
          </a:xfrm>
          <a:prstGeom prst="rect">
            <a:avLst/>
          </a:prstGeom>
        </p:spPr>
      </p:pic>
      <p:cxnSp>
        <p:nvCxnSpPr>
          <p:cNvPr id="202" name="Straight Connector 201">
            <a:extLst>
              <a:ext uri="{FF2B5EF4-FFF2-40B4-BE49-F238E27FC236}">
                <a16:creationId xmlns:a16="http://schemas.microsoft.com/office/drawing/2014/main" id="{B032D0ED-D944-E04C-43A8-4F4ADEA0AB49}"/>
              </a:ext>
            </a:extLst>
          </p:cNvPr>
          <p:cNvCxnSpPr/>
          <p:nvPr/>
        </p:nvCxnSpPr>
        <p:spPr>
          <a:xfrm>
            <a:off x="254295" y="5896167"/>
            <a:ext cx="315783" cy="0"/>
          </a:xfrm>
          <a:prstGeom prst="line">
            <a:avLst/>
          </a:prstGeom>
          <a:ln w="4445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1B0534CB-3FEB-0E9C-0328-CCDBAB83A350}"/>
              </a:ext>
            </a:extLst>
          </p:cNvPr>
          <p:cNvSpPr txBox="1"/>
          <p:nvPr/>
        </p:nvSpPr>
        <p:spPr>
          <a:xfrm>
            <a:off x="594356" y="5764690"/>
            <a:ext cx="1561646" cy="261610"/>
          </a:xfrm>
          <a:prstGeom prst="rect">
            <a:avLst/>
          </a:prstGeom>
          <a:noFill/>
        </p:spPr>
        <p:txBody>
          <a:bodyPr wrap="none" rtlCol="0">
            <a:spAutoFit/>
          </a:bodyPr>
          <a:lstStyle/>
          <a:p>
            <a:r>
              <a:rPr lang="en-US" sz="1100"/>
              <a:t>Example Traffic Flow</a:t>
            </a:r>
          </a:p>
        </p:txBody>
      </p:sp>
      <p:cxnSp>
        <p:nvCxnSpPr>
          <p:cNvPr id="165" name="Elbow Connector 164">
            <a:extLst>
              <a:ext uri="{FF2B5EF4-FFF2-40B4-BE49-F238E27FC236}">
                <a16:creationId xmlns:a16="http://schemas.microsoft.com/office/drawing/2014/main" id="{E861A80B-6D14-BDF1-C0E6-FA33EC61B9FA}"/>
              </a:ext>
            </a:extLst>
          </p:cNvPr>
          <p:cNvCxnSpPr>
            <a:cxnSpLocks/>
            <a:stCxn id="129" idx="4"/>
            <a:endCxn id="154" idx="0"/>
          </p:cNvCxnSpPr>
          <p:nvPr/>
        </p:nvCxnSpPr>
        <p:spPr>
          <a:xfrm rot="16200000" flipH="1">
            <a:off x="2154721" y="4819944"/>
            <a:ext cx="375722" cy="354501"/>
          </a:xfrm>
          <a:prstGeom prst="bentConnector3">
            <a:avLst>
              <a:gd name="adj1" fmla="val 59484"/>
            </a:avLst>
          </a:prstGeom>
          <a:ln w="3175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764958A-4DAE-95F8-BB9F-A22B31981E28}"/>
              </a:ext>
            </a:extLst>
          </p:cNvPr>
          <p:cNvCxnSpPr>
            <a:cxnSpLocks/>
            <a:stCxn id="191" idx="2"/>
            <a:endCxn id="194" idx="0"/>
          </p:cNvCxnSpPr>
          <p:nvPr/>
        </p:nvCxnSpPr>
        <p:spPr>
          <a:xfrm>
            <a:off x="2005314" y="3819916"/>
            <a:ext cx="1932538" cy="634410"/>
          </a:xfrm>
          <a:prstGeom prst="line">
            <a:avLst/>
          </a:prstGeom>
          <a:ln w="31750">
            <a:solidFill>
              <a:schemeClr val="accent4"/>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185" name="Elbow Connector 184">
            <a:extLst>
              <a:ext uri="{FF2B5EF4-FFF2-40B4-BE49-F238E27FC236}">
                <a16:creationId xmlns:a16="http://schemas.microsoft.com/office/drawing/2014/main" id="{278C5AF0-3809-470A-28B5-90ED2E915A25}"/>
              </a:ext>
            </a:extLst>
          </p:cNvPr>
          <p:cNvCxnSpPr>
            <a:cxnSpLocks/>
            <a:stCxn id="135" idx="4"/>
            <a:endCxn id="157" idx="0"/>
          </p:cNvCxnSpPr>
          <p:nvPr/>
        </p:nvCxnSpPr>
        <p:spPr>
          <a:xfrm rot="16200000" flipH="1">
            <a:off x="3424825" y="4935792"/>
            <a:ext cx="394755" cy="111081"/>
          </a:xfrm>
          <a:prstGeom prst="bentConnector3">
            <a:avLst>
              <a:gd name="adj1" fmla="val 50000"/>
            </a:avLst>
          </a:prstGeom>
          <a:ln w="3175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AE283A4-54FA-5C81-3DDA-B5E398B209E5}"/>
              </a:ext>
            </a:extLst>
          </p:cNvPr>
          <p:cNvCxnSpPr>
            <a:cxnSpLocks/>
            <a:stCxn id="191" idx="2"/>
            <a:endCxn id="190" idx="0"/>
          </p:cNvCxnSpPr>
          <p:nvPr/>
        </p:nvCxnSpPr>
        <p:spPr>
          <a:xfrm>
            <a:off x="2005314" y="3819916"/>
            <a:ext cx="0" cy="634410"/>
          </a:xfrm>
          <a:prstGeom prst="line">
            <a:avLst/>
          </a:prstGeom>
          <a:ln w="31750">
            <a:solidFill>
              <a:schemeClr val="accent4"/>
            </a:solidFill>
            <a:headEnd type="oval" w="med" len="med"/>
            <a:tailEnd type="oval"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544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C779-3836-6E84-1A16-8244D66C7C38}"/>
              </a:ext>
            </a:extLst>
          </p:cNvPr>
          <p:cNvSpPr>
            <a:spLocks noGrp="1"/>
          </p:cNvSpPr>
          <p:nvPr>
            <p:ph type="title"/>
          </p:nvPr>
        </p:nvSpPr>
        <p:spPr>
          <a:xfrm>
            <a:off x="381000" y="221694"/>
            <a:ext cx="5867400" cy="1199822"/>
          </a:xfrm>
        </p:spPr>
        <p:txBody>
          <a:bodyPr/>
          <a:lstStyle/>
          <a:p>
            <a:r>
              <a:rPr lang="en-US"/>
              <a:t>UXI and CXL Cache/Memory Architecture</a:t>
            </a:r>
          </a:p>
        </p:txBody>
      </p:sp>
      <p:sp>
        <p:nvSpPr>
          <p:cNvPr id="3" name="Content Placeholder 2">
            <a:extLst>
              <a:ext uri="{FF2B5EF4-FFF2-40B4-BE49-F238E27FC236}">
                <a16:creationId xmlns:a16="http://schemas.microsoft.com/office/drawing/2014/main" id="{7E3CA0BD-96F3-1969-A8E5-AFB926EE20C2}"/>
              </a:ext>
            </a:extLst>
          </p:cNvPr>
          <p:cNvSpPr>
            <a:spLocks noGrp="1"/>
          </p:cNvSpPr>
          <p:nvPr>
            <p:ph idx="1"/>
          </p:nvPr>
        </p:nvSpPr>
        <p:spPr>
          <a:xfrm>
            <a:off x="381000" y="1487056"/>
            <a:ext cx="6198360" cy="4689908"/>
          </a:xfrm>
        </p:spPr>
        <p:txBody>
          <a:bodyPr>
            <a:normAutofit fontScale="85000" lnSpcReduction="10000"/>
          </a:bodyPr>
          <a:lstStyle/>
          <a:p>
            <a:r>
              <a:rPr lang="en-US"/>
              <a:t>UXI is the “Bare Metal” protocol we use inside our CPUs</a:t>
            </a:r>
          </a:p>
          <a:p>
            <a:pPr lvl="1"/>
            <a:r>
              <a:rPr lang="en-US"/>
              <a:t>Tuned for total scale: # of caches, Cache size, Memory bandwidth, latency.</a:t>
            </a:r>
          </a:p>
          <a:p>
            <a:pPr lvl="1"/>
            <a:r>
              <a:rPr lang="en-US"/>
              <a:t>Limited compatibility</a:t>
            </a:r>
          </a:p>
          <a:p>
            <a:pPr lvl="1"/>
            <a:r>
              <a:rPr lang="en-US"/>
              <a:t>Incorporates CXL.mem (Formally defined bridging, Routing and Link Layer).</a:t>
            </a:r>
          </a:p>
          <a:p>
            <a:endParaRPr lang="en-US"/>
          </a:p>
          <a:p>
            <a:r>
              <a:rPr lang="en-US"/>
              <a:t>CXL adds coherence to devices.</a:t>
            </a:r>
          </a:p>
          <a:p>
            <a:pPr lvl="1"/>
            <a:r>
              <a:rPr lang="en-US"/>
              <a:t>Simple coherence model hides host complexity from devices</a:t>
            </a:r>
          </a:p>
          <a:p>
            <a:pPr lvl="1"/>
            <a:r>
              <a:rPr lang="en-US"/>
              <a:t>Enables Flexible/Large memory expansion</a:t>
            </a:r>
          </a:p>
          <a:p>
            <a:pPr lvl="1"/>
            <a:r>
              <a:rPr lang="en-US"/>
              <a:t>Extends PCIe device model for Fabric level Load/Store (IO coherent)</a:t>
            </a:r>
          </a:p>
          <a:p>
            <a:pPr lvl="1"/>
            <a:r>
              <a:rPr lang="en-US"/>
              <a:t>Backward compatibility REQUIRED</a:t>
            </a:r>
          </a:p>
          <a:p>
            <a:pPr lvl="1"/>
            <a:endParaRPr lang="en-US"/>
          </a:p>
        </p:txBody>
      </p:sp>
      <p:pic>
        <p:nvPicPr>
          <p:cNvPr id="11" name="Picture 10">
            <a:extLst>
              <a:ext uri="{FF2B5EF4-FFF2-40B4-BE49-F238E27FC236}">
                <a16:creationId xmlns:a16="http://schemas.microsoft.com/office/drawing/2014/main" id="{D32AB02B-2604-5EB0-C4B0-2121F68C05A6}"/>
              </a:ext>
            </a:extLst>
          </p:cNvPr>
          <p:cNvPicPr>
            <a:picLocks noChangeAspect="1"/>
          </p:cNvPicPr>
          <p:nvPr/>
        </p:nvPicPr>
        <p:blipFill>
          <a:blip r:embed="rId3"/>
          <a:stretch>
            <a:fillRect/>
          </a:stretch>
        </p:blipFill>
        <p:spPr>
          <a:xfrm>
            <a:off x="6579360" y="403146"/>
            <a:ext cx="5086350" cy="5676900"/>
          </a:xfrm>
          <a:prstGeom prst="rect">
            <a:avLst/>
          </a:prstGeom>
        </p:spPr>
      </p:pic>
      <p:cxnSp>
        <p:nvCxnSpPr>
          <p:cNvPr id="6" name="Straight Connector 5">
            <a:extLst>
              <a:ext uri="{FF2B5EF4-FFF2-40B4-BE49-F238E27FC236}">
                <a16:creationId xmlns:a16="http://schemas.microsoft.com/office/drawing/2014/main" id="{5FF8A6F1-DA4A-E1C4-D172-6D340B3F6D19}"/>
              </a:ext>
            </a:extLst>
          </p:cNvPr>
          <p:cNvCxnSpPr/>
          <p:nvPr/>
        </p:nvCxnSpPr>
        <p:spPr>
          <a:xfrm>
            <a:off x="6347460" y="2186940"/>
            <a:ext cx="4709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9BB921-8370-3B88-BFD4-9B49B8C6F31A}"/>
              </a:ext>
            </a:extLst>
          </p:cNvPr>
          <p:cNvCxnSpPr/>
          <p:nvPr/>
        </p:nvCxnSpPr>
        <p:spPr>
          <a:xfrm>
            <a:off x="6347460" y="3081576"/>
            <a:ext cx="4709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7B5D1A-50AD-B253-EC3A-BED09ACB48C5}"/>
              </a:ext>
            </a:extLst>
          </p:cNvPr>
          <p:cNvCxnSpPr/>
          <p:nvPr/>
        </p:nvCxnSpPr>
        <p:spPr>
          <a:xfrm>
            <a:off x="6347460" y="4056936"/>
            <a:ext cx="47091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7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EE42-9E2C-C5BB-07E7-053B539FB46E}"/>
              </a:ext>
            </a:extLst>
          </p:cNvPr>
          <p:cNvSpPr>
            <a:spLocks noGrp="1"/>
          </p:cNvSpPr>
          <p:nvPr>
            <p:ph type="title"/>
          </p:nvPr>
        </p:nvSpPr>
        <p:spPr>
          <a:xfrm>
            <a:off x="593630" y="187227"/>
            <a:ext cx="10515600" cy="661570"/>
          </a:xfrm>
        </p:spPr>
        <p:txBody>
          <a:bodyPr>
            <a:normAutofit/>
          </a:bodyPr>
          <a:lstStyle/>
          <a:p>
            <a:r>
              <a:rPr lang="en-US"/>
              <a:t>Flexibility for multiple platform design points</a:t>
            </a:r>
          </a:p>
        </p:txBody>
      </p:sp>
      <p:pic>
        <p:nvPicPr>
          <p:cNvPr id="7" name="Picture 6">
            <a:extLst>
              <a:ext uri="{FF2B5EF4-FFF2-40B4-BE49-F238E27FC236}">
                <a16:creationId xmlns:a16="http://schemas.microsoft.com/office/drawing/2014/main" id="{B3B3E08F-073C-C47E-FA16-6CB652140BF0}"/>
              </a:ext>
            </a:extLst>
          </p:cNvPr>
          <p:cNvPicPr>
            <a:picLocks noChangeAspect="1"/>
          </p:cNvPicPr>
          <p:nvPr/>
        </p:nvPicPr>
        <p:blipFill>
          <a:blip r:embed="rId2"/>
          <a:stretch>
            <a:fillRect/>
          </a:stretch>
        </p:blipFill>
        <p:spPr>
          <a:xfrm>
            <a:off x="593630" y="1477075"/>
            <a:ext cx="5322372" cy="3643565"/>
          </a:xfrm>
          <a:prstGeom prst="rect">
            <a:avLst/>
          </a:prstGeom>
        </p:spPr>
      </p:pic>
      <p:sp>
        <p:nvSpPr>
          <p:cNvPr id="9" name="Content Placeholder 2">
            <a:extLst>
              <a:ext uri="{FF2B5EF4-FFF2-40B4-BE49-F238E27FC236}">
                <a16:creationId xmlns:a16="http://schemas.microsoft.com/office/drawing/2014/main" id="{4CE71242-748A-F083-DF2F-97437DEB46EB}"/>
              </a:ext>
            </a:extLst>
          </p:cNvPr>
          <p:cNvSpPr txBox="1">
            <a:spLocks/>
          </p:cNvSpPr>
          <p:nvPr/>
        </p:nvSpPr>
        <p:spPr>
          <a:xfrm>
            <a:off x="6576060" y="3480496"/>
            <a:ext cx="5215890" cy="2555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pPr>
            <a:endParaRPr lang="en-US" sz="1800">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10" name="Content Placeholder 2">
            <a:extLst>
              <a:ext uri="{FF2B5EF4-FFF2-40B4-BE49-F238E27FC236}">
                <a16:creationId xmlns:a16="http://schemas.microsoft.com/office/drawing/2014/main" id="{3CF76161-F473-4F7B-4156-802B9A64DFE6}"/>
              </a:ext>
            </a:extLst>
          </p:cNvPr>
          <p:cNvSpPr txBox="1">
            <a:spLocks/>
          </p:cNvSpPr>
          <p:nvPr/>
        </p:nvSpPr>
        <p:spPr>
          <a:xfrm>
            <a:off x="6096001" y="2817641"/>
            <a:ext cx="5502370" cy="14886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pPr>
            <a:r>
              <a:rPr lang="en-US" sz="1700">
                <a:latin typeface="+mj-lt"/>
                <a:ea typeface="Intel Clear Light" panose="020B0404020203020204" pitchFamily="34" charset="0"/>
                <a:cs typeface="Intel Clear Light" panose="020B0404020203020204" pitchFamily="34" charset="0"/>
              </a:rPr>
              <a:t>Some customer or OEM assembled pods may prefer Ultra Ethernet f</a:t>
            </a:r>
            <a:r>
              <a:rPr lang="en-US" sz="1700">
                <a:solidFill>
                  <a:schemeClr val="tx1">
                    <a:lumMod val="75000"/>
                  </a:schemeClr>
                </a:solidFill>
                <a:latin typeface="+mj-lt"/>
                <a:ea typeface="Intel Clear Light" panose="020B0404020203020204" pitchFamily="34" charset="0"/>
                <a:cs typeface="Intel Clear Light" panose="020B0404020203020204" pitchFamily="34" charset="0"/>
              </a:rPr>
              <a:t>or large scale-out solutions</a:t>
            </a:r>
          </a:p>
          <a:p>
            <a:pPr marL="285750" indent="-285750">
              <a:spcAft>
                <a:spcPts val="600"/>
              </a:spcAft>
            </a:pPr>
            <a:r>
              <a:rPr lang="en-US" sz="1700">
                <a:latin typeface="+mj-lt"/>
                <a:ea typeface="Intel Clear Light" panose="020B0404020203020204" pitchFamily="34" charset="0"/>
                <a:cs typeface="Intel Clear Light" panose="020B0404020203020204" pitchFamily="34" charset="0"/>
              </a:rPr>
              <a:t>Critical to have flexible protocol bridging and tunnelling in both CXL and Ultra-Ethernet for allowing multiple platform design points</a:t>
            </a:r>
          </a:p>
        </p:txBody>
      </p:sp>
      <p:sp>
        <p:nvSpPr>
          <p:cNvPr id="12" name="Rectangle: Rounded Corners 11">
            <a:extLst>
              <a:ext uri="{FF2B5EF4-FFF2-40B4-BE49-F238E27FC236}">
                <a16:creationId xmlns:a16="http://schemas.microsoft.com/office/drawing/2014/main" id="{3B360B71-10EF-AE7D-ABE3-2AD77B3C4332}"/>
              </a:ext>
            </a:extLst>
          </p:cNvPr>
          <p:cNvSpPr/>
          <p:nvPr/>
        </p:nvSpPr>
        <p:spPr>
          <a:xfrm>
            <a:off x="6216065" y="4439559"/>
            <a:ext cx="5322372" cy="637398"/>
          </a:xfrm>
          <a:prstGeom prst="roundRect">
            <a:avLst>
              <a:gd name="adj" fmla="val 1554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a:solidFill>
                  <a:schemeClr val="tx1">
                    <a:lumMod val="75000"/>
                  </a:schemeClr>
                </a:solidFill>
                <a:latin typeface="+mj-lt"/>
                <a:ea typeface="Intel Clear Light" panose="020B0404020203020204" pitchFamily="34" charset="0"/>
                <a:cs typeface="Intel Clear Light" panose="020B0404020203020204" pitchFamily="34" charset="0"/>
              </a:rPr>
              <a:t>Call to Action </a:t>
            </a:r>
          </a:p>
          <a:p>
            <a:pPr marL="285750" indent="-285750">
              <a:buFont typeface="Arial" panose="020B0604020202020204" pitchFamily="34" charset="0"/>
              <a:buChar char="•"/>
            </a:pPr>
            <a:r>
              <a:rPr lang="en-US" sz="1400">
                <a:solidFill>
                  <a:schemeClr val="tx1">
                    <a:lumMod val="75000"/>
                  </a:schemeClr>
                </a:solidFill>
              </a:rPr>
              <a:t>Invest early in integrated UE NICs, in-node switches</a:t>
            </a:r>
          </a:p>
          <a:p>
            <a:pPr marL="285750" indent="-285750">
              <a:buFont typeface="Arial" panose="020B0604020202020204" pitchFamily="34" charset="0"/>
              <a:buChar char="•"/>
            </a:pPr>
            <a:r>
              <a:rPr lang="en-US" sz="1400">
                <a:solidFill>
                  <a:schemeClr val="tx1">
                    <a:lumMod val="75000"/>
                  </a:schemeClr>
                </a:solidFill>
              </a:rPr>
              <a:t>Lead industry in photonics evolution</a:t>
            </a:r>
          </a:p>
        </p:txBody>
      </p:sp>
    </p:spTree>
    <p:extLst>
      <p:ext uri="{BB962C8B-B14F-4D97-AF65-F5344CB8AC3E}">
        <p14:creationId xmlns:p14="http://schemas.microsoft.com/office/powerpoint/2010/main" val="288406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C00B86-D463-ACC1-6283-E8C12CDD958B}"/>
              </a:ext>
            </a:extLst>
          </p:cNvPr>
          <p:cNvSpPr/>
          <p:nvPr/>
        </p:nvSpPr>
        <p:spPr>
          <a:xfrm>
            <a:off x="0" y="0"/>
            <a:ext cx="3825941" cy="6395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Fabric requirements </a:t>
            </a:r>
          </a:p>
          <a:p>
            <a:pPr algn="ctr"/>
            <a:r>
              <a:rPr lang="en-US" sz="2800"/>
              <a:t>and CXL advances</a:t>
            </a:r>
          </a:p>
        </p:txBody>
      </p:sp>
      <p:graphicFrame>
        <p:nvGraphicFramePr>
          <p:cNvPr id="3" name="Table 3">
            <a:extLst>
              <a:ext uri="{FF2B5EF4-FFF2-40B4-BE49-F238E27FC236}">
                <a16:creationId xmlns:a16="http://schemas.microsoft.com/office/drawing/2014/main" id="{434429FE-8FF9-87BF-6D3A-194E0CC3EDC9}"/>
              </a:ext>
            </a:extLst>
          </p:cNvPr>
          <p:cNvGraphicFramePr>
            <a:graphicFrameLocks noGrp="1"/>
          </p:cNvGraphicFramePr>
          <p:nvPr>
            <p:extLst>
              <p:ext uri="{D42A27DB-BD31-4B8C-83A1-F6EECF244321}">
                <p14:modId xmlns:p14="http://schemas.microsoft.com/office/powerpoint/2010/main" val="4120636589"/>
              </p:ext>
            </p:extLst>
          </p:nvPr>
        </p:nvGraphicFramePr>
        <p:xfrm>
          <a:off x="4297680" y="291213"/>
          <a:ext cx="7069936" cy="4966585"/>
        </p:xfrm>
        <a:graphic>
          <a:graphicData uri="http://schemas.openxmlformats.org/drawingml/2006/table">
            <a:tbl>
              <a:tblPr firstRow="1" bandRow="1">
                <a:tableStyleId>{5C22544A-7EE6-4342-B048-85BDC9FD1C3A}</a:tableStyleId>
              </a:tblPr>
              <a:tblGrid>
                <a:gridCol w="3534256">
                  <a:extLst>
                    <a:ext uri="{9D8B030D-6E8A-4147-A177-3AD203B41FA5}">
                      <a16:colId xmlns:a16="http://schemas.microsoft.com/office/drawing/2014/main" val="1145494997"/>
                    </a:ext>
                  </a:extLst>
                </a:gridCol>
                <a:gridCol w="3535680">
                  <a:extLst>
                    <a:ext uri="{9D8B030D-6E8A-4147-A177-3AD203B41FA5}">
                      <a16:colId xmlns:a16="http://schemas.microsoft.com/office/drawing/2014/main" val="16559062"/>
                    </a:ext>
                  </a:extLst>
                </a:gridCol>
              </a:tblGrid>
              <a:tr h="797150">
                <a:tc>
                  <a:txBody>
                    <a:bodyPr/>
                    <a:lstStyle/>
                    <a:p>
                      <a:pPr>
                        <a:spcAft>
                          <a:spcPts val="600"/>
                        </a:spcAft>
                      </a:pPr>
                      <a:r>
                        <a:rPr lang="en-US" sz="1400"/>
                        <a:t>Requirement</a:t>
                      </a:r>
                    </a:p>
                  </a:txBody>
                  <a:tcPr/>
                </a:tc>
                <a:tc>
                  <a:txBody>
                    <a:bodyPr/>
                    <a:lstStyle/>
                    <a:p>
                      <a:pPr>
                        <a:spcAft>
                          <a:spcPts val="600"/>
                        </a:spcAft>
                      </a:pPr>
                      <a:r>
                        <a:rPr lang="en-US" sz="1400"/>
                        <a:t>CXL feature - timeframe</a:t>
                      </a:r>
                    </a:p>
                  </a:txBody>
                  <a:tcPr/>
                </a:tc>
                <a:extLst>
                  <a:ext uri="{0D108BD9-81ED-4DB2-BD59-A6C34878D82A}">
                    <a16:rowId xmlns:a16="http://schemas.microsoft.com/office/drawing/2014/main" val="3232787595"/>
                  </a:ext>
                </a:extLst>
              </a:tr>
              <a:tr h="1467285">
                <a:tc>
                  <a:txBody>
                    <a:bodyPr/>
                    <a:lstStyle/>
                    <a:p>
                      <a:pPr>
                        <a:spcAft>
                          <a:spcPts val="600"/>
                        </a:spcAft>
                      </a:pPr>
                      <a:r>
                        <a:rPr lang="en-US" sz="1400"/>
                        <a:t>Extend beyond single coherency domain</a:t>
                      </a:r>
                    </a:p>
                  </a:txBody>
                  <a:tcPr/>
                </a:tc>
                <a:tc>
                  <a:txBody>
                    <a:bodyPr/>
                    <a:lstStyle/>
                    <a:p>
                      <a:pPr>
                        <a:spcAft>
                          <a:spcPts val="600"/>
                        </a:spcAft>
                      </a:pPr>
                      <a:r>
                        <a:rPr lang="en-US" sz="1400"/>
                        <a:t>CXL Fabric – CXL3.0</a:t>
                      </a:r>
                    </a:p>
                    <a:p>
                      <a:pPr>
                        <a:spcAft>
                          <a:spcPts val="600"/>
                        </a:spcAft>
                      </a:pPr>
                      <a:r>
                        <a:rPr lang="en-US" sz="1400"/>
                        <a:t>Global attached discrete memory (GAM) access – CXL 3.0</a:t>
                      </a:r>
                    </a:p>
                    <a:p>
                      <a:pPr>
                        <a:spcAft>
                          <a:spcPts val="600"/>
                        </a:spcAft>
                      </a:pPr>
                      <a:r>
                        <a:rPr lang="en-US" sz="1400"/>
                        <a:t>Global host/device Integrated memory (GIM) access – CXL 3.1 (proposed)</a:t>
                      </a:r>
                    </a:p>
                  </a:txBody>
                  <a:tcPr/>
                </a:tc>
                <a:extLst>
                  <a:ext uri="{0D108BD9-81ED-4DB2-BD59-A6C34878D82A}">
                    <a16:rowId xmlns:a16="http://schemas.microsoft.com/office/drawing/2014/main" val="1935505454"/>
                  </a:ext>
                </a:extLst>
              </a:tr>
              <a:tr h="797150">
                <a:tc>
                  <a:txBody>
                    <a:bodyPr/>
                    <a:lstStyle/>
                    <a:p>
                      <a:pPr>
                        <a:spcAft>
                          <a:spcPts val="600"/>
                        </a:spcAft>
                      </a:pPr>
                      <a:r>
                        <a:rPr lang="en-US" sz="1400"/>
                        <a:t>Efficient unordered accesses. </a:t>
                      </a:r>
                    </a:p>
                    <a:p>
                      <a:pPr>
                        <a:spcAft>
                          <a:spcPts val="600"/>
                        </a:spcAft>
                      </a:pPr>
                      <a:r>
                        <a:rPr lang="en-US" sz="1400"/>
                        <a:t>Flexible topologies for unordered, IO-coherent traffic</a:t>
                      </a:r>
                    </a:p>
                  </a:txBody>
                  <a:tcPr/>
                </a:tc>
                <a:tc>
                  <a:txBody>
                    <a:bodyPr/>
                    <a:lstStyle/>
                    <a:p>
                      <a:pPr>
                        <a:spcAft>
                          <a:spcPts val="600"/>
                        </a:spcAft>
                      </a:pPr>
                      <a:r>
                        <a:rPr lang="en-US" sz="1400"/>
                        <a:t>Unordered IO – CXL3.0</a:t>
                      </a:r>
                    </a:p>
                    <a:p>
                      <a:pPr>
                        <a:spcAft>
                          <a:spcPts val="600"/>
                        </a:spcAft>
                      </a:pPr>
                      <a:r>
                        <a:rPr lang="en-US" sz="1400"/>
                        <a:t>Any-to-any, flexible topologies – CXL 3.1 (proposed)</a:t>
                      </a:r>
                    </a:p>
                  </a:txBody>
                  <a:tcPr/>
                </a:tc>
                <a:extLst>
                  <a:ext uri="{0D108BD9-81ED-4DB2-BD59-A6C34878D82A}">
                    <a16:rowId xmlns:a16="http://schemas.microsoft.com/office/drawing/2014/main" val="2530220076"/>
                  </a:ext>
                </a:extLst>
              </a:tr>
              <a:tr h="989565">
                <a:tc>
                  <a:txBody>
                    <a:bodyPr/>
                    <a:lstStyle/>
                    <a:p>
                      <a:pPr>
                        <a:spcAft>
                          <a:spcPts val="600"/>
                        </a:spcAft>
                      </a:pPr>
                      <a:r>
                        <a:rPr lang="en-US" sz="1400"/>
                        <a:t>Extensibility:</a:t>
                      </a:r>
                    </a:p>
                    <a:p>
                      <a:pPr>
                        <a:spcAft>
                          <a:spcPts val="600"/>
                        </a:spcAft>
                      </a:pPr>
                      <a:r>
                        <a:rPr lang="en-US" sz="1400"/>
                        <a:t>Tunnel other protocols (e.g. RDMA)</a:t>
                      </a:r>
                    </a:p>
                    <a:p>
                      <a:pPr>
                        <a:spcAft>
                          <a:spcPts val="600"/>
                        </a:spcAft>
                      </a:pPr>
                      <a:r>
                        <a:rPr lang="en-US" sz="1400"/>
                        <a:t>Device specific operations (e.g. in-network-compute)</a:t>
                      </a:r>
                    </a:p>
                  </a:txBody>
                  <a:tcPr/>
                </a:tc>
                <a:tc>
                  <a:txBody>
                    <a:bodyPr/>
                    <a:lstStyle/>
                    <a:p>
                      <a:pPr>
                        <a:spcAft>
                          <a:spcPts val="600"/>
                        </a:spcAft>
                      </a:pPr>
                      <a:r>
                        <a:rPr lang="en-US" sz="1400"/>
                        <a:t>Initiator assigned routing ID, device specific TLP headers on UIO – CXL 3.1 (proposed)</a:t>
                      </a:r>
                    </a:p>
                  </a:txBody>
                  <a:tcPr/>
                </a:tc>
                <a:extLst>
                  <a:ext uri="{0D108BD9-81ED-4DB2-BD59-A6C34878D82A}">
                    <a16:rowId xmlns:a16="http://schemas.microsoft.com/office/drawing/2014/main" val="2430796689"/>
                  </a:ext>
                </a:extLst>
              </a:tr>
              <a:tr h="797150">
                <a:tc>
                  <a:txBody>
                    <a:bodyPr/>
                    <a:lstStyle/>
                    <a:p>
                      <a:pPr>
                        <a:spcAft>
                          <a:spcPts val="600"/>
                        </a:spcAft>
                      </a:pPr>
                      <a:r>
                        <a:rPr lang="en-US" sz="1400"/>
                        <a:t>Extensibility:</a:t>
                      </a:r>
                    </a:p>
                    <a:p>
                      <a:pPr>
                        <a:spcAft>
                          <a:spcPts val="600"/>
                        </a:spcAft>
                      </a:pPr>
                      <a:r>
                        <a:rPr lang="en-US" sz="1400"/>
                        <a:t>Vendor defined atomics</a:t>
                      </a:r>
                    </a:p>
                  </a:txBody>
                  <a:tcPr/>
                </a:tc>
                <a:tc>
                  <a:txBody>
                    <a:bodyPr/>
                    <a:lstStyle/>
                    <a:p>
                      <a:pPr>
                        <a:spcAft>
                          <a:spcPts val="600"/>
                        </a:spcAft>
                      </a:pPr>
                      <a:r>
                        <a:rPr lang="en-US" sz="1400"/>
                        <a:t>Vendor defined atomics - CXL3.1 (proposed)</a:t>
                      </a:r>
                    </a:p>
                  </a:txBody>
                  <a:tcPr/>
                </a:tc>
                <a:extLst>
                  <a:ext uri="{0D108BD9-81ED-4DB2-BD59-A6C34878D82A}">
                    <a16:rowId xmlns:a16="http://schemas.microsoft.com/office/drawing/2014/main" val="3606760087"/>
                  </a:ext>
                </a:extLst>
              </a:tr>
            </a:tbl>
          </a:graphicData>
        </a:graphic>
      </p:graphicFrame>
      <p:sp>
        <p:nvSpPr>
          <p:cNvPr id="6" name="TextBox 5">
            <a:extLst>
              <a:ext uri="{FF2B5EF4-FFF2-40B4-BE49-F238E27FC236}">
                <a16:creationId xmlns:a16="http://schemas.microsoft.com/office/drawing/2014/main" id="{FF96134D-7DAC-FC28-58AB-657FE8671FF5}"/>
              </a:ext>
            </a:extLst>
          </p:cNvPr>
          <p:cNvSpPr txBox="1"/>
          <p:nvPr/>
        </p:nvSpPr>
        <p:spPr>
          <a:xfrm>
            <a:off x="4296256" y="5477503"/>
            <a:ext cx="7216783" cy="738664"/>
          </a:xfrm>
          <a:prstGeom prst="rect">
            <a:avLst/>
          </a:prstGeom>
          <a:noFill/>
        </p:spPr>
        <p:txBody>
          <a:bodyPr wrap="square" rtlCol="0">
            <a:spAutoFit/>
          </a:bodyPr>
          <a:lstStyle/>
          <a:p>
            <a:r>
              <a:rPr lang="en-US" sz="1400">
                <a:solidFill>
                  <a:schemeClr val="bg1">
                    <a:lumMod val="50000"/>
                  </a:schemeClr>
                </a:solidFill>
              </a:rPr>
              <a:t>Scaling CXL beyond the node into the pod needs analysis of scaling issues (beyond protocol – software, multi-pathing, congestion management, etc.) and eco-system enablement for cables/connectors/etc.</a:t>
            </a:r>
          </a:p>
        </p:txBody>
      </p:sp>
    </p:spTree>
    <p:extLst>
      <p:ext uri="{BB962C8B-B14F-4D97-AF65-F5344CB8AC3E}">
        <p14:creationId xmlns:p14="http://schemas.microsoft.com/office/powerpoint/2010/main" val="40337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BA5B82-FE61-9957-9D52-3C65EF9C2174}"/>
              </a:ext>
            </a:extLst>
          </p:cNvPr>
          <p:cNvSpPr/>
          <p:nvPr/>
        </p:nvSpPr>
        <p:spPr>
          <a:xfrm>
            <a:off x="0" y="-1"/>
            <a:ext cx="3825941" cy="6397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8F4C5C39-927D-3783-FE57-4AFD8EE86CCF}"/>
              </a:ext>
            </a:extLst>
          </p:cNvPr>
          <p:cNvSpPr>
            <a:spLocks noGrp="1"/>
          </p:cNvSpPr>
          <p:nvPr>
            <p:ph type="title"/>
          </p:nvPr>
        </p:nvSpPr>
        <p:spPr>
          <a:xfrm>
            <a:off x="315979" y="817082"/>
            <a:ext cx="3197013" cy="3385125"/>
          </a:xfrm>
        </p:spPr>
        <p:txBody>
          <a:bodyPr anchor="t">
            <a:normAutofit fontScale="90000"/>
          </a:bodyPr>
          <a:lstStyle/>
          <a:p>
            <a:pPr algn="ctr"/>
            <a:r>
              <a:rPr lang="en-US" sz="4800">
                <a:solidFill>
                  <a:schemeClr val="bg1"/>
                </a:solidFill>
                <a:latin typeface="Calibri Light" panose="020F0302020204030204" pitchFamily="34" charset="0"/>
                <a:cs typeface="Calibri Light" panose="020F0302020204030204" pitchFamily="34" charset="0"/>
              </a:rPr>
              <a:t>Emerging Applications </a:t>
            </a:r>
            <a:br>
              <a:rPr lang="en-US" sz="4800">
                <a:solidFill>
                  <a:schemeClr val="bg1"/>
                </a:solidFill>
                <a:latin typeface="Calibri Light" panose="020F0302020204030204" pitchFamily="34" charset="0"/>
                <a:cs typeface="Calibri Light" panose="020F0302020204030204" pitchFamily="34" charset="0"/>
              </a:rPr>
            </a:br>
            <a:br>
              <a:rPr lang="en-US" sz="4800">
                <a:solidFill>
                  <a:schemeClr val="bg1"/>
                </a:solidFill>
                <a:latin typeface="Calibri Light" panose="020F0302020204030204" pitchFamily="34" charset="0"/>
                <a:cs typeface="Calibri Light" panose="020F0302020204030204" pitchFamily="34" charset="0"/>
              </a:rPr>
            </a:br>
            <a:r>
              <a:rPr lang="en-US" sz="1400">
                <a:solidFill>
                  <a:schemeClr val="bg1"/>
                </a:solidFill>
                <a:latin typeface="Calibri Light" panose="020F0302020204030204" pitchFamily="34" charset="0"/>
                <a:ea typeface="Intel Clear Light" panose="020B0404020203020204" pitchFamily="34" charset="0"/>
                <a:cs typeface="Calibri Light" panose="020F0302020204030204" pitchFamily="34" charset="0"/>
              </a:rPr>
              <a:t>HPC and AI are merging.</a:t>
            </a:r>
            <a:br>
              <a:rPr lang="en-US" sz="1400">
                <a:solidFill>
                  <a:schemeClr val="bg1"/>
                </a:solidFill>
                <a:latin typeface="Calibri Light" panose="020F0302020204030204" pitchFamily="34" charset="0"/>
                <a:ea typeface="Intel Clear Light" panose="020B0404020203020204" pitchFamily="34" charset="0"/>
                <a:cs typeface="Calibri Light" panose="020F0302020204030204" pitchFamily="34" charset="0"/>
              </a:rPr>
            </a:br>
            <a:br>
              <a:rPr lang="en-US" sz="1400">
                <a:solidFill>
                  <a:schemeClr val="bg1"/>
                </a:solidFill>
                <a:latin typeface="Calibri Light" panose="020F0302020204030204" pitchFamily="34" charset="0"/>
                <a:ea typeface="Intel Clear Light" panose="020B0404020203020204" pitchFamily="34" charset="0"/>
                <a:cs typeface="Calibri Light" panose="020F0302020204030204" pitchFamily="34" charset="0"/>
              </a:rPr>
            </a:br>
            <a:r>
              <a:rPr lang="en-US" sz="1400">
                <a:solidFill>
                  <a:schemeClr val="bg1"/>
                </a:solidFill>
                <a:latin typeface="Calibri Light" panose="020F0302020204030204" pitchFamily="34" charset="0"/>
                <a:ea typeface="Intel Clear Light" panose="020B0404020203020204" pitchFamily="34" charset="0"/>
                <a:cs typeface="Calibri Light" panose="020F0302020204030204" pitchFamily="34" charset="0"/>
              </a:rPr>
              <a:t>AI is driving memory and bandwidth requirements.</a:t>
            </a:r>
            <a:br>
              <a:rPr lang="en-US" sz="1400">
                <a:solidFill>
                  <a:schemeClr val="bg1"/>
                </a:solidFill>
                <a:latin typeface="Calibri Light" panose="020F0302020204030204" pitchFamily="34" charset="0"/>
                <a:ea typeface="Intel Clear Light" panose="020B0404020203020204" pitchFamily="34" charset="0"/>
                <a:cs typeface="Calibri Light" panose="020F0302020204030204" pitchFamily="34" charset="0"/>
              </a:rPr>
            </a:br>
            <a:br>
              <a:rPr lang="en-US" sz="1400">
                <a:solidFill>
                  <a:schemeClr val="bg1"/>
                </a:solidFill>
                <a:latin typeface="Calibri Light" panose="020F0302020204030204" pitchFamily="34" charset="0"/>
                <a:ea typeface="Intel Clear Light" panose="020B0404020203020204" pitchFamily="34" charset="0"/>
                <a:cs typeface="Calibri Light" panose="020F0302020204030204" pitchFamily="34" charset="0"/>
              </a:rPr>
            </a:br>
            <a:r>
              <a:rPr lang="en-US" sz="1400">
                <a:solidFill>
                  <a:schemeClr val="bg1"/>
                </a:solidFill>
                <a:latin typeface="Calibri Light" panose="020F0302020204030204" pitchFamily="34" charset="0"/>
                <a:ea typeface="Intel Clear Light" panose="020B0404020203020204" pitchFamily="34" charset="0"/>
                <a:cs typeface="Calibri Light" panose="020F0302020204030204" pitchFamily="34" charset="0"/>
              </a:rPr>
              <a:t>HPC is where programming models may evolve. (Tight CPU-GPU coupling, PGAS, …)</a:t>
            </a:r>
            <a:br>
              <a:rPr lang="en-US" sz="1400">
                <a:solidFill>
                  <a:schemeClr val="bg1"/>
                </a:solidFill>
                <a:latin typeface="Calibri Light" panose="020F0302020204030204" pitchFamily="34" charset="0"/>
                <a:ea typeface="Intel Clear Light" panose="020B0404020203020204" pitchFamily="34" charset="0"/>
                <a:cs typeface="Calibri Light" panose="020F0302020204030204" pitchFamily="34" charset="0"/>
              </a:rPr>
            </a:br>
            <a:endParaRPr lang="en-US" sz="4800">
              <a:solidFill>
                <a:schemeClr val="bg1"/>
              </a:solidFill>
              <a:latin typeface="Calibri Light" panose="020F0302020204030204" pitchFamily="34" charset="0"/>
              <a:ea typeface="Intel Clear Light" panose="020B0404020203020204" pitchFamily="34" charset="0"/>
              <a:cs typeface="Calibri Light" panose="020F0302020204030204" pitchFamily="34" charset="0"/>
            </a:endParaRPr>
          </a:p>
        </p:txBody>
      </p:sp>
      <p:graphicFrame>
        <p:nvGraphicFramePr>
          <p:cNvPr id="14" name="Content Placeholder 2">
            <a:extLst>
              <a:ext uri="{FF2B5EF4-FFF2-40B4-BE49-F238E27FC236}">
                <a16:creationId xmlns:a16="http://schemas.microsoft.com/office/drawing/2014/main" id="{4C56819C-A927-6384-0465-FE6A58679A5C}"/>
              </a:ext>
            </a:extLst>
          </p:cNvPr>
          <p:cNvGraphicFramePr>
            <a:graphicFrameLocks noGrp="1"/>
          </p:cNvGraphicFramePr>
          <p:nvPr>
            <p:ph idx="1"/>
            <p:extLst>
              <p:ext uri="{D42A27DB-BD31-4B8C-83A1-F6EECF244321}">
                <p14:modId xmlns:p14="http://schemas.microsoft.com/office/powerpoint/2010/main" val="2079069115"/>
              </p:ext>
            </p:extLst>
          </p:nvPr>
        </p:nvGraphicFramePr>
        <p:xfrm>
          <a:off x="4330719" y="91441"/>
          <a:ext cx="7289799" cy="5463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56753F5-B872-27B1-3362-FBD43A253DD8}"/>
              </a:ext>
            </a:extLst>
          </p:cNvPr>
          <p:cNvSpPr txBox="1"/>
          <p:nvPr/>
        </p:nvSpPr>
        <p:spPr>
          <a:xfrm>
            <a:off x="4330719" y="5751232"/>
            <a:ext cx="7444758" cy="646331"/>
          </a:xfrm>
          <a:prstGeom prst="rect">
            <a:avLst/>
          </a:prstGeom>
          <a:noFill/>
        </p:spPr>
        <p:txBody>
          <a:bodyPr wrap="square" rtlCol="0">
            <a:spAutoFit/>
          </a:bodyPr>
          <a:lstStyle/>
          <a:p>
            <a:r>
              <a:rPr lang="en-US" sz="900">
                <a:latin typeface="Calibri Light" panose="020F0302020204030204" pitchFamily="34" charset="0"/>
                <a:cs typeface="Calibri Light" panose="020F0302020204030204" pitchFamily="34" charset="0"/>
              </a:rPr>
              <a:t>1 - GPT3-175B Prompt, DLRM27TB, GNN-626M show benefits with &gt; 250 GB/s mem bandwidth. DLRM on small machines may require TB capacity.</a:t>
            </a:r>
          </a:p>
          <a:p>
            <a:r>
              <a:rPr lang="en-US" sz="900">
                <a:latin typeface="Calibri Light" panose="020F0302020204030204" pitchFamily="34" charset="0"/>
                <a:cs typeface="Calibri Light" panose="020F0302020204030204" pitchFamily="34" charset="0"/>
              </a:rPr>
              <a:t>2 – GPT3-175B NLP pre-training benefits from </a:t>
            </a:r>
            <a:r>
              <a:rPr lang="en-US" sz="900" err="1">
                <a:latin typeface="Calibri Light" panose="020F0302020204030204" pitchFamily="34" charset="0"/>
                <a:cs typeface="Calibri Light" panose="020F0302020204030204" pitchFamily="34" charset="0"/>
              </a:rPr>
              <a:t>upto</a:t>
            </a:r>
            <a:r>
              <a:rPr lang="en-US" sz="900">
                <a:latin typeface="Calibri Light" panose="020F0302020204030204" pitchFamily="34" charset="0"/>
                <a:cs typeface="Calibri Light" panose="020F0302020204030204" pitchFamily="34" charset="0"/>
              </a:rPr>
              <a:t> 400GB/s scale-out bandwidth per GPU</a:t>
            </a:r>
          </a:p>
          <a:p>
            <a:r>
              <a:rPr lang="en-US" sz="900">
                <a:latin typeface="Calibri Light" panose="020F0302020204030204" pitchFamily="34" charset="0"/>
                <a:cs typeface="Calibri Light" panose="020F0302020204030204" pitchFamily="34" charset="0"/>
              </a:rPr>
              <a:t>3 – On smaller systems memory bandwidth is the bottleneck, on larger systems communication becomes the bottleneck for GPT3 and DLRM</a:t>
            </a:r>
          </a:p>
          <a:p>
            <a:r>
              <a:rPr lang="en-US" sz="900" b="1">
                <a:latin typeface="Calibri Light" panose="020F0302020204030204" pitchFamily="34" charset="0"/>
                <a:cs typeface="Calibri Light" panose="020F0302020204030204" pitchFamily="34" charset="0"/>
              </a:rPr>
              <a:t>(Chat-GPT uses GPT3)</a:t>
            </a:r>
          </a:p>
        </p:txBody>
      </p:sp>
      <p:sp>
        <p:nvSpPr>
          <p:cNvPr id="3" name="Rectangle: Rounded Corners 2">
            <a:extLst>
              <a:ext uri="{FF2B5EF4-FFF2-40B4-BE49-F238E27FC236}">
                <a16:creationId xmlns:a16="http://schemas.microsoft.com/office/drawing/2014/main" id="{1E988F6C-2E95-340E-2E91-3459AEAF8C03}"/>
              </a:ext>
            </a:extLst>
          </p:cNvPr>
          <p:cNvSpPr/>
          <p:nvPr/>
        </p:nvSpPr>
        <p:spPr>
          <a:xfrm>
            <a:off x="59890" y="4896413"/>
            <a:ext cx="3554981" cy="1316708"/>
          </a:xfrm>
          <a:custGeom>
            <a:avLst/>
            <a:gdLst>
              <a:gd name="connsiteX0" fmla="*/ 0 w 3554981"/>
              <a:gd name="connsiteY0" fmla="*/ 219456 h 1316708"/>
              <a:gd name="connsiteX1" fmla="*/ 219456 w 3554981"/>
              <a:gd name="connsiteY1" fmla="*/ 0 h 1316708"/>
              <a:gd name="connsiteX2" fmla="*/ 904991 w 3554981"/>
              <a:gd name="connsiteY2" fmla="*/ 0 h 1316708"/>
              <a:gd name="connsiteX3" fmla="*/ 1465884 w 3554981"/>
              <a:gd name="connsiteY3" fmla="*/ 0 h 1316708"/>
              <a:gd name="connsiteX4" fmla="*/ 2151419 w 3554981"/>
              <a:gd name="connsiteY4" fmla="*/ 0 h 1316708"/>
              <a:gd name="connsiteX5" fmla="*/ 2681151 w 3554981"/>
              <a:gd name="connsiteY5" fmla="*/ 0 h 1316708"/>
              <a:gd name="connsiteX6" fmla="*/ 3335525 w 3554981"/>
              <a:gd name="connsiteY6" fmla="*/ 0 h 1316708"/>
              <a:gd name="connsiteX7" fmla="*/ 3554981 w 3554981"/>
              <a:gd name="connsiteY7" fmla="*/ 219456 h 1316708"/>
              <a:gd name="connsiteX8" fmla="*/ 3554981 w 3554981"/>
              <a:gd name="connsiteY8" fmla="*/ 640798 h 1316708"/>
              <a:gd name="connsiteX9" fmla="*/ 3554981 w 3554981"/>
              <a:gd name="connsiteY9" fmla="*/ 1097252 h 1316708"/>
              <a:gd name="connsiteX10" fmla="*/ 3335525 w 3554981"/>
              <a:gd name="connsiteY10" fmla="*/ 1316708 h 1316708"/>
              <a:gd name="connsiteX11" fmla="*/ 2805793 w 3554981"/>
              <a:gd name="connsiteY11" fmla="*/ 1316708 h 1316708"/>
              <a:gd name="connsiteX12" fmla="*/ 2276062 w 3554981"/>
              <a:gd name="connsiteY12" fmla="*/ 1316708 h 1316708"/>
              <a:gd name="connsiteX13" fmla="*/ 1746330 w 3554981"/>
              <a:gd name="connsiteY13" fmla="*/ 1316708 h 1316708"/>
              <a:gd name="connsiteX14" fmla="*/ 1091955 w 3554981"/>
              <a:gd name="connsiteY14" fmla="*/ 1316708 h 1316708"/>
              <a:gd name="connsiteX15" fmla="*/ 219456 w 3554981"/>
              <a:gd name="connsiteY15" fmla="*/ 1316708 h 1316708"/>
              <a:gd name="connsiteX16" fmla="*/ 0 w 3554981"/>
              <a:gd name="connsiteY16" fmla="*/ 1097252 h 1316708"/>
              <a:gd name="connsiteX17" fmla="*/ 0 w 3554981"/>
              <a:gd name="connsiteY17" fmla="*/ 675910 h 1316708"/>
              <a:gd name="connsiteX18" fmla="*/ 0 w 3554981"/>
              <a:gd name="connsiteY18" fmla="*/ 219456 h 131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981" h="1316708" extrusionOk="0">
                <a:moveTo>
                  <a:pt x="0" y="219456"/>
                </a:moveTo>
                <a:cubicBezTo>
                  <a:pt x="-3833" y="100651"/>
                  <a:pt x="102911" y="-8076"/>
                  <a:pt x="219456" y="0"/>
                </a:cubicBezTo>
                <a:cubicBezTo>
                  <a:pt x="385083" y="-15187"/>
                  <a:pt x="578231" y="33486"/>
                  <a:pt x="904991" y="0"/>
                </a:cubicBezTo>
                <a:cubicBezTo>
                  <a:pt x="1231752" y="-33486"/>
                  <a:pt x="1327854" y="10891"/>
                  <a:pt x="1465884" y="0"/>
                </a:cubicBezTo>
                <a:cubicBezTo>
                  <a:pt x="1603914" y="-10891"/>
                  <a:pt x="1829214" y="-29214"/>
                  <a:pt x="2151419" y="0"/>
                </a:cubicBezTo>
                <a:cubicBezTo>
                  <a:pt x="2473624" y="29214"/>
                  <a:pt x="2440615" y="3251"/>
                  <a:pt x="2681151" y="0"/>
                </a:cubicBezTo>
                <a:cubicBezTo>
                  <a:pt x="2921687" y="-3251"/>
                  <a:pt x="3137247" y="32546"/>
                  <a:pt x="3335525" y="0"/>
                </a:cubicBezTo>
                <a:cubicBezTo>
                  <a:pt x="3468118" y="-9812"/>
                  <a:pt x="3570240" y="99637"/>
                  <a:pt x="3554981" y="219456"/>
                </a:cubicBezTo>
                <a:cubicBezTo>
                  <a:pt x="3544702" y="372237"/>
                  <a:pt x="3559461" y="530738"/>
                  <a:pt x="3554981" y="640798"/>
                </a:cubicBezTo>
                <a:cubicBezTo>
                  <a:pt x="3550501" y="750858"/>
                  <a:pt x="3563690" y="897452"/>
                  <a:pt x="3554981" y="1097252"/>
                </a:cubicBezTo>
                <a:cubicBezTo>
                  <a:pt x="3555828" y="1238234"/>
                  <a:pt x="3438298" y="1304581"/>
                  <a:pt x="3335525" y="1316708"/>
                </a:cubicBezTo>
                <a:cubicBezTo>
                  <a:pt x="3118315" y="1330142"/>
                  <a:pt x="3056869" y="1306597"/>
                  <a:pt x="2805793" y="1316708"/>
                </a:cubicBezTo>
                <a:cubicBezTo>
                  <a:pt x="2554717" y="1326819"/>
                  <a:pt x="2506295" y="1294472"/>
                  <a:pt x="2276062" y="1316708"/>
                </a:cubicBezTo>
                <a:cubicBezTo>
                  <a:pt x="2045829" y="1338944"/>
                  <a:pt x="1867707" y="1326655"/>
                  <a:pt x="1746330" y="1316708"/>
                </a:cubicBezTo>
                <a:cubicBezTo>
                  <a:pt x="1624953" y="1306761"/>
                  <a:pt x="1286310" y="1317016"/>
                  <a:pt x="1091955" y="1316708"/>
                </a:cubicBezTo>
                <a:cubicBezTo>
                  <a:pt x="897601" y="1316400"/>
                  <a:pt x="507828" y="1332258"/>
                  <a:pt x="219456" y="1316708"/>
                </a:cubicBezTo>
                <a:cubicBezTo>
                  <a:pt x="94762" y="1325097"/>
                  <a:pt x="-21445" y="1218840"/>
                  <a:pt x="0" y="1097252"/>
                </a:cubicBezTo>
                <a:cubicBezTo>
                  <a:pt x="12637" y="901463"/>
                  <a:pt x="-1104" y="809880"/>
                  <a:pt x="0" y="675910"/>
                </a:cubicBezTo>
                <a:cubicBezTo>
                  <a:pt x="1104" y="541940"/>
                  <a:pt x="1852" y="416812"/>
                  <a:pt x="0" y="219456"/>
                </a:cubicBezTo>
                <a:close/>
              </a:path>
            </a:pathLst>
          </a:custGeom>
          <a:noFill/>
          <a:ln>
            <a:solidFill>
              <a:schemeClr val="bg1">
                <a:lumMod val="75000"/>
              </a:schemeClr>
            </a:solidFill>
            <a:extLst>
              <a:ext uri="{C807C97D-BFC1-408E-A445-0C87EB9F89A2}">
                <ask:lineSketchStyleProps xmlns:ask="http://schemas.microsoft.com/office/drawing/2018/sketchyshapes" sd="24733219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200">
                <a:solidFill>
                  <a:schemeClr val="bg1"/>
                </a:solidFill>
                <a:latin typeface="Calibri Light" panose="020F0302020204030204" pitchFamily="34" charset="0"/>
                <a:cs typeface="Calibri Light" panose="020F0302020204030204" pitchFamily="34" charset="0"/>
              </a:rPr>
              <a:t>Bandwidth requirements are growing – memory, scale-up and scale-out</a:t>
            </a:r>
          </a:p>
          <a:p>
            <a:pPr marL="285750" indent="-285750">
              <a:spcAft>
                <a:spcPts val="600"/>
              </a:spcAft>
              <a:buFont typeface="Arial" panose="020B0604020202020204" pitchFamily="34" charset="0"/>
              <a:buChar char="•"/>
            </a:pPr>
            <a:r>
              <a:rPr lang="en-US" sz="1200">
                <a:solidFill>
                  <a:schemeClr val="bg1"/>
                </a:solidFill>
                <a:latin typeface="Calibri Light" panose="020F0302020204030204" pitchFamily="34" charset="0"/>
                <a:cs typeface="Calibri Light" panose="020F0302020204030204" pitchFamily="34" charset="0"/>
              </a:rPr>
              <a:t>Different applications, design points and different phases of app have different distribution</a:t>
            </a:r>
          </a:p>
          <a:p>
            <a:pPr marL="285750" indent="-285750">
              <a:spcAft>
                <a:spcPts val="600"/>
              </a:spcAft>
              <a:buFont typeface="Arial" panose="020B0604020202020204" pitchFamily="34" charset="0"/>
              <a:buChar char="•"/>
            </a:pPr>
            <a:r>
              <a:rPr lang="en-US" sz="1200">
                <a:solidFill>
                  <a:schemeClr val="bg1"/>
                </a:solidFill>
                <a:latin typeface="Calibri Light" panose="020F0302020204030204" pitchFamily="34" charset="0"/>
                <a:cs typeface="Calibri Light" panose="020F0302020204030204" pitchFamily="34" charset="0"/>
              </a:rPr>
              <a:t>Perimeter not enough for dedicated interfaces</a:t>
            </a:r>
          </a:p>
        </p:txBody>
      </p:sp>
      <p:sp>
        <p:nvSpPr>
          <p:cNvPr id="5" name="Rectangle 4">
            <a:extLst>
              <a:ext uri="{FF2B5EF4-FFF2-40B4-BE49-F238E27FC236}">
                <a16:creationId xmlns:a16="http://schemas.microsoft.com/office/drawing/2014/main" id="{8B01E9E1-69C4-94E9-4EDC-E1ED67D998EF}"/>
              </a:ext>
            </a:extLst>
          </p:cNvPr>
          <p:cNvSpPr/>
          <p:nvPr/>
        </p:nvSpPr>
        <p:spPr>
          <a:xfrm>
            <a:off x="315979" y="4761317"/>
            <a:ext cx="1657915" cy="1676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Key Takeaway</a:t>
            </a:r>
          </a:p>
        </p:txBody>
      </p:sp>
    </p:spTree>
    <p:extLst>
      <p:ext uri="{BB962C8B-B14F-4D97-AF65-F5344CB8AC3E}">
        <p14:creationId xmlns:p14="http://schemas.microsoft.com/office/powerpoint/2010/main" val="425421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C00B86-D463-ACC1-6283-E8C12CDD958B}"/>
              </a:ext>
            </a:extLst>
          </p:cNvPr>
          <p:cNvSpPr/>
          <p:nvPr/>
        </p:nvSpPr>
        <p:spPr>
          <a:xfrm>
            <a:off x="0" y="0"/>
            <a:ext cx="3825941" cy="6383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Variety of node configurations are emerging</a:t>
            </a:r>
            <a:endParaRPr lang="en-US" sz="1200"/>
          </a:p>
          <a:p>
            <a:pPr algn="ctr"/>
            <a:endParaRPr lang="en-US"/>
          </a:p>
          <a:p>
            <a:pPr algn="ctr"/>
            <a:endParaRPr lang="en-US"/>
          </a:p>
        </p:txBody>
      </p:sp>
      <p:sp>
        <p:nvSpPr>
          <p:cNvPr id="25" name="TextBox 24">
            <a:extLst>
              <a:ext uri="{FF2B5EF4-FFF2-40B4-BE49-F238E27FC236}">
                <a16:creationId xmlns:a16="http://schemas.microsoft.com/office/drawing/2014/main" id="{7BAF31F4-1F4B-E1EC-17F7-F9B42EA3A017}"/>
              </a:ext>
            </a:extLst>
          </p:cNvPr>
          <p:cNvSpPr txBox="1"/>
          <p:nvPr/>
        </p:nvSpPr>
        <p:spPr>
          <a:xfrm>
            <a:off x="3973579" y="5802168"/>
            <a:ext cx="2963690" cy="646331"/>
          </a:xfrm>
          <a:prstGeom prst="rect">
            <a:avLst/>
          </a:prstGeom>
          <a:noFill/>
        </p:spPr>
        <p:txBody>
          <a:bodyPr wrap="square" rtlCol="0">
            <a:spAutoFit/>
          </a:bodyPr>
          <a:lstStyle/>
          <a:p>
            <a:r>
              <a:rPr lang="en-US" sz="1200">
                <a:latin typeface="Calibri Light" panose="020F0302020204030204" pitchFamily="34" charset="0"/>
                <a:cs typeface="Calibri Light" panose="020F0302020204030204" pitchFamily="34" charset="0"/>
              </a:rPr>
              <a:t>Collect – collectives acceleration</a:t>
            </a:r>
          </a:p>
          <a:p>
            <a:r>
              <a:rPr lang="en-US" sz="1200" err="1">
                <a:latin typeface="Calibri Light" panose="020F0302020204030204" pitchFamily="34" charset="0"/>
                <a:cs typeface="Calibri Light" panose="020F0302020204030204" pitchFamily="34" charset="0"/>
              </a:rPr>
              <a:t>Opt</a:t>
            </a:r>
            <a:r>
              <a:rPr lang="en-US" sz="1200">
                <a:latin typeface="Calibri Light" panose="020F0302020204030204" pitchFamily="34" charset="0"/>
                <a:cs typeface="Calibri Light" panose="020F0302020204030204" pitchFamily="34" charset="0"/>
              </a:rPr>
              <a:t> – Optimizer. Data type conversion</a:t>
            </a:r>
          </a:p>
          <a:p>
            <a:r>
              <a:rPr lang="en-US" sz="1200">
                <a:latin typeface="Calibri Light" panose="020F0302020204030204" pitchFamily="34" charset="0"/>
                <a:cs typeface="Calibri Light" panose="020F0302020204030204" pitchFamily="34" charset="0"/>
              </a:rPr>
              <a:t>These are AI centric compute operations.</a:t>
            </a:r>
          </a:p>
        </p:txBody>
      </p:sp>
      <p:sp>
        <p:nvSpPr>
          <p:cNvPr id="14" name="Rectangle: Rounded Corners 13">
            <a:extLst>
              <a:ext uri="{FF2B5EF4-FFF2-40B4-BE49-F238E27FC236}">
                <a16:creationId xmlns:a16="http://schemas.microsoft.com/office/drawing/2014/main" id="{5ABF0738-CF8B-C907-11AC-1FD4BA145E4C}"/>
              </a:ext>
            </a:extLst>
          </p:cNvPr>
          <p:cNvSpPr/>
          <p:nvPr/>
        </p:nvSpPr>
        <p:spPr>
          <a:xfrm>
            <a:off x="102619" y="5314488"/>
            <a:ext cx="3554981" cy="932968"/>
          </a:xfrm>
          <a:custGeom>
            <a:avLst/>
            <a:gdLst>
              <a:gd name="connsiteX0" fmla="*/ 0 w 3554981"/>
              <a:gd name="connsiteY0" fmla="*/ 155498 h 932968"/>
              <a:gd name="connsiteX1" fmla="*/ 155498 w 3554981"/>
              <a:gd name="connsiteY1" fmla="*/ 0 h 932968"/>
              <a:gd name="connsiteX2" fmla="*/ 869175 w 3554981"/>
              <a:gd name="connsiteY2" fmla="*/ 0 h 932968"/>
              <a:gd name="connsiteX3" fmla="*/ 1453092 w 3554981"/>
              <a:gd name="connsiteY3" fmla="*/ 0 h 932968"/>
              <a:gd name="connsiteX4" fmla="*/ 2166769 w 3554981"/>
              <a:gd name="connsiteY4" fmla="*/ 0 h 932968"/>
              <a:gd name="connsiteX5" fmla="*/ 2718246 w 3554981"/>
              <a:gd name="connsiteY5" fmla="*/ 0 h 932968"/>
              <a:gd name="connsiteX6" fmla="*/ 3399483 w 3554981"/>
              <a:gd name="connsiteY6" fmla="*/ 0 h 932968"/>
              <a:gd name="connsiteX7" fmla="*/ 3554981 w 3554981"/>
              <a:gd name="connsiteY7" fmla="*/ 155498 h 932968"/>
              <a:gd name="connsiteX8" fmla="*/ 3554981 w 3554981"/>
              <a:gd name="connsiteY8" fmla="*/ 777470 h 932968"/>
              <a:gd name="connsiteX9" fmla="*/ 3399483 w 3554981"/>
              <a:gd name="connsiteY9" fmla="*/ 932968 h 932968"/>
              <a:gd name="connsiteX10" fmla="*/ 2718246 w 3554981"/>
              <a:gd name="connsiteY10" fmla="*/ 932968 h 932968"/>
              <a:gd name="connsiteX11" fmla="*/ 2134329 w 3554981"/>
              <a:gd name="connsiteY11" fmla="*/ 932968 h 932968"/>
              <a:gd name="connsiteX12" fmla="*/ 1582851 w 3554981"/>
              <a:gd name="connsiteY12" fmla="*/ 932968 h 932968"/>
              <a:gd name="connsiteX13" fmla="*/ 1031374 w 3554981"/>
              <a:gd name="connsiteY13" fmla="*/ 932968 h 932968"/>
              <a:gd name="connsiteX14" fmla="*/ 155498 w 3554981"/>
              <a:gd name="connsiteY14" fmla="*/ 932968 h 932968"/>
              <a:gd name="connsiteX15" fmla="*/ 0 w 3554981"/>
              <a:gd name="connsiteY15" fmla="*/ 777470 h 932968"/>
              <a:gd name="connsiteX16" fmla="*/ 0 w 3554981"/>
              <a:gd name="connsiteY16" fmla="*/ 155498 h 93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4981" h="932968" extrusionOk="0">
                <a:moveTo>
                  <a:pt x="0" y="155498"/>
                </a:moveTo>
                <a:cubicBezTo>
                  <a:pt x="-2958" y="71468"/>
                  <a:pt x="79571" y="-17257"/>
                  <a:pt x="155498" y="0"/>
                </a:cubicBezTo>
                <a:cubicBezTo>
                  <a:pt x="456355" y="19769"/>
                  <a:pt x="563304" y="-9092"/>
                  <a:pt x="869175" y="0"/>
                </a:cubicBezTo>
                <a:cubicBezTo>
                  <a:pt x="1175046" y="9092"/>
                  <a:pt x="1262119" y="-12371"/>
                  <a:pt x="1453092" y="0"/>
                </a:cubicBezTo>
                <a:cubicBezTo>
                  <a:pt x="1644065" y="12371"/>
                  <a:pt x="2019134" y="19163"/>
                  <a:pt x="2166769" y="0"/>
                </a:cubicBezTo>
                <a:cubicBezTo>
                  <a:pt x="2314404" y="-19163"/>
                  <a:pt x="2539367" y="-15064"/>
                  <a:pt x="2718246" y="0"/>
                </a:cubicBezTo>
                <a:cubicBezTo>
                  <a:pt x="2897125" y="15064"/>
                  <a:pt x="3139338" y="-30227"/>
                  <a:pt x="3399483" y="0"/>
                </a:cubicBezTo>
                <a:cubicBezTo>
                  <a:pt x="3489914" y="-3921"/>
                  <a:pt x="3567208" y="70727"/>
                  <a:pt x="3554981" y="155498"/>
                </a:cubicBezTo>
                <a:cubicBezTo>
                  <a:pt x="3573346" y="307504"/>
                  <a:pt x="3573769" y="618936"/>
                  <a:pt x="3554981" y="777470"/>
                </a:cubicBezTo>
                <a:cubicBezTo>
                  <a:pt x="3570409" y="849056"/>
                  <a:pt x="3474251" y="938697"/>
                  <a:pt x="3399483" y="932968"/>
                </a:cubicBezTo>
                <a:cubicBezTo>
                  <a:pt x="3097433" y="944413"/>
                  <a:pt x="3007972" y="934818"/>
                  <a:pt x="2718246" y="932968"/>
                </a:cubicBezTo>
                <a:cubicBezTo>
                  <a:pt x="2428520" y="931118"/>
                  <a:pt x="2324576" y="927756"/>
                  <a:pt x="2134329" y="932968"/>
                </a:cubicBezTo>
                <a:cubicBezTo>
                  <a:pt x="1944082" y="938180"/>
                  <a:pt x="1788715" y="905766"/>
                  <a:pt x="1582851" y="932968"/>
                </a:cubicBezTo>
                <a:cubicBezTo>
                  <a:pt x="1376987" y="960170"/>
                  <a:pt x="1250454" y="917433"/>
                  <a:pt x="1031374" y="932968"/>
                </a:cubicBezTo>
                <a:cubicBezTo>
                  <a:pt x="812294" y="948503"/>
                  <a:pt x="434985" y="955320"/>
                  <a:pt x="155498" y="932968"/>
                </a:cubicBezTo>
                <a:cubicBezTo>
                  <a:pt x="69314" y="930591"/>
                  <a:pt x="12016" y="856048"/>
                  <a:pt x="0" y="777470"/>
                </a:cubicBezTo>
                <a:cubicBezTo>
                  <a:pt x="-27562" y="546799"/>
                  <a:pt x="-25136" y="377493"/>
                  <a:pt x="0" y="155498"/>
                </a:cubicBezTo>
                <a:close/>
              </a:path>
            </a:pathLst>
          </a:custGeom>
          <a:noFill/>
          <a:ln>
            <a:solidFill>
              <a:schemeClr val="accent4">
                <a:lumMod val="20000"/>
                <a:lumOff val="80000"/>
              </a:schemeClr>
            </a:solidFill>
            <a:extLst>
              <a:ext uri="{C807C97D-BFC1-408E-A445-0C87EB9F89A2}">
                <ask:lineSketchStyleProps xmlns:ask="http://schemas.microsoft.com/office/drawing/2018/sketchyshapes" sd="24733219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200">
                <a:solidFill>
                  <a:schemeClr val="bg1"/>
                </a:solidFill>
                <a:latin typeface="Calibri Light" panose="020F0302020204030204" pitchFamily="34" charset="0"/>
                <a:cs typeface="Calibri Light" panose="020F0302020204030204" pitchFamily="34" charset="0"/>
              </a:rPr>
              <a:t>Fast evolving domain and algorithms, multiple node design points will exist</a:t>
            </a:r>
          </a:p>
          <a:p>
            <a:pPr marL="285750" indent="-285750">
              <a:spcAft>
                <a:spcPts val="600"/>
              </a:spcAft>
              <a:buFont typeface="Arial" panose="020B0604020202020204" pitchFamily="34" charset="0"/>
              <a:buChar char="•"/>
            </a:pPr>
            <a:r>
              <a:rPr lang="en-US" sz="1200">
                <a:solidFill>
                  <a:schemeClr val="bg1"/>
                </a:solidFill>
                <a:latin typeface="Calibri Light" panose="020F0302020204030204" pitchFamily="34" charset="0"/>
                <a:cs typeface="Calibri Light" panose="020F0302020204030204" pitchFamily="34" charset="0"/>
              </a:rPr>
              <a:t>Flexibility in bandwidth allocations, topologies and protocol extensions is critical</a:t>
            </a:r>
          </a:p>
        </p:txBody>
      </p:sp>
      <p:sp>
        <p:nvSpPr>
          <p:cNvPr id="15" name="Rectangle 14">
            <a:extLst>
              <a:ext uri="{FF2B5EF4-FFF2-40B4-BE49-F238E27FC236}">
                <a16:creationId xmlns:a16="http://schemas.microsoft.com/office/drawing/2014/main" id="{258E13D3-282C-9D6B-6B2D-3B50E8A5AD25}"/>
              </a:ext>
            </a:extLst>
          </p:cNvPr>
          <p:cNvSpPr/>
          <p:nvPr/>
        </p:nvSpPr>
        <p:spPr>
          <a:xfrm>
            <a:off x="315979" y="5198692"/>
            <a:ext cx="1657915" cy="1676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Key Takeaway</a:t>
            </a:r>
          </a:p>
        </p:txBody>
      </p:sp>
      <p:pic>
        <p:nvPicPr>
          <p:cNvPr id="5" name="Picture 4">
            <a:extLst>
              <a:ext uri="{FF2B5EF4-FFF2-40B4-BE49-F238E27FC236}">
                <a16:creationId xmlns:a16="http://schemas.microsoft.com/office/drawing/2014/main" id="{64B6DC95-999D-F72C-25A9-F611CF4ABD13}"/>
              </a:ext>
            </a:extLst>
          </p:cNvPr>
          <p:cNvPicPr>
            <a:picLocks noChangeAspect="1"/>
          </p:cNvPicPr>
          <p:nvPr/>
        </p:nvPicPr>
        <p:blipFill>
          <a:blip r:embed="rId3"/>
          <a:stretch>
            <a:fillRect/>
          </a:stretch>
        </p:blipFill>
        <p:spPr>
          <a:xfrm>
            <a:off x="4196964" y="249652"/>
            <a:ext cx="6686550" cy="3248025"/>
          </a:xfrm>
          <a:prstGeom prst="rect">
            <a:avLst/>
          </a:prstGeom>
        </p:spPr>
      </p:pic>
      <p:pic>
        <p:nvPicPr>
          <p:cNvPr id="7" name="Picture 6">
            <a:extLst>
              <a:ext uri="{FF2B5EF4-FFF2-40B4-BE49-F238E27FC236}">
                <a16:creationId xmlns:a16="http://schemas.microsoft.com/office/drawing/2014/main" id="{E7D93E28-1D18-FECD-727F-C98043F3BCF8}"/>
              </a:ext>
            </a:extLst>
          </p:cNvPr>
          <p:cNvPicPr>
            <a:picLocks noChangeAspect="1"/>
          </p:cNvPicPr>
          <p:nvPr/>
        </p:nvPicPr>
        <p:blipFill>
          <a:blip r:embed="rId4"/>
          <a:stretch>
            <a:fillRect/>
          </a:stretch>
        </p:blipFill>
        <p:spPr>
          <a:xfrm>
            <a:off x="4324617" y="3689523"/>
            <a:ext cx="7029450" cy="2028825"/>
          </a:xfrm>
          <a:prstGeom prst="rect">
            <a:avLst/>
          </a:prstGeom>
        </p:spPr>
      </p:pic>
    </p:spTree>
    <p:extLst>
      <p:ext uri="{BB962C8B-B14F-4D97-AF65-F5344CB8AC3E}">
        <p14:creationId xmlns:p14="http://schemas.microsoft.com/office/powerpoint/2010/main" val="30315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F9CF-1E14-A8DB-3E49-15DDD8258E82}"/>
              </a:ext>
            </a:extLst>
          </p:cNvPr>
          <p:cNvSpPr>
            <a:spLocks noGrp="1"/>
          </p:cNvSpPr>
          <p:nvPr>
            <p:ph type="title"/>
          </p:nvPr>
        </p:nvSpPr>
        <p:spPr>
          <a:xfrm>
            <a:off x="594360" y="239396"/>
            <a:ext cx="10515600" cy="583565"/>
          </a:xfrm>
        </p:spPr>
        <p:txBody>
          <a:bodyPr>
            <a:normAutofit fontScale="90000"/>
          </a:bodyPr>
          <a:lstStyle/>
          <a:p>
            <a:r>
              <a:rPr lang="en-US"/>
              <a:t>Protocol bridging</a:t>
            </a:r>
          </a:p>
        </p:txBody>
      </p:sp>
      <p:sp>
        <p:nvSpPr>
          <p:cNvPr id="6" name="Content Placeholder 2">
            <a:extLst>
              <a:ext uri="{FF2B5EF4-FFF2-40B4-BE49-F238E27FC236}">
                <a16:creationId xmlns:a16="http://schemas.microsoft.com/office/drawing/2014/main" id="{89F66CD1-AC8A-6429-E4E3-CAE7862FF9C4}"/>
              </a:ext>
            </a:extLst>
          </p:cNvPr>
          <p:cNvSpPr>
            <a:spLocks noGrp="1"/>
          </p:cNvSpPr>
          <p:nvPr>
            <p:ph idx="1"/>
          </p:nvPr>
        </p:nvSpPr>
        <p:spPr>
          <a:xfrm>
            <a:off x="594360" y="1143315"/>
            <a:ext cx="4831080" cy="4416975"/>
          </a:xfrm>
        </p:spPr>
        <p:txBody>
          <a:bodyPr>
            <a:normAutofit/>
          </a:bodyPr>
          <a:lstStyle/>
          <a:p>
            <a:pPr marL="285750" indent="-285750">
              <a:lnSpc>
                <a:spcPct val="100000"/>
              </a:lnSpc>
              <a:spcAft>
                <a:spcPts val="600"/>
              </a:spcAft>
            </a:pPr>
            <a:r>
              <a:rPr lang="en-US" sz="1800">
                <a:latin typeface="Intel Clear Light" panose="020B0404020203020204" pitchFamily="34" charset="0"/>
                <a:ea typeface="Intel Clear Light" panose="020B0404020203020204" pitchFamily="34" charset="0"/>
                <a:cs typeface="Intel Clear Light" panose="020B0404020203020204" pitchFamily="34" charset="0"/>
              </a:rPr>
              <a:t>Though CXL would be our protocol of choice for appliances, some customers may choose Ultra-Ethernet to build their own pods.</a:t>
            </a:r>
          </a:p>
          <a:p>
            <a:pPr marL="285750" indent="-285750">
              <a:lnSpc>
                <a:spcPct val="100000"/>
              </a:lnSpc>
              <a:spcAft>
                <a:spcPts val="600"/>
              </a:spcAft>
              <a:buFont typeface="Arial" panose="020B0604020202020204" pitchFamily="34" charset="0"/>
              <a:buChar char="•"/>
            </a:pPr>
            <a:r>
              <a:rPr lang="en-US" sz="1800">
                <a:latin typeface="Intel Clear Light" panose="020B0404020203020204" pitchFamily="34" charset="0"/>
                <a:ea typeface="Intel Clear Light" panose="020B0404020203020204" pitchFamily="34" charset="0"/>
                <a:cs typeface="Intel Clear Light" panose="020B0404020203020204" pitchFamily="34" charset="0"/>
              </a:rPr>
              <a:t>Native CXL UIO transactions can be tunneled over Ultra-Ethernet as data grams</a:t>
            </a:r>
          </a:p>
          <a:p>
            <a:pPr marL="285750" indent="-285750">
              <a:lnSpc>
                <a:spcPct val="100000"/>
              </a:lnSpc>
              <a:spcAft>
                <a:spcPts val="600"/>
              </a:spcAft>
              <a:buFont typeface="Arial" panose="020B0604020202020204" pitchFamily="34" charset="0"/>
              <a:buChar char="•"/>
            </a:pPr>
            <a:r>
              <a:rPr lang="en-US" sz="1800">
                <a:latin typeface="Intel Clear Light" panose="020B0404020203020204" pitchFamily="34" charset="0"/>
                <a:ea typeface="Intel Clear Light" panose="020B0404020203020204" pitchFamily="34" charset="0"/>
                <a:cs typeface="Intel Clear Light" panose="020B0404020203020204" pitchFamily="34" charset="0"/>
              </a:rPr>
              <a:t>Ultra-Ethernet flows can be tunneled over CXL. </a:t>
            </a:r>
          </a:p>
          <a:p>
            <a:pPr marL="285750" indent="0">
              <a:lnSpc>
                <a:spcPct val="100000"/>
              </a:lnSpc>
              <a:spcAft>
                <a:spcPts val="600"/>
              </a:spcAft>
              <a:buNone/>
            </a:pPr>
            <a:r>
              <a:rPr lang="en-US" sz="1800">
                <a:latin typeface="Intel Clear Light" panose="020B0404020203020204" pitchFamily="34" charset="0"/>
                <a:ea typeface="Intel Clear Light" panose="020B0404020203020204" pitchFamily="34" charset="0"/>
                <a:cs typeface="Intel Clear Light" panose="020B0404020203020204" pitchFamily="34" charset="0"/>
              </a:rPr>
              <a:t>CXL3.1 has features (proposed) like vendor defined TLP prefix on UIO and source routing to enable such tunneling.</a:t>
            </a:r>
          </a:p>
        </p:txBody>
      </p:sp>
      <p:sp>
        <p:nvSpPr>
          <p:cNvPr id="12" name="Content Placeholder 2">
            <a:extLst>
              <a:ext uri="{FF2B5EF4-FFF2-40B4-BE49-F238E27FC236}">
                <a16:creationId xmlns:a16="http://schemas.microsoft.com/office/drawing/2014/main" id="{C92DDCB3-0DB7-9FCE-C91C-5237EFA13F11}"/>
              </a:ext>
            </a:extLst>
          </p:cNvPr>
          <p:cNvSpPr txBox="1">
            <a:spLocks/>
          </p:cNvSpPr>
          <p:nvPr/>
        </p:nvSpPr>
        <p:spPr>
          <a:xfrm>
            <a:off x="5922266" y="5205968"/>
            <a:ext cx="5495926" cy="393155"/>
          </a:xfrm>
          <a:prstGeom prst="rect">
            <a:avLst/>
          </a:prstGeom>
          <a:solidFill>
            <a:schemeClr val="accent4">
              <a:lumMod val="40000"/>
              <a:lumOff val="6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None/>
            </a:pPr>
            <a:r>
              <a:rPr lang="en-US" sz="1800">
                <a:latin typeface="Intel Clear Light" panose="020B0404020203020204" pitchFamily="34" charset="0"/>
                <a:ea typeface="Intel Clear Light" panose="020B0404020203020204" pitchFamily="34" charset="0"/>
                <a:cs typeface="Intel Clear Light" panose="020B0404020203020204" pitchFamily="34" charset="0"/>
              </a:rPr>
              <a:t>Flexibility for different platform configurations</a:t>
            </a:r>
          </a:p>
        </p:txBody>
      </p:sp>
      <p:cxnSp>
        <p:nvCxnSpPr>
          <p:cNvPr id="16" name="Straight Connector 15">
            <a:extLst>
              <a:ext uri="{FF2B5EF4-FFF2-40B4-BE49-F238E27FC236}">
                <a16:creationId xmlns:a16="http://schemas.microsoft.com/office/drawing/2014/main" id="{BDCDB1A1-E35A-747F-EA9C-D46F00E30C11}"/>
              </a:ext>
            </a:extLst>
          </p:cNvPr>
          <p:cNvCxnSpPr/>
          <p:nvPr/>
        </p:nvCxnSpPr>
        <p:spPr>
          <a:xfrm>
            <a:off x="1576881" y="3920836"/>
            <a:ext cx="651913" cy="0"/>
          </a:xfrm>
          <a:prstGeom prst="line">
            <a:avLst/>
          </a:prstGeom>
          <a:ln>
            <a:solidFill>
              <a:srgbClr val="FF000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9E08CF-4AB7-740A-653F-B633B39AE995}"/>
              </a:ext>
            </a:extLst>
          </p:cNvPr>
          <p:cNvCxnSpPr/>
          <p:nvPr/>
        </p:nvCxnSpPr>
        <p:spPr>
          <a:xfrm>
            <a:off x="1717505" y="3181696"/>
            <a:ext cx="651913" cy="0"/>
          </a:xfrm>
          <a:prstGeom prst="line">
            <a:avLst/>
          </a:prstGeom>
          <a:ln w="12700">
            <a:solidFill>
              <a:srgbClr val="304A7E"/>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F9A63A2-E405-D233-5774-894668837AF9}"/>
              </a:ext>
            </a:extLst>
          </p:cNvPr>
          <p:cNvSpPr txBox="1"/>
          <p:nvPr/>
        </p:nvSpPr>
        <p:spPr>
          <a:xfrm>
            <a:off x="594360" y="5880644"/>
            <a:ext cx="8395816" cy="338554"/>
          </a:xfrm>
          <a:prstGeom prst="rect">
            <a:avLst/>
          </a:prstGeom>
          <a:noFill/>
        </p:spPr>
        <p:txBody>
          <a:bodyPr wrap="square" rtlCol="0">
            <a:spAutoFit/>
          </a:bodyPr>
          <a:lstStyle/>
          <a:p>
            <a:r>
              <a:rPr lang="en-US" sz="1600"/>
              <a:t>* Ultra-Ethernet is a new industry consortium for evolving Ethernet for HPC and AI</a:t>
            </a:r>
          </a:p>
        </p:txBody>
      </p:sp>
      <p:pic>
        <p:nvPicPr>
          <p:cNvPr id="4" name="Picture 3">
            <a:extLst>
              <a:ext uri="{FF2B5EF4-FFF2-40B4-BE49-F238E27FC236}">
                <a16:creationId xmlns:a16="http://schemas.microsoft.com/office/drawing/2014/main" id="{39AA5667-16AE-B15F-1BFC-F89B13E22649}"/>
              </a:ext>
            </a:extLst>
          </p:cNvPr>
          <p:cNvPicPr>
            <a:picLocks noChangeAspect="1"/>
          </p:cNvPicPr>
          <p:nvPr/>
        </p:nvPicPr>
        <p:blipFill>
          <a:blip r:embed="rId2"/>
          <a:stretch>
            <a:fillRect/>
          </a:stretch>
        </p:blipFill>
        <p:spPr>
          <a:xfrm>
            <a:off x="5852160" y="1044121"/>
            <a:ext cx="5495925" cy="3762375"/>
          </a:xfrm>
          <a:prstGeom prst="rect">
            <a:avLst/>
          </a:prstGeom>
        </p:spPr>
      </p:pic>
    </p:spTree>
    <p:extLst>
      <p:ext uri="{BB962C8B-B14F-4D97-AF65-F5344CB8AC3E}">
        <p14:creationId xmlns:p14="http://schemas.microsoft.com/office/powerpoint/2010/main" val="144318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CFAE3B-72B9-91EE-E4CA-02629412EF27}"/>
              </a:ext>
            </a:extLst>
          </p:cNvPr>
          <p:cNvSpPr>
            <a:spLocks noGrp="1"/>
          </p:cNvSpPr>
          <p:nvPr>
            <p:ph type="title"/>
          </p:nvPr>
        </p:nvSpPr>
        <p:spPr/>
        <p:txBody>
          <a:bodyPr/>
          <a:lstStyle/>
          <a:p>
            <a:r>
              <a:rPr lang="en-US" dirty="0"/>
              <a:t>Executive Summary</a:t>
            </a:r>
          </a:p>
        </p:txBody>
      </p:sp>
      <p:sp>
        <p:nvSpPr>
          <p:cNvPr id="4" name="Content Placeholder 3">
            <a:extLst>
              <a:ext uri="{FF2B5EF4-FFF2-40B4-BE49-F238E27FC236}">
                <a16:creationId xmlns:a16="http://schemas.microsoft.com/office/drawing/2014/main" id="{0F343F55-9958-E41E-CBED-F0557767CB0E}"/>
              </a:ext>
            </a:extLst>
          </p:cNvPr>
          <p:cNvSpPr>
            <a:spLocks noGrp="1"/>
          </p:cNvSpPr>
          <p:nvPr>
            <p:ph idx="1"/>
          </p:nvPr>
        </p:nvSpPr>
        <p:spPr/>
        <p:txBody>
          <a:bodyPr/>
          <a:lstStyle/>
          <a:p>
            <a:r>
              <a:rPr lang="en-US" dirty="0"/>
              <a:t>Review of approaches for scaling in Data Center </a:t>
            </a:r>
          </a:p>
          <a:p>
            <a:r>
              <a:rPr lang="en-US" dirty="0"/>
              <a:t>Evolution of CXL as a scaling fabric beyond a node</a:t>
            </a:r>
          </a:p>
          <a:p>
            <a:r>
              <a:rPr lang="en-US" dirty="0"/>
              <a:t>On-package fabric and CXL</a:t>
            </a:r>
          </a:p>
          <a:p>
            <a:r>
              <a:rPr lang="en-US" dirty="0"/>
              <a:t>Convergence opportunities for scaling</a:t>
            </a:r>
          </a:p>
          <a:p>
            <a:r>
              <a:rPr lang="en-US" dirty="0"/>
              <a:t>Partnerships and ecosystem development with CXL as a scaling fabric </a:t>
            </a:r>
          </a:p>
          <a:p>
            <a:endParaRPr lang="en-US" dirty="0"/>
          </a:p>
        </p:txBody>
      </p:sp>
    </p:spTree>
    <p:extLst>
      <p:ext uri="{BB962C8B-B14F-4D97-AF65-F5344CB8AC3E}">
        <p14:creationId xmlns:p14="http://schemas.microsoft.com/office/powerpoint/2010/main" val="22269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DAFF-14F0-0D90-66CB-6C1C4FA0855B}"/>
              </a:ext>
            </a:extLst>
          </p:cNvPr>
          <p:cNvSpPr>
            <a:spLocks noGrp="1"/>
          </p:cNvSpPr>
          <p:nvPr>
            <p:ph type="title"/>
          </p:nvPr>
        </p:nvSpPr>
        <p:spPr/>
        <p:txBody>
          <a:bodyPr>
            <a:normAutofit/>
          </a:bodyPr>
          <a:lstStyle/>
          <a:p>
            <a:r>
              <a:rPr lang="en-US" sz="4000"/>
              <a:t>Definition</a:t>
            </a:r>
          </a:p>
        </p:txBody>
      </p:sp>
      <p:sp>
        <p:nvSpPr>
          <p:cNvPr id="3" name="Content Placeholder 2">
            <a:extLst>
              <a:ext uri="{FF2B5EF4-FFF2-40B4-BE49-F238E27FC236}">
                <a16:creationId xmlns:a16="http://schemas.microsoft.com/office/drawing/2014/main" id="{78170372-AE4A-D8DF-5DCB-D97FDA50F9E9}"/>
              </a:ext>
            </a:extLst>
          </p:cNvPr>
          <p:cNvSpPr>
            <a:spLocks noGrp="1"/>
          </p:cNvSpPr>
          <p:nvPr>
            <p:ph idx="4294967295"/>
          </p:nvPr>
        </p:nvSpPr>
        <p:spPr>
          <a:xfrm>
            <a:off x="470019" y="1348098"/>
            <a:ext cx="4198938" cy="1665288"/>
          </a:xfrm>
        </p:spPr>
        <p:txBody>
          <a:bodyPr>
            <a:normAutofit/>
          </a:bodyPr>
          <a:lstStyle/>
          <a:p>
            <a:pPr marL="0" indent="0">
              <a:buNone/>
            </a:pPr>
            <a:r>
              <a:rPr lang="en-US" sz="1600" b="1">
                <a:latin typeface="Intel Clear Light" panose="020B0404020203020204" pitchFamily="34" charset="0"/>
                <a:ea typeface="Intel Clear Light" panose="020B0404020203020204" pitchFamily="34" charset="0"/>
                <a:cs typeface="Intel Clear Light" panose="020B0404020203020204" pitchFamily="34" charset="0"/>
              </a:rPr>
              <a:t>Node:</a:t>
            </a:r>
          </a:p>
          <a:p>
            <a:pPr marL="0" indent="0">
              <a:buNone/>
            </a:pPr>
            <a:r>
              <a:rPr lang="en-US" sz="1600">
                <a:latin typeface="Intel Clear Light" panose="020B0404020203020204" pitchFamily="34" charset="0"/>
                <a:ea typeface="Intel Clear Light" panose="020B0404020203020204" pitchFamily="34" charset="0"/>
                <a:cs typeface="Intel Clear Light" panose="020B0404020203020204" pitchFamily="34" charset="0"/>
              </a:rPr>
              <a:t>A self-contained server chassis. Typically has 4 to 8 sockets (CPUs/GPUs/XPUs), storage, mem, etc.</a:t>
            </a:r>
          </a:p>
          <a:p>
            <a:pPr marL="0" indent="0">
              <a:buNone/>
            </a:pPr>
            <a:r>
              <a:rPr lang="en-US" sz="1600">
                <a:latin typeface="Intel Clear Light" panose="020B0404020203020204" pitchFamily="34" charset="0"/>
                <a:ea typeface="Intel Clear Light" panose="020B0404020203020204" pitchFamily="34" charset="0"/>
                <a:cs typeface="Intel Clear Light" panose="020B0404020203020204" pitchFamily="34" charset="0"/>
              </a:rPr>
              <a:t>May run one or more OS instances</a:t>
            </a:r>
          </a:p>
          <a:p>
            <a:endParaRPr lang="en-US" sz="1600">
              <a:latin typeface="Intel Clear Light" panose="020B0404020203020204" pitchFamily="34" charset="0"/>
              <a:ea typeface="Intel Clear Light" panose="020B0404020203020204" pitchFamily="34" charset="0"/>
              <a:cs typeface="Intel Clear Light" panose="020B0404020203020204" pitchFamily="34" charset="0"/>
            </a:endParaRPr>
          </a:p>
          <a:p>
            <a:endParaRPr lang="en-US" sz="1600">
              <a:latin typeface="Intel Clear Light" panose="020B0404020203020204" pitchFamily="34" charset="0"/>
              <a:ea typeface="Intel Clear Light" panose="020B0404020203020204" pitchFamily="34" charset="0"/>
              <a:cs typeface="Intel Clear Light" panose="020B0404020203020204" pitchFamily="34" charset="0"/>
            </a:endParaRPr>
          </a:p>
        </p:txBody>
      </p:sp>
      <p:pic>
        <p:nvPicPr>
          <p:cNvPr id="4" name="Picture 3">
            <a:extLst>
              <a:ext uri="{FF2B5EF4-FFF2-40B4-BE49-F238E27FC236}">
                <a16:creationId xmlns:a16="http://schemas.microsoft.com/office/drawing/2014/main" id="{1A23946C-7986-E047-83A6-71DD3552CD98}"/>
              </a:ext>
            </a:extLst>
          </p:cNvPr>
          <p:cNvPicPr>
            <a:picLocks noChangeAspect="1"/>
          </p:cNvPicPr>
          <p:nvPr/>
        </p:nvPicPr>
        <p:blipFill>
          <a:blip r:embed="rId2"/>
          <a:stretch>
            <a:fillRect/>
          </a:stretch>
        </p:blipFill>
        <p:spPr>
          <a:xfrm>
            <a:off x="5227603" y="999556"/>
            <a:ext cx="2963532" cy="2013830"/>
          </a:xfrm>
          <a:prstGeom prst="rect">
            <a:avLst/>
          </a:prstGeom>
        </p:spPr>
      </p:pic>
      <p:pic>
        <p:nvPicPr>
          <p:cNvPr id="1026" name="Picture 2" descr="Re-Architecting the Data Center: The Intel Xeon Processor Scalable Family |  Intel Newsroom">
            <a:extLst>
              <a:ext uri="{FF2B5EF4-FFF2-40B4-BE49-F238E27FC236}">
                <a16:creationId xmlns:a16="http://schemas.microsoft.com/office/drawing/2014/main" id="{2A95A552-945F-CD05-BCE8-267EB6715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123" y="4111318"/>
            <a:ext cx="3575286" cy="2368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E4A1968-C992-0BB5-C120-717A567EF07F}"/>
              </a:ext>
            </a:extLst>
          </p:cNvPr>
          <p:cNvPicPr>
            <a:picLocks noChangeAspect="1"/>
          </p:cNvPicPr>
          <p:nvPr/>
        </p:nvPicPr>
        <p:blipFill>
          <a:blip r:embed="rId4"/>
          <a:stretch>
            <a:fillRect/>
          </a:stretch>
        </p:blipFill>
        <p:spPr>
          <a:xfrm>
            <a:off x="2962334" y="3796408"/>
            <a:ext cx="774625" cy="2397195"/>
          </a:xfrm>
          <a:prstGeom prst="rect">
            <a:avLst/>
          </a:prstGeom>
        </p:spPr>
      </p:pic>
      <p:pic>
        <p:nvPicPr>
          <p:cNvPr id="9" name="Picture 8">
            <a:extLst>
              <a:ext uri="{FF2B5EF4-FFF2-40B4-BE49-F238E27FC236}">
                <a16:creationId xmlns:a16="http://schemas.microsoft.com/office/drawing/2014/main" id="{11E8BDDC-D161-8555-CEF0-873C8E245A2D}"/>
              </a:ext>
            </a:extLst>
          </p:cNvPr>
          <p:cNvPicPr>
            <a:picLocks noChangeAspect="1"/>
          </p:cNvPicPr>
          <p:nvPr/>
        </p:nvPicPr>
        <p:blipFill>
          <a:blip r:embed="rId4"/>
          <a:stretch>
            <a:fillRect/>
          </a:stretch>
        </p:blipFill>
        <p:spPr>
          <a:xfrm>
            <a:off x="3781916" y="3796408"/>
            <a:ext cx="774625" cy="2397195"/>
          </a:xfrm>
          <a:prstGeom prst="rect">
            <a:avLst/>
          </a:prstGeom>
        </p:spPr>
      </p:pic>
      <p:pic>
        <p:nvPicPr>
          <p:cNvPr id="10" name="Picture 9">
            <a:extLst>
              <a:ext uri="{FF2B5EF4-FFF2-40B4-BE49-F238E27FC236}">
                <a16:creationId xmlns:a16="http://schemas.microsoft.com/office/drawing/2014/main" id="{CBBDE5F8-5B89-F893-DB84-913284E6DBE5}"/>
              </a:ext>
            </a:extLst>
          </p:cNvPr>
          <p:cNvPicPr>
            <a:picLocks noChangeAspect="1"/>
          </p:cNvPicPr>
          <p:nvPr/>
        </p:nvPicPr>
        <p:blipFill>
          <a:blip r:embed="rId4"/>
          <a:stretch>
            <a:fillRect/>
          </a:stretch>
        </p:blipFill>
        <p:spPr>
          <a:xfrm>
            <a:off x="4584403" y="3796408"/>
            <a:ext cx="774625" cy="2397195"/>
          </a:xfrm>
          <a:prstGeom prst="rect">
            <a:avLst/>
          </a:prstGeom>
        </p:spPr>
      </p:pic>
      <p:pic>
        <p:nvPicPr>
          <p:cNvPr id="11" name="Picture 10">
            <a:extLst>
              <a:ext uri="{FF2B5EF4-FFF2-40B4-BE49-F238E27FC236}">
                <a16:creationId xmlns:a16="http://schemas.microsoft.com/office/drawing/2014/main" id="{1BEF1275-24F3-ED0A-027C-350FEB501E0C}"/>
              </a:ext>
            </a:extLst>
          </p:cNvPr>
          <p:cNvPicPr>
            <a:picLocks noChangeAspect="1"/>
          </p:cNvPicPr>
          <p:nvPr/>
        </p:nvPicPr>
        <p:blipFill>
          <a:blip r:embed="rId4"/>
          <a:stretch>
            <a:fillRect/>
          </a:stretch>
        </p:blipFill>
        <p:spPr>
          <a:xfrm>
            <a:off x="5395440" y="3796408"/>
            <a:ext cx="774625" cy="2397195"/>
          </a:xfrm>
          <a:prstGeom prst="rect">
            <a:avLst/>
          </a:prstGeom>
        </p:spPr>
      </p:pic>
      <p:sp>
        <p:nvSpPr>
          <p:cNvPr id="7" name="TextBox 6">
            <a:extLst>
              <a:ext uri="{FF2B5EF4-FFF2-40B4-BE49-F238E27FC236}">
                <a16:creationId xmlns:a16="http://schemas.microsoft.com/office/drawing/2014/main" id="{72BB96DD-8A4A-047D-043A-BBAAF9A0A89B}"/>
              </a:ext>
            </a:extLst>
          </p:cNvPr>
          <p:cNvSpPr txBox="1"/>
          <p:nvPr/>
        </p:nvSpPr>
        <p:spPr>
          <a:xfrm>
            <a:off x="8128963" y="3772764"/>
            <a:ext cx="2954933" cy="338554"/>
          </a:xfrm>
          <a:prstGeom prst="rect">
            <a:avLst/>
          </a:prstGeom>
          <a:noFill/>
        </p:spPr>
        <p:txBody>
          <a:bodyPr wrap="square">
            <a:spAutoFit/>
          </a:bodyPr>
          <a:lstStyle/>
          <a:p>
            <a:r>
              <a:rPr lang="en-US" sz="1600">
                <a:latin typeface="Intel Clear Light" panose="020B0404020203020204" pitchFamily="34" charset="0"/>
                <a:ea typeface="Intel Clear Light" panose="020B0404020203020204" pitchFamily="34" charset="0"/>
                <a:cs typeface="Intel Clear Light" panose="020B0404020203020204" pitchFamily="34" charset="0"/>
              </a:rPr>
              <a:t>Data center scale. </a:t>
            </a:r>
          </a:p>
        </p:txBody>
      </p:sp>
      <p:sp>
        <p:nvSpPr>
          <p:cNvPr id="13" name="TextBox 12">
            <a:extLst>
              <a:ext uri="{FF2B5EF4-FFF2-40B4-BE49-F238E27FC236}">
                <a16:creationId xmlns:a16="http://schemas.microsoft.com/office/drawing/2014/main" id="{B5328FAB-E306-DD58-CEF8-592FCA6B6210}"/>
              </a:ext>
            </a:extLst>
          </p:cNvPr>
          <p:cNvSpPr txBox="1"/>
          <p:nvPr/>
        </p:nvSpPr>
        <p:spPr>
          <a:xfrm>
            <a:off x="755646" y="3778858"/>
            <a:ext cx="2134743" cy="2247667"/>
          </a:xfrm>
          <a:prstGeom prst="rect">
            <a:avLst/>
          </a:prstGeom>
          <a:noFill/>
        </p:spPr>
        <p:txBody>
          <a:bodyPr wrap="square">
            <a:spAutoFit/>
          </a:bodyPr>
          <a:lstStyle/>
          <a:p>
            <a:pPr>
              <a:lnSpc>
                <a:spcPct val="110000"/>
              </a:lnSpc>
            </a:pPr>
            <a:r>
              <a:rPr lang="en-US" sz="1600" b="1">
                <a:latin typeface="Intel Clear Light" panose="020B0404020203020204" pitchFamily="34" charset="0"/>
                <a:ea typeface="Intel Clear Light" panose="020B0404020203020204" pitchFamily="34" charset="0"/>
                <a:cs typeface="Intel Clear Light" panose="020B0404020203020204" pitchFamily="34" charset="0"/>
              </a:rPr>
              <a:t>Pod: </a:t>
            </a:r>
          </a:p>
          <a:p>
            <a:pPr>
              <a:lnSpc>
                <a:spcPct val="110000"/>
              </a:lnSpc>
            </a:pPr>
            <a:r>
              <a:rPr lang="en-US" sz="1600">
                <a:latin typeface="Intel Clear Light" panose="020B0404020203020204" pitchFamily="34" charset="0"/>
                <a:ea typeface="Intel Clear Light" panose="020B0404020203020204" pitchFamily="34" charset="0"/>
                <a:cs typeface="Intel Clear Light" panose="020B0404020203020204" pitchFamily="34" charset="0"/>
              </a:rPr>
              <a:t>Collection of tightly coupled nodes (10s to 100s XPUs) with typically an order of magnitude higher bandwidth than exa-scale</a:t>
            </a:r>
          </a:p>
        </p:txBody>
      </p:sp>
    </p:spTree>
    <p:extLst>
      <p:ext uri="{BB962C8B-B14F-4D97-AF65-F5344CB8AC3E}">
        <p14:creationId xmlns:p14="http://schemas.microsoft.com/office/powerpoint/2010/main" val="326938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Right 26">
            <a:extLst>
              <a:ext uri="{FF2B5EF4-FFF2-40B4-BE49-F238E27FC236}">
                <a16:creationId xmlns:a16="http://schemas.microsoft.com/office/drawing/2014/main" id="{606E8A2F-D63B-A6D7-D6A4-E97E26636A27}"/>
              </a:ext>
            </a:extLst>
          </p:cNvPr>
          <p:cNvSpPr/>
          <p:nvPr/>
        </p:nvSpPr>
        <p:spPr>
          <a:xfrm>
            <a:off x="1242060" y="705172"/>
            <a:ext cx="9608820" cy="927395"/>
          </a:xfrm>
          <a:prstGeom prst="rightArrow">
            <a:avLst>
              <a:gd name="adj1" fmla="val 67498"/>
              <a:gd name="adj2" fmla="val 35194"/>
            </a:avLst>
          </a:prstGeom>
          <a:solidFill>
            <a:schemeClr val="bg1">
              <a:lumMod val="85000"/>
            </a:schemeClr>
          </a:solidFill>
          <a:ln w="952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lumMod val="50000"/>
                  </a:srgbClr>
                </a:solidFill>
                <a:effectLst/>
                <a:uLnTx/>
                <a:uFillTx/>
                <a:latin typeface="IntelOne Text Light"/>
              </a:rPr>
              <a:t>On-package                 Host-to-host            Host-to-acc/mem     High BW Acc-to-Acc         High BW Pod-scale             Data Center scale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lumMod val="50000"/>
                  </a:srgbClr>
                </a:solidFill>
                <a:effectLst/>
                <a:uLnTx/>
                <a:uFillTx/>
                <a:latin typeface="IntelOne Text Light"/>
              </a:rPr>
              <a:t>                                                                                                                                             (</a:t>
            </a:r>
            <a:r>
              <a:rPr kumimoji="0" lang="en-US" sz="1200" b="0" i="0" u="none" strike="noStrike" kern="1200" cap="none" spc="0" normalizeH="0" baseline="0" noProof="0" err="1">
                <a:ln>
                  <a:noFill/>
                </a:ln>
                <a:solidFill>
                  <a:srgbClr val="525252">
                    <a:lumMod val="50000"/>
                  </a:srgbClr>
                </a:solidFill>
                <a:effectLst/>
                <a:uLnTx/>
                <a:uFillTx/>
                <a:latin typeface="IntelOne Text Light"/>
              </a:rPr>
              <a:t>upto</a:t>
            </a:r>
            <a:r>
              <a:rPr kumimoji="0" lang="en-US" sz="1200" b="0" i="0" u="none" strike="noStrike" kern="1200" cap="none" spc="0" normalizeH="0" baseline="0" noProof="0">
                <a:ln>
                  <a:noFill/>
                </a:ln>
                <a:solidFill>
                  <a:srgbClr val="525252">
                    <a:lumMod val="50000"/>
                  </a:srgbClr>
                </a:solidFill>
                <a:effectLst/>
                <a:uLnTx/>
                <a:uFillTx/>
                <a:latin typeface="IntelOne Text Light"/>
              </a:rPr>
              <a:t>  say 8)                              (100s of accel)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lumMod val="50000"/>
                  </a:srgbClr>
                </a:solidFill>
                <a:effectLst/>
                <a:uLnTx/>
                <a:uFillTx/>
                <a:latin typeface="IntelOne Text Light"/>
              </a:rPr>
              <a:t> Coherent                      </a:t>
            </a:r>
            <a:r>
              <a:rPr kumimoji="0" lang="en-US" sz="1200" b="0" i="0" u="none" strike="noStrike" kern="1200" cap="none" spc="0" normalizeH="0" baseline="0" noProof="0" err="1">
                <a:ln>
                  <a:noFill/>
                </a:ln>
                <a:solidFill>
                  <a:srgbClr val="525252">
                    <a:lumMod val="50000"/>
                  </a:srgbClr>
                </a:solidFill>
                <a:effectLst/>
                <a:uLnTx/>
                <a:uFillTx/>
                <a:latin typeface="IntelOne Text Light"/>
              </a:rPr>
              <a:t>Coherent</a:t>
            </a:r>
            <a:r>
              <a:rPr kumimoji="0" lang="en-US" sz="1200" b="0" i="0" u="none" strike="noStrike" kern="1200" cap="none" spc="0" normalizeH="0" baseline="0" noProof="0">
                <a:ln>
                  <a:noFill/>
                </a:ln>
                <a:solidFill>
                  <a:srgbClr val="525252">
                    <a:lumMod val="50000"/>
                  </a:srgbClr>
                </a:solidFill>
                <a:effectLst/>
                <a:uLnTx/>
                <a:uFillTx/>
                <a:latin typeface="IntelOne Text Light"/>
              </a:rPr>
              <a:t>                      </a:t>
            </a:r>
            <a:r>
              <a:rPr kumimoji="0" lang="en-US" sz="1200" b="0" i="0" u="none" strike="noStrike" kern="1200" cap="none" spc="0" normalizeH="0" baseline="0" noProof="0" err="1">
                <a:ln>
                  <a:noFill/>
                </a:ln>
                <a:solidFill>
                  <a:srgbClr val="525252">
                    <a:lumMod val="50000"/>
                  </a:srgbClr>
                </a:solidFill>
                <a:effectLst/>
                <a:uLnTx/>
                <a:uFillTx/>
                <a:latin typeface="IntelOne Text Light"/>
              </a:rPr>
              <a:t>Coherent</a:t>
            </a:r>
            <a:r>
              <a:rPr kumimoji="0" lang="en-US" sz="1200" b="0" i="0" u="none" strike="noStrike" kern="1200" cap="none" spc="0" normalizeH="0" baseline="0" noProof="0">
                <a:ln>
                  <a:noFill/>
                </a:ln>
                <a:solidFill>
                  <a:srgbClr val="525252">
                    <a:lumMod val="50000"/>
                  </a:srgbClr>
                </a:solidFill>
                <a:effectLst/>
                <a:uLnTx/>
                <a:uFillTx/>
                <a:latin typeface="IntelOne Text Light"/>
              </a:rPr>
              <a:t>                          IO-coherent                              IO coherent   </a:t>
            </a:r>
          </a:p>
        </p:txBody>
      </p:sp>
      <p:sp>
        <p:nvSpPr>
          <p:cNvPr id="2" name="Title 1">
            <a:extLst>
              <a:ext uri="{FF2B5EF4-FFF2-40B4-BE49-F238E27FC236}">
                <a16:creationId xmlns:a16="http://schemas.microsoft.com/office/drawing/2014/main" id="{D3DEC127-5463-11F8-F57C-90A0986CD3F4}"/>
              </a:ext>
            </a:extLst>
          </p:cNvPr>
          <p:cNvSpPr>
            <a:spLocks noGrp="1"/>
          </p:cNvSpPr>
          <p:nvPr>
            <p:ph type="title"/>
          </p:nvPr>
        </p:nvSpPr>
        <p:spPr>
          <a:xfrm>
            <a:off x="251622" y="58826"/>
            <a:ext cx="10515600" cy="655955"/>
          </a:xfrm>
        </p:spPr>
        <p:txBody>
          <a:bodyPr>
            <a:normAutofit/>
          </a:bodyPr>
          <a:lstStyle/>
          <a:p>
            <a:r>
              <a:rPr lang="en-US"/>
              <a:t>Landscape</a:t>
            </a:r>
          </a:p>
        </p:txBody>
      </p:sp>
      <p:sp>
        <p:nvSpPr>
          <p:cNvPr id="4" name="Rectangle: Rounded Corners 3">
            <a:extLst>
              <a:ext uri="{FF2B5EF4-FFF2-40B4-BE49-F238E27FC236}">
                <a16:creationId xmlns:a16="http://schemas.microsoft.com/office/drawing/2014/main" id="{12E7EA80-220E-701A-E910-47B523C09CA7}"/>
              </a:ext>
            </a:extLst>
          </p:cNvPr>
          <p:cNvSpPr/>
          <p:nvPr/>
        </p:nvSpPr>
        <p:spPr>
          <a:xfrm>
            <a:off x="2578694" y="3100686"/>
            <a:ext cx="1239302" cy="38469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lumMod val="75000"/>
                  </a:srgbClr>
                </a:solidFill>
                <a:effectLst/>
                <a:uLnTx/>
                <a:uFillTx/>
                <a:latin typeface="Calibri" panose="020F0502020204030204" pitchFamily="34" charset="0"/>
                <a:cs typeface="Calibri" panose="020F0502020204030204" pitchFamily="34" charset="0"/>
              </a:rPr>
              <a:t>UPI</a:t>
            </a:r>
          </a:p>
        </p:txBody>
      </p:sp>
      <p:sp>
        <p:nvSpPr>
          <p:cNvPr id="5" name="Rectangle: Rounded Corners 4">
            <a:extLst>
              <a:ext uri="{FF2B5EF4-FFF2-40B4-BE49-F238E27FC236}">
                <a16:creationId xmlns:a16="http://schemas.microsoft.com/office/drawing/2014/main" id="{8BC08736-28A8-4256-4D73-FADE655F2516}"/>
              </a:ext>
            </a:extLst>
          </p:cNvPr>
          <p:cNvSpPr/>
          <p:nvPr/>
        </p:nvSpPr>
        <p:spPr>
          <a:xfrm>
            <a:off x="3862697" y="3100686"/>
            <a:ext cx="1405934" cy="384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PCIe/CXL</a:t>
            </a:r>
          </a:p>
        </p:txBody>
      </p:sp>
      <p:sp>
        <p:nvSpPr>
          <p:cNvPr id="6" name="Rectangle: Rounded Corners 5">
            <a:extLst>
              <a:ext uri="{FF2B5EF4-FFF2-40B4-BE49-F238E27FC236}">
                <a16:creationId xmlns:a16="http://schemas.microsoft.com/office/drawing/2014/main" id="{9C6E8878-22D3-5C5A-FE89-EA117511D3A7}"/>
              </a:ext>
            </a:extLst>
          </p:cNvPr>
          <p:cNvSpPr/>
          <p:nvPr/>
        </p:nvSpPr>
        <p:spPr>
          <a:xfrm>
            <a:off x="5313494" y="3100686"/>
            <a:ext cx="1677768" cy="3921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FFFFFF"/>
                </a:solidFill>
                <a:effectLst/>
                <a:uLnTx/>
                <a:uFillTx/>
                <a:latin typeface="Calibri" panose="020F0502020204030204" pitchFamily="34" charset="0"/>
                <a:cs typeface="Calibri" panose="020F0502020204030204" pitchFamily="34" charset="0"/>
              </a:rPr>
              <a:t>XeLink</a:t>
            </a:r>
            <a:r>
              <a:rPr kumimoji="0" lang="en-US" sz="1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/Habana</a:t>
            </a:r>
          </a:p>
        </p:txBody>
      </p:sp>
      <p:sp>
        <p:nvSpPr>
          <p:cNvPr id="14" name="Rectangle: Rounded Corners 13">
            <a:extLst>
              <a:ext uri="{FF2B5EF4-FFF2-40B4-BE49-F238E27FC236}">
                <a16:creationId xmlns:a16="http://schemas.microsoft.com/office/drawing/2014/main" id="{C3F2F31B-D188-2CF9-E61F-BC60DC7BC299}"/>
              </a:ext>
            </a:extLst>
          </p:cNvPr>
          <p:cNvSpPr/>
          <p:nvPr/>
        </p:nvSpPr>
        <p:spPr>
          <a:xfrm>
            <a:off x="7066863" y="3096952"/>
            <a:ext cx="1665657" cy="39216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FFFFFF"/>
                </a:solidFill>
                <a:effectLst/>
                <a:uLnTx/>
                <a:uFillTx/>
                <a:latin typeface="Calibri" panose="020F0502020204030204" pitchFamily="34" charset="0"/>
                <a:cs typeface="Calibri" panose="020F0502020204030204" pitchFamily="34" charset="0"/>
              </a:rPr>
              <a:t>XeLink</a:t>
            </a:r>
            <a:r>
              <a:rPr kumimoji="0" lang="en-US" sz="1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/Habana</a:t>
            </a:r>
          </a:p>
        </p:txBody>
      </p:sp>
      <p:sp>
        <p:nvSpPr>
          <p:cNvPr id="15" name="Rectangle: Rounded Corners 14">
            <a:extLst>
              <a:ext uri="{FF2B5EF4-FFF2-40B4-BE49-F238E27FC236}">
                <a16:creationId xmlns:a16="http://schemas.microsoft.com/office/drawing/2014/main" id="{9BD391C0-FF91-3BCC-48AA-145CD676C5FE}"/>
              </a:ext>
            </a:extLst>
          </p:cNvPr>
          <p:cNvSpPr/>
          <p:nvPr/>
        </p:nvSpPr>
        <p:spPr>
          <a:xfrm>
            <a:off x="8806164" y="3100686"/>
            <a:ext cx="1677768" cy="39216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Gap</a:t>
            </a:r>
          </a:p>
        </p:txBody>
      </p:sp>
      <p:sp>
        <p:nvSpPr>
          <p:cNvPr id="21" name="Rectangle: Rounded Corners 20">
            <a:extLst>
              <a:ext uri="{FF2B5EF4-FFF2-40B4-BE49-F238E27FC236}">
                <a16:creationId xmlns:a16="http://schemas.microsoft.com/office/drawing/2014/main" id="{C82CF9A3-93E8-5F66-827D-00A46D85456D}"/>
              </a:ext>
            </a:extLst>
          </p:cNvPr>
          <p:cNvSpPr/>
          <p:nvPr/>
        </p:nvSpPr>
        <p:spPr>
          <a:xfrm>
            <a:off x="2482893" y="2163837"/>
            <a:ext cx="1327484" cy="3846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525252"/>
                </a:solidFill>
                <a:effectLst/>
                <a:uLnTx/>
                <a:uFillTx/>
                <a:latin typeface="Calibri" panose="020F0502020204030204" pitchFamily="34" charset="0"/>
                <a:cs typeface="Calibri" panose="020F0502020204030204" pitchFamily="34" charset="0"/>
              </a:rPr>
              <a:t>NVLink</a:t>
            </a:r>
            <a:endPar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.SMP(?)</a:t>
            </a:r>
            <a:endPar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46DA98E5-7DAF-7DC2-1AA9-435A83106595}"/>
              </a:ext>
            </a:extLst>
          </p:cNvPr>
          <p:cNvSpPr/>
          <p:nvPr/>
        </p:nvSpPr>
        <p:spPr>
          <a:xfrm>
            <a:off x="3855304" y="2163835"/>
            <a:ext cx="1413328" cy="3846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525252"/>
                </a:solidFill>
                <a:effectLst/>
                <a:uLnTx/>
                <a:uFillTx/>
                <a:latin typeface="Calibri" panose="020F0502020204030204" pitchFamily="34" charset="0"/>
                <a:cs typeface="Calibri" panose="020F0502020204030204" pitchFamily="34" charset="0"/>
              </a:rPr>
              <a:t>NVLink</a:t>
            </a:r>
            <a:endPar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/PCIe</a:t>
            </a:r>
            <a:endPar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3D9341D5-E269-D95A-049A-52A6210185C6}"/>
              </a:ext>
            </a:extLst>
          </p:cNvPr>
          <p:cNvSpPr/>
          <p:nvPr/>
        </p:nvSpPr>
        <p:spPr>
          <a:xfrm>
            <a:off x="5313494" y="2163835"/>
            <a:ext cx="1677768" cy="3921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525252"/>
                </a:solidFill>
                <a:effectLst/>
                <a:uLnTx/>
                <a:uFillTx/>
                <a:latin typeface="Calibri" panose="020F0502020204030204" pitchFamily="34" charset="0"/>
                <a:cs typeface="Calibri" panose="020F0502020204030204" pitchFamily="34" charset="0"/>
              </a:rPr>
              <a:t>NVLink</a:t>
            </a:r>
            <a:endPar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972B5C85-CE1B-AD19-906E-A4924D6B3F6F}"/>
              </a:ext>
            </a:extLst>
          </p:cNvPr>
          <p:cNvSpPr/>
          <p:nvPr/>
        </p:nvSpPr>
        <p:spPr>
          <a:xfrm>
            <a:off x="7074678" y="2160101"/>
            <a:ext cx="1659053" cy="3921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525252"/>
                </a:solidFill>
                <a:effectLst/>
                <a:uLnTx/>
                <a:uFillTx/>
                <a:latin typeface="Calibri" panose="020F0502020204030204" pitchFamily="34" charset="0"/>
                <a:cs typeface="Calibri" panose="020F0502020204030204" pitchFamily="34" charset="0"/>
              </a:rPr>
              <a:t>NVLink</a:t>
            </a:r>
            <a:endPar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14065593-08C2-B01D-60A3-498F980A36EF}"/>
              </a:ext>
            </a:extLst>
          </p:cNvPr>
          <p:cNvSpPr txBox="1"/>
          <p:nvPr/>
        </p:nvSpPr>
        <p:spPr>
          <a:xfrm>
            <a:off x="120121" y="3088451"/>
            <a:ext cx="8563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Intel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today</a:t>
            </a:r>
          </a:p>
        </p:txBody>
      </p:sp>
      <p:sp>
        <p:nvSpPr>
          <p:cNvPr id="31" name="TextBox 30">
            <a:extLst>
              <a:ext uri="{FF2B5EF4-FFF2-40B4-BE49-F238E27FC236}">
                <a16:creationId xmlns:a16="http://schemas.microsoft.com/office/drawing/2014/main" id="{BC166A29-0F55-D679-E010-F8041EDF2BFF}"/>
              </a:ext>
            </a:extLst>
          </p:cNvPr>
          <p:cNvSpPr txBox="1"/>
          <p:nvPr/>
        </p:nvSpPr>
        <p:spPr>
          <a:xfrm>
            <a:off x="124882" y="2077564"/>
            <a:ext cx="15485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Comp</a:t>
            </a:r>
          </a:p>
        </p:txBody>
      </p:sp>
      <p:sp>
        <p:nvSpPr>
          <p:cNvPr id="41" name="TextBox 40">
            <a:extLst>
              <a:ext uri="{FF2B5EF4-FFF2-40B4-BE49-F238E27FC236}">
                <a16:creationId xmlns:a16="http://schemas.microsoft.com/office/drawing/2014/main" id="{F417C3FB-62D4-092F-9621-A79C0853AAF1}"/>
              </a:ext>
            </a:extLst>
          </p:cNvPr>
          <p:cNvSpPr txBox="1"/>
          <p:nvPr/>
        </p:nvSpPr>
        <p:spPr>
          <a:xfrm>
            <a:off x="10930372" y="1014980"/>
            <a:ext cx="7691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25252"/>
                </a:solidFill>
                <a:effectLst/>
                <a:uLnTx/>
                <a:uFillTx/>
                <a:latin typeface="IntelOne Text Light"/>
              </a:rPr>
              <a:t>Scale</a:t>
            </a:r>
          </a:p>
        </p:txBody>
      </p:sp>
      <p:sp>
        <p:nvSpPr>
          <p:cNvPr id="50" name="Rectangle: Rounded Corners 49">
            <a:extLst>
              <a:ext uri="{FF2B5EF4-FFF2-40B4-BE49-F238E27FC236}">
                <a16:creationId xmlns:a16="http://schemas.microsoft.com/office/drawing/2014/main" id="{5C65B2DD-A6E4-D13E-CAF5-5416E73A2D3E}"/>
              </a:ext>
            </a:extLst>
          </p:cNvPr>
          <p:cNvSpPr/>
          <p:nvPr/>
        </p:nvSpPr>
        <p:spPr>
          <a:xfrm>
            <a:off x="7064977" y="1702959"/>
            <a:ext cx="1677768" cy="39216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Mellanox IB</a:t>
            </a:r>
          </a:p>
        </p:txBody>
      </p:sp>
      <p:sp>
        <p:nvSpPr>
          <p:cNvPr id="51" name="Rectangle: Rounded Corners 50">
            <a:extLst>
              <a:ext uri="{FF2B5EF4-FFF2-40B4-BE49-F238E27FC236}">
                <a16:creationId xmlns:a16="http://schemas.microsoft.com/office/drawing/2014/main" id="{56FA1FCA-2699-0CC0-28B1-2356EDC66498}"/>
              </a:ext>
            </a:extLst>
          </p:cNvPr>
          <p:cNvSpPr/>
          <p:nvPr/>
        </p:nvSpPr>
        <p:spPr>
          <a:xfrm>
            <a:off x="8787608" y="1699226"/>
            <a:ext cx="1677768" cy="39216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Mellanox IB</a:t>
            </a:r>
          </a:p>
        </p:txBody>
      </p:sp>
      <p:sp>
        <p:nvSpPr>
          <p:cNvPr id="33" name="Rectangle: Rounded Corners 32">
            <a:extLst>
              <a:ext uri="{FF2B5EF4-FFF2-40B4-BE49-F238E27FC236}">
                <a16:creationId xmlns:a16="http://schemas.microsoft.com/office/drawing/2014/main" id="{74F5E976-DABE-F19E-2C0E-919DEFF39696}"/>
              </a:ext>
            </a:extLst>
          </p:cNvPr>
          <p:cNvSpPr/>
          <p:nvPr/>
        </p:nvSpPr>
        <p:spPr>
          <a:xfrm>
            <a:off x="2567572" y="4784000"/>
            <a:ext cx="2667218" cy="384693"/>
          </a:xfrm>
          <a:prstGeom prst="roundRect">
            <a:avLst/>
          </a:prstGeom>
          <a:solidFill>
            <a:srgbClr val="0068B5"/>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CXL 1-3 (PCIe for device attach)</a:t>
            </a:r>
          </a:p>
        </p:txBody>
      </p:sp>
      <p:sp>
        <p:nvSpPr>
          <p:cNvPr id="34" name="Rectangle: Rounded Corners 33">
            <a:extLst>
              <a:ext uri="{FF2B5EF4-FFF2-40B4-BE49-F238E27FC236}">
                <a16:creationId xmlns:a16="http://schemas.microsoft.com/office/drawing/2014/main" id="{CCB58A7E-ED47-B410-D030-CC7AF2BBA9F4}"/>
              </a:ext>
            </a:extLst>
          </p:cNvPr>
          <p:cNvSpPr/>
          <p:nvPr/>
        </p:nvSpPr>
        <p:spPr>
          <a:xfrm>
            <a:off x="5313494" y="4784000"/>
            <a:ext cx="1679942" cy="392160"/>
          </a:xfrm>
          <a:prstGeom prst="roundRect">
            <a:avLst/>
          </a:prstGeom>
          <a:solidFill>
            <a:srgbClr val="0068B5"/>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CXL 3</a:t>
            </a:r>
          </a:p>
        </p:txBody>
      </p:sp>
      <p:sp>
        <p:nvSpPr>
          <p:cNvPr id="35" name="Rectangle: Rounded Corners 34">
            <a:extLst>
              <a:ext uri="{FF2B5EF4-FFF2-40B4-BE49-F238E27FC236}">
                <a16:creationId xmlns:a16="http://schemas.microsoft.com/office/drawing/2014/main" id="{E57776C9-4BCC-4570-8FB3-3BE3E0D59031}"/>
              </a:ext>
            </a:extLst>
          </p:cNvPr>
          <p:cNvSpPr/>
          <p:nvPr/>
        </p:nvSpPr>
        <p:spPr>
          <a:xfrm>
            <a:off x="7085138" y="4780266"/>
            <a:ext cx="1584143" cy="392160"/>
          </a:xfrm>
          <a:prstGeom prst="roundRect">
            <a:avLst/>
          </a:prstGeom>
          <a:solidFill>
            <a:srgbClr val="0068B5"/>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CXL 3 </a:t>
            </a:r>
          </a:p>
        </p:txBody>
      </p:sp>
      <p:sp>
        <p:nvSpPr>
          <p:cNvPr id="37" name="TextBox 36">
            <a:extLst>
              <a:ext uri="{FF2B5EF4-FFF2-40B4-BE49-F238E27FC236}">
                <a16:creationId xmlns:a16="http://schemas.microsoft.com/office/drawing/2014/main" id="{8D530F5E-DE1C-D2B1-1CD9-86B290AEA3AC}"/>
              </a:ext>
            </a:extLst>
          </p:cNvPr>
          <p:cNvSpPr txBox="1"/>
          <p:nvPr/>
        </p:nvSpPr>
        <p:spPr>
          <a:xfrm>
            <a:off x="126370" y="4603244"/>
            <a:ext cx="15829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25252"/>
                </a:solidFill>
                <a:effectLst/>
                <a:uLnTx/>
                <a:uFillTx/>
                <a:latin typeface="IntelOne Text Light"/>
              </a:rPr>
              <a:t>Goal</a:t>
            </a:r>
          </a:p>
        </p:txBody>
      </p:sp>
      <p:sp>
        <p:nvSpPr>
          <p:cNvPr id="38" name="Rectangle: Rounded Corners 37">
            <a:extLst>
              <a:ext uri="{FF2B5EF4-FFF2-40B4-BE49-F238E27FC236}">
                <a16:creationId xmlns:a16="http://schemas.microsoft.com/office/drawing/2014/main" id="{2DA9941D-B88C-BE8A-CCED-D75D84423735}"/>
              </a:ext>
            </a:extLst>
          </p:cNvPr>
          <p:cNvSpPr/>
          <p:nvPr/>
        </p:nvSpPr>
        <p:spPr>
          <a:xfrm>
            <a:off x="1440182" y="5084729"/>
            <a:ext cx="2309695" cy="2767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lumMod val="50000"/>
                  </a:srgbClr>
                </a:solidFill>
                <a:effectLst/>
                <a:uLnTx/>
                <a:uFillTx/>
                <a:latin typeface="Calibri" panose="020F0502020204030204" pitchFamily="34" charset="0"/>
                <a:cs typeface="Calibri" panose="020F0502020204030204" pitchFamily="34" charset="0"/>
              </a:rPr>
              <a:t>UXI</a:t>
            </a:r>
          </a:p>
        </p:txBody>
      </p:sp>
      <p:sp>
        <p:nvSpPr>
          <p:cNvPr id="40" name="Rectangle: Rounded Corners 39">
            <a:extLst>
              <a:ext uri="{FF2B5EF4-FFF2-40B4-BE49-F238E27FC236}">
                <a16:creationId xmlns:a16="http://schemas.microsoft.com/office/drawing/2014/main" id="{91B48880-2C92-C6EE-7DE3-1E141F8FE0D5}"/>
              </a:ext>
            </a:extLst>
          </p:cNvPr>
          <p:cNvSpPr/>
          <p:nvPr/>
        </p:nvSpPr>
        <p:spPr>
          <a:xfrm>
            <a:off x="7848601" y="5037144"/>
            <a:ext cx="2684219" cy="296300"/>
          </a:xfrm>
          <a:prstGeom prst="roundRect">
            <a:avLst/>
          </a:prstGeom>
          <a:solidFill>
            <a:srgbClr val="FF9900">
              <a:alpha val="75686"/>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         Ultra Ethernet 0.0</a:t>
            </a:r>
          </a:p>
        </p:txBody>
      </p:sp>
      <p:sp>
        <p:nvSpPr>
          <p:cNvPr id="43" name="TextBox 42">
            <a:extLst>
              <a:ext uri="{FF2B5EF4-FFF2-40B4-BE49-F238E27FC236}">
                <a16:creationId xmlns:a16="http://schemas.microsoft.com/office/drawing/2014/main" id="{11D5D089-0EF6-D3FE-90E3-EE40D9E8193F}"/>
              </a:ext>
            </a:extLst>
          </p:cNvPr>
          <p:cNvSpPr txBox="1"/>
          <p:nvPr/>
        </p:nvSpPr>
        <p:spPr>
          <a:xfrm>
            <a:off x="2403663" y="5431846"/>
            <a:ext cx="15290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SMP (e.g. Xeon) – UXI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Non-SMP (e.g. FSX) - CXL</a:t>
            </a:r>
          </a:p>
        </p:txBody>
      </p:sp>
      <p:sp>
        <p:nvSpPr>
          <p:cNvPr id="46" name="TextBox 45">
            <a:extLst>
              <a:ext uri="{FF2B5EF4-FFF2-40B4-BE49-F238E27FC236}">
                <a16:creationId xmlns:a16="http://schemas.microsoft.com/office/drawing/2014/main" id="{7D9DA080-3134-E54F-9C87-4877EE16E806}"/>
              </a:ext>
            </a:extLst>
          </p:cNvPr>
          <p:cNvSpPr txBox="1"/>
          <p:nvPr/>
        </p:nvSpPr>
        <p:spPr>
          <a:xfrm>
            <a:off x="7029899" y="5375964"/>
            <a:ext cx="18750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CXL for appliances;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25252"/>
                </a:solidFill>
                <a:effectLst/>
                <a:uLnTx/>
                <a:uFillTx/>
                <a:latin typeface="Calibri" panose="020F0502020204030204" pitchFamily="34" charset="0"/>
                <a:cs typeface="Calibri" panose="020F0502020204030204" pitchFamily="34" charset="0"/>
              </a:rPr>
              <a:t>Ultra-Ethernet elsewhere</a:t>
            </a:r>
          </a:p>
        </p:txBody>
      </p:sp>
      <p:sp>
        <p:nvSpPr>
          <p:cNvPr id="52" name="Rectangle: Rounded Corners 51">
            <a:extLst>
              <a:ext uri="{FF2B5EF4-FFF2-40B4-BE49-F238E27FC236}">
                <a16:creationId xmlns:a16="http://schemas.microsoft.com/office/drawing/2014/main" id="{3360A4FF-DA85-9CE3-31F7-1CBD18EDB22B}"/>
              </a:ext>
            </a:extLst>
          </p:cNvPr>
          <p:cNvSpPr/>
          <p:nvPr/>
        </p:nvSpPr>
        <p:spPr>
          <a:xfrm>
            <a:off x="2482892" y="4663423"/>
            <a:ext cx="6282137" cy="618307"/>
          </a:xfrm>
          <a:custGeom>
            <a:avLst/>
            <a:gdLst>
              <a:gd name="connsiteX0" fmla="*/ 0 w 6282137"/>
              <a:gd name="connsiteY0" fmla="*/ 103053 h 618307"/>
              <a:gd name="connsiteX1" fmla="*/ 100042 w 6282137"/>
              <a:gd name="connsiteY1" fmla="*/ 0 h 618307"/>
              <a:gd name="connsiteX2" fmla="*/ 654185 w 6282137"/>
              <a:gd name="connsiteY2" fmla="*/ 0 h 618307"/>
              <a:gd name="connsiteX3" fmla="*/ 1269148 w 6282137"/>
              <a:gd name="connsiteY3" fmla="*/ 0 h 618307"/>
              <a:gd name="connsiteX4" fmla="*/ 1823290 w 6282137"/>
              <a:gd name="connsiteY4" fmla="*/ 0 h 618307"/>
              <a:gd name="connsiteX5" fmla="*/ 2620714 w 6282137"/>
              <a:gd name="connsiteY5" fmla="*/ 0 h 618307"/>
              <a:gd name="connsiteX6" fmla="*/ 3296498 w 6282137"/>
              <a:gd name="connsiteY6" fmla="*/ 0 h 618307"/>
              <a:gd name="connsiteX7" fmla="*/ 3972282 w 6282137"/>
              <a:gd name="connsiteY7" fmla="*/ 0 h 618307"/>
              <a:gd name="connsiteX8" fmla="*/ 4587245 w 6282137"/>
              <a:gd name="connsiteY8" fmla="*/ 0 h 618307"/>
              <a:gd name="connsiteX9" fmla="*/ 5323848 w 6282137"/>
              <a:gd name="connsiteY9" fmla="*/ 0 h 618307"/>
              <a:gd name="connsiteX10" fmla="*/ 6182094 w 6282137"/>
              <a:gd name="connsiteY10" fmla="*/ 0 h 618307"/>
              <a:gd name="connsiteX11" fmla="*/ 6282137 w 6282137"/>
              <a:gd name="connsiteY11" fmla="*/ 103053 h 618307"/>
              <a:gd name="connsiteX12" fmla="*/ 6282137 w 6282137"/>
              <a:gd name="connsiteY12" fmla="*/ 515254 h 618307"/>
              <a:gd name="connsiteX13" fmla="*/ 6182094 w 6282137"/>
              <a:gd name="connsiteY13" fmla="*/ 618307 h 618307"/>
              <a:gd name="connsiteX14" fmla="*/ 5627951 w 6282137"/>
              <a:gd name="connsiteY14" fmla="*/ 618307 h 618307"/>
              <a:gd name="connsiteX15" fmla="*/ 4830526 w 6282137"/>
              <a:gd name="connsiteY15" fmla="*/ 618307 h 618307"/>
              <a:gd name="connsiteX16" fmla="*/ 4215564 w 6282137"/>
              <a:gd name="connsiteY16" fmla="*/ 618307 h 618307"/>
              <a:gd name="connsiteX17" fmla="*/ 3418139 w 6282137"/>
              <a:gd name="connsiteY17" fmla="*/ 618307 h 618307"/>
              <a:gd name="connsiteX18" fmla="*/ 2742356 w 6282137"/>
              <a:gd name="connsiteY18" fmla="*/ 618307 h 618307"/>
              <a:gd name="connsiteX19" fmla="*/ 2066572 w 6282137"/>
              <a:gd name="connsiteY19" fmla="*/ 618307 h 618307"/>
              <a:gd name="connsiteX20" fmla="*/ 1329968 w 6282137"/>
              <a:gd name="connsiteY20" fmla="*/ 618307 h 618307"/>
              <a:gd name="connsiteX21" fmla="*/ 100042 w 6282137"/>
              <a:gd name="connsiteY21" fmla="*/ 618307 h 618307"/>
              <a:gd name="connsiteX22" fmla="*/ 0 w 6282137"/>
              <a:gd name="connsiteY22" fmla="*/ 515254 h 618307"/>
              <a:gd name="connsiteX23" fmla="*/ 0 w 6282137"/>
              <a:gd name="connsiteY23" fmla="*/ 103053 h 61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82137" h="618307" extrusionOk="0">
                <a:moveTo>
                  <a:pt x="0" y="103053"/>
                </a:moveTo>
                <a:cubicBezTo>
                  <a:pt x="-8363" y="35845"/>
                  <a:pt x="19299" y="-8939"/>
                  <a:pt x="100042" y="0"/>
                </a:cubicBezTo>
                <a:cubicBezTo>
                  <a:pt x="233529" y="-8356"/>
                  <a:pt x="431094" y="-14746"/>
                  <a:pt x="654185" y="0"/>
                </a:cubicBezTo>
                <a:cubicBezTo>
                  <a:pt x="884711" y="5037"/>
                  <a:pt x="1101808" y="-2537"/>
                  <a:pt x="1269148" y="0"/>
                </a:cubicBezTo>
                <a:cubicBezTo>
                  <a:pt x="1454485" y="-22718"/>
                  <a:pt x="1694190" y="51164"/>
                  <a:pt x="1823290" y="0"/>
                </a:cubicBezTo>
                <a:cubicBezTo>
                  <a:pt x="1897885" y="-26206"/>
                  <a:pt x="2430756" y="49941"/>
                  <a:pt x="2620714" y="0"/>
                </a:cubicBezTo>
                <a:cubicBezTo>
                  <a:pt x="2830806" y="3357"/>
                  <a:pt x="3092530" y="-43961"/>
                  <a:pt x="3296498" y="0"/>
                </a:cubicBezTo>
                <a:cubicBezTo>
                  <a:pt x="3499035" y="21835"/>
                  <a:pt x="3799266" y="-26875"/>
                  <a:pt x="3972282" y="0"/>
                </a:cubicBezTo>
                <a:cubicBezTo>
                  <a:pt x="4149321" y="-25536"/>
                  <a:pt x="4376127" y="-42972"/>
                  <a:pt x="4587245" y="0"/>
                </a:cubicBezTo>
                <a:cubicBezTo>
                  <a:pt x="4757412" y="9722"/>
                  <a:pt x="5031806" y="38700"/>
                  <a:pt x="5323848" y="0"/>
                </a:cubicBezTo>
                <a:cubicBezTo>
                  <a:pt x="5659173" y="-18312"/>
                  <a:pt x="5833654" y="34269"/>
                  <a:pt x="6182094" y="0"/>
                </a:cubicBezTo>
                <a:cubicBezTo>
                  <a:pt x="6224620" y="7015"/>
                  <a:pt x="6292762" y="51268"/>
                  <a:pt x="6282137" y="103053"/>
                </a:cubicBezTo>
                <a:cubicBezTo>
                  <a:pt x="6277139" y="302001"/>
                  <a:pt x="6272188" y="420956"/>
                  <a:pt x="6282137" y="515254"/>
                </a:cubicBezTo>
                <a:cubicBezTo>
                  <a:pt x="6289617" y="573103"/>
                  <a:pt x="6237688" y="623894"/>
                  <a:pt x="6182094" y="618307"/>
                </a:cubicBezTo>
                <a:cubicBezTo>
                  <a:pt x="5980737" y="627415"/>
                  <a:pt x="5780642" y="602728"/>
                  <a:pt x="5627951" y="618307"/>
                </a:cubicBezTo>
                <a:cubicBezTo>
                  <a:pt x="5461130" y="617996"/>
                  <a:pt x="4968492" y="629557"/>
                  <a:pt x="4830526" y="618307"/>
                </a:cubicBezTo>
                <a:cubicBezTo>
                  <a:pt x="4694319" y="584726"/>
                  <a:pt x="4418607" y="604733"/>
                  <a:pt x="4215564" y="618307"/>
                </a:cubicBezTo>
                <a:cubicBezTo>
                  <a:pt x="4006893" y="572606"/>
                  <a:pt x="3651706" y="676529"/>
                  <a:pt x="3418139" y="618307"/>
                </a:cubicBezTo>
                <a:cubicBezTo>
                  <a:pt x="3135842" y="641178"/>
                  <a:pt x="2979717" y="653640"/>
                  <a:pt x="2742356" y="618307"/>
                </a:cubicBezTo>
                <a:cubicBezTo>
                  <a:pt x="2519314" y="595275"/>
                  <a:pt x="2374423" y="634668"/>
                  <a:pt x="2066572" y="618307"/>
                </a:cubicBezTo>
                <a:cubicBezTo>
                  <a:pt x="1797264" y="619038"/>
                  <a:pt x="1451268" y="624640"/>
                  <a:pt x="1329968" y="618307"/>
                </a:cubicBezTo>
                <a:cubicBezTo>
                  <a:pt x="1170265" y="574591"/>
                  <a:pt x="443439" y="667095"/>
                  <a:pt x="100042" y="618307"/>
                </a:cubicBezTo>
                <a:cubicBezTo>
                  <a:pt x="43137" y="621050"/>
                  <a:pt x="309" y="559934"/>
                  <a:pt x="0" y="515254"/>
                </a:cubicBezTo>
                <a:cubicBezTo>
                  <a:pt x="22911" y="405021"/>
                  <a:pt x="-12205" y="184731"/>
                  <a:pt x="0" y="103053"/>
                </a:cubicBezTo>
                <a:close/>
              </a:path>
            </a:pathLst>
          </a:custGeom>
          <a:noFill/>
          <a:ln w="9525">
            <a:extLst>
              <a:ext uri="{C807C97D-BFC1-408E-A445-0C87EB9F89A2}">
                <ask:lineSketchStyleProps xmlns:ask="http://schemas.microsoft.com/office/drawing/2018/sketchyshapes" sd="1280569583">
                  <a:custGeom>
                    <a:avLst/>
                    <a:gdLst>
                      <a:gd name="connsiteX0" fmla="*/ 0 w 6471166"/>
                      <a:gd name="connsiteY0" fmla="*/ 103053 h 618307"/>
                      <a:gd name="connsiteX1" fmla="*/ 103053 w 6471166"/>
                      <a:gd name="connsiteY1" fmla="*/ 0 h 618307"/>
                      <a:gd name="connsiteX2" fmla="*/ 673870 w 6471166"/>
                      <a:gd name="connsiteY2" fmla="*/ 0 h 618307"/>
                      <a:gd name="connsiteX3" fmla="*/ 1307337 w 6471166"/>
                      <a:gd name="connsiteY3" fmla="*/ 0 h 618307"/>
                      <a:gd name="connsiteX4" fmla="*/ 1878153 w 6471166"/>
                      <a:gd name="connsiteY4" fmla="*/ 0 h 618307"/>
                      <a:gd name="connsiteX5" fmla="*/ 2699572 w 6471166"/>
                      <a:gd name="connsiteY5" fmla="*/ 0 h 618307"/>
                      <a:gd name="connsiteX6" fmla="*/ 3395690 w 6471166"/>
                      <a:gd name="connsiteY6" fmla="*/ 0 h 618307"/>
                      <a:gd name="connsiteX7" fmla="*/ 4091808 w 6471166"/>
                      <a:gd name="connsiteY7" fmla="*/ 0 h 618307"/>
                      <a:gd name="connsiteX8" fmla="*/ 4725275 w 6471166"/>
                      <a:gd name="connsiteY8" fmla="*/ 0 h 618307"/>
                      <a:gd name="connsiteX9" fmla="*/ 5484043 w 6471166"/>
                      <a:gd name="connsiteY9" fmla="*/ 0 h 618307"/>
                      <a:gd name="connsiteX10" fmla="*/ 6368113 w 6471166"/>
                      <a:gd name="connsiteY10" fmla="*/ 0 h 618307"/>
                      <a:gd name="connsiteX11" fmla="*/ 6471166 w 6471166"/>
                      <a:gd name="connsiteY11" fmla="*/ 103053 h 618307"/>
                      <a:gd name="connsiteX12" fmla="*/ 6471166 w 6471166"/>
                      <a:gd name="connsiteY12" fmla="*/ 515254 h 618307"/>
                      <a:gd name="connsiteX13" fmla="*/ 6368113 w 6471166"/>
                      <a:gd name="connsiteY13" fmla="*/ 618307 h 618307"/>
                      <a:gd name="connsiteX14" fmla="*/ 5797296 w 6471166"/>
                      <a:gd name="connsiteY14" fmla="*/ 618307 h 618307"/>
                      <a:gd name="connsiteX15" fmla="*/ 4975877 w 6471166"/>
                      <a:gd name="connsiteY15" fmla="*/ 618307 h 618307"/>
                      <a:gd name="connsiteX16" fmla="*/ 4342410 w 6471166"/>
                      <a:gd name="connsiteY16" fmla="*/ 618307 h 618307"/>
                      <a:gd name="connsiteX17" fmla="*/ 3520991 w 6471166"/>
                      <a:gd name="connsiteY17" fmla="*/ 618307 h 618307"/>
                      <a:gd name="connsiteX18" fmla="*/ 2824874 w 6471166"/>
                      <a:gd name="connsiteY18" fmla="*/ 618307 h 618307"/>
                      <a:gd name="connsiteX19" fmla="*/ 2128756 w 6471166"/>
                      <a:gd name="connsiteY19" fmla="*/ 618307 h 618307"/>
                      <a:gd name="connsiteX20" fmla="*/ 1369987 w 6471166"/>
                      <a:gd name="connsiteY20" fmla="*/ 618307 h 618307"/>
                      <a:gd name="connsiteX21" fmla="*/ 103053 w 6471166"/>
                      <a:gd name="connsiteY21" fmla="*/ 618307 h 618307"/>
                      <a:gd name="connsiteX22" fmla="*/ 0 w 6471166"/>
                      <a:gd name="connsiteY22" fmla="*/ 515254 h 618307"/>
                      <a:gd name="connsiteX23" fmla="*/ 0 w 6471166"/>
                      <a:gd name="connsiteY23" fmla="*/ 103053 h 61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71166" h="618307" extrusionOk="0">
                        <a:moveTo>
                          <a:pt x="0" y="103053"/>
                        </a:moveTo>
                        <a:cubicBezTo>
                          <a:pt x="-1991" y="43704"/>
                          <a:pt x="33071" y="-4515"/>
                          <a:pt x="103053" y="0"/>
                        </a:cubicBezTo>
                        <a:cubicBezTo>
                          <a:pt x="260760" y="21430"/>
                          <a:pt x="439146" y="-11821"/>
                          <a:pt x="673870" y="0"/>
                        </a:cubicBezTo>
                        <a:cubicBezTo>
                          <a:pt x="908594" y="11821"/>
                          <a:pt x="1128337" y="15776"/>
                          <a:pt x="1307337" y="0"/>
                        </a:cubicBezTo>
                        <a:cubicBezTo>
                          <a:pt x="1486337" y="-15776"/>
                          <a:pt x="1753351" y="23264"/>
                          <a:pt x="1878153" y="0"/>
                        </a:cubicBezTo>
                        <a:cubicBezTo>
                          <a:pt x="2002955" y="-23264"/>
                          <a:pt x="2494095" y="16583"/>
                          <a:pt x="2699572" y="0"/>
                        </a:cubicBezTo>
                        <a:cubicBezTo>
                          <a:pt x="2905049" y="-16583"/>
                          <a:pt x="3167242" y="-12638"/>
                          <a:pt x="3395690" y="0"/>
                        </a:cubicBezTo>
                        <a:cubicBezTo>
                          <a:pt x="3624138" y="12638"/>
                          <a:pt x="3889665" y="-19418"/>
                          <a:pt x="4091808" y="0"/>
                        </a:cubicBezTo>
                        <a:cubicBezTo>
                          <a:pt x="4293951" y="19418"/>
                          <a:pt x="4519443" y="238"/>
                          <a:pt x="4725275" y="0"/>
                        </a:cubicBezTo>
                        <a:cubicBezTo>
                          <a:pt x="4931107" y="-238"/>
                          <a:pt x="5148138" y="23664"/>
                          <a:pt x="5484043" y="0"/>
                        </a:cubicBezTo>
                        <a:cubicBezTo>
                          <a:pt x="5819948" y="-23664"/>
                          <a:pt x="5988569" y="41033"/>
                          <a:pt x="6368113" y="0"/>
                        </a:cubicBezTo>
                        <a:cubicBezTo>
                          <a:pt x="6416256" y="9688"/>
                          <a:pt x="6471200" y="43607"/>
                          <a:pt x="6471166" y="103053"/>
                        </a:cubicBezTo>
                        <a:cubicBezTo>
                          <a:pt x="6463695" y="282837"/>
                          <a:pt x="6457006" y="428949"/>
                          <a:pt x="6471166" y="515254"/>
                        </a:cubicBezTo>
                        <a:cubicBezTo>
                          <a:pt x="6476521" y="576042"/>
                          <a:pt x="6426310" y="629201"/>
                          <a:pt x="6368113" y="618307"/>
                        </a:cubicBezTo>
                        <a:cubicBezTo>
                          <a:pt x="6164213" y="604474"/>
                          <a:pt x="5959580" y="599698"/>
                          <a:pt x="5797296" y="618307"/>
                        </a:cubicBezTo>
                        <a:cubicBezTo>
                          <a:pt x="5635012" y="636916"/>
                          <a:pt x="5140419" y="631994"/>
                          <a:pt x="4975877" y="618307"/>
                        </a:cubicBezTo>
                        <a:cubicBezTo>
                          <a:pt x="4811335" y="604620"/>
                          <a:pt x="4545696" y="626930"/>
                          <a:pt x="4342410" y="618307"/>
                        </a:cubicBezTo>
                        <a:cubicBezTo>
                          <a:pt x="4139124" y="609684"/>
                          <a:pt x="3802844" y="628300"/>
                          <a:pt x="3520991" y="618307"/>
                        </a:cubicBezTo>
                        <a:cubicBezTo>
                          <a:pt x="3239138" y="608314"/>
                          <a:pt x="3044701" y="615912"/>
                          <a:pt x="2824874" y="618307"/>
                        </a:cubicBezTo>
                        <a:cubicBezTo>
                          <a:pt x="2605047" y="620702"/>
                          <a:pt x="2417047" y="641614"/>
                          <a:pt x="2128756" y="618307"/>
                        </a:cubicBezTo>
                        <a:cubicBezTo>
                          <a:pt x="1840465" y="595000"/>
                          <a:pt x="1534077" y="635942"/>
                          <a:pt x="1369987" y="618307"/>
                        </a:cubicBezTo>
                        <a:cubicBezTo>
                          <a:pt x="1205897" y="600672"/>
                          <a:pt x="449031" y="670378"/>
                          <a:pt x="103053" y="618307"/>
                        </a:cubicBezTo>
                        <a:cubicBezTo>
                          <a:pt x="43528" y="611422"/>
                          <a:pt x="3489" y="571303"/>
                          <a:pt x="0" y="515254"/>
                        </a:cubicBezTo>
                        <a:cubicBezTo>
                          <a:pt x="8654" y="420833"/>
                          <a:pt x="-18539" y="187752"/>
                          <a:pt x="0" y="10305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53" name="Rectangle 52">
            <a:extLst>
              <a:ext uri="{FF2B5EF4-FFF2-40B4-BE49-F238E27FC236}">
                <a16:creationId xmlns:a16="http://schemas.microsoft.com/office/drawing/2014/main" id="{A8A8CD96-C33B-AE0E-90AC-73BC6CCC3F80}"/>
              </a:ext>
            </a:extLst>
          </p:cNvPr>
          <p:cNvSpPr/>
          <p:nvPr/>
        </p:nvSpPr>
        <p:spPr>
          <a:xfrm>
            <a:off x="2829468" y="4532254"/>
            <a:ext cx="3006137" cy="18573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Text Light"/>
              </a:rPr>
              <a:t>Focus for this meeting - Unified Scaling Fabric</a:t>
            </a:r>
          </a:p>
        </p:txBody>
      </p:sp>
      <p:sp>
        <p:nvSpPr>
          <p:cNvPr id="3" name="TextBox 2">
            <a:extLst>
              <a:ext uri="{FF2B5EF4-FFF2-40B4-BE49-F238E27FC236}">
                <a16:creationId xmlns:a16="http://schemas.microsoft.com/office/drawing/2014/main" id="{363C55C7-E083-FF9D-B5E2-063EA9DADE4E}"/>
              </a:ext>
            </a:extLst>
          </p:cNvPr>
          <p:cNvSpPr txBox="1"/>
          <p:nvPr/>
        </p:nvSpPr>
        <p:spPr>
          <a:xfrm>
            <a:off x="9645048" y="5428976"/>
            <a:ext cx="20470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25252"/>
                </a:solidFill>
                <a:effectLst/>
                <a:uLnTx/>
                <a:uFillTx/>
                <a:latin typeface="IntelOne Text Light"/>
              </a:rPr>
              <a:t>* Ultra-Ethernet is a new industry consortium for evolving Ethernet for HPC and AI</a:t>
            </a:r>
          </a:p>
        </p:txBody>
      </p:sp>
      <p:cxnSp>
        <p:nvCxnSpPr>
          <p:cNvPr id="16" name="Straight Connector 15">
            <a:extLst>
              <a:ext uri="{FF2B5EF4-FFF2-40B4-BE49-F238E27FC236}">
                <a16:creationId xmlns:a16="http://schemas.microsoft.com/office/drawing/2014/main" id="{1D9E9220-1EF5-8D66-F722-2ACF614A5710}"/>
              </a:ext>
            </a:extLst>
          </p:cNvPr>
          <p:cNvCxnSpPr>
            <a:cxnSpLocks/>
          </p:cNvCxnSpPr>
          <p:nvPr/>
        </p:nvCxnSpPr>
        <p:spPr>
          <a:xfrm>
            <a:off x="7028880" y="770915"/>
            <a:ext cx="0" cy="511735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FC172F-3A60-E73A-5B20-878A43519387}"/>
              </a:ext>
            </a:extLst>
          </p:cNvPr>
          <p:cNvSpPr txBox="1"/>
          <p:nvPr/>
        </p:nvSpPr>
        <p:spPr>
          <a:xfrm>
            <a:off x="6734918" y="304620"/>
            <a:ext cx="8237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25252">
                    <a:lumMod val="75000"/>
                  </a:srgbClr>
                </a:solidFill>
                <a:effectLst/>
                <a:uLnTx/>
                <a:uFillTx/>
                <a:latin typeface="IntelOne Text Light"/>
              </a:rPr>
              <a:t>Node boundary</a:t>
            </a:r>
          </a:p>
        </p:txBody>
      </p:sp>
      <p:sp>
        <p:nvSpPr>
          <p:cNvPr id="20" name="Rectangle: Rounded Corners 51">
            <a:extLst>
              <a:ext uri="{FF2B5EF4-FFF2-40B4-BE49-F238E27FC236}">
                <a16:creationId xmlns:a16="http://schemas.microsoft.com/office/drawing/2014/main" id="{C6EB63EF-FE90-623E-9940-635E534414F7}"/>
              </a:ext>
            </a:extLst>
          </p:cNvPr>
          <p:cNvSpPr/>
          <p:nvPr/>
        </p:nvSpPr>
        <p:spPr>
          <a:xfrm>
            <a:off x="2507495" y="3016473"/>
            <a:ext cx="6282137" cy="618307"/>
          </a:xfrm>
          <a:custGeom>
            <a:avLst/>
            <a:gdLst>
              <a:gd name="connsiteX0" fmla="*/ 0 w 6282137"/>
              <a:gd name="connsiteY0" fmla="*/ 103053 h 618307"/>
              <a:gd name="connsiteX1" fmla="*/ 100042 w 6282137"/>
              <a:gd name="connsiteY1" fmla="*/ 0 h 618307"/>
              <a:gd name="connsiteX2" fmla="*/ 654185 w 6282137"/>
              <a:gd name="connsiteY2" fmla="*/ 0 h 618307"/>
              <a:gd name="connsiteX3" fmla="*/ 1269148 w 6282137"/>
              <a:gd name="connsiteY3" fmla="*/ 0 h 618307"/>
              <a:gd name="connsiteX4" fmla="*/ 1823290 w 6282137"/>
              <a:gd name="connsiteY4" fmla="*/ 0 h 618307"/>
              <a:gd name="connsiteX5" fmla="*/ 2620714 w 6282137"/>
              <a:gd name="connsiteY5" fmla="*/ 0 h 618307"/>
              <a:gd name="connsiteX6" fmla="*/ 3296498 w 6282137"/>
              <a:gd name="connsiteY6" fmla="*/ 0 h 618307"/>
              <a:gd name="connsiteX7" fmla="*/ 3972282 w 6282137"/>
              <a:gd name="connsiteY7" fmla="*/ 0 h 618307"/>
              <a:gd name="connsiteX8" fmla="*/ 4587245 w 6282137"/>
              <a:gd name="connsiteY8" fmla="*/ 0 h 618307"/>
              <a:gd name="connsiteX9" fmla="*/ 5323848 w 6282137"/>
              <a:gd name="connsiteY9" fmla="*/ 0 h 618307"/>
              <a:gd name="connsiteX10" fmla="*/ 6182094 w 6282137"/>
              <a:gd name="connsiteY10" fmla="*/ 0 h 618307"/>
              <a:gd name="connsiteX11" fmla="*/ 6282137 w 6282137"/>
              <a:gd name="connsiteY11" fmla="*/ 103053 h 618307"/>
              <a:gd name="connsiteX12" fmla="*/ 6282137 w 6282137"/>
              <a:gd name="connsiteY12" fmla="*/ 515254 h 618307"/>
              <a:gd name="connsiteX13" fmla="*/ 6182094 w 6282137"/>
              <a:gd name="connsiteY13" fmla="*/ 618307 h 618307"/>
              <a:gd name="connsiteX14" fmla="*/ 5627951 w 6282137"/>
              <a:gd name="connsiteY14" fmla="*/ 618307 h 618307"/>
              <a:gd name="connsiteX15" fmla="*/ 4830526 w 6282137"/>
              <a:gd name="connsiteY15" fmla="*/ 618307 h 618307"/>
              <a:gd name="connsiteX16" fmla="*/ 4215564 w 6282137"/>
              <a:gd name="connsiteY16" fmla="*/ 618307 h 618307"/>
              <a:gd name="connsiteX17" fmla="*/ 3418139 w 6282137"/>
              <a:gd name="connsiteY17" fmla="*/ 618307 h 618307"/>
              <a:gd name="connsiteX18" fmla="*/ 2742356 w 6282137"/>
              <a:gd name="connsiteY18" fmla="*/ 618307 h 618307"/>
              <a:gd name="connsiteX19" fmla="*/ 2066572 w 6282137"/>
              <a:gd name="connsiteY19" fmla="*/ 618307 h 618307"/>
              <a:gd name="connsiteX20" fmla="*/ 1329968 w 6282137"/>
              <a:gd name="connsiteY20" fmla="*/ 618307 h 618307"/>
              <a:gd name="connsiteX21" fmla="*/ 100042 w 6282137"/>
              <a:gd name="connsiteY21" fmla="*/ 618307 h 618307"/>
              <a:gd name="connsiteX22" fmla="*/ 0 w 6282137"/>
              <a:gd name="connsiteY22" fmla="*/ 515254 h 618307"/>
              <a:gd name="connsiteX23" fmla="*/ 0 w 6282137"/>
              <a:gd name="connsiteY23" fmla="*/ 103053 h 61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82137" h="618307" extrusionOk="0">
                <a:moveTo>
                  <a:pt x="0" y="103053"/>
                </a:moveTo>
                <a:cubicBezTo>
                  <a:pt x="-8363" y="35845"/>
                  <a:pt x="19299" y="-8939"/>
                  <a:pt x="100042" y="0"/>
                </a:cubicBezTo>
                <a:cubicBezTo>
                  <a:pt x="233529" y="-8356"/>
                  <a:pt x="431094" y="-14746"/>
                  <a:pt x="654185" y="0"/>
                </a:cubicBezTo>
                <a:cubicBezTo>
                  <a:pt x="884711" y="5037"/>
                  <a:pt x="1101808" y="-2537"/>
                  <a:pt x="1269148" y="0"/>
                </a:cubicBezTo>
                <a:cubicBezTo>
                  <a:pt x="1454485" y="-22718"/>
                  <a:pt x="1694190" y="51164"/>
                  <a:pt x="1823290" y="0"/>
                </a:cubicBezTo>
                <a:cubicBezTo>
                  <a:pt x="1897885" y="-26206"/>
                  <a:pt x="2430756" y="49941"/>
                  <a:pt x="2620714" y="0"/>
                </a:cubicBezTo>
                <a:cubicBezTo>
                  <a:pt x="2830806" y="3357"/>
                  <a:pt x="3092530" y="-43961"/>
                  <a:pt x="3296498" y="0"/>
                </a:cubicBezTo>
                <a:cubicBezTo>
                  <a:pt x="3499035" y="21835"/>
                  <a:pt x="3799266" y="-26875"/>
                  <a:pt x="3972282" y="0"/>
                </a:cubicBezTo>
                <a:cubicBezTo>
                  <a:pt x="4149321" y="-25536"/>
                  <a:pt x="4376127" y="-42972"/>
                  <a:pt x="4587245" y="0"/>
                </a:cubicBezTo>
                <a:cubicBezTo>
                  <a:pt x="4757412" y="9722"/>
                  <a:pt x="5031806" y="38700"/>
                  <a:pt x="5323848" y="0"/>
                </a:cubicBezTo>
                <a:cubicBezTo>
                  <a:pt x="5659173" y="-18312"/>
                  <a:pt x="5833654" y="34269"/>
                  <a:pt x="6182094" y="0"/>
                </a:cubicBezTo>
                <a:cubicBezTo>
                  <a:pt x="6224620" y="7015"/>
                  <a:pt x="6292762" y="51268"/>
                  <a:pt x="6282137" y="103053"/>
                </a:cubicBezTo>
                <a:cubicBezTo>
                  <a:pt x="6277139" y="302001"/>
                  <a:pt x="6272188" y="420956"/>
                  <a:pt x="6282137" y="515254"/>
                </a:cubicBezTo>
                <a:cubicBezTo>
                  <a:pt x="6289617" y="573103"/>
                  <a:pt x="6237688" y="623894"/>
                  <a:pt x="6182094" y="618307"/>
                </a:cubicBezTo>
                <a:cubicBezTo>
                  <a:pt x="5980737" y="627415"/>
                  <a:pt x="5780642" y="602728"/>
                  <a:pt x="5627951" y="618307"/>
                </a:cubicBezTo>
                <a:cubicBezTo>
                  <a:pt x="5461130" y="617996"/>
                  <a:pt x="4968492" y="629557"/>
                  <a:pt x="4830526" y="618307"/>
                </a:cubicBezTo>
                <a:cubicBezTo>
                  <a:pt x="4694319" y="584726"/>
                  <a:pt x="4418607" y="604733"/>
                  <a:pt x="4215564" y="618307"/>
                </a:cubicBezTo>
                <a:cubicBezTo>
                  <a:pt x="4006893" y="572606"/>
                  <a:pt x="3651706" y="676529"/>
                  <a:pt x="3418139" y="618307"/>
                </a:cubicBezTo>
                <a:cubicBezTo>
                  <a:pt x="3135842" y="641178"/>
                  <a:pt x="2979717" y="653640"/>
                  <a:pt x="2742356" y="618307"/>
                </a:cubicBezTo>
                <a:cubicBezTo>
                  <a:pt x="2519314" y="595275"/>
                  <a:pt x="2374423" y="634668"/>
                  <a:pt x="2066572" y="618307"/>
                </a:cubicBezTo>
                <a:cubicBezTo>
                  <a:pt x="1797264" y="619038"/>
                  <a:pt x="1451268" y="624640"/>
                  <a:pt x="1329968" y="618307"/>
                </a:cubicBezTo>
                <a:cubicBezTo>
                  <a:pt x="1170265" y="574591"/>
                  <a:pt x="443439" y="667095"/>
                  <a:pt x="100042" y="618307"/>
                </a:cubicBezTo>
                <a:cubicBezTo>
                  <a:pt x="43137" y="621050"/>
                  <a:pt x="309" y="559934"/>
                  <a:pt x="0" y="515254"/>
                </a:cubicBezTo>
                <a:cubicBezTo>
                  <a:pt x="22911" y="405021"/>
                  <a:pt x="-12205" y="184731"/>
                  <a:pt x="0" y="103053"/>
                </a:cubicBezTo>
                <a:close/>
              </a:path>
            </a:pathLst>
          </a:custGeom>
          <a:noFill/>
          <a:ln w="9525">
            <a:extLst>
              <a:ext uri="{C807C97D-BFC1-408E-A445-0C87EB9F89A2}">
                <ask:lineSketchStyleProps xmlns:ask="http://schemas.microsoft.com/office/drawing/2018/sketchyshapes" sd="1280569583">
                  <a:custGeom>
                    <a:avLst/>
                    <a:gdLst>
                      <a:gd name="connsiteX0" fmla="*/ 0 w 6471166"/>
                      <a:gd name="connsiteY0" fmla="*/ 103053 h 618307"/>
                      <a:gd name="connsiteX1" fmla="*/ 103053 w 6471166"/>
                      <a:gd name="connsiteY1" fmla="*/ 0 h 618307"/>
                      <a:gd name="connsiteX2" fmla="*/ 673870 w 6471166"/>
                      <a:gd name="connsiteY2" fmla="*/ 0 h 618307"/>
                      <a:gd name="connsiteX3" fmla="*/ 1307337 w 6471166"/>
                      <a:gd name="connsiteY3" fmla="*/ 0 h 618307"/>
                      <a:gd name="connsiteX4" fmla="*/ 1878153 w 6471166"/>
                      <a:gd name="connsiteY4" fmla="*/ 0 h 618307"/>
                      <a:gd name="connsiteX5" fmla="*/ 2699572 w 6471166"/>
                      <a:gd name="connsiteY5" fmla="*/ 0 h 618307"/>
                      <a:gd name="connsiteX6" fmla="*/ 3395690 w 6471166"/>
                      <a:gd name="connsiteY6" fmla="*/ 0 h 618307"/>
                      <a:gd name="connsiteX7" fmla="*/ 4091808 w 6471166"/>
                      <a:gd name="connsiteY7" fmla="*/ 0 h 618307"/>
                      <a:gd name="connsiteX8" fmla="*/ 4725275 w 6471166"/>
                      <a:gd name="connsiteY8" fmla="*/ 0 h 618307"/>
                      <a:gd name="connsiteX9" fmla="*/ 5484043 w 6471166"/>
                      <a:gd name="connsiteY9" fmla="*/ 0 h 618307"/>
                      <a:gd name="connsiteX10" fmla="*/ 6368113 w 6471166"/>
                      <a:gd name="connsiteY10" fmla="*/ 0 h 618307"/>
                      <a:gd name="connsiteX11" fmla="*/ 6471166 w 6471166"/>
                      <a:gd name="connsiteY11" fmla="*/ 103053 h 618307"/>
                      <a:gd name="connsiteX12" fmla="*/ 6471166 w 6471166"/>
                      <a:gd name="connsiteY12" fmla="*/ 515254 h 618307"/>
                      <a:gd name="connsiteX13" fmla="*/ 6368113 w 6471166"/>
                      <a:gd name="connsiteY13" fmla="*/ 618307 h 618307"/>
                      <a:gd name="connsiteX14" fmla="*/ 5797296 w 6471166"/>
                      <a:gd name="connsiteY14" fmla="*/ 618307 h 618307"/>
                      <a:gd name="connsiteX15" fmla="*/ 4975877 w 6471166"/>
                      <a:gd name="connsiteY15" fmla="*/ 618307 h 618307"/>
                      <a:gd name="connsiteX16" fmla="*/ 4342410 w 6471166"/>
                      <a:gd name="connsiteY16" fmla="*/ 618307 h 618307"/>
                      <a:gd name="connsiteX17" fmla="*/ 3520991 w 6471166"/>
                      <a:gd name="connsiteY17" fmla="*/ 618307 h 618307"/>
                      <a:gd name="connsiteX18" fmla="*/ 2824874 w 6471166"/>
                      <a:gd name="connsiteY18" fmla="*/ 618307 h 618307"/>
                      <a:gd name="connsiteX19" fmla="*/ 2128756 w 6471166"/>
                      <a:gd name="connsiteY19" fmla="*/ 618307 h 618307"/>
                      <a:gd name="connsiteX20" fmla="*/ 1369987 w 6471166"/>
                      <a:gd name="connsiteY20" fmla="*/ 618307 h 618307"/>
                      <a:gd name="connsiteX21" fmla="*/ 103053 w 6471166"/>
                      <a:gd name="connsiteY21" fmla="*/ 618307 h 618307"/>
                      <a:gd name="connsiteX22" fmla="*/ 0 w 6471166"/>
                      <a:gd name="connsiteY22" fmla="*/ 515254 h 618307"/>
                      <a:gd name="connsiteX23" fmla="*/ 0 w 6471166"/>
                      <a:gd name="connsiteY23" fmla="*/ 103053 h 61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71166" h="618307" extrusionOk="0">
                        <a:moveTo>
                          <a:pt x="0" y="103053"/>
                        </a:moveTo>
                        <a:cubicBezTo>
                          <a:pt x="-1991" y="43704"/>
                          <a:pt x="33071" y="-4515"/>
                          <a:pt x="103053" y="0"/>
                        </a:cubicBezTo>
                        <a:cubicBezTo>
                          <a:pt x="260760" y="21430"/>
                          <a:pt x="439146" y="-11821"/>
                          <a:pt x="673870" y="0"/>
                        </a:cubicBezTo>
                        <a:cubicBezTo>
                          <a:pt x="908594" y="11821"/>
                          <a:pt x="1128337" y="15776"/>
                          <a:pt x="1307337" y="0"/>
                        </a:cubicBezTo>
                        <a:cubicBezTo>
                          <a:pt x="1486337" y="-15776"/>
                          <a:pt x="1753351" y="23264"/>
                          <a:pt x="1878153" y="0"/>
                        </a:cubicBezTo>
                        <a:cubicBezTo>
                          <a:pt x="2002955" y="-23264"/>
                          <a:pt x="2494095" y="16583"/>
                          <a:pt x="2699572" y="0"/>
                        </a:cubicBezTo>
                        <a:cubicBezTo>
                          <a:pt x="2905049" y="-16583"/>
                          <a:pt x="3167242" y="-12638"/>
                          <a:pt x="3395690" y="0"/>
                        </a:cubicBezTo>
                        <a:cubicBezTo>
                          <a:pt x="3624138" y="12638"/>
                          <a:pt x="3889665" y="-19418"/>
                          <a:pt x="4091808" y="0"/>
                        </a:cubicBezTo>
                        <a:cubicBezTo>
                          <a:pt x="4293951" y="19418"/>
                          <a:pt x="4519443" y="238"/>
                          <a:pt x="4725275" y="0"/>
                        </a:cubicBezTo>
                        <a:cubicBezTo>
                          <a:pt x="4931107" y="-238"/>
                          <a:pt x="5148138" y="23664"/>
                          <a:pt x="5484043" y="0"/>
                        </a:cubicBezTo>
                        <a:cubicBezTo>
                          <a:pt x="5819948" y="-23664"/>
                          <a:pt x="5988569" y="41033"/>
                          <a:pt x="6368113" y="0"/>
                        </a:cubicBezTo>
                        <a:cubicBezTo>
                          <a:pt x="6416256" y="9688"/>
                          <a:pt x="6471200" y="43607"/>
                          <a:pt x="6471166" y="103053"/>
                        </a:cubicBezTo>
                        <a:cubicBezTo>
                          <a:pt x="6463695" y="282837"/>
                          <a:pt x="6457006" y="428949"/>
                          <a:pt x="6471166" y="515254"/>
                        </a:cubicBezTo>
                        <a:cubicBezTo>
                          <a:pt x="6476521" y="576042"/>
                          <a:pt x="6426310" y="629201"/>
                          <a:pt x="6368113" y="618307"/>
                        </a:cubicBezTo>
                        <a:cubicBezTo>
                          <a:pt x="6164213" y="604474"/>
                          <a:pt x="5959580" y="599698"/>
                          <a:pt x="5797296" y="618307"/>
                        </a:cubicBezTo>
                        <a:cubicBezTo>
                          <a:pt x="5635012" y="636916"/>
                          <a:pt x="5140419" y="631994"/>
                          <a:pt x="4975877" y="618307"/>
                        </a:cubicBezTo>
                        <a:cubicBezTo>
                          <a:pt x="4811335" y="604620"/>
                          <a:pt x="4545696" y="626930"/>
                          <a:pt x="4342410" y="618307"/>
                        </a:cubicBezTo>
                        <a:cubicBezTo>
                          <a:pt x="4139124" y="609684"/>
                          <a:pt x="3802844" y="628300"/>
                          <a:pt x="3520991" y="618307"/>
                        </a:cubicBezTo>
                        <a:cubicBezTo>
                          <a:pt x="3239138" y="608314"/>
                          <a:pt x="3044701" y="615912"/>
                          <a:pt x="2824874" y="618307"/>
                        </a:cubicBezTo>
                        <a:cubicBezTo>
                          <a:pt x="2605047" y="620702"/>
                          <a:pt x="2417047" y="641614"/>
                          <a:pt x="2128756" y="618307"/>
                        </a:cubicBezTo>
                        <a:cubicBezTo>
                          <a:pt x="1840465" y="595000"/>
                          <a:pt x="1534077" y="635942"/>
                          <a:pt x="1369987" y="618307"/>
                        </a:cubicBezTo>
                        <a:cubicBezTo>
                          <a:pt x="1205897" y="600672"/>
                          <a:pt x="449031" y="670378"/>
                          <a:pt x="103053" y="618307"/>
                        </a:cubicBezTo>
                        <a:cubicBezTo>
                          <a:pt x="43528" y="611422"/>
                          <a:pt x="3489" y="571303"/>
                          <a:pt x="0" y="515254"/>
                        </a:cubicBezTo>
                        <a:cubicBezTo>
                          <a:pt x="8654" y="420833"/>
                          <a:pt x="-18539" y="187752"/>
                          <a:pt x="0" y="10305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Light"/>
            </a:endParaRPr>
          </a:p>
        </p:txBody>
      </p:sp>
      <p:sp>
        <p:nvSpPr>
          <p:cNvPr id="25" name="Rectangle 24">
            <a:extLst>
              <a:ext uri="{FF2B5EF4-FFF2-40B4-BE49-F238E27FC236}">
                <a16:creationId xmlns:a16="http://schemas.microsoft.com/office/drawing/2014/main" id="{CEF94671-CB9D-BFB4-2F25-9F40E9F20CB6}"/>
              </a:ext>
            </a:extLst>
          </p:cNvPr>
          <p:cNvSpPr/>
          <p:nvPr/>
        </p:nvSpPr>
        <p:spPr>
          <a:xfrm>
            <a:off x="2854071" y="2885304"/>
            <a:ext cx="1057170" cy="18573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One Text Light"/>
              </a:rPr>
              <a:t>Heterogenous</a:t>
            </a:r>
          </a:p>
        </p:txBody>
      </p:sp>
      <p:cxnSp>
        <p:nvCxnSpPr>
          <p:cNvPr id="28" name="Straight Connector 27">
            <a:extLst>
              <a:ext uri="{FF2B5EF4-FFF2-40B4-BE49-F238E27FC236}">
                <a16:creationId xmlns:a16="http://schemas.microsoft.com/office/drawing/2014/main" id="{2597AA82-32A4-E516-5917-0140A44DCF16}"/>
              </a:ext>
            </a:extLst>
          </p:cNvPr>
          <p:cNvCxnSpPr>
            <a:cxnSpLocks/>
          </p:cNvCxnSpPr>
          <p:nvPr/>
        </p:nvCxnSpPr>
        <p:spPr>
          <a:xfrm>
            <a:off x="5279491" y="750319"/>
            <a:ext cx="0" cy="511735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3666F-6CE8-1A36-FAE9-D34F0CD36549}"/>
              </a:ext>
            </a:extLst>
          </p:cNvPr>
          <p:cNvCxnSpPr>
            <a:cxnSpLocks/>
          </p:cNvCxnSpPr>
          <p:nvPr/>
        </p:nvCxnSpPr>
        <p:spPr>
          <a:xfrm>
            <a:off x="3831809" y="750319"/>
            <a:ext cx="0" cy="511735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3EC739-F24C-BEF2-E2C9-482E64C6F603}"/>
              </a:ext>
            </a:extLst>
          </p:cNvPr>
          <p:cNvCxnSpPr>
            <a:cxnSpLocks/>
          </p:cNvCxnSpPr>
          <p:nvPr/>
        </p:nvCxnSpPr>
        <p:spPr>
          <a:xfrm>
            <a:off x="2424129" y="809205"/>
            <a:ext cx="0" cy="511735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D49D46-2565-FAAF-868E-42067BB274FB}"/>
              </a:ext>
            </a:extLst>
          </p:cNvPr>
          <p:cNvCxnSpPr>
            <a:cxnSpLocks/>
          </p:cNvCxnSpPr>
          <p:nvPr/>
        </p:nvCxnSpPr>
        <p:spPr>
          <a:xfrm flipH="1">
            <a:off x="8758620" y="750319"/>
            <a:ext cx="6409" cy="51531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4ACFFB6-A6F2-C6FA-5574-6796A0C1E88D}"/>
              </a:ext>
            </a:extLst>
          </p:cNvPr>
          <p:cNvSpPr txBox="1"/>
          <p:nvPr/>
        </p:nvSpPr>
        <p:spPr>
          <a:xfrm>
            <a:off x="5344512" y="5383443"/>
            <a:ext cx="18750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050"/>
                </a:solidFill>
                <a:effectLst/>
                <a:uLnTx/>
                <a:uFillTx/>
                <a:latin typeface="Calibri" panose="020F0502020204030204" pitchFamily="34" charset="0"/>
                <a:cs typeface="Calibri" panose="020F0502020204030204" pitchFamily="34" charset="0"/>
              </a:rPr>
              <a:t>Any-to-any</a:t>
            </a:r>
          </a:p>
        </p:txBody>
      </p:sp>
      <p:sp>
        <p:nvSpPr>
          <p:cNvPr id="9" name="Rectangle: Rounded Corners 8">
            <a:extLst>
              <a:ext uri="{FF2B5EF4-FFF2-40B4-BE49-F238E27FC236}">
                <a16:creationId xmlns:a16="http://schemas.microsoft.com/office/drawing/2014/main" id="{80D1F112-C6C4-9904-7D25-E593C88F9051}"/>
              </a:ext>
            </a:extLst>
          </p:cNvPr>
          <p:cNvSpPr/>
          <p:nvPr/>
        </p:nvSpPr>
        <p:spPr>
          <a:xfrm>
            <a:off x="3990631" y="6130816"/>
            <a:ext cx="3909060" cy="323942"/>
          </a:xfrm>
          <a:prstGeom prst="roundRect">
            <a:avLst>
              <a:gd name="adj" fmla="val 2658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a:solidFill>
                  <a:schemeClr val="bg1"/>
                </a:solidFill>
                <a:latin typeface="+mj-lt"/>
                <a:ea typeface="Intel Clear Light" panose="020B0404020203020204" pitchFamily="34" charset="0"/>
                <a:cs typeface="Intel Clear Light" panose="020B0404020203020204" pitchFamily="34" charset="0"/>
              </a:rPr>
              <a:t>Create a protocol continuum from package to pod</a:t>
            </a:r>
            <a:endParaRPr lang="en-US" sz="1350">
              <a:solidFill>
                <a:schemeClr val="bg1"/>
              </a:solidFill>
            </a:endParaRPr>
          </a:p>
        </p:txBody>
      </p:sp>
      <p:sp>
        <p:nvSpPr>
          <p:cNvPr id="10" name="Speech Bubble: Rectangle 9">
            <a:extLst>
              <a:ext uri="{FF2B5EF4-FFF2-40B4-BE49-F238E27FC236}">
                <a16:creationId xmlns:a16="http://schemas.microsoft.com/office/drawing/2014/main" id="{0F53240F-48D2-6629-F052-219C9E1507EA}"/>
              </a:ext>
            </a:extLst>
          </p:cNvPr>
          <p:cNvSpPr/>
          <p:nvPr/>
        </p:nvSpPr>
        <p:spPr>
          <a:xfrm>
            <a:off x="8911380" y="3918262"/>
            <a:ext cx="2565567" cy="580367"/>
          </a:xfrm>
          <a:prstGeom prst="wedgeRectCallout">
            <a:avLst>
              <a:gd name="adj1" fmla="val -58278"/>
              <a:gd name="adj2" fmla="val 139966"/>
            </a:avLst>
          </a:prstGeom>
          <a:solidFill>
            <a:schemeClr val="bg1">
              <a:lumMod val="95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50000"/>
                  </a:schemeClr>
                </a:solidFill>
              </a:rPr>
              <a:t>Different system design points will need more than one solution</a:t>
            </a:r>
          </a:p>
        </p:txBody>
      </p:sp>
    </p:spTree>
    <p:extLst>
      <p:ext uri="{BB962C8B-B14F-4D97-AF65-F5344CB8AC3E}">
        <p14:creationId xmlns:p14="http://schemas.microsoft.com/office/powerpoint/2010/main" val="255858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C779-3836-6E84-1A16-8244D66C7C38}"/>
              </a:ext>
            </a:extLst>
          </p:cNvPr>
          <p:cNvSpPr>
            <a:spLocks noGrp="1"/>
          </p:cNvSpPr>
          <p:nvPr>
            <p:ph type="title"/>
          </p:nvPr>
        </p:nvSpPr>
        <p:spPr>
          <a:xfrm>
            <a:off x="437764" y="-305664"/>
            <a:ext cx="9792085" cy="1313707"/>
          </a:xfrm>
        </p:spPr>
        <p:txBody>
          <a:bodyPr/>
          <a:lstStyle/>
          <a:p>
            <a:r>
              <a:rPr lang="en-US"/>
              <a:t>UXI and CXL Cache/Memory Architecture</a:t>
            </a:r>
          </a:p>
        </p:txBody>
      </p:sp>
      <p:pic>
        <p:nvPicPr>
          <p:cNvPr id="11" name="Picture 10">
            <a:extLst>
              <a:ext uri="{FF2B5EF4-FFF2-40B4-BE49-F238E27FC236}">
                <a16:creationId xmlns:a16="http://schemas.microsoft.com/office/drawing/2014/main" id="{D32AB02B-2604-5EB0-C4B0-2121F68C05A6}"/>
              </a:ext>
            </a:extLst>
          </p:cNvPr>
          <p:cNvPicPr>
            <a:picLocks noChangeAspect="1"/>
          </p:cNvPicPr>
          <p:nvPr/>
        </p:nvPicPr>
        <p:blipFill>
          <a:blip r:embed="rId3"/>
          <a:stretch>
            <a:fillRect/>
          </a:stretch>
        </p:blipFill>
        <p:spPr>
          <a:xfrm>
            <a:off x="6299895" y="520973"/>
            <a:ext cx="5086350" cy="5676900"/>
          </a:xfrm>
          <a:prstGeom prst="rect">
            <a:avLst/>
          </a:prstGeom>
        </p:spPr>
      </p:pic>
      <p:cxnSp>
        <p:nvCxnSpPr>
          <p:cNvPr id="6" name="Straight Connector 5">
            <a:extLst>
              <a:ext uri="{FF2B5EF4-FFF2-40B4-BE49-F238E27FC236}">
                <a16:creationId xmlns:a16="http://schemas.microsoft.com/office/drawing/2014/main" id="{5FF8A6F1-DA4A-E1C4-D172-6D340B3F6D19}"/>
              </a:ext>
            </a:extLst>
          </p:cNvPr>
          <p:cNvCxnSpPr>
            <a:cxnSpLocks/>
          </p:cNvCxnSpPr>
          <p:nvPr/>
        </p:nvCxnSpPr>
        <p:spPr>
          <a:xfrm>
            <a:off x="8893077" y="2198187"/>
            <a:ext cx="1865411"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9BB921-8370-3B88-BFD4-9B49B8C6F31A}"/>
              </a:ext>
            </a:extLst>
          </p:cNvPr>
          <p:cNvCxnSpPr>
            <a:cxnSpLocks/>
          </p:cNvCxnSpPr>
          <p:nvPr/>
        </p:nvCxnSpPr>
        <p:spPr>
          <a:xfrm flipV="1">
            <a:off x="8479631" y="3279094"/>
            <a:ext cx="2278857" cy="813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DF76CFD-3B3E-6B74-C867-BE0507FE8147}"/>
              </a:ext>
            </a:extLst>
          </p:cNvPr>
          <p:cNvSpPr txBox="1"/>
          <p:nvPr/>
        </p:nvSpPr>
        <p:spPr>
          <a:xfrm>
            <a:off x="1308129" y="6191737"/>
            <a:ext cx="9113392" cy="369332"/>
          </a:xfrm>
          <a:prstGeom prst="rect">
            <a:avLst/>
          </a:prstGeom>
          <a:solidFill>
            <a:schemeClr val="accent4">
              <a:lumMod val="60000"/>
              <a:lumOff val="40000"/>
            </a:schemeClr>
          </a:solidFill>
        </p:spPr>
        <p:txBody>
          <a:bodyPr wrap="none" rtlCol="0">
            <a:spAutoFit/>
          </a:bodyPr>
          <a:lstStyle/>
          <a:p>
            <a:r>
              <a:rPr lang="en-US"/>
              <a:t>UXI works seamlessly with CXL and PCIe, as envisioned with CXL from the beginning</a:t>
            </a:r>
          </a:p>
        </p:txBody>
      </p:sp>
      <p:grpSp>
        <p:nvGrpSpPr>
          <p:cNvPr id="80" name="Group 79">
            <a:extLst>
              <a:ext uri="{FF2B5EF4-FFF2-40B4-BE49-F238E27FC236}">
                <a16:creationId xmlns:a16="http://schemas.microsoft.com/office/drawing/2014/main" id="{AA9EDD38-42EF-7251-FC84-47884366C9FA}"/>
              </a:ext>
            </a:extLst>
          </p:cNvPr>
          <p:cNvGrpSpPr/>
          <p:nvPr/>
        </p:nvGrpSpPr>
        <p:grpSpPr>
          <a:xfrm>
            <a:off x="214362" y="494770"/>
            <a:ext cx="5729454" cy="5603090"/>
            <a:chOff x="216539" y="620051"/>
            <a:chExt cx="5729454" cy="5603090"/>
          </a:xfrm>
        </p:grpSpPr>
        <p:sp>
          <p:nvSpPr>
            <p:cNvPr id="63" name="TextBox 62">
              <a:extLst>
                <a:ext uri="{FF2B5EF4-FFF2-40B4-BE49-F238E27FC236}">
                  <a16:creationId xmlns:a16="http://schemas.microsoft.com/office/drawing/2014/main" id="{598B69B8-2F3F-C53B-419F-00C8DA4EED45}"/>
                </a:ext>
              </a:extLst>
            </p:cNvPr>
            <p:cNvSpPr txBox="1"/>
            <p:nvPr/>
          </p:nvSpPr>
          <p:spPr>
            <a:xfrm>
              <a:off x="216539" y="5884587"/>
              <a:ext cx="5729454" cy="338554"/>
            </a:xfrm>
            <a:prstGeom prst="rect">
              <a:avLst/>
            </a:prstGeom>
            <a:noFill/>
          </p:spPr>
          <p:txBody>
            <a:bodyPr wrap="none" rtlCol="0">
              <a:spAutoFit/>
            </a:bodyPr>
            <a:lstStyle/>
            <a:p>
              <a:r>
                <a:rPr lang="en-US" sz="1600"/>
                <a:t>(CXL View of Coherency/ Memory across all architectures)</a:t>
              </a:r>
            </a:p>
          </p:txBody>
        </p:sp>
        <p:grpSp>
          <p:nvGrpSpPr>
            <p:cNvPr id="79" name="Group 78">
              <a:extLst>
                <a:ext uri="{FF2B5EF4-FFF2-40B4-BE49-F238E27FC236}">
                  <a16:creationId xmlns:a16="http://schemas.microsoft.com/office/drawing/2014/main" id="{03A4AB36-9DA9-0B91-02FD-8F0CC4E66332}"/>
                </a:ext>
              </a:extLst>
            </p:cNvPr>
            <p:cNvGrpSpPr/>
            <p:nvPr/>
          </p:nvGrpSpPr>
          <p:grpSpPr>
            <a:xfrm>
              <a:off x="295180" y="620051"/>
              <a:ext cx="5410762" cy="5214529"/>
              <a:chOff x="630936" y="734351"/>
              <a:chExt cx="5410762" cy="5214529"/>
            </a:xfrm>
          </p:grpSpPr>
          <p:grpSp>
            <p:nvGrpSpPr>
              <p:cNvPr id="64" name="Group 63">
                <a:extLst>
                  <a:ext uri="{FF2B5EF4-FFF2-40B4-BE49-F238E27FC236}">
                    <a16:creationId xmlns:a16="http://schemas.microsoft.com/office/drawing/2014/main" id="{9E102E97-6BBB-3E56-A9CE-59F0A878D147}"/>
                  </a:ext>
                </a:extLst>
              </p:cNvPr>
              <p:cNvGrpSpPr/>
              <p:nvPr/>
            </p:nvGrpSpPr>
            <p:grpSpPr>
              <a:xfrm>
                <a:off x="630936" y="1041484"/>
                <a:ext cx="5410762" cy="4907396"/>
                <a:chOff x="642938" y="1353606"/>
                <a:chExt cx="5410762" cy="4907396"/>
              </a:xfrm>
            </p:grpSpPr>
            <p:sp>
              <p:nvSpPr>
                <p:cNvPr id="53" name="Rectangle 52">
                  <a:extLst>
                    <a:ext uri="{FF2B5EF4-FFF2-40B4-BE49-F238E27FC236}">
                      <a16:creationId xmlns:a16="http://schemas.microsoft.com/office/drawing/2014/main" id="{98A4A463-09E8-70DE-246D-2E6213ABAC08}"/>
                    </a:ext>
                  </a:extLst>
                </p:cNvPr>
                <p:cNvSpPr/>
                <p:nvPr/>
              </p:nvSpPr>
              <p:spPr>
                <a:xfrm>
                  <a:off x="4057006" y="1353606"/>
                  <a:ext cx="1996694" cy="490739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65CEA96-6A54-60E1-171E-B70C93168C28}"/>
                    </a:ext>
                  </a:extLst>
                </p:cNvPr>
                <p:cNvSpPr/>
                <p:nvPr/>
              </p:nvSpPr>
              <p:spPr>
                <a:xfrm>
                  <a:off x="2526387" y="1353606"/>
                  <a:ext cx="1731230" cy="49073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01D689-07FD-4A42-2C86-52851185C320}"/>
                    </a:ext>
                  </a:extLst>
                </p:cNvPr>
                <p:cNvSpPr/>
                <p:nvPr/>
              </p:nvSpPr>
              <p:spPr>
                <a:xfrm>
                  <a:off x="642938" y="1353606"/>
                  <a:ext cx="1883449" cy="49073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D241767-943C-A49D-3542-C6FF2141DD5E}"/>
                    </a:ext>
                  </a:extLst>
                </p:cNvPr>
                <p:cNvSpPr/>
                <p:nvPr/>
              </p:nvSpPr>
              <p:spPr>
                <a:xfrm>
                  <a:off x="2669405" y="1868659"/>
                  <a:ext cx="759619" cy="621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t>L2 Req</a:t>
                  </a:r>
                </a:p>
              </p:txBody>
            </p:sp>
            <p:sp>
              <p:nvSpPr>
                <p:cNvPr id="12" name="Oval 11">
                  <a:extLst>
                    <a:ext uri="{FF2B5EF4-FFF2-40B4-BE49-F238E27FC236}">
                      <a16:creationId xmlns:a16="http://schemas.microsoft.com/office/drawing/2014/main" id="{EE800F6D-B1E8-3492-71CA-AA3720D2BF5E}"/>
                    </a:ext>
                  </a:extLst>
                </p:cNvPr>
                <p:cNvSpPr/>
                <p:nvPr/>
              </p:nvSpPr>
              <p:spPr>
                <a:xfrm>
                  <a:off x="2963878" y="3094019"/>
                  <a:ext cx="759619" cy="621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t>L2 </a:t>
                  </a:r>
                  <a:r>
                    <a:rPr lang="en-US" sz="1400" err="1"/>
                    <a:t>Snp</a:t>
                  </a:r>
                  <a:endParaRPr lang="en-US" sz="1400"/>
                </a:p>
              </p:txBody>
            </p:sp>
            <p:sp>
              <p:nvSpPr>
                <p:cNvPr id="13" name="Oval 12">
                  <a:extLst>
                    <a:ext uri="{FF2B5EF4-FFF2-40B4-BE49-F238E27FC236}">
                      <a16:creationId xmlns:a16="http://schemas.microsoft.com/office/drawing/2014/main" id="{8C519376-9FB0-728B-64EA-CCF456EC943F}"/>
                    </a:ext>
                  </a:extLst>
                </p:cNvPr>
                <p:cNvSpPr/>
                <p:nvPr/>
              </p:nvSpPr>
              <p:spPr>
                <a:xfrm>
                  <a:off x="2852634" y="5258772"/>
                  <a:ext cx="759619" cy="621506"/>
                </a:xfrm>
                <a:prstGeom prst="ellipse">
                  <a:avLst/>
                </a:prstGeom>
                <a:solidFill>
                  <a:srgbClr val="92D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t>L2 </a:t>
                  </a:r>
                  <a:r>
                    <a:rPr lang="en-US" sz="1400" err="1"/>
                    <a:t>Rsp</a:t>
                  </a:r>
                  <a:endParaRPr lang="en-US" sz="1400"/>
                </a:p>
              </p:txBody>
            </p:sp>
            <p:cxnSp>
              <p:nvCxnSpPr>
                <p:cNvPr id="14" name="Straight Arrow Connector 13">
                  <a:extLst>
                    <a:ext uri="{FF2B5EF4-FFF2-40B4-BE49-F238E27FC236}">
                      <a16:creationId xmlns:a16="http://schemas.microsoft.com/office/drawing/2014/main" id="{BECACA5E-EBAE-11AA-5422-76B77BB7609C}"/>
                    </a:ext>
                  </a:extLst>
                </p:cNvPr>
                <p:cNvCxnSpPr>
                  <a:cxnSpLocks/>
                  <a:stCxn id="10" idx="5"/>
                  <a:endCxn id="12" idx="0"/>
                </p:cNvCxnSpPr>
                <p:nvPr/>
              </p:nvCxnSpPr>
              <p:spPr>
                <a:xfrm>
                  <a:off x="3317780" y="2399148"/>
                  <a:ext cx="25908" cy="6948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7A3B582A-C913-2B63-F501-27C75C4D659D}"/>
                    </a:ext>
                  </a:extLst>
                </p:cNvPr>
                <p:cNvCxnSpPr>
                  <a:cxnSpLocks/>
                  <a:stCxn id="12" idx="4"/>
                  <a:endCxn id="13" idx="0"/>
                </p:cNvCxnSpPr>
                <p:nvPr/>
              </p:nvCxnSpPr>
              <p:spPr>
                <a:xfrm flipH="1">
                  <a:off x="3232444" y="3715525"/>
                  <a:ext cx="111244" cy="154324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5BF5B1B6-7856-1216-C3B6-84734C7C9A8F}"/>
                    </a:ext>
                  </a:extLst>
                </p:cNvPr>
                <p:cNvCxnSpPr>
                  <a:cxnSpLocks/>
                  <a:stCxn id="10" idx="3"/>
                </p:cNvCxnSpPr>
                <p:nvPr/>
              </p:nvCxnSpPr>
              <p:spPr>
                <a:xfrm>
                  <a:off x="2780649" y="2399148"/>
                  <a:ext cx="147267" cy="295064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95E16219-43DC-BF5D-BA44-386DB2C4DF94}"/>
                    </a:ext>
                  </a:extLst>
                </p:cNvPr>
                <p:cNvSpPr/>
                <p:nvPr/>
              </p:nvSpPr>
              <p:spPr>
                <a:xfrm>
                  <a:off x="1645615" y="3097758"/>
                  <a:ext cx="772654" cy="621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a:t>L1 </a:t>
                  </a:r>
                  <a:r>
                    <a:rPr lang="en-US" sz="1100" err="1"/>
                    <a:t>Snp</a:t>
                  </a:r>
                  <a:endParaRPr lang="en-US" sz="1100"/>
                </a:p>
              </p:txBody>
            </p:sp>
            <p:sp>
              <p:nvSpPr>
                <p:cNvPr id="18" name="Oval 17">
                  <a:extLst>
                    <a:ext uri="{FF2B5EF4-FFF2-40B4-BE49-F238E27FC236}">
                      <a16:creationId xmlns:a16="http://schemas.microsoft.com/office/drawing/2014/main" id="{BF32CAC5-CE29-04D2-BE89-84C2EE79C190}"/>
                    </a:ext>
                  </a:extLst>
                </p:cNvPr>
                <p:cNvSpPr/>
                <p:nvPr/>
              </p:nvSpPr>
              <p:spPr>
                <a:xfrm>
                  <a:off x="1287963" y="5203959"/>
                  <a:ext cx="759619" cy="621506"/>
                </a:xfrm>
                <a:prstGeom prst="ellipse">
                  <a:avLst/>
                </a:prstGeom>
                <a:solidFill>
                  <a:srgbClr val="92D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a:t>L1 RSP</a:t>
                  </a:r>
                </a:p>
              </p:txBody>
            </p:sp>
            <p:cxnSp>
              <p:nvCxnSpPr>
                <p:cNvPr id="19" name="Straight Arrow Connector 18">
                  <a:extLst>
                    <a:ext uri="{FF2B5EF4-FFF2-40B4-BE49-F238E27FC236}">
                      <a16:creationId xmlns:a16="http://schemas.microsoft.com/office/drawing/2014/main" id="{739A4D23-273E-CC74-40A9-E44698C33CF3}"/>
                    </a:ext>
                  </a:extLst>
                </p:cNvPr>
                <p:cNvCxnSpPr>
                  <a:cxnSpLocks/>
                  <a:stCxn id="17" idx="4"/>
                  <a:endCxn id="18" idx="7"/>
                </p:cNvCxnSpPr>
                <p:nvPr/>
              </p:nvCxnSpPr>
              <p:spPr>
                <a:xfrm flipH="1">
                  <a:off x="1936338" y="3719264"/>
                  <a:ext cx="95604" cy="15757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886B52A3-FA3A-5164-2308-F0B6A6B8D89A}"/>
                    </a:ext>
                  </a:extLst>
                </p:cNvPr>
                <p:cNvCxnSpPr>
                  <a:cxnSpLocks/>
                  <a:stCxn id="12" idx="2"/>
                  <a:endCxn id="17" idx="6"/>
                </p:cNvCxnSpPr>
                <p:nvPr/>
              </p:nvCxnSpPr>
              <p:spPr>
                <a:xfrm flipH="1">
                  <a:off x="2418269" y="3404772"/>
                  <a:ext cx="545609" cy="37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C913F46C-B1BB-A161-DB2E-E30D9316D27A}"/>
                    </a:ext>
                  </a:extLst>
                </p:cNvPr>
                <p:cNvCxnSpPr>
                  <a:cxnSpLocks/>
                  <a:stCxn id="13" idx="2"/>
                  <a:endCxn id="18" idx="6"/>
                </p:cNvCxnSpPr>
                <p:nvPr/>
              </p:nvCxnSpPr>
              <p:spPr>
                <a:xfrm flipH="1" flipV="1">
                  <a:off x="2047582" y="5514712"/>
                  <a:ext cx="805052" cy="54813"/>
                </a:xfrm>
                <a:prstGeom prst="straightConnector1">
                  <a:avLst/>
                </a:prstGeom>
                <a:ln>
                  <a:solidFill>
                    <a:srgbClr val="FF0000"/>
                  </a:solidFill>
                  <a:prstDash val="sysDot"/>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9E4F3131-0FD2-2EA4-A1F5-EF00CFFCD6A4}"/>
                    </a:ext>
                  </a:extLst>
                </p:cNvPr>
                <p:cNvSpPr/>
                <p:nvPr/>
              </p:nvSpPr>
              <p:spPr>
                <a:xfrm>
                  <a:off x="1200753" y="1873101"/>
                  <a:ext cx="771421" cy="621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a:t>L1 Req</a:t>
                  </a:r>
                </a:p>
              </p:txBody>
            </p:sp>
            <p:cxnSp>
              <p:nvCxnSpPr>
                <p:cNvPr id="23" name="Straight Arrow Connector 22">
                  <a:extLst>
                    <a:ext uri="{FF2B5EF4-FFF2-40B4-BE49-F238E27FC236}">
                      <a16:creationId xmlns:a16="http://schemas.microsoft.com/office/drawing/2014/main" id="{596C156B-13A0-15C5-E34D-585EDAA07B6A}"/>
                    </a:ext>
                  </a:extLst>
                </p:cNvPr>
                <p:cNvCxnSpPr>
                  <a:cxnSpLocks/>
                  <a:stCxn id="22" idx="4"/>
                  <a:endCxn id="18" idx="1"/>
                </p:cNvCxnSpPr>
                <p:nvPr/>
              </p:nvCxnSpPr>
              <p:spPr>
                <a:xfrm flipH="1">
                  <a:off x="1399207" y="2494607"/>
                  <a:ext cx="187257" cy="28003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3BFFCD78-1E63-1310-5207-F4C831B41B78}"/>
                    </a:ext>
                  </a:extLst>
                </p:cNvPr>
                <p:cNvCxnSpPr>
                  <a:cxnSpLocks/>
                  <a:stCxn id="22" idx="6"/>
                  <a:endCxn id="10" idx="2"/>
                </p:cNvCxnSpPr>
                <p:nvPr/>
              </p:nvCxnSpPr>
              <p:spPr>
                <a:xfrm flipV="1">
                  <a:off x="1972174" y="2179412"/>
                  <a:ext cx="697231" cy="44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F5989EB3-138C-F52E-132C-F89CEA017C49}"/>
                    </a:ext>
                  </a:extLst>
                </p:cNvPr>
                <p:cNvCxnSpPr>
                  <a:cxnSpLocks/>
                  <a:stCxn id="22" idx="5"/>
                  <a:endCxn id="17" idx="0"/>
                </p:cNvCxnSpPr>
                <p:nvPr/>
              </p:nvCxnSpPr>
              <p:spPr>
                <a:xfrm>
                  <a:off x="1859202" y="2403590"/>
                  <a:ext cx="172740" cy="6941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4844B690-6385-A750-803C-119AB5C89A13}"/>
                    </a:ext>
                  </a:extLst>
                </p:cNvPr>
                <p:cNvSpPr/>
                <p:nvPr/>
              </p:nvSpPr>
              <p:spPr>
                <a:xfrm>
                  <a:off x="4362328" y="1916564"/>
                  <a:ext cx="808350" cy="51114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t>L3 Req</a:t>
                  </a:r>
                </a:p>
              </p:txBody>
            </p:sp>
            <p:sp>
              <p:nvSpPr>
                <p:cNvPr id="27" name="Oval 26">
                  <a:extLst>
                    <a:ext uri="{FF2B5EF4-FFF2-40B4-BE49-F238E27FC236}">
                      <a16:creationId xmlns:a16="http://schemas.microsoft.com/office/drawing/2014/main" id="{3CA07BBE-6061-A7BF-B901-AC31628E1A53}"/>
                    </a:ext>
                  </a:extLst>
                </p:cNvPr>
                <p:cNvSpPr/>
                <p:nvPr/>
              </p:nvSpPr>
              <p:spPr>
                <a:xfrm>
                  <a:off x="4663573" y="5203959"/>
                  <a:ext cx="1030850" cy="941275"/>
                </a:xfrm>
                <a:prstGeom prst="ellipse">
                  <a:avLst/>
                </a:prstGeom>
                <a:solidFill>
                  <a:srgbClr val="92D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a:t>L3 NDR /DRS</a:t>
                  </a:r>
                </a:p>
                <a:p>
                  <a:pPr>
                    <a:defRPr/>
                  </a:pPr>
                  <a:r>
                    <a:rPr lang="en-US" sz="1100"/>
                    <a:t>/BI-RSP</a:t>
                  </a:r>
                  <a:endParaRPr lang="en-US" sz="1400"/>
                </a:p>
              </p:txBody>
            </p:sp>
            <p:cxnSp>
              <p:nvCxnSpPr>
                <p:cNvPr id="28" name="Straight Arrow Connector 27">
                  <a:extLst>
                    <a:ext uri="{FF2B5EF4-FFF2-40B4-BE49-F238E27FC236}">
                      <a16:creationId xmlns:a16="http://schemas.microsoft.com/office/drawing/2014/main" id="{3951CC7C-EAC4-E1F2-978B-62B0FA91473E}"/>
                    </a:ext>
                  </a:extLst>
                </p:cNvPr>
                <p:cNvCxnSpPr>
                  <a:cxnSpLocks/>
                  <a:stCxn id="26" idx="3"/>
                  <a:endCxn id="27" idx="1"/>
                </p:cNvCxnSpPr>
                <p:nvPr/>
              </p:nvCxnSpPr>
              <p:spPr>
                <a:xfrm>
                  <a:off x="4480708" y="2352852"/>
                  <a:ext cx="333829" cy="29889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9BDA2113-E1C4-C127-95A8-1910B5612A97}"/>
                    </a:ext>
                  </a:extLst>
                </p:cNvPr>
                <p:cNvCxnSpPr>
                  <a:cxnSpLocks/>
                  <a:stCxn id="10" idx="6"/>
                  <a:endCxn id="26" idx="2"/>
                </p:cNvCxnSpPr>
                <p:nvPr/>
              </p:nvCxnSpPr>
              <p:spPr>
                <a:xfrm flipV="1">
                  <a:off x="3429024" y="2172136"/>
                  <a:ext cx="933304" cy="72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5DB600E8-0D88-8AA3-8F43-3A6E508D766D}"/>
                    </a:ext>
                  </a:extLst>
                </p:cNvPr>
                <p:cNvCxnSpPr>
                  <a:cxnSpLocks/>
                  <a:stCxn id="27" idx="2"/>
                  <a:endCxn id="13" idx="6"/>
                </p:cNvCxnSpPr>
                <p:nvPr/>
              </p:nvCxnSpPr>
              <p:spPr>
                <a:xfrm flipH="1" flipV="1">
                  <a:off x="3612253" y="5569525"/>
                  <a:ext cx="1051320" cy="105072"/>
                </a:xfrm>
                <a:prstGeom prst="straightConnector1">
                  <a:avLst/>
                </a:prstGeom>
                <a:ln>
                  <a:solidFill>
                    <a:srgbClr val="FF0000"/>
                  </a:solidFill>
                  <a:prstDash val="sysDot"/>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C31DDCC9-D5B9-BEA7-0ED1-C95AF3FBAD7E}"/>
                    </a:ext>
                  </a:extLst>
                </p:cNvPr>
                <p:cNvSpPr/>
                <p:nvPr/>
              </p:nvSpPr>
              <p:spPr>
                <a:xfrm>
                  <a:off x="5113147" y="3865643"/>
                  <a:ext cx="861192" cy="62150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t>L3 RwD</a:t>
                  </a:r>
                </a:p>
              </p:txBody>
            </p:sp>
            <p:cxnSp>
              <p:nvCxnSpPr>
                <p:cNvPr id="32" name="Straight Arrow Connector 31">
                  <a:extLst>
                    <a:ext uri="{FF2B5EF4-FFF2-40B4-BE49-F238E27FC236}">
                      <a16:creationId xmlns:a16="http://schemas.microsoft.com/office/drawing/2014/main" id="{05D04CB3-16BE-1E10-8C41-BC3CF1526441}"/>
                    </a:ext>
                  </a:extLst>
                </p:cNvPr>
                <p:cNvCxnSpPr>
                  <a:cxnSpLocks/>
                  <a:stCxn id="12" idx="5"/>
                  <a:endCxn id="39" idx="0"/>
                </p:cNvCxnSpPr>
                <p:nvPr/>
              </p:nvCxnSpPr>
              <p:spPr>
                <a:xfrm>
                  <a:off x="3612253" y="3624508"/>
                  <a:ext cx="139022" cy="3226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D2342B36-17DB-C847-7231-95C8860F3DCD}"/>
                    </a:ext>
                  </a:extLst>
                </p:cNvPr>
                <p:cNvCxnSpPr>
                  <a:cxnSpLocks/>
                  <a:stCxn id="31" idx="4"/>
                  <a:endCxn id="27" idx="7"/>
                </p:cNvCxnSpPr>
                <p:nvPr/>
              </p:nvCxnSpPr>
              <p:spPr>
                <a:xfrm flipH="1">
                  <a:off x="5543459" y="4487149"/>
                  <a:ext cx="284" cy="8546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09FE8BA1-DD81-288F-037D-FF3F955C300E}"/>
                    </a:ext>
                  </a:extLst>
                </p:cNvPr>
                <p:cNvCxnSpPr>
                  <a:cxnSpLocks/>
                  <a:stCxn id="26" idx="5"/>
                  <a:endCxn id="36" idx="0"/>
                </p:cNvCxnSpPr>
                <p:nvPr/>
              </p:nvCxnSpPr>
              <p:spPr>
                <a:xfrm>
                  <a:off x="5052298" y="2352852"/>
                  <a:ext cx="294901" cy="633574"/>
                </a:xfrm>
                <a:prstGeom prst="straightConnector1">
                  <a:avLst/>
                </a:prstGeom>
                <a:ln w="19050">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A00BCFA4-B9BA-6ED2-C40A-D6518F18CA7B}"/>
                    </a:ext>
                  </a:extLst>
                </p:cNvPr>
                <p:cNvCxnSpPr>
                  <a:cxnSpLocks/>
                </p:cNvCxnSpPr>
                <p:nvPr/>
              </p:nvCxnSpPr>
              <p:spPr>
                <a:xfrm>
                  <a:off x="5469836" y="3660343"/>
                  <a:ext cx="11387" cy="205300"/>
                </a:xfrm>
                <a:prstGeom prst="straightConnector1">
                  <a:avLst/>
                </a:prstGeom>
                <a:ln w="19050">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36" name="Oval 35">
                  <a:extLst>
                    <a:ext uri="{FF2B5EF4-FFF2-40B4-BE49-F238E27FC236}">
                      <a16:creationId xmlns:a16="http://schemas.microsoft.com/office/drawing/2014/main" id="{C4783F64-E4DF-4A12-4377-5B8FEFCE08B3}"/>
                    </a:ext>
                  </a:extLst>
                </p:cNvPr>
                <p:cNvSpPr/>
                <p:nvPr/>
              </p:nvSpPr>
              <p:spPr>
                <a:xfrm>
                  <a:off x="4838793" y="2986426"/>
                  <a:ext cx="1016812" cy="673917"/>
                </a:xfrm>
                <a:prstGeom prst="ellipse">
                  <a:avLst/>
                </a:prstGeom>
                <a:solidFill>
                  <a:srgbClr val="0068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t>L3 BISnp</a:t>
                  </a:r>
                </a:p>
              </p:txBody>
            </p:sp>
            <p:cxnSp>
              <p:nvCxnSpPr>
                <p:cNvPr id="37" name="Straight Arrow Connector 36">
                  <a:extLst>
                    <a:ext uri="{FF2B5EF4-FFF2-40B4-BE49-F238E27FC236}">
                      <a16:creationId xmlns:a16="http://schemas.microsoft.com/office/drawing/2014/main" id="{17D74E17-9A42-004A-0ED7-311AA12B6078}"/>
                    </a:ext>
                  </a:extLst>
                </p:cNvPr>
                <p:cNvCxnSpPr>
                  <a:cxnSpLocks/>
                  <a:stCxn id="36" idx="2"/>
                  <a:endCxn id="12" idx="6"/>
                </p:cNvCxnSpPr>
                <p:nvPr/>
              </p:nvCxnSpPr>
              <p:spPr>
                <a:xfrm flipH="1">
                  <a:off x="3723497" y="3323385"/>
                  <a:ext cx="1115296" cy="81387"/>
                </a:xfrm>
                <a:prstGeom prst="straightConnector1">
                  <a:avLst/>
                </a:prstGeom>
                <a:ln w="19050">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BB0E5734-08E9-2C23-9300-97F854286709}"/>
                    </a:ext>
                  </a:extLst>
                </p:cNvPr>
                <p:cNvCxnSpPr>
                  <a:cxnSpLocks/>
                  <a:stCxn id="36" idx="3"/>
                  <a:endCxn id="27" idx="0"/>
                </p:cNvCxnSpPr>
                <p:nvPr/>
              </p:nvCxnSpPr>
              <p:spPr>
                <a:xfrm>
                  <a:off x="4987702" y="3561650"/>
                  <a:ext cx="191296" cy="1642309"/>
                </a:xfrm>
                <a:prstGeom prst="straightConnector1">
                  <a:avLst/>
                </a:prstGeom>
                <a:ln w="19050">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97050614-346E-88D8-6157-8F2361BB52EE}"/>
                    </a:ext>
                  </a:extLst>
                </p:cNvPr>
                <p:cNvSpPr/>
                <p:nvPr/>
              </p:nvSpPr>
              <p:spPr>
                <a:xfrm>
                  <a:off x="3371465" y="3947182"/>
                  <a:ext cx="759619" cy="621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t>L2 WB</a:t>
                  </a:r>
                </a:p>
              </p:txBody>
            </p:sp>
            <p:cxnSp>
              <p:nvCxnSpPr>
                <p:cNvPr id="40" name="Straight Arrow Connector 39">
                  <a:extLst>
                    <a:ext uri="{FF2B5EF4-FFF2-40B4-BE49-F238E27FC236}">
                      <a16:creationId xmlns:a16="http://schemas.microsoft.com/office/drawing/2014/main" id="{E99E0F80-7D6B-1350-D030-44E5B02B6C78}"/>
                    </a:ext>
                  </a:extLst>
                </p:cNvPr>
                <p:cNvCxnSpPr>
                  <a:cxnSpLocks/>
                  <a:stCxn id="39" idx="6"/>
                  <a:endCxn id="31" idx="2"/>
                </p:cNvCxnSpPr>
                <p:nvPr/>
              </p:nvCxnSpPr>
              <p:spPr>
                <a:xfrm flipV="1">
                  <a:off x="4131084" y="4176396"/>
                  <a:ext cx="982063" cy="81539"/>
                </a:xfrm>
                <a:prstGeom prst="straightConnector1">
                  <a:avLst/>
                </a:prstGeom>
                <a:ln w="19050">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3680F4C6-8487-7FBD-1B36-50C5646DF340}"/>
                    </a:ext>
                  </a:extLst>
                </p:cNvPr>
                <p:cNvCxnSpPr>
                  <a:cxnSpLocks/>
                  <a:stCxn id="39" idx="4"/>
                  <a:endCxn id="13" idx="7"/>
                </p:cNvCxnSpPr>
                <p:nvPr/>
              </p:nvCxnSpPr>
              <p:spPr>
                <a:xfrm flipH="1">
                  <a:off x="3501009" y="4568688"/>
                  <a:ext cx="250266" cy="7811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65" name="TextBox 64">
                <a:extLst>
                  <a:ext uri="{FF2B5EF4-FFF2-40B4-BE49-F238E27FC236}">
                    <a16:creationId xmlns:a16="http://schemas.microsoft.com/office/drawing/2014/main" id="{70B190C4-7C7C-DCBD-EC6C-A91CFC6FCD85}"/>
                  </a:ext>
                </a:extLst>
              </p:cNvPr>
              <p:cNvSpPr txBox="1"/>
              <p:nvPr/>
            </p:nvSpPr>
            <p:spPr>
              <a:xfrm>
                <a:off x="849380" y="997762"/>
                <a:ext cx="1412566" cy="369332"/>
              </a:xfrm>
              <a:prstGeom prst="rect">
                <a:avLst/>
              </a:prstGeom>
              <a:noFill/>
            </p:spPr>
            <p:txBody>
              <a:bodyPr wrap="none" rtlCol="0">
                <a:spAutoFit/>
              </a:bodyPr>
              <a:lstStyle/>
              <a:p>
                <a:r>
                  <a:rPr lang="en-US" err="1"/>
                  <a:t>CXL.Cache</a:t>
                </a:r>
                <a:endParaRPr lang="en-US"/>
              </a:p>
            </p:txBody>
          </p:sp>
          <p:sp>
            <p:nvSpPr>
              <p:cNvPr id="66" name="TextBox 65">
                <a:extLst>
                  <a:ext uri="{FF2B5EF4-FFF2-40B4-BE49-F238E27FC236}">
                    <a16:creationId xmlns:a16="http://schemas.microsoft.com/office/drawing/2014/main" id="{1B39831F-F830-E774-7FE0-1F0457E7C7AA}"/>
                  </a:ext>
                </a:extLst>
              </p:cNvPr>
              <p:cNvSpPr txBox="1"/>
              <p:nvPr/>
            </p:nvSpPr>
            <p:spPr>
              <a:xfrm>
                <a:off x="4466550" y="1052636"/>
                <a:ext cx="1269899" cy="369332"/>
              </a:xfrm>
              <a:prstGeom prst="rect">
                <a:avLst/>
              </a:prstGeom>
              <a:noFill/>
            </p:spPr>
            <p:txBody>
              <a:bodyPr wrap="none" rtlCol="0">
                <a:spAutoFit/>
              </a:bodyPr>
              <a:lstStyle/>
              <a:p>
                <a:r>
                  <a:rPr lang="en-US"/>
                  <a:t>CXL.Mem</a:t>
                </a:r>
              </a:p>
            </p:txBody>
          </p:sp>
          <p:sp>
            <p:nvSpPr>
              <p:cNvPr id="67" name="TextBox 66">
                <a:extLst>
                  <a:ext uri="{FF2B5EF4-FFF2-40B4-BE49-F238E27FC236}">
                    <a16:creationId xmlns:a16="http://schemas.microsoft.com/office/drawing/2014/main" id="{79FE7133-4507-E550-18C8-AD2DF902468F}"/>
                  </a:ext>
                </a:extLst>
              </p:cNvPr>
              <p:cNvSpPr txBox="1"/>
              <p:nvPr/>
            </p:nvSpPr>
            <p:spPr>
              <a:xfrm>
                <a:off x="2548380" y="950451"/>
                <a:ext cx="1378904" cy="369332"/>
              </a:xfrm>
              <a:prstGeom prst="rect">
                <a:avLst/>
              </a:prstGeom>
              <a:noFill/>
            </p:spPr>
            <p:txBody>
              <a:bodyPr wrap="none" rtlCol="0">
                <a:spAutoFit/>
              </a:bodyPr>
              <a:lstStyle/>
              <a:p>
                <a:r>
                  <a:rPr lang="en-US"/>
                  <a:t>Proprietary</a:t>
                </a:r>
              </a:p>
            </p:txBody>
          </p:sp>
          <p:sp>
            <p:nvSpPr>
              <p:cNvPr id="69" name="TextBox 68">
                <a:extLst>
                  <a:ext uri="{FF2B5EF4-FFF2-40B4-BE49-F238E27FC236}">
                    <a16:creationId xmlns:a16="http://schemas.microsoft.com/office/drawing/2014/main" id="{59E733DB-D8E6-3F97-6D5A-6431A2F10B45}"/>
                  </a:ext>
                </a:extLst>
              </p:cNvPr>
              <p:cNvSpPr txBox="1"/>
              <p:nvPr/>
            </p:nvSpPr>
            <p:spPr>
              <a:xfrm>
                <a:off x="2480389" y="1165881"/>
                <a:ext cx="1840288" cy="461665"/>
              </a:xfrm>
              <a:prstGeom prst="rect">
                <a:avLst/>
              </a:prstGeom>
              <a:noFill/>
            </p:spPr>
            <p:txBody>
              <a:bodyPr wrap="square">
                <a:spAutoFit/>
              </a:bodyPr>
              <a:lstStyle/>
              <a:p>
                <a:r>
                  <a:rPr lang="en-US" sz="1200"/>
                  <a:t>(Home Agent, Caching hierarchy, </a:t>
                </a:r>
                <a:r>
                  <a:rPr lang="en-US" sz="1200" err="1"/>
                  <a:t>etc</a:t>
                </a:r>
                <a:r>
                  <a:rPr lang="en-US" sz="1200"/>
                  <a:t>)</a:t>
                </a:r>
              </a:p>
            </p:txBody>
          </p:sp>
          <p:sp>
            <p:nvSpPr>
              <p:cNvPr id="70" name="TextBox 69">
                <a:extLst>
                  <a:ext uri="{FF2B5EF4-FFF2-40B4-BE49-F238E27FC236}">
                    <a16:creationId xmlns:a16="http://schemas.microsoft.com/office/drawing/2014/main" id="{3B8D6B73-A519-FFB1-A219-41B78D0FE89F}"/>
                  </a:ext>
                </a:extLst>
              </p:cNvPr>
              <p:cNvSpPr txBox="1"/>
              <p:nvPr/>
            </p:nvSpPr>
            <p:spPr>
              <a:xfrm>
                <a:off x="4028563" y="734351"/>
                <a:ext cx="598241" cy="369332"/>
              </a:xfrm>
              <a:prstGeom prst="rect">
                <a:avLst/>
              </a:prstGeom>
              <a:noFill/>
            </p:spPr>
            <p:txBody>
              <a:bodyPr wrap="none" rtlCol="0">
                <a:spAutoFit/>
              </a:bodyPr>
              <a:lstStyle/>
              <a:p>
                <a:r>
                  <a:rPr lang="en-US"/>
                  <a:t>UXI</a:t>
                </a:r>
              </a:p>
            </p:txBody>
          </p:sp>
          <p:cxnSp>
            <p:nvCxnSpPr>
              <p:cNvPr id="72" name="Straight Arrow Connector 71">
                <a:extLst>
                  <a:ext uri="{FF2B5EF4-FFF2-40B4-BE49-F238E27FC236}">
                    <a16:creationId xmlns:a16="http://schemas.microsoft.com/office/drawing/2014/main" id="{78E38893-CA49-E4A7-A3CC-97423DDFED4D}"/>
                  </a:ext>
                </a:extLst>
              </p:cNvPr>
              <p:cNvCxnSpPr>
                <a:cxnSpLocks/>
              </p:cNvCxnSpPr>
              <p:nvPr/>
            </p:nvCxnSpPr>
            <p:spPr>
              <a:xfrm flipH="1">
                <a:off x="2595455" y="883258"/>
                <a:ext cx="13318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515991B-0E4C-1D82-B899-0E9E6D4713DD}"/>
                  </a:ext>
                </a:extLst>
              </p:cNvPr>
              <p:cNvCxnSpPr/>
              <p:nvPr/>
            </p:nvCxnSpPr>
            <p:spPr>
              <a:xfrm>
                <a:off x="4810350" y="894159"/>
                <a:ext cx="1231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83" name="Straight Connector 82">
            <a:extLst>
              <a:ext uri="{FF2B5EF4-FFF2-40B4-BE49-F238E27FC236}">
                <a16:creationId xmlns:a16="http://schemas.microsoft.com/office/drawing/2014/main" id="{04965B78-DC57-4369-CDF8-B5C539601B3F}"/>
              </a:ext>
            </a:extLst>
          </p:cNvPr>
          <p:cNvCxnSpPr/>
          <p:nvPr/>
        </p:nvCxnSpPr>
        <p:spPr>
          <a:xfrm>
            <a:off x="8479631" y="3287224"/>
            <a:ext cx="0" cy="2820682"/>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E8197A2-7FC7-B534-1AF1-4608EF65C362}"/>
              </a:ext>
            </a:extLst>
          </p:cNvPr>
          <p:cNvCxnSpPr>
            <a:cxnSpLocks/>
            <a:endCxn id="11" idx="0"/>
          </p:cNvCxnSpPr>
          <p:nvPr/>
        </p:nvCxnSpPr>
        <p:spPr>
          <a:xfrm flipV="1">
            <a:off x="8843070" y="520973"/>
            <a:ext cx="0" cy="176120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E276ADF5-4451-328B-B61C-B028FB4031C7}"/>
              </a:ext>
            </a:extLst>
          </p:cNvPr>
          <p:cNvSpPr txBox="1"/>
          <p:nvPr/>
        </p:nvSpPr>
        <p:spPr>
          <a:xfrm>
            <a:off x="9851493" y="4777119"/>
            <a:ext cx="1140056" cy="307777"/>
          </a:xfrm>
          <a:prstGeom prst="rect">
            <a:avLst/>
          </a:prstGeom>
          <a:solidFill>
            <a:schemeClr val="accent3"/>
          </a:solidFill>
        </p:spPr>
        <p:txBody>
          <a:bodyPr wrap="none" rtlCol="0">
            <a:spAutoFit/>
          </a:bodyPr>
          <a:lstStyle/>
          <a:p>
            <a:r>
              <a:rPr lang="en-US" sz="1400" err="1"/>
              <a:t>CXL.Cache</a:t>
            </a:r>
            <a:endParaRPr lang="en-US" sz="1400"/>
          </a:p>
        </p:txBody>
      </p:sp>
      <p:sp>
        <p:nvSpPr>
          <p:cNvPr id="92" name="TextBox 91">
            <a:extLst>
              <a:ext uri="{FF2B5EF4-FFF2-40B4-BE49-F238E27FC236}">
                <a16:creationId xmlns:a16="http://schemas.microsoft.com/office/drawing/2014/main" id="{16BF7E7A-383F-FF91-146F-FB73B2EE785F}"/>
              </a:ext>
            </a:extLst>
          </p:cNvPr>
          <p:cNvSpPr txBox="1"/>
          <p:nvPr/>
        </p:nvSpPr>
        <p:spPr>
          <a:xfrm>
            <a:off x="6435642" y="2503699"/>
            <a:ext cx="893193" cy="307777"/>
          </a:xfrm>
          <a:prstGeom prst="rect">
            <a:avLst/>
          </a:prstGeom>
          <a:solidFill>
            <a:schemeClr val="accent2">
              <a:lumMod val="40000"/>
              <a:lumOff val="60000"/>
            </a:schemeClr>
          </a:solidFill>
        </p:spPr>
        <p:txBody>
          <a:bodyPr wrap="none" rtlCol="0">
            <a:spAutoFit/>
          </a:bodyPr>
          <a:lstStyle/>
          <a:p>
            <a:r>
              <a:rPr lang="en-US" sz="1400" err="1"/>
              <a:t>UXI.Coh</a:t>
            </a:r>
            <a:endParaRPr lang="en-US" sz="1400"/>
          </a:p>
        </p:txBody>
      </p:sp>
      <p:sp>
        <p:nvSpPr>
          <p:cNvPr id="94" name="TextBox 93">
            <a:extLst>
              <a:ext uri="{FF2B5EF4-FFF2-40B4-BE49-F238E27FC236}">
                <a16:creationId xmlns:a16="http://schemas.microsoft.com/office/drawing/2014/main" id="{919F49A8-8701-110D-6589-0B0E6DA1736B}"/>
              </a:ext>
            </a:extLst>
          </p:cNvPr>
          <p:cNvSpPr txBox="1"/>
          <p:nvPr/>
        </p:nvSpPr>
        <p:spPr>
          <a:xfrm>
            <a:off x="10210100" y="1302814"/>
            <a:ext cx="1096775" cy="523220"/>
          </a:xfrm>
          <a:prstGeom prst="rect">
            <a:avLst/>
          </a:prstGeom>
          <a:solidFill>
            <a:schemeClr val="accent4">
              <a:lumMod val="40000"/>
              <a:lumOff val="60000"/>
            </a:schemeClr>
          </a:solidFill>
        </p:spPr>
        <p:txBody>
          <a:bodyPr wrap="none" rtlCol="0">
            <a:spAutoFit/>
          </a:bodyPr>
          <a:lstStyle/>
          <a:p>
            <a:r>
              <a:rPr lang="en-US" sz="1400"/>
              <a:t>CXL.Mem/</a:t>
            </a:r>
          </a:p>
          <a:p>
            <a:r>
              <a:rPr lang="en-US" sz="1400" err="1"/>
              <a:t>UXI.Mem</a:t>
            </a:r>
            <a:endParaRPr lang="en-US" sz="1400"/>
          </a:p>
        </p:txBody>
      </p:sp>
    </p:spTree>
    <p:extLst>
      <p:ext uri="{BB962C8B-B14F-4D97-AF65-F5344CB8AC3E}">
        <p14:creationId xmlns:p14="http://schemas.microsoft.com/office/powerpoint/2010/main" val="304066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AFEB-1C26-25DC-6809-2E6201253387}"/>
              </a:ext>
            </a:extLst>
          </p:cNvPr>
          <p:cNvSpPr>
            <a:spLocks noGrp="1"/>
          </p:cNvSpPr>
          <p:nvPr>
            <p:ph type="title"/>
          </p:nvPr>
        </p:nvSpPr>
        <p:spPr>
          <a:xfrm>
            <a:off x="395317" y="130172"/>
            <a:ext cx="10515600" cy="560705"/>
          </a:xfrm>
        </p:spPr>
        <p:txBody>
          <a:bodyPr>
            <a:normAutofit fontScale="90000"/>
          </a:bodyPr>
          <a:lstStyle/>
          <a:p>
            <a:r>
              <a:rPr lang="en-US"/>
              <a:t>Unified scaling fabric</a:t>
            </a:r>
          </a:p>
        </p:txBody>
      </p:sp>
      <p:sp>
        <p:nvSpPr>
          <p:cNvPr id="3" name="Content Placeholder 2">
            <a:extLst>
              <a:ext uri="{FF2B5EF4-FFF2-40B4-BE49-F238E27FC236}">
                <a16:creationId xmlns:a16="http://schemas.microsoft.com/office/drawing/2014/main" id="{E5AD7C4D-EA93-E5BD-D6DB-5716547C8499}"/>
              </a:ext>
            </a:extLst>
          </p:cNvPr>
          <p:cNvSpPr>
            <a:spLocks noGrp="1"/>
          </p:cNvSpPr>
          <p:nvPr>
            <p:ph idx="1"/>
          </p:nvPr>
        </p:nvSpPr>
        <p:spPr>
          <a:xfrm>
            <a:off x="441698" y="3992735"/>
            <a:ext cx="4938739" cy="468084"/>
          </a:xfrm>
        </p:spPr>
        <p:txBody>
          <a:bodyPr>
            <a:normAutofit/>
          </a:bodyPr>
          <a:lstStyle/>
          <a:p>
            <a:pPr marL="285750" indent="-285750">
              <a:spcAft>
                <a:spcPts val="600"/>
              </a:spcAft>
            </a:pPr>
            <a:r>
              <a:rPr lang="en-US" sz="1400">
                <a:latin typeface="+mj-lt"/>
                <a:ea typeface="Intel Clear Light" panose="020B0404020203020204" pitchFamily="34" charset="0"/>
                <a:cs typeface="Intel Clear Light" panose="020B0404020203020204" pitchFamily="34" charset="0"/>
              </a:rPr>
              <a:t>Many protocols leads to Execution complexity.</a:t>
            </a:r>
          </a:p>
        </p:txBody>
      </p:sp>
      <p:sp>
        <p:nvSpPr>
          <p:cNvPr id="6" name="Content Placeholder 2">
            <a:extLst>
              <a:ext uri="{FF2B5EF4-FFF2-40B4-BE49-F238E27FC236}">
                <a16:creationId xmlns:a16="http://schemas.microsoft.com/office/drawing/2014/main" id="{D562090A-81BE-AA01-057E-D687B5AF0846}"/>
              </a:ext>
            </a:extLst>
          </p:cNvPr>
          <p:cNvSpPr txBox="1">
            <a:spLocks/>
          </p:cNvSpPr>
          <p:nvPr/>
        </p:nvSpPr>
        <p:spPr>
          <a:xfrm>
            <a:off x="5993391" y="3889159"/>
            <a:ext cx="5215890" cy="14143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spcBef>
                <a:spcPts val="600"/>
              </a:spcBef>
              <a:buFont typeface="IntelOne Display Regular" panose="020B0503020203020204" pitchFamily="34" charset="0"/>
            </a:pPr>
            <a:r>
              <a:rPr lang="en-US" sz="1400">
                <a:latin typeface="+mj-lt"/>
                <a:ea typeface="Intel Clear Light" panose="020B0404020203020204" pitchFamily="34" charset="0"/>
                <a:cs typeface="Intel Clear Light" panose="020B0404020203020204" pitchFamily="34" charset="0"/>
              </a:rPr>
              <a:t>Uniform interfaces and protocols for all data movement. Ease of execution, leverage IP eco-system, single in-node switch type.</a:t>
            </a:r>
          </a:p>
          <a:p>
            <a:pPr marL="285750" indent="-285750">
              <a:lnSpc>
                <a:spcPct val="110000"/>
              </a:lnSpc>
              <a:spcBef>
                <a:spcPts val="600"/>
              </a:spcBef>
              <a:buFont typeface="IntelOne Display Regular" panose="020B0503020203020204" pitchFamily="34" charset="0"/>
            </a:pPr>
            <a:r>
              <a:rPr lang="en-US" sz="1400">
                <a:latin typeface="+mj-lt"/>
                <a:ea typeface="Intel Clear Light" panose="020B0404020203020204" pitchFamily="34" charset="0"/>
                <a:cs typeface="Intel Clear Light" panose="020B0404020203020204" pitchFamily="34" charset="0"/>
              </a:rPr>
              <a:t>Unified network. Dynamic bandwidth sharing for any-to-any. Improved utilization (critical for emerging apps). e.g. potentially 50% higher scale-up BW in one of the configs.</a:t>
            </a:r>
          </a:p>
        </p:txBody>
      </p:sp>
      <p:sp>
        <p:nvSpPr>
          <p:cNvPr id="4" name="Rectangle: Rounded Corners 3">
            <a:extLst>
              <a:ext uri="{FF2B5EF4-FFF2-40B4-BE49-F238E27FC236}">
                <a16:creationId xmlns:a16="http://schemas.microsoft.com/office/drawing/2014/main" id="{33751500-85F4-746D-EF3D-938D12516615}"/>
              </a:ext>
            </a:extLst>
          </p:cNvPr>
          <p:cNvSpPr/>
          <p:nvPr/>
        </p:nvSpPr>
        <p:spPr>
          <a:xfrm>
            <a:off x="6172201" y="5322424"/>
            <a:ext cx="5037080" cy="6705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75000"/>
                  </a:schemeClr>
                </a:solidFill>
                <a:latin typeface="+mj-lt"/>
                <a:ea typeface="Intel Clear Light" panose="020B0404020203020204" pitchFamily="34" charset="0"/>
                <a:cs typeface="Intel Clear Light" panose="020B0404020203020204" pitchFamily="34" charset="0"/>
              </a:rPr>
              <a:t>Based on CXL 3.0 with incremental changes. </a:t>
            </a:r>
          </a:p>
          <a:p>
            <a:pPr algn="ctr"/>
            <a:r>
              <a:rPr lang="en-US" sz="1400">
                <a:solidFill>
                  <a:schemeClr val="tx1">
                    <a:lumMod val="75000"/>
                  </a:schemeClr>
                </a:solidFill>
                <a:latin typeface="+mj-lt"/>
                <a:ea typeface="Intel Clear Light" panose="020B0404020203020204" pitchFamily="34" charset="0"/>
                <a:cs typeface="Intel Clear Light" panose="020B0404020203020204" pitchFamily="34" charset="0"/>
              </a:rPr>
              <a:t>CXL 3.1 (WIP) already comprehends several changes needed.</a:t>
            </a:r>
          </a:p>
          <a:p>
            <a:pPr algn="ctr"/>
            <a:r>
              <a:rPr lang="en-US" sz="1400">
                <a:solidFill>
                  <a:schemeClr val="tx1">
                    <a:lumMod val="75000"/>
                  </a:schemeClr>
                </a:solidFill>
                <a:latin typeface="+mj-lt"/>
                <a:ea typeface="Intel Clear Light" panose="020B0404020203020204" pitchFamily="34" charset="0"/>
                <a:cs typeface="Intel Clear Light" panose="020B0404020203020204" pitchFamily="34" charset="0"/>
              </a:rPr>
              <a:t>Efficient for both </a:t>
            </a:r>
            <a:r>
              <a:rPr lang="en-US" sz="1400" err="1">
                <a:solidFill>
                  <a:schemeClr val="tx1">
                    <a:lumMod val="75000"/>
                  </a:schemeClr>
                </a:solidFill>
                <a:latin typeface="+mj-lt"/>
                <a:ea typeface="Intel Clear Light" panose="020B0404020203020204" pitchFamily="34" charset="0"/>
                <a:cs typeface="Intel Clear Light" panose="020B0404020203020204" pitchFamily="34" charset="0"/>
              </a:rPr>
              <a:t>cacheline</a:t>
            </a:r>
            <a:r>
              <a:rPr lang="en-US" sz="1400">
                <a:solidFill>
                  <a:schemeClr val="tx1">
                    <a:lumMod val="75000"/>
                  </a:schemeClr>
                </a:solidFill>
                <a:latin typeface="+mj-lt"/>
                <a:ea typeface="Intel Clear Light" panose="020B0404020203020204" pitchFamily="34" charset="0"/>
                <a:cs typeface="Intel Clear Light" panose="020B0404020203020204" pitchFamily="34" charset="0"/>
              </a:rPr>
              <a:t> access and bulk.</a:t>
            </a:r>
            <a:endParaRPr lang="en-US" sz="1400">
              <a:solidFill>
                <a:schemeClr val="tx1">
                  <a:lumMod val="75000"/>
                </a:schemeClr>
              </a:solidFill>
            </a:endParaRPr>
          </a:p>
        </p:txBody>
      </p:sp>
      <p:pic>
        <p:nvPicPr>
          <p:cNvPr id="8" name="Picture 7">
            <a:extLst>
              <a:ext uri="{FF2B5EF4-FFF2-40B4-BE49-F238E27FC236}">
                <a16:creationId xmlns:a16="http://schemas.microsoft.com/office/drawing/2014/main" id="{ADDDDA70-23D6-0795-3CDC-DC17A12B1B5A}"/>
              </a:ext>
            </a:extLst>
          </p:cNvPr>
          <p:cNvPicPr>
            <a:picLocks noChangeAspect="1"/>
          </p:cNvPicPr>
          <p:nvPr/>
        </p:nvPicPr>
        <p:blipFill>
          <a:blip r:embed="rId2"/>
          <a:stretch>
            <a:fillRect/>
          </a:stretch>
        </p:blipFill>
        <p:spPr>
          <a:xfrm>
            <a:off x="6056918" y="710566"/>
            <a:ext cx="4924425" cy="3028950"/>
          </a:xfrm>
          <a:prstGeom prst="rect">
            <a:avLst/>
          </a:prstGeom>
        </p:spPr>
      </p:pic>
      <p:pic>
        <p:nvPicPr>
          <p:cNvPr id="10" name="Picture 9">
            <a:extLst>
              <a:ext uri="{FF2B5EF4-FFF2-40B4-BE49-F238E27FC236}">
                <a16:creationId xmlns:a16="http://schemas.microsoft.com/office/drawing/2014/main" id="{103E7A14-00FD-5608-4109-50ECBEE5A3EF}"/>
              </a:ext>
            </a:extLst>
          </p:cNvPr>
          <p:cNvPicPr>
            <a:picLocks noChangeAspect="1"/>
          </p:cNvPicPr>
          <p:nvPr/>
        </p:nvPicPr>
        <p:blipFill>
          <a:blip r:embed="rId3"/>
          <a:stretch>
            <a:fillRect/>
          </a:stretch>
        </p:blipFill>
        <p:spPr>
          <a:xfrm>
            <a:off x="487680" y="687614"/>
            <a:ext cx="4739640" cy="3112862"/>
          </a:xfrm>
          <a:prstGeom prst="rect">
            <a:avLst/>
          </a:prstGeom>
        </p:spPr>
      </p:pic>
      <p:pic>
        <p:nvPicPr>
          <p:cNvPr id="12" name="Picture 11">
            <a:extLst>
              <a:ext uri="{FF2B5EF4-FFF2-40B4-BE49-F238E27FC236}">
                <a16:creationId xmlns:a16="http://schemas.microsoft.com/office/drawing/2014/main" id="{3AFBF3DB-F79E-3CC8-BBFC-8CA3FDE81BFC}"/>
              </a:ext>
            </a:extLst>
          </p:cNvPr>
          <p:cNvPicPr>
            <a:picLocks noChangeAspect="1"/>
          </p:cNvPicPr>
          <p:nvPr/>
        </p:nvPicPr>
        <p:blipFill>
          <a:blip r:embed="rId4"/>
          <a:stretch>
            <a:fillRect/>
          </a:stretch>
        </p:blipFill>
        <p:spPr>
          <a:xfrm>
            <a:off x="5455920" y="2145527"/>
            <a:ext cx="441960" cy="786765"/>
          </a:xfrm>
          <a:prstGeom prst="rect">
            <a:avLst/>
          </a:prstGeom>
        </p:spPr>
      </p:pic>
      <p:sp>
        <p:nvSpPr>
          <p:cNvPr id="16" name="TextBox 15">
            <a:extLst>
              <a:ext uri="{FF2B5EF4-FFF2-40B4-BE49-F238E27FC236}">
                <a16:creationId xmlns:a16="http://schemas.microsoft.com/office/drawing/2014/main" id="{F9A4BEFE-5714-81A5-7F59-64137845D0B2}"/>
              </a:ext>
            </a:extLst>
          </p:cNvPr>
          <p:cNvSpPr txBox="1"/>
          <p:nvPr/>
        </p:nvSpPr>
        <p:spPr>
          <a:xfrm>
            <a:off x="437227" y="4478993"/>
            <a:ext cx="5215890" cy="1141082"/>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1400">
                <a:latin typeface="+mj-lt"/>
                <a:ea typeface="Intel Clear Light" panose="020B0404020203020204" pitchFamily="34" charset="0"/>
                <a:cs typeface="Intel Clear Light" panose="020B0404020203020204" pitchFamily="34" charset="0"/>
              </a:rPr>
              <a:t>Dedicated interfaces lead to under-utilization and bottlenecks.</a:t>
            </a:r>
          </a:p>
          <a:p>
            <a:pPr marL="288925">
              <a:spcAft>
                <a:spcPts val="600"/>
              </a:spcAft>
            </a:pPr>
            <a:r>
              <a:rPr lang="en-US" sz="1400">
                <a:latin typeface="+mj-lt"/>
                <a:ea typeface="Intel Clear Light" panose="020B0404020203020204" pitchFamily="34" charset="0"/>
                <a:cs typeface="Intel Clear Light" panose="020B0404020203020204" pitchFamily="34" charset="0"/>
              </a:rPr>
              <a:t>e.g. host interface maybe idle during scale-up.</a:t>
            </a:r>
          </a:p>
          <a:p>
            <a:pPr marL="285750">
              <a:lnSpc>
                <a:spcPct val="110000"/>
              </a:lnSpc>
              <a:spcAft>
                <a:spcPts val="600"/>
              </a:spcAft>
            </a:pPr>
            <a:r>
              <a:rPr lang="en-US" sz="1400">
                <a:latin typeface="+mj-lt"/>
                <a:ea typeface="Intel Clear Light" panose="020B0404020203020204" pitchFamily="34" charset="0"/>
                <a:cs typeface="Intel Clear Light" panose="020B0404020203020204" pitchFamily="34" charset="0"/>
              </a:rPr>
              <a:t>(The package/silicon is </a:t>
            </a:r>
            <a:r>
              <a:rPr lang="en-US" sz="1400" b="1">
                <a:latin typeface="+mj-lt"/>
                <a:ea typeface="Intel Clear Light" panose="020B0404020203020204" pitchFamily="34" charset="0"/>
                <a:cs typeface="Intel Clear Light" panose="020B0404020203020204" pitchFamily="34" charset="0"/>
              </a:rPr>
              <a:t>shoreline limited</a:t>
            </a:r>
            <a:r>
              <a:rPr lang="en-US" sz="1400">
                <a:latin typeface="+mj-lt"/>
                <a:ea typeface="Intel Clear Light" panose="020B0404020203020204" pitchFamily="34" charset="0"/>
                <a:cs typeface="Intel Clear Light" panose="020B0404020203020204" pitchFamily="34" charset="0"/>
              </a:rPr>
              <a:t> to meet increasing memory and comms bandwidths needs of emerging apps.)</a:t>
            </a:r>
            <a:endParaRPr lang="en-US" sz="1600">
              <a:latin typeface="+mj-lt"/>
              <a:ea typeface="Intel Clear Light" panose="020B0404020203020204" pitchFamily="34" charset="0"/>
              <a:cs typeface="Intel Clear Light" panose="020B0404020203020204" pitchFamily="34" charset="0"/>
            </a:endParaRPr>
          </a:p>
        </p:txBody>
      </p:sp>
      <p:sp>
        <p:nvSpPr>
          <p:cNvPr id="17" name="Arrow: Right 16">
            <a:extLst>
              <a:ext uri="{FF2B5EF4-FFF2-40B4-BE49-F238E27FC236}">
                <a16:creationId xmlns:a16="http://schemas.microsoft.com/office/drawing/2014/main" id="{0D68390F-E29D-C7EE-3F76-AA88621D55A0}"/>
              </a:ext>
            </a:extLst>
          </p:cNvPr>
          <p:cNvSpPr/>
          <p:nvPr/>
        </p:nvSpPr>
        <p:spPr>
          <a:xfrm>
            <a:off x="5675977" y="4038600"/>
            <a:ext cx="172113" cy="13716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E554F3A-777F-CF12-4228-C410E795D01F}"/>
              </a:ext>
            </a:extLst>
          </p:cNvPr>
          <p:cNvSpPr/>
          <p:nvPr/>
        </p:nvSpPr>
        <p:spPr>
          <a:xfrm>
            <a:off x="5675977" y="4849403"/>
            <a:ext cx="172113" cy="13716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Wave 20">
            <a:extLst>
              <a:ext uri="{FF2B5EF4-FFF2-40B4-BE49-F238E27FC236}">
                <a16:creationId xmlns:a16="http://schemas.microsoft.com/office/drawing/2014/main" id="{E3571FAA-A73D-935D-2B58-2A280DB32998}"/>
              </a:ext>
            </a:extLst>
          </p:cNvPr>
          <p:cNvSpPr/>
          <p:nvPr/>
        </p:nvSpPr>
        <p:spPr>
          <a:xfrm>
            <a:off x="2448382" y="3686176"/>
            <a:ext cx="970558" cy="307023"/>
          </a:xfrm>
          <a:prstGeom prst="wave">
            <a:avLst>
              <a:gd name="adj1" fmla="val 12500"/>
              <a:gd name="adj2" fmla="val -15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Today</a:t>
            </a:r>
          </a:p>
        </p:txBody>
      </p:sp>
      <p:sp>
        <p:nvSpPr>
          <p:cNvPr id="5" name="Wave 4">
            <a:extLst>
              <a:ext uri="{FF2B5EF4-FFF2-40B4-BE49-F238E27FC236}">
                <a16:creationId xmlns:a16="http://schemas.microsoft.com/office/drawing/2014/main" id="{F7F59DC9-26B0-4C65-C741-3BD60D51580C}"/>
              </a:ext>
            </a:extLst>
          </p:cNvPr>
          <p:cNvSpPr/>
          <p:nvPr/>
        </p:nvSpPr>
        <p:spPr>
          <a:xfrm>
            <a:off x="8039442" y="3621910"/>
            <a:ext cx="970558" cy="307023"/>
          </a:xfrm>
          <a:prstGeom prst="wave">
            <a:avLst>
              <a:gd name="adj1" fmla="val 12500"/>
              <a:gd name="adj2" fmla="val -15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rPr>
              <a:t>Goal</a:t>
            </a:r>
          </a:p>
        </p:txBody>
      </p:sp>
      <p:sp>
        <p:nvSpPr>
          <p:cNvPr id="11" name="Rectangle: Rounded Corners 10">
            <a:extLst>
              <a:ext uri="{FF2B5EF4-FFF2-40B4-BE49-F238E27FC236}">
                <a16:creationId xmlns:a16="http://schemas.microsoft.com/office/drawing/2014/main" id="{51B7AD04-ACFD-A841-9CBD-963CC14C1395}"/>
              </a:ext>
            </a:extLst>
          </p:cNvPr>
          <p:cNvSpPr/>
          <p:nvPr/>
        </p:nvSpPr>
        <p:spPr>
          <a:xfrm>
            <a:off x="220980" y="6170386"/>
            <a:ext cx="11430000" cy="323942"/>
          </a:xfrm>
          <a:prstGeom prst="roundRect">
            <a:avLst>
              <a:gd name="adj" fmla="val 2658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30">
                <a:solidFill>
                  <a:schemeClr val="tx1">
                    <a:lumMod val="75000"/>
                  </a:schemeClr>
                </a:solidFill>
                <a:latin typeface="+mj-lt"/>
                <a:ea typeface="Intel Clear Light" panose="020B0404020203020204" pitchFamily="34" charset="0"/>
                <a:cs typeface="Intel Clear Light" panose="020B0404020203020204" pitchFamily="34" charset="0"/>
              </a:rPr>
              <a:t>Call to Action - </a:t>
            </a:r>
            <a:r>
              <a:rPr lang="en-US" sz="1230">
                <a:solidFill>
                  <a:schemeClr val="tx1">
                    <a:lumMod val="75000"/>
                  </a:schemeClr>
                </a:solidFill>
              </a:rPr>
              <a:t>Drive eco-system to innovate cables, connectors, optics, fabric mgmt.  Lead/Partner industry in switch development, photonics evolution.</a:t>
            </a:r>
          </a:p>
        </p:txBody>
      </p:sp>
      <p:sp>
        <p:nvSpPr>
          <p:cNvPr id="7" name="Speech Bubble: Rectangle 6">
            <a:extLst>
              <a:ext uri="{FF2B5EF4-FFF2-40B4-BE49-F238E27FC236}">
                <a16:creationId xmlns:a16="http://schemas.microsoft.com/office/drawing/2014/main" id="{1A1EE1EB-18BA-78D7-D732-9BDCE9CC0CA4}"/>
              </a:ext>
            </a:extLst>
          </p:cNvPr>
          <p:cNvSpPr/>
          <p:nvPr/>
        </p:nvSpPr>
        <p:spPr>
          <a:xfrm>
            <a:off x="10371230" y="3055216"/>
            <a:ext cx="1220225" cy="558787"/>
          </a:xfrm>
          <a:prstGeom prst="wedgeRectCallout">
            <a:avLst>
              <a:gd name="adj1" fmla="val -22934"/>
              <a:gd name="adj2" fmla="val 49372"/>
            </a:avLst>
          </a:prstGeom>
          <a:solidFill>
            <a:schemeClr val="bg1">
              <a:lumMod val="95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lumMod val="50000"/>
                  </a:schemeClr>
                </a:solidFill>
              </a:rPr>
              <a:t>Latency sensitive entities may use direct connect</a:t>
            </a:r>
          </a:p>
        </p:txBody>
      </p:sp>
      <p:sp>
        <p:nvSpPr>
          <p:cNvPr id="9" name="Rectangle 8">
            <a:extLst>
              <a:ext uri="{FF2B5EF4-FFF2-40B4-BE49-F238E27FC236}">
                <a16:creationId xmlns:a16="http://schemas.microsoft.com/office/drawing/2014/main" id="{BDF8DDDE-E6B3-A811-9AA6-B3D0E94F3917}"/>
              </a:ext>
            </a:extLst>
          </p:cNvPr>
          <p:cNvSpPr/>
          <p:nvPr/>
        </p:nvSpPr>
        <p:spPr>
          <a:xfrm>
            <a:off x="9151814" y="2419437"/>
            <a:ext cx="375139" cy="187569"/>
          </a:xfrm>
          <a:prstGeom prst="rect">
            <a:avLst/>
          </a:prstGeom>
          <a:solidFill>
            <a:schemeClr val="tx2">
              <a:lumMod val="75000"/>
            </a:schemeClr>
          </a:solidFill>
          <a:ln w="635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2F99F5-3D9C-5A58-7D78-E9F363CF0B8F}"/>
              </a:ext>
            </a:extLst>
          </p:cNvPr>
          <p:cNvSpPr/>
          <p:nvPr/>
        </p:nvSpPr>
        <p:spPr>
          <a:xfrm>
            <a:off x="9128368" y="2473195"/>
            <a:ext cx="375139" cy="187569"/>
          </a:xfrm>
          <a:prstGeom prst="rect">
            <a:avLst/>
          </a:prstGeom>
          <a:solidFill>
            <a:schemeClr val="tx2">
              <a:lumMod val="75000"/>
            </a:schemeClr>
          </a:solidFill>
          <a:ln w="635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D57455-F6D7-C241-0E26-BF12F8C56B79}"/>
              </a:ext>
            </a:extLst>
          </p:cNvPr>
          <p:cNvSpPr/>
          <p:nvPr/>
        </p:nvSpPr>
        <p:spPr>
          <a:xfrm>
            <a:off x="9093201" y="2516179"/>
            <a:ext cx="375139" cy="187569"/>
          </a:xfrm>
          <a:prstGeom prst="rect">
            <a:avLst/>
          </a:prstGeom>
          <a:solidFill>
            <a:schemeClr val="tx2">
              <a:lumMod val="75000"/>
            </a:schemeClr>
          </a:solidFill>
          <a:ln w="635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B1FA570-8615-F7EF-14FE-99B4F44202A7}"/>
              </a:ext>
            </a:extLst>
          </p:cNvPr>
          <p:cNvSpPr txBox="1"/>
          <p:nvPr/>
        </p:nvSpPr>
        <p:spPr>
          <a:xfrm>
            <a:off x="6561202" y="2065657"/>
            <a:ext cx="441961" cy="276999"/>
          </a:xfrm>
          <a:prstGeom prst="rect">
            <a:avLst/>
          </a:prstGeom>
          <a:noFill/>
        </p:spPr>
        <p:txBody>
          <a:bodyPr wrap="square" rtlCol="0">
            <a:spAutoFit/>
          </a:bodyPr>
          <a:lstStyle/>
          <a:p>
            <a:r>
              <a:rPr lang="en-US" sz="1200"/>
              <a:t>. . .</a:t>
            </a:r>
          </a:p>
        </p:txBody>
      </p:sp>
      <p:sp>
        <p:nvSpPr>
          <p:cNvPr id="23" name="TextBox 22">
            <a:extLst>
              <a:ext uri="{FF2B5EF4-FFF2-40B4-BE49-F238E27FC236}">
                <a16:creationId xmlns:a16="http://schemas.microsoft.com/office/drawing/2014/main" id="{40CCE501-A031-7A37-E135-02294A1ADDD8}"/>
              </a:ext>
            </a:extLst>
          </p:cNvPr>
          <p:cNvSpPr txBox="1"/>
          <p:nvPr/>
        </p:nvSpPr>
        <p:spPr>
          <a:xfrm>
            <a:off x="7611780" y="2067511"/>
            <a:ext cx="441961" cy="276999"/>
          </a:xfrm>
          <a:prstGeom prst="rect">
            <a:avLst/>
          </a:prstGeom>
          <a:noFill/>
        </p:spPr>
        <p:txBody>
          <a:bodyPr wrap="square" rtlCol="0">
            <a:spAutoFit/>
          </a:bodyPr>
          <a:lstStyle/>
          <a:p>
            <a:r>
              <a:rPr lang="en-US" sz="1200"/>
              <a:t>. . .</a:t>
            </a:r>
          </a:p>
        </p:txBody>
      </p:sp>
      <p:sp>
        <p:nvSpPr>
          <p:cNvPr id="24" name="TextBox 23">
            <a:extLst>
              <a:ext uri="{FF2B5EF4-FFF2-40B4-BE49-F238E27FC236}">
                <a16:creationId xmlns:a16="http://schemas.microsoft.com/office/drawing/2014/main" id="{5DD81C97-032D-83DB-5D2A-C527A6D80ABD}"/>
              </a:ext>
            </a:extLst>
          </p:cNvPr>
          <p:cNvSpPr txBox="1"/>
          <p:nvPr/>
        </p:nvSpPr>
        <p:spPr>
          <a:xfrm>
            <a:off x="8515209" y="2064806"/>
            <a:ext cx="441961" cy="276999"/>
          </a:xfrm>
          <a:prstGeom prst="rect">
            <a:avLst/>
          </a:prstGeom>
          <a:noFill/>
        </p:spPr>
        <p:txBody>
          <a:bodyPr wrap="square" rtlCol="0">
            <a:spAutoFit/>
          </a:bodyPr>
          <a:lstStyle/>
          <a:p>
            <a:r>
              <a:rPr lang="en-US" sz="1200"/>
              <a:t>. . .</a:t>
            </a:r>
          </a:p>
        </p:txBody>
      </p:sp>
      <p:sp>
        <p:nvSpPr>
          <p:cNvPr id="25" name="TextBox 24">
            <a:extLst>
              <a:ext uri="{FF2B5EF4-FFF2-40B4-BE49-F238E27FC236}">
                <a16:creationId xmlns:a16="http://schemas.microsoft.com/office/drawing/2014/main" id="{4CF81182-BDD9-9475-5F04-ECDAC29884A2}"/>
              </a:ext>
            </a:extLst>
          </p:cNvPr>
          <p:cNvSpPr txBox="1"/>
          <p:nvPr/>
        </p:nvSpPr>
        <p:spPr>
          <a:xfrm>
            <a:off x="6558031" y="2655293"/>
            <a:ext cx="441961" cy="276999"/>
          </a:xfrm>
          <a:prstGeom prst="rect">
            <a:avLst/>
          </a:prstGeom>
          <a:noFill/>
        </p:spPr>
        <p:txBody>
          <a:bodyPr wrap="square" rtlCol="0">
            <a:spAutoFit/>
          </a:bodyPr>
          <a:lstStyle/>
          <a:p>
            <a:r>
              <a:rPr lang="en-US" sz="1200"/>
              <a:t>. . .</a:t>
            </a:r>
          </a:p>
        </p:txBody>
      </p:sp>
      <p:sp>
        <p:nvSpPr>
          <p:cNvPr id="26" name="TextBox 25">
            <a:extLst>
              <a:ext uri="{FF2B5EF4-FFF2-40B4-BE49-F238E27FC236}">
                <a16:creationId xmlns:a16="http://schemas.microsoft.com/office/drawing/2014/main" id="{A1F3BEC2-3547-80AE-249D-958EBED615F1}"/>
              </a:ext>
            </a:extLst>
          </p:cNvPr>
          <p:cNvSpPr txBox="1"/>
          <p:nvPr/>
        </p:nvSpPr>
        <p:spPr>
          <a:xfrm>
            <a:off x="7597481" y="2675209"/>
            <a:ext cx="441961" cy="276999"/>
          </a:xfrm>
          <a:prstGeom prst="rect">
            <a:avLst/>
          </a:prstGeom>
          <a:noFill/>
        </p:spPr>
        <p:txBody>
          <a:bodyPr wrap="square" rtlCol="0">
            <a:spAutoFit/>
          </a:bodyPr>
          <a:lstStyle/>
          <a:p>
            <a:r>
              <a:rPr lang="en-US" sz="1200"/>
              <a:t>. . .</a:t>
            </a:r>
          </a:p>
        </p:txBody>
      </p:sp>
      <p:sp>
        <p:nvSpPr>
          <p:cNvPr id="27" name="TextBox 26">
            <a:extLst>
              <a:ext uri="{FF2B5EF4-FFF2-40B4-BE49-F238E27FC236}">
                <a16:creationId xmlns:a16="http://schemas.microsoft.com/office/drawing/2014/main" id="{EBF37EC7-97B2-C8C7-1393-6E85509D3A04}"/>
              </a:ext>
            </a:extLst>
          </p:cNvPr>
          <p:cNvSpPr txBox="1"/>
          <p:nvPr/>
        </p:nvSpPr>
        <p:spPr>
          <a:xfrm>
            <a:off x="8524721" y="2669200"/>
            <a:ext cx="441961" cy="276999"/>
          </a:xfrm>
          <a:prstGeom prst="rect">
            <a:avLst/>
          </a:prstGeom>
          <a:noFill/>
        </p:spPr>
        <p:txBody>
          <a:bodyPr wrap="square" rtlCol="0">
            <a:spAutoFit/>
          </a:bodyPr>
          <a:lstStyle/>
          <a:p>
            <a:r>
              <a:rPr lang="en-US" sz="1200"/>
              <a:t>. . .</a:t>
            </a:r>
          </a:p>
        </p:txBody>
      </p:sp>
    </p:spTree>
    <p:extLst>
      <p:ext uri="{BB962C8B-B14F-4D97-AF65-F5344CB8AC3E}">
        <p14:creationId xmlns:p14="http://schemas.microsoft.com/office/powerpoint/2010/main" val="30125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EE42-9E2C-C5BB-07E7-053B539FB46E}"/>
              </a:ext>
            </a:extLst>
          </p:cNvPr>
          <p:cNvSpPr>
            <a:spLocks noGrp="1"/>
          </p:cNvSpPr>
          <p:nvPr>
            <p:ph type="title"/>
          </p:nvPr>
        </p:nvSpPr>
        <p:spPr>
          <a:xfrm>
            <a:off x="838200" y="189866"/>
            <a:ext cx="10515600" cy="661570"/>
          </a:xfrm>
        </p:spPr>
        <p:txBody>
          <a:bodyPr>
            <a:normAutofit/>
          </a:bodyPr>
          <a:lstStyle/>
          <a:p>
            <a:r>
              <a:rPr lang="en-US"/>
              <a:t>Flexibility for multiple platform design points</a:t>
            </a:r>
          </a:p>
        </p:txBody>
      </p:sp>
      <p:sp>
        <p:nvSpPr>
          <p:cNvPr id="8" name="Content Placeholder 2">
            <a:extLst>
              <a:ext uri="{FF2B5EF4-FFF2-40B4-BE49-F238E27FC236}">
                <a16:creationId xmlns:a16="http://schemas.microsoft.com/office/drawing/2014/main" id="{89216769-235C-0BB3-2AE4-77584FB36E0C}"/>
              </a:ext>
            </a:extLst>
          </p:cNvPr>
          <p:cNvSpPr>
            <a:spLocks noGrp="1"/>
          </p:cNvSpPr>
          <p:nvPr>
            <p:ph idx="1"/>
          </p:nvPr>
        </p:nvSpPr>
        <p:spPr>
          <a:xfrm>
            <a:off x="594360" y="4752871"/>
            <a:ext cx="4831080" cy="792189"/>
          </a:xfrm>
        </p:spPr>
        <p:txBody>
          <a:bodyPr>
            <a:normAutofit/>
          </a:bodyPr>
          <a:lstStyle/>
          <a:p>
            <a:pPr marL="285750" indent="-285750">
              <a:spcAft>
                <a:spcPts val="600"/>
              </a:spcAft>
            </a:pPr>
            <a:r>
              <a:rPr lang="en-US" sz="1700">
                <a:latin typeface="+mj-lt"/>
                <a:ea typeface="Intel Clear Light" panose="020B0404020203020204" pitchFamily="34" charset="0"/>
                <a:cs typeface="Intel Clear Light" panose="020B0404020203020204" pitchFamily="34" charset="0"/>
              </a:rPr>
              <a:t>Uniform protocol from on-SoC to pod-scale</a:t>
            </a:r>
          </a:p>
          <a:p>
            <a:pPr marL="285750" indent="-285750">
              <a:spcAft>
                <a:spcPts val="600"/>
              </a:spcAft>
            </a:pPr>
            <a:r>
              <a:rPr lang="en-US" sz="1700">
                <a:latin typeface="+mj-lt"/>
                <a:ea typeface="Intel Clear Light" panose="020B0404020203020204" pitchFamily="34" charset="0"/>
                <a:cs typeface="Intel Clear Light" panose="020B0404020203020204" pitchFamily="34" charset="0"/>
              </a:rPr>
              <a:t>Preferred for tightly coupled appliances</a:t>
            </a:r>
          </a:p>
        </p:txBody>
      </p:sp>
      <p:pic>
        <p:nvPicPr>
          <p:cNvPr id="6" name="Picture 5">
            <a:extLst>
              <a:ext uri="{FF2B5EF4-FFF2-40B4-BE49-F238E27FC236}">
                <a16:creationId xmlns:a16="http://schemas.microsoft.com/office/drawing/2014/main" id="{FCCD36DF-CB6B-BA2A-2A65-55D1CCB42362}"/>
              </a:ext>
            </a:extLst>
          </p:cNvPr>
          <p:cNvPicPr>
            <a:picLocks noChangeAspect="1"/>
          </p:cNvPicPr>
          <p:nvPr/>
        </p:nvPicPr>
        <p:blipFill>
          <a:blip r:embed="rId3"/>
          <a:stretch>
            <a:fillRect/>
          </a:stretch>
        </p:blipFill>
        <p:spPr>
          <a:xfrm>
            <a:off x="625892" y="1524700"/>
            <a:ext cx="4924425" cy="3028950"/>
          </a:xfrm>
          <a:prstGeom prst="rect">
            <a:avLst/>
          </a:prstGeom>
        </p:spPr>
      </p:pic>
      <p:pic>
        <p:nvPicPr>
          <p:cNvPr id="7" name="Picture 6">
            <a:extLst>
              <a:ext uri="{FF2B5EF4-FFF2-40B4-BE49-F238E27FC236}">
                <a16:creationId xmlns:a16="http://schemas.microsoft.com/office/drawing/2014/main" id="{B3B3E08F-073C-C47E-FA16-6CB652140BF0}"/>
              </a:ext>
            </a:extLst>
          </p:cNvPr>
          <p:cNvPicPr>
            <a:picLocks noChangeAspect="1"/>
          </p:cNvPicPr>
          <p:nvPr/>
        </p:nvPicPr>
        <p:blipFill>
          <a:blip r:embed="rId4"/>
          <a:stretch>
            <a:fillRect/>
          </a:stretch>
        </p:blipFill>
        <p:spPr>
          <a:xfrm>
            <a:off x="6213107" y="791275"/>
            <a:ext cx="5495925" cy="3762375"/>
          </a:xfrm>
          <a:prstGeom prst="rect">
            <a:avLst/>
          </a:prstGeom>
        </p:spPr>
      </p:pic>
      <p:sp>
        <p:nvSpPr>
          <p:cNvPr id="10" name="Content Placeholder 2">
            <a:extLst>
              <a:ext uri="{FF2B5EF4-FFF2-40B4-BE49-F238E27FC236}">
                <a16:creationId xmlns:a16="http://schemas.microsoft.com/office/drawing/2014/main" id="{3CF76161-F473-4F7B-4156-802B9A64DFE6}"/>
              </a:ext>
            </a:extLst>
          </p:cNvPr>
          <p:cNvSpPr txBox="1">
            <a:spLocks/>
          </p:cNvSpPr>
          <p:nvPr/>
        </p:nvSpPr>
        <p:spPr>
          <a:xfrm>
            <a:off x="6095999" y="4641775"/>
            <a:ext cx="5613033" cy="15456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600"/>
              </a:spcAft>
            </a:pPr>
            <a:r>
              <a:rPr lang="en-US" sz="1700">
                <a:latin typeface="+mj-lt"/>
                <a:ea typeface="Intel Clear Light" panose="020B0404020203020204" pitchFamily="34" charset="0"/>
                <a:cs typeface="Intel Clear Light" panose="020B0404020203020204" pitchFamily="34" charset="0"/>
              </a:rPr>
              <a:t>Some customer or OEM assembled pods may prefer Ultra Ethernet f</a:t>
            </a:r>
            <a:r>
              <a:rPr lang="en-US" sz="1700">
                <a:solidFill>
                  <a:schemeClr val="tx1">
                    <a:lumMod val="75000"/>
                  </a:schemeClr>
                </a:solidFill>
                <a:latin typeface="+mj-lt"/>
                <a:ea typeface="Intel Clear Light" panose="020B0404020203020204" pitchFamily="34" charset="0"/>
                <a:cs typeface="Intel Clear Light" panose="020B0404020203020204" pitchFamily="34" charset="0"/>
              </a:rPr>
              <a:t>or large scale-out solutions</a:t>
            </a:r>
          </a:p>
          <a:p>
            <a:pPr marL="285750" indent="-285750">
              <a:spcAft>
                <a:spcPts val="600"/>
              </a:spcAft>
            </a:pPr>
            <a:r>
              <a:rPr lang="en-US" sz="1700">
                <a:latin typeface="+mj-lt"/>
                <a:ea typeface="Intel Clear Light" panose="020B0404020203020204" pitchFamily="34" charset="0"/>
                <a:cs typeface="Intel Clear Light" panose="020B0404020203020204" pitchFamily="34" charset="0"/>
              </a:rPr>
              <a:t>Allow flexible protocol bridging and tunnelling for allowing multiple platform design points</a:t>
            </a:r>
          </a:p>
        </p:txBody>
      </p:sp>
      <p:sp>
        <p:nvSpPr>
          <p:cNvPr id="3" name="Rectangle: Rounded Corners 2">
            <a:extLst>
              <a:ext uri="{FF2B5EF4-FFF2-40B4-BE49-F238E27FC236}">
                <a16:creationId xmlns:a16="http://schemas.microsoft.com/office/drawing/2014/main" id="{AF805F1E-5DE6-8353-00C4-7B67028A8B1B}"/>
              </a:ext>
            </a:extLst>
          </p:cNvPr>
          <p:cNvSpPr/>
          <p:nvPr/>
        </p:nvSpPr>
        <p:spPr>
          <a:xfrm>
            <a:off x="625892" y="5610300"/>
            <a:ext cx="4924425" cy="637398"/>
          </a:xfrm>
          <a:prstGeom prst="roundRect">
            <a:avLst>
              <a:gd name="adj" fmla="val 1554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a:solidFill>
                  <a:schemeClr val="tx1">
                    <a:lumMod val="75000"/>
                  </a:schemeClr>
                </a:solidFill>
                <a:latin typeface="+mj-lt"/>
                <a:ea typeface="Intel Clear Light" panose="020B0404020203020204" pitchFamily="34" charset="0"/>
                <a:cs typeface="Intel Clear Light" panose="020B0404020203020204" pitchFamily="34" charset="0"/>
              </a:rPr>
              <a:t>Call to Action </a:t>
            </a:r>
          </a:p>
          <a:p>
            <a:pPr marL="285750" indent="-285750">
              <a:buFont typeface="Arial" panose="020B0604020202020204" pitchFamily="34" charset="0"/>
              <a:buChar char="•"/>
            </a:pPr>
            <a:r>
              <a:rPr lang="en-US" sz="1400">
                <a:solidFill>
                  <a:schemeClr val="tx1">
                    <a:lumMod val="75000"/>
                  </a:schemeClr>
                </a:solidFill>
              </a:rPr>
              <a:t>Invest early in integrated UE NICs, in-node switches</a:t>
            </a:r>
          </a:p>
          <a:p>
            <a:pPr marL="285750" indent="-285750">
              <a:buFont typeface="Arial" panose="020B0604020202020204" pitchFamily="34" charset="0"/>
              <a:buChar char="•"/>
            </a:pPr>
            <a:r>
              <a:rPr lang="en-US" sz="1400">
                <a:solidFill>
                  <a:schemeClr val="tx1">
                    <a:lumMod val="75000"/>
                  </a:schemeClr>
                </a:solidFill>
              </a:rPr>
              <a:t>Lead industry in photonics evolution</a:t>
            </a:r>
          </a:p>
        </p:txBody>
      </p:sp>
    </p:spTree>
    <p:extLst>
      <p:ext uri="{BB962C8B-B14F-4D97-AF65-F5344CB8AC3E}">
        <p14:creationId xmlns:p14="http://schemas.microsoft.com/office/powerpoint/2010/main" val="223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72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0F35-C9B3-3BE5-C4CE-7CB19FECD23F}"/>
              </a:ext>
            </a:extLst>
          </p:cNvPr>
          <p:cNvSpPr>
            <a:spLocks noGrp="1"/>
          </p:cNvSpPr>
          <p:nvPr>
            <p:ph type="title"/>
          </p:nvPr>
        </p:nvSpPr>
        <p:spPr/>
        <p:txBody>
          <a:bodyPr/>
          <a:lstStyle/>
          <a:p>
            <a:r>
              <a:rPr lang="en-US"/>
              <a:t>Backup</a:t>
            </a:r>
          </a:p>
        </p:txBody>
      </p:sp>
    </p:spTree>
    <p:extLst>
      <p:ext uri="{BB962C8B-B14F-4D97-AF65-F5344CB8AC3E}">
        <p14:creationId xmlns:p14="http://schemas.microsoft.com/office/powerpoint/2010/main" val="160704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2021">
      <a:majorFont>
        <a:latin typeface="IntelOne Display Light"/>
        <a:ea typeface="Helvetica Neue"/>
        <a:cs typeface="Helvetica Neue"/>
      </a:majorFont>
      <a:minorFont>
        <a:latin typeface="IntelOne Text Ligh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Theme1" id="{FD5E17D2-2CB4-4788-BCBC-F3F658FA850B}" vid="{9C6A121C-822C-4A49-B9CA-A9BF65F8DB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843A031F356947BD3C1B7F6D7B6E02" ma:contentTypeVersion="7" ma:contentTypeDescription="Create a new document." ma:contentTypeScope="" ma:versionID="acab1d87386772488f54092f9649fc4c">
  <xsd:schema xmlns:xsd="http://www.w3.org/2001/XMLSchema" xmlns:xs="http://www.w3.org/2001/XMLSchema" xmlns:p="http://schemas.microsoft.com/office/2006/metadata/properties" xmlns:ns2="f6f1c186-52a1-4c65-9baa-cd8450edf131" xmlns:ns3="a327744e-5b3b-465e-a513-375b02b55ca9" targetNamespace="http://schemas.microsoft.com/office/2006/metadata/properties" ma:root="true" ma:fieldsID="f3e037511d179ce2cc3ea5e1e2557099" ns2:_="" ns3:_="">
    <xsd:import namespace="f6f1c186-52a1-4c65-9baa-cd8450edf131"/>
    <xsd:import namespace="a327744e-5b3b-465e-a513-375b02b55c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1c186-52a1-4c65-9baa-cd8450edf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27744e-5b3b-465e-a513-375b02b55c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F8975B-BE05-450A-A72C-253F5D9C7C3B}">
  <ds:schemaRefs>
    <ds:schemaRef ds:uri="http://schemas.microsoft.com/sharepoint/v3/contenttype/forms"/>
  </ds:schemaRefs>
</ds:datastoreItem>
</file>

<file path=customXml/itemProps2.xml><?xml version="1.0" encoding="utf-8"?>
<ds:datastoreItem xmlns:ds="http://schemas.openxmlformats.org/officeDocument/2006/customXml" ds:itemID="{C80280D0-F991-4364-B4DD-9DD894A85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f1c186-52a1-4c65-9baa-cd8450edf131"/>
    <ds:schemaRef ds:uri="a327744e-5b3b-465e-a513-375b02b55c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CBF53E-98ED-4FAD-9564-46C2E9DF2E15}">
  <ds:schemaRefs>
    <ds:schemaRef ds:uri="http://purl.org/dc/elements/1.1/"/>
    <ds:schemaRef ds:uri="a327744e-5b3b-465e-a513-375b02b55ca9"/>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f6f1c186-52a1-4c65-9baa-cd8450edf131"/>
    <ds:schemaRef ds:uri="http://purl.org/dc/dcmitype/"/>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brand-ppt-template (1)</Template>
  <TotalTime>7471</TotalTime>
  <Words>2232</Words>
  <Application>Microsoft Macintosh PowerPoint</Application>
  <PresentationFormat>Widescreen</PresentationFormat>
  <Paragraphs>339</Paragraphs>
  <Slides>18</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IntelOne Display Light</vt:lpstr>
      <vt:lpstr>IntelOne Display Regular</vt:lpstr>
      <vt:lpstr>IntelOne Text Bold</vt:lpstr>
      <vt:lpstr>IntelOne Text Light</vt:lpstr>
      <vt:lpstr>IntelOne Text Medium</vt:lpstr>
      <vt:lpstr>Arial</vt:lpstr>
      <vt:lpstr>Calibri</vt:lpstr>
      <vt:lpstr>Calibri Light</vt:lpstr>
      <vt:lpstr>Intel Clear Light</vt:lpstr>
      <vt:lpstr>IntelOne Text</vt:lpstr>
      <vt:lpstr>Wingdings</vt:lpstr>
      <vt:lpstr>Theme1</vt:lpstr>
      <vt:lpstr>Unified scaling fabric – CXL based</vt:lpstr>
      <vt:lpstr>Executive Summary</vt:lpstr>
      <vt:lpstr>Definition</vt:lpstr>
      <vt:lpstr>Landscape</vt:lpstr>
      <vt:lpstr>UXI and CXL Cache/Memory Architecture</vt:lpstr>
      <vt:lpstr>Unified scaling fabric</vt:lpstr>
      <vt:lpstr>Flexibility for multiple platform design points</vt:lpstr>
      <vt:lpstr>PowerPoint Presentation</vt:lpstr>
      <vt:lpstr>Backup</vt:lpstr>
      <vt:lpstr>CXL™ 1.0/CXL 1.1 Usage Models</vt:lpstr>
      <vt:lpstr>CXL™ 2.0: Resource Pooling at Rack Level, Persistent Memory Support and Enhanced Security</vt:lpstr>
      <vt:lpstr>CXL™ 3.0 Enhancements </vt:lpstr>
      <vt:lpstr>UXI and CXL Cache/Memory Architecture</vt:lpstr>
      <vt:lpstr>Flexibility for multiple platform design points</vt:lpstr>
      <vt:lpstr>PowerPoint Presentation</vt:lpstr>
      <vt:lpstr>Emerging Applications   HPC and AI are merging.  AI is driving memory and bandwidth requirements.  HPC is where programming models may evolve. (Tight CPU-GPU coupling, PGAS, …) </vt:lpstr>
      <vt:lpstr>PowerPoint Presentation</vt:lpstr>
      <vt:lpstr>Protocol bridging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scale-up fabric</dc:title>
  <dc:creator>Suthar, Nayan A</dc:creator>
  <cp:lastModifiedBy>Kau, Derchang</cp:lastModifiedBy>
  <cp:revision>4</cp:revision>
  <dcterms:created xsi:type="dcterms:W3CDTF">2023-03-08T18:29:20Z</dcterms:created>
  <dcterms:modified xsi:type="dcterms:W3CDTF">2023-11-06T07:17:26Z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0x01010093843A031F356947BD3C1B7F6D7B6E02</vt:lpwstr>
  </property>
</Properties>
</file>