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1"/>
  </p:notesMasterIdLst>
  <p:handoutMasterIdLst>
    <p:handoutMasterId r:id="rId32"/>
  </p:handoutMasterIdLst>
  <p:sldIdLst>
    <p:sldId id="2147373530" r:id="rId6"/>
    <p:sldId id="2147471953" r:id="rId7"/>
    <p:sldId id="2147471958" r:id="rId8"/>
    <p:sldId id="2147373581" r:id="rId9"/>
    <p:sldId id="2147471975" r:id="rId10"/>
    <p:sldId id="2147471951" r:id="rId11"/>
    <p:sldId id="2147471952" r:id="rId12"/>
    <p:sldId id="2147373582" r:id="rId13"/>
    <p:sldId id="2147373608" r:id="rId14"/>
    <p:sldId id="2147373583" r:id="rId15"/>
    <p:sldId id="2147373633" r:id="rId16"/>
    <p:sldId id="2147471970" r:id="rId17"/>
    <p:sldId id="2147373600" r:id="rId18"/>
    <p:sldId id="2147373611" r:id="rId19"/>
    <p:sldId id="2147471968" r:id="rId20"/>
    <p:sldId id="2147373628" r:id="rId21"/>
    <p:sldId id="2147471974" r:id="rId22"/>
    <p:sldId id="2147373639" r:id="rId23"/>
    <p:sldId id="2147373638" r:id="rId24"/>
    <p:sldId id="2147373630" r:id="rId25"/>
    <p:sldId id="2147471945" r:id="rId26"/>
    <p:sldId id="2147471990" r:id="rId27"/>
    <p:sldId id="2147471989" r:id="rId28"/>
    <p:sldId id="2147373624" r:id="rId29"/>
    <p:sldId id="2147373529" r:id="rId3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68B5"/>
    <a:srgbClr val="0071C5"/>
    <a:srgbClr val="74DCF8"/>
    <a:srgbClr val="24CEFB"/>
    <a:srgbClr val="E5AE38"/>
    <a:srgbClr val="FC4F30"/>
    <a:srgbClr val="008FD5"/>
    <a:srgbClr val="2B91C3"/>
    <a:srgbClr val="E1A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2"/>
  </p:normalViewPr>
  <p:slideViewPr>
    <p:cSldViewPr snapToGrid="0">
      <p:cViewPr varScale="1">
        <p:scale>
          <a:sx n="95" d="100"/>
          <a:sy n="95" d="100"/>
        </p:scale>
        <p:origin x="480" y="16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intel-my.sharepoint.com/personal/dave_bradley_intel_com/Documents/Sheets/tslrpSlide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449094265961847E-2"/>
          <c:y val="1.0294261881158825E-2"/>
          <c:w val="0.93741199261488395"/>
          <c:h val="0.88676311930725293"/>
        </c:manualLayout>
      </c:layout>
      <c:scatterChart>
        <c:scatterStyle val="smoothMarker"/>
        <c:varyColors val="0"/>
        <c:ser>
          <c:idx val="0"/>
          <c:order val="0"/>
          <c:spPr>
            <a:ln w="63500" cap="rnd">
              <a:solidFill>
                <a:srgbClr val="C00000"/>
              </a:solidFill>
              <a:round/>
            </a:ln>
            <a:effectLst/>
          </c:spPr>
          <c:marker>
            <c:symbol val="none"/>
          </c:marker>
          <c:xVal>
            <c:numRef>
              <c:f>Sheet1!$D$6:$D$15</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Sheet1!$E$6:$E$15</c:f>
              <c:numCache>
                <c:formatCode>General</c:formatCode>
                <c:ptCount val="10"/>
                <c:pt idx="0">
                  <c:v>1</c:v>
                </c:pt>
                <c:pt idx="1">
                  <c:v>1.1100000000000001</c:v>
                </c:pt>
                <c:pt idx="2">
                  <c:v>1.2321000000000002</c:v>
                </c:pt>
                <c:pt idx="3">
                  <c:v>1.3676310000000003</c:v>
                </c:pt>
                <c:pt idx="4">
                  <c:v>1.5180704100000004</c:v>
                </c:pt>
                <c:pt idx="5">
                  <c:v>1.6850581551000006</c:v>
                </c:pt>
                <c:pt idx="6">
                  <c:v>1.8704145521610007</c:v>
                </c:pt>
                <c:pt idx="7">
                  <c:v>2.0761601528987108</c:v>
                </c:pt>
                <c:pt idx="8">
                  <c:v>2.3045377697175691</c:v>
                </c:pt>
                <c:pt idx="9">
                  <c:v>2.558036924386502</c:v>
                </c:pt>
              </c:numCache>
            </c:numRef>
          </c:yVal>
          <c:smooth val="1"/>
          <c:extLst>
            <c:ext xmlns:c16="http://schemas.microsoft.com/office/drawing/2014/chart" uri="{C3380CC4-5D6E-409C-BE32-E72D297353CC}">
              <c16:uniqueId val="{00000000-5C8E-44CA-AE86-B18B5DBAA002}"/>
            </c:ext>
          </c:extLst>
        </c:ser>
        <c:ser>
          <c:idx val="1"/>
          <c:order val="1"/>
          <c:spPr>
            <a:ln w="63500" cap="rnd">
              <a:solidFill>
                <a:srgbClr val="00B050"/>
              </a:solidFill>
              <a:round/>
            </a:ln>
            <a:effectLst/>
          </c:spPr>
          <c:marker>
            <c:symbol val="none"/>
          </c:marker>
          <c:xVal>
            <c:numRef>
              <c:f>Sheet1!$D$6:$D$15</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Sheet1!$F$6:$F$15</c:f>
              <c:numCache>
                <c:formatCode>General</c:formatCode>
                <c:ptCount val="10"/>
                <c:pt idx="0">
                  <c:v>1</c:v>
                </c:pt>
                <c:pt idx="1">
                  <c:v>1.25</c:v>
                </c:pt>
                <c:pt idx="2">
                  <c:v>1.5625</c:v>
                </c:pt>
                <c:pt idx="3">
                  <c:v>1.953125</c:v>
                </c:pt>
                <c:pt idx="4">
                  <c:v>2.44140625</c:v>
                </c:pt>
                <c:pt idx="5">
                  <c:v>3.0517578125</c:v>
                </c:pt>
                <c:pt idx="6">
                  <c:v>3.814697265625</c:v>
                </c:pt>
                <c:pt idx="7">
                  <c:v>4.76837158203125</c:v>
                </c:pt>
                <c:pt idx="8">
                  <c:v>5.9604644775390625</c:v>
                </c:pt>
                <c:pt idx="9">
                  <c:v>7.4505805969238281</c:v>
                </c:pt>
              </c:numCache>
            </c:numRef>
          </c:yVal>
          <c:smooth val="1"/>
          <c:extLst>
            <c:ext xmlns:c16="http://schemas.microsoft.com/office/drawing/2014/chart" uri="{C3380CC4-5D6E-409C-BE32-E72D297353CC}">
              <c16:uniqueId val="{00000001-5C8E-44CA-AE86-B18B5DBAA002}"/>
            </c:ext>
          </c:extLst>
        </c:ser>
        <c:dLbls>
          <c:showLegendKey val="0"/>
          <c:showVal val="0"/>
          <c:showCatName val="0"/>
          <c:showSerName val="0"/>
          <c:showPercent val="0"/>
          <c:showBubbleSize val="0"/>
        </c:dLbls>
        <c:axId val="1588697424"/>
        <c:axId val="1588698256"/>
      </c:scatterChart>
      <c:valAx>
        <c:axId val="1588697424"/>
        <c:scaling>
          <c:orientation val="minMax"/>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698256"/>
        <c:crosses val="autoZero"/>
        <c:crossBetween val="midCat"/>
      </c:valAx>
      <c:valAx>
        <c:axId val="1588698256"/>
        <c:scaling>
          <c:orientation val="minMax"/>
        </c:scaling>
        <c:delete val="0"/>
        <c:axPos val="l"/>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6974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449094265961847E-2"/>
          <c:y val="1.0294261881158825E-2"/>
          <c:w val="0.93741199261488395"/>
          <c:h val="0.88676311930725293"/>
        </c:manualLayout>
      </c:layout>
      <c:scatterChart>
        <c:scatterStyle val="smoothMarker"/>
        <c:varyColors val="0"/>
        <c:ser>
          <c:idx val="0"/>
          <c:order val="0"/>
          <c:spPr>
            <a:ln w="63500" cap="rnd">
              <a:solidFill>
                <a:srgbClr val="C00000"/>
              </a:solidFill>
              <a:round/>
            </a:ln>
            <a:effectLst/>
          </c:spPr>
          <c:marker>
            <c:symbol val="none"/>
          </c:marker>
          <c:xVal>
            <c:numRef>
              <c:f>Sheet1!$D$6:$D$15</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Sheet1!$E$6:$E$15</c:f>
              <c:numCache>
                <c:formatCode>General</c:formatCode>
                <c:ptCount val="10"/>
                <c:pt idx="0">
                  <c:v>1</c:v>
                </c:pt>
                <c:pt idx="1">
                  <c:v>1.1100000000000001</c:v>
                </c:pt>
                <c:pt idx="2">
                  <c:v>1.2321000000000002</c:v>
                </c:pt>
                <c:pt idx="3">
                  <c:v>1.3676310000000003</c:v>
                </c:pt>
                <c:pt idx="4">
                  <c:v>1.5180704100000004</c:v>
                </c:pt>
                <c:pt idx="5">
                  <c:v>1.6850581551000006</c:v>
                </c:pt>
                <c:pt idx="6">
                  <c:v>1.8704145521610007</c:v>
                </c:pt>
                <c:pt idx="7">
                  <c:v>2.0761601528987108</c:v>
                </c:pt>
                <c:pt idx="8">
                  <c:v>2.3045377697175691</c:v>
                </c:pt>
                <c:pt idx="9">
                  <c:v>2.558036924386502</c:v>
                </c:pt>
              </c:numCache>
            </c:numRef>
          </c:yVal>
          <c:smooth val="1"/>
          <c:extLst>
            <c:ext xmlns:c16="http://schemas.microsoft.com/office/drawing/2014/chart" uri="{C3380CC4-5D6E-409C-BE32-E72D297353CC}">
              <c16:uniqueId val="{00000000-00C4-4C21-BA72-001DCB7BE095}"/>
            </c:ext>
          </c:extLst>
        </c:ser>
        <c:ser>
          <c:idx val="1"/>
          <c:order val="1"/>
          <c:spPr>
            <a:ln w="63500" cap="rnd">
              <a:solidFill>
                <a:srgbClr val="00B050"/>
              </a:solidFill>
              <a:round/>
            </a:ln>
            <a:effectLst/>
          </c:spPr>
          <c:marker>
            <c:symbol val="none"/>
          </c:marker>
          <c:xVal>
            <c:numRef>
              <c:f>Sheet1!$D$6:$D$15</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Sheet1!$F$6:$F$15</c:f>
              <c:numCache>
                <c:formatCode>General</c:formatCode>
                <c:ptCount val="10"/>
                <c:pt idx="0">
                  <c:v>1</c:v>
                </c:pt>
                <c:pt idx="1">
                  <c:v>1.25</c:v>
                </c:pt>
                <c:pt idx="2">
                  <c:v>1.5625</c:v>
                </c:pt>
                <c:pt idx="3">
                  <c:v>1.953125</c:v>
                </c:pt>
                <c:pt idx="4">
                  <c:v>2.44140625</c:v>
                </c:pt>
                <c:pt idx="5">
                  <c:v>3.0517578125</c:v>
                </c:pt>
                <c:pt idx="6">
                  <c:v>3.814697265625</c:v>
                </c:pt>
                <c:pt idx="7">
                  <c:v>4.76837158203125</c:v>
                </c:pt>
                <c:pt idx="8">
                  <c:v>5.9604644775390625</c:v>
                </c:pt>
                <c:pt idx="9">
                  <c:v>7.4505805969238281</c:v>
                </c:pt>
              </c:numCache>
            </c:numRef>
          </c:yVal>
          <c:smooth val="1"/>
          <c:extLst>
            <c:ext xmlns:c16="http://schemas.microsoft.com/office/drawing/2014/chart" uri="{C3380CC4-5D6E-409C-BE32-E72D297353CC}">
              <c16:uniqueId val="{00000001-00C4-4C21-BA72-001DCB7BE095}"/>
            </c:ext>
          </c:extLst>
        </c:ser>
        <c:dLbls>
          <c:showLegendKey val="0"/>
          <c:showVal val="0"/>
          <c:showCatName val="0"/>
          <c:showSerName val="0"/>
          <c:showPercent val="0"/>
          <c:showBubbleSize val="0"/>
        </c:dLbls>
        <c:axId val="1588697424"/>
        <c:axId val="1588698256"/>
      </c:scatterChart>
      <c:valAx>
        <c:axId val="1588697424"/>
        <c:scaling>
          <c:orientation val="minMax"/>
        </c:scaling>
        <c:delete val="0"/>
        <c:axPos val="b"/>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698256"/>
        <c:crosses val="autoZero"/>
        <c:crossBetween val="midCat"/>
      </c:valAx>
      <c:valAx>
        <c:axId val="1588698256"/>
        <c:scaling>
          <c:orientation val="minMax"/>
        </c:scaling>
        <c:delete val="0"/>
        <c:axPos val="l"/>
        <c:majorGridlines>
          <c:spPr>
            <a:ln w="9525" cap="flat" cmpd="sng" algn="ctr">
              <a:noFill/>
              <a:round/>
            </a:ln>
            <a:effectLst/>
          </c:spPr>
        </c:majorGridlines>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86974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57150" cap="rnd">
              <a:solidFill>
                <a:schemeClr val="accent1"/>
              </a:solidFill>
              <a:round/>
            </a:ln>
            <a:effectLst/>
          </c:spPr>
          <c:marker>
            <c:symbol val="none"/>
          </c:marker>
          <c:xVal>
            <c:numRef>
              <c:f>Sheet2!$E$7:$E$10</c:f>
              <c:numCache>
                <c:formatCode>General</c:formatCode>
                <c:ptCount val="4"/>
                <c:pt idx="0">
                  <c:v>0.45</c:v>
                </c:pt>
                <c:pt idx="1">
                  <c:v>0.5</c:v>
                </c:pt>
                <c:pt idx="2">
                  <c:v>0.6</c:v>
                </c:pt>
                <c:pt idx="3">
                  <c:v>0.7</c:v>
                </c:pt>
              </c:numCache>
            </c:numRef>
          </c:xVal>
          <c:yVal>
            <c:numRef>
              <c:f>Sheet2!$F$7:$F$10</c:f>
              <c:numCache>
                <c:formatCode>General</c:formatCode>
                <c:ptCount val="4"/>
                <c:pt idx="0">
                  <c:v>1520</c:v>
                </c:pt>
                <c:pt idx="1">
                  <c:v>2080</c:v>
                </c:pt>
                <c:pt idx="2">
                  <c:v>3230</c:v>
                </c:pt>
                <c:pt idx="3">
                  <c:v>4130</c:v>
                </c:pt>
              </c:numCache>
            </c:numRef>
          </c:yVal>
          <c:smooth val="1"/>
          <c:extLst>
            <c:ext xmlns:c16="http://schemas.microsoft.com/office/drawing/2014/chart" uri="{C3380CC4-5D6E-409C-BE32-E72D297353CC}">
              <c16:uniqueId val="{00000000-685A-4B28-B26B-B2B5670C426D}"/>
            </c:ext>
          </c:extLst>
        </c:ser>
        <c:ser>
          <c:idx val="1"/>
          <c:order val="1"/>
          <c:spPr>
            <a:ln w="57150" cap="rnd">
              <a:solidFill>
                <a:srgbClr val="C00000"/>
              </a:solidFill>
              <a:round/>
            </a:ln>
            <a:effectLst/>
          </c:spPr>
          <c:marker>
            <c:symbol val="none"/>
          </c:marker>
          <c:xVal>
            <c:numRef>
              <c:f>Sheet2!$E$7:$E$10</c:f>
              <c:numCache>
                <c:formatCode>General</c:formatCode>
                <c:ptCount val="4"/>
                <c:pt idx="0">
                  <c:v>0.45</c:v>
                </c:pt>
                <c:pt idx="1">
                  <c:v>0.5</c:v>
                </c:pt>
                <c:pt idx="2">
                  <c:v>0.6</c:v>
                </c:pt>
                <c:pt idx="3">
                  <c:v>0.7</c:v>
                </c:pt>
              </c:numCache>
            </c:numRef>
          </c:xVal>
          <c:yVal>
            <c:numRef>
              <c:f>Sheet2!$G$7:$G$10</c:f>
              <c:numCache>
                <c:formatCode>General</c:formatCode>
                <c:ptCount val="4"/>
                <c:pt idx="0">
                  <c:v>1321.7391304347827</c:v>
                </c:pt>
                <c:pt idx="1">
                  <c:v>1808.6956521739132</c:v>
                </c:pt>
                <c:pt idx="2">
                  <c:v>2808.6956521739135</c:v>
                </c:pt>
                <c:pt idx="3">
                  <c:v>3591.3043478260875</c:v>
                </c:pt>
              </c:numCache>
            </c:numRef>
          </c:yVal>
          <c:smooth val="1"/>
          <c:extLst>
            <c:ext xmlns:c16="http://schemas.microsoft.com/office/drawing/2014/chart" uri="{C3380CC4-5D6E-409C-BE32-E72D297353CC}">
              <c16:uniqueId val="{00000001-685A-4B28-B26B-B2B5670C426D}"/>
            </c:ext>
          </c:extLst>
        </c:ser>
        <c:dLbls>
          <c:showLegendKey val="0"/>
          <c:showVal val="0"/>
          <c:showCatName val="0"/>
          <c:showSerName val="0"/>
          <c:showPercent val="0"/>
          <c:showBubbleSize val="0"/>
        </c:dLbls>
        <c:axId val="1809158352"/>
        <c:axId val="1809157520"/>
      </c:scatterChart>
      <c:valAx>
        <c:axId val="1809158352"/>
        <c:scaling>
          <c:orientation val="minMax"/>
          <c:max val="0.65000000000000013"/>
          <c:min val="0.3500000000000000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Core</a:t>
                </a:r>
                <a:r>
                  <a:rPr lang="en-US" sz="2000" baseline="0"/>
                  <a:t> Voltage</a:t>
                </a:r>
                <a:endParaRPr lang="en-US" sz="2000"/>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09157520"/>
        <c:crosses val="autoZero"/>
        <c:crossBetween val="midCat"/>
        <c:majorUnit val="5.000000000000001E-2"/>
      </c:valAx>
      <c:valAx>
        <c:axId val="1809157520"/>
        <c:scaling>
          <c:orientation val="minMax"/>
          <c:max val="4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Core</a:t>
                </a:r>
                <a:r>
                  <a:rPr lang="en-US" sz="2000" baseline="0"/>
                  <a:t> Frequency (MHz)</a:t>
                </a:r>
                <a:endParaRPr lang="en-US" sz="200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09158352"/>
        <c:crosses val="autoZero"/>
        <c:crossBetween val="midCat"/>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0.04331</cdr:x>
      <cdr:y>0.05913</cdr:y>
    </cdr:from>
    <cdr:to>
      <cdr:x>0.04331</cdr:x>
      <cdr:y>0.95183</cdr:y>
    </cdr:to>
    <cdr:cxnSp macro="">
      <cdr:nvCxnSpPr>
        <cdr:cNvPr id="3" name="Straight Connector 2">
          <a:extLst xmlns:a="http://schemas.openxmlformats.org/drawingml/2006/main">
            <a:ext uri="{FF2B5EF4-FFF2-40B4-BE49-F238E27FC236}">
              <a16:creationId xmlns:a16="http://schemas.microsoft.com/office/drawing/2014/main" id="{0622E5A6-6505-1B56-B1D4-DC77D5DFA760}"/>
            </a:ext>
          </a:extLst>
        </cdr:cNvPr>
        <cdr:cNvCxnSpPr/>
      </cdr:nvCxnSpPr>
      <cdr:spPr>
        <a:xfrm xmlns:a="http://schemas.openxmlformats.org/drawingml/2006/main" flipV="1">
          <a:off x="193328" y="145900"/>
          <a:ext cx="0" cy="2202628"/>
        </a:xfrm>
        <a:prstGeom xmlns:a="http://schemas.openxmlformats.org/drawingml/2006/main" prst="line">
          <a:avLst/>
        </a:prstGeom>
        <a:ln xmlns:a="http://schemas.openxmlformats.org/drawingml/2006/main" w="571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0.9006</cdr:y>
    </cdr:from>
    <cdr:to>
      <cdr:x>0.92771</cdr:x>
      <cdr:y>0.9006</cdr:y>
    </cdr:to>
    <cdr:cxnSp macro="">
      <cdr:nvCxnSpPr>
        <cdr:cNvPr id="5" name="Straight Connector 4">
          <a:extLst xmlns:a="http://schemas.openxmlformats.org/drawingml/2006/main">
            <a:ext uri="{FF2B5EF4-FFF2-40B4-BE49-F238E27FC236}">
              <a16:creationId xmlns:a16="http://schemas.microsoft.com/office/drawing/2014/main" id="{C7AA83F0-6DB2-9A19-46EA-DABA36B2B399}"/>
            </a:ext>
          </a:extLst>
        </cdr:cNvPr>
        <cdr:cNvCxnSpPr/>
      </cdr:nvCxnSpPr>
      <cdr:spPr>
        <a:xfrm xmlns:a="http://schemas.openxmlformats.org/drawingml/2006/main">
          <a:off x="0" y="2222126"/>
          <a:ext cx="4141385" cy="0"/>
        </a:xfrm>
        <a:prstGeom xmlns:a="http://schemas.openxmlformats.org/drawingml/2006/main" prst="line">
          <a:avLst/>
        </a:prstGeom>
        <a:ln xmlns:a="http://schemas.openxmlformats.org/drawingml/2006/main" w="571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0.29142</cdr:x>
      <cdr:y>0.04268</cdr:y>
    </cdr:from>
    <cdr:to>
      <cdr:x>0.73387</cdr:x>
      <cdr:y>0.19453</cdr:y>
    </cdr:to>
    <cdr:sp macro="" textlink="">
      <cdr:nvSpPr>
        <cdr:cNvPr id="6" name="TextBox 5">
          <a:extLst xmlns:a="http://schemas.openxmlformats.org/drawingml/2006/main">
            <a:ext uri="{FF2B5EF4-FFF2-40B4-BE49-F238E27FC236}">
              <a16:creationId xmlns:a16="http://schemas.microsoft.com/office/drawing/2014/main" id="{6C45AC59-1DDE-92C6-E001-66CCA00717EF}"/>
            </a:ext>
          </a:extLst>
        </cdr:cNvPr>
        <cdr:cNvSpPr txBox="1"/>
      </cdr:nvSpPr>
      <cdr:spPr>
        <a:xfrm xmlns:a="http://schemas.openxmlformats.org/drawingml/2006/main">
          <a:off x="1300921" y="105302"/>
          <a:ext cx="1975176" cy="3746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Perf/W vs. Time</a:t>
          </a:r>
        </a:p>
      </cdr:txBody>
    </cdr:sp>
  </cdr:relSizeAnchor>
  <cdr:relSizeAnchor xmlns:cdr="http://schemas.openxmlformats.org/drawingml/2006/chartDrawing">
    <cdr:from>
      <cdr:x>0.06907</cdr:x>
      <cdr:y>0.72919</cdr:y>
    </cdr:from>
    <cdr:to>
      <cdr:x>0.73099</cdr:x>
      <cdr:y>0.88104</cdr:y>
    </cdr:to>
    <cdr:sp macro="" textlink="">
      <cdr:nvSpPr>
        <cdr:cNvPr id="7" name="TextBox 6">
          <a:extLst xmlns:a="http://schemas.openxmlformats.org/drawingml/2006/main">
            <a:ext uri="{FF2B5EF4-FFF2-40B4-BE49-F238E27FC236}">
              <a16:creationId xmlns:a16="http://schemas.microsoft.com/office/drawing/2014/main" id="{2A898AC4-F206-A692-32B7-F4DDEAFE836B}"/>
            </a:ext>
          </a:extLst>
        </cdr:cNvPr>
        <cdr:cNvSpPr txBox="1"/>
      </cdr:nvSpPr>
      <cdr:spPr>
        <a:xfrm xmlns:a="http://schemas.openxmlformats.org/drawingml/2006/main" rot="21326047">
          <a:off x="314270" y="1799193"/>
          <a:ext cx="3011852" cy="3746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solidFill>
                <a:srgbClr val="C00000"/>
              </a:solidFill>
            </a:rPr>
            <a:t>Process-Only Iso-Voltage Scaling (1.11x/18mo)</a:t>
          </a:r>
        </a:p>
      </cdr:txBody>
    </cdr:sp>
  </cdr:relSizeAnchor>
</c:userShapes>
</file>

<file path=ppt/drawings/drawing2.xml><?xml version="1.0" encoding="utf-8"?>
<c:userShapes xmlns:c="http://schemas.openxmlformats.org/drawingml/2006/chart">
  <cdr:relSizeAnchor xmlns:cdr="http://schemas.openxmlformats.org/drawingml/2006/chartDrawing">
    <cdr:from>
      <cdr:x>0.04331</cdr:x>
      <cdr:y>0.05913</cdr:y>
    </cdr:from>
    <cdr:to>
      <cdr:x>0.04331</cdr:x>
      <cdr:y>0.95183</cdr:y>
    </cdr:to>
    <cdr:cxnSp macro="">
      <cdr:nvCxnSpPr>
        <cdr:cNvPr id="3" name="Straight Connector 2">
          <a:extLst xmlns:a="http://schemas.openxmlformats.org/drawingml/2006/main">
            <a:ext uri="{FF2B5EF4-FFF2-40B4-BE49-F238E27FC236}">
              <a16:creationId xmlns:a16="http://schemas.microsoft.com/office/drawing/2014/main" id="{0622E5A6-6505-1B56-B1D4-DC77D5DFA760}"/>
            </a:ext>
          </a:extLst>
        </cdr:cNvPr>
        <cdr:cNvCxnSpPr/>
      </cdr:nvCxnSpPr>
      <cdr:spPr>
        <a:xfrm xmlns:a="http://schemas.openxmlformats.org/drawingml/2006/main" flipV="1">
          <a:off x="193328" y="145900"/>
          <a:ext cx="0" cy="2202628"/>
        </a:xfrm>
        <a:prstGeom xmlns:a="http://schemas.openxmlformats.org/drawingml/2006/main" prst="line">
          <a:avLst/>
        </a:prstGeom>
        <a:ln xmlns:a="http://schemas.openxmlformats.org/drawingml/2006/main" w="571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cdr:x>
      <cdr:y>0.9006</cdr:y>
    </cdr:from>
    <cdr:to>
      <cdr:x>0.92771</cdr:x>
      <cdr:y>0.9006</cdr:y>
    </cdr:to>
    <cdr:cxnSp macro="">
      <cdr:nvCxnSpPr>
        <cdr:cNvPr id="5" name="Straight Connector 4">
          <a:extLst xmlns:a="http://schemas.openxmlformats.org/drawingml/2006/main">
            <a:ext uri="{FF2B5EF4-FFF2-40B4-BE49-F238E27FC236}">
              <a16:creationId xmlns:a16="http://schemas.microsoft.com/office/drawing/2014/main" id="{C7AA83F0-6DB2-9A19-46EA-DABA36B2B399}"/>
            </a:ext>
          </a:extLst>
        </cdr:cNvPr>
        <cdr:cNvCxnSpPr/>
      </cdr:nvCxnSpPr>
      <cdr:spPr>
        <a:xfrm xmlns:a="http://schemas.openxmlformats.org/drawingml/2006/main">
          <a:off x="0" y="2222126"/>
          <a:ext cx="4141385" cy="0"/>
        </a:xfrm>
        <a:prstGeom xmlns:a="http://schemas.openxmlformats.org/drawingml/2006/main" prst="line">
          <a:avLst/>
        </a:prstGeom>
        <a:ln xmlns:a="http://schemas.openxmlformats.org/drawingml/2006/main" w="571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0.29142</cdr:x>
      <cdr:y>0.04268</cdr:y>
    </cdr:from>
    <cdr:to>
      <cdr:x>0.73387</cdr:x>
      <cdr:y>0.19453</cdr:y>
    </cdr:to>
    <cdr:sp macro="" textlink="">
      <cdr:nvSpPr>
        <cdr:cNvPr id="6" name="TextBox 5">
          <a:extLst xmlns:a="http://schemas.openxmlformats.org/drawingml/2006/main">
            <a:ext uri="{FF2B5EF4-FFF2-40B4-BE49-F238E27FC236}">
              <a16:creationId xmlns:a16="http://schemas.microsoft.com/office/drawing/2014/main" id="{6C45AC59-1DDE-92C6-E001-66CCA00717EF}"/>
            </a:ext>
          </a:extLst>
        </cdr:cNvPr>
        <cdr:cNvSpPr txBox="1"/>
      </cdr:nvSpPr>
      <cdr:spPr>
        <a:xfrm xmlns:a="http://schemas.openxmlformats.org/drawingml/2006/main">
          <a:off x="1300921" y="105302"/>
          <a:ext cx="1975176" cy="3746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Perf/W vs. Time</a:t>
          </a:r>
        </a:p>
      </cdr:txBody>
    </cdr:sp>
  </cdr:relSizeAnchor>
  <cdr:relSizeAnchor xmlns:cdr="http://schemas.openxmlformats.org/drawingml/2006/chartDrawing">
    <cdr:from>
      <cdr:x>0.06907</cdr:x>
      <cdr:y>0.72919</cdr:y>
    </cdr:from>
    <cdr:to>
      <cdr:x>0.73099</cdr:x>
      <cdr:y>0.88104</cdr:y>
    </cdr:to>
    <cdr:sp macro="" textlink="">
      <cdr:nvSpPr>
        <cdr:cNvPr id="7" name="TextBox 6">
          <a:extLst xmlns:a="http://schemas.openxmlformats.org/drawingml/2006/main">
            <a:ext uri="{FF2B5EF4-FFF2-40B4-BE49-F238E27FC236}">
              <a16:creationId xmlns:a16="http://schemas.microsoft.com/office/drawing/2014/main" id="{2A898AC4-F206-A692-32B7-F4DDEAFE836B}"/>
            </a:ext>
          </a:extLst>
        </cdr:cNvPr>
        <cdr:cNvSpPr txBox="1"/>
      </cdr:nvSpPr>
      <cdr:spPr>
        <a:xfrm xmlns:a="http://schemas.openxmlformats.org/drawingml/2006/main" rot="21326047">
          <a:off x="314270" y="1799193"/>
          <a:ext cx="3011852" cy="3746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solidFill>
                <a:srgbClr val="C00000"/>
              </a:solidFill>
            </a:rPr>
            <a:t>Process-Only Iso-Voltage Scaling (1.11x/18mo)</a:t>
          </a:r>
        </a:p>
      </cdr:txBody>
    </cdr:sp>
  </cdr:relSizeAnchor>
</c:userShapes>
</file>

<file path=ppt/drawings/drawing3.xml><?xml version="1.0" encoding="utf-8"?>
<c:userShapes xmlns:c="http://schemas.openxmlformats.org/drawingml/2006/chart">
  <cdr:relSizeAnchor xmlns:cdr="http://schemas.openxmlformats.org/drawingml/2006/chartDrawing">
    <cdr:from>
      <cdr:x>0.91196</cdr:x>
      <cdr:y>0.19809</cdr:y>
    </cdr:from>
    <cdr:to>
      <cdr:x>1</cdr:x>
      <cdr:y>0.80191</cdr:y>
    </cdr:to>
    <cdr:sp macro="" textlink="">
      <cdr:nvSpPr>
        <cdr:cNvPr id="29" name="TextBox 28">
          <a:extLst xmlns:a="http://schemas.openxmlformats.org/drawingml/2006/main">
            <a:ext uri="{FF2B5EF4-FFF2-40B4-BE49-F238E27FC236}">
              <a16:creationId xmlns:a16="http://schemas.microsoft.com/office/drawing/2014/main" id="{B44B137F-A248-711E-5F43-88D063BEEE3B}"/>
            </a:ext>
          </a:extLst>
        </cdr:cNvPr>
        <cdr:cNvSpPr txBox="1"/>
      </cdr:nvSpPr>
      <cdr:spPr>
        <a:xfrm xmlns:a="http://schemas.openxmlformats.org/drawingml/2006/main" rot="16200000">
          <a:off x="4414139" y="1456843"/>
          <a:ext cx="2062145" cy="5014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400" dirty="0"/>
        </a:p>
      </cdr:txBody>
    </cdr:sp>
  </cdr:relSizeAnchor>
  <cdr:relSizeAnchor xmlns:cdr="http://schemas.openxmlformats.org/drawingml/2006/chartDrawing">
    <cdr:from>
      <cdr:x>0.6028</cdr:x>
      <cdr:y>0.6593</cdr:y>
    </cdr:from>
    <cdr:to>
      <cdr:x>0.81352</cdr:x>
      <cdr:y>0.81654</cdr:y>
    </cdr:to>
    <cdr:sp macro="" textlink="">
      <cdr:nvSpPr>
        <cdr:cNvPr id="30" name="TextBox 29">
          <a:extLst xmlns:a="http://schemas.openxmlformats.org/drawingml/2006/main">
            <a:ext uri="{FF2B5EF4-FFF2-40B4-BE49-F238E27FC236}">
              <a16:creationId xmlns:a16="http://schemas.microsoft.com/office/drawing/2014/main" id="{D1A3CAE1-9212-D675-2607-857727F0256B}"/>
            </a:ext>
          </a:extLst>
        </cdr:cNvPr>
        <cdr:cNvSpPr txBox="1"/>
      </cdr:nvSpPr>
      <cdr:spPr>
        <a:xfrm xmlns:a="http://schemas.openxmlformats.org/drawingml/2006/main">
          <a:off x="6157914" y="3833814"/>
          <a:ext cx="215265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0.21739</cdr:x>
      <cdr:y>0.05232</cdr:y>
    </cdr:from>
    <cdr:to>
      <cdr:x>0.33471</cdr:x>
      <cdr:y>0.72667</cdr:y>
    </cdr:to>
    <cdr:sp macro="" textlink="">
      <cdr:nvSpPr>
        <cdr:cNvPr id="31" name="Rectangle 30">
          <a:extLst xmlns:a="http://schemas.openxmlformats.org/drawingml/2006/main">
            <a:ext uri="{FF2B5EF4-FFF2-40B4-BE49-F238E27FC236}">
              <a16:creationId xmlns:a16="http://schemas.microsoft.com/office/drawing/2014/main" id="{F2947A2B-072F-3D9C-42EF-D0A00B3577A8}"/>
            </a:ext>
          </a:extLst>
        </cdr:cNvPr>
        <cdr:cNvSpPr/>
      </cdr:nvSpPr>
      <cdr:spPr>
        <a:xfrm xmlns:a="http://schemas.openxmlformats.org/drawingml/2006/main">
          <a:off x="1238249" y="178672"/>
          <a:ext cx="668264" cy="2303041"/>
        </a:xfrm>
        <a:prstGeom xmlns:a="http://schemas.openxmlformats.org/drawingml/2006/main" prst="rect">
          <a:avLst/>
        </a:prstGeom>
        <a:solidFill xmlns:a="http://schemas.openxmlformats.org/drawingml/2006/main">
          <a:srgbClr val="C00000">
            <a:alpha val="50000"/>
          </a:srgb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0.33789</cdr:x>
      <cdr:y>0.03517</cdr:y>
    </cdr:from>
    <cdr:to>
      <cdr:x>0.33789</cdr:x>
      <cdr:y>0.75128</cdr:y>
    </cdr:to>
    <cdr:cxnSp macro="">
      <cdr:nvCxnSpPr>
        <cdr:cNvPr id="2" name="Straight Connector 1">
          <a:extLst xmlns:a="http://schemas.openxmlformats.org/drawingml/2006/main">
            <a:ext uri="{FF2B5EF4-FFF2-40B4-BE49-F238E27FC236}">
              <a16:creationId xmlns:a16="http://schemas.microsoft.com/office/drawing/2014/main" id="{F101E6E8-4D56-1E22-7EE2-55FD11206935}"/>
            </a:ext>
          </a:extLst>
        </cdr:cNvPr>
        <cdr:cNvCxnSpPr/>
      </cdr:nvCxnSpPr>
      <cdr:spPr>
        <a:xfrm xmlns:a="http://schemas.openxmlformats.org/drawingml/2006/main">
          <a:off x="1924605" y="120102"/>
          <a:ext cx="0" cy="2445657"/>
        </a:xfrm>
        <a:prstGeom xmlns:a="http://schemas.openxmlformats.org/drawingml/2006/main" prst="line">
          <a:avLst/>
        </a:prstGeom>
        <a:ln xmlns:a="http://schemas.openxmlformats.org/drawingml/2006/main" w="571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0.34007</cdr:x>
      <cdr:y>0.05617</cdr:y>
    </cdr:from>
    <cdr:to>
      <cdr:x>0.46228</cdr:x>
      <cdr:y>0.72668</cdr:y>
    </cdr:to>
    <cdr:sp macro="" textlink="">
      <cdr:nvSpPr>
        <cdr:cNvPr id="3" name="Rectangle 2">
          <a:extLst xmlns:a="http://schemas.openxmlformats.org/drawingml/2006/main">
            <a:ext uri="{FF2B5EF4-FFF2-40B4-BE49-F238E27FC236}">
              <a16:creationId xmlns:a16="http://schemas.microsoft.com/office/drawing/2014/main" id="{88424DEB-A04E-4644-0D59-8254802930B0}"/>
            </a:ext>
          </a:extLst>
        </cdr:cNvPr>
        <cdr:cNvSpPr/>
      </cdr:nvSpPr>
      <cdr:spPr>
        <a:xfrm xmlns:a="http://schemas.openxmlformats.org/drawingml/2006/main">
          <a:off x="1936994" y="191830"/>
          <a:ext cx="696151" cy="2289884"/>
        </a:xfrm>
        <a:prstGeom xmlns:a="http://schemas.openxmlformats.org/drawingml/2006/main" prst="rect">
          <a:avLst/>
        </a:prstGeom>
        <a:solidFill xmlns:a="http://schemas.openxmlformats.org/drawingml/2006/main">
          <a:srgbClr val="FFFF00">
            <a:alpha val="50000"/>
          </a:srgb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0.45895</cdr:x>
      <cdr:y>0.03942</cdr:y>
    </cdr:from>
    <cdr:to>
      <cdr:x>0.45895</cdr:x>
      <cdr:y>0.74479</cdr:y>
    </cdr:to>
    <cdr:cxnSp macro="">
      <cdr:nvCxnSpPr>
        <cdr:cNvPr id="6" name="Straight Connector 5">
          <a:extLst xmlns:a="http://schemas.openxmlformats.org/drawingml/2006/main">
            <a:ext uri="{FF2B5EF4-FFF2-40B4-BE49-F238E27FC236}">
              <a16:creationId xmlns:a16="http://schemas.microsoft.com/office/drawing/2014/main" id="{E7BD688D-A92A-ED1E-79BD-BC390E026A66}"/>
            </a:ext>
          </a:extLst>
        </cdr:cNvPr>
        <cdr:cNvCxnSpPr/>
      </cdr:nvCxnSpPr>
      <cdr:spPr>
        <a:xfrm xmlns:a="http://schemas.openxmlformats.org/drawingml/2006/main">
          <a:off x="2614156" y="134616"/>
          <a:ext cx="0" cy="2408970"/>
        </a:xfrm>
        <a:prstGeom xmlns:a="http://schemas.openxmlformats.org/drawingml/2006/main" prst="line">
          <a:avLst/>
        </a:prstGeom>
        <a:ln xmlns:a="http://schemas.openxmlformats.org/drawingml/2006/main" w="571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249F86-CFA5-4251-BDD5-E0AAD669A64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14397A-656F-494F-BA3C-89A7588D764E}"/>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CFE00AA-E27E-424C-995B-A60B323573E6}" type="datetimeFigureOut">
              <a:rPr lang="en-US" smtClean="0"/>
              <a:t>10/30/23</a:t>
            </a:fld>
            <a:endParaRPr lang="en-US"/>
          </a:p>
        </p:txBody>
      </p:sp>
      <p:sp>
        <p:nvSpPr>
          <p:cNvPr id="4" name="Footer Placeholder 3">
            <a:extLst>
              <a:ext uri="{FF2B5EF4-FFF2-40B4-BE49-F238E27FC236}">
                <a16:creationId xmlns:a16="http://schemas.microsoft.com/office/drawing/2014/main" id="{482EC66C-0E54-4CF5-865E-364BDE00F83F}"/>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AC7C7-A9AE-4FEC-984E-176849B2FCE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355E4A-A5BF-4C80-B7FC-566F577462B0}" type="slidenum">
              <a:rPr lang="en-US" smtClean="0"/>
              <a:t>‹#›</a:t>
            </a:fld>
            <a:endParaRPr lang="en-US"/>
          </a:p>
        </p:txBody>
      </p:sp>
    </p:spTree>
    <p:extLst>
      <p:ext uri="{BB962C8B-B14F-4D97-AF65-F5344CB8AC3E}">
        <p14:creationId xmlns:p14="http://schemas.microsoft.com/office/powerpoint/2010/main" val="124696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201857E-51C6-44BF-AE8B-7C3125AFB944}" type="datetimeFigureOut">
              <a:rPr lang="en-US" smtClean="0"/>
              <a:t>10/30/23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82A0659-2CA1-483B-87CC-EBCE112343BD}" type="slidenum">
              <a:rPr lang="en-US" smtClean="0"/>
              <a:t>‹#›</a:t>
            </a:fld>
            <a:endParaRPr lang="en-US"/>
          </a:p>
        </p:txBody>
      </p:sp>
    </p:spTree>
    <p:extLst>
      <p:ext uri="{BB962C8B-B14F-4D97-AF65-F5344CB8AC3E}">
        <p14:creationId xmlns:p14="http://schemas.microsoft.com/office/powerpoint/2010/main" val="6491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WORDS</a:t>
            </a:r>
          </a:p>
          <a:p>
            <a:r>
              <a:rPr lang="en-US"/>
              <a:t>Slide Transition:  Our main argument/problem statement…</a:t>
            </a:r>
          </a:p>
          <a:p>
            <a:endParaRPr lang="en-US"/>
          </a:p>
          <a:p>
            <a:pPr rtl="0" fontAlgn="ctr">
              <a:spcBef>
                <a:spcPts val="0"/>
              </a:spcBef>
              <a:spcAft>
                <a:spcPts val="0"/>
              </a:spcAft>
              <a:buFont typeface="Arial" panose="020B0604020202020204" pitchFamily="34" charset="0"/>
              <a:buChar char="•"/>
            </a:pPr>
            <a:r>
              <a:rPr lang="en-US" sz="1100">
                <a:effectLst/>
                <a:latin typeface="Calibri" panose="020F0502020204030204" pitchFamily="34" charset="0"/>
              </a:rPr>
              <a:t>Motivational Story</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Earlier this year, Alex and I were running early performance simulations for Rogue River Forest, evaluating different technology options with a relatively crude early performance calculator.</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We found some anomalies that suggested certain SKUs were Vmin limited even when running Integer dominated code.</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Since then, the models have improved, and the Rogue river Forrest situation has improved.</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However, the experience was impactful enough to make us realize that the floor was near, and so the experience inspired us to bring this TSLRP topic this year</a:t>
            </a:r>
          </a:p>
          <a:p>
            <a:pPr marL="742950" lvl="1" indent="-285750" rtl="0" fontAlgn="ctr">
              <a:spcBef>
                <a:spcPts val="0"/>
              </a:spcBef>
              <a:spcAft>
                <a:spcPts val="0"/>
              </a:spcAft>
              <a:buFont typeface="Courier New" panose="02070309020205020404" pitchFamily="49" charset="0"/>
              <a:buChar char="o"/>
            </a:pPr>
            <a:endParaRPr lang="en-US" sz="1100">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 typeface="Courier New" panose="02070309020205020404" pitchFamily="49" charset="0"/>
              <a:buNone/>
              <a:tabLst/>
              <a:defRPr/>
            </a:pPr>
            <a:r>
              <a:rPr lang="en-US" sz="1100">
                <a:effectLst/>
                <a:latin typeface="Calibri" panose="020F0502020204030204" pitchFamily="34" charset="0"/>
              </a:rPr>
              <a:t>Transition: Our main problem statement can be boiled down to 4 main points</a:t>
            </a:r>
          </a:p>
          <a:p>
            <a:pPr marL="0" lvl="0" indent="0" rtl="0" fontAlgn="ctr">
              <a:spcBef>
                <a:spcPts val="0"/>
              </a:spcBef>
              <a:spcAft>
                <a:spcPts val="0"/>
              </a:spcAft>
              <a:buFont typeface="Courier New" panose="02070309020205020404" pitchFamily="49" charset="0"/>
              <a:buNone/>
            </a:pPr>
            <a:endParaRPr lang="en-US" sz="1100">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82A0659-2CA1-483B-87CC-EBCE112343BD}" type="slidenum">
              <a:rPr lang="en-US" smtClean="0"/>
              <a:t>1</a:t>
            </a:fld>
            <a:endParaRPr lang="en-US"/>
          </a:p>
        </p:txBody>
      </p:sp>
    </p:spTree>
    <p:extLst>
      <p:ext uri="{BB962C8B-B14F-4D97-AF65-F5344CB8AC3E}">
        <p14:creationId xmlns:p14="http://schemas.microsoft.com/office/powerpoint/2010/main" val="67609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Third and finally, it matters because competition to deliver power efficiency is intense. </a:t>
            </a:r>
          </a:p>
          <a:p>
            <a:r>
              <a:rPr lang="en-US"/>
              <a:t>Si leadership plus a  “one-size-fits all” CPU is no longer enough to win. </a:t>
            </a:r>
          </a:p>
          <a:p>
            <a:endParaRPr lang="en-US"/>
          </a:p>
          <a:p>
            <a:r>
              <a:rPr lang="en-US"/>
              <a:t>When specialization – either in architecture or in physical design or process - provides a path to more power efficient performance -</a:t>
            </a:r>
          </a:p>
          <a:p>
            <a:r>
              <a:rPr lang="en-US"/>
              <a:t>one-size-fits-all becomes one-size-fits none.</a:t>
            </a:r>
          </a:p>
          <a:p>
            <a:endParaRPr lang="en-US" u="sng"/>
          </a:p>
          <a:p>
            <a:r>
              <a:rPr lang="en-US" u="sng"/>
              <a:t>Our competition is acting:</a:t>
            </a:r>
          </a:p>
          <a:p>
            <a:endParaRPr lang="en-US"/>
          </a:p>
          <a:p>
            <a:pPr marL="171450" indent="-171450">
              <a:buFont typeface="Arial" panose="020B0604020202020204" pitchFamily="34" charset="0"/>
              <a:buChar char="•"/>
            </a:pPr>
            <a:r>
              <a:rPr lang="en-US"/>
              <a:t>Hyper scalars are investing in proprietary custom Si design for their data centers. </a:t>
            </a:r>
          </a:p>
          <a:p>
            <a:pPr marL="171450" indent="-171450">
              <a:buFont typeface="Arial" panose="020B0604020202020204" pitchFamily="34" charset="0"/>
              <a:buChar char="•"/>
            </a:pPr>
            <a:r>
              <a:rPr lang="en-US"/>
              <a:t>Competition is differentiating for power efficiency and aggressively marketing their power efficiency advantages over Intel.</a:t>
            </a:r>
          </a:p>
          <a:p>
            <a:pPr marL="628650" lvl="1" indent="-171450">
              <a:buFont typeface="Arial" panose="020B0604020202020204" pitchFamily="34" charset="0"/>
              <a:buChar char="•"/>
            </a:pPr>
            <a:r>
              <a:rPr lang="en-US"/>
              <a:t>To highlight just one example, Ampere </a:t>
            </a:r>
            <a:r>
              <a:rPr lang="en-US" err="1"/>
              <a:t>AltraMax</a:t>
            </a:r>
            <a:r>
              <a:rPr lang="en-US"/>
              <a:t> claims 2.8x power-efficiency benefit versus 3</a:t>
            </a:r>
            <a:r>
              <a:rPr lang="en-US" baseline="30000"/>
              <a:t>rd</a:t>
            </a:r>
            <a:r>
              <a:rPr lang="en-US"/>
              <a:t> Gen Xeon.</a:t>
            </a:r>
          </a:p>
          <a:p>
            <a:endParaRPr lang="en-US"/>
          </a:p>
          <a:p>
            <a:r>
              <a:rPr lang="en-US"/>
              <a:t>So – to summarize – it matters because: </a:t>
            </a:r>
          </a:p>
          <a:p>
            <a:pPr marL="228600" indent="-228600">
              <a:buAutoNum type="arabicParenR"/>
            </a:pPr>
            <a:r>
              <a:rPr lang="en-US"/>
              <a:t>We’re losing a key tool to continue scaling perf/W..</a:t>
            </a:r>
          </a:p>
          <a:p>
            <a:pPr marL="228600" indent="-228600">
              <a:buAutoNum type="arabicParenR"/>
            </a:pPr>
            <a:r>
              <a:rPr lang="en-US"/>
              <a:t>…at a time when power efficiency is critical…</a:t>
            </a:r>
          </a:p>
          <a:p>
            <a:pPr marL="228600" indent="-228600">
              <a:buAutoNum type="arabicParenR"/>
            </a:pPr>
            <a:r>
              <a:rPr lang="en-US"/>
              <a:t>..and competition to deliver it is fierce.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0659-2CA1-483B-87CC-EBCE112343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928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We’ve already taken a critical first step - with the introduction of the Forest line of E-Core based server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E-core is our perf/W answer to the ARM threat.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But our ARM competition continues to optimize for perf/W and thread density.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AMD/ARM growth in recent years (and in future projections) is tied to their leadership on these metrics.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To win in data center, we need an E-Core optimized without constraint for perf/W and thread density near VMIN.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means fully embracing P-Core/E-Core differentiation, optimizing E-Core for perf/W and density and serving our perf/C focused customers with P-Core.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must also be mindful that ISA convergence is not free; it comes with CDYN taxes that can make us less competitive on perf/W for general purpose compute.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need to make a considered and conscious “bet” on what perf/W cost customers will be willing to pay for the flexibility offered by ISA convergence between PCORE and ECORE.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can consider limiting convergence or investing in uArch strategies to “right size” 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34D47-564B-4DD9-B8B2-977243414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749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core performance versus power for:</a:t>
            </a:r>
          </a:p>
          <a:p>
            <a:pPr marL="171450" indent="-171450">
              <a:buFont typeface="Arial" panose="020B0604020202020204" pitchFamily="34" charset="0"/>
              <a:buChar char="•"/>
            </a:pPr>
            <a:r>
              <a:rPr lang="en-US"/>
              <a:t>Intel’s 2027 E-core (Artic Wolf on 1280) </a:t>
            </a:r>
          </a:p>
          <a:p>
            <a:pPr marL="171450" indent="-171450">
              <a:buFont typeface="Arial" panose="020B0604020202020204" pitchFamily="34" charset="0"/>
              <a:buChar char="•"/>
            </a:pPr>
            <a:r>
              <a:rPr lang="en-US"/>
              <a:t>versus our ARM competition (Neoverse 4 N-Series on N2).</a:t>
            </a:r>
          </a:p>
          <a:p>
            <a:endParaRPr lang="en-US"/>
          </a:p>
          <a:p>
            <a:r>
              <a:rPr lang="en-US"/>
              <a:t>ARW is competitive with N4 on perf/W between 0.5 a Watt and 2 Watts per core.</a:t>
            </a:r>
          </a:p>
          <a:p>
            <a:endParaRPr lang="en-US"/>
          </a:p>
          <a:p>
            <a:r>
              <a:rPr lang="en-US"/>
              <a:t>But ARW bottoms-out just below 0.5W/core at 525mV and N4 scales down to quarter watt/core at 0.6V, achieving lower power/core at higher voltage.</a:t>
            </a:r>
          </a:p>
          <a:p>
            <a:r>
              <a:rPr lang="en-US"/>
              <a:t>This means N-Series will be able to scale-out to higher core count at a given socket power without hitting the VMIN floor.</a:t>
            </a:r>
          </a:p>
          <a:p>
            <a:endParaRPr lang="en-US"/>
          </a:p>
          <a:p>
            <a:r>
              <a:rPr lang="en-US"/>
              <a:t>The Rogue River Forest 384C/350W TCO SKU is already operating near the bottom of the ARW range at &lt;0.5W per core.  E-core inability to scale down per-core power is a competitive exposure for thread density and TCO sensitive applications, especially if ARM N-Series and E-core continue to diverge in future generations.  </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0659-2CA1-483B-87CC-EBCE112343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10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we’ve reviewed what’s changing and why it matters, let’s talk about the solutions proposed in this TSLRP. </a:t>
            </a:r>
          </a:p>
          <a:p>
            <a:endParaRPr lang="en-US"/>
          </a:p>
          <a:p>
            <a:pPr marL="171450" indent="-171450">
              <a:buFont typeface="Arial" panose="020B0604020202020204" pitchFamily="34" charset="0"/>
              <a:buChar char="•"/>
            </a:pPr>
            <a:r>
              <a:rPr lang="en-US"/>
              <a:t>If we recognize our strategic intent to deliver leadership products enabling the world’s most efficient data centers</a:t>
            </a:r>
          </a:p>
          <a:p>
            <a:pPr marL="628650" lvl="1" indent="-171450">
              <a:buFont typeface="Arial" panose="020B0604020202020204" pitchFamily="34" charset="0"/>
              <a:buChar char="•"/>
            </a:pPr>
            <a:r>
              <a:rPr lang="en-US"/>
              <a:t> we must act to define a path to continued perf/W scaling beyond the impending VMIN floor.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We have selected three opportunities for differentiating the data center core for perf/W at low-voltage.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And we have quantified the timeline and scale of their contributions to extending perf/W scaling.</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endParaRPr lang="en-US"/>
          </a:p>
          <a:p>
            <a:pPr marL="0" indent="0">
              <a:buFont typeface="Arial" panose="020B0604020202020204" pitchFamily="34" charset="0"/>
              <a:buNone/>
            </a:pPr>
            <a:r>
              <a:rPr lang="en-US"/>
              <a:t>&lt;&lt;Transition  to Dave here&gt;&gt;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0659-2CA1-483B-87CC-EBCE112343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40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TRANSITION WORDS:</a:t>
            </a:r>
          </a:p>
          <a:p>
            <a:pPr marL="228600" indent="-228600">
              <a:buAutoNum type="arabicParenR"/>
            </a:pPr>
            <a:r>
              <a:rPr lang="en-US"/>
              <a:t>First pillar is process differentiation</a:t>
            </a:r>
          </a:p>
          <a:p>
            <a:pPr marL="228600" indent="-228600">
              <a:buAutoNum type="arabicParenR"/>
            </a:pPr>
            <a:r>
              <a:rPr lang="en-US"/>
              <a:t>These three pillars are not mutually exclusive</a:t>
            </a:r>
          </a:p>
          <a:p>
            <a:pPr marL="228600" indent="-228600">
              <a:buAutoNum type="arabicParenR"/>
            </a:pPr>
            <a:r>
              <a:rPr lang="en-US"/>
              <a:t>Beyond CMOS…</a:t>
            </a:r>
          </a:p>
          <a:p>
            <a:pPr marL="0" indent="0">
              <a:buNone/>
            </a:pPr>
            <a:r>
              <a:rPr lang="en-US"/>
              <a:t>NEXT SLIDE: Lets look at each of these three pillars in a bit more detail</a:t>
            </a:r>
          </a:p>
          <a:p>
            <a:pPr marL="0" indent="0">
              <a:buNone/>
            </a:pPr>
            <a:endParaRPr lang="en-US"/>
          </a:p>
          <a:p>
            <a:pPr marL="0" indent="0">
              <a:buNone/>
            </a:pPr>
            <a:endParaRPr lang="en-US"/>
          </a:p>
          <a:p>
            <a:pPr marL="171450" indent="-171450">
              <a:buFont typeface="Arial" panose="020B0604020202020204" pitchFamily="34" charset="0"/>
              <a:buChar char="•"/>
            </a:pPr>
            <a:r>
              <a:rPr lang="en-US"/>
              <a:t>To tackle the performance challenge at </a:t>
            </a:r>
            <a:r>
              <a:rPr lang="en-US" err="1"/>
              <a:t>Vmin</a:t>
            </a:r>
            <a:r>
              <a:rPr lang="en-US"/>
              <a:t>, we’ve identified 3 distinct actionable pillars which can extend our perf/W scaling near </a:t>
            </a:r>
            <a:r>
              <a:rPr lang="en-US" err="1"/>
              <a:t>Vmin</a:t>
            </a:r>
            <a:endParaRPr lang="en-US"/>
          </a:p>
          <a:p>
            <a:pPr marL="628650" lvl="1" indent="-171450">
              <a:buFont typeface="Arial" panose="020B0604020202020204" pitchFamily="34" charset="0"/>
              <a:buChar char="•"/>
            </a:pPr>
            <a:r>
              <a:rPr lang="en-US"/>
              <a:t>The first pillar is process differentiation.  By sacrificing high-end voltage, we can create a process variant that better optimizes transistor performance at low volage.</a:t>
            </a:r>
          </a:p>
          <a:p>
            <a:pPr marL="628650" lvl="1" indent="-171450">
              <a:buFont typeface="Arial" panose="020B0604020202020204" pitchFamily="34" charset="0"/>
              <a:buChar char="•"/>
            </a:pPr>
            <a:r>
              <a:rPr lang="en-US"/>
              <a:t>Next is physical differentiation.  By targeting a low-voltage optimized physical hardening of RTL, we can get improved perf/W over our current one-size-fits-all approach.</a:t>
            </a:r>
          </a:p>
          <a:p>
            <a:pPr marL="628650" lvl="1" indent="-171450">
              <a:buFont typeface="Arial" panose="020B0604020202020204" pitchFamily="34" charset="0"/>
              <a:buChar char="•"/>
            </a:pPr>
            <a:r>
              <a:rPr lang="en-US"/>
              <a:t>The third pillar focuses on microarchitectural work.   By adding </a:t>
            </a:r>
            <a:r>
              <a:rPr lang="en-US" err="1"/>
              <a:t>Vmin</a:t>
            </a:r>
            <a:r>
              <a:rPr lang="en-US"/>
              <a:t> focused and power efficiency focused features to the design, we can further extend our perf/W scaling.</a:t>
            </a:r>
          </a:p>
          <a:p>
            <a:pPr marL="171450" lvl="0" indent="-171450">
              <a:buFont typeface="Arial" panose="020B0604020202020204" pitchFamily="34" charset="0"/>
              <a:buChar char="•"/>
            </a:pPr>
            <a:r>
              <a:rPr lang="en-US"/>
              <a:t>These three pillars are not mutually exclusive – instead we expect that these can be phased in over time to extend our scaling.</a:t>
            </a:r>
          </a:p>
          <a:p>
            <a:pPr marL="171450" lvl="0" indent="-171450">
              <a:buFont typeface="Arial" panose="020B0604020202020204" pitchFamily="34" charset="0"/>
              <a:buChar char="•"/>
            </a:pPr>
            <a:r>
              <a:rPr lang="en-US"/>
              <a:t>However, there will come a point where these three pillars run out of gas, and when that happens we need a disruptive change.</a:t>
            </a:r>
          </a:p>
          <a:p>
            <a:pPr marL="171450" lvl="0" indent="-171450">
              <a:buFont typeface="Arial" panose="020B0604020202020204" pitchFamily="34" charset="0"/>
              <a:buChar char="•"/>
            </a:pPr>
            <a:r>
              <a:rPr lang="en-US"/>
              <a:t>Beyond CMOS devices have the promise to break-through our CMOS </a:t>
            </a:r>
            <a:r>
              <a:rPr lang="en-US" err="1"/>
              <a:t>Vmin</a:t>
            </a:r>
            <a:r>
              <a:rPr lang="en-US"/>
              <a:t> problems with promises of </a:t>
            </a:r>
            <a:r>
              <a:rPr lang="en-US" err="1"/>
              <a:t>productizible</a:t>
            </a:r>
            <a:r>
              <a:rPr lang="en-US"/>
              <a:t> devices running near 200mV supply voltage without the leakage problems of current CMOS.  These are outside the scope of this TSLRP effort, but they do form an important bookend for the TSLRP work.</a:t>
            </a:r>
          </a:p>
          <a:p>
            <a:pPr marL="171450" lvl="0" indent="-171450">
              <a:buFont typeface="Arial" panose="020B0604020202020204" pitchFamily="34" charset="0"/>
              <a:buChar char="•"/>
            </a:pPr>
            <a:r>
              <a:rPr lang="en-US"/>
              <a:t>Now lets look at each of these three pillars in a bit more detail</a:t>
            </a:r>
          </a:p>
          <a:p>
            <a:pPr marL="628650" lvl="1" indent="-171450">
              <a:buFont typeface="Arial" panose="020B0604020202020204" pitchFamily="34" charset="0"/>
              <a:buChar char="•"/>
            </a:pPr>
            <a:endParaRPr lang="en-US"/>
          </a:p>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82A0659-2CA1-483B-87CC-EBCE112343BD}" type="slidenum">
              <a:rPr lang="en-US" smtClean="0"/>
              <a:t>14</a:t>
            </a:fld>
            <a:endParaRPr lang="en-US"/>
          </a:p>
        </p:txBody>
      </p:sp>
    </p:spTree>
    <p:extLst>
      <p:ext uri="{BB962C8B-B14F-4D97-AF65-F5344CB8AC3E}">
        <p14:creationId xmlns:p14="http://schemas.microsoft.com/office/powerpoint/2010/main" val="372330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WORDS:</a:t>
            </a:r>
          </a:p>
          <a:p>
            <a:pPr marL="228600" indent="-228600">
              <a:buAutoNum type="arabicParenR"/>
            </a:pPr>
            <a:r>
              <a:rPr lang="en-US"/>
              <a:t>The benefit</a:t>
            </a:r>
          </a:p>
          <a:p>
            <a:pPr marL="228600" indent="-228600">
              <a:buAutoNum type="arabicParenR"/>
            </a:pPr>
            <a:r>
              <a:rPr lang="en-US"/>
              <a:t>However, this isn’t “for free”/MAIN CHALLENGES</a:t>
            </a:r>
          </a:p>
          <a:p>
            <a:pPr marL="228600" indent="-228600">
              <a:buAutoNum type="arabicParenR"/>
            </a:pPr>
            <a:r>
              <a:rPr lang="en-US"/>
              <a:t>We still need to invest</a:t>
            </a:r>
          </a:p>
          <a:p>
            <a:pPr marL="0" indent="0">
              <a:buNone/>
            </a:pPr>
            <a:r>
              <a:rPr lang="en-US"/>
              <a:t>NEXT SLIDE: Now lets look at the capacitance optimized e-core</a:t>
            </a:r>
          </a:p>
        </p:txBody>
      </p:sp>
      <p:sp>
        <p:nvSpPr>
          <p:cNvPr id="4" name="Slide Number Placeholder 3"/>
          <p:cNvSpPr>
            <a:spLocks noGrp="1"/>
          </p:cNvSpPr>
          <p:nvPr>
            <p:ph type="sldNum" sz="quarter" idx="5"/>
          </p:nvPr>
        </p:nvSpPr>
        <p:spPr/>
        <p:txBody>
          <a:bodyPr/>
          <a:lstStyle/>
          <a:p>
            <a:fld id="{C82A0659-2CA1-483B-87CC-EBCE112343BD}" type="slidenum">
              <a:rPr lang="en-US" smtClean="0"/>
              <a:t>15</a:t>
            </a:fld>
            <a:endParaRPr lang="en-US"/>
          </a:p>
        </p:txBody>
      </p:sp>
    </p:spTree>
    <p:extLst>
      <p:ext uri="{BB962C8B-B14F-4D97-AF65-F5344CB8AC3E}">
        <p14:creationId xmlns:p14="http://schemas.microsoft.com/office/powerpoint/2010/main" val="2147446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WORDS:</a:t>
            </a:r>
          </a:p>
          <a:p>
            <a:pPr marL="228600" indent="-228600">
              <a:buAutoNum type="arabicParenR"/>
            </a:pPr>
            <a:r>
              <a:rPr lang="en-US"/>
              <a:t>By using the smaller standard cell </a:t>
            </a:r>
            <a:r>
              <a:rPr lang="en-US" err="1"/>
              <a:t>ht</a:t>
            </a:r>
            <a:r>
              <a:rPr lang="en-US"/>
              <a:t> library, we’re able to produce</a:t>
            </a:r>
          </a:p>
          <a:p>
            <a:pPr marL="228600" indent="-228600">
              <a:buAutoNum type="arabicParenR"/>
            </a:pPr>
            <a:r>
              <a:rPr lang="en-US"/>
              <a:t>But again, this isn’t for free/CHALLENGES</a:t>
            </a:r>
          </a:p>
          <a:p>
            <a:pPr marL="0" indent="0">
              <a:buNone/>
            </a:pPr>
            <a:r>
              <a:rPr lang="en-US"/>
              <a:t>NEXT SLIDE: Finally lets look at some microarchitectural improvement</a:t>
            </a:r>
          </a:p>
          <a:p>
            <a:pPr marL="0" lvl="0" indent="0">
              <a:buFont typeface="Arial" panose="020B0604020202020204" pitchFamily="34" charset="0"/>
              <a:buNone/>
            </a:pPr>
            <a:endParaRPr lang="en-US"/>
          </a:p>
          <a:p>
            <a:pPr marL="457200" lvl="1" indent="0">
              <a:buFont typeface="Arial" panose="020B0604020202020204" pitchFamily="34" charset="0"/>
              <a:buNone/>
            </a:pPr>
            <a:endParaRPr lang="en-US"/>
          </a:p>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C82A0659-2CA1-483B-87CC-EBCE112343BD}" type="slidenum">
              <a:rPr lang="en-US" smtClean="0"/>
              <a:t>16</a:t>
            </a:fld>
            <a:endParaRPr lang="en-US"/>
          </a:p>
        </p:txBody>
      </p:sp>
    </p:spTree>
    <p:extLst>
      <p:ext uri="{BB962C8B-B14F-4D97-AF65-F5344CB8AC3E}">
        <p14:creationId xmlns:p14="http://schemas.microsoft.com/office/powerpoint/2010/main" val="397432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WORDS:</a:t>
            </a:r>
          </a:p>
          <a:p>
            <a:pPr marL="228600" indent="-228600">
              <a:buAutoNum type="arabicParenR"/>
            </a:pPr>
            <a:r>
              <a:rPr lang="en-US"/>
              <a:t>First we have a set of synergistic microarchitectural features</a:t>
            </a:r>
          </a:p>
          <a:p>
            <a:pPr marL="228600" indent="-228600">
              <a:buAutoNum type="arabicParenR"/>
            </a:pPr>
            <a:r>
              <a:rPr lang="en-US"/>
              <a:t>Low-voltage specific</a:t>
            </a:r>
          </a:p>
          <a:p>
            <a:pPr marL="0" indent="0">
              <a:buNone/>
            </a:pPr>
            <a:r>
              <a:rPr lang="en-US"/>
              <a:t>NEXT SLIDE: With some combination of these three pillars of differentiation, we believe we can stave off the worst of the upcoming Vmin floor</a:t>
            </a:r>
          </a:p>
        </p:txBody>
      </p:sp>
      <p:sp>
        <p:nvSpPr>
          <p:cNvPr id="4" name="Slide Number Placeholder 3"/>
          <p:cNvSpPr>
            <a:spLocks noGrp="1"/>
          </p:cNvSpPr>
          <p:nvPr>
            <p:ph type="sldNum" sz="quarter" idx="5"/>
          </p:nvPr>
        </p:nvSpPr>
        <p:spPr/>
        <p:txBody>
          <a:bodyPr/>
          <a:lstStyle/>
          <a:p>
            <a:fld id="{C82A0659-2CA1-483B-87CC-EBCE112343BD}" type="slidenum">
              <a:rPr lang="en-US" smtClean="0"/>
              <a:t>17</a:t>
            </a:fld>
            <a:endParaRPr lang="en-US"/>
          </a:p>
        </p:txBody>
      </p:sp>
    </p:spTree>
    <p:extLst>
      <p:ext uri="{BB962C8B-B14F-4D97-AF65-F5344CB8AC3E}">
        <p14:creationId xmlns:p14="http://schemas.microsoft.com/office/powerpoint/2010/main" val="1136516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a:t>Now that Dave has explained the process, physical hardening, and architectural opportunities to optimize E-core for perf/W at low-V, I’ll show how they can extend our ability to deliver generational perf/W in the data center. </a:t>
            </a:r>
          </a:p>
          <a:p>
            <a:pPr marL="0" lvl="0" indent="0">
              <a:buFont typeface="Arial" panose="020B0604020202020204" pitchFamily="34" charset="0"/>
              <a:buNone/>
            </a:pPr>
            <a:endParaRPr lang="en-US"/>
          </a:p>
          <a:p>
            <a:pPr marL="0" lvl="0" indent="0">
              <a:buFont typeface="Arial" panose="020B0604020202020204" pitchFamily="34" charset="0"/>
              <a:buNone/>
            </a:pPr>
            <a:r>
              <a:rPr lang="en-US"/>
              <a:t>Our projections – illustrated in these charts – show a bleak future if we choose not to act.</a:t>
            </a:r>
          </a:p>
          <a:p>
            <a:pPr marL="0" lvl="0" indent="0">
              <a:buFont typeface="Arial" panose="020B0604020202020204" pitchFamily="34" charset="0"/>
              <a:buNone/>
            </a:pPr>
            <a:endParaRPr lang="en-US"/>
          </a:p>
          <a:p>
            <a:pPr marL="0" lvl="0" indent="0">
              <a:buFont typeface="Arial" panose="020B0604020202020204" pitchFamily="34" charset="0"/>
              <a:buNone/>
            </a:pPr>
            <a:r>
              <a:rPr lang="en-US"/>
              <a:t>The left chart shows generational perf/W scaling – starting with RRF - for a core with 1X gen to gen performance. The right chart shows the associated core voltage.</a:t>
            </a:r>
          </a:p>
          <a:p>
            <a:pPr marL="0" lvl="0" indent="0">
              <a:buFont typeface="Arial" panose="020B0604020202020204" pitchFamily="34" charset="0"/>
              <a:buNone/>
            </a:pPr>
            <a:r>
              <a:rPr lang="en-US"/>
              <a:t>You can also interpret the perf/W scaling as the amount of course count scaling we can fit in the same power budget.</a:t>
            </a:r>
          </a:p>
          <a:p>
            <a:pPr marL="0" lvl="0" indent="0">
              <a:buFont typeface="Arial" panose="020B0604020202020204" pitchFamily="34" charset="0"/>
              <a:buNone/>
            </a:pPr>
            <a:endParaRPr lang="en-US"/>
          </a:p>
          <a:p>
            <a:pPr marL="0" lvl="0" indent="0">
              <a:buFont typeface="Arial" panose="020B0604020202020204" pitchFamily="34" charset="0"/>
              <a:buNone/>
            </a:pPr>
            <a:r>
              <a:rPr lang="en-US"/>
              <a:t>We are already challenged to meet our generational perf/W scaling target for Rogue River Forest and heavier workloads are already near the VMIN floor.</a:t>
            </a:r>
          </a:p>
          <a:p>
            <a:pPr marL="0" lvl="0" indent="0">
              <a:buFont typeface="Arial" panose="020B0604020202020204" pitchFamily="34" charset="0"/>
              <a:buNone/>
            </a:pPr>
            <a:endParaRPr lang="en-US"/>
          </a:p>
          <a:p>
            <a:pPr marL="0" lvl="0" indent="0">
              <a:buFont typeface="Arial" panose="020B0604020202020204" pitchFamily="34" charset="0"/>
              <a:buNone/>
            </a:pPr>
            <a:r>
              <a:rPr lang="en-US"/>
              <a:t>If we do nothing, these heavier workloads will reach the VMIN floor within 2 more generations.</a:t>
            </a:r>
          </a:p>
          <a:p>
            <a:pPr marL="0" lvl="0" indent="0">
              <a:buFont typeface="Arial" panose="020B0604020202020204" pitchFamily="34" charset="0"/>
              <a:buNone/>
            </a:pPr>
            <a:endParaRPr lang="en-US"/>
          </a:p>
          <a:p>
            <a:pPr marL="0" lvl="0" indent="0">
              <a:buFont typeface="Arial" panose="020B0604020202020204" pitchFamily="34" charset="0"/>
              <a:buNone/>
            </a:pPr>
            <a:r>
              <a:rPr lang="en-US"/>
              <a:t>Furthermore, given the steeper slope of the VF curve near VMIN and the requirement not to invert per core performance, the “do-nothing” approach will be increasingly challenged on generational perf/W until finally hitting VMIN.</a:t>
            </a:r>
          </a:p>
          <a:p>
            <a:pPr marL="0" lv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C82A0659-2CA1-483B-87CC-EBCE112343BD}" type="slidenum">
              <a:rPr lang="en-US" smtClean="0"/>
              <a:t>18</a:t>
            </a:fld>
            <a:endParaRPr lang="en-US"/>
          </a:p>
        </p:txBody>
      </p:sp>
    </p:spTree>
    <p:extLst>
      <p:ext uri="{BB962C8B-B14F-4D97-AF65-F5344CB8AC3E}">
        <p14:creationId xmlns:p14="http://schemas.microsoft.com/office/powerpoint/2010/main" val="3158621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a:t>Fortunately, investing in a capacitance-optimized E-Core with low-V process and synergistic uArch features in the three generations after RRF dramatically improves the picture. </a:t>
            </a:r>
          </a:p>
          <a:p>
            <a:pPr marL="0" lvl="0" indent="0">
              <a:buFont typeface="Arial" panose="020B0604020202020204" pitchFamily="34" charset="0"/>
              <a:buNone/>
            </a:pPr>
            <a:endParaRPr lang="en-US"/>
          </a:p>
          <a:p>
            <a:pPr marL="0" lvl="0" indent="0">
              <a:buFont typeface="Arial" panose="020B0604020202020204" pitchFamily="34" charset="0"/>
              <a:buNone/>
            </a:pPr>
            <a:r>
              <a:rPr lang="en-US"/>
              <a:t>With these investments, we believe we can achieve 1.25-1.3X perf/W scaling in each of those three generations while delaying the VMIN floor to ~2033.</a:t>
            </a:r>
          </a:p>
          <a:p>
            <a:pPr marL="0" lvl="0" indent="0">
              <a:buFont typeface="Arial" panose="020B0604020202020204" pitchFamily="34" charset="0"/>
              <a:buNone/>
            </a:pPr>
            <a:endParaRPr lang="en-US"/>
          </a:p>
          <a:p>
            <a:pPr marL="0" lvl="0" indent="0">
              <a:buFont typeface="Arial" panose="020B0604020202020204" pitchFamily="34" charset="0"/>
              <a:buNone/>
            </a:pPr>
            <a:r>
              <a:rPr lang="en-US"/>
              <a:t> </a:t>
            </a:r>
          </a:p>
        </p:txBody>
      </p:sp>
      <p:sp>
        <p:nvSpPr>
          <p:cNvPr id="4" name="Slide Number Placeholder 3"/>
          <p:cNvSpPr>
            <a:spLocks noGrp="1"/>
          </p:cNvSpPr>
          <p:nvPr>
            <p:ph type="sldNum" sz="quarter" idx="5"/>
          </p:nvPr>
        </p:nvSpPr>
        <p:spPr/>
        <p:txBody>
          <a:bodyPr/>
          <a:lstStyle/>
          <a:p>
            <a:fld id="{C82A0659-2CA1-483B-87CC-EBCE112343BD}" type="slidenum">
              <a:rPr lang="en-US" smtClean="0"/>
              <a:t>19</a:t>
            </a:fld>
            <a:endParaRPr lang="en-US"/>
          </a:p>
        </p:txBody>
      </p:sp>
    </p:spTree>
    <p:extLst>
      <p:ext uri="{BB962C8B-B14F-4D97-AF65-F5344CB8AC3E}">
        <p14:creationId xmlns:p14="http://schemas.microsoft.com/office/powerpoint/2010/main" val="98062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WORDS</a:t>
            </a:r>
          </a:p>
          <a:p>
            <a:r>
              <a:rPr lang="en-US"/>
              <a:t>1. First, …</a:t>
            </a:r>
          </a:p>
          <a:p>
            <a:r>
              <a:rPr lang="en-US"/>
              <a:t>2. Second, …</a:t>
            </a:r>
          </a:p>
          <a:p>
            <a:r>
              <a:rPr lang="en-US"/>
              <a:t>3. Third, …</a:t>
            </a:r>
          </a:p>
          <a:p>
            <a:r>
              <a:rPr lang="en-US"/>
              <a:t>4. And 4</a:t>
            </a:r>
            <a:r>
              <a:rPr lang="en-US" baseline="30000"/>
              <a:t>th</a:t>
            </a:r>
            <a:r>
              <a:rPr lang="en-US"/>
              <a:t>,…</a:t>
            </a:r>
          </a:p>
          <a:p>
            <a:r>
              <a:rPr lang="en-US"/>
              <a:t>SLIDE CHANGE: Finally, 5</a:t>
            </a:r>
            <a:r>
              <a:rPr lang="en-US" baseline="30000"/>
              <a:t>th</a:t>
            </a:r>
            <a:r>
              <a:rPr lang="en-US"/>
              <a:t>, or “the good news”</a:t>
            </a:r>
          </a:p>
          <a:p>
            <a:endParaRPr lang="en-US"/>
          </a:p>
          <a:p>
            <a:pPr rtl="0" fontAlgn="ctr">
              <a:spcBef>
                <a:spcPts val="0"/>
              </a:spcBef>
              <a:spcAft>
                <a:spcPts val="0"/>
              </a:spcAft>
              <a:buFont typeface="Arial" panose="020B0604020202020204" pitchFamily="34" charset="0"/>
              <a:buChar char="•"/>
            </a:pPr>
            <a:r>
              <a:rPr lang="en-US" sz="1100">
                <a:effectLst/>
                <a:latin typeface="Calibri" panose="020F0502020204030204" pitchFamily="34" charset="0"/>
              </a:rPr>
              <a:t>Our main problem statement can be boiled down to 5 main points</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First, Data center revenue is driven by delivering best-in-class Perf/W and Perf/TCO</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Second, about half of our perf/W gains per generation come from the process, and half comes from our ability to scale voltage down to make power room to augment our core count</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Third, we are approaching a CMOS voltage floor that will stymie this strategy</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Fourth, many of our competitors are in a better position to compete in this perf/watt space at Vmin, especially in segments where  customers care less about single-threaded performance minimums.</a:t>
            </a:r>
          </a:p>
          <a:p>
            <a:pPr marL="742950" marR="0" lvl="1" indent="-285750" algn="l" defTabSz="914400" rtl="0" eaLnBrk="1" fontAlgn="ctr" latinLnBrk="0" hangingPunct="1">
              <a:lnSpc>
                <a:spcPct val="100000"/>
              </a:lnSpc>
              <a:spcBef>
                <a:spcPts val="0"/>
              </a:spcBef>
              <a:spcAft>
                <a:spcPts val="0"/>
              </a:spcAft>
              <a:buClrTx/>
              <a:buSzTx/>
              <a:buFont typeface="Courier New" panose="02070309020205020404" pitchFamily="49" charset="0"/>
              <a:buChar char="o"/>
              <a:tabLst/>
              <a:defRPr/>
            </a:pPr>
            <a:r>
              <a:rPr lang="en-US" sz="1100">
                <a:effectLst/>
                <a:latin typeface="Calibri" panose="020F0502020204030204" pitchFamily="34" charset="0"/>
              </a:rPr>
              <a:t>Finally, through a behavioral right-hand turn in multiple areas we as an IDM control, we can turn our projected weakness into a strength – re-establishing leadership in throughput computing for the next decade, and for the next 25 minutes we will outline our vision of how to do that.</a:t>
            </a:r>
          </a:p>
          <a:p>
            <a:pPr marL="742950" lvl="1" indent="-285750" rtl="0" fontAlgn="ctr">
              <a:spcBef>
                <a:spcPts val="0"/>
              </a:spcBef>
              <a:spcAft>
                <a:spcPts val="0"/>
              </a:spcAft>
              <a:buFont typeface="Courier New" panose="02070309020205020404" pitchFamily="49" charset="0"/>
              <a:buChar char="o"/>
            </a:pPr>
            <a:endParaRPr lang="en-US" sz="1100">
              <a:effectLst/>
              <a:latin typeface="Calibri" panose="020F0502020204030204" pitchFamily="34" charset="0"/>
            </a:endParaRP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0659-2CA1-483B-87CC-EBCE112343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553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Putting this all together,  we can show how these differentiations enable a viable perf/W roadmap to 2035.</a:t>
            </a:r>
          </a:p>
          <a:p>
            <a:endParaRPr lang="en-US"/>
          </a:p>
          <a:p>
            <a:r>
              <a:rPr lang="en-US"/>
              <a:t>[1]</a:t>
            </a:r>
          </a:p>
          <a:p>
            <a:r>
              <a:rPr lang="en-US"/>
              <a:t>As we showed in the last section, if we do nothing, we expect to deliver generational perf/W below our business targets until we hit the VMIN floor within two generation of RRF.</a:t>
            </a:r>
          </a:p>
          <a:p>
            <a:endParaRPr lang="en-US"/>
          </a:p>
          <a:p>
            <a:r>
              <a:rPr lang="en-US"/>
              <a:t>[2]</a:t>
            </a:r>
          </a:p>
          <a:p>
            <a:r>
              <a:rPr lang="en-US"/>
              <a:t>To improve this picture, we must embrace </a:t>
            </a:r>
            <a:r>
              <a:rPr lang="en-US" err="1"/>
              <a:t>Pcore</a:t>
            </a:r>
            <a:r>
              <a:rPr lang="en-US"/>
              <a:t>/</a:t>
            </a:r>
            <a:r>
              <a:rPr lang="en-US" err="1"/>
              <a:t>Ecore</a:t>
            </a:r>
            <a:r>
              <a:rPr lang="en-US"/>
              <a:t> differentiation and shift perf/Core customers to PCORE, allowing E-core to differentiate without constraint for perf/W at </a:t>
            </a:r>
            <a:r>
              <a:rPr lang="en-US" err="1"/>
              <a:t>lowV</a:t>
            </a:r>
            <a:r>
              <a:rPr lang="en-US"/>
              <a:t>.</a:t>
            </a:r>
          </a:p>
          <a:p>
            <a:pPr marL="0" indent="0">
              <a:buFont typeface="Arial" panose="020B0604020202020204" pitchFamily="34" charset="0"/>
              <a:buNone/>
            </a:pPr>
            <a:endParaRPr lang="en-US"/>
          </a:p>
          <a:p>
            <a:pPr marL="0" indent="0">
              <a:buFont typeface="Arial" panose="020B0604020202020204" pitchFamily="34" charset="0"/>
              <a:buNone/>
            </a:pPr>
            <a:r>
              <a:rPr lang="en-US"/>
              <a:t>[3]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We must then invest in optimizing a version of  E-core for perf/W through low-V process, capacitance optimized hardening design, and synergistic uArch.</a:t>
            </a:r>
          </a:p>
          <a:p>
            <a:pPr marL="0" indent="0">
              <a:buFont typeface="Arial" panose="020B0604020202020204" pitchFamily="34" charset="0"/>
              <a:buNone/>
            </a:pPr>
            <a:r>
              <a:rPr lang="en-US"/>
              <a:t>By phasing in these three perf/W optimizations in the generations after RRF, we can meet our generational perf/W targets and delay hitting the voltage floor until ~2033.</a:t>
            </a:r>
          </a:p>
          <a:p>
            <a:pPr marL="0" indent="0">
              <a:buFont typeface="Arial" panose="020B0604020202020204" pitchFamily="34" charset="0"/>
              <a:buNone/>
            </a:pPr>
            <a:endParaRPr lang="en-US"/>
          </a:p>
          <a:p>
            <a:pPr marL="0" indent="0">
              <a:buFont typeface="Arial" panose="020B0604020202020204" pitchFamily="34" charset="0"/>
              <a:buNone/>
            </a:pPr>
            <a:r>
              <a:rPr lang="en-US"/>
              <a:t>[4]</a:t>
            </a:r>
          </a:p>
          <a:p>
            <a:pPr marL="0" indent="0">
              <a:buFont typeface="Arial" panose="020B0604020202020204" pitchFamily="34" charset="0"/>
              <a:buNone/>
            </a:pPr>
            <a:r>
              <a:rPr lang="en-US"/>
              <a:t>By 2033, Beyond CMOS solutions could be commercially viable, IF we invest in time.</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C82A0659-2CA1-483B-87CC-EBCE112343BD}" type="slidenum">
              <a:rPr lang="en-US" smtClean="0"/>
              <a:t>20</a:t>
            </a:fld>
            <a:endParaRPr lang="en-US"/>
          </a:p>
        </p:txBody>
      </p:sp>
    </p:spTree>
    <p:extLst>
      <p:ext uri="{BB962C8B-B14F-4D97-AF65-F5344CB8AC3E}">
        <p14:creationId xmlns:p14="http://schemas.microsoft.com/office/powerpoint/2010/main" val="4089435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graph at left shows that if our industry fails to deliver perf/W scaling to match the pace of compute demand increase, the percent of global energy spent on computing will rise until it becomes limited by market dynamics.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Julien Sebot will update on the status of the 2021 Beyond CMOS TSD in the next presentation, but “in a nutshell” these devices provide non-linear improvements in perf/W at voltages well below the current CMOS VMIN floor. </a:t>
            </a:r>
          </a:p>
          <a:p>
            <a:endParaRPr lang="en-US"/>
          </a:p>
          <a:p>
            <a:r>
              <a:rPr lang="en-US"/>
              <a:t>The investments proposed in this TSRLP are complementary – not mutually exclusive – with Beyond CMOS. </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C82A0659-2CA1-483B-87CC-EBCE112343BD}" type="slidenum">
              <a:rPr lang="en-US" smtClean="0"/>
              <a:t>21</a:t>
            </a:fld>
            <a:endParaRPr lang="en-US"/>
          </a:p>
        </p:txBody>
      </p:sp>
    </p:spTree>
    <p:extLst>
      <p:ext uri="{BB962C8B-B14F-4D97-AF65-F5344CB8AC3E}">
        <p14:creationId xmlns:p14="http://schemas.microsoft.com/office/powerpoint/2010/main" val="3758115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will our beliefs influence our approach?</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we believe that the market won’t support the perf/core trade-offs required to optimize for perf/W we can choose to continue re-using the client-optimized E-Core in server products.   Given the criticality of perf/W for data center scale-out, we believe this approach risks losing market to ARM-based solutions and failing to meet our RISE power efficiency goals. </a:t>
            </a:r>
          </a:p>
          <a:p>
            <a:endParaRPr lang="en-US"/>
          </a:p>
          <a:p>
            <a:r>
              <a:rPr lang="en-US"/>
              <a:t>If we believe the market will reward a perf/W differentiated ECORE but that Beyond CMOS isn’t ready for “prime time” in 2033 we could take a “wait and see approach” on Beyond CMOS. </a:t>
            </a:r>
          </a:p>
          <a:p>
            <a:r>
              <a:rPr lang="en-US"/>
              <a:t>All options for acting first require investment in low-V process, E-core low-V perf/W optimization, and synergistic uArch work. After implementing these optimizations, this “wait and see approach” would use further investment in low-V specific uArch to “buy more time” until a later Beyond CMOS intercept.</a:t>
            </a:r>
          </a:p>
          <a:p>
            <a:endParaRPr lang="en-US"/>
          </a:p>
          <a:p>
            <a:r>
              <a:rPr lang="en-US"/>
              <a:t>A critical strategic risk with this approach is that TSMC and our design competition beat us to commercializing Beyond CMOS and gain a significant process and competitive advantage. We know our foundry competition is investing in Beyond CMOS – a patent search completed as part of the 2021 TSD showed a significant uptick in filings in this space starting in 2015.</a:t>
            </a:r>
          </a:p>
          <a:p>
            <a:endParaRPr lang="en-US"/>
          </a:p>
          <a:p>
            <a:r>
              <a:rPr lang="en-US"/>
              <a:t>If we see a strategic opportunity to lead the next power efficiency breakthrough and re-establish unquestioned process leadership, we could make a “big bet” on accelerating “Beyond CMOS” and strive to be the first in the industry to commercialize it. In this case, we might avoid investment in low-V specific microarchitectural work and transition to Beyond CMOS sooner.  </a:t>
            </a:r>
          </a:p>
          <a:p>
            <a:endParaRPr lang="en-US"/>
          </a:p>
          <a:p>
            <a:r>
              <a:rPr lang="en-US"/>
              <a:t>If we have made our case successfully, then no one in this audience believes that “doing nothing” is a viable option.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0659-2CA1-483B-87CC-EBCE112343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569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move forward, we need to remove the roadblocks that have thwarted previous attempts at optimization.</a:t>
            </a:r>
          </a:p>
          <a:p>
            <a:endParaRPr lang="en-US"/>
          </a:p>
          <a:p>
            <a:r>
              <a:rPr lang="en-US"/>
              <a:t>With client Nova Lake construction, which is trending toward re-use for Razor Lake, the compute die includes voltage regulators and other analog content that can’t be designed on the low-V optimized process.  </a:t>
            </a:r>
          </a:p>
          <a:p>
            <a:r>
              <a:rPr lang="en-US"/>
              <a:t>We also need client volume to ramp a process node and have resource constraints which limit us to a maximum of two process node implementations per core architecture.</a:t>
            </a:r>
          </a:p>
          <a:p>
            <a:r>
              <a:rPr lang="en-US"/>
              <a:t>Put this all together, and we are forced to re-use the traditionally-optimized core on traditionally-optimized process in data center products.   </a:t>
            </a:r>
          </a:p>
          <a:p>
            <a:r>
              <a:rPr lang="en-US"/>
              <a:t>We saw this with the cancellation of 78.4 and convergence of NVL/DMR to a shared Panther Cove core on 78.6.  </a:t>
            </a:r>
          </a:p>
          <a:p>
            <a:r>
              <a:rPr lang="en-US"/>
              <a:t>And we’re at risk of repeating this story for Arctic Wolf and Rogue River Forest, with client construction forcing 1280 to lead with a traditionally-optimized variant.</a:t>
            </a:r>
          </a:p>
          <a:p>
            <a:endParaRPr lang="en-US"/>
          </a:p>
          <a:p>
            <a:r>
              <a:rPr lang="en-US"/>
              <a:t>Adding a dedicated server E-core hardening removes the client analog roadblock but would likely delay low-V implementation if we assume client ramps the process and TD ramps on a single process variant.</a:t>
            </a:r>
          </a:p>
          <a:p>
            <a:endParaRPr lang="en-US"/>
          </a:p>
          <a:p>
            <a:r>
              <a:rPr lang="en-US"/>
              <a:t>But if client can eventually remove analog roadblocks through disaggregation and find architectural solutions to deliver perf/core at lower voltage, we could ramp the process with a perf/W focused low-V optimized variant. </a:t>
            </a:r>
          </a:p>
          <a:p>
            <a:r>
              <a:rPr lang="en-US"/>
              <a:t>While process would not limit core IP sharing in this scenario, there may still be motivation to diverge at the VMIN floor, given client desire to take perf/W scaling on the “red arrows” on the graphs Dave showed earlier  – performance at iso power – while server prefers to follow the “green arrows” – power reduction at iso performance.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0659-2CA1-483B-87CC-EBCE112343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566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call to action outlines the necessary next steps to lead on data center perf/W. </a:t>
            </a:r>
          </a:p>
          <a:p>
            <a:endParaRPr lang="en-US"/>
          </a:p>
          <a:p>
            <a:r>
              <a:rPr lang="en-US"/>
              <a:t>First, we must finally take the first steps in the 1280 timeframe for Rogue River Forest or the next Forest generation.</a:t>
            </a:r>
          </a:p>
          <a:p>
            <a:r>
              <a:rPr lang="en-US"/>
              <a:t>DEG must develop a capacitance optimized E-core hardening and define intercept timeline, either Artic Wolf or the next E-Core Golden Eagle. </a:t>
            </a:r>
          </a:p>
          <a:p>
            <a:r>
              <a:rPr lang="en-US"/>
              <a:t>And TD must invest to develop low-V optimized process on 1280.</a:t>
            </a:r>
          </a:p>
          <a:p>
            <a:endParaRPr lang="en-US"/>
          </a:p>
          <a:p>
            <a:r>
              <a:rPr lang="en-US"/>
              <a:t>Second, we must align on a longer-term corporate strategy for the next phase of perf/W leadership: </a:t>
            </a:r>
          </a:p>
          <a:p>
            <a:r>
              <a:rPr lang="en-US"/>
              <a:t>Can we remove the roadblocks to leading with low-V optimized process on 1282?</a:t>
            </a:r>
          </a:p>
          <a:p>
            <a:r>
              <a:rPr lang="en-US"/>
              <a:t>When will we invest to commercialize Beyond CMOS</a:t>
            </a:r>
          </a:p>
          <a:p>
            <a:r>
              <a:rPr lang="en-US"/>
              <a:t>And what additional investments in E-core differentiation may be required to lead on perf/W until we reach this inflection point.</a:t>
            </a:r>
          </a:p>
          <a:p>
            <a:endParaRPr lang="en-US"/>
          </a:p>
          <a:p>
            <a:endParaRPr lang="en-US"/>
          </a:p>
        </p:txBody>
      </p:sp>
      <p:sp>
        <p:nvSpPr>
          <p:cNvPr id="4" name="Slide Number Placeholder 3"/>
          <p:cNvSpPr>
            <a:spLocks noGrp="1"/>
          </p:cNvSpPr>
          <p:nvPr>
            <p:ph type="sldNum" sz="quarter" idx="5"/>
          </p:nvPr>
        </p:nvSpPr>
        <p:spPr/>
        <p:txBody>
          <a:bodyPr/>
          <a:lstStyle/>
          <a:p>
            <a:fld id="{C82A0659-2CA1-483B-87CC-EBCE112343BD}" type="slidenum">
              <a:rPr lang="en-US" smtClean="0"/>
              <a:t>24</a:t>
            </a:fld>
            <a:endParaRPr lang="en-US"/>
          </a:p>
        </p:txBody>
      </p:sp>
    </p:spTree>
    <p:extLst>
      <p:ext uri="{BB962C8B-B14F-4D97-AF65-F5344CB8AC3E}">
        <p14:creationId xmlns:p14="http://schemas.microsoft.com/office/powerpoint/2010/main" val="58342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CHANGE: Let’s talk about what is changing</a:t>
            </a:r>
          </a:p>
          <a:p>
            <a:endParaRPr lang="en-US"/>
          </a:p>
          <a:p>
            <a:pPr rtl="0" fontAlgn="ctr">
              <a:spcBef>
                <a:spcPts val="0"/>
              </a:spcBef>
              <a:spcAft>
                <a:spcPts val="0"/>
              </a:spcAft>
              <a:buFont typeface="Arial" panose="020B0604020202020204" pitchFamily="34" charset="0"/>
              <a:buChar char="•"/>
            </a:pPr>
            <a:r>
              <a:rPr lang="en-US" sz="1100">
                <a:effectLst/>
                <a:latin typeface="Calibri" panose="020F0502020204030204" pitchFamily="34" charset="0"/>
              </a:rPr>
              <a:t> Through a behavioral right-hand turn in multiple areas we as an IDM control, we can turn our projected weakness into a strength – re-establishing leadership in throughput computing for the next decade, and for the next 25 minutes we will outline our vision of how to do that.</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0659-2CA1-483B-87CC-EBCE112343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63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WORDS:</a:t>
            </a:r>
          </a:p>
          <a:p>
            <a:r>
              <a:rPr lang="en-US"/>
              <a:t>1. A presentation by “Dennis Buss” titled “When MOSFET Switches become MOSFET Dimmers”</a:t>
            </a:r>
          </a:p>
          <a:p>
            <a:r>
              <a:rPr lang="en-US"/>
              <a:t>2. If this problem has been around for over 20 years, what has changed?</a:t>
            </a:r>
          </a:p>
          <a:p>
            <a:r>
              <a:rPr lang="en-US"/>
              <a:t>SLIDE CHANGE: We need a plan</a:t>
            </a:r>
          </a:p>
          <a:p>
            <a:endParaRPr lang="en-US"/>
          </a:p>
          <a:p>
            <a:pPr rtl="0" fontAlgn="ctr">
              <a:spcBef>
                <a:spcPts val="0"/>
              </a:spcBef>
              <a:spcAft>
                <a:spcPts val="0"/>
              </a:spcAft>
              <a:buFont typeface="Arial" panose="020B0604020202020204" pitchFamily="34" charset="0"/>
              <a:buChar char="•"/>
            </a:pPr>
            <a:r>
              <a:rPr lang="en-US" sz="1100">
                <a:effectLst/>
                <a:latin typeface="Calibri" panose="020F0502020204030204" pitchFamily="34" charset="0"/>
              </a:rPr>
              <a:t>Lets dig in a bit to that Vmin floor</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Attended first ISSCC in 2002, and one thing I remember from that conference was a special topic delivered by Dennis Buss from Texas Instruments titled "When MOSFET Switches Become MOSFET Dimmers"</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In that talk, Dennis presented the graphic shown on the left</a:t>
            </a:r>
          </a:p>
          <a:p>
            <a:pPr marL="1143000" lvl="2" indent="-228600" rtl="0" fontAlgn="ctr">
              <a:spcBef>
                <a:spcPts val="0"/>
              </a:spcBef>
              <a:spcAft>
                <a:spcPts val="0"/>
              </a:spcAft>
              <a:buFont typeface="Arial" panose="020B0604020202020204" pitchFamily="34" charset="0"/>
              <a:buChar char="•"/>
            </a:pPr>
            <a:r>
              <a:rPr lang="en-US" sz="1100">
                <a:effectLst/>
                <a:latin typeface="Calibri" panose="020F0502020204030204" pitchFamily="34" charset="0"/>
              </a:rPr>
              <a:t>Depicting a donkey-</a:t>
            </a:r>
            <a:r>
              <a:rPr lang="en-US" sz="1100" err="1">
                <a:effectLst/>
                <a:latin typeface="Calibri" panose="020F0502020204030204" pitchFamily="34" charset="0"/>
              </a:rPr>
              <a:t>kong</a:t>
            </a:r>
            <a:r>
              <a:rPr lang="en-US" sz="1100">
                <a:effectLst/>
                <a:latin typeface="Calibri" panose="020F0502020204030204" pitchFamily="34" charset="0"/>
              </a:rPr>
              <a:t> like </a:t>
            </a:r>
            <a:r>
              <a:rPr lang="en-US" sz="1100" err="1">
                <a:effectLst/>
                <a:latin typeface="Calibri" panose="020F0502020204030204" pitchFamily="34" charset="0"/>
              </a:rPr>
              <a:t>gorrilla</a:t>
            </a:r>
            <a:r>
              <a:rPr lang="en-US" sz="1100">
                <a:effectLst/>
                <a:latin typeface="Calibri" panose="020F0502020204030204" pitchFamily="34" charset="0"/>
              </a:rPr>
              <a:t> trying to compress voltage, but that voltage was held up by two "difficult to compress" forces</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Looking back, Dennis was about 98% right in his observations.  So if this problem has known for 20 years, what has changed.</a:t>
            </a:r>
          </a:p>
          <a:p>
            <a:pPr marL="742950" lvl="1" indent="-285750" rtl="0" fontAlgn="ctr">
              <a:spcBef>
                <a:spcPts val="0"/>
              </a:spcBef>
              <a:spcAft>
                <a:spcPts val="0"/>
              </a:spcAft>
              <a:buFont typeface="Courier New" panose="02070309020205020404" pitchFamily="49" charset="0"/>
              <a:buChar char="o"/>
            </a:pPr>
            <a:r>
              <a:rPr lang="en-US" sz="1100">
                <a:effectLst/>
                <a:latin typeface="Calibri" panose="020F0502020204030204" pitchFamily="34" charset="0"/>
              </a:rPr>
              <a:t>Well, simply put, </a:t>
            </a:r>
            <a:r>
              <a:rPr lang="en-US" sz="1100" err="1">
                <a:effectLst/>
                <a:latin typeface="Calibri" panose="020F0502020204030204" pitchFamily="34" charset="0"/>
              </a:rPr>
              <a:t>whats</a:t>
            </a:r>
            <a:r>
              <a:rPr lang="en-US" sz="1100">
                <a:effectLst/>
                <a:latin typeface="Calibri" panose="020F0502020204030204" pitchFamily="34" charset="0"/>
              </a:rPr>
              <a:t> changing is how close we are to hitting it.  20 years ago, we were much more focused on aggressively pursuing Dennard scaling and reaping the exponential rewards of Moore's law.  Now we are much closer to hitting the floor, and we need a plan.</a:t>
            </a:r>
          </a:p>
          <a:p>
            <a:pPr marL="0" lvl="0" indent="0" rtl="0" fontAlgn="ctr">
              <a:spcBef>
                <a:spcPts val="0"/>
              </a:spcBef>
              <a:spcAft>
                <a:spcPts val="0"/>
              </a:spcAft>
              <a:buFont typeface="Courier New" panose="02070309020205020404" pitchFamily="49" charset="0"/>
              <a:buNone/>
            </a:pPr>
            <a:endParaRPr lang="en-US" sz="1100">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 typeface="Courier New" panose="02070309020205020404" pitchFamily="49" charset="0"/>
              <a:buNone/>
              <a:tabLst/>
              <a:defRPr/>
            </a:pPr>
            <a:r>
              <a:rPr lang="en-US" sz="1100">
                <a:effectLst/>
                <a:latin typeface="Calibri" panose="020F0502020204030204" pitchFamily="34" charset="0"/>
              </a:rPr>
              <a:t>Transition:</a:t>
            </a:r>
          </a:p>
          <a:p>
            <a:pPr marL="0" lvl="0" indent="0" rtl="0" fontAlgn="ctr">
              <a:spcBef>
                <a:spcPts val="0"/>
              </a:spcBef>
              <a:spcAft>
                <a:spcPts val="0"/>
              </a:spcAft>
              <a:buFont typeface="Courier New" panose="02070309020205020404" pitchFamily="49" charset="0"/>
              <a:buNone/>
            </a:pPr>
            <a:endParaRPr lang="en-US" sz="1100">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C82A0659-2CA1-483B-87CC-EBCE112343BD}" type="slidenum">
              <a:rPr lang="en-US" smtClean="0"/>
              <a:t>4</a:t>
            </a:fld>
            <a:endParaRPr lang="en-US"/>
          </a:p>
        </p:txBody>
      </p:sp>
    </p:spTree>
    <p:extLst>
      <p:ext uri="{BB962C8B-B14F-4D97-AF65-F5344CB8AC3E}">
        <p14:creationId xmlns:p14="http://schemas.microsoft.com/office/powerpoint/2010/main" val="111308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WORDS:</a:t>
            </a:r>
          </a:p>
          <a:p>
            <a:r>
              <a:rPr lang="en-US"/>
              <a:t>1. If you ask a technologist from TD…</a:t>
            </a:r>
          </a:p>
          <a:p>
            <a:r>
              <a:rPr lang="en-US"/>
              <a:t>2. If you ask a product guy…</a:t>
            </a:r>
          </a:p>
          <a:p>
            <a:r>
              <a:rPr lang="en-US"/>
              <a:t>3. For this presentation</a:t>
            </a:r>
          </a:p>
          <a:p>
            <a:r>
              <a:rPr lang="en-US"/>
              <a:t>SLIDE CHANGE: Consequences of hitting Vmin</a:t>
            </a:r>
          </a:p>
          <a:p>
            <a:endParaRPr lang="en-US"/>
          </a:p>
          <a:p>
            <a:endParaRPr lang="en-US"/>
          </a:p>
        </p:txBody>
      </p:sp>
      <p:sp>
        <p:nvSpPr>
          <p:cNvPr id="4" name="Slide Number Placeholder 3"/>
          <p:cNvSpPr>
            <a:spLocks noGrp="1"/>
          </p:cNvSpPr>
          <p:nvPr>
            <p:ph type="sldNum" sz="quarter" idx="5"/>
          </p:nvPr>
        </p:nvSpPr>
        <p:spPr/>
        <p:txBody>
          <a:bodyPr/>
          <a:lstStyle/>
          <a:p>
            <a:fld id="{C82A0659-2CA1-483B-87CC-EBCE112343BD}" type="slidenum">
              <a:rPr lang="en-US" smtClean="0"/>
              <a:t>5</a:t>
            </a:fld>
            <a:endParaRPr lang="en-US"/>
          </a:p>
        </p:txBody>
      </p:sp>
    </p:spTree>
    <p:extLst>
      <p:ext uri="{BB962C8B-B14F-4D97-AF65-F5344CB8AC3E}">
        <p14:creationId xmlns:p14="http://schemas.microsoft.com/office/powerpoint/2010/main" val="181744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WORDS:</a:t>
            </a:r>
          </a:p>
          <a:p>
            <a:r>
              <a:rPr lang="en-US"/>
              <a:t>1. Starting at the bottom…</a:t>
            </a:r>
          </a:p>
          <a:p>
            <a:r>
              <a:rPr lang="en-US"/>
              <a:t>2. Next, we have voltage variation..</a:t>
            </a:r>
          </a:p>
          <a:p>
            <a:r>
              <a:rPr lang="en-US"/>
              <a:t>3. Next, we have overdrive…</a:t>
            </a:r>
          </a:p>
          <a:p>
            <a:r>
              <a:rPr lang="en-US"/>
              <a:t>4. Finally, we add…</a:t>
            </a:r>
          </a:p>
          <a:p>
            <a:r>
              <a:rPr lang="en-US"/>
              <a:t>5. Now, as we scale into subsequent technology nodes</a:t>
            </a:r>
          </a:p>
          <a:p>
            <a:r>
              <a:rPr lang="en-US"/>
              <a:t>SLIDE CHANGE: Lets look at the consequences of hitting Vmin</a:t>
            </a:r>
          </a:p>
          <a:p>
            <a:endParaRPr lang="en-US"/>
          </a:p>
        </p:txBody>
      </p:sp>
      <p:sp>
        <p:nvSpPr>
          <p:cNvPr id="4" name="Slide Number Placeholder 3"/>
          <p:cNvSpPr>
            <a:spLocks noGrp="1"/>
          </p:cNvSpPr>
          <p:nvPr>
            <p:ph type="sldNum" sz="quarter" idx="5"/>
          </p:nvPr>
        </p:nvSpPr>
        <p:spPr/>
        <p:txBody>
          <a:bodyPr/>
          <a:lstStyle/>
          <a:p>
            <a:fld id="{C82A0659-2CA1-483B-87CC-EBCE112343BD}" type="slidenum">
              <a:rPr lang="en-US" smtClean="0"/>
              <a:t>6</a:t>
            </a:fld>
            <a:endParaRPr lang="en-US"/>
          </a:p>
        </p:txBody>
      </p:sp>
    </p:spTree>
    <p:extLst>
      <p:ext uri="{BB962C8B-B14F-4D97-AF65-F5344CB8AC3E}">
        <p14:creationId xmlns:p14="http://schemas.microsoft.com/office/powerpoint/2010/main" val="227731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WORDS:</a:t>
            </a:r>
          </a:p>
          <a:p>
            <a:r>
              <a:rPr lang="en-US"/>
              <a:t>1. Losing horizontal scaling cuts our Perf/W gains in half, but there is a greater consequence</a:t>
            </a:r>
          </a:p>
          <a:p>
            <a:r>
              <a:rPr lang="en-US"/>
              <a:t>SLIDE CHANGE: After I introduce you…</a:t>
            </a:r>
          </a:p>
          <a:p>
            <a:endParaRPr lang="en-US"/>
          </a:p>
        </p:txBody>
      </p:sp>
      <p:sp>
        <p:nvSpPr>
          <p:cNvPr id="4" name="Slide Number Placeholder 3"/>
          <p:cNvSpPr>
            <a:spLocks noGrp="1"/>
          </p:cNvSpPr>
          <p:nvPr>
            <p:ph type="sldNum" sz="quarter" idx="5"/>
          </p:nvPr>
        </p:nvSpPr>
        <p:spPr/>
        <p:txBody>
          <a:bodyPr/>
          <a:lstStyle/>
          <a:p>
            <a:fld id="{C82A0659-2CA1-483B-87CC-EBCE112343BD}" type="slidenum">
              <a:rPr lang="en-US" smtClean="0"/>
              <a:t>7</a:t>
            </a:fld>
            <a:endParaRPr lang="en-US"/>
          </a:p>
        </p:txBody>
      </p:sp>
    </p:spTree>
    <p:extLst>
      <p:ext uri="{BB962C8B-B14F-4D97-AF65-F5344CB8AC3E}">
        <p14:creationId xmlns:p14="http://schemas.microsoft.com/office/powerpoint/2010/main" val="27548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matters to Intel for three key reasons.</a:t>
            </a:r>
          </a:p>
          <a:p>
            <a:endParaRPr lang="en-US"/>
          </a:p>
          <a:p>
            <a:r>
              <a:rPr lang="en-US"/>
              <a:t>[CLICK]</a:t>
            </a:r>
          </a:p>
          <a:p>
            <a:endParaRPr lang="en-US"/>
          </a:p>
          <a:p>
            <a:r>
              <a:rPr lang="en-US"/>
              <a:t>First, our post-RHT strategy breaks at the </a:t>
            </a:r>
            <a:r>
              <a:rPr lang="en-US" err="1"/>
              <a:t>Vmin</a:t>
            </a:r>
            <a:r>
              <a:rPr lang="en-US"/>
              <a:t> floor.</a:t>
            </a:r>
          </a:p>
          <a:p>
            <a:endParaRPr lang="en-US"/>
          </a:p>
          <a:p>
            <a:r>
              <a:rPr lang="en-US"/>
              <a:t>Two decades ago, Pat led Intel on the first “Right Hand Turn”. </a:t>
            </a:r>
          </a:p>
          <a:p>
            <a:endParaRPr lang="en-US"/>
          </a:p>
          <a:p>
            <a:r>
              <a:rPr lang="en-US"/>
              <a:t>Recognizing a limit to frequency and power-density scaling, this “Right-Hand Turn” launched a new core count scaling strategy.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[CLICK]</a:t>
            </a:r>
          </a:p>
          <a:p>
            <a:pPr marL="171450" indent="-171450">
              <a:buFont typeface="Arial" panose="020B0604020202020204" pitchFamily="34" charset="0"/>
              <a:buChar char="•"/>
            </a:pPr>
            <a:endParaRPr lang="en-US"/>
          </a:p>
          <a:p>
            <a:r>
              <a:rPr lang="en-US"/>
              <a:t>Since then, data center has followed this new formula to deliver perf/W:</a:t>
            </a:r>
          </a:p>
          <a:p>
            <a:pPr marL="171450" indent="-171450">
              <a:buFont typeface="Arial" panose="020B0604020202020204" pitchFamily="34" charset="0"/>
              <a:buChar char="•"/>
            </a:pPr>
            <a:r>
              <a:rPr lang="en-US"/>
              <a:t>Increasing core count and instructions per cycle (or IPC) a rate exceeding process CDYN scaling</a:t>
            </a:r>
          </a:p>
          <a:p>
            <a:pPr marL="171450" indent="-171450">
              <a:buFont typeface="Arial" panose="020B0604020202020204" pitchFamily="34" charset="0"/>
              <a:buChar char="•"/>
            </a:pPr>
            <a:r>
              <a:rPr lang="en-US"/>
              <a:t>Reducing voltage to achieve perf/W targets. </a:t>
            </a:r>
          </a:p>
          <a:p>
            <a:pPr marL="171450" indent="-171450">
              <a:buFont typeface="Arial" panose="020B0604020202020204" pitchFamily="34" charset="0"/>
              <a:buChar char="•"/>
            </a:pPr>
            <a:endParaRPr lang="en-US"/>
          </a:p>
          <a:p>
            <a:r>
              <a:rPr lang="en-US"/>
              <a:t>Between HSW and SPR we increased the total CDYN of the core array by 3X and reduced voltage from 1V to 0.67V</a:t>
            </a:r>
          </a:p>
          <a:p>
            <a:r>
              <a:rPr lang="en-US"/>
              <a:t>This trend continued with another 2X increase in CDYN from SPR to GNR.</a:t>
            </a:r>
          </a:p>
          <a:p>
            <a:endParaRPr lang="en-US"/>
          </a:p>
          <a:p>
            <a:r>
              <a:rPr lang="en-US"/>
              <a:t>[CLICK]</a:t>
            </a:r>
          </a:p>
          <a:p>
            <a:endParaRPr lang="en-US"/>
          </a:p>
          <a:p>
            <a:r>
              <a:rPr lang="en-US"/>
              <a:t>This formula will break when we hit the VMIN floor, and we lose a critical tool for delivering perf/W scaling.</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0659-2CA1-483B-87CC-EBCE112343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92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Second, it matters because power efficiency is critical for Intel’s future success.</a:t>
            </a:r>
          </a:p>
          <a:p>
            <a:r>
              <a:rPr lang="en-US"/>
              <a:t>  </a:t>
            </a:r>
          </a:p>
          <a:p>
            <a:r>
              <a:rPr lang="en-US"/>
              <a:t>Customers are increasingly escalating when Intel’s perf/W lags competition.</a:t>
            </a:r>
          </a:p>
          <a:p>
            <a:r>
              <a:rPr lang="en-US"/>
              <a:t>In the example at left, where the graph shows Milan matching SPR performance at much lower power, Microsoft highlighted lower cores/rack and higher TCO versus AMD </a:t>
            </a:r>
            <a:r>
              <a:rPr lang="en-US">
                <a:sym typeface="Wingdings" panose="05000000000000000000" pitchFamily="2" charset="2"/>
              </a:rPr>
              <a:t>as a factor putting their purchase of SPR at risk.</a:t>
            </a:r>
            <a:endParaRPr lang="en-US"/>
          </a:p>
          <a:p>
            <a:endParaRPr lang="en-US"/>
          </a:p>
          <a:p>
            <a:r>
              <a:rPr lang="en-US"/>
              <a:t>And in addition to the business imperative to lead on perf/W, our corporate RISE goals require us to achieve 10X energy efficiency improvement by 2030.</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0659-2CA1-483B-87CC-EBCE112343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227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Blu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4B2D0C8-0A60-4406-A27E-E225961EE319}"/>
              </a:ext>
              <a:ext uri="{C183D7F6-B498-43B3-948B-1728B52AA6E4}">
                <adec:decorative xmlns:adec="http://schemas.microsoft.com/office/drawing/2017/decorative" val="1"/>
              </a:ext>
            </a:extLst>
          </p:cNvPr>
          <p:cNvGrpSpPr/>
          <p:nvPr/>
        </p:nvGrpSpPr>
        <p:grpSpPr>
          <a:xfrm>
            <a:off x="573803" y="0"/>
            <a:ext cx="5941297" cy="6392520"/>
            <a:chOff x="573803" y="0"/>
            <a:chExt cx="5941297" cy="6392520"/>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rgbClr val="76C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rgbClr val="00A3F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rgbClr val="0068B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6" y="0"/>
              <a:ext cx="5046694" cy="5390896"/>
            </a:xfrm>
            <a:prstGeom prst="rect">
              <a:avLst/>
            </a:prstGeom>
            <a:gradFill>
              <a:gsLst>
                <a:gs pos="49000">
                  <a:schemeClr val="bg2">
                    <a:alpha val="56000"/>
                  </a:schemeClr>
                </a:gs>
                <a:gs pos="100000">
                  <a:schemeClr val="bg2">
                    <a:lumMod val="75000"/>
                  </a:schemeClr>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542537" y="1635111"/>
            <a:ext cx="4972563" cy="1874852"/>
          </a:xfrm>
        </p:spPr>
        <p:txBody>
          <a:bodyPr anchor="b">
            <a:normAutofit/>
          </a:bodyPr>
          <a:lstStyle>
            <a:lvl1pPr algn="l">
              <a:defRPr sz="5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p:nvPr>
        </p:nvSpPr>
        <p:spPr>
          <a:xfrm>
            <a:off x="1542537" y="3602038"/>
            <a:ext cx="4972563"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71574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duotone>
              <a:schemeClr val="accent1">
                <a:shade val="45000"/>
                <a:satMod val="135000"/>
              </a:schemeClr>
              <a:prstClr val="white"/>
            </a:duotone>
            <a:lum/>
            <a:extLst>
              <a:ext uri="{BEBA8EAE-BF5A-486C-A8C5-ECC9F3942E4B}">
                <a14:imgProps xmlns:a14="http://schemas.microsoft.com/office/drawing/2010/main">
                  <a14:imgLayer r:embed="rId3">
                    <a14:imgEffect>
                      <a14:colorTemperature colorTemp="5400"/>
                    </a14:imgEffect>
                    <a14:imgEffect>
                      <a14:brightnessContrast bright="20000" contrast="-20000"/>
                    </a14:imgEffect>
                  </a14:imgLayer>
                </a14:imgProps>
              </a:ext>
            </a:extLst>
          </a:blip>
          <a:srcRect/>
          <a:stretch>
            <a:fillRect b="6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384F43-A769-08C2-1032-3089ABD9F188}"/>
              </a:ext>
            </a:extLst>
          </p:cNvPr>
          <p:cNvSpPr>
            <a:spLocks noGrp="1"/>
          </p:cNvSpPr>
          <p:nvPr>
            <p:ph type="title" hasCustomPrompt="1"/>
          </p:nvPr>
        </p:nvSpPr>
        <p:spPr>
          <a:xfrm>
            <a:off x="380999" y="221694"/>
            <a:ext cx="11430001" cy="1199822"/>
          </a:xfrm>
        </p:spPr>
        <p:txBody>
          <a:bodyPr>
            <a:normAutofit/>
          </a:bodyPr>
          <a:lstStyle>
            <a:lvl1pPr>
              <a:defRPr sz="4800"/>
            </a:lvl1pPr>
          </a:lstStyle>
          <a:p>
            <a:r>
              <a:rPr lang="en-US"/>
              <a:t>Click to edit title style</a:t>
            </a:r>
          </a:p>
        </p:txBody>
      </p:sp>
    </p:spTree>
    <p:extLst>
      <p:ext uri="{BB962C8B-B14F-4D97-AF65-F5344CB8AC3E}">
        <p14:creationId xmlns:p14="http://schemas.microsoft.com/office/powerpoint/2010/main" val="1308632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74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hasCustomPrompt="1"/>
          </p:nvPr>
        </p:nvSpPr>
        <p:spPr>
          <a:xfrm>
            <a:off x="380999" y="221694"/>
            <a:ext cx="11430001" cy="1199822"/>
          </a:xfrm>
        </p:spPr>
        <p:txBody>
          <a:bodyPr>
            <a:normAutofit/>
          </a:bodyPr>
          <a:lstStyle>
            <a:lvl1pPr>
              <a:defRPr sz="4800"/>
            </a:lvl1pPr>
          </a:lstStyle>
          <a:p>
            <a:r>
              <a:rPr lang="en-US"/>
              <a:t>Click to edit title style</a:t>
            </a:r>
          </a:p>
        </p:txBody>
      </p:sp>
    </p:spTree>
    <p:extLst>
      <p:ext uri="{BB962C8B-B14F-4D97-AF65-F5344CB8AC3E}">
        <p14:creationId xmlns:p14="http://schemas.microsoft.com/office/powerpoint/2010/main" val="201875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7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400"/>
                    </a14:imgEffect>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1430000" cy="1199822"/>
          </a:xfrm>
        </p:spPr>
        <p:txBody>
          <a:bodyPr>
            <a:normAutofit/>
          </a:bodyPr>
          <a:lstStyle>
            <a:lvl1pPr>
              <a:defRPr sz="4800"/>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1487056"/>
            <a:ext cx="11430000" cy="4689908"/>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490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pos="2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hasCustomPrompt="1"/>
          </p:nvPr>
        </p:nvSpPr>
        <p:spPr>
          <a:xfrm>
            <a:off x="381000" y="221694"/>
            <a:ext cx="11430000" cy="1199822"/>
          </a:xfrm>
        </p:spPr>
        <p:txBody>
          <a:bodyPr>
            <a:normAutofit/>
          </a:bodyPr>
          <a:lstStyle>
            <a:lvl1pPr>
              <a:defRPr sz="4800"/>
            </a:lvl1pPr>
          </a:lstStyle>
          <a:p>
            <a:r>
              <a:rPr lang="en-US"/>
              <a:t>Click to edit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hasCustomPrompt="1"/>
          </p:nvPr>
        </p:nvSpPr>
        <p:spPr>
          <a:xfrm>
            <a:off x="381000" y="1487056"/>
            <a:ext cx="11430000" cy="4689908"/>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14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400"/>
                    </a14:imgEffect>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0999" y="221694"/>
            <a:ext cx="11430001" cy="1199822"/>
          </a:xfrm>
        </p:spPr>
        <p:txBody>
          <a:bodyPr>
            <a:normAutofit/>
          </a:bodyPr>
          <a:lstStyle>
            <a:lvl1pPr>
              <a:defRPr sz="4800"/>
            </a:lvl1p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376638"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1243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74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Two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hasCustomPrompt="1"/>
          </p:nvPr>
        </p:nvSpPr>
        <p:spPr>
          <a:xfrm>
            <a:off x="380999" y="221694"/>
            <a:ext cx="11430001" cy="1199822"/>
          </a:xfrm>
        </p:spPr>
        <p:txBody>
          <a:bodyPr>
            <a:normAutofit/>
          </a:bodyPr>
          <a:lstStyle>
            <a:lvl1pPr>
              <a:defRPr sz="4800"/>
            </a:lvl1pPr>
          </a:lstStyle>
          <a:p>
            <a:r>
              <a:rPr lang="en-US"/>
              <a:t>Click to edit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hasCustomPrompt="1"/>
          </p:nvPr>
        </p:nvSpPr>
        <p:spPr>
          <a:xfrm>
            <a:off x="380999"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hasCustomPrompt="1"/>
          </p:nvPr>
        </p:nvSpPr>
        <p:spPr>
          <a:xfrm>
            <a:off x="6376638" y="1496292"/>
            <a:ext cx="5429865" cy="4686689"/>
          </a:xfrm>
        </p:spPr>
        <p:txBody>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76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74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gue White">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400"/>
                    </a14:imgEffect>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1433464" cy="1199822"/>
          </a:xfrm>
        </p:spPr>
        <p:txBody>
          <a:bodyPr anchor="b" anchorCtr="0">
            <a:normAutofit/>
          </a:bodyPr>
          <a:lstStyle>
            <a:lvl1pPr>
              <a:defRPr sz="4800"/>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0999" y="3449317"/>
            <a:ext cx="11454245" cy="681935"/>
          </a:xfrm>
        </p:spPr>
        <p:txBody>
          <a:bodyPr>
            <a:normAutofit/>
          </a:bodyPr>
          <a:lstStyle>
            <a:lvl1pPr marL="0" indent="0" algn="ctr">
              <a:buNone/>
              <a:defRPr sz="2800">
                <a:solidFill>
                  <a:schemeClr val="tx1"/>
                </a:solidFill>
                <a:latin typeface="+mn-lt"/>
              </a:defRPr>
            </a:lvl1pPr>
          </a:lstStyle>
          <a:p>
            <a:pPr lvl="0"/>
            <a:r>
              <a:rPr lang="en-US"/>
              <a:t>Click to edit text styles</a:t>
            </a:r>
          </a:p>
        </p:txBody>
      </p:sp>
    </p:spTree>
    <p:extLst>
      <p:ext uri="{BB962C8B-B14F-4D97-AF65-F5344CB8AC3E}">
        <p14:creationId xmlns:p14="http://schemas.microsoft.com/office/powerpoint/2010/main" val="2089170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gue White">
    <p:bg>
      <p:bgPr>
        <a:gradFill>
          <a:gsLst>
            <a:gs pos="49000">
              <a:schemeClr val="bg2">
                <a:alpha val="23000"/>
              </a:schemeClr>
            </a:gs>
            <a:gs pos="100000">
              <a:schemeClr val="bg2">
                <a:lumMod val="9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hasCustomPrompt="1"/>
          </p:nvPr>
        </p:nvSpPr>
        <p:spPr>
          <a:xfrm>
            <a:off x="381000" y="2229178"/>
            <a:ext cx="11433464" cy="1199822"/>
          </a:xfrm>
        </p:spPr>
        <p:txBody>
          <a:bodyPr anchor="b" anchorCtr="0">
            <a:normAutofit/>
          </a:bodyPr>
          <a:lstStyle>
            <a:lvl1pPr>
              <a:defRPr sz="4800"/>
            </a:lvl1pPr>
          </a:lstStyle>
          <a:p>
            <a:r>
              <a:rPr lang="en-US"/>
              <a:t>Click to edit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hasCustomPrompt="1"/>
          </p:nvPr>
        </p:nvSpPr>
        <p:spPr>
          <a:xfrm>
            <a:off x="380999" y="3449317"/>
            <a:ext cx="11454245" cy="681935"/>
          </a:xfrm>
        </p:spPr>
        <p:txBody>
          <a:bodyPr>
            <a:normAutofit/>
          </a:bodyPr>
          <a:lstStyle>
            <a:lvl1pPr marL="0" indent="0" algn="ctr">
              <a:buNone/>
              <a:defRPr sz="2800">
                <a:solidFill>
                  <a:schemeClr val="tx1"/>
                </a:solidFill>
                <a:latin typeface="+mn-lt"/>
              </a:defRPr>
            </a:lvl1pPr>
          </a:lstStyle>
          <a:p>
            <a:pPr lvl="0"/>
            <a:r>
              <a:rPr lang="en-US"/>
              <a:t>Click to edit text styles</a:t>
            </a:r>
          </a:p>
        </p:txBody>
      </p:sp>
    </p:spTree>
    <p:extLst>
      <p:ext uri="{BB962C8B-B14F-4D97-AF65-F5344CB8AC3E}">
        <p14:creationId xmlns:p14="http://schemas.microsoft.com/office/powerpoint/2010/main" val="173258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tel Logo">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D5E138-8800-4F6C-BD71-5E098EFFE2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7379" y="2607037"/>
            <a:ext cx="3977242" cy="1643927"/>
          </a:xfrm>
          <a:prstGeom prst="rect">
            <a:avLst/>
          </a:prstGeom>
        </p:spPr>
      </p:pic>
    </p:spTree>
    <p:extLst>
      <p:ext uri="{BB962C8B-B14F-4D97-AF65-F5344CB8AC3E}">
        <p14:creationId xmlns:p14="http://schemas.microsoft.com/office/powerpoint/2010/main" val="3106190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Intel Log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D5E138-8800-4F6C-BD71-5E098EFFE25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07379" y="2607037"/>
            <a:ext cx="3977242" cy="1643927"/>
          </a:xfrm>
          <a:prstGeom prst="rect">
            <a:avLst/>
          </a:prstGeom>
        </p:spPr>
      </p:pic>
    </p:spTree>
    <p:extLst>
      <p:ext uri="{BB962C8B-B14F-4D97-AF65-F5344CB8AC3E}">
        <p14:creationId xmlns:p14="http://schemas.microsoft.com/office/powerpoint/2010/main" val="2861821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Blu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4B2D0C8-0A60-4406-A27E-E225961EE319}"/>
              </a:ext>
              <a:ext uri="{C183D7F6-B498-43B3-948B-1728B52AA6E4}">
                <adec:decorative xmlns:adec="http://schemas.microsoft.com/office/drawing/2017/decorative" val="1"/>
              </a:ext>
            </a:extLst>
          </p:cNvPr>
          <p:cNvGrpSpPr/>
          <p:nvPr/>
        </p:nvGrpSpPr>
        <p:grpSpPr>
          <a:xfrm>
            <a:off x="573803" y="0"/>
            <a:ext cx="5941297" cy="6392520"/>
            <a:chOff x="573803" y="0"/>
            <a:chExt cx="5941297" cy="6392520"/>
          </a:xfrm>
        </p:grpSpPr>
        <p:sp>
          <p:nvSpPr>
            <p:cNvPr id="4" name="Rectangle 3">
              <a:extLst>
                <a:ext uri="{FF2B5EF4-FFF2-40B4-BE49-F238E27FC236}">
                  <a16:creationId xmlns:a16="http://schemas.microsoft.com/office/drawing/2014/main" id="{1BE35751-F391-41AA-9B05-1647E37D235B}"/>
                </a:ext>
              </a:extLst>
            </p:cNvPr>
            <p:cNvSpPr/>
            <p:nvPr/>
          </p:nvSpPr>
          <p:spPr>
            <a:xfrm>
              <a:off x="860457" y="4951823"/>
              <a:ext cx="158111" cy="158111"/>
            </a:xfrm>
            <a:prstGeom prst="rect">
              <a:avLst/>
            </a:prstGeom>
            <a:solidFill>
              <a:srgbClr val="76CE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1CF1866E-6300-47C1-B36B-E4F93E357EE1}"/>
                </a:ext>
              </a:extLst>
            </p:cNvPr>
            <p:cNvSpPr/>
            <p:nvPr/>
          </p:nvSpPr>
          <p:spPr>
            <a:xfrm>
              <a:off x="573803" y="5104242"/>
              <a:ext cx="286654" cy="286654"/>
            </a:xfrm>
            <a:prstGeom prst="rect">
              <a:avLst/>
            </a:prstGeom>
            <a:solidFill>
              <a:srgbClr val="00A3F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6" name="Rectangle 5">
              <a:extLst>
                <a:ext uri="{FF2B5EF4-FFF2-40B4-BE49-F238E27FC236}">
                  <a16:creationId xmlns:a16="http://schemas.microsoft.com/office/drawing/2014/main" id="{54266AC4-1BB0-4DCC-B988-F338CCC87BB0}"/>
                </a:ext>
              </a:extLst>
            </p:cNvPr>
            <p:cNvSpPr/>
            <p:nvPr/>
          </p:nvSpPr>
          <p:spPr>
            <a:xfrm>
              <a:off x="861107" y="5390896"/>
              <a:ext cx="610214" cy="610214"/>
            </a:xfrm>
            <a:prstGeom prst="rect">
              <a:avLst/>
            </a:prstGeom>
            <a:solidFill>
              <a:srgbClr val="0068B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EF200040-B841-47B7-8555-E0299CDC24FA}"/>
                </a:ext>
              </a:extLst>
            </p:cNvPr>
            <p:cNvSpPr/>
            <p:nvPr/>
          </p:nvSpPr>
          <p:spPr>
            <a:xfrm>
              <a:off x="1468406" y="0"/>
              <a:ext cx="5046694" cy="5390870"/>
            </a:xfrm>
            <a:prstGeom prst="rect">
              <a:avLst/>
            </a:prstGeom>
            <a:solidFill>
              <a:schemeClr val="bg2">
                <a:alpha val="76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nvGrpSpPr>
            <p:cNvPr id="8" name="Group 7">
              <a:extLst>
                <a:ext uri="{FF2B5EF4-FFF2-40B4-BE49-F238E27FC236}">
                  <a16:creationId xmlns:a16="http://schemas.microsoft.com/office/drawing/2014/main" id="{3AD8DF60-7E0A-43C5-81B6-9B3522A7A826}"/>
                </a:ext>
              </a:extLst>
            </p:cNvPr>
            <p:cNvGrpSpPr/>
            <p:nvPr/>
          </p:nvGrpSpPr>
          <p:grpSpPr>
            <a:xfrm>
              <a:off x="1468406" y="5995719"/>
              <a:ext cx="1059754" cy="396801"/>
              <a:chOff x="1314450" y="6391094"/>
              <a:chExt cx="1123377" cy="420623"/>
            </a:xfrm>
          </p:grpSpPr>
          <p:sp>
            <p:nvSpPr>
              <p:cNvPr id="9" name="Freeform: Shape 8">
                <a:extLst>
                  <a:ext uri="{FF2B5EF4-FFF2-40B4-BE49-F238E27FC236}">
                    <a16:creationId xmlns:a16="http://schemas.microsoft.com/office/drawing/2014/main" id="{0AC5EDAF-1FA5-4CEA-99CA-7D0E1F5DDF81}"/>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0" name="Freeform: Shape 9">
                <a:extLst>
                  <a:ext uri="{FF2B5EF4-FFF2-40B4-BE49-F238E27FC236}">
                    <a16:creationId xmlns:a16="http://schemas.microsoft.com/office/drawing/2014/main" id="{5731A324-874D-4D3D-95F1-8AE3303E2272}"/>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1" name="Freeform: Shape 10">
                <a:extLst>
                  <a:ext uri="{FF2B5EF4-FFF2-40B4-BE49-F238E27FC236}">
                    <a16:creationId xmlns:a16="http://schemas.microsoft.com/office/drawing/2014/main" id="{934E3A93-BFC9-49AD-8CF7-7EDF2A13157E}"/>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839DD8F2-C56B-454C-9A84-A663F83DB6CE}"/>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ea typeface="Intel Clear" panose="020B0604020203020204" pitchFamily="34" charset="0"/>
                  <a:cs typeface="Times New Roman" panose="02020603050405020304" pitchFamily="18" charset="0"/>
                </a:endParaRPr>
              </a:p>
            </p:txBody>
          </p:sp>
        </p:grpSp>
      </p:grpSp>
      <p:sp>
        <p:nvSpPr>
          <p:cNvPr id="2" name="Title 1">
            <a:extLst>
              <a:ext uri="{FF2B5EF4-FFF2-40B4-BE49-F238E27FC236}">
                <a16:creationId xmlns:a16="http://schemas.microsoft.com/office/drawing/2014/main" id="{A0E6BC2F-544E-4727-A6CC-2BE3B3E01B51}"/>
              </a:ext>
            </a:extLst>
          </p:cNvPr>
          <p:cNvSpPr>
            <a:spLocks noGrp="1"/>
          </p:cNvSpPr>
          <p:nvPr>
            <p:ph type="ctrTitle"/>
          </p:nvPr>
        </p:nvSpPr>
        <p:spPr>
          <a:xfrm>
            <a:off x="1542538" y="1635111"/>
            <a:ext cx="4836832" cy="1874852"/>
          </a:xfrm>
        </p:spPr>
        <p:txBody>
          <a:bodyPr anchor="b">
            <a:normAutofit/>
          </a:bodyPr>
          <a:lstStyle>
            <a:lvl1pPr algn="l">
              <a:defRPr sz="5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p:nvPr>
        </p:nvSpPr>
        <p:spPr>
          <a:xfrm>
            <a:off x="1542537" y="3602038"/>
            <a:ext cx="4836832"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5122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10CCBB2-23CF-43DD-999B-A7E7F6652AA9}" type="slidenum">
              <a:rPr lang="en-US" smtClean="0"/>
              <a:pPr/>
              <a:t>‹#›</a:t>
            </a:fld>
            <a:endParaRPr lang="en-US"/>
          </a:p>
        </p:txBody>
      </p:sp>
      <p:sp>
        <p:nvSpPr>
          <p:cNvPr id="7" name="Title 6"/>
          <p:cNvSpPr>
            <a:spLocks noGrp="1"/>
          </p:cNvSpPr>
          <p:nvPr>
            <p:ph type="title"/>
          </p:nvPr>
        </p:nvSpPr>
        <p:spPr>
          <a:xfrm>
            <a:off x="609600" y="409575"/>
            <a:ext cx="10972800" cy="885827"/>
          </a:xfrm>
          <a:prstGeom prst="rect">
            <a:avLst/>
          </a:prstGeom>
        </p:spPr>
        <p:txBody>
          <a:bodyPr/>
          <a:lstStyle/>
          <a:p>
            <a:r>
              <a:rPr lang="en-US"/>
              <a:t>Click to edit Master title style</a:t>
            </a:r>
          </a:p>
        </p:txBody>
      </p:sp>
      <p:sp>
        <p:nvSpPr>
          <p:cNvPr id="9" name="Text Placeholder 8"/>
          <p:cNvSpPr>
            <a:spLocks noGrp="1"/>
          </p:cNvSpPr>
          <p:nvPr>
            <p:ph type="body" sz="quarter" idx="11"/>
          </p:nvPr>
        </p:nvSpPr>
        <p:spPr>
          <a:xfrm>
            <a:off x="609600" y="1371600"/>
            <a:ext cx="10972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080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7416-C44D-4788-AE82-AF3D1327DA37}"/>
              </a:ext>
            </a:extLst>
          </p:cNvPr>
          <p:cNvSpPr>
            <a:spLocks noGrp="1"/>
          </p:cNvSpPr>
          <p:nvPr>
            <p:ph type="title"/>
          </p:nvPr>
        </p:nvSpPr>
        <p:spPr>
          <a:xfrm>
            <a:off x="381000" y="221694"/>
            <a:ext cx="11430000" cy="1199822"/>
          </a:xfrm>
        </p:spPr>
        <p:txBody>
          <a:bodyPr>
            <a:norm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4768FF6-8FD0-4E13-A01B-AB7AF941CB42}"/>
              </a:ext>
            </a:extLst>
          </p:cNvPr>
          <p:cNvSpPr>
            <a:spLocks noGrp="1"/>
          </p:cNvSpPr>
          <p:nvPr>
            <p:ph idx="1"/>
          </p:nvPr>
        </p:nvSpPr>
        <p:spPr>
          <a:xfrm>
            <a:off x="381000" y="1487056"/>
            <a:ext cx="11430000" cy="4689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81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2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15AA-229D-4A6C-90C6-57CFD374E6F1}"/>
              </a:ext>
            </a:extLst>
          </p:cNvPr>
          <p:cNvSpPr>
            <a:spLocks noGrp="1"/>
          </p:cNvSpPr>
          <p:nvPr>
            <p:ph type="title"/>
          </p:nvPr>
        </p:nvSpPr>
        <p:spPr/>
        <p:txBody>
          <a:bodyPr>
            <a:normAutofit/>
          </a:bodyPr>
          <a:lstStyle>
            <a:lvl1pPr>
              <a:defRPr sz="4800"/>
            </a:lvl1pPr>
          </a:lstStyle>
          <a:p>
            <a:r>
              <a:rPr lang="en-US"/>
              <a:t>Click to edit Master title style</a:t>
            </a:r>
          </a:p>
        </p:txBody>
      </p:sp>
    </p:spTree>
    <p:extLst>
      <p:ext uri="{BB962C8B-B14F-4D97-AF65-F5344CB8AC3E}">
        <p14:creationId xmlns:p14="http://schemas.microsoft.com/office/powerpoint/2010/main" val="447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B35A4-51BC-4EA4-8E63-8A7D09FB8A18}"/>
              </a:ext>
            </a:extLst>
          </p:cNvPr>
          <p:cNvSpPr>
            <a:spLocks noGrp="1"/>
          </p:cNvSpPr>
          <p:nvPr>
            <p:ph type="title"/>
          </p:nvPr>
        </p:nvSpPr>
        <p:spPr>
          <a:xfrm>
            <a:off x="381000" y="221694"/>
            <a:ext cx="11433464" cy="119982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0999" y="1496292"/>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6384599" y="1496292"/>
            <a:ext cx="5429865" cy="4686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45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gue White">
    <p:bg>
      <p:bgPr>
        <a:blipFill dpi="0" rotWithShape="1">
          <a:blip r:embed="rId2">
            <a:lum/>
          </a:blip>
          <a:srcRect/>
          <a:stretch>
            <a:fillRect t="-1000" r="-1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8C51-69D0-4653-9DD4-C9657C8565BF}"/>
              </a:ext>
            </a:extLst>
          </p:cNvPr>
          <p:cNvSpPr>
            <a:spLocks noGrp="1"/>
          </p:cNvSpPr>
          <p:nvPr>
            <p:ph type="title"/>
          </p:nvPr>
        </p:nvSpPr>
        <p:spPr>
          <a:xfrm>
            <a:off x="609600" y="2229178"/>
            <a:ext cx="10972800" cy="1199822"/>
          </a:xfrm>
        </p:spPr>
        <p:txBody>
          <a:bodyPr anchor="b" anchorCtr="0">
            <a:normAutofit/>
          </a:bodyPr>
          <a:lstStyle>
            <a:lvl1pPr algn="ctr">
              <a:defRPr sz="4800"/>
            </a:lvl1pPr>
          </a:lstStyle>
          <a:p>
            <a:r>
              <a:rPr lang="en-US"/>
              <a:t>Click to edit Master title style</a:t>
            </a:r>
          </a:p>
        </p:txBody>
      </p:sp>
      <p:sp>
        <p:nvSpPr>
          <p:cNvPr id="4" name="Text Placeholder 3">
            <a:extLst>
              <a:ext uri="{FF2B5EF4-FFF2-40B4-BE49-F238E27FC236}">
                <a16:creationId xmlns:a16="http://schemas.microsoft.com/office/drawing/2014/main" id="{510A8B5C-DC90-4F60-9A7A-08826CF80830}"/>
              </a:ext>
            </a:extLst>
          </p:cNvPr>
          <p:cNvSpPr>
            <a:spLocks noGrp="1"/>
          </p:cNvSpPr>
          <p:nvPr>
            <p:ph type="body" sz="quarter" idx="10"/>
          </p:nvPr>
        </p:nvSpPr>
        <p:spPr>
          <a:xfrm>
            <a:off x="609600" y="3449317"/>
            <a:ext cx="10972800" cy="681935"/>
          </a:xfrm>
        </p:spPr>
        <p:txBody>
          <a:bodyPr>
            <a:normAutofit/>
          </a:bodyPr>
          <a:lstStyle>
            <a:lvl1pPr marL="0" indent="0" algn="ctr">
              <a:buNone/>
              <a:defRPr sz="28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2794804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tel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81D5E138-8800-4F6C-BD71-5E098EFFE2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14381" y="2626737"/>
            <a:ext cx="4052408" cy="1643927"/>
          </a:xfrm>
          <a:prstGeom prst="rect">
            <a:avLst/>
          </a:prstGeom>
        </p:spPr>
      </p:pic>
    </p:spTree>
    <p:extLst>
      <p:ext uri="{BB962C8B-B14F-4D97-AF65-F5344CB8AC3E}">
        <p14:creationId xmlns:p14="http://schemas.microsoft.com/office/powerpoint/2010/main" val="2738614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_Title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D8E5A8-9477-47F6-9CA7-9A7DC46705CE}"/>
              </a:ext>
              <a:ext uri="{C183D7F6-B498-43B3-948B-1728B52AA6E4}">
                <adec:decorative xmlns:adec="http://schemas.microsoft.com/office/drawing/2017/decorative" val="1"/>
              </a:ext>
            </a:extLst>
          </p:cNvPr>
          <p:cNvGrpSpPr/>
          <p:nvPr/>
        </p:nvGrpSpPr>
        <p:grpSpPr>
          <a:xfrm>
            <a:off x="5965861" y="348343"/>
            <a:ext cx="5795823" cy="5239110"/>
            <a:chOff x="573803" y="762000"/>
            <a:chExt cx="5795823" cy="5239110"/>
          </a:xfrm>
        </p:grpSpPr>
        <p:sp>
          <p:nvSpPr>
            <p:cNvPr id="7" name="Rectangle 6">
              <a:extLst>
                <a:ext uri="{FF2B5EF4-FFF2-40B4-BE49-F238E27FC236}">
                  <a16:creationId xmlns:a16="http://schemas.microsoft.com/office/drawing/2014/main" id="{EF200040-B841-47B7-8555-E0299CDC24FA}"/>
                </a:ext>
              </a:extLst>
            </p:cNvPr>
            <p:cNvSpPr/>
            <p:nvPr/>
          </p:nvSpPr>
          <p:spPr>
            <a:xfrm>
              <a:off x="1468405" y="762000"/>
              <a:ext cx="4901221" cy="4628870"/>
            </a:xfrm>
            <a:prstGeom prst="rect">
              <a:avLst/>
            </a:prstGeom>
            <a:solidFill>
              <a:schemeClr val="tx2">
                <a:alpha val="7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A24C56C1-BF0A-4234-81F8-D2B769834C58}"/>
                </a:ext>
              </a:extLst>
            </p:cNvPr>
            <p:cNvSpPr/>
            <p:nvPr/>
          </p:nvSpPr>
          <p:spPr>
            <a:xfrm>
              <a:off x="860457" y="4951823"/>
              <a:ext cx="158111" cy="158111"/>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657C8AC4-A26E-48AF-9B2F-93A0F02E758D}"/>
                </a:ext>
              </a:extLst>
            </p:cNvPr>
            <p:cNvSpPr/>
            <p:nvPr/>
          </p:nvSpPr>
          <p:spPr>
            <a:xfrm>
              <a:off x="573803" y="5104242"/>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20" name="Rectangle 19">
              <a:extLst>
                <a:ext uri="{FF2B5EF4-FFF2-40B4-BE49-F238E27FC236}">
                  <a16:creationId xmlns:a16="http://schemas.microsoft.com/office/drawing/2014/main" id="{6D5060BD-E2D2-44BB-ADFB-2B20CEB8775D}"/>
                </a:ext>
              </a:extLst>
            </p:cNvPr>
            <p:cNvSpPr/>
            <p:nvPr/>
          </p:nvSpPr>
          <p:spPr>
            <a:xfrm>
              <a:off x="861107" y="5390896"/>
              <a:ext cx="610214" cy="61021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
        <p:nvSpPr>
          <p:cNvPr id="14" name="Text Placeholder 13">
            <a:extLst>
              <a:ext uri="{FF2B5EF4-FFF2-40B4-BE49-F238E27FC236}">
                <a16:creationId xmlns:a16="http://schemas.microsoft.com/office/drawing/2014/main" id="{22825262-3F6E-4DC6-AA53-E30B25B15839}"/>
              </a:ext>
            </a:extLst>
          </p:cNvPr>
          <p:cNvSpPr>
            <a:spLocks noGrp="1"/>
          </p:cNvSpPr>
          <p:nvPr>
            <p:ph type="body" sz="quarter" idx="10" hasCustomPrompt="1"/>
          </p:nvPr>
        </p:nvSpPr>
        <p:spPr>
          <a:xfrm>
            <a:off x="6935496" y="530506"/>
            <a:ext cx="4774235" cy="627700"/>
          </a:xfrm>
        </p:spPr>
        <p:txBody>
          <a:bodyPr anchor="b" anchorCtr="0">
            <a:normAutofit/>
          </a:bodyPr>
          <a:lstStyle>
            <a:lvl1pPr marL="0" indent="0">
              <a:buFontTx/>
              <a:buNone/>
              <a:defRPr sz="1600">
                <a:solidFill>
                  <a:schemeClr val="bg1"/>
                </a:solidFill>
                <a:latin typeface="+mn-lt"/>
              </a:defRPr>
            </a:lvl1pPr>
          </a:lstStyle>
          <a:p>
            <a:pPr lvl="0"/>
            <a:r>
              <a:rPr lang="en-US"/>
              <a:t>Click to edit text styles</a:t>
            </a:r>
          </a:p>
        </p:txBody>
      </p:sp>
      <p:sp>
        <p:nvSpPr>
          <p:cNvPr id="2" name="Title 1">
            <a:extLst>
              <a:ext uri="{FF2B5EF4-FFF2-40B4-BE49-F238E27FC236}">
                <a16:creationId xmlns:a16="http://schemas.microsoft.com/office/drawing/2014/main" id="{A0E6BC2F-544E-4727-A6CC-2BE3B3E01B51}"/>
              </a:ext>
            </a:extLst>
          </p:cNvPr>
          <p:cNvSpPr>
            <a:spLocks noGrp="1"/>
          </p:cNvSpPr>
          <p:nvPr>
            <p:ph type="ctrTitle" hasCustomPrompt="1"/>
          </p:nvPr>
        </p:nvSpPr>
        <p:spPr>
          <a:xfrm>
            <a:off x="6934594" y="1221454"/>
            <a:ext cx="4775137" cy="1874852"/>
          </a:xfrm>
        </p:spPr>
        <p:txBody>
          <a:bodyPr anchor="b">
            <a:normAutofit/>
          </a:bodyPr>
          <a:lstStyle>
            <a:lvl1pPr algn="l">
              <a:defRPr sz="4800">
                <a:solidFill>
                  <a:schemeClr val="bg1"/>
                </a:solidFill>
              </a:defRPr>
            </a:lvl1pPr>
          </a:lstStyle>
          <a:p>
            <a:r>
              <a:rPr lang="en-US"/>
              <a:t>Click to edit title style</a:t>
            </a:r>
          </a:p>
        </p:txBody>
      </p:sp>
      <p:sp>
        <p:nvSpPr>
          <p:cNvPr id="3" name="Subtitle 2">
            <a:extLst>
              <a:ext uri="{FF2B5EF4-FFF2-40B4-BE49-F238E27FC236}">
                <a16:creationId xmlns:a16="http://schemas.microsoft.com/office/drawing/2014/main" id="{8BF0B31C-0AD0-4CC0-BF2B-DECE53E66658}"/>
              </a:ext>
            </a:extLst>
          </p:cNvPr>
          <p:cNvSpPr>
            <a:spLocks noGrp="1"/>
          </p:cNvSpPr>
          <p:nvPr>
            <p:ph type="subTitle" idx="1" hasCustomPrompt="1"/>
          </p:nvPr>
        </p:nvSpPr>
        <p:spPr>
          <a:xfrm>
            <a:off x="6934594" y="3188381"/>
            <a:ext cx="477513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pic>
        <p:nvPicPr>
          <p:cNvPr id="12" name="Picture 11">
            <a:extLst>
              <a:ext uri="{FF2B5EF4-FFF2-40B4-BE49-F238E27FC236}">
                <a16:creationId xmlns:a16="http://schemas.microsoft.com/office/drawing/2014/main" id="{D5122611-2262-4C4B-ACB0-3F052B7E99DD}"/>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a:xfrm>
            <a:off x="6848301" y="5566391"/>
            <a:ext cx="929148" cy="384048"/>
          </a:xfrm>
          <a:prstGeom prst="rect">
            <a:avLst/>
          </a:prstGeom>
        </p:spPr>
      </p:pic>
    </p:spTree>
    <p:extLst>
      <p:ext uri="{BB962C8B-B14F-4D97-AF65-F5344CB8AC3E}">
        <p14:creationId xmlns:p14="http://schemas.microsoft.com/office/powerpoint/2010/main" val="1145780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White">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D5060BD-E2D2-44BB-ADFB-2B20CEB8775D}"/>
              </a:ext>
            </a:extLst>
          </p:cNvPr>
          <p:cNvSpPr/>
          <p:nvPr/>
        </p:nvSpPr>
        <p:spPr>
          <a:xfrm>
            <a:off x="10105178" y="2449806"/>
            <a:ext cx="2086822" cy="208682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pic>
        <p:nvPicPr>
          <p:cNvPr id="12" name="Picture 11">
            <a:extLst>
              <a:ext uri="{FF2B5EF4-FFF2-40B4-BE49-F238E27FC236}">
                <a16:creationId xmlns:a16="http://schemas.microsoft.com/office/drawing/2014/main" id="{D5122611-2262-4C4B-ACB0-3F052B7E99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61565" y="3196113"/>
            <a:ext cx="1518628" cy="627700"/>
          </a:xfrm>
          <a:prstGeom prst="rect">
            <a:avLst/>
          </a:prstGeom>
        </p:spPr>
      </p:pic>
      <p:grpSp>
        <p:nvGrpSpPr>
          <p:cNvPr id="6" name="Group 5">
            <a:extLst>
              <a:ext uri="{FF2B5EF4-FFF2-40B4-BE49-F238E27FC236}">
                <a16:creationId xmlns:a16="http://schemas.microsoft.com/office/drawing/2014/main" id="{04E6C41E-6620-48FB-19EC-571048C5BA1D}"/>
              </a:ext>
            </a:extLst>
          </p:cNvPr>
          <p:cNvGrpSpPr/>
          <p:nvPr userDrawn="1"/>
        </p:nvGrpSpPr>
        <p:grpSpPr>
          <a:xfrm>
            <a:off x="211807" y="0"/>
            <a:ext cx="5798739" cy="5815668"/>
            <a:chOff x="6118261" y="-75815"/>
            <a:chExt cx="5798739" cy="5815668"/>
          </a:xfrm>
        </p:grpSpPr>
        <p:sp>
          <p:nvSpPr>
            <p:cNvPr id="2" name="Rectangle 1">
              <a:extLst>
                <a:ext uri="{FF2B5EF4-FFF2-40B4-BE49-F238E27FC236}">
                  <a16:creationId xmlns:a16="http://schemas.microsoft.com/office/drawing/2014/main" id="{BE211FA9-CAE1-BE36-9C04-CBF1AFBC643D}"/>
                </a:ext>
              </a:extLst>
            </p:cNvPr>
            <p:cNvSpPr/>
            <p:nvPr userDrawn="1"/>
          </p:nvSpPr>
          <p:spPr>
            <a:xfrm>
              <a:off x="7015779" y="-75815"/>
              <a:ext cx="4901221" cy="5205454"/>
            </a:xfrm>
            <a:prstGeom prst="rect">
              <a:avLst/>
            </a:prstGeom>
            <a:solidFill>
              <a:schemeClr val="tx2">
                <a:alpha val="80000"/>
              </a:schemeClr>
            </a:solid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3" name="Rectangle 2">
              <a:extLst>
                <a:ext uri="{FF2B5EF4-FFF2-40B4-BE49-F238E27FC236}">
                  <a16:creationId xmlns:a16="http://schemas.microsoft.com/office/drawing/2014/main" id="{714FA0C6-1E50-2FEA-8DE2-04C3D6CEC119}"/>
                </a:ext>
              </a:extLst>
            </p:cNvPr>
            <p:cNvSpPr/>
            <p:nvPr userDrawn="1"/>
          </p:nvSpPr>
          <p:spPr>
            <a:xfrm>
              <a:off x="6404915" y="4690566"/>
              <a:ext cx="158111" cy="158111"/>
            </a:xfrm>
            <a:prstGeom prst="rect">
              <a:avLst/>
            </a:prstGeom>
            <a:solidFill>
              <a:srgbClr val="11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04CFCC16-32E7-0164-10F8-C4ECDDC884BB}"/>
                </a:ext>
              </a:extLst>
            </p:cNvPr>
            <p:cNvSpPr/>
            <p:nvPr userDrawn="1"/>
          </p:nvSpPr>
          <p:spPr>
            <a:xfrm>
              <a:off x="6118261" y="4842985"/>
              <a:ext cx="286654" cy="28665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2B6DBAC3-948C-317A-61E2-6197BAE719DA}"/>
                </a:ext>
              </a:extLst>
            </p:cNvPr>
            <p:cNvSpPr/>
            <p:nvPr userDrawn="1"/>
          </p:nvSpPr>
          <p:spPr>
            <a:xfrm>
              <a:off x="6405565" y="5129639"/>
              <a:ext cx="610214" cy="610214"/>
            </a:xfrm>
            <a:prstGeom prst="rect">
              <a:avLst/>
            </a:prstGeom>
            <a:solidFill>
              <a:srgbClr val="0076C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Helvetica Neue Medium"/>
                <a:cs typeface="Helvetica Neue Medium"/>
                <a:sym typeface="Helvetica Neue Medium"/>
              </a:endParaRPr>
            </a:p>
          </p:txBody>
        </p:sp>
      </p:grpSp>
    </p:spTree>
    <p:extLst>
      <p:ext uri="{BB962C8B-B14F-4D97-AF65-F5344CB8AC3E}">
        <p14:creationId xmlns:p14="http://schemas.microsoft.com/office/powerpoint/2010/main" val="1999720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5.jpe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t="-1000" r="-1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1000" y="221694"/>
            <a:ext cx="11433464" cy="11998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1000" y="1491673"/>
            <a:ext cx="11433464" cy="46852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B3BA0B5D-A4D3-4158-8C6B-48C7D17583BD}"/>
              </a:ext>
            </a:extLst>
          </p:cNvPr>
          <p:cNvSpPr/>
          <p:nvPr userDrawn="1"/>
        </p:nvSpPr>
        <p:spPr>
          <a:xfrm flipV="1">
            <a:off x="11723774" y="6406996"/>
            <a:ext cx="468225" cy="457200"/>
          </a:xfrm>
          <a:prstGeom prst="rect">
            <a:avLst/>
          </a:prstGeom>
          <a:solidFill>
            <a:srgbClr val="0068B5"/>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Display Regular"/>
              <a:ea typeface="Helvetica Neue Medium"/>
              <a:cs typeface="Helvetica Neue Medium"/>
              <a:sym typeface="Helvetica Neue Medium"/>
            </a:endParaRPr>
          </a:p>
        </p:txBody>
      </p:sp>
      <p:sp>
        <p:nvSpPr>
          <p:cNvPr id="11" name="Rectangle 10">
            <a:extLst>
              <a:ext uri="{FF2B5EF4-FFF2-40B4-BE49-F238E27FC236}">
                <a16:creationId xmlns:a16="http://schemas.microsoft.com/office/drawing/2014/main" id="{C0B2F0D4-F7B5-4BCE-A357-C9852029250C}"/>
              </a:ext>
            </a:extLst>
          </p:cNvPr>
          <p:cNvSpPr/>
          <p:nvPr userDrawn="1"/>
        </p:nvSpPr>
        <p:spPr>
          <a:xfrm>
            <a:off x="1412" y="6406996"/>
            <a:ext cx="11734800" cy="457200"/>
          </a:xfrm>
          <a:prstGeom prst="rect">
            <a:avLst/>
          </a:prstGeom>
          <a:solidFill>
            <a:srgbClr val="00185F"/>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Display Regular"/>
              <a:ea typeface="Helvetica Neue Medium"/>
              <a:cs typeface="Helvetica Neue Medium"/>
              <a:sym typeface="Helvetica Neue Medium"/>
            </a:endParaRPr>
          </a:p>
        </p:txBody>
      </p:sp>
      <p:sp>
        <p:nvSpPr>
          <p:cNvPr id="12" name="TextBox 11">
            <a:extLst>
              <a:ext uri="{FF2B5EF4-FFF2-40B4-BE49-F238E27FC236}">
                <a16:creationId xmlns:a16="http://schemas.microsoft.com/office/drawing/2014/main" id="{CBE97C0F-6986-4DE6-BEEF-B2DDB4BD41F6}"/>
              </a:ext>
            </a:extLst>
          </p:cNvPr>
          <p:cNvSpPr txBox="1"/>
          <p:nvPr userDrawn="1"/>
        </p:nvSpPr>
        <p:spPr>
          <a:xfrm>
            <a:off x="11895944" y="6559241"/>
            <a:ext cx="142668" cy="153888"/>
          </a:xfrm>
          <a:prstGeom prst="rect">
            <a:avLst/>
          </a:prstGeom>
          <a:noFill/>
          <a:ln w="12700" cap="flat">
            <a:noFill/>
            <a:miter lim="400000"/>
          </a:ln>
          <a:effectLst/>
          <a:sp3d/>
        </p:spPr>
        <p:txBody>
          <a:bodyPr rot="0" spcFirstLastPara="1" vertOverflow="overflow" horzOverflow="overflow" vert="horz" wrap="none" lIns="0" tIns="0" rIns="0" bIns="0" numCol="1" spcCol="38100" rtlCol="0" anchor="t" anchorCtr="0">
            <a:spAutoFit/>
          </a:bodyPr>
          <a:lstStyle/>
          <a:p>
            <a:pPr marL="0" marR="0" lvl="0" indent="0" algn="ctr" defTabSz="2438338" eaLnBrk="1" fontAlgn="auto" latinLnBrk="0" hangingPunct="0">
              <a:lnSpc>
                <a:spcPct val="100000"/>
              </a:lnSpc>
              <a:spcBef>
                <a:spcPts val="0"/>
              </a:spcBef>
              <a:spcAft>
                <a:spcPts val="0"/>
              </a:spcAft>
              <a:buClrTx/>
              <a:buSzTx/>
              <a:buFontTx/>
              <a:buNone/>
              <a:tabLst/>
              <a:defRPr/>
            </a:pPr>
            <a:fld id="{4F6B73DA-0149-4325-A7B8-AE29BD4BC701}" type="slidenum">
              <a:rPr kumimoji="0" lang="en-US" sz="1000" b="0" i="0" u="none" strike="noStrike" kern="0" cap="none" spc="0" normalizeH="0" baseline="0" noProof="0" smtClean="0">
                <a:ln>
                  <a:noFill/>
                </a:ln>
                <a:solidFill>
                  <a:srgbClr val="FFFFFF"/>
                </a:solidFill>
                <a:effectLst/>
                <a:uLnTx/>
                <a:uFillTx/>
                <a:latin typeface="IntelOne Display Regular"/>
                <a:ea typeface="Intel Clear" panose="020B0604020203020204" pitchFamily="34" charset="0"/>
                <a:cs typeface="Times New Roman" panose="02020603050405020304" pitchFamily="18" charset="0"/>
                <a:sym typeface="Helvetica Neue"/>
              </a:rPr>
              <a:pPr marL="0" marR="0" lvl="0" indent="0" algn="ctr" defTabSz="2438338"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err="1">
              <a:ln>
                <a:noFill/>
              </a:ln>
              <a:solidFill>
                <a:srgbClr val="FFFFFF"/>
              </a:solidFill>
              <a:effectLst/>
              <a:uLnTx/>
              <a:uFillTx/>
              <a:latin typeface="IntelOne Display Regular"/>
              <a:ea typeface="Intel Clear" panose="020B0604020203020204" pitchFamily="34" charset="0"/>
              <a:cs typeface="Times New Roman" panose="02020603050405020304" pitchFamily="18" charset="0"/>
              <a:sym typeface="Helvetica Neue"/>
            </a:endParaRPr>
          </a:p>
        </p:txBody>
      </p:sp>
      <p:sp>
        <p:nvSpPr>
          <p:cNvPr id="13" name="TextBox 12" descr="page number">
            <a:extLst>
              <a:ext uri="{FF2B5EF4-FFF2-40B4-BE49-F238E27FC236}">
                <a16:creationId xmlns:a16="http://schemas.microsoft.com/office/drawing/2014/main" id="{A2E60799-781B-4606-8F60-C54E4608FA02}"/>
              </a:ext>
            </a:extLst>
          </p:cNvPr>
          <p:cNvSpPr txBox="1"/>
          <p:nvPr userDrawn="1"/>
        </p:nvSpPr>
        <p:spPr>
          <a:xfrm>
            <a:off x="11970106" y="6553045"/>
            <a:ext cx="65"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cxnSp>
        <p:nvCxnSpPr>
          <p:cNvPr id="14" name="Straight Connector 13">
            <a:extLst>
              <a:ext uri="{FF2B5EF4-FFF2-40B4-BE49-F238E27FC236}">
                <a16:creationId xmlns:a16="http://schemas.microsoft.com/office/drawing/2014/main" id="{5AA07279-F061-4EA8-9961-54C92F7AA7AD}"/>
              </a:ext>
            </a:extLst>
          </p:cNvPr>
          <p:cNvCxnSpPr/>
          <p:nvPr userDrawn="1"/>
        </p:nvCxnSpPr>
        <p:spPr>
          <a:xfrm>
            <a:off x="11754556" y="6447751"/>
            <a:ext cx="0" cy="324556"/>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descr="department or event name">
            <a:extLst>
              <a:ext uri="{FF2B5EF4-FFF2-40B4-BE49-F238E27FC236}">
                <a16:creationId xmlns:a16="http://schemas.microsoft.com/office/drawing/2014/main" id="{78FC2FEB-1077-470C-8964-29AD1DFC3A97}"/>
              </a:ext>
            </a:extLst>
          </p:cNvPr>
          <p:cNvSpPr/>
          <p:nvPr userDrawn="1"/>
        </p:nvSpPr>
        <p:spPr>
          <a:xfrm>
            <a:off x="260487" y="6516575"/>
            <a:ext cx="10073216" cy="276999"/>
          </a:xfrm>
          <a:prstGeom prst="rect">
            <a:avLst/>
          </a:prstGeom>
        </p:spPr>
        <p:txBody>
          <a:bodyPr wrap="square">
            <a:spAutoFit/>
          </a:bodyPr>
          <a:lstStyle/>
          <a:p>
            <a:pPr algn="l"/>
            <a:r>
              <a:rPr lang="en-US" sz="1200" b="0" kern="1200">
                <a:solidFill>
                  <a:schemeClr val="accent2">
                    <a:lumMod val="60000"/>
                    <a:lumOff val="40000"/>
                  </a:schemeClr>
                </a:solidFill>
                <a:latin typeface="IntelOne Display Bold" panose="020B0803020203020204" pitchFamily="34" charset="0"/>
                <a:ea typeface="+mn-ea"/>
                <a:cs typeface="+mn-cs"/>
              </a:rPr>
              <a:t>TSLRP 2023  </a:t>
            </a:r>
            <a:r>
              <a:rPr lang="en-US" sz="1200" b="0" kern="1200">
                <a:solidFill>
                  <a:schemeClr val="tx1"/>
                </a:solidFill>
                <a:latin typeface="+mj-lt"/>
                <a:ea typeface="+mn-ea"/>
                <a:cs typeface="+mn-cs"/>
              </a:rPr>
              <a:t>-</a:t>
            </a:r>
            <a:r>
              <a:rPr lang="en-US" sz="1200" b="0" kern="1200">
                <a:solidFill>
                  <a:schemeClr val="accent2">
                    <a:lumMod val="60000"/>
                    <a:lumOff val="40000"/>
                  </a:schemeClr>
                </a:solidFill>
                <a:latin typeface="IntelOne Display Bold" panose="020B0803020203020204" pitchFamily="34" charset="0"/>
                <a:ea typeface="+mn-ea"/>
                <a:cs typeface="+mn-cs"/>
              </a:rPr>
              <a:t> </a:t>
            </a:r>
            <a:r>
              <a:rPr lang="en-US" sz="1200" b="0" kern="1200">
                <a:solidFill>
                  <a:schemeClr val="tx1"/>
                </a:solidFill>
                <a:latin typeface="+mj-lt"/>
                <a:ea typeface="+mn-ea"/>
                <a:cs typeface="+mn-cs"/>
              </a:rPr>
              <a:t> Presented by OCTO | Intel Labs                                               </a:t>
            </a:r>
            <a:r>
              <a:rPr lang="en-US" sz="1000" b="0">
                <a:solidFill>
                  <a:schemeClr val="tx1"/>
                </a:solidFill>
                <a:latin typeface="+mn-lt"/>
                <a:ea typeface="Intel Clear" panose="020B0604020203020204" pitchFamily="34" charset="0"/>
                <a:cs typeface="Times New Roman" panose="02020603050405020304" pitchFamily="18" charset="0"/>
              </a:rPr>
              <a:t>INTEL CONFIDENTIAL – INTERNAL USE ONLY</a:t>
            </a:r>
          </a:p>
        </p:txBody>
      </p:sp>
      <p:pic>
        <p:nvPicPr>
          <p:cNvPr id="16" name="Picture 15" descr="Logo&#10;&#10;Description automatically generated">
            <a:extLst>
              <a:ext uri="{FF2B5EF4-FFF2-40B4-BE49-F238E27FC236}">
                <a16:creationId xmlns:a16="http://schemas.microsoft.com/office/drawing/2014/main" id="{E081DEB7-0E83-44F2-B2A3-62E9C9B1D2B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1093972" y="6524986"/>
            <a:ext cx="535124" cy="217082"/>
          </a:xfrm>
          <a:prstGeom prst="rect">
            <a:avLst/>
          </a:prstGeom>
        </p:spPr>
      </p:pic>
    </p:spTree>
    <p:extLst>
      <p:ext uri="{BB962C8B-B14F-4D97-AF65-F5344CB8AC3E}">
        <p14:creationId xmlns:p14="http://schemas.microsoft.com/office/powerpoint/2010/main" val="474068192"/>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3" r:id="rId4"/>
    <p:sldLayoutId id="2147483665" r:id="rId5"/>
    <p:sldLayoutId id="2147483666" r:id="rId6"/>
    <p:sldLayoutId id="2147483667" r:id="rId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05C8FE9-FE45-436C-AB0E-070B43014F98}"/>
              </a:ext>
            </a:extLst>
          </p:cNvPr>
          <p:cNvSpPr/>
          <p:nvPr userDrawn="1"/>
        </p:nvSpPr>
        <p:spPr>
          <a:xfrm flipV="1">
            <a:off x="11742825" y="6406996"/>
            <a:ext cx="457200" cy="457200"/>
          </a:xfrm>
          <a:prstGeom prst="rect">
            <a:avLst/>
          </a:prstGeom>
          <a:solidFill>
            <a:srgbClr val="0068B5"/>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Display Regular"/>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A6F0C20C-C507-4975-AE01-6453B36D681A}"/>
              </a:ext>
            </a:extLst>
          </p:cNvPr>
          <p:cNvSpPr/>
          <p:nvPr userDrawn="1"/>
        </p:nvSpPr>
        <p:spPr>
          <a:xfrm>
            <a:off x="-8304" y="6406996"/>
            <a:ext cx="11748555" cy="457200"/>
          </a:xfrm>
          <a:prstGeom prst="rect">
            <a:avLst/>
          </a:prstGeom>
          <a:solidFill>
            <a:srgbClr val="00185F"/>
          </a:solidFill>
          <a:ln w="12700" cap="flat">
            <a:noFill/>
            <a:miter lim="400000"/>
          </a:ln>
          <a:effectLst/>
          <a:sp3d/>
        </p:spPr>
        <p:txBody>
          <a:bodyPr rot="0" spcFirstLastPara="1" vertOverflow="overflow" horzOverflow="overflow" vert="horz" wrap="square" lIns="50800" tIns="50800" rIns="50800" bIns="50800" numCol="1" spcCol="38100" rtlCol="0" anchor="ctr">
            <a:no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IntelOne Display Regular"/>
              <a:ea typeface="Helvetica Neue Medium"/>
              <a:cs typeface="Helvetica Neue Medium"/>
              <a:sym typeface="Helvetica Neue Medium"/>
            </a:endParaRPr>
          </a:p>
        </p:txBody>
      </p:sp>
      <p:sp>
        <p:nvSpPr>
          <p:cNvPr id="10" name="TextBox 9">
            <a:extLst>
              <a:ext uri="{FF2B5EF4-FFF2-40B4-BE49-F238E27FC236}">
                <a16:creationId xmlns:a16="http://schemas.microsoft.com/office/drawing/2014/main" id="{85C62E83-5356-4406-8514-94CA52B9E146}"/>
              </a:ext>
            </a:extLst>
          </p:cNvPr>
          <p:cNvSpPr txBox="1"/>
          <p:nvPr userDrawn="1"/>
        </p:nvSpPr>
        <p:spPr>
          <a:xfrm>
            <a:off x="11906830" y="6559241"/>
            <a:ext cx="142668" cy="153888"/>
          </a:xfrm>
          <a:prstGeom prst="rect">
            <a:avLst/>
          </a:prstGeom>
          <a:noFill/>
          <a:ln w="12700" cap="flat">
            <a:noFill/>
            <a:miter lim="400000"/>
          </a:ln>
          <a:effectLst/>
          <a:sp3d/>
        </p:spPr>
        <p:txBody>
          <a:bodyPr rot="0" spcFirstLastPara="1" vertOverflow="overflow" horzOverflow="overflow" vert="horz" wrap="none" lIns="0" tIns="0" rIns="0" bIns="0" numCol="1" spcCol="38100" rtlCol="0" anchor="t" anchorCtr="0">
            <a:spAutoFit/>
          </a:bodyPr>
          <a:lstStyle/>
          <a:p>
            <a:pPr marL="0" marR="0" lvl="0" indent="0" algn="ctr" defTabSz="2438338" eaLnBrk="1" fontAlgn="auto" latinLnBrk="0" hangingPunct="0">
              <a:lnSpc>
                <a:spcPct val="100000"/>
              </a:lnSpc>
              <a:spcBef>
                <a:spcPts val="0"/>
              </a:spcBef>
              <a:spcAft>
                <a:spcPts val="0"/>
              </a:spcAft>
              <a:buClrTx/>
              <a:buSzTx/>
              <a:buFontTx/>
              <a:buNone/>
              <a:tabLst/>
              <a:defRPr/>
            </a:pPr>
            <a:fld id="{4F6B73DA-0149-4325-A7B8-AE29BD4BC701}" type="slidenum">
              <a:rPr kumimoji="0" lang="en-US" sz="1000" b="0" i="0" u="none" strike="noStrike" kern="0" cap="none" spc="0" normalizeH="0" baseline="0" noProof="0" smtClean="0">
                <a:ln>
                  <a:noFill/>
                </a:ln>
                <a:solidFill>
                  <a:srgbClr val="FFFFFF"/>
                </a:solidFill>
                <a:effectLst/>
                <a:uLnTx/>
                <a:uFillTx/>
                <a:latin typeface="IntelOne Display Regular"/>
                <a:ea typeface="Intel Clear" panose="020B0604020203020204" pitchFamily="34" charset="0"/>
                <a:cs typeface="Times New Roman" panose="02020603050405020304" pitchFamily="18" charset="0"/>
                <a:sym typeface="Helvetica Neue"/>
              </a:rPr>
              <a:pPr marL="0" marR="0" lvl="0" indent="0" algn="ctr" defTabSz="2438338"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err="1">
              <a:ln>
                <a:noFill/>
              </a:ln>
              <a:solidFill>
                <a:srgbClr val="FFFFFF"/>
              </a:solidFill>
              <a:effectLst/>
              <a:uLnTx/>
              <a:uFillTx/>
              <a:latin typeface="IntelOne Display Regular"/>
              <a:ea typeface="Intel Clear" panose="020B0604020203020204" pitchFamily="34" charset="0"/>
              <a:cs typeface="Times New Roman" panose="02020603050405020304" pitchFamily="18" charset="0"/>
              <a:sym typeface="Helvetica Neue"/>
            </a:endParaRPr>
          </a:p>
        </p:txBody>
      </p:sp>
      <p:sp>
        <p:nvSpPr>
          <p:cNvPr id="2" name="Title Placeholder 1">
            <a:extLst>
              <a:ext uri="{FF2B5EF4-FFF2-40B4-BE49-F238E27FC236}">
                <a16:creationId xmlns:a16="http://schemas.microsoft.com/office/drawing/2014/main" id="{41BA0418-D0B8-4038-AB65-D4C12FC9E8C6}"/>
              </a:ext>
            </a:extLst>
          </p:cNvPr>
          <p:cNvSpPr>
            <a:spLocks noGrp="1"/>
          </p:cNvSpPr>
          <p:nvPr>
            <p:ph type="title"/>
          </p:nvPr>
        </p:nvSpPr>
        <p:spPr>
          <a:xfrm>
            <a:off x="380999" y="221694"/>
            <a:ext cx="11373549" cy="1199822"/>
          </a:xfrm>
          <a:prstGeom prst="rect">
            <a:avLst/>
          </a:prstGeom>
        </p:spPr>
        <p:txBody>
          <a:bodyPr vert="horz" lIns="91440" tIns="45720" rIns="91440" bIns="45720" rtlCol="0" anchor="ctr">
            <a:normAutofit/>
          </a:bodyPr>
          <a:lstStyle/>
          <a:p>
            <a:r>
              <a:rPr lang="en-US"/>
              <a:t>Click to edit title style</a:t>
            </a:r>
          </a:p>
        </p:txBody>
      </p:sp>
      <p:sp>
        <p:nvSpPr>
          <p:cNvPr id="3" name="Text Placeholder 2">
            <a:extLst>
              <a:ext uri="{FF2B5EF4-FFF2-40B4-BE49-F238E27FC236}">
                <a16:creationId xmlns:a16="http://schemas.microsoft.com/office/drawing/2014/main" id="{92EA8DDE-64C9-4F0E-9EE0-F0DA00677452}"/>
              </a:ext>
            </a:extLst>
          </p:cNvPr>
          <p:cNvSpPr>
            <a:spLocks noGrp="1"/>
          </p:cNvSpPr>
          <p:nvPr>
            <p:ph type="body" idx="1"/>
          </p:nvPr>
        </p:nvSpPr>
        <p:spPr>
          <a:xfrm>
            <a:off x="380999" y="1491673"/>
            <a:ext cx="11373549" cy="4685290"/>
          </a:xfrm>
          <a:prstGeom prst="rect">
            <a:avLst/>
          </a:prstGeom>
        </p:spPr>
        <p:txBody>
          <a:bodyPr vert="horz" lIns="91440" tIns="45720" rIns="91440" bIns="45720" rtlCol="0">
            <a:normAutofit/>
          </a:body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descr="page number">
            <a:extLst>
              <a:ext uri="{FF2B5EF4-FFF2-40B4-BE49-F238E27FC236}">
                <a16:creationId xmlns:a16="http://schemas.microsoft.com/office/drawing/2014/main" id="{02FB4E28-8FF4-469D-9172-AA2B2441695C}"/>
              </a:ext>
            </a:extLst>
          </p:cNvPr>
          <p:cNvSpPr txBox="1"/>
          <p:nvPr userDrawn="1"/>
        </p:nvSpPr>
        <p:spPr>
          <a:xfrm>
            <a:off x="11970106" y="6553045"/>
            <a:ext cx="65"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err="1">
              <a:ln>
                <a:noFill/>
              </a:ln>
              <a:solidFill>
                <a:schemeClr val="tx1"/>
              </a:solidFill>
              <a:effectLst/>
              <a:uFillTx/>
              <a:latin typeface="+mn-lt"/>
              <a:ea typeface="Intel Clear" panose="020B0604020203020204" pitchFamily="34" charset="0"/>
              <a:cs typeface="Times New Roman" panose="02020603050405020304" pitchFamily="18" charset="0"/>
              <a:sym typeface="Helvetica Neue"/>
            </a:endParaRPr>
          </a:p>
        </p:txBody>
      </p:sp>
      <p:cxnSp>
        <p:nvCxnSpPr>
          <p:cNvPr id="5" name="Straight Connector 4">
            <a:extLst>
              <a:ext uri="{FF2B5EF4-FFF2-40B4-BE49-F238E27FC236}">
                <a16:creationId xmlns:a16="http://schemas.microsoft.com/office/drawing/2014/main" id="{FCE48A0F-B6CA-4D2E-B22F-D1C2B1C90697}"/>
              </a:ext>
            </a:extLst>
          </p:cNvPr>
          <p:cNvCxnSpPr/>
          <p:nvPr userDrawn="1"/>
        </p:nvCxnSpPr>
        <p:spPr>
          <a:xfrm>
            <a:off x="11754556" y="6447751"/>
            <a:ext cx="0" cy="324556"/>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06ACE239-DD99-4C81-8F1E-7B50590EC5FC}"/>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1093972" y="6524986"/>
            <a:ext cx="535124" cy="217082"/>
          </a:xfrm>
          <a:prstGeom prst="rect">
            <a:avLst/>
          </a:prstGeom>
        </p:spPr>
      </p:pic>
      <p:sp>
        <p:nvSpPr>
          <p:cNvPr id="4" name="Rectangle 3" descr="department or event name">
            <a:extLst>
              <a:ext uri="{FF2B5EF4-FFF2-40B4-BE49-F238E27FC236}">
                <a16:creationId xmlns:a16="http://schemas.microsoft.com/office/drawing/2014/main" id="{1DF0FE25-AAA6-93F5-484F-37F4E4EBF230}"/>
              </a:ext>
            </a:extLst>
          </p:cNvPr>
          <p:cNvSpPr/>
          <p:nvPr userDrawn="1"/>
        </p:nvSpPr>
        <p:spPr>
          <a:xfrm>
            <a:off x="260487" y="6516575"/>
            <a:ext cx="10073216"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C7FD">
                    <a:lumMod val="60000"/>
                    <a:lumOff val="40000"/>
                  </a:srgbClr>
                </a:solidFill>
                <a:effectLst/>
                <a:uLnTx/>
                <a:uFillTx/>
                <a:latin typeface="IntelOne Display Bold" panose="020B0803020203020204" pitchFamily="34" charset="0"/>
                <a:ea typeface="+mn-ea"/>
                <a:cs typeface="Arial"/>
              </a:rPr>
              <a:t>TSLRP 2023  </a:t>
            </a:r>
            <a:r>
              <a:rPr kumimoji="0" lang="en-US" sz="1200" b="0" i="0" u="none" strike="noStrike" kern="1200" cap="none" spc="0" normalizeH="0" baseline="0" noProof="0">
                <a:ln>
                  <a:noFill/>
                </a:ln>
                <a:solidFill>
                  <a:srgbClr val="FFFFFF"/>
                </a:solidFill>
                <a:effectLst/>
                <a:uLnTx/>
                <a:uFillTx/>
                <a:latin typeface="IntelOne Display Light"/>
                <a:ea typeface="+mn-ea"/>
                <a:cs typeface="Arial"/>
              </a:rPr>
              <a:t>-</a:t>
            </a:r>
            <a:r>
              <a:rPr kumimoji="0" lang="en-US" sz="1200" b="0" i="0" u="none" strike="noStrike" kern="1200" cap="none" spc="0" normalizeH="0" baseline="0" noProof="0">
                <a:ln>
                  <a:noFill/>
                </a:ln>
                <a:solidFill>
                  <a:srgbClr val="00C7FD">
                    <a:lumMod val="60000"/>
                    <a:lumOff val="40000"/>
                  </a:srgbClr>
                </a:solidFill>
                <a:effectLst/>
                <a:uLnTx/>
                <a:uFillTx/>
                <a:latin typeface="IntelOne Display Bold" panose="020B0803020203020204" pitchFamily="34" charset="0"/>
                <a:ea typeface="+mn-ea"/>
                <a:cs typeface="Arial"/>
              </a:rPr>
              <a:t> </a:t>
            </a:r>
            <a:r>
              <a:rPr kumimoji="0" lang="en-US" sz="1200" b="0" i="0" u="none" strike="noStrike" kern="1200" cap="none" spc="0" normalizeH="0" baseline="0" noProof="0">
                <a:ln>
                  <a:noFill/>
                </a:ln>
                <a:solidFill>
                  <a:srgbClr val="FFFFFF"/>
                </a:solidFill>
                <a:effectLst/>
                <a:uLnTx/>
                <a:uFillTx/>
                <a:latin typeface="IntelOne Display Light"/>
                <a:ea typeface="+mn-ea"/>
                <a:cs typeface="Arial"/>
              </a:rPr>
              <a:t> Presented by OCTO | Intel Labs                                               </a:t>
            </a:r>
            <a:r>
              <a:rPr kumimoji="0" lang="en-US" sz="1000" b="0" i="0" u="none" strike="noStrike" kern="1200" cap="none" spc="0" normalizeH="0" baseline="0" noProof="0">
                <a:ln>
                  <a:noFill/>
                </a:ln>
                <a:solidFill>
                  <a:srgbClr val="FFFFFF"/>
                </a:solidFill>
                <a:effectLst/>
                <a:uLnTx/>
                <a:uFillTx/>
                <a:latin typeface="IntelOne Display Regular"/>
                <a:ea typeface="Intel Clear" panose="020B0604020203020204" pitchFamily="34" charset="0"/>
                <a:cs typeface="Times New Roman" panose="02020603050405020304" pitchFamily="18" charset="0"/>
              </a:rPr>
              <a:t>INTEL CONFIDENTIAL – INTERNAL USE ONLY</a:t>
            </a:r>
          </a:p>
        </p:txBody>
      </p:sp>
    </p:spTree>
    <p:extLst>
      <p:ext uri="{BB962C8B-B14F-4D97-AF65-F5344CB8AC3E}">
        <p14:creationId xmlns:p14="http://schemas.microsoft.com/office/powerpoint/2010/main" val="3536121987"/>
      </p:ext>
    </p:extLst>
  </p:cSld>
  <p:clrMap bg1="lt1" tx1="dk1" bg2="lt2" tx2="dk2" accent1="accent1" accent2="accent2" accent3="accent3" accent4="accent4" accent5="accent5" accent6="accent6" hlink="hlink" folHlink="folHlink"/>
  <p:sldLayoutIdLst>
    <p:sldLayoutId id="2147483671" r:id="rId1"/>
    <p:sldLayoutId id="2147483678" r:id="rId2"/>
    <p:sldLayoutId id="2147483673" r:id="rId3"/>
    <p:sldLayoutId id="2147483679" r:id="rId4"/>
    <p:sldLayoutId id="2147483674" r:id="rId5"/>
    <p:sldLayoutId id="2147483680" r:id="rId6"/>
    <p:sldLayoutId id="2147483675" r:id="rId7"/>
    <p:sldLayoutId id="2147483681" r:id="rId8"/>
    <p:sldLayoutId id="2147483676" r:id="rId9"/>
    <p:sldLayoutId id="2147483682" r:id="rId10"/>
    <p:sldLayoutId id="2147483677" r:id="rId11"/>
    <p:sldLayoutId id="2147483683" r:id="rId12"/>
    <p:sldLayoutId id="2147483684"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ctr"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intel.sharepoint.com/:p:/r/sites/TSLRPSite/_layouts/15/Doc.aspx?sourcedoc=%7BF7BA49F7-6C78-4AB7-BE5F-7B08E7B8A18F%7D&amp;file=TSD_Q221_Beyond-CMOS-Final.pptx&amp;action=edit&amp;mobileredirect=true&amp;DefaultItemOpen=1"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chart" Target="../charts/chart1.xml"/><Relationship Id="rId4" Type="http://schemas.openxmlformats.org/officeDocument/2006/relationships/image" Target="../media/image11.jpe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intel.sharepoint.com/:p:/r/sites/TSLRPSite/_layouts/15/Doc.aspx?sourcedoc=%7BF7BA49F7-6C78-4AB7-BE5F-7B08E7B8A18F%7D&amp;file=TSD_Q221_Beyond-CMOS-Final.pptx&amp;action=edit&amp;mobileredirect=true&amp;DefaultItemOpen=1" TargetMode="External"/><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chart" Target="../charts/chart2.xml"/><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r="-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02C5E-56AB-4A52-B755-4B53026500E0}"/>
              </a:ext>
            </a:extLst>
          </p:cNvPr>
          <p:cNvSpPr>
            <a:spLocks noGrp="1"/>
          </p:cNvSpPr>
          <p:nvPr>
            <p:ph type="ctrTitle"/>
          </p:nvPr>
        </p:nvSpPr>
        <p:spPr>
          <a:xfrm>
            <a:off x="1511238" y="1405737"/>
            <a:ext cx="4836832" cy="1874852"/>
          </a:xfrm>
        </p:spPr>
        <p:txBody>
          <a:bodyPr>
            <a:normAutofit fontScale="90000"/>
          </a:bodyPr>
          <a:lstStyle/>
          <a:p>
            <a:r>
              <a:rPr lang="en-US">
                <a:latin typeface="IntelOne Display HE Medium" panose="020B0703020203020204" pitchFamily="34" charset="-79"/>
                <a:cs typeface="IntelOne Display HE Medium" panose="020B0703020203020204" pitchFamily="34" charset="-79"/>
              </a:rPr>
              <a:t>The Vmin Right Hand Turn</a:t>
            </a:r>
          </a:p>
        </p:txBody>
      </p:sp>
      <p:sp>
        <p:nvSpPr>
          <p:cNvPr id="2" name="Text Placeholder 9">
            <a:extLst>
              <a:ext uri="{FF2B5EF4-FFF2-40B4-BE49-F238E27FC236}">
                <a16:creationId xmlns:a16="http://schemas.microsoft.com/office/drawing/2014/main" id="{5CCC209A-6640-4769-13DE-3FA2B325CDC0}"/>
              </a:ext>
            </a:extLst>
          </p:cNvPr>
          <p:cNvSpPr txBox="1">
            <a:spLocks/>
          </p:cNvSpPr>
          <p:nvPr/>
        </p:nvSpPr>
        <p:spPr>
          <a:xfrm>
            <a:off x="1542537" y="1007411"/>
            <a:ext cx="4774235" cy="627700"/>
          </a:xfrm>
          <a:prstGeom prst="rect">
            <a:avLst/>
          </a:prstGeom>
        </p:spPr>
        <p:txBody>
          <a:bodyPr/>
          <a:lstStyle>
            <a:lvl1pPr marL="228600" indent="-228600" algn="l" defTabSz="914400" rtl="0" eaLnBrk="1" latinLnBrk="0" hangingPunct="1">
              <a:lnSpc>
                <a:spcPct val="90000"/>
              </a:lnSpc>
              <a:spcBef>
                <a:spcPts val="1000"/>
              </a:spcBef>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IntelOne Display Medium" panose="020B0703020203020204" pitchFamily="34" charset="0"/>
              </a:rPr>
              <a:t>TSLRP 2023</a:t>
            </a:r>
          </a:p>
        </p:txBody>
      </p:sp>
      <p:sp>
        <p:nvSpPr>
          <p:cNvPr id="7" name="Subtitle 4">
            <a:extLst>
              <a:ext uri="{FF2B5EF4-FFF2-40B4-BE49-F238E27FC236}">
                <a16:creationId xmlns:a16="http://schemas.microsoft.com/office/drawing/2014/main" id="{F38A0D69-62A2-A2DB-EA70-A93F592AA3E4}"/>
              </a:ext>
            </a:extLst>
          </p:cNvPr>
          <p:cNvSpPr>
            <a:spLocks noGrp="1"/>
          </p:cNvSpPr>
          <p:nvPr>
            <p:ph type="subTitle" idx="1"/>
          </p:nvPr>
        </p:nvSpPr>
        <p:spPr>
          <a:xfrm>
            <a:off x="1542537" y="3280589"/>
            <a:ext cx="4977949" cy="2148362"/>
          </a:xfrm>
        </p:spPr>
        <p:txBody>
          <a:bodyPr>
            <a:normAutofit fontScale="85000" lnSpcReduction="20000"/>
          </a:bodyPr>
          <a:lstStyle/>
          <a:p>
            <a:r>
              <a:rPr lang="en-US" sz="2000">
                <a:solidFill>
                  <a:schemeClr val="accent2"/>
                </a:solidFill>
              </a:rPr>
              <a:t>Co-Leads: </a:t>
            </a:r>
          </a:p>
          <a:p>
            <a:r>
              <a:rPr lang="en-US" sz="2000">
                <a:solidFill>
                  <a:schemeClr val="accent2"/>
                </a:solidFill>
              </a:rPr>
              <a:t>Dave Bradley &amp; Alexandra Kern</a:t>
            </a:r>
          </a:p>
          <a:p>
            <a:r>
              <a:rPr lang="en-US" sz="2000">
                <a:solidFill>
                  <a:schemeClr val="accent2"/>
                </a:solidFill>
              </a:rPr>
              <a:t>Sr PEs – DEG, XEG Data Center Technology</a:t>
            </a:r>
          </a:p>
          <a:p>
            <a:endParaRPr lang="en-US" sz="2000">
              <a:solidFill>
                <a:schemeClr val="accent2"/>
              </a:solidFill>
            </a:endParaRPr>
          </a:p>
          <a:p>
            <a:r>
              <a:rPr lang="en-US" sz="2000">
                <a:solidFill>
                  <a:schemeClr val="accent2"/>
                </a:solidFill>
              </a:rPr>
              <a:t>Fellow/Business Sponsors: </a:t>
            </a:r>
          </a:p>
          <a:p>
            <a:r>
              <a:rPr lang="en-US" sz="2000">
                <a:solidFill>
                  <a:schemeClr val="accent2"/>
                </a:solidFill>
              </a:rPr>
              <a:t>Eric Fetzer – DEG Technology Alignment Fellow</a:t>
            </a:r>
          </a:p>
          <a:p>
            <a:r>
              <a:rPr lang="en-US" sz="2000">
                <a:solidFill>
                  <a:schemeClr val="accent2"/>
                </a:solidFill>
              </a:rPr>
              <a:t>Ryan Tabrah -  DCAI, GM of E-Core Products</a:t>
            </a:r>
          </a:p>
          <a:p>
            <a:endParaRPr lang="en-US" sz="2000">
              <a:solidFill>
                <a:schemeClr val="accent2"/>
              </a:solidFill>
            </a:endParaRPr>
          </a:p>
          <a:p>
            <a:endParaRPr lang="en-US" sz="2000">
              <a:solidFill>
                <a:schemeClr val="accent2"/>
              </a:solidFill>
            </a:endParaRPr>
          </a:p>
        </p:txBody>
      </p:sp>
      <p:sp>
        <p:nvSpPr>
          <p:cNvPr id="5" name="Subtitle 4">
            <a:extLst>
              <a:ext uri="{FF2B5EF4-FFF2-40B4-BE49-F238E27FC236}">
                <a16:creationId xmlns:a16="http://schemas.microsoft.com/office/drawing/2014/main" id="{4E8F617F-C16B-A53C-9E8A-6737AC318640}"/>
              </a:ext>
            </a:extLst>
          </p:cNvPr>
          <p:cNvSpPr txBox="1">
            <a:spLocks/>
          </p:cNvSpPr>
          <p:nvPr/>
        </p:nvSpPr>
        <p:spPr>
          <a:xfrm>
            <a:off x="0" y="6591300"/>
            <a:ext cx="8897815" cy="333375"/>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IntelOne Display Regular" panose="020B0503020203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IntelOne Display Regular" panose="020B0503020203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IntelOne Display Regular" panose="020B0503020203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IntelOne Display Regular" panose="020B0503020203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IntelOne Display Regular" panose="020B0503020203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solidFill>
                  <a:schemeClr val="accent2"/>
                </a:solidFill>
              </a:rPr>
              <a:t>Team: Latha Rao (PM), Davianne Duarte , Surhud Khare , Ram Krishnamurthy, Julien Sebot, Tiff Shih, Sukru Yemenicioglu</a:t>
            </a:r>
          </a:p>
        </p:txBody>
      </p:sp>
    </p:spTree>
    <p:extLst>
      <p:ext uri="{BB962C8B-B14F-4D97-AF65-F5344CB8AC3E}">
        <p14:creationId xmlns:p14="http://schemas.microsoft.com/office/powerpoint/2010/main" val="4208743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CDE2-E0A0-1091-FCEA-72E1612141E4}"/>
              </a:ext>
            </a:extLst>
          </p:cNvPr>
          <p:cNvSpPr>
            <a:spLocks noGrp="1"/>
          </p:cNvSpPr>
          <p:nvPr>
            <p:ph type="title"/>
          </p:nvPr>
        </p:nvSpPr>
        <p:spPr>
          <a:xfrm>
            <a:off x="381000" y="221694"/>
            <a:ext cx="11430000" cy="1633340"/>
          </a:xfrm>
        </p:spPr>
        <p:txBody>
          <a:bodyPr>
            <a:normAutofit fontScale="90000"/>
          </a:bodyPr>
          <a:lstStyle/>
          <a:p>
            <a:r>
              <a:rPr lang="en-US"/>
              <a:t>One size fits all (n)one: </a:t>
            </a:r>
            <a:br>
              <a:rPr lang="en-US"/>
            </a:br>
            <a:r>
              <a:rPr lang="en-US" sz="3100"/>
              <a:t>Si leadership + one-size-fits-all CPU: No longer enough to win</a:t>
            </a:r>
            <a:br>
              <a:rPr lang="en-US" sz="4800"/>
            </a:br>
            <a:endParaRPr lang="en-US"/>
          </a:p>
        </p:txBody>
      </p:sp>
      <p:sp>
        <p:nvSpPr>
          <p:cNvPr id="3" name="Multiplication Sign 2">
            <a:extLst>
              <a:ext uri="{FF2B5EF4-FFF2-40B4-BE49-F238E27FC236}">
                <a16:creationId xmlns:a16="http://schemas.microsoft.com/office/drawing/2014/main" id="{D162CD77-60BE-273A-C1D4-DBF65D419A14}"/>
              </a:ext>
            </a:extLst>
          </p:cNvPr>
          <p:cNvSpPr/>
          <p:nvPr/>
        </p:nvSpPr>
        <p:spPr>
          <a:xfrm>
            <a:off x="6194425" y="140508"/>
            <a:ext cx="842588" cy="813864"/>
          </a:xfrm>
          <a:prstGeom prst="mathMultiply">
            <a:avLst>
              <a:gd name="adj1" fmla="val 400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4" name="Text Placeholder 2">
            <a:extLst>
              <a:ext uri="{FF2B5EF4-FFF2-40B4-BE49-F238E27FC236}">
                <a16:creationId xmlns:a16="http://schemas.microsoft.com/office/drawing/2014/main" id="{AB32E51F-FA15-A405-19C9-E8A2E06BCC72}"/>
              </a:ext>
            </a:extLst>
          </p:cNvPr>
          <p:cNvSpPr txBox="1">
            <a:spLocks/>
          </p:cNvSpPr>
          <p:nvPr/>
        </p:nvSpPr>
        <p:spPr>
          <a:xfrm>
            <a:off x="571370" y="1088967"/>
            <a:ext cx="5157787" cy="823912"/>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00000"/>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525252"/>
                </a:solidFill>
                <a:effectLst/>
                <a:uLnTx/>
                <a:uFillTx/>
                <a:latin typeface="IntelOne Display Regular"/>
                <a:cs typeface="Arial"/>
              </a:rPr>
              <a:t>Specialization = efficient performance</a:t>
            </a:r>
            <a:r>
              <a:rPr kumimoji="0" lang="en-US" sz="2400" b="1" i="0" u="none" strike="noStrike" kern="1200" cap="none" spc="0" normalizeH="0" baseline="30000" noProof="0">
                <a:ln>
                  <a:noFill/>
                </a:ln>
                <a:solidFill>
                  <a:srgbClr val="525252"/>
                </a:solidFill>
                <a:effectLst/>
                <a:uLnTx/>
                <a:uFillTx/>
                <a:latin typeface="IntelOne Display Regular"/>
                <a:cs typeface="Arial"/>
              </a:rPr>
              <a:t>1</a:t>
            </a:r>
          </a:p>
        </p:txBody>
      </p:sp>
      <p:sp>
        <p:nvSpPr>
          <p:cNvPr id="5" name="Text Placeholder 4">
            <a:extLst>
              <a:ext uri="{FF2B5EF4-FFF2-40B4-BE49-F238E27FC236}">
                <a16:creationId xmlns:a16="http://schemas.microsoft.com/office/drawing/2014/main" id="{94711F5C-B880-1959-B9C8-0D78BF9C916C}"/>
              </a:ext>
            </a:extLst>
          </p:cNvPr>
          <p:cNvSpPr txBox="1">
            <a:spLocks/>
          </p:cNvSpPr>
          <p:nvPr/>
        </p:nvSpPr>
        <p:spPr>
          <a:xfrm>
            <a:off x="6172200" y="1088967"/>
            <a:ext cx="5183188" cy="823912"/>
          </a:xfrm>
          <a:prstGeom prst="rect">
            <a:avLst/>
          </a:prstGeom>
        </p:spPr>
        <p:txBody>
          <a:bodyPr wrap="none" anchor="b"/>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000000"/>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525252"/>
                </a:solidFill>
                <a:effectLst/>
                <a:uLnTx/>
                <a:uFillTx/>
                <a:latin typeface="IntelOne Display Regular"/>
                <a:cs typeface="Arial"/>
              </a:rPr>
              <a:t>Customers/competition specializing</a:t>
            </a:r>
            <a:r>
              <a:rPr kumimoji="0" lang="en-US" sz="2400" b="1" i="0" u="none" strike="noStrike" kern="1200" cap="none" spc="0" normalizeH="0" baseline="30000" noProof="0">
                <a:ln>
                  <a:noFill/>
                </a:ln>
                <a:solidFill>
                  <a:srgbClr val="525252"/>
                </a:solidFill>
                <a:effectLst/>
                <a:uLnTx/>
                <a:uFillTx/>
                <a:latin typeface="IntelOne Display Regular"/>
                <a:cs typeface="Arial"/>
              </a:rPr>
              <a:t>2</a:t>
            </a:r>
          </a:p>
        </p:txBody>
      </p:sp>
      <p:cxnSp>
        <p:nvCxnSpPr>
          <p:cNvPr id="6" name="Straight Connector 5">
            <a:extLst>
              <a:ext uri="{FF2B5EF4-FFF2-40B4-BE49-F238E27FC236}">
                <a16:creationId xmlns:a16="http://schemas.microsoft.com/office/drawing/2014/main" id="{517BF770-4B81-031B-A063-F40AEAB9C78A}"/>
              </a:ext>
            </a:extLst>
          </p:cNvPr>
          <p:cNvCxnSpPr/>
          <p:nvPr/>
        </p:nvCxnSpPr>
        <p:spPr>
          <a:xfrm>
            <a:off x="571370" y="1911061"/>
            <a:ext cx="5159375" cy="0"/>
          </a:xfrm>
          <a:prstGeom prst="line">
            <a:avLst/>
          </a:prstGeom>
          <a:ln w="19050">
            <a:solidFill>
              <a:srgbClr val="2872C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C380A0B-B579-7BD6-D467-8880215DA9F0}"/>
              </a:ext>
            </a:extLst>
          </p:cNvPr>
          <p:cNvCxnSpPr/>
          <p:nvPr/>
        </p:nvCxnSpPr>
        <p:spPr>
          <a:xfrm>
            <a:off x="6194425" y="1911061"/>
            <a:ext cx="5159375" cy="0"/>
          </a:xfrm>
          <a:prstGeom prst="line">
            <a:avLst/>
          </a:prstGeom>
          <a:ln w="19050">
            <a:solidFill>
              <a:srgbClr val="2872C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5B6C14F-9315-C8DD-13C2-2817D52D97E7}"/>
              </a:ext>
            </a:extLst>
          </p:cNvPr>
          <p:cNvPicPr>
            <a:picLocks noChangeAspect="1"/>
          </p:cNvPicPr>
          <p:nvPr/>
        </p:nvPicPr>
        <p:blipFill>
          <a:blip r:embed="rId3"/>
          <a:stretch>
            <a:fillRect/>
          </a:stretch>
        </p:blipFill>
        <p:spPr>
          <a:xfrm>
            <a:off x="839372" y="2084795"/>
            <a:ext cx="4462926" cy="2141511"/>
          </a:xfrm>
          <a:prstGeom prst="rect">
            <a:avLst/>
          </a:prstGeom>
        </p:spPr>
      </p:pic>
      <p:pic>
        <p:nvPicPr>
          <p:cNvPr id="9" name="Picture 8">
            <a:extLst>
              <a:ext uri="{FF2B5EF4-FFF2-40B4-BE49-F238E27FC236}">
                <a16:creationId xmlns:a16="http://schemas.microsoft.com/office/drawing/2014/main" id="{D5FEF494-E770-B6F7-DA39-595C37A2C89E}"/>
              </a:ext>
            </a:extLst>
          </p:cNvPr>
          <p:cNvPicPr>
            <a:picLocks noChangeAspect="1"/>
          </p:cNvPicPr>
          <p:nvPr/>
        </p:nvPicPr>
        <p:blipFill>
          <a:blip r:embed="rId4"/>
          <a:stretch>
            <a:fillRect/>
          </a:stretch>
        </p:blipFill>
        <p:spPr>
          <a:xfrm>
            <a:off x="6319795" y="1941896"/>
            <a:ext cx="4796169" cy="1213655"/>
          </a:xfrm>
          <a:prstGeom prst="rect">
            <a:avLst/>
          </a:prstGeom>
        </p:spPr>
      </p:pic>
      <p:pic>
        <p:nvPicPr>
          <p:cNvPr id="10" name="Picture 9">
            <a:extLst>
              <a:ext uri="{FF2B5EF4-FFF2-40B4-BE49-F238E27FC236}">
                <a16:creationId xmlns:a16="http://schemas.microsoft.com/office/drawing/2014/main" id="{706E2ECE-3B91-DDD6-4383-E3222718416F}"/>
              </a:ext>
            </a:extLst>
          </p:cNvPr>
          <p:cNvPicPr>
            <a:picLocks noChangeAspect="1"/>
          </p:cNvPicPr>
          <p:nvPr/>
        </p:nvPicPr>
        <p:blipFill>
          <a:blip r:embed="rId5"/>
          <a:stretch>
            <a:fillRect/>
          </a:stretch>
        </p:blipFill>
        <p:spPr>
          <a:xfrm>
            <a:off x="7438086" y="2990637"/>
            <a:ext cx="3247467" cy="906137"/>
          </a:xfrm>
          <a:prstGeom prst="rect">
            <a:avLst/>
          </a:prstGeom>
        </p:spPr>
      </p:pic>
      <p:sp>
        <p:nvSpPr>
          <p:cNvPr id="11" name="TextBox 10">
            <a:extLst>
              <a:ext uri="{FF2B5EF4-FFF2-40B4-BE49-F238E27FC236}">
                <a16:creationId xmlns:a16="http://schemas.microsoft.com/office/drawing/2014/main" id="{7C5A802E-6591-F367-D8BD-AE864E596B29}"/>
              </a:ext>
            </a:extLst>
          </p:cNvPr>
          <p:cNvSpPr txBox="1"/>
          <p:nvPr/>
        </p:nvSpPr>
        <p:spPr>
          <a:xfrm>
            <a:off x="451944" y="6218398"/>
            <a:ext cx="8009476"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lvl="0" indent="0" algn="l" defTabSz="243833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srgbClr val="000000"/>
                </a:solidFill>
                <a:effectLst/>
                <a:uLnTx/>
                <a:uFillTx/>
                <a:latin typeface="IntelOne Display Regular"/>
                <a:ea typeface="+mn-ea"/>
                <a:cs typeface="Arial"/>
                <a:sym typeface="Helvetica Neue"/>
              </a:rPr>
              <a:t>1</a:t>
            </a:r>
            <a:r>
              <a:rPr kumimoji="0" lang="en-US" sz="1000" b="0" i="0" u="none" strike="noStrike" kern="1200" cap="none" spc="0" normalizeH="0" baseline="0" noProof="0">
                <a:ln>
                  <a:noFill/>
                </a:ln>
                <a:solidFill>
                  <a:srgbClr val="000000"/>
                </a:solidFill>
                <a:effectLst/>
                <a:uLnTx/>
                <a:uFillTx/>
                <a:latin typeface="IntelOne Display Regular"/>
                <a:ea typeface="+mn-ea"/>
                <a:cs typeface="Arial"/>
                <a:sym typeface="Helvetica Neue"/>
              </a:rPr>
              <a:t> Source: </a:t>
            </a:r>
            <a:r>
              <a:rPr kumimoji="0" lang="en-US" sz="1000" b="0" i="0" u="none" strike="noStrike" kern="1200" cap="none" spc="0" normalizeH="0" baseline="0" noProof="0">
                <a:ln>
                  <a:noFill/>
                </a:ln>
                <a:solidFill>
                  <a:srgbClr val="000000"/>
                </a:solidFill>
                <a:effectLst/>
                <a:uLnTx/>
                <a:uFillTx/>
                <a:latin typeface="IntelOne Display Regular"/>
                <a:cs typeface="Arial"/>
              </a:rPr>
              <a:t>Raja </a:t>
            </a:r>
            <a:r>
              <a:rPr kumimoji="0" lang="en-US" sz="1000" b="0" i="0" u="none" strike="noStrike" kern="1200" cap="none" spc="0" normalizeH="0" baseline="0" noProof="0" err="1">
                <a:ln>
                  <a:noFill/>
                </a:ln>
                <a:solidFill>
                  <a:srgbClr val="000000"/>
                </a:solidFill>
                <a:effectLst/>
                <a:uLnTx/>
                <a:uFillTx/>
                <a:latin typeface="IntelOne Display Regular"/>
                <a:cs typeface="Arial"/>
              </a:rPr>
              <a:t>Koduri</a:t>
            </a:r>
            <a:r>
              <a:rPr kumimoji="0" lang="en-US" sz="1000" b="0" i="0" u="none" strike="noStrike" kern="1200" cap="none" spc="0" normalizeH="0" baseline="0" noProof="0">
                <a:ln>
                  <a:noFill/>
                </a:ln>
                <a:solidFill>
                  <a:srgbClr val="000000"/>
                </a:solidFill>
                <a:effectLst/>
                <a:uLnTx/>
                <a:uFillTx/>
                <a:latin typeface="IntelOne Display Regular"/>
                <a:cs typeface="Arial"/>
              </a:rPr>
              <a:t>, Intel Architecture Day 2020</a:t>
            </a:r>
            <a:r>
              <a:rPr kumimoji="0" lang="fi-FI" sz="1000" b="0" i="0" u="none" strike="noStrike" kern="1200" cap="none" spc="0" normalizeH="0" baseline="0" noProof="0">
                <a:ln>
                  <a:noFill/>
                </a:ln>
                <a:solidFill>
                  <a:srgbClr val="000000"/>
                </a:solidFill>
                <a:effectLst/>
                <a:uLnTx/>
                <a:uFillTx/>
                <a:latin typeface="IntelOne Display Regular"/>
                <a:cs typeface="Arial"/>
              </a:rPr>
              <a:t>;  2. Source: Wall Street Journal, December 2020 &amp;  Ampere</a:t>
            </a:r>
          </a:p>
        </p:txBody>
      </p:sp>
      <p:pic>
        <p:nvPicPr>
          <p:cNvPr id="16" name="Picture 15">
            <a:extLst>
              <a:ext uri="{FF2B5EF4-FFF2-40B4-BE49-F238E27FC236}">
                <a16:creationId xmlns:a16="http://schemas.microsoft.com/office/drawing/2014/main" id="{B885E54F-2EC9-38F0-FF10-B16DCC25BE7D}"/>
              </a:ext>
            </a:extLst>
          </p:cNvPr>
          <p:cNvPicPr>
            <a:picLocks noChangeAspect="1"/>
          </p:cNvPicPr>
          <p:nvPr/>
        </p:nvPicPr>
        <p:blipFill rotWithShape="1">
          <a:blip r:embed="rId6"/>
          <a:srcRect l="3341" t="12885" r="4047" b="9044"/>
          <a:stretch/>
        </p:blipFill>
        <p:spPr>
          <a:xfrm>
            <a:off x="6304326" y="3966046"/>
            <a:ext cx="4899536" cy="2061334"/>
          </a:xfrm>
          <a:prstGeom prst="rect">
            <a:avLst/>
          </a:prstGeom>
        </p:spPr>
      </p:pic>
      <p:pic>
        <p:nvPicPr>
          <p:cNvPr id="19" name="Picture 18">
            <a:extLst>
              <a:ext uri="{FF2B5EF4-FFF2-40B4-BE49-F238E27FC236}">
                <a16:creationId xmlns:a16="http://schemas.microsoft.com/office/drawing/2014/main" id="{CEDCC1DC-D24E-23AC-C348-4F32FC613038}"/>
              </a:ext>
            </a:extLst>
          </p:cNvPr>
          <p:cNvPicPr>
            <a:picLocks noChangeAspect="1"/>
          </p:cNvPicPr>
          <p:nvPr/>
        </p:nvPicPr>
        <p:blipFill>
          <a:blip r:embed="rId7"/>
          <a:stretch>
            <a:fillRect/>
          </a:stretch>
        </p:blipFill>
        <p:spPr>
          <a:xfrm>
            <a:off x="6304326" y="5612181"/>
            <a:ext cx="1965685" cy="423234"/>
          </a:xfrm>
          <a:prstGeom prst="rect">
            <a:avLst/>
          </a:prstGeom>
        </p:spPr>
      </p:pic>
      <p:sp>
        <p:nvSpPr>
          <p:cNvPr id="20" name="Rectangle 19">
            <a:extLst>
              <a:ext uri="{FF2B5EF4-FFF2-40B4-BE49-F238E27FC236}">
                <a16:creationId xmlns:a16="http://schemas.microsoft.com/office/drawing/2014/main" id="{DAC2FEE0-F075-26BC-F614-24B505A23471}"/>
              </a:ext>
            </a:extLst>
          </p:cNvPr>
          <p:cNvSpPr/>
          <p:nvPr/>
        </p:nvSpPr>
        <p:spPr>
          <a:xfrm>
            <a:off x="438310" y="4388976"/>
            <a:ext cx="5365002" cy="1082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Specialization could be architecture (illustrated) or other vectors including physical design and process.</a:t>
            </a:r>
          </a:p>
        </p:txBody>
      </p:sp>
    </p:spTree>
    <p:extLst>
      <p:ext uri="{BB962C8B-B14F-4D97-AF65-F5344CB8AC3E}">
        <p14:creationId xmlns:p14="http://schemas.microsoft.com/office/powerpoint/2010/main" val="323318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5718-FEEB-8131-920B-8463874ECB1D}"/>
              </a:ext>
            </a:extLst>
          </p:cNvPr>
          <p:cNvSpPr>
            <a:spLocks noGrp="1"/>
          </p:cNvSpPr>
          <p:nvPr>
            <p:ph type="title"/>
          </p:nvPr>
        </p:nvSpPr>
        <p:spPr/>
        <p:txBody>
          <a:bodyPr/>
          <a:lstStyle/>
          <a:p>
            <a:r>
              <a:rPr lang="en-US"/>
              <a:t>E-Core Must Differentiate on Perf/W</a:t>
            </a:r>
          </a:p>
        </p:txBody>
      </p:sp>
      <p:sp>
        <p:nvSpPr>
          <p:cNvPr id="3" name="Content Placeholder 2">
            <a:extLst>
              <a:ext uri="{FF2B5EF4-FFF2-40B4-BE49-F238E27FC236}">
                <a16:creationId xmlns:a16="http://schemas.microsoft.com/office/drawing/2014/main" id="{239D55E8-A5F5-D079-C1C0-E49524B19A53}"/>
              </a:ext>
            </a:extLst>
          </p:cNvPr>
          <p:cNvSpPr>
            <a:spLocks noGrp="1"/>
          </p:cNvSpPr>
          <p:nvPr>
            <p:ph idx="4294967295"/>
          </p:nvPr>
        </p:nvSpPr>
        <p:spPr>
          <a:xfrm>
            <a:off x="185585" y="1609725"/>
            <a:ext cx="6461125" cy="5089525"/>
          </a:xfrm>
        </p:spPr>
        <p:txBody>
          <a:bodyPr>
            <a:normAutofit/>
          </a:bodyPr>
          <a:lstStyle/>
          <a:p>
            <a:r>
              <a:rPr lang="en-US" sz="2400"/>
              <a:t>E-Core is Intel’s perf/W answer to ARM threat</a:t>
            </a:r>
          </a:p>
          <a:p>
            <a:pPr marL="457200" lvl="1" indent="0">
              <a:buNone/>
            </a:pPr>
            <a:endParaRPr lang="en-US" sz="1800"/>
          </a:p>
          <a:p>
            <a:r>
              <a:rPr lang="en-US" sz="2400"/>
              <a:t>To win in data center, need E-Core optimized  </a:t>
            </a:r>
            <a:r>
              <a:rPr lang="en-US" sz="2400" b="1" u="sng"/>
              <a:t>without constraint </a:t>
            </a:r>
            <a:r>
              <a:rPr lang="en-US" sz="2400"/>
              <a:t>for perf/W at low-voltage</a:t>
            </a:r>
          </a:p>
          <a:p>
            <a:pPr marL="0" indent="0">
              <a:buNone/>
            </a:pPr>
            <a:endParaRPr lang="en-US" sz="2200"/>
          </a:p>
          <a:p>
            <a:r>
              <a:rPr lang="en-US" sz="2400"/>
              <a:t>DCAI “bets” to deliver perf/W leadership </a:t>
            </a:r>
          </a:p>
          <a:p>
            <a:pPr lvl="1"/>
            <a:r>
              <a:rPr lang="en-US" sz="2000"/>
              <a:t>Embrace P-Core/E-Core differentiation</a:t>
            </a:r>
          </a:p>
          <a:p>
            <a:pPr lvl="1"/>
            <a:r>
              <a:rPr lang="en-US" sz="2000"/>
              <a:t>ISA convergence is not free - consider limiting convergence or investing to “right size”  </a:t>
            </a:r>
            <a:endParaRPr lang="en-US" sz="1800"/>
          </a:p>
          <a:p>
            <a:pPr lvl="1"/>
            <a:endParaRPr lang="en-US" sz="1800"/>
          </a:p>
          <a:p>
            <a:pPr lvl="1"/>
            <a:endParaRPr lang="en-US" sz="1800"/>
          </a:p>
        </p:txBody>
      </p:sp>
      <p:pic>
        <p:nvPicPr>
          <p:cNvPr id="1026" name="Picture 2" descr="Counterpoint Research Data Center Market Q4 2022">
            <a:extLst>
              <a:ext uri="{FF2B5EF4-FFF2-40B4-BE49-F238E27FC236}">
                <a16:creationId xmlns:a16="http://schemas.microsoft.com/office/drawing/2014/main" id="{3BCB67A6-B4A8-0BB1-53FE-A3995A2BDB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54" t="13322" r="18750" b="11216"/>
          <a:stretch/>
        </p:blipFill>
        <p:spPr bwMode="auto">
          <a:xfrm>
            <a:off x="6646710" y="1446419"/>
            <a:ext cx="5213968" cy="31085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68D8D8-4E30-1C57-B380-7E127A9E15F0}"/>
              </a:ext>
            </a:extLst>
          </p:cNvPr>
          <p:cNvSpPr txBox="1"/>
          <p:nvPr/>
        </p:nvSpPr>
        <p:spPr>
          <a:xfrm>
            <a:off x="6454941" y="4554964"/>
            <a:ext cx="56459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AMD/ARM growth tied to  superior perf/W &amp; density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(*10% MSS in 2025; up to 50% in 2030) </a:t>
            </a:r>
          </a:p>
        </p:txBody>
      </p:sp>
      <p:sp>
        <p:nvSpPr>
          <p:cNvPr id="8" name="Oval 7">
            <a:extLst>
              <a:ext uri="{FF2B5EF4-FFF2-40B4-BE49-F238E27FC236}">
                <a16:creationId xmlns:a16="http://schemas.microsoft.com/office/drawing/2014/main" id="{8E96B078-4E65-4B67-378A-E0EBCCFAC20D}"/>
              </a:ext>
            </a:extLst>
          </p:cNvPr>
          <p:cNvSpPr/>
          <p:nvPr/>
        </p:nvSpPr>
        <p:spPr>
          <a:xfrm rot="21259102">
            <a:off x="7670260" y="3126289"/>
            <a:ext cx="4151030" cy="14023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Tree>
    <p:extLst>
      <p:ext uri="{BB962C8B-B14F-4D97-AF65-F5344CB8AC3E}">
        <p14:creationId xmlns:p14="http://schemas.microsoft.com/office/powerpoint/2010/main" val="2057594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E0E32A4-3E00-E20F-585B-ED69839EA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275" y="701666"/>
            <a:ext cx="7407511" cy="54851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D35718-FEEB-8131-920B-8463874ECB1D}"/>
              </a:ext>
            </a:extLst>
          </p:cNvPr>
          <p:cNvSpPr>
            <a:spLocks noGrp="1"/>
          </p:cNvSpPr>
          <p:nvPr>
            <p:ph type="title"/>
          </p:nvPr>
        </p:nvSpPr>
        <p:spPr>
          <a:xfrm>
            <a:off x="225751" y="95224"/>
            <a:ext cx="11430000" cy="643963"/>
          </a:xfrm>
        </p:spPr>
        <p:txBody>
          <a:bodyPr>
            <a:normAutofit fontScale="90000"/>
          </a:bodyPr>
          <a:lstStyle/>
          <a:p>
            <a:r>
              <a:rPr lang="en-US"/>
              <a:t>2027 E-Core competitive…with exposure</a:t>
            </a:r>
            <a:endParaRPr lang="en-IL" sz="1900">
              <a:solidFill>
                <a:srgbClr val="00B0F0"/>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3" name="TextBox 2">
            <a:extLst>
              <a:ext uri="{FF2B5EF4-FFF2-40B4-BE49-F238E27FC236}">
                <a16:creationId xmlns:a16="http://schemas.microsoft.com/office/drawing/2014/main" id="{51F39B79-F25F-F12E-EE91-5D0A397158E1}"/>
              </a:ext>
            </a:extLst>
          </p:cNvPr>
          <p:cNvSpPr txBox="1"/>
          <p:nvPr/>
        </p:nvSpPr>
        <p:spPr>
          <a:xfrm>
            <a:off x="0" y="6204170"/>
            <a:ext cx="1247159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IntelOne Display Regular"/>
                <a:cs typeface="Arial"/>
              </a:rPr>
              <a:t>Source: CPU IP Model_WW12’23 – Native Process </a:t>
            </a:r>
            <a:r>
              <a:rPr kumimoji="0" lang="en-US" sz="1000" b="0" i="0" u="none" strike="noStrike" kern="1200" cap="none" spc="0" normalizeH="0" baseline="0" noProof="0" err="1">
                <a:ln>
                  <a:noFill/>
                </a:ln>
                <a:solidFill>
                  <a:srgbClr val="000000"/>
                </a:solidFill>
                <a:effectLst/>
                <a:uLnTx/>
                <a:uFillTx/>
                <a:latin typeface="IntelOne Display Regular"/>
                <a:cs typeface="Arial"/>
              </a:rPr>
              <a:t>Vccgate</a:t>
            </a:r>
            <a:r>
              <a:rPr kumimoji="0" lang="en-US" sz="1000" b="0" i="0" u="none" strike="noStrike" kern="1200" cap="none" spc="0" normalizeH="0" baseline="0" noProof="0">
                <a:ln>
                  <a:noFill/>
                </a:ln>
                <a:solidFill>
                  <a:srgbClr val="000000"/>
                </a:solidFill>
                <a:effectLst/>
                <a:uLnTx/>
                <a:uFillTx/>
                <a:latin typeface="IntelOne Display Regular"/>
                <a:cs typeface="Arial"/>
              </a:rPr>
              <a:t> PnP – Aurora Universal View: 30 Compute Behaviors (3627 workloads)   N4</a:t>
            </a:r>
            <a:r>
              <a:rPr kumimoji="0" lang="en-US" sz="1000" b="0" i="0" u="none" strike="noStrike" kern="1200" cap="none" spc="0" normalizeH="0" noProof="0">
                <a:ln>
                  <a:noFill/>
                </a:ln>
                <a:solidFill>
                  <a:srgbClr val="000000"/>
                </a:solidFill>
                <a:effectLst/>
                <a:uLnTx/>
                <a:uFillTx/>
                <a:latin typeface="IntelOne Display Regular"/>
                <a:cs typeface="Arial"/>
              </a:rPr>
              <a:t> = ARM Neoverse 4 N-Series, ARW=Artic Wolf E-Core</a:t>
            </a:r>
            <a:endParaRPr kumimoji="0" lang="en-US" sz="1000" b="0" i="0" u="none" strike="noStrike" kern="1200" cap="none" spc="0" normalizeH="0" baseline="0" noProof="0">
              <a:ln>
                <a:noFill/>
              </a:ln>
              <a:solidFill>
                <a:srgbClr val="000000"/>
              </a:solidFill>
              <a:effectLst/>
              <a:uLnTx/>
              <a:uFillTx/>
              <a:latin typeface="IntelOne Display Regular"/>
              <a:cs typeface="Arial"/>
            </a:endParaRPr>
          </a:p>
        </p:txBody>
      </p:sp>
      <p:sp>
        <p:nvSpPr>
          <p:cNvPr id="8" name="TextBox 7">
            <a:extLst>
              <a:ext uri="{FF2B5EF4-FFF2-40B4-BE49-F238E27FC236}">
                <a16:creationId xmlns:a16="http://schemas.microsoft.com/office/drawing/2014/main" id="{529A3E80-B355-B21E-9091-16DA52662AD9}"/>
              </a:ext>
            </a:extLst>
          </p:cNvPr>
          <p:cNvSpPr txBox="1"/>
          <p:nvPr/>
        </p:nvSpPr>
        <p:spPr>
          <a:xfrm>
            <a:off x="3013931" y="5130665"/>
            <a:ext cx="68608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8FD5"/>
                </a:solidFill>
                <a:effectLst/>
                <a:uLnTx/>
                <a:uFillTx/>
                <a:latin typeface="IntelOne Display Regular"/>
                <a:ea typeface="+mn-ea"/>
                <a:cs typeface="Arial"/>
                <a:sym typeface="Helvetica Neue"/>
              </a:rPr>
              <a:t>600mV</a:t>
            </a:r>
          </a:p>
        </p:txBody>
      </p:sp>
      <p:sp>
        <p:nvSpPr>
          <p:cNvPr id="9" name="TextBox 8">
            <a:extLst>
              <a:ext uri="{FF2B5EF4-FFF2-40B4-BE49-F238E27FC236}">
                <a16:creationId xmlns:a16="http://schemas.microsoft.com/office/drawing/2014/main" id="{2C41E1F5-BEF7-2E1C-EB4A-083126A681AA}"/>
              </a:ext>
            </a:extLst>
          </p:cNvPr>
          <p:cNvSpPr txBox="1"/>
          <p:nvPr/>
        </p:nvSpPr>
        <p:spPr>
          <a:xfrm>
            <a:off x="2765175" y="3799599"/>
            <a:ext cx="66043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IntelOne Display Regular"/>
                <a:ea typeface="+mn-ea"/>
                <a:cs typeface="Arial"/>
                <a:sym typeface="Helvetica Neue"/>
              </a:rPr>
              <a:t>525mV</a:t>
            </a:r>
          </a:p>
        </p:txBody>
      </p:sp>
      <p:sp>
        <p:nvSpPr>
          <p:cNvPr id="13" name="Rectangle: Rounded Corners 12">
            <a:extLst>
              <a:ext uri="{FF2B5EF4-FFF2-40B4-BE49-F238E27FC236}">
                <a16:creationId xmlns:a16="http://schemas.microsoft.com/office/drawing/2014/main" id="{A21890AF-9567-C93B-430D-43CCB0359234}"/>
              </a:ext>
            </a:extLst>
          </p:cNvPr>
          <p:cNvSpPr/>
          <p:nvPr/>
        </p:nvSpPr>
        <p:spPr>
          <a:xfrm>
            <a:off x="2679632" y="3643840"/>
            <a:ext cx="3786061" cy="1793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3" name="Rectangle: Rounded Corners 22">
            <a:extLst>
              <a:ext uri="{FF2B5EF4-FFF2-40B4-BE49-F238E27FC236}">
                <a16:creationId xmlns:a16="http://schemas.microsoft.com/office/drawing/2014/main" id="{B9C7102F-D2CC-8E51-E635-B5EF3A048D7E}"/>
              </a:ext>
            </a:extLst>
          </p:cNvPr>
          <p:cNvSpPr/>
          <p:nvPr/>
        </p:nvSpPr>
        <p:spPr>
          <a:xfrm>
            <a:off x="3723612" y="862210"/>
            <a:ext cx="5473323" cy="271279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24" name="Rectangle 23">
            <a:extLst>
              <a:ext uri="{FF2B5EF4-FFF2-40B4-BE49-F238E27FC236}">
                <a16:creationId xmlns:a16="http://schemas.microsoft.com/office/drawing/2014/main" id="{62F113A1-83D4-A359-CE47-A8B5D67DE611}"/>
              </a:ext>
            </a:extLst>
          </p:cNvPr>
          <p:cNvSpPr/>
          <p:nvPr/>
        </p:nvSpPr>
        <p:spPr>
          <a:xfrm>
            <a:off x="5515743" y="2946831"/>
            <a:ext cx="2975114" cy="524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4B7D"/>
                </a:solidFill>
                <a:effectLst/>
                <a:uLnTx/>
                <a:uFillTx/>
                <a:latin typeface="IntelOne Display Regular"/>
                <a:cs typeface="Arial"/>
              </a:rPr>
              <a:t>ARW &amp; ARM N4 competitive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4B7D"/>
                </a:solidFill>
                <a:effectLst/>
                <a:uLnTx/>
                <a:uFillTx/>
                <a:latin typeface="IntelOne Display Regular"/>
                <a:cs typeface="Arial"/>
              </a:rPr>
              <a:t>between 0.5-2W/core</a:t>
            </a:r>
          </a:p>
        </p:txBody>
      </p:sp>
      <p:sp>
        <p:nvSpPr>
          <p:cNvPr id="25" name="Rectangle 24">
            <a:extLst>
              <a:ext uri="{FF2B5EF4-FFF2-40B4-BE49-F238E27FC236}">
                <a16:creationId xmlns:a16="http://schemas.microsoft.com/office/drawing/2014/main" id="{1A92B83A-DF8F-5CE6-54F0-F435491B92CD}"/>
              </a:ext>
            </a:extLst>
          </p:cNvPr>
          <p:cNvSpPr/>
          <p:nvPr/>
        </p:nvSpPr>
        <p:spPr>
          <a:xfrm>
            <a:off x="3815934" y="4272675"/>
            <a:ext cx="2334207" cy="812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4B7D"/>
                </a:solidFill>
                <a:effectLst/>
                <a:uLnTx/>
                <a:uFillTx/>
                <a:latin typeface="IntelOne Display Regular"/>
                <a:cs typeface="Arial"/>
              </a:rPr>
              <a:t>ARW near Vmin &lt;0.5W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4B7D"/>
                </a:solidFill>
                <a:effectLst/>
                <a:uLnTx/>
                <a:uFillTx/>
                <a:latin typeface="IntelOne Display Regular"/>
                <a:cs typeface="Arial"/>
              </a:rPr>
              <a:t>N4 scale-out advantage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4B7D"/>
                </a:solidFill>
                <a:effectLst/>
                <a:uLnTx/>
                <a:uFillTx/>
                <a:latin typeface="IntelOne Display Regular"/>
                <a:cs typeface="Arial"/>
              </a:rPr>
              <a:t>N4 further from Vmin</a:t>
            </a:r>
          </a:p>
        </p:txBody>
      </p:sp>
    </p:spTree>
    <p:extLst>
      <p:ext uri="{BB962C8B-B14F-4D97-AF65-F5344CB8AC3E}">
        <p14:creationId xmlns:p14="http://schemas.microsoft.com/office/powerpoint/2010/main" val="3188347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4434-77AC-24C9-B640-F923156DBEAB}"/>
              </a:ext>
            </a:extLst>
          </p:cNvPr>
          <p:cNvSpPr>
            <a:spLocks noGrp="1"/>
          </p:cNvSpPr>
          <p:nvPr>
            <p:ph type="title"/>
          </p:nvPr>
        </p:nvSpPr>
        <p:spPr>
          <a:xfrm>
            <a:off x="90935" y="221694"/>
            <a:ext cx="11957927" cy="1199822"/>
          </a:xfrm>
        </p:spPr>
        <p:txBody>
          <a:bodyPr>
            <a:normAutofit/>
          </a:bodyPr>
          <a:lstStyle/>
          <a:p>
            <a:r>
              <a:rPr lang="en-US"/>
              <a:t>Quantify opportunities for perf/W at Vmin</a:t>
            </a:r>
          </a:p>
        </p:txBody>
      </p:sp>
      <p:pic>
        <p:nvPicPr>
          <p:cNvPr id="3" name="Picture 2">
            <a:extLst>
              <a:ext uri="{FF2B5EF4-FFF2-40B4-BE49-F238E27FC236}">
                <a16:creationId xmlns:a16="http://schemas.microsoft.com/office/drawing/2014/main" id="{0738A740-925B-2B2B-D860-154CEB3DAED3}"/>
              </a:ext>
            </a:extLst>
          </p:cNvPr>
          <p:cNvPicPr>
            <a:picLocks noChangeAspect="1"/>
          </p:cNvPicPr>
          <p:nvPr/>
        </p:nvPicPr>
        <p:blipFill rotWithShape="1">
          <a:blip r:embed="rId3"/>
          <a:srcRect l="12774" t="6546" r="20850" b="8040"/>
          <a:stretch/>
        </p:blipFill>
        <p:spPr>
          <a:xfrm>
            <a:off x="344703" y="1395285"/>
            <a:ext cx="4459935" cy="40674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extLst>
              <a:ext uri="{FF2B5EF4-FFF2-40B4-BE49-F238E27FC236}">
                <a16:creationId xmlns:a16="http://schemas.microsoft.com/office/drawing/2014/main" id="{E6E4633E-2C28-2C11-AF00-E8CA6AEEB819}"/>
              </a:ext>
            </a:extLst>
          </p:cNvPr>
          <p:cNvSpPr/>
          <p:nvPr/>
        </p:nvSpPr>
        <p:spPr>
          <a:xfrm>
            <a:off x="5355050" y="1221346"/>
            <a:ext cx="5703633" cy="4741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Recognizing our strategic intent to deliver leadership products that enable the most energy-efficient data centers in the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4B7D"/>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…we have selected three opportunities to differentiate data center for perf/W…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4B7D"/>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..and quantified their timelines and potential contribution to continued perf/W scaling beyond the impending Vmin floor.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4B7D"/>
              </a:solidFill>
              <a:effectLst/>
              <a:uLnTx/>
              <a:uFillTx/>
              <a:latin typeface="IntelOne Display Regular"/>
              <a:cs typeface="Arial"/>
            </a:endParaRPr>
          </a:p>
        </p:txBody>
      </p:sp>
      <p:sp>
        <p:nvSpPr>
          <p:cNvPr id="7" name="Rectangle 6">
            <a:extLst>
              <a:ext uri="{FF2B5EF4-FFF2-40B4-BE49-F238E27FC236}">
                <a16:creationId xmlns:a16="http://schemas.microsoft.com/office/drawing/2014/main" id="{F81533D0-3BFE-4210-3A59-28FD2D3A53CD}"/>
              </a:ext>
            </a:extLst>
          </p:cNvPr>
          <p:cNvSpPr/>
          <p:nvPr/>
        </p:nvSpPr>
        <p:spPr>
          <a:xfrm>
            <a:off x="5355050" y="3591926"/>
            <a:ext cx="5703633" cy="70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4B7D"/>
              </a:solidFill>
              <a:effectLst/>
              <a:uLnTx/>
              <a:uFillTx/>
              <a:latin typeface="IntelOne Display Regular"/>
              <a:cs typeface="Arial"/>
            </a:endParaRPr>
          </a:p>
        </p:txBody>
      </p:sp>
      <p:sp>
        <p:nvSpPr>
          <p:cNvPr id="8" name="TextBox 7">
            <a:extLst>
              <a:ext uri="{FF2B5EF4-FFF2-40B4-BE49-F238E27FC236}">
                <a16:creationId xmlns:a16="http://schemas.microsoft.com/office/drawing/2014/main" id="{00B7B3F8-A1CA-E403-4BB9-0315F1E02DE0}"/>
              </a:ext>
            </a:extLst>
          </p:cNvPr>
          <p:cNvSpPr txBox="1"/>
          <p:nvPr/>
        </p:nvSpPr>
        <p:spPr>
          <a:xfrm>
            <a:off x="1679632" y="5496808"/>
            <a:ext cx="17684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IntelOne Display Regular"/>
                <a:cs typeface="Arial"/>
              </a:rPr>
              <a:t>Image: Clearwater Forest EC</a:t>
            </a:r>
          </a:p>
        </p:txBody>
      </p:sp>
    </p:spTree>
    <p:extLst>
      <p:ext uri="{BB962C8B-B14F-4D97-AF65-F5344CB8AC3E}">
        <p14:creationId xmlns:p14="http://schemas.microsoft.com/office/powerpoint/2010/main" val="3627835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C1DF8E9-B8F3-34D9-3C6C-EF86FB0E2EB2}"/>
              </a:ext>
            </a:extLst>
          </p:cNvPr>
          <p:cNvSpPr txBox="1"/>
          <p:nvPr/>
        </p:nvSpPr>
        <p:spPr>
          <a:xfrm>
            <a:off x="0" y="6138652"/>
            <a:ext cx="4578497" cy="276999"/>
          </a:xfrm>
          <a:prstGeom prst="rect">
            <a:avLst/>
          </a:prstGeom>
          <a:noFill/>
        </p:spPr>
        <p:txBody>
          <a:bodyPr wrap="none" rtlCol="0">
            <a:spAutoFit/>
          </a:bodyPr>
          <a:lstStyle/>
          <a:p>
            <a:r>
              <a:rPr lang="en-US" sz="1200"/>
              <a:t>SEEDC = Super Energy-Efficient Devices and Circuits (</a:t>
            </a:r>
            <a:r>
              <a:rPr lang="en-US" sz="1200">
                <a:hlinkClick r:id="rId3"/>
              </a:rPr>
              <a:t>2021 TSD</a:t>
            </a:r>
            <a:r>
              <a:rPr lang="en-US" sz="1200"/>
              <a:t> )</a:t>
            </a:r>
          </a:p>
        </p:txBody>
      </p:sp>
      <p:sp>
        <p:nvSpPr>
          <p:cNvPr id="2" name="Title 1">
            <a:extLst>
              <a:ext uri="{FF2B5EF4-FFF2-40B4-BE49-F238E27FC236}">
                <a16:creationId xmlns:a16="http://schemas.microsoft.com/office/drawing/2014/main" id="{A4614434-77AC-24C9-B640-F923156DBEAB}"/>
              </a:ext>
            </a:extLst>
          </p:cNvPr>
          <p:cNvSpPr>
            <a:spLocks noGrp="1"/>
          </p:cNvSpPr>
          <p:nvPr>
            <p:ph type="title"/>
          </p:nvPr>
        </p:nvSpPr>
        <p:spPr>
          <a:xfrm>
            <a:off x="90935" y="221694"/>
            <a:ext cx="11957927" cy="1199822"/>
          </a:xfrm>
        </p:spPr>
        <p:txBody>
          <a:bodyPr>
            <a:normAutofit fontScale="90000"/>
          </a:bodyPr>
          <a:lstStyle/>
          <a:p>
            <a:r>
              <a:rPr lang="en-US"/>
              <a:t>Three Pillars of Perf/W Differentiation near </a:t>
            </a:r>
            <a:r>
              <a:rPr lang="en-US" err="1"/>
              <a:t>Vmin</a:t>
            </a:r>
            <a:br>
              <a:rPr lang="en-US"/>
            </a:br>
            <a:r>
              <a:rPr lang="en-US"/>
              <a:t>(in CMOS era) </a:t>
            </a:r>
          </a:p>
        </p:txBody>
      </p:sp>
      <p:sp>
        <p:nvSpPr>
          <p:cNvPr id="7" name="Rectangle 6">
            <a:extLst>
              <a:ext uri="{FF2B5EF4-FFF2-40B4-BE49-F238E27FC236}">
                <a16:creationId xmlns:a16="http://schemas.microsoft.com/office/drawing/2014/main" id="{F81533D0-3BFE-4210-3A59-28FD2D3A53CD}"/>
              </a:ext>
            </a:extLst>
          </p:cNvPr>
          <p:cNvSpPr/>
          <p:nvPr/>
        </p:nvSpPr>
        <p:spPr>
          <a:xfrm>
            <a:off x="5355050" y="4293202"/>
            <a:ext cx="5703633" cy="70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a:solidFill>
                <a:srgbClr val="004B7D"/>
              </a:solidFill>
              <a:latin typeface="IntelOne Display Regular"/>
              <a:cs typeface="Arial"/>
            </a:endParaRPr>
          </a:p>
        </p:txBody>
      </p:sp>
      <p:sp>
        <p:nvSpPr>
          <p:cNvPr id="5" name="Rectangle 4">
            <a:extLst>
              <a:ext uri="{FF2B5EF4-FFF2-40B4-BE49-F238E27FC236}">
                <a16:creationId xmlns:a16="http://schemas.microsoft.com/office/drawing/2014/main" id="{ED5686AC-B7C5-A80B-A86C-ED7F8DCCE121}"/>
              </a:ext>
            </a:extLst>
          </p:cNvPr>
          <p:cNvSpPr/>
          <p:nvPr/>
        </p:nvSpPr>
        <p:spPr>
          <a:xfrm>
            <a:off x="1373102" y="2041127"/>
            <a:ext cx="3175306" cy="198856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t>Low-V Optimized</a:t>
            </a:r>
          </a:p>
          <a:p>
            <a:pPr algn="ctr"/>
            <a:r>
              <a:rPr lang="en-US" sz="2400" b="1"/>
              <a:t>Process</a:t>
            </a:r>
            <a:endParaRPr lang="en-US"/>
          </a:p>
          <a:p>
            <a:endParaRPr lang="en-US"/>
          </a:p>
          <a:p>
            <a:pPr lvl="1"/>
            <a:endParaRPr lang="en-US"/>
          </a:p>
          <a:p>
            <a:pPr marL="342900" indent="-342900" algn="ctr">
              <a:buFont typeface="Arial" panose="020B0604020202020204" pitchFamily="34" charset="0"/>
              <a:buChar char="•"/>
            </a:pPr>
            <a:endParaRPr lang="en-US" sz="2400"/>
          </a:p>
        </p:txBody>
      </p:sp>
      <p:sp>
        <p:nvSpPr>
          <p:cNvPr id="9" name="Rectangle 8">
            <a:extLst>
              <a:ext uri="{FF2B5EF4-FFF2-40B4-BE49-F238E27FC236}">
                <a16:creationId xmlns:a16="http://schemas.microsoft.com/office/drawing/2014/main" id="{6A8F82ED-F34F-D819-07BE-B89B9052346C}"/>
              </a:ext>
            </a:extLst>
          </p:cNvPr>
          <p:cNvSpPr/>
          <p:nvPr/>
        </p:nvSpPr>
        <p:spPr>
          <a:xfrm>
            <a:off x="4638943" y="2041127"/>
            <a:ext cx="3175307" cy="198856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t>Capacitance Optimized</a:t>
            </a:r>
            <a:br>
              <a:rPr lang="en-US" sz="2400" b="1"/>
            </a:br>
            <a:r>
              <a:rPr lang="en-US" sz="2400" b="1"/>
              <a:t>E-Core Hardening</a:t>
            </a:r>
            <a:endParaRPr lang="en-US"/>
          </a:p>
          <a:p>
            <a:endParaRPr lang="en-US" b="1" i="1"/>
          </a:p>
          <a:p>
            <a:endParaRPr lang="en-US"/>
          </a:p>
          <a:p>
            <a:pPr marL="342900" indent="-342900">
              <a:buFont typeface="Arial" panose="020B0604020202020204" pitchFamily="34" charset="0"/>
              <a:buChar char="•"/>
            </a:pPr>
            <a:endParaRPr lang="en-US"/>
          </a:p>
        </p:txBody>
      </p:sp>
      <p:sp>
        <p:nvSpPr>
          <p:cNvPr id="10" name="Rectangle 9">
            <a:extLst>
              <a:ext uri="{FF2B5EF4-FFF2-40B4-BE49-F238E27FC236}">
                <a16:creationId xmlns:a16="http://schemas.microsoft.com/office/drawing/2014/main" id="{914602D6-0228-159B-6B3B-99EFFBE4F3F3}"/>
              </a:ext>
            </a:extLst>
          </p:cNvPr>
          <p:cNvSpPr/>
          <p:nvPr/>
        </p:nvSpPr>
        <p:spPr>
          <a:xfrm>
            <a:off x="7904785" y="2041127"/>
            <a:ext cx="3266763" cy="198856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a:t>Microarchitectural</a:t>
            </a:r>
            <a:br>
              <a:rPr lang="en-US" sz="2400" b="1"/>
            </a:br>
            <a:r>
              <a:rPr lang="en-US" sz="2400" b="1"/>
              <a:t>Perf/W Focus</a:t>
            </a:r>
          </a:p>
          <a:p>
            <a:endParaRPr lang="en-US"/>
          </a:p>
        </p:txBody>
      </p:sp>
      <p:sp>
        <p:nvSpPr>
          <p:cNvPr id="11" name="Rectangle 10">
            <a:extLst>
              <a:ext uri="{FF2B5EF4-FFF2-40B4-BE49-F238E27FC236}">
                <a16:creationId xmlns:a16="http://schemas.microsoft.com/office/drawing/2014/main" id="{5FC0A738-9ECE-BFCD-639C-9F3DA29E93EA}"/>
              </a:ext>
            </a:extLst>
          </p:cNvPr>
          <p:cNvSpPr/>
          <p:nvPr/>
        </p:nvSpPr>
        <p:spPr>
          <a:xfrm>
            <a:off x="781682" y="4304605"/>
            <a:ext cx="10754185" cy="8432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Beyond CMOS: Disruptive enabler for higher Perf/Watt (i.e. SEEDC)</a:t>
            </a:r>
          </a:p>
          <a:p>
            <a:pPr algn="ctr"/>
            <a:r>
              <a:rPr lang="en-US" sz="2400"/>
              <a:t>(Outside scope of this TSLRP)</a:t>
            </a:r>
          </a:p>
        </p:txBody>
      </p:sp>
      <p:sp>
        <p:nvSpPr>
          <p:cNvPr id="3" name="Arrow: Chevron 2">
            <a:extLst>
              <a:ext uri="{FF2B5EF4-FFF2-40B4-BE49-F238E27FC236}">
                <a16:creationId xmlns:a16="http://schemas.microsoft.com/office/drawing/2014/main" id="{31D516F5-575E-45F2-D251-EE890BFC08BA}"/>
              </a:ext>
            </a:extLst>
          </p:cNvPr>
          <p:cNvSpPr/>
          <p:nvPr/>
        </p:nvSpPr>
        <p:spPr>
          <a:xfrm>
            <a:off x="1110825" y="3294669"/>
            <a:ext cx="10425042" cy="47161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NOT mutually exclusive; phased in over time… </a:t>
            </a:r>
          </a:p>
        </p:txBody>
      </p:sp>
    </p:spTree>
    <p:extLst>
      <p:ext uri="{BB962C8B-B14F-4D97-AF65-F5344CB8AC3E}">
        <p14:creationId xmlns:p14="http://schemas.microsoft.com/office/powerpoint/2010/main" val="325422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4434-77AC-24C9-B640-F923156DBEAB}"/>
              </a:ext>
            </a:extLst>
          </p:cNvPr>
          <p:cNvSpPr>
            <a:spLocks noGrp="1"/>
          </p:cNvSpPr>
          <p:nvPr>
            <p:ph type="title"/>
          </p:nvPr>
        </p:nvSpPr>
        <p:spPr/>
        <p:txBody>
          <a:bodyPr>
            <a:normAutofit/>
          </a:bodyPr>
          <a:lstStyle/>
          <a:p>
            <a:r>
              <a:rPr lang="en-US"/>
              <a:t>Low Voltage Optimized Process</a:t>
            </a:r>
          </a:p>
        </p:txBody>
      </p:sp>
      <p:sp>
        <p:nvSpPr>
          <p:cNvPr id="32" name="Content Placeholder 2">
            <a:extLst>
              <a:ext uri="{FF2B5EF4-FFF2-40B4-BE49-F238E27FC236}">
                <a16:creationId xmlns:a16="http://schemas.microsoft.com/office/drawing/2014/main" id="{FE5E54E8-C92B-D4A0-DBCA-7BFE82A86488}"/>
              </a:ext>
            </a:extLst>
          </p:cNvPr>
          <p:cNvSpPr>
            <a:spLocks noGrp="1"/>
          </p:cNvSpPr>
          <p:nvPr>
            <p:ph idx="1"/>
          </p:nvPr>
        </p:nvSpPr>
        <p:spPr>
          <a:xfrm>
            <a:off x="184168" y="1341147"/>
            <a:ext cx="6089716" cy="3886983"/>
          </a:xfrm>
        </p:spPr>
        <p:txBody>
          <a:bodyPr>
            <a:normAutofit/>
          </a:bodyPr>
          <a:lstStyle/>
          <a:p>
            <a:r>
              <a:rPr lang="en-US" sz="2400">
                <a:solidFill>
                  <a:srgbClr val="0068B5"/>
                </a:solidFill>
              </a:rPr>
              <a:t>MAIN IDEA</a:t>
            </a:r>
          </a:p>
          <a:p>
            <a:pPr marL="457200" lvl="1" indent="0">
              <a:buNone/>
            </a:pPr>
            <a:r>
              <a:rPr lang="en-US" sz="2000">
                <a:sym typeface="Wingdings" panose="05000000000000000000" pitchFamily="2" charset="2"/>
              </a:rPr>
              <a:t>Low-voltage specific transistor tuning</a:t>
            </a:r>
          </a:p>
          <a:p>
            <a:pPr lvl="1"/>
            <a:endParaRPr lang="en-US" sz="2000">
              <a:sym typeface="Wingdings" panose="05000000000000000000" pitchFamily="2" charset="2"/>
            </a:endParaRPr>
          </a:p>
          <a:p>
            <a:pPr lvl="1"/>
            <a:endParaRPr lang="en-US" sz="2000">
              <a:sym typeface="Wingdings" panose="05000000000000000000" pitchFamily="2" charset="2"/>
            </a:endParaRPr>
          </a:p>
          <a:p>
            <a:r>
              <a:rPr lang="en-US" sz="2400">
                <a:solidFill>
                  <a:srgbClr val="0068B5"/>
                </a:solidFill>
              </a:rPr>
              <a:t>BENEFIT</a:t>
            </a:r>
          </a:p>
          <a:p>
            <a:pPr marL="457200" lvl="1" indent="0">
              <a:buNone/>
            </a:pPr>
            <a:r>
              <a:rPr lang="en-US" sz="2000"/>
              <a:t>About ½ process node benefit at low voltage</a:t>
            </a:r>
          </a:p>
          <a:p>
            <a:pPr lvl="1"/>
            <a:endParaRPr lang="en-US" sz="2000"/>
          </a:p>
          <a:p>
            <a:r>
              <a:rPr lang="en-US" sz="2400">
                <a:solidFill>
                  <a:srgbClr val="0068B5"/>
                </a:solidFill>
              </a:rPr>
              <a:t>MAIN CHALLENGES</a:t>
            </a:r>
            <a:endParaRPr lang="en-US" sz="2400"/>
          </a:p>
          <a:p>
            <a:pPr lvl="1"/>
            <a:r>
              <a:rPr lang="en-US" sz="2000"/>
              <a:t>Lower Voltage Ceiling</a:t>
            </a:r>
          </a:p>
          <a:p>
            <a:pPr lvl="1"/>
            <a:r>
              <a:rPr lang="en-US" sz="2000"/>
              <a:t>Reduced high voltage performance</a:t>
            </a:r>
          </a:p>
          <a:p>
            <a:pPr marL="457200" lvl="1" indent="0">
              <a:buNone/>
            </a:pPr>
            <a:endParaRPr lang="en-US" sz="1800"/>
          </a:p>
          <a:p>
            <a:pPr lvl="1"/>
            <a:endParaRPr lang="en-US" sz="1800"/>
          </a:p>
        </p:txBody>
      </p:sp>
      <p:sp>
        <p:nvSpPr>
          <p:cNvPr id="29" name="TextBox 28">
            <a:extLst>
              <a:ext uri="{FF2B5EF4-FFF2-40B4-BE49-F238E27FC236}">
                <a16:creationId xmlns:a16="http://schemas.microsoft.com/office/drawing/2014/main" id="{226C1A08-A31F-60A1-5991-C884ACD46E9D}"/>
              </a:ext>
            </a:extLst>
          </p:cNvPr>
          <p:cNvSpPr txBox="1"/>
          <p:nvPr/>
        </p:nvSpPr>
        <p:spPr>
          <a:xfrm>
            <a:off x="5023821" y="6066378"/>
            <a:ext cx="7173276" cy="369332"/>
          </a:xfrm>
          <a:prstGeom prst="rect">
            <a:avLst/>
          </a:prstGeom>
          <a:noFill/>
        </p:spPr>
        <p:txBody>
          <a:bodyPr wrap="square" rtlCol="0">
            <a:spAutoFit/>
          </a:bodyPr>
          <a:lstStyle/>
          <a:p>
            <a:r>
              <a:rPr lang="en-US" sz="900"/>
              <a:t>Traditional Assumptions:  1.11x Iso-Voltage Freq every 18mo. 0.91x Cdyn every 18 months. 0.90x Iso-Voltage Leakage Power every 18 months</a:t>
            </a:r>
          </a:p>
          <a:p>
            <a:r>
              <a:rPr lang="en-US" sz="900"/>
              <a:t>LV Process Assumptions: 1.15x Iso-Voltage Freq every 18mo.  0.88x Cdyn every 18 months. 0.70x Iso-Voltage Leakage Power every 18 months</a:t>
            </a:r>
          </a:p>
        </p:txBody>
      </p:sp>
      <p:sp>
        <p:nvSpPr>
          <p:cNvPr id="5" name="Rectangle: Rounded Corners 4">
            <a:extLst>
              <a:ext uri="{FF2B5EF4-FFF2-40B4-BE49-F238E27FC236}">
                <a16:creationId xmlns:a16="http://schemas.microsoft.com/office/drawing/2014/main" id="{4A5772A2-8F9A-EF35-CC12-C58A7196E0C2}"/>
              </a:ext>
            </a:extLst>
          </p:cNvPr>
          <p:cNvSpPr/>
          <p:nvPr/>
        </p:nvSpPr>
        <p:spPr>
          <a:xfrm>
            <a:off x="825077" y="2103922"/>
            <a:ext cx="2288576" cy="3770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Thinner Gate Oxides</a:t>
            </a:r>
          </a:p>
        </p:txBody>
      </p:sp>
      <p:sp>
        <p:nvSpPr>
          <p:cNvPr id="6" name="Rectangle: Rounded Corners 5">
            <a:extLst>
              <a:ext uri="{FF2B5EF4-FFF2-40B4-BE49-F238E27FC236}">
                <a16:creationId xmlns:a16="http://schemas.microsoft.com/office/drawing/2014/main" id="{AAC56CB2-7A10-4D51-1163-27542122F43C}"/>
              </a:ext>
            </a:extLst>
          </p:cNvPr>
          <p:cNvSpPr/>
          <p:nvPr/>
        </p:nvSpPr>
        <p:spPr>
          <a:xfrm>
            <a:off x="3236202" y="2103922"/>
            <a:ext cx="2026762" cy="3770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DIBL Optimization</a:t>
            </a:r>
          </a:p>
        </p:txBody>
      </p:sp>
      <p:sp>
        <p:nvSpPr>
          <p:cNvPr id="7" name="Content Placeholder 2">
            <a:extLst>
              <a:ext uri="{FF2B5EF4-FFF2-40B4-BE49-F238E27FC236}">
                <a16:creationId xmlns:a16="http://schemas.microsoft.com/office/drawing/2014/main" id="{ED705F20-3F82-F9C2-D7A8-72A6964EB138}"/>
              </a:ext>
            </a:extLst>
          </p:cNvPr>
          <p:cNvSpPr txBox="1">
            <a:spLocks/>
          </p:cNvSpPr>
          <p:nvPr/>
        </p:nvSpPr>
        <p:spPr>
          <a:xfrm>
            <a:off x="6364892" y="4648250"/>
            <a:ext cx="6089716" cy="16647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solidFill>
                  <a:srgbClr val="0068B5"/>
                </a:solidFill>
              </a:rPr>
              <a:t>NEXT STEPS</a:t>
            </a:r>
            <a:endParaRPr lang="en-US" sz="2200"/>
          </a:p>
          <a:p>
            <a:pPr lvl="1"/>
            <a:r>
              <a:rPr lang="en-US" sz="1900"/>
              <a:t>Disaggregation strategy for enablement</a:t>
            </a:r>
          </a:p>
          <a:p>
            <a:pPr lvl="1"/>
            <a:r>
              <a:rPr lang="en-US" sz="1900"/>
              <a:t>Product-level post-silicon experiments on 1276.</a:t>
            </a:r>
            <a:endParaRPr lang="en-US" sz="1800"/>
          </a:p>
          <a:p>
            <a:pPr lvl="1"/>
            <a:endParaRPr lang="en-US" sz="1800"/>
          </a:p>
        </p:txBody>
      </p:sp>
      <p:grpSp>
        <p:nvGrpSpPr>
          <p:cNvPr id="34" name="Group 33">
            <a:extLst>
              <a:ext uri="{FF2B5EF4-FFF2-40B4-BE49-F238E27FC236}">
                <a16:creationId xmlns:a16="http://schemas.microsoft.com/office/drawing/2014/main" id="{14D10B74-CF61-952E-0A71-3056D9F0C062}"/>
              </a:ext>
            </a:extLst>
          </p:cNvPr>
          <p:cNvGrpSpPr/>
          <p:nvPr/>
        </p:nvGrpSpPr>
        <p:grpSpPr>
          <a:xfrm>
            <a:off x="6396433" y="1120797"/>
            <a:ext cx="4752497" cy="3527453"/>
            <a:chOff x="6380559" y="1119758"/>
            <a:chExt cx="4752497" cy="3527453"/>
          </a:xfrm>
        </p:grpSpPr>
        <p:pic>
          <p:nvPicPr>
            <p:cNvPr id="9" name="Picture 8">
              <a:extLst>
                <a:ext uri="{FF2B5EF4-FFF2-40B4-BE49-F238E27FC236}">
                  <a16:creationId xmlns:a16="http://schemas.microsoft.com/office/drawing/2014/main" id="{01E20284-C007-AF85-CFE6-96803ECDA953}"/>
                </a:ext>
              </a:extLst>
            </p:cNvPr>
            <p:cNvPicPr>
              <a:picLocks noChangeAspect="1"/>
            </p:cNvPicPr>
            <p:nvPr/>
          </p:nvPicPr>
          <p:blipFill>
            <a:blip r:embed="rId3"/>
            <a:stretch>
              <a:fillRect/>
            </a:stretch>
          </p:blipFill>
          <p:spPr>
            <a:xfrm>
              <a:off x="6754481" y="1119758"/>
              <a:ext cx="4378575" cy="3294769"/>
            </a:xfrm>
            <a:prstGeom prst="rect">
              <a:avLst/>
            </a:prstGeom>
          </p:spPr>
        </p:pic>
        <p:cxnSp>
          <p:nvCxnSpPr>
            <p:cNvPr id="11" name="Straight Connector 10">
              <a:extLst>
                <a:ext uri="{FF2B5EF4-FFF2-40B4-BE49-F238E27FC236}">
                  <a16:creationId xmlns:a16="http://schemas.microsoft.com/office/drawing/2014/main" id="{75965DCC-A952-524A-EF05-ADA36535C7AF}"/>
                </a:ext>
              </a:extLst>
            </p:cNvPr>
            <p:cNvCxnSpPr>
              <a:cxnSpLocks/>
            </p:cNvCxnSpPr>
            <p:nvPr/>
          </p:nvCxnSpPr>
          <p:spPr>
            <a:xfrm>
              <a:off x="8455843" y="2978870"/>
              <a:ext cx="586599" cy="253280"/>
            </a:xfrm>
            <a:prstGeom prst="line">
              <a:avLst/>
            </a:prstGeom>
            <a:ln>
              <a:solidFill>
                <a:srgbClr val="FC4F3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BCA6F65-DCFD-1D83-696B-20E54C34C742}"/>
                </a:ext>
              </a:extLst>
            </p:cNvPr>
            <p:cNvSpPr txBox="1"/>
            <p:nvPr/>
          </p:nvSpPr>
          <p:spPr>
            <a:xfrm>
              <a:off x="8987606" y="3114316"/>
              <a:ext cx="1635384" cy="276999"/>
            </a:xfrm>
            <a:prstGeom prst="rect">
              <a:avLst/>
            </a:prstGeom>
            <a:noFill/>
            <a:ln w="19050">
              <a:noFill/>
            </a:ln>
          </p:spPr>
          <p:txBody>
            <a:bodyPr wrap="none" rtlCol="0">
              <a:spAutoFit/>
            </a:bodyPr>
            <a:lstStyle/>
            <a:p>
              <a:pPr algn="ctr"/>
              <a:r>
                <a:rPr lang="en-US" sz="1200">
                  <a:solidFill>
                    <a:srgbClr val="FC4F30"/>
                  </a:solidFill>
                </a:rPr>
                <a:t>1.19x Perf/W (528mV)</a:t>
              </a:r>
            </a:p>
          </p:txBody>
        </p:sp>
        <p:sp>
          <p:nvSpPr>
            <p:cNvPr id="13" name="TextBox 12">
              <a:extLst>
                <a:ext uri="{FF2B5EF4-FFF2-40B4-BE49-F238E27FC236}">
                  <a16:creationId xmlns:a16="http://schemas.microsoft.com/office/drawing/2014/main" id="{1F5BA79C-20F5-0012-59FF-4E02D90D6B80}"/>
                </a:ext>
              </a:extLst>
            </p:cNvPr>
            <p:cNvSpPr txBox="1"/>
            <p:nvPr/>
          </p:nvSpPr>
          <p:spPr>
            <a:xfrm>
              <a:off x="8987606" y="3382496"/>
              <a:ext cx="1673856" cy="276999"/>
            </a:xfrm>
            <a:prstGeom prst="rect">
              <a:avLst/>
            </a:prstGeom>
            <a:noFill/>
            <a:ln w="19050">
              <a:noFill/>
            </a:ln>
          </p:spPr>
          <p:txBody>
            <a:bodyPr wrap="none" rtlCol="0">
              <a:spAutoFit/>
            </a:bodyPr>
            <a:lstStyle/>
            <a:p>
              <a:pPr algn="ctr"/>
              <a:r>
                <a:rPr lang="en-US" sz="1200">
                  <a:solidFill>
                    <a:srgbClr val="E1AB37"/>
                  </a:solidFill>
                </a:rPr>
                <a:t>1.33x Perf/W (522mV)</a:t>
              </a:r>
            </a:p>
          </p:txBody>
        </p:sp>
        <p:sp>
          <p:nvSpPr>
            <p:cNvPr id="14" name="TextBox 13">
              <a:extLst>
                <a:ext uri="{FF2B5EF4-FFF2-40B4-BE49-F238E27FC236}">
                  <a16:creationId xmlns:a16="http://schemas.microsoft.com/office/drawing/2014/main" id="{F2EFB406-9BDE-A3D3-ACF6-16356DC0EDF4}"/>
                </a:ext>
              </a:extLst>
            </p:cNvPr>
            <p:cNvSpPr txBox="1"/>
            <p:nvPr/>
          </p:nvSpPr>
          <p:spPr>
            <a:xfrm rot="20047725">
              <a:off x="9193377" y="2043752"/>
              <a:ext cx="1827744" cy="307777"/>
            </a:xfrm>
            <a:prstGeom prst="rect">
              <a:avLst/>
            </a:prstGeom>
            <a:noFill/>
          </p:spPr>
          <p:txBody>
            <a:bodyPr wrap="none" rtlCol="0">
              <a:spAutoFit/>
            </a:bodyPr>
            <a:lstStyle/>
            <a:p>
              <a:r>
                <a:rPr lang="en-US" sz="1400">
                  <a:solidFill>
                    <a:srgbClr val="FC4F30"/>
                  </a:solidFill>
                </a:rPr>
                <a:t>Node N+1, Traditional</a:t>
              </a:r>
            </a:p>
          </p:txBody>
        </p:sp>
        <p:sp>
          <p:nvSpPr>
            <p:cNvPr id="15" name="TextBox 14">
              <a:extLst>
                <a:ext uri="{FF2B5EF4-FFF2-40B4-BE49-F238E27FC236}">
                  <a16:creationId xmlns:a16="http://schemas.microsoft.com/office/drawing/2014/main" id="{AFF076A8-9017-1699-E21C-02C737CF4704}"/>
                </a:ext>
              </a:extLst>
            </p:cNvPr>
            <p:cNvSpPr txBox="1"/>
            <p:nvPr/>
          </p:nvSpPr>
          <p:spPr>
            <a:xfrm rot="20047725">
              <a:off x="7959051" y="1851489"/>
              <a:ext cx="2805576" cy="307777"/>
            </a:xfrm>
            <a:prstGeom prst="rect">
              <a:avLst/>
            </a:prstGeom>
            <a:noFill/>
          </p:spPr>
          <p:txBody>
            <a:bodyPr wrap="none" rtlCol="0">
              <a:spAutoFit/>
            </a:bodyPr>
            <a:lstStyle/>
            <a:p>
              <a:r>
                <a:rPr lang="en-US" sz="1400">
                  <a:solidFill>
                    <a:srgbClr val="E4AD37"/>
                  </a:solidFill>
                </a:rPr>
                <a:t>Node N+1, , LV Optimized Process</a:t>
              </a:r>
            </a:p>
          </p:txBody>
        </p:sp>
        <p:sp>
          <p:nvSpPr>
            <p:cNvPr id="16" name="TextBox 15">
              <a:extLst>
                <a:ext uri="{FF2B5EF4-FFF2-40B4-BE49-F238E27FC236}">
                  <a16:creationId xmlns:a16="http://schemas.microsoft.com/office/drawing/2014/main" id="{1342FC66-A6FC-896A-F4BD-2D9CD02C8C96}"/>
                </a:ext>
              </a:extLst>
            </p:cNvPr>
            <p:cNvSpPr txBox="1"/>
            <p:nvPr/>
          </p:nvSpPr>
          <p:spPr>
            <a:xfrm rot="20111601">
              <a:off x="9898361" y="2380887"/>
              <a:ext cx="787395" cy="307777"/>
            </a:xfrm>
            <a:prstGeom prst="rect">
              <a:avLst/>
            </a:prstGeom>
            <a:noFill/>
          </p:spPr>
          <p:txBody>
            <a:bodyPr wrap="none" rtlCol="0">
              <a:spAutoFit/>
            </a:bodyPr>
            <a:lstStyle/>
            <a:p>
              <a:r>
                <a:rPr lang="en-US" sz="1400">
                  <a:solidFill>
                    <a:srgbClr val="31A5DE"/>
                  </a:solidFill>
                </a:rPr>
                <a:t>Node N</a:t>
              </a:r>
            </a:p>
          </p:txBody>
        </p:sp>
        <p:sp>
          <p:nvSpPr>
            <p:cNvPr id="17" name="TextBox 16">
              <a:extLst>
                <a:ext uri="{FF2B5EF4-FFF2-40B4-BE49-F238E27FC236}">
                  <a16:creationId xmlns:a16="http://schemas.microsoft.com/office/drawing/2014/main" id="{7AE9A936-5A0E-9BD9-49E2-47087DDB8123}"/>
                </a:ext>
              </a:extLst>
            </p:cNvPr>
            <p:cNvSpPr txBox="1"/>
            <p:nvPr/>
          </p:nvSpPr>
          <p:spPr>
            <a:xfrm>
              <a:off x="9104465" y="2872813"/>
              <a:ext cx="700833" cy="276999"/>
            </a:xfrm>
            <a:prstGeom prst="rect">
              <a:avLst/>
            </a:prstGeom>
            <a:noFill/>
            <a:ln w="19050">
              <a:noFill/>
            </a:ln>
          </p:spPr>
          <p:txBody>
            <a:bodyPr wrap="none" rtlCol="0">
              <a:spAutoFit/>
            </a:bodyPr>
            <a:lstStyle/>
            <a:p>
              <a:pPr algn="ctr"/>
              <a:r>
                <a:rPr lang="en-US" sz="1200">
                  <a:solidFill>
                    <a:srgbClr val="2B91C3"/>
                  </a:solidFill>
                </a:rPr>
                <a:t>550mV</a:t>
              </a:r>
            </a:p>
          </p:txBody>
        </p:sp>
        <p:cxnSp>
          <p:nvCxnSpPr>
            <p:cNvPr id="20" name="Straight Connector 19">
              <a:extLst>
                <a:ext uri="{FF2B5EF4-FFF2-40B4-BE49-F238E27FC236}">
                  <a16:creationId xmlns:a16="http://schemas.microsoft.com/office/drawing/2014/main" id="{C641BE5D-9CC3-4E51-44BF-08E998C6463A}"/>
                </a:ext>
              </a:extLst>
            </p:cNvPr>
            <p:cNvCxnSpPr>
              <a:cxnSpLocks/>
            </p:cNvCxnSpPr>
            <p:nvPr/>
          </p:nvCxnSpPr>
          <p:spPr>
            <a:xfrm>
              <a:off x="8045074" y="2953201"/>
              <a:ext cx="1020919" cy="475799"/>
            </a:xfrm>
            <a:prstGeom prst="line">
              <a:avLst/>
            </a:prstGeom>
            <a:ln>
              <a:solidFill>
                <a:srgbClr val="E5AE38"/>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C1C212C-4B50-B17F-9FFF-B62C719383E9}"/>
                </a:ext>
              </a:extLst>
            </p:cNvPr>
            <p:cNvSpPr txBox="1"/>
            <p:nvPr/>
          </p:nvSpPr>
          <p:spPr>
            <a:xfrm>
              <a:off x="8653671" y="4277879"/>
              <a:ext cx="832279" cy="369332"/>
            </a:xfrm>
            <a:prstGeom prst="rect">
              <a:avLst/>
            </a:prstGeom>
            <a:noFill/>
          </p:spPr>
          <p:txBody>
            <a:bodyPr wrap="none" rtlCol="0">
              <a:spAutoFit/>
            </a:bodyPr>
            <a:lstStyle/>
            <a:p>
              <a:r>
                <a:rPr lang="en-US"/>
                <a:t>Power</a:t>
              </a:r>
            </a:p>
          </p:txBody>
        </p:sp>
        <p:sp>
          <p:nvSpPr>
            <p:cNvPr id="33" name="TextBox 32">
              <a:extLst>
                <a:ext uri="{FF2B5EF4-FFF2-40B4-BE49-F238E27FC236}">
                  <a16:creationId xmlns:a16="http://schemas.microsoft.com/office/drawing/2014/main" id="{6DEC0200-DC1C-8DD8-8A7B-DF0D565B502F}"/>
                </a:ext>
              </a:extLst>
            </p:cNvPr>
            <p:cNvSpPr txBox="1"/>
            <p:nvPr/>
          </p:nvSpPr>
          <p:spPr>
            <a:xfrm rot="16200000">
              <a:off x="5820470" y="2499579"/>
              <a:ext cx="1489510" cy="369332"/>
            </a:xfrm>
            <a:prstGeom prst="rect">
              <a:avLst/>
            </a:prstGeom>
            <a:noFill/>
          </p:spPr>
          <p:txBody>
            <a:bodyPr wrap="none" rtlCol="0">
              <a:spAutoFit/>
            </a:bodyPr>
            <a:lstStyle/>
            <a:p>
              <a:r>
                <a:rPr lang="en-US"/>
                <a:t>Performance</a:t>
              </a:r>
            </a:p>
          </p:txBody>
        </p:sp>
      </p:grpSp>
      <p:sp>
        <p:nvSpPr>
          <p:cNvPr id="3" name="Rectangle: Rounded Corners 2">
            <a:extLst>
              <a:ext uri="{FF2B5EF4-FFF2-40B4-BE49-F238E27FC236}">
                <a16:creationId xmlns:a16="http://schemas.microsoft.com/office/drawing/2014/main" id="{03831F7A-007A-AFFB-73E5-1EA273886412}"/>
              </a:ext>
            </a:extLst>
          </p:cNvPr>
          <p:cNvSpPr/>
          <p:nvPr/>
        </p:nvSpPr>
        <p:spPr>
          <a:xfrm>
            <a:off x="825077" y="5221230"/>
            <a:ext cx="1071456" cy="37707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Analog</a:t>
            </a:r>
          </a:p>
        </p:txBody>
      </p:sp>
      <p:sp>
        <p:nvSpPr>
          <p:cNvPr id="10" name="Rectangle: Rounded Corners 9">
            <a:extLst>
              <a:ext uri="{FF2B5EF4-FFF2-40B4-BE49-F238E27FC236}">
                <a16:creationId xmlns:a16="http://schemas.microsoft.com/office/drawing/2014/main" id="{707F94D1-FDFD-7043-400C-D77D3EA1956D}"/>
              </a:ext>
            </a:extLst>
          </p:cNvPr>
          <p:cNvSpPr/>
          <p:nvPr/>
        </p:nvSpPr>
        <p:spPr>
          <a:xfrm>
            <a:off x="1993045" y="5221230"/>
            <a:ext cx="2931168" cy="37707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High Perf/Thread Products</a:t>
            </a:r>
          </a:p>
        </p:txBody>
      </p:sp>
      <p:sp>
        <p:nvSpPr>
          <p:cNvPr id="4" name="TextBox 3">
            <a:extLst>
              <a:ext uri="{FF2B5EF4-FFF2-40B4-BE49-F238E27FC236}">
                <a16:creationId xmlns:a16="http://schemas.microsoft.com/office/drawing/2014/main" id="{8443400D-53F9-DBF4-A998-0911C2ED1CB5}"/>
              </a:ext>
            </a:extLst>
          </p:cNvPr>
          <p:cNvSpPr txBox="1"/>
          <p:nvPr/>
        </p:nvSpPr>
        <p:spPr>
          <a:xfrm>
            <a:off x="98686" y="6066378"/>
            <a:ext cx="3998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DIBL</a:t>
            </a:r>
            <a:r>
              <a:rPr kumimoji="0" lang="en-US" sz="1800" b="0" i="0" u="none" strike="noStrike" kern="1200" cap="none" spc="0" normalizeH="0" noProof="0">
                <a:ln>
                  <a:noFill/>
                </a:ln>
                <a:solidFill>
                  <a:srgbClr val="000000"/>
                </a:solidFill>
                <a:effectLst/>
                <a:uLnTx/>
                <a:uFillTx/>
                <a:latin typeface="IntelOne Display Regular"/>
                <a:cs typeface="Arial"/>
              </a:rPr>
              <a:t> </a:t>
            </a:r>
            <a:r>
              <a:rPr kumimoji="0" lang="en-US" sz="1800" b="0" i="0" u="none" strike="noStrike" kern="1200" cap="none" spc="0" normalizeH="0" baseline="0" noProof="0">
                <a:ln>
                  <a:noFill/>
                </a:ln>
                <a:solidFill>
                  <a:srgbClr val="000000"/>
                </a:solidFill>
                <a:effectLst/>
                <a:uLnTx/>
                <a:uFillTx/>
                <a:latin typeface="IntelOne Display Regular"/>
                <a:cs typeface="Arial"/>
              </a:rPr>
              <a:t>= Drain Induced Barrier Lowering</a:t>
            </a:r>
          </a:p>
        </p:txBody>
      </p:sp>
    </p:spTree>
    <p:extLst>
      <p:ext uri="{BB962C8B-B14F-4D97-AF65-F5344CB8AC3E}">
        <p14:creationId xmlns:p14="http://schemas.microsoft.com/office/powerpoint/2010/main" val="469410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4434-77AC-24C9-B640-F923156DBEAB}"/>
              </a:ext>
            </a:extLst>
          </p:cNvPr>
          <p:cNvSpPr>
            <a:spLocks noGrp="1"/>
          </p:cNvSpPr>
          <p:nvPr>
            <p:ph type="title"/>
          </p:nvPr>
        </p:nvSpPr>
        <p:spPr/>
        <p:txBody>
          <a:bodyPr>
            <a:normAutofit/>
          </a:bodyPr>
          <a:lstStyle/>
          <a:p>
            <a:r>
              <a:rPr lang="en-US"/>
              <a:t>Capacitance Optimized E-core</a:t>
            </a:r>
          </a:p>
        </p:txBody>
      </p:sp>
      <p:sp>
        <p:nvSpPr>
          <p:cNvPr id="32" name="Content Placeholder 2">
            <a:extLst>
              <a:ext uri="{FF2B5EF4-FFF2-40B4-BE49-F238E27FC236}">
                <a16:creationId xmlns:a16="http://schemas.microsoft.com/office/drawing/2014/main" id="{FE5E54E8-C92B-D4A0-DBCA-7BFE82A86488}"/>
              </a:ext>
            </a:extLst>
          </p:cNvPr>
          <p:cNvSpPr>
            <a:spLocks noGrp="1"/>
          </p:cNvSpPr>
          <p:nvPr>
            <p:ph idx="1"/>
          </p:nvPr>
        </p:nvSpPr>
        <p:spPr>
          <a:xfrm>
            <a:off x="184168" y="1341147"/>
            <a:ext cx="6424022" cy="4641127"/>
          </a:xfrm>
        </p:spPr>
        <p:txBody>
          <a:bodyPr>
            <a:normAutofit lnSpcReduction="10000"/>
          </a:bodyPr>
          <a:lstStyle/>
          <a:p>
            <a:r>
              <a:rPr lang="en-US" sz="2200">
                <a:solidFill>
                  <a:srgbClr val="0068B5"/>
                </a:solidFill>
              </a:rPr>
              <a:t>MAIN IDEA</a:t>
            </a:r>
          </a:p>
          <a:p>
            <a:pPr lvl="1"/>
            <a:r>
              <a:rPr lang="en-US" sz="1900">
                <a:sym typeface="Wingdings" panose="05000000000000000000" pitchFamily="2" charset="2"/>
              </a:rPr>
              <a:t>Retarget construction tools for alternate optimization</a:t>
            </a:r>
          </a:p>
          <a:p>
            <a:pPr lvl="1"/>
            <a:endParaRPr lang="en-US" sz="1900"/>
          </a:p>
          <a:p>
            <a:pPr lvl="1"/>
            <a:endParaRPr lang="en-US" sz="1900"/>
          </a:p>
          <a:p>
            <a:pPr lvl="1"/>
            <a:endParaRPr lang="en-US" sz="1900"/>
          </a:p>
          <a:p>
            <a:pPr lvl="1"/>
            <a:r>
              <a:rPr lang="en-US" sz="1900"/>
              <a:t>Use smaller height standard cell library</a:t>
            </a:r>
          </a:p>
          <a:p>
            <a:pPr marL="457200" lvl="1" indent="0">
              <a:buNone/>
            </a:pPr>
            <a:endParaRPr lang="en-US" sz="1800"/>
          </a:p>
          <a:p>
            <a:r>
              <a:rPr lang="en-US" sz="2200">
                <a:solidFill>
                  <a:srgbClr val="0068B5"/>
                </a:solidFill>
              </a:rPr>
              <a:t>BENEFIT</a:t>
            </a:r>
          </a:p>
          <a:p>
            <a:pPr lvl="1"/>
            <a:r>
              <a:rPr lang="en-US" sz="1900"/>
              <a:t>Great Perf/W without scaling voltage!!</a:t>
            </a:r>
            <a:br>
              <a:rPr lang="en-US" sz="1900"/>
            </a:br>
            <a:r>
              <a:rPr lang="en-US" sz="1900"/>
              <a:t>(Vmin immune)</a:t>
            </a:r>
          </a:p>
          <a:p>
            <a:pPr lvl="1"/>
            <a:endParaRPr lang="en-US" sz="1900"/>
          </a:p>
          <a:p>
            <a:r>
              <a:rPr lang="en-US" sz="2200">
                <a:solidFill>
                  <a:srgbClr val="0068B5"/>
                </a:solidFill>
              </a:rPr>
              <a:t>CHALLENGES</a:t>
            </a:r>
            <a:endParaRPr lang="en-US" sz="2200"/>
          </a:p>
          <a:p>
            <a:pPr lvl="1"/>
            <a:r>
              <a:rPr lang="en-US" sz="1900"/>
              <a:t>Different physical hardening (resources)</a:t>
            </a:r>
          </a:p>
          <a:p>
            <a:pPr lvl="1"/>
            <a:r>
              <a:rPr lang="en-US" sz="1800"/>
              <a:t>High-voltage performance</a:t>
            </a:r>
          </a:p>
          <a:p>
            <a:pPr marL="457200" lvl="1" indent="0">
              <a:buNone/>
            </a:pPr>
            <a:endParaRPr lang="en-US" sz="1800"/>
          </a:p>
          <a:p>
            <a:pPr lvl="1"/>
            <a:endParaRPr lang="en-US" sz="1800"/>
          </a:p>
        </p:txBody>
      </p:sp>
      <p:sp>
        <p:nvSpPr>
          <p:cNvPr id="29" name="TextBox 28">
            <a:extLst>
              <a:ext uri="{FF2B5EF4-FFF2-40B4-BE49-F238E27FC236}">
                <a16:creationId xmlns:a16="http://schemas.microsoft.com/office/drawing/2014/main" id="{226C1A08-A31F-60A1-5991-C884ACD46E9D}"/>
              </a:ext>
            </a:extLst>
          </p:cNvPr>
          <p:cNvSpPr txBox="1"/>
          <p:nvPr/>
        </p:nvSpPr>
        <p:spPr>
          <a:xfrm>
            <a:off x="156136" y="5982274"/>
            <a:ext cx="8855889" cy="400110"/>
          </a:xfrm>
          <a:prstGeom prst="rect">
            <a:avLst/>
          </a:prstGeom>
          <a:noFill/>
        </p:spPr>
        <p:txBody>
          <a:bodyPr wrap="square" rtlCol="0">
            <a:spAutoFit/>
          </a:bodyPr>
          <a:lstStyle/>
          <a:p>
            <a:r>
              <a:rPr lang="en-US" sz="1000"/>
              <a:t>Traditional Assumptions:  1.11x Iso-Voltage Freq every 18mo. 0.91x Cdyn every 18 months. 0.90x Iso-Voltage Leakage Power every 18 months</a:t>
            </a:r>
          </a:p>
          <a:p>
            <a:r>
              <a:rPr lang="en-US" sz="1000"/>
              <a:t>Cap-Optimized Assumptions: 1.00x Iso-Voltage Freq every 18mo.  0.82x Cdyn every 18 months. 0.75x Iso-Voltage Leakage Power every 18 months</a:t>
            </a:r>
          </a:p>
        </p:txBody>
      </p:sp>
      <p:grpSp>
        <p:nvGrpSpPr>
          <p:cNvPr id="45" name="Group 44">
            <a:extLst>
              <a:ext uri="{FF2B5EF4-FFF2-40B4-BE49-F238E27FC236}">
                <a16:creationId xmlns:a16="http://schemas.microsoft.com/office/drawing/2014/main" id="{91752C6A-3BBD-1846-8957-BD0E89315B48}"/>
              </a:ext>
            </a:extLst>
          </p:cNvPr>
          <p:cNvGrpSpPr/>
          <p:nvPr/>
        </p:nvGrpSpPr>
        <p:grpSpPr>
          <a:xfrm>
            <a:off x="6096000" y="1542399"/>
            <a:ext cx="5696284" cy="4318991"/>
            <a:chOff x="6096000" y="1542399"/>
            <a:chExt cx="5696284" cy="4318991"/>
          </a:xfrm>
        </p:grpSpPr>
        <p:pic>
          <p:nvPicPr>
            <p:cNvPr id="31" name="Picture 30">
              <a:extLst>
                <a:ext uri="{FF2B5EF4-FFF2-40B4-BE49-F238E27FC236}">
                  <a16:creationId xmlns:a16="http://schemas.microsoft.com/office/drawing/2014/main" id="{39DB8B70-0974-8CAE-E255-11C71AAB2CCA}"/>
                </a:ext>
              </a:extLst>
            </p:cNvPr>
            <p:cNvPicPr>
              <a:picLocks noChangeAspect="1"/>
            </p:cNvPicPr>
            <p:nvPr/>
          </p:nvPicPr>
          <p:blipFill>
            <a:blip r:embed="rId3"/>
            <a:stretch>
              <a:fillRect/>
            </a:stretch>
          </p:blipFill>
          <p:spPr>
            <a:xfrm>
              <a:off x="6465332" y="1542399"/>
              <a:ext cx="5326952" cy="4021498"/>
            </a:xfrm>
            <a:prstGeom prst="rect">
              <a:avLst/>
            </a:prstGeom>
          </p:spPr>
        </p:pic>
        <p:sp>
          <p:nvSpPr>
            <p:cNvPr id="18" name="TextBox 17">
              <a:extLst>
                <a:ext uri="{FF2B5EF4-FFF2-40B4-BE49-F238E27FC236}">
                  <a16:creationId xmlns:a16="http://schemas.microsoft.com/office/drawing/2014/main" id="{06A14A25-17A2-F525-36A4-3DF4EFC74D91}"/>
                </a:ext>
              </a:extLst>
            </p:cNvPr>
            <p:cNvSpPr txBox="1"/>
            <p:nvPr/>
          </p:nvSpPr>
          <p:spPr>
            <a:xfrm>
              <a:off x="9271668" y="3737022"/>
              <a:ext cx="700833" cy="276999"/>
            </a:xfrm>
            <a:prstGeom prst="rect">
              <a:avLst/>
            </a:prstGeom>
            <a:noFill/>
            <a:ln w="19050">
              <a:noFill/>
            </a:ln>
          </p:spPr>
          <p:txBody>
            <a:bodyPr wrap="none" rtlCol="0">
              <a:spAutoFit/>
            </a:bodyPr>
            <a:lstStyle/>
            <a:p>
              <a:pPr algn="ctr"/>
              <a:r>
                <a:rPr lang="en-US" sz="1200">
                  <a:solidFill>
                    <a:srgbClr val="30A2DA"/>
                  </a:solidFill>
                </a:rPr>
                <a:t>550mV</a:t>
              </a:r>
            </a:p>
          </p:txBody>
        </p:sp>
        <p:sp>
          <p:nvSpPr>
            <p:cNvPr id="21" name="TextBox 20">
              <a:extLst>
                <a:ext uri="{FF2B5EF4-FFF2-40B4-BE49-F238E27FC236}">
                  <a16:creationId xmlns:a16="http://schemas.microsoft.com/office/drawing/2014/main" id="{D71B1844-35EA-B2A4-E774-FB55D6919700}"/>
                </a:ext>
              </a:extLst>
            </p:cNvPr>
            <p:cNvSpPr txBox="1"/>
            <p:nvPr/>
          </p:nvSpPr>
          <p:spPr>
            <a:xfrm>
              <a:off x="9232039" y="3259400"/>
              <a:ext cx="700833" cy="276999"/>
            </a:xfrm>
            <a:prstGeom prst="rect">
              <a:avLst/>
            </a:prstGeom>
            <a:noFill/>
            <a:ln w="19050">
              <a:noFill/>
            </a:ln>
          </p:spPr>
          <p:txBody>
            <a:bodyPr wrap="none" rtlCol="0">
              <a:spAutoFit/>
            </a:bodyPr>
            <a:lstStyle/>
            <a:p>
              <a:pPr algn="ctr"/>
              <a:r>
                <a:rPr lang="en-US" sz="1200">
                  <a:solidFill>
                    <a:srgbClr val="FC4F30"/>
                  </a:solidFill>
                </a:rPr>
                <a:t>550mV</a:t>
              </a:r>
            </a:p>
          </p:txBody>
        </p:sp>
        <p:sp>
          <p:nvSpPr>
            <p:cNvPr id="24" name="TextBox 23">
              <a:extLst>
                <a:ext uri="{FF2B5EF4-FFF2-40B4-BE49-F238E27FC236}">
                  <a16:creationId xmlns:a16="http://schemas.microsoft.com/office/drawing/2014/main" id="{A54F4B73-2918-6304-1181-2AF4C8F9FDE4}"/>
                </a:ext>
              </a:extLst>
            </p:cNvPr>
            <p:cNvSpPr txBox="1"/>
            <p:nvPr/>
          </p:nvSpPr>
          <p:spPr>
            <a:xfrm>
              <a:off x="8911296" y="5492058"/>
              <a:ext cx="832279" cy="369332"/>
            </a:xfrm>
            <a:prstGeom prst="rect">
              <a:avLst/>
            </a:prstGeom>
            <a:noFill/>
          </p:spPr>
          <p:txBody>
            <a:bodyPr wrap="none" rtlCol="0">
              <a:spAutoFit/>
            </a:bodyPr>
            <a:lstStyle/>
            <a:p>
              <a:r>
                <a:rPr lang="en-US"/>
                <a:t>Power</a:t>
              </a:r>
            </a:p>
          </p:txBody>
        </p:sp>
        <p:sp>
          <p:nvSpPr>
            <p:cNvPr id="26" name="TextBox 25">
              <a:extLst>
                <a:ext uri="{FF2B5EF4-FFF2-40B4-BE49-F238E27FC236}">
                  <a16:creationId xmlns:a16="http://schemas.microsoft.com/office/drawing/2014/main" id="{86DFA408-F4C0-F7D1-8DDC-67E3633D48A9}"/>
                </a:ext>
              </a:extLst>
            </p:cNvPr>
            <p:cNvSpPr txBox="1"/>
            <p:nvPr/>
          </p:nvSpPr>
          <p:spPr>
            <a:xfrm rot="16200000">
              <a:off x="5535911" y="3646213"/>
              <a:ext cx="1489510" cy="369332"/>
            </a:xfrm>
            <a:prstGeom prst="rect">
              <a:avLst/>
            </a:prstGeom>
            <a:noFill/>
          </p:spPr>
          <p:txBody>
            <a:bodyPr wrap="none" rtlCol="0">
              <a:spAutoFit/>
            </a:bodyPr>
            <a:lstStyle/>
            <a:p>
              <a:r>
                <a:rPr lang="en-US"/>
                <a:t>Performance</a:t>
              </a:r>
            </a:p>
          </p:txBody>
        </p:sp>
        <p:sp>
          <p:nvSpPr>
            <p:cNvPr id="27" name="TextBox 26">
              <a:extLst>
                <a:ext uri="{FF2B5EF4-FFF2-40B4-BE49-F238E27FC236}">
                  <a16:creationId xmlns:a16="http://schemas.microsoft.com/office/drawing/2014/main" id="{D32419C1-CAC3-FD55-7ED6-D712AB7B7457}"/>
                </a:ext>
              </a:extLst>
            </p:cNvPr>
            <p:cNvSpPr txBox="1"/>
            <p:nvPr/>
          </p:nvSpPr>
          <p:spPr>
            <a:xfrm>
              <a:off x="7688121" y="3489829"/>
              <a:ext cx="703257" cy="276999"/>
            </a:xfrm>
            <a:prstGeom prst="rect">
              <a:avLst/>
            </a:prstGeom>
            <a:noFill/>
            <a:ln w="19050">
              <a:noFill/>
            </a:ln>
          </p:spPr>
          <p:txBody>
            <a:bodyPr wrap="square" rtlCol="0">
              <a:spAutoFit/>
            </a:bodyPr>
            <a:lstStyle/>
            <a:p>
              <a:pPr algn="ctr"/>
              <a:r>
                <a:rPr lang="en-US" sz="1200">
                  <a:solidFill>
                    <a:srgbClr val="E5AE38"/>
                  </a:solidFill>
                </a:rPr>
                <a:t>550mV</a:t>
              </a:r>
            </a:p>
          </p:txBody>
        </p:sp>
        <p:sp>
          <p:nvSpPr>
            <p:cNvPr id="40" name="TextBox 39">
              <a:extLst>
                <a:ext uri="{FF2B5EF4-FFF2-40B4-BE49-F238E27FC236}">
                  <a16:creationId xmlns:a16="http://schemas.microsoft.com/office/drawing/2014/main" id="{E866213E-3F91-358C-F76A-502D29D3DDFD}"/>
                </a:ext>
              </a:extLst>
            </p:cNvPr>
            <p:cNvSpPr txBox="1"/>
            <p:nvPr/>
          </p:nvSpPr>
          <p:spPr>
            <a:xfrm rot="20047725">
              <a:off x="9340976" y="2312000"/>
              <a:ext cx="2159566" cy="307777"/>
            </a:xfrm>
            <a:prstGeom prst="rect">
              <a:avLst/>
            </a:prstGeom>
            <a:noFill/>
          </p:spPr>
          <p:txBody>
            <a:bodyPr wrap="none" rtlCol="0">
              <a:spAutoFit/>
            </a:bodyPr>
            <a:lstStyle/>
            <a:p>
              <a:r>
                <a:rPr lang="en-US" sz="1400">
                  <a:solidFill>
                    <a:srgbClr val="E4AD37"/>
                  </a:solidFill>
                </a:rPr>
                <a:t>Node N+1, Cap Optimized</a:t>
              </a:r>
            </a:p>
          </p:txBody>
        </p:sp>
        <p:sp>
          <p:nvSpPr>
            <p:cNvPr id="41" name="TextBox 40">
              <a:extLst>
                <a:ext uri="{FF2B5EF4-FFF2-40B4-BE49-F238E27FC236}">
                  <a16:creationId xmlns:a16="http://schemas.microsoft.com/office/drawing/2014/main" id="{BA671D26-BCA5-6882-4B2E-2DC4C58D2689}"/>
                </a:ext>
              </a:extLst>
            </p:cNvPr>
            <p:cNvSpPr txBox="1"/>
            <p:nvPr/>
          </p:nvSpPr>
          <p:spPr>
            <a:xfrm rot="20041527">
              <a:off x="9789127" y="2638191"/>
              <a:ext cx="1827744" cy="307777"/>
            </a:xfrm>
            <a:prstGeom prst="rect">
              <a:avLst/>
            </a:prstGeom>
            <a:noFill/>
            <a:ln w="19050">
              <a:noFill/>
            </a:ln>
          </p:spPr>
          <p:txBody>
            <a:bodyPr wrap="none" rtlCol="0">
              <a:spAutoFit/>
            </a:bodyPr>
            <a:lstStyle/>
            <a:p>
              <a:pPr algn="ctr"/>
              <a:r>
                <a:rPr lang="en-US" sz="1400">
                  <a:solidFill>
                    <a:srgbClr val="FC4F30"/>
                  </a:solidFill>
                </a:rPr>
                <a:t>Node N+1, Traditional</a:t>
              </a:r>
            </a:p>
          </p:txBody>
        </p:sp>
        <p:sp>
          <p:nvSpPr>
            <p:cNvPr id="42" name="TextBox 41">
              <a:extLst>
                <a:ext uri="{FF2B5EF4-FFF2-40B4-BE49-F238E27FC236}">
                  <a16:creationId xmlns:a16="http://schemas.microsoft.com/office/drawing/2014/main" id="{53C72942-FA04-3E06-D933-B4599C3DCCBE}"/>
                </a:ext>
              </a:extLst>
            </p:cNvPr>
            <p:cNvSpPr txBox="1"/>
            <p:nvPr/>
          </p:nvSpPr>
          <p:spPr>
            <a:xfrm rot="20111601">
              <a:off x="10420633" y="3085867"/>
              <a:ext cx="787395" cy="307777"/>
            </a:xfrm>
            <a:prstGeom prst="rect">
              <a:avLst/>
            </a:prstGeom>
            <a:noFill/>
          </p:spPr>
          <p:txBody>
            <a:bodyPr wrap="none" rtlCol="0">
              <a:spAutoFit/>
            </a:bodyPr>
            <a:lstStyle/>
            <a:p>
              <a:r>
                <a:rPr lang="en-US" sz="1400">
                  <a:solidFill>
                    <a:srgbClr val="31A5DE"/>
                  </a:solidFill>
                </a:rPr>
                <a:t>Node N</a:t>
              </a:r>
            </a:p>
          </p:txBody>
        </p:sp>
        <p:sp>
          <p:nvSpPr>
            <p:cNvPr id="43" name="Star: 5 Points 42">
              <a:extLst>
                <a:ext uri="{FF2B5EF4-FFF2-40B4-BE49-F238E27FC236}">
                  <a16:creationId xmlns:a16="http://schemas.microsoft.com/office/drawing/2014/main" id="{9588AE65-FA95-EAD6-29A0-FCBFADE0840A}"/>
                </a:ext>
              </a:extLst>
            </p:cNvPr>
            <p:cNvSpPr/>
            <p:nvPr/>
          </p:nvSpPr>
          <p:spPr>
            <a:xfrm>
              <a:off x="8403810" y="3653806"/>
              <a:ext cx="216315" cy="226044"/>
            </a:xfrm>
            <a:prstGeom prst="star5">
              <a:avLst/>
            </a:prstGeom>
            <a:solidFill>
              <a:srgbClr val="FC4F3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E4B8A047-C36E-1493-0EC9-AE5F013B1785}"/>
                </a:ext>
              </a:extLst>
            </p:cNvPr>
            <p:cNvSpPr txBox="1"/>
            <p:nvPr/>
          </p:nvSpPr>
          <p:spPr>
            <a:xfrm>
              <a:off x="8515572" y="3725479"/>
              <a:ext cx="692818" cy="276999"/>
            </a:xfrm>
            <a:prstGeom prst="rect">
              <a:avLst/>
            </a:prstGeom>
            <a:noFill/>
            <a:ln w="19050">
              <a:noFill/>
            </a:ln>
          </p:spPr>
          <p:txBody>
            <a:bodyPr wrap="none" rtlCol="0">
              <a:spAutoFit/>
            </a:bodyPr>
            <a:lstStyle/>
            <a:p>
              <a:pPr algn="ctr"/>
              <a:r>
                <a:rPr lang="en-US" sz="1200">
                  <a:solidFill>
                    <a:srgbClr val="FC4F30"/>
                  </a:solidFill>
                </a:rPr>
                <a:t>528mV</a:t>
              </a:r>
            </a:p>
          </p:txBody>
        </p:sp>
      </p:grpSp>
      <p:grpSp>
        <p:nvGrpSpPr>
          <p:cNvPr id="46" name="Group 45">
            <a:extLst>
              <a:ext uri="{FF2B5EF4-FFF2-40B4-BE49-F238E27FC236}">
                <a16:creationId xmlns:a16="http://schemas.microsoft.com/office/drawing/2014/main" id="{5FDF4D48-9B49-528B-86D1-55935B40126A}"/>
              </a:ext>
            </a:extLst>
          </p:cNvPr>
          <p:cNvGrpSpPr/>
          <p:nvPr/>
        </p:nvGrpSpPr>
        <p:grpSpPr>
          <a:xfrm>
            <a:off x="9293225" y="4106004"/>
            <a:ext cx="2898775" cy="2228122"/>
            <a:chOff x="9293225" y="4106004"/>
            <a:chExt cx="2898775" cy="2228122"/>
          </a:xfrm>
        </p:grpSpPr>
        <p:sp>
          <p:nvSpPr>
            <p:cNvPr id="37" name="Rectangle 36">
              <a:extLst>
                <a:ext uri="{FF2B5EF4-FFF2-40B4-BE49-F238E27FC236}">
                  <a16:creationId xmlns:a16="http://schemas.microsoft.com/office/drawing/2014/main" id="{9726991D-ACB0-8319-A5D5-FED4A3559C05}"/>
                </a:ext>
              </a:extLst>
            </p:cNvPr>
            <p:cNvSpPr/>
            <p:nvPr/>
          </p:nvSpPr>
          <p:spPr>
            <a:xfrm>
              <a:off x="9293225" y="4106004"/>
              <a:ext cx="2898775" cy="22281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5D35CE66-E286-3D2F-925C-BBEFBC693F77}"/>
                </a:ext>
              </a:extLst>
            </p:cNvPr>
            <p:cNvPicPr>
              <a:picLocks noChangeAspect="1"/>
            </p:cNvPicPr>
            <p:nvPr/>
          </p:nvPicPr>
          <p:blipFill>
            <a:blip r:embed="rId4"/>
            <a:stretch>
              <a:fillRect/>
            </a:stretch>
          </p:blipFill>
          <p:spPr>
            <a:xfrm>
              <a:off x="9327434" y="4144878"/>
              <a:ext cx="2834181" cy="2150068"/>
            </a:xfrm>
            <a:prstGeom prst="rect">
              <a:avLst/>
            </a:prstGeom>
          </p:spPr>
        </p:pic>
      </p:grpSp>
      <p:cxnSp>
        <p:nvCxnSpPr>
          <p:cNvPr id="8" name="Straight Connector 7">
            <a:extLst>
              <a:ext uri="{FF2B5EF4-FFF2-40B4-BE49-F238E27FC236}">
                <a16:creationId xmlns:a16="http://schemas.microsoft.com/office/drawing/2014/main" id="{54A0529A-7976-8A7E-0048-CCE02B8C92F0}"/>
              </a:ext>
            </a:extLst>
          </p:cNvPr>
          <p:cNvCxnSpPr>
            <a:cxnSpLocks/>
          </p:cNvCxnSpPr>
          <p:nvPr/>
        </p:nvCxnSpPr>
        <p:spPr>
          <a:xfrm>
            <a:off x="9820275" y="4598318"/>
            <a:ext cx="2252663" cy="0"/>
          </a:xfrm>
          <a:prstGeom prst="line">
            <a:avLst/>
          </a:prstGeom>
          <a:ln w="28575">
            <a:solidFill>
              <a:srgbClr val="E5AE38"/>
            </a:solidFill>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1AC291E-963F-1095-1887-D14F02B89C3A}"/>
              </a:ext>
            </a:extLst>
          </p:cNvPr>
          <p:cNvSpPr txBox="1"/>
          <p:nvPr/>
        </p:nvSpPr>
        <p:spPr>
          <a:xfrm>
            <a:off x="9820275" y="4369071"/>
            <a:ext cx="1200970" cy="276999"/>
          </a:xfrm>
          <a:prstGeom prst="rect">
            <a:avLst/>
          </a:prstGeom>
          <a:noFill/>
        </p:spPr>
        <p:txBody>
          <a:bodyPr wrap="none" rtlCol="0">
            <a:spAutoFit/>
          </a:bodyPr>
          <a:lstStyle/>
          <a:p>
            <a:r>
              <a:rPr lang="en-US" sz="1200">
                <a:solidFill>
                  <a:srgbClr val="E5AE38"/>
                </a:solidFill>
              </a:rPr>
              <a:t>PERF CEILING</a:t>
            </a:r>
          </a:p>
        </p:txBody>
      </p:sp>
      <p:sp>
        <p:nvSpPr>
          <p:cNvPr id="3" name="Oval 2">
            <a:extLst>
              <a:ext uri="{FF2B5EF4-FFF2-40B4-BE49-F238E27FC236}">
                <a16:creationId xmlns:a16="http://schemas.microsoft.com/office/drawing/2014/main" id="{C12B675E-E24C-20DD-ABF9-558D72622296}"/>
              </a:ext>
            </a:extLst>
          </p:cNvPr>
          <p:cNvSpPr/>
          <p:nvPr/>
        </p:nvSpPr>
        <p:spPr>
          <a:xfrm rot="20662421">
            <a:off x="11495144" y="4352518"/>
            <a:ext cx="576843" cy="2769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BB422870-CAB1-2546-9B4A-88633F5D8B83}"/>
              </a:ext>
            </a:extLst>
          </p:cNvPr>
          <p:cNvSpPr/>
          <p:nvPr/>
        </p:nvSpPr>
        <p:spPr>
          <a:xfrm>
            <a:off x="1426404" y="2065778"/>
            <a:ext cx="4222226" cy="400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C00000"/>
                </a:solidFill>
              </a:rPr>
              <a:t>Reduced Iso-Voltage Frequency Target</a:t>
            </a:r>
          </a:p>
        </p:txBody>
      </p:sp>
      <p:sp>
        <p:nvSpPr>
          <p:cNvPr id="5" name="Rectangle: Rounded Corners 4">
            <a:extLst>
              <a:ext uri="{FF2B5EF4-FFF2-40B4-BE49-F238E27FC236}">
                <a16:creationId xmlns:a16="http://schemas.microsoft.com/office/drawing/2014/main" id="{63FFC9A9-BCE7-6417-D106-1F4C1705B7D9}"/>
              </a:ext>
            </a:extLst>
          </p:cNvPr>
          <p:cNvSpPr/>
          <p:nvPr/>
        </p:nvSpPr>
        <p:spPr>
          <a:xfrm>
            <a:off x="1532475" y="2391969"/>
            <a:ext cx="4222226" cy="400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B050"/>
                </a:solidFill>
              </a:rPr>
              <a:t>Aggressive Capacitance Reduction Target</a:t>
            </a:r>
          </a:p>
        </p:txBody>
      </p:sp>
      <p:cxnSp>
        <p:nvCxnSpPr>
          <p:cNvPr id="7" name="Straight Connector 6">
            <a:extLst>
              <a:ext uri="{FF2B5EF4-FFF2-40B4-BE49-F238E27FC236}">
                <a16:creationId xmlns:a16="http://schemas.microsoft.com/office/drawing/2014/main" id="{E948E602-E984-6ED9-DDBC-8E7643A0B3FC}"/>
              </a:ext>
            </a:extLst>
          </p:cNvPr>
          <p:cNvCxnSpPr/>
          <p:nvPr/>
        </p:nvCxnSpPr>
        <p:spPr>
          <a:xfrm>
            <a:off x="6870700" y="3771281"/>
            <a:ext cx="13811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6B0437-A8E8-BF7F-DF26-C0184E99D45A}"/>
              </a:ext>
            </a:extLst>
          </p:cNvPr>
          <p:cNvCxnSpPr>
            <a:cxnSpLocks/>
          </p:cNvCxnSpPr>
          <p:nvPr/>
        </p:nvCxnSpPr>
        <p:spPr>
          <a:xfrm flipV="1">
            <a:off x="8578850" y="3768725"/>
            <a:ext cx="631825" cy="25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D4BEF2A-8E01-2F8D-7F15-903E8FF0A542}"/>
              </a:ext>
            </a:extLst>
          </p:cNvPr>
          <p:cNvCxnSpPr>
            <a:cxnSpLocks/>
          </p:cNvCxnSpPr>
          <p:nvPr/>
        </p:nvCxnSpPr>
        <p:spPr>
          <a:xfrm>
            <a:off x="9357480" y="3771281"/>
            <a:ext cx="2318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032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4434-77AC-24C9-B640-F923156DBEAB}"/>
              </a:ext>
            </a:extLst>
          </p:cNvPr>
          <p:cNvSpPr>
            <a:spLocks noGrp="1"/>
          </p:cNvSpPr>
          <p:nvPr>
            <p:ph type="title"/>
          </p:nvPr>
        </p:nvSpPr>
        <p:spPr>
          <a:xfrm>
            <a:off x="381000" y="221694"/>
            <a:ext cx="11430000" cy="836828"/>
          </a:xfrm>
        </p:spPr>
        <p:txBody>
          <a:bodyPr>
            <a:normAutofit/>
          </a:bodyPr>
          <a:lstStyle/>
          <a:p>
            <a:r>
              <a:rPr lang="en-US"/>
              <a:t>Microarchitectural Improvements</a:t>
            </a:r>
          </a:p>
        </p:txBody>
      </p:sp>
      <p:sp>
        <p:nvSpPr>
          <p:cNvPr id="4" name="Content Placeholder 3">
            <a:extLst>
              <a:ext uri="{FF2B5EF4-FFF2-40B4-BE49-F238E27FC236}">
                <a16:creationId xmlns:a16="http://schemas.microsoft.com/office/drawing/2014/main" id="{417F4E3D-82DA-CBE2-97BC-8D4A525960ED}"/>
              </a:ext>
            </a:extLst>
          </p:cNvPr>
          <p:cNvSpPr>
            <a:spLocks noGrp="1"/>
          </p:cNvSpPr>
          <p:nvPr>
            <p:ph idx="1"/>
          </p:nvPr>
        </p:nvSpPr>
        <p:spPr>
          <a:xfrm>
            <a:off x="381000" y="1058522"/>
            <a:ext cx="4657725" cy="475003"/>
          </a:xfrm>
        </p:spPr>
        <p:txBody>
          <a:bodyPr>
            <a:normAutofit lnSpcReduction="10000"/>
          </a:bodyPr>
          <a:lstStyle/>
          <a:p>
            <a:pPr marL="0" indent="0">
              <a:buNone/>
            </a:pPr>
            <a:r>
              <a:rPr lang="en-US"/>
              <a:t>Synergistic</a:t>
            </a:r>
          </a:p>
        </p:txBody>
      </p:sp>
      <p:sp>
        <p:nvSpPr>
          <p:cNvPr id="10" name="Rectangle: Rounded Corners 9">
            <a:extLst>
              <a:ext uri="{FF2B5EF4-FFF2-40B4-BE49-F238E27FC236}">
                <a16:creationId xmlns:a16="http://schemas.microsoft.com/office/drawing/2014/main" id="{E2681B8C-E57E-BA11-A568-478FE9181D87}"/>
              </a:ext>
            </a:extLst>
          </p:cNvPr>
          <p:cNvSpPr/>
          <p:nvPr/>
        </p:nvSpPr>
        <p:spPr>
          <a:xfrm>
            <a:off x="3448049" y="1634129"/>
            <a:ext cx="2783785" cy="15817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solidFill>
                  <a:schemeClr val="tx2"/>
                </a:solidFill>
              </a:rPr>
              <a:t>Better Clock Gating</a:t>
            </a:r>
          </a:p>
        </p:txBody>
      </p:sp>
      <p:sp>
        <p:nvSpPr>
          <p:cNvPr id="18" name="Rectangle: Rounded Corners 17">
            <a:extLst>
              <a:ext uri="{FF2B5EF4-FFF2-40B4-BE49-F238E27FC236}">
                <a16:creationId xmlns:a16="http://schemas.microsoft.com/office/drawing/2014/main" id="{D256EF12-89B0-9C60-4FEA-623E459A29EE}"/>
              </a:ext>
            </a:extLst>
          </p:cNvPr>
          <p:cNvSpPr/>
          <p:nvPr/>
        </p:nvSpPr>
        <p:spPr>
          <a:xfrm>
            <a:off x="9544980" y="1642199"/>
            <a:ext cx="2386013" cy="15817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solidFill>
                  <a:schemeClr val="tx2"/>
                </a:solidFill>
              </a:rPr>
              <a:t>Aging Monitors</a:t>
            </a:r>
          </a:p>
        </p:txBody>
      </p:sp>
      <p:sp>
        <p:nvSpPr>
          <p:cNvPr id="19" name="Rectangle: Rounded Corners 18">
            <a:extLst>
              <a:ext uri="{FF2B5EF4-FFF2-40B4-BE49-F238E27FC236}">
                <a16:creationId xmlns:a16="http://schemas.microsoft.com/office/drawing/2014/main" id="{320E9ACE-0DC7-EE3E-1BF3-279C26CEEB6A}"/>
              </a:ext>
            </a:extLst>
          </p:cNvPr>
          <p:cNvSpPr/>
          <p:nvPr/>
        </p:nvSpPr>
        <p:spPr>
          <a:xfrm>
            <a:off x="6433559" y="1644886"/>
            <a:ext cx="2909696" cy="15817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solidFill>
                  <a:schemeClr val="tx2"/>
                </a:solidFill>
              </a:rPr>
              <a:t>Reduce Transient Power-Supply Droop Impacts</a:t>
            </a:r>
          </a:p>
        </p:txBody>
      </p:sp>
      <p:sp>
        <p:nvSpPr>
          <p:cNvPr id="21" name="Rectangle: Rounded Corners 20">
            <a:extLst>
              <a:ext uri="{FF2B5EF4-FFF2-40B4-BE49-F238E27FC236}">
                <a16:creationId xmlns:a16="http://schemas.microsoft.com/office/drawing/2014/main" id="{AC2C9387-B31D-DB83-BCAC-690F5F59A064}"/>
              </a:ext>
            </a:extLst>
          </p:cNvPr>
          <p:cNvSpPr/>
          <p:nvPr/>
        </p:nvSpPr>
        <p:spPr>
          <a:xfrm>
            <a:off x="36059" y="3814892"/>
            <a:ext cx="3581745" cy="22580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solidFill>
                  <a:schemeClr val="tx2"/>
                </a:solidFill>
              </a:rPr>
              <a:t>Removing/Disaggregating Register Files</a:t>
            </a:r>
          </a:p>
        </p:txBody>
      </p:sp>
      <p:sp>
        <p:nvSpPr>
          <p:cNvPr id="22" name="Rectangle: Rounded Corners 21">
            <a:extLst>
              <a:ext uri="{FF2B5EF4-FFF2-40B4-BE49-F238E27FC236}">
                <a16:creationId xmlns:a16="http://schemas.microsoft.com/office/drawing/2014/main" id="{8B289FFC-F768-8668-8E80-00A9B223C22F}"/>
              </a:ext>
            </a:extLst>
          </p:cNvPr>
          <p:cNvSpPr/>
          <p:nvPr/>
        </p:nvSpPr>
        <p:spPr>
          <a:xfrm>
            <a:off x="3758204" y="3812989"/>
            <a:ext cx="3581745" cy="22599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solidFill>
                  <a:schemeClr val="tx2"/>
                </a:solidFill>
              </a:rPr>
              <a:t>“Measured” IPC Growth</a:t>
            </a:r>
          </a:p>
        </p:txBody>
      </p:sp>
      <p:sp>
        <p:nvSpPr>
          <p:cNvPr id="23" name="Rectangle: Rounded Corners 22">
            <a:extLst>
              <a:ext uri="{FF2B5EF4-FFF2-40B4-BE49-F238E27FC236}">
                <a16:creationId xmlns:a16="http://schemas.microsoft.com/office/drawing/2014/main" id="{C5ACCDFF-D660-FBE1-DFFE-639C7EA9DB0F}"/>
              </a:ext>
            </a:extLst>
          </p:cNvPr>
          <p:cNvSpPr/>
          <p:nvPr/>
        </p:nvSpPr>
        <p:spPr>
          <a:xfrm>
            <a:off x="7424927" y="3812989"/>
            <a:ext cx="4386073" cy="22599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solidFill>
                  <a:schemeClr val="tx2"/>
                </a:solidFill>
              </a:rPr>
              <a:t>“Right-Sized” Accelerators vs. ISA Bloat</a:t>
            </a:r>
          </a:p>
        </p:txBody>
      </p:sp>
      <p:sp>
        <p:nvSpPr>
          <p:cNvPr id="24" name="Content Placeholder 3">
            <a:extLst>
              <a:ext uri="{FF2B5EF4-FFF2-40B4-BE49-F238E27FC236}">
                <a16:creationId xmlns:a16="http://schemas.microsoft.com/office/drawing/2014/main" id="{C449020D-DF86-0225-ECD9-E9C65DF769CD}"/>
              </a:ext>
            </a:extLst>
          </p:cNvPr>
          <p:cNvSpPr txBox="1">
            <a:spLocks/>
          </p:cNvSpPr>
          <p:nvPr/>
        </p:nvSpPr>
        <p:spPr>
          <a:xfrm>
            <a:off x="381000" y="3267599"/>
            <a:ext cx="3650217" cy="481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IntelOne Display Regular" panose="020B0503020203020204" pitchFamily="34" charset="0"/>
              <a:buNone/>
            </a:pPr>
            <a:r>
              <a:rPr lang="en-US"/>
              <a:t>Low-Voltage Specific</a:t>
            </a:r>
          </a:p>
        </p:txBody>
      </p:sp>
      <p:sp>
        <p:nvSpPr>
          <p:cNvPr id="8" name="Rectangle: Rounded Corners 7">
            <a:extLst>
              <a:ext uri="{FF2B5EF4-FFF2-40B4-BE49-F238E27FC236}">
                <a16:creationId xmlns:a16="http://schemas.microsoft.com/office/drawing/2014/main" id="{A549D16A-E7D2-2929-8302-6E85BA7FFDE6}"/>
              </a:ext>
            </a:extLst>
          </p:cNvPr>
          <p:cNvSpPr/>
          <p:nvPr/>
        </p:nvSpPr>
        <p:spPr>
          <a:xfrm>
            <a:off x="68580" y="1634131"/>
            <a:ext cx="3177744" cy="15817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a:solidFill>
                  <a:schemeClr val="tx2"/>
                </a:solidFill>
              </a:rPr>
              <a:t>Move Higher Vmin Circuits </a:t>
            </a:r>
            <a:br>
              <a:rPr lang="en-US">
                <a:solidFill>
                  <a:schemeClr val="tx2"/>
                </a:solidFill>
              </a:rPr>
            </a:br>
            <a:endParaRPr lang="en-US">
              <a:solidFill>
                <a:schemeClr val="tx2"/>
              </a:solidFill>
            </a:endParaRPr>
          </a:p>
        </p:txBody>
      </p:sp>
      <p:sp>
        <p:nvSpPr>
          <p:cNvPr id="84" name="Rectangle 83">
            <a:extLst>
              <a:ext uri="{FF2B5EF4-FFF2-40B4-BE49-F238E27FC236}">
                <a16:creationId xmlns:a16="http://schemas.microsoft.com/office/drawing/2014/main" id="{E2B961E5-AA04-0164-BC6F-280AEE025FC1}"/>
              </a:ext>
            </a:extLst>
          </p:cNvPr>
          <p:cNvSpPr/>
          <p:nvPr/>
        </p:nvSpPr>
        <p:spPr>
          <a:xfrm>
            <a:off x="2937883" y="2043981"/>
            <a:ext cx="168751" cy="83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88E35A8B-6ED0-D9F0-56DA-4E2952E7A25E}"/>
              </a:ext>
            </a:extLst>
          </p:cNvPr>
          <p:cNvGrpSpPr/>
          <p:nvPr/>
        </p:nvGrpSpPr>
        <p:grpSpPr>
          <a:xfrm>
            <a:off x="624899" y="2289879"/>
            <a:ext cx="2103667" cy="797246"/>
            <a:chOff x="5174455" y="2571161"/>
            <a:chExt cx="1054894" cy="370282"/>
          </a:xfrm>
        </p:grpSpPr>
        <p:grpSp>
          <p:nvGrpSpPr>
            <p:cNvPr id="45" name="Group 44">
              <a:extLst>
                <a:ext uri="{FF2B5EF4-FFF2-40B4-BE49-F238E27FC236}">
                  <a16:creationId xmlns:a16="http://schemas.microsoft.com/office/drawing/2014/main" id="{3F398D50-6B00-05CA-DA1A-23F242CAF6A8}"/>
                </a:ext>
              </a:extLst>
            </p:cNvPr>
            <p:cNvGrpSpPr/>
            <p:nvPr/>
          </p:nvGrpSpPr>
          <p:grpSpPr>
            <a:xfrm rot="5400000">
              <a:off x="5273277" y="2516601"/>
              <a:ext cx="135731" cy="333376"/>
              <a:chOff x="5331619" y="3383756"/>
              <a:chExt cx="135731" cy="333376"/>
            </a:xfrm>
          </p:grpSpPr>
          <p:cxnSp>
            <p:nvCxnSpPr>
              <p:cNvPr id="26" name="Straight Connector 25">
                <a:extLst>
                  <a:ext uri="{FF2B5EF4-FFF2-40B4-BE49-F238E27FC236}">
                    <a16:creationId xmlns:a16="http://schemas.microsoft.com/office/drawing/2014/main" id="{EC943CC7-CE62-8FAD-6035-F3640833687F}"/>
                  </a:ext>
                </a:extLst>
              </p:cNvPr>
              <p:cNvCxnSpPr>
                <a:cxnSpLocks/>
              </p:cNvCxnSpPr>
              <p:nvPr/>
            </p:nvCxnSpPr>
            <p:spPr>
              <a:xfrm>
                <a:off x="5467350" y="3383756"/>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EBD0A6-90BB-34B3-4A66-7B824EC3AE57}"/>
                  </a:ext>
                </a:extLst>
              </p:cNvPr>
              <p:cNvCxnSpPr>
                <a:cxnSpLocks/>
              </p:cNvCxnSpPr>
              <p:nvPr/>
            </p:nvCxnSpPr>
            <p:spPr>
              <a:xfrm>
                <a:off x="5379244" y="3495675"/>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2EEF852-4254-AACA-1825-7016B46E2695}"/>
                  </a:ext>
                </a:extLst>
              </p:cNvPr>
              <p:cNvCxnSpPr>
                <a:cxnSpLocks/>
              </p:cNvCxnSpPr>
              <p:nvPr/>
            </p:nvCxnSpPr>
            <p:spPr>
              <a:xfrm>
                <a:off x="5379244" y="3495675"/>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EF3069-D6A1-D7CE-E8EB-47736A9BE892}"/>
                  </a:ext>
                </a:extLst>
              </p:cNvPr>
              <p:cNvCxnSpPr>
                <a:cxnSpLocks/>
              </p:cNvCxnSpPr>
              <p:nvPr/>
            </p:nvCxnSpPr>
            <p:spPr>
              <a:xfrm>
                <a:off x="5331619" y="3495675"/>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85B56A6-50F5-50D2-5FAD-DFDF471CD7D3}"/>
                  </a:ext>
                </a:extLst>
              </p:cNvPr>
              <p:cNvCxnSpPr>
                <a:cxnSpLocks/>
              </p:cNvCxnSpPr>
              <p:nvPr/>
            </p:nvCxnSpPr>
            <p:spPr>
              <a:xfrm>
                <a:off x="5379244" y="3605213"/>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C134EC0-9DD2-63D9-F66C-AFFD9F3827D0}"/>
                  </a:ext>
                </a:extLst>
              </p:cNvPr>
              <p:cNvCxnSpPr>
                <a:cxnSpLocks/>
              </p:cNvCxnSpPr>
              <p:nvPr/>
            </p:nvCxnSpPr>
            <p:spPr>
              <a:xfrm>
                <a:off x="5467350" y="3605213"/>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55" name="Isosceles Triangle 54">
              <a:extLst>
                <a:ext uri="{FF2B5EF4-FFF2-40B4-BE49-F238E27FC236}">
                  <a16:creationId xmlns:a16="http://schemas.microsoft.com/office/drawing/2014/main" id="{00586F08-EDC0-8ADD-D5FB-8A4B06EF5765}"/>
                </a:ext>
              </a:extLst>
            </p:cNvPr>
            <p:cNvSpPr/>
            <p:nvPr/>
          </p:nvSpPr>
          <p:spPr>
            <a:xfrm rot="5400000">
              <a:off x="5580914" y="2586184"/>
              <a:ext cx="173830" cy="143783"/>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B2BD256-3D36-C430-57AE-E640B380CB23}"/>
                </a:ext>
              </a:extLst>
            </p:cNvPr>
            <p:cNvSpPr/>
            <p:nvPr/>
          </p:nvSpPr>
          <p:spPr>
            <a:xfrm>
              <a:off x="5741193" y="2627426"/>
              <a:ext cx="61912" cy="5715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1B2EFD9E-F976-4674-D4E9-F31FE4AB968D}"/>
                </a:ext>
              </a:extLst>
            </p:cNvPr>
            <p:cNvGrpSpPr/>
            <p:nvPr/>
          </p:nvGrpSpPr>
          <p:grpSpPr>
            <a:xfrm rot="10800000">
              <a:off x="5595937" y="2767613"/>
              <a:ext cx="207168" cy="173830"/>
              <a:chOff x="5224009" y="3196829"/>
              <a:chExt cx="207168" cy="173830"/>
            </a:xfrm>
          </p:grpSpPr>
          <p:sp>
            <p:nvSpPr>
              <p:cNvPr id="57" name="Isosceles Triangle 56">
                <a:extLst>
                  <a:ext uri="{FF2B5EF4-FFF2-40B4-BE49-F238E27FC236}">
                    <a16:creationId xmlns:a16="http://schemas.microsoft.com/office/drawing/2014/main" id="{3199BB27-A4CC-A814-8EFB-6DE811FC3423}"/>
                  </a:ext>
                </a:extLst>
              </p:cNvPr>
              <p:cNvSpPr/>
              <p:nvPr/>
            </p:nvSpPr>
            <p:spPr>
              <a:xfrm rot="5400000">
                <a:off x="5208986" y="3211852"/>
                <a:ext cx="173830" cy="143783"/>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6A28CD4-4C7D-ECA0-E195-B9402DDCCEAD}"/>
                  </a:ext>
                </a:extLst>
              </p:cNvPr>
              <p:cNvSpPr/>
              <p:nvPr/>
            </p:nvSpPr>
            <p:spPr>
              <a:xfrm>
                <a:off x="5369265" y="3253094"/>
                <a:ext cx="61912" cy="5715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Connector 61">
              <a:extLst>
                <a:ext uri="{FF2B5EF4-FFF2-40B4-BE49-F238E27FC236}">
                  <a16:creationId xmlns:a16="http://schemas.microsoft.com/office/drawing/2014/main" id="{240BE970-36F7-F660-663F-468178B3B514}"/>
                </a:ext>
              </a:extLst>
            </p:cNvPr>
            <p:cNvCxnSpPr/>
            <p:nvPr/>
          </p:nvCxnSpPr>
          <p:spPr>
            <a:xfrm>
              <a:off x="5891211" y="2655999"/>
              <a:ext cx="0" cy="1970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BA57590-AE28-B6B2-725C-85C2BA1B4BDA}"/>
                </a:ext>
              </a:extLst>
            </p:cNvPr>
            <p:cNvCxnSpPr/>
            <p:nvPr/>
          </p:nvCxnSpPr>
          <p:spPr>
            <a:xfrm>
              <a:off x="5510212" y="2655999"/>
              <a:ext cx="0" cy="1970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1920E91-2796-04D2-2EFE-36F9D01E4ABC}"/>
                </a:ext>
              </a:extLst>
            </p:cNvPr>
            <p:cNvCxnSpPr>
              <a:cxnSpLocks/>
            </p:cNvCxnSpPr>
            <p:nvPr/>
          </p:nvCxnSpPr>
          <p:spPr>
            <a:xfrm>
              <a:off x="5510212" y="2651891"/>
              <a:ext cx="8334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0D7B74D-84E8-659F-9050-52AC3AAC7276}"/>
                </a:ext>
              </a:extLst>
            </p:cNvPr>
            <p:cNvCxnSpPr>
              <a:cxnSpLocks/>
            </p:cNvCxnSpPr>
            <p:nvPr/>
          </p:nvCxnSpPr>
          <p:spPr>
            <a:xfrm>
              <a:off x="5510212" y="2853050"/>
              <a:ext cx="8334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50A7C0C-3326-2645-5D5E-A6AD10163F6C}"/>
                </a:ext>
              </a:extLst>
            </p:cNvPr>
            <p:cNvCxnSpPr>
              <a:cxnSpLocks/>
            </p:cNvCxnSpPr>
            <p:nvPr/>
          </p:nvCxnSpPr>
          <p:spPr>
            <a:xfrm>
              <a:off x="5807867" y="2651891"/>
              <a:ext cx="8334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424A749-76FF-A180-189A-2153D6BACBA0}"/>
                </a:ext>
              </a:extLst>
            </p:cNvPr>
            <p:cNvCxnSpPr>
              <a:cxnSpLocks/>
            </p:cNvCxnSpPr>
            <p:nvPr/>
          </p:nvCxnSpPr>
          <p:spPr>
            <a:xfrm>
              <a:off x="5803105" y="2853050"/>
              <a:ext cx="83344"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E6D01324-737A-A2D0-1B6B-384A2BBB868A}"/>
                </a:ext>
              </a:extLst>
            </p:cNvPr>
            <p:cNvGrpSpPr/>
            <p:nvPr/>
          </p:nvGrpSpPr>
          <p:grpSpPr>
            <a:xfrm rot="5400000">
              <a:off x="5994795" y="2516602"/>
              <a:ext cx="135731" cy="333376"/>
              <a:chOff x="5331619" y="3383756"/>
              <a:chExt cx="135731" cy="333376"/>
            </a:xfrm>
          </p:grpSpPr>
          <p:cxnSp>
            <p:nvCxnSpPr>
              <p:cNvPr id="73" name="Straight Connector 72">
                <a:extLst>
                  <a:ext uri="{FF2B5EF4-FFF2-40B4-BE49-F238E27FC236}">
                    <a16:creationId xmlns:a16="http://schemas.microsoft.com/office/drawing/2014/main" id="{F6673578-5DE0-839E-A354-CC48815DEB28}"/>
                  </a:ext>
                </a:extLst>
              </p:cNvPr>
              <p:cNvCxnSpPr>
                <a:cxnSpLocks/>
              </p:cNvCxnSpPr>
              <p:nvPr/>
            </p:nvCxnSpPr>
            <p:spPr>
              <a:xfrm>
                <a:off x="5467350" y="3383756"/>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797C894-CC2B-444F-FCD9-6BCB962EEBF4}"/>
                  </a:ext>
                </a:extLst>
              </p:cNvPr>
              <p:cNvCxnSpPr>
                <a:cxnSpLocks/>
              </p:cNvCxnSpPr>
              <p:nvPr/>
            </p:nvCxnSpPr>
            <p:spPr>
              <a:xfrm>
                <a:off x="5379244" y="3495675"/>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BE0245A-0331-1831-29BE-D252C08888E0}"/>
                  </a:ext>
                </a:extLst>
              </p:cNvPr>
              <p:cNvCxnSpPr>
                <a:cxnSpLocks/>
              </p:cNvCxnSpPr>
              <p:nvPr/>
            </p:nvCxnSpPr>
            <p:spPr>
              <a:xfrm>
                <a:off x="5379244" y="3495675"/>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FE7FD9-6C29-AD92-697B-229D4E07639E}"/>
                  </a:ext>
                </a:extLst>
              </p:cNvPr>
              <p:cNvCxnSpPr>
                <a:cxnSpLocks/>
              </p:cNvCxnSpPr>
              <p:nvPr/>
            </p:nvCxnSpPr>
            <p:spPr>
              <a:xfrm>
                <a:off x="5331619" y="3495675"/>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25A74E5-66ED-E890-32AE-7344936366D9}"/>
                  </a:ext>
                </a:extLst>
              </p:cNvPr>
              <p:cNvCxnSpPr>
                <a:cxnSpLocks/>
              </p:cNvCxnSpPr>
              <p:nvPr/>
            </p:nvCxnSpPr>
            <p:spPr>
              <a:xfrm>
                <a:off x="5379244" y="3605213"/>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A87B43B-2927-2360-33D9-6C292BA89021}"/>
                  </a:ext>
                </a:extLst>
              </p:cNvPr>
              <p:cNvCxnSpPr>
                <a:cxnSpLocks/>
              </p:cNvCxnSpPr>
              <p:nvPr/>
            </p:nvCxnSpPr>
            <p:spPr>
              <a:xfrm>
                <a:off x="5467350" y="3605213"/>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grpSp>
      </p:grpSp>
      <p:pic>
        <p:nvPicPr>
          <p:cNvPr id="85" name="Picture 84">
            <a:extLst>
              <a:ext uri="{FF2B5EF4-FFF2-40B4-BE49-F238E27FC236}">
                <a16:creationId xmlns:a16="http://schemas.microsoft.com/office/drawing/2014/main" id="{F50B2624-7CC0-DBE6-BA71-999DE30867FE}"/>
              </a:ext>
            </a:extLst>
          </p:cNvPr>
          <p:cNvPicPr>
            <a:picLocks noChangeAspect="1"/>
          </p:cNvPicPr>
          <p:nvPr/>
        </p:nvPicPr>
        <p:blipFill>
          <a:blip r:embed="rId3"/>
          <a:stretch>
            <a:fillRect/>
          </a:stretch>
        </p:blipFill>
        <p:spPr>
          <a:xfrm>
            <a:off x="8218243" y="4258250"/>
            <a:ext cx="2597870" cy="1747726"/>
          </a:xfrm>
          <a:prstGeom prst="rect">
            <a:avLst/>
          </a:prstGeom>
        </p:spPr>
      </p:pic>
      <p:sp>
        <p:nvSpPr>
          <p:cNvPr id="86" name="Rectangle 85">
            <a:extLst>
              <a:ext uri="{FF2B5EF4-FFF2-40B4-BE49-F238E27FC236}">
                <a16:creationId xmlns:a16="http://schemas.microsoft.com/office/drawing/2014/main" id="{C22F8DB4-C4F5-5AD6-1125-F7CAC6B72164}"/>
              </a:ext>
            </a:extLst>
          </p:cNvPr>
          <p:cNvSpPr/>
          <p:nvPr/>
        </p:nvSpPr>
        <p:spPr>
          <a:xfrm>
            <a:off x="10550726" y="4794395"/>
            <a:ext cx="71689" cy="12234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AA73F4C-99BE-C4F5-426F-928EF8E373DD}"/>
              </a:ext>
            </a:extLst>
          </p:cNvPr>
          <p:cNvSpPr/>
          <p:nvPr/>
        </p:nvSpPr>
        <p:spPr>
          <a:xfrm>
            <a:off x="8160784" y="5995969"/>
            <a:ext cx="296909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101A1BDD-A894-65CA-306C-F860F2AF0A9B}"/>
              </a:ext>
            </a:extLst>
          </p:cNvPr>
          <p:cNvCxnSpPr>
            <a:cxnSpLocks/>
          </p:cNvCxnSpPr>
          <p:nvPr/>
        </p:nvCxnSpPr>
        <p:spPr>
          <a:xfrm flipV="1">
            <a:off x="8404095" y="4386627"/>
            <a:ext cx="2303298" cy="14853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BB481D5-6226-2B35-950D-20C364189A95}"/>
              </a:ext>
            </a:extLst>
          </p:cNvPr>
          <p:cNvCxnSpPr>
            <a:cxnSpLocks/>
          </p:cNvCxnSpPr>
          <p:nvPr/>
        </p:nvCxnSpPr>
        <p:spPr>
          <a:xfrm>
            <a:off x="8430736" y="4392562"/>
            <a:ext cx="2191679" cy="14794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B9C98AF-887F-9C25-6837-B6D0E8EC1896}"/>
              </a:ext>
            </a:extLst>
          </p:cNvPr>
          <p:cNvPicPr>
            <a:picLocks noChangeAspect="1"/>
          </p:cNvPicPr>
          <p:nvPr/>
        </p:nvPicPr>
        <p:blipFill>
          <a:blip r:embed="rId4"/>
          <a:stretch>
            <a:fillRect/>
          </a:stretch>
        </p:blipFill>
        <p:spPr>
          <a:xfrm>
            <a:off x="9594488" y="2111304"/>
            <a:ext cx="1609950" cy="476316"/>
          </a:xfrm>
          <a:prstGeom prst="rect">
            <a:avLst/>
          </a:prstGeom>
        </p:spPr>
      </p:pic>
      <p:pic>
        <p:nvPicPr>
          <p:cNvPr id="7" name="Picture 6">
            <a:extLst>
              <a:ext uri="{FF2B5EF4-FFF2-40B4-BE49-F238E27FC236}">
                <a16:creationId xmlns:a16="http://schemas.microsoft.com/office/drawing/2014/main" id="{E21B8F82-13C2-FC66-AA06-3DAA69794AC3}"/>
              </a:ext>
            </a:extLst>
          </p:cNvPr>
          <p:cNvPicPr>
            <a:picLocks noChangeAspect="1"/>
          </p:cNvPicPr>
          <p:nvPr/>
        </p:nvPicPr>
        <p:blipFill>
          <a:blip r:embed="rId5"/>
          <a:stretch>
            <a:fillRect/>
          </a:stretch>
        </p:blipFill>
        <p:spPr>
          <a:xfrm>
            <a:off x="10468581" y="2628823"/>
            <a:ext cx="1409897" cy="352474"/>
          </a:xfrm>
          <a:prstGeom prst="rect">
            <a:avLst/>
          </a:prstGeom>
        </p:spPr>
      </p:pic>
      <p:grpSp>
        <p:nvGrpSpPr>
          <p:cNvPr id="17" name="Group 16">
            <a:extLst>
              <a:ext uri="{FF2B5EF4-FFF2-40B4-BE49-F238E27FC236}">
                <a16:creationId xmlns:a16="http://schemas.microsoft.com/office/drawing/2014/main" id="{A8BEF133-EDDD-01B5-E161-4AC97F1FD2CF}"/>
              </a:ext>
            </a:extLst>
          </p:cNvPr>
          <p:cNvGrpSpPr/>
          <p:nvPr/>
        </p:nvGrpSpPr>
        <p:grpSpPr>
          <a:xfrm>
            <a:off x="5846832" y="4908831"/>
            <a:ext cx="1308988" cy="638050"/>
            <a:chOff x="5352130" y="5183498"/>
            <a:chExt cx="1895740" cy="924054"/>
          </a:xfrm>
        </p:grpSpPr>
        <p:pic>
          <p:nvPicPr>
            <p:cNvPr id="11" name="Picture 10">
              <a:extLst>
                <a:ext uri="{FF2B5EF4-FFF2-40B4-BE49-F238E27FC236}">
                  <a16:creationId xmlns:a16="http://schemas.microsoft.com/office/drawing/2014/main" id="{0BAEA12C-102E-3739-5CF6-FA2A5B88E1EC}"/>
                </a:ext>
              </a:extLst>
            </p:cNvPr>
            <p:cNvPicPr>
              <a:picLocks noChangeAspect="1"/>
            </p:cNvPicPr>
            <p:nvPr/>
          </p:nvPicPr>
          <p:blipFill>
            <a:blip r:embed="rId6"/>
            <a:stretch>
              <a:fillRect/>
            </a:stretch>
          </p:blipFill>
          <p:spPr>
            <a:xfrm>
              <a:off x="5352130" y="5183498"/>
              <a:ext cx="1895740" cy="924054"/>
            </a:xfrm>
            <a:prstGeom prst="rect">
              <a:avLst/>
            </a:prstGeom>
          </p:spPr>
        </p:pic>
        <p:pic>
          <p:nvPicPr>
            <p:cNvPr id="13" name="Picture 12">
              <a:extLst>
                <a:ext uri="{FF2B5EF4-FFF2-40B4-BE49-F238E27FC236}">
                  <a16:creationId xmlns:a16="http://schemas.microsoft.com/office/drawing/2014/main" id="{713C090A-0925-996B-774C-DF69FB87FDF8}"/>
                </a:ext>
              </a:extLst>
            </p:cNvPr>
            <p:cNvPicPr>
              <a:picLocks noChangeAspect="1"/>
            </p:cNvPicPr>
            <p:nvPr/>
          </p:nvPicPr>
          <p:blipFill>
            <a:blip r:embed="rId7"/>
            <a:stretch>
              <a:fillRect/>
            </a:stretch>
          </p:blipFill>
          <p:spPr>
            <a:xfrm>
              <a:off x="6810709" y="5621403"/>
              <a:ext cx="437161" cy="392352"/>
            </a:xfrm>
            <a:prstGeom prst="rect">
              <a:avLst/>
            </a:prstGeom>
          </p:spPr>
        </p:pic>
        <p:pic>
          <p:nvPicPr>
            <p:cNvPr id="16" name="Picture 15">
              <a:extLst>
                <a:ext uri="{FF2B5EF4-FFF2-40B4-BE49-F238E27FC236}">
                  <a16:creationId xmlns:a16="http://schemas.microsoft.com/office/drawing/2014/main" id="{0E56FFCF-1F0A-8D6E-69B8-BA8F33E05555}"/>
                </a:ext>
              </a:extLst>
            </p:cNvPr>
            <p:cNvPicPr>
              <a:picLocks noChangeAspect="1"/>
            </p:cNvPicPr>
            <p:nvPr/>
          </p:nvPicPr>
          <p:blipFill>
            <a:blip r:embed="rId8"/>
            <a:stretch>
              <a:fillRect/>
            </a:stretch>
          </p:blipFill>
          <p:spPr>
            <a:xfrm>
              <a:off x="6867858" y="5573347"/>
              <a:ext cx="276264" cy="371527"/>
            </a:xfrm>
            <a:prstGeom prst="rect">
              <a:avLst/>
            </a:prstGeom>
          </p:spPr>
        </p:pic>
      </p:grpSp>
      <p:sp>
        <p:nvSpPr>
          <p:cNvPr id="20" name="TextBox 19">
            <a:extLst>
              <a:ext uri="{FF2B5EF4-FFF2-40B4-BE49-F238E27FC236}">
                <a16:creationId xmlns:a16="http://schemas.microsoft.com/office/drawing/2014/main" id="{5AAC2A5E-F8D5-DBD6-09B8-C07C5D4FE1FA}"/>
              </a:ext>
            </a:extLst>
          </p:cNvPr>
          <p:cNvSpPr txBox="1"/>
          <p:nvPr/>
        </p:nvSpPr>
        <p:spPr>
          <a:xfrm>
            <a:off x="5294818" y="4947185"/>
            <a:ext cx="546945" cy="461665"/>
          </a:xfrm>
          <a:prstGeom prst="rect">
            <a:avLst/>
          </a:prstGeom>
          <a:noFill/>
        </p:spPr>
        <p:txBody>
          <a:bodyPr wrap="none" rtlCol="0">
            <a:spAutoFit/>
          </a:bodyPr>
          <a:lstStyle/>
          <a:p>
            <a:r>
              <a:rPr lang="en-US" sz="2400">
                <a:solidFill>
                  <a:schemeClr val="tx2"/>
                </a:solidFill>
              </a:rPr>
              <a:t>vs.</a:t>
            </a:r>
          </a:p>
        </p:txBody>
      </p:sp>
      <p:sp>
        <p:nvSpPr>
          <p:cNvPr id="25" name="Rectangle 24">
            <a:extLst>
              <a:ext uri="{FF2B5EF4-FFF2-40B4-BE49-F238E27FC236}">
                <a16:creationId xmlns:a16="http://schemas.microsoft.com/office/drawing/2014/main" id="{5A2B00D3-6765-2C6C-3CA7-36D16CDBE5E4}"/>
              </a:ext>
            </a:extLst>
          </p:cNvPr>
          <p:cNvSpPr/>
          <p:nvPr/>
        </p:nvSpPr>
        <p:spPr>
          <a:xfrm>
            <a:off x="3932729" y="4908831"/>
            <a:ext cx="1345620" cy="638050"/>
          </a:xfrm>
          <a:prstGeom prst="rect">
            <a:avLst/>
          </a:prstGeom>
          <a:solidFill>
            <a:srgbClr val="00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B72656F-3B1F-C5CE-2A5D-78CAA60C605E}"/>
              </a:ext>
            </a:extLst>
          </p:cNvPr>
          <p:cNvSpPr txBox="1"/>
          <p:nvPr/>
        </p:nvSpPr>
        <p:spPr>
          <a:xfrm>
            <a:off x="4210777" y="5217099"/>
            <a:ext cx="901209" cy="307777"/>
          </a:xfrm>
          <a:prstGeom prst="rect">
            <a:avLst/>
          </a:prstGeom>
          <a:solidFill>
            <a:srgbClr val="0071C5"/>
          </a:solidFill>
        </p:spPr>
        <p:txBody>
          <a:bodyPr wrap="square" rtlCol="0">
            <a:spAutoFit/>
          </a:bodyPr>
          <a:lstStyle/>
          <a:p>
            <a:r>
              <a:rPr lang="en-US" sz="1400">
                <a:solidFill>
                  <a:schemeClr val="bg1"/>
                </a:solidFill>
                <a:latin typeface="IntelOne Display Bold" panose="020B0803020203020204" pitchFamily="34" charset="0"/>
              </a:rPr>
              <a:t>E-Core</a:t>
            </a:r>
          </a:p>
        </p:txBody>
      </p:sp>
      <p:pic>
        <p:nvPicPr>
          <p:cNvPr id="34" name="Picture 33">
            <a:extLst>
              <a:ext uri="{FF2B5EF4-FFF2-40B4-BE49-F238E27FC236}">
                <a16:creationId xmlns:a16="http://schemas.microsoft.com/office/drawing/2014/main" id="{E5DE9FFD-EC7D-5FB8-792F-F7F9B53EDAE8}"/>
              </a:ext>
            </a:extLst>
          </p:cNvPr>
          <p:cNvPicPr>
            <a:picLocks noChangeAspect="1"/>
          </p:cNvPicPr>
          <p:nvPr/>
        </p:nvPicPr>
        <p:blipFill>
          <a:blip r:embed="rId9"/>
          <a:stretch>
            <a:fillRect/>
          </a:stretch>
        </p:blipFill>
        <p:spPr>
          <a:xfrm>
            <a:off x="4158724" y="4923436"/>
            <a:ext cx="838317" cy="342948"/>
          </a:xfrm>
          <a:prstGeom prst="rect">
            <a:avLst/>
          </a:prstGeom>
        </p:spPr>
      </p:pic>
      <p:sp>
        <p:nvSpPr>
          <p:cNvPr id="35" name="Arc 34">
            <a:extLst>
              <a:ext uri="{FF2B5EF4-FFF2-40B4-BE49-F238E27FC236}">
                <a16:creationId xmlns:a16="http://schemas.microsoft.com/office/drawing/2014/main" id="{DCD220F9-4108-7FF6-C8A8-5213F1EB10D9}"/>
              </a:ext>
            </a:extLst>
          </p:cNvPr>
          <p:cNvSpPr/>
          <p:nvPr/>
        </p:nvSpPr>
        <p:spPr>
          <a:xfrm>
            <a:off x="4776812" y="2358937"/>
            <a:ext cx="575645" cy="60876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a:extLst>
              <a:ext uri="{FF2B5EF4-FFF2-40B4-BE49-F238E27FC236}">
                <a16:creationId xmlns:a16="http://schemas.microsoft.com/office/drawing/2014/main" id="{BAC4C01A-3A6D-3885-DDAB-E293BE7DA047}"/>
              </a:ext>
            </a:extLst>
          </p:cNvPr>
          <p:cNvSpPr/>
          <p:nvPr/>
        </p:nvSpPr>
        <p:spPr>
          <a:xfrm rot="5400000">
            <a:off x="4760250" y="2347380"/>
            <a:ext cx="575645" cy="608768"/>
          </a:xfrm>
          <a:prstGeom prst="arc">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53B3AFCC-68E2-8090-BE6C-8CD006375EE1}"/>
              </a:ext>
            </a:extLst>
          </p:cNvPr>
          <p:cNvCxnSpPr>
            <a:cxnSpLocks/>
            <a:stCxn id="35" idx="0"/>
          </p:cNvCxnSpPr>
          <p:nvPr/>
        </p:nvCxnSpPr>
        <p:spPr>
          <a:xfrm flipH="1">
            <a:off x="4956570" y="2358937"/>
            <a:ext cx="10806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1E106DE-0361-1D4F-1C64-D058747DCC5E}"/>
              </a:ext>
            </a:extLst>
          </p:cNvPr>
          <p:cNvCxnSpPr>
            <a:cxnSpLocks/>
          </p:cNvCxnSpPr>
          <p:nvPr/>
        </p:nvCxnSpPr>
        <p:spPr>
          <a:xfrm flipH="1">
            <a:off x="4956570" y="2939587"/>
            <a:ext cx="10806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9C8A91-53DC-C325-1D07-75E59C024FFC}"/>
              </a:ext>
            </a:extLst>
          </p:cNvPr>
          <p:cNvCxnSpPr/>
          <p:nvPr/>
        </p:nvCxnSpPr>
        <p:spPr>
          <a:xfrm>
            <a:off x="4956570" y="2358937"/>
            <a:ext cx="0" cy="5806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8D73B1-91D2-9B2C-D0A4-4B0DCDD1EAF2}"/>
              </a:ext>
            </a:extLst>
          </p:cNvPr>
          <p:cNvCxnSpPr/>
          <p:nvPr/>
        </p:nvCxnSpPr>
        <p:spPr>
          <a:xfrm flipH="1">
            <a:off x="4041137" y="2511916"/>
            <a:ext cx="91543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D39E7B-2DF7-4A03-B6A3-0B53643FC8E2}"/>
              </a:ext>
            </a:extLst>
          </p:cNvPr>
          <p:cNvCxnSpPr/>
          <p:nvPr/>
        </p:nvCxnSpPr>
        <p:spPr>
          <a:xfrm flipH="1">
            <a:off x="4041137" y="2861960"/>
            <a:ext cx="91543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73A1C89-7E0E-91D4-4A2C-954308E9619D}"/>
              </a:ext>
            </a:extLst>
          </p:cNvPr>
          <p:cNvCxnSpPr>
            <a:stCxn id="36" idx="0"/>
          </p:cNvCxnSpPr>
          <p:nvPr/>
        </p:nvCxnSpPr>
        <p:spPr>
          <a:xfrm flipV="1">
            <a:off x="5352457" y="2649262"/>
            <a:ext cx="360557" cy="250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B248D9E-AD4B-4FEE-4A21-D0DC0B1CED55}"/>
              </a:ext>
            </a:extLst>
          </p:cNvPr>
          <p:cNvSpPr txBox="1"/>
          <p:nvPr/>
        </p:nvSpPr>
        <p:spPr>
          <a:xfrm>
            <a:off x="4206346" y="2644094"/>
            <a:ext cx="636713" cy="276999"/>
          </a:xfrm>
          <a:prstGeom prst="rect">
            <a:avLst/>
          </a:prstGeom>
          <a:noFill/>
        </p:spPr>
        <p:txBody>
          <a:bodyPr wrap="none" rtlCol="0">
            <a:spAutoFit/>
          </a:bodyPr>
          <a:lstStyle/>
          <a:p>
            <a:r>
              <a:rPr lang="en-US" sz="1200">
                <a:solidFill>
                  <a:srgbClr val="0068B5"/>
                </a:solidFill>
              </a:rPr>
              <a:t>enable</a:t>
            </a:r>
          </a:p>
        </p:txBody>
      </p:sp>
      <p:cxnSp>
        <p:nvCxnSpPr>
          <p:cNvPr id="60" name="Straight Connector 59">
            <a:extLst>
              <a:ext uri="{FF2B5EF4-FFF2-40B4-BE49-F238E27FC236}">
                <a16:creationId xmlns:a16="http://schemas.microsoft.com/office/drawing/2014/main" id="{51DFBD65-986C-01F3-7EB7-52197C25D0FF}"/>
              </a:ext>
            </a:extLst>
          </p:cNvPr>
          <p:cNvCxnSpPr/>
          <p:nvPr/>
        </p:nvCxnSpPr>
        <p:spPr>
          <a:xfrm>
            <a:off x="4250860" y="2470637"/>
            <a:ext cx="5238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717BE3D-E1F2-17FA-6DB9-4CBEEAD0F37D}"/>
              </a:ext>
            </a:extLst>
          </p:cNvPr>
          <p:cNvCxnSpPr/>
          <p:nvPr/>
        </p:nvCxnSpPr>
        <p:spPr>
          <a:xfrm flipV="1">
            <a:off x="4303247" y="2277756"/>
            <a:ext cx="0" cy="1928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CC8A91C-4FFD-F52C-32CD-7490D01879C4}"/>
              </a:ext>
            </a:extLst>
          </p:cNvPr>
          <p:cNvCxnSpPr/>
          <p:nvPr/>
        </p:nvCxnSpPr>
        <p:spPr>
          <a:xfrm>
            <a:off x="4303247" y="2277755"/>
            <a:ext cx="762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C41E233-6501-3B7A-EB35-52E5025942A7}"/>
              </a:ext>
            </a:extLst>
          </p:cNvPr>
          <p:cNvCxnSpPr/>
          <p:nvPr/>
        </p:nvCxnSpPr>
        <p:spPr>
          <a:xfrm flipV="1">
            <a:off x="4374684" y="2277755"/>
            <a:ext cx="0" cy="1928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64DDFD3-6B52-979D-98A3-97B68FFCA2E5}"/>
              </a:ext>
            </a:extLst>
          </p:cNvPr>
          <p:cNvCxnSpPr/>
          <p:nvPr/>
        </p:nvCxnSpPr>
        <p:spPr>
          <a:xfrm>
            <a:off x="4374684" y="2470636"/>
            <a:ext cx="762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3F0C84-F27F-5273-707D-AF84740C7F8E}"/>
              </a:ext>
            </a:extLst>
          </p:cNvPr>
          <p:cNvCxnSpPr/>
          <p:nvPr/>
        </p:nvCxnSpPr>
        <p:spPr>
          <a:xfrm flipV="1">
            <a:off x="4453266" y="2277756"/>
            <a:ext cx="0" cy="1928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DA48C3-3659-B6BC-4BC3-94DD357CF7A1}"/>
              </a:ext>
            </a:extLst>
          </p:cNvPr>
          <p:cNvCxnSpPr/>
          <p:nvPr/>
        </p:nvCxnSpPr>
        <p:spPr>
          <a:xfrm>
            <a:off x="4453266" y="2277755"/>
            <a:ext cx="762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7A39B0C-51C3-82F8-E480-B6243BE0CE6B}"/>
              </a:ext>
            </a:extLst>
          </p:cNvPr>
          <p:cNvCxnSpPr/>
          <p:nvPr/>
        </p:nvCxnSpPr>
        <p:spPr>
          <a:xfrm flipV="1">
            <a:off x="4524703" y="2277755"/>
            <a:ext cx="0" cy="1928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A51A5C7-D88B-6E67-7617-6F51E90DE890}"/>
              </a:ext>
            </a:extLst>
          </p:cNvPr>
          <p:cNvCxnSpPr/>
          <p:nvPr/>
        </p:nvCxnSpPr>
        <p:spPr>
          <a:xfrm>
            <a:off x="4524703" y="2470636"/>
            <a:ext cx="762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1F71873-F6FE-92B7-CE88-41FC684797A8}"/>
              </a:ext>
            </a:extLst>
          </p:cNvPr>
          <p:cNvCxnSpPr/>
          <p:nvPr/>
        </p:nvCxnSpPr>
        <p:spPr>
          <a:xfrm flipV="1">
            <a:off x="4598522" y="2277755"/>
            <a:ext cx="0" cy="1928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2DB61CF-3C3C-C1C6-7F68-00303E233E90}"/>
              </a:ext>
            </a:extLst>
          </p:cNvPr>
          <p:cNvCxnSpPr/>
          <p:nvPr/>
        </p:nvCxnSpPr>
        <p:spPr>
          <a:xfrm>
            <a:off x="4598522" y="2277754"/>
            <a:ext cx="762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97084A9-159C-26ED-2DD2-49460C2F214C}"/>
              </a:ext>
            </a:extLst>
          </p:cNvPr>
          <p:cNvCxnSpPr/>
          <p:nvPr/>
        </p:nvCxnSpPr>
        <p:spPr>
          <a:xfrm flipV="1">
            <a:off x="4669959" y="2277754"/>
            <a:ext cx="0" cy="19288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DD691D3-B706-9C09-F680-88889CDC6C5E}"/>
              </a:ext>
            </a:extLst>
          </p:cNvPr>
          <p:cNvCxnSpPr/>
          <p:nvPr/>
        </p:nvCxnSpPr>
        <p:spPr>
          <a:xfrm>
            <a:off x="4669959" y="2470635"/>
            <a:ext cx="76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E162891F-5A81-50F6-5FDC-C69C92B35FD8}"/>
              </a:ext>
            </a:extLst>
          </p:cNvPr>
          <p:cNvSpPr txBox="1"/>
          <p:nvPr/>
        </p:nvSpPr>
        <p:spPr>
          <a:xfrm>
            <a:off x="4642642" y="2190138"/>
            <a:ext cx="276038" cy="276999"/>
          </a:xfrm>
          <a:prstGeom prst="rect">
            <a:avLst/>
          </a:prstGeom>
          <a:noFill/>
        </p:spPr>
        <p:txBody>
          <a:bodyPr wrap="none" rtlCol="0">
            <a:spAutoFit/>
          </a:bodyPr>
          <a:lstStyle/>
          <a:p>
            <a:r>
              <a:rPr lang="en-US" sz="1200">
                <a:solidFill>
                  <a:srgbClr val="0068B5"/>
                </a:solidFill>
              </a:rPr>
              <a:t>…</a:t>
            </a:r>
          </a:p>
        </p:txBody>
      </p:sp>
      <p:pic>
        <p:nvPicPr>
          <p:cNvPr id="103" name="Picture 102">
            <a:extLst>
              <a:ext uri="{FF2B5EF4-FFF2-40B4-BE49-F238E27FC236}">
                <a16:creationId xmlns:a16="http://schemas.microsoft.com/office/drawing/2014/main" id="{11B266FB-B221-9C18-6E98-C839C43F91F1}"/>
              </a:ext>
            </a:extLst>
          </p:cNvPr>
          <p:cNvPicPr>
            <a:picLocks noChangeAspect="1"/>
          </p:cNvPicPr>
          <p:nvPr/>
        </p:nvPicPr>
        <p:blipFill>
          <a:blip r:embed="rId10"/>
          <a:stretch>
            <a:fillRect/>
          </a:stretch>
        </p:blipFill>
        <p:spPr>
          <a:xfrm>
            <a:off x="5879229" y="4930332"/>
            <a:ext cx="790594" cy="265231"/>
          </a:xfrm>
          <a:prstGeom prst="rect">
            <a:avLst/>
          </a:prstGeom>
        </p:spPr>
      </p:pic>
      <p:pic>
        <p:nvPicPr>
          <p:cNvPr id="105" name="Picture 104">
            <a:extLst>
              <a:ext uri="{FF2B5EF4-FFF2-40B4-BE49-F238E27FC236}">
                <a16:creationId xmlns:a16="http://schemas.microsoft.com/office/drawing/2014/main" id="{B3D45F82-8992-44D1-9495-5E78DAEFAAE9}"/>
              </a:ext>
            </a:extLst>
          </p:cNvPr>
          <p:cNvPicPr>
            <a:picLocks noChangeAspect="1"/>
          </p:cNvPicPr>
          <p:nvPr/>
        </p:nvPicPr>
        <p:blipFill>
          <a:blip r:embed="rId11"/>
          <a:stretch>
            <a:fillRect/>
          </a:stretch>
        </p:blipFill>
        <p:spPr>
          <a:xfrm>
            <a:off x="6120158" y="4941852"/>
            <a:ext cx="752594" cy="265231"/>
          </a:xfrm>
          <a:prstGeom prst="rect">
            <a:avLst/>
          </a:prstGeom>
        </p:spPr>
      </p:pic>
      <p:grpSp>
        <p:nvGrpSpPr>
          <p:cNvPr id="138" name="Group 137">
            <a:extLst>
              <a:ext uri="{FF2B5EF4-FFF2-40B4-BE49-F238E27FC236}">
                <a16:creationId xmlns:a16="http://schemas.microsoft.com/office/drawing/2014/main" id="{1251F33F-1473-8E0F-198E-49411C7A0A26}"/>
              </a:ext>
            </a:extLst>
          </p:cNvPr>
          <p:cNvGrpSpPr/>
          <p:nvPr/>
        </p:nvGrpSpPr>
        <p:grpSpPr>
          <a:xfrm>
            <a:off x="754040" y="5017019"/>
            <a:ext cx="1740951" cy="659785"/>
            <a:chOff x="136060" y="5412403"/>
            <a:chExt cx="2103667" cy="797247"/>
          </a:xfrm>
        </p:grpSpPr>
        <p:grpSp>
          <p:nvGrpSpPr>
            <p:cNvPr id="107" name="Group 106">
              <a:extLst>
                <a:ext uri="{FF2B5EF4-FFF2-40B4-BE49-F238E27FC236}">
                  <a16:creationId xmlns:a16="http://schemas.microsoft.com/office/drawing/2014/main" id="{78FCA5C9-C3C7-36B2-CCA3-25E4A5EA7D1B}"/>
                </a:ext>
              </a:extLst>
            </p:cNvPr>
            <p:cNvGrpSpPr/>
            <p:nvPr/>
          </p:nvGrpSpPr>
          <p:grpSpPr>
            <a:xfrm rot="5400000">
              <a:off x="322349" y="5321416"/>
              <a:ext cx="292239" cy="664818"/>
              <a:chOff x="5331619" y="3383756"/>
              <a:chExt cx="135731" cy="333376"/>
            </a:xfrm>
          </p:grpSpPr>
          <p:cxnSp>
            <p:nvCxnSpPr>
              <p:cNvPr id="126" name="Straight Connector 125">
                <a:extLst>
                  <a:ext uri="{FF2B5EF4-FFF2-40B4-BE49-F238E27FC236}">
                    <a16:creationId xmlns:a16="http://schemas.microsoft.com/office/drawing/2014/main" id="{2E515BDD-DBF9-6EDE-B8C9-A63EEFFC7E82}"/>
                  </a:ext>
                </a:extLst>
              </p:cNvPr>
              <p:cNvCxnSpPr>
                <a:cxnSpLocks/>
              </p:cNvCxnSpPr>
              <p:nvPr/>
            </p:nvCxnSpPr>
            <p:spPr>
              <a:xfrm>
                <a:off x="5467350" y="3383756"/>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31837DF-2B67-5C8D-F190-5044B5C9C7C1}"/>
                  </a:ext>
                </a:extLst>
              </p:cNvPr>
              <p:cNvCxnSpPr>
                <a:cxnSpLocks/>
              </p:cNvCxnSpPr>
              <p:nvPr/>
            </p:nvCxnSpPr>
            <p:spPr>
              <a:xfrm>
                <a:off x="5379244" y="3495675"/>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2349106-25AC-FB8E-137D-FC5F08EEAFA6}"/>
                  </a:ext>
                </a:extLst>
              </p:cNvPr>
              <p:cNvCxnSpPr>
                <a:cxnSpLocks/>
              </p:cNvCxnSpPr>
              <p:nvPr/>
            </p:nvCxnSpPr>
            <p:spPr>
              <a:xfrm>
                <a:off x="5379244" y="3495675"/>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5B70AD7-CBFF-482C-1394-3ABFF1C17473}"/>
                  </a:ext>
                </a:extLst>
              </p:cNvPr>
              <p:cNvCxnSpPr>
                <a:cxnSpLocks/>
              </p:cNvCxnSpPr>
              <p:nvPr/>
            </p:nvCxnSpPr>
            <p:spPr>
              <a:xfrm>
                <a:off x="5331619" y="3495675"/>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D58AE1E-5724-DE90-EE8C-5B603A511BCA}"/>
                  </a:ext>
                </a:extLst>
              </p:cNvPr>
              <p:cNvCxnSpPr>
                <a:cxnSpLocks/>
              </p:cNvCxnSpPr>
              <p:nvPr/>
            </p:nvCxnSpPr>
            <p:spPr>
              <a:xfrm>
                <a:off x="5379244" y="3605213"/>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B088DAC-787F-26EE-48C2-803A378ACDAB}"/>
                  </a:ext>
                </a:extLst>
              </p:cNvPr>
              <p:cNvCxnSpPr>
                <a:cxnSpLocks/>
              </p:cNvCxnSpPr>
              <p:nvPr/>
            </p:nvCxnSpPr>
            <p:spPr>
              <a:xfrm>
                <a:off x="5467350" y="3605213"/>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108" name="Isosceles Triangle 107">
              <a:extLst>
                <a:ext uri="{FF2B5EF4-FFF2-40B4-BE49-F238E27FC236}">
                  <a16:creationId xmlns:a16="http://schemas.microsoft.com/office/drawing/2014/main" id="{CF2A71D0-22EB-D379-0EFD-45A922D6C209}"/>
                </a:ext>
              </a:extLst>
            </p:cNvPr>
            <p:cNvSpPr/>
            <p:nvPr/>
          </p:nvSpPr>
          <p:spPr>
            <a:xfrm rot="5400000">
              <a:off x="932811" y="5456172"/>
              <a:ext cx="374270" cy="286732"/>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B635C2A-79EB-CCCE-3D4E-2CA2625B9573}"/>
                </a:ext>
              </a:extLst>
            </p:cNvPr>
            <p:cNvSpPr/>
            <p:nvPr/>
          </p:nvSpPr>
          <p:spPr>
            <a:xfrm>
              <a:off x="1266249" y="5533547"/>
              <a:ext cx="123465" cy="123048"/>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24D27D50-F651-97B6-DB79-A6031591E128}"/>
                </a:ext>
              </a:extLst>
            </p:cNvPr>
            <p:cNvGrpSpPr/>
            <p:nvPr/>
          </p:nvGrpSpPr>
          <p:grpSpPr>
            <a:xfrm rot="10800000">
              <a:off x="976579" y="5835380"/>
              <a:ext cx="413134" cy="374270"/>
              <a:chOff x="5224009" y="3196829"/>
              <a:chExt cx="207168" cy="173830"/>
            </a:xfrm>
          </p:grpSpPr>
          <p:sp>
            <p:nvSpPr>
              <p:cNvPr id="124" name="Isosceles Triangle 123">
                <a:extLst>
                  <a:ext uri="{FF2B5EF4-FFF2-40B4-BE49-F238E27FC236}">
                    <a16:creationId xmlns:a16="http://schemas.microsoft.com/office/drawing/2014/main" id="{14397658-C088-7BAE-BA46-E3883D02C3BD}"/>
                  </a:ext>
                </a:extLst>
              </p:cNvPr>
              <p:cNvSpPr/>
              <p:nvPr/>
            </p:nvSpPr>
            <p:spPr>
              <a:xfrm rot="5400000">
                <a:off x="5208986" y="3211852"/>
                <a:ext cx="173830" cy="143783"/>
              </a:xfrm>
              <a:prstGeom prst="triangl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9D399BFC-4C9E-F321-D207-89BDCEE12764}"/>
                  </a:ext>
                </a:extLst>
              </p:cNvPr>
              <p:cNvSpPr/>
              <p:nvPr/>
            </p:nvSpPr>
            <p:spPr>
              <a:xfrm>
                <a:off x="5369265" y="3253094"/>
                <a:ext cx="61912" cy="5715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1" name="Straight Connector 110">
              <a:extLst>
                <a:ext uri="{FF2B5EF4-FFF2-40B4-BE49-F238E27FC236}">
                  <a16:creationId xmlns:a16="http://schemas.microsoft.com/office/drawing/2014/main" id="{C171673B-21EC-8FAC-2F8B-BBBB0B5E82D3}"/>
                </a:ext>
              </a:extLst>
            </p:cNvPr>
            <p:cNvCxnSpPr>
              <a:cxnSpLocks/>
            </p:cNvCxnSpPr>
            <p:nvPr/>
          </p:nvCxnSpPr>
          <p:spPr>
            <a:xfrm>
              <a:off x="1565414" y="5595067"/>
              <a:ext cx="0" cy="4242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AEE77AB-E50E-9DFE-54B9-63C48525D0F7}"/>
                </a:ext>
              </a:extLst>
            </p:cNvPr>
            <p:cNvCxnSpPr>
              <a:cxnSpLocks/>
            </p:cNvCxnSpPr>
            <p:nvPr/>
          </p:nvCxnSpPr>
          <p:spPr>
            <a:xfrm>
              <a:off x="805627" y="5595067"/>
              <a:ext cx="0" cy="4242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C33FC64-F49C-107A-2FF4-CBD5941E1D21}"/>
                </a:ext>
              </a:extLst>
            </p:cNvPr>
            <p:cNvCxnSpPr>
              <a:cxnSpLocks/>
            </p:cNvCxnSpPr>
            <p:nvPr/>
          </p:nvCxnSpPr>
          <p:spPr>
            <a:xfrm>
              <a:off x="805627" y="5586222"/>
              <a:ext cx="16620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C551E58-8D1F-9C9D-40E1-A1D89286388C}"/>
                </a:ext>
              </a:extLst>
            </p:cNvPr>
            <p:cNvCxnSpPr>
              <a:cxnSpLocks/>
            </p:cNvCxnSpPr>
            <p:nvPr/>
          </p:nvCxnSpPr>
          <p:spPr>
            <a:xfrm>
              <a:off x="805627" y="6019333"/>
              <a:ext cx="16620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8F19113-6818-746C-AC70-861AF9BB61D0}"/>
                </a:ext>
              </a:extLst>
            </p:cNvPr>
            <p:cNvCxnSpPr>
              <a:cxnSpLocks/>
            </p:cNvCxnSpPr>
            <p:nvPr/>
          </p:nvCxnSpPr>
          <p:spPr>
            <a:xfrm>
              <a:off x="1399210" y="5586222"/>
              <a:ext cx="16620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555D8E2-3124-5384-925F-00899DF02DA7}"/>
                </a:ext>
              </a:extLst>
            </p:cNvPr>
            <p:cNvCxnSpPr>
              <a:cxnSpLocks/>
            </p:cNvCxnSpPr>
            <p:nvPr/>
          </p:nvCxnSpPr>
          <p:spPr>
            <a:xfrm>
              <a:off x="1389713" y="6019333"/>
              <a:ext cx="166204"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31E1DC6A-3C44-6870-3ED9-70F29D0E2992}"/>
                </a:ext>
              </a:extLst>
            </p:cNvPr>
            <p:cNvGrpSpPr/>
            <p:nvPr/>
          </p:nvGrpSpPr>
          <p:grpSpPr>
            <a:xfrm rot="5400000">
              <a:off x="1761198" y="5321418"/>
              <a:ext cx="292239" cy="664818"/>
              <a:chOff x="5331619" y="3383756"/>
              <a:chExt cx="135731" cy="333376"/>
            </a:xfrm>
          </p:grpSpPr>
          <p:cxnSp>
            <p:nvCxnSpPr>
              <p:cNvPr id="118" name="Straight Connector 117">
                <a:extLst>
                  <a:ext uri="{FF2B5EF4-FFF2-40B4-BE49-F238E27FC236}">
                    <a16:creationId xmlns:a16="http://schemas.microsoft.com/office/drawing/2014/main" id="{3129F0BD-8135-6CA6-74B0-696DAA02F619}"/>
                  </a:ext>
                </a:extLst>
              </p:cNvPr>
              <p:cNvCxnSpPr>
                <a:cxnSpLocks/>
              </p:cNvCxnSpPr>
              <p:nvPr/>
            </p:nvCxnSpPr>
            <p:spPr>
              <a:xfrm>
                <a:off x="5467350" y="3383756"/>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4685E8-5861-F279-81A4-A08DE2C13D2A}"/>
                  </a:ext>
                </a:extLst>
              </p:cNvPr>
              <p:cNvCxnSpPr>
                <a:cxnSpLocks/>
              </p:cNvCxnSpPr>
              <p:nvPr/>
            </p:nvCxnSpPr>
            <p:spPr>
              <a:xfrm>
                <a:off x="5379244" y="3495675"/>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9183414-FCDB-0A10-29DD-F731E7488113}"/>
                  </a:ext>
                </a:extLst>
              </p:cNvPr>
              <p:cNvCxnSpPr>
                <a:cxnSpLocks/>
              </p:cNvCxnSpPr>
              <p:nvPr/>
            </p:nvCxnSpPr>
            <p:spPr>
              <a:xfrm>
                <a:off x="5379244" y="3495675"/>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1DBD05B-59EC-6821-9626-A68786783283}"/>
                  </a:ext>
                </a:extLst>
              </p:cNvPr>
              <p:cNvCxnSpPr>
                <a:cxnSpLocks/>
              </p:cNvCxnSpPr>
              <p:nvPr/>
            </p:nvCxnSpPr>
            <p:spPr>
              <a:xfrm>
                <a:off x="5331619" y="3495675"/>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D29054B-DCB9-F7B8-431C-F3F994A8E925}"/>
                  </a:ext>
                </a:extLst>
              </p:cNvPr>
              <p:cNvCxnSpPr>
                <a:cxnSpLocks/>
              </p:cNvCxnSpPr>
              <p:nvPr/>
            </p:nvCxnSpPr>
            <p:spPr>
              <a:xfrm>
                <a:off x="5379244" y="3605213"/>
                <a:ext cx="8810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FE3A1D4-2955-1DF3-F3F8-F4358BD6772D}"/>
                  </a:ext>
                </a:extLst>
              </p:cNvPr>
              <p:cNvCxnSpPr>
                <a:cxnSpLocks/>
              </p:cNvCxnSpPr>
              <p:nvPr/>
            </p:nvCxnSpPr>
            <p:spPr>
              <a:xfrm>
                <a:off x="5467350" y="3605213"/>
                <a:ext cx="0" cy="111919"/>
              </a:xfrm>
              <a:prstGeom prst="line">
                <a:avLst/>
              </a:prstGeom>
              <a:ln w="12700"/>
            </p:spPr>
            <p:style>
              <a:lnRef idx="1">
                <a:schemeClr val="accent1"/>
              </a:lnRef>
              <a:fillRef idx="0">
                <a:schemeClr val="accent1"/>
              </a:fillRef>
              <a:effectRef idx="0">
                <a:schemeClr val="accent1"/>
              </a:effectRef>
              <a:fontRef idx="minor">
                <a:schemeClr val="tx1"/>
              </a:fontRef>
            </p:style>
          </p:cxnSp>
        </p:grpSp>
      </p:grpSp>
      <p:grpSp>
        <p:nvGrpSpPr>
          <p:cNvPr id="167" name="Group 166">
            <a:extLst>
              <a:ext uri="{FF2B5EF4-FFF2-40B4-BE49-F238E27FC236}">
                <a16:creationId xmlns:a16="http://schemas.microsoft.com/office/drawing/2014/main" id="{07F727D6-12DB-2E32-A009-44C514E32A8A}"/>
              </a:ext>
            </a:extLst>
          </p:cNvPr>
          <p:cNvGrpSpPr/>
          <p:nvPr/>
        </p:nvGrpSpPr>
        <p:grpSpPr>
          <a:xfrm>
            <a:off x="2585398" y="5335364"/>
            <a:ext cx="166769" cy="551975"/>
            <a:chOff x="2505375" y="5585256"/>
            <a:chExt cx="166769" cy="551975"/>
          </a:xfrm>
        </p:grpSpPr>
        <p:cxnSp>
          <p:nvCxnSpPr>
            <p:cNvPr id="140" name="Straight Connector 139">
              <a:extLst>
                <a:ext uri="{FF2B5EF4-FFF2-40B4-BE49-F238E27FC236}">
                  <a16:creationId xmlns:a16="http://schemas.microsoft.com/office/drawing/2014/main" id="{E4C338D7-5823-4E65-B270-1C8E248CFCAA}"/>
                </a:ext>
              </a:extLst>
            </p:cNvPr>
            <p:cNvCxnSpPr>
              <a:cxnSpLocks/>
            </p:cNvCxnSpPr>
            <p:nvPr/>
          </p:nvCxnSpPr>
          <p:spPr>
            <a:xfrm>
              <a:off x="2555204" y="5689126"/>
              <a:ext cx="7959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DC2628D-488E-F97F-1E0F-51006B4D3711}"/>
                </a:ext>
              </a:extLst>
            </p:cNvPr>
            <p:cNvCxnSpPr>
              <a:cxnSpLocks/>
            </p:cNvCxnSpPr>
            <p:nvPr/>
          </p:nvCxnSpPr>
          <p:spPr>
            <a:xfrm>
              <a:off x="2555203" y="5689126"/>
              <a:ext cx="1" cy="1038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B5B8B06-7146-D86C-3B87-0B7AD965B1ED}"/>
                </a:ext>
              </a:extLst>
            </p:cNvPr>
            <p:cNvCxnSpPr>
              <a:cxnSpLocks/>
            </p:cNvCxnSpPr>
            <p:nvPr/>
          </p:nvCxnSpPr>
          <p:spPr>
            <a:xfrm>
              <a:off x="2505377" y="5689125"/>
              <a:ext cx="0" cy="1038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126B39E-DD5F-2B26-1C8A-D04ADAD570F7}"/>
                </a:ext>
              </a:extLst>
            </p:cNvPr>
            <p:cNvCxnSpPr>
              <a:cxnSpLocks/>
            </p:cNvCxnSpPr>
            <p:nvPr/>
          </p:nvCxnSpPr>
          <p:spPr>
            <a:xfrm flipV="1">
              <a:off x="2555204" y="5792996"/>
              <a:ext cx="79597" cy="3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B626121-E608-12CE-7347-BA43C4577D0B}"/>
                </a:ext>
              </a:extLst>
            </p:cNvPr>
            <p:cNvCxnSpPr>
              <a:cxnSpLocks/>
            </p:cNvCxnSpPr>
            <p:nvPr/>
          </p:nvCxnSpPr>
          <p:spPr>
            <a:xfrm>
              <a:off x="2634800" y="5585256"/>
              <a:ext cx="1" cy="1038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F9A5FE1-94EF-F7CD-6A90-A020AC448AA7}"/>
                </a:ext>
              </a:extLst>
            </p:cNvPr>
            <p:cNvCxnSpPr>
              <a:cxnSpLocks/>
            </p:cNvCxnSpPr>
            <p:nvPr/>
          </p:nvCxnSpPr>
          <p:spPr>
            <a:xfrm>
              <a:off x="2632760" y="5790172"/>
              <a:ext cx="1" cy="1038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121756D-2ECA-9028-07B5-2CEAFD7D31F1}"/>
                </a:ext>
              </a:extLst>
            </p:cNvPr>
            <p:cNvCxnSpPr>
              <a:cxnSpLocks/>
            </p:cNvCxnSpPr>
            <p:nvPr/>
          </p:nvCxnSpPr>
          <p:spPr>
            <a:xfrm>
              <a:off x="2634025" y="5989477"/>
              <a:ext cx="1" cy="1038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D22662C-BD5F-4A65-7C55-14E1C046692E}"/>
                </a:ext>
              </a:extLst>
            </p:cNvPr>
            <p:cNvCxnSpPr>
              <a:cxnSpLocks/>
            </p:cNvCxnSpPr>
            <p:nvPr/>
          </p:nvCxnSpPr>
          <p:spPr>
            <a:xfrm flipH="1">
              <a:off x="2594799" y="6090406"/>
              <a:ext cx="7592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9CD3516-20EE-2A4E-8A73-4D6B723F8561}"/>
                </a:ext>
              </a:extLst>
            </p:cNvPr>
            <p:cNvCxnSpPr>
              <a:cxnSpLocks/>
            </p:cNvCxnSpPr>
            <p:nvPr/>
          </p:nvCxnSpPr>
          <p:spPr>
            <a:xfrm flipH="1" flipV="1">
              <a:off x="2590610" y="6090406"/>
              <a:ext cx="42150" cy="468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29F0FD7-C64F-C041-9EA4-BDB1E9FDD22C}"/>
                </a:ext>
              </a:extLst>
            </p:cNvPr>
            <p:cNvCxnSpPr>
              <a:cxnSpLocks/>
            </p:cNvCxnSpPr>
            <p:nvPr/>
          </p:nvCxnSpPr>
          <p:spPr>
            <a:xfrm flipV="1">
              <a:off x="2632760" y="6091987"/>
              <a:ext cx="39384" cy="4359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7D9A796-4571-5DEE-8379-C9D22B0E00C4}"/>
                </a:ext>
              </a:extLst>
            </p:cNvPr>
            <p:cNvCxnSpPr>
              <a:cxnSpLocks/>
            </p:cNvCxnSpPr>
            <p:nvPr/>
          </p:nvCxnSpPr>
          <p:spPr>
            <a:xfrm>
              <a:off x="2555202" y="5891431"/>
              <a:ext cx="7959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20FF31C-9DDF-F03C-EEA4-DB35A2FD0AAB}"/>
                </a:ext>
              </a:extLst>
            </p:cNvPr>
            <p:cNvCxnSpPr>
              <a:cxnSpLocks/>
            </p:cNvCxnSpPr>
            <p:nvPr/>
          </p:nvCxnSpPr>
          <p:spPr>
            <a:xfrm>
              <a:off x="2555202" y="5891431"/>
              <a:ext cx="1" cy="1038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9F2516C-7AA6-535D-B3CA-C6DFF2DF3EE7}"/>
                </a:ext>
              </a:extLst>
            </p:cNvPr>
            <p:cNvCxnSpPr>
              <a:cxnSpLocks/>
            </p:cNvCxnSpPr>
            <p:nvPr/>
          </p:nvCxnSpPr>
          <p:spPr>
            <a:xfrm>
              <a:off x="2505375" y="5891430"/>
              <a:ext cx="0" cy="1038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9C6AA7F-8151-70FD-1AF4-403369C96A71}"/>
                </a:ext>
              </a:extLst>
            </p:cNvPr>
            <p:cNvCxnSpPr>
              <a:cxnSpLocks/>
            </p:cNvCxnSpPr>
            <p:nvPr/>
          </p:nvCxnSpPr>
          <p:spPr>
            <a:xfrm flipV="1">
              <a:off x="2555202" y="5995301"/>
              <a:ext cx="79597" cy="397"/>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69" name="Straight Connector 168">
            <a:extLst>
              <a:ext uri="{FF2B5EF4-FFF2-40B4-BE49-F238E27FC236}">
                <a16:creationId xmlns:a16="http://schemas.microsoft.com/office/drawing/2014/main" id="{3DAA9935-1715-B994-08E9-2C12B7E72880}"/>
              </a:ext>
            </a:extLst>
          </p:cNvPr>
          <p:cNvCxnSpPr>
            <a:cxnSpLocks/>
          </p:cNvCxnSpPr>
          <p:nvPr/>
        </p:nvCxnSpPr>
        <p:spPr>
          <a:xfrm flipH="1">
            <a:off x="1936944" y="5693473"/>
            <a:ext cx="65218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304B936-66E6-7B29-92FE-1F12C549E5CD}"/>
              </a:ext>
            </a:extLst>
          </p:cNvPr>
          <p:cNvCxnSpPr>
            <a:cxnSpLocks/>
          </p:cNvCxnSpPr>
          <p:nvPr/>
        </p:nvCxnSpPr>
        <p:spPr>
          <a:xfrm>
            <a:off x="1936944" y="5519302"/>
            <a:ext cx="0" cy="17417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9E1E393-5A24-E2F8-4F29-D42AC9780A0F}"/>
              </a:ext>
            </a:extLst>
          </p:cNvPr>
          <p:cNvSpPr/>
          <p:nvPr/>
        </p:nvSpPr>
        <p:spPr>
          <a:xfrm>
            <a:off x="10714008" y="4258250"/>
            <a:ext cx="187083" cy="1797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6CE0DBA-F844-0434-401F-20A58329EC92}"/>
              </a:ext>
            </a:extLst>
          </p:cNvPr>
          <p:cNvPicPr>
            <a:picLocks noChangeAspect="1"/>
          </p:cNvPicPr>
          <p:nvPr/>
        </p:nvPicPr>
        <p:blipFill>
          <a:blip r:embed="rId12"/>
          <a:stretch>
            <a:fillRect/>
          </a:stretch>
        </p:blipFill>
        <p:spPr>
          <a:xfrm>
            <a:off x="7319574" y="2433068"/>
            <a:ext cx="1013440" cy="720561"/>
          </a:xfrm>
          <a:prstGeom prst="rect">
            <a:avLst/>
          </a:prstGeom>
        </p:spPr>
      </p:pic>
      <p:sp>
        <p:nvSpPr>
          <p:cNvPr id="3" name="TextBox 2">
            <a:extLst>
              <a:ext uri="{FF2B5EF4-FFF2-40B4-BE49-F238E27FC236}">
                <a16:creationId xmlns:a16="http://schemas.microsoft.com/office/drawing/2014/main" id="{6ED34887-C8AF-250C-D8AD-E14111D3466B}"/>
              </a:ext>
            </a:extLst>
          </p:cNvPr>
          <p:cNvSpPr txBox="1"/>
          <p:nvPr/>
        </p:nvSpPr>
        <p:spPr>
          <a:xfrm>
            <a:off x="98686" y="6066378"/>
            <a:ext cx="29306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IntelOne Display Regular"/>
                <a:cs typeface="Arial"/>
              </a:rPr>
              <a:t>IPC</a:t>
            </a:r>
            <a:r>
              <a:rPr kumimoji="0" lang="en-US" sz="1800" b="0" i="0" u="none" strike="noStrike" kern="1200" cap="none" spc="0" normalizeH="0" noProof="0">
                <a:ln>
                  <a:noFill/>
                </a:ln>
                <a:solidFill>
                  <a:srgbClr val="000000"/>
                </a:solidFill>
                <a:effectLst/>
                <a:uLnTx/>
                <a:uFillTx/>
                <a:latin typeface="IntelOne Display Regular"/>
                <a:cs typeface="Arial"/>
              </a:rPr>
              <a:t> </a:t>
            </a:r>
            <a:r>
              <a:rPr kumimoji="0" lang="en-US" sz="1800" b="0" i="0" u="none" strike="noStrike" kern="1200" cap="none" spc="0" normalizeH="0" baseline="0" noProof="0">
                <a:ln>
                  <a:noFill/>
                </a:ln>
                <a:solidFill>
                  <a:srgbClr val="000000"/>
                </a:solidFill>
                <a:effectLst/>
                <a:uLnTx/>
                <a:uFillTx/>
                <a:latin typeface="IntelOne Display Regular"/>
                <a:cs typeface="Arial"/>
              </a:rPr>
              <a:t>= Instructions Per Cycle</a:t>
            </a:r>
          </a:p>
        </p:txBody>
      </p:sp>
    </p:spTree>
    <p:extLst>
      <p:ext uri="{BB962C8B-B14F-4D97-AF65-F5344CB8AC3E}">
        <p14:creationId xmlns:p14="http://schemas.microsoft.com/office/powerpoint/2010/main" val="4227892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3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6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6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7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animBg="1"/>
      <p:bldP spid="18" grpId="0" animBg="1"/>
      <p:bldP spid="19" grpId="0" animBg="1"/>
      <p:bldP spid="21" grpId="0" animBg="1"/>
      <p:bldP spid="22" grpId="0" animBg="1"/>
      <p:bldP spid="23" grpId="0" animBg="1"/>
      <p:bldP spid="24" grpId="0"/>
      <p:bldP spid="8" grpId="0" animBg="1"/>
      <p:bldP spid="84" grpId="0" animBg="1"/>
      <p:bldP spid="86" grpId="0" animBg="1"/>
      <p:bldP spid="87" grpId="0" animBg="1"/>
      <p:bldP spid="20" grpId="0"/>
      <p:bldP spid="25" grpId="0" animBg="1"/>
      <p:bldP spid="32" grpId="0" animBg="1"/>
      <p:bldP spid="35" grpId="0" animBg="1"/>
      <p:bldP spid="36" grpId="0" animBg="1"/>
      <p:bldP spid="53" grpId="0"/>
      <p:bldP spid="95" grpId="0"/>
      <p:bldP spid="9"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F44035-F305-EF33-7966-EE84B15AF511}"/>
              </a:ext>
            </a:extLst>
          </p:cNvPr>
          <p:cNvPicPr>
            <a:picLocks noChangeAspect="1"/>
          </p:cNvPicPr>
          <p:nvPr/>
        </p:nvPicPr>
        <p:blipFill>
          <a:blip r:embed="rId3"/>
          <a:stretch>
            <a:fillRect/>
          </a:stretch>
        </p:blipFill>
        <p:spPr>
          <a:xfrm>
            <a:off x="5885928" y="1436534"/>
            <a:ext cx="5846877" cy="4223000"/>
          </a:xfrm>
          <a:prstGeom prst="rect">
            <a:avLst/>
          </a:prstGeom>
        </p:spPr>
      </p:pic>
      <p:pic>
        <p:nvPicPr>
          <p:cNvPr id="4" name="Picture 3">
            <a:extLst>
              <a:ext uri="{FF2B5EF4-FFF2-40B4-BE49-F238E27FC236}">
                <a16:creationId xmlns:a16="http://schemas.microsoft.com/office/drawing/2014/main" id="{5D923DB6-273F-CE2E-B678-C3D9C1A192A1}"/>
              </a:ext>
            </a:extLst>
          </p:cNvPr>
          <p:cNvPicPr>
            <a:picLocks noChangeAspect="1"/>
          </p:cNvPicPr>
          <p:nvPr/>
        </p:nvPicPr>
        <p:blipFill>
          <a:blip r:embed="rId4"/>
          <a:stretch>
            <a:fillRect/>
          </a:stretch>
        </p:blipFill>
        <p:spPr>
          <a:xfrm>
            <a:off x="377231" y="1436534"/>
            <a:ext cx="5478253" cy="4223000"/>
          </a:xfrm>
          <a:prstGeom prst="rect">
            <a:avLst/>
          </a:prstGeom>
        </p:spPr>
      </p:pic>
      <p:sp>
        <p:nvSpPr>
          <p:cNvPr id="2" name="Title 1">
            <a:extLst>
              <a:ext uri="{FF2B5EF4-FFF2-40B4-BE49-F238E27FC236}">
                <a16:creationId xmlns:a16="http://schemas.microsoft.com/office/drawing/2014/main" id="{A4614434-77AC-24C9-B640-F923156DBEAB}"/>
              </a:ext>
            </a:extLst>
          </p:cNvPr>
          <p:cNvSpPr>
            <a:spLocks noGrp="1"/>
          </p:cNvSpPr>
          <p:nvPr>
            <p:ph type="title"/>
          </p:nvPr>
        </p:nvSpPr>
        <p:spPr/>
        <p:txBody>
          <a:bodyPr>
            <a:normAutofit/>
          </a:bodyPr>
          <a:lstStyle/>
          <a:p>
            <a:r>
              <a:rPr lang="en-US"/>
              <a:t>Current “Do Nothing” Scenario Bleak</a:t>
            </a:r>
          </a:p>
        </p:txBody>
      </p:sp>
      <p:sp>
        <p:nvSpPr>
          <p:cNvPr id="23" name="TextBox 22">
            <a:extLst>
              <a:ext uri="{FF2B5EF4-FFF2-40B4-BE49-F238E27FC236}">
                <a16:creationId xmlns:a16="http://schemas.microsoft.com/office/drawing/2014/main" id="{639AEC52-7B40-5D18-6CC7-3E761FF3DD43}"/>
              </a:ext>
            </a:extLst>
          </p:cNvPr>
          <p:cNvSpPr txBox="1"/>
          <p:nvPr/>
        </p:nvSpPr>
        <p:spPr>
          <a:xfrm>
            <a:off x="125459" y="6151551"/>
            <a:ext cx="11879728" cy="246221"/>
          </a:xfrm>
          <a:prstGeom prst="rect">
            <a:avLst/>
          </a:prstGeom>
          <a:noFill/>
        </p:spPr>
        <p:txBody>
          <a:bodyPr wrap="square" rtlCol="0">
            <a:spAutoFit/>
          </a:bodyPr>
          <a:lstStyle/>
          <a:p>
            <a:r>
              <a:rPr lang="en-US" sz="1000"/>
              <a:t>Fine Print Assumptions:  1.11x Iso-Voltage Freq every 18mo. 0.91x Cdyn every 18 months. 0.90x Iso-Voltage Leakage Power every 18 months. Lighter/Heavier workloads are 1x/2x  </a:t>
            </a:r>
            <a:r>
              <a:rPr lang="en-US" sz="1000" err="1"/>
              <a:t>SpecInt</a:t>
            </a:r>
            <a:r>
              <a:rPr lang="en-US" sz="1000"/>
              <a:t> Avg. Cdyn </a:t>
            </a:r>
          </a:p>
        </p:txBody>
      </p:sp>
      <p:sp>
        <p:nvSpPr>
          <p:cNvPr id="15" name="TextBox 14">
            <a:extLst>
              <a:ext uri="{FF2B5EF4-FFF2-40B4-BE49-F238E27FC236}">
                <a16:creationId xmlns:a16="http://schemas.microsoft.com/office/drawing/2014/main" id="{EEF3AC20-E7FF-FCA6-3920-797EFFE399F4}"/>
              </a:ext>
            </a:extLst>
          </p:cNvPr>
          <p:cNvSpPr txBox="1"/>
          <p:nvPr/>
        </p:nvSpPr>
        <p:spPr>
          <a:xfrm rot="568838">
            <a:off x="2682094" y="2394843"/>
            <a:ext cx="2044149" cy="307777"/>
          </a:xfrm>
          <a:prstGeom prst="rect">
            <a:avLst/>
          </a:prstGeom>
          <a:noFill/>
        </p:spPr>
        <p:txBody>
          <a:bodyPr wrap="none" rtlCol="0">
            <a:spAutoFit/>
          </a:bodyPr>
          <a:lstStyle/>
          <a:p>
            <a:r>
              <a:rPr lang="en-US" sz="1400">
                <a:solidFill>
                  <a:srgbClr val="2BA0D9"/>
                </a:solidFill>
              </a:rPr>
              <a:t>LIGHTER WORKLOAD</a:t>
            </a:r>
          </a:p>
        </p:txBody>
      </p:sp>
      <p:sp>
        <p:nvSpPr>
          <p:cNvPr id="10" name="TextBox 9">
            <a:extLst>
              <a:ext uri="{FF2B5EF4-FFF2-40B4-BE49-F238E27FC236}">
                <a16:creationId xmlns:a16="http://schemas.microsoft.com/office/drawing/2014/main" id="{A7976B79-352E-9D61-5F96-E1F1E70F457E}"/>
              </a:ext>
            </a:extLst>
          </p:cNvPr>
          <p:cNvSpPr txBox="1"/>
          <p:nvPr/>
        </p:nvSpPr>
        <p:spPr>
          <a:xfrm rot="467468">
            <a:off x="1241101" y="2834987"/>
            <a:ext cx="2058577" cy="307777"/>
          </a:xfrm>
          <a:prstGeom prst="rect">
            <a:avLst/>
          </a:prstGeom>
          <a:noFill/>
        </p:spPr>
        <p:txBody>
          <a:bodyPr wrap="none" rtlCol="0">
            <a:spAutoFit/>
          </a:bodyPr>
          <a:lstStyle/>
          <a:p>
            <a:r>
              <a:rPr lang="en-US" sz="1400">
                <a:solidFill>
                  <a:srgbClr val="FC4C2D"/>
                </a:solidFill>
              </a:rPr>
              <a:t>HEAVIER WORKLOAD</a:t>
            </a:r>
          </a:p>
        </p:txBody>
      </p:sp>
      <p:sp>
        <p:nvSpPr>
          <p:cNvPr id="11" name="TextBox 10">
            <a:extLst>
              <a:ext uri="{FF2B5EF4-FFF2-40B4-BE49-F238E27FC236}">
                <a16:creationId xmlns:a16="http://schemas.microsoft.com/office/drawing/2014/main" id="{4D723E96-ABF4-9909-F78E-144B7BE0530D}"/>
              </a:ext>
            </a:extLst>
          </p:cNvPr>
          <p:cNvSpPr txBox="1"/>
          <p:nvPr/>
        </p:nvSpPr>
        <p:spPr>
          <a:xfrm rot="1736124">
            <a:off x="8379022" y="3032144"/>
            <a:ext cx="2044149" cy="307777"/>
          </a:xfrm>
          <a:prstGeom prst="rect">
            <a:avLst/>
          </a:prstGeom>
          <a:noFill/>
        </p:spPr>
        <p:txBody>
          <a:bodyPr wrap="none" rtlCol="0">
            <a:spAutoFit/>
          </a:bodyPr>
          <a:lstStyle/>
          <a:p>
            <a:r>
              <a:rPr lang="en-US" sz="1400">
                <a:solidFill>
                  <a:srgbClr val="2BA0D9"/>
                </a:solidFill>
              </a:rPr>
              <a:t>LIGHTER WORKLOAD</a:t>
            </a:r>
          </a:p>
        </p:txBody>
      </p:sp>
      <p:sp>
        <p:nvSpPr>
          <p:cNvPr id="12" name="TextBox 11">
            <a:extLst>
              <a:ext uri="{FF2B5EF4-FFF2-40B4-BE49-F238E27FC236}">
                <a16:creationId xmlns:a16="http://schemas.microsoft.com/office/drawing/2014/main" id="{64990BC8-1BFC-0E3D-2A62-F257B8590676}"/>
              </a:ext>
            </a:extLst>
          </p:cNvPr>
          <p:cNvSpPr txBox="1"/>
          <p:nvPr/>
        </p:nvSpPr>
        <p:spPr>
          <a:xfrm rot="1370612">
            <a:off x="6933799" y="4299763"/>
            <a:ext cx="2058577" cy="307777"/>
          </a:xfrm>
          <a:prstGeom prst="rect">
            <a:avLst/>
          </a:prstGeom>
          <a:noFill/>
        </p:spPr>
        <p:txBody>
          <a:bodyPr wrap="none" rtlCol="0">
            <a:spAutoFit/>
          </a:bodyPr>
          <a:lstStyle/>
          <a:p>
            <a:r>
              <a:rPr lang="en-US" sz="1400">
                <a:solidFill>
                  <a:srgbClr val="FC4C2D"/>
                </a:solidFill>
              </a:rPr>
              <a:t>HEAVIER WORKLOAD</a:t>
            </a:r>
          </a:p>
        </p:txBody>
      </p:sp>
      <p:cxnSp>
        <p:nvCxnSpPr>
          <p:cNvPr id="14" name="Straight Connector 13">
            <a:extLst>
              <a:ext uri="{FF2B5EF4-FFF2-40B4-BE49-F238E27FC236}">
                <a16:creationId xmlns:a16="http://schemas.microsoft.com/office/drawing/2014/main" id="{E3136FEC-96FA-102A-84CF-0DD93B695C77}"/>
              </a:ext>
            </a:extLst>
          </p:cNvPr>
          <p:cNvCxnSpPr/>
          <p:nvPr/>
        </p:nvCxnSpPr>
        <p:spPr>
          <a:xfrm flipH="1">
            <a:off x="800100" y="5200507"/>
            <a:ext cx="10572750" cy="0"/>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31986D-2325-EFBD-CA63-2210699AC676}"/>
              </a:ext>
            </a:extLst>
          </p:cNvPr>
          <p:cNvSpPr txBox="1"/>
          <p:nvPr/>
        </p:nvSpPr>
        <p:spPr>
          <a:xfrm>
            <a:off x="1519589" y="4892730"/>
            <a:ext cx="2199641" cy="307777"/>
          </a:xfrm>
          <a:prstGeom prst="rect">
            <a:avLst/>
          </a:prstGeom>
          <a:noFill/>
        </p:spPr>
        <p:txBody>
          <a:bodyPr wrap="none" rtlCol="0">
            <a:spAutoFit/>
          </a:bodyPr>
          <a:lstStyle/>
          <a:p>
            <a:r>
              <a:rPr lang="en-US" sz="1400"/>
              <a:t>MODELED VMIN FLOOR</a:t>
            </a:r>
          </a:p>
        </p:txBody>
      </p:sp>
    </p:spTree>
    <p:extLst>
      <p:ext uri="{BB962C8B-B14F-4D97-AF65-F5344CB8AC3E}">
        <p14:creationId xmlns:p14="http://schemas.microsoft.com/office/powerpoint/2010/main" val="3580139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9A03C3-CD25-1369-B116-2CC0ACAEBF98}"/>
              </a:ext>
            </a:extLst>
          </p:cNvPr>
          <p:cNvPicPr>
            <a:picLocks noChangeAspect="1"/>
          </p:cNvPicPr>
          <p:nvPr/>
        </p:nvPicPr>
        <p:blipFill>
          <a:blip r:embed="rId3"/>
          <a:stretch>
            <a:fillRect/>
          </a:stretch>
        </p:blipFill>
        <p:spPr>
          <a:xfrm>
            <a:off x="700057" y="1289831"/>
            <a:ext cx="5904314" cy="4553958"/>
          </a:xfrm>
          <a:prstGeom prst="rect">
            <a:avLst/>
          </a:prstGeom>
        </p:spPr>
      </p:pic>
      <p:sp>
        <p:nvSpPr>
          <p:cNvPr id="2" name="Title 1">
            <a:extLst>
              <a:ext uri="{FF2B5EF4-FFF2-40B4-BE49-F238E27FC236}">
                <a16:creationId xmlns:a16="http://schemas.microsoft.com/office/drawing/2014/main" id="{A4614434-77AC-24C9-B640-F923156DBEAB}"/>
              </a:ext>
            </a:extLst>
          </p:cNvPr>
          <p:cNvSpPr>
            <a:spLocks noGrp="1"/>
          </p:cNvSpPr>
          <p:nvPr>
            <p:ph type="title"/>
          </p:nvPr>
        </p:nvSpPr>
        <p:spPr/>
        <p:txBody>
          <a:bodyPr>
            <a:normAutofit/>
          </a:bodyPr>
          <a:lstStyle/>
          <a:p>
            <a:r>
              <a:rPr lang="en-US"/>
              <a:t>Actioned Scenario is Much Improved</a:t>
            </a:r>
          </a:p>
        </p:txBody>
      </p:sp>
      <p:sp>
        <p:nvSpPr>
          <p:cNvPr id="33" name="Rectangle 32">
            <a:extLst>
              <a:ext uri="{FF2B5EF4-FFF2-40B4-BE49-F238E27FC236}">
                <a16:creationId xmlns:a16="http://schemas.microsoft.com/office/drawing/2014/main" id="{CA01A62D-F901-D676-DF11-79054ECA74A0}"/>
              </a:ext>
            </a:extLst>
          </p:cNvPr>
          <p:cNvSpPr/>
          <p:nvPr/>
        </p:nvSpPr>
        <p:spPr>
          <a:xfrm>
            <a:off x="7719689" y="2537388"/>
            <a:ext cx="3887540" cy="640080"/>
          </a:xfrm>
          <a:prstGeom prst="rect">
            <a:avLst/>
          </a:prstGeom>
          <a:solidFill>
            <a:srgbClr val="45572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Low-V Process</a:t>
            </a:r>
          </a:p>
        </p:txBody>
      </p:sp>
      <p:sp>
        <p:nvSpPr>
          <p:cNvPr id="34" name="Rectangle 33">
            <a:extLst>
              <a:ext uri="{FF2B5EF4-FFF2-40B4-BE49-F238E27FC236}">
                <a16:creationId xmlns:a16="http://schemas.microsoft.com/office/drawing/2014/main" id="{39D00CEF-D2DB-B50E-4A54-92F66D7FFDD8}"/>
              </a:ext>
            </a:extLst>
          </p:cNvPr>
          <p:cNvSpPr/>
          <p:nvPr/>
        </p:nvSpPr>
        <p:spPr>
          <a:xfrm>
            <a:off x="7719689" y="3278492"/>
            <a:ext cx="3887540" cy="640080"/>
          </a:xfrm>
          <a:prstGeom prst="rect">
            <a:avLst/>
          </a:prstGeom>
          <a:solidFill>
            <a:srgbClr val="702E0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Capacitance-Optimized E-core</a:t>
            </a:r>
          </a:p>
        </p:txBody>
      </p:sp>
      <p:sp>
        <p:nvSpPr>
          <p:cNvPr id="35" name="TextBox 34">
            <a:extLst>
              <a:ext uri="{FF2B5EF4-FFF2-40B4-BE49-F238E27FC236}">
                <a16:creationId xmlns:a16="http://schemas.microsoft.com/office/drawing/2014/main" id="{A8D58B38-79B3-AF55-67A6-1964FBB60D0F}"/>
              </a:ext>
            </a:extLst>
          </p:cNvPr>
          <p:cNvSpPr txBox="1"/>
          <p:nvPr/>
        </p:nvSpPr>
        <p:spPr>
          <a:xfrm>
            <a:off x="6791748" y="2691812"/>
            <a:ext cx="875561" cy="369332"/>
          </a:xfrm>
          <a:prstGeom prst="rect">
            <a:avLst/>
          </a:prstGeom>
          <a:noFill/>
        </p:spPr>
        <p:txBody>
          <a:bodyPr wrap="none" rtlCol="0">
            <a:spAutoFit/>
          </a:bodyPr>
          <a:lstStyle/>
          <a:p>
            <a:r>
              <a:rPr lang="en-US"/>
              <a:t>Q4’28:</a:t>
            </a:r>
          </a:p>
        </p:txBody>
      </p:sp>
      <p:sp>
        <p:nvSpPr>
          <p:cNvPr id="36" name="TextBox 35">
            <a:extLst>
              <a:ext uri="{FF2B5EF4-FFF2-40B4-BE49-F238E27FC236}">
                <a16:creationId xmlns:a16="http://schemas.microsoft.com/office/drawing/2014/main" id="{591C5A23-8D71-B79A-5A86-5578DB1C694D}"/>
              </a:ext>
            </a:extLst>
          </p:cNvPr>
          <p:cNvSpPr txBox="1"/>
          <p:nvPr/>
        </p:nvSpPr>
        <p:spPr>
          <a:xfrm>
            <a:off x="6791748" y="3432916"/>
            <a:ext cx="875561" cy="369332"/>
          </a:xfrm>
          <a:prstGeom prst="rect">
            <a:avLst/>
          </a:prstGeom>
          <a:noFill/>
        </p:spPr>
        <p:txBody>
          <a:bodyPr wrap="none" rtlCol="0">
            <a:spAutoFit/>
          </a:bodyPr>
          <a:lstStyle/>
          <a:p>
            <a:r>
              <a:rPr lang="en-US"/>
              <a:t>Q2’30:</a:t>
            </a:r>
          </a:p>
        </p:txBody>
      </p:sp>
      <p:sp>
        <p:nvSpPr>
          <p:cNvPr id="37" name="TextBox 36">
            <a:extLst>
              <a:ext uri="{FF2B5EF4-FFF2-40B4-BE49-F238E27FC236}">
                <a16:creationId xmlns:a16="http://schemas.microsoft.com/office/drawing/2014/main" id="{A7A167C9-3734-835B-1349-F20E7F3267D0}"/>
              </a:ext>
            </a:extLst>
          </p:cNvPr>
          <p:cNvSpPr txBox="1"/>
          <p:nvPr/>
        </p:nvSpPr>
        <p:spPr>
          <a:xfrm>
            <a:off x="6791748" y="4185238"/>
            <a:ext cx="806631" cy="369332"/>
          </a:xfrm>
          <a:prstGeom prst="rect">
            <a:avLst/>
          </a:prstGeom>
          <a:noFill/>
        </p:spPr>
        <p:txBody>
          <a:bodyPr wrap="none" rtlCol="0">
            <a:spAutoFit/>
          </a:bodyPr>
          <a:lstStyle/>
          <a:p>
            <a:r>
              <a:rPr lang="en-US"/>
              <a:t>Q4’31:</a:t>
            </a:r>
          </a:p>
        </p:txBody>
      </p:sp>
      <p:sp>
        <p:nvSpPr>
          <p:cNvPr id="38" name="Rectangle 37">
            <a:extLst>
              <a:ext uri="{FF2B5EF4-FFF2-40B4-BE49-F238E27FC236}">
                <a16:creationId xmlns:a16="http://schemas.microsoft.com/office/drawing/2014/main" id="{3A3D9AAC-C36B-548B-68A1-5D34F8734701}"/>
              </a:ext>
            </a:extLst>
          </p:cNvPr>
          <p:cNvSpPr/>
          <p:nvPr/>
        </p:nvSpPr>
        <p:spPr>
          <a:xfrm>
            <a:off x="7719689" y="4030814"/>
            <a:ext cx="3887540" cy="640080"/>
          </a:xfrm>
          <a:prstGeom prst="rect">
            <a:avLst/>
          </a:prstGeom>
          <a:solidFill>
            <a:srgbClr val="5839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Synergistic uArch Investment</a:t>
            </a:r>
          </a:p>
        </p:txBody>
      </p:sp>
      <p:sp>
        <p:nvSpPr>
          <p:cNvPr id="7" name="TextBox 6">
            <a:extLst>
              <a:ext uri="{FF2B5EF4-FFF2-40B4-BE49-F238E27FC236}">
                <a16:creationId xmlns:a16="http://schemas.microsoft.com/office/drawing/2014/main" id="{F8D72680-5703-58ED-5E2C-F263E555EF59}"/>
              </a:ext>
            </a:extLst>
          </p:cNvPr>
          <p:cNvSpPr txBox="1"/>
          <p:nvPr/>
        </p:nvSpPr>
        <p:spPr>
          <a:xfrm>
            <a:off x="125459" y="6126731"/>
            <a:ext cx="11879728" cy="246221"/>
          </a:xfrm>
          <a:prstGeom prst="rect">
            <a:avLst/>
          </a:prstGeom>
          <a:noFill/>
        </p:spPr>
        <p:txBody>
          <a:bodyPr wrap="square" rtlCol="0">
            <a:spAutoFit/>
          </a:bodyPr>
          <a:lstStyle/>
          <a:p>
            <a:r>
              <a:rPr lang="en-US" sz="1000"/>
              <a:t>IMPROVEMENT ASSUMPTIONS:  LV Process: +4% Freq, -3% Cap, -20% Leakage.    Cap-Optimized E-core: -10% Freq, -8% Cap, -25% Leakage.    Synergistic uArch Investment: -10mV droop/GB, -10% Cdyn </a:t>
            </a:r>
          </a:p>
        </p:txBody>
      </p:sp>
      <p:sp>
        <p:nvSpPr>
          <p:cNvPr id="10" name="TextBox 9">
            <a:extLst>
              <a:ext uri="{FF2B5EF4-FFF2-40B4-BE49-F238E27FC236}">
                <a16:creationId xmlns:a16="http://schemas.microsoft.com/office/drawing/2014/main" id="{D5E78370-E05F-7609-B429-2B1BDFFE6EE4}"/>
              </a:ext>
            </a:extLst>
          </p:cNvPr>
          <p:cNvSpPr txBox="1"/>
          <p:nvPr/>
        </p:nvSpPr>
        <p:spPr>
          <a:xfrm>
            <a:off x="125459" y="5947542"/>
            <a:ext cx="11879728" cy="246221"/>
          </a:xfrm>
          <a:prstGeom prst="rect">
            <a:avLst/>
          </a:prstGeom>
          <a:noFill/>
        </p:spPr>
        <p:txBody>
          <a:bodyPr wrap="square" rtlCol="0">
            <a:spAutoFit/>
          </a:bodyPr>
          <a:lstStyle/>
          <a:p>
            <a:r>
              <a:rPr lang="en-US" sz="1000"/>
              <a:t>Fine Print Assumptions:  1.11x Iso-Voltage Freq every 18mo. 0.91x Cdyn every 18 months. 0.90x Iso-Voltage Leakage Power every 18 months. Lighter/Heavier workloads are 1x/2x  </a:t>
            </a:r>
            <a:r>
              <a:rPr lang="en-US" sz="1000" err="1"/>
              <a:t>SpecInt</a:t>
            </a:r>
            <a:r>
              <a:rPr lang="en-US" sz="1000"/>
              <a:t> Avg. Cdyn </a:t>
            </a:r>
          </a:p>
        </p:txBody>
      </p:sp>
      <p:sp>
        <p:nvSpPr>
          <p:cNvPr id="11" name="Rectangle: Rounded Corners 10">
            <a:extLst>
              <a:ext uri="{FF2B5EF4-FFF2-40B4-BE49-F238E27FC236}">
                <a16:creationId xmlns:a16="http://schemas.microsoft.com/office/drawing/2014/main" id="{AE01661A-37BA-FA9B-FB4A-3762EB957C6D}"/>
              </a:ext>
            </a:extLst>
          </p:cNvPr>
          <p:cNvSpPr/>
          <p:nvPr/>
        </p:nvSpPr>
        <p:spPr>
          <a:xfrm>
            <a:off x="2298648" y="1988908"/>
            <a:ext cx="2943225" cy="1664073"/>
          </a:xfrm>
          <a:prstGeom prst="round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1EFEF65-6615-298A-3160-6A4F12D498E7}"/>
              </a:ext>
            </a:extLst>
          </p:cNvPr>
          <p:cNvSpPr txBox="1"/>
          <p:nvPr/>
        </p:nvSpPr>
        <p:spPr>
          <a:xfrm>
            <a:off x="1392355" y="5155330"/>
            <a:ext cx="2199641" cy="307777"/>
          </a:xfrm>
          <a:prstGeom prst="rect">
            <a:avLst/>
          </a:prstGeom>
          <a:noFill/>
        </p:spPr>
        <p:txBody>
          <a:bodyPr wrap="none" rtlCol="0">
            <a:spAutoFit/>
          </a:bodyPr>
          <a:lstStyle/>
          <a:p>
            <a:r>
              <a:rPr lang="en-US" sz="1400"/>
              <a:t>MODELED VMIN FLOOR</a:t>
            </a:r>
          </a:p>
        </p:txBody>
      </p:sp>
      <p:cxnSp>
        <p:nvCxnSpPr>
          <p:cNvPr id="3" name="Straight Connector 2">
            <a:extLst>
              <a:ext uri="{FF2B5EF4-FFF2-40B4-BE49-F238E27FC236}">
                <a16:creationId xmlns:a16="http://schemas.microsoft.com/office/drawing/2014/main" id="{E3F69048-2257-FD39-BAF6-7284CDCEBB4A}"/>
              </a:ext>
            </a:extLst>
          </p:cNvPr>
          <p:cNvCxnSpPr>
            <a:cxnSpLocks/>
          </p:cNvCxnSpPr>
          <p:nvPr/>
        </p:nvCxnSpPr>
        <p:spPr>
          <a:xfrm flipH="1">
            <a:off x="1253261" y="2468690"/>
            <a:ext cx="5113163" cy="0"/>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13EDFE-7946-45D1-3642-BB8DB406D546}"/>
              </a:ext>
            </a:extLst>
          </p:cNvPr>
          <p:cNvCxnSpPr>
            <a:cxnSpLocks/>
          </p:cNvCxnSpPr>
          <p:nvPr/>
        </p:nvCxnSpPr>
        <p:spPr>
          <a:xfrm flipH="1">
            <a:off x="1260136" y="5438723"/>
            <a:ext cx="5113163" cy="0"/>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925F959-65C0-4CCF-AE3C-340A1FE1C0C3}"/>
              </a:ext>
            </a:extLst>
          </p:cNvPr>
          <p:cNvSpPr txBox="1"/>
          <p:nvPr/>
        </p:nvSpPr>
        <p:spPr>
          <a:xfrm>
            <a:off x="3042232" y="2176574"/>
            <a:ext cx="1651414" cy="307777"/>
          </a:xfrm>
          <a:prstGeom prst="rect">
            <a:avLst/>
          </a:prstGeom>
          <a:noFill/>
        </p:spPr>
        <p:txBody>
          <a:bodyPr wrap="none" rtlCol="0">
            <a:spAutoFit/>
          </a:bodyPr>
          <a:lstStyle/>
          <a:p>
            <a:r>
              <a:rPr lang="en-US" sz="1400"/>
              <a:t>PERF/W TARGET</a:t>
            </a:r>
          </a:p>
        </p:txBody>
      </p:sp>
      <p:sp>
        <p:nvSpPr>
          <p:cNvPr id="16" name="TextBox 15">
            <a:extLst>
              <a:ext uri="{FF2B5EF4-FFF2-40B4-BE49-F238E27FC236}">
                <a16:creationId xmlns:a16="http://schemas.microsoft.com/office/drawing/2014/main" id="{56456E99-8DD1-7FB8-41B3-00FC1C530A05}"/>
              </a:ext>
            </a:extLst>
          </p:cNvPr>
          <p:cNvSpPr txBox="1"/>
          <p:nvPr/>
        </p:nvSpPr>
        <p:spPr>
          <a:xfrm>
            <a:off x="1392355" y="4770309"/>
            <a:ext cx="2924198" cy="307777"/>
          </a:xfrm>
          <a:prstGeom prst="rect">
            <a:avLst/>
          </a:prstGeom>
          <a:noFill/>
        </p:spPr>
        <p:txBody>
          <a:bodyPr wrap="none" rtlCol="0">
            <a:spAutoFit/>
          </a:bodyPr>
          <a:lstStyle/>
          <a:p>
            <a:r>
              <a:rPr lang="en-US" sz="1400">
                <a:solidFill>
                  <a:srgbClr val="2BA0D9"/>
                </a:solidFill>
              </a:rPr>
              <a:t>LIGHTER </a:t>
            </a:r>
            <a:r>
              <a:rPr lang="en-US" sz="1400"/>
              <a:t>/</a:t>
            </a:r>
            <a:r>
              <a:rPr lang="en-US" sz="1400">
                <a:solidFill>
                  <a:srgbClr val="FC4C2D"/>
                </a:solidFill>
              </a:rPr>
              <a:t>HEAVIER </a:t>
            </a:r>
            <a:r>
              <a:rPr lang="en-US" sz="1400"/>
              <a:t>WORKLOAD</a:t>
            </a:r>
          </a:p>
        </p:txBody>
      </p:sp>
    </p:spTree>
    <p:extLst>
      <p:ext uri="{BB962C8B-B14F-4D97-AF65-F5344CB8AC3E}">
        <p14:creationId xmlns:p14="http://schemas.microsoft.com/office/powerpoint/2010/main" val="1497863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how to lay a herringbone brick path | Exterior brick, Brick walkway, House ...">
            <a:extLst>
              <a:ext uri="{FF2B5EF4-FFF2-40B4-BE49-F238E27FC236}">
                <a16:creationId xmlns:a16="http://schemas.microsoft.com/office/drawing/2014/main" id="{BD732372-A262-0B47-5D5C-4B9D3BF9EF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79" t="19806" b="34022"/>
          <a:stretch/>
        </p:blipFill>
        <p:spPr bwMode="auto">
          <a:xfrm>
            <a:off x="399479" y="3987123"/>
            <a:ext cx="5591084" cy="1709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data center with a large array of racks and some cyberpunk-style lighting with a 1024x512 size">
            <a:extLst>
              <a:ext uri="{FF2B5EF4-FFF2-40B4-BE49-F238E27FC236}">
                <a16:creationId xmlns:a16="http://schemas.microsoft.com/office/drawing/2014/main" id="{6A2DDB63-704E-A34A-1935-E429E0A40D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 t="33223" r="-118" b="23496"/>
          <a:stretch/>
        </p:blipFill>
        <p:spPr bwMode="auto">
          <a:xfrm>
            <a:off x="399479" y="1403772"/>
            <a:ext cx="5591084" cy="1969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5860B9-3A33-4466-96B6-F7481A041DF9}"/>
              </a:ext>
            </a:extLst>
          </p:cNvPr>
          <p:cNvSpPr>
            <a:spLocks noGrp="1"/>
          </p:cNvSpPr>
          <p:nvPr>
            <p:ph type="title"/>
          </p:nvPr>
        </p:nvSpPr>
        <p:spPr>
          <a:xfrm>
            <a:off x="-133835" y="108635"/>
            <a:ext cx="12248795" cy="1199822"/>
          </a:xfrm>
        </p:spPr>
        <p:txBody>
          <a:bodyPr>
            <a:normAutofit/>
          </a:bodyPr>
          <a:lstStyle/>
          <a:p>
            <a:r>
              <a:rPr lang="en-US"/>
              <a:t>Next “right-hand turn” imminent for perf/W</a:t>
            </a:r>
          </a:p>
        </p:txBody>
      </p:sp>
      <p:sp>
        <p:nvSpPr>
          <p:cNvPr id="10" name="Rectangle 9">
            <a:extLst>
              <a:ext uri="{FF2B5EF4-FFF2-40B4-BE49-F238E27FC236}">
                <a16:creationId xmlns:a16="http://schemas.microsoft.com/office/drawing/2014/main" id="{FA78CF58-FB08-2F73-F04B-74D3A75F49DE}"/>
              </a:ext>
            </a:extLst>
          </p:cNvPr>
          <p:cNvSpPr/>
          <p:nvPr/>
        </p:nvSpPr>
        <p:spPr>
          <a:xfrm>
            <a:off x="-647766" y="3507306"/>
            <a:ext cx="7519662" cy="374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Perf/W and perf/TCO drive data center</a:t>
            </a:r>
          </a:p>
        </p:txBody>
      </p:sp>
      <p:sp>
        <p:nvSpPr>
          <p:cNvPr id="11" name="Rectangle 10">
            <a:extLst>
              <a:ext uri="{FF2B5EF4-FFF2-40B4-BE49-F238E27FC236}">
                <a16:creationId xmlns:a16="http://schemas.microsoft.com/office/drawing/2014/main" id="{C4902EAB-6349-F4EC-9F4C-A7F58A9C0F66}"/>
              </a:ext>
            </a:extLst>
          </p:cNvPr>
          <p:cNvSpPr/>
          <p:nvPr/>
        </p:nvSpPr>
        <p:spPr>
          <a:xfrm>
            <a:off x="6436228" y="3507306"/>
            <a:ext cx="5648680" cy="37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Voltage scaling has fueled Perf/W scaling</a:t>
            </a:r>
          </a:p>
        </p:txBody>
      </p:sp>
      <p:sp>
        <p:nvSpPr>
          <p:cNvPr id="12" name="Rectangle 11">
            <a:extLst>
              <a:ext uri="{FF2B5EF4-FFF2-40B4-BE49-F238E27FC236}">
                <a16:creationId xmlns:a16="http://schemas.microsoft.com/office/drawing/2014/main" id="{97BF7629-2BBE-9F51-F4A4-7FC3CD3F94B0}"/>
              </a:ext>
            </a:extLst>
          </p:cNvPr>
          <p:cNvSpPr/>
          <p:nvPr/>
        </p:nvSpPr>
        <p:spPr>
          <a:xfrm>
            <a:off x="787266" y="5733401"/>
            <a:ext cx="4649599" cy="439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We are approaching a Vmin Wall</a:t>
            </a:r>
          </a:p>
        </p:txBody>
      </p:sp>
      <p:sp>
        <p:nvSpPr>
          <p:cNvPr id="13" name="Rectangle 12">
            <a:extLst>
              <a:ext uri="{FF2B5EF4-FFF2-40B4-BE49-F238E27FC236}">
                <a16:creationId xmlns:a16="http://schemas.microsoft.com/office/drawing/2014/main" id="{32DB6406-0486-CA01-F560-D1EC849A9012}"/>
              </a:ext>
            </a:extLst>
          </p:cNvPr>
          <p:cNvSpPr/>
          <p:nvPr/>
        </p:nvSpPr>
        <p:spPr>
          <a:xfrm>
            <a:off x="6894115" y="5773999"/>
            <a:ext cx="4732906" cy="358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Our competition is responding</a:t>
            </a:r>
          </a:p>
        </p:txBody>
      </p:sp>
      <p:pic>
        <p:nvPicPr>
          <p:cNvPr id="18" name="Picture 17">
            <a:extLst>
              <a:ext uri="{FF2B5EF4-FFF2-40B4-BE49-F238E27FC236}">
                <a16:creationId xmlns:a16="http://schemas.microsoft.com/office/drawing/2014/main" id="{209BD685-3289-6DAD-08EA-68B00929D809}"/>
              </a:ext>
            </a:extLst>
          </p:cNvPr>
          <p:cNvPicPr>
            <a:picLocks noChangeAspect="1"/>
          </p:cNvPicPr>
          <p:nvPr/>
        </p:nvPicPr>
        <p:blipFill>
          <a:blip r:embed="rId5"/>
          <a:stretch>
            <a:fillRect/>
          </a:stretch>
        </p:blipFill>
        <p:spPr>
          <a:xfrm>
            <a:off x="6221135" y="4165233"/>
            <a:ext cx="1833489" cy="459608"/>
          </a:xfrm>
          <a:prstGeom prst="rect">
            <a:avLst/>
          </a:prstGeom>
        </p:spPr>
      </p:pic>
      <p:pic>
        <p:nvPicPr>
          <p:cNvPr id="20" name="Picture 19">
            <a:extLst>
              <a:ext uri="{FF2B5EF4-FFF2-40B4-BE49-F238E27FC236}">
                <a16:creationId xmlns:a16="http://schemas.microsoft.com/office/drawing/2014/main" id="{AD7A8A5F-4271-193D-6824-BE46CE9A49D0}"/>
              </a:ext>
            </a:extLst>
          </p:cNvPr>
          <p:cNvPicPr>
            <a:picLocks noChangeAspect="1"/>
          </p:cNvPicPr>
          <p:nvPr/>
        </p:nvPicPr>
        <p:blipFill>
          <a:blip r:embed="rId6"/>
          <a:stretch>
            <a:fillRect/>
          </a:stretch>
        </p:blipFill>
        <p:spPr>
          <a:xfrm>
            <a:off x="8230641" y="4165233"/>
            <a:ext cx="1809251" cy="946991"/>
          </a:xfrm>
          <a:prstGeom prst="rect">
            <a:avLst/>
          </a:prstGeom>
        </p:spPr>
      </p:pic>
      <p:pic>
        <p:nvPicPr>
          <p:cNvPr id="22" name="Picture 21">
            <a:extLst>
              <a:ext uri="{FF2B5EF4-FFF2-40B4-BE49-F238E27FC236}">
                <a16:creationId xmlns:a16="http://schemas.microsoft.com/office/drawing/2014/main" id="{11513CED-C4F6-3D29-082A-AB0902148748}"/>
              </a:ext>
            </a:extLst>
          </p:cNvPr>
          <p:cNvPicPr>
            <a:picLocks noChangeAspect="1"/>
          </p:cNvPicPr>
          <p:nvPr/>
        </p:nvPicPr>
        <p:blipFill>
          <a:blip r:embed="rId7"/>
          <a:stretch>
            <a:fillRect/>
          </a:stretch>
        </p:blipFill>
        <p:spPr>
          <a:xfrm>
            <a:off x="10205816" y="4165233"/>
            <a:ext cx="1722090" cy="1038721"/>
          </a:xfrm>
          <a:prstGeom prst="rect">
            <a:avLst/>
          </a:prstGeom>
        </p:spPr>
      </p:pic>
      <p:pic>
        <p:nvPicPr>
          <p:cNvPr id="24" name="Picture 23">
            <a:extLst>
              <a:ext uri="{FF2B5EF4-FFF2-40B4-BE49-F238E27FC236}">
                <a16:creationId xmlns:a16="http://schemas.microsoft.com/office/drawing/2014/main" id="{2BF8C73C-5E76-D9B7-F1AF-5A7E62BDC568}"/>
              </a:ext>
            </a:extLst>
          </p:cNvPr>
          <p:cNvPicPr>
            <a:picLocks noChangeAspect="1"/>
          </p:cNvPicPr>
          <p:nvPr/>
        </p:nvPicPr>
        <p:blipFill>
          <a:blip r:embed="rId8"/>
          <a:stretch>
            <a:fillRect/>
          </a:stretch>
        </p:blipFill>
        <p:spPr>
          <a:xfrm>
            <a:off x="6145426" y="4893430"/>
            <a:ext cx="1923334" cy="434813"/>
          </a:xfrm>
          <a:prstGeom prst="rect">
            <a:avLst/>
          </a:prstGeom>
        </p:spPr>
      </p:pic>
      <p:pic>
        <p:nvPicPr>
          <p:cNvPr id="26" name="Picture 25">
            <a:extLst>
              <a:ext uri="{FF2B5EF4-FFF2-40B4-BE49-F238E27FC236}">
                <a16:creationId xmlns:a16="http://schemas.microsoft.com/office/drawing/2014/main" id="{2C8968B0-2A2D-C8B4-06BA-181A0F385D9F}"/>
              </a:ext>
            </a:extLst>
          </p:cNvPr>
          <p:cNvPicPr>
            <a:picLocks noChangeAspect="1"/>
          </p:cNvPicPr>
          <p:nvPr/>
        </p:nvPicPr>
        <p:blipFill>
          <a:blip r:embed="rId9"/>
          <a:stretch>
            <a:fillRect/>
          </a:stretch>
        </p:blipFill>
        <p:spPr>
          <a:xfrm>
            <a:off x="8230641" y="5271177"/>
            <a:ext cx="1827177" cy="334629"/>
          </a:xfrm>
          <a:prstGeom prst="rect">
            <a:avLst/>
          </a:prstGeom>
        </p:spPr>
      </p:pic>
      <p:graphicFrame>
        <p:nvGraphicFramePr>
          <p:cNvPr id="32" name="Chart 31">
            <a:extLst>
              <a:ext uri="{FF2B5EF4-FFF2-40B4-BE49-F238E27FC236}">
                <a16:creationId xmlns:a16="http://schemas.microsoft.com/office/drawing/2014/main" id="{1AC1CA2A-6760-37FC-73AE-A837F8DEA601}"/>
              </a:ext>
            </a:extLst>
          </p:cNvPr>
          <p:cNvGraphicFramePr>
            <a:graphicFrameLocks/>
          </p:cNvGraphicFramePr>
          <p:nvPr/>
        </p:nvGraphicFramePr>
        <p:xfrm>
          <a:off x="6960506" y="1080472"/>
          <a:ext cx="4550175" cy="2467394"/>
        </p:xfrm>
        <a:graphic>
          <a:graphicData uri="http://schemas.openxmlformats.org/drawingml/2006/chart">
            <c:chart xmlns:c="http://schemas.openxmlformats.org/drawingml/2006/chart" xmlns:r="http://schemas.openxmlformats.org/officeDocument/2006/relationships" r:id="rId10"/>
          </a:graphicData>
        </a:graphic>
      </p:graphicFrame>
      <p:sp>
        <p:nvSpPr>
          <p:cNvPr id="33" name="TextBox 1">
            <a:extLst>
              <a:ext uri="{FF2B5EF4-FFF2-40B4-BE49-F238E27FC236}">
                <a16:creationId xmlns:a16="http://schemas.microsoft.com/office/drawing/2014/main" id="{330D19F9-761E-C755-58B2-F70FE829A6B9}"/>
              </a:ext>
            </a:extLst>
          </p:cNvPr>
          <p:cNvSpPr txBox="1"/>
          <p:nvPr/>
        </p:nvSpPr>
        <p:spPr>
          <a:xfrm rot="19884469">
            <a:off x="8177743" y="1882107"/>
            <a:ext cx="2337902" cy="3746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B050"/>
                </a:solidFill>
                <a:effectLst/>
                <a:uLnTx/>
                <a:uFillTx/>
                <a:latin typeface="IntelOne Display Regular"/>
                <a:cs typeface="Arial"/>
              </a:rPr>
              <a:t>Data Center Goals: 1.3x/18mo</a:t>
            </a:r>
          </a:p>
        </p:txBody>
      </p:sp>
      <p:sp>
        <p:nvSpPr>
          <p:cNvPr id="3" name="TextBox 2">
            <a:extLst>
              <a:ext uri="{FF2B5EF4-FFF2-40B4-BE49-F238E27FC236}">
                <a16:creationId xmlns:a16="http://schemas.microsoft.com/office/drawing/2014/main" id="{5B4AA653-87B8-2C6A-2504-EBF16A6137A5}"/>
              </a:ext>
            </a:extLst>
          </p:cNvPr>
          <p:cNvSpPr txBox="1"/>
          <p:nvPr/>
        </p:nvSpPr>
        <p:spPr>
          <a:xfrm>
            <a:off x="-2451" y="6076342"/>
            <a:ext cx="32976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TCO = Total Cost of Ownership</a:t>
            </a:r>
          </a:p>
        </p:txBody>
      </p:sp>
    </p:spTree>
    <p:extLst>
      <p:ext uri="{BB962C8B-B14F-4D97-AF65-F5344CB8AC3E}">
        <p14:creationId xmlns:p14="http://schemas.microsoft.com/office/powerpoint/2010/main" val="3292197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Graphic spid="32" grpId="0">
        <p:bldAsOne/>
      </p:bldGraphic>
      <p:bldP spid="33"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C1B296-AC52-DA74-1CED-3C62D804451B}"/>
              </a:ext>
            </a:extLst>
          </p:cNvPr>
          <p:cNvCxnSpPr/>
          <p:nvPr/>
        </p:nvCxnSpPr>
        <p:spPr>
          <a:xfrm>
            <a:off x="1773041" y="4416716"/>
            <a:ext cx="90712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06463CB-8AAF-FAF0-EDA5-D8B2CA324AD2}"/>
              </a:ext>
            </a:extLst>
          </p:cNvPr>
          <p:cNvSpPr txBox="1"/>
          <p:nvPr/>
        </p:nvSpPr>
        <p:spPr>
          <a:xfrm flipH="1">
            <a:off x="834042" y="1194459"/>
            <a:ext cx="1741515" cy="523220"/>
          </a:xfrm>
          <a:prstGeom prst="rect">
            <a:avLst/>
          </a:prstGeom>
          <a:noFill/>
        </p:spPr>
        <p:txBody>
          <a:bodyPr wrap="square" rtlCol="0">
            <a:spAutoFit/>
          </a:bodyPr>
          <a:lstStyle/>
          <a:p>
            <a:r>
              <a:rPr lang="en-US" sz="2800"/>
              <a:t>Voltage</a:t>
            </a:r>
          </a:p>
        </p:txBody>
      </p:sp>
      <p:sp>
        <p:nvSpPr>
          <p:cNvPr id="6" name="TextBox 5">
            <a:extLst>
              <a:ext uri="{FF2B5EF4-FFF2-40B4-BE49-F238E27FC236}">
                <a16:creationId xmlns:a16="http://schemas.microsoft.com/office/drawing/2014/main" id="{BE4ED54D-61A5-B25D-9427-24D6D5EAD199}"/>
              </a:ext>
            </a:extLst>
          </p:cNvPr>
          <p:cNvSpPr txBox="1"/>
          <p:nvPr/>
        </p:nvSpPr>
        <p:spPr>
          <a:xfrm flipH="1">
            <a:off x="-547737" y="4126032"/>
            <a:ext cx="2801041" cy="954107"/>
          </a:xfrm>
          <a:prstGeom prst="rect">
            <a:avLst/>
          </a:prstGeom>
          <a:noFill/>
        </p:spPr>
        <p:txBody>
          <a:bodyPr wrap="square" rtlCol="0">
            <a:spAutoFit/>
          </a:bodyPr>
          <a:lstStyle/>
          <a:p>
            <a:pPr algn="ctr"/>
            <a:r>
              <a:rPr lang="en-US" sz="2800"/>
              <a:t>Useable</a:t>
            </a:r>
          </a:p>
          <a:p>
            <a:pPr algn="ctr"/>
            <a:r>
              <a:rPr lang="en-US" sz="2800"/>
              <a:t>Vmin</a:t>
            </a:r>
          </a:p>
        </p:txBody>
      </p:sp>
      <p:sp>
        <p:nvSpPr>
          <p:cNvPr id="7" name="TextBox 6">
            <a:extLst>
              <a:ext uri="{FF2B5EF4-FFF2-40B4-BE49-F238E27FC236}">
                <a16:creationId xmlns:a16="http://schemas.microsoft.com/office/drawing/2014/main" id="{E3600BB6-7F27-C677-821B-37B83F3D329D}"/>
              </a:ext>
            </a:extLst>
          </p:cNvPr>
          <p:cNvSpPr txBox="1"/>
          <p:nvPr/>
        </p:nvSpPr>
        <p:spPr>
          <a:xfrm flipH="1">
            <a:off x="-444122" y="3104277"/>
            <a:ext cx="2593809" cy="523220"/>
          </a:xfrm>
          <a:prstGeom prst="rect">
            <a:avLst/>
          </a:prstGeom>
          <a:noFill/>
        </p:spPr>
        <p:txBody>
          <a:bodyPr wrap="square" rtlCol="0">
            <a:spAutoFit/>
          </a:bodyPr>
          <a:lstStyle/>
          <a:p>
            <a:pPr algn="ctr"/>
            <a:r>
              <a:rPr lang="en-US" sz="2800"/>
              <a:t>Demand</a:t>
            </a:r>
          </a:p>
        </p:txBody>
      </p:sp>
      <p:sp>
        <p:nvSpPr>
          <p:cNvPr id="14" name="Rectangle 13">
            <a:extLst>
              <a:ext uri="{FF2B5EF4-FFF2-40B4-BE49-F238E27FC236}">
                <a16:creationId xmlns:a16="http://schemas.microsoft.com/office/drawing/2014/main" id="{398265EE-2DB9-E3D3-30B2-F3A8C8312AF7}"/>
              </a:ext>
            </a:extLst>
          </p:cNvPr>
          <p:cNvSpPr/>
          <p:nvPr/>
        </p:nvSpPr>
        <p:spPr>
          <a:xfrm>
            <a:off x="8819043" y="3664939"/>
            <a:ext cx="2012913" cy="7203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Beyond CMOS</a:t>
            </a:r>
          </a:p>
        </p:txBody>
      </p:sp>
      <p:cxnSp>
        <p:nvCxnSpPr>
          <p:cNvPr id="15" name="Straight Connector 14">
            <a:extLst>
              <a:ext uri="{FF2B5EF4-FFF2-40B4-BE49-F238E27FC236}">
                <a16:creationId xmlns:a16="http://schemas.microsoft.com/office/drawing/2014/main" id="{70CA433F-37C8-033C-DABC-618CFD2F2F57}"/>
              </a:ext>
            </a:extLst>
          </p:cNvPr>
          <p:cNvCxnSpPr>
            <a:cxnSpLocks/>
          </p:cNvCxnSpPr>
          <p:nvPr/>
        </p:nvCxnSpPr>
        <p:spPr>
          <a:xfrm>
            <a:off x="2282195" y="1232479"/>
            <a:ext cx="0" cy="3449781"/>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144A955B-F683-02A1-4528-F68733784560}"/>
              </a:ext>
            </a:extLst>
          </p:cNvPr>
          <p:cNvSpPr txBox="1">
            <a:spLocks/>
          </p:cNvSpPr>
          <p:nvPr/>
        </p:nvSpPr>
        <p:spPr>
          <a:xfrm>
            <a:off x="90935" y="221694"/>
            <a:ext cx="11957927" cy="119982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accent1"/>
                </a:solidFill>
                <a:latin typeface="+mj-lt"/>
                <a:ea typeface="+mj-ea"/>
                <a:cs typeface="+mj-cs"/>
              </a:defRPr>
            </a:lvl1pPr>
          </a:lstStyle>
          <a:p>
            <a:endParaRPr lang="en-US"/>
          </a:p>
        </p:txBody>
      </p:sp>
      <p:sp>
        <p:nvSpPr>
          <p:cNvPr id="18" name="Title 1">
            <a:extLst>
              <a:ext uri="{FF2B5EF4-FFF2-40B4-BE49-F238E27FC236}">
                <a16:creationId xmlns:a16="http://schemas.microsoft.com/office/drawing/2014/main" id="{ED7E4A69-8DEC-D314-272B-63A352783E71}"/>
              </a:ext>
            </a:extLst>
          </p:cNvPr>
          <p:cNvSpPr txBox="1">
            <a:spLocks/>
          </p:cNvSpPr>
          <p:nvPr/>
        </p:nvSpPr>
        <p:spPr>
          <a:xfrm>
            <a:off x="90934" y="-185756"/>
            <a:ext cx="11957927" cy="119982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accent1"/>
                </a:solidFill>
                <a:latin typeface="+mj-lt"/>
                <a:ea typeface="+mj-ea"/>
                <a:cs typeface="+mj-cs"/>
              </a:defRPr>
            </a:lvl1pPr>
          </a:lstStyle>
          <a:p>
            <a:r>
              <a:rPr lang="en-US"/>
              <a:t>TSLRP Goal: Perf/W roadmap to 2035</a:t>
            </a:r>
          </a:p>
        </p:txBody>
      </p:sp>
      <p:sp>
        <p:nvSpPr>
          <p:cNvPr id="21" name="Oval 20">
            <a:extLst>
              <a:ext uri="{FF2B5EF4-FFF2-40B4-BE49-F238E27FC236}">
                <a16:creationId xmlns:a16="http://schemas.microsoft.com/office/drawing/2014/main" id="{8F2161D1-BE4D-5D84-7AB7-AFED994DC802}"/>
              </a:ext>
            </a:extLst>
          </p:cNvPr>
          <p:cNvSpPr/>
          <p:nvPr/>
        </p:nvSpPr>
        <p:spPr>
          <a:xfrm>
            <a:off x="3286443" y="1127620"/>
            <a:ext cx="353104" cy="353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22" name="Rectangle 21">
            <a:extLst>
              <a:ext uri="{FF2B5EF4-FFF2-40B4-BE49-F238E27FC236}">
                <a16:creationId xmlns:a16="http://schemas.microsoft.com/office/drawing/2014/main" id="{0B94E1B9-B9EE-02C4-7420-DEE43858DE1D}"/>
              </a:ext>
            </a:extLst>
          </p:cNvPr>
          <p:cNvSpPr/>
          <p:nvPr/>
        </p:nvSpPr>
        <p:spPr>
          <a:xfrm>
            <a:off x="3678729" y="1504177"/>
            <a:ext cx="7317603" cy="740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a:solidFill>
                  <a:srgbClr val="004B7D"/>
                </a:solidFill>
                <a:latin typeface="IntelOne Display Regular"/>
                <a:cs typeface="Arial"/>
              </a:rPr>
              <a:t>Embrace P-Core/E-Core differentiation</a:t>
            </a:r>
            <a:endParaRPr kumimoji="0" lang="en-US" sz="2400" b="0" i="0" u="none" strike="noStrike" kern="1200" cap="none" spc="0" normalizeH="0" baseline="0" noProof="0">
              <a:ln>
                <a:noFill/>
              </a:ln>
              <a:solidFill>
                <a:srgbClr val="004B7D"/>
              </a:solidFill>
              <a:effectLst/>
              <a:uLnTx/>
              <a:uFillTx/>
              <a:latin typeface="IntelOne Display Regular"/>
              <a:cs typeface="Arial"/>
            </a:endParaRPr>
          </a:p>
        </p:txBody>
      </p:sp>
      <p:sp>
        <p:nvSpPr>
          <p:cNvPr id="24" name="Oval 23">
            <a:extLst>
              <a:ext uri="{FF2B5EF4-FFF2-40B4-BE49-F238E27FC236}">
                <a16:creationId xmlns:a16="http://schemas.microsoft.com/office/drawing/2014/main" id="{22237BBE-918D-B88F-3712-D7A1F3C8ADB7}"/>
              </a:ext>
            </a:extLst>
          </p:cNvPr>
          <p:cNvSpPr/>
          <p:nvPr/>
        </p:nvSpPr>
        <p:spPr>
          <a:xfrm>
            <a:off x="3286443" y="1709868"/>
            <a:ext cx="353104" cy="353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26" name="Rectangle 25">
            <a:extLst>
              <a:ext uri="{FF2B5EF4-FFF2-40B4-BE49-F238E27FC236}">
                <a16:creationId xmlns:a16="http://schemas.microsoft.com/office/drawing/2014/main" id="{9DE23529-FD67-DF08-FA05-634B9B324F29}"/>
              </a:ext>
            </a:extLst>
          </p:cNvPr>
          <p:cNvSpPr/>
          <p:nvPr/>
        </p:nvSpPr>
        <p:spPr>
          <a:xfrm>
            <a:off x="3726467" y="2713376"/>
            <a:ext cx="7779500" cy="671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a:solidFill>
                  <a:srgbClr val="004B7D"/>
                </a:solidFill>
                <a:latin typeface="IntelOne Display Regular"/>
                <a:cs typeface="Arial"/>
              </a:rPr>
              <a:t>Beyond CMOS commercially viable in ~2033</a:t>
            </a:r>
          </a:p>
        </p:txBody>
      </p:sp>
      <p:sp>
        <p:nvSpPr>
          <p:cNvPr id="28" name="Oval 27">
            <a:extLst>
              <a:ext uri="{FF2B5EF4-FFF2-40B4-BE49-F238E27FC236}">
                <a16:creationId xmlns:a16="http://schemas.microsoft.com/office/drawing/2014/main" id="{4A408477-D504-3509-1144-7DD4D6BE0AF9}"/>
              </a:ext>
            </a:extLst>
          </p:cNvPr>
          <p:cNvSpPr/>
          <p:nvPr/>
        </p:nvSpPr>
        <p:spPr>
          <a:xfrm>
            <a:off x="1894999" y="3455070"/>
            <a:ext cx="353104" cy="353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29" name="Oval 28">
            <a:extLst>
              <a:ext uri="{FF2B5EF4-FFF2-40B4-BE49-F238E27FC236}">
                <a16:creationId xmlns:a16="http://schemas.microsoft.com/office/drawing/2014/main" id="{BAE4E6D1-90E5-8927-CCFC-A8635C772A50}"/>
              </a:ext>
            </a:extLst>
          </p:cNvPr>
          <p:cNvSpPr/>
          <p:nvPr/>
        </p:nvSpPr>
        <p:spPr>
          <a:xfrm>
            <a:off x="3286443" y="2299177"/>
            <a:ext cx="353104" cy="353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31" name="Rectangle 30">
            <a:extLst>
              <a:ext uri="{FF2B5EF4-FFF2-40B4-BE49-F238E27FC236}">
                <a16:creationId xmlns:a16="http://schemas.microsoft.com/office/drawing/2014/main" id="{5504D174-2B95-7EBE-83D7-20F23BC09536}"/>
              </a:ext>
            </a:extLst>
          </p:cNvPr>
          <p:cNvSpPr/>
          <p:nvPr/>
        </p:nvSpPr>
        <p:spPr>
          <a:xfrm>
            <a:off x="3775144" y="2308307"/>
            <a:ext cx="7515105" cy="671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2400">
              <a:solidFill>
                <a:srgbClr val="004B7D"/>
              </a:solidFill>
              <a:latin typeface="IntelOne Display Regular"/>
              <a:cs typeface="Arial"/>
            </a:endParaRPr>
          </a:p>
        </p:txBody>
      </p:sp>
      <p:cxnSp>
        <p:nvCxnSpPr>
          <p:cNvPr id="35" name="Straight Connector 34">
            <a:extLst>
              <a:ext uri="{FF2B5EF4-FFF2-40B4-BE49-F238E27FC236}">
                <a16:creationId xmlns:a16="http://schemas.microsoft.com/office/drawing/2014/main" id="{8F650861-2CC7-4ACC-5678-5E3CB1B485DF}"/>
              </a:ext>
            </a:extLst>
          </p:cNvPr>
          <p:cNvCxnSpPr>
            <a:cxnSpLocks/>
          </p:cNvCxnSpPr>
          <p:nvPr/>
        </p:nvCxnSpPr>
        <p:spPr>
          <a:xfrm>
            <a:off x="2876860" y="4322303"/>
            <a:ext cx="0" cy="17519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E17E296-89B8-6A2E-1552-4CC6262B6383}"/>
              </a:ext>
            </a:extLst>
          </p:cNvPr>
          <p:cNvCxnSpPr>
            <a:cxnSpLocks/>
          </p:cNvCxnSpPr>
          <p:nvPr/>
        </p:nvCxnSpPr>
        <p:spPr>
          <a:xfrm>
            <a:off x="9219502" y="4322303"/>
            <a:ext cx="0" cy="17519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B302BA-C9DE-5221-E566-42EDE7B65C04}"/>
              </a:ext>
            </a:extLst>
          </p:cNvPr>
          <p:cNvCxnSpPr>
            <a:cxnSpLocks/>
          </p:cNvCxnSpPr>
          <p:nvPr/>
        </p:nvCxnSpPr>
        <p:spPr>
          <a:xfrm>
            <a:off x="10276606" y="4322303"/>
            <a:ext cx="0" cy="17519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9DC94E-F7C4-AA5C-7DAE-65109513E25C}"/>
              </a:ext>
            </a:extLst>
          </p:cNvPr>
          <p:cNvCxnSpPr>
            <a:cxnSpLocks/>
          </p:cNvCxnSpPr>
          <p:nvPr/>
        </p:nvCxnSpPr>
        <p:spPr>
          <a:xfrm>
            <a:off x="3933967" y="4322303"/>
            <a:ext cx="0" cy="17519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6A918D8-E77D-69A6-8F01-9A544B17D617}"/>
              </a:ext>
            </a:extLst>
          </p:cNvPr>
          <p:cNvCxnSpPr>
            <a:cxnSpLocks/>
          </p:cNvCxnSpPr>
          <p:nvPr/>
        </p:nvCxnSpPr>
        <p:spPr>
          <a:xfrm>
            <a:off x="4991074" y="4322303"/>
            <a:ext cx="0" cy="17519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ED30AEA-5C8F-51A0-D419-2E02541B2481}"/>
              </a:ext>
            </a:extLst>
          </p:cNvPr>
          <p:cNvCxnSpPr>
            <a:cxnSpLocks/>
          </p:cNvCxnSpPr>
          <p:nvPr/>
        </p:nvCxnSpPr>
        <p:spPr>
          <a:xfrm>
            <a:off x="6048181" y="4322303"/>
            <a:ext cx="0" cy="17519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EED7BA-3491-A0E5-F3CB-5F8C1A8675F1}"/>
              </a:ext>
            </a:extLst>
          </p:cNvPr>
          <p:cNvCxnSpPr>
            <a:cxnSpLocks/>
          </p:cNvCxnSpPr>
          <p:nvPr/>
        </p:nvCxnSpPr>
        <p:spPr>
          <a:xfrm>
            <a:off x="7105288" y="4322303"/>
            <a:ext cx="0" cy="17519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79403E3-BC96-9503-9E15-6F5F8F5124CF}"/>
              </a:ext>
            </a:extLst>
          </p:cNvPr>
          <p:cNvCxnSpPr>
            <a:cxnSpLocks/>
          </p:cNvCxnSpPr>
          <p:nvPr/>
        </p:nvCxnSpPr>
        <p:spPr>
          <a:xfrm>
            <a:off x="8162395" y="4322303"/>
            <a:ext cx="0" cy="175192"/>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CF84D66-5D19-6B13-DE8B-8026F9DC2EA7}"/>
              </a:ext>
            </a:extLst>
          </p:cNvPr>
          <p:cNvSpPr txBox="1"/>
          <p:nvPr/>
        </p:nvSpPr>
        <p:spPr>
          <a:xfrm flipH="1">
            <a:off x="3441855" y="4467515"/>
            <a:ext cx="982437" cy="646331"/>
          </a:xfrm>
          <a:prstGeom prst="rect">
            <a:avLst/>
          </a:prstGeom>
          <a:noFill/>
        </p:spPr>
        <p:txBody>
          <a:bodyPr wrap="square" rtlCol="0">
            <a:spAutoFit/>
          </a:bodyPr>
          <a:lstStyle/>
          <a:p>
            <a:pPr algn="ctr"/>
            <a:r>
              <a:rPr lang="en-US"/>
              <a:t>Q4’25</a:t>
            </a:r>
          </a:p>
          <a:p>
            <a:pPr algn="ctr"/>
            <a:r>
              <a:rPr lang="en-US"/>
              <a:t>CWF</a:t>
            </a:r>
          </a:p>
        </p:txBody>
      </p:sp>
      <p:sp>
        <p:nvSpPr>
          <p:cNvPr id="47" name="TextBox 46">
            <a:extLst>
              <a:ext uri="{FF2B5EF4-FFF2-40B4-BE49-F238E27FC236}">
                <a16:creationId xmlns:a16="http://schemas.microsoft.com/office/drawing/2014/main" id="{8EF8E4C2-705F-ADA1-705F-7504692B2069}"/>
              </a:ext>
            </a:extLst>
          </p:cNvPr>
          <p:cNvSpPr txBox="1"/>
          <p:nvPr/>
        </p:nvSpPr>
        <p:spPr>
          <a:xfrm flipH="1">
            <a:off x="4576433" y="4467515"/>
            <a:ext cx="815097" cy="646331"/>
          </a:xfrm>
          <a:prstGeom prst="rect">
            <a:avLst/>
          </a:prstGeom>
          <a:noFill/>
        </p:spPr>
        <p:txBody>
          <a:bodyPr wrap="square" rtlCol="0">
            <a:spAutoFit/>
          </a:bodyPr>
          <a:lstStyle/>
          <a:p>
            <a:pPr algn="ctr"/>
            <a:r>
              <a:rPr lang="en-US"/>
              <a:t>Q2’27</a:t>
            </a:r>
          </a:p>
          <a:p>
            <a:pPr algn="ctr"/>
            <a:r>
              <a:rPr lang="en-US"/>
              <a:t>RRF</a:t>
            </a:r>
          </a:p>
        </p:txBody>
      </p:sp>
      <p:sp>
        <p:nvSpPr>
          <p:cNvPr id="49" name="TextBox 48">
            <a:extLst>
              <a:ext uri="{FF2B5EF4-FFF2-40B4-BE49-F238E27FC236}">
                <a16:creationId xmlns:a16="http://schemas.microsoft.com/office/drawing/2014/main" id="{AE5EC07B-E0F3-93B1-DC59-6E084EFCD754}"/>
              </a:ext>
            </a:extLst>
          </p:cNvPr>
          <p:cNvSpPr txBox="1"/>
          <p:nvPr/>
        </p:nvSpPr>
        <p:spPr>
          <a:xfrm flipH="1">
            <a:off x="5623330" y="4467515"/>
            <a:ext cx="868696" cy="369332"/>
          </a:xfrm>
          <a:prstGeom prst="rect">
            <a:avLst/>
          </a:prstGeom>
          <a:noFill/>
        </p:spPr>
        <p:txBody>
          <a:bodyPr wrap="square" rtlCol="0">
            <a:spAutoFit/>
          </a:bodyPr>
          <a:lstStyle/>
          <a:p>
            <a:pPr algn="ctr"/>
            <a:r>
              <a:rPr lang="en-US"/>
              <a:t>Q4’28</a:t>
            </a:r>
          </a:p>
        </p:txBody>
      </p:sp>
      <p:sp>
        <p:nvSpPr>
          <p:cNvPr id="51" name="TextBox 50">
            <a:extLst>
              <a:ext uri="{FF2B5EF4-FFF2-40B4-BE49-F238E27FC236}">
                <a16:creationId xmlns:a16="http://schemas.microsoft.com/office/drawing/2014/main" id="{C5F74EB2-903F-098C-23DD-BBD4167705B9}"/>
              </a:ext>
            </a:extLst>
          </p:cNvPr>
          <p:cNvSpPr txBox="1"/>
          <p:nvPr/>
        </p:nvSpPr>
        <p:spPr>
          <a:xfrm flipH="1">
            <a:off x="6682751" y="4467515"/>
            <a:ext cx="866185" cy="369332"/>
          </a:xfrm>
          <a:prstGeom prst="rect">
            <a:avLst/>
          </a:prstGeom>
          <a:noFill/>
        </p:spPr>
        <p:txBody>
          <a:bodyPr wrap="square" rtlCol="0">
            <a:spAutoFit/>
          </a:bodyPr>
          <a:lstStyle/>
          <a:p>
            <a:pPr algn="ctr"/>
            <a:r>
              <a:rPr lang="en-US"/>
              <a:t>Q2’30</a:t>
            </a:r>
          </a:p>
        </p:txBody>
      </p:sp>
      <p:sp>
        <p:nvSpPr>
          <p:cNvPr id="52" name="TextBox 51">
            <a:extLst>
              <a:ext uri="{FF2B5EF4-FFF2-40B4-BE49-F238E27FC236}">
                <a16:creationId xmlns:a16="http://schemas.microsoft.com/office/drawing/2014/main" id="{0466EE0A-A805-B752-0B7B-C45472582E66}"/>
              </a:ext>
            </a:extLst>
          </p:cNvPr>
          <p:cNvSpPr txBox="1"/>
          <p:nvPr/>
        </p:nvSpPr>
        <p:spPr>
          <a:xfrm flipH="1">
            <a:off x="7751081" y="4467515"/>
            <a:ext cx="855002" cy="369332"/>
          </a:xfrm>
          <a:prstGeom prst="rect">
            <a:avLst/>
          </a:prstGeom>
          <a:noFill/>
        </p:spPr>
        <p:txBody>
          <a:bodyPr wrap="square" rtlCol="0">
            <a:spAutoFit/>
          </a:bodyPr>
          <a:lstStyle/>
          <a:p>
            <a:pPr algn="ctr"/>
            <a:r>
              <a:rPr lang="en-US"/>
              <a:t>Q4’31</a:t>
            </a:r>
          </a:p>
        </p:txBody>
      </p:sp>
      <p:sp>
        <p:nvSpPr>
          <p:cNvPr id="53" name="TextBox 52">
            <a:extLst>
              <a:ext uri="{FF2B5EF4-FFF2-40B4-BE49-F238E27FC236}">
                <a16:creationId xmlns:a16="http://schemas.microsoft.com/office/drawing/2014/main" id="{46C30E06-D675-1EC7-F3B5-95658B55D5A1}"/>
              </a:ext>
            </a:extLst>
          </p:cNvPr>
          <p:cNvSpPr txBox="1"/>
          <p:nvPr/>
        </p:nvSpPr>
        <p:spPr>
          <a:xfrm flipH="1">
            <a:off x="8731084" y="4467515"/>
            <a:ext cx="992513" cy="369332"/>
          </a:xfrm>
          <a:prstGeom prst="rect">
            <a:avLst/>
          </a:prstGeom>
          <a:noFill/>
        </p:spPr>
        <p:txBody>
          <a:bodyPr wrap="square" rtlCol="0">
            <a:spAutoFit/>
          </a:bodyPr>
          <a:lstStyle/>
          <a:p>
            <a:pPr algn="ctr"/>
            <a:r>
              <a:rPr lang="en-US"/>
              <a:t>Q2’33</a:t>
            </a:r>
          </a:p>
        </p:txBody>
      </p:sp>
      <p:sp>
        <p:nvSpPr>
          <p:cNvPr id="55" name="TextBox 54">
            <a:extLst>
              <a:ext uri="{FF2B5EF4-FFF2-40B4-BE49-F238E27FC236}">
                <a16:creationId xmlns:a16="http://schemas.microsoft.com/office/drawing/2014/main" id="{D69FB34F-E522-1022-7044-5805C96F02CB}"/>
              </a:ext>
            </a:extLst>
          </p:cNvPr>
          <p:cNvSpPr txBox="1"/>
          <p:nvPr/>
        </p:nvSpPr>
        <p:spPr>
          <a:xfrm flipH="1">
            <a:off x="2386052" y="4467515"/>
            <a:ext cx="982437" cy="646331"/>
          </a:xfrm>
          <a:prstGeom prst="rect">
            <a:avLst/>
          </a:prstGeom>
          <a:noFill/>
        </p:spPr>
        <p:txBody>
          <a:bodyPr wrap="square" rtlCol="0">
            <a:spAutoFit/>
          </a:bodyPr>
          <a:lstStyle/>
          <a:p>
            <a:pPr algn="ctr"/>
            <a:r>
              <a:rPr lang="en-US"/>
              <a:t>Q2’24</a:t>
            </a:r>
          </a:p>
          <a:p>
            <a:pPr algn="ctr"/>
            <a:r>
              <a:rPr lang="en-US"/>
              <a:t>SRF</a:t>
            </a:r>
          </a:p>
        </p:txBody>
      </p:sp>
      <p:sp>
        <p:nvSpPr>
          <p:cNvPr id="56" name="TextBox 55">
            <a:extLst>
              <a:ext uri="{FF2B5EF4-FFF2-40B4-BE49-F238E27FC236}">
                <a16:creationId xmlns:a16="http://schemas.microsoft.com/office/drawing/2014/main" id="{CA089FBA-EFAB-9FF1-3B0B-D5973A5BE891}"/>
              </a:ext>
            </a:extLst>
          </p:cNvPr>
          <p:cNvSpPr txBox="1"/>
          <p:nvPr/>
        </p:nvSpPr>
        <p:spPr>
          <a:xfrm flipH="1">
            <a:off x="9796920" y="4467515"/>
            <a:ext cx="992512" cy="369332"/>
          </a:xfrm>
          <a:prstGeom prst="rect">
            <a:avLst/>
          </a:prstGeom>
          <a:noFill/>
        </p:spPr>
        <p:txBody>
          <a:bodyPr wrap="square" rtlCol="0">
            <a:spAutoFit/>
          </a:bodyPr>
          <a:lstStyle/>
          <a:p>
            <a:pPr algn="ctr"/>
            <a:r>
              <a:rPr lang="en-US"/>
              <a:t>Q4’34</a:t>
            </a:r>
          </a:p>
        </p:txBody>
      </p:sp>
      <p:sp>
        <p:nvSpPr>
          <p:cNvPr id="64" name="Freeform: Shape 63">
            <a:extLst>
              <a:ext uri="{FF2B5EF4-FFF2-40B4-BE49-F238E27FC236}">
                <a16:creationId xmlns:a16="http://schemas.microsoft.com/office/drawing/2014/main" id="{4CE87B72-ECD4-6F3D-5089-7FA84AFF72DF}"/>
              </a:ext>
            </a:extLst>
          </p:cNvPr>
          <p:cNvSpPr/>
          <p:nvPr/>
        </p:nvSpPr>
        <p:spPr>
          <a:xfrm>
            <a:off x="1508969" y="3066763"/>
            <a:ext cx="784632" cy="1089378"/>
          </a:xfrm>
          <a:custGeom>
            <a:avLst/>
            <a:gdLst>
              <a:gd name="connsiteX0" fmla="*/ 784804 w 784804"/>
              <a:gd name="connsiteY0" fmla="*/ 1524935 h 1524935"/>
              <a:gd name="connsiteX1" fmla="*/ 587248 w 784804"/>
              <a:gd name="connsiteY1" fmla="*/ 1265290 h 1524935"/>
              <a:gd name="connsiteX2" fmla="*/ 226 w 784804"/>
              <a:gd name="connsiteY2" fmla="*/ 1045157 h 1524935"/>
              <a:gd name="connsiteX3" fmla="*/ 553382 w 784804"/>
              <a:gd name="connsiteY3" fmla="*/ 734713 h 1524935"/>
              <a:gd name="connsiteX4" fmla="*/ 226 w 784804"/>
              <a:gd name="connsiteY4" fmla="*/ 435557 h 1524935"/>
              <a:gd name="connsiteX5" fmla="*/ 632404 w 784804"/>
              <a:gd name="connsiteY5" fmla="*/ 158979 h 1524935"/>
              <a:gd name="connsiteX6" fmla="*/ 745293 w 784804"/>
              <a:gd name="connsiteY6" fmla="*/ 17868 h 1524935"/>
              <a:gd name="connsiteX7" fmla="*/ 745293 w 784804"/>
              <a:gd name="connsiteY7" fmla="*/ 6579 h 1524935"/>
              <a:gd name="connsiteX0" fmla="*/ 784804 w 784804"/>
              <a:gd name="connsiteY0" fmla="*/ 1507067 h 1507067"/>
              <a:gd name="connsiteX1" fmla="*/ 587248 w 784804"/>
              <a:gd name="connsiteY1" fmla="*/ 1247422 h 1507067"/>
              <a:gd name="connsiteX2" fmla="*/ 226 w 784804"/>
              <a:gd name="connsiteY2" fmla="*/ 1027289 h 1507067"/>
              <a:gd name="connsiteX3" fmla="*/ 553382 w 784804"/>
              <a:gd name="connsiteY3" fmla="*/ 716845 h 1507067"/>
              <a:gd name="connsiteX4" fmla="*/ 226 w 784804"/>
              <a:gd name="connsiteY4" fmla="*/ 417689 h 1507067"/>
              <a:gd name="connsiteX5" fmla="*/ 632404 w 784804"/>
              <a:gd name="connsiteY5" fmla="*/ 141111 h 1507067"/>
              <a:gd name="connsiteX6" fmla="*/ 745293 w 784804"/>
              <a:gd name="connsiteY6" fmla="*/ 0 h 1507067"/>
              <a:gd name="connsiteX0" fmla="*/ 784804 w 784804"/>
              <a:gd name="connsiteY0" fmla="*/ 1365956 h 1365956"/>
              <a:gd name="connsiteX1" fmla="*/ 587248 w 784804"/>
              <a:gd name="connsiteY1" fmla="*/ 1106311 h 1365956"/>
              <a:gd name="connsiteX2" fmla="*/ 226 w 784804"/>
              <a:gd name="connsiteY2" fmla="*/ 886178 h 1365956"/>
              <a:gd name="connsiteX3" fmla="*/ 553382 w 784804"/>
              <a:gd name="connsiteY3" fmla="*/ 575734 h 1365956"/>
              <a:gd name="connsiteX4" fmla="*/ 226 w 784804"/>
              <a:gd name="connsiteY4" fmla="*/ 276578 h 1365956"/>
              <a:gd name="connsiteX5" fmla="*/ 632404 w 784804"/>
              <a:gd name="connsiteY5" fmla="*/ 0 h 1365956"/>
              <a:gd name="connsiteX0" fmla="*/ 784804 w 784804"/>
              <a:gd name="connsiteY0" fmla="*/ 1089378 h 1089378"/>
              <a:gd name="connsiteX1" fmla="*/ 587248 w 784804"/>
              <a:gd name="connsiteY1" fmla="*/ 829733 h 1089378"/>
              <a:gd name="connsiteX2" fmla="*/ 226 w 784804"/>
              <a:gd name="connsiteY2" fmla="*/ 609600 h 1089378"/>
              <a:gd name="connsiteX3" fmla="*/ 553382 w 784804"/>
              <a:gd name="connsiteY3" fmla="*/ 299156 h 1089378"/>
              <a:gd name="connsiteX4" fmla="*/ 226 w 784804"/>
              <a:gd name="connsiteY4" fmla="*/ 0 h 1089378"/>
              <a:gd name="connsiteX0" fmla="*/ 784632 w 784632"/>
              <a:gd name="connsiteY0" fmla="*/ 1153547 h 1153547"/>
              <a:gd name="connsiteX1" fmla="*/ 587076 w 784632"/>
              <a:gd name="connsiteY1" fmla="*/ 893902 h 1153547"/>
              <a:gd name="connsiteX2" fmla="*/ 54 w 784632"/>
              <a:gd name="connsiteY2" fmla="*/ 673769 h 1153547"/>
              <a:gd name="connsiteX3" fmla="*/ 553210 w 784632"/>
              <a:gd name="connsiteY3" fmla="*/ 363325 h 1153547"/>
              <a:gd name="connsiteX4" fmla="*/ 705906 w 784632"/>
              <a:gd name="connsiteY4" fmla="*/ 0 h 1153547"/>
              <a:gd name="connsiteX0" fmla="*/ 784632 w 784632"/>
              <a:gd name="connsiteY0" fmla="*/ 1089378 h 1089378"/>
              <a:gd name="connsiteX1" fmla="*/ 587076 w 784632"/>
              <a:gd name="connsiteY1" fmla="*/ 829733 h 1089378"/>
              <a:gd name="connsiteX2" fmla="*/ 54 w 784632"/>
              <a:gd name="connsiteY2" fmla="*/ 609600 h 1089378"/>
              <a:gd name="connsiteX3" fmla="*/ 553210 w 784632"/>
              <a:gd name="connsiteY3" fmla="*/ 299156 h 1089378"/>
              <a:gd name="connsiteX4" fmla="*/ 770074 w 784632"/>
              <a:gd name="connsiteY4" fmla="*/ 0 h 1089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32" h="1089378">
                <a:moveTo>
                  <a:pt x="784632" y="1089378"/>
                </a:moveTo>
                <a:cubicBezTo>
                  <a:pt x="751235" y="999537"/>
                  <a:pt x="717839" y="909696"/>
                  <a:pt x="587076" y="829733"/>
                </a:cubicBezTo>
                <a:cubicBezTo>
                  <a:pt x="456313" y="749770"/>
                  <a:pt x="5698" y="698029"/>
                  <a:pt x="54" y="609600"/>
                </a:cubicBezTo>
                <a:cubicBezTo>
                  <a:pt x="-5590" y="521171"/>
                  <a:pt x="424873" y="400756"/>
                  <a:pt x="553210" y="299156"/>
                </a:cubicBezTo>
                <a:cubicBezTo>
                  <a:pt x="681547" y="197556"/>
                  <a:pt x="756904" y="95956"/>
                  <a:pt x="770074"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3D042207-2FD3-F100-B3F5-E3F8BCA45862}"/>
              </a:ext>
            </a:extLst>
          </p:cNvPr>
          <p:cNvCxnSpPr>
            <a:cxnSpLocks/>
          </p:cNvCxnSpPr>
          <p:nvPr/>
        </p:nvCxnSpPr>
        <p:spPr>
          <a:xfrm>
            <a:off x="2312212" y="3697022"/>
            <a:ext cx="4793076" cy="7009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701BA3AE-3195-99C9-72B7-4A31F8DB4989}"/>
              </a:ext>
            </a:extLst>
          </p:cNvPr>
          <p:cNvSpPr/>
          <p:nvPr/>
        </p:nvSpPr>
        <p:spPr>
          <a:xfrm>
            <a:off x="3678729" y="951359"/>
            <a:ext cx="7779500" cy="671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a:solidFill>
                  <a:srgbClr val="004B7D"/>
                </a:solidFill>
                <a:latin typeface="IntelOne Display Regular"/>
                <a:cs typeface="Arial"/>
              </a:rPr>
              <a:t>If we “do nothing” we will hit the voltage floor by ~2030</a:t>
            </a:r>
          </a:p>
        </p:txBody>
      </p:sp>
      <p:sp>
        <p:nvSpPr>
          <p:cNvPr id="70" name="Rectangle 69">
            <a:extLst>
              <a:ext uri="{FF2B5EF4-FFF2-40B4-BE49-F238E27FC236}">
                <a16:creationId xmlns:a16="http://schemas.microsoft.com/office/drawing/2014/main" id="{456C6C0E-E2AE-E879-E722-B9A3E5AC28AD}"/>
              </a:ext>
            </a:extLst>
          </p:cNvPr>
          <p:cNvSpPr/>
          <p:nvPr/>
        </p:nvSpPr>
        <p:spPr>
          <a:xfrm>
            <a:off x="2474264" y="5113255"/>
            <a:ext cx="3497919" cy="353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Current</a:t>
            </a:r>
          </a:p>
        </p:txBody>
      </p:sp>
      <p:sp>
        <p:nvSpPr>
          <p:cNvPr id="71" name="Rectangle 70">
            <a:extLst>
              <a:ext uri="{FF2B5EF4-FFF2-40B4-BE49-F238E27FC236}">
                <a16:creationId xmlns:a16="http://schemas.microsoft.com/office/drawing/2014/main" id="{858973C9-726E-38D1-32E8-CDEBDDFC1A64}"/>
              </a:ext>
            </a:extLst>
          </p:cNvPr>
          <p:cNvSpPr/>
          <p:nvPr/>
        </p:nvSpPr>
        <p:spPr>
          <a:xfrm>
            <a:off x="6048180" y="5107851"/>
            <a:ext cx="4783775" cy="36630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Low-V Process</a:t>
            </a:r>
          </a:p>
        </p:txBody>
      </p:sp>
      <p:sp>
        <p:nvSpPr>
          <p:cNvPr id="72" name="Rectangle 71">
            <a:extLst>
              <a:ext uri="{FF2B5EF4-FFF2-40B4-BE49-F238E27FC236}">
                <a16:creationId xmlns:a16="http://schemas.microsoft.com/office/drawing/2014/main" id="{639B30A6-9A6A-4E96-11FA-6D7E7E9EADDF}"/>
              </a:ext>
            </a:extLst>
          </p:cNvPr>
          <p:cNvSpPr/>
          <p:nvPr/>
        </p:nvSpPr>
        <p:spPr>
          <a:xfrm>
            <a:off x="6048180" y="5534375"/>
            <a:ext cx="4783776" cy="40523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Cap-Optimized  Hardening</a:t>
            </a:r>
          </a:p>
        </p:txBody>
      </p:sp>
      <p:sp>
        <p:nvSpPr>
          <p:cNvPr id="73" name="Rectangle 72">
            <a:extLst>
              <a:ext uri="{FF2B5EF4-FFF2-40B4-BE49-F238E27FC236}">
                <a16:creationId xmlns:a16="http://schemas.microsoft.com/office/drawing/2014/main" id="{307735ED-4142-10A6-3A23-21F6279561FD}"/>
              </a:ext>
            </a:extLst>
          </p:cNvPr>
          <p:cNvSpPr/>
          <p:nvPr/>
        </p:nvSpPr>
        <p:spPr>
          <a:xfrm>
            <a:off x="8162395" y="5974409"/>
            <a:ext cx="2681910" cy="40523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uArch Investment</a:t>
            </a:r>
          </a:p>
        </p:txBody>
      </p:sp>
      <p:cxnSp>
        <p:nvCxnSpPr>
          <p:cNvPr id="74" name="Straight Connector 73">
            <a:extLst>
              <a:ext uri="{FF2B5EF4-FFF2-40B4-BE49-F238E27FC236}">
                <a16:creationId xmlns:a16="http://schemas.microsoft.com/office/drawing/2014/main" id="{7830FA44-6F00-073C-EB21-3A482B94ED69}"/>
              </a:ext>
            </a:extLst>
          </p:cNvPr>
          <p:cNvCxnSpPr>
            <a:cxnSpLocks/>
          </p:cNvCxnSpPr>
          <p:nvPr/>
        </p:nvCxnSpPr>
        <p:spPr>
          <a:xfrm>
            <a:off x="2255817" y="3697022"/>
            <a:ext cx="7013722" cy="687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E626E678-8902-A733-3A70-30BFDAED328A}"/>
              </a:ext>
            </a:extLst>
          </p:cNvPr>
          <p:cNvSpPr/>
          <p:nvPr/>
        </p:nvSpPr>
        <p:spPr>
          <a:xfrm>
            <a:off x="3286443" y="2880355"/>
            <a:ext cx="353104" cy="353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78" name="Oval 77">
            <a:extLst>
              <a:ext uri="{FF2B5EF4-FFF2-40B4-BE49-F238E27FC236}">
                <a16:creationId xmlns:a16="http://schemas.microsoft.com/office/drawing/2014/main" id="{81B08722-8BDF-957C-544E-10A8DF847B5B}"/>
              </a:ext>
            </a:extLst>
          </p:cNvPr>
          <p:cNvSpPr/>
          <p:nvPr/>
        </p:nvSpPr>
        <p:spPr>
          <a:xfrm>
            <a:off x="9550512" y="4443563"/>
            <a:ext cx="353104" cy="353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79" name="Oval 78">
            <a:extLst>
              <a:ext uri="{FF2B5EF4-FFF2-40B4-BE49-F238E27FC236}">
                <a16:creationId xmlns:a16="http://schemas.microsoft.com/office/drawing/2014/main" id="{9055BD1C-BC60-FFE9-90DC-D7D8740064B2}"/>
              </a:ext>
            </a:extLst>
          </p:cNvPr>
          <p:cNvSpPr/>
          <p:nvPr/>
        </p:nvSpPr>
        <p:spPr>
          <a:xfrm>
            <a:off x="7434885" y="4461109"/>
            <a:ext cx="353104" cy="353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80" name="Rectangle 79">
            <a:extLst>
              <a:ext uri="{FF2B5EF4-FFF2-40B4-BE49-F238E27FC236}">
                <a16:creationId xmlns:a16="http://schemas.microsoft.com/office/drawing/2014/main" id="{73493B65-0F50-B4EE-59D5-C13E6AC79B42}"/>
              </a:ext>
            </a:extLst>
          </p:cNvPr>
          <p:cNvSpPr/>
          <p:nvPr/>
        </p:nvSpPr>
        <p:spPr>
          <a:xfrm>
            <a:off x="3709052" y="2135012"/>
            <a:ext cx="7779500" cy="671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a:solidFill>
                  <a:srgbClr val="004B7D"/>
                </a:solidFill>
                <a:latin typeface="IntelOne Display Regular"/>
                <a:cs typeface="Arial"/>
              </a:rPr>
              <a:t>Optimized E-Core can delay voltage floor until ~2033</a:t>
            </a:r>
          </a:p>
        </p:txBody>
      </p:sp>
      <p:sp>
        <p:nvSpPr>
          <p:cNvPr id="81" name="Oval 80">
            <a:extLst>
              <a:ext uri="{FF2B5EF4-FFF2-40B4-BE49-F238E27FC236}">
                <a16:creationId xmlns:a16="http://schemas.microsoft.com/office/drawing/2014/main" id="{177744A3-79F4-8388-6BA2-8C82CCF71669}"/>
              </a:ext>
            </a:extLst>
          </p:cNvPr>
          <p:cNvSpPr/>
          <p:nvPr/>
        </p:nvSpPr>
        <p:spPr>
          <a:xfrm>
            <a:off x="10357677" y="3883162"/>
            <a:ext cx="353104" cy="353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2" name="Freeform: Shape 1">
            <a:extLst>
              <a:ext uri="{FF2B5EF4-FFF2-40B4-BE49-F238E27FC236}">
                <a16:creationId xmlns:a16="http://schemas.microsoft.com/office/drawing/2014/main" id="{C1FB2C10-73E9-5107-13C1-8C76C0426814}"/>
              </a:ext>
            </a:extLst>
          </p:cNvPr>
          <p:cNvSpPr/>
          <p:nvPr/>
        </p:nvSpPr>
        <p:spPr>
          <a:xfrm>
            <a:off x="1502683" y="2321300"/>
            <a:ext cx="784632" cy="1089378"/>
          </a:xfrm>
          <a:custGeom>
            <a:avLst/>
            <a:gdLst>
              <a:gd name="connsiteX0" fmla="*/ 784804 w 784804"/>
              <a:gd name="connsiteY0" fmla="*/ 1524935 h 1524935"/>
              <a:gd name="connsiteX1" fmla="*/ 587248 w 784804"/>
              <a:gd name="connsiteY1" fmla="*/ 1265290 h 1524935"/>
              <a:gd name="connsiteX2" fmla="*/ 226 w 784804"/>
              <a:gd name="connsiteY2" fmla="*/ 1045157 h 1524935"/>
              <a:gd name="connsiteX3" fmla="*/ 553382 w 784804"/>
              <a:gd name="connsiteY3" fmla="*/ 734713 h 1524935"/>
              <a:gd name="connsiteX4" fmla="*/ 226 w 784804"/>
              <a:gd name="connsiteY4" fmla="*/ 435557 h 1524935"/>
              <a:gd name="connsiteX5" fmla="*/ 632404 w 784804"/>
              <a:gd name="connsiteY5" fmla="*/ 158979 h 1524935"/>
              <a:gd name="connsiteX6" fmla="*/ 745293 w 784804"/>
              <a:gd name="connsiteY6" fmla="*/ 17868 h 1524935"/>
              <a:gd name="connsiteX7" fmla="*/ 745293 w 784804"/>
              <a:gd name="connsiteY7" fmla="*/ 6579 h 1524935"/>
              <a:gd name="connsiteX0" fmla="*/ 784804 w 784804"/>
              <a:gd name="connsiteY0" fmla="*/ 1507067 h 1507067"/>
              <a:gd name="connsiteX1" fmla="*/ 587248 w 784804"/>
              <a:gd name="connsiteY1" fmla="*/ 1247422 h 1507067"/>
              <a:gd name="connsiteX2" fmla="*/ 226 w 784804"/>
              <a:gd name="connsiteY2" fmla="*/ 1027289 h 1507067"/>
              <a:gd name="connsiteX3" fmla="*/ 553382 w 784804"/>
              <a:gd name="connsiteY3" fmla="*/ 716845 h 1507067"/>
              <a:gd name="connsiteX4" fmla="*/ 226 w 784804"/>
              <a:gd name="connsiteY4" fmla="*/ 417689 h 1507067"/>
              <a:gd name="connsiteX5" fmla="*/ 632404 w 784804"/>
              <a:gd name="connsiteY5" fmla="*/ 141111 h 1507067"/>
              <a:gd name="connsiteX6" fmla="*/ 745293 w 784804"/>
              <a:gd name="connsiteY6" fmla="*/ 0 h 1507067"/>
              <a:gd name="connsiteX0" fmla="*/ 784804 w 784804"/>
              <a:gd name="connsiteY0" fmla="*/ 1365956 h 1365956"/>
              <a:gd name="connsiteX1" fmla="*/ 587248 w 784804"/>
              <a:gd name="connsiteY1" fmla="*/ 1106311 h 1365956"/>
              <a:gd name="connsiteX2" fmla="*/ 226 w 784804"/>
              <a:gd name="connsiteY2" fmla="*/ 886178 h 1365956"/>
              <a:gd name="connsiteX3" fmla="*/ 553382 w 784804"/>
              <a:gd name="connsiteY3" fmla="*/ 575734 h 1365956"/>
              <a:gd name="connsiteX4" fmla="*/ 226 w 784804"/>
              <a:gd name="connsiteY4" fmla="*/ 276578 h 1365956"/>
              <a:gd name="connsiteX5" fmla="*/ 632404 w 784804"/>
              <a:gd name="connsiteY5" fmla="*/ 0 h 1365956"/>
              <a:gd name="connsiteX0" fmla="*/ 784804 w 784804"/>
              <a:gd name="connsiteY0" fmla="*/ 1089378 h 1089378"/>
              <a:gd name="connsiteX1" fmla="*/ 587248 w 784804"/>
              <a:gd name="connsiteY1" fmla="*/ 829733 h 1089378"/>
              <a:gd name="connsiteX2" fmla="*/ 226 w 784804"/>
              <a:gd name="connsiteY2" fmla="*/ 609600 h 1089378"/>
              <a:gd name="connsiteX3" fmla="*/ 553382 w 784804"/>
              <a:gd name="connsiteY3" fmla="*/ 299156 h 1089378"/>
              <a:gd name="connsiteX4" fmla="*/ 226 w 784804"/>
              <a:gd name="connsiteY4" fmla="*/ 0 h 1089378"/>
              <a:gd name="connsiteX0" fmla="*/ 784632 w 784632"/>
              <a:gd name="connsiteY0" fmla="*/ 1153547 h 1153547"/>
              <a:gd name="connsiteX1" fmla="*/ 587076 w 784632"/>
              <a:gd name="connsiteY1" fmla="*/ 893902 h 1153547"/>
              <a:gd name="connsiteX2" fmla="*/ 54 w 784632"/>
              <a:gd name="connsiteY2" fmla="*/ 673769 h 1153547"/>
              <a:gd name="connsiteX3" fmla="*/ 553210 w 784632"/>
              <a:gd name="connsiteY3" fmla="*/ 363325 h 1153547"/>
              <a:gd name="connsiteX4" fmla="*/ 705906 w 784632"/>
              <a:gd name="connsiteY4" fmla="*/ 0 h 1153547"/>
              <a:gd name="connsiteX0" fmla="*/ 784632 w 784632"/>
              <a:gd name="connsiteY0" fmla="*/ 1089378 h 1089378"/>
              <a:gd name="connsiteX1" fmla="*/ 587076 w 784632"/>
              <a:gd name="connsiteY1" fmla="*/ 829733 h 1089378"/>
              <a:gd name="connsiteX2" fmla="*/ 54 w 784632"/>
              <a:gd name="connsiteY2" fmla="*/ 609600 h 1089378"/>
              <a:gd name="connsiteX3" fmla="*/ 553210 w 784632"/>
              <a:gd name="connsiteY3" fmla="*/ 299156 h 1089378"/>
              <a:gd name="connsiteX4" fmla="*/ 770074 w 784632"/>
              <a:gd name="connsiteY4" fmla="*/ 0 h 1089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632" h="1089378">
                <a:moveTo>
                  <a:pt x="784632" y="1089378"/>
                </a:moveTo>
                <a:cubicBezTo>
                  <a:pt x="751235" y="999537"/>
                  <a:pt x="717839" y="909696"/>
                  <a:pt x="587076" y="829733"/>
                </a:cubicBezTo>
                <a:cubicBezTo>
                  <a:pt x="456313" y="749770"/>
                  <a:pt x="5698" y="698029"/>
                  <a:pt x="54" y="609600"/>
                </a:cubicBezTo>
                <a:cubicBezTo>
                  <a:pt x="-5590" y="521171"/>
                  <a:pt x="424873" y="400756"/>
                  <a:pt x="553210" y="299156"/>
                </a:cubicBezTo>
                <a:cubicBezTo>
                  <a:pt x="681547" y="197556"/>
                  <a:pt x="756904" y="95956"/>
                  <a:pt x="770074"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68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par>
                                <p:cTn id="33" presetID="1" presetClass="entr" presetSubtype="0" fill="hold" grpId="0" nodeType="withEffect" nodePh="1">
                                  <p:stCondLst>
                                    <p:cond delay="0"/>
                                  </p:stCondLst>
                                  <p:endCondLst>
                                    <p:cond evt="begin" delay="0">
                                      <p:tn val="33"/>
                                    </p:cond>
                                  </p:end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2" grpId="0"/>
      <p:bldP spid="24" grpId="0" animBg="1"/>
      <p:bldP spid="26" grpId="0"/>
      <p:bldP spid="28" grpId="0" animBg="1"/>
      <p:bldP spid="29" grpId="0" animBg="1"/>
      <p:bldP spid="31" grpId="0"/>
      <p:bldP spid="71" grpId="0" animBg="1"/>
      <p:bldP spid="72" grpId="0" animBg="1"/>
      <p:bldP spid="73" grpId="0" animBg="1"/>
      <p:bldP spid="77" grpId="0" animBg="1"/>
      <p:bldP spid="78" grpId="0" animBg="1"/>
      <p:bldP spid="80" grpId="0"/>
      <p:bldP spid="81"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5718-FEEB-8131-920B-8463874ECB1D}"/>
              </a:ext>
            </a:extLst>
          </p:cNvPr>
          <p:cNvSpPr>
            <a:spLocks noGrp="1"/>
          </p:cNvSpPr>
          <p:nvPr>
            <p:ph type="title"/>
          </p:nvPr>
        </p:nvSpPr>
        <p:spPr/>
        <p:txBody>
          <a:bodyPr>
            <a:normAutofit fontScale="90000"/>
          </a:bodyPr>
          <a:lstStyle/>
          <a:p>
            <a:r>
              <a:rPr lang="en-US"/>
              <a:t>Global Compute Power: Challenge=Opportunity</a:t>
            </a:r>
          </a:p>
        </p:txBody>
      </p:sp>
      <p:grpSp>
        <p:nvGrpSpPr>
          <p:cNvPr id="63" name="Group 62">
            <a:extLst>
              <a:ext uri="{FF2B5EF4-FFF2-40B4-BE49-F238E27FC236}">
                <a16:creationId xmlns:a16="http://schemas.microsoft.com/office/drawing/2014/main" id="{6436C35E-E822-2C61-1F38-D71DDB3E3C1D}"/>
              </a:ext>
            </a:extLst>
          </p:cNvPr>
          <p:cNvGrpSpPr/>
          <p:nvPr/>
        </p:nvGrpSpPr>
        <p:grpSpPr>
          <a:xfrm>
            <a:off x="438149" y="1253240"/>
            <a:ext cx="4685161" cy="3091013"/>
            <a:chOff x="7470388" y="158750"/>
            <a:chExt cx="4353391" cy="2908349"/>
          </a:xfrm>
        </p:grpSpPr>
        <p:grpSp>
          <p:nvGrpSpPr>
            <p:cNvPr id="68" name="Group 67">
              <a:extLst>
                <a:ext uri="{FF2B5EF4-FFF2-40B4-BE49-F238E27FC236}">
                  <a16:creationId xmlns:a16="http://schemas.microsoft.com/office/drawing/2014/main" id="{C79F1B8B-EE0C-F069-9FAB-D989515CF660}"/>
                </a:ext>
              </a:extLst>
            </p:cNvPr>
            <p:cNvGrpSpPr/>
            <p:nvPr/>
          </p:nvGrpSpPr>
          <p:grpSpPr>
            <a:xfrm>
              <a:off x="7470388" y="158750"/>
              <a:ext cx="4117952" cy="2908349"/>
              <a:chOff x="7470388" y="158750"/>
              <a:chExt cx="4117952" cy="2908349"/>
            </a:xfrm>
          </p:grpSpPr>
          <p:sp>
            <p:nvSpPr>
              <p:cNvPr id="71" name="Isosceles Triangle 70">
                <a:extLst>
                  <a:ext uri="{FF2B5EF4-FFF2-40B4-BE49-F238E27FC236}">
                    <a16:creationId xmlns:a16="http://schemas.microsoft.com/office/drawing/2014/main" id="{D19C139C-4D5D-CFFC-B341-1D1BF573C933}"/>
                  </a:ext>
                </a:extLst>
              </p:cNvPr>
              <p:cNvSpPr/>
              <p:nvPr/>
            </p:nvSpPr>
            <p:spPr>
              <a:xfrm rot="14529237">
                <a:off x="8974088" y="354975"/>
                <a:ext cx="440806" cy="2435318"/>
              </a:xfrm>
              <a:prstGeom prst="triangle">
                <a:avLst/>
              </a:prstGeom>
              <a:solidFill>
                <a:schemeClr val="bg1">
                  <a:lumMod val="75000"/>
                  <a:alpha val="38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72" name="Straight Arrow Connector 71">
                <a:extLst>
                  <a:ext uri="{FF2B5EF4-FFF2-40B4-BE49-F238E27FC236}">
                    <a16:creationId xmlns:a16="http://schemas.microsoft.com/office/drawing/2014/main" id="{83BF795A-AEFD-65E6-E6B7-F52046632B11}"/>
                  </a:ext>
                </a:extLst>
              </p:cNvPr>
              <p:cNvCxnSpPr/>
              <p:nvPr/>
            </p:nvCxnSpPr>
            <p:spPr>
              <a:xfrm>
                <a:off x="8098474" y="2819400"/>
                <a:ext cx="3322381"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73" name="Straight Arrow Connector 72">
                <a:extLst>
                  <a:ext uri="{FF2B5EF4-FFF2-40B4-BE49-F238E27FC236}">
                    <a16:creationId xmlns:a16="http://schemas.microsoft.com/office/drawing/2014/main" id="{8732FCCD-C1AA-C69B-FA64-E32BACCCE136}"/>
                  </a:ext>
                </a:extLst>
              </p:cNvPr>
              <p:cNvCxnSpPr/>
              <p:nvPr/>
            </p:nvCxnSpPr>
            <p:spPr>
              <a:xfrm flipV="1">
                <a:off x="8098474" y="158750"/>
                <a:ext cx="0" cy="266065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74" name="TextBox 73">
                <a:extLst>
                  <a:ext uri="{FF2B5EF4-FFF2-40B4-BE49-F238E27FC236}">
                    <a16:creationId xmlns:a16="http://schemas.microsoft.com/office/drawing/2014/main" id="{3A9A0B90-B42C-9EF1-65EB-6D2E45AD07E8}"/>
                  </a:ext>
                </a:extLst>
              </p:cNvPr>
              <p:cNvSpPr txBox="1"/>
              <p:nvPr/>
            </p:nvSpPr>
            <p:spPr>
              <a:xfrm>
                <a:off x="8000278" y="2890744"/>
                <a:ext cx="339604" cy="1617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1"/>
                    </a:solidFill>
                    <a:effectLst/>
                    <a:uFillTx/>
                    <a:latin typeface="+mn-lt"/>
                    <a:ea typeface="+mn-ea"/>
                    <a:cs typeface="+mn-cs"/>
                    <a:sym typeface="Helvetica Neue"/>
                  </a:rPr>
                  <a:t>2010</a:t>
                </a:r>
              </a:p>
            </p:txBody>
          </p:sp>
          <p:cxnSp>
            <p:nvCxnSpPr>
              <p:cNvPr id="75" name="Straight Connector 74">
                <a:extLst>
                  <a:ext uri="{FF2B5EF4-FFF2-40B4-BE49-F238E27FC236}">
                    <a16:creationId xmlns:a16="http://schemas.microsoft.com/office/drawing/2014/main" id="{8029C8F5-4B29-85E2-607B-143AB113B251}"/>
                  </a:ext>
                </a:extLst>
              </p:cNvPr>
              <p:cNvCxnSpPr/>
              <p:nvPr/>
            </p:nvCxnSpPr>
            <p:spPr>
              <a:xfrm flipV="1">
                <a:off x="9017000" y="219693"/>
                <a:ext cx="0" cy="2599707"/>
              </a:xfrm>
              <a:prstGeom prst="line">
                <a:avLst/>
              </a:prstGeom>
              <a:ln w="9525"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6" name="TextBox 75">
                <a:extLst>
                  <a:ext uri="{FF2B5EF4-FFF2-40B4-BE49-F238E27FC236}">
                    <a16:creationId xmlns:a16="http://schemas.microsoft.com/office/drawing/2014/main" id="{14F2D561-2107-7B9C-AE21-6C9786B18ECA}"/>
                  </a:ext>
                </a:extLst>
              </p:cNvPr>
              <p:cNvSpPr txBox="1"/>
              <p:nvPr/>
            </p:nvSpPr>
            <p:spPr>
              <a:xfrm>
                <a:off x="8807870" y="2893279"/>
                <a:ext cx="339604" cy="1617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1"/>
                    </a:solidFill>
                    <a:effectLst/>
                    <a:uFillTx/>
                    <a:latin typeface="+mn-lt"/>
                    <a:ea typeface="+mn-ea"/>
                    <a:cs typeface="+mn-cs"/>
                    <a:sym typeface="Helvetica Neue"/>
                  </a:rPr>
                  <a:t>2020</a:t>
                </a:r>
              </a:p>
            </p:txBody>
          </p:sp>
          <p:sp>
            <p:nvSpPr>
              <p:cNvPr id="77" name="TextBox 76">
                <a:extLst>
                  <a:ext uri="{FF2B5EF4-FFF2-40B4-BE49-F238E27FC236}">
                    <a16:creationId xmlns:a16="http://schemas.microsoft.com/office/drawing/2014/main" id="{7BDF538F-8BE0-FB0C-611B-D8C8F5372026}"/>
                  </a:ext>
                </a:extLst>
              </p:cNvPr>
              <p:cNvSpPr txBox="1"/>
              <p:nvPr/>
            </p:nvSpPr>
            <p:spPr>
              <a:xfrm>
                <a:off x="9621016" y="2905316"/>
                <a:ext cx="339604" cy="1617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1"/>
                    </a:solidFill>
                    <a:effectLst/>
                    <a:uFillTx/>
                    <a:latin typeface="+mn-lt"/>
                    <a:ea typeface="+mn-ea"/>
                    <a:cs typeface="+mn-cs"/>
                    <a:sym typeface="Helvetica Neue"/>
                  </a:rPr>
                  <a:t>2030</a:t>
                </a:r>
              </a:p>
            </p:txBody>
          </p:sp>
          <p:sp>
            <p:nvSpPr>
              <p:cNvPr id="78" name="TextBox 77">
                <a:extLst>
                  <a:ext uri="{FF2B5EF4-FFF2-40B4-BE49-F238E27FC236}">
                    <a16:creationId xmlns:a16="http://schemas.microsoft.com/office/drawing/2014/main" id="{B26F1A97-FDF1-0486-FDD2-9D99661BF528}"/>
                  </a:ext>
                </a:extLst>
              </p:cNvPr>
              <p:cNvSpPr txBox="1"/>
              <p:nvPr/>
            </p:nvSpPr>
            <p:spPr>
              <a:xfrm>
                <a:off x="10433704" y="2880107"/>
                <a:ext cx="339604" cy="1617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1"/>
                    </a:solidFill>
                    <a:effectLst/>
                    <a:uFillTx/>
                    <a:latin typeface="+mn-lt"/>
                    <a:ea typeface="+mn-ea"/>
                    <a:cs typeface="+mn-cs"/>
                    <a:sym typeface="Helvetica Neue"/>
                  </a:rPr>
                  <a:t>2040</a:t>
                </a:r>
              </a:p>
            </p:txBody>
          </p:sp>
          <p:sp>
            <p:nvSpPr>
              <p:cNvPr id="79" name="TextBox 78">
                <a:extLst>
                  <a:ext uri="{FF2B5EF4-FFF2-40B4-BE49-F238E27FC236}">
                    <a16:creationId xmlns:a16="http://schemas.microsoft.com/office/drawing/2014/main" id="{2187CB1B-1344-4280-F06A-415440904B5D}"/>
                  </a:ext>
                </a:extLst>
              </p:cNvPr>
              <p:cNvSpPr txBox="1"/>
              <p:nvPr/>
            </p:nvSpPr>
            <p:spPr>
              <a:xfrm>
                <a:off x="11248736" y="2892753"/>
                <a:ext cx="339604" cy="1617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1"/>
                    </a:solidFill>
                    <a:effectLst/>
                    <a:uFillTx/>
                    <a:latin typeface="+mn-lt"/>
                    <a:ea typeface="+mn-ea"/>
                    <a:cs typeface="+mn-cs"/>
                    <a:sym typeface="Helvetica Neue"/>
                  </a:rPr>
                  <a:t>2050</a:t>
                </a:r>
              </a:p>
            </p:txBody>
          </p:sp>
          <p:sp>
            <p:nvSpPr>
              <p:cNvPr id="80" name="TextBox 79">
                <a:extLst>
                  <a:ext uri="{FF2B5EF4-FFF2-40B4-BE49-F238E27FC236}">
                    <a16:creationId xmlns:a16="http://schemas.microsoft.com/office/drawing/2014/main" id="{DF9A902E-A358-B674-5AD9-C8D5649D0D34}"/>
                  </a:ext>
                </a:extLst>
              </p:cNvPr>
              <p:cNvSpPr txBox="1"/>
              <p:nvPr/>
            </p:nvSpPr>
            <p:spPr>
              <a:xfrm>
                <a:off x="7678115" y="2740937"/>
                <a:ext cx="355988" cy="1348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000" b="1" i="0" u="none" strike="noStrike" cap="none" spc="0" normalizeH="0" baseline="0">
                    <a:ln>
                      <a:noFill/>
                    </a:ln>
                    <a:solidFill>
                      <a:schemeClr val="tx1"/>
                    </a:solidFill>
                    <a:effectLst/>
                    <a:uFillTx/>
                    <a:latin typeface="+mn-lt"/>
                    <a:ea typeface="+mn-ea"/>
                    <a:cs typeface="+mn-cs"/>
                    <a:sym typeface="Helvetica Neue"/>
                  </a:rPr>
                  <a:t>1E+16</a:t>
                </a:r>
              </a:p>
            </p:txBody>
          </p:sp>
          <p:sp>
            <p:nvSpPr>
              <p:cNvPr id="81" name="TextBox 80">
                <a:extLst>
                  <a:ext uri="{FF2B5EF4-FFF2-40B4-BE49-F238E27FC236}">
                    <a16:creationId xmlns:a16="http://schemas.microsoft.com/office/drawing/2014/main" id="{8B0B2C58-1712-4F43-D8DC-0DD40ED99894}"/>
                  </a:ext>
                </a:extLst>
              </p:cNvPr>
              <p:cNvSpPr txBox="1"/>
              <p:nvPr/>
            </p:nvSpPr>
            <p:spPr>
              <a:xfrm>
                <a:off x="7694101" y="1883849"/>
                <a:ext cx="355988" cy="1348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000" b="1" i="0" u="none" strike="noStrike" cap="none" spc="0" normalizeH="0" baseline="0">
                    <a:ln>
                      <a:noFill/>
                    </a:ln>
                    <a:solidFill>
                      <a:schemeClr val="tx1"/>
                    </a:solidFill>
                    <a:effectLst/>
                    <a:uFillTx/>
                    <a:latin typeface="+mn-lt"/>
                    <a:ea typeface="+mn-ea"/>
                    <a:cs typeface="+mn-cs"/>
                    <a:sym typeface="Helvetica Neue"/>
                  </a:rPr>
                  <a:t>1E+18</a:t>
                </a:r>
              </a:p>
            </p:txBody>
          </p:sp>
          <p:sp>
            <p:nvSpPr>
              <p:cNvPr id="82" name="TextBox 81">
                <a:extLst>
                  <a:ext uri="{FF2B5EF4-FFF2-40B4-BE49-F238E27FC236}">
                    <a16:creationId xmlns:a16="http://schemas.microsoft.com/office/drawing/2014/main" id="{4382AFF9-0ED6-9ABB-7C5E-9A8B4924A046}"/>
                  </a:ext>
                </a:extLst>
              </p:cNvPr>
              <p:cNvSpPr txBox="1"/>
              <p:nvPr/>
            </p:nvSpPr>
            <p:spPr>
              <a:xfrm>
                <a:off x="7694101" y="1011743"/>
                <a:ext cx="355988" cy="1348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000" b="1" i="0" u="none" strike="noStrike" cap="none" spc="0" normalizeH="0" baseline="0">
                    <a:ln>
                      <a:noFill/>
                    </a:ln>
                    <a:solidFill>
                      <a:schemeClr val="tx1"/>
                    </a:solidFill>
                    <a:effectLst/>
                    <a:uFillTx/>
                    <a:latin typeface="+mn-lt"/>
                    <a:ea typeface="+mn-ea"/>
                    <a:cs typeface="+mn-cs"/>
                    <a:sym typeface="Helvetica Neue"/>
                  </a:rPr>
                  <a:t>1E+20</a:t>
                </a:r>
              </a:p>
            </p:txBody>
          </p:sp>
          <p:sp>
            <p:nvSpPr>
              <p:cNvPr id="83" name="TextBox 82">
                <a:extLst>
                  <a:ext uri="{FF2B5EF4-FFF2-40B4-BE49-F238E27FC236}">
                    <a16:creationId xmlns:a16="http://schemas.microsoft.com/office/drawing/2014/main" id="{EB3314FA-DC24-96C5-3ACC-E4140F43D7CD}"/>
                  </a:ext>
                </a:extLst>
              </p:cNvPr>
              <p:cNvSpPr txBox="1"/>
              <p:nvPr/>
            </p:nvSpPr>
            <p:spPr>
              <a:xfrm>
                <a:off x="7659988" y="177273"/>
                <a:ext cx="355988" cy="1348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000" b="1" i="0" u="none" strike="noStrike" cap="none" spc="0" normalizeH="0" baseline="0">
                    <a:ln>
                      <a:noFill/>
                    </a:ln>
                    <a:solidFill>
                      <a:schemeClr val="tx1"/>
                    </a:solidFill>
                    <a:effectLst/>
                    <a:uFillTx/>
                    <a:latin typeface="+mn-lt"/>
                    <a:ea typeface="+mn-ea"/>
                    <a:cs typeface="+mn-cs"/>
                    <a:sym typeface="Helvetica Neue"/>
                  </a:rPr>
                  <a:t>1E+22</a:t>
                </a:r>
              </a:p>
            </p:txBody>
          </p:sp>
          <p:sp>
            <p:nvSpPr>
              <p:cNvPr id="84" name="TextBox 83">
                <a:extLst>
                  <a:ext uri="{FF2B5EF4-FFF2-40B4-BE49-F238E27FC236}">
                    <a16:creationId xmlns:a16="http://schemas.microsoft.com/office/drawing/2014/main" id="{6AA6CB26-D982-A5C0-2A1B-C717A00710A5}"/>
                  </a:ext>
                </a:extLst>
              </p:cNvPr>
              <p:cNvSpPr txBox="1"/>
              <p:nvPr/>
            </p:nvSpPr>
            <p:spPr>
              <a:xfrm rot="16200000">
                <a:off x="6764822" y="1468579"/>
                <a:ext cx="1582722" cy="171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1"/>
                    </a:solidFill>
                    <a:effectLst/>
                    <a:uFillTx/>
                    <a:latin typeface="+mn-lt"/>
                    <a:ea typeface="+mn-ea"/>
                    <a:cs typeface="+mn-cs"/>
                    <a:sym typeface="Helvetica Neue"/>
                  </a:rPr>
                  <a:t>Compute Energy in J/year</a:t>
                </a:r>
              </a:p>
            </p:txBody>
          </p:sp>
          <p:cxnSp>
            <p:nvCxnSpPr>
              <p:cNvPr id="85" name="Straight Connector 84">
                <a:extLst>
                  <a:ext uri="{FF2B5EF4-FFF2-40B4-BE49-F238E27FC236}">
                    <a16:creationId xmlns:a16="http://schemas.microsoft.com/office/drawing/2014/main" id="{0AB59C30-9234-6905-1E54-59065D5B9F73}"/>
                  </a:ext>
                </a:extLst>
              </p:cNvPr>
              <p:cNvCxnSpPr/>
              <p:nvPr/>
            </p:nvCxnSpPr>
            <p:spPr>
              <a:xfrm>
                <a:off x="8123737" y="219693"/>
                <a:ext cx="3242058" cy="0"/>
              </a:xfrm>
              <a:prstGeom prst="line">
                <a:avLst/>
              </a:prstGeom>
              <a:noFill/>
              <a:ln w="63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86" name="Straight Connector 85">
                <a:extLst>
                  <a:ext uri="{FF2B5EF4-FFF2-40B4-BE49-F238E27FC236}">
                    <a16:creationId xmlns:a16="http://schemas.microsoft.com/office/drawing/2014/main" id="{93FEE66A-CF4C-664C-5DD8-C90D2BC7C2AA}"/>
                  </a:ext>
                </a:extLst>
              </p:cNvPr>
              <p:cNvCxnSpPr/>
              <p:nvPr/>
            </p:nvCxnSpPr>
            <p:spPr>
              <a:xfrm>
                <a:off x="8123737" y="1079014"/>
                <a:ext cx="3242058" cy="0"/>
              </a:xfrm>
              <a:prstGeom prst="line">
                <a:avLst/>
              </a:prstGeom>
              <a:noFill/>
              <a:ln w="63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a:extLst>
                  <a:ext uri="{FF2B5EF4-FFF2-40B4-BE49-F238E27FC236}">
                    <a16:creationId xmlns:a16="http://schemas.microsoft.com/office/drawing/2014/main" id="{2AA32ED8-F05B-F62E-9965-7907CB758838}"/>
                  </a:ext>
                </a:extLst>
              </p:cNvPr>
              <p:cNvCxnSpPr/>
              <p:nvPr/>
            </p:nvCxnSpPr>
            <p:spPr>
              <a:xfrm>
                <a:off x="8123737" y="1951259"/>
                <a:ext cx="3242058" cy="0"/>
              </a:xfrm>
              <a:prstGeom prst="line">
                <a:avLst/>
              </a:prstGeom>
              <a:noFill/>
              <a:ln w="63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a:extLst>
                  <a:ext uri="{FF2B5EF4-FFF2-40B4-BE49-F238E27FC236}">
                    <a16:creationId xmlns:a16="http://schemas.microsoft.com/office/drawing/2014/main" id="{58A51E0B-3CBB-2897-BA4C-15FA3418F4BE}"/>
                  </a:ext>
                </a:extLst>
              </p:cNvPr>
              <p:cNvCxnSpPr>
                <a:cxnSpLocks/>
              </p:cNvCxnSpPr>
              <p:nvPr/>
            </p:nvCxnSpPr>
            <p:spPr>
              <a:xfrm flipH="1" flipV="1">
                <a:off x="8924544" y="232369"/>
                <a:ext cx="5154" cy="2562150"/>
              </a:xfrm>
              <a:prstGeom prst="line">
                <a:avLst/>
              </a:prstGeom>
              <a:noFill/>
              <a:ln w="63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a:extLst>
                  <a:ext uri="{FF2B5EF4-FFF2-40B4-BE49-F238E27FC236}">
                    <a16:creationId xmlns:a16="http://schemas.microsoft.com/office/drawing/2014/main" id="{1D818334-D6E5-82A3-96C2-6DCEB0BC497B}"/>
                  </a:ext>
                </a:extLst>
              </p:cNvPr>
              <p:cNvCxnSpPr>
                <a:cxnSpLocks/>
              </p:cNvCxnSpPr>
              <p:nvPr/>
            </p:nvCxnSpPr>
            <p:spPr>
              <a:xfrm flipH="1" flipV="1">
                <a:off x="9739927" y="225879"/>
                <a:ext cx="5154" cy="2562150"/>
              </a:xfrm>
              <a:prstGeom prst="line">
                <a:avLst/>
              </a:prstGeom>
              <a:noFill/>
              <a:ln w="63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a:extLst>
                  <a:ext uri="{FF2B5EF4-FFF2-40B4-BE49-F238E27FC236}">
                    <a16:creationId xmlns:a16="http://schemas.microsoft.com/office/drawing/2014/main" id="{026928E2-6C57-DC5B-A3C0-6FFE88EDA0B5}"/>
                  </a:ext>
                </a:extLst>
              </p:cNvPr>
              <p:cNvCxnSpPr>
                <a:cxnSpLocks/>
              </p:cNvCxnSpPr>
              <p:nvPr/>
            </p:nvCxnSpPr>
            <p:spPr>
              <a:xfrm flipH="1" flipV="1">
                <a:off x="10545338" y="210392"/>
                <a:ext cx="5154" cy="2562150"/>
              </a:xfrm>
              <a:prstGeom prst="line">
                <a:avLst/>
              </a:prstGeom>
              <a:noFill/>
              <a:ln w="63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a:extLst>
                  <a:ext uri="{FF2B5EF4-FFF2-40B4-BE49-F238E27FC236}">
                    <a16:creationId xmlns:a16="http://schemas.microsoft.com/office/drawing/2014/main" id="{EC25DFFD-6B95-A4E3-74EE-1D095A0F9EC7}"/>
                  </a:ext>
                </a:extLst>
              </p:cNvPr>
              <p:cNvCxnSpPr>
                <a:cxnSpLocks/>
              </p:cNvCxnSpPr>
              <p:nvPr/>
            </p:nvCxnSpPr>
            <p:spPr>
              <a:xfrm flipH="1" flipV="1">
                <a:off x="11360642" y="213508"/>
                <a:ext cx="5154" cy="2562150"/>
              </a:xfrm>
              <a:prstGeom prst="line">
                <a:avLst/>
              </a:prstGeom>
              <a:noFill/>
              <a:ln w="6350" cap="flat">
                <a:solidFill>
                  <a:schemeClr val="bg2">
                    <a:lumMod val="20000"/>
                    <a:lumOff val="80000"/>
                  </a:schemeClr>
                </a:solidFill>
                <a:prstDash val="solid"/>
                <a:miter lim="400000"/>
              </a:ln>
              <a:effectLst/>
              <a:sp3d/>
            </p:spPr>
            <p:style>
              <a:lnRef idx="0">
                <a:scrgbClr r="0" g="0" b="0"/>
              </a:lnRef>
              <a:fillRef idx="0">
                <a:scrgbClr r="0" g="0" b="0"/>
              </a:fillRef>
              <a:effectRef idx="0">
                <a:scrgbClr r="0" g="0" b="0"/>
              </a:effectRef>
              <a:fontRef idx="none"/>
            </p:style>
          </p:cxnSp>
          <p:sp>
            <p:nvSpPr>
              <p:cNvPr id="92" name="TextBox 91">
                <a:extLst>
                  <a:ext uri="{FF2B5EF4-FFF2-40B4-BE49-F238E27FC236}">
                    <a16:creationId xmlns:a16="http://schemas.microsoft.com/office/drawing/2014/main" id="{7DFBED7F-5725-4B16-31AD-355D3E73D191}"/>
                  </a:ext>
                </a:extLst>
              </p:cNvPr>
              <p:cNvSpPr txBox="1"/>
              <p:nvPr/>
            </p:nvSpPr>
            <p:spPr>
              <a:xfrm rot="21436649">
                <a:off x="8412283" y="505476"/>
                <a:ext cx="1742703" cy="1737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200" b="1">
                    <a:solidFill>
                      <a:srgbClr val="FF0000"/>
                    </a:solidFill>
                  </a:rPr>
                  <a:t>Global</a:t>
                </a:r>
                <a:r>
                  <a:rPr kumimoji="0" lang="en-US" sz="1200" b="1" i="0" u="none" strike="noStrike" cap="none" spc="0" normalizeH="0" baseline="0">
                    <a:ln>
                      <a:noFill/>
                    </a:ln>
                    <a:solidFill>
                      <a:srgbClr val="FF0000"/>
                    </a:solidFill>
                    <a:uFillTx/>
                    <a:latin typeface="+mn-lt"/>
                    <a:ea typeface="+mn-ea"/>
                    <a:cs typeface="+mn-cs"/>
                    <a:sym typeface="Helvetica Neue"/>
                  </a:rPr>
                  <a:t> energy production </a:t>
                </a:r>
              </a:p>
            </p:txBody>
          </p:sp>
          <p:cxnSp>
            <p:nvCxnSpPr>
              <p:cNvPr id="93" name="Straight Connector 92">
                <a:extLst>
                  <a:ext uri="{FF2B5EF4-FFF2-40B4-BE49-F238E27FC236}">
                    <a16:creationId xmlns:a16="http://schemas.microsoft.com/office/drawing/2014/main" id="{E48E66F4-9C99-B8A2-91AA-AE74ACEB8F4F}"/>
                  </a:ext>
                </a:extLst>
              </p:cNvPr>
              <p:cNvCxnSpPr>
                <a:cxnSpLocks/>
              </p:cNvCxnSpPr>
              <p:nvPr/>
            </p:nvCxnSpPr>
            <p:spPr>
              <a:xfrm flipV="1">
                <a:off x="8098474" y="656571"/>
                <a:ext cx="3262168" cy="111779"/>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94" name="Straight Connector 93">
                <a:extLst>
                  <a:ext uri="{FF2B5EF4-FFF2-40B4-BE49-F238E27FC236}">
                    <a16:creationId xmlns:a16="http://schemas.microsoft.com/office/drawing/2014/main" id="{EF6DFA37-BBA8-6F00-B1C6-16E2C4AE8A73}"/>
                  </a:ext>
                </a:extLst>
              </p:cNvPr>
              <p:cNvCxnSpPr/>
              <p:nvPr/>
            </p:nvCxnSpPr>
            <p:spPr>
              <a:xfrm flipV="1">
                <a:off x="8098474" y="1028548"/>
                <a:ext cx="1705790" cy="1092731"/>
              </a:xfrm>
              <a:prstGeom prst="line">
                <a:avLst/>
              </a:prstGeom>
              <a:noFill/>
              <a:ln w="25400" cap="flat">
                <a:solidFill>
                  <a:schemeClr val="bg1">
                    <a:lumMod val="6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95" name="Straight Connector 94">
                <a:extLst>
                  <a:ext uri="{FF2B5EF4-FFF2-40B4-BE49-F238E27FC236}">
                    <a16:creationId xmlns:a16="http://schemas.microsoft.com/office/drawing/2014/main" id="{0B95E7C6-D97E-1BA9-8B58-00FB91A01834}"/>
                  </a:ext>
                </a:extLst>
              </p:cNvPr>
              <p:cNvCxnSpPr>
                <a:cxnSpLocks/>
              </p:cNvCxnSpPr>
              <p:nvPr/>
            </p:nvCxnSpPr>
            <p:spPr>
              <a:xfrm flipV="1">
                <a:off x="8289960" y="1339994"/>
                <a:ext cx="1713576" cy="681089"/>
              </a:xfrm>
              <a:prstGeom prst="line">
                <a:avLst/>
              </a:prstGeom>
              <a:noFill/>
              <a:ln w="25400" cap="flat">
                <a:solidFill>
                  <a:schemeClr val="bg1">
                    <a:lumMod val="6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96" name="Straight Connector 95">
                <a:extLst>
                  <a:ext uri="{FF2B5EF4-FFF2-40B4-BE49-F238E27FC236}">
                    <a16:creationId xmlns:a16="http://schemas.microsoft.com/office/drawing/2014/main" id="{298FBA65-EAD0-2D87-1DED-59BB6D9DEC31}"/>
                  </a:ext>
                </a:extLst>
              </p:cNvPr>
              <p:cNvCxnSpPr/>
              <p:nvPr/>
            </p:nvCxnSpPr>
            <p:spPr>
              <a:xfrm flipV="1">
                <a:off x="8098473" y="1236435"/>
                <a:ext cx="1705791" cy="876256"/>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sp>
            <p:nvSpPr>
              <p:cNvPr id="97" name="TextBox 96">
                <a:extLst>
                  <a:ext uri="{FF2B5EF4-FFF2-40B4-BE49-F238E27FC236}">
                    <a16:creationId xmlns:a16="http://schemas.microsoft.com/office/drawing/2014/main" id="{4A354878-4646-777E-A16A-23CBFC85B9D0}"/>
                  </a:ext>
                </a:extLst>
              </p:cNvPr>
              <p:cNvSpPr txBox="1"/>
              <p:nvPr/>
            </p:nvSpPr>
            <p:spPr>
              <a:xfrm rot="20047244">
                <a:off x="8508273" y="1735775"/>
                <a:ext cx="1343520" cy="323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i="0" u="none" strike="noStrike" cap="none" spc="0" normalizeH="0" baseline="0">
                    <a:ln>
                      <a:noFill/>
                    </a:ln>
                    <a:solidFill>
                      <a:schemeClr val="accent1"/>
                    </a:solidFill>
                    <a:effectLst/>
                    <a:uFillTx/>
                    <a:latin typeface="+mn-lt"/>
                    <a:ea typeface="+mn-ea"/>
                    <a:cs typeface="+mn-cs"/>
                    <a:sym typeface="Helvetica Neue"/>
                  </a:rPr>
                  <a:t>Current trend, </a:t>
                </a:r>
              </a:p>
              <a:p>
                <a:pPr marL="0" marR="0" indent="0" algn="l" defTabSz="2438338" rtl="0" fontAlgn="auto" latinLnBrk="0" hangingPunct="0">
                  <a:lnSpc>
                    <a:spcPct val="100000"/>
                  </a:lnSpc>
                  <a:spcBef>
                    <a:spcPts val="0"/>
                  </a:spcBef>
                  <a:spcAft>
                    <a:spcPts val="0"/>
                  </a:spcAft>
                  <a:buClrTx/>
                  <a:buSzTx/>
                  <a:buFontTx/>
                  <a:buNone/>
                  <a:tabLst/>
                </a:pPr>
                <a:r>
                  <a:rPr kumimoji="0" lang="en-US" sz="1200" i="0" u="none" strike="noStrike" cap="none" spc="0" normalizeH="0" baseline="0">
                    <a:ln>
                      <a:noFill/>
                    </a:ln>
                    <a:solidFill>
                      <a:schemeClr val="accent1"/>
                    </a:solidFill>
                    <a:effectLst/>
                    <a:uFillTx/>
                    <a:latin typeface="+mn-lt"/>
                    <a:ea typeface="+mn-ea"/>
                    <a:cs typeface="+mn-cs"/>
                    <a:sym typeface="Helvetica Neue"/>
                  </a:rPr>
                  <a:t>CMOS device scaling</a:t>
                </a:r>
              </a:p>
            </p:txBody>
          </p:sp>
        </p:grpSp>
        <p:sp>
          <p:nvSpPr>
            <p:cNvPr id="69" name="TextBox 68">
              <a:extLst>
                <a:ext uri="{FF2B5EF4-FFF2-40B4-BE49-F238E27FC236}">
                  <a16:creationId xmlns:a16="http://schemas.microsoft.com/office/drawing/2014/main" id="{C11B0261-6C6A-0EA8-AF62-A00F0AB4443D}"/>
                </a:ext>
              </a:extLst>
            </p:cNvPr>
            <p:cNvSpPr txBox="1"/>
            <p:nvPr/>
          </p:nvSpPr>
          <p:spPr>
            <a:xfrm rot="21288411">
              <a:off x="9774241" y="939637"/>
              <a:ext cx="2049538" cy="1617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accent1"/>
                  </a:solidFill>
                  <a:effectLst/>
                  <a:uFillTx/>
                  <a:latin typeface="+mn-lt"/>
                  <a:ea typeface="+mn-ea"/>
                  <a:cs typeface="+mn-cs"/>
                  <a:sym typeface="Helvetica Neue"/>
                </a:rPr>
                <a:t>CMOS, Energy limited scenario</a:t>
              </a:r>
            </a:p>
          </p:txBody>
        </p:sp>
        <p:cxnSp>
          <p:nvCxnSpPr>
            <p:cNvPr id="70" name="Straight Connector 69">
              <a:extLst>
                <a:ext uri="{FF2B5EF4-FFF2-40B4-BE49-F238E27FC236}">
                  <a16:creationId xmlns:a16="http://schemas.microsoft.com/office/drawing/2014/main" id="{A71B7410-2DD8-3AF6-DC0C-E2336423C272}"/>
                </a:ext>
              </a:extLst>
            </p:cNvPr>
            <p:cNvCxnSpPr>
              <a:cxnSpLocks/>
            </p:cNvCxnSpPr>
            <p:nvPr/>
          </p:nvCxnSpPr>
          <p:spPr>
            <a:xfrm flipV="1">
              <a:off x="9817192" y="1064021"/>
              <a:ext cx="1546026" cy="168444"/>
            </a:xfrm>
            <a:prstGeom prst="line">
              <a:avLst/>
            </a:prstGeom>
            <a:ln w="28575">
              <a:solidFill>
                <a:schemeClr val="accent1"/>
              </a:solidFill>
              <a:prstDash val="sysDot"/>
              <a:headEnd type="none" w="med" len="med"/>
              <a:tailEnd type="triangle" w="med" len="med"/>
            </a:ln>
          </p:spPr>
          <p:style>
            <a:lnRef idx="1">
              <a:schemeClr val="accent6"/>
            </a:lnRef>
            <a:fillRef idx="0">
              <a:schemeClr val="accent6"/>
            </a:fillRef>
            <a:effectRef idx="0">
              <a:schemeClr val="accent6"/>
            </a:effectRef>
            <a:fontRef idx="minor">
              <a:schemeClr val="tx1"/>
            </a:fontRef>
          </p:style>
        </p:cxnSp>
      </p:grpSp>
      <p:sp>
        <p:nvSpPr>
          <p:cNvPr id="64" name="TextBox 63">
            <a:extLst>
              <a:ext uri="{FF2B5EF4-FFF2-40B4-BE49-F238E27FC236}">
                <a16:creationId xmlns:a16="http://schemas.microsoft.com/office/drawing/2014/main" id="{D3C5AC7B-0F41-C646-CDC8-8DA2F911F204}"/>
              </a:ext>
            </a:extLst>
          </p:cNvPr>
          <p:cNvSpPr txBox="1"/>
          <p:nvPr/>
        </p:nvSpPr>
        <p:spPr>
          <a:xfrm>
            <a:off x="986385" y="4353522"/>
            <a:ext cx="465465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latin typeface="+mj-lt"/>
              </a:rPr>
              <a:t>S</a:t>
            </a:r>
            <a:r>
              <a:rPr kumimoji="0" lang="en-US" sz="1000" b="0" strike="noStrike" kern="1200" cap="none" spc="0" normalizeH="0" baseline="0" noProof="0" err="1">
                <a:ln>
                  <a:noFill/>
                </a:ln>
                <a:effectLst/>
                <a:uLnTx/>
                <a:uFillTx/>
                <a:latin typeface="+mj-lt"/>
                <a:ea typeface="+mn-ea"/>
                <a:cs typeface="+mn-cs"/>
              </a:rPr>
              <a:t>ource</a:t>
            </a:r>
            <a:r>
              <a:rPr kumimoji="0" lang="en-US" sz="1000" b="0" strike="noStrike" kern="1200" cap="none" spc="0" normalizeH="0" baseline="0" noProof="0">
                <a:ln>
                  <a:noFill/>
                </a:ln>
                <a:effectLst/>
                <a:uLnTx/>
                <a:uFillTx/>
                <a:latin typeface="+mj-lt"/>
                <a:ea typeface="+mn-ea"/>
                <a:cs typeface="+mn-cs"/>
              </a:rPr>
              <a:t>: </a:t>
            </a:r>
            <a:r>
              <a:rPr kumimoji="0" lang="en-US" sz="1000" b="0" u="none" strike="noStrike" kern="1200" cap="none" spc="0" normalizeH="0" baseline="0" noProof="0">
                <a:ln>
                  <a:noFill/>
                </a:ln>
                <a:effectLst/>
                <a:uLnTx/>
                <a:uFillTx/>
                <a:latin typeface="+mj-lt"/>
                <a:ea typeface="+mn-ea"/>
                <a:cs typeface="+mn-cs"/>
              </a:rPr>
              <a:t>SRC Decadal plan for semiconductors, 2020</a:t>
            </a:r>
          </a:p>
        </p:txBody>
      </p:sp>
      <p:cxnSp>
        <p:nvCxnSpPr>
          <p:cNvPr id="65" name="Straight Arrow Connector 64">
            <a:extLst>
              <a:ext uri="{FF2B5EF4-FFF2-40B4-BE49-F238E27FC236}">
                <a16:creationId xmlns:a16="http://schemas.microsoft.com/office/drawing/2014/main" id="{74A362C2-86C8-DFC5-C202-95A9511E6F7D}"/>
              </a:ext>
            </a:extLst>
          </p:cNvPr>
          <p:cNvCxnSpPr>
            <a:cxnSpLocks/>
          </p:cNvCxnSpPr>
          <p:nvPr/>
        </p:nvCxnSpPr>
        <p:spPr>
          <a:xfrm flipV="1">
            <a:off x="2618612" y="2208514"/>
            <a:ext cx="2002478" cy="372687"/>
          </a:xfrm>
          <a:prstGeom prst="straightConnector1">
            <a:avLst/>
          </a:prstGeom>
          <a:noFill/>
          <a:ln w="25400" cap="flat">
            <a:solidFill>
              <a:srgbClr val="00B050"/>
            </a:solidFill>
            <a:prstDash val="sysDot"/>
            <a:miter lim="400000"/>
            <a:tailEnd type="triangle"/>
          </a:ln>
          <a:effectLst/>
          <a:sp3d/>
        </p:spPr>
        <p:style>
          <a:lnRef idx="0">
            <a:scrgbClr r="0" g="0" b="0"/>
          </a:lnRef>
          <a:fillRef idx="0">
            <a:scrgbClr r="0" g="0" b="0"/>
          </a:fillRef>
          <a:effectRef idx="0">
            <a:scrgbClr r="0" g="0" b="0"/>
          </a:effectRef>
          <a:fontRef idx="none"/>
        </p:style>
      </p:cxnSp>
      <p:sp>
        <p:nvSpPr>
          <p:cNvPr id="66" name="TextBox 65">
            <a:extLst>
              <a:ext uri="{FF2B5EF4-FFF2-40B4-BE49-F238E27FC236}">
                <a16:creationId xmlns:a16="http://schemas.microsoft.com/office/drawing/2014/main" id="{1E84BFF3-5FD5-E8F2-2A5C-E1C2572BB8A5}"/>
              </a:ext>
            </a:extLst>
          </p:cNvPr>
          <p:cNvSpPr txBox="1"/>
          <p:nvPr/>
        </p:nvSpPr>
        <p:spPr>
          <a:xfrm rot="21072686">
            <a:off x="3117984" y="2396879"/>
            <a:ext cx="2069779"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200" b="1">
                <a:solidFill>
                  <a:srgbClr val="00B050"/>
                </a:solidFill>
              </a:rPr>
              <a:t>SEEDC: still trending Energy limited but with </a:t>
            </a:r>
            <a:r>
              <a:rPr kumimoji="0" lang="en-US" sz="1200" b="1" i="0" u="none" strike="noStrike" cap="none" spc="0" normalizeH="0" baseline="0">
                <a:ln>
                  <a:noFill/>
                </a:ln>
                <a:solidFill>
                  <a:srgbClr val="00B050"/>
                </a:solidFill>
                <a:effectLst/>
                <a:uFillTx/>
                <a:sym typeface="Helvetica Neue"/>
              </a:rPr>
              <a:t>Higher Performance</a:t>
            </a:r>
          </a:p>
        </p:txBody>
      </p:sp>
      <p:sp>
        <p:nvSpPr>
          <p:cNvPr id="99" name="TextBox 98">
            <a:extLst>
              <a:ext uri="{FF2B5EF4-FFF2-40B4-BE49-F238E27FC236}">
                <a16:creationId xmlns:a16="http://schemas.microsoft.com/office/drawing/2014/main" id="{4688D76B-0260-FFED-7B13-918B11388D23}"/>
              </a:ext>
            </a:extLst>
          </p:cNvPr>
          <p:cNvSpPr txBox="1"/>
          <p:nvPr/>
        </p:nvSpPr>
        <p:spPr>
          <a:xfrm>
            <a:off x="100311" y="6160800"/>
            <a:ext cx="12134002" cy="246221"/>
          </a:xfrm>
          <a:prstGeom prst="rect">
            <a:avLst/>
          </a:prstGeom>
          <a:noFill/>
        </p:spPr>
        <p:txBody>
          <a:bodyPr wrap="square" rtlCol="0">
            <a:spAutoFit/>
          </a:bodyPr>
          <a:lstStyle/>
          <a:p>
            <a:r>
              <a:rPr lang="en-US" sz="1000"/>
              <a:t>Source1: “Beyond CMOS: Super Energy-Efficient Devices and Circuits (</a:t>
            </a:r>
            <a:r>
              <a:rPr lang="en-US" sz="1000">
                <a:hlinkClick r:id="rId3"/>
              </a:rPr>
              <a:t>2021 TSD</a:t>
            </a:r>
            <a:r>
              <a:rPr lang="en-US" sz="1000"/>
              <a:t> )”            Source2: “CMOS Device Technology For the Next Decade”, 2021 VSLI Technology Symposium</a:t>
            </a:r>
          </a:p>
        </p:txBody>
      </p:sp>
      <p:sp>
        <p:nvSpPr>
          <p:cNvPr id="100" name="Content Placeholder 2">
            <a:extLst>
              <a:ext uri="{FF2B5EF4-FFF2-40B4-BE49-F238E27FC236}">
                <a16:creationId xmlns:a16="http://schemas.microsoft.com/office/drawing/2014/main" id="{9536BAF1-C2A0-BA69-A6CD-60DB137917A0}"/>
              </a:ext>
            </a:extLst>
          </p:cNvPr>
          <p:cNvSpPr txBox="1">
            <a:spLocks/>
          </p:cNvSpPr>
          <p:nvPr/>
        </p:nvSpPr>
        <p:spPr>
          <a:xfrm>
            <a:off x="611526" y="4606207"/>
            <a:ext cx="11430000" cy="1355646"/>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IntelOne Display Regular" panose="020B0503020203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IntelOne Display Regular" panose="020B0503020203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CMOS E-Core differentiation </a:t>
            </a:r>
            <a:r>
              <a:rPr lang="en-US" sz="2000" u="sng"/>
              <a:t>IS NOT </a:t>
            </a:r>
            <a:r>
              <a:rPr lang="en-US" sz="2000"/>
              <a:t>a substitute for “Beyond CMOS”</a:t>
            </a:r>
          </a:p>
          <a:p>
            <a:pPr lvl="1"/>
            <a:r>
              <a:rPr lang="en-US" sz="1800"/>
              <a:t>We need the order of magnitude perf/W improvement “Beyond CMOS” can deliver</a:t>
            </a:r>
          </a:p>
          <a:p>
            <a:r>
              <a:rPr lang="en-US" sz="2000"/>
              <a:t>“Beyond CMOS” </a:t>
            </a:r>
            <a:r>
              <a:rPr lang="en-US" sz="2000" u="sng"/>
              <a:t>IS NOT </a:t>
            </a:r>
            <a:r>
              <a:rPr lang="en-US" sz="2000"/>
              <a:t>a substitute for CMOS E-Core differentiation </a:t>
            </a:r>
          </a:p>
          <a:p>
            <a:pPr lvl="1"/>
            <a:r>
              <a:rPr lang="en-US" sz="1800"/>
              <a:t>There will be a time gap to cover…no matter how fast we move on “Beyond CMOS”</a:t>
            </a:r>
          </a:p>
        </p:txBody>
      </p:sp>
      <p:pic>
        <p:nvPicPr>
          <p:cNvPr id="8" name="Picture 7">
            <a:extLst>
              <a:ext uri="{FF2B5EF4-FFF2-40B4-BE49-F238E27FC236}">
                <a16:creationId xmlns:a16="http://schemas.microsoft.com/office/drawing/2014/main" id="{53CC9FA3-79DC-5D41-64DA-8DB2418D04F1}"/>
              </a:ext>
            </a:extLst>
          </p:cNvPr>
          <p:cNvPicPr>
            <a:picLocks noChangeAspect="1"/>
          </p:cNvPicPr>
          <p:nvPr/>
        </p:nvPicPr>
        <p:blipFill>
          <a:blip r:embed="rId4"/>
          <a:stretch>
            <a:fillRect/>
          </a:stretch>
        </p:blipFill>
        <p:spPr>
          <a:xfrm>
            <a:off x="5668584" y="2122891"/>
            <a:ext cx="823488" cy="349189"/>
          </a:xfrm>
          <a:prstGeom prst="rect">
            <a:avLst/>
          </a:prstGeom>
        </p:spPr>
      </p:pic>
      <p:pic>
        <p:nvPicPr>
          <p:cNvPr id="10" name="Picture 9">
            <a:extLst>
              <a:ext uri="{FF2B5EF4-FFF2-40B4-BE49-F238E27FC236}">
                <a16:creationId xmlns:a16="http://schemas.microsoft.com/office/drawing/2014/main" id="{0A1FD6A2-6011-DC11-E594-4D782F6B6D28}"/>
              </a:ext>
            </a:extLst>
          </p:cNvPr>
          <p:cNvPicPr>
            <a:picLocks noChangeAspect="1"/>
          </p:cNvPicPr>
          <p:nvPr/>
        </p:nvPicPr>
        <p:blipFill>
          <a:blip r:embed="rId5"/>
          <a:stretch>
            <a:fillRect/>
          </a:stretch>
        </p:blipFill>
        <p:spPr>
          <a:xfrm>
            <a:off x="5550923" y="3439054"/>
            <a:ext cx="1068046" cy="793853"/>
          </a:xfrm>
          <a:prstGeom prst="rect">
            <a:avLst/>
          </a:prstGeom>
        </p:spPr>
      </p:pic>
      <p:pic>
        <p:nvPicPr>
          <p:cNvPr id="16" name="Picture 15">
            <a:extLst>
              <a:ext uri="{FF2B5EF4-FFF2-40B4-BE49-F238E27FC236}">
                <a16:creationId xmlns:a16="http://schemas.microsoft.com/office/drawing/2014/main" id="{510B7272-F430-917C-5BA5-EF04F8BCE008}"/>
              </a:ext>
            </a:extLst>
          </p:cNvPr>
          <p:cNvPicPr>
            <a:picLocks noChangeAspect="1"/>
          </p:cNvPicPr>
          <p:nvPr/>
        </p:nvPicPr>
        <p:blipFill>
          <a:blip r:embed="rId6"/>
          <a:stretch>
            <a:fillRect/>
          </a:stretch>
        </p:blipFill>
        <p:spPr>
          <a:xfrm>
            <a:off x="6921452" y="1575815"/>
            <a:ext cx="1697952" cy="1394972"/>
          </a:xfrm>
          <a:prstGeom prst="rect">
            <a:avLst/>
          </a:prstGeom>
        </p:spPr>
      </p:pic>
      <p:pic>
        <p:nvPicPr>
          <p:cNvPr id="24" name="Picture 23">
            <a:extLst>
              <a:ext uri="{FF2B5EF4-FFF2-40B4-BE49-F238E27FC236}">
                <a16:creationId xmlns:a16="http://schemas.microsoft.com/office/drawing/2014/main" id="{922CEA3A-C31A-F14E-EF19-A88D8F308802}"/>
              </a:ext>
            </a:extLst>
          </p:cNvPr>
          <p:cNvPicPr>
            <a:picLocks noChangeAspect="1"/>
          </p:cNvPicPr>
          <p:nvPr/>
        </p:nvPicPr>
        <p:blipFill>
          <a:blip r:embed="rId7"/>
          <a:stretch>
            <a:fillRect/>
          </a:stretch>
        </p:blipFill>
        <p:spPr>
          <a:xfrm>
            <a:off x="9350633" y="1533817"/>
            <a:ext cx="2126482" cy="1394972"/>
          </a:xfrm>
          <a:prstGeom prst="rect">
            <a:avLst/>
          </a:prstGeom>
        </p:spPr>
      </p:pic>
      <p:sp>
        <p:nvSpPr>
          <p:cNvPr id="25" name="Arrow: Right 24">
            <a:extLst>
              <a:ext uri="{FF2B5EF4-FFF2-40B4-BE49-F238E27FC236}">
                <a16:creationId xmlns:a16="http://schemas.microsoft.com/office/drawing/2014/main" id="{ED359281-AFA6-6AD8-CB97-0FCDF635E76C}"/>
              </a:ext>
            </a:extLst>
          </p:cNvPr>
          <p:cNvSpPr/>
          <p:nvPr/>
        </p:nvSpPr>
        <p:spPr>
          <a:xfrm>
            <a:off x="8732217" y="2133772"/>
            <a:ext cx="668308" cy="32742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67BD638-5F6E-9D1A-1E90-24FE26C565D2}"/>
              </a:ext>
            </a:extLst>
          </p:cNvPr>
          <p:cNvSpPr txBox="1"/>
          <p:nvPr/>
        </p:nvSpPr>
        <p:spPr>
          <a:xfrm>
            <a:off x="7009159" y="2881384"/>
            <a:ext cx="1555234" cy="523220"/>
          </a:xfrm>
          <a:prstGeom prst="rect">
            <a:avLst/>
          </a:prstGeom>
          <a:noFill/>
        </p:spPr>
        <p:txBody>
          <a:bodyPr wrap="none" rtlCol="0">
            <a:spAutoFit/>
          </a:bodyPr>
          <a:lstStyle/>
          <a:p>
            <a:pPr algn="ctr"/>
            <a:r>
              <a:rPr lang="en-US" sz="1400"/>
              <a:t>Ferroelectric FET</a:t>
            </a:r>
            <a:br>
              <a:rPr lang="en-US" sz="1400"/>
            </a:br>
            <a:r>
              <a:rPr lang="en-US" sz="1400"/>
              <a:t>200mV</a:t>
            </a:r>
          </a:p>
        </p:txBody>
      </p:sp>
      <p:sp>
        <p:nvSpPr>
          <p:cNvPr id="27" name="TextBox 26">
            <a:extLst>
              <a:ext uri="{FF2B5EF4-FFF2-40B4-BE49-F238E27FC236}">
                <a16:creationId xmlns:a16="http://schemas.microsoft.com/office/drawing/2014/main" id="{88832DF9-B39F-685B-FE13-B0F38BCC386E}"/>
              </a:ext>
            </a:extLst>
          </p:cNvPr>
          <p:cNvSpPr txBox="1"/>
          <p:nvPr/>
        </p:nvSpPr>
        <p:spPr>
          <a:xfrm>
            <a:off x="9227040" y="2907484"/>
            <a:ext cx="2155165" cy="523220"/>
          </a:xfrm>
          <a:prstGeom prst="rect">
            <a:avLst/>
          </a:prstGeom>
          <a:noFill/>
        </p:spPr>
        <p:txBody>
          <a:bodyPr wrap="square" rtlCol="0">
            <a:spAutoFit/>
          </a:bodyPr>
          <a:lstStyle/>
          <a:p>
            <a:pPr algn="ctr"/>
            <a:r>
              <a:rPr lang="en-US" sz="1400"/>
              <a:t>Spintronic (MESO)</a:t>
            </a:r>
            <a:br>
              <a:rPr lang="en-US" sz="1400"/>
            </a:br>
            <a:r>
              <a:rPr lang="en-US" sz="1400"/>
              <a:t>100mV</a:t>
            </a:r>
          </a:p>
        </p:txBody>
      </p:sp>
      <p:sp>
        <p:nvSpPr>
          <p:cNvPr id="5" name="TextBox 4">
            <a:extLst>
              <a:ext uri="{FF2B5EF4-FFF2-40B4-BE49-F238E27FC236}">
                <a16:creationId xmlns:a16="http://schemas.microsoft.com/office/drawing/2014/main" id="{A784025A-EB44-807C-53A4-C372C684EFA5}"/>
              </a:ext>
            </a:extLst>
          </p:cNvPr>
          <p:cNvSpPr txBox="1"/>
          <p:nvPr/>
        </p:nvSpPr>
        <p:spPr>
          <a:xfrm>
            <a:off x="6577309" y="1155884"/>
            <a:ext cx="3894015" cy="523220"/>
          </a:xfrm>
          <a:prstGeom prst="rect">
            <a:avLst/>
          </a:prstGeom>
          <a:noFill/>
        </p:spPr>
        <p:txBody>
          <a:bodyPr wrap="none" rtlCol="0">
            <a:spAutoFit/>
          </a:bodyPr>
          <a:lstStyle/>
          <a:p>
            <a:r>
              <a:rPr lang="en-US" sz="2800"/>
              <a:t>Beyond CMOS Devices</a:t>
            </a:r>
          </a:p>
        </p:txBody>
      </p:sp>
      <p:pic>
        <p:nvPicPr>
          <p:cNvPr id="32" name="Picture 31">
            <a:extLst>
              <a:ext uri="{FF2B5EF4-FFF2-40B4-BE49-F238E27FC236}">
                <a16:creationId xmlns:a16="http://schemas.microsoft.com/office/drawing/2014/main" id="{15E62F01-E3E3-8395-52C3-F1487FAF7A1D}"/>
              </a:ext>
            </a:extLst>
          </p:cNvPr>
          <p:cNvPicPr>
            <a:picLocks noChangeAspect="1"/>
          </p:cNvPicPr>
          <p:nvPr/>
        </p:nvPicPr>
        <p:blipFill>
          <a:blip r:embed="rId8"/>
          <a:stretch>
            <a:fillRect/>
          </a:stretch>
        </p:blipFill>
        <p:spPr>
          <a:xfrm>
            <a:off x="7486435" y="3337493"/>
            <a:ext cx="2980354" cy="928059"/>
          </a:xfrm>
          <a:prstGeom prst="rect">
            <a:avLst/>
          </a:prstGeom>
        </p:spPr>
      </p:pic>
      <p:sp>
        <p:nvSpPr>
          <p:cNvPr id="33" name="TextBox 32">
            <a:extLst>
              <a:ext uri="{FF2B5EF4-FFF2-40B4-BE49-F238E27FC236}">
                <a16:creationId xmlns:a16="http://schemas.microsoft.com/office/drawing/2014/main" id="{B5F4B70C-0986-3D43-C3F8-0C1106199143}"/>
              </a:ext>
            </a:extLst>
          </p:cNvPr>
          <p:cNvSpPr txBox="1"/>
          <p:nvPr/>
        </p:nvSpPr>
        <p:spPr>
          <a:xfrm>
            <a:off x="7419699" y="4253948"/>
            <a:ext cx="2888932" cy="369332"/>
          </a:xfrm>
          <a:prstGeom prst="rect">
            <a:avLst/>
          </a:prstGeom>
          <a:noFill/>
        </p:spPr>
        <p:txBody>
          <a:bodyPr wrap="none" rtlCol="0">
            <a:spAutoFit/>
          </a:bodyPr>
          <a:lstStyle/>
          <a:p>
            <a:pPr algn="ctr"/>
            <a:r>
              <a:rPr lang="en-US"/>
              <a:t>Negative Capacitance FET</a:t>
            </a:r>
          </a:p>
        </p:txBody>
      </p:sp>
      <p:sp>
        <p:nvSpPr>
          <p:cNvPr id="35" name="Rectangle 34">
            <a:extLst>
              <a:ext uri="{FF2B5EF4-FFF2-40B4-BE49-F238E27FC236}">
                <a16:creationId xmlns:a16="http://schemas.microsoft.com/office/drawing/2014/main" id="{4FAE5EF3-3D1F-AE5B-E9A0-8FBF6F4EE049}"/>
              </a:ext>
            </a:extLst>
          </p:cNvPr>
          <p:cNvSpPr/>
          <p:nvPr/>
        </p:nvSpPr>
        <p:spPr>
          <a:xfrm>
            <a:off x="986385" y="4409318"/>
            <a:ext cx="3198233" cy="167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70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700201B7-F6B2-7FDD-3AA9-AE327F50ED4D}"/>
              </a:ext>
            </a:extLst>
          </p:cNvPr>
          <p:cNvSpPr/>
          <p:nvPr/>
        </p:nvSpPr>
        <p:spPr>
          <a:xfrm>
            <a:off x="8412064" y="692706"/>
            <a:ext cx="3250243" cy="5537749"/>
          </a:xfrm>
          <a:prstGeom prst="roundRect">
            <a:avLst>
              <a:gd name="adj" fmla="val 14729"/>
            </a:avLst>
          </a:prstGeom>
          <a:solidFill>
            <a:srgbClr val="CBD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p:txBody>
      </p:sp>
      <p:sp>
        <p:nvSpPr>
          <p:cNvPr id="23" name="Rectangle: Rounded Corners 22">
            <a:extLst>
              <a:ext uri="{FF2B5EF4-FFF2-40B4-BE49-F238E27FC236}">
                <a16:creationId xmlns:a16="http://schemas.microsoft.com/office/drawing/2014/main" id="{2A654923-DCAB-EBC7-339F-EE384D8D16BA}"/>
              </a:ext>
            </a:extLst>
          </p:cNvPr>
          <p:cNvSpPr/>
          <p:nvPr/>
        </p:nvSpPr>
        <p:spPr>
          <a:xfrm>
            <a:off x="4994726" y="692707"/>
            <a:ext cx="3291840" cy="5537748"/>
          </a:xfrm>
          <a:prstGeom prst="roundRect">
            <a:avLst>
              <a:gd name="adj" fmla="val 14729"/>
            </a:avLst>
          </a:prstGeom>
          <a:solidFill>
            <a:srgbClr val="CBD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p:txBody>
      </p:sp>
      <p:sp>
        <p:nvSpPr>
          <p:cNvPr id="4" name="Rectangle: Rounded Corners 3">
            <a:extLst>
              <a:ext uri="{FF2B5EF4-FFF2-40B4-BE49-F238E27FC236}">
                <a16:creationId xmlns:a16="http://schemas.microsoft.com/office/drawing/2014/main" id="{51F731B7-8112-786E-036C-EFC87EAA3430}"/>
              </a:ext>
            </a:extLst>
          </p:cNvPr>
          <p:cNvSpPr/>
          <p:nvPr/>
        </p:nvSpPr>
        <p:spPr>
          <a:xfrm>
            <a:off x="1614319" y="692706"/>
            <a:ext cx="3291840" cy="5623031"/>
          </a:xfrm>
          <a:prstGeom prst="roundRect">
            <a:avLst>
              <a:gd name="adj" fmla="val 14729"/>
            </a:avLst>
          </a:prstGeom>
          <a:solidFill>
            <a:srgbClr val="CBD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p:txBody>
      </p:sp>
      <p:sp>
        <p:nvSpPr>
          <p:cNvPr id="2" name="Title 1">
            <a:extLst>
              <a:ext uri="{FF2B5EF4-FFF2-40B4-BE49-F238E27FC236}">
                <a16:creationId xmlns:a16="http://schemas.microsoft.com/office/drawing/2014/main" id="{D9A2AA2A-D662-C3F5-3B12-8D0458ED426A}"/>
              </a:ext>
            </a:extLst>
          </p:cNvPr>
          <p:cNvSpPr>
            <a:spLocks noGrp="1"/>
          </p:cNvSpPr>
          <p:nvPr>
            <p:ph type="title"/>
          </p:nvPr>
        </p:nvSpPr>
        <p:spPr>
          <a:xfrm>
            <a:off x="381000" y="0"/>
            <a:ext cx="11430000" cy="692706"/>
          </a:xfrm>
        </p:spPr>
        <p:txBody>
          <a:bodyPr>
            <a:normAutofit fontScale="90000"/>
          </a:bodyPr>
          <a:lstStyle/>
          <a:p>
            <a:r>
              <a:rPr lang="en-US"/>
              <a:t>How will Intel lead on perf/W?</a:t>
            </a:r>
          </a:p>
        </p:txBody>
      </p:sp>
      <p:sp>
        <p:nvSpPr>
          <p:cNvPr id="6" name="TextBox 5">
            <a:extLst>
              <a:ext uri="{FF2B5EF4-FFF2-40B4-BE49-F238E27FC236}">
                <a16:creationId xmlns:a16="http://schemas.microsoft.com/office/drawing/2014/main" id="{7CB777DD-09A4-AD8C-B127-42F6787E647D}"/>
              </a:ext>
            </a:extLst>
          </p:cNvPr>
          <p:cNvSpPr txBox="1"/>
          <p:nvPr/>
        </p:nvSpPr>
        <p:spPr>
          <a:xfrm>
            <a:off x="170880" y="3582476"/>
            <a:ext cx="11977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Approach</a:t>
            </a:r>
          </a:p>
        </p:txBody>
      </p:sp>
      <p:sp>
        <p:nvSpPr>
          <p:cNvPr id="7" name="TextBox 6">
            <a:extLst>
              <a:ext uri="{FF2B5EF4-FFF2-40B4-BE49-F238E27FC236}">
                <a16:creationId xmlns:a16="http://schemas.microsoft.com/office/drawing/2014/main" id="{A62FF40D-C018-9FFB-6437-89BCE5E1AE35}"/>
              </a:ext>
            </a:extLst>
          </p:cNvPr>
          <p:cNvSpPr txBox="1"/>
          <p:nvPr/>
        </p:nvSpPr>
        <p:spPr>
          <a:xfrm>
            <a:off x="339321" y="2124292"/>
            <a:ext cx="857927"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Beliefs</a:t>
            </a:r>
          </a:p>
        </p:txBody>
      </p:sp>
      <p:sp>
        <p:nvSpPr>
          <p:cNvPr id="8" name="TextBox 7">
            <a:extLst>
              <a:ext uri="{FF2B5EF4-FFF2-40B4-BE49-F238E27FC236}">
                <a16:creationId xmlns:a16="http://schemas.microsoft.com/office/drawing/2014/main" id="{FAA16A76-4729-DC77-6AC6-2C32E8FB78D1}"/>
              </a:ext>
            </a:extLst>
          </p:cNvPr>
          <p:cNvSpPr txBox="1"/>
          <p:nvPr/>
        </p:nvSpPr>
        <p:spPr>
          <a:xfrm>
            <a:off x="286503" y="5310221"/>
            <a:ext cx="7136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Risks</a:t>
            </a:r>
          </a:p>
        </p:txBody>
      </p:sp>
      <p:sp>
        <p:nvSpPr>
          <p:cNvPr id="14" name="Rectangle: Rounded Corners 13">
            <a:extLst>
              <a:ext uri="{FF2B5EF4-FFF2-40B4-BE49-F238E27FC236}">
                <a16:creationId xmlns:a16="http://schemas.microsoft.com/office/drawing/2014/main" id="{98B384D8-6A41-1D5F-2166-48EEB2F2BCF2}"/>
              </a:ext>
            </a:extLst>
          </p:cNvPr>
          <p:cNvSpPr/>
          <p:nvPr/>
        </p:nvSpPr>
        <p:spPr>
          <a:xfrm>
            <a:off x="1791454" y="1752193"/>
            <a:ext cx="2937571" cy="109515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Market won’t support (or reward) perf/core tradeoffs required to optimize for perf/W</a:t>
            </a:r>
          </a:p>
        </p:txBody>
      </p:sp>
      <p:sp>
        <p:nvSpPr>
          <p:cNvPr id="15" name="Rectangle: Rounded Corners 14">
            <a:extLst>
              <a:ext uri="{FF2B5EF4-FFF2-40B4-BE49-F238E27FC236}">
                <a16:creationId xmlns:a16="http://schemas.microsoft.com/office/drawing/2014/main" id="{83CBABC9-838A-20CA-09F7-2043AD22F0A9}"/>
              </a:ext>
            </a:extLst>
          </p:cNvPr>
          <p:cNvSpPr/>
          <p:nvPr/>
        </p:nvSpPr>
        <p:spPr>
          <a:xfrm>
            <a:off x="1791454" y="5033767"/>
            <a:ext cx="2937571" cy="109515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Intel loses to ARM-based solutions on perf/W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Fail  to meet RISE goals</a:t>
            </a:r>
          </a:p>
        </p:txBody>
      </p:sp>
      <p:sp>
        <p:nvSpPr>
          <p:cNvPr id="17" name="Rectangle: Rounded Corners 16">
            <a:extLst>
              <a:ext uri="{FF2B5EF4-FFF2-40B4-BE49-F238E27FC236}">
                <a16:creationId xmlns:a16="http://schemas.microsoft.com/office/drawing/2014/main" id="{DA884571-E821-BAE6-2499-98DF35F45DFE}"/>
              </a:ext>
            </a:extLst>
          </p:cNvPr>
          <p:cNvSpPr/>
          <p:nvPr/>
        </p:nvSpPr>
        <p:spPr>
          <a:xfrm>
            <a:off x="5171861" y="1752193"/>
            <a:ext cx="2937571" cy="109515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Market will reward perf/W differentiated CMOS ECORE;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“Wait and see” approach on Beyond CMOS</a:t>
            </a:r>
          </a:p>
        </p:txBody>
      </p:sp>
      <p:sp>
        <p:nvSpPr>
          <p:cNvPr id="18" name="Rectangle: Rounded Corners 17">
            <a:extLst>
              <a:ext uri="{FF2B5EF4-FFF2-40B4-BE49-F238E27FC236}">
                <a16:creationId xmlns:a16="http://schemas.microsoft.com/office/drawing/2014/main" id="{182C1D6B-AC7E-4EE1-F010-48CB79AD8D22}"/>
              </a:ext>
            </a:extLst>
          </p:cNvPr>
          <p:cNvSpPr/>
          <p:nvPr/>
        </p:nvSpPr>
        <p:spPr>
          <a:xfrm>
            <a:off x="5171861" y="5033767"/>
            <a:ext cx="2937571" cy="109515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Compete in CMOS core, but TSMC and design competitors lead transition to Beyond CMOS</a:t>
            </a:r>
          </a:p>
        </p:txBody>
      </p:sp>
      <p:sp>
        <p:nvSpPr>
          <p:cNvPr id="20" name="Rectangle: Rounded Corners 19">
            <a:extLst>
              <a:ext uri="{FF2B5EF4-FFF2-40B4-BE49-F238E27FC236}">
                <a16:creationId xmlns:a16="http://schemas.microsoft.com/office/drawing/2014/main" id="{F6DC68C7-1694-BB5D-683B-30FA58F08464}"/>
              </a:ext>
            </a:extLst>
          </p:cNvPr>
          <p:cNvSpPr/>
          <p:nvPr/>
        </p:nvSpPr>
        <p:spPr>
          <a:xfrm>
            <a:off x="8589199" y="1752193"/>
            <a:ext cx="2937571" cy="109515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Intel sees strategic opportunity to lead power efficiency breakthrough w/Beyond CMOS</a:t>
            </a:r>
          </a:p>
        </p:txBody>
      </p:sp>
      <p:sp>
        <p:nvSpPr>
          <p:cNvPr id="21" name="Rectangle: Rounded Corners 20">
            <a:extLst>
              <a:ext uri="{FF2B5EF4-FFF2-40B4-BE49-F238E27FC236}">
                <a16:creationId xmlns:a16="http://schemas.microsoft.com/office/drawing/2014/main" id="{3E9AD9A1-116E-3FBC-1341-297EF9F6638D}"/>
              </a:ext>
            </a:extLst>
          </p:cNvPr>
          <p:cNvSpPr/>
          <p:nvPr/>
        </p:nvSpPr>
        <p:spPr>
          <a:xfrm>
            <a:off x="8589199" y="5033767"/>
            <a:ext cx="2937571" cy="1095153"/>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Big bet on new technology.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IntelOne Display Regular"/>
              <a:cs typeface="Arial"/>
            </a:endParaRPr>
          </a:p>
        </p:txBody>
      </p:sp>
      <p:cxnSp>
        <p:nvCxnSpPr>
          <p:cNvPr id="25" name="Straight Connector 24">
            <a:extLst>
              <a:ext uri="{FF2B5EF4-FFF2-40B4-BE49-F238E27FC236}">
                <a16:creationId xmlns:a16="http://schemas.microsoft.com/office/drawing/2014/main" id="{73E128AC-695E-35FC-7118-93568198DACD}"/>
              </a:ext>
            </a:extLst>
          </p:cNvPr>
          <p:cNvCxnSpPr>
            <a:cxnSpLocks/>
          </p:cNvCxnSpPr>
          <p:nvPr/>
        </p:nvCxnSpPr>
        <p:spPr>
          <a:xfrm>
            <a:off x="1791454" y="785923"/>
            <a:ext cx="2937571" cy="528615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160157-BC6E-A3D7-8D65-02D1877FA43A}"/>
              </a:ext>
            </a:extLst>
          </p:cNvPr>
          <p:cNvCxnSpPr>
            <a:cxnSpLocks/>
          </p:cNvCxnSpPr>
          <p:nvPr/>
        </p:nvCxnSpPr>
        <p:spPr>
          <a:xfrm flipH="1">
            <a:off x="1765868" y="781958"/>
            <a:ext cx="2946263" cy="529011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8B3E75AB-6186-26B7-5951-81389AD61B4F}"/>
              </a:ext>
            </a:extLst>
          </p:cNvPr>
          <p:cNvSpPr/>
          <p:nvPr/>
        </p:nvSpPr>
        <p:spPr>
          <a:xfrm>
            <a:off x="4940836" y="627545"/>
            <a:ext cx="6785590" cy="5688195"/>
          </a:xfrm>
          <a:prstGeom prst="roundRect">
            <a:avLst>
              <a:gd name="adj" fmla="val 8802"/>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IntelOne Display Regular"/>
              <a:cs typeface="Arial"/>
            </a:endParaRPr>
          </a:p>
        </p:txBody>
      </p:sp>
      <p:sp>
        <p:nvSpPr>
          <p:cNvPr id="9" name="TextBox 8">
            <a:extLst>
              <a:ext uri="{FF2B5EF4-FFF2-40B4-BE49-F238E27FC236}">
                <a16:creationId xmlns:a16="http://schemas.microsoft.com/office/drawing/2014/main" id="{EE4A1A00-6605-CCF8-A8CF-600CFBEDE844}"/>
              </a:ext>
            </a:extLst>
          </p:cNvPr>
          <p:cNvSpPr txBox="1"/>
          <p:nvPr/>
        </p:nvSpPr>
        <p:spPr>
          <a:xfrm>
            <a:off x="2271025" y="718104"/>
            <a:ext cx="1978427" cy="523220"/>
          </a:xfrm>
          <a:prstGeom prst="rect">
            <a:avLst/>
          </a:prstGeom>
          <a:noFill/>
        </p:spPr>
        <p:txBody>
          <a:bodyPr wrap="none" rtlCol="0">
            <a:spAutoFit/>
          </a:bodyPr>
          <a:lstStyle/>
          <a:p>
            <a:r>
              <a:rPr lang="en-US" sz="2800"/>
              <a:t>Do Nothing</a:t>
            </a:r>
          </a:p>
        </p:txBody>
      </p:sp>
      <p:sp>
        <p:nvSpPr>
          <p:cNvPr id="10" name="TextBox 9">
            <a:extLst>
              <a:ext uri="{FF2B5EF4-FFF2-40B4-BE49-F238E27FC236}">
                <a16:creationId xmlns:a16="http://schemas.microsoft.com/office/drawing/2014/main" id="{A4D98752-0CE3-CCB8-FC7B-D6E925314B92}"/>
              </a:ext>
            </a:extLst>
          </p:cNvPr>
          <p:cNvSpPr txBox="1"/>
          <p:nvPr/>
        </p:nvSpPr>
        <p:spPr>
          <a:xfrm>
            <a:off x="5223431" y="718104"/>
            <a:ext cx="2834430" cy="523220"/>
          </a:xfrm>
          <a:prstGeom prst="rect">
            <a:avLst/>
          </a:prstGeom>
          <a:noFill/>
        </p:spPr>
        <p:txBody>
          <a:bodyPr wrap="none" rtlCol="0">
            <a:spAutoFit/>
          </a:bodyPr>
          <a:lstStyle/>
          <a:p>
            <a:r>
              <a:rPr lang="en-US" sz="2800"/>
              <a:t>Buy (More) Time</a:t>
            </a:r>
          </a:p>
        </p:txBody>
      </p:sp>
      <p:sp>
        <p:nvSpPr>
          <p:cNvPr id="12" name="TextBox 11">
            <a:extLst>
              <a:ext uri="{FF2B5EF4-FFF2-40B4-BE49-F238E27FC236}">
                <a16:creationId xmlns:a16="http://schemas.microsoft.com/office/drawing/2014/main" id="{5913F9A9-9718-DA9C-B97C-A535E03F6032}"/>
              </a:ext>
            </a:extLst>
          </p:cNvPr>
          <p:cNvSpPr txBox="1"/>
          <p:nvPr/>
        </p:nvSpPr>
        <p:spPr>
          <a:xfrm>
            <a:off x="8809288" y="692706"/>
            <a:ext cx="2775119" cy="954107"/>
          </a:xfrm>
          <a:prstGeom prst="rect">
            <a:avLst/>
          </a:prstGeom>
          <a:noFill/>
        </p:spPr>
        <p:txBody>
          <a:bodyPr wrap="none" rtlCol="0">
            <a:spAutoFit/>
          </a:bodyPr>
          <a:lstStyle/>
          <a:p>
            <a:pPr algn="ctr"/>
            <a:r>
              <a:rPr lang="en-US" sz="2800"/>
              <a:t>Lead the next</a:t>
            </a:r>
            <a:br>
              <a:rPr lang="en-US" sz="2800"/>
            </a:br>
            <a:r>
              <a:rPr lang="en-US" sz="2800"/>
              <a:t>perf/W inflection</a:t>
            </a:r>
          </a:p>
        </p:txBody>
      </p:sp>
      <p:grpSp>
        <p:nvGrpSpPr>
          <p:cNvPr id="43" name="Group 42">
            <a:extLst>
              <a:ext uri="{FF2B5EF4-FFF2-40B4-BE49-F238E27FC236}">
                <a16:creationId xmlns:a16="http://schemas.microsoft.com/office/drawing/2014/main" id="{42428ED0-14A0-77A9-AD66-3F9543A1D44F}"/>
              </a:ext>
            </a:extLst>
          </p:cNvPr>
          <p:cNvGrpSpPr/>
          <p:nvPr/>
        </p:nvGrpSpPr>
        <p:grpSpPr>
          <a:xfrm>
            <a:off x="5049176" y="3042312"/>
            <a:ext cx="6477594" cy="767104"/>
            <a:chOff x="5171860" y="1646813"/>
            <a:chExt cx="6600279" cy="767104"/>
          </a:xfrm>
        </p:grpSpPr>
        <p:sp>
          <p:nvSpPr>
            <p:cNvPr id="35" name="Rectangle 34">
              <a:extLst>
                <a:ext uri="{FF2B5EF4-FFF2-40B4-BE49-F238E27FC236}">
                  <a16:creationId xmlns:a16="http://schemas.microsoft.com/office/drawing/2014/main" id="{40324E49-56FA-EB77-C15F-4585A8E9FB10}"/>
                </a:ext>
              </a:extLst>
            </p:cNvPr>
            <p:cNvSpPr/>
            <p:nvPr/>
          </p:nvSpPr>
          <p:spPr>
            <a:xfrm>
              <a:off x="5171860" y="1646813"/>
              <a:ext cx="6600279" cy="7671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77BB48-61EC-33CC-A924-5B73C8414284}"/>
                </a:ext>
              </a:extLst>
            </p:cNvPr>
            <p:cNvSpPr/>
            <p:nvPr/>
          </p:nvSpPr>
          <p:spPr>
            <a:xfrm>
              <a:off x="5223431" y="1692594"/>
              <a:ext cx="1673006" cy="664026"/>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Low-V Process</a:t>
              </a:r>
            </a:p>
          </p:txBody>
        </p:sp>
        <p:sp>
          <p:nvSpPr>
            <p:cNvPr id="28" name="Rectangle 27">
              <a:extLst>
                <a:ext uri="{FF2B5EF4-FFF2-40B4-BE49-F238E27FC236}">
                  <a16:creationId xmlns:a16="http://schemas.microsoft.com/office/drawing/2014/main" id="{727F9846-2918-A7F4-29F5-B6EA15F18305}"/>
                </a:ext>
              </a:extLst>
            </p:cNvPr>
            <p:cNvSpPr/>
            <p:nvPr/>
          </p:nvSpPr>
          <p:spPr>
            <a:xfrm>
              <a:off x="7034540" y="1692594"/>
              <a:ext cx="2395390" cy="664027"/>
            </a:xfrm>
            <a:prstGeom prst="rect">
              <a:avLst/>
            </a:prstGeom>
            <a:solidFill>
              <a:srgbClr val="74300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Capacitance-optimized E-Core</a:t>
              </a:r>
            </a:p>
          </p:txBody>
        </p:sp>
        <p:sp>
          <p:nvSpPr>
            <p:cNvPr id="29" name="Rectangle 28">
              <a:extLst>
                <a:ext uri="{FF2B5EF4-FFF2-40B4-BE49-F238E27FC236}">
                  <a16:creationId xmlns:a16="http://schemas.microsoft.com/office/drawing/2014/main" id="{E4E2D197-9E72-80E0-CBDD-E5429617E052}"/>
                </a:ext>
              </a:extLst>
            </p:cNvPr>
            <p:cNvSpPr/>
            <p:nvPr/>
          </p:nvSpPr>
          <p:spPr>
            <a:xfrm>
              <a:off x="9474200" y="1692594"/>
              <a:ext cx="2228315" cy="664027"/>
            </a:xfrm>
            <a:prstGeom prst="rect">
              <a:avLst/>
            </a:prstGeom>
            <a:solidFill>
              <a:srgbClr val="472E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Synergistic Perf/W</a:t>
              </a:r>
              <a:br>
                <a:rPr lang="en-US" sz="1600"/>
              </a:br>
              <a:r>
                <a:rPr lang="en-US" sz="1600"/>
                <a:t>uArch Work</a:t>
              </a:r>
            </a:p>
          </p:txBody>
        </p:sp>
      </p:grpSp>
      <p:sp>
        <p:nvSpPr>
          <p:cNvPr id="32" name="Rectangle 31">
            <a:extLst>
              <a:ext uri="{FF2B5EF4-FFF2-40B4-BE49-F238E27FC236}">
                <a16:creationId xmlns:a16="http://schemas.microsoft.com/office/drawing/2014/main" id="{4980C476-1003-5E96-4728-E37C2FB51B73}"/>
              </a:ext>
            </a:extLst>
          </p:cNvPr>
          <p:cNvSpPr/>
          <p:nvPr/>
        </p:nvSpPr>
        <p:spPr>
          <a:xfrm>
            <a:off x="5083294" y="3914639"/>
            <a:ext cx="3116959" cy="324685"/>
          </a:xfrm>
          <a:prstGeom prst="rect">
            <a:avLst/>
          </a:prstGeom>
          <a:solidFill>
            <a:srgbClr val="472E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Low-V Specific uArch Work</a:t>
            </a:r>
          </a:p>
        </p:txBody>
      </p:sp>
      <p:sp>
        <p:nvSpPr>
          <p:cNvPr id="33" name="Rectangle 32">
            <a:extLst>
              <a:ext uri="{FF2B5EF4-FFF2-40B4-BE49-F238E27FC236}">
                <a16:creationId xmlns:a16="http://schemas.microsoft.com/office/drawing/2014/main" id="{8B1E6178-78F4-B98F-A89D-C1369EC2099A}"/>
              </a:ext>
            </a:extLst>
          </p:cNvPr>
          <p:cNvSpPr/>
          <p:nvPr/>
        </p:nvSpPr>
        <p:spPr>
          <a:xfrm>
            <a:off x="5083294" y="4292446"/>
            <a:ext cx="3116959" cy="511693"/>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Beyond CMOS</a:t>
            </a:r>
          </a:p>
          <a:p>
            <a:pPr algn="ctr"/>
            <a:r>
              <a:rPr lang="en-US" sz="1600"/>
              <a:t>(Including </a:t>
            </a:r>
            <a:r>
              <a:rPr lang="en-US" sz="1600" err="1"/>
              <a:t>Rearchitecture</a:t>
            </a:r>
            <a:r>
              <a:rPr lang="en-US" sz="1600"/>
              <a:t> Work)</a:t>
            </a:r>
          </a:p>
        </p:txBody>
      </p:sp>
      <p:sp>
        <p:nvSpPr>
          <p:cNvPr id="34" name="Rectangle 33">
            <a:extLst>
              <a:ext uri="{FF2B5EF4-FFF2-40B4-BE49-F238E27FC236}">
                <a16:creationId xmlns:a16="http://schemas.microsoft.com/office/drawing/2014/main" id="{47F36D0F-C66C-D587-62A1-DC3A73B0F69A}"/>
              </a:ext>
            </a:extLst>
          </p:cNvPr>
          <p:cNvSpPr/>
          <p:nvPr/>
        </p:nvSpPr>
        <p:spPr>
          <a:xfrm>
            <a:off x="8484602" y="3914639"/>
            <a:ext cx="3072806" cy="57922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Accelerated Beyond CMOS</a:t>
            </a:r>
          </a:p>
          <a:p>
            <a:pPr algn="ctr"/>
            <a:r>
              <a:rPr lang="en-US" sz="1600"/>
              <a:t>(Including </a:t>
            </a:r>
            <a:r>
              <a:rPr lang="en-US" sz="1600" err="1"/>
              <a:t>Rearchitecture</a:t>
            </a:r>
            <a:r>
              <a:rPr lang="en-US" sz="1600"/>
              <a:t> Work)</a:t>
            </a:r>
          </a:p>
        </p:txBody>
      </p:sp>
      <p:sp>
        <p:nvSpPr>
          <p:cNvPr id="36" name="Rectangle 35">
            <a:extLst>
              <a:ext uri="{FF2B5EF4-FFF2-40B4-BE49-F238E27FC236}">
                <a16:creationId xmlns:a16="http://schemas.microsoft.com/office/drawing/2014/main" id="{E2E2A44B-3CE4-0B40-8914-883952A8F1EE}"/>
              </a:ext>
            </a:extLst>
          </p:cNvPr>
          <p:cNvSpPr/>
          <p:nvPr/>
        </p:nvSpPr>
        <p:spPr>
          <a:xfrm>
            <a:off x="1707730" y="3540247"/>
            <a:ext cx="3116959" cy="70094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Continue reusing traditionally-optimized common core in server</a:t>
            </a:r>
          </a:p>
        </p:txBody>
      </p:sp>
      <p:cxnSp>
        <p:nvCxnSpPr>
          <p:cNvPr id="40" name="Straight Connector 39">
            <a:extLst>
              <a:ext uri="{FF2B5EF4-FFF2-40B4-BE49-F238E27FC236}">
                <a16:creationId xmlns:a16="http://schemas.microsoft.com/office/drawing/2014/main" id="{D90C3D69-E3F6-E323-F7B7-2BA01A2CB749}"/>
              </a:ext>
            </a:extLst>
          </p:cNvPr>
          <p:cNvCxnSpPr>
            <a:cxnSpLocks/>
          </p:cNvCxnSpPr>
          <p:nvPr/>
        </p:nvCxnSpPr>
        <p:spPr>
          <a:xfrm>
            <a:off x="286503" y="2960919"/>
            <a:ext cx="11695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4ED202-DB0B-4858-ABE5-479B35A6A319}"/>
              </a:ext>
            </a:extLst>
          </p:cNvPr>
          <p:cNvCxnSpPr>
            <a:cxnSpLocks/>
          </p:cNvCxnSpPr>
          <p:nvPr/>
        </p:nvCxnSpPr>
        <p:spPr>
          <a:xfrm>
            <a:off x="248436" y="4919773"/>
            <a:ext cx="11695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A16EFC5-4FA8-5865-094E-489BA41636BB}"/>
              </a:ext>
            </a:extLst>
          </p:cNvPr>
          <p:cNvCxnSpPr>
            <a:cxnSpLocks/>
          </p:cNvCxnSpPr>
          <p:nvPr/>
        </p:nvCxnSpPr>
        <p:spPr>
          <a:xfrm>
            <a:off x="286503" y="1627326"/>
            <a:ext cx="11695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58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 grpId="0" animBg="1"/>
      <p:bldP spid="6" grpId="0"/>
      <p:bldP spid="7" grpId="0"/>
      <p:bldP spid="8" grpId="0"/>
      <p:bldP spid="14" grpId="0" animBg="1"/>
      <p:bldP spid="15" grpId="0" animBg="1"/>
      <p:bldP spid="20" grpId="0" animBg="1"/>
      <p:bldP spid="21" grpId="0" animBg="1"/>
      <p:bldP spid="30" grpId="0" animBg="1"/>
      <p:bldP spid="9" grpId="0"/>
      <p:bldP spid="12" grpId="0"/>
      <p:bldP spid="34"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700201B7-F6B2-7FDD-3AA9-AE327F50ED4D}"/>
              </a:ext>
            </a:extLst>
          </p:cNvPr>
          <p:cNvSpPr/>
          <p:nvPr/>
        </p:nvSpPr>
        <p:spPr>
          <a:xfrm>
            <a:off x="8412064" y="692706"/>
            <a:ext cx="3250243" cy="5494937"/>
          </a:xfrm>
          <a:prstGeom prst="roundRect">
            <a:avLst>
              <a:gd name="adj" fmla="val 14729"/>
            </a:avLst>
          </a:prstGeom>
          <a:solidFill>
            <a:srgbClr val="CBD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p:txBody>
      </p:sp>
      <p:sp>
        <p:nvSpPr>
          <p:cNvPr id="23" name="Rectangle: Rounded Corners 22">
            <a:extLst>
              <a:ext uri="{FF2B5EF4-FFF2-40B4-BE49-F238E27FC236}">
                <a16:creationId xmlns:a16="http://schemas.microsoft.com/office/drawing/2014/main" id="{2A654923-DCAB-EBC7-339F-EE384D8D16BA}"/>
              </a:ext>
            </a:extLst>
          </p:cNvPr>
          <p:cNvSpPr/>
          <p:nvPr/>
        </p:nvSpPr>
        <p:spPr>
          <a:xfrm>
            <a:off x="5024661" y="701262"/>
            <a:ext cx="3291840" cy="5486381"/>
          </a:xfrm>
          <a:prstGeom prst="roundRect">
            <a:avLst>
              <a:gd name="adj" fmla="val 14729"/>
            </a:avLst>
          </a:prstGeom>
          <a:solidFill>
            <a:srgbClr val="CBD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p:txBody>
      </p:sp>
      <p:sp>
        <p:nvSpPr>
          <p:cNvPr id="4" name="Rectangle: Rounded Corners 3">
            <a:extLst>
              <a:ext uri="{FF2B5EF4-FFF2-40B4-BE49-F238E27FC236}">
                <a16:creationId xmlns:a16="http://schemas.microsoft.com/office/drawing/2014/main" id="{51F731B7-8112-786E-036C-EFC87EAA3430}"/>
              </a:ext>
            </a:extLst>
          </p:cNvPr>
          <p:cNvSpPr/>
          <p:nvPr/>
        </p:nvSpPr>
        <p:spPr>
          <a:xfrm>
            <a:off x="1653997" y="692706"/>
            <a:ext cx="3291840" cy="5494937"/>
          </a:xfrm>
          <a:prstGeom prst="roundRect">
            <a:avLst>
              <a:gd name="adj" fmla="val 14729"/>
            </a:avLst>
          </a:prstGeom>
          <a:solidFill>
            <a:srgbClr val="CBD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000000"/>
              </a:solidFill>
              <a:effectLst/>
              <a:uLnTx/>
              <a:uFillTx/>
              <a:latin typeface="IntelOne Display Regular"/>
              <a:cs typeface="Arial"/>
            </a:endParaRPr>
          </a:p>
        </p:txBody>
      </p:sp>
      <p:sp>
        <p:nvSpPr>
          <p:cNvPr id="2" name="Title 1">
            <a:extLst>
              <a:ext uri="{FF2B5EF4-FFF2-40B4-BE49-F238E27FC236}">
                <a16:creationId xmlns:a16="http://schemas.microsoft.com/office/drawing/2014/main" id="{D9A2AA2A-D662-C3F5-3B12-8D0458ED426A}"/>
              </a:ext>
            </a:extLst>
          </p:cNvPr>
          <p:cNvSpPr>
            <a:spLocks noGrp="1"/>
          </p:cNvSpPr>
          <p:nvPr>
            <p:ph type="title"/>
          </p:nvPr>
        </p:nvSpPr>
        <p:spPr>
          <a:xfrm>
            <a:off x="381000" y="0"/>
            <a:ext cx="11430000" cy="692706"/>
          </a:xfrm>
        </p:spPr>
        <p:txBody>
          <a:bodyPr>
            <a:normAutofit fontScale="90000"/>
          </a:bodyPr>
          <a:lstStyle/>
          <a:p>
            <a:r>
              <a:rPr lang="en-US"/>
              <a:t>Roadblocks and solutions</a:t>
            </a:r>
          </a:p>
        </p:txBody>
      </p:sp>
      <p:sp>
        <p:nvSpPr>
          <p:cNvPr id="7" name="TextBox 6">
            <a:extLst>
              <a:ext uri="{FF2B5EF4-FFF2-40B4-BE49-F238E27FC236}">
                <a16:creationId xmlns:a16="http://schemas.microsoft.com/office/drawing/2014/main" id="{A62FF40D-C018-9FFB-6437-89BCE5E1AE35}"/>
              </a:ext>
            </a:extLst>
          </p:cNvPr>
          <p:cNvSpPr txBox="1"/>
          <p:nvPr/>
        </p:nvSpPr>
        <p:spPr>
          <a:xfrm>
            <a:off x="137536" y="4888437"/>
            <a:ext cx="1239442" cy="58477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IntelOne Display Regular"/>
                <a:cs typeface="Arial"/>
              </a:rPr>
              <a:t>Roadblocks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IntelOne Display Regular"/>
                <a:cs typeface="Arial"/>
              </a:rPr>
              <a:t> &amp; Solutions</a:t>
            </a:r>
            <a:endParaRPr kumimoji="0" lang="en-US" sz="1600" b="0" i="0" u="none" strike="noStrike" kern="1200" cap="none" spc="0" normalizeH="0" baseline="0" noProof="0">
              <a:ln>
                <a:noFill/>
              </a:ln>
              <a:solidFill>
                <a:srgbClr val="000000"/>
              </a:solidFill>
              <a:effectLst/>
              <a:uLnTx/>
              <a:uFillTx/>
              <a:latin typeface="IntelOne Display Regular"/>
              <a:cs typeface="Arial"/>
            </a:endParaRPr>
          </a:p>
        </p:txBody>
      </p:sp>
      <p:sp>
        <p:nvSpPr>
          <p:cNvPr id="14" name="Rectangle: Rounded Corners 13">
            <a:extLst>
              <a:ext uri="{FF2B5EF4-FFF2-40B4-BE49-F238E27FC236}">
                <a16:creationId xmlns:a16="http://schemas.microsoft.com/office/drawing/2014/main" id="{98B384D8-6A41-1D5F-2166-48EEB2F2BCF2}"/>
              </a:ext>
            </a:extLst>
          </p:cNvPr>
          <p:cNvSpPr/>
          <p:nvPr/>
        </p:nvSpPr>
        <p:spPr>
          <a:xfrm>
            <a:off x="1664520" y="4444146"/>
            <a:ext cx="3191437" cy="1365318"/>
          </a:xfrm>
          <a:prstGeom prst="roundRect">
            <a:avLst/>
          </a:prstGeom>
          <a:solidFill>
            <a:srgbClr val="0068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a:solidFill>
                  <a:srgbClr val="FFFFFF"/>
                </a:solidFill>
                <a:latin typeface="IntelOne Display Regular"/>
                <a:cs typeface="Arial"/>
              </a:rPr>
              <a:t>Client lead for process ramp</a:t>
            </a:r>
          </a:p>
          <a:p>
            <a:pPr marL="171450" marR="0" lvl="0" indent="-1714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a:solidFill>
                  <a:srgbClr val="FFFFFF"/>
                </a:solidFill>
                <a:latin typeface="IntelOne Display Regular"/>
                <a:cs typeface="Arial"/>
              </a:rPr>
              <a:t>Client compute</a:t>
            </a:r>
            <a:r>
              <a:rPr kumimoji="0" lang="en-US" sz="1600" b="0" i="0" u="none" strike="noStrike" kern="1200" cap="none" spc="0" normalizeH="0" noProof="0">
                <a:ln>
                  <a:noFill/>
                </a:ln>
                <a:solidFill>
                  <a:srgbClr val="FFFFFF"/>
                </a:solidFill>
                <a:effectLst/>
                <a:uLnTx/>
                <a:uFillTx/>
                <a:latin typeface="IntelOne Display Regular"/>
                <a:cs typeface="Arial"/>
              </a:rPr>
              <a:t> die analog prevents low-V process</a:t>
            </a:r>
          </a:p>
          <a:p>
            <a:pPr marL="171450" marR="0" lvl="0" indent="-1714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baseline="0">
                <a:solidFill>
                  <a:srgbClr val="FFFFFF"/>
                </a:solidFill>
                <a:latin typeface="IntelOne Display Regular"/>
                <a:cs typeface="Arial"/>
              </a:rPr>
              <a:t>Server must</a:t>
            </a:r>
            <a:r>
              <a:rPr lang="en-US" sz="1600">
                <a:solidFill>
                  <a:srgbClr val="FFFFFF"/>
                </a:solidFill>
                <a:latin typeface="IntelOne Display Regular"/>
                <a:cs typeface="Arial"/>
              </a:rPr>
              <a:t> reuse client cores</a:t>
            </a:r>
            <a:endParaRPr kumimoji="0" lang="en-US" sz="1600" b="0" i="0" u="none" strike="noStrike" kern="1200" cap="none" spc="0" normalizeH="0" baseline="0" noProof="0">
              <a:ln>
                <a:noFill/>
              </a:ln>
              <a:solidFill>
                <a:srgbClr val="FFFFFF"/>
              </a:solidFill>
              <a:effectLst/>
              <a:uLnTx/>
              <a:uFillTx/>
              <a:latin typeface="IntelOne Display Regular"/>
              <a:cs typeface="Arial"/>
            </a:endParaRPr>
          </a:p>
        </p:txBody>
      </p:sp>
      <p:sp>
        <p:nvSpPr>
          <p:cNvPr id="9" name="TextBox 8">
            <a:extLst>
              <a:ext uri="{FF2B5EF4-FFF2-40B4-BE49-F238E27FC236}">
                <a16:creationId xmlns:a16="http://schemas.microsoft.com/office/drawing/2014/main" id="{EE4A1A00-6605-CCF8-A8CF-600CFBEDE844}"/>
              </a:ext>
            </a:extLst>
          </p:cNvPr>
          <p:cNvSpPr txBox="1"/>
          <p:nvPr/>
        </p:nvSpPr>
        <p:spPr>
          <a:xfrm>
            <a:off x="2287858" y="829581"/>
            <a:ext cx="19447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noProof="0">
                <a:solidFill>
                  <a:srgbClr val="000000"/>
                </a:solidFill>
                <a:latin typeface="IntelOne Display Regular"/>
                <a:cs typeface="Arial"/>
              </a:rPr>
              <a:t>Status Quo</a:t>
            </a:r>
            <a:endParaRPr kumimoji="0" lang="en-US" sz="2800" b="0" i="0" u="none" strike="noStrike" kern="1200" cap="none" spc="0" normalizeH="0" baseline="0" noProof="0">
              <a:ln>
                <a:noFill/>
              </a:ln>
              <a:solidFill>
                <a:srgbClr val="000000"/>
              </a:solidFill>
              <a:effectLst/>
              <a:uLnTx/>
              <a:uFillTx/>
              <a:latin typeface="IntelOne Display Regular"/>
              <a:cs typeface="Arial"/>
            </a:endParaRPr>
          </a:p>
        </p:txBody>
      </p:sp>
      <p:sp>
        <p:nvSpPr>
          <p:cNvPr id="10" name="TextBox 9">
            <a:extLst>
              <a:ext uri="{FF2B5EF4-FFF2-40B4-BE49-F238E27FC236}">
                <a16:creationId xmlns:a16="http://schemas.microsoft.com/office/drawing/2014/main" id="{A4D98752-0CE3-CCB8-FC7B-D6E925314B92}"/>
              </a:ext>
            </a:extLst>
          </p:cNvPr>
          <p:cNvSpPr txBox="1"/>
          <p:nvPr/>
        </p:nvSpPr>
        <p:spPr>
          <a:xfrm>
            <a:off x="5443489" y="829581"/>
            <a:ext cx="241284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IntelOne Display Regular"/>
                <a:cs typeface="Arial"/>
              </a:rPr>
              <a:t>Server E-Core</a:t>
            </a:r>
            <a:endParaRPr kumimoji="0" lang="en-US" sz="2800" b="0" i="0" u="none" strike="noStrike" kern="1200" cap="none" spc="0" normalizeH="0" baseline="0" noProof="0">
              <a:ln>
                <a:noFill/>
              </a:ln>
              <a:solidFill>
                <a:srgbClr val="000000"/>
              </a:solidFill>
              <a:effectLst/>
              <a:uLnTx/>
              <a:uFillTx/>
              <a:latin typeface="IntelOne Display Regular"/>
              <a:cs typeface="Arial"/>
            </a:endParaRPr>
          </a:p>
        </p:txBody>
      </p:sp>
      <p:cxnSp>
        <p:nvCxnSpPr>
          <p:cNvPr id="40" name="Straight Connector 39">
            <a:extLst>
              <a:ext uri="{FF2B5EF4-FFF2-40B4-BE49-F238E27FC236}">
                <a16:creationId xmlns:a16="http://schemas.microsoft.com/office/drawing/2014/main" id="{D90C3D69-E3F6-E323-F7B7-2BA01A2CB749}"/>
              </a:ext>
            </a:extLst>
          </p:cNvPr>
          <p:cNvCxnSpPr>
            <a:cxnSpLocks/>
          </p:cNvCxnSpPr>
          <p:nvPr/>
        </p:nvCxnSpPr>
        <p:spPr>
          <a:xfrm>
            <a:off x="286503" y="4075931"/>
            <a:ext cx="11695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AD8DDAEF-158D-FC33-C49D-737116D31CE3}"/>
              </a:ext>
            </a:extLst>
          </p:cNvPr>
          <p:cNvSpPr/>
          <p:nvPr/>
        </p:nvSpPr>
        <p:spPr>
          <a:xfrm>
            <a:off x="1866533" y="1520536"/>
            <a:ext cx="2768810" cy="237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a:t>Traditionally Optimized</a:t>
            </a:r>
          </a:p>
        </p:txBody>
      </p:sp>
      <p:sp>
        <p:nvSpPr>
          <p:cNvPr id="73" name="TextBox 72">
            <a:extLst>
              <a:ext uri="{FF2B5EF4-FFF2-40B4-BE49-F238E27FC236}">
                <a16:creationId xmlns:a16="http://schemas.microsoft.com/office/drawing/2014/main" id="{54859405-A479-C806-A7F6-2BD6663ACDD4}"/>
              </a:ext>
            </a:extLst>
          </p:cNvPr>
          <p:cNvSpPr txBox="1"/>
          <p:nvPr/>
        </p:nvSpPr>
        <p:spPr>
          <a:xfrm>
            <a:off x="441115" y="1484134"/>
            <a:ext cx="95410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IntelOne Display Regular"/>
                <a:cs typeface="Arial"/>
              </a:rPr>
              <a:t>Process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00000"/>
                </a:solidFill>
                <a:latin typeface="IntelOne Display Regular"/>
                <a:cs typeface="Arial"/>
              </a:rPr>
              <a:t>Timeline</a:t>
            </a:r>
            <a:endParaRPr kumimoji="0" lang="en-US" sz="1600" b="0" i="0" u="none" strike="noStrike" kern="1200" cap="none" spc="0" normalizeH="0" baseline="0" noProof="0">
              <a:ln>
                <a:noFill/>
              </a:ln>
              <a:solidFill>
                <a:srgbClr val="000000"/>
              </a:solidFill>
              <a:effectLst/>
              <a:uLnTx/>
              <a:uFillTx/>
              <a:latin typeface="IntelOne Display Regular"/>
              <a:cs typeface="Arial"/>
            </a:endParaRPr>
          </a:p>
        </p:txBody>
      </p:sp>
      <p:sp>
        <p:nvSpPr>
          <p:cNvPr id="91" name="TextBox 90">
            <a:extLst>
              <a:ext uri="{FF2B5EF4-FFF2-40B4-BE49-F238E27FC236}">
                <a16:creationId xmlns:a16="http://schemas.microsoft.com/office/drawing/2014/main" id="{4C1B5978-3A63-347F-0A08-DAEE35E0908B}"/>
              </a:ext>
            </a:extLst>
          </p:cNvPr>
          <p:cNvSpPr txBox="1"/>
          <p:nvPr/>
        </p:nvSpPr>
        <p:spPr>
          <a:xfrm>
            <a:off x="137536" y="6187643"/>
            <a:ext cx="11879728" cy="246221"/>
          </a:xfrm>
          <a:prstGeom prst="rect">
            <a:avLst/>
          </a:prstGeom>
          <a:noFill/>
        </p:spPr>
        <p:txBody>
          <a:bodyPr wrap="square" rtlCol="0">
            <a:spAutoFit/>
          </a:bodyPr>
          <a:lstStyle/>
          <a:p>
            <a:r>
              <a:rPr lang="en-US" sz="1000"/>
              <a:t>Fine Print Assumptions:  “Analog” = Analog circuits that won’t tolerate VMAX FOM &lt;0.91V. Showing only key elements of die construction to illustrate dependencies, not full details/contents of each die.</a:t>
            </a:r>
          </a:p>
        </p:txBody>
      </p:sp>
      <p:sp>
        <p:nvSpPr>
          <p:cNvPr id="97" name="Rectangle 96">
            <a:extLst>
              <a:ext uri="{FF2B5EF4-FFF2-40B4-BE49-F238E27FC236}">
                <a16:creationId xmlns:a16="http://schemas.microsoft.com/office/drawing/2014/main" id="{84C8A6C1-B8B2-3B22-1C2D-B140510A0F7A}"/>
              </a:ext>
            </a:extLst>
          </p:cNvPr>
          <p:cNvSpPr/>
          <p:nvPr/>
        </p:nvSpPr>
        <p:spPr>
          <a:xfrm>
            <a:off x="5332778" y="1514807"/>
            <a:ext cx="2768810" cy="237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a:t>Traditionally Optimized</a:t>
            </a:r>
          </a:p>
        </p:txBody>
      </p:sp>
      <p:sp>
        <p:nvSpPr>
          <p:cNvPr id="99" name="Rectangle 98">
            <a:extLst>
              <a:ext uri="{FF2B5EF4-FFF2-40B4-BE49-F238E27FC236}">
                <a16:creationId xmlns:a16="http://schemas.microsoft.com/office/drawing/2014/main" id="{29AC7194-1284-0F48-BE5A-6CC1437DFAF2}"/>
              </a:ext>
            </a:extLst>
          </p:cNvPr>
          <p:cNvSpPr/>
          <p:nvPr/>
        </p:nvSpPr>
        <p:spPr>
          <a:xfrm>
            <a:off x="6017156" y="1793616"/>
            <a:ext cx="2080248" cy="2373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a:t>Low-V  Optimized</a:t>
            </a:r>
          </a:p>
        </p:txBody>
      </p:sp>
      <p:sp>
        <p:nvSpPr>
          <p:cNvPr id="102" name="TextBox 101">
            <a:extLst>
              <a:ext uri="{FF2B5EF4-FFF2-40B4-BE49-F238E27FC236}">
                <a16:creationId xmlns:a16="http://schemas.microsoft.com/office/drawing/2014/main" id="{AD256FDA-CDDC-DE4F-BAE4-4A1CB9DC47C6}"/>
              </a:ext>
            </a:extLst>
          </p:cNvPr>
          <p:cNvSpPr txBox="1"/>
          <p:nvPr/>
        </p:nvSpPr>
        <p:spPr>
          <a:xfrm>
            <a:off x="8649689" y="829581"/>
            <a:ext cx="28039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000000"/>
                </a:solidFill>
                <a:latin typeface="IntelOne Display Regular"/>
                <a:cs typeface="Arial"/>
              </a:rPr>
              <a:t>Lead with Low-V</a:t>
            </a:r>
            <a:endParaRPr kumimoji="0" lang="en-US" sz="2800" b="0" i="0" u="none" strike="noStrike" kern="1200" cap="none" spc="0" normalizeH="0" baseline="0" noProof="0">
              <a:ln>
                <a:noFill/>
              </a:ln>
              <a:solidFill>
                <a:srgbClr val="000000"/>
              </a:solidFill>
              <a:effectLst/>
              <a:uLnTx/>
              <a:uFillTx/>
              <a:latin typeface="IntelOne Display Regular"/>
              <a:cs typeface="Arial"/>
            </a:endParaRPr>
          </a:p>
        </p:txBody>
      </p:sp>
      <p:sp>
        <p:nvSpPr>
          <p:cNvPr id="103" name="Rectangle: Rounded Corners 102">
            <a:extLst>
              <a:ext uri="{FF2B5EF4-FFF2-40B4-BE49-F238E27FC236}">
                <a16:creationId xmlns:a16="http://schemas.microsoft.com/office/drawing/2014/main" id="{820DC667-D302-FFDC-66E9-EFEA9B69411D}"/>
              </a:ext>
            </a:extLst>
          </p:cNvPr>
          <p:cNvSpPr/>
          <p:nvPr/>
        </p:nvSpPr>
        <p:spPr>
          <a:xfrm>
            <a:off x="5100228" y="4438588"/>
            <a:ext cx="3092791" cy="136531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Dedicated server E-Core</a:t>
            </a:r>
            <a:r>
              <a:rPr kumimoji="0" lang="en-US" sz="1600" b="0" i="0" u="none" strike="noStrike" kern="1200" cap="none" spc="0" normalizeH="0" noProof="0">
                <a:ln>
                  <a:noFill/>
                </a:ln>
                <a:solidFill>
                  <a:srgbClr val="FFFFFF"/>
                </a:solidFill>
                <a:effectLst/>
                <a:uLnTx/>
                <a:uFillTx/>
                <a:latin typeface="IntelOne Display Regular"/>
                <a:cs typeface="Arial"/>
              </a:rPr>
              <a:t> hardening on low-V process</a:t>
            </a:r>
            <a:endParaRPr kumimoji="0" lang="en-US" sz="1600" b="0" i="0" u="none" strike="noStrike" kern="1200" cap="none" spc="0" normalizeH="0" baseline="0" noProof="0">
              <a:ln>
                <a:noFill/>
              </a:ln>
              <a:solidFill>
                <a:srgbClr val="FFFFFF"/>
              </a:solidFill>
              <a:effectLst/>
              <a:uLnTx/>
              <a:uFillTx/>
              <a:latin typeface="IntelOne Display Regular"/>
              <a:cs typeface="Arial"/>
            </a:endParaRPr>
          </a:p>
          <a:p>
            <a:pPr marL="171450" marR="0" lvl="0" indent="-1714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Likely follows later</a:t>
            </a:r>
          </a:p>
        </p:txBody>
      </p:sp>
      <p:sp>
        <p:nvSpPr>
          <p:cNvPr id="104" name="Rectangle: Rounded Corners 103">
            <a:extLst>
              <a:ext uri="{FF2B5EF4-FFF2-40B4-BE49-F238E27FC236}">
                <a16:creationId xmlns:a16="http://schemas.microsoft.com/office/drawing/2014/main" id="{8762D137-7CF0-8B8F-768E-0081A8C4634B}"/>
              </a:ext>
            </a:extLst>
          </p:cNvPr>
          <p:cNvSpPr/>
          <p:nvPr/>
        </p:nvSpPr>
        <p:spPr>
          <a:xfrm>
            <a:off x="8464894" y="4438588"/>
            <a:ext cx="3092791" cy="136531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a:solidFill>
                  <a:srgbClr val="FFFFFF"/>
                </a:solidFill>
                <a:latin typeface="IntelOne Display Regular"/>
                <a:cs typeface="Arial"/>
              </a:rPr>
              <a:t>Remove analog roadblocks</a:t>
            </a:r>
          </a:p>
          <a:p>
            <a:pPr marL="171450" marR="0" lvl="0" indent="-17145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IntelOne Display Regular"/>
                <a:cs typeface="Arial"/>
              </a:rPr>
              <a:t>Lead with low-V</a:t>
            </a:r>
            <a:r>
              <a:rPr kumimoji="0" lang="en-US" sz="1600" b="0" i="0" u="none" strike="noStrike" kern="1200" cap="none" spc="0" normalizeH="0" noProof="0">
                <a:ln>
                  <a:noFill/>
                </a:ln>
                <a:solidFill>
                  <a:srgbClr val="FFFFFF"/>
                </a:solidFill>
                <a:effectLst/>
                <a:uLnTx/>
                <a:uFillTx/>
                <a:latin typeface="IntelOne Display Regular"/>
                <a:cs typeface="Arial"/>
              </a:rPr>
              <a:t> process.</a:t>
            </a:r>
          </a:p>
        </p:txBody>
      </p:sp>
      <p:sp>
        <p:nvSpPr>
          <p:cNvPr id="124" name="Rectangle 123">
            <a:extLst>
              <a:ext uri="{FF2B5EF4-FFF2-40B4-BE49-F238E27FC236}">
                <a16:creationId xmlns:a16="http://schemas.microsoft.com/office/drawing/2014/main" id="{F523F108-7BBA-71ED-6989-644CE5AB2537}"/>
              </a:ext>
            </a:extLst>
          </p:cNvPr>
          <p:cNvSpPr/>
          <p:nvPr/>
        </p:nvSpPr>
        <p:spPr>
          <a:xfrm>
            <a:off x="8610159" y="1794762"/>
            <a:ext cx="2899018" cy="24849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a:t>Low-V  Optimized</a:t>
            </a:r>
          </a:p>
        </p:txBody>
      </p:sp>
      <p:sp>
        <p:nvSpPr>
          <p:cNvPr id="127" name="Rectangle 126">
            <a:extLst>
              <a:ext uri="{FF2B5EF4-FFF2-40B4-BE49-F238E27FC236}">
                <a16:creationId xmlns:a16="http://schemas.microsoft.com/office/drawing/2014/main" id="{53FE4622-AB55-D108-2A6B-9654A055065F}"/>
              </a:ext>
            </a:extLst>
          </p:cNvPr>
          <p:cNvSpPr/>
          <p:nvPr/>
        </p:nvSpPr>
        <p:spPr>
          <a:xfrm>
            <a:off x="9208008" y="1515791"/>
            <a:ext cx="2288273" cy="237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a:t>Traditionally Optimized</a:t>
            </a:r>
          </a:p>
        </p:txBody>
      </p:sp>
      <p:cxnSp>
        <p:nvCxnSpPr>
          <p:cNvPr id="129" name="Straight Arrow Connector 128">
            <a:extLst>
              <a:ext uri="{FF2B5EF4-FFF2-40B4-BE49-F238E27FC236}">
                <a16:creationId xmlns:a16="http://schemas.microsoft.com/office/drawing/2014/main" id="{447F8C22-F9F7-850C-A69E-717C0EBA2F72}"/>
              </a:ext>
            </a:extLst>
          </p:cNvPr>
          <p:cNvCxnSpPr>
            <a:cxnSpLocks/>
          </p:cNvCxnSpPr>
          <p:nvPr/>
        </p:nvCxnSpPr>
        <p:spPr>
          <a:xfrm>
            <a:off x="5329719" y="1912284"/>
            <a:ext cx="6664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4247F4A-0BB9-439F-0B6E-0B24848C19B9}"/>
              </a:ext>
            </a:extLst>
          </p:cNvPr>
          <p:cNvCxnSpPr>
            <a:cxnSpLocks/>
          </p:cNvCxnSpPr>
          <p:nvPr/>
        </p:nvCxnSpPr>
        <p:spPr>
          <a:xfrm>
            <a:off x="5328780" y="1822497"/>
            <a:ext cx="0" cy="179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20B13584-68FF-64F0-BFD7-380E042BA05C}"/>
              </a:ext>
            </a:extLst>
          </p:cNvPr>
          <p:cNvCxnSpPr>
            <a:cxnSpLocks/>
          </p:cNvCxnSpPr>
          <p:nvPr/>
        </p:nvCxnSpPr>
        <p:spPr>
          <a:xfrm>
            <a:off x="8625521" y="1633475"/>
            <a:ext cx="55082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3A90AB0-9BA1-2B73-E685-CD1A96F44192}"/>
              </a:ext>
            </a:extLst>
          </p:cNvPr>
          <p:cNvCxnSpPr>
            <a:cxnSpLocks/>
          </p:cNvCxnSpPr>
          <p:nvPr/>
        </p:nvCxnSpPr>
        <p:spPr>
          <a:xfrm>
            <a:off x="8614304" y="1543688"/>
            <a:ext cx="0" cy="179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D08E18-EAD5-68E4-840B-842D97755F53}"/>
              </a:ext>
            </a:extLst>
          </p:cNvPr>
          <p:cNvCxnSpPr>
            <a:cxnSpLocks/>
          </p:cNvCxnSpPr>
          <p:nvPr/>
        </p:nvCxnSpPr>
        <p:spPr>
          <a:xfrm>
            <a:off x="286503" y="1372547"/>
            <a:ext cx="11695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D91264-14B7-E277-9F81-139FAC070461}"/>
              </a:ext>
            </a:extLst>
          </p:cNvPr>
          <p:cNvCxnSpPr>
            <a:cxnSpLocks/>
          </p:cNvCxnSpPr>
          <p:nvPr/>
        </p:nvCxnSpPr>
        <p:spPr>
          <a:xfrm>
            <a:off x="286503" y="2214226"/>
            <a:ext cx="11695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47B9702-7993-83C9-9F99-21E4B6FF96D4}"/>
              </a:ext>
            </a:extLst>
          </p:cNvPr>
          <p:cNvSpPr/>
          <p:nvPr/>
        </p:nvSpPr>
        <p:spPr>
          <a:xfrm>
            <a:off x="1896003" y="2559872"/>
            <a:ext cx="1143230" cy="935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D82A7D-BE73-CED3-419E-4EEA2A60B654}"/>
              </a:ext>
            </a:extLst>
          </p:cNvPr>
          <p:cNvSpPr/>
          <p:nvPr/>
        </p:nvSpPr>
        <p:spPr>
          <a:xfrm>
            <a:off x="1965692" y="2639417"/>
            <a:ext cx="996583" cy="235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E-Core</a:t>
            </a:r>
          </a:p>
        </p:txBody>
      </p:sp>
      <p:sp>
        <p:nvSpPr>
          <p:cNvPr id="17" name="Rectangle 16">
            <a:extLst>
              <a:ext uri="{FF2B5EF4-FFF2-40B4-BE49-F238E27FC236}">
                <a16:creationId xmlns:a16="http://schemas.microsoft.com/office/drawing/2014/main" id="{8D76E883-9E21-9894-4529-6368D2B09076}"/>
              </a:ext>
            </a:extLst>
          </p:cNvPr>
          <p:cNvSpPr/>
          <p:nvPr/>
        </p:nvSpPr>
        <p:spPr>
          <a:xfrm>
            <a:off x="1965692" y="2915141"/>
            <a:ext cx="996583" cy="235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P-Core</a:t>
            </a:r>
          </a:p>
        </p:txBody>
      </p:sp>
      <p:sp>
        <p:nvSpPr>
          <p:cNvPr id="18" name="Rectangle 17">
            <a:extLst>
              <a:ext uri="{FF2B5EF4-FFF2-40B4-BE49-F238E27FC236}">
                <a16:creationId xmlns:a16="http://schemas.microsoft.com/office/drawing/2014/main" id="{5C16CF66-6EE6-CDC0-5AC6-B3A80B89DA0C}"/>
              </a:ext>
            </a:extLst>
          </p:cNvPr>
          <p:cNvSpPr/>
          <p:nvPr/>
        </p:nvSpPr>
        <p:spPr>
          <a:xfrm>
            <a:off x="1965692" y="3208302"/>
            <a:ext cx="996583" cy="235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Analog</a:t>
            </a:r>
          </a:p>
        </p:txBody>
      </p:sp>
      <p:sp>
        <p:nvSpPr>
          <p:cNvPr id="19" name="TextBox 18">
            <a:extLst>
              <a:ext uri="{FF2B5EF4-FFF2-40B4-BE49-F238E27FC236}">
                <a16:creationId xmlns:a16="http://schemas.microsoft.com/office/drawing/2014/main" id="{E4B62C8F-06E7-00D2-6E3B-428651F78253}"/>
              </a:ext>
            </a:extLst>
          </p:cNvPr>
          <p:cNvSpPr txBox="1"/>
          <p:nvPr/>
        </p:nvSpPr>
        <p:spPr>
          <a:xfrm>
            <a:off x="2103984" y="2259999"/>
            <a:ext cx="740758" cy="338554"/>
          </a:xfrm>
          <a:prstGeom prst="rect">
            <a:avLst/>
          </a:prstGeom>
          <a:noFill/>
        </p:spPr>
        <p:txBody>
          <a:bodyPr wrap="square" rtlCol="0">
            <a:spAutoFit/>
          </a:bodyPr>
          <a:lstStyle/>
          <a:p>
            <a:r>
              <a:rPr lang="en-US" sz="1600"/>
              <a:t>Client</a:t>
            </a:r>
          </a:p>
        </p:txBody>
      </p:sp>
      <p:sp>
        <p:nvSpPr>
          <p:cNvPr id="20" name="TextBox 19">
            <a:extLst>
              <a:ext uri="{FF2B5EF4-FFF2-40B4-BE49-F238E27FC236}">
                <a16:creationId xmlns:a16="http://schemas.microsoft.com/office/drawing/2014/main" id="{0C9FE5F4-746F-0C31-2C9B-6CED4EA2032B}"/>
              </a:ext>
            </a:extLst>
          </p:cNvPr>
          <p:cNvSpPr txBox="1"/>
          <p:nvPr/>
        </p:nvSpPr>
        <p:spPr>
          <a:xfrm>
            <a:off x="3633387" y="2249605"/>
            <a:ext cx="926284" cy="338554"/>
          </a:xfrm>
          <a:prstGeom prst="rect">
            <a:avLst/>
          </a:prstGeom>
          <a:noFill/>
        </p:spPr>
        <p:txBody>
          <a:bodyPr wrap="square" rtlCol="0">
            <a:spAutoFit/>
          </a:bodyPr>
          <a:lstStyle/>
          <a:p>
            <a:r>
              <a:rPr lang="en-US" sz="1600"/>
              <a:t>Servers</a:t>
            </a:r>
          </a:p>
        </p:txBody>
      </p:sp>
      <p:sp>
        <p:nvSpPr>
          <p:cNvPr id="21" name="Rectangle 20">
            <a:extLst>
              <a:ext uri="{FF2B5EF4-FFF2-40B4-BE49-F238E27FC236}">
                <a16:creationId xmlns:a16="http://schemas.microsoft.com/office/drawing/2014/main" id="{4CFDE522-E10C-8ECF-6F63-80291FE50B87}"/>
              </a:ext>
            </a:extLst>
          </p:cNvPr>
          <p:cNvSpPr/>
          <p:nvPr/>
        </p:nvSpPr>
        <p:spPr>
          <a:xfrm>
            <a:off x="3505965" y="2588604"/>
            <a:ext cx="1143230" cy="3562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DF3830B-BBC3-4CD7-B7CC-76DD879AA5AA}"/>
              </a:ext>
            </a:extLst>
          </p:cNvPr>
          <p:cNvSpPr/>
          <p:nvPr/>
        </p:nvSpPr>
        <p:spPr>
          <a:xfrm>
            <a:off x="3575654" y="2652165"/>
            <a:ext cx="996583" cy="235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E-Core</a:t>
            </a:r>
          </a:p>
        </p:txBody>
      </p:sp>
      <p:sp>
        <p:nvSpPr>
          <p:cNvPr id="25" name="Rectangle 24">
            <a:extLst>
              <a:ext uri="{FF2B5EF4-FFF2-40B4-BE49-F238E27FC236}">
                <a16:creationId xmlns:a16="http://schemas.microsoft.com/office/drawing/2014/main" id="{115E3795-44A6-C094-E72E-CDA5A53F252D}"/>
              </a:ext>
            </a:extLst>
          </p:cNvPr>
          <p:cNvSpPr/>
          <p:nvPr/>
        </p:nvSpPr>
        <p:spPr>
          <a:xfrm>
            <a:off x="3505965" y="3052942"/>
            <a:ext cx="1143230" cy="356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F8AB269-4B7F-60E4-AFE4-BC3054C488D0}"/>
              </a:ext>
            </a:extLst>
          </p:cNvPr>
          <p:cNvSpPr/>
          <p:nvPr/>
        </p:nvSpPr>
        <p:spPr>
          <a:xfrm>
            <a:off x="3569144" y="3116501"/>
            <a:ext cx="996583" cy="235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P-Core</a:t>
            </a:r>
          </a:p>
        </p:txBody>
      </p:sp>
      <p:sp>
        <p:nvSpPr>
          <p:cNvPr id="27" name="TextBox 26">
            <a:extLst>
              <a:ext uri="{FF2B5EF4-FFF2-40B4-BE49-F238E27FC236}">
                <a16:creationId xmlns:a16="http://schemas.microsoft.com/office/drawing/2014/main" id="{96E13D63-F3D3-C76B-476E-A3F189DC5487}"/>
              </a:ext>
            </a:extLst>
          </p:cNvPr>
          <p:cNvSpPr txBox="1"/>
          <p:nvPr/>
        </p:nvSpPr>
        <p:spPr>
          <a:xfrm>
            <a:off x="71578" y="2655257"/>
            <a:ext cx="141371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IntelOne Display Regular"/>
                <a:cs typeface="Arial"/>
              </a:rPr>
              <a:t>Compute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00000"/>
                </a:solidFill>
                <a:latin typeface="IntelOne Display Regular"/>
                <a:cs typeface="Arial"/>
              </a:rPr>
              <a:t>Construction</a:t>
            </a:r>
            <a:endParaRPr kumimoji="0" lang="en-US" sz="1600" b="0" i="0" u="none" strike="noStrike" kern="1200" cap="none" spc="0" normalizeH="0" baseline="0" noProof="0">
              <a:ln>
                <a:noFill/>
              </a:ln>
              <a:solidFill>
                <a:srgbClr val="000000"/>
              </a:solidFill>
              <a:effectLst/>
              <a:uLnTx/>
              <a:uFillTx/>
              <a:latin typeface="IntelOne Display Regular"/>
              <a:cs typeface="Arial"/>
            </a:endParaRPr>
          </a:p>
        </p:txBody>
      </p:sp>
      <p:sp>
        <p:nvSpPr>
          <p:cNvPr id="28" name="Rectangle 27">
            <a:extLst>
              <a:ext uri="{FF2B5EF4-FFF2-40B4-BE49-F238E27FC236}">
                <a16:creationId xmlns:a16="http://schemas.microsoft.com/office/drawing/2014/main" id="{E6F13980-31C6-11CF-70DB-A30ED9340872}"/>
              </a:ext>
            </a:extLst>
          </p:cNvPr>
          <p:cNvSpPr/>
          <p:nvPr/>
        </p:nvSpPr>
        <p:spPr>
          <a:xfrm>
            <a:off x="5349001" y="2559872"/>
            <a:ext cx="1143230" cy="935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E79932B-2BD0-80C2-06BF-63B92F865CA1}"/>
              </a:ext>
            </a:extLst>
          </p:cNvPr>
          <p:cNvSpPr/>
          <p:nvPr/>
        </p:nvSpPr>
        <p:spPr>
          <a:xfrm>
            <a:off x="5418690" y="2639417"/>
            <a:ext cx="996583" cy="235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E-Core</a:t>
            </a:r>
          </a:p>
        </p:txBody>
      </p:sp>
      <p:sp>
        <p:nvSpPr>
          <p:cNvPr id="30" name="Rectangle 29">
            <a:extLst>
              <a:ext uri="{FF2B5EF4-FFF2-40B4-BE49-F238E27FC236}">
                <a16:creationId xmlns:a16="http://schemas.microsoft.com/office/drawing/2014/main" id="{24E951D7-F823-3A2C-3C6F-A8982018FCB1}"/>
              </a:ext>
            </a:extLst>
          </p:cNvPr>
          <p:cNvSpPr/>
          <p:nvPr/>
        </p:nvSpPr>
        <p:spPr>
          <a:xfrm>
            <a:off x="5418690" y="2915141"/>
            <a:ext cx="996583" cy="235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P-Core</a:t>
            </a:r>
          </a:p>
        </p:txBody>
      </p:sp>
      <p:sp>
        <p:nvSpPr>
          <p:cNvPr id="31" name="Rectangle 30">
            <a:extLst>
              <a:ext uri="{FF2B5EF4-FFF2-40B4-BE49-F238E27FC236}">
                <a16:creationId xmlns:a16="http://schemas.microsoft.com/office/drawing/2014/main" id="{A7B82A8C-5977-5E84-145E-E639B6F27360}"/>
              </a:ext>
            </a:extLst>
          </p:cNvPr>
          <p:cNvSpPr/>
          <p:nvPr/>
        </p:nvSpPr>
        <p:spPr>
          <a:xfrm>
            <a:off x="5418690" y="3208302"/>
            <a:ext cx="996583" cy="235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Analog</a:t>
            </a:r>
          </a:p>
        </p:txBody>
      </p:sp>
      <p:sp>
        <p:nvSpPr>
          <p:cNvPr id="32" name="TextBox 31">
            <a:extLst>
              <a:ext uri="{FF2B5EF4-FFF2-40B4-BE49-F238E27FC236}">
                <a16:creationId xmlns:a16="http://schemas.microsoft.com/office/drawing/2014/main" id="{2A33F8A5-63CC-922D-C622-72E9CAF4C24D}"/>
              </a:ext>
            </a:extLst>
          </p:cNvPr>
          <p:cNvSpPr txBox="1"/>
          <p:nvPr/>
        </p:nvSpPr>
        <p:spPr>
          <a:xfrm>
            <a:off x="5556982" y="2259999"/>
            <a:ext cx="740758" cy="338554"/>
          </a:xfrm>
          <a:prstGeom prst="rect">
            <a:avLst/>
          </a:prstGeom>
          <a:noFill/>
        </p:spPr>
        <p:txBody>
          <a:bodyPr wrap="square" rtlCol="0">
            <a:spAutoFit/>
          </a:bodyPr>
          <a:lstStyle/>
          <a:p>
            <a:r>
              <a:rPr lang="en-US" sz="1600"/>
              <a:t>Client</a:t>
            </a:r>
          </a:p>
        </p:txBody>
      </p:sp>
      <p:sp>
        <p:nvSpPr>
          <p:cNvPr id="33" name="TextBox 32">
            <a:extLst>
              <a:ext uri="{FF2B5EF4-FFF2-40B4-BE49-F238E27FC236}">
                <a16:creationId xmlns:a16="http://schemas.microsoft.com/office/drawing/2014/main" id="{20A278B3-7657-F6EA-54FF-9E5D35A4FEAE}"/>
              </a:ext>
            </a:extLst>
          </p:cNvPr>
          <p:cNvSpPr txBox="1"/>
          <p:nvPr/>
        </p:nvSpPr>
        <p:spPr>
          <a:xfrm>
            <a:off x="7086385" y="2249605"/>
            <a:ext cx="926284" cy="338554"/>
          </a:xfrm>
          <a:prstGeom prst="rect">
            <a:avLst/>
          </a:prstGeom>
          <a:noFill/>
        </p:spPr>
        <p:txBody>
          <a:bodyPr wrap="square" rtlCol="0">
            <a:spAutoFit/>
          </a:bodyPr>
          <a:lstStyle/>
          <a:p>
            <a:r>
              <a:rPr lang="en-US" sz="1600"/>
              <a:t>Servers</a:t>
            </a:r>
          </a:p>
        </p:txBody>
      </p:sp>
      <p:sp>
        <p:nvSpPr>
          <p:cNvPr id="34" name="Rectangle 33">
            <a:extLst>
              <a:ext uri="{FF2B5EF4-FFF2-40B4-BE49-F238E27FC236}">
                <a16:creationId xmlns:a16="http://schemas.microsoft.com/office/drawing/2014/main" id="{A38868D1-057C-0FAD-4B02-18C01A82F1BA}"/>
              </a:ext>
            </a:extLst>
          </p:cNvPr>
          <p:cNvSpPr/>
          <p:nvPr/>
        </p:nvSpPr>
        <p:spPr>
          <a:xfrm>
            <a:off x="6958963" y="2588604"/>
            <a:ext cx="1143230" cy="3562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2E4A2AC-32D7-F0E4-5286-2B40E4E2766E}"/>
              </a:ext>
            </a:extLst>
          </p:cNvPr>
          <p:cNvSpPr/>
          <p:nvPr/>
        </p:nvSpPr>
        <p:spPr>
          <a:xfrm>
            <a:off x="6958963" y="3052942"/>
            <a:ext cx="1143230" cy="356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9F393E9-6471-A50D-C721-98DD8F9E3D54}"/>
              </a:ext>
            </a:extLst>
          </p:cNvPr>
          <p:cNvSpPr/>
          <p:nvPr/>
        </p:nvSpPr>
        <p:spPr>
          <a:xfrm>
            <a:off x="7022142" y="3116501"/>
            <a:ext cx="996583" cy="2350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P-Core</a:t>
            </a:r>
          </a:p>
        </p:txBody>
      </p:sp>
      <p:sp>
        <p:nvSpPr>
          <p:cNvPr id="38" name="Rectangle 37">
            <a:extLst>
              <a:ext uri="{FF2B5EF4-FFF2-40B4-BE49-F238E27FC236}">
                <a16:creationId xmlns:a16="http://schemas.microsoft.com/office/drawing/2014/main" id="{30CAB190-13FE-4B1B-D89A-CA4EEFA14551}"/>
              </a:ext>
            </a:extLst>
          </p:cNvPr>
          <p:cNvSpPr/>
          <p:nvPr/>
        </p:nvSpPr>
        <p:spPr>
          <a:xfrm>
            <a:off x="7022142" y="2649963"/>
            <a:ext cx="996583" cy="2350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E-Core</a:t>
            </a:r>
          </a:p>
        </p:txBody>
      </p:sp>
      <p:sp>
        <p:nvSpPr>
          <p:cNvPr id="42" name="Rectangle 41">
            <a:extLst>
              <a:ext uri="{FF2B5EF4-FFF2-40B4-BE49-F238E27FC236}">
                <a16:creationId xmlns:a16="http://schemas.microsoft.com/office/drawing/2014/main" id="{D42C8FF1-3C10-EB11-BCC6-F93E9DAEB412}"/>
              </a:ext>
            </a:extLst>
          </p:cNvPr>
          <p:cNvSpPr/>
          <p:nvPr/>
        </p:nvSpPr>
        <p:spPr>
          <a:xfrm>
            <a:off x="8696347" y="2574254"/>
            <a:ext cx="1143230" cy="645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C155181-AC99-FDC9-A746-BB5521FD2135}"/>
              </a:ext>
            </a:extLst>
          </p:cNvPr>
          <p:cNvSpPr/>
          <p:nvPr/>
        </p:nvSpPr>
        <p:spPr>
          <a:xfrm>
            <a:off x="8766036" y="2639417"/>
            <a:ext cx="996583" cy="2350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E-Core</a:t>
            </a:r>
          </a:p>
        </p:txBody>
      </p:sp>
      <p:sp>
        <p:nvSpPr>
          <p:cNvPr id="46" name="Rectangle 45">
            <a:extLst>
              <a:ext uri="{FF2B5EF4-FFF2-40B4-BE49-F238E27FC236}">
                <a16:creationId xmlns:a16="http://schemas.microsoft.com/office/drawing/2014/main" id="{096A9581-A869-6013-98AF-2B1DF6F3BF13}"/>
              </a:ext>
            </a:extLst>
          </p:cNvPr>
          <p:cNvSpPr/>
          <p:nvPr/>
        </p:nvSpPr>
        <p:spPr>
          <a:xfrm>
            <a:off x="8766036" y="2915141"/>
            <a:ext cx="996583" cy="2350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P-Core</a:t>
            </a:r>
          </a:p>
        </p:txBody>
      </p:sp>
      <p:sp>
        <p:nvSpPr>
          <p:cNvPr id="47" name="Rectangle 46">
            <a:extLst>
              <a:ext uri="{FF2B5EF4-FFF2-40B4-BE49-F238E27FC236}">
                <a16:creationId xmlns:a16="http://schemas.microsoft.com/office/drawing/2014/main" id="{CAABE09A-AB15-2AA4-20E9-F0F35A87B3EE}"/>
              </a:ext>
            </a:extLst>
          </p:cNvPr>
          <p:cNvSpPr/>
          <p:nvPr/>
        </p:nvSpPr>
        <p:spPr>
          <a:xfrm>
            <a:off x="8766035" y="3398044"/>
            <a:ext cx="996583" cy="2350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Analog</a:t>
            </a:r>
          </a:p>
        </p:txBody>
      </p:sp>
      <p:sp>
        <p:nvSpPr>
          <p:cNvPr id="48" name="TextBox 47">
            <a:extLst>
              <a:ext uri="{FF2B5EF4-FFF2-40B4-BE49-F238E27FC236}">
                <a16:creationId xmlns:a16="http://schemas.microsoft.com/office/drawing/2014/main" id="{C5E5182C-BC73-A55D-51B0-67CD2C840F43}"/>
              </a:ext>
            </a:extLst>
          </p:cNvPr>
          <p:cNvSpPr txBox="1"/>
          <p:nvPr/>
        </p:nvSpPr>
        <p:spPr>
          <a:xfrm>
            <a:off x="8904328" y="2259999"/>
            <a:ext cx="740758" cy="338554"/>
          </a:xfrm>
          <a:prstGeom prst="rect">
            <a:avLst/>
          </a:prstGeom>
          <a:noFill/>
        </p:spPr>
        <p:txBody>
          <a:bodyPr wrap="square" rtlCol="0">
            <a:spAutoFit/>
          </a:bodyPr>
          <a:lstStyle/>
          <a:p>
            <a:r>
              <a:rPr lang="en-US" sz="1600"/>
              <a:t>Client</a:t>
            </a:r>
          </a:p>
        </p:txBody>
      </p:sp>
      <p:sp>
        <p:nvSpPr>
          <p:cNvPr id="49" name="TextBox 48">
            <a:extLst>
              <a:ext uri="{FF2B5EF4-FFF2-40B4-BE49-F238E27FC236}">
                <a16:creationId xmlns:a16="http://schemas.microsoft.com/office/drawing/2014/main" id="{399D408E-A6D0-DFCE-3D4F-3A07019B38F3}"/>
              </a:ext>
            </a:extLst>
          </p:cNvPr>
          <p:cNvSpPr txBox="1"/>
          <p:nvPr/>
        </p:nvSpPr>
        <p:spPr>
          <a:xfrm>
            <a:off x="10433731" y="2249605"/>
            <a:ext cx="926284" cy="338554"/>
          </a:xfrm>
          <a:prstGeom prst="rect">
            <a:avLst/>
          </a:prstGeom>
          <a:noFill/>
        </p:spPr>
        <p:txBody>
          <a:bodyPr wrap="square" rtlCol="0">
            <a:spAutoFit/>
          </a:bodyPr>
          <a:lstStyle/>
          <a:p>
            <a:r>
              <a:rPr lang="en-US" sz="1600"/>
              <a:t>Servers</a:t>
            </a:r>
          </a:p>
        </p:txBody>
      </p:sp>
      <p:sp>
        <p:nvSpPr>
          <p:cNvPr id="50" name="Rectangle 49">
            <a:extLst>
              <a:ext uri="{FF2B5EF4-FFF2-40B4-BE49-F238E27FC236}">
                <a16:creationId xmlns:a16="http://schemas.microsoft.com/office/drawing/2014/main" id="{4A69E6B9-AA7B-D1E5-D5B4-410EB88810DA}"/>
              </a:ext>
            </a:extLst>
          </p:cNvPr>
          <p:cNvSpPr/>
          <p:nvPr/>
        </p:nvSpPr>
        <p:spPr>
          <a:xfrm>
            <a:off x="10306309" y="2588604"/>
            <a:ext cx="1143230" cy="3562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38344AA-1290-0A3F-1D70-B960202C6AA5}"/>
              </a:ext>
            </a:extLst>
          </p:cNvPr>
          <p:cNvSpPr/>
          <p:nvPr/>
        </p:nvSpPr>
        <p:spPr>
          <a:xfrm>
            <a:off x="10306309" y="3052942"/>
            <a:ext cx="1143230" cy="3562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D87E1AD-DC6C-7214-461C-824B5E49E343}"/>
              </a:ext>
            </a:extLst>
          </p:cNvPr>
          <p:cNvSpPr/>
          <p:nvPr/>
        </p:nvSpPr>
        <p:spPr>
          <a:xfrm>
            <a:off x="10369488" y="3116501"/>
            <a:ext cx="996583" cy="2350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P-Core</a:t>
            </a:r>
          </a:p>
        </p:txBody>
      </p:sp>
      <p:sp>
        <p:nvSpPr>
          <p:cNvPr id="54" name="Rectangle 53">
            <a:extLst>
              <a:ext uri="{FF2B5EF4-FFF2-40B4-BE49-F238E27FC236}">
                <a16:creationId xmlns:a16="http://schemas.microsoft.com/office/drawing/2014/main" id="{04389ED1-3737-46B4-270E-B1A3E3D775C1}"/>
              </a:ext>
            </a:extLst>
          </p:cNvPr>
          <p:cNvSpPr/>
          <p:nvPr/>
        </p:nvSpPr>
        <p:spPr>
          <a:xfrm>
            <a:off x="10369488" y="2649963"/>
            <a:ext cx="996583" cy="23509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E-Core</a:t>
            </a:r>
          </a:p>
        </p:txBody>
      </p:sp>
      <p:sp>
        <p:nvSpPr>
          <p:cNvPr id="55" name="TextBox 54">
            <a:extLst>
              <a:ext uri="{FF2B5EF4-FFF2-40B4-BE49-F238E27FC236}">
                <a16:creationId xmlns:a16="http://schemas.microsoft.com/office/drawing/2014/main" id="{22517D4D-4EDE-19E5-D8A1-ED9A33358D24}"/>
              </a:ext>
            </a:extLst>
          </p:cNvPr>
          <p:cNvSpPr txBox="1"/>
          <p:nvPr/>
        </p:nvSpPr>
        <p:spPr>
          <a:xfrm>
            <a:off x="8435003" y="3588500"/>
            <a:ext cx="1709122" cy="338554"/>
          </a:xfrm>
          <a:prstGeom prst="rect">
            <a:avLst/>
          </a:prstGeom>
          <a:noFill/>
        </p:spPr>
        <p:txBody>
          <a:bodyPr wrap="none" rtlCol="0">
            <a:spAutoFit/>
          </a:bodyPr>
          <a:lstStyle/>
          <a:p>
            <a:r>
              <a:rPr lang="en-US" sz="1600"/>
              <a:t>(Disaggregated)</a:t>
            </a:r>
          </a:p>
        </p:txBody>
      </p:sp>
    </p:spTree>
    <p:extLst>
      <p:ext uri="{BB962C8B-B14F-4D97-AF65-F5344CB8AC3E}">
        <p14:creationId xmlns:p14="http://schemas.microsoft.com/office/powerpoint/2010/main" val="3005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3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3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4" grpId="0" animBg="1"/>
      <p:bldP spid="7" grpId="0"/>
      <p:bldP spid="14" grpId="0" animBg="1"/>
      <p:bldP spid="9" grpId="0"/>
      <p:bldP spid="10" grpId="0"/>
      <p:bldP spid="72" grpId="0" animBg="1"/>
      <p:bldP spid="73" grpId="0"/>
      <p:bldP spid="91" grpId="0"/>
      <p:bldP spid="97" grpId="0" animBg="1"/>
      <p:bldP spid="99" grpId="0" animBg="1"/>
      <p:bldP spid="102" grpId="0"/>
      <p:bldP spid="103" grpId="0" animBg="1"/>
      <p:bldP spid="104" grpId="0" animBg="1"/>
      <p:bldP spid="124" grpId="0" animBg="1"/>
      <p:bldP spid="127" grpId="0" animBg="1"/>
      <p:bldP spid="15" grpId="0" animBg="1"/>
      <p:bldP spid="16" grpId="0" animBg="1"/>
      <p:bldP spid="17" grpId="0" animBg="1"/>
      <p:bldP spid="18" grpId="0" animBg="1"/>
      <p:bldP spid="19" grpId="0"/>
      <p:bldP spid="20" grpId="0"/>
      <p:bldP spid="21" grpId="0" animBg="1"/>
      <p:bldP spid="22" grpId="0" animBg="1"/>
      <p:bldP spid="25" grpId="0" animBg="1"/>
      <p:bldP spid="26" grpId="0" animBg="1"/>
      <p:bldP spid="27" grpId="0"/>
      <p:bldP spid="28" grpId="0" animBg="1"/>
      <p:bldP spid="29" grpId="0" animBg="1"/>
      <p:bldP spid="30" grpId="0" animBg="1"/>
      <p:bldP spid="31" grpId="0" animBg="1"/>
      <p:bldP spid="32" grpId="0"/>
      <p:bldP spid="33" grpId="0"/>
      <p:bldP spid="34" grpId="0" animBg="1"/>
      <p:bldP spid="36" grpId="0" animBg="1"/>
      <p:bldP spid="37" grpId="0" animBg="1"/>
      <p:bldP spid="38" grpId="0" animBg="1"/>
      <p:bldP spid="42" grpId="0" animBg="1"/>
      <p:bldP spid="43" grpId="0" animBg="1"/>
      <p:bldP spid="46" grpId="0" animBg="1"/>
      <p:bldP spid="47" grpId="0" animBg="1"/>
      <p:bldP spid="48" grpId="0"/>
      <p:bldP spid="49" grpId="0"/>
      <p:bldP spid="50" grpId="0" animBg="1"/>
      <p:bldP spid="52" grpId="0" animBg="1"/>
      <p:bldP spid="53" grpId="0" animBg="1"/>
      <p:bldP spid="54" grpId="0" animBg="1"/>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5718-FEEB-8131-920B-8463874ECB1D}"/>
              </a:ext>
            </a:extLst>
          </p:cNvPr>
          <p:cNvSpPr>
            <a:spLocks noGrp="1"/>
          </p:cNvSpPr>
          <p:nvPr>
            <p:ph type="title"/>
          </p:nvPr>
        </p:nvSpPr>
        <p:spPr/>
        <p:txBody>
          <a:bodyPr/>
          <a:lstStyle/>
          <a:p>
            <a:r>
              <a:rPr lang="en-US"/>
              <a:t>Call to action: Lead on data center perf/W</a:t>
            </a:r>
          </a:p>
        </p:txBody>
      </p:sp>
      <p:sp>
        <p:nvSpPr>
          <p:cNvPr id="3" name="Content Placeholder 2">
            <a:extLst>
              <a:ext uri="{FF2B5EF4-FFF2-40B4-BE49-F238E27FC236}">
                <a16:creationId xmlns:a16="http://schemas.microsoft.com/office/drawing/2014/main" id="{239D55E8-A5F5-D079-C1C0-E49524B19A53}"/>
              </a:ext>
            </a:extLst>
          </p:cNvPr>
          <p:cNvSpPr>
            <a:spLocks noGrp="1"/>
          </p:cNvSpPr>
          <p:nvPr>
            <p:ph idx="1"/>
          </p:nvPr>
        </p:nvSpPr>
        <p:spPr>
          <a:xfrm>
            <a:off x="4514850" y="1416987"/>
            <a:ext cx="7629525" cy="4994456"/>
          </a:xfrm>
        </p:spPr>
        <p:txBody>
          <a:bodyPr>
            <a:normAutofit/>
          </a:bodyPr>
          <a:lstStyle/>
          <a:p>
            <a:r>
              <a:rPr lang="en-US"/>
              <a:t>Invest in a capacitance-optimized E-Core hardening of Arctic Wolf or Golden Eagle </a:t>
            </a:r>
          </a:p>
          <a:p>
            <a:endParaRPr lang="en-US"/>
          </a:p>
          <a:p>
            <a:r>
              <a:rPr lang="en-US"/>
              <a:t>Productize low-V process on 1280</a:t>
            </a:r>
          </a:p>
          <a:p>
            <a:pPr marL="457200" lvl="1" indent="0">
              <a:buNone/>
            </a:pPr>
            <a:r>
              <a:rPr lang="en-US"/>
              <a:t> </a:t>
            </a:r>
          </a:p>
          <a:p>
            <a:r>
              <a:rPr lang="en-US"/>
              <a:t>Define long-term perf/W leadership strategy</a:t>
            </a:r>
          </a:p>
          <a:p>
            <a:pPr lvl="1"/>
            <a:r>
              <a:rPr lang="en-US"/>
              <a:t>Can we lead with low-V optimized on 1282?</a:t>
            </a:r>
          </a:p>
          <a:p>
            <a:pPr lvl="1"/>
            <a:r>
              <a:rPr lang="en-US"/>
              <a:t>Timeline for commercialization of Beyond CMOS technology and investment in required </a:t>
            </a:r>
            <a:r>
              <a:rPr lang="en-US" err="1"/>
              <a:t>uArch</a:t>
            </a:r>
            <a:endParaRPr lang="en-US"/>
          </a:p>
          <a:p>
            <a:pPr lvl="1"/>
            <a:r>
              <a:rPr lang="en-US"/>
              <a:t>Roadmap to lead on perf/W until Beyond CMOS</a:t>
            </a:r>
          </a:p>
          <a:p>
            <a:pPr lvl="1"/>
            <a:endParaRPr lang="en-US"/>
          </a:p>
          <a:p>
            <a:endParaRPr lang="en-US"/>
          </a:p>
          <a:p>
            <a:endParaRPr lang="en-US"/>
          </a:p>
          <a:p>
            <a:endParaRPr lang="en-US"/>
          </a:p>
          <a:p>
            <a:endParaRPr lang="en-US"/>
          </a:p>
        </p:txBody>
      </p:sp>
      <p:pic>
        <p:nvPicPr>
          <p:cNvPr id="9" name="Picture 8">
            <a:extLst>
              <a:ext uri="{FF2B5EF4-FFF2-40B4-BE49-F238E27FC236}">
                <a16:creationId xmlns:a16="http://schemas.microsoft.com/office/drawing/2014/main" id="{26A1476C-00E0-BF6B-CE72-8A1E61434309}"/>
              </a:ext>
            </a:extLst>
          </p:cNvPr>
          <p:cNvPicPr>
            <a:picLocks noChangeAspect="1"/>
          </p:cNvPicPr>
          <p:nvPr/>
        </p:nvPicPr>
        <p:blipFill rotWithShape="1">
          <a:blip r:embed="rId3"/>
          <a:srcRect l="12774" t="6546" r="20850" b="8040"/>
          <a:stretch/>
        </p:blipFill>
        <p:spPr>
          <a:xfrm>
            <a:off x="490077" y="1235733"/>
            <a:ext cx="3554197" cy="32414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Rectangle 15">
            <a:extLst>
              <a:ext uri="{FF2B5EF4-FFF2-40B4-BE49-F238E27FC236}">
                <a16:creationId xmlns:a16="http://schemas.microsoft.com/office/drawing/2014/main" id="{B898EC26-BF4B-E832-C6A2-7C4C2A176711}"/>
              </a:ext>
            </a:extLst>
          </p:cNvPr>
          <p:cNvSpPr/>
          <p:nvPr/>
        </p:nvSpPr>
        <p:spPr>
          <a:xfrm>
            <a:off x="196850" y="6013450"/>
            <a:ext cx="4318000" cy="3238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00BE70-87DB-C754-82B8-CE32F80DD852}"/>
              </a:ext>
            </a:extLst>
          </p:cNvPr>
          <p:cNvSpPr/>
          <p:nvPr/>
        </p:nvSpPr>
        <p:spPr>
          <a:xfrm>
            <a:off x="572176" y="5824550"/>
            <a:ext cx="3389998" cy="182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C75FB9-3A9B-28CE-77D4-3B57D388804D}"/>
              </a:ext>
            </a:extLst>
          </p:cNvPr>
          <p:cNvSpPr/>
          <p:nvPr/>
        </p:nvSpPr>
        <p:spPr>
          <a:xfrm>
            <a:off x="572176" y="4535886"/>
            <a:ext cx="3389998" cy="182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3CDBCC-0F0B-D0F5-8839-44147EB72632}"/>
              </a:ext>
            </a:extLst>
          </p:cNvPr>
          <p:cNvSpPr/>
          <p:nvPr/>
        </p:nvSpPr>
        <p:spPr>
          <a:xfrm>
            <a:off x="762676" y="4718436"/>
            <a:ext cx="713924" cy="1106114"/>
          </a:xfrm>
          <a:prstGeom prst="rect">
            <a:avLst/>
          </a:prstGeom>
          <a:solidFill>
            <a:srgbClr val="45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328185-B225-9646-A14F-44193ED6B24A}"/>
              </a:ext>
            </a:extLst>
          </p:cNvPr>
          <p:cNvSpPr/>
          <p:nvPr/>
        </p:nvSpPr>
        <p:spPr>
          <a:xfrm>
            <a:off x="1913388" y="4718436"/>
            <a:ext cx="713924" cy="1106114"/>
          </a:xfrm>
          <a:prstGeom prst="rect">
            <a:avLst/>
          </a:prstGeom>
          <a:solidFill>
            <a:srgbClr val="743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C310A70-B016-25AD-4A32-65A41205789A}"/>
              </a:ext>
            </a:extLst>
          </p:cNvPr>
          <p:cNvSpPr/>
          <p:nvPr/>
        </p:nvSpPr>
        <p:spPr>
          <a:xfrm>
            <a:off x="3051400" y="4718436"/>
            <a:ext cx="713924" cy="1106114"/>
          </a:xfrm>
          <a:prstGeom prst="rect">
            <a:avLst/>
          </a:prstGeom>
          <a:solidFill>
            <a:srgbClr val="472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233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04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how to lay a herringbone brick path | Exterior brick, Brick walkway, House ...">
            <a:extLst>
              <a:ext uri="{FF2B5EF4-FFF2-40B4-BE49-F238E27FC236}">
                <a16:creationId xmlns:a16="http://schemas.microsoft.com/office/drawing/2014/main" id="{BD732372-A262-0B47-5D5C-4B9D3BF9EF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79" t="19806" b="34022"/>
          <a:stretch/>
        </p:blipFill>
        <p:spPr bwMode="auto">
          <a:xfrm>
            <a:off x="399479" y="3582304"/>
            <a:ext cx="5591084" cy="1709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data center with a large array of racks and some cyberpunk-style lighting with a 1024x512 size">
            <a:extLst>
              <a:ext uri="{FF2B5EF4-FFF2-40B4-BE49-F238E27FC236}">
                <a16:creationId xmlns:a16="http://schemas.microsoft.com/office/drawing/2014/main" id="{6A2DDB63-704E-A34A-1935-E429E0A40D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 t="33223" r="-118" b="23496"/>
          <a:stretch/>
        </p:blipFill>
        <p:spPr bwMode="auto">
          <a:xfrm>
            <a:off x="399479" y="1403772"/>
            <a:ext cx="5591084" cy="1969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5860B9-3A33-4466-96B6-F7481A041DF9}"/>
              </a:ext>
            </a:extLst>
          </p:cNvPr>
          <p:cNvSpPr>
            <a:spLocks noGrp="1"/>
          </p:cNvSpPr>
          <p:nvPr>
            <p:ph type="title"/>
          </p:nvPr>
        </p:nvSpPr>
        <p:spPr>
          <a:xfrm>
            <a:off x="-133835" y="108635"/>
            <a:ext cx="12248795" cy="1199822"/>
          </a:xfrm>
        </p:spPr>
        <p:txBody>
          <a:bodyPr>
            <a:normAutofit/>
          </a:bodyPr>
          <a:lstStyle/>
          <a:p>
            <a:r>
              <a:rPr lang="en-US"/>
              <a:t>Next “right-hand turn” imminent for perf/W</a:t>
            </a:r>
          </a:p>
        </p:txBody>
      </p:sp>
      <p:pic>
        <p:nvPicPr>
          <p:cNvPr id="18" name="Picture 17">
            <a:extLst>
              <a:ext uri="{FF2B5EF4-FFF2-40B4-BE49-F238E27FC236}">
                <a16:creationId xmlns:a16="http://schemas.microsoft.com/office/drawing/2014/main" id="{209BD685-3289-6DAD-08EA-68B00929D809}"/>
              </a:ext>
            </a:extLst>
          </p:cNvPr>
          <p:cNvPicPr>
            <a:picLocks noChangeAspect="1"/>
          </p:cNvPicPr>
          <p:nvPr/>
        </p:nvPicPr>
        <p:blipFill>
          <a:blip r:embed="rId5"/>
          <a:stretch>
            <a:fillRect/>
          </a:stretch>
        </p:blipFill>
        <p:spPr>
          <a:xfrm>
            <a:off x="6221135" y="3760414"/>
            <a:ext cx="1833489" cy="459608"/>
          </a:xfrm>
          <a:prstGeom prst="rect">
            <a:avLst/>
          </a:prstGeom>
        </p:spPr>
      </p:pic>
      <p:pic>
        <p:nvPicPr>
          <p:cNvPr id="20" name="Picture 19">
            <a:extLst>
              <a:ext uri="{FF2B5EF4-FFF2-40B4-BE49-F238E27FC236}">
                <a16:creationId xmlns:a16="http://schemas.microsoft.com/office/drawing/2014/main" id="{AD7A8A5F-4271-193D-6824-BE46CE9A49D0}"/>
              </a:ext>
            </a:extLst>
          </p:cNvPr>
          <p:cNvPicPr>
            <a:picLocks noChangeAspect="1"/>
          </p:cNvPicPr>
          <p:nvPr/>
        </p:nvPicPr>
        <p:blipFill>
          <a:blip r:embed="rId6"/>
          <a:stretch>
            <a:fillRect/>
          </a:stretch>
        </p:blipFill>
        <p:spPr>
          <a:xfrm>
            <a:off x="8230641" y="3760414"/>
            <a:ext cx="1809251" cy="946991"/>
          </a:xfrm>
          <a:prstGeom prst="rect">
            <a:avLst/>
          </a:prstGeom>
        </p:spPr>
      </p:pic>
      <p:pic>
        <p:nvPicPr>
          <p:cNvPr id="22" name="Picture 21">
            <a:extLst>
              <a:ext uri="{FF2B5EF4-FFF2-40B4-BE49-F238E27FC236}">
                <a16:creationId xmlns:a16="http://schemas.microsoft.com/office/drawing/2014/main" id="{11513CED-C4F6-3D29-082A-AB0902148748}"/>
              </a:ext>
            </a:extLst>
          </p:cNvPr>
          <p:cNvPicPr>
            <a:picLocks noChangeAspect="1"/>
          </p:cNvPicPr>
          <p:nvPr/>
        </p:nvPicPr>
        <p:blipFill>
          <a:blip r:embed="rId7"/>
          <a:stretch>
            <a:fillRect/>
          </a:stretch>
        </p:blipFill>
        <p:spPr>
          <a:xfrm>
            <a:off x="10205816" y="3760414"/>
            <a:ext cx="1722090" cy="1038721"/>
          </a:xfrm>
          <a:prstGeom prst="rect">
            <a:avLst/>
          </a:prstGeom>
        </p:spPr>
      </p:pic>
      <p:pic>
        <p:nvPicPr>
          <p:cNvPr id="24" name="Picture 23">
            <a:extLst>
              <a:ext uri="{FF2B5EF4-FFF2-40B4-BE49-F238E27FC236}">
                <a16:creationId xmlns:a16="http://schemas.microsoft.com/office/drawing/2014/main" id="{2BF8C73C-5E76-D9B7-F1AF-5A7E62BDC568}"/>
              </a:ext>
            </a:extLst>
          </p:cNvPr>
          <p:cNvPicPr>
            <a:picLocks noChangeAspect="1"/>
          </p:cNvPicPr>
          <p:nvPr/>
        </p:nvPicPr>
        <p:blipFill>
          <a:blip r:embed="rId8"/>
          <a:stretch>
            <a:fillRect/>
          </a:stretch>
        </p:blipFill>
        <p:spPr>
          <a:xfrm>
            <a:off x="6145426" y="4488611"/>
            <a:ext cx="1923334" cy="434813"/>
          </a:xfrm>
          <a:prstGeom prst="rect">
            <a:avLst/>
          </a:prstGeom>
        </p:spPr>
      </p:pic>
      <p:pic>
        <p:nvPicPr>
          <p:cNvPr id="26" name="Picture 25">
            <a:extLst>
              <a:ext uri="{FF2B5EF4-FFF2-40B4-BE49-F238E27FC236}">
                <a16:creationId xmlns:a16="http://schemas.microsoft.com/office/drawing/2014/main" id="{2C8968B0-2A2D-C8B4-06BA-181A0F385D9F}"/>
              </a:ext>
            </a:extLst>
          </p:cNvPr>
          <p:cNvPicPr>
            <a:picLocks noChangeAspect="1"/>
          </p:cNvPicPr>
          <p:nvPr/>
        </p:nvPicPr>
        <p:blipFill>
          <a:blip r:embed="rId9"/>
          <a:stretch>
            <a:fillRect/>
          </a:stretch>
        </p:blipFill>
        <p:spPr>
          <a:xfrm>
            <a:off x="8230641" y="4866358"/>
            <a:ext cx="1827177" cy="334629"/>
          </a:xfrm>
          <a:prstGeom prst="rect">
            <a:avLst/>
          </a:prstGeom>
        </p:spPr>
      </p:pic>
      <p:sp>
        <p:nvSpPr>
          <p:cNvPr id="4" name="Rectangle: Rounded Corners 3">
            <a:extLst>
              <a:ext uri="{FF2B5EF4-FFF2-40B4-BE49-F238E27FC236}">
                <a16:creationId xmlns:a16="http://schemas.microsoft.com/office/drawing/2014/main" id="{BF2BDEBE-AF79-E964-B7B6-6B213CF8E298}"/>
              </a:ext>
            </a:extLst>
          </p:cNvPr>
          <p:cNvSpPr/>
          <p:nvPr/>
        </p:nvSpPr>
        <p:spPr>
          <a:xfrm>
            <a:off x="466725" y="5359940"/>
            <a:ext cx="11420475" cy="9884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Intel as an IDM is uniquely positioned to LEAD – with a cultural/behavioral “right-hand turn” to prioritize perf/W</a:t>
            </a:r>
          </a:p>
        </p:txBody>
      </p:sp>
      <p:graphicFrame>
        <p:nvGraphicFramePr>
          <p:cNvPr id="5" name="Chart 4">
            <a:extLst>
              <a:ext uri="{FF2B5EF4-FFF2-40B4-BE49-F238E27FC236}">
                <a16:creationId xmlns:a16="http://schemas.microsoft.com/office/drawing/2014/main" id="{43815CCF-A025-0EE1-F6CB-1EF2C289B461}"/>
              </a:ext>
            </a:extLst>
          </p:cNvPr>
          <p:cNvGraphicFramePr>
            <a:graphicFrameLocks/>
          </p:cNvGraphicFramePr>
          <p:nvPr/>
        </p:nvGraphicFramePr>
        <p:xfrm>
          <a:off x="6960506" y="1080472"/>
          <a:ext cx="4550175" cy="2467394"/>
        </p:xfrm>
        <a:graphic>
          <a:graphicData uri="http://schemas.openxmlformats.org/drawingml/2006/chart">
            <c:chart xmlns:c="http://schemas.openxmlformats.org/drawingml/2006/chart" xmlns:r="http://schemas.openxmlformats.org/officeDocument/2006/relationships" r:id="rId10"/>
          </a:graphicData>
        </a:graphic>
      </p:graphicFrame>
      <p:sp>
        <p:nvSpPr>
          <p:cNvPr id="6" name="TextBox 1">
            <a:extLst>
              <a:ext uri="{FF2B5EF4-FFF2-40B4-BE49-F238E27FC236}">
                <a16:creationId xmlns:a16="http://schemas.microsoft.com/office/drawing/2014/main" id="{017D17A0-199D-2634-F436-090209393E80}"/>
              </a:ext>
            </a:extLst>
          </p:cNvPr>
          <p:cNvSpPr txBox="1"/>
          <p:nvPr/>
        </p:nvSpPr>
        <p:spPr>
          <a:xfrm rot="19884469">
            <a:off x="8177743" y="1882107"/>
            <a:ext cx="2337902" cy="37468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B050"/>
                </a:solidFill>
                <a:effectLst/>
                <a:uLnTx/>
                <a:uFillTx/>
                <a:latin typeface="IntelOne Display Regular"/>
                <a:cs typeface="Arial"/>
              </a:rPr>
              <a:t>Data Center Goals: 1.3x/18mo</a:t>
            </a:r>
          </a:p>
        </p:txBody>
      </p:sp>
    </p:spTree>
    <p:extLst>
      <p:ext uri="{BB962C8B-B14F-4D97-AF65-F5344CB8AC3E}">
        <p14:creationId xmlns:p14="http://schemas.microsoft.com/office/powerpoint/2010/main" val="2466407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34A92DB-590E-5119-30F5-6A942BCF46F1}"/>
              </a:ext>
            </a:extLst>
          </p:cNvPr>
          <p:cNvSpPr>
            <a:spLocks noGrp="1"/>
          </p:cNvSpPr>
          <p:nvPr>
            <p:ph type="title"/>
          </p:nvPr>
        </p:nvSpPr>
        <p:spPr>
          <a:xfrm>
            <a:off x="381000" y="221694"/>
            <a:ext cx="11430000" cy="1199822"/>
          </a:xfrm>
        </p:spPr>
        <p:txBody>
          <a:bodyPr>
            <a:normAutofit fontScale="90000"/>
          </a:bodyPr>
          <a:lstStyle/>
          <a:p>
            <a:r>
              <a:rPr lang="en-US"/>
              <a:t>The Vmin floor isn’t new, our proximity to it is</a:t>
            </a:r>
          </a:p>
        </p:txBody>
      </p:sp>
      <p:sp>
        <p:nvSpPr>
          <p:cNvPr id="9" name="TextBox 8">
            <a:extLst>
              <a:ext uri="{FF2B5EF4-FFF2-40B4-BE49-F238E27FC236}">
                <a16:creationId xmlns:a16="http://schemas.microsoft.com/office/drawing/2014/main" id="{598D1481-C5BB-A79C-84F6-F7063B8AFB6B}"/>
              </a:ext>
            </a:extLst>
          </p:cNvPr>
          <p:cNvSpPr txBox="1"/>
          <p:nvPr/>
        </p:nvSpPr>
        <p:spPr>
          <a:xfrm>
            <a:off x="130629" y="1425694"/>
            <a:ext cx="64399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Dennis Buss (VP Texas Instruments)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“When MOSFET Switches Become MOSFET Dimmers”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ISSCC 2002</a:t>
            </a:r>
          </a:p>
        </p:txBody>
      </p:sp>
      <p:pic>
        <p:nvPicPr>
          <p:cNvPr id="10" name="Picture 9">
            <a:extLst>
              <a:ext uri="{FF2B5EF4-FFF2-40B4-BE49-F238E27FC236}">
                <a16:creationId xmlns:a16="http://schemas.microsoft.com/office/drawing/2014/main" id="{D44FAEEE-1C72-5706-A2EF-EC6CC4F84252}"/>
              </a:ext>
            </a:extLst>
          </p:cNvPr>
          <p:cNvPicPr>
            <a:picLocks noChangeAspect="1"/>
          </p:cNvPicPr>
          <p:nvPr/>
        </p:nvPicPr>
        <p:blipFill>
          <a:blip r:embed="rId3"/>
          <a:stretch>
            <a:fillRect/>
          </a:stretch>
        </p:blipFill>
        <p:spPr>
          <a:xfrm>
            <a:off x="717007" y="2364583"/>
            <a:ext cx="5726824" cy="3616467"/>
          </a:xfrm>
          <a:prstGeom prst="rect">
            <a:avLst/>
          </a:prstGeom>
        </p:spPr>
      </p:pic>
      <p:pic>
        <p:nvPicPr>
          <p:cNvPr id="11" name="Picture 10">
            <a:extLst>
              <a:ext uri="{FF2B5EF4-FFF2-40B4-BE49-F238E27FC236}">
                <a16:creationId xmlns:a16="http://schemas.microsoft.com/office/drawing/2014/main" id="{25BF3620-9185-1FE1-FCFB-82E1CB4F0047}"/>
              </a:ext>
            </a:extLst>
          </p:cNvPr>
          <p:cNvPicPr>
            <a:picLocks noChangeAspect="1"/>
          </p:cNvPicPr>
          <p:nvPr/>
        </p:nvPicPr>
        <p:blipFill>
          <a:blip r:embed="rId4"/>
          <a:stretch>
            <a:fillRect/>
          </a:stretch>
        </p:blipFill>
        <p:spPr>
          <a:xfrm>
            <a:off x="7655455" y="3850363"/>
            <a:ext cx="2286000" cy="2277502"/>
          </a:xfrm>
          <a:prstGeom prst="rect">
            <a:avLst/>
          </a:prstGeom>
          <a:ln>
            <a:solidFill>
              <a:schemeClr val="tx1"/>
            </a:solidFill>
          </a:ln>
        </p:spPr>
      </p:pic>
      <p:pic>
        <p:nvPicPr>
          <p:cNvPr id="12" name="Picture 11">
            <a:extLst>
              <a:ext uri="{FF2B5EF4-FFF2-40B4-BE49-F238E27FC236}">
                <a16:creationId xmlns:a16="http://schemas.microsoft.com/office/drawing/2014/main" id="{4CBEE4A7-A5D6-8F62-8C1A-4C6634E19E69}"/>
              </a:ext>
            </a:extLst>
          </p:cNvPr>
          <p:cNvPicPr>
            <a:picLocks noChangeAspect="1"/>
          </p:cNvPicPr>
          <p:nvPr/>
        </p:nvPicPr>
        <p:blipFill>
          <a:blip r:embed="rId5"/>
          <a:stretch>
            <a:fillRect/>
          </a:stretch>
        </p:blipFill>
        <p:spPr>
          <a:xfrm>
            <a:off x="7655455" y="1339262"/>
            <a:ext cx="2286000" cy="2282531"/>
          </a:xfrm>
          <a:prstGeom prst="rect">
            <a:avLst/>
          </a:prstGeom>
          <a:ln>
            <a:solidFill>
              <a:schemeClr val="tx1"/>
            </a:solidFill>
          </a:ln>
        </p:spPr>
      </p:pic>
      <p:sp>
        <p:nvSpPr>
          <p:cNvPr id="13" name="Rectangle 12">
            <a:extLst>
              <a:ext uri="{FF2B5EF4-FFF2-40B4-BE49-F238E27FC236}">
                <a16:creationId xmlns:a16="http://schemas.microsoft.com/office/drawing/2014/main" id="{21D1B97B-D0A5-BE62-700A-33B2A6599721}"/>
              </a:ext>
            </a:extLst>
          </p:cNvPr>
          <p:cNvSpPr/>
          <p:nvPr/>
        </p:nvSpPr>
        <p:spPr>
          <a:xfrm>
            <a:off x="9533410" y="3179717"/>
            <a:ext cx="2250342" cy="569821"/>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&gt;20 years away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“No big deal”</a:t>
            </a:r>
          </a:p>
        </p:txBody>
      </p:sp>
      <p:sp>
        <p:nvSpPr>
          <p:cNvPr id="14" name="Rectangle 13">
            <a:extLst>
              <a:ext uri="{FF2B5EF4-FFF2-40B4-BE49-F238E27FC236}">
                <a16:creationId xmlns:a16="http://schemas.microsoft.com/office/drawing/2014/main" id="{BF1CB9EA-2E36-B8CA-FDBF-00AA7E686B46}"/>
              </a:ext>
            </a:extLst>
          </p:cNvPr>
          <p:cNvSpPr/>
          <p:nvPr/>
        </p:nvSpPr>
        <p:spPr>
          <a:xfrm>
            <a:off x="9533410" y="5737505"/>
            <a:ext cx="2250342" cy="569821"/>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&lt;7 years away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IntelOne Display Regular"/>
                <a:cs typeface="Arial"/>
              </a:rPr>
              <a:t>“Need a plan NOW”</a:t>
            </a:r>
          </a:p>
        </p:txBody>
      </p:sp>
    </p:spTree>
    <p:extLst>
      <p:ext uri="{BB962C8B-B14F-4D97-AF65-F5344CB8AC3E}">
        <p14:creationId xmlns:p14="http://schemas.microsoft.com/office/powerpoint/2010/main" val="83825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34A92DB-590E-5119-30F5-6A942BCF46F1}"/>
              </a:ext>
            </a:extLst>
          </p:cNvPr>
          <p:cNvSpPr>
            <a:spLocks noGrp="1"/>
          </p:cNvSpPr>
          <p:nvPr>
            <p:ph type="title"/>
          </p:nvPr>
        </p:nvSpPr>
        <p:spPr>
          <a:xfrm>
            <a:off x="381000" y="221694"/>
            <a:ext cx="11430000" cy="1199822"/>
          </a:xfrm>
        </p:spPr>
        <p:txBody>
          <a:bodyPr>
            <a:normAutofit/>
          </a:bodyPr>
          <a:lstStyle/>
          <a:p>
            <a:r>
              <a:rPr lang="en-US"/>
              <a:t>What is Vmin?</a:t>
            </a:r>
          </a:p>
        </p:txBody>
      </p:sp>
      <p:sp>
        <p:nvSpPr>
          <p:cNvPr id="6" name="Rectangle: Rounded Corners 5">
            <a:extLst>
              <a:ext uri="{FF2B5EF4-FFF2-40B4-BE49-F238E27FC236}">
                <a16:creationId xmlns:a16="http://schemas.microsoft.com/office/drawing/2014/main" id="{3CFB31F7-3E33-A98D-2F7C-C2909EDE11B0}"/>
              </a:ext>
            </a:extLst>
          </p:cNvPr>
          <p:cNvSpPr/>
          <p:nvPr/>
        </p:nvSpPr>
        <p:spPr>
          <a:xfrm>
            <a:off x="138007" y="2165345"/>
            <a:ext cx="5677577" cy="126365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a:solidFill>
                  <a:schemeClr val="tx1"/>
                </a:solidFill>
              </a:rPr>
              <a:t>Minimum voltage required to keep fundamental circuits robust</a:t>
            </a:r>
            <a:br>
              <a:rPr lang="en-US" sz="2400">
                <a:solidFill>
                  <a:schemeClr val="tx1"/>
                </a:solidFill>
              </a:rPr>
            </a:br>
            <a:r>
              <a:rPr lang="en-US" sz="2400">
                <a:solidFill>
                  <a:schemeClr val="tx1"/>
                </a:solidFill>
              </a:rPr>
              <a:t>with good yield.</a:t>
            </a:r>
          </a:p>
        </p:txBody>
      </p:sp>
      <p:sp>
        <p:nvSpPr>
          <p:cNvPr id="16" name="TextBox 15">
            <a:extLst>
              <a:ext uri="{FF2B5EF4-FFF2-40B4-BE49-F238E27FC236}">
                <a16:creationId xmlns:a16="http://schemas.microsoft.com/office/drawing/2014/main" id="{29742541-B809-1D72-6C19-3406D40C990B}"/>
              </a:ext>
            </a:extLst>
          </p:cNvPr>
          <p:cNvSpPr txBox="1"/>
          <p:nvPr/>
        </p:nvSpPr>
        <p:spPr>
          <a:xfrm>
            <a:off x="2672533" y="4534806"/>
            <a:ext cx="6704175" cy="1191816"/>
          </a:xfrm>
          <a:prstGeom prst="roundRect">
            <a:avLst/>
          </a:prstGeom>
          <a:noFill/>
          <a:ln w="12700">
            <a:solidFill>
              <a:schemeClr val="tx2"/>
            </a:solidFill>
          </a:ln>
        </p:spPr>
        <p:txBody>
          <a:bodyPr wrap="none" rtlCol="0">
            <a:spAutoFit/>
          </a:bodyPr>
          <a:lstStyle/>
          <a:p>
            <a:pPr algn="ctr"/>
            <a:r>
              <a:rPr lang="en-US" sz="3200"/>
              <a:t>For data center applications</a:t>
            </a:r>
            <a:br>
              <a:rPr lang="en-US" sz="3200"/>
            </a:br>
            <a:r>
              <a:rPr lang="en-US" sz="3200"/>
              <a:t>Tester Vmin @ 100C ≈ 400-450mV*</a:t>
            </a:r>
          </a:p>
        </p:txBody>
      </p:sp>
      <p:sp>
        <p:nvSpPr>
          <p:cNvPr id="17" name="TextBox 16">
            <a:extLst>
              <a:ext uri="{FF2B5EF4-FFF2-40B4-BE49-F238E27FC236}">
                <a16:creationId xmlns:a16="http://schemas.microsoft.com/office/drawing/2014/main" id="{152119AD-4617-91E1-AD0A-AF8EAC2637FB}"/>
              </a:ext>
            </a:extLst>
          </p:cNvPr>
          <p:cNvSpPr txBox="1"/>
          <p:nvPr/>
        </p:nvSpPr>
        <p:spPr>
          <a:xfrm>
            <a:off x="-53543" y="6152275"/>
            <a:ext cx="12156316" cy="276999"/>
          </a:xfrm>
          <a:prstGeom prst="rect">
            <a:avLst/>
          </a:prstGeom>
          <a:noFill/>
        </p:spPr>
        <p:txBody>
          <a:bodyPr wrap="square" rtlCol="0">
            <a:spAutoFit/>
          </a:bodyPr>
          <a:lstStyle/>
          <a:p>
            <a:pPr algn="ctr"/>
            <a:r>
              <a:rPr lang="en-US" sz="1200"/>
              <a:t>*Vmin here is quoted at 100C.  Does not include additional system-level voltage guardbanding.  Temperature compensation automatically increases the voltage for lower temperatures</a:t>
            </a:r>
          </a:p>
        </p:txBody>
      </p:sp>
      <p:sp>
        <p:nvSpPr>
          <p:cNvPr id="19" name="TextBox 18">
            <a:extLst>
              <a:ext uri="{FF2B5EF4-FFF2-40B4-BE49-F238E27FC236}">
                <a16:creationId xmlns:a16="http://schemas.microsoft.com/office/drawing/2014/main" id="{9D801EAC-6815-779B-865B-B78FF6441986}"/>
              </a:ext>
            </a:extLst>
          </p:cNvPr>
          <p:cNvSpPr txBox="1"/>
          <p:nvPr/>
        </p:nvSpPr>
        <p:spPr>
          <a:xfrm>
            <a:off x="725490" y="1437563"/>
            <a:ext cx="4642618" cy="861774"/>
          </a:xfrm>
          <a:prstGeom prst="rect">
            <a:avLst/>
          </a:prstGeom>
          <a:noFill/>
        </p:spPr>
        <p:txBody>
          <a:bodyPr wrap="none" rtlCol="0">
            <a:spAutoFit/>
          </a:bodyPr>
          <a:lstStyle/>
          <a:p>
            <a:r>
              <a:rPr lang="en-US" sz="3200">
                <a:solidFill>
                  <a:schemeClr val="tx2"/>
                </a:solidFill>
              </a:rPr>
              <a:t>Technology Node Sense</a:t>
            </a:r>
          </a:p>
          <a:p>
            <a:endParaRPr lang="en-US"/>
          </a:p>
        </p:txBody>
      </p:sp>
      <p:sp>
        <p:nvSpPr>
          <p:cNvPr id="20" name="TextBox 19">
            <a:extLst>
              <a:ext uri="{FF2B5EF4-FFF2-40B4-BE49-F238E27FC236}">
                <a16:creationId xmlns:a16="http://schemas.microsoft.com/office/drawing/2014/main" id="{5A694143-CC07-931C-AAA4-0CE2FD4981DF}"/>
              </a:ext>
            </a:extLst>
          </p:cNvPr>
          <p:cNvSpPr txBox="1"/>
          <p:nvPr/>
        </p:nvSpPr>
        <p:spPr>
          <a:xfrm>
            <a:off x="7638511" y="1529239"/>
            <a:ext cx="2834430" cy="861774"/>
          </a:xfrm>
          <a:prstGeom prst="rect">
            <a:avLst/>
          </a:prstGeom>
          <a:noFill/>
        </p:spPr>
        <p:txBody>
          <a:bodyPr wrap="none" rtlCol="0">
            <a:spAutoFit/>
          </a:bodyPr>
          <a:lstStyle/>
          <a:p>
            <a:r>
              <a:rPr lang="en-US" sz="3200">
                <a:solidFill>
                  <a:schemeClr val="tx2"/>
                </a:solidFill>
              </a:rPr>
              <a:t>Product Sense</a:t>
            </a:r>
          </a:p>
          <a:p>
            <a:endParaRPr lang="en-US"/>
          </a:p>
        </p:txBody>
      </p:sp>
      <p:sp>
        <p:nvSpPr>
          <p:cNvPr id="21" name="Rectangle: Rounded Corners 20">
            <a:extLst>
              <a:ext uri="{FF2B5EF4-FFF2-40B4-BE49-F238E27FC236}">
                <a16:creationId xmlns:a16="http://schemas.microsoft.com/office/drawing/2014/main" id="{07ABA95E-F81B-20BC-6B35-C7BB22597567}"/>
              </a:ext>
            </a:extLst>
          </p:cNvPr>
          <p:cNvSpPr/>
          <p:nvPr/>
        </p:nvSpPr>
        <p:spPr>
          <a:xfrm>
            <a:off x="6216938" y="2165345"/>
            <a:ext cx="5677577" cy="126365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a:solidFill>
                  <a:schemeClr val="tx1"/>
                </a:solidFill>
              </a:rPr>
              <a:t>Minimum productizable voltage for my specific product.</a:t>
            </a:r>
          </a:p>
        </p:txBody>
      </p:sp>
      <p:sp>
        <p:nvSpPr>
          <p:cNvPr id="22" name="TextBox 21">
            <a:extLst>
              <a:ext uri="{FF2B5EF4-FFF2-40B4-BE49-F238E27FC236}">
                <a16:creationId xmlns:a16="http://schemas.microsoft.com/office/drawing/2014/main" id="{59D74CCD-3918-E420-B975-FB7AF3DB50BD}"/>
              </a:ext>
            </a:extLst>
          </p:cNvPr>
          <p:cNvSpPr txBox="1"/>
          <p:nvPr/>
        </p:nvSpPr>
        <p:spPr>
          <a:xfrm>
            <a:off x="3540602" y="3888251"/>
            <a:ext cx="4968027" cy="584775"/>
          </a:xfrm>
          <a:prstGeom prst="rect">
            <a:avLst/>
          </a:prstGeom>
          <a:noFill/>
        </p:spPr>
        <p:txBody>
          <a:bodyPr wrap="none" rtlCol="0">
            <a:spAutoFit/>
          </a:bodyPr>
          <a:lstStyle/>
          <a:p>
            <a:r>
              <a:rPr lang="en-US" sz="3200">
                <a:solidFill>
                  <a:schemeClr val="tx2"/>
                </a:solidFill>
              </a:rPr>
              <a:t>Asymptotic Product Sense</a:t>
            </a:r>
          </a:p>
        </p:txBody>
      </p:sp>
    </p:spTree>
    <p:extLst>
      <p:ext uri="{BB962C8B-B14F-4D97-AF65-F5344CB8AC3E}">
        <p14:creationId xmlns:p14="http://schemas.microsoft.com/office/powerpoint/2010/main" val="34118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9" grpId="0"/>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7B4D5F-12C9-B6EA-4058-C20DA872C9F7}"/>
              </a:ext>
            </a:extLst>
          </p:cNvPr>
          <p:cNvPicPr>
            <a:picLocks noChangeAspect="1"/>
          </p:cNvPicPr>
          <p:nvPr/>
        </p:nvPicPr>
        <p:blipFill>
          <a:blip r:embed="rId3"/>
          <a:stretch>
            <a:fillRect/>
          </a:stretch>
        </p:blipFill>
        <p:spPr>
          <a:xfrm>
            <a:off x="5223333" y="1144661"/>
            <a:ext cx="1562318" cy="1314633"/>
          </a:xfrm>
          <a:prstGeom prst="rect">
            <a:avLst/>
          </a:prstGeom>
        </p:spPr>
      </p:pic>
      <p:cxnSp>
        <p:nvCxnSpPr>
          <p:cNvPr id="10" name="Straight Connector 9">
            <a:extLst>
              <a:ext uri="{FF2B5EF4-FFF2-40B4-BE49-F238E27FC236}">
                <a16:creationId xmlns:a16="http://schemas.microsoft.com/office/drawing/2014/main" id="{9B8A3B24-B353-2857-CDA1-6DFBE2EEBA8C}"/>
              </a:ext>
            </a:extLst>
          </p:cNvPr>
          <p:cNvCxnSpPr>
            <a:cxnSpLocks/>
          </p:cNvCxnSpPr>
          <p:nvPr/>
        </p:nvCxnSpPr>
        <p:spPr>
          <a:xfrm>
            <a:off x="2147777" y="5667066"/>
            <a:ext cx="910855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FEC8EBA-E7A7-0BB8-AB6C-CE40349EE789}"/>
              </a:ext>
            </a:extLst>
          </p:cNvPr>
          <p:cNvSpPr/>
          <p:nvPr/>
        </p:nvSpPr>
        <p:spPr>
          <a:xfrm>
            <a:off x="6522629" y="4773497"/>
            <a:ext cx="385188" cy="89356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C842CE-17A4-4BC3-0E7A-31E902EF4D38}"/>
              </a:ext>
            </a:extLst>
          </p:cNvPr>
          <p:cNvSpPr/>
          <p:nvPr/>
        </p:nvSpPr>
        <p:spPr>
          <a:xfrm>
            <a:off x="6522629" y="4085916"/>
            <a:ext cx="385188" cy="677616"/>
          </a:xfrm>
          <a:prstGeom prst="rect">
            <a:avLst/>
          </a:prstGeom>
          <a:solidFill>
            <a:srgbClr val="EDB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52D0F4D-68AC-5A6A-B140-5C405F5D22DF}"/>
              </a:ext>
            </a:extLst>
          </p:cNvPr>
          <p:cNvSpPr/>
          <p:nvPr/>
        </p:nvSpPr>
        <p:spPr>
          <a:xfrm>
            <a:off x="6522629" y="3248461"/>
            <a:ext cx="385188" cy="83745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D9BF44A-1CC5-CDC5-668C-A4AC693CC3CB}"/>
              </a:ext>
            </a:extLst>
          </p:cNvPr>
          <p:cNvCxnSpPr>
            <a:cxnSpLocks/>
          </p:cNvCxnSpPr>
          <p:nvPr/>
        </p:nvCxnSpPr>
        <p:spPr>
          <a:xfrm flipH="1">
            <a:off x="2568219" y="3248461"/>
            <a:ext cx="73271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FA6814F-AE1E-FBF3-C65F-F1FC2B151F26}"/>
              </a:ext>
            </a:extLst>
          </p:cNvPr>
          <p:cNvCxnSpPr/>
          <p:nvPr/>
        </p:nvCxnSpPr>
        <p:spPr>
          <a:xfrm flipV="1">
            <a:off x="2568220" y="1868689"/>
            <a:ext cx="0" cy="4049586"/>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197E7CC-E44C-D66F-D591-AF444CEFEA3D}"/>
              </a:ext>
            </a:extLst>
          </p:cNvPr>
          <p:cNvSpPr txBox="1"/>
          <p:nvPr/>
        </p:nvSpPr>
        <p:spPr>
          <a:xfrm rot="16200000">
            <a:off x="1596736" y="2360723"/>
            <a:ext cx="1573639" cy="369332"/>
          </a:xfrm>
          <a:prstGeom prst="rect">
            <a:avLst/>
          </a:prstGeom>
          <a:noFill/>
        </p:spPr>
        <p:txBody>
          <a:bodyPr wrap="square" rtlCol="0">
            <a:spAutoFit/>
          </a:bodyPr>
          <a:lstStyle/>
          <a:p>
            <a:pPr algn="ctr"/>
            <a:r>
              <a:rPr lang="en-US"/>
              <a:t>CPU Voltage</a:t>
            </a:r>
          </a:p>
        </p:txBody>
      </p:sp>
      <p:sp>
        <p:nvSpPr>
          <p:cNvPr id="36" name="Rectangle 35">
            <a:extLst>
              <a:ext uri="{FF2B5EF4-FFF2-40B4-BE49-F238E27FC236}">
                <a16:creationId xmlns:a16="http://schemas.microsoft.com/office/drawing/2014/main" id="{1BD1192D-E846-C8BF-DCA2-F7D5685B7B01}"/>
              </a:ext>
            </a:extLst>
          </p:cNvPr>
          <p:cNvSpPr/>
          <p:nvPr/>
        </p:nvSpPr>
        <p:spPr>
          <a:xfrm>
            <a:off x="6522631" y="2461042"/>
            <a:ext cx="385184" cy="78356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9FEDD81D-C61D-33B7-D217-D816BF2A1F12}"/>
              </a:ext>
            </a:extLst>
          </p:cNvPr>
          <p:cNvCxnSpPr>
            <a:cxnSpLocks/>
          </p:cNvCxnSpPr>
          <p:nvPr/>
        </p:nvCxnSpPr>
        <p:spPr>
          <a:xfrm flipH="1">
            <a:off x="2568219" y="2453626"/>
            <a:ext cx="73271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3CF90AA-517B-0AE4-69D0-E30683DE32D1}"/>
              </a:ext>
            </a:extLst>
          </p:cNvPr>
          <p:cNvSpPr txBox="1"/>
          <p:nvPr/>
        </p:nvSpPr>
        <p:spPr>
          <a:xfrm>
            <a:off x="8247806" y="2871373"/>
            <a:ext cx="1724531" cy="369332"/>
          </a:xfrm>
          <a:prstGeom prst="rect">
            <a:avLst/>
          </a:prstGeom>
          <a:noFill/>
        </p:spPr>
        <p:txBody>
          <a:bodyPr wrap="square" rtlCol="0">
            <a:spAutoFit/>
          </a:bodyPr>
          <a:lstStyle/>
          <a:p>
            <a:pPr algn="ctr"/>
            <a:r>
              <a:rPr lang="en-US"/>
              <a:t>Tester Vmin</a:t>
            </a:r>
          </a:p>
        </p:txBody>
      </p:sp>
      <p:sp>
        <p:nvSpPr>
          <p:cNvPr id="40" name="TextBox 39">
            <a:extLst>
              <a:ext uri="{FF2B5EF4-FFF2-40B4-BE49-F238E27FC236}">
                <a16:creationId xmlns:a16="http://schemas.microsoft.com/office/drawing/2014/main" id="{7384D56D-4028-8953-AA67-B9FA4CEEFC7A}"/>
              </a:ext>
            </a:extLst>
          </p:cNvPr>
          <p:cNvSpPr txBox="1"/>
          <p:nvPr/>
        </p:nvSpPr>
        <p:spPr>
          <a:xfrm>
            <a:off x="8189872" y="2089891"/>
            <a:ext cx="1840398" cy="369332"/>
          </a:xfrm>
          <a:prstGeom prst="rect">
            <a:avLst/>
          </a:prstGeom>
          <a:noFill/>
        </p:spPr>
        <p:txBody>
          <a:bodyPr wrap="square" rtlCol="0">
            <a:spAutoFit/>
          </a:bodyPr>
          <a:lstStyle/>
          <a:p>
            <a:pPr algn="ctr"/>
            <a:r>
              <a:rPr lang="en-US"/>
              <a:t>System Vmin</a:t>
            </a:r>
          </a:p>
        </p:txBody>
      </p:sp>
      <p:cxnSp>
        <p:nvCxnSpPr>
          <p:cNvPr id="28" name="Straight Arrow Connector 27">
            <a:extLst>
              <a:ext uri="{FF2B5EF4-FFF2-40B4-BE49-F238E27FC236}">
                <a16:creationId xmlns:a16="http://schemas.microsoft.com/office/drawing/2014/main" id="{B28E79AF-5E6D-5F6F-99F6-FFC8A0CAC59B}"/>
              </a:ext>
            </a:extLst>
          </p:cNvPr>
          <p:cNvCxnSpPr>
            <a:cxnSpLocks/>
            <a:endCxn id="15" idx="0"/>
          </p:cNvCxnSpPr>
          <p:nvPr/>
        </p:nvCxnSpPr>
        <p:spPr>
          <a:xfrm flipV="1">
            <a:off x="6715223" y="4773497"/>
            <a:ext cx="0" cy="89356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85E707D-56EA-155E-3D0C-DDD17D631E96}"/>
              </a:ext>
            </a:extLst>
          </p:cNvPr>
          <p:cNvCxnSpPr>
            <a:stCxn id="20" idx="0"/>
          </p:cNvCxnSpPr>
          <p:nvPr/>
        </p:nvCxnSpPr>
        <p:spPr>
          <a:xfrm>
            <a:off x="6715223" y="3248461"/>
            <a:ext cx="0" cy="3757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F6AD1FB-A96A-89AA-DDF3-0B1F49016130}"/>
              </a:ext>
            </a:extLst>
          </p:cNvPr>
          <p:cNvCxnSpPr>
            <a:stCxn id="20" idx="2"/>
          </p:cNvCxnSpPr>
          <p:nvPr/>
        </p:nvCxnSpPr>
        <p:spPr>
          <a:xfrm flipV="1">
            <a:off x="6715223" y="3686808"/>
            <a:ext cx="0" cy="3991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4ED5A82-C302-DD16-FEC5-FDEC0BB286CA}"/>
              </a:ext>
            </a:extLst>
          </p:cNvPr>
          <p:cNvSpPr txBox="1"/>
          <p:nvPr/>
        </p:nvSpPr>
        <p:spPr>
          <a:xfrm>
            <a:off x="7006347" y="5019382"/>
            <a:ext cx="1026242" cy="338554"/>
          </a:xfrm>
          <a:prstGeom prst="rect">
            <a:avLst/>
          </a:prstGeom>
          <a:noFill/>
        </p:spPr>
        <p:txBody>
          <a:bodyPr wrap="square" rtlCol="0">
            <a:spAutoFit/>
          </a:bodyPr>
          <a:lstStyle/>
          <a:p>
            <a:r>
              <a:rPr lang="en-US" sz="1600">
                <a:solidFill>
                  <a:srgbClr val="FF0000"/>
                </a:solidFill>
              </a:rPr>
              <a:t>BIGGER</a:t>
            </a:r>
          </a:p>
        </p:txBody>
      </p:sp>
      <p:sp>
        <p:nvSpPr>
          <p:cNvPr id="31" name="TextBox 30">
            <a:extLst>
              <a:ext uri="{FF2B5EF4-FFF2-40B4-BE49-F238E27FC236}">
                <a16:creationId xmlns:a16="http://schemas.microsoft.com/office/drawing/2014/main" id="{F497EA4C-86B5-2DC5-1B08-8979C4E0748D}"/>
              </a:ext>
            </a:extLst>
          </p:cNvPr>
          <p:cNvSpPr txBox="1"/>
          <p:nvPr/>
        </p:nvSpPr>
        <p:spPr>
          <a:xfrm>
            <a:off x="6986012" y="3503148"/>
            <a:ext cx="1172512" cy="338554"/>
          </a:xfrm>
          <a:prstGeom prst="rect">
            <a:avLst/>
          </a:prstGeom>
          <a:noFill/>
        </p:spPr>
        <p:txBody>
          <a:bodyPr wrap="square" rtlCol="0">
            <a:spAutoFit/>
          </a:bodyPr>
          <a:lstStyle/>
          <a:p>
            <a:r>
              <a:rPr lang="en-US" sz="1600">
                <a:solidFill>
                  <a:srgbClr val="00B050"/>
                </a:solidFill>
              </a:rPr>
              <a:t>SMALLER</a:t>
            </a:r>
          </a:p>
        </p:txBody>
      </p:sp>
      <p:sp>
        <p:nvSpPr>
          <p:cNvPr id="46" name="TextBox 45">
            <a:extLst>
              <a:ext uri="{FF2B5EF4-FFF2-40B4-BE49-F238E27FC236}">
                <a16:creationId xmlns:a16="http://schemas.microsoft.com/office/drawing/2014/main" id="{9189ACFE-A65A-E702-BAA1-F83F41A30C59}"/>
              </a:ext>
            </a:extLst>
          </p:cNvPr>
          <p:cNvSpPr txBox="1"/>
          <p:nvPr/>
        </p:nvSpPr>
        <p:spPr>
          <a:xfrm>
            <a:off x="-81395" y="6105716"/>
            <a:ext cx="5715000" cy="307777"/>
          </a:xfrm>
          <a:prstGeom prst="rect">
            <a:avLst/>
          </a:prstGeom>
          <a:noFill/>
        </p:spPr>
        <p:txBody>
          <a:bodyPr wrap="square" rtlCol="0">
            <a:spAutoFit/>
          </a:bodyPr>
          <a:lstStyle/>
          <a:p>
            <a:r>
              <a:rPr lang="en-US" sz="1400"/>
              <a:t>* Ignoring one-time competitive “fix” vs. TSMC in 1276/1278</a:t>
            </a:r>
          </a:p>
        </p:txBody>
      </p:sp>
      <p:sp>
        <p:nvSpPr>
          <p:cNvPr id="47" name="TextBox 46">
            <a:extLst>
              <a:ext uri="{FF2B5EF4-FFF2-40B4-BE49-F238E27FC236}">
                <a16:creationId xmlns:a16="http://schemas.microsoft.com/office/drawing/2014/main" id="{D286D4FB-9AAF-F771-347F-80CB3690F728}"/>
              </a:ext>
            </a:extLst>
          </p:cNvPr>
          <p:cNvSpPr txBox="1"/>
          <p:nvPr/>
        </p:nvSpPr>
        <p:spPr>
          <a:xfrm>
            <a:off x="6486631" y="6130641"/>
            <a:ext cx="5715000" cy="307777"/>
          </a:xfrm>
          <a:prstGeom prst="rect">
            <a:avLst/>
          </a:prstGeom>
          <a:noFill/>
        </p:spPr>
        <p:txBody>
          <a:bodyPr wrap="square" rtlCol="0">
            <a:spAutoFit/>
          </a:bodyPr>
          <a:lstStyle/>
          <a:p>
            <a:r>
              <a:rPr lang="en-US" sz="1400"/>
              <a:t>** Steeper  F vs. V at low V has historically caused guardband increases</a:t>
            </a:r>
          </a:p>
        </p:txBody>
      </p:sp>
      <p:sp>
        <p:nvSpPr>
          <p:cNvPr id="11" name="TextBox 10">
            <a:extLst>
              <a:ext uri="{FF2B5EF4-FFF2-40B4-BE49-F238E27FC236}">
                <a16:creationId xmlns:a16="http://schemas.microsoft.com/office/drawing/2014/main" id="{4D2CBF8D-F25D-3E89-681A-242CC5495577}"/>
              </a:ext>
            </a:extLst>
          </p:cNvPr>
          <p:cNvSpPr txBox="1"/>
          <p:nvPr/>
        </p:nvSpPr>
        <p:spPr>
          <a:xfrm>
            <a:off x="6995940" y="2703075"/>
            <a:ext cx="1095467" cy="338554"/>
          </a:xfrm>
          <a:prstGeom prst="rect">
            <a:avLst/>
          </a:prstGeom>
          <a:noFill/>
        </p:spPr>
        <p:txBody>
          <a:bodyPr wrap="square" rtlCol="0">
            <a:spAutoFit/>
          </a:bodyPr>
          <a:lstStyle/>
          <a:p>
            <a:r>
              <a:rPr lang="en-US" sz="1600">
                <a:solidFill>
                  <a:srgbClr val="FF0000"/>
                </a:solidFill>
              </a:rPr>
              <a:t>BIGGER**</a:t>
            </a:r>
            <a:endParaRPr lang="en-US" sz="1600"/>
          </a:p>
        </p:txBody>
      </p:sp>
      <p:sp>
        <p:nvSpPr>
          <p:cNvPr id="13" name="TextBox 12">
            <a:extLst>
              <a:ext uri="{FF2B5EF4-FFF2-40B4-BE49-F238E27FC236}">
                <a16:creationId xmlns:a16="http://schemas.microsoft.com/office/drawing/2014/main" id="{E27C615A-0C87-1ECB-B78C-4011CFD15772}"/>
              </a:ext>
            </a:extLst>
          </p:cNvPr>
          <p:cNvSpPr txBox="1"/>
          <p:nvPr/>
        </p:nvSpPr>
        <p:spPr>
          <a:xfrm>
            <a:off x="3098767" y="4804782"/>
            <a:ext cx="3387864" cy="830997"/>
          </a:xfrm>
          <a:prstGeom prst="rect">
            <a:avLst/>
          </a:prstGeom>
          <a:noFill/>
        </p:spPr>
        <p:txBody>
          <a:bodyPr wrap="square" rtlCol="0">
            <a:spAutoFit/>
          </a:bodyPr>
          <a:lstStyle/>
          <a:p>
            <a:r>
              <a:rPr lang="en-US" sz="2400">
                <a:solidFill>
                  <a:srgbClr val="FF0000"/>
                </a:solidFill>
              </a:rPr>
              <a:t>Threshold Voltage (Vt)</a:t>
            </a:r>
          </a:p>
          <a:p>
            <a:r>
              <a:rPr lang="en-US" sz="2400">
                <a:solidFill>
                  <a:srgbClr val="FF0000"/>
                </a:solidFill>
              </a:rPr>
              <a:t>     </a:t>
            </a:r>
            <a:r>
              <a:rPr lang="en-US">
                <a:solidFill>
                  <a:srgbClr val="FF0000"/>
                </a:solidFill>
              </a:rPr>
              <a:t>Controls Leakage @100C</a:t>
            </a:r>
          </a:p>
        </p:txBody>
      </p:sp>
      <p:sp>
        <p:nvSpPr>
          <p:cNvPr id="24" name="TextBox 23">
            <a:extLst>
              <a:ext uri="{FF2B5EF4-FFF2-40B4-BE49-F238E27FC236}">
                <a16:creationId xmlns:a16="http://schemas.microsoft.com/office/drawing/2014/main" id="{04D745F2-1A93-870B-789F-7DC21235648B}"/>
              </a:ext>
            </a:extLst>
          </p:cNvPr>
          <p:cNvSpPr txBox="1"/>
          <p:nvPr/>
        </p:nvSpPr>
        <p:spPr>
          <a:xfrm>
            <a:off x="2568219" y="4149761"/>
            <a:ext cx="3948517" cy="461665"/>
          </a:xfrm>
          <a:prstGeom prst="rect">
            <a:avLst/>
          </a:prstGeom>
          <a:noFill/>
        </p:spPr>
        <p:txBody>
          <a:bodyPr wrap="none" rtlCol="0">
            <a:spAutoFit/>
          </a:bodyPr>
          <a:lstStyle/>
          <a:p>
            <a:r>
              <a:rPr lang="en-US" sz="2400">
                <a:solidFill>
                  <a:srgbClr val="EDB200"/>
                </a:solidFill>
              </a:rPr>
              <a:t>Threshold Voltage Variation</a:t>
            </a:r>
          </a:p>
        </p:txBody>
      </p:sp>
      <p:sp>
        <p:nvSpPr>
          <p:cNvPr id="27" name="TextBox 26">
            <a:extLst>
              <a:ext uri="{FF2B5EF4-FFF2-40B4-BE49-F238E27FC236}">
                <a16:creationId xmlns:a16="http://schemas.microsoft.com/office/drawing/2014/main" id="{8382B398-4004-9D9D-A1B2-D428FA8BAE5F}"/>
              </a:ext>
            </a:extLst>
          </p:cNvPr>
          <p:cNvSpPr txBox="1"/>
          <p:nvPr/>
        </p:nvSpPr>
        <p:spPr>
          <a:xfrm>
            <a:off x="3653575" y="3312307"/>
            <a:ext cx="2182008" cy="738664"/>
          </a:xfrm>
          <a:prstGeom prst="rect">
            <a:avLst/>
          </a:prstGeom>
          <a:noFill/>
        </p:spPr>
        <p:txBody>
          <a:bodyPr wrap="none" rtlCol="0">
            <a:spAutoFit/>
          </a:bodyPr>
          <a:lstStyle/>
          <a:p>
            <a:pPr algn="ctr"/>
            <a:r>
              <a:rPr lang="en-US" sz="2400">
                <a:solidFill>
                  <a:srgbClr val="00B050"/>
                </a:solidFill>
              </a:rPr>
              <a:t>Overdrive</a:t>
            </a:r>
            <a:br>
              <a:rPr lang="en-US" sz="2400">
                <a:solidFill>
                  <a:srgbClr val="00B050"/>
                </a:solidFill>
              </a:rPr>
            </a:br>
            <a:r>
              <a:rPr lang="en-US">
                <a:solidFill>
                  <a:srgbClr val="00B050"/>
                </a:solidFill>
              </a:rPr>
              <a:t>Controls Frequency</a:t>
            </a:r>
          </a:p>
        </p:txBody>
      </p:sp>
      <p:sp>
        <p:nvSpPr>
          <p:cNvPr id="42" name="TextBox 41">
            <a:extLst>
              <a:ext uri="{FF2B5EF4-FFF2-40B4-BE49-F238E27FC236}">
                <a16:creationId xmlns:a16="http://schemas.microsoft.com/office/drawing/2014/main" id="{8671A190-2BEE-6028-3E24-DD06443E8DC1}"/>
              </a:ext>
            </a:extLst>
          </p:cNvPr>
          <p:cNvSpPr txBox="1"/>
          <p:nvPr/>
        </p:nvSpPr>
        <p:spPr>
          <a:xfrm>
            <a:off x="3903673" y="2624725"/>
            <a:ext cx="1778051" cy="461665"/>
          </a:xfrm>
          <a:prstGeom prst="rect">
            <a:avLst/>
          </a:prstGeom>
          <a:noFill/>
        </p:spPr>
        <p:txBody>
          <a:bodyPr wrap="none" rtlCol="0">
            <a:spAutoFit/>
          </a:bodyPr>
          <a:lstStyle/>
          <a:p>
            <a:r>
              <a:rPr lang="en-US" sz="2400">
                <a:solidFill>
                  <a:srgbClr val="0068B5"/>
                </a:solidFill>
              </a:rPr>
              <a:t>Guardband</a:t>
            </a:r>
          </a:p>
        </p:txBody>
      </p:sp>
      <p:sp>
        <p:nvSpPr>
          <p:cNvPr id="44" name="Title 1">
            <a:extLst>
              <a:ext uri="{FF2B5EF4-FFF2-40B4-BE49-F238E27FC236}">
                <a16:creationId xmlns:a16="http://schemas.microsoft.com/office/drawing/2014/main" id="{2A1D357B-D821-4538-C949-A64CA5CBFB86}"/>
              </a:ext>
            </a:extLst>
          </p:cNvPr>
          <p:cNvSpPr>
            <a:spLocks noGrp="1"/>
          </p:cNvSpPr>
          <p:nvPr>
            <p:ph type="title"/>
          </p:nvPr>
        </p:nvSpPr>
        <p:spPr>
          <a:xfrm>
            <a:off x="1572607" y="141047"/>
            <a:ext cx="8668173" cy="1199822"/>
          </a:xfrm>
        </p:spPr>
        <p:txBody>
          <a:bodyPr/>
          <a:lstStyle/>
          <a:p>
            <a:r>
              <a:rPr lang="en-US"/>
              <a:t>What comprises Vmin?     </a:t>
            </a:r>
          </a:p>
        </p:txBody>
      </p:sp>
      <p:cxnSp>
        <p:nvCxnSpPr>
          <p:cNvPr id="45" name="Straight Arrow Connector 44">
            <a:extLst>
              <a:ext uri="{FF2B5EF4-FFF2-40B4-BE49-F238E27FC236}">
                <a16:creationId xmlns:a16="http://schemas.microsoft.com/office/drawing/2014/main" id="{A2185858-592B-E7C2-AB77-CA8733B72767}"/>
              </a:ext>
            </a:extLst>
          </p:cNvPr>
          <p:cNvCxnSpPr>
            <a:cxnSpLocks/>
            <a:endCxn id="36" idx="0"/>
          </p:cNvCxnSpPr>
          <p:nvPr/>
        </p:nvCxnSpPr>
        <p:spPr>
          <a:xfrm flipV="1">
            <a:off x="6707064" y="2461042"/>
            <a:ext cx="8159" cy="77966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3C73A7BA-6F34-760B-333F-122113DE9D12}"/>
              </a:ext>
            </a:extLst>
          </p:cNvPr>
          <p:cNvCxnSpPr>
            <a:cxnSpLocks/>
            <a:stCxn id="19" idx="2"/>
            <a:endCxn id="19" idx="0"/>
          </p:cNvCxnSpPr>
          <p:nvPr/>
        </p:nvCxnSpPr>
        <p:spPr>
          <a:xfrm flipV="1">
            <a:off x="6715223" y="4085916"/>
            <a:ext cx="0" cy="67761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BF84ADE-7145-D0B2-839A-DF63577A7B35}"/>
              </a:ext>
            </a:extLst>
          </p:cNvPr>
          <p:cNvSpPr txBox="1"/>
          <p:nvPr/>
        </p:nvSpPr>
        <p:spPr>
          <a:xfrm>
            <a:off x="7006346" y="4256865"/>
            <a:ext cx="1888262" cy="338554"/>
          </a:xfrm>
          <a:prstGeom prst="rect">
            <a:avLst/>
          </a:prstGeom>
          <a:noFill/>
        </p:spPr>
        <p:txBody>
          <a:bodyPr wrap="square" rtlCol="0">
            <a:spAutoFit/>
          </a:bodyPr>
          <a:lstStyle/>
          <a:p>
            <a:r>
              <a:rPr lang="en-US" sz="1600">
                <a:solidFill>
                  <a:srgbClr val="FF0000"/>
                </a:solidFill>
              </a:rPr>
              <a:t>BIGGER*</a:t>
            </a:r>
          </a:p>
        </p:txBody>
      </p:sp>
    </p:spTree>
    <p:extLst>
      <p:ext uri="{BB962C8B-B14F-4D97-AF65-F5344CB8AC3E}">
        <p14:creationId xmlns:p14="http://schemas.microsoft.com/office/powerpoint/2010/main" val="176816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46" grpId="0"/>
      <p:bldP spid="47" grpId="0"/>
      <p:bldP spid="11" grpId="0"/>
      <p:bldP spid="13" grpId="0"/>
      <p:bldP spid="24" grpId="0"/>
      <p:bldP spid="27" grpId="0"/>
      <p:bldP spid="4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C43E-6DAC-ED91-253B-87578C7C1E0C}"/>
              </a:ext>
            </a:extLst>
          </p:cNvPr>
          <p:cNvSpPr>
            <a:spLocks noGrp="1"/>
          </p:cNvSpPr>
          <p:nvPr>
            <p:ph type="title"/>
          </p:nvPr>
        </p:nvSpPr>
        <p:spPr/>
        <p:txBody>
          <a:bodyPr/>
          <a:lstStyle/>
          <a:p>
            <a:r>
              <a:rPr lang="en-US"/>
              <a:t>Consequences At Vmin</a:t>
            </a:r>
          </a:p>
        </p:txBody>
      </p:sp>
      <p:graphicFrame>
        <p:nvGraphicFramePr>
          <p:cNvPr id="29" name="Chart 28">
            <a:extLst>
              <a:ext uri="{FF2B5EF4-FFF2-40B4-BE49-F238E27FC236}">
                <a16:creationId xmlns:a16="http://schemas.microsoft.com/office/drawing/2014/main" id="{514F3515-9E0C-DC8D-E002-E1B686417C31}"/>
              </a:ext>
            </a:extLst>
          </p:cNvPr>
          <p:cNvGraphicFramePr>
            <a:graphicFrameLocks/>
          </p:cNvGraphicFramePr>
          <p:nvPr>
            <p:extLst>
              <p:ext uri="{D42A27DB-BD31-4B8C-83A1-F6EECF244321}">
                <p14:modId xmlns:p14="http://schemas.microsoft.com/office/powerpoint/2010/main" val="2169460000"/>
              </p:ext>
            </p:extLst>
          </p:nvPr>
        </p:nvGraphicFramePr>
        <p:xfrm>
          <a:off x="47626" y="1483727"/>
          <a:ext cx="5695950" cy="3415163"/>
        </p:xfrm>
        <a:graphic>
          <a:graphicData uri="http://schemas.openxmlformats.org/drawingml/2006/chart">
            <c:chart xmlns:c="http://schemas.openxmlformats.org/drawingml/2006/chart" xmlns:r="http://schemas.openxmlformats.org/officeDocument/2006/relationships" r:id="rId3"/>
          </a:graphicData>
        </a:graphic>
      </p:graphicFrame>
      <p:cxnSp>
        <p:nvCxnSpPr>
          <p:cNvPr id="61" name="Straight Arrow Connector 60">
            <a:extLst>
              <a:ext uri="{FF2B5EF4-FFF2-40B4-BE49-F238E27FC236}">
                <a16:creationId xmlns:a16="http://schemas.microsoft.com/office/drawing/2014/main" id="{B25DF81E-7D41-F314-1762-CA67335E0770}"/>
              </a:ext>
            </a:extLst>
          </p:cNvPr>
          <p:cNvCxnSpPr>
            <a:cxnSpLocks/>
          </p:cNvCxnSpPr>
          <p:nvPr/>
        </p:nvCxnSpPr>
        <p:spPr>
          <a:xfrm flipH="1">
            <a:off x="4418330" y="2230452"/>
            <a:ext cx="604349"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3D9ABB9-C69D-F894-14FE-FA087838411F}"/>
              </a:ext>
            </a:extLst>
          </p:cNvPr>
          <p:cNvCxnSpPr>
            <a:cxnSpLocks/>
          </p:cNvCxnSpPr>
          <p:nvPr/>
        </p:nvCxnSpPr>
        <p:spPr>
          <a:xfrm flipV="1">
            <a:off x="5020920" y="1970284"/>
            <a:ext cx="1759" cy="260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E74D750-2D32-0AC2-E20D-CECA23A07E51}"/>
              </a:ext>
            </a:extLst>
          </p:cNvPr>
          <p:cNvCxnSpPr>
            <a:cxnSpLocks/>
          </p:cNvCxnSpPr>
          <p:nvPr/>
        </p:nvCxnSpPr>
        <p:spPr>
          <a:xfrm flipH="1">
            <a:off x="3041650" y="2922602"/>
            <a:ext cx="301625"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3575E0F0-7971-6C52-753E-6C5FBB2EC5EA}"/>
              </a:ext>
            </a:extLst>
          </p:cNvPr>
          <p:cNvCxnSpPr>
            <a:cxnSpLocks/>
          </p:cNvCxnSpPr>
          <p:nvPr/>
        </p:nvCxnSpPr>
        <p:spPr>
          <a:xfrm flipV="1">
            <a:off x="3336685" y="2746645"/>
            <a:ext cx="0" cy="1963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A13B2568-C971-0AC2-867B-BD81E29ECB32}"/>
              </a:ext>
            </a:extLst>
          </p:cNvPr>
          <p:cNvPicPr>
            <a:picLocks noChangeAspect="1"/>
          </p:cNvPicPr>
          <p:nvPr/>
        </p:nvPicPr>
        <p:blipFill>
          <a:blip r:embed="rId4"/>
          <a:stretch>
            <a:fillRect/>
          </a:stretch>
        </p:blipFill>
        <p:spPr>
          <a:xfrm>
            <a:off x="8357378" y="2606903"/>
            <a:ext cx="1741358" cy="827304"/>
          </a:xfrm>
          <a:prstGeom prst="rect">
            <a:avLst/>
          </a:prstGeom>
        </p:spPr>
      </p:pic>
      <p:sp>
        <p:nvSpPr>
          <p:cNvPr id="80" name="Rectangle 79">
            <a:extLst>
              <a:ext uri="{FF2B5EF4-FFF2-40B4-BE49-F238E27FC236}">
                <a16:creationId xmlns:a16="http://schemas.microsoft.com/office/drawing/2014/main" id="{6D771DDD-66A7-6CC5-603B-F4B648AE6D86}"/>
              </a:ext>
            </a:extLst>
          </p:cNvPr>
          <p:cNvSpPr/>
          <p:nvPr/>
        </p:nvSpPr>
        <p:spPr>
          <a:xfrm>
            <a:off x="6806542" y="2712659"/>
            <a:ext cx="1492416" cy="549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Per-Thread</a:t>
            </a:r>
            <a:br>
              <a:rPr lang="en-US"/>
            </a:br>
            <a:r>
              <a:rPr lang="en-US"/>
              <a:t>Performance</a:t>
            </a:r>
          </a:p>
        </p:txBody>
      </p:sp>
      <p:sp>
        <p:nvSpPr>
          <p:cNvPr id="81" name="Rectangle 80">
            <a:extLst>
              <a:ext uri="{FF2B5EF4-FFF2-40B4-BE49-F238E27FC236}">
                <a16:creationId xmlns:a16="http://schemas.microsoft.com/office/drawing/2014/main" id="{378364F2-A705-9434-F4A4-267EBB086B33}"/>
              </a:ext>
            </a:extLst>
          </p:cNvPr>
          <p:cNvSpPr/>
          <p:nvPr/>
        </p:nvSpPr>
        <p:spPr>
          <a:xfrm>
            <a:off x="10157156" y="2712659"/>
            <a:ext cx="1492416" cy="549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ThroughputPerformance</a:t>
            </a:r>
            <a:endParaRPr lang="en-US"/>
          </a:p>
        </p:txBody>
      </p:sp>
      <p:sp>
        <p:nvSpPr>
          <p:cNvPr id="83" name="Rectangle: Rounded Corners 82">
            <a:extLst>
              <a:ext uri="{FF2B5EF4-FFF2-40B4-BE49-F238E27FC236}">
                <a16:creationId xmlns:a16="http://schemas.microsoft.com/office/drawing/2014/main" id="{8CAA27E3-578B-AAC1-A0CD-BFCB1F1C1C82}"/>
              </a:ext>
            </a:extLst>
          </p:cNvPr>
          <p:cNvSpPr/>
          <p:nvPr/>
        </p:nvSpPr>
        <p:spPr>
          <a:xfrm>
            <a:off x="8372075" y="2156613"/>
            <a:ext cx="1785081" cy="31925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Common Core</a:t>
            </a:r>
          </a:p>
        </p:txBody>
      </p:sp>
      <p:cxnSp>
        <p:nvCxnSpPr>
          <p:cNvPr id="85" name="Straight Connector 84">
            <a:extLst>
              <a:ext uri="{FF2B5EF4-FFF2-40B4-BE49-F238E27FC236}">
                <a16:creationId xmlns:a16="http://schemas.microsoft.com/office/drawing/2014/main" id="{42492D79-8D10-2082-11AE-D34F8890BA22}"/>
              </a:ext>
            </a:extLst>
          </p:cNvPr>
          <p:cNvCxnSpPr>
            <a:cxnSpLocks/>
          </p:cNvCxnSpPr>
          <p:nvPr/>
        </p:nvCxnSpPr>
        <p:spPr>
          <a:xfrm flipV="1">
            <a:off x="9228057" y="2494461"/>
            <a:ext cx="0" cy="526094"/>
          </a:xfrm>
          <a:prstGeom prst="line">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D20B1A27-0206-E881-F8C5-DE4560549002}"/>
              </a:ext>
            </a:extLst>
          </p:cNvPr>
          <p:cNvSpPr txBox="1"/>
          <p:nvPr/>
        </p:nvSpPr>
        <p:spPr>
          <a:xfrm rot="16200000">
            <a:off x="1499054" y="2595850"/>
            <a:ext cx="1643399" cy="369332"/>
          </a:xfrm>
          <a:prstGeom prst="rect">
            <a:avLst/>
          </a:prstGeom>
          <a:noFill/>
        </p:spPr>
        <p:txBody>
          <a:bodyPr wrap="none" rtlCol="0">
            <a:spAutoFit/>
          </a:bodyPr>
          <a:lstStyle/>
          <a:p>
            <a:r>
              <a:rPr lang="en-US"/>
              <a:t>VMIN  FLOOR</a:t>
            </a:r>
          </a:p>
        </p:txBody>
      </p:sp>
      <p:sp>
        <p:nvSpPr>
          <p:cNvPr id="3" name="TextBox 2">
            <a:extLst>
              <a:ext uri="{FF2B5EF4-FFF2-40B4-BE49-F238E27FC236}">
                <a16:creationId xmlns:a16="http://schemas.microsoft.com/office/drawing/2014/main" id="{834F8BAA-0975-A529-6E3F-BFF241F14AE5}"/>
              </a:ext>
            </a:extLst>
          </p:cNvPr>
          <p:cNvSpPr txBox="1"/>
          <p:nvPr/>
        </p:nvSpPr>
        <p:spPr>
          <a:xfrm>
            <a:off x="4752370" y="2329381"/>
            <a:ext cx="1374094" cy="369332"/>
          </a:xfrm>
          <a:prstGeom prst="rect">
            <a:avLst/>
          </a:prstGeom>
          <a:noFill/>
        </p:spPr>
        <p:txBody>
          <a:bodyPr wrap="none" rtlCol="0">
            <a:spAutoFit/>
          </a:bodyPr>
          <a:lstStyle/>
          <a:p>
            <a:r>
              <a:rPr lang="en-US">
                <a:solidFill>
                  <a:srgbClr val="FF0000"/>
                </a:solidFill>
              </a:rPr>
              <a:t>1.15x Perf/W</a:t>
            </a:r>
          </a:p>
        </p:txBody>
      </p:sp>
      <p:sp>
        <p:nvSpPr>
          <p:cNvPr id="4" name="TextBox 3">
            <a:extLst>
              <a:ext uri="{FF2B5EF4-FFF2-40B4-BE49-F238E27FC236}">
                <a16:creationId xmlns:a16="http://schemas.microsoft.com/office/drawing/2014/main" id="{6F5E8E52-B058-B4F4-2B1C-BD3F6A20E370}"/>
              </a:ext>
            </a:extLst>
          </p:cNvPr>
          <p:cNvSpPr txBox="1"/>
          <p:nvPr/>
        </p:nvSpPr>
        <p:spPr>
          <a:xfrm>
            <a:off x="4762488" y="2605931"/>
            <a:ext cx="1439818" cy="369332"/>
          </a:xfrm>
          <a:prstGeom prst="rect">
            <a:avLst/>
          </a:prstGeom>
          <a:noFill/>
        </p:spPr>
        <p:txBody>
          <a:bodyPr wrap="none" rtlCol="0">
            <a:spAutoFit/>
          </a:bodyPr>
          <a:lstStyle/>
          <a:p>
            <a:r>
              <a:rPr lang="en-US">
                <a:solidFill>
                  <a:srgbClr val="00B050"/>
                </a:solidFill>
              </a:rPr>
              <a:t>1.36x Perf/W</a:t>
            </a:r>
          </a:p>
        </p:txBody>
      </p:sp>
      <p:sp>
        <p:nvSpPr>
          <p:cNvPr id="5" name="TextBox 4">
            <a:extLst>
              <a:ext uri="{FF2B5EF4-FFF2-40B4-BE49-F238E27FC236}">
                <a16:creationId xmlns:a16="http://schemas.microsoft.com/office/drawing/2014/main" id="{A2575650-B6D5-66C9-8313-FCB4ADC76766}"/>
              </a:ext>
            </a:extLst>
          </p:cNvPr>
          <p:cNvSpPr txBox="1"/>
          <p:nvPr/>
        </p:nvSpPr>
        <p:spPr>
          <a:xfrm>
            <a:off x="2946907" y="3370361"/>
            <a:ext cx="1423788" cy="369332"/>
          </a:xfrm>
          <a:prstGeom prst="rect">
            <a:avLst/>
          </a:prstGeom>
          <a:noFill/>
        </p:spPr>
        <p:txBody>
          <a:bodyPr wrap="none" rtlCol="0">
            <a:spAutoFit/>
          </a:bodyPr>
          <a:lstStyle/>
          <a:p>
            <a:r>
              <a:rPr lang="en-US">
                <a:solidFill>
                  <a:srgbClr val="00B050"/>
                </a:solidFill>
              </a:rPr>
              <a:t>1.27x Perf/W</a:t>
            </a:r>
          </a:p>
        </p:txBody>
      </p:sp>
      <p:sp>
        <p:nvSpPr>
          <p:cNvPr id="6" name="TextBox 5">
            <a:extLst>
              <a:ext uri="{FF2B5EF4-FFF2-40B4-BE49-F238E27FC236}">
                <a16:creationId xmlns:a16="http://schemas.microsoft.com/office/drawing/2014/main" id="{8851F327-87FE-BE50-8EB7-7C2F13BA3677}"/>
              </a:ext>
            </a:extLst>
          </p:cNvPr>
          <p:cNvSpPr txBox="1"/>
          <p:nvPr/>
        </p:nvSpPr>
        <p:spPr>
          <a:xfrm>
            <a:off x="2946907" y="3064875"/>
            <a:ext cx="1374094" cy="369332"/>
          </a:xfrm>
          <a:prstGeom prst="rect">
            <a:avLst/>
          </a:prstGeom>
          <a:noFill/>
        </p:spPr>
        <p:txBody>
          <a:bodyPr wrap="none" rtlCol="0">
            <a:spAutoFit/>
          </a:bodyPr>
          <a:lstStyle/>
          <a:p>
            <a:r>
              <a:rPr lang="en-US">
                <a:solidFill>
                  <a:srgbClr val="FF0000"/>
                </a:solidFill>
              </a:rPr>
              <a:t>1.15x Perf/W</a:t>
            </a:r>
          </a:p>
        </p:txBody>
      </p:sp>
      <p:sp>
        <p:nvSpPr>
          <p:cNvPr id="7" name="Rectangle 6">
            <a:extLst>
              <a:ext uri="{FF2B5EF4-FFF2-40B4-BE49-F238E27FC236}">
                <a16:creationId xmlns:a16="http://schemas.microsoft.com/office/drawing/2014/main" id="{7D540D95-3A96-0E58-20CF-866D746CED47}"/>
              </a:ext>
            </a:extLst>
          </p:cNvPr>
          <p:cNvSpPr/>
          <p:nvPr/>
        </p:nvSpPr>
        <p:spPr>
          <a:xfrm>
            <a:off x="315977" y="4898890"/>
            <a:ext cx="5451345" cy="1003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Vmin floor cuts</a:t>
            </a:r>
            <a:r>
              <a:rPr kumimoji="0" lang="en-US" sz="2400" b="0" i="0" u="none" strike="noStrike" kern="1200" cap="none" spc="0" normalizeH="0" noProof="0">
                <a:ln>
                  <a:noFill/>
                </a:ln>
                <a:solidFill>
                  <a:srgbClr val="004B7D"/>
                </a:solidFill>
                <a:effectLst/>
                <a:uLnTx/>
                <a:uFillTx/>
                <a:latin typeface="IntelOne Display Regular"/>
                <a:cs typeface="Arial"/>
              </a:rPr>
              <a:t> our Perf/W gains in half… </a:t>
            </a:r>
            <a:r>
              <a:rPr kumimoji="0" lang="en-US" sz="2400" b="0" i="0" u="none" strike="noStrike" kern="1200" cap="none" spc="0" normalizeH="0" baseline="0" noProof="0">
                <a:ln>
                  <a:noFill/>
                </a:ln>
                <a:solidFill>
                  <a:srgbClr val="004B7D"/>
                </a:solidFill>
                <a:effectLst/>
                <a:uLnTx/>
                <a:uFillTx/>
                <a:latin typeface="IntelOne Display Regular"/>
                <a:cs typeface="Arial"/>
              </a:rPr>
              <a:t> </a:t>
            </a:r>
          </a:p>
        </p:txBody>
      </p:sp>
      <p:sp>
        <p:nvSpPr>
          <p:cNvPr id="8" name="Rectangle 7">
            <a:extLst>
              <a:ext uri="{FF2B5EF4-FFF2-40B4-BE49-F238E27FC236}">
                <a16:creationId xmlns:a16="http://schemas.microsoft.com/office/drawing/2014/main" id="{1D6D52CD-2D57-A070-328C-61A01EEAD81E}"/>
              </a:ext>
            </a:extLst>
          </p:cNvPr>
          <p:cNvSpPr/>
          <p:nvPr/>
        </p:nvSpPr>
        <p:spPr>
          <a:xfrm>
            <a:off x="6502384" y="4898890"/>
            <a:ext cx="5451345" cy="1003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 and puts</a:t>
            </a:r>
            <a:r>
              <a:rPr kumimoji="0" lang="en-US" sz="2400" b="0" i="0" u="none" strike="noStrike" kern="1200" cap="none" spc="0" normalizeH="0" noProof="0">
                <a:ln>
                  <a:noFill/>
                </a:ln>
                <a:solidFill>
                  <a:srgbClr val="004B7D"/>
                </a:solidFill>
                <a:effectLst/>
                <a:uLnTx/>
                <a:uFillTx/>
                <a:latin typeface="IntelOne Display Regular"/>
                <a:cs typeface="Arial"/>
              </a:rPr>
              <a:t> significant pressure on common core strategy.</a:t>
            </a:r>
            <a:endParaRPr kumimoji="0" lang="en-US" sz="2400" b="0" i="0" u="none" strike="noStrike" kern="1200" cap="none" spc="0" normalizeH="0" baseline="0" noProof="0">
              <a:ln>
                <a:noFill/>
              </a:ln>
              <a:solidFill>
                <a:srgbClr val="004B7D"/>
              </a:solidFill>
              <a:effectLst/>
              <a:uLnTx/>
              <a:uFillTx/>
              <a:latin typeface="IntelOne Display Regular"/>
              <a:cs typeface="Arial"/>
            </a:endParaRPr>
          </a:p>
        </p:txBody>
      </p:sp>
      <p:sp>
        <p:nvSpPr>
          <p:cNvPr id="9" name="TextBox 8">
            <a:extLst>
              <a:ext uri="{FF2B5EF4-FFF2-40B4-BE49-F238E27FC236}">
                <a16:creationId xmlns:a16="http://schemas.microsoft.com/office/drawing/2014/main" id="{3238AA95-A05F-736A-0BBE-045DD812AEA5}"/>
              </a:ext>
            </a:extLst>
          </p:cNvPr>
          <p:cNvSpPr txBox="1"/>
          <p:nvPr/>
        </p:nvSpPr>
        <p:spPr>
          <a:xfrm rot="20145268">
            <a:off x="3662004" y="2603304"/>
            <a:ext cx="930063" cy="276999"/>
          </a:xfrm>
          <a:prstGeom prst="rect">
            <a:avLst/>
          </a:prstGeom>
          <a:noFill/>
          <a:ln>
            <a:noFill/>
          </a:ln>
        </p:spPr>
        <p:txBody>
          <a:bodyPr wrap="none" rtlCol="0">
            <a:spAutoFit/>
          </a:bodyPr>
          <a:lstStyle/>
          <a:p>
            <a:r>
              <a:rPr lang="en-US" sz="1200">
                <a:solidFill>
                  <a:srgbClr val="C00000"/>
                </a:solidFill>
              </a:rPr>
              <a:t>BASELINE</a:t>
            </a:r>
          </a:p>
        </p:txBody>
      </p:sp>
      <p:sp>
        <p:nvSpPr>
          <p:cNvPr id="10" name="TextBox 9">
            <a:extLst>
              <a:ext uri="{FF2B5EF4-FFF2-40B4-BE49-F238E27FC236}">
                <a16:creationId xmlns:a16="http://schemas.microsoft.com/office/drawing/2014/main" id="{67DA80D9-EC22-776F-95C5-B66ACFBDFC64}"/>
              </a:ext>
            </a:extLst>
          </p:cNvPr>
          <p:cNvSpPr txBox="1"/>
          <p:nvPr/>
        </p:nvSpPr>
        <p:spPr>
          <a:xfrm rot="20145268">
            <a:off x="3180858" y="2218429"/>
            <a:ext cx="1351652" cy="276999"/>
          </a:xfrm>
          <a:prstGeom prst="rect">
            <a:avLst/>
          </a:prstGeom>
          <a:noFill/>
          <a:ln>
            <a:noFill/>
          </a:ln>
        </p:spPr>
        <p:txBody>
          <a:bodyPr wrap="none" rtlCol="0">
            <a:spAutoFit/>
          </a:bodyPr>
          <a:lstStyle/>
          <a:p>
            <a:r>
              <a:rPr lang="en-US" sz="1200">
                <a:solidFill>
                  <a:srgbClr val="0068B5"/>
                </a:solidFill>
              </a:rPr>
              <a:t>BASELINE + 2YR</a:t>
            </a:r>
          </a:p>
        </p:txBody>
      </p:sp>
    </p:spTree>
    <p:extLst>
      <p:ext uri="{BB962C8B-B14F-4D97-AF65-F5344CB8AC3E}">
        <p14:creationId xmlns:p14="http://schemas.microsoft.com/office/powerpoint/2010/main" val="693955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3"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B207E5-17EC-F19C-E486-3B109400EE7C}"/>
              </a:ext>
            </a:extLst>
          </p:cNvPr>
          <p:cNvPicPr>
            <a:picLocks noChangeAspect="1"/>
          </p:cNvPicPr>
          <p:nvPr/>
        </p:nvPicPr>
        <p:blipFill>
          <a:blip r:embed="rId3"/>
          <a:stretch>
            <a:fillRect/>
          </a:stretch>
        </p:blipFill>
        <p:spPr>
          <a:xfrm>
            <a:off x="6172500" y="1199317"/>
            <a:ext cx="4813179" cy="3467847"/>
          </a:xfrm>
          <a:prstGeom prst="rect">
            <a:avLst/>
          </a:prstGeom>
        </p:spPr>
      </p:pic>
      <p:pic>
        <p:nvPicPr>
          <p:cNvPr id="3" name="Picture 2">
            <a:extLst>
              <a:ext uri="{FF2B5EF4-FFF2-40B4-BE49-F238E27FC236}">
                <a16:creationId xmlns:a16="http://schemas.microsoft.com/office/drawing/2014/main" id="{637F6194-5465-66EA-8656-F3E8AFECE122}"/>
              </a:ext>
            </a:extLst>
          </p:cNvPr>
          <p:cNvPicPr>
            <a:picLocks noChangeAspect="1"/>
          </p:cNvPicPr>
          <p:nvPr/>
        </p:nvPicPr>
        <p:blipFill>
          <a:blip r:embed="rId4"/>
          <a:stretch>
            <a:fillRect/>
          </a:stretch>
        </p:blipFill>
        <p:spPr>
          <a:xfrm>
            <a:off x="533207" y="1047465"/>
            <a:ext cx="5336901" cy="3492818"/>
          </a:xfrm>
          <a:prstGeom prst="rect">
            <a:avLst/>
          </a:prstGeom>
        </p:spPr>
      </p:pic>
      <p:sp>
        <p:nvSpPr>
          <p:cNvPr id="4" name="Title 1">
            <a:extLst>
              <a:ext uri="{FF2B5EF4-FFF2-40B4-BE49-F238E27FC236}">
                <a16:creationId xmlns:a16="http://schemas.microsoft.com/office/drawing/2014/main" id="{5285179D-7006-9EB2-CFF7-BC51B9A5A508}"/>
              </a:ext>
            </a:extLst>
          </p:cNvPr>
          <p:cNvSpPr>
            <a:spLocks noGrp="1"/>
          </p:cNvSpPr>
          <p:nvPr>
            <p:ph type="title"/>
          </p:nvPr>
        </p:nvSpPr>
        <p:spPr>
          <a:xfrm>
            <a:off x="381000" y="221694"/>
            <a:ext cx="11430000" cy="1199822"/>
          </a:xfrm>
        </p:spPr>
        <p:txBody>
          <a:bodyPr>
            <a:normAutofit/>
          </a:bodyPr>
          <a:lstStyle/>
          <a:p>
            <a:r>
              <a:rPr lang="en-US"/>
              <a:t>Our post-RHT strategy breaks at Vmin floor</a:t>
            </a:r>
          </a:p>
        </p:txBody>
      </p:sp>
      <p:sp>
        <p:nvSpPr>
          <p:cNvPr id="7" name="Rectangle 6">
            <a:extLst>
              <a:ext uri="{FF2B5EF4-FFF2-40B4-BE49-F238E27FC236}">
                <a16:creationId xmlns:a16="http://schemas.microsoft.com/office/drawing/2014/main" id="{C2DBED14-E374-8E19-3000-FC665880FECF}"/>
              </a:ext>
            </a:extLst>
          </p:cNvPr>
          <p:cNvSpPr/>
          <p:nvPr/>
        </p:nvSpPr>
        <p:spPr>
          <a:xfrm>
            <a:off x="1185030" y="4826099"/>
            <a:ext cx="4627025" cy="1003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The “Right-Hand Turn” recognized a limit to frequency and power-density scaling…</a:t>
            </a:r>
          </a:p>
        </p:txBody>
      </p:sp>
      <p:sp>
        <p:nvSpPr>
          <p:cNvPr id="8" name="TextBox 7">
            <a:extLst>
              <a:ext uri="{FF2B5EF4-FFF2-40B4-BE49-F238E27FC236}">
                <a16:creationId xmlns:a16="http://schemas.microsoft.com/office/drawing/2014/main" id="{DECB3C4B-9A38-7DD1-C4EB-4E841D87B581}"/>
              </a:ext>
            </a:extLst>
          </p:cNvPr>
          <p:cNvSpPr txBox="1"/>
          <p:nvPr/>
        </p:nvSpPr>
        <p:spPr>
          <a:xfrm>
            <a:off x="4271313" y="3794114"/>
            <a:ext cx="139012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IntelOne Display Regular"/>
                <a:cs typeface="Arial"/>
              </a:rPr>
              <a:t>Gelsinger, 2001</a:t>
            </a:r>
          </a:p>
        </p:txBody>
      </p:sp>
      <p:sp>
        <p:nvSpPr>
          <p:cNvPr id="9" name="Rectangle 8">
            <a:extLst>
              <a:ext uri="{FF2B5EF4-FFF2-40B4-BE49-F238E27FC236}">
                <a16:creationId xmlns:a16="http://schemas.microsoft.com/office/drawing/2014/main" id="{D52EC2A0-897F-0191-9A31-F8A7FF9942EE}"/>
              </a:ext>
            </a:extLst>
          </p:cNvPr>
          <p:cNvSpPr/>
          <p:nvPr/>
        </p:nvSpPr>
        <p:spPr>
          <a:xfrm>
            <a:off x="6315671" y="4801420"/>
            <a:ext cx="4627026" cy="1003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…and launched new strategy for core count, IPC, &amp; voltage scaling Intel has followed for 2 decades.</a:t>
            </a:r>
          </a:p>
        </p:txBody>
      </p:sp>
      <p:sp>
        <p:nvSpPr>
          <p:cNvPr id="10" name="Rectangle 9">
            <a:extLst>
              <a:ext uri="{FF2B5EF4-FFF2-40B4-BE49-F238E27FC236}">
                <a16:creationId xmlns:a16="http://schemas.microsoft.com/office/drawing/2014/main" id="{EADEB9CA-07A8-2684-6309-337071120524}"/>
              </a:ext>
            </a:extLst>
          </p:cNvPr>
          <p:cNvSpPr/>
          <p:nvPr/>
        </p:nvSpPr>
        <p:spPr>
          <a:xfrm>
            <a:off x="37673" y="5862136"/>
            <a:ext cx="11801679" cy="1003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4B7D"/>
              </a:solidFill>
              <a:effectLst/>
              <a:uLnTx/>
              <a:uFillTx/>
              <a:latin typeface="IntelOne Display Regular"/>
              <a:cs typeface="Arial"/>
            </a:endParaRPr>
          </a:p>
        </p:txBody>
      </p:sp>
      <p:sp>
        <p:nvSpPr>
          <p:cNvPr id="11" name="Rectangle 10">
            <a:extLst>
              <a:ext uri="{FF2B5EF4-FFF2-40B4-BE49-F238E27FC236}">
                <a16:creationId xmlns:a16="http://schemas.microsoft.com/office/drawing/2014/main" id="{C39BF7AD-05D1-CBEC-E2AC-BDEB3A4F4269}"/>
              </a:ext>
            </a:extLst>
          </p:cNvPr>
          <p:cNvSpPr/>
          <p:nvPr/>
        </p:nvSpPr>
        <p:spPr>
          <a:xfrm>
            <a:off x="167972" y="5886815"/>
            <a:ext cx="11856056" cy="522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IntelOne Display Regular"/>
                <a:cs typeface="Arial"/>
              </a:rPr>
              <a:t>This formula breaks at the Vmin floor – a new approach is needed!</a:t>
            </a:r>
          </a:p>
        </p:txBody>
      </p:sp>
      <p:sp>
        <p:nvSpPr>
          <p:cNvPr id="19" name="TextBox 18">
            <a:extLst>
              <a:ext uri="{FF2B5EF4-FFF2-40B4-BE49-F238E27FC236}">
                <a16:creationId xmlns:a16="http://schemas.microsoft.com/office/drawing/2014/main" id="{58C64837-67B0-2CE6-48D2-B8DF072627C6}"/>
              </a:ext>
            </a:extLst>
          </p:cNvPr>
          <p:cNvSpPr txBox="1"/>
          <p:nvPr/>
        </p:nvSpPr>
        <p:spPr>
          <a:xfrm>
            <a:off x="7736346" y="2367344"/>
            <a:ext cx="16050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IntelOne Display Regular"/>
                <a:cs typeface="Arial"/>
              </a:rPr>
              <a:t>HSX</a:t>
            </a:r>
            <a:r>
              <a:rPr kumimoji="0" lang="en-US" sz="1200" b="0" i="0" u="none" strike="noStrike" kern="1200" cap="none" spc="0" normalizeH="0" baseline="0" noProof="0">
                <a:ln>
                  <a:noFill/>
                </a:ln>
                <a:solidFill>
                  <a:srgbClr val="000000"/>
                </a:solidFill>
                <a:effectLst/>
                <a:uLnTx/>
                <a:uFillTx/>
                <a:latin typeface="IntelOne Display Regular"/>
                <a:cs typeface="Arial"/>
                <a:sym typeface="Wingdings" panose="05000000000000000000" pitchFamily="2" charset="2"/>
              </a:rPr>
              <a:t>SPR: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IntelOne Display Regular"/>
                <a:cs typeface="Arial"/>
                <a:sym typeface="Wingdings" panose="05000000000000000000" pitchFamily="2" charset="2"/>
              </a:rPr>
              <a:t>3X CDYN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IntelOne Display Regular"/>
                <a:cs typeface="Arial"/>
                <a:sym typeface="Wingdings" panose="05000000000000000000" pitchFamily="2" charset="2"/>
              </a:rPr>
              <a:t>SIR VCC: 1V0.67V</a:t>
            </a:r>
            <a:endParaRPr kumimoji="0" lang="en-US" sz="1200" b="0" i="0" u="none" strike="noStrike" kern="1200" cap="none" spc="0" normalizeH="0" baseline="0" noProof="0">
              <a:ln>
                <a:noFill/>
              </a:ln>
              <a:solidFill>
                <a:srgbClr val="000000"/>
              </a:solidFill>
              <a:effectLst/>
              <a:uLnTx/>
              <a:uFillTx/>
              <a:latin typeface="IntelOne Display Regular"/>
              <a:cs typeface="Arial"/>
            </a:endParaRPr>
          </a:p>
        </p:txBody>
      </p:sp>
      <p:cxnSp>
        <p:nvCxnSpPr>
          <p:cNvPr id="24" name="Straight Arrow Connector 23">
            <a:extLst>
              <a:ext uri="{FF2B5EF4-FFF2-40B4-BE49-F238E27FC236}">
                <a16:creationId xmlns:a16="http://schemas.microsoft.com/office/drawing/2014/main" id="{82641D8B-A2D6-C7AE-9628-866ADEC07BE2}"/>
              </a:ext>
            </a:extLst>
          </p:cNvPr>
          <p:cNvCxnSpPr>
            <a:cxnSpLocks/>
          </p:cNvCxnSpPr>
          <p:nvPr/>
        </p:nvCxnSpPr>
        <p:spPr>
          <a:xfrm flipV="1">
            <a:off x="8038738" y="2824766"/>
            <a:ext cx="1534558" cy="619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86BCCA67-E6ED-FB86-0100-71580B1B514F}"/>
              </a:ext>
            </a:extLst>
          </p:cNvPr>
          <p:cNvCxnSpPr>
            <a:cxnSpLocks/>
          </p:cNvCxnSpPr>
          <p:nvPr/>
        </p:nvCxnSpPr>
        <p:spPr>
          <a:xfrm flipV="1">
            <a:off x="9702438" y="1676400"/>
            <a:ext cx="267062" cy="1032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606B1B7-4211-34F1-5896-6D265FF6A82F}"/>
              </a:ext>
            </a:extLst>
          </p:cNvPr>
          <p:cNvSpPr txBox="1"/>
          <p:nvPr/>
        </p:nvSpPr>
        <p:spPr>
          <a:xfrm>
            <a:off x="8968341" y="1398961"/>
            <a:ext cx="16050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IntelOne Display Regular"/>
                <a:cs typeface="Arial"/>
              </a:rPr>
              <a:t>SPR</a:t>
            </a:r>
            <a:r>
              <a:rPr kumimoji="0" lang="en-US" sz="1200" b="0" i="0" u="none" strike="noStrike" kern="1200" cap="none" spc="0" normalizeH="0" baseline="0" noProof="0">
                <a:ln>
                  <a:noFill/>
                </a:ln>
                <a:solidFill>
                  <a:srgbClr val="000000"/>
                </a:solidFill>
                <a:effectLst/>
                <a:uLnTx/>
                <a:uFillTx/>
                <a:latin typeface="IntelOne Display Regular"/>
                <a:cs typeface="Arial"/>
                <a:sym typeface="Wingdings" panose="05000000000000000000" pitchFamily="2" charset="2"/>
              </a:rPr>
              <a:t>GNR: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IntelOne Display Regular"/>
                <a:cs typeface="Arial"/>
                <a:sym typeface="Wingdings" panose="05000000000000000000" pitchFamily="2" charset="2"/>
              </a:rPr>
              <a:t>2X CDYN</a:t>
            </a:r>
          </a:p>
        </p:txBody>
      </p:sp>
    </p:spTree>
    <p:extLst>
      <p:ext uri="{BB962C8B-B14F-4D97-AF65-F5344CB8AC3E}">
        <p14:creationId xmlns:p14="http://schemas.microsoft.com/office/powerpoint/2010/main" val="1907654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26EE98F-CC1F-B947-0FF7-317D7C57CD0F}"/>
              </a:ext>
            </a:extLst>
          </p:cNvPr>
          <p:cNvSpPr/>
          <p:nvPr/>
        </p:nvSpPr>
        <p:spPr>
          <a:xfrm>
            <a:off x="5961823" y="1144475"/>
            <a:ext cx="5377072" cy="445896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IntelOne Display Regular"/>
                <a:cs typeface="Arial"/>
              </a:rPr>
              <a:t>Intel corporate RISE goals require 10X power efficiency  improvement by 2030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IntelOne Display Regular"/>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IntelOne Display Regular"/>
                <a:cs typeface="Arial"/>
              </a:rPr>
              <a:t>1.3-1.4X perf/W/generation from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IntelOne Display Regular"/>
                <a:cs typeface="Arial"/>
              </a:rPr>
              <a:t>			</a:t>
            </a:r>
          </a:p>
        </p:txBody>
      </p:sp>
      <p:sp>
        <p:nvSpPr>
          <p:cNvPr id="8" name="Title 1">
            <a:extLst>
              <a:ext uri="{FF2B5EF4-FFF2-40B4-BE49-F238E27FC236}">
                <a16:creationId xmlns:a16="http://schemas.microsoft.com/office/drawing/2014/main" id="{0116E6D4-78C9-EA6B-9B9E-FA06228CCCB5}"/>
              </a:ext>
            </a:extLst>
          </p:cNvPr>
          <p:cNvSpPr>
            <a:spLocks noGrp="1"/>
          </p:cNvSpPr>
          <p:nvPr>
            <p:ph type="title"/>
          </p:nvPr>
        </p:nvSpPr>
        <p:spPr>
          <a:xfrm>
            <a:off x="381000" y="221694"/>
            <a:ext cx="11430000" cy="1199822"/>
          </a:xfrm>
        </p:spPr>
        <p:txBody>
          <a:bodyPr>
            <a:normAutofit/>
          </a:bodyPr>
          <a:lstStyle/>
          <a:p>
            <a:r>
              <a:rPr lang="en-US"/>
              <a:t>Power efficiency is the new performance</a:t>
            </a:r>
          </a:p>
        </p:txBody>
      </p:sp>
      <p:sp>
        <p:nvSpPr>
          <p:cNvPr id="10" name="Rectangle 9">
            <a:extLst>
              <a:ext uri="{FF2B5EF4-FFF2-40B4-BE49-F238E27FC236}">
                <a16:creationId xmlns:a16="http://schemas.microsoft.com/office/drawing/2014/main" id="{3E39B05E-F4E5-5293-6D74-5D4EF86C774B}"/>
              </a:ext>
            </a:extLst>
          </p:cNvPr>
          <p:cNvSpPr/>
          <p:nvPr/>
        </p:nvSpPr>
        <p:spPr>
          <a:xfrm>
            <a:off x="656209" y="5629797"/>
            <a:ext cx="4732538" cy="82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rgbClr val="004B7D"/>
                </a:solidFill>
                <a:latin typeface="IntelOne Display Regular"/>
                <a:cs typeface="Arial"/>
              </a:rPr>
              <a:t>P</a:t>
            </a:r>
            <a:r>
              <a:rPr kumimoji="0" lang="en-US" sz="2400" b="0" i="0" u="none" strike="noStrike" kern="1200" cap="none" spc="0" normalizeH="0" baseline="0" noProof="0" err="1">
                <a:ln>
                  <a:noFill/>
                </a:ln>
                <a:solidFill>
                  <a:srgbClr val="004B7D"/>
                </a:solidFill>
                <a:effectLst/>
                <a:uLnTx/>
                <a:uFillTx/>
                <a:latin typeface="IntelOne Display Regular"/>
                <a:cs typeface="Arial"/>
              </a:rPr>
              <a:t>ower</a:t>
            </a:r>
            <a:r>
              <a:rPr kumimoji="0" lang="en-US" sz="2400" b="0" i="0" u="none" strike="noStrike" kern="1200" cap="none" spc="0" normalizeH="0" baseline="0" noProof="0">
                <a:ln>
                  <a:noFill/>
                </a:ln>
                <a:solidFill>
                  <a:srgbClr val="004B7D"/>
                </a:solidFill>
                <a:effectLst/>
                <a:uLnTx/>
                <a:uFillTx/>
                <a:latin typeface="IntelOne Display Regular"/>
                <a:cs typeface="Arial"/>
              </a:rPr>
              <a:t> efficiency critical for customer TCO (Intel MSS)…</a:t>
            </a:r>
          </a:p>
        </p:txBody>
      </p:sp>
      <p:sp>
        <p:nvSpPr>
          <p:cNvPr id="11" name="Rectangle 10">
            <a:extLst>
              <a:ext uri="{FF2B5EF4-FFF2-40B4-BE49-F238E27FC236}">
                <a16:creationId xmlns:a16="http://schemas.microsoft.com/office/drawing/2014/main" id="{86F930E8-E35B-DA4A-CF8F-39CB3124E268}"/>
              </a:ext>
            </a:extLst>
          </p:cNvPr>
          <p:cNvSpPr/>
          <p:nvPr/>
        </p:nvSpPr>
        <p:spPr>
          <a:xfrm>
            <a:off x="5770427" y="5893098"/>
            <a:ext cx="5641612" cy="297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B7D"/>
                </a:solidFill>
                <a:effectLst/>
                <a:uLnTx/>
                <a:uFillTx/>
                <a:latin typeface="IntelOne Display Regular"/>
                <a:cs typeface="Arial"/>
              </a:rPr>
              <a:t>…and Intel’s sustainability goals</a:t>
            </a:r>
          </a:p>
        </p:txBody>
      </p:sp>
      <p:sp>
        <p:nvSpPr>
          <p:cNvPr id="12" name="Rectangle: Rounded Corners 11">
            <a:extLst>
              <a:ext uri="{FF2B5EF4-FFF2-40B4-BE49-F238E27FC236}">
                <a16:creationId xmlns:a16="http://schemas.microsoft.com/office/drawing/2014/main" id="{D49A110A-1228-1186-AB94-308E0E95D1B8}"/>
              </a:ext>
            </a:extLst>
          </p:cNvPr>
          <p:cNvSpPr/>
          <p:nvPr/>
        </p:nvSpPr>
        <p:spPr>
          <a:xfrm>
            <a:off x="334522" y="1144475"/>
            <a:ext cx="5377072" cy="44589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IntelOne Display Regular"/>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IntelOne Display Regular"/>
                <a:cs typeface="Arial"/>
              </a:rPr>
              <a:t>“Global datacenter power is capped, and capacity is constrained. SPR </a:t>
            </a:r>
            <a:r>
              <a:rPr kumimoji="0" lang="en-US" sz="2000" b="1" i="0" u="none" strike="noStrike" kern="1200" cap="none" spc="0" normalizeH="0" baseline="0" noProof="0">
                <a:ln>
                  <a:noFill/>
                </a:ln>
                <a:solidFill>
                  <a:srgbClr val="FFFFFF"/>
                </a:solidFill>
                <a:effectLst/>
                <a:uLnTx/>
                <a:uFillTx/>
                <a:latin typeface="IntelOne Display Regular"/>
                <a:cs typeface="Arial"/>
              </a:rPr>
              <a:t>power</a:t>
            </a:r>
            <a:r>
              <a:rPr kumimoji="0" lang="en-US" sz="2000" b="0" i="0" u="none" strike="noStrike" kern="1200" cap="none" spc="0" normalizeH="0" baseline="0" noProof="0">
                <a:ln>
                  <a:noFill/>
                </a:ln>
                <a:solidFill>
                  <a:srgbClr val="FFFFFF"/>
                </a:solidFill>
                <a:effectLst/>
                <a:uLnTx/>
                <a:uFillTx/>
                <a:latin typeface="IntelOne Display Regular"/>
                <a:cs typeface="Arial"/>
              </a:rPr>
              <a:t> will cause Azure to have </a:t>
            </a:r>
            <a:r>
              <a:rPr kumimoji="0" lang="en-US" sz="2000" b="1" i="0" u="none" strike="noStrike" kern="1200" cap="none" spc="0" normalizeH="0" baseline="0" noProof="0">
                <a:ln>
                  <a:noFill/>
                </a:ln>
                <a:solidFill>
                  <a:srgbClr val="FFFFFF"/>
                </a:solidFill>
                <a:effectLst/>
                <a:uLnTx/>
                <a:uFillTx/>
                <a:latin typeface="IntelOne Display Regular"/>
                <a:cs typeface="Arial"/>
              </a:rPr>
              <a:t>less cores/rack</a:t>
            </a:r>
            <a:r>
              <a:rPr kumimoji="0" lang="en-US" sz="2000" b="0" i="0" u="none" strike="noStrike" kern="1200" cap="none" spc="0" normalizeH="0" baseline="0" noProof="0">
                <a:ln>
                  <a:noFill/>
                </a:ln>
                <a:solidFill>
                  <a:srgbClr val="FFFFFF"/>
                </a:solidFill>
                <a:effectLst/>
                <a:uLnTx/>
                <a:uFillTx/>
                <a:latin typeface="IntelOne Display Regular"/>
                <a:cs typeface="Arial"/>
              </a:rPr>
              <a:t>; increase </a:t>
            </a:r>
            <a:r>
              <a:rPr kumimoji="0" lang="en-US" sz="2000" b="1" i="0" u="none" strike="noStrike" kern="1200" cap="none" spc="0" normalizeH="0" baseline="0" noProof="0">
                <a:ln>
                  <a:noFill/>
                </a:ln>
                <a:solidFill>
                  <a:srgbClr val="FFFFFF"/>
                </a:solidFill>
                <a:effectLst/>
                <a:uLnTx/>
                <a:uFillTx/>
                <a:latin typeface="IntelOne Display Regular"/>
                <a:cs typeface="Arial"/>
              </a:rPr>
              <a:t>TCO$/year</a:t>
            </a:r>
            <a:r>
              <a:rPr kumimoji="0" lang="en-US" sz="2000" b="0" i="0" u="none" strike="noStrike" kern="1200" cap="none" spc="0" normalizeH="0" baseline="0" noProof="0">
                <a:ln>
                  <a:noFill/>
                </a:ln>
                <a:solidFill>
                  <a:srgbClr val="FFFFFF"/>
                </a:solidFill>
                <a:effectLst/>
                <a:uLnTx/>
                <a:uFillTx/>
                <a:latin typeface="IntelOne Display Regular"/>
                <a:cs typeface="Arial"/>
              </a:rPr>
              <a:t>; at high risk that SPR </a:t>
            </a:r>
            <a:r>
              <a:rPr kumimoji="0" lang="en-US" sz="2000" b="1" i="0" u="none" strike="noStrike" kern="1200" cap="none" spc="0" normalizeH="0" baseline="0" noProof="0">
                <a:ln>
                  <a:noFill/>
                </a:ln>
                <a:solidFill>
                  <a:srgbClr val="FFFFFF"/>
                </a:solidFill>
                <a:effectLst/>
                <a:uLnTx/>
                <a:uFillTx/>
                <a:latin typeface="IntelOne Display Regular"/>
                <a:cs typeface="Arial"/>
              </a:rPr>
              <a:t>volumes</a:t>
            </a:r>
            <a:r>
              <a:rPr kumimoji="0" lang="en-US" sz="2000" b="0" i="0" u="none" strike="noStrike" kern="1200" cap="none" spc="0" normalizeH="0" baseline="0" noProof="0">
                <a:ln>
                  <a:noFill/>
                </a:ln>
                <a:solidFill>
                  <a:srgbClr val="FFFFFF"/>
                </a:solidFill>
                <a:effectLst/>
                <a:uLnTx/>
                <a:uFillTx/>
                <a:latin typeface="IntelOne Display Regular"/>
                <a:cs typeface="Arial"/>
              </a:rPr>
              <a:t> will be significantly cut”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IntelOne Display Regular"/>
                <a:cs typeface="Arial"/>
              </a:rPr>
              <a:t>			- Microsoft</a:t>
            </a:r>
          </a:p>
        </p:txBody>
      </p:sp>
      <p:pic>
        <p:nvPicPr>
          <p:cNvPr id="16" name="Picture 15">
            <a:extLst>
              <a:ext uri="{FF2B5EF4-FFF2-40B4-BE49-F238E27FC236}">
                <a16:creationId xmlns:a16="http://schemas.microsoft.com/office/drawing/2014/main" id="{31C6C133-57D0-63AD-799B-9A0ECAE37431}"/>
              </a:ext>
            </a:extLst>
          </p:cNvPr>
          <p:cNvPicPr>
            <a:picLocks noChangeAspect="1"/>
          </p:cNvPicPr>
          <p:nvPr/>
        </p:nvPicPr>
        <p:blipFill>
          <a:blip r:embed="rId3"/>
          <a:stretch>
            <a:fillRect/>
          </a:stretch>
        </p:blipFill>
        <p:spPr>
          <a:xfrm>
            <a:off x="6535514" y="1415598"/>
            <a:ext cx="4229690" cy="1829055"/>
          </a:xfrm>
          <a:prstGeom prst="rect">
            <a:avLst/>
          </a:prstGeom>
        </p:spPr>
      </p:pic>
      <p:pic>
        <p:nvPicPr>
          <p:cNvPr id="18" name="Picture 17">
            <a:extLst>
              <a:ext uri="{FF2B5EF4-FFF2-40B4-BE49-F238E27FC236}">
                <a16:creationId xmlns:a16="http://schemas.microsoft.com/office/drawing/2014/main" id="{A391F847-AC3D-A298-3397-BD6010DF0431}"/>
              </a:ext>
            </a:extLst>
          </p:cNvPr>
          <p:cNvPicPr>
            <a:picLocks noChangeAspect="1"/>
          </p:cNvPicPr>
          <p:nvPr/>
        </p:nvPicPr>
        <p:blipFill>
          <a:blip r:embed="rId4"/>
          <a:stretch>
            <a:fillRect/>
          </a:stretch>
        </p:blipFill>
        <p:spPr>
          <a:xfrm>
            <a:off x="979787" y="1393176"/>
            <a:ext cx="4086541" cy="2164947"/>
          </a:xfrm>
          <a:prstGeom prst="rect">
            <a:avLst/>
          </a:prstGeom>
        </p:spPr>
      </p:pic>
    </p:spTree>
    <p:extLst>
      <p:ext uri="{BB962C8B-B14F-4D97-AF65-F5344CB8AC3E}">
        <p14:creationId xmlns:p14="http://schemas.microsoft.com/office/powerpoint/2010/main" val="40439791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1" grpId="0"/>
      <p:bldP spid="12" grpId="0" animBg="1"/>
    </p:bldLst>
  </p:timing>
</p:sld>
</file>

<file path=ppt/theme/theme1.xml><?xml version="1.0" encoding="utf-8"?>
<a:theme xmlns:a="http://schemas.openxmlformats.org/drawingml/2006/main" name="1_Intel2020-Blue">
  <a:themeElements>
    <a:clrScheme name="Custom 10">
      <a:dk1>
        <a:srgbClr val="FFFFFF"/>
      </a:dk1>
      <a:lt1>
        <a:srgbClr val="525252"/>
      </a:lt1>
      <a:dk2>
        <a:srgbClr val="FFFFFF"/>
      </a:dk2>
      <a:lt2>
        <a:srgbClr val="004A86"/>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IntelOne">
      <a:majorFont>
        <a:latin typeface="IntelOne Display Light"/>
        <a:ea typeface="Arial"/>
        <a:cs typeface="Arial"/>
      </a:majorFont>
      <a:minorFont>
        <a:latin typeface="IntelOne Display Regular"/>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Intel2020-Blue" id="{8E7B0A15-D81C-44D6-BD77-194E1E0B5A65}" vid="{66412CDD-274E-4158-9B42-62AACF19BC61}"/>
    </a:ext>
  </a:extLst>
</a:theme>
</file>

<file path=ppt/theme/theme2.xml><?xml version="1.0" encoding="utf-8"?>
<a:theme xmlns:a="http://schemas.openxmlformats.org/drawingml/2006/main" name="Intel2020-White">
  <a:themeElements>
    <a:clrScheme name="Custom 21">
      <a:dk1>
        <a:srgbClr val="000000"/>
      </a:dk1>
      <a:lt1>
        <a:srgbClr val="FFFFFF"/>
      </a:lt1>
      <a:dk2>
        <a:srgbClr val="004A86"/>
      </a:dk2>
      <a:lt2>
        <a:srgbClr val="FFFFFF"/>
      </a:lt2>
      <a:accent1>
        <a:srgbClr val="0068B5"/>
      </a:accent1>
      <a:accent2>
        <a:srgbClr val="00C7FD"/>
      </a:accent2>
      <a:accent3>
        <a:srgbClr val="FEC91B"/>
      </a:accent3>
      <a:accent4>
        <a:srgbClr val="E96115"/>
      </a:accent4>
      <a:accent5>
        <a:srgbClr val="8F5DA2"/>
      </a:accent5>
      <a:accent6>
        <a:srgbClr val="8BAE46"/>
      </a:accent6>
      <a:hlink>
        <a:srgbClr val="00C7FD"/>
      </a:hlink>
      <a:folHlink>
        <a:srgbClr val="0068B5"/>
      </a:folHlink>
    </a:clrScheme>
    <a:fontScheme name="Custom 11">
      <a:majorFont>
        <a:latin typeface="IntelOne Display Light"/>
        <a:ea typeface="Arial"/>
        <a:cs typeface="Arial"/>
      </a:majorFont>
      <a:minorFont>
        <a:latin typeface="IntelOne Display Regular"/>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lassic Tint 2">
      <a:srgbClr val="76CEFF"/>
    </a:custClr>
    <a:custClr name="Energy Tint 2">
      <a:srgbClr val="B4F0FF"/>
    </a:custClr>
    <a:custClr name="Carbon Tint 2">
      <a:srgbClr val="E9E9E9"/>
    </a:custClr>
    <a:custClr name="Steel Tint 2">
      <a:srgbClr val="B9D6E5"/>
    </a:custClr>
    <a:custClr name="Geode Tint 2">
      <a:srgbClr val="EEC3F7"/>
    </a:custClr>
    <a:custClr name="Moss Tint 2">
      <a:srgbClr val="D7F3A2"/>
    </a:custClr>
    <a:custClr name="Rust Tint 2">
      <a:srgbClr val="FFC599"/>
    </a:custClr>
    <a:custClr name="Cobalt Tint 2">
      <a:srgbClr val="98A1FF"/>
    </a:custClr>
    <a:custClr name="Coral Tint 2">
      <a:srgbClr val="FFB6B9"/>
    </a:custClr>
    <a:custClr name="white">
      <a:srgbClr val="FFFFFF"/>
    </a:custClr>
    <a:custClr name="Classic Tint 1">
      <a:srgbClr val="00A3F6"/>
    </a:custClr>
    <a:custClr name="Energy Tint 1">
      <a:srgbClr val="7BDEFF"/>
    </a:custClr>
    <a:custClr name="Carbon Tint 1">
      <a:srgbClr val="AEAEAE"/>
    </a:custClr>
    <a:custClr name="Steel Tint 1">
      <a:srgbClr val="86B3CA"/>
    </a:custClr>
    <a:custClr name="Geode Tint 1">
      <a:srgbClr val="CC94DA"/>
    </a:custClr>
    <a:custClr name="Moss Tint 1">
      <a:srgbClr val="B1D272"/>
    </a:custClr>
    <a:custClr name="Rust Tint 1">
      <a:srgbClr val="FF8F51"/>
    </a:custClr>
    <a:custClr name="Cobalt Tint 1">
      <a:srgbClr val="5B69FF"/>
    </a:custClr>
    <a:custClr name="Coral Tint 1">
      <a:srgbClr val="FF848A"/>
    </a:custClr>
    <a:custClr name="Daisy Tint 1">
      <a:srgbClr val="FFE17A"/>
    </a:custClr>
    <a:custClr name="Classic">
      <a:srgbClr val="0068B5"/>
    </a:custClr>
    <a:custClr name="Energy">
      <a:srgbClr val="00C7FD"/>
    </a:custClr>
    <a:custClr name="Carbon">
      <a:srgbClr val="808080"/>
    </a:custClr>
    <a:custClr name="Steel">
      <a:srgbClr val="548FAD"/>
    </a:custClr>
    <a:custClr name="Geode">
      <a:srgbClr val="8F5DA2"/>
    </a:custClr>
    <a:custClr name="Moss">
      <a:srgbClr val="8BAE46"/>
    </a:custClr>
    <a:custClr name="Rust">
      <a:srgbClr val="E96115"/>
    </a:custClr>
    <a:custClr name="Cobalt">
      <a:srgbClr val="1E2EB8"/>
    </a:custClr>
    <a:custClr name="Coral">
      <a:srgbClr val="FF5662"/>
    </a:custClr>
    <a:custClr name="Daisy">
      <a:srgbClr val="FEC91B"/>
    </a:custClr>
    <a:custClr name="Classic Shade 1">
      <a:srgbClr val="004A86"/>
    </a:custClr>
    <a:custClr name="Energy Shade 1">
      <a:srgbClr val="0095CA"/>
    </a:custClr>
    <a:custClr name="Carbon Shade 1">
      <a:srgbClr val="525252"/>
    </a:custClr>
    <a:custClr name="Steel Shade 1">
      <a:srgbClr val="41728A"/>
    </a:custClr>
    <a:custClr name="Geode Shade 1">
      <a:srgbClr val="653171"/>
    </a:custClr>
    <a:custClr name="Moss Shade 1">
      <a:srgbClr val="708541"/>
    </a:custClr>
    <a:custClr name="Rust Shade 1">
      <a:srgbClr val="B24501"/>
    </a:custClr>
    <a:custClr name="Cobalt Shade 1">
      <a:srgbClr val="000F8A"/>
    </a:custClr>
    <a:custClr name="Coral Shade 1">
      <a:srgbClr val="C81326"/>
    </a:custClr>
    <a:custClr name="Daisy Shade 1">
      <a:srgbClr val="EDB200"/>
    </a:custClr>
    <a:custClr name="Classic Shade 2">
      <a:srgbClr val="00285A"/>
    </a:custClr>
    <a:custClr name="Energy Shade 2">
      <a:srgbClr val="005B85"/>
    </a:custClr>
    <a:custClr name="Carbon Shade 2">
      <a:srgbClr val="262626"/>
    </a:custClr>
    <a:custClr name="Steel Shade 2">
      <a:srgbClr val="183544"/>
    </a:custClr>
    <a:custClr name="black">
      <a:srgbClr val="000000"/>
    </a:custClr>
    <a:custClr name="Moss Shade 2">
      <a:srgbClr val="515A3D"/>
    </a:custClr>
    <a:custClr name="black">
      <a:srgbClr val="000000"/>
    </a:custClr>
    <a:custClr name="Cobalt Shade 2">
      <a:srgbClr val="000864"/>
    </a:custClr>
    <a:custClr name="black">
      <a:srgbClr val="000000"/>
    </a:custClr>
    <a:custClr name="Daisy Shade 2">
      <a:srgbClr val="C98F00"/>
    </a:custClr>
  </a:custClrLst>
  <a:extLst>
    <a:ext uri="{05A4C25C-085E-4340-85A3-A5531E510DB2}">
      <thm15:themeFamily xmlns:thm15="http://schemas.microsoft.com/office/thememl/2012/main" name="Intel2020-White" id="{5C6945CB-5FEB-4025-B999-700E80230FB5}" vid="{D29F472B-4136-4D7E-BDE5-F54D8153F7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DC2D8E55E9740BCBCBFC40CD64EB2" ma:contentTypeVersion="6" ma:contentTypeDescription="Create a new document." ma:contentTypeScope="" ma:versionID="983f4021dd984554dac513457341aaba">
  <xsd:schema xmlns:xsd="http://www.w3.org/2001/XMLSchema" xmlns:xs="http://www.w3.org/2001/XMLSchema" xmlns:p="http://schemas.microsoft.com/office/2006/metadata/properties" xmlns:ns2="9c3b2065-c0cf-4c4d-9e78-34b764469801" xmlns:ns3="9c51c0d8-ec05-4fb6-8819-26bf55154a01" targetNamespace="http://schemas.microsoft.com/office/2006/metadata/properties" ma:root="true" ma:fieldsID="778a0d333fabf6ddb7a53ca4b4f43f78" ns2:_="" ns3:_="">
    <xsd:import namespace="9c3b2065-c0cf-4c4d-9e78-34b764469801"/>
    <xsd:import namespace="9c51c0d8-ec05-4fb6-8819-26bf55154a0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b2065-c0cf-4c4d-9e78-34b7644698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51c0d8-ec05-4fb6-8819-26bf55154a0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c51c0d8-ec05-4fb6-8819-26bf55154a01">
      <UserInfo>
        <DisplayName>Shih, Tiffany</DisplayName>
        <AccountId>21</AccountId>
        <AccountType/>
      </UserInfo>
      <UserInfo>
        <DisplayName>Rahatekar, Anirudha</DisplayName>
        <AccountId>25</AccountId>
        <AccountType/>
      </UserInfo>
    </SharedWithUsers>
  </documentManagement>
</p:properties>
</file>

<file path=customXml/itemProps1.xml><?xml version="1.0" encoding="utf-8"?>
<ds:datastoreItem xmlns:ds="http://schemas.openxmlformats.org/officeDocument/2006/customXml" ds:itemID="{C7D7E505-BE01-4450-97C6-FA9DBB561F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b2065-c0cf-4c4d-9e78-34b764469801"/>
    <ds:schemaRef ds:uri="9c51c0d8-ec05-4fb6-8819-26bf55154a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39B43B-A19D-461D-A800-7EF3128FCEF6}">
  <ds:schemaRefs>
    <ds:schemaRef ds:uri="http://schemas.microsoft.com/sharepoint/v3/contenttype/forms"/>
  </ds:schemaRefs>
</ds:datastoreItem>
</file>

<file path=customXml/itemProps3.xml><?xml version="1.0" encoding="utf-8"?>
<ds:datastoreItem xmlns:ds="http://schemas.openxmlformats.org/officeDocument/2006/customXml" ds:itemID="{DD0FE5AF-1B5C-4FB4-BD9A-A3C6A233373B}">
  <ds:schemaRefs>
    <ds:schemaRef ds:uri="http://purl.org/dc/terms/"/>
    <ds:schemaRef ds:uri="http://schemas.microsoft.com/office/2006/documentManagement/types"/>
    <ds:schemaRef ds:uri="http://purl.org/dc/elements/1.1/"/>
    <ds:schemaRef ds:uri="9c51c0d8-ec05-4fb6-8819-26bf55154a01"/>
    <ds:schemaRef ds:uri="http://schemas.microsoft.com/office/infopath/2007/PartnerControls"/>
    <ds:schemaRef ds:uri="http://www.w3.org/XML/1998/namespace"/>
    <ds:schemaRef ds:uri="http://purl.org/dc/dcmitype/"/>
    <ds:schemaRef ds:uri="http://schemas.openxmlformats.org/package/2006/metadata/core-properties"/>
    <ds:schemaRef ds:uri="9c3b2065-c0cf-4c4d-9e78-34b764469801"/>
    <ds:schemaRef ds:uri="http://schemas.microsoft.com/office/2006/metadata/properties"/>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0</TotalTime>
  <Words>5299</Words>
  <Application>Microsoft Macintosh PowerPoint</Application>
  <PresentationFormat>Widescreen</PresentationFormat>
  <Paragraphs>688</Paragraphs>
  <Slides>25</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IntelOne Display HE Medium</vt:lpstr>
      <vt:lpstr>Arial</vt:lpstr>
      <vt:lpstr>Calibri</vt:lpstr>
      <vt:lpstr>Courier New</vt:lpstr>
      <vt:lpstr>Helvetica Neue Medium</vt:lpstr>
      <vt:lpstr>Intel Clear Pro</vt:lpstr>
      <vt:lpstr>IntelOne Display Bold</vt:lpstr>
      <vt:lpstr>IntelOne Display Light</vt:lpstr>
      <vt:lpstr>IntelOne Display Medium</vt:lpstr>
      <vt:lpstr>IntelOne Display Regular</vt:lpstr>
      <vt:lpstr>1_Intel2020-Blue</vt:lpstr>
      <vt:lpstr>Intel2020-White</vt:lpstr>
      <vt:lpstr>The Vmin Right Hand Turn</vt:lpstr>
      <vt:lpstr>Next “right-hand turn” imminent for perf/W</vt:lpstr>
      <vt:lpstr>Next “right-hand turn” imminent for perf/W</vt:lpstr>
      <vt:lpstr>The Vmin floor isn’t new, our proximity to it is</vt:lpstr>
      <vt:lpstr>What is Vmin?</vt:lpstr>
      <vt:lpstr>What comprises Vmin?     </vt:lpstr>
      <vt:lpstr>Consequences At Vmin</vt:lpstr>
      <vt:lpstr>Our post-RHT strategy breaks at Vmin floor</vt:lpstr>
      <vt:lpstr>Power efficiency is the new performance</vt:lpstr>
      <vt:lpstr>One size fits all (n)one:  Si leadership + one-size-fits-all CPU: No longer enough to win </vt:lpstr>
      <vt:lpstr>E-Core Must Differentiate on Perf/W</vt:lpstr>
      <vt:lpstr>2027 E-Core competitive…with exposure</vt:lpstr>
      <vt:lpstr>Quantify opportunities for perf/W at Vmin</vt:lpstr>
      <vt:lpstr>Three Pillars of Perf/W Differentiation near Vmin (in CMOS era) </vt:lpstr>
      <vt:lpstr>Low Voltage Optimized Process</vt:lpstr>
      <vt:lpstr>Capacitance Optimized E-core</vt:lpstr>
      <vt:lpstr>Microarchitectural Improvements</vt:lpstr>
      <vt:lpstr>Current “Do Nothing” Scenario Bleak</vt:lpstr>
      <vt:lpstr>Actioned Scenario is Much Improved</vt:lpstr>
      <vt:lpstr>PowerPoint Presentation</vt:lpstr>
      <vt:lpstr>Global Compute Power: Challenge=Opportunity</vt:lpstr>
      <vt:lpstr>How will Intel lead on perf/W?</vt:lpstr>
      <vt:lpstr>Roadblocks and solutions</vt:lpstr>
      <vt:lpstr>Call to action: Lead on data center perf/W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Killeen, Kristine</dc:creator>
  <cp:lastModifiedBy>Kau, Derchang</cp:lastModifiedBy>
  <cp:revision>2</cp:revision>
  <dcterms:created xsi:type="dcterms:W3CDTF">2021-11-09T17:00:24Z</dcterms:created>
  <dcterms:modified xsi:type="dcterms:W3CDTF">2023-10-30T23:51:53Z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0x01010072ADC2D8E55E9740BCBCBFC40CD64EB2</vt:lpwstr>
  </property>
</Properties>
</file>