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84" y="3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8/23/19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CR &amp; 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3D DRAM Access Transistor Architecture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/>
              <a:t>Stacking</a:t>
            </a:r>
          </a:p>
          <a:p>
            <a:r>
              <a:rPr lang="en-US" sz="2400" dirty="0"/>
              <a:t>Shark Fin Channel with Top Gate</a:t>
            </a:r>
          </a:p>
          <a:p>
            <a:r>
              <a:rPr lang="en-US" sz="2400" dirty="0"/>
              <a:t>Saddle Channel with Back Gate</a:t>
            </a:r>
          </a:p>
          <a:p>
            <a:r>
              <a:rPr lang="en-US" sz="2400" dirty="0"/>
              <a:t>Saddle Channel with Fin Gate</a:t>
            </a:r>
          </a:p>
          <a:p>
            <a:r>
              <a:rPr lang="en-US" sz="2400" dirty="0"/>
              <a:t>Cylindrical Channel with Back Gate</a:t>
            </a:r>
          </a:p>
          <a:p>
            <a:r>
              <a:rPr lang="en-US" sz="2400" dirty="0"/>
              <a:t>Ring Channel</a:t>
            </a:r>
          </a:p>
          <a:p>
            <a:pPr marL="0" indent="0">
              <a:buNone/>
            </a:pPr>
            <a:r>
              <a:rPr lang="en-US" sz="2400" dirty="0"/>
              <a:t>Layering (Tier Socket)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E18F82-729D-7A41-B03B-5C2325F4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835" y="985863"/>
            <a:ext cx="5855833" cy="2129477"/>
          </a:xfrm>
        </p:spPr>
        <p:txBody>
          <a:bodyPr/>
          <a:lstStyle/>
          <a:p>
            <a:pPr algn="l"/>
            <a:r>
              <a:rPr lang="en-US" sz="3600" dirty="0"/>
              <a:t>SF CAT : </a:t>
            </a:r>
            <a:br>
              <a:rPr lang="en-US" sz="3600" dirty="0"/>
            </a:br>
            <a:r>
              <a:rPr lang="en-US" sz="3600" dirty="0"/>
              <a:t>Shark Fin Channel </a:t>
            </a:r>
            <a:br>
              <a:rPr lang="en-US" sz="3600" dirty="0"/>
            </a:br>
            <a:r>
              <a:rPr lang="en-US" sz="3600" dirty="0"/>
              <a:t>Access Transistor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2C6B7-223F-C840-AD66-DE06C113D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42509" y="3859944"/>
            <a:ext cx="1905000" cy="2260600"/>
          </a:xfrm>
          <a:prstGeom prst="rect">
            <a:avLst/>
          </a:prstGeom>
        </p:spPr>
      </p:pic>
      <p:pic>
        <p:nvPicPr>
          <p:cNvPr id="10" name="Online Media 9" descr="FIN ADM-1.mp4">
            <a:hlinkClick r:id="" action="ppaction://media"/>
            <a:extLst>
              <a:ext uri="{FF2B5EF4-FFF2-40B4-BE49-F238E27FC236}">
                <a16:creationId xmlns:a16="http://schemas.microsoft.com/office/drawing/2014/main" id="{C4FFF437-C4F3-7F49-B5A4-553D2533EA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713" t="491" r="22122" b="-491"/>
          <a:stretch/>
        </p:blipFill>
        <p:spPr>
          <a:xfrm>
            <a:off x="6662060" y="702784"/>
            <a:ext cx="4389120" cy="3566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7F8D6-D274-A84A-A18F-2359025CA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511" y="2498433"/>
            <a:ext cx="1979840" cy="2723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434F4D-DC68-C849-A576-ADB2E1DF191D}"/>
              </a:ext>
            </a:extLst>
          </p:cNvPr>
          <p:cNvSpPr txBox="1"/>
          <p:nvPr/>
        </p:nvSpPr>
        <p:spPr>
          <a:xfrm>
            <a:off x="4827510" y="5555588"/>
            <a:ext cx="166584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 Channel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1E84EF-0B8B-D749-AC71-E919BEC8EB97}"/>
              </a:ext>
            </a:extLst>
          </p:cNvPr>
          <p:cNvSpPr txBox="1"/>
          <p:nvPr/>
        </p:nvSpPr>
        <p:spPr>
          <a:xfrm>
            <a:off x="7870409" y="4562306"/>
            <a:ext cx="247740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 Channel + Gate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9387FF-F09A-6E47-A97D-76393FBF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SF-CAT &amp; array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0F8A5-CD94-9143-8D13-A1576593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82436"/>
            <a:ext cx="2133600" cy="145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E8B35-6C54-2146-8B5C-75B98F634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29303"/>
            <a:ext cx="2667000" cy="1999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FF312-2BFD-FF4D-B443-664379A2A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69" y="4428696"/>
            <a:ext cx="3378262" cy="2059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7405AC-6731-784A-8332-DC8C34F25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477" y="1062161"/>
            <a:ext cx="6200123" cy="55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8F40-3B9D-F043-A893-8D9BD855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Z, L Design Strategy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678D78A7-E135-1C4D-9BEB-042F96B4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8985388" cy="880609"/>
          </a:xfrm>
        </p:spPr>
        <p:txBody>
          <a:bodyPr/>
          <a:lstStyle/>
          <a:p>
            <a:r>
              <a:rPr lang="en-US" sz="2000" dirty="0"/>
              <a:t>Fin height for on-state resistance to optimize </a:t>
            </a:r>
            <a:r>
              <a:rPr lang="en-US" sz="2000" dirty="0" err="1"/>
              <a:t>t</a:t>
            </a:r>
            <a:r>
              <a:rPr lang="en-US" sz="2000" baseline="-25000" dirty="0" err="1"/>
              <a:t>sense</a:t>
            </a:r>
            <a:r>
              <a:rPr lang="en-US" sz="2000" dirty="0"/>
              <a:t> </a:t>
            </a:r>
          </a:p>
          <a:p>
            <a:r>
              <a:rPr lang="en-US" sz="2000" dirty="0"/>
              <a:t>Recess Fin to increase Chanel length to reduce leakage for retention time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DA03D9-D4A8-D941-9341-7930928E4E1B}"/>
              </a:ext>
            </a:extLst>
          </p:cNvPr>
          <p:cNvGrpSpPr/>
          <p:nvPr/>
        </p:nvGrpSpPr>
        <p:grpSpPr>
          <a:xfrm>
            <a:off x="1183034" y="2454373"/>
            <a:ext cx="2485335" cy="2477737"/>
            <a:chOff x="1183034" y="2454373"/>
            <a:chExt cx="2485335" cy="24777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F549DC-E88E-4546-BBF6-6BDE5FEC0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209" r="20116"/>
            <a:stretch/>
          </p:blipFill>
          <p:spPr>
            <a:xfrm>
              <a:off x="1183034" y="2454373"/>
              <a:ext cx="2485335" cy="2477737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47DF213-E2F4-4048-8D67-E20F3B451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9524" y="3331406"/>
              <a:ext cx="1075558" cy="24524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124E68C-A1CB-2D44-9F7E-07147AB3DE77}"/>
                </a:ext>
              </a:extLst>
            </p:cNvPr>
            <p:cNvCxnSpPr>
              <a:cxnSpLocks/>
            </p:cNvCxnSpPr>
            <p:nvPr/>
          </p:nvCxnSpPr>
          <p:spPr>
            <a:xfrm>
              <a:off x="2376104" y="3394695"/>
              <a:ext cx="88024" cy="1138393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76DCE91-9455-FC4B-81ED-D10FD564B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6104" y="3144198"/>
              <a:ext cx="44669" cy="250497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D9D4C7-E391-B941-AA28-5B1FD173CBC7}"/>
                </a:ext>
              </a:extLst>
            </p:cNvPr>
            <p:cNvSpPr txBox="1"/>
            <p:nvPr/>
          </p:nvSpPr>
          <p:spPr>
            <a:xfrm>
              <a:off x="2640097" y="3146740"/>
              <a:ext cx="11541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0E1A80-B944-DC42-8E80-B7614DF87529}"/>
                </a:ext>
              </a:extLst>
            </p:cNvPr>
            <p:cNvSpPr txBox="1"/>
            <p:nvPr/>
          </p:nvSpPr>
          <p:spPr>
            <a:xfrm>
              <a:off x="2126124" y="3771305"/>
              <a:ext cx="293992" cy="1837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1200" baseline="-250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E0129F-6485-CE4D-A97A-5F4928120F26}"/>
                </a:ext>
              </a:extLst>
            </p:cNvPr>
            <p:cNvSpPr txBox="1"/>
            <p:nvPr/>
          </p:nvSpPr>
          <p:spPr>
            <a:xfrm>
              <a:off x="2117129" y="3114533"/>
              <a:ext cx="293992" cy="1837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1200" baseline="-250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1,W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70A3E4D-8B30-9B42-9E6A-25313BE431DA}"/>
              </a:ext>
            </a:extLst>
          </p:cNvPr>
          <p:cNvSpPr txBox="1"/>
          <p:nvPr/>
        </p:nvSpPr>
        <p:spPr>
          <a:xfrm>
            <a:off x="1048985" y="5488821"/>
            <a:ext cx="3079104" cy="5657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=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· L/W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Ch1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· (2·Z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)/L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5E1F03-CEF6-9B4E-B127-7FF3AFCB363A}"/>
              </a:ext>
            </a:extLst>
          </p:cNvPr>
          <p:cNvSpPr txBox="1"/>
          <p:nvPr/>
        </p:nvSpPr>
        <p:spPr>
          <a:xfrm>
            <a:off x="4001088" y="5488821"/>
            <a:ext cx="3600389" cy="5657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=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/[ ½ ·(Z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Ch2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· [Z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½(Z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)]/L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B50228-78F6-E642-B26A-5E44E68894A7}"/>
              </a:ext>
            </a:extLst>
          </p:cNvPr>
          <p:cNvSpPr txBox="1"/>
          <p:nvPr/>
        </p:nvSpPr>
        <p:spPr>
          <a:xfrm>
            <a:off x="7866747" y="2403628"/>
            <a:ext cx="3600389" cy="36509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+ 2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≈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= 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= 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+ 2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Ch1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· (2 ·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2,H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4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/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  <a:endParaRPr lang="en-US" sz="16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Ch2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qµC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· (2 ·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2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/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V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V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  <a:endParaRPr lang="en-US" sz="16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=  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+ 2· R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Ch2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Active Design Rule (2 Cells)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Cell Active Pitch = Z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S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Cell Active Pitch = 3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+ 2 · L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+ S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320879-4618-D943-A457-2A1FC235EBB2}"/>
              </a:ext>
            </a:extLst>
          </p:cNvPr>
          <p:cNvGrpSpPr/>
          <p:nvPr/>
        </p:nvGrpSpPr>
        <p:grpSpPr>
          <a:xfrm>
            <a:off x="3862202" y="2462202"/>
            <a:ext cx="3406886" cy="2547971"/>
            <a:chOff x="3862202" y="2462202"/>
            <a:chExt cx="3406886" cy="25479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7C1B74-9214-8D4F-9442-2F0B22BC5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202" y="2532437"/>
              <a:ext cx="3406886" cy="2477736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0CFECAD-1936-B94D-B279-3A4EF8E84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2185" y="3045120"/>
              <a:ext cx="38301" cy="429683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287DEF1-31BF-F442-B4CD-4E5BBC7DA0CC}"/>
                </a:ext>
              </a:extLst>
            </p:cNvPr>
            <p:cNvCxnSpPr>
              <a:cxnSpLocks/>
            </p:cNvCxnSpPr>
            <p:nvPr/>
          </p:nvCxnSpPr>
          <p:spPr>
            <a:xfrm>
              <a:off x="4546907" y="3161796"/>
              <a:ext cx="223775" cy="1587368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27F1A3B-04E0-D74B-993A-5603F4E7AF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6907" y="2738613"/>
              <a:ext cx="782145" cy="361365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9E89A1-F3BD-CD40-BCE0-8FA5B386654C}"/>
                </a:ext>
              </a:extLst>
            </p:cNvPr>
            <p:cNvSpPr txBox="1"/>
            <p:nvPr/>
          </p:nvSpPr>
          <p:spPr>
            <a:xfrm>
              <a:off x="4803525" y="3224836"/>
              <a:ext cx="11541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533E57-7D9A-454B-A10C-AF2F076BC229}"/>
                </a:ext>
              </a:extLst>
            </p:cNvPr>
            <p:cNvSpPr txBox="1"/>
            <p:nvPr/>
          </p:nvSpPr>
          <p:spPr>
            <a:xfrm>
              <a:off x="4333498" y="3659391"/>
              <a:ext cx="293992" cy="1748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1200" baseline="-250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7CE873-A503-FF46-84E8-DA1379E5088A}"/>
                </a:ext>
              </a:extLst>
            </p:cNvPr>
            <p:cNvSpPr txBox="1"/>
            <p:nvPr/>
          </p:nvSpPr>
          <p:spPr>
            <a:xfrm>
              <a:off x="4624428" y="2762233"/>
              <a:ext cx="293992" cy="1837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1200" baseline="-250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2,W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3070C75-6E73-1E46-AF9C-D069B6ED00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5627" y="3487053"/>
              <a:ext cx="234859" cy="123433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3140BF6-87A8-8346-8C98-DEA0BB8B930B}"/>
                </a:ext>
              </a:extLst>
            </p:cNvPr>
            <p:cNvCxnSpPr>
              <a:cxnSpLocks/>
            </p:cNvCxnSpPr>
            <p:nvPr/>
          </p:nvCxnSpPr>
          <p:spPr>
            <a:xfrm>
              <a:off x="5810426" y="4749164"/>
              <a:ext cx="950009" cy="116003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8425694-E119-1048-BC87-9E968C9ADC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507" y="4865167"/>
              <a:ext cx="346508" cy="31016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CE560E5-58B2-EB41-9732-17DE2E45CE46}"/>
                </a:ext>
              </a:extLst>
            </p:cNvPr>
            <p:cNvSpPr txBox="1"/>
            <p:nvPr/>
          </p:nvSpPr>
          <p:spPr>
            <a:xfrm>
              <a:off x="6171605" y="4574320"/>
              <a:ext cx="293992" cy="1748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1200" baseline="-25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39C9EDA-470C-B249-90E4-CA51CA598305}"/>
                </a:ext>
              </a:extLst>
            </p:cNvPr>
            <p:cNvSpPr txBox="1"/>
            <p:nvPr/>
          </p:nvSpPr>
          <p:spPr>
            <a:xfrm>
              <a:off x="6986360" y="4661742"/>
              <a:ext cx="133655" cy="1748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1200" baseline="-25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D15AF28-72DD-4848-B096-D87D8D146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2124" y="2613756"/>
              <a:ext cx="254836" cy="124857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296B9B0-8A83-C749-AE1F-D3069CAFF0C0}"/>
                </a:ext>
              </a:extLst>
            </p:cNvPr>
            <p:cNvSpPr txBox="1"/>
            <p:nvPr/>
          </p:nvSpPr>
          <p:spPr>
            <a:xfrm>
              <a:off x="5342124" y="2462202"/>
              <a:ext cx="133655" cy="1748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1200" baseline="-25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46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8474-AD3B-9E4E-B686-CF8B7DA4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5592726" cy="838200"/>
          </a:xfrm>
        </p:spPr>
        <p:txBody>
          <a:bodyPr/>
          <a:lstStyle/>
          <a:p>
            <a:r>
              <a:rPr lang="en-US" dirty="0"/>
              <a:t>Channel 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45B30-DEED-B44D-B854-8C2F9422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00187"/>
            <a:ext cx="6358270" cy="131134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Sharp inner corners impede field effectiveness; it degrades </a:t>
            </a:r>
            <a:r>
              <a:rPr lang="en-US" sz="3200" dirty="0" err="1"/>
              <a:t>I</a:t>
            </a:r>
            <a:r>
              <a:rPr lang="en-US" sz="3200" baseline="-25000" dirty="0" err="1"/>
              <a:t>off</a:t>
            </a:r>
            <a:r>
              <a:rPr lang="en-US" sz="3200" baseline="-25000" dirty="0"/>
              <a:t> </a:t>
            </a:r>
            <a:r>
              <a:rPr lang="en-US" sz="3200" dirty="0"/>
              <a:t>and R</a:t>
            </a:r>
            <a:r>
              <a:rPr lang="en-US" sz="3200" baseline="-25000" dirty="0"/>
              <a:t>on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FE2D6-8F13-4440-82C6-0010BAACD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175" y="3561943"/>
            <a:ext cx="3132661" cy="2561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50D6F5-E6E3-554C-835F-BC416CAC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290" y="734682"/>
            <a:ext cx="2953648" cy="2332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7DD4B-E56D-CE4A-A237-BA72D1471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227" y="3520172"/>
            <a:ext cx="2693899" cy="2644919"/>
          </a:xfrm>
          <a:prstGeom prst="rect">
            <a:avLst/>
          </a:prstGeom>
        </p:spPr>
      </p:pic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63E2A67E-69E6-5041-B368-31682BA84D57}"/>
              </a:ext>
            </a:extLst>
          </p:cNvPr>
          <p:cNvSpPr/>
          <p:nvPr/>
        </p:nvSpPr>
        <p:spPr>
          <a:xfrm>
            <a:off x="1514475" y="4327452"/>
            <a:ext cx="1385888" cy="1030361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5026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8024</TotalTime>
  <Words>253</Words>
  <Application>Microsoft Macintosh PowerPoint</Application>
  <PresentationFormat>Widescreen</PresentationFormat>
  <Paragraphs>43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Neo Sans Intel</vt:lpstr>
      <vt:lpstr>Neo Sans Intel Medium</vt:lpstr>
      <vt:lpstr>Arial</vt:lpstr>
      <vt:lpstr>Calibri</vt:lpstr>
      <vt:lpstr>blank</vt:lpstr>
      <vt:lpstr>3D DRAM Access Transistor Architecture </vt:lpstr>
      <vt:lpstr>SF CAT :  Shark Fin Channel  Access Transistor</vt:lpstr>
      <vt:lpstr>SF-CAT &amp; array</vt:lpstr>
      <vt:lpstr>Z, L Design Strategy</vt:lpstr>
      <vt:lpstr>Channel Morphology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50</cp:revision>
  <dcterms:created xsi:type="dcterms:W3CDTF">2019-08-19T21:19:09Z</dcterms:created>
  <dcterms:modified xsi:type="dcterms:W3CDTF">2019-08-27T16:06:24Z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