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5" r:id="rId2"/>
    <p:sldId id="328" r:id="rId3"/>
    <p:sldId id="325" r:id="rId4"/>
    <p:sldId id="326" r:id="rId5"/>
    <p:sldId id="327" r:id="rId6"/>
    <p:sldId id="329" r:id="rId7"/>
    <p:sldId id="330" r:id="rId8"/>
    <p:sldId id="33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620" userDrawn="1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1"/>
    <a:srgbClr val="0071C5"/>
    <a:srgbClr val="F83308"/>
    <a:srgbClr val="FD9208"/>
    <a:srgbClr val="009FDF"/>
    <a:srgbClr val="F3D54E"/>
    <a:srgbClr val="F0C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6" autoAdjust="0"/>
    <p:restoredTop sz="94634" autoAdjust="0"/>
  </p:normalViewPr>
  <p:slideViewPr>
    <p:cSldViewPr snapToGrid="0">
      <p:cViewPr varScale="1">
        <p:scale>
          <a:sx n="113" d="100"/>
          <a:sy n="113" d="100"/>
        </p:scale>
        <p:origin x="629" y="86"/>
      </p:cViewPr>
      <p:guideLst>
        <p:guide orient="horz" pos="1620"/>
        <p:guide pos="5470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285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Arial" panose="020B0604020202020204" pitchFamily="34" charset="0"/>
              </a:rPr>
              <a:pPr/>
              <a:t>7/22/2019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D7FC5FE-6F0D-D34A-8EE6-C95B4F5F4DC8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1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5000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50pt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40pt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40pt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Arial" panose="020B0604020202020204" pitchFamily="34" charset="0"/>
                <a:ea typeface="Intel Clear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40pt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_experience_hrz_wht_rgb_30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79" y="1874822"/>
            <a:ext cx="3646443" cy="15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5000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50pt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5000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50pt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smtClean="0"/>
              <a:t>14pt Intel Clear fourth level</a:t>
            </a:r>
          </a:p>
          <a:p>
            <a:pPr lvl="4"/>
            <a:r>
              <a:rPr lang="en-US" dirty="0" smtClean="0"/>
              <a:t>12pt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Arial" panose="020B0604020202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50" dirty="0" smtClean="0"/>
              <a:t>Intel Confidential</a:t>
            </a:r>
            <a:endParaRPr lang="en-US" sz="1050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+mj-lt"/>
          <a:ea typeface="Intel Clear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Arial" panose="020B0604020202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3" y="2049161"/>
            <a:ext cx="8212886" cy="1102519"/>
          </a:xfrm>
        </p:spPr>
        <p:txBody>
          <a:bodyPr/>
          <a:lstStyle/>
          <a:p>
            <a:pPr algn="r"/>
            <a:r>
              <a:rPr lang="en-US" sz="3600" dirty="0" err="1" smtClean="0"/>
              <a:t>Optane</a:t>
            </a:r>
            <a:r>
              <a:rPr lang="en-US" sz="3600" dirty="0" smtClean="0"/>
              <a:t> Process Arch</a:t>
            </a:r>
            <a:endParaRPr lang="en-US" sz="3600" dirty="0">
              <a:solidFill>
                <a:schemeClr val="bg1">
                  <a:alpha val="9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38287" y="3438821"/>
            <a:ext cx="6330212" cy="925360"/>
          </a:xfrm>
        </p:spPr>
        <p:txBody>
          <a:bodyPr/>
          <a:lstStyle/>
          <a:p>
            <a:pPr algn="r"/>
            <a:r>
              <a:rPr lang="en-US" dirty="0" smtClean="0"/>
              <a:t>Shafqat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000" y="139408"/>
            <a:ext cx="8229600" cy="868680"/>
          </a:xfrm>
        </p:spPr>
        <p:txBody>
          <a:bodyPr/>
          <a:lstStyle/>
          <a:p>
            <a:r>
              <a:rPr lang="en-US" dirty="0" smtClean="0"/>
              <a:t>Arch Elements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05000" y="796925"/>
            <a:ext cx="8228012" cy="3425825"/>
          </a:xfrm>
        </p:spPr>
        <p:txBody>
          <a:bodyPr/>
          <a:lstStyle/>
          <a:p>
            <a:r>
              <a:rPr lang="en-US" dirty="0" smtClean="0"/>
              <a:t>Array WL/BL</a:t>
            </a:r>
          </a:p>
          <a:p>
            <a:r>
              <a:rPr lang="en-US" dirty="0" smtClean="0"/>
              <a:t>Array Via &amp; Hook-up</a:t>
            </a:r>
          </a:p>
          <a:p>
            <a:r>
              <a:rPr lang="en-US" dirty="0" smtClean="0"/>
              <a:t>Pitch-Cell (LWL/LBL, GWL/GBL) </a:t>
            </a:r>
            <a:r>
              <a:rPr lang="en-US" dirty="0" smtClean="0">
                <a:sym typeface="Wingdings" panose="05000000000000000000" pitchFamily="2" charset="2"/>
              </a:rPr>
              <a:t> 5V CMOS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Logic/ </a:t>
            </a:r>
            <a:r>
              <a:rPr lang="en-US" dirty="0" err="1" smtClean="0">
                <a:sym typeface="Wingdings" panose="05000000000000000000" pitchFamily="2" charset="2"/>
              </a:rPr>
              <a:t>Datapath</a:t>
            </a:r>
            <a:r>
              <a:rPr lang="en-US" dirty="0" smtClean="0">
                <a:sym typeface="Wingdings" panose="05000000000000000000" pitchFamily="2" charset="2"/>
              </a:rPr>
              <a:t>/IO  1.0-1.2V CMOS</a:t>
            </a:r>
          </a:p>
          <a:p>
            <a:r>
              <a:rPr lang="en-US" dirty="0" smtClean="0"/>
              <a:t>Interconnect</a:t>
            </a:r>
          </a:p>
          <a:p>
            <a:r>
              <a:rPr lang="en-US" dirty="0"/>
              <a:t>	</a:t>
            </a:r>
            <a:r>
              <a:rPr lang="en-US" dirty="0" smtClean="0"/>
              <a:t>Under-array (Cu layer for low-resistance)</a:t>
            </a:r>
          </a:p>
          <a:p>
            <a:r>
              <a:rPr lang="en-US" dirty="0"/>
              <a:t>	</a:t>
            </a:r>
            <a:r>
              <a:rPr lang="en-US" dirty="0" smtClean="0"/>
              <a:t>Above-array (Al for power-bussing &amp; wire-bonding)</a:t>
            </a:r>
          </a:p>
        </p:txBody>
      </p:sp>
    </p:spTree>
    <p:extLst>
      <p:ext uri="{BB962C8B-B14F-4D97-AF65-F5344CB8AC3E}">
        <p14:creationId xmlns:p14="http://schemas.microsoft.com/office/powerpoint/2010/main" val="8687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133" y="139515"/>
            <a:ext cx="8229600" cy="868680"/>
          </a:xfrm>
        </p:spPr>
        <p:txBody>
          <a:bodyPr/>
          <a:lstStyle/>
          <a:p>
            <a:r>
              <a:rPr lang="en-US" dirty="0" smtClean="0"/>
              <a:t>Process Arch</a:t>
            </a:r>
            <a:endParaRPr lang="en-US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236539" y="785812"/>
            <a:ext cx="5757863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5"/>
          <p:cNvSpPr>
            <a:spLocks noChangeArrowheads="1"/>
          </p:cNvSpPr>
          <p:nvPr/>
        </p:nvSpPr>
        <p:spPr bwMode="auto">
          <a:xfrm>
            <a:off x="1435101" y="1403350"/>
            <a:ext cx="211138" cy="30003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6"/>
          <p:cNvSpPr>
            <a:spLocks noChangeArrowheads="1"/>
          </p:cNvSpPr>
          <p:nvPr/>
        </p:nvSpPr>
        <p:spPr bwMode="auto">
          <a:xfrm>
            <a:off x="609601" y="4491037"/>
            <a:ext cx="550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LV CMOS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1825626" y="4492624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HV CMOS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8"/>
          <p:cNvSpPr>
            <a:spLocks noChangeArrowheads="1"/>
          </p:cNvSpPr>
          <p:nvPr/>
        </p:nvSpPr>
        <p:spPr bwMode="auto">
          <a:xfrm>
            <a:off x="2916239" y="4483099"/>
            <a:ext cx="714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H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9"/>
          <p:cNvSpPr>
            <a:spLocks noChangeArrowheads="1"/>
          </p:cNvSpPr>
          <p:nvPr/>
        </p:nvSpPr>
        <p:spPr bwMode="auto">
          <a:xfrm>
            <a:off x="3005139" y="4483099"/>
            <a:ext cx="169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V CMOS for under tile decoders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314326" y="4376737"/>
            <a:ext cx="4427538" cy="0"/>
          </a:xfrm>
          <a:prstGeom prst="line">
            <a:avLst/>
          </a:prstGeom>
          <a:noFill/>
          <a:ln w="6350">
            <a:solidFill>
              <a:srgbClr val="003C7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1"/>
          <p:cNvSpPr>
            <a:spLocks noChangeArrowheads="1"/>
          </p:cNvSpPr>
          <p:nvPr/>
        </p:nvSpPr>
        <p:spPr bwMode="auto">
          <a:xfrm>
            <a:off x="531814" y="4187824"/>
            <a:ext cx="100013" cy="1762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12"/>
          <p:cNvSpPr>
            <a:spLocks noChangeArrowheads="1"/>
          </p:cNvSpPr>
          <p:nvPr/>
        </p:nvSpPr>
        <p:spPr bwMode="auto">
          <a:xfrm>
            <a:off x="620714" y="4364037"/>
            <a:ext cx="130175" cy="1111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3"/>
          <p:cNvSpPr>
            <a:spLocks noChangeArrowheads="1"/>
          </p:cNvSpPr>
          <p:nvPr/>
        </p:nvSpPr>
        <p:spPr bwMode="auto">
          <a:xfrm>
            <a:off x="417514" y="4379912"/>
            <a:ext cx="130175" cy="1095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4"/>
          <p:cNvSpPr>
            <a:spLocks noChangeArrowheads="1"/>
          </p:cNvSpPr>
          <p:nvPr/>
        </p:nvSpPr>
        <p:spPr bwMode="auto">
          <a:xfrm>
            <a:off x="1042989" y="4187824"/>
            <a:ext cx="82550" cy="1762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1112839" y="4379912"/>
            <a:ext cx="130175" cy="109537"/>
          </a:xfrm>
          <a:prstGeom prst="rect">
            <a:avLst/>
          </a:prstGeom>
          <a:solidFill>
            <a:srgbClr val="BF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6"/>
          <p:cNvSpPr>
            <a:spLocks noChangeArrowheads="1"/>
          </p:cNvSpPr>
          <p:nvPr/>
        </p:nvSpPr>
        <p:spPr bwMode="auto">
          <a:xfrm>
            <a:off x="931864" y="4379912"/>
            <a:ext cx="130175" cy="109537"/>
          </a:xfrm>
          <a:prstGeom prst="rect">
            <a:avLst/>
          </a:prstGeom>
          <a:solidFill>
            <a:srgbClr val="BF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17"/>
          <p:cNvSpPr>
            <a:spLocks noChangeArrowheads="1"/>
          </p:cNvSpPr>
          <p:nvPr/>
        </p:nvSpPr>
        <p:spPr bwMode="auto">
          <a:xfrm>
            <a:off x="1698626" y="4137024"/>
            <a:ext cx="133350" cy="1762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8"/>
          <p:cNvSpPr>
            <a:spLocks noChangeArrowheads="1"/>
          </p:cNvSpPr>
          <p:nvPr/>
        </p:nvSpPr>
        <p:spPr bwMode="auto">
          <a:xfrm>
            <a:off x="1820864" y="4379912"/>
            <a:ext cx="128588" cy="1095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19"/>
          <p:cNvSpPr>
            <a:spLocks noChangeArrowheads="1"/>
          </p:cNvSpPr>
          <p:nvPr/>
        </p:nvSpPr>
        <p:spPr bwMode="auto">
          <a:xfrm>
            <a:off x="1582739" y="4379912"/>
            <a:ext cx="128588" cy="1095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20"/>
          <p:cNvSpPr>
            <a:spLocks noChangeArrowheads="1"/>
          </p:cNvSpPr>
          <p:nvPr/>
        </p:nvSpPr>
        <p:spPr bwMode="auto">
          <a:xfrm>
            <a:off x="2212976" y="4137024"/>
            <a:ext cx="133350" cy="1762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21"/>
          <p:cNvSpPr>
            <a:spLocks noChangeArrowheads="1"/>
          </p:cNvSpPr>
          <p:nvPr/>
        </p:nvSpPr>
        <p:spPr bwMode="auto">
          <a:xfrm>
            <a:off x="2335214" y="4379912"/>
            <a:ext cx="130175" cy="109537"/>
          </a:xfrm>
          <a:prstGeom prst="rect">
            <a:avLst/>
          </a:prstGeom>
          <a:solidFill>
            <a:srgbClr val="BF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22"/>
          <p:cNvSpPr>
            <a:spLocks noChangeArrowheads="1"/>
          </p:cNvSpPr>
          <p:nvPr/>
        </p:nvSpPr>
        <p:spPr bwMode="auto">
          <a:xfrm>
            <a:off x="2097089" y="4379912"/>
            <a:ext cx="130175" cy="109537"/>
          </a:xfrm>
          <a:prstGeom prst="rect">
            <a:avLst/>
          </a:prstGeom>
          <a:solidFill>
            <a:srgbClr val="BF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23"/>
          <p:cNvSpPr>
            <a:spLocks noChangeArrowheads="1"/>
          </p:cNvSpPr>
          <p:nvPr/>
        </p:nvSpPr>
        <p:spPr bwMode="auto">
          <a:xfrm>
            <a:off x="3927476" y="4164012"/>
            <a:ext cx="133350" cy="1762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24"/>
          <p:cNvSpPr>
            <a:spLocks noChangeArrowheads="1"/>
          </p:cNvSpPr>
          <p:nvPr/>
        </p:nvSpPr>
        <p:spPr bwMode="auto">
          <a:xfrm>
            <a:off x="4051301" y="4379912"/>
            <a:ext cx="128588" cy="1095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3811589" y="4379912"/>
            <a:ext cx="130175" cy="1095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26"/>
          <p:cNvSpPr>
            <a:spLocks noChangeArrowheads="1"/>
          </p:cNvSpPr>
          <p:nvPr/>
        </p:nvSpPr>
        <p:spPr bwMode="auto">
          <a:xfrm>
            <a:off x="4443414" y="4160837"/>
            <a:ext cx="133350" cy="1762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27"/>
          <p:cNvSpPr>
            <a:spLocks noChangeArrowheads="1"/>
          </p:cNvSpPr>
          <p:nvPr/>
        </p:nvSpPr>
        <p:spPr bwMode="auto">
          <a:xfrm>
            <a:off x="4565651" y="4379912"/>
            <a:ext cx="130175" cy="109537"/>
          </a:xfrm>
          <a:prstGeom prst="rect">
            <a:avLst/>
          </a:prstGeom>
          <a:solidFill>
            <a:srgbClr val="BF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28"/>
          <p:cNvSpPr>
            <a:spLocks noChangeArrowheads="1"/>
          </p:cNvSpPr>
          <p:nvPr/>
        </p:nvSpPr>
        <p:spPr bwMode="auto">
          <a:xfrm>
            <a:off x="4327526" y="4379912"/>
            <a:ext cx="128588" cy="109537"/>
          </a:xfrm>
          <a:prstGeom prst="rect">
            <a:avLst/>
          </a:prstGeom>
          <a:solidFill>
            <a:srgbClr val="BF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29"/>
          <p:cNvSpPr>
            <a:spLocks noChangeArrowheads="1"/>
          </p:cNvSpPr>
          <p:nvPr/>
        </p:nvSpPr>
        <p:spPr bwMode="auto">
          <a:xfrm>
            <a:off x="2913064" y="4164012"/>
            <a:ext cx="133350" cy="1762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30"/>
          <p:cNvSpPr>
            <a:spLocks noChangeArrowheads="1"/>
          </p:cNvSpPr>
          <p:nvPr/>
        </p:nvSpPr>
        <p:spPr bwMode="auto">
          <a:xfrm>
            <a:off x="3036889" y="4379912"/>
            <a:ext cx="128588" cy="1095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31"/>
          <p:cNvSpPr>
            <a:spLocks noChangeArrowheads="1"/>
          </p:cNvSpPr>
          <p:nvPr/>
        </p:nvSpPr>
        <p:spPr bwMode="auto">
          <a:xfrm>
            <a:off x="2798764" y="4379912"/>
            <a:ext cx="130175" cy="1095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32"/>
          <p:cNvSpPr>
            <a:spLocks noChangeArrowheads="1"/>
          </p:cNvSpPr>
          <p:nvPr/>
        </p:nvSpPr>
        <p:spPr bwMode="auto">
          <a:xfrm>
            <a:off x="3429001" y="4160837"/>
            <a:ext cx="133350" cy="1762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Rectangle 33"/>
          <p:cNvSpPr>
            <a:spLocks noChangeArrowheads="1"/>
          </p:cNvSpPr>
          <p:nvPr/>
        </p:nvSpPr>
        <p:spPr bwMode="auto">
          <a:xfrm>
            <a:off x="3551239" y="4379912"/>
            <a:ext cx="130175" cy="109537"/>
          </a:xfrm>
          <a:prstGeom prst="rect">
            <a:avLst/>
          </a:prstGeom>
          <a:solidFill>
            <a:srgbClr val="BF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34"/>
          <p:cNvSpPr>
            <a:spLocks noChangeArrowheads="1"/>
          </p:cNvSpPr>
          <p:nvPr/>
        </p:nvSpPr>
        <p:spPr bwMode="auto">
          <a:xfrm>
            <a:off x="3313114" y="4379912"/>
            <a:ext cx="130175" cy="109537"/>
          </a:xfrm>
          <a:prstGeom prst="rect">
            <a:avLst/>
          </a:prstGeom>
          <a:solidFill>
            <a:srgbClr val="BF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35"/>
          <p:cNvSpPr>
            <a:spLocks noChangeArrowheads="1"/>
          </p:cNvSpPr>
          <p:nvPr/>
        </p:nvSpPr>
        <p:spPr bwMode="auto">
          <a:xfrm>
            <a:off x="452439" y="3884612"/>
            <a:ext cx="384175" cy="11430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36"/>
          <p:cNvSpPr>
            <a:spLocks noChangeArrowheads="1"/>
          </p:cNvSpPr>
          <p:nvPr/>
        </p:nvSpPr>
        <p:spPr bwMode="auto">
          <a:xfrm>
            <a:off x="996951" y="3884612"/>
            <a:ext cx="385763" cy="11430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37"/>
          <p:cNvSpPr>
            <a:spLocks noChangeArrowheads="1"/>
          </p:cNvSpPr>
          <p:nvPr/>
        </p:nvSpPr>
        <p:spPr bwMode="auto">
          <a:xfrm>
            <a:off x="1543051" y="3884612"/>
            <a:ext cx="385763" cy="11430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38"/>
          <p:cNvSpPr>
            <a:spLocks noChangeArrowheads="1"/>
          </p:cNvSpPr>
          <p:nvPr/>
        </p:nvSpPr>
        <p:spPr bwMode="auto">
          <a:xfrm>
            <a:off x="2084389" y="3875087"/>
            <a:ext cx="385763" cy="112712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39"/>
          <p:cNvSpPr>
            <a:spLocks noChangeArrowheads="1"/>
          </p:cNvSpPr>
          <p:nvPr/>
        </p:nvSpPr>
        <p:spPr bwMode="auto">
          <a:xfrm>
            <a:off x="2627314" y="3876674"/>
            <a:ext cx="385763" cy="112712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40"/>
          <p:cNvSpPr>
            <a:spLocks noChangeArrowheads="1"/>
          </p:cNvSpPr>
          <p:nvPr/>
        </p:nvSpPr>
        <p:spPr bwMode="auto">
          <a:xfrm>
            <a:off x="3168651" y="3883024"/>
            <a:ext cx="385763" cy="11430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41"/>
          <p:cNvSpPr>
            <a:spLocks noChangeArrowheads="1"/>
          </p:cNvSpPr>
          <p:nvPr/>
        </p:nvSpPr>
        <p:spPr bwMode="auto">
          <a:xfrm>
            <a:off x="3713164" y="3887787"/>
            <a:ext cx="385763" cy="11430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42"/>
          <p:cNvSpPr>
            <a:spLocks noChangeArrowheads="1"/>
          </p:cNvSpPr>
          <p:nvPr/>
        </p:nvSpPr>
        <p:spPr bwMode="auto">
          <a:xfrm>
            <a:off x="4276726" y="3887787"/>
            <a:ext cx="384175" cy="11430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43"/>
          <p:cNvSpPr>
            <a:spLocks noChangeArrowheads="1"/>
          </p:cNvSpPr>
          <p:nvPr/>
        </p:nvSpPr>
        <p:spPr bwMode="auto">
          <a:xfrm>
            <a:off x="452439" y="3667124"/>
            <a:ext cx="4243388" cy="79375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44"/>
          <p:cNvSpPr>
            <a:spLocks/>
          </p:cNvSpPr>
          <p:nvPr/>
        </p:nvSpPr>
        <p:spPr bwMode="auto">
          <a:xfrm>
            <a:off x="1722439" y="3736974"/>
            <a:ext cx="98425" cy="206375"/>
          </a:xfrm>
          <a:custGeom>
            <a:avLst/>
            <a:gdLst>
              <a:gd name="T0" fmla="*/ 0 w 123"/>
              <a:gd name="T1" fmla="*/ 0 h 261"/>
              <a:gd name="T2" fmla="*/ 30 w 123"/>
              <a:gd name="T3" fmla="*/ 261 h 261"/>
              <a:gd name="T4" fmla="*/ 91 w 123"/>
              <a:gd name="T5" fmla="*/ 261 h 261"/>
              <a:gd name="T6" fmla="*/ 123 w 123"/>
              <a:gd name="T7" fmla="*/ 0 h 261"/>
              <a:gd name="T8" fmla="*/ 0 w 123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261">
                <a:moveTo>
                  <a:pt x="0" y="0"/>
                </a:moveTo>
                <a:lnTo>
                  <a:pt x="30" y="261"/>
                </a:lnTo>
                <a:lnTo>
                  <a:pt x="91" y="261"/>
                </a:lnTo>
                <a:lnTo>
                  <a:pt x="123" y="0"/>
                </a:lnTo>
                <a:lnTo>
                  <a:pt x="0" y="0"/>
                </a:lnTo>
                <a:close/>
              </a:path>
            </a:pathLst>
          </a:cu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45"/>
          <p:cNvSpPr>
            <a:spLocks noChangeArrowheads="1"/>
          </p:cNvSpPr>
          <p:nvPr/>
        </p:nvSpPr>
        <p:spPr bwMode="auto">
          <a:xfrm>
            <a:off x="465139" y="3475037"/>
            <a:ext cx="100013" cy="8255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46"/>
          <p:cNvSpPr>
            <a:spLocks noChangeArrowheads="1"/>
          </p:cNvSpPr>
          <p:nvPr/>
        </p:nvSpPr>
        <p:spPr bwMode="auto">
          <a:xfrm>
            <a:off x="868364" y="3471862"/>
            <a:ext cx="101600" cy="8255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47"/>
          <p:cNvSpPr>
            <a:spLocks noChangeArrowheads="1"/>
          </p:cNvSpPr>
          <p:nvPr/>
        </p:nvSpPr>
        <p:spPr bwMode="auto">
          <a:xfrm>
            <a:off x="1300164" y="3468687"/>
            <a:ext cx="100013" cy="8255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48"/>
          <p:cNvSpPr>
            <a:spLocks noChangeArrowheads="1"/>
          </p:cNvSpPr>
          <p:nvPr/>
        </p:nvSpPr>
        <p:spPr bwMode="auto">
          <a:xfrm>
            <a:off x="1654176" y="3475037"/>
            <a:ext cx="100013" cy="80962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49"/>
          <p:cNvSpPr>
            <a:spLocks noChangeArrowheads="1"/>
          </p:cNvSpPr>
          <p:nvPr/>
        </p:nvSpPr>
        <p:spPr bwMode="auto">
          <a:xfrm>
            <a:off x="1966914" y="3475037"/>
            <a:ext cx="100013" cy="80962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50"/>
          <p:cNvSpPr>
            <a:spLocks noChangeArrowheads="1"/>
          </p:cNvSpPr>
          <p:nvPr/>
        </p:nvSpPr>
        <p:spPr bwMode="auto">
          <a:xfrm>
            <a:off x="2320926" y="3468687"/>
            <a:ext cx="101600" cy="8255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51"/>
          <p:cNvSpPr>
            <a:spLocks noChangeArrowheads="1"/>
          </p:cNvSpPr>
          <p:nvPr/>
        </p:nvSpPr>
        <p:spPr bwMode="auto">
          <a:xfrm>
            <a:off x="2747964" y="3470274"/>
            <a:ext cx="101600" cy="8255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52"/>
          <p:cNvSpPr>
            <a:spLocks noChangeArrowheads="1"/>
          </p:cNvSpPr>
          <p:nvPr/>
        </p:nvSpPr>
        <p:spPr bwMode="auto">
          <a:xfrm>
            <a:off x="3040064" y="3462337"/>
            <a:ext cx="100013" cy="8255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53"/>
          <p:cNvSpPr>
            <a:spLocks noChangeArrowheads="1"/>
          </p:cNvSpPr>
          <p:nvPr/>
        </p:nvSpPr>
        <p:spPr bwMode="auto">
          <a:xfrm>
            <a:off x="3394076" y="3467099"/>
            <a:ext cx="100013" cy="8255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54"/>
          <p:cNvSpPr>
            <a:spLocks noChangeArrowheads="1"/>
          </p:cNvSpPr>
          <p:nvPr/>
        </p:nvSpPr>
        <p:spPr bwMode="auto">
          <a:xfrm>
            <a:off x="3706814" y="3467099"/>
            <a:ext cx="101600" cy="8255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55"/>
          <p:cNvSpPr>
            <a:spLocks noChangeArrowheads="1"/>
          </p:cNvSpPr>
          <p:nvPr/>
        </p:nvSpPr>
        <p:spPr bwMode="auto">
          <a:xfrm>
            <a:off x="4060826" y="3462337"/>
            <a:ext cx="101600" cy="8255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4487864" y="3463924"/>
            <a:ext cx="100013" cy="82550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57"/>
          <p:cNvSpPr>
            <a:spLocks/>
          </p:cNvSpPr>
          <p:nvPr/>
        </p:nvSpPr>
        <p:spPr bwMode="auto">
          <a:xfrm>
            <a:off x="2259014" y="3729037"/>
            <a:ext cx="96838" cy="206375"/>
          </a:xfrm>
          <a:custGeom>
            <a:avLst/>
            <a:gdLst>
              <a:gd name="T0" fmla="*/ 0 w 123"/>
              <a:gd name="T1" fmla="*/ 0 h 261"/>
              <a:gd name="T2" fmla="*/ 30 w 123"/>
              <a:gd name="T3" fmla="*/ 261 h 261"/>
              <a:gd name="T4" fmla="*/ 91 w 123"/>
              <a:gd name="T5" fmla="*/ 261 h 261"/>
              <a:gd name="T6" fmla="*/ 123 w 123"/>
              <a:gd name="T7" fmla="*/ 0 h 261"/>
              <a:gd name="T8" fmla="*/ 0 w 123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261">
                <a:moveTo>
                  <a:pt x="0" y="0"/>
                </a:moveTo>
                <a:lnTo>
                  <a:pt x="30" y="261"/>
                </a:lnTo>
                <a:lnTo>
                  <a:pt x="91" y="261"/>
                </a:lnTo>
                <a:lnTo>
                  <a:pt x="123" y="0"/>
                </a:lnTo>
                <a:lnTo>
                  <a:pt x="0" y="0"/>
                </a:lnTo>
                <a:close/>
              </a:path>
            </a:pathLst>
          </a:cu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58"/>
          <p:cNvSpPr>
            <a:spLocks/>
          </p:cNvSpPr>
          <p:nvPr/>
        </p:nvSpPr>
        <p:spPr bwMode="auto">
          <a:xfrm>
            <a:off x="1971676" y="3540124"/>
            <a:ext cx="98425" cy="206375"/>
          </a:xfrm>
          <a:custGeom>
            <a:avLst/>
            <a:gdLst>
              <a:gd name="T0" fmla="*/ 0 w 124"/>
              <a:gd name="T1" fmla="*/ 0 h 261"/>
              <a:gd name="T2" fmla="*/ 31 w 124"/>
              <a:gd name="T3" fmla="*/ 261 h 261"/>
              <a:gd name="T4" fmla="*/ 92 w 124"/>
              <a:gd name="T5" fmla="*/ 261 h 261"/>
              <a:gd name="T6" fmla="*/ 124 w 124"/>
              <a:gd name="T7" fmla="*/ 0 h 261"/>
              <a:gd name="T8" fmla="*/ 0 w 124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261">
                <a:moveTo>
                  <a:pt x="0" y="0"/>
                </a:moveTo>
                <a:lnTo>
                  <a:pt x="31" y="261"/>
                </a:lnTo>
                <a:lnTo>
                  <a:pt x="92" y="261"/>
                </a:lnTo>
                <a:lnTo>
                  <a:pt x="124" y="0"/>
                </a:lnTo>
                <a:lnTo>
                  <a:pt x="0" y="0"/>
                </a:lnTo>
                <a:close/>
              </a:path>
            </a:pathLst>
          </a:cu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59"/>
          <p:cNvSpPr>
            <a:spLocks/>
          </p:cNvSpPr>
          <p:nvPr/>
        </p:nvSpPr>
        <p:spPr bwMode="auto">
          <a:xfrm>
            <a:off x="2747964" y="3532187"/>
            <a:ext cx="96838" cy="206375"/>
          </a:xfrm>
          <a:custGeom>
            <a:avLst/>
            <a:gdLst>
              <a:gd name="T0" fmla="*/ 0 w 123"/>
              <a:gd name="T1" fmla="*/ 0 h 261"/>
              <a:gd name="T2" fmla="*/ 30 w 123"/>
              <a:gd name="T3" fmla="*/ 261 h 261"/>
              <a:gd name="T4" fmla="*/ 91 w 123"/>
              <a:gd name="T5" fmla="*/ 261 h 261"/>
              <a:gd name="T6" fmla="*/ 123 w 123"/>
              <a:gd name="T7" fmla="*/ 0 h 261"/>
              <a:gd name="T8" fmla="*/ 0 w 123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261">
                <a:moveTo>
                  <a:pt x="0" y="0"/>
                </a:moveTo>
                <a:lnTo>
                  <a:pt x="30" y="261"/>
                </a:lnTo>
                <a:lnTo>
                  <a:pt x="91" y="261"/>
                </a:lnTo>
                <a:lnTo>
                  <a:pt x="123" y="0"/>
                </a:lnTo>
                <a:lnTo>
                  <a:pt x="0" y="0"/>
                </a:lnTo>
                <a:close/>
              </a:path>
            </a:pathLst>
          </a:cu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60"/>
          <p:cNvSpPr>
            <a:spLocks/>
          </p:cNvSpPr>
          <p:nvPr/>
        </p:nvSpPr>
        <p:spPr bwMode="auto">
          <a:xfrm>
            <a:off x="3706814" y="3503612"/>
            <a:ext cx="98425" cy="207962"/>
          </a:xfrm>
          <a:custGeom>
            <a:avLst/>
            <a:gdLst>
              <a:gd name="T0" fmla="*/ 0 w 123"/>
              <a:gd name="T1" fmla="*/ 0 h 261"/>
              <a:gd name="T2" fmla="*/ 30 w 123"/>
              <a:gd name="T3" fmla="*/ 261 h 261"/>
              <a:gd name="T4" fmla="*/ 91 w 123"/>
              <a:gd name="T5" fmla="*/ 261 h 261"/>
              <a:gd name="T6" fmla="*/ 123 w 123"/>
              <a:gd name="T7" fmla="*/ 0 h 261"/>
              <a:gd name="T8" fmla="*/ 0 w 123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261">
                <a:moveTo>
                  <a:pt x="0" y="0"/>
                </a:moveTo>
                <a:lnTo>
                  <a:pt x="30" y="261"/>
                </a:lnTo>
                <a:lnTo>
                  <a:pt x="91" y="261"/>
                </a:lnTo>
                <a:lnTo>
                  <a:pt x="123" y="0"/>
                </a:lnTo>
                <a:lnTo>
                  <a:pt x="0" y="0"/>
                </a:lnTo>
                <a:close/>
              </a:path>
            </a:pathLst>
          </a:cu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Rectangle 61"/>
          <p:cNvSpPr>
            <a:spLocks noChangeArrowheads="1"/>
          </p:cNvSpPr>
          <p:nvPr/>
        </p:nvSpPr>
        <p:spPr bwMode="auto">
          <a:xfrm>
            <a:off x="234951" y="3282949"/>
            <a:ext cx="4460875" cy="53975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62"/>
          <p:cNvSpPr>
            <a:spLocks/>
          </p:cNvSpPr>
          <p:nvPr/>
        </p:nvSpPr>
        <p:spPr bwMode="auto">
          <a:xfrm>
            <a:off x="2314576" y="3332162"/>
            <a:ext cx="100013" cy="207962"/>
          </a:xfrm>
          <a:custGeom>
            <a:avLst/>
            <a:gdLst>
              <a:gd name="T0" fmla="*/ 0 w 124"/>
              <a:gd name="T1" fmla="*/ 0 h 261"/>
              <a:gd name="T2" fmla="*/ 30 w 124"/>
              <a:gd name="T3" fmla="*/ 261 h 261"/>
              <a:gd name="T4" fmla="*/ 92 w 124"/>
              <a:gd name="T5" fmla="*/ 261 h 261"/>
              <a:gd name="T6" fmla="*/ 124 w 124"/>
              <a:gd name="T7" fmla="*/ 0 h 261"/>
              <a:gd name="T8" fmla="*/ 0 w 124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261">
                <a:moveTo>
                  <a:pt x="0" y="0"/>
                </a:moveTo>
                <a:lnTo>
                  <a:pt x="30" y="261"/>
                </a:lnTo>
                <a:lnTo>
                  <a:pt x="92" y="261"/>
                </a:lnTo>
                <a:lnTo>
                  <a:pt x="124" y="0"/>
                </a:lnTo>
                <a:lnTo>
                  <a:pt x="0" y="0"/>
                </a:lnTo>
                <a:close/>
              </a:path>
            </a:pathLst>
          </a:cu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63"/>
          <p:cNvSpPr>
            <a:spLocks/>
          </p:cNvSpPr>
          <p:nvPr/>
        </p:nvSpPr>
        <p:spPr bwMode="auto">
          <a:xfrm>
            <a:off x="1301751" y="3306762"/>
            <a:ext cx="98425" cy="207962"/>
          </a:xfrm>
          <a:custGeom>
            <a:avLst/>
            <a:gdLst>
              <a:gd name="T0" fmla="*/ 0 w 123"/>
              <a:gd name="T1" fmla="*/ 0 h 261"/>
              <a:gd name="T2" fmla="*/ 30 w 123"/>
              <a:gd name="T3" fmla="*/ 261 h 261"/>
              <a:gd name="T4" fmla="*/ 91 w 123"/>
              <a:gd name="T5" fmla="*/ 261 h 261"/>
              <a:gd name="T6" fmla="*/ 123 w 123"/>
              <a:gd name="T7" fmla="*/ 0 h 261"/>
              <a:gd name="T8" fmla="*/ 0 w 123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261">
                <a:moveTo>
                  <a:pt x="0" y="0"/>
                </a:moveTo>
                <a:lnTo>
                  <a:pt x="30" y="261"/>
                </a:lnTo>
                <a:lnTo>
                  <a:pt x="91" y="261"/>
                </a:lnTo>
                <a:lnTo>
                  <a:pt x="123" y="0"/>
                </a:lnTo>
                <a:lnTo>
                  <a:pt x="0" y="0"/>
                </a:lnTo>
                <a:close/>
              </a:path>
            </a:pathLst>
          </a:cu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Rectangle 89"/>
          <p:cNvSpPr>
            <a:spLocks noChangeArrowheads="1"/>
          </p:cNvSpPr>
          <p:nvPr/>
        </p:nvSpPr>
        <p:spPr bwMode="auto">
          <a:xfrm>
            <a:off x="611189" y="29686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Rectangle 90"/>
          <p:cNvSpPr>
            <a:spLocks noChangeArrowheads="1"/>
          </p:cNvSpPr>
          <p:nvPr/>
        </p:nvSpPr>
        <p:spPr bwMode="auto">
          <a:xfrm>
            <a:off x="527050" y="296545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Rectangle 91"/>
          <p:cNvSpPr>
            <a:spLocks noChangeArrowheads="1"/>
          </p:cNvSpPr>
          <p:nvPr/>
        </p:nvSpPr>
        <p:spPr bwMode="auto">
          <a:xfrm>
            <a:off x="690564" y="297021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Rectangle 92"/>
          <p:cNvSpPr>
            <a:spLocks noChangeArrowheads="1"/>
          </p:cNvSpPr>
          <p:nvPr/>
        </p:nvSpPr>
        <p:spPr bwMode="auto">
          <a:xfrm>
            <a:off x="857250" y="29686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Rectangle 93"/>
          <p:cNvSpPr>
            <a:spLocks noChangeArrowheads="1"/>
          </p:cNvSpPr>
          <p:nvPr/>
        </p:nvSpPr>
        <p:spPr bwMode="auto">
          <a:xfrm>
            <a:off x="773113" y="297021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Rectangle 94"/>
          <p:cNvSpPr>
            <a:spLocks noChangeArrowheads="1"/>
          </p:cNvSpPr>
          <p:nvPr/>
        </p:nvSpPr>
        <p:spPr bwMode="auto">
          <a:xfrm>
            <a:off x="938213" y="297021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Rectangle 95"/>
          <p:cNvSpPr>
            <a:spLocks noChangeArrowheads="1"/>
          </p:cNvSpPr>
          <p:nvPr/>
        </p:nvSpPr>
        <p:spPr bwMode="auto">
          <a:xfrm>
            <a:off x="1109663" y="296545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Rectangle 96"/>
          <p:cNvSpPr>
            <a:spLocks noChangeArrowheads="1"/>
          </p:cNvSpPr>
          <p:nvPr/>
        </p:nvSpPr>
        <p:spPr bwMode="auto">
          <a:xfrm>
            <a:off x="1023938" y="29606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Rectangle 97"/>
          <p:cNvSpPr>
            <a:spLocks noChangeArrowheads="1"/>
          </p:cNvSpPr>
          <p:nvPr/>
        </p:nvSpPr>
        <p:spPr bwMode="auto">
          <a:xfrm>
            <a:off x="1189038" y="296545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Rectangle 98"/>
          <p:cNvSpPr>
            <a:spLocks noChangeArrowheads="1"/>
          </p:cNvSpPr>
          <p:nvPr/>
        </p:nvSpPr>
        <p:spPr bwMode="auto">
          <a:xfrm>
            <a:off x="1355725" y="296545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Rectangle 99"/>
          <p:cNvSpPr>
            <a:spLocks noChangeArrowheads="1"/>
          </p:cNvSpPr>
          <p:nvPr/>
        </p:nvSpPr>
        <p:spPr bwMode="auto">
          <a:xfrm>
            <a:off x="1270000" y="296545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Rectangle 100"/>
          <p:cNvSpPr>
            <a:spLocks noChangeArrowheads="1"/>
          </p:cNvSpPr>
          <p:nvPr/>
        </p:nvSpPr>
        <p:spPr bwMode="auto">
          <a:xfrm>
            <a:off x="1608139" y="2973416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Rectangle 101"/>
          <p:cNvSpPr>
            <a:spLocks noChangeArrowheads="1"/>
          </p:cNvSpPr>
          <p:nvPr/>
        </p:nvSpPr>
        <p:spPr bwMode="auto">
          <a:xfrm>
            <a:off x="1524001" y="2968653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Rectangle 102"/>
          <p:cNvSpPr>
            <a:spLocks noChangeArrowheads="1"/>
          </p:cNvSpPr>
          <p:nvPr/>
        </p:nvSpPr>
        <p:spPr bwMode="auto">
          <a:xfrm>
            <a:off x="1689100" y="29749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Rectangle 103"/>
          <p:cNvSpPr>
            <a:spLocks noChangeArrowheads="1"/>
          </p:cNvSpPr>
          <p:nvPr/>
        </p:nvSpPr>
        <p:spPr bwMode="auto">
          <a:xfrm>
            <a:off x="1854201" y="2973416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Rectangle 104"/>
          <p:cNvSpPr>
            <a:spLocks noChangeArrowheads="1"/>
          </p:cNvSpPr>
          <p:nvPr/>
        </p:nvSpPr>
        <p:spPr bwMode="auto">
          <a:xfrm>
            <a:off x="1770063" y="29749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Rectangle 105"/>
          <p:cNvSpPr>
            <a:spLocks noChangeArrowheads="1"/>
          </p:cNvSpPr>
          <p:nvPr/>
        </p:nvSpPr>
        <p:spPr bwMode="auto">
          <a:xfrm>
            <a:off x="1933576" y="29749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Rectangle 106"/>
          <p:cNvSpPr>
            <a:spLocks noChangeArrowheads="1"/>
          </p:cNvSpPr>
          <p:nvPr/>
        </p:nvSpPr>
        <p:spPr bwMode="auto">
          <a:xfrm>
            <a:off x="2105026" y="297021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Rectangle 107"/>
          <p:cNvSpPr>
            <a:spLocks noChangeArrowheads="1"/>
          </p:cNvSpPr>
          <p:nvPr/>
        </p:nvSpPr>
        <p:spPr bwMode="auto">
          <a:xfrm>
            <a:off x="2020888" y="296545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Rectangle 108"/>
          <p:cNvSpPr>
            <a:spLocks noChangeArrowheads="1"/>
          </p:cNvSpPr>
          <p:nvPr/>
        </p:nvSpPr>
        <p:spPr bwMode="auto">
          <a:xfrm>
            <a:off x="2185988" y="297024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Rectangle 109"/>
          <p:cNvSpPr>
            <a:spLocks noChangeArrowheads="1"/>
          </p:cNvSpPr>
          <p:nvPr/>
        </p:nvSpPr>
        <p:spPr bwMode="auto">
          <a:xfrm>
            <a:off x="2351089" y="297021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Rectangle 110"/>
          <p:cNvSpPr>
            <a:spLocks noChangeArrowheads="1"/>
          </p:cNvSpPr>
          <p:nvPr/>
        </p:nvSpPr>
        <p:spPr bwMode="auto">
          <a:xfrm>
            <a:off x="2268538" y="297024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Rectangle 111"/>
          <p:cNvSpPr>
            <a:spLocks noChangeArrowheads="1"/>
          </p:cNvSpPr>
          <p:nvPr/>
        </p:nvSpPr>
        <p:spPr bwMode="auto">
          <a:xfrm>
            <a:off x="2432050" y="297024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Rectangle 112"/>
          <p:cNvSpPr>
            <a:spLocks noChangeArrowheads="1"/>
          </p:cNvSpPr>
          <p:nvPr/>
        </p:nvSpPr>
        <p:spPr bwMode="auto">
          <a:xfrm>
            <a:off x="2613025" y="297656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Rectangle 113"/>
          <p:cNvSpPr>
            <a:spLocks noChangeArrowheads="1"/>
          </p:cNvSpPr>
          <p:nvPr/>
        </p:nvSpPr>
        <p:spPr bwMode="auto">
          <a:xfrm>
            <a:off x="2527301" y="29718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Rectangle 114"/>
          <p:cNvSpPr>
            <a:spLocks noChangeArrowheads="1"/>
          </p:cNvSpPr>
          <p:nvPr/>
        </p:nvSpPr>
        <p:spPr bwMode="auto">
          <a:xfrm>
            <a:off x="2692400" y="297659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Rectangle 115"/>
          <p:cNvSpPr>
            <a:spLocks noChangeArrowheads="1"/>
          </p:cNvSpPr>
          <p:nvPr/>
        </p:nvSpPr>
        <p:spPr bwMode="auto">
          <a:xfrm>
            <a:off x="2857501" y="297656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Rectangle 116"/>
          <p:cNvSpPr>
            <a:spLocks noChangeArrowheads="1"/>
          </p:cNvSpPr>
          <p:nvPr/>
        </p:nvSpPr>
        <p:spPr bwMode="auto">
          <a:xfrm>
            <a:off x="2774950" y="297659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Rectangle 117"/>
          <p:cNvSpPr>
            <a:spLocks noChangeArrowheads="1"/>
          </p:cNvSpPr>
          <p:nvPr/>
        </p:nvSpPr>
        <p:spPr bwMode="auto">
          <a:xfrm>
            <a:off x="2938464" y="297659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Rectangle 118"/>
          <p:cNvSpPr>
            <a:spLocks noChangeArrowheads="1"/>
          </p:cNvSpPr>
          <p:nvPr/>
        </p:nvSpPr>
        <p:spPr bwMode="auto">
          <a:xfrm>
            <a:off x="3109913" y="29718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Rectangle 119"/>
          <p:cNvSpPr>
            <a:spLocks noChangeArrowheads="1"/>
          </p:cNvSpPr>
          <p:nvPr/>
        </p:nvSpPr>
        <p:spPr bwMode="auto">
          <a:xfrm>
            <a:off x="3025775" y="29670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Rectangle 120"/>
          <p:cNvSpPr>
            <a:spLocks noChangeArrowheads="1"/>
          </p:cNvSpPr>
          <p:nvPr/>
        </p:nvSpPr>
        <p:spPr bwMode="auto">
          <a:xfrm>
            <a:off x="3189289" y="29733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Rectangle 121"/>
          <p:cNvSpPr>
            <a:spLocks noChangeArrowheads="1"/>
          </p:cNvSpPr>
          <p:nvPr/>
        </p:nvSpPr>
        <p:spPr bwMode="auto">
          <a:xfrm>
            <a:off x="3355975" y="29718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Rectangle 122"/>
          <p:cNvSpPr>
            <a:spLocks noChangeArrowheads="1"/>
          </p:cNvSpPr>
          <p:nvPr/>
        </p:nvSpPr>
        <p:spPr bwMode="auto">
          <a:xfrm>
            <a:off x="3271838" y="29733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Rectangle 123"/>
          <p:cNvSpPr>
            <a:spLocks noChangeArrowheads="1"/>
          </p:cNvSpPr>
          <p:nvPr/>
        </p:nvSpPr>
        <p:spPr bwMode="auto">
          <a:xfrm>
            <a:off x="3435350" y="29733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Rectangle 124"/>
          <p:cNvSpPr>
            <a:spLocks noChangeArrowheads="1"/>
          </p:cNvSpPr>
          <p:nvPr/>
        </p:nvSpPr>
        <p:spPr bwMode="auto">
          <a:xfrm>
            <a:off x="3606800" y="29733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Rectangle 125"/>
          <p:cNvSpPr>
            <a:spLocks noChangeArrowheads="1"/>
          </p:cNvSpPr>
          <p:nvPr/>
        </p:nvSpPr>
        <p:spPr bwMode="auto">
          <a:xfrm>
            <a:off x="3522663" y="29686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Rectangle 126"/>
          <p:cNvSpPr>
            <a:spLocks noChangeArrowheads="1"/>
          </p:cNvSpPr>
          <p:nvPr/>
        </p:nvSpPr>
        <p:spPr bwMode="auto">
          <a:xfrm>
            <a:off x="3686175" y="29733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Rectangle 127"/>
          <p:cNvSpPr>
            <a:spLocks noChangeArrowheads="1"/>
          </p:cNvSpPr>
          <p:nvPr/>
        </p:nvSpPr>
        <p:spPr bwMode="auto">
          <a:xfrm>
            <a:off x="3852863" y="29733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Rectangle 128"/>
          <p:cNvSpPr>
            <a:spLocks noChangeArrowheads="1"/>
          </p:cNvSpPr>
          <p:nvPr/>
        </p:nvSpPr>
        <p:spPr bwMode="auto">
          <a:xfrm>
            <a:off x="3768725" y="29733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Rectangle 129"/>
          <p:cNvSpPr>
            <a:spLocks noChangeArrowheads="1"/>
          </p:cNvSpPr>
          <p:nvPr/>
        </p:nvSpPr>
        <p:spPr bwMode="auto">
          <a:xfrm>
            <a:off x="3932238" y="29733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Rectangle 130"/>
          <p:cNvSpPr>
            <a:spLocks noChangeArrowheads="1"/>
          </p:cNvSpPr>
          <p:nvPr/>
        </p:nvSpPr>
        <p:spPr bwMode="auto">
          <a:xfrm>
            <a:off x="4103688" y="29686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Rectangle 131"/>
          <p:cNvSpPr>
            <a:spLocks noChangeArrowheads="1"/>
          </p:cNvSpPr>
          <p:nvPr/>
        </p:nvSpPr>
        <p:spPr bwMode="auto">
          <a:xfrm>
            <a:off x="4019550" y="296386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Rectangle 132"/>
          <p:cNvSpPr>
            <a:spLocks noChangeArrowheads="1"/>
          </p:cNvSpPr>
          <p:nvPr/>
        </p:nvSpPr>
        <p:spPr bwMode="auto">
          <a:xfrm>
            <a:off x="4184650" y="29686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Rectangle 133"/>
          <p:cNvSpPr>
            <a:spLocks noChangeArrowheads="1"/>
          </p:cNvSpPr>
          <p:nvPr/>
        </p:nvSpPr>
        <p:spPr bwMode="auto">
          <a:xfrm>
            <a:off x="4349750" y="29686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134"/>
          <p:cNvSpPr>
            <a:spLocks noChangeArrowheads="1"/>
          </p:cNvSpPr>
          <p:nvPr/>
        </p:nvSpPr>
        <p:spPr bwMode="auto">
          <a:xfrm>
            <a:off x="4265613" y="29686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Rectangle 135"/>
          <p:cNvSpPr>
            <a:spLocks noChangeArrowheads="1"/>
          </p:cNvSpPr>
          <p:nvPr/>
        </p:nvSpPr>
        <p:spPr bwMode="auto">
          <a:xfrm>
            <a:off x="4429125" y="29686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Rectangle 136"/>
          <p:cNvSpPr>
            <a:spLocks noChangeArrowheads="1"/>
          </p:cNvSpPr>
          <p:nvPr/>
        </p:nvSpPr>
        <p:spPr bwMode="auto">
          <a:xfrm>
            <a:off x="4514850" y="29733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Rectangle 137"/>
          <p:cNvSpPr>
            <a:spLocks noChangeArrowheads="1"/>
          </p:cNvSpPr>
          <p:nvPr/>
        </p:nvSpPr>
        <p:spPr bwMode="auto">
          <a:xfrm>
            <a:off x="1522414" y="2825754"/>
            <a:ext cx="2989261" cy="106338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Rectangle 138"/>
          <p:cNvSpPr>
            <a:spLocks noChangeArrowheads="1"/>
          </p:cNvSpPr>
          <p:nvPr/>
        </p:nvSpPr>
        <p:spPr bwMode="auto">
          <a:xfrm>
            <a:off x="609600" y="2686078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Rectangle 139"/>
          <p:cNvSpPr>
            <a:spLocks noChangeArrowheads="1"/>
          </p:cNvSpPr>
          <p:nvPr/>
        </p:nvSpPr>
        <p:spPr bwMode="auto">
          <a:xfrm>
            <a:off x="523876" y="2681316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Rectangle 140"/>
          <p:cNvSpPr>
            <a:spLocks noChangeArrowheads="1"/>
          </p:cNvSpPr>
          <p:nvPr/>
        </p:nvSpPr>
        <p:spPr bwMode="auto">
          <a:xfrm>
            <a:off x="688975" y="2687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Rectangle 141"/>
          <p:cNvSpPr>
            <a:spLocks noChangeArrowheads="1"/>
          </p:cNvSpPr>
          <p:nvPr/>
        </p:nvSpPr>
        <p:spPr bwMode="auto">
          <a:xfrm>
            <a:off x="855663" y="2686078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Rectangle 142"/>
          <p:cNvSpPr>
            <a:spLocks noChangeArrowheads="1"/>
          </p:cNvSpPr>
          <p:nvPr/>
        </p:nvSpPr>
        <p:spPr bwMode="auto">
          <a:xfrm>
            <a:off x="769939" y="2687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Rectangle 143"/>
          <p:cNvSpPr>
            <a:spLocks noChangeArrowheads="1"/>
          </p:cNvSpPr>
          <p:nvPr/>
        </p:nvSpPr>
        <p:spPr bwMode="auto">
          <a:xfrm>
            <a:off x="935038" y="2687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Rectangle 144"/>
          <p:cNvSpPr>
            <a:spLocks noChangeArrowheads="1"/>
          </p:cNvSpPr>
          <p:nvPr/>
        </p:nvSpPr>
        <p:spPr bwMode="auto">
          <a:xfrm>
            <a:off x="1106488" y="26828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Rectangle 145"/>
          <p:cNvSpPr>
            <a:spLocks noChangeArrowheads="1"/>
          </p:cNvSpPr>
          <p:nvPr/>
        </p:nvSpPr>
        <p:spPr bwMode="auto">
          <a:xfrm>
            <a:off x="1020764" y="267811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Rectangle 146"/>
          <p:cNvSpPr>
            <a:spLocks noChangeArrowheads="1"/>
          </p:cNvSpPr>
          <p:nvPr/>
        </p:nvSpPr>
        <p:spPr bwMode="auto">
          <a:xfrm>
            <a:off x="1185863" y="2682903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Rectangle 147"/>
          <p:cNvSpPr>
            <a:spLocks noChangeArrowheads="1"/>
          </p:cNvSpPr>
          <p:nvPr/>
        </p:nvSpPr>
        <p:spPr bwMode="auto">
          <a:xfrm>
            <a:off x="1350964" y="26828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Rectangle 148"/>
          <p:cNvSpPr>
            <a:spLocks noChangeArrowheads="1"/>
          </p:cNvSpPr>
          <p:nvPr/>
        </p:nvSpPr>
        <p:spPr bwMode="auto">
          <a:xfrm>
            <a:off x="1268413" y="2682903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Rectangle 149"/>
          <p:cNvSpPr>
            <a:spLocks noChangeArrowheads="1"/>
          </p:cNvSpPr>
          <p:nvPr/>
        </p:nvSpPr>
        <p:spPr bwMode="auto">
          <a:xfrm>
            <a:off x="1606550" y="26924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Rectangle 150"/>
          <p:cNvSpPr>
            <a:spLocks noChangeArrowheads="1"/>
          </p:cNvSpPr>
          <p:nvPr/>
        </p:nvSpPr>
        <p:spPr bwMode="auto">
          <a:xfrm>
            <a:off x="1522413" y="2687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Rectangle 151"/>
          <p:cNvSpPr>
            <a:spLocks noChangeArrowheads="1"/>
          </p:cNvSpPr>
          <p:nvPr/>
        </p:nvSpPr>
        <p:spPr bwMode="auto">
          <a:xfrm>
            <a:off x="1685925" y="26924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Rectangle 152"/>
          <p:cNvSpPr>
            <a:spLocks noChangeArrowheads="1"/>
          </p:cNvSpPr>
          <p:nvPr/>
        </p:nvSpPr>
        <p:spPr bwMode="auto">
          <a:xfrm>
            <a:off x="1852613" y="26924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Rectangle 153"/>
          <p:cNvSpPr>
            <a:spLocks noChangeArrowheads="1"/>
          </p:cNvSpPr>
          <p:nvPr/>
        </p:nvSpPr>
        <p:spPr bwMode="auto">
          <a:xfrm>
            <a:off x="1768475" y="26924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Rectangle 154"/>
          <p:cNvSpPr>
            <a:spLocks noChangeArrowheads="1"/>
          </p:cNvSpPr>
          <p:nvPr/>
        </p:nvSpPr>
        <p:spPr bwMode="auto">
          <a:xfrm>
            <a:off x="1931988" y="26924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Rectangle 155"/>
          <p:cNvSpPr>
            <a:spLocks noChangeArrowheads="1"/>
          </p:cNvSpPr>
          <p:nvPr/>
        </p:nvSpPr>
        <p:spPr bwMode="auto">
          <a:xfrm>
            <a:off x="2103438" y="2687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Rectangle 156"/>
          <p:cNvSpPr>
            <a:spLocks noChangeArrowheads="1"/>
          </p:cNvSpPr>
          <p:nvPr/>
        </p:nvSpPr>
        <p:spPr bwMode="auto">
          <a:xfrm>
            <a:off x="2019300" y="26828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Rectangle 157"/>
          <p:cNvSpPr>
            <a:spLocks noChangeArrowheads="1"/>
          </p:cNvSpPr>
          <p:nvPr/>
        </p:nvSpPr>
        <p:spPr bwMode="auto">
          <a:xfrm>
            <a:off x="2182813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Rectangle 158"/>
          <p:cNvSpPr>
            <a:spLocks noChangeArrowheads="1"/>
          </p:cNvSpPr>
          <p:nvPr/>
        </p:nvSpPr>
        <p:spPr bwMode="auto">
          <a:xfrm>
            <a:off x="2349500" y="2687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Rectangle 159"/>
          <p:cNvSpPr>
            <a:spLocks noChangeArrowheads="1"/>
          </p:cNvSpPr>
          <p:nvPr/>
        </p:nvSpPr>
        <p:spPr bwMode="auto">
          <a:xfrm>
            <a:off x="2265363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Rectangle 160"/>
          <p:cNvSpPr>
            <a:spLocks noChangeArrowheads="1"/>
          </p:cNvSpPr>
          <p:nvPr/>
        </p:nvSpPr>
        <p:spPr bwMode="auto">
          <a:xfrm>
            <a:off x="2428875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Rectangle 161"/>
          <p:cNvSpPr>
            <a:spLocks noChangeArrowheads="1"/>
          </p:cNvSpPr>
          <p:nvPr/>
        </p:nvSpPr>
        <p:spPr bwMode="auto">
          <a:xfrm>
            <a:off x="2609850" y="2692428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Rectangle 162"/>
          <p:cNvSpPr>
            <a:spLocks noChangeArrowheads="1"/>
          </p:cNvSpPr>
          <p:nvPr/>
        </p:nvSpPr>
        <p:spPr bwMode="auto">
          <a:xfrm>
            <a:off x="2525713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Rectangle 163"/>
          <p:cNvSpPr>
            <a:spLocks noChangeArrowheads="1"/>
          </p:cNvSpPr>
          <p:nvPr/>
        </p:nvSpPr>
        <p:spPr bwMode="auto">
          <a:xfrm>
            <a:off x="2690813" y="26939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Rectangle 164"/>
          <p:cNvSpPr>
            <a:spLocks noChangeArrowheads="1"/>
          </p:cNvSpPr>
          <p:nvPr/>
        </p:nvSpPr>
        <p:spPr bwMode="auto">
          <a:xfrm>
            <a:off x="2855913" y="26924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Rectangle 165"/>
          <p:cNvSpPr>
            <a:spLocks noChangeArrowheads="1"/>
          </p:cNvSpPr>
          <p:nvPr/>
        </p:nvSpPr>
        <p:spPr bwMode="auto">
          <a:xfrm>
            <a:off x="2771775" y="26939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Rectangle 166"/>
          <p:cNvSpPr>
            <a:spLocks noChangeArrowheads="1"/>
          </p:cNvSpPr>
          <p:nvPr/>
        </p:nvSpPr>
        <p:spPr bwMode="auto">
          <a:xfrm>
            <a:off x="2936875" y="26939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Rectangle 167"/>
          <p:cNvSpPr>
            <a:spLocks noChangeArrowheads="1"/>
          </p:cNvSpPr>
          <p:nvPr/>
        </p:nvSpPr>
        <p:spPr bwMode="auto">
          <a:xfrm>
            <a:off x="3106738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Rectangle 168"/>
          <p:cNvSpPr>
            <a:spLocks noChangeArrowheads="1"/>
          </p:cNvSpPr>
          <p:nvPr/>
        </p:nvSpPr>
        <p:spPr bwMode="auto">
          <a:xfrm>
            <a:off x="3022601" y="268446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Rectangle 169"/>
          <p:cNvSpPr>
            <a:spLocks noChangeArrowheads="1"/>
          </p:cNvSpPr>
          <p:nvPr/>
        </p:nvSpPr>
        <p:spPr bwMode="auto">
          <a:xfrm>
            <a:off x="3187700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Rectangle 170"/>
          <p:cNvSpPr>
            <a:spLocks noChangeArrowheads="1"/>
          </p:cNvSpPr>
          <p:nvPr/>
        </p:nvSpPr>
        <p:spPr bwMode="auto">
          <a:xfrm>
            <a:off x="3352801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Rectangle 171"/>
          <p:cNvSpPr>
            <a:spLocks noChangeArrowheads="1"/>
          </p:cNvSpPr>
          <p:nvPr/>
        </p:nvSpPr>
        <p:spPr bwMode="auto">
          <a:xfrm>
            <a:off x="3268664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Rectangle 172"/>
          <p:cNvSpPr>
            <a:spLocks noChangeArrowheads="1"/>
          </p:cNvSpPr>
          <p:nvPr/>
        </p:nvSpPr>
        <p:spPr bwMode="auto">
          <a:xfrm>
            <a:off x="3433763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Rectangle 173"/>
          <p:cNvSpPr>
            <a:spLocks noChangeArrowheads="1"/>
          </p:cNvSpPr>
          <p:nvPr/>
        </p:nvSpPr>
        <p:spPr bwMode="auto">
          <a:xfrm>
            <a:off x="3603626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Rectangle 174"/>
          <p:cNvSpPr>
            <a:spLocks noChangeArrowheads="1"/>
          </p:cNvSpPr>
          <p:nvPr/>
        </p:nvSpPr>
        <p:spPr bwMode="auto">
          <a:xfrm>
            <a:off x="3519488" y="268446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Rectangle 175"/>
          <p:cNvSpPr>
            <a:spLocks noChangeArrowheads="1"/>
          </p:cNvSpPr>
          <p:nvPr/>
        </p:nvSpPr>
        <p:spPr bwMode="auto">
          <a:xfrm>
            <a:off x="3684588" y="269081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Rectangle 176"/>
          <p:cNvSpPr>
            <a:spLocks noChangeArrowheads="1"/>
          </p:cNvSpPr>
          <p:nvPr/>
        </p:nvSpPr>
        <p:spPr bwMode="auto">
          <a:xfrm>
            <a:off x="3849689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Rectangle 177"/>
          <p:cNvSpPr>
            <a:spLocks noChangeArrowheads="1"/>
          </p:cNvSpPr>
          <p:nvPr/>
        </p:nvSpPr>
        <p:spPr bwMode="auto">
          <a:xfrm>
            <a:off x="3765550" y="269081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Rectangle 178"/>
          <p:cNvSpPr>
            <a:spLocks noChangeArrowheads="1"/>
          </p:cNvSpPr>
          <p:nvPr/>
        </p:nvSpPr>
        <p:spPr bwMode="auto">
          <a:xfrm>
            <a:off x="3929064" y="269081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Rectangle 179"/>
          <p:cNvSpPr>
            <a:spLocks noChangeArrowheads="1"/>
          </p:cNvSpPr>
          <p:nvPr/>
        </p:nvSpPr>
        <p:spPr bwMode="auto">
          <a:xfrm>
            <a:off x="4100514" y="268449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Rectangle 180"/>
          <p:cNvSpPr>
            <a:spLocks noChangeArrowheads="1"/>
          </p:cNvSpPr>
          <p:nvPr/>
        </p:nvSpPr>
        <p:spPr bwMode="auto">
          <a:xfrm>
            <a:off x="4017963" y="2679728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Rectangle 181"/>
          <p:cNvSpPr>
            <a:spLocks noChangeArrowheads="1"/>
          </p:cNvSpPr>
          <p:nvPr/>
        </p:nvSpPr>
        <p:spPr bwMode="auto">
          <a:xfrm>
            <a:off x="4179889" y="268605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Rectangle 182"/>
          <p:cNvSpPr>
            <a:spLocks noChangeArrowheads="1"/>
          </p:cNvSpPr>
          <p:nvPr/>
        </p:nvSpPr>
        <p:spPr bwMode="auto">
          <a:xfrm>
            <a:off x="4348163" y="268449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Rectangle 183"/>
          <p:cNvSpPr>
            <a:spLocks noChangeArrowheads="1"/>
          </p:cNvSpPr>
          <p:nvPr/>
        </p:nvSpPr>
        <p:spPr bwMode="auto">
          <a:xfrm>
            <a:off x="4264025" y="268605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Rectangle 184"/>
          <p:cNvSpPr>
            <a:spLocks noChangeArrowheads="1"/>
          </p:cNvSpPr>
          <p:nvPr/>
        </p:nvSpPr>
        <p:spPr bwMode="auto">
          <a:xfrm>
            <a:off x="4427538" y="268605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Rectangle 185"/>
          <p:cNvSpPr>
            <a:spLocks noChangeArrowheads="1"/>
          </p:cNvSpPr>
          <p:nvPr/>
        </p:nvSpPr>
        <p:spPr bwMode="auto">
          <a:xfrm>
            <a:off x="4511675" y="2689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Rectangle 186"/>
          <p:cNvSpPr>
            <a:spLocks noChangeArrowheads="1"/>
          </p:cNvSpPr>
          <p:nvPr/>
        </p:nvSpPr>
        <p:spPr bwMode="auto">
          <a:xfrm>
            <a:off x="1527175" y="2555807"/>
            <a:ext cx="2984499" cy="10078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Rectangle 187"/>
          <p:cNvSpPr>
            <a:spLocks noChangeArrowheads="1"/>
          </p:cNvSpPr>
          <p:nvPr/>
        </p:nvSpPr>
        <p:spPr bwMode="auto">
          <a:xfrm>
            <a:off x="615950" y="2433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Rectangle 188"/>
          <p:cNvSpPr>
            <a:spLocks noChangeArrowheads="1"/>
          </p:cNvSpPr>
          <p:nvPr/>
        </p:nvSpPr>
        <p:spPr bwMode="auto">
          <a:xfrm>
            <a:off x="531813" y="24288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Rectangle 189"/>
          <p:cNvSpPr>
            <a:spLocks noChangeArrowheads="1"/>
          </p:cNvSpPr>
          <p:nvPr/>
        </p:nvSpPr>
        <p:spPr bwMode="auto">
          <a:xfrm>
            <a:off x="695325" y="2433666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Rectangle 190"/>
          <p:cNvSpPr>
            <a:spLocks noChangeArrowheads="1"/>
          </p:cNvSpPr>
          <p:nvPr/>
        </p:nvSpPr>
        <p:spPr bwMode="auto">
          <a:xfrm>
            <a:off x="862013" y="2433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Rectangle 191"/>
          <p:cNvSpPr>
            <a:spLocks noChangeArrowheads="1"/>
          </p:cNvSpPr>
          <p:nvPr/>
        </p:nvSpPr>
        <p:spPr bwMode="auto">
          <a:xfrm>
            <a:off x="777875" y="2433666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Rectangle 192"/>
          <p:cNvSpPr>
            <a:spLocks noChangeArrowheads="1"/>
          </p:cNvSpPr>
          <p:nvPr/>
        </p:nvSpPr>
        <p:spPr bwMode="auto">
          <a:xfrm>
            <a:off x="941388" y="2433666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Rectangle 193"/>
          <p:cNvSpPr>
            <a:spLocks noChangeArrowheads="1"/>
          </p:cNvSpPr>
          <p:nvPr/>
        </p:nvSpPr>
        <p:spPr bwMode="auto">
          <a:xfrm>
            <a:off x="1112838" y="24288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Rectangle 194"/>
          <p:cNvSpPr>
            <a:spLocks noChangeArrowheads="1"/>
          </p:cNvSpPr>
          <p:nvPr/>
        </p:nvSpPr>
        <p:spPr bwMode="auto">
          <a:xfrm>
            <a:off x="1028700" y="24257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195"/>
          <p:cNvSpPr>
            <a:spLocks noChangeArrowheads="1"/>
          </p:cNvSpPr>
          <p:nvPr/>
        </p:nvSpPr>
        <p:spPr bwMode="auto">
          <a:xfrm>
            <a:off x="1192213" y="243046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Rectangle 196"/>
          <p:cNvSpPr>
            <a:spLocks noChangeArrowheads="1"/>
          </p:cNvSpPr>
          <p:nvPr/>
        </p:nvSpPr>
        <p:spPr bwMode="auto">
          <a:xfrm>
            <a:off x="1358900" y="24288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197"/>
          <p:cNvSpPr>
            <a:spLocks noChangeArrowheads="1"/>
          </p:cNvSpPr>
          <p:nvPr/>
        </p:nvSpPr>
        <p:spPr bwMode="auto">
          <a:xfrm>
            <a:off x="1273176" y="243046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Rectangle 198"/>
          <p:cNvSpPr>
            <a:spLocks noChangeArrowheads="1"/>
          </p:cNvSpPr>
          <p:nvPr/>
        </p:nvSpPr>
        <p:spPr bwMode="auto">
          <a:xfrm>
            <a:off x="1611314" y="24384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199"/>
          <p:cNvSpPr>
            <a:spLocks noChangeArrowheads="1"/>
          </p:cNvSpPr>
          <p:nvPr/>
        </p:nvSpPr>
        <p:spPr bwMode="auto">
          <a:xfrm>
            <a:off x="1527176" y="2433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Rectangle 200"/>
          <p:cNvSpPr>
            <a:spLocks noChangeArrowheads="1"/>
          </p:cNvSpPr>
          <p:nvPr/>
        </p:nvSpPr>
        <p:spPr bwMode="auto">
          <a:xfrm>
            <a:off x="1692275" y="24399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Rectangle 201"/>
          <p:cNvSpPr>
            <a:spLocks noChangeArrowheads="1"/>
          </p:cNvSpPr>
          <p:nvPr/>
        </p:nvSpPr>
        <p:spPr bwMode="auto">
          <a:xfrm>
            <a:off x="1857376" y="24384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Rectangle 202"/>
          <p:cNvSpPr>
            <a:spLocks noChangeArrowheads="1"/>
          </p:cNvSpPr>
          <p:nvPr/>
        </p:nvSpPr>
        <p:spPr bwMode="auto">
          <a:xfrm>
            <a:off x="1774825" y="24399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Rectangle 203"/>
          <p:cNvSpPr>
            <a:spLocks noChangeArrowheads="1"/>
          </p:cNvSpPr>
          <p:nvPr/>
        </p:nvSpPr>
        <p:spPr bwMode="auto">
          <a:xfrm>
            <a:off x="1938338" y="243999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Rectangle 204"/>
          <p:cNvSpPr>
            <a:spLocks noChangeArrowheads="1"/>
          </p:cNvSpPr>
          <p:nvPr/>
        </p:nvSpPr>
        <p:spPr bwMode="auto">
          <a:xfrm>
            <a:off x="2109788" y="2433666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06"/>
          <p:cNvSpPr>
            <a:spLocks noChangeArrowheads="1"/>
          </p:cNvSpPr>
          <p:nvPr/>
        </p:nvSpPr>
        <p:spPr bwMode="auto">
          <a:xfrm>
            <a:off x="2025650" y="2428903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07"/>
          <p:cNvSpPr>
            <a:spLocks noChangeArrowheads="1"/>
          </p:cNvSpPr>
          <p:nvPr/>
        </p:nvSpPr>
        <p:spPr bwMode="auto">
          <a:xfrm>
            <a:off x="2189163" y="2435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2355850" y="2433666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209"/>
          <p:cNvSpPr>
            <a:spLocks noChangeArrowheads="1"/>
          </p:cNvSpPr>
          <p:nvPr/>
        </p:nvSpPr>
        <p:spPr bwMode="auto">
          <a:xfrm>
            <a:off x="2271713" y="2435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10"/>
          <p:cNvSpPr>
            <a:spLocks noChangeArrowheads="1"/>
          </p:cNvSpPr>
          <p:nvPr/>
        </p:nvSpPr>
        <p:spPr bwMode="auto">
          <a:xfrm>
            <a:off x="2435225" y="243522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211"/>
          <p:cNvSpPr>
            <a:spLocks noChangeArrowheads="1"/>
          </p:cNvSpPr>
          <p:nvPr/>
        </p:nvSpPr>
        <p:spPr bwMode="auto">
          <a:xfrm>
            <a:off x="2616201" y="2440016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12"/>
          <p:cNvSpPr>
            <a:spLocks noChangeArrowheads="1"/>
          </p:cNvSpPr>
          <p:nvPr/>
        </p:nvSpPr>
        <p:spPr bwMode="auto">
          <a:xfrm>
            <a:off x="2532063" y="2435253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13"/>
          <p:cNvSpPr>
            <a:spLocks noChangeArrowheads="1"/>
          </p:cNvSpPr>
          <p:nvPr/>
        </p:nvSpPr>
        <p:spPr bwMode="auto">
          <a:xfrm>
            <a:off x="2695576" y="24415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214"/>
          <p:cNvSpPr>
            <a:spLocks noChangeArrowheads="1"/>
          </p:cNvSpPr>
          <p:nvPr/>
        </p:nvSpPr>
        <p:spPr bwMode="auto">
          <a:xfrm>
            <a:off x="2862263" y="2440016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15"/>
          <p:cNvSpPr>
            <a:spLocks noChangeArrowheads="1"/>
          </p:cNvSpPr>
          <p:nvPr/>
        </p:nvSpPr>
        <p:spPr bwMode="auto">
          <a:xfrm>
            <a:off x="2778125" y="24415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216"/>
          <p:cNvSpPr>
            <a:spLocks noChangeArrowheads="1"/>
          </p:cNvSpPr>
          <p:nvPr/>
        </p:nvSpPr>
        <p:spPr bwMode="auto">
          <a:xfrm>
            <a:off x="2941639" y="2441579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17"/>
          <p:cNvSpPr>
            <a:spLocks noChangeArrowheads="1"/>
          </p:cNvSpPr>
          <p:nvPr/>
        </p:nvSpPr>
        <p:spPr bwMode="auto">
          <a:xfrm>
            <a:off x="3113088" y="243681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8"/>
          <p:cNvSpPr>
            <a:spLocks noChangeArrowheads="1"/>
          </p:cNvSpPr>
          <p:nvPr/>
        </p:nvSpPr>
        <p:spPr bwMode="auto">
          <a:xfrm>
            <a:off x="3028950" y="243205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9"/>
          <p:cNvSpPr>
            <a:spLocks noChangeArrowheads="1"/>
          </p:cNvSpPr>
          <p:nvPr/>
        </p:nvSpPr>
        <p:spPr bwMode="auto">
          <a:xfrm>
            <a:off x="3192464" y="243684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20"/>
          <p:cNvSpPr>
            <a:spLocks noChangeArrowheads="1"/>
          </p:cNvSpPr>
          <p:nvPr/>
        </p:nvSpPr>
        <p:spPr bwMode="auto">
          <a:xfrm>
            <a:off x="3360738" y="2436817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1"/>
          <p:cNvSpPr>
            <a:spLocks noChangeArrowheads="1"/>
          </p:cNvSpPr>
          <p:nvPr/>
        </p:nvSpPr>
        <p:spPr bwMode="auto">
          <a:xfrm>
            <a:off x="3275013" y="243684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22"/>
          <p:cNvSpPr>
            <a:spLocks noChangeArrowheads="1"/>
          </p:cNvSpPr>
          <p:nvPr/>
        </p:nvSpPr>
        <p:spPr bwMode="auto">
          <a:xfrm>
            <a:off x="3440113" y="243684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3"/>
          <p:cNvSpPr>
            <a:spLocks noChangeArrowheads="1"/>
          </p:cNvSpPr>
          <p:nvPr/>
        </p:nvSpPr>
        <p:spPr bwMode="auto">
          <a:xfrm>
            <a:off x="3609975" y="243684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24"/>
          <p:cNvSpPr>
            <a:spLocks noChangeArrowheads="1"/>
          </p:cNvSpPr>
          <p:nvPr/>
        </p:nvSpPr>
        <p:spPr bwMode="auto">
          <a:xfrm>
            <a:off x="3525838" y="2432078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5"/>
          <p:cNvSpPr>
            <a:spLocks noChangeArrowheads="1"/>
          </p:cNvSpPr>
          <p:nvPr/>
        </p:nvSpPr>
        <p:spPr bwMode="auto">
          <a:xfrm>
            <a:off x="3690938" y="24384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26"/>
          <p:cNvSpPr>
            <a:spLocks noChangeArrowheads="1"/>
          </p:cNvSpPr>
          <p:nvPr/>
        </p:nvSpPr>
        <p:spPr bwMode="auto">
          <a:xfrm>
            <a:off x="3856038" y="243684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27"/>
          <p:cNvSpPr>
            <a:spLocks noChangeArrowheads="1"/>
          </p:cNvSpPr>
          <p:nvPr/>
        </p:nvSpPr>
        <p:spPr bwMode="auto">
          <a:xfrm>
            <a:off x="3771900" y="24384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28"/>
          <p:cNvSpPr>
            <a:spLocks noChangeArrowheads="1"/>
          </p:cNvSpPr>
          <p:nvPr/>
        </p:nvSpPr>
        <p:spPr bwMode="auto">
          <a:xfrm>
            <a:off x="3937000" y="2438404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29"/>
          <p:cNvSpPr>
            <a:spLocks noChangeArrowheads="1"/>
          </p:cNvSpPr>
          <p:nvPr/>
        </p:nvSpPr>
        <p:spPr bwMode="auto">
          <a:xfrm>
            <a:off x="4106863" y="2432078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30"/>
          <p:cNvSpPr>
            <a:spLocks noChangeArrowheads="1"/>
          </p:cNvSpPr>
          <p:nvPr/>
        </p:nvSpPr>
        <p:spPr bwMode="auto">
          <a:xfrm>
            <a:off x="4022726" y="2427316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31"/>
          <p:cNvSpPr>
            <a:spLocks noChangeArrowheads="1"/>
          </p:cNvSpPr>
          <p:nvPr/>
        </p:nvSpPr>
        <p:spPr bwMode="auto">
          <a:xfrm>
            <a:off x="4187825" y="2433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232"/>
          <p:cNvSpPr>
            <a:spLocks noChangeArrowheads="1"/>
          </p:cNvSpPr>
          <p:nvPr/>
        </p:nvSpPr>
        <p:spPr bwMode="auto">
          <a:xfrm>
            <a:off x="4352926" y="2432078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233"/>
          <p:cNvSpPr>
            <a:spLocks noChangeArrowheads="1"/>
          </p:cNvSpPr>
          <p:nvPr/>
        </p:nvSpPr>
        <p:spPr bwMode="auto">
          <a:xfrm>
            <a:off x="4268789" y="2433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234"/>
          <p:cNvSpPr>
            <a:spLocks noChangeArrowheads="1"/>
          </p:cNvSpPr>
          <p:nvPr/>
        </p:nvSpPr>
        <p:spPr bwMode="auto">
          <a:xfrm>
            <a:off x="4433888" y="2433642"/>
            <a:ext cx="45719" cy="90699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35"/>
          <p:cNvSpPr>
            <a:spLocks noChangeArrowheads="1"/>
          </p:cNvSpPr>
          <p:nvPr/>
        </p:nvSpPr>
        <p:spPr bwMode="auto">
          <a:xfrm>
            <a:off x="4518025" y="2436841"/>
            <a:ext cx="45719" cy="92262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236"/>
          <p:cNvSpPr>
            <a:spLocks noChangeArrowheads="1"/>
          </p:cNvSpPr>
          <p:nvPr/>
        </p:nvSpPr>
        <p:spPr bwMode="auto">
          <a:xfrm>
            <a:off x="1817689" y="1403350"/>
            <a:ext cx="211138" cy="3016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237"/>
          <p:cNvSpPr>
            <a:spLocks noChangeArrowheads="1"/>
          </p:cNvSpPr>
          <p:nvPr/>
        </p:nvSpPr>
        <p:spPr bwMode="auto">
          <a:xfrm>
            <a:off x="2374901" y="1403350"/>
            <a:ext cx="211138" cy="30003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38"/>
          <p:cNvSpPr>
            <a:spLocks noChangeArrowheads="1"/>
          </p:cNvSpPr>
          <p:nvPr/>
        </p:nvSpPr>
        <p:spPr bwMode="auto">
          <a:xfrm>
            <a:off x="2795589" y="1400175"/>
            <a:ext cx="211138" cy="3016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39"/>
          <p:cNvSpPr>
            <a:spLocks noChangeArrowheads="1"/>
          </p:cNvSpPr>
          <p:nvPr/>
        </p:nvSpPr>
        <p:spPr bwMode="auto">
          <a:xfrm>
            <a:off x="3403601" y="1406525"/>
            <a:ext cx="209550" cy="3016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240"/>
          <p:cNvSpPr>
            <a:spLocks noChangeArrowheads="1"/>
          </p:cNvSpPr>
          <p:nvPr/>
        </p:nvSpPr>
        <p:spPr bwMode="auto">
          <a:xfrm>
            <a:off x="3875089" y="1403350"/>
            <a:ext cx="209550" cy="30003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241"/>
          <p:cNvSpPr>
            <a:spLocks noChangeArrowheads="1"/>
          </p:cNvSpPr>
          <p:nvPr/>
        </p:nvSpPr>
        <p:spPr bwMode="auto">
          <a:xfrm>
            <a:off x="314326" y="1404937"/>
            <a:ext cx="949325" cy="3016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242"/>
          <p:cNvSpPr>
            <a:spLocks noChangeArrowheads="1"/>
          </p:cNvSpPr>
          <p:nvPr/>
        </p:nvSpPr>
        <p:spPr bwMode="auto">
          <a:xfrm>
            <a:off x="523876" y="2554078"/>
            <a:ext cx="858838" cy="85230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243"/>
          <p:cNvSpPr>
            <a:spLocks noChangeArrowheads="1"/>
          </p:cNvSpPr>
          <p:nvPr/>
        </p:nvSpPr>
        <p:spPr bwMode="auto">
          <a:xfrm>
            <a:off x="523875" y="2822389"/>
            <a:ext cx="872807" cy="88384"/>
          </a:xfrm>
          <a:prstGeom prst="rect">
            <a:avLst/>
          </a:prstGeom>
          <a:solidFill>
            <a:srgbClr val="FF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319089" y="801687"/>
            <a:ext cx="179388" cy="315912"/>
          </a:xfrm>
          <a:custGeom>
            <a:avLst/>
            <a:gdLst>
              <a:gd name="T0" fmla="*/ 0 w 227"/>
              <a:gd name="T1" fmla="*/ 0 h 398"/>
              <a:gd name="T2" fmla="*/ 22 w 227"/>
              <a:gd name="T3" fmla="*/ 2 h 398"/>
              <a:gd name="T4" fmla="*/ 45 w 227"/>
              <a:gd name="T5" fmla="*/ 8 h 398"/>
              <a:gd name="T6" fmla="*/ 67 w 227"/>
              <a:gd name="T7" fmla="*/ 18 h 398"/>
              <a:gd name="T8" fmla="*/ 87 w 227"/>
              <a:gd name="T9" fmla="*/ 31 h 398"/>
              <a:gd name="T10" fmla="*/ 108 w 227"/>
              <a:gd name="T11" fmla="*/ 48 h 398"/>
              <a:gd name="T12" fmla="*/ 127 w 227"/>
              <a:gd name="T13" fmla="*/ 67 h 398"/>
              <a:gd name="T14" fmla="*/ 144 w 227"/>
              <a:gd name="T15" fmla="*/ 90 h 398"/>
              <a:gd name="T16" fmla="*/ 160 w 227"/>
              <a:gd name="T17" fmla="*/ 116 h 398"/>
              <a:gd name="T18" fmla="*/ 174 w 227"/>
              <a:gd name="T19" fmla="*/ 144 h 398"/>
              <a:gd name="T20" fmla="*/ 187 w 227"/>
              <a:gd name="T21" fmla="*/ 174 h 398"/>
              <a:gd name="T22" fmla="*/ 199 w 227"/>
              <a:gd name="T23" fmla="*/ 208 h 398"/>
              <a:gd name="T24" fmla="*/ 208 w 227"/>
              <a:gd name="T25" fmla="*/ 242 h 398"/>
              <a:gd name="T26" fmla="*/ 216 w 227"/>
              <a:gd name="T27" fmla="*/ 279 h 398"/>
              <a:gd name="T28" fmla="*/ 221 w 227"/>
              <a:gd name="T29" fmla="*/ 316 h 398"/>
              <a:gd name="T30" fmla="*/ 225 w 227"/>
              <a:gd name="T31" fmla="*/ 357 h 398"/>
              <a:gd name="T32" fmla="*/ 227 w 227"/>
              <a:gd name="T33" fmla="*/ 398 h 398"/>
              <a:gd name="T34" fmla="*/ 0 w 227"/>
              <a:gd name="T35" fmla="*/ 398 h 398"/>
              <a:gd name="T36" fmla="*/ 0 w 227"/>
              <a:gd name="T37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7" h="398">
                <a:moveTo>
                  <a:pt x="0" y="0"/>
                </a:moveTo>
                <a:lnTo>
                  <a:pt x="22" y="2"/>
                </a:lnTo>
                <a:lnTo>
                  <a:pt x="45" y="8"/>
                </a:lnTo>
                <a:lnTo>
                  <a:pt x="67" y="18"/>
                </a:lnTo>
                <a:lnTo>
                  <a:pt x="87" y="31"/>
                </a:lnTo>
                <a:lnTo>
                  <a:pt x="108" y="48"/>
                </a:lnTo>
                <a:lnTo>
                  <a:pt x="127" y="67"/>
                </a:lnTo>
                <a:lnTo>
                  <a:pt x="144" y="90"/>
                </a:lnTo>
                <a:lnTo>
                  <a:pt x="160" y="116"/>
                </a:lnTo>
                <a:lnTo>
                  <a:pt x="174" y="144"/>
                </a:lnTo>
                <a:lnTo>
                  <a:pt x="187" y="174"/>
                </a:lnTo>
                <a:lnTo>
                  <a:pt x="199" y="208"/>
                </a:lnTo>
                <a:lnTo>
                  <a:pt x="208" y="242"/>
                </a:lnTo>
                <a:lnTo>
                  <a:pt x="216" y="279"/>
                </a:lnTo>
                <a:lnTo>
                  <a:pt x="221" y="316"/>
                </a:lnTo>
                <a:lnTo>
                  <a:pt x="225" y="357"/>
                </a:lnTo>
                <a:lnTo>
                  <a:pt x="227" y="398"/>
                </a:lnTo>
                <a:lnTo>
                  <a:pt x="0" y="398"/>
                </a:lnTo>
                <a:lnTo>
                  <a:pt x="0" y="0"/>
                </a:lnTo>
                <a:close/>
              </a:path>
            </a:pathLst>
          </a:custGeom>
          <a:solidFill>
            <a:srgbClr val="FCF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245"/>
          <p:cNvSpPr>
            <a:spLocks noChangeArrowheads="1"/>
          </p:cNvSpPr>
          <p:nvPr/>
        </p:nvSpPr>
        <p:spPr bwMode="auto">
          <a:xfrm>
            <a:off x="309564" y="1114425"/>
            <a:ext cx="192088" cy="295275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246"/>
          <p:cNvSpPr>
            <a:spLocks noChangeArrowheads="1"/>
          </p:cNvSpPr>
          <p:nvPr/>
        </p:nvSpPr>
        <p:spPr bwMode="auto">
          <a:xfrm>
            <a:off x="1031876" y="1109662"/>
            <a:ext cx="3341688" cy="295275"/>
          </a:xfrm>
          <a:prstGeom prst="rect">
            <a:avLst/>
          </a:prstGeom>
          <a:solidFill>
            <a:srgbClr val="B7D1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1033464" y="801687"/>
            <a:ext cx="177800" cy="315912"/>
          </a:xfrm>
          <a:custGeom>
            <a:avLst/>
            <a:gdLst>
              <a:gd name="T0" fmla="*/ 225 w 225"/>
              <a:gd name="T1" fmla="*/ 0 h 398"/>
              <a:gd name="T2" fmla="*/ 202 w 225"/>
              <a:gd name="T3" fmla="*/ 2 h 398"/>
              <a:gd name="T4" fmla="*/ 180 w 225"/>
              <a:gd name="T5" fmla="*/ 8 h 398"/>
              <a:gd name="T6" fmla="*/ 158 w 225"/>
              <a:gd name="T7" fmla="*/ 18 h 398"/>
              <a:gd name="T8" fmla="*/ 138 w 225"/>
              <a:gd name="T9" fmla="*/ 31 h 398"/>
              <a:gd name="T10" fmla="*/ 118 w 225"/>
              <a:gd name="T11" fmla="*/ 48 h 398"/>
              <a:gd name="T12" fmla="*/ 99 w 225"/>
              <a:gd name="T13" fmla="*/ 67 h 398"/>
              <a:gd name="T14" fmla="*/ 82 w 225"/>
              <a:gd name="T15" fmla="*/ 90 h 398"/>
              <a:gd name="T16" fmla="*/ 66 w 225"/>
              <a:gd name="T17" fmla="*/ 116 h 398"/>
              <a:gd name="T18" fmla="*/ 51 w 225"/>
              <a:gd name="T19" fmla="*/ 144 h 398"/>
              <a:gd name="T20" fmla="*/ 38 w 225"/>
              <a:gd name="T21" fmla="*/ 174 h 398"/>
              <a:gd name="T22" fmla="*/ 26 w 225"/>
              <a:gd name="T23" fmla="*/ 208 h 398"/>
              <a:gd name="T24" fmla="*/ 18 w 225"/>
              <a:gd name="T25" fmla="*/ 242 h 398"/>
              <a:gd name="T26" fmla="*/ 11 w 225"/>
              <a:gd name="T27" fmla="*/ 279 h 398"/>
              <a:gd name="T28" fmla="*/ 5 w 225"/>
              <a:gd name="T29" fmla="*/ 316 h 398"/>
              <a:gd name="T30" fmla="*/ 0 w 225"/>
              <a:gd name="T31" fmla="*/ 357 h 398"/>
              <a:gd name="T32" fmla="*/ 0 w 225"/>
              <a:gd name="T33" fmla="*/ 398 h 398"/>
              <a:gd name="T34" fmla="*/ 225 w 225"/>
              <a:gd name="T35" fmla="*/ 398 h 398"/>
              <a:gd name="T36" fmla="*/ 225 w 225"/>
              <a:gd name="T37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" h="398">
                <a:moveTo>
                  <a:pt x="225" y="0"/>
                </a:moveTo>
                <a:lnTo>
                  <a:pt x="202" y="2"/>
                </a:lnTo>
                <a:lnTo>
                  <a:pt x="180" y="8"/>
                </a:lnTo>
                <a:lnTo>
                  <a:pt x="158" y="18"/>
                </a:lnTo>
                <a:lnTo>
                  <a:pt x="138" y="31"/>
                </a:lnTo>
                <a:lnTo>
                  <a:pt x="118" y="48"/>
                </a:lnTo>
                <a:lnTo>
                  <a:pt x="99" y="67"/>
                </a:lnTo>
                <a:lnTo>
                  <a:pt x="82" y="90"/>
                </a:lnTo>
                <a:lnTo>
                  <a:pt x="66" y="116"/>
                </a:lnTo>
                <a:lnTo>
                  <a:pt x="51" y="144"/>
                </a:lnTo>
                <a:lnTo>
                  <a:pt x="38" y="174"/>
                </a:lnTo>
                <a:lnTo>
                  <a:pt x="26" y="208"/>
                </a:lnTo>
                <a:lnTo>
                  <a:pt x="18" y="242"/>
                </a:lnTo>
                <a:lnTo>
                  <a:pt x="11" y="279"/>
                </a:lnTo>
                <a:lnTo>
                  <a:pt x="5" y="316"/>
                </a:lnTo>
                <a:lnTo>
                  <a:pt x="0" y="357"/>
                </a:lnTo>
                <a:lnTo>
                  <a:pt x="0" y="398"/>
                </a:lnTo>
                <a:lnTo>
                  <a:pt x="225" y="398"/>
                </a:lnTo>
                <a:lnTo>
                  <a:pt x="225" y="0"/>
                </a:lnTo>
                <a:close/>
              </a:path>
            </a:pathLst>
          </a:custGeom>
          <a:solidFill>
            <a:srgbClr val="FCF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248"/>
          <p:cNvSpPr>
            <a:spLocks noChangeArrowheads="1"/>
          </p:cNvSpPr>
          <p:nvPr/>
        </p:nvSpPr>
        <p:spPr bwMode="auto">
          <a:xfrm>
            <a:off x="1212851" y="784225"/>
            <a:ext cx="3159125" cy="330200"/>
          </a:xfrm>
          <a:prstGeom prst="rect">
            <a:avLst/>
          </a:prstGeom>
          <a:solidFill>
            <a:srgbClr val="FCF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3282951" y="3997324"/>
            <a:ext cx="146050" cy="379412"/>
          </a:xfrm>
          <a:custGeom>
            <a:avLst/>
            <a:gdLst>
              <a:gd name="T0" fmla="*/ 184 w 184"/>
              <a:gd name="T1" fmla="*/ 0 h 479"/>
              <a:gd name="T2" fmla="*/ 138 w 184"/>
              <a:gd name="T3" fmla="*/ 479 h 479"/>
              <a:gd name="T4" fmla="*/ 45 w 184"/>
              <a:gd name="T5" fmla="*/ 479 h 479"/>
              <a:gd name="T6" fmla="*/ 0 w 184"/>
              <a:gd name="T7" fmla="*/ 0 h 479"/>
              <a:gd name="T8" fmla="*/ 184 w 184"/>
              <a:gd name="T9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479">
                <a:moveTo>
                  <a:pt x="184" y="0"/>
                </a:moveTo>
                <a:lnTo>
                  <a:pt x="138" y="479"/>
                </a:lnTo>
                <a:lnTo>
                  <a:pt x="45" y="479"/>
                </a:lnTo>
                <a:lnTo>
                  <a:pt x="0" y="0"/>
                </a:lnTo>
                <a:lnTo>
                  <a:pt x="184" y="0"/>
                </a:lnTo>
                <a:close/>
              </a:path>
            </a:pathLst>
          </a:custGeom>
          <a:solidFill>
            <a:srgbClr val="7E8D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251"/>
          <p:cNvSpPr>
            <a:spLocks noChangeArrowheads="1"/>
          </p:cNvSpPr>
          <p:nvPr/>
        </p:nvSpPr>
        <p:spPr bwMode="auto">
          <a:xfrm>
            <a:off x="4749801" y="3987799"/>
            <a:ext cx="9874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Cu Single damascene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252"/>
          <p:cNvSpPr>
            <a:spLocks noChangeArrowheads="1"/>
          </p:cNvSpPr>
          <p:nvPr/>
        </p:nvSpPr>
        <p:spPr bwMode="auto">
          <a:xfrm>
            <a:off x="4778376" y="3335337"/>
            <a:ext cx="3952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Cu M2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253"/>
          <p:cNvSpPr>
            <a:spLocks noChangeArrowheads="1"/>
          </p:cNvSpPr>
          <p:nvPr/>
        </p:nvSpPr>
        <p:spPr bwMode="auto">
          <a:xfrm>
            <a:off x="5084764" y="3335337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254"/>
          <p:cNvSpPr>
            <a:spLocks noChangeArrowheads="1"/>
          </p:cNvSpPr>
          <p:nvPr/>
        </p:nvSpPr>
        <p:spPr bwMode="auto">
          <a:xfrm>
            <a:off x="5126039" y="3335337"/>
            <a:ext cx="1936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M4,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255"/>
          <p:cNvSpPr>
            <a:spLocks noChangeArrowheads="1"/>
          </p:cNvSpPr>
          <p:nvPr/>
        </p:nvSpPr>
        <p:spPr bwMode="auto">
          <a:xfrm>
            <a:off x="4778376" y="3462337"/>
            <a:ext cx="301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Dual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256"/>
          <p:cNvSpPr>
            <a:spLocks noChangeArrowheads="1"/>
          </p:cNvSpPr>
          <p:nvPr/>
        </p:nvSpPr>
        <p:spPr bwMode="auto">
          <a:xfrm>
            <a:off x="4997451" y="3462337"/>
            <a:ext cx="11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257"/>
          <p:cNvSpPr>
            <a:spLocks noChangeArrowheads="1"/>
          </p:cNvSpPr>
          <p:nvPr/>
        </p:nvSpPr>
        <p:spPr bwMode="auto">
          <a:xfrm>
            <a:off x="5040314" y="3462337"/>
            <a:ext cx="533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Damascene</a:t>
            </a:r>
          </a:p>
        </p:txBody>
      </p:sp>
      <p:sp>
        <p:nvSpPr>
          <p:cNvPr id="62" name="Rectangle 258"/>
          <p:cNvSpPr>
            <a:spLocks noChangeArrowheads="1"/>
          </p:cNvSpPr>
          <p:nvPr/>
        </p:nvSpPr>
        <p:spPr bwMode="auto">
          <a:xfrm>
            <a:off x="4803776" y="3589337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265"/>
          <p:cNvSpPr>
            <a:spLocks noChangeArrowheads="1"/>
          </p:cNvSpPr>
          <p:nvPr/>
        </p:nvSpPr>
        <p:spPr bwMode="auto">
          <a:xfrm>
            <a:off x="4783139" y="2674730"/>
            <a:ext cx="1139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266"/>
          <p:cNvSpPr>
            <a:spLocks noChangeArrowheads="1"/>
          </p:cNvSpPr>
          <p:nvPr/>
        </p:nvSpPr>
        <p:spPr bwMode="auto">
          <a:xfrm>
            <a:off x="4845051" y="2674730"/>
            <a:ext cx="9383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-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267"/>
          <p:cNvSpPr>
            <a:spLocks noChangeArrowheads="1"/>
          </p:cNvSpPr>
          <p:nvPr/>
        </p:nvSpPr>
        <p:spPr bwMode="auto">
          <a:xfrm>
            <a:off x="4887914" y="2674730"/>
            <a:ext cx="5067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deck array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270"/>
          <p:cNvSpPr>
            <a:spLocks noChangeArrowheads="1"/>
          </p:cNvSpPr>
          <p:nvPr/>
        </p:nvSpPr>
        <p:spPr bwMode="auto">
          <a:xfrm>
            <a:off x="4749801" y="1920875"/>
            <a:ext cx="298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Top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271"/>
          <p:cNvSpPr>
            <a:spLocks noChangeArrowheads="1"/>
          </p:cNvSpPr>
          <p:nvPr/>
        </p:nvSpPr>
        <p:spPr bwMode="auto">
          <a:xfrm>
            <a:off x="4962526" y="1920875"/>
            <a:ext cx="476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Metal 1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272"/>
          <p:cNvSpPr>
            <a:spLocks noChangeArrowheads="1"/>
          </p:cNvSpPr>
          <p:nvPr/>
        </p:nvSpPr>
        <p:spPr bwMode="auto">
          <a:xfrm>
            <a:off x="5341939" y="1920875"/>
            <a:ext cx="2365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(Al)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273"/>
          <p:cNvSpPr>
            <a:spLocks noChangeArrowheads="1"/>
          </p:cNvSpPr>
          <p:nvPr/>
        </p:nvSpPr>
        <p:spPr bwMode="auto">
          <a:xfrm>
            <a:off x="4530726" y="1171575"/>
            <a:ext cx="64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Passivation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274"/>
          <p:cNvSpPr>
            <a:spLocks noChangeArrowheads="1"/>
          </p:cNvSpPr>
          <p:nvPr/>
        </p:nvSpPr>
        <p:spPr bwMode="auto">
          <a:xfrm>
            <a:off x="4527551" y="922337"/>
            <a:ext cx="577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Polyimide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275"/>
          <p:cNvSpPr>
            <a:spLocks noChangeArrowheads="1"/>
          </p:cNvSpPr>
          <p:nvPr/>
        </p:nvSpPr>
        <p:spPr bwMode="auto">
          <a:xfrm>
            <a:off x="4567240" y="2961165"/>
            <a:ext cx="13271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WL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276"/>
          <p:cNvSpPr>
            <a:spLocks noChangeArrowheads="1"/>
          </p:cNvSpPr>
          <p:nvPr/>
        </p:nvSpPr>
        <p:spPr bwMode="auto">
          <a:xfrm>
            <a:off x="4557714" y="2815115"/>
            <a:ext cx="7774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B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277"/>
          <p:cNvSpPr>
            <a:spLocks noChangeArrowheads="1"/>
          </p:cNvSpPr>
          <p:nvPr/>
        </p:nvSpPr>
        <p:spPr bwMode="auto">
          <a:xfrm>
            <a:off x="4598989" y="2815115"/>
            <a:ext cx="72387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278"/>
          <p:cNvSpPr>
            <a:spLocks noChangeArrowheads="1"/>
          </p:cNvSpPr>
          <p:nvPr/>
        </p:nvSpPr>
        <p:spPr bwMode="auto">
          <a:xfrm>
            <a:off x="4564065" y="2681766"/>
            <a:ext cx="13271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WL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279"/>
          <p:cNvSpPr>
            <a:spLocks noChangeArrowheads="1"/>
          </p:cNvSpPr>
          <p:nvPr/>
        </p:nvSpPr>
        <p:spPr bwMode="auto">
          <a:xfrm>
            <a:off x="4564064" y="2550003"/>
            <a:ext cx="7774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B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4605339" y="2550003"/>
            <a:ext cx="72387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281"/>
          <p:cNvSpPr>
            <a:spLocks noChangeArrowheads="1"/>
          </p:cNvSpPr>
          <p:nvPr/>
        </p:nvSpPr>
        <p:spPr bwMode="auto">
          <a:xfrm>
            <a:off x="4581527" y="2424591"/>
            <a:ext cx="13271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WL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4670426" y="3236912"/>
            <a:ext cx="80963" cy="571500"/>
          </a:xfrm>
          <a:custGeom>
            <a:avLst/>
            <a:gdLst>
              <a:gd name="T0" fmla="*/ 0 w 101"/>
              <a:gd name="T1" fmla="*/ 0 h 720"/>
              <a:gd name="T2" fmla="*/ 18 w 101"/>
              <a:gd name="T3" fmla="*/ 0 h 720"/>
              <a:gd name="T4" fmla="*/ 34 w 101"/>
              <a:gd name="T5" fmla="*/ 2 h 720"/>
              <a:gd name="T6" fmla="*/ 42 w 101"/>
              <a:gd name="T7" fmla="*/ 3 h 720"/>
              <a:gd name="T8" fmla="*/ 46 w 101"/>
              <a:gd name="T9" fmla="*/ 5 h 720"/>
              <a:gd name="T10" fmla="*/ 49 w 101"/>
              <a:gd name="T11" fmla="*/ 6 h 720"/>
              <a:gd name="T12" fmla="*/ 50 w 101"/>
              <a:gd name="T13" fmla="*/ 8 h 720"/>
              <a:gd name="T14" fmla="*/ 50 w 101"/>
              <a:gd name="T15" fmla="*/ 351 h 720"/>
              <a:gd name="T16" fmla="*/ 50 w 101"/>
              <a:gd name="T17" fmla="*/ 353 h 720"/>
              <a:gd name="T18" fmla="*/ 53 w 101"/>
              <a:gd name="T19" fmla="*/ 354 h 720"/>
              <a:gd name="T20" fmla="*/ 59 w 101"/>
              <a:gd name="T21" fmla="*/ 356 h 720"/>
              <a:gd name="T22" fmla="*/ 65 w 101"/>
              <a:gd name="T23" fmla="*/ 357 h 720"/>
              <a:gd name="T24" fmla="*/ 81 w 101"/>
              <a:gd name="T25" fmla="*/ 358 h 720"/>
              <a:gd name="T26" fmla="*/ 101 w 101"/>
              <a:gd name="T27" fmla="*/ 360 h 720"/>
              <a:gd name="T28" fmla="*/ 81 w 101"/>
              <a:gd name="T29" fmla="*/ 360 h 720"/>
              <a:gd name="T30" fmla="*/ 65 w 101"/>
              <a:gd name="T31" fmla="*/ 361 h 720"/>
              <a:gd name="T32" fmla="*/ 59 w 101"/>
              <a:gd name="T33" fmla="*/ 363 h 720"/>
              <a:gd name="T34" fmla="*/ 53 w 101"/>
              <a:gd name="T35" fmla="*/ 364 h 720"/>
              <a:gd name="T36" fmla="*/ 50 w 101"/>
              <a:gd name="T37" fmla="*/ 366 h 720"/>
              <a:gd name="T38" fmla="*/ 50 w 101"/>
              <a:gd name="T39" fmla="*/ 367 h 720"/>
              <a:gd name="T40" fmla="*/ 50 w 101"/>
              <a:gd name="T41" fmla="*/ 711 h 720"/>
              <a:gd name="T42" fmla="*/ 49 w 101"/>
              <a:gd name="T43" fmla="*/ 712 h 720"/>
              <a:gd name="T44" fmla="*/ 46 w 101"/>
              <a:gd name="T45" fmla="*/ 714 h 720"/>
              <a:gd name="T46" fmla="*/ 42 w 101"/>
              <a:gd name="T47" fmla="*/ 715 h 720"/>
              <a:gd name="T48" fmla="*/ 34 w 101"/>
              <a:gd name="T49" fmla="*/ 717 h 720"/>
              <a:gd name="T50" fmla="*/ 18 w 101"/>
              <a:gd name="T51" fmla="*/ 718 h 720"/>
              <a:gd name="T52" fmla="*/ 0 w 101"/>
              <a:gd name="T53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1" h="720">
                <a:moveTo>
                  <a:pt x="0" y="0"/>
                </a:moveTo>
                <a:lnTo>
                  <a:pt x="18" y="0"/>
                </a:lnTo>
                <a:lnTo>
                  <a:pt x="34" y="2"/>
                </a:lnTo>
                <a:lnTo>
                  <a:pt x="42" y="3"/>
                </a:lnTo>
                <a:lnTo>
                  <a:pt x="46" y="5"/>
                </a:lnTo>
                <a:lnTo>
                  <a:pt x="49" y="6"/>
                </a:lnTo>
                <a:lnTo>
                  <a:pt x="50" y="8"/>
                </a:lnTo>
                <a:lnTo>
                  <a:pt x="50" y="351"/>
                </a:lnTo>
                <a:lnTo>
                  <a:pt x="50" y="353"/>
                </a:lnTo>
                <a:lnTo>
                  <a:pt x="53" y="354"/>
                </a:lnTo>
                <a:lnTo>
                  <a:pt x="59" y="356"/>
                </a:lnTo>
                <a:lnTo>
                  <a:pt x="65" y="357"/>
                </a:lnTo>
                <a:lnTo>
                  <a:pt x="81" y="358"/>
                </a:lnTo>
                <a:lnTo>
                  <a:pt x="101" y="360"/>
                </a:lnTo>
                <a:lnTo>
                  <a:pt x="81" y="360"/>
                </a:lnTo>
                <a:lnTo>
                  <a:pt x="65" y="361"/>
                </a:lnTo>
                <a:lnTo>
                  <a:pt x="59" y="363"/>
                </a:lnTo>
                <a:lnTo>
                  <a:pt x="53" y="364"/>
                </a:lnTo>
                <a:lnTo>
                  <a:pt x="50" y="366"/>
                </a:lnTo>
                <a:lnTo>
                  <a:pt x="50" y="367"/>
                </a:lnTo>
                <a:lnTo>
                  <a:pt x="50" y="711"/>
                </a:lnTo>
                <a:lnTo>
                  <a:pt x="49" y="712"/>
                </a:lnTo>
                <a:lnTo>
                  <a:pt x="46" y="714"/>
                </a:lnTo>
                <a:lnTo>
                  <a:pt x="42" y="715"/>
                </a:lnTo>
                <a:lnTo>
                  <a:pt x="34" y="717"/>
                </a:lnTo>
                <a:lnTo>
                  <a:pt x="18" y="718"/>
                </a:lnTo>
                <a:lnTo>
                  <a:pt x="0" y="720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283"/>
          <p:cNvSpPr>
            <a:spLocks noChangeArrowheads="1"/>
          </p:cNvSpPr>
          <p:nvPr/>
        </p:nvSpPr>
        <p:spPr bwMode="auto">
          <a:xfrm>
            <a:off x="238126" y="1857375"/>
            <a:ext cx="2584450" cy="30003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284"/>
          <p:cNvSpPr>
            <a:spLocks noChangeArrowheads="1"/>
          </p:cNvSpPr>
          <p:nvPr/>
        </p:nvSpPr>
        <p:spPr bwMode="auto">
          <a:xfrm>
            <a:off x="2979739" y="1860550"/>
            <a:ext cx="463550" cy="3016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285"/>
          <p:cNvSpPr>
            <a:spLocks noChangeArrowheads="1"/>
          </p:cNvSpPr>
          <p:nvPr/>
        </p:nvSpPr>
        <p:spPr bwMode="auto">
          <a:xfrm>
            <a:off x="3643314" y="1860550"/>
            <a:ext cx="461963" cy="3016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1463676" y="1695450"/>
            <a:ext cx="153988" cy="163512"/>
          </a:xfrm>
          <a:custGeom>
            <a:avLst/>
            <a:gdLst>
              <a:gd name="T0" fmla="*/ 0 w 194"/>
              <a:gd name="T1" fmla="*/ 0 h 206"/>
              <a:gd name="T2" fmla="*/ 47 w 194"/>
              <a:gd name="T3" fmla="*/ 206 h 206"/>
              <a:gd name="T4" fmla="*/ 145 w 194"/>
              <a:gd name="T5" fmla="*/ 206 h 206"/>
              <a:gd name="T6" fmla="*/ 194 w 194"/>
              <a:gd name="T7" fmla="*/ 0 h 206"/>
              <a:gd name="T8" fmla="*/ 0 w 194"/>
              <a:gd name="T9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06">
                <a:moveTo>
                  <a:pt x="0" y="0"/>
                </a:moveTo>
                <a:lnTo>
                  <a:pt x="47" y="206"/>
                </a:lnTo>
                <a:lnTo>
                  <a:pt x="145" y="206"/>
                </a:ln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234951" y="2157412"/>
            <a:ext cx="165100" cy="1125537"/>
          </a:xfrm>
          <a:custGeom>
            <a:avLst/>
            <a:gdLst>
              <a:gd name="T0" fmla="*/ 0 w 207"/>
              <a:gd name="T1" fmla="*/ 0 h 1418"/>
              <a:gd name="T2" fmla="*/ 52 w 207"/>
              <a:gd name="T3" fmla="*/ 1418 h 1418"/>
              <a:gd name="T4" fmla="*/ 155 w 207"/>
              <a:gd name="T5" fmla="*/ 1418 h 1418"/>
              <a:gd name="T6" fmla="*/ 207 w 207"/>
              <a:gd name="T7" fmla="*/ 0 h 1418"/>
              <a:gd name="T8" fmla="*/ 0 w 207"/>
              <a:gd name="T9" fmla="*/ 0 h 1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418">
                <a:moveTo>
                  <a:pt x="0" y="0"/>
                </a:moveTo>
                <a:lnTo>
                  <a:pt x="52" y="1418"/>
                </a:lnTo>
                <a:lnTo>
                  <a:pt x="155" y="1418"/>
                </a:lnTo>
                <a:lnTo>
                  <a:pt x="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7E8D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288"/>
          <p:cNvSpPr>
            <a:spLocks noChangeArrowheads="1"/>
          </p:cNvSpPr>
          <p:nvPr/>
        </p:nvSpPr>
        <p:spPr bwMode="auto">
          <a:xfrm>
            <a:off x="4727576" y="1492250"/>
            <a:ext cx="298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Top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289"/>
          <p:cNvSpPr>
            <a:spLocks noChangeArrowheads="1"/>
          </p:cNvSpPr>
          <p:nvPr/>
        </p:nvSpPr>
        <p:spPr bwMode="auto">
          <a:xfrm>
            <a:off x="4941889" y="1492250"/>
            <a:ext cx="476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Metal 2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290"/>
          <p:cNvSpPr>
            <a:spLocks noChangeArrowheads="1"/>
          </p:cNvSpPr>
          <p:nvPr/>
        </p:nvSpPr>
        <p:spPr bwMode="auto">
          <a:xfrm>
            <a:off x="5319714" y="1492250"/>
            <a:ext cx="2365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(Al)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913189" y="1701800"/>
            <a:ext cx="153988" cy="165100"/>
          </a:xfrm>
          <a:custGeom>
            <a:avLst/>
            <a:gdLst>
              <a:gd name="T0" fmla="*/ 0 w 194"/>
              <a:gd name="T1" fmla="*/ 0 h 207"/>
              <a:gd name="T2" fmla="*/ 47 w 194"/>
              <a:gd name="T3" fmla="*/ 207 h 207"/>
              <a:gd name="T4" fmla="*/ 145 w 194"/>
              <a:gd name="T5" fmla="*/ 207 h 207"/>
              <a:gd name="T6" fmla="*/ 194 w 194"/>
              <a:gd name="T7" fmla="*/ 0 h 207"/>
              <a:gd name="T8" fmla="*/ 0 w 194"/>
              <a:gd name="T9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07">
                <a:moveTo>
                  <a:pt x="0" y="0"/>
                </a:moveTo>
                <a:lnTo>
                  <a:pt x="47" y="207"/>
                </a:lnTo>
                <a:lnTo>
                  <a:pt x="145" y="207"/>
                </a:ln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293"/>
          <p:cNvSpPr>
            <a:spLocks noChangeArrowheads="1"/>
          </p:cNvSpPr>
          <p:nvPr/>
        </p:nvSpPr>
        <p:spPr bwMode="auto">
          <a:xfrm>
            <a:off x="471489" y="2246528"/>
            <a:ext cx="412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3C71"/>
                </a:solidFill>
                <a:effectLst/>
                <a:latin typeface="Intel Clear" panose="020B0604020203020204" pitchFamily="34" charset="0"/>
              </a:rPr>
              <a:t>W TV1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6115052" y="3315502"/>
            <a:ext cx="2580835" cy="10156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M4 2x array pitch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M1/ M2/ M3 4x array pitch</a:t>
            </a:r>
          </a:p>
          <a:p>
            <a:endParaRPr lang="en-US" sz="1100" dirty="0">
              <a:solidFill>
                <a:srgbClr val="003C71"/>
              </a:solidFill>
            </a:endParaRPr>
          </a:p>
          <a:p>
            <a:r>
              <a:rPr lang="en-US" sz="1100" dirty="0" smtClean="0">
                <a:solidFill>
                  <a:srgbClr val="003C71"/>
                </a:solidFill>
              </a:rPr>
              <a:t>M4 is the interface btw array &amp; periphery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M2/M3 are the primary signal lines </a:t>
            </a:r>
          </a:p>
          <a:p>
            <a:endParaRPr lang="en-US" sz="1100" dirty="0" err="1" smtClean="0">
              <a:solidFill>
                <a:srgbClr val="003C71"/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6160880" y="1670695"/>
            <a:ext cx="2282676" cy="3385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1</a:t>
            </a:r>
            <a:r>
              <a:rPr lang="en-US" sz="1100" baseline="30000" dirty="0" smtClean="0">
                <a:solidFill>
                  <a:srgbClr val="003C71"/>
                </a:solidFill>
              </a:rPr>
              <a:t>st&amp; </a:t>
            </a:r>
            <a:r>
              <a:rPr lang="en-US" sz="1100" dirty="0" smtClean="0">
                <a:solidFill>
                  <a:srgbClr val="003C71"/>
                </a:solidFill>
              </a:rPr>
              <a:t> 2</a:t>
            </a:r>
            <a:r>
              <a:rPr lang="en-US" sz="1100" baseline="30000" dirty="0" smtClean="0">
                <a:solidFill>
                  <a:srgbClr val="003C71"/>
                </a:solidFill>
              </a:rPr>
              <a:t>nd</a:t>
            </a:r>
            <a:r>
              <a:rPr lang="en-US" sz="1100" dirty="0" smtClean="0">
                <a:solidFill>
                  <a:srgbClr val="003C71"/>
                </a:solidFill>
              </a:rPr>
              <a:t> generations had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1 layer of top metal (power bussing)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6211147" y="959643"/>
            <a:ext cx="1040349" cy="3385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Al for wire-bond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Stacking</a:t>
            </a:r>
          </a:p>
        </p:txBody>
      </p:sp>
    </p:spTree>
    <p:extLst>
      <p:ext uri="{BB962C8B-B14F-4D97-AF65-F5344CB8AC3E}">
        <p14:creationId xmlns:p14="http://schemas.microsoft.com/office/powerpoint/2010/main" val="32333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84" y="52306"/>
            <a:ext cx="8229600" cy="868680"/>
          </a:xfrm>
        </p:spPr>
        <p:txBody>
          <a:bodyPr/>
          <a:lstStyle/>
          <a:p>
            <a:r>
              <a:rPr lang="en-US" dirty="0" smtClean="0"/>
              <a:t>Arch Elements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4" y="486646"/>
            <a:ext cx="7414163" cy="419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2907" y="2838027"/>
            <a:ext cx="1240724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OPV 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 on pitch via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828" y="4382346"/>
            <a:ext cx="3206006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~$800 CPW for CMOS + 4LM Cu + Al &amp; Passivation</a:t>
            </a:r>
          </a:p>
        </p:txBody>
      </p:sp>
    </p:spTree>
    <p:extLst>
      <p:ext uri="{BB962C8B-B14F-4D97-AF65-F5344CB8AC3E}">
        <p14:creationId xmlns:p14="http://schemas.microsoft.com/office/powerpoint/2010/main" val="8180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5" y="67733"/>
            <a:ext cx="6721207" cy="4609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950" y="3804358"/>
            <a:ext cx="3370050" cy="13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0"/>
            <a:ext cx="7687734" cy="46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33" y="31327"/>
            <a:ext cx="8229600" cy="868680"/>
          </a:xfrm>
        </p:spPr>
        <p:txBody>
          <a:bodyPr/>
          <a:lstStyle/>
          <a:p>
            <a:r>
              <a:rPr lang="en-US" dirty="0" smtClean="0"/>
              <a:t>Tile – 1</a:t>
            </a:r>
            <a:r>
              <a:rPr lang="en-US" baseline="30000" dirty="0" smtClean="0"/>
              <a:t>st</a:t>
            </a:r>
            <a:r>
              <a:rPr lang="en-US" dirty="0" smtClean="0"/>
              <a:t> gen – Staggered WL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" y="568961"/>
            <a:ext cx="988907" cy="16459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12240" y="575734"/>
            <a:ext cx="988907" cy="16459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59" y="2509521"/>
            <a:ext cx="988907" cy="16459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09754" y="2502748"/>
            <a:ext cx="988907" cy="16459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59" y="2214881"/>
            <a:ext cx="2035387" cy="29464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 </a:t>
            </a:r>
            <a:r>
              <a:rPr lang="en-US" dirty="0" err="1" smtClean="0"/>
              <a:t>Drv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93413" y="599441"/>
            <a:ext cx="314961" cy="158495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6945" y="606214"/>
            <a:ext cx="314961" cy="158495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WL 1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DRV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976944" y="2533229"/>
            <a:ext cx="314961" cy="158495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87539" y="2552889"/>
            <a:ext cx="314961" cy="158495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74224" y="614681"/>
            <a:ext cx="314961" cy="158495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67503" y="2543390"/>
            <a:ext cx="314961" cy="158495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4433" y="2533228"/>
            <a:ext cx="314961" cy="158495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688" y="606214"/>
            <a:ext cx="314961" cy="158495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WL2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DRV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2479727" y="599441"/>
            <a:ext cx="988907" cy="16459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79726" y="2533228"/>
            <a:ext cx="988907" cy="16459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90912" y="636694"/>
            <a:ext cx="314961" cy="158495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90911" y="2556936"/>
            <a:ext cx="314961" cy="158495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8400" y="2556935"/>
            <a:ext cx="314961" cy="158495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16655" y="636694"/>
            <a:ext cx="314961" cy="158495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77241" y="2238588"/>
            <a:ext cx="2035387" cy="29464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22603" y="599441"/>
            <a:ext cx="988907" cy="16459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520117" y="2519682"/>
            <a:ext cx="988907" cy="16459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03776" y="623148"/>
            <a:ext cx="314961" cy="158495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97902" y="2569823"/>
            <a:ext cx="314961" cy="158495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84587" y="638388"/>
            <a:ext cx="314961" cy="158495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77866" y="2560324"/>
            <a:ext cx="314961" cy="158495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30" y="1717398"/>
            <a:ext cx="4216765" cy="10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307" y="98874"/>
            <a:ext cx="8229600" cy="868680"/>
          </a:xfrm>
        </p:spPr>
        <p:txBody>
          <a:bodyPr/>
          <a:lstStyle/>
          <a:p>
            <a:r>
              <a:rPr lang="en-US" dirty="0" smtClean="0"/>
              <a:t>Tile – 2</a:t>
            </a:r>
            <a:r>
              <a:rPr lang="en-US" baseline="30000" dirty="0" smtClean="0"/>
              <a:t>nd</a:t>
            </a:r>
            <a:r>
              <a:rPr lang="en-US" dirty="0" smtClean="0"/>
              <a:t> gen- Quilt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7" y="967554"/>
            <a:ext cx="4830085" cy="3451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684" y="758612"/>
            <a:ext cx="3487156" cy="34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</Words>
  <Application>Microsoft Office PowerPoint</Application>
  <PresentationFormat>On-screen Show (16:9)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Intel Clear</vt:lpstr>
      <vt:lpstr>Wingdings</vt:lpstr>
      <vt:lpstr>Int_PPT Template_ClearPro_16x9</vt:lpstr>
      <vt:lpstr>Optane Process Arch</vt:lpstr>
      <vt:lpstr>Arch Elements</vt:lpstr>
      <vt:lpstr>Process Arch</vt:lpstr>
      <vt:lpstr>Arch Elements</vt:lpstr>
      <vt:lpstr>PowerPoint Presentation</vt:lpstr>
      <vt:lpstr>PowerPoint Presentation</vt:lpstr>
      <vt:lpstr>Tile – 1st gen – Staggered WL</vt:lpstr>
      <vt:lpstr>Tile – 2nd gen- Quilt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CTPClassification=CTP_NT</cp:keywords>
  <cp:lastModifiedBy/>
  <cp:revision>1</cp:revision>
  <dcterms:created xsi:type="dcterms:W3CDTF">2015-05-06T16:36:39Z</dcterms:created>
  <dcterms:modified xsi:type="dcterms:W3CDTF">2019-07-22T18:40:20Z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ca4120cb-f950-433c-89eb-8c671d83920d</vt:lpwstr>
  </property>
  <property fmtid="{D5CDD505-2E9C-101B-9397-08002B2CF9AE}" pid="3" name="CTP_TimeStamp">
    <vt:lpwstr>2019-07-22 18:40:19Z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