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5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theme/theme25.xml" ContentType="application/vnd.openxmlformats-officedocument.theme+xml"/>
  <Override PartName="/ppt/theme/theme26.xml" ContentType="application/vnd.openxmlformats-officedocument.theme+xml"/>
  <Override PartName="/ppt/theme/theme27.xml" ContentType="application/vnd.openxmlformats-officedocument.theme+xml"/>
  <Override PartName="/ppt/theme/theme28.xml" ContentType="application/vnd.openxmlformats-officedocument.theme+xml"/>
  <Override PartName="/ppt/slideLayouts/slideLayout12.xml" ContentType="application/vnd.openxmlformats-officedocument.presentationml.slideLayout+xml"/>
  <Override PartName="/ppt/theme/theme29.xml" ContentType="application/vnd.openxmlformats-officedocument.theme+xml"/>
  <Override PartName="/ppt/theme/theme3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78" r:id="rId2"/>
    <p:sldMasterId id="2147483682" r:id="rId3"/>
    <p:sldMasterId id="2147483684" r:id="rId4"/>
    <p:sldMasterId id="2147483687" r:id="rId5"/>
    <p:sldMasterId id="2147483689" r:id="rId6"/>
    <p:sldMasterId id="2147483691" r:id="rId7"/>
    <p:sldMasterId id="2147483696" r:id="rId8"/>
    <p:sldMasterId id="2147483698" r:id="rId9"/>
    <p:sldMasterId id="2147483700" r:id="rId10"/>
    <p:sldMasterId id="2147483702" r:id="rId11"/>
    <p:sldMasterId id="2147483704" r:id="rId12"/>
    <p:sldMasterId id="2147483706" r:id="rId13"/>
    <p:sldMasterId id="2147483708" r:id="rId14"/>
    <p:sldMasterId id="2147483710" r:id="rId15"/>
    <p:sldMasterId id="2147483712" r:id="rId16"/>
    <p:sldMasterId id="2147483714" r:id="rId17"/>
    <p:sldMasterId id="2147483716" r:id="rId18"/>
    <p:sldMasterId id="2147483718" r:id="rId19"/>
    <p:sldMasterId id="2147483722" r:id="rId20"/>
    <p:sldMasterId id="2147483724" r:id="rId21"/>
    <p:sldMasterId id="2147483726" r:id="rId22"/>
    <p:sldMasterId id="2147483735" r:id="rId23"/>
    <p:sldMasterId id="2147483740" r:id="rId24"/>
    <p:sldMasterId id="2147483750" r:id="rId25"/>
    <p:sldMasterId id="2147483752" r:id="rId26"/>
    <p:sldMasterId id="2147483754" r:id="rId27"/>
    <p:sldMasterId id="2147483756" r:id="rId28"/>
    <p:sldMasterId id="2147483759" r:id="rId29"/>
  </p:sldMasterIdLst>
  <p:notesMasterIdLst>
    <p:notesMasterId r:id="rId42"/>
  </p:notesMasterIdLst>
  <p:sldIdLst>
    <p:sldId id="677" r:id="rId30"/>
    <p:sldId id="717" r:id="rId31"/>
    <p:sldId id="721" r:id="rId32"/>
    <p:sldId id="706" r:id="rId33"/>
    <p:sldId id="708" r:id="rId34"/>
    <p:sldId id="703" r:id="rId35"/>
    <p:sldId id="710" r:id="rId36"/>
    <p:sldId id="719" r:id="rId37"/>
    <p:sldId id="722" r:id="rId38"/>
    <p:sldId id="720" r:id="rId39"/>
    <p:sldId id="723" r:id="rId40"/>
    <p:sldId id="491" r:id="rId41"/>
  </p:sldIdLst>
  <p:sldSz cx="9144000" cy="6858000" type="screen4x3"/>
  <p:notesSz cx="6858000" cy="9144000"/>
  <p:defaultTextStyle>
    <a:defPPr>
      <a:defRPr lang="en-US"/>
    </a:defPPr>
    <a:lvl1pPr marL="0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3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7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1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5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199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237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278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316" algn="l" defTabSz="9140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66FF"/>
    <a:srgbClr val="E9EDF4"/>
    <a:srgbClr val="D0D8E8"/>
    <a:srgbClr val="5730A0"/>
    <a:srgbClr val="002087"/>
    <a:srgbClr val="3366FF"/>
    <a:srgbClr val="0000FF"/>
    <a:srgbClr val="00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143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3240" y="7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5.xml"/><Relationship Id="rId42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4.xml"/><Relationship Id="rId38" Type="http://schemas.openxmlformats.org/officeDocument/2006/relationships/slide" Target="slides/slide9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Master" Target="slideMasters/slideMaster29.xml"/><Relationship Id="rId41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3.xml"/><Relationship Id="rId37" Type="http://schemas.openxmlformats.org/officeDocument/2006/relationships/slide" Target="slides/slide8.xml"/><Relationship Id="rId40" Type="http://schemas.openxmlformats.org/officeDocument/2006/relationships/slide" Target="slides/slide11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7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2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1.xml"/><Relationship Id="rId35" Type="http://schemas.openxmlformats.org/officeDocument/2006/relationships/slide" Target="slides/slide6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34.5nm quilt </a:t>
            </a:r>
            <a:r>
              <a:rPr lang="en-US" dirty="0"/>
              <a:t>white</a:t>
            </a:r>
            <a:r>
              <a:rPr lang="en-US" baseline="0" dirty="0"/>
              <a:t> space vs. tile size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'[Tile Size vs Tile Logic Area.xlsx]17nm 4x4 quilt'!$F$22</c:f>
              <c:strCache>
                <c:ptCount val="1"/>
                <c:pt idx="0">
                  <c:v>white space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'[Tile Size vs Tile Logic Area.xlsx]17nm 4x4 quilt'!$B$23:$B$31</c:f>
              <c:numCache>
                <c:formatCode>General</c:formatCode>
                <c:ptCount val="9"/>
                <c:pt idx="0">
                  <c:v>1500</c:v>
                </c:pt>
                <c:pt idx="1">
                  <c:v>2000</c:v>
                </c:pt>
                <c:pt idx="2">
                  <c:v>2500</c:v>
                </c:pt>
                <c:pt idx="3">
                  <c:v>3000</c:v>
                </c:pt>
                <c:pt idx="4">
                  <c:v>3500</c:v>
                </c:pt>
                <c:pt idx="5">
                  <c:v>4000</c:v>
                </c:pt>
                <c:pt idx="6">
                  <c:v>4500</c:v>
                </c:pt>
                <c:pt idx="7">
                  <c:v>5000</c:v>
                </c:pt>
                <c:pt idx="8">
                  <c:v>5500</c:v>
                </c:pt>
              </c:numCache>
            </c:numRef>
          </c:xVal>
          <c:yVal>
            <c:numRef>
              <c:f>'[Tile Size vs Tile Logic Area.xlsx]17nm 4x4 quilt'!$F$23:$F$31</c:f>
              <c:numCache>
                <c:formatCode>General</c:formatCode>
                <c:ptCount val="9"/>
                <c:pt idx="0">
                  <c:v>-1041382.8096</c:v>
                </c:pt>
                <c:pt idx="1">
                  <c:v>-671789.20959999971</c:v>
                </c:pt>
                <c:pt idx="2">
                  <c:v>-70995.609600000549</c:v>
                </c:pt>
                <c:pt idx="3">
                  <c:v>760997.99039999954</c:v>
                </c:pt>
                <c:pt idx="4">
                  <c:v>1824191.5904000001</c:v>
                </c:pt>
                <c:pt idx="5">
                  <c:v>3118585.1904000007</c:v>
                </c:pt>
                <c:pt idx="6">
                  <c:v>4644178.7904000003</c:v>
                </c:pt>
                <c:pt idx="7">
                  <c:v>6400972.390399999</c:v>
                </c:pt>
                <c:pt idx="8">
                  <c:v>8388965.9904000014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176-46E6-AF2D-E9B7ECBEEF10}"/>
            </c:ext>
          </c:extLst>
        </c:ser>
        <c:ser>
          <c:idx val="1"/>
          <c:order val="1"/>
          <c:tx>
            <c:strRef>
              <c:f>'[Tile Size vs Tile Logic Area.xlsx]17nm 4x4 quilt'!$G$22</c:f>
              <c:strCache>
                <c:ptCount val="1"/>
                <c:pt idx="0">
                  <c:v>tile logic area</c:v>
                </c:pt>
              </c:strCache>
            </c:strRef>
          </c:tx>
          <c:spPr>
            <a:ln w="19050" cap="rnd">
              <a:solidFill>
                <a:schemeClr val="accent2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'[Tile Size vs Tile Logic Area.xlsx]17nm 4x4 quilt'!$B$23:$B$31</c:f>
              <c:numCache>
                <c:formatCode>General</c:formatCode>
                <c:ptCount val="9"/>
                <c:pt idx="0">
                  <c:v>1500</c:v>
                </c:pt>
                <c:pt idx="1">
                  <c:v>2000</c:v>
                </c:pt>
                <c:pt idx="2">
                  <c:v>2500</c:v>
                </c:pt>
                <c:pt idx="3">
                  <c:v>3000</c:v>
                </c:pt>
                <c:pt idx="4">
                  <c:v>3500</c:v>
                </c:pt>
                <c:pt idx="5">
                  <c:v>4000</c:v>
                </c:pt>
                <c:pt idx="6">
                  <c:v>4500</c:v>
                </c:pt>
                <c:pt idx="7">
                  <c:v>5000</c:v>
                </c:pt>
                <c:pt idx="8">
                  <c:v>5500</c:v>
                </c:pt>
              </c:numCache>
            </c:numRef>
          </c:xVal>
          <c:yVal>
            <c:numRef>
              <c:f>'[Tile Size vs Tile Logic Area.xlsx]17nm 4x4 quilt'!$G$23:$G$31</c:f>
              <c:numCache>
                <c:formatCode>General</c:formatCode>
                <c:ptCount val="9"/>
                <c:pt idx="0">
                  <c:v>3245176</c:v>
                </c:pt>
                <c:pt idx="1">
                  <c:v>3245176</c:v>
                </c:pt>
                <c:pt idx="2">
                  <c:v>3245176</c:v>
                </c:pt>
                <c:pt idx="3">
                  <c:v>3245176</c:v>
                </c:pt>
                <c:pt idx="4">
                  <c:v>3245176</c:v>
                </c:pt>
                <c:pt idx="5">
                  <c:v>3245176</c:v>
                </c:pt>
                <c:pt idx="6">
                  <c:v>3245176</c:v>
                </c:pt>
                <c:pt idx="7">
                  <c:v>3245176</c:v>
                </c:pt>
                <c:pt idx="8">
                  <c:v>3245176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176-46E6-AF2D-E9B7ECBEEF10}"/>
            </c:ext>
          </c:extLst>
        </c:ser>
        <c:ser>
          <c:idx val="5"/>
          <c:order val="5"/>
          <c:tx>
            <c:strRef>
              <c:f>'[Tile Size vs Tile Logic Area.xlsx]17nm 4x4 quilt'!$K$22</c:f>
              <c:strCache>
                <c:ptCount val="1"/>
                <c:pt idx="0">
                  <c:v>0.5x tile logic area</c:v>
                </c:pt>
              </c:strCache>
            </c:strRef>
          </c:tx>
          <c:spPr>
            <a:ln w="19050" cap="rnd">
              <a:solidFill>
                <a:schemeClr val="accent6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'[Tile Size vs Tile Logic Area.xlsx]17nm 4x4 quilt'!$B$23:$B$31</c:f>
              <c:numCache>
                <c:formatCode>General</c:formatCode>
                <c:ptCount val="9"/>
                <c:pt idx="0">
                  <c:v>1500</c:v>
                </c:pt>
                <c:pt idx="1">
                  <c:v>2000</c:v>
                </c:pt>
                <c:pt idx="2">
                  <c:v>2500</c:v>
                </c:pt>
                <c:pt idx="3">
                  <c:v>3000</c:v>
                </c:pt>
                <c:pt idx="4">
                  <c:v>3500</c:v>
                </c:pt>
                <c:pt idx="5">
                  <c:v>4000</c:v>
                </c:pt>
                <c:pt idx="6">
                  <c:v>4500</c:v>
                </c:pt>
                <c:pt idx="7">
                  <c:v>5000</c:v>
                </c:pt>
                <c:pt idx="8">
                  <c:v>5500</c:v>
                </c:pt>
              </c:numCache>
            </c:numRef>
          </c:xVal>
          <c:yVal>
            <c:numRef>
              <c:f>'[Tile Size vs Tile Logic Area.xlsx]17nm 4x4 quilt'!$K$23:$K$31</c:f>
              <c:numCache>
                <c:formatCode>General</c:formatCode>
                <c:ptCount val="9"/>
                <c:pt idx="0">
                  <c:v>1622588</c:v>
                </c:pt>
                <c:pt idx="1">
                  <c:v>1622588</c:v>
                </c:pt>
                <c:pt idx="2">
                  <c:v>1622588</c:v>
                </c:pt>
                <c:pt idx="3">
                  <c:v>1622588</c:v>
                </c:pt>
                <c:pt idx="4">
                  <c:v>1622588</c:v>
                </c:pt>
                <c:pt idx="5">
                  <c:v>1622588</c:v>
                </c:pt>
                <c:pt idx="6">
                  <c:v>1622588</c:v>
                </c:pt>
                <c:pt idx="7">
                  <c:v>1622588</c:v>
                </c:pt>
                <c:pt idx="8">
                  <c:v>1622588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EC92-48D8-8BA2-8FB1A6C834D6}"/>
            </c:ext>
          </c:extLst>
        </c:ser>
        <c:ser>
          <c:idx val="6"/>
          <c:order val="6"/>
          <c:tx>
            <c:strRef>
              <c:f>'[Tile Size vs Tile Logic Area.xlsx]17nm 4x4 quilt'!$L$22</c:f>
              <c:strCache>
                <c:ptCount val="1"/>
                <c:pt idx="0">
                  <c:v>0.75x tile logic area</c:v>
                </c:pt>
              </c:strCache>
            </c:strRef>
          </c:tx>
          <c:spPr>
            <a:ln w="19050" cap="rnd">
              <a:solidFill>
                <a:schemeClr val="accent1">
                  <a:lumMod val="6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'[Tile Size vs Tile Logic Area.xlsx]17nm 4x4 quilt'!$B$23:$B$31</c:f>
              <c:numCache>
                <c:formatCode>General</c:formatCode>
                <c:ptCount val="9"/>
                <c:pt idx="0">
                  <c:v>1500</c:v>
                </c:pt>
                <c:pt idx="1">
                  <c:v>2000</c:v>
                </c:pt>
                <c:pt idx="2">
                  <c:v>2500</c:v>
                </c:pt>
                <c:pt idx="3">
                  <c:v>3000</c:v>
                </c:pt>
                <c:pt idx="4">
                  <c:v>3500</c:v>
                </c:pt>
                <c:pt idx="5">
                  <c:v>4000</c:v>
                </c:pt>
                <c:pt idx="6">
                  <c:v>4500</c:v>
                </c:pt>
                <c:pt idx="7">
                  <c:v>5000</c:v>
                </c:pt>
                <c:pt idx="8">
                  <c:v>5500</c:v>
                </c:pt>
              </c:numCache>
            </c:numRef>
          </c:xVal>
          <c:yVal>
            <c:numRef>
              <c:f>'[Tile Size vs Tile Logic Area.xlsx]17nm 4x4 quilt'!$L$23:$L$31</c:f>
              <c:numCache>
                <c:formatCode>General</c:formatCode>
                <c:ptCount val="9"/>
                <c:pt idx="0">
                  <c:v>2433882</c:v>
                </c:pt>
                <c:pt idx="1">
                  <c:v>2433882</c:v>
                </c:pt>
                <c:pt idx="2">
                  <c:v>2433882</c:v>
                </c:pt>
                <c:pt idx="3">
                  <c:v>2433882</c:v>
                </c:pt>
                <c:pt idx="4">
                  <c:v>2433882</c:v>
                </c:pt>
                <c:pt idx="5">
                  <c:v>2433882</c:v>
                </c:pt>
                <c:pt idx="6">
                  <c:v>2433882</c:v>
                </c:pt>
                <c:pt idx="7">
                  <c:v>2433882</c:v>
                </c:pt>
                <c:pt idx="8">
                  <c:v>2433882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EC92-48D8-8BA2-8FB1A6C834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67739120"/>
        <c:axId val="667729712"/>
        <c:extLst xmlns:c16r2="http://schemas.microsoft.com/office/drawing/2015/06/chart">
          <c:ext xmlns:c15="http://schemas.microsoft.com/office/drawing/2012/chart" uri="{02D57815-91ED-43cb-92C2-25804820EDAC}">
            <c15:filteredScatterSeries>
              <c15:ser>
                <c:idx val="2"/>
                <c:order val="2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'[Tile Size vs Tile Logic Area.xlsx]17nm 4x4 quilt'!$H$22</c15:sqref>
                        </c15:formulaRef>
                      </c:ext>
                    </c:extLst>
                    <c:strCache>
                      <c:ptCount val="1"/>
                      <c:pt idx="0">
                        <c:v>shared logic</c:v>
                      </c:pt>
                    </c:strCache>
                  </c:strRef>
                </c:tx>
                <c:spPr>
                  <a:ln w="19050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x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'[Tile Size vs Tile Logic Area.xlsx]17nm 4x4 quilt'!$B$23:$B$31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1500</c:v>
                      </c:pt>
                      <c:pt idx="1">
                        <c:v>2000</c:v>
                      </c:pt>
                      <c:pt idx="2">
                        <c:v>2500</c:v>
                      </c:pt>
                      <c:pt idx="3">
                        <c:v>3000</c:v>
                      </c:pt>
                      <c:pt idx="4">
                        <c:v>3500</c:v>
                      </c:pt>
                      <c:pt idx="5">
                        <c:v>4000</c:v>
                      </c:pt>
                      <c:pt idx="6">
                        <c:v>4500</c:v>
                      </c:pt>
                      <c:pt idx="7">
                        <c:v>5000</c:v>
                      </c:pt>
                      <c:pt idx="8">
                        <c:v>5500</c:v>
                      </c:pt>
                    </c:numCache>
                  </c:numRef>
                </c:xVal>
                <c:y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'[Tile Size vs Tile Logic Area.xlsx]17nm 4x4 quilt'!$H$23:$H$31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2163768</c:v>
                      </c:pt>
                      <c:pt idx="1">
                        <c:v>2163768</c:v>
                      </c:pt>
                      <c:pt idx="2">
                        <c:v>2163768</c:v>
                      </c:pt>
                      <c:pt idx="3">
                        <c:v>2163768</c:v>
                      </c:pt>
                      <c:pt idx="4">
                        <c:v>2163768</c:v>
                      </c:pt>
                      <c:pt idx="5">
                        <c:v>2163768</c:v>
                      </c:pt>
                      <c:pt idx="6">
                        <c:v>2163768</c:v>
                      </c:pt>
                      <c:pt idx="7">
                        <c:v>2163768</c:v>
                      </c:pt>
                      <c:pt idx="8">
                        <c:v>2163768</c:v>
                      </c:pt>
                    </c:numCache>
                  </c:numRef>
                </c:yVal>
                <c:smooth val="0"/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0-EC92-48D8-8BA2-8FB1A6C834D6}"/>
                  </c:ext>
                </c:extLst>
              </c15:ser>
            </c15:filteredScatterSeries>
            <c15:filteredScatterSeries>
              <c15:ser>
                <c:idx val="3"/>
                <c:order val="3"/>
                <c:tx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'[Tile Size vs Tile Logic Area.xlsx]17nm 4x4 quilt'!$I$22</c15:sqref>
                        </c15:formulaRef>
                      </c:ext>
                    </c:extLst>
                    <c:strCache>
                      <c:ptCount val="1"/>
                      <c:pt idx="0">
                        <c:v>not-shared logic</c:v>
                      </c:pt>
                    </c:strCache>
                  </c:strRef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/>
                    </a:solidFill>
                    <a:ln w="9525">
                      <a:solidFill>
                        <a:schemeClr val="accent4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'[Tile Size vs Tile Logic Area.xlsx]17nm 4x4 quilt'!$B$23:$B$31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1500</c:v>
                      </c:pt>
                      <c:pt idx="1">
                        <c:v>2000</c:v>
                      </c:pt>
                      <c:pt idx="2">
                        <c:v>2500</c:v>
                      </c:pt>
                      <c:pt idx="3">
                        <c:v>3000</c:v>
                      </c:pt>
                      <c:pt idx="4">
                        <c:v>3500</c:v>
                      </c:pt>
                      <c:pt idx="5">
                        <c:v>4000</c:v>
                      </c:pt>
                      <c:pt idx="6">
                        <c:v>4500</c:v>
                      </c:pt>
                      <c:pt idx="7">
                        <c:v>5000</c:v>
                      </c:pt>
                      <c:pt idx="8">
                        <c:v>5500</c:v>
                      </c:pt>
                    </c:numCache>
                  </c:numRef>
                </c:xVal>
                <c:y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'[Tile Size vs Tile Logic Area.xlsx]17nm 4x4 quilt'!$I$23:$I$31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1081408</c:v>
                      </c:pt>
                      <c:pt idx="1">
                        <c:v>1081408</c:v>
                      </c:pt>
                      <c:pt idx="2">
                        <c:v>1081408</c:v>
                      </c:pt>
                      <c:pt idx="3">
                        <c:v>1081408</c:v>
                      </c:pt>
                      <c:pt idx="4">
                        <c:v>1081408</c:v>
                      </c:pt>
                      <c:pt idx="5">
                        <c:v>1081408</c:v>
                      </c:pt>
                      <c:pt idx="6">
                        <c:v>1081408</c:v>
                      </c:pt>
                      <c:pt idx="7">
                        <c:v>1081408</c:v>
                      </c:pt>
                      <c:pt idx="8">
                        <c:v>1081408</c:v>
                      </c:pt>
                    </c:numCache>
                  </c:numRef>
                </c:yVal>
                <c:smooth val="0"/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1-EC92-48D8-8BA2-8FB1A6C834D6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str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'[Tile Size vs Tile Logic Area.xlsx]17nm 4x4 quilt'!$J$22</c15:sqref>
                        </c15:formulaRef>
                      </c:ext>
                    </c:extLst>
                    <c:strCache>
                      <c:ptCount val="1"/>
                      <c:pt idx="0">
                        <c:v>tile logic area in dual tile</c:v>
                      </c:pt>
                    </c:strCache>
                  </c:strRef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'[Tile Size vs Tile Logic Area.xlsx]17nm 4x4 quilt'!$B$23:$B$31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1500</c:v>
                      </c:pt>
                      <c:pt idx="1">
                        <c:v>2000</c:v>
                      </c:pt>
                      <c:pt idx="2">
                        <c:v>2500</c:v>
                      </c:pt>
                      <c:pt idx="3">
                        <c:v>3000</c:v>
                      </c:pt>
                      <c:pt idx="4">
                        <c:v>3500</c:v>
                      </c:pt>
                      <c:pt idx="5">
                        <c:v>4000</c:v>
                      </c:pt>
                      <c:pt idx="6">
                        <c:v>4500</c:v>
                      </c:pt>
                      <c:pt idx="7">
                        <c:v>5000</c:v>
                      </c:pt>
                      <c:pt idx="8">
                        <c:v>5500</c:v>
                      </c:pt>
                    </c:numCache>
                  </c:numRef>
                </c:xVal>
                <c:yVal>
                  <c:numRef>
                    <c:extLst xmlns:c15="http://schemas.microsoft.com/office/drawing/2012/chart" xmlns:c16r2="http://schemas.microsoft.com/office/drawing/2015/06/chart">
                      <c:ext xmlns:c15="http://schemas.microsoft.com/office/drawing/2012/chart" uri="{02D57815-91ED-43cb-92C2-25804820EDAC}">
                        <c15:formulaRef>
                          <c15:sqref>'[Tile Size vs Tile Logic Area.xlsx]17nm 4x4 quilt'!$J$23:$J$31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4326584</c:v>
                      </c:pt>
                      <c:pt idx="1">
                        <c:v>4326584</c:v>
                      </c:pt>
                      <c:pt idx="2">
                        <c:v>4326584</c:v>
                      </c:pt>
                      <c:pt idx="3">
                        <c:v>4326584</c:v>
                      </c:pt>
                      <c:pt idx="4">
                        <c:v>4326584</c:v>
                      </c:pt>
                      <c:pt idx="5">
                        <c:v>4326584</c:v>
                      </c:pt>
                      <c:pt idx="6">
                        <c:v>4326584</c:v>
                      </c:pt>
                      <c:pt idx="7">
                        <c:v>4326584</c:v>
                      </c:pt>
                      <c:pt idx="8">
                        <c:v>4326584</c:v>
                      </c:pt>
                    </c:numCache>
                  </c:numRef>
                </c:yVal>
                <c:smooth val="0"/>
                <c:extLst xmlns:c15="http://schemas.microsoft.com/office/drawing/2012/chart" xmlns:c16r2="http://schemas.microsoft.com/office/drawing/2015/06/chart">
                  <c:ext xmlns:c16="http://schemas.microsoft.com/office/drawing/2014/chart" uri="{C3380CC4-5D6E-409C-BE32-E72D297353CC}">
                    <c16:uniqueId val="{00000002-EC92-48D8-8BA2-8FB1A6C834D6}"/>
                  </c:ext>
                </c:extLst>
              </c15:ser>
            </c15:filteredScatterSeries>
          </c:ext>
        </c:extLst>
      </c:scatterChart>
      <c:valAx>
        <c:axId val="667739120"/>
        <c:scaling>
          <c:orientation val="minMax"/>
          <c:max val="5500"/>
          <c:min val="2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tile</a:t>
                </a:r>
                <a:r>
                  <a:rPr lang="en-US" baseline="0"/>
                  <a:t> size in </a:t>
                </a:r>
                <a:r>
                  <a:rPr lang="en-US"/>
                  <a:t>number of active wordlines</a:t>
                </a:r>
                <a:r>
                  <a:rPr lang="en-US" baseline="0"/>
                  <a:t> and bitlines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cross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729712"/>
        <c:crosses val="autoZero"/>
        <c:crossBetween val="midCat"/>
      </c:valAx>
      <c:valAx>
        <c:axId val="667729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773912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0.87651</cdr:x>
      <cdr:y>0.46374</cdr:y>
    </cdr:from>
    <cdr:to>
      <cdr:x>0.95645</cdr:x>
      <cdr:y>0.52819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F3ECBE83-1010-4B11-9898-5B50AFE543D9}"/>
            </a:ext>
          </a:extLst>
        </cdr:cNvPr>
        <cdr:cNvSpPr txBox="1"/>
      </cdr:nvSpPr>
      <cdr:spPr>
        <a:xfrm xmlns:a="http://schemas.openxmlformats.org/drawingml/2006/main">
          <a:off x="5222555" y="1753585"/>
          <a:ext cx="476351" cy="2437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n-US" sz="1100"/>
            <a:t>1x</a:t>
          </a:r>
        </a:p>
      </cdr:txBody>
    </cdr:sp>
  </cdr:relSizeAnchor>
  <cdr:relSizeAnchor xmlns:cdr="http://schemas.openxmlformats.org/drawingml/2006/chartDrawing">
    <cdr:from>
      <cdr:x>0.87761</cdr:x>
      <cdr:y>0.51411</cdr:y>
    </cdr:from>
    <cdr:to>
      <cdr:x>0.95645</cdr:x>
      <cdr:y>0.57856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7DEC238E-6BA0-43AA-B0F4-25A01E37943B}"/>
            </a:ext>
          </a:extLst>
        </cdr:cNvPr>
        <cdr:cNvSpPr txBox="1"/>
      </cdr:nvSpPr>
      <cdr:spPr>
        <a:xfrm xmlns:a="http://schemas.openxmlformats.org/drawingml/2006/main">
          <a:off x="5229124" y="1944085"/>
          <a:ext cx="469782" cy="2437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n-US" sz="1100"/>
            <a:t>0.75x</a:t>
          </a:r>
        </a:p>
      </cdr:txBody>
    </cdr:sp>
  </cdr:relSizeAnchor>
  <cdr:relSizeAnchor xmlns:cdr="http://schemas.openxmlformats.org/drawingml/2006/chartDrawing">
    <cdr:from>
      <cdr:x>0.87761</cdr:x>
      <cdr:y>0.56102</cdr:y>
    </cdr:from>
    <cdr:to>
      <cdr:x>0.95645</cdr:x>
      <cdr:y>0.62547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="" xmlns:a16="http://schemas.microsoft.com/office/drawing/2014/main" id="{C973F179-F720-4440-89E7-FEDDF585BFB6}"/>
            </a:ext>
          </a:extLst>
        </cdr:cNvPr>
        <cdr:cNvSpPr txBox="1"/>
      </cdr:nvSpPr>
      <cdr:spPr>
        <a:xfrm xmlns:a="http://schemas.openxmlformats.org/drawingml/2006/main">
          <a:off x="5229124" y="2121447"/>
          <a:ext cx="469782" cy="2437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n-US" sz="1100"/>
            <a:t>0.5x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CFA25-A4CF-4D5B-9DCD-A8EBB4C750DB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4AC7F-2ED4-4C30-BBB8-648208342E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172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C7F-2ED4-4C30-BBB8-648208342E2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84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2DCE7-6B52-4E8D-9751-F86A5D958C2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59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C7F-2ED4-4C30-BBB8-648208342E2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68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C7F-2ED4-4C30-BBB8-648208342E2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16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C7F-2ED4-4C30-BBB8-648208342E2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858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C7F-2ED4-4C30-BBB8-648208342E2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56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2DCE7-6B52-4E8D-9751-F86A5D958C2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80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2DCE7-6B52-4E8D-9751-F86A5D958C2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70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C7F-2ED4-4C30-BBB8-648208342E2A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804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12DCE7-6B52-4E8D-9751-F86A5D958C2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01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9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324600"/>
            <a:ext cx="2554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Intel/Micron Confidential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2" indent="0">
              <a:buNone/>
              <a:defRPr sz="2000" b="1"/>
            </a:lvl2pPr>
            <a:lvl3pPr marL="914186" indent="0">
              <a:buNone/>
              <a:defRPr sz="1800" b="1"/>
            </a:lvl3pPr>
            <a:lvl4pPr marL="1371279" indent="0">
              <a:buNone/>
              <a:defRPr sz="1600" b="1"/>
            </a:lvl4pPr>
            <a:lvl5pPr marL="1828373" indent="0">
              <a:buNone/>
              <a:defRPr sz="1600" b="1"/>
            </a:lvl5pPr>
            <a:lvl6pPr marL="2285466" indent="0">
              <a:buNone/>
              <a:defRPr sz="1600" b="1"/>
            </a:lvl6pPr>
            <a:lvl7pPr marL="2742558" indent="0">
              <a:buNone/>
              <a:defRPr sz="1600" b="1"/>
            </a:lvl7pPr>
            <a:lvl8pPr marL="3199652" indent="0">
              <a:buNone/>
              <a:defRPr sz="1600" b="1"/>
            </a:lvl8pPr>
            <a:lvl9pPr marL="365674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2" indent="0">
              <a:buNone/>
              <a:defRPr sz="2000" b="1"/>
            </a:lvl2pPr>
            <a:lvl3pPr marL="914186" indent="0">
              <a:buNone/>
              <a:defRPr sz="1800" b="1"/>
            </a:lvl3pPr>
            <a:lvl4pPr marL="1371279" indent="0">
              <a:buNone/>
              <a:defRPr sz="1600" b="1"/>
            </a:lvl4pPr>
            <a:lvl5pPr marL="1828373" indent="0">
              <a:buNone/>
              <a:defRPr sz="1600" b="1"/>
            </a:lvl5pPr>
            <a:lvl6pPr marL="2285466" indent="0">
              <a:buNone/>
              <a:defRPr sz="1600" b="1"/>
            </a:lvl6pPr>
            <a:lvl7pPr marL="2742558" indent="0">
              <a:buNone/>
              <a:defRPr sz="1600" b="1"/>
            </a:lvl7pPr>
            <a:lvl8pPr marL="3199652" indent="0">
              <a:buNone/>
              <a:defRPr sz="1600" b="1"/>
            </a:lvl8pPr>
            <a:lvl9pPr marL="365674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96336" y="6633356"/>
            <a:ext cx="1547664" cy="224644"/>
          </a:xfrm>
        </p:spPr>
        <p:txBody>
          <a:bodyPr/>
          <a:lstStyle>
            <a:lvl1pPr>
              <a:defRPr sz="10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Intel-Micron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2" indent="0">
              <a:buNone/>
              <a:defRPr sz="1200"/>
            </a:lvl2pPr>
            <a:lvl3pPr marL="914186" indent="0">
              <a:buNone/>
              <a:defRPr sz="1000"/>
            </a:lvl3pPr>
            <a:lvl4pPr marL="1371279" indent="0">
              <a:buNone/>
              <a:defRPr sz="900"/>
            </a:lvl4pPr>
            <a:lvl5pPr marL="1828373" indent="0">
              <a:buNone/>
              <a:defRPr sz="900"/>
            </a:lvl5pPr>
            <a:lvl6pPr marL="2285466" indent="0">
              <a:buNone/>
              <a:defRPr sz="900"/>
            </a:lvl6pPr>
            <a:lvl7pPr marL="2742558" indent="0">
              <a:buNone/>
              <a:defRPr sz="900"/>
            </a:lvl7pPr>
            <a:lvl8pPr marL="3199652" indent="0">
              <a:buNone/>
              <a:defRPr sz="900"/>
            </a:lvl8pPr>
            <a:lvl9pPr marL="365674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92" indent="0">
              <a:buNone/>
              <a:defRPr sz="2800"/>
            </a:lvl2pPr>
            <a:lvl3pPr marL="914186" indent="0">
              <a:buNone/>
              <a:defRPr sz="2400"/>
            </a:lvl3pPr>
            <a:lvl4pPr marL="1371279" indent="0">
              <a:buNone/>
              <a:defRPr sz="2000"/>
            </a:lvl4pPr>
            <a:lvl5pPr marL="1828373" indent="0">
              <a:buNone/>
              <a:defRPr sz="2000"/>
            </a:lvl5pPr>
            <a:lvl6pPr marL="2285466" indent="0">
              <a:buNone/>
              <a:defRPr sz="2000"/>
            </a:lvl6pPr>
            <a:lvl7pPr marL="2742558" indent="0">
              <a:buNone/>
              <a:defRPr sz="2000"/>
            </a:lvl7pPr>
            <a:lvl8pPr marL="3199652" indent="0">
              <a:buNone/>
              <a:defRPr sz="2000"/>
            </a:lvl8pPr>
            <a:lvl9pPr marL="365674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92" indent="0">
              <a:buNone/>
              <a:defRPr sz="1200"/>
            </a:lvl2pPr>
            <a:lvl3pPr marL="914186" indent="0">
              <a:buNone/>
              <a:defRPr sz="1000"/>
            </a:lvl3pPr>
            <a:lvl4pPr marL="1371279" indent="0">
              <a:buNone/>
              <a:defRPr sz="900"/>
            </a:lvl4pPr>
            <a:lvl5pPr marL="1828373" indent="0">
              <a:buNone/>
              <a:defRPr sz="900"/>
            </a:lvl5pPr>
            <a:lvl6pPr marL="2285466" indent="0">
              <a:buNone/>
              <a:defRPr sz="900"/>
            </a:lvl6pPr>
            <a:lvl7pPr marL="2742558" indent="0">
              <a:buNone/>
              <a:defRPr sz="900"/>
            </a:lvl7pPr>
            <a:lvl8pPr marL="3199652" indent="0">
              <a:buNone/>
              <a:defRPr sz="900"/>
            </a:lvl8pPr>
            <a:lvl9pPr marL="365674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heme" Target="../theme/theme14.xml"/><Relationship Id="rId4" Type="http://schemas.openxmlformats.org/officeDocument/2006/relationships/image" Target="../media/image2.png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_rels/slideMaster20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heme" Target="../theme/theme20.xml"/><Relationship Id="rId4" Type="http://schemas.openxmlformats.org/officeDocument/2006/relationships/image" Target="../media/image2.png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2.xml"/></Relationships>
</file>

<file path=ppt/slideMasters/_rels/slideMaster23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slideMasters/_rels/slideMaster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theme" Target="../theme/theme24.xml"/></Relationships>
</file>

<file path=ppt/slideMasters/_rels/slideMaster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theme" Target="../theme/theme25.xml"/></Relationships>
</file>

<file path=ppt/slideMasters/_rels/slideMaster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theme" Target="../theme/theme26.xml"/></Relationships>
</file>

<file path=ppt/slideMasters/_rels/slideMaster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theme" Target="../theme/theme27.xml"/></Relationships>
</file>

<file path=ppt/slideMasters/_rels/slideMaster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theme" Target="../theme/theme28.xml"/></Relationships>
</file>

<file path=ppt/slideMasters/_rels/slideMaster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theme" Target="../theme/theme4.xml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heme" Target="../theme/theme5.xml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8" tIns="45709" rIns="91418" bIns="4570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8" tIns="45709" rIns="91418" bIns="4570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1C06B-BB4E-43E9-A22A-61CFCD072095}" type="datetimeFigureOut">
              <a:rPr lang="en-US" smtClean="0"/>
              <a:pPr/>
              <a:t>7/19/2019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A5CAB-5844-4E1A-A55E-5D644BDEBE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18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0" indent="-342820" algn="l" defTabSz="91418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76" indent="-285684" algn="l" defTabSz="91418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33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25" indent="-228546" algn="l" defTabSz="91418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19" indent="-228546" algn="l" defTabSz="91418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12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06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98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92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9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3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6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58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44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otes" hidden="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8938" y="6495128"/>
            <a:ext cx="5772644" cy="141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0" rIns="0" bIns="0" anchor="b">
            <a:spAutoFit/>
          </a:bodyPr>
          <a:lstStyle>
            <a:lvl1pPr marL="182563" indent="-182563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eaLnBrk="0" fontAlgn="t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noProof="1" smtClean="0"/>
          </a:p>
        </p:txBody>
      </p:sp>
      <p:sp>
        <p:nvSpPr>
          <p:cNvPr id="2051" name="Rectangle 65"/>
          <p:cNvSpPr>
            <a:spLocks noChangeArrowheads="1"/>
          </p:cNvSpPr>
          <p:nvPr/>
        </p:nvSpPr>
        <p:spPr bwMode="gray">
          <a:xfrm>
            <a:off x="-1492" y="6294669"/>
            <a:ext cx="9144000" cy="563331"/>
          </a:xfrm>
          <a:prstGeom prst="rect">
            <a:avLst/>
          </a:prstGeom>
          <a:solidFill>
            <a:srgbClr val="0860A8"/>
          </a:solidFill>
          <a:ln w="9525">
            <a:noFill/>
            <a:miter lim="800000"/>
            <a:headEnd/>
            <a:tailEnd/>
          </a:ln>
        </p:spPr>
        <p:txBody>
          <a:bodyPr wrap="none" lIns="85216" tIns="42608" rIns="85216" bIns="42608" anchor="ctr"/>
          <a:lstStyle/>
          <a:p>
            <a:pPr algn="ctr" defTabSz="91298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 smtClean="0">
              <a:solidFill>
                <a:srgbClr val="000000"/>
              </a:solidFill>
            </a:endParaRPr>
          </a:p>
        </p:txBody>
      </p:sp>
      <p:pic>
        <p:nvPicPr>
          <p:cNvPr id="2052" name="Picture 68" descr="intel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white">
          <a:xfrm>
            <a:off x="8517188" y="6334176"/>
            <a:ext cx="534283" cy="377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2" name="Rectangle 78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070957" y="6375145"/>
            <a:ext cx="296990" cy="304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1302" rIns="0" bIns="41302" numCol="1" anchor="ctr" anchorCtr="0" compatLnSpc="1">
            <a:prstTxWarp prst="textNoShape">
              <a:avLst/>
            </a:prstTxWarp>
          </a:bodyPr>
          <a:lstStyle>
            <a:lvl1pPr algn="l" defTabSz="914360">
              <a:spcBef>
                <a:spcPct val="0"/>
              </a:spcBef>
              <a:defRPr sz="900" noProof="1">
                <a:solidFill>
                  <a:srgbClr val="FFFFFF"/>
                </a:solidFill>
                <a:latin typeface="Verdana"/>
              </a:defRPr>
            </a:lvl1pPr>
          </a:lstStyle>
          <a:p>
            <a:pPr eaLnBrk="0" fontAlgn="base" hangingPunct="0">
              <a:spcAft>
                <a:spcPct val="0"/>
              </a:spcAft>
              <a:defRPr/>
            </a:pPr>
            <a:fld id="{7436FC7C-66DE-4D1E-BCF5-233B0581486D}" type="slidenum">
              <a:rPr/>
              <a:pPr eaLnBrk="0" fontAlgn="base" hangingPunct="0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2054" name="Title1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gray">
          <a:xfrm>
            <a:off x="280573" y="291177"/>
            <a:ext cx="8835071" cy="457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67102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1" smtClean="0"/>
          </a:p>
        </p:txBody>
      </p:sp>
      <p:sp>
        <p:nvSpPr>
          <p:cNvPr id="2055" name="Rectangle 8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3702" y="1293466"/>
            <a:ext cx="8441074" cy="484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617" tIns="43617" rIns="43617" bIns="436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 smtClean="0"/>
              <a:t>Click to edit master</a:t>
            </a:r>
            <a:r>
              <a:rPr lang="en-CA" altLang="zh-CN" smtClean="0"/>
              <a:t> </a:t>
            </a:r>
            <a:r>
              <a:rPr lang="en-CA" noProof="1" smtClean="0"/>
              <a:t>text styles</a:t>
            </a:r>
          </a:p>
          <a:p>
            <a:pPr lvl="1"/>
            <a:r>
              <a:rPr lang="en-CA" noProof="1" smtClean="0"/>
              <a:t>Second level</a:t>
            </a:r>
          </a:p>
          <a:p>
            <a:pPr lvl="2"/>
            <a:r>
              <a:rPr lang="en-CA" noProof="1" smtClean="0"/>
              <a:t>Third level</a:t>
            </a:r>
            <a:endParaRPr lang="en-CA" altLang="zh-CN" smtClean="0"/>
          </a:p>
          <a:p>
            <a:pPr lvl="3"/>
            <a:r>
              <a:rPr lang="en-CA" altLang="zh-CN" smtClean="0"/>
              <a:t>Fourth level</a:t>
            </a:r>
            <a:endParaRPr lang="en-CA" noProof="1" smtClean="0"/>
          </a:p>
        </p:txBody>
      </p:sp>
      <p:sp>
        <p:nvSpPr>
          <p:cNvPr id="2056" name="Text Box 1717"/>
          <p:cNvSpPr txBox="1">
            <a:spLocks noChangeArrowheads="1"/>
          </p:cNvSpPr>
          <p:nvPr/>
        </p:nvSpPr>
        <p:spPr bwMode="gray">
          <a:xfrm>
            <a:off x="3256015" y="5953745"/>
            <a:ext cx="2628987" cy="34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216" tIns="42608" rIns="85216" bIns="42608">
            <a:spAutoFit/>
          </a:bodyPr>
          <a:lstStyle>
            <a:lvl1pPr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 smtClean="0">
                <a:solidFill>
                  <a:srgbClr val="FF0000"/>
                </a:solidFill>
              </a:rPr>
              <a:t>Intel Restricted Secret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+mj-lt"/>
          <a:ea typeface="+mj-ea"/>
          <a:cs typeface="+mj-cs"/>
        </a:defRPr>
      </a:lvl1pPr>
      <a:lvl2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2pPr>
      <a:lvl3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3pPr>
      <a:lvl4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4pPr>
      <a:lvl5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5pPr>
      <a:lvl6pPr marL="426137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6pPr>
      <a:lvl7pPr marL="852275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7pPr>
      <a:lvl8pPr marL="1278412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8pPr>
      <a:lvl9pPr marL="1704551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9pPr>
    </p:titleStyle>
    <p:bodyStyle>
      <a:lvl1pPr marL="251550" indent="-251550" algn="l" defTabSz="912981" rtl="0" eaLnBrk="0" fontAlgn="base" hangingPunct="0">
        <a:spcBef>
          <a:spcPct val="40000"/>
        </a:spcBef>
        <a:spcAft>
          <a:spcPct val="0"/>
        </a:spcAft>
        <a:buClr>
          <a:srgbClr val="0860A8"/>
        </a:buClr>
        <a:buFont typeface="Verdana" pitchFamily="34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34175" indent="-108019" algn="l" defTabSz="912981" rtl="0" eaLnBrk="0" fontAlgn="base" hangingPunct="0">
        <a:spcBef>
          <a:spcPct val="20000"/>
        </a:spcBef>
        <a:spcAft>
          <a:spcPct val="0"/>
        </a:spcAft>
        <a:buClr>
          <a:srgbClr val="0860A8"/>
        </a:buClr>
        <a:buChar char="-"/>
        <a:defRPr sz="2200">
          <a:solidFill>
            <a:schemeClr val="tx1"/>
          </a:solidFill>
          <a:latin typeface="+mn-lt"/>
        </a:defRPr>
      </a:lvl2pPr>
      <a:lvl3pPr marL="979567" indent="-266348" algn="l" defTabSz="912981" rtl="0" eaLnBrk="0" fontAlgn="base" hangingPunct="0">
        <a:spcBef>
          <a:spcPct val="20000"/>
        </a:spcBef>
        <a:spcAft>
          <a:spcPct val="0"/>
        </a:spcAft>
        <a:buClr>
          <a:srgbClr val="0860A8"/>
        </a:buClr>
        <a:buFont typeface="Marlett" pitchFamily="2" charset="2"/>
        <a:buChar char="8"/>
        <a:defRPr sz="2200">
          <a:solidFill>
            <a:schemeClr val="tx1"/>
          </a:solidFill>
          <a:latin typeface="+mn-lt"/>
        </a:defRPr>
      </a:lvl3pPr>
      <a:lvl4pPr marL="1349494" indent="-190883" algn="l" defTabSz="912981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-"/>
        <a:defRPr sz="1900">
          <a:solidFill>
            <a:schemeClr val="tx1"/>
          </a:solidFill>
          <a:latin typeface="+mn-lt"/>
        </a:defRPr>
      </a:lvl4pPr>
      <a:lvl5pPr marL="2009444" indent="-315178" algn="l" defTabSz="91298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5pPr>
      <a:lvl6pPr marL="2436975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6pPr>
      <a:lvl7pPr marL="2863114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7pPr>
      <a:lvl8pPr marL="3289251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8pPr>
      <a:lvl9pPr marL="3715389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137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2275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8412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4551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0689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6827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2964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09102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3262" y="476251"/>
            <a:ext cx="8217477" cy="5919507"/>
          </a:xfrm>
          <a:prstGeom prst="rect">
            <a:avLst/>
          </a:prstGeom>
          <a:solidFill>
            <a:schemeClr val="bg1"/>
          </a:solidFill>
          <a:ln w="12700">
            <a:solidFill>
              <a:srgbClr val="00279F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82058" tIns="41029" rIns="82058" bIns="41029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279F"/>
              </a:solidFill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otes" hidden="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8938" y="6495128"/>
            <a:ext cx="5772644" cy="141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0" rIns="0" bIns="0" anchor="b">
            <a:spAutoFit/>
          </a:bodyPr>
          <a:lstStyle>
            <a:lvl1pPr marL="182563" indent="-182563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eaLnBrk="0" fontAlgn="t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noProof="1" smtClean="0"/>
          </a:p>
        </p:txBody>
      </p:sp>
      <p:sp>
        <p:nvSpPr>
          <p:cNvPr id="2051" name="Rectangle 65"/>
          <p:cNvSpPr>
            <a:spLocks noChangeArrowheads="1"/>
          </p:cNvSpPr>
          <p:nvPr/>
        </p:nvSpPr>
        <p:spPr bwMode="gray">
          <a:xfrm>
            <a:off x="-1492" y="6294669"/>
            <a:ext cx="9144000" cy="563331"/>
          </a:xfrm>
          <a:prstGeom prst="rect">
            <a:avLst/>
          </a:prstGeom>
          <a:solidFill>
            <a:srgbClr val="0860A8"/>
          </a:solidFill>
          <a:ln w="9525">
            <a:noFill/>
            <a:miter lim="800000"/>
            <a:headEnd/>
            <a:tailEnd/>
          </a:ln>
        </p:spPr>
        <p:txBody>
          <a:bodyPr wrap="none" lIns="85216" tIns="42608" rIns="85216" bIns="42608" anchor="ctr"/>
          <a:lstStyle/>
          <a:p>
            <a:pPr algn="ctr" defTabSz="91298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 smtClean="0">
              <a:solidFill>
                <a:srgbClr val="000000"/>
              </a:solidFill>
            </a:endParaRPr>
          </a:p>
        </p:txBody>
      </p:sp>
      <p:pic>
        <p:nvPicPr>
          <p:cNvPr id="2052" name="Picture 68" descr="intel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white">
          <a:xfrm>
            <a:off x="8517188" y="6334176"/>
            <a:ext cx="534283" cy="377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2" name="Rectangle 78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070957" y="6375145"/>
            <a:ext cx="296990" cy="304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1302" rIns="0" bIns="41302" numCol="1" anchor="ctr" anchorCtr="0" compatLnSpc="1">
            <a:prstTxWarp prst="textNoShape">
              <a:avLst/>
            </a:prstTxWarp>
          </a:bodyPr>
          <a:lstStyle>
            <a:lvl1pPr algn="l" defTabSz="914360">
              <a:spcBef>
                <a:spcPct val="0"/>
              </a:spcBef>
              <a:defRPr sz="900" noProof="1">
                <a:solidFill>
                  <a:srgbClr val="FFFFFF"/>
                </a:solidFill>
                <a:latin typeface="Verdana"/>
              </a:defRPr>
            </a:lvl1pPr>
          </a:lstStyle>
          <a:p>
            <a:pPr eaLnBrk="0" fontAlgn="base" hangingPunct="0">
              <a:spcAft>
                <a:spcPct val="0"/>
              </a:spcAft>
              <a:defRPr/>
            </a:pPr>
            <a:fld id="{7436FC7C-66DE-4D1E-BCF5-233B0581486D}" type="slidenum">
              <a:rPr/>
              <a:pPr eaLnBrk="0" fontAlgn="base" hangingPunct="0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2054" name="Title1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gray">
          <a:xfrm>
            <a:off x="280573" y="291177"/>
            <a:ext cx="8835071" cy="457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67102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1" smtClean="0"/>
          </a:p>
        </p:txBody>
      </p:sp>
      <p:sp>
        <p:nvSpPr>
          <p:cNvPr id="2055" name="Rectangle 8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3702" y="1293466"/>
            <a:ext cx="8441074" cy="484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617" tIns="43617" rIns="43617" bIns="436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 smtClean="0"/>
              <a:t>Click to edit master</a:t>
            </a:r>
            <a:r>
              <a:rPr lang="en-CA" altLang="zh-CN" smtClean="0"/>
              <a:t> </a:t>
            </a:r>
            <a:r>
              <a:rPr lang="en-CA" noProof="1" smtClean="0"/>
              <a:t>text styles</a:t>
            </a:r>
          </a:p>
          <a:p>
            <a:pPr lvl="1"/>
            <a:r>
              <a:rPr lang="en-CA" noProof="1" smtClean="0"/>
              <a:t>Second level</a:t>
            </a:r>
          </a:p>
          <a:p>
            <a:pPr lvl="2"/>
            <a:r>
              <a:rPr lang="en-CA" noProof="1" smtClean="0"/>
              <a:t>Third level</a:t>
            </a:r>
            <a:endParaRPr lang="en-CA" altLang="zh-CN" smtClean="0"/>
          </a:p>
          <a:p>
            <a:pPr lvl="3"/>
            <a:r>
              <a:rPr lang="en-CA" altLang="zh-CN" smtClean="0"/>
              <a:t>Fourth level</a:t>
            </a:r>
            <a:endParaRPr lang="en-CA" noProof="1" smtClean="0"/>
          </a:p>
        </p:txBody>
      </p:sp>
      <p:sp>
        <p:nvSpPr>
          <p:cNvPr id="2056" name="Text Box 1717"/>
          <p:cNvSpPr txBox="1">
            <a:spLocks noChangeArrowheads="1"/>
          </p:cNvSpPr>
          <p:nvPr/>
        </p:nvSpPr>
        <p:spPr bwMode="gray">
          <a:xfrm>
            <a:off x="3256015" y="5953745"/>
            <a:ext cx="2628987" cy="34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216" tIns="42608" rIns="85216" bIns="42608">
            <a:spAutoFit/>
          </a:bodyPr>
          <a:lstStyle>
            <a:lvl1pPr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 smtClean="0">
                <a:solidFill>
                  <a:srgbClr val="FF0000"/>
                </a:solidFill>
              </a:rPr>
              <a:t>Intel Restricted Secret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+mj-lt"/>
          <a:ea typeface="+mj-ea"/>
          <a:cs typeface="+mj-cs"/>
        </a:defRPr>
      </a:lvl1pPr>
      <a:lvl2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2pPr>
      <a:lvl3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3pPr>
      <a:lvl4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4pPr>
      <a:lvl5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5pPr>
      <a:lvl6pPr marL="426137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6pPr>
      <a:lvl7pPr marL="852275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7pPr>
      <a:lvl8pPr marL="1278412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8pPr>
      <a:lvl9pPr marL="1704551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9pPr>
    </p:titleStyle>
    <p:bodyStyle>
      <a:lvl1pPr marL="251550" indent="-251550" algn="l" defTabSz="912981" rtl="0" eaLnBrk="0" fontAlgn="base" hangingPunct="0">
        <a:spcBef>
          <a:spcPct val="40000"/>
        </a:spcBef>
        <a:spcAft>
          <a:spcPct val="0"/>
        </a:spcAft>
        <a:buClr>
          <a:srgbClr val="0860A8"/>
        </a:buClr>
        <a:buFont typeface="Verdana" pitchFamily="34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34175" indent="-108019" algn="l" defTabSz="912981" rtl="0" eaLnBrk="0" fontAlgn="base" hangingPunct="0">
        <a:spcBef>
          <a:spcPct val="20000"/>
        </a:spcBef>
        <a:spcAft>
          <a:spcPct val="0"/>
        </a:spcAft>
        <a:buClr>
          <a:srgbClr val="0860A8"/>
        </a:buClr>
        <a:buChar char="-"/>
        <a:defRPr sz="2200">
          <a:solidFill>
            <a:schemeClr val="tx1"/>
          </a:solidFill>
          <a:latin typeface="+mn-lt"/>
        </a:defRPr>
      </a:lvl2pPr>
      <a:lvl3pPr marL="979567" indent="-266348" algn="l" defTabSz="912981" rtl="0" eaLnBrk="0" fontAlgn="base" hangingPunct="0">
        <a:spcBef>
          <a:spcPct val="20000"/>
        </a:spcBef>
        <a:spcAft>
          <a:spcPct val="0"/>
        </a:spcAft>
        <a:buClr>
          <a:srgbClr val="0860A8"/>
        </a:buClr>
        <a:buFont typeface="Marlett" pitchFamily="2" charset="2"/>
        <a:buChar char="8"/>
        <a:defRPr sz="2200">
          <a:solidFill>
            <a:schemeClr val="tx1"/>
          </a:solidFill>
          <a:latin typeface="+mn-lt"/>
        </a:defRPr>
      </a:lvl3pPr>
      <a:lvl4pPr marL="1349494" indent="-190883" algn="l" defTabSz="912981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-"/>
        <a:defRPr sz="1900">
          <a:solidFill>
            <a:schemeClr val="tx1"/>
          </a:solidFill>
          <a:latin typeface="+mn-lt"/>
        </a:defRPr>
      </a:lvl4pPr>
      <a:lvl5pPr marL="2009444" indent="-315178" algn="l" defTabSz="91298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5pPr>
      <a:lvl6pPr marL="2436975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6pPr>
      <a:lvl7pPr marL="2863114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7pPr>
      <a:lvl8pPr marL="3289251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8pPr>
      <a:lvl9pPr marL="3715389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137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2275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8412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4551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0689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6827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2964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09102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415551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8" tIns="45709" rIns="91418" bIns="4570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8" tIns="45709" rIns="91418" bIns="4570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1C06B-BB4E-43E9-A22A-61CFCD0720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18" tIns="45709" rIns="91418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A5CAB-5844-4E1A-A55E-5D644BDEBE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38114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18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0" indent="-342820" algn="l" defTabSz="91418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76" indent="-285684" algn="l" defTabSz="91418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33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25" indent="-228546" algn="l" defTabSz="91418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19" indent="-228546" algn="l" defTabSz="91418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12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06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98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92" indent="-228546" algn="l" defTabSz="91418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9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3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66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58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2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44" algn="l" defTabSz="91418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3262" y="476251"/>
            <a:ext cx="8217477" cy="5919507"/>
          </a:xfrm>
          <a:prstGeom prst="rect">
            <a:avLst/>
          </a:prstGeom>
          <a:solidFill>
            <a:schemeClr val="bg1"/>
          </a:solidFill>
          <a:ln w="12700">
            <a:solidFill>
              <a:srgbClr val="00279F"/>
            </a:solidFill>
            <a:miter lim="800000"/>
            <a:headEnd/>
            <a:tailEnd/>
          </a:ln>
          <a:effectLst>
            <a:outerShdw dist="107763" dir="2700000" algn="ctr" rotWithShape="0">
              <a:srgbClr val="0070C0">
                <a:alpha val="50000"/>
              </a:srgbClr>
            </a:outerShdw>
          </a:effectLst>
        </p:spPr>
        <p:txBody>
          <a:bodyPr wrap="none" lIns="82058" tIns="41029" rIns="82058" bIns="41029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sx="1000" sy="1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5" y="6476587"/>
            <a:ext cx="564675" cy="348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 userDrawn="1"/>
        </p:nvSpPr>
        <p:spPr bwMode="auto">
          <a:xfrm>
            <a:off x="3328173" y="6520365"/>
            <a:ext cx="2350612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/ Micron Confidential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52725" y="6520365"/>
            <a:ext cx="91596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8" name="Rectangle 56"/>
          <p:cNvSpPr>
            <a:spLocks noGrp="1" noChangeArrowheads="1"/>
          </p:cNvSpPr>
          <p:nvPr>
            <p:ph type="dt" sz="half" idx="2"/>
          </p:nvPr>
        </p:nvSpPr>
        <p:spPr>
          <a:xfrm>
            <a:off x="1022655" y="6520365"/>
            <a:ext cx="1106785" cy="274637"/>
          </a:xfrm>
          <a:prstGeom prst="rect">
            <a:avLst/>
          </a:prstGeom>
          <a:ln/>
        </p:spPr>
        <p:txBody>
          <a:bodyPr/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BE513FA-79BB-4022-9485-5755591EE900}" type="datetime1">
              <a:rPr lang="ja-JP" alt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2019/7/19</a:t>
            </a:fld>
            <a:endParaRPr lang="en-US" altLang="ja-JP" dirty="0">
              <a:solidFill>
                <a:srgbClr val="00279F"/>
              </a:solidFill>
            </a:endParaRPr>
          </a:p>
        </p:txBody>
      </p:sp>
      <p:pic>
        <p:nvPicPr>
          <p:cNvPr id="9" name="Picture 5" descr="C:\Documents and Settings\jtjorgen\Desktop\Work\NAND\Products\B75\Silicon\Logo\Micro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7675" y="6571836"/>
            <a:ext cx="880931" cy="25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0190803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3262" y="476251"/>
            <a:ext cx="8217477" cy="5919507"/>
          </a:xfrm>
          <a:prstGeom prst="rect">
            <a:avLst/>
          </a:prstGeom>
          <a:solidFill>
            <a:schemeClr val="bg1"/>
          </a:solidFill>
          <a:ln w="12700">
            <a:solidFill>
              <a:srgbClr val="00279F"/>
            </a:solidFill>
            <a:miter lim="800000"/>
            <a:headEnd/>
            <a:tailEnd/>
          </a:ln>
          <a:effectLst>
            <a:outerShdw dist="107763" dir="2700000" algn="ctr" rotWithShape="0">
              <a:srgbClr val="0070C0">
                <a:alpha val="50000"/>
              </a:srgbClr>
            </a:outerShdw>
          </a:effectLst>
        </p:spPr>
        <p:txBody>
          <a:bodyPr wrap="none" lIns="82058" tIns="41029" rIns="82058" bIns="41029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sx="1000" sy="1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5" y="6476587"/>
            <a:ext cx="564675" cy="348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 userDrawn="1"/>
        </p:nvSpPr>
        <p:spPr bwMode="auto">
          <a:xfrm>
            <a:off x="3328173" y="6520365"/>
            <a:ext cx="2350612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/ Micron Confidential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52725" y="6520365"/>
            <a:ext cx="91596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8" name="Rectangle 56"/>
          <p:cNvSpPr>
            <a:spLocks noGrp="1" noChangeArrowheads="1"/>
          </p:cNvSpPr>
          <p:nvPr>
            <p:ph type="dt" sz="half" idx="2"/>
          </p:nvPr>
        </p:nvSpPr>
        <p:spPr>
          <a:xfrm>
            <a:off x="1022655" y="6520365"/>
            <a:ext cx="1106785" cy="274637"/>
          </a:xfrm>
          <a:prstGeom prst="rect">
            <a:avLst/>
          </a:prstGeom>
          <a:ln/>
        </p:spPr>
        <p:txBody>
          <a:bodyPr/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BE513FA-79BB-4022-9485-5755591EE900}" type="datetime1">
              <a:rPr lang="ja-JP" alt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2019/7/19</a:t>
            </a:fld>
            <a:endParaRPr lang="en-US" altLang="ja-JP" dirty="0">
              <a:solidFill>
                <a:srgbClr val="00279F"/>
              </a:solidFill>
            </a:endParaRPr>
          </a:p>
        </p:txBody>
      </p:sp>
      <p:pic>
        <p:nvPicPr>
          <p:cNvPr id="9" name="Picture 5" descr="C:\Documents and Settings\jtjorgen\Desktop\Work\NAND\Products\B75\Silicon\Logo\Micro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7675" y="6571836"/>
            <a:ext cx="880931" cy="25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66997912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3262" y="476251"/>
            <a:ext cx="8217477" cy="5919507"/>
          </a:xfrm>
          <a:prstGeom prst="rect">
            <a:avLst/>
          </a:prstGeom>
          <a:solidFill>
            <a:schemeClr val="bg1"/>
          </a:solidFill>
          <a:ln w="12700">
            <a:solidFill>
              <a:srgbClr val="00279F"/>
            </a:solidFill>
            <a:miter lim="800000"/>
            <a:headEnd/>
            <a:tailEnd/>
          </a:ln>
          <a:effectLst>
            <a:outerShdw dist="107763" dir="2700000" algn="ctr" rotWithShape="0">
              <a:srgbClr val="0070C0">
                <a:alpha val="50000"/>
              </a:srgbClr>
            </a:outerShdw>
          </a:effectLst>
        </p:spPr>
        <p:txBody>
          <a:bodyPr wrap="none" lIns="82058" tIns="41029" rIns="82058" bIns="41029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sx="1000" sy="1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5" y="6476587"/>
            <a:ext cx="564675" cy="348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 userDrawn="1"/>
        </p:nvSpPr>
        <p:spPr bwMode="auto">
          <a:xfrm>
            <a:off x="3328173" y="6520365"/>
            <a:ext cx="2350612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/ Micron Confidential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52725" y="6520365"/>
            <a:ext cx="91596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8" name="Rectangle 56"/>
          <p:cNvSpPr>
            <a:spLocks noGrp="1" noChangeArrowheads="1"/>
          </p:cNvSpPr>
          <p:nvPr>
            <p:ph type="dt" sz="half" idx="2"/>
          </p:nvPr>
        </p:nvSpPr>
        <p:spPr>
          <a:xfrm>
            <a:off x="1022655" y="6520365"/>
            <a:ext cx="1106785" cy="274637"/>
          </a:xfrm>
          <a:prstGeom prst="rect">
            <a:avLst/>
          </a:prstGeom>
          <a:ln/>
        </p:spPr>
        <p:txBody>
          <a:bodyPr/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BE513FA-79BB-4022-9485-5755591EE900}" type="datetime1">
              <a:rPr lang="ja-JP" alt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2019/7/19</a:t>
            </a:fld>
            <a:endParaRPr lang="en-US" altLang="ja-JP" dirty="0">
              <a:solidFill>
                <a:srgbClr val="00279F"/>
              </a:solidFill>
            </a:endParaRPr>
          </a:p>
        </p:txBody>
      </p:sp>
      <p:pic>
        <p:nvPicPr>
          <p:cNvPr id="9" name="Picture 5" descr="C:\Documents and Settings\jtjorgen\Desktop\Work\NAND\Products\B75\Silicon\Logo\Micro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7675" y="6571836"/>
            <a:ext cx="880931" cy="25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6216998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3262" y="476251"/>
            <a:ext cx="8217477" cy="5919507"/>
          </a:xfrm>
          <a:prstGeom prst="rect">
            <a:avLst/>
          </a:prstGeom>
          <a:solidFill>
            <a:schemeClr val="bg1"/>
          </a:solidFill>
          <a:ln w="12700">
            <a:solidFill>
              <a:srgbClr val="00279F"/>
            </a:solidFill>
            <a:miter lim="800000"/>
            <a:headEnd/>
            <a:tailEnd/>
          </a:ln>
          <a:effectLst>
            <a:outerShdw dist="107763" dir="2700000" algn="ctr" rotWithShape="0">
              <a:srgbClr val="0070C0">
                <a:alpha val="50000"/>
              </a:srgbClr>
            </a:outerShdw>
          </a:effectLst>
        </p:spPr>
        <p:txBody>
          <a:bodyPr wrap="none" lIns="82058" tIns="41029" rIns="82058" bIns="41029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sx="1000" sy="1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5" y="6476587"/>
            <a:ext cx="564675" cy="348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 userDrawn="1"/>
        </p:nvSpPr>
        <p:spPr bwMode="auto">
          <a:xfrm>
            <a:off x="3328173" y="6520365"/>
            <a:ext cx="2350612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/ Micron Confidential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52725" y="6520365"/>
            <a:ext cx="91596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8" name="Rectangle 56"/>
          <p:cNvSpPr>
            <a:spLocks noGrp="1" noChangeArrowheads="1"/>
          </p:cNvSpPr>
          <p:nvPr>
            <p:ph type="dt" sz="half" idx="2"/>
          </p:nvPr>
        </p:nvSpPr>
        <p:spPr>
          <a:xfrm>
            <a:off x="1022655" y="6520365"/>
            <a:ext cx="1106785" cy="274637"/>
          </a:xfrm>
          <a:prstGeom prst="rect">
            <a:avLst/>
          </a:prstGeom>
          <a:ln/>
        </p:spPr>
        <p:txBody>
          <a:bodyPr/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BE513FA-79BB-4022-9485-5755591EE900}" type="datetime1">
              <a:rPr lang="ja-JP" alt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2019/7/19</a:t>
            </a:fld>
            <a:endParaRPr lang="en-US" altLang="ja-JP" dirty="0">
              <a:solidFill>
                <a:srgbClr val="00279F"/>
              </a:solidFill>
            </a:endParaRPr>
          </a:p>
        </p:txBody>
      </p:sp>
      <p:pic>
        <p:nvPicPr>
          <p:cNvPr id="9" name="Picture 5" descr="C:\Documents and Settings\jtjorgen\Desktop\Work\NAND\Products\B75\Silicon\Logo\Micro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7675" y="6571836"/>
            <a:ext cx="880931" cy="25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339405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3262" y="476251"/>
            <a:ext cx="8217477" cy="5919507"/>
          </a:xfrm>
          <a:prstGeom prst="rect">
            <a:avLst/>
          </a:prstGeom>
          <a:solidFill>
            <a:schemeClr val="bg1"/>
          </a:solidFill>
          <a:ln w="12700">
            <a:solidFill>
              <a:srgbClr val="00279F"/>
            </a:solidFill>
            <a:miter lim="800000"/>
            <a:headEnd/>
            <a:tailEnd/>
          </a:ln>
          <a:effectLst>
            <a:outerShdw dist="107763" dir="2700000" algn="ctr" rotWithShape="0">
              <a:srgbClr val="0070C0">
                <a:alpha val="50000"/>
              </a:srgbClr>
            </a:outerShdw>
          </a:effectLst>
        </p:spPr>
        <p:txBody>
          <a:bodyPr wrap="none" lIns="82058" tIns="41029" rIns="82058" bIns="41029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sx="1000" sy="1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5" y="6476587"/>
            <a:ext cx="564675" cy="348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 userDrawn="1"/>
        </p:nvSpPr>
        <p:spPr bwMode="auto">
          <a:xfrm>
            <a:off x="3328173" y="6520365"/>
            <a:ext cx="2350612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/ Micron Confidential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52725" y="6520365"/>
            <a:ext cx="91596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  <p:sp>
        <p:nvSpPr>
          <p:cNvPr id="8" name="Rectangle 56"/>
          <p:cNvSpPr>
            <a:spLocks noGrp="1" noChangeArrowheads="1"/>
          </p:cNvSpPr>
          <p:nvPr>
            <p:ph type="dt" sz="half" idx="2"/>
          </p:nvPr>
        </p:nvSpPr>
        <p:spPr>
          <a:xfrm>
            <a:off x="1022655" y="6520365"/>
            <a:ext cx="1106785" cy="274637"/>
          </a:xfrm>
          <a:prstGeom prst="rect">
            <a:avLst/>
          </a:prstGeom>
          <a:ln/>
        </p:spPr>
        <p:txBody>
          <a:bodyPr/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BE513FA-79BB-4022-9485-5755591EE900}" type="datetime1">
              <a:rPr lang="ja-JP" alt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2019/7/19</a:t>
            </a:fld>
            <a:endParaRPr lang="en-US" altLang="ja-JP" dirty="0">
              <a:solidFill>
                <a:srgbClr val="00279F"/>
              </a:solidFill>
            </a:endParaRPr>
          </a:p>
        </p:txBody>
      </p:sp>
      <p:pic>
        <p:nvPicPr>
          <p:cNvPr id="9" name="Picture 5" descr="C:\Documents and Settings\jtjorgen\Desktop\Work\NAND\Products\B75\Silicon\Logo\Micro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7675" y="6571836"/>
            <a:ext cx="880931" cy="25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52664464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810000" y="6574405"/>
            <a:ext cx="1600200" cy="167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defTabSz="685800" eaLnBrk="0" hangingPunct="0">
              <a:spcBef>
                <a:spcPct val="50000"/>
              </a:spcBef>
              <a:tabLst>
                <a:tab pos="3324210" algn="ctr"/>
                <a:tab pos="7379919" algn="r"/>
              </a:tabLst>
            </a:pPr>
            <a:fld id="{3CBE715E-4167-445E-8F25-69DFD044E05F}" type="slidenum">
              <a:rPr lang="en-US" sz="109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pPr algn="ctr" defTabSz="685800" eaLnBrk="0" hangingPunct="0">
                <a:spcBef>
                  <a:spcPct val="50000"/>
                </a:spcBef>
                <a:tabLst>
                  <a:tab pos="3324210" algn="ctr"/>
                  <a:tab pos="7379919" algn="r"/>
                </a:tabLst>
              </a:pPr>
              <a:t>‹#›</a:t>
            </a:fld>
            <a:endParaRPr lang="en-US" sz="1091" b="1" dirty="0">
              <a:solidFill>
                <a:srgbClr val="000000"/>
              </a:solidFill>
              <a:latin typeface="Neo Sans Inte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31273" y="6471761"/>
            <a:ext cx="1524000" cy="28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3681" tIns="41841" rIns="83681" bIns="41841">
            <a:spAutoFit/>
          </a:bodyPr>
          <a:lstStyle/>
          <a:p>
            <a:pPr algn="ctr" defTabSz="685800" eaLnBrk="0" hangingPunct="0">
              <a:defRPr/>
            </a:pPr>
            <a:r>
              <a:rPr lang="en-US" sz="1273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Intel Confidential</a:t>
            </a:r>
            <a:endParaRPr lang="en-US" sz="1273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73" y="6477004"/>
            <a:ext cx="518324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95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35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35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35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35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35" b="1">
          <a:solidFill>
            <a:schemeClr val="accent2"/>
          </a:solidFill>
          <a:latin typeface="Neo Sans Intel Medium" pitchFamily="34" charset="0"/>
        </a:defRPr>
      </a:lvl5pPr>
      <a:lvl6pPr marL="415526" algn="ctr" rtl="0" eaLnBrk="1" fontAlgn="base" hangingPunct="1">
        <a:spcBef>
          <a:spcPct val="0"/>
        </a:spcBef>
        <a:spcAft>
          <a:spcPct val="0"/>
        </a:spcAft>
        <a:defRPr sz="3635" b="1">
          <a:solidFill>
            <a:schemeClr val="accent2"/>
          </a:solidFill>
          <a:latin typeface="Neo Sans Intel Medium" pitchFamily="34" charset="0"/>
        </a:defRPr>
      </a:lvl6pPr>
      <a:lvl7pPr marL="831053" algn="ctr" rtl="0" eaLnBrk="1" fontAlgn="base" hangingPunct="1">
        <a:spcBef>
          <a:spcPct val="0"/>
        </a:spcBef>
        <a:spcAft>
          <a:spcPct val="0"/>
        </a:spcAft>
        <a:defRPr sz="3635" b="1">
          <a:solidFill>
            <a:schemeClr val="accent2"/>
          </a:solidFill>
          <a:latin typeface="Neo Sans Intel Medium" pitchFamily="34" charset="0"/>
        </a:defRPr>
      </a:lvl7pPr>
      <a:lvl8pPr marL="1246579" algn="ctr" rtl="0" eaLnBrk="1" fontAlgn="base" hangingPunct="1">
        <a:spcBef>
          <a:spcPct val="0"/>
        </a:spcBef>
        <a:spcAft>
          <a:spcPct val="0"/>
        </a:spcAft>
        <a:defRPr sz="3635" b="1">
          <a:solidFill>
            <a:schemeClr val="accent2"/>
          </a:solidFill>
          <a:latin typeface="Neo Sans Intel Medium" pitchFamily="34" charset="0"/>
        </a:defRPr>
      </a:lvl8pPr>
      <a:lvl9pPr marL="1662105" algn="ctr" rtl="0" eaLnBrk="1" fontAlgn="base" hangingPunct="1">
        <a:spcBef>
          <a:spcPct val="0"/>
        </a:spcBef>
        <a:spcAft>
          <a:spcPct val="0"/>
        </a:spcAft>
        <a:defRPr sz="3635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11645" indent="-311645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909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675230" indent="-259704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909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038815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545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454342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181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1869868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181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285394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181">
          <a:solidFill>
            <a:schemeClr val="tx1"/>
          </a:solidFill>
          <a:latin typeface="+mn-lt"/>
        </a:defRPr>
      </a:lvl6pPr>
      <a:lvl7pPr marL="2700920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181">
          <a:solidFill>
            <a:schemeClr val="tx1"/>
          </a:solidFill>
          <a:latin typeface="+mn-lt"/>
        </a:defRPr>
      </a:lvl7pPr>
      <a:lvl8pPr marL="3116447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181">
          <a:solidFill>
            <a:schemeClr val="tx1"/>
          </a:solidFill>
          <a:latin typeface="+mn-lt"/>
        </a:defRPr>
      </a:lvl8pPr>
      <a:lvl9pPr marL="3531973" indent="-207763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18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31053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1pPr>
      <a:lvl2pPr marL="415526" algn="l" defTabSz="831053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2pPr>
      <a:lvl3pPr marL="831053" algn="l" defTabSz="831053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3pPr>
      <a:lvl4pPr marL="1246579" algn="l" defTabSz="831053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4pPr>
      <a:lvl5pPr marL="1662105" algn="l" defTabSz="831053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5pPr>
      <a:lvl6pPr marL="2077631" algn="l" defTabSz="831053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6pPr>
      <a:lvl7pPr marL="2493158" algn="l" defTabSz="831053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7pPr>
      <a:lvl8pPr marL="2908684" algn="l" defTabSz="831053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8pPr>
      <a:lvl9pPr marL="3324210" algn="l" defTabSz="831053" rtl="0" eaLnBrk="1" latinLnBrk="0" hangingPunct="1">
        <a:defRPr sz="16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otes" hidden="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8938" y="6495128"/>
            <a:ext cx="5772644" cy="141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0" rIns="0" bIns="0" anchor="b">
            <a:spAutoFit/>
          </a:bodyPr>
          <a:lstStyle>
            <a:lvl1pPr marL="182563" indent="-182563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eaLnBrk="0" fontAlgn="t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noProof="1" smtClean="0"/>
          </a:p>
        </p:txBody>
      </p:sp>
      <p:sp>
        <p:nvSpPr>
          <p:cNvPr id="2051" name="Rectangle 65"/>
          <p:cNvSpPr>
            <a:spLocks noChangeArrowheads="1"/>
          </p:cNvSpPr>
          <p:nvPr/>
        </p:nvSpPr>
        <p:spPr bwMode="gray">
          <a:xfrm>
            <a:off x="-1492" y="6294669"/>
            <a:ext cx="9144000" cy="563331"/>
          </a:xfrm>
          <a:prstGeom prst="rect">
            <a:avLst/>
          </a:prstGeom>
          <a:solidFill>
            <a:srgbClr val="0860A8"/>
          </a:solidFill>
          <a:ln w="9525">
            <a:noFill/>
            <a:miter lim="800000"/>
            <a:headEnd/>
            <a:tailEnd/>
          </a:ln>
        </p:spPr>
        <p:txBody>
          <a:bodyPr wrap="none" lIns="85216" tIns="42608" rIns="85216" bIns="42608" anchor="ctr"/>
          <a:lstStyle/>
          <a:p>
            <a:pPr algn="ctr" defTabSz="91298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 smtClean="0">
              <a:solidFill>
                <a:srgbClr val="000000"/>
              </a:solidFill>
            </a:endParaRPr>
          </a:p>
        </p:txBody>
      </p:sp>
      <p:pic>
        <p:nvPicPr>
          <p:cNvPr id="2052" name="Picture 68" descr="intel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white">
          <a:xfrm>
            <a:off x="8517188" y="6334176"/>
            <a:ext cx="534283" cy="377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2" name="Rectangle 78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070957" y="6375145"/>
            <a:ext cx="296990" cy="304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1302" rIns="0" bIns="41302" numCol="1" anchor="ctr" anchorCtr="0" compatLnSpc="1">
            <a:prstTxWarp prst="textNoShape">
              <a:avLst/>
            </a:prstTxWarp>
          </a:bodyPr>
          <a:lstStyle>
            <a:lvl1pPr algn="l" defTabSz="914360">
              <a:spcBef>
                <a:spcPct val="0"/>
              </a:spcBef>
              <a:defRPr sz="900" noProof="1">
                <a:solidFill>
                  <a:srgbClr val="FFFFFF"/>
                </a:solidFill>
                <a:latin typeface="Verdana"/>
              </a:defRPr>
            </a:lvl1pPr>
          </a:lstStyle>
          <a:p>
            <a:pPr eaLnBrk="0" fontAlgn="base" hangingPunct="0">
              <a:spcAft>
                <a:spcPct val="0"/>
              </a:spcAft>
              <a:defRPr/>
            </a:pPr>
            <a:fld id="{95B2D2A6-FEF7-4000-8B6C-76F5069DA8AA}" type="slidenum">
              <a:rPr/>
              <a:pPr eaLnBrk="0" fontAlgn="base" hangingPunct="0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2054" name="Title1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gray">
          <a:xfrm>
            <a:off x="280573" y="291177"/>
            <a:ext cx="8835071" cy="457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67102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1" smtClean="0"/>
          </a:p>
        </p:txBody>
      </p:sp>
      <p:sp>
        <p:nvSpPr>
          <p:cNvPr id="2055" name="Rectangle 8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3702" y="1293466"/>
            <a:ext cx="8441074" cy="484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617" tIns="43617" rIns="43617" bIns="436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 smtClean="0"/>
              <a:t>Click to edit master</a:t>
            </a:r>
            <a:r>
              <a:rPr lang="en-CA" altLang="zh-CN" smtClean="0"/>
              <a:t> </a:t>
            </a:r>
            <a:r>
              <a:rPr lang="en-CA" noProof="1" smtClean="0"/>
              <a:t>text styles</a:t>
            </a:r>
          </a:p>
          <a:p>
            <a:pPr lvl="1"/>
            <a:r>
              <a:rPr lang="en-CA" noProof="1" smtClean="0"/>
              <a:t>Second level</a:t>
            </a:r>
          </a:p>
          <a:p>
            <a:pPr lvl="2"/>
            <a:r>
              <a:rPr lang="en-CA" noProof="1" smtClean="0"/>
              <a:t>Third level</a:t>
            </a:r>
            <a:endParaRPr lang="en-CA" altLang="zh-CN" smtClean="0"/>
          </a:p>
          <a:p>
            <a:pPr lvl="3"/>
            <a:r>
              <a:rPr lang="en-CA" altLang="zh-CN" smtClean="0"/>
              <a:t>Fourth level</a:t>
            </a:r>
            <a:endParaRPr lang="en-CA" noProof="1" smtClean="0"/>
          </a:p>
        </p:txBody>
      </p:sp>
      <p:sp>
        <p:nvSpPr>
          <p:cNvPr id="2056" name="Text Box 1717"/>
          <p:cNvSpPr txBox="1">
            <a:spLocks noChangeArrowheads="1"/>
          </p:cNvSpPr>
          <p:nvPr/>
        </p:nvSpPr>
        <p:spPr bwMode="gray">
          <a:xfrm>
            <a:off x="3256015" y="5953745"/>
            <a:ext cx="2628987" cy="34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216" tIns="42608" rIns="85216" bIns="42608">
            <a:spAutoFit/>
          </a:bodyPr>
          <a:lstStyle>
            <a:lvl1pPr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 smtClean="0">
                <a:solidFill>
                  <a:srgbClr val="FF0000"/>
                </a:solidFill>
              </a:rPr>
              <a:t>Intel Restricted Secret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+mj-lt"/>
          <a:ea typeface="+mj-ea"/>
          <a:cs typeface="+mj-cs"/>
        </a:defRPr>
      </a:lvl1pPr>
      <a:lvl2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2pPr>
      <a:lvl3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3pPr>
      <a:lvl4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4pPr>
      <a:lvl5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5pPr>
      <a:lvl6pPr marL="426137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6pPr>
      <a:lvl7pPr marL="852275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7pPr>
      <a:lvl8pPr marL="1278412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8pPr>
      <a:lvl9pPr marL="1704551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9pPr>
    </p:titleStyle>
    <p:bodyStyle>
      <a:lvl1pPr marL="251550" indent="-251550" algn="l" defTabSz="912981" rtl="0" eaLnBrk="0" fontAlgn="base" hangingPunct="0">
        <a:spcBef>
          <a:spcPct val="40000"/>
        </a:spcBef>
        <a:spcAft>
          <a:spcPct val="0"/>
        </a:spcAft>
        <a:buClr>
          <a:srgbClr val="0860A8"/>
        </a:buClr>
        <a:buFont typeface="Verdana" pitchFamily="34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34175" indent="-108019" algn="l" defTabSz="912981" rtl="0" eaLnBrk="0" fontAlgn="base" hangingPunct="0">
        <a:spcBef>
          <a:spcPct val="20000"/>
        </a:spcBef>
        <a:spcAft>
          <a:spcPct val="0"/>
        </a:spcAft>
        <a:buClr>
          <a:srgbClr val="0860A8"/>
        </a:buClr>
        <a:buChar char="-"/>
        <a:defRPr sz="2200">
          <a:solidFill>
            <a:schemeClr val="tx1"/>
          </a:solidFill>
          <a:latin typeface="+mn-lt"/>
        </a:defRPr>
      </a:lvl2pPr>
      <a:lvl3pPr marL="979567" indent="-266348" algn="l" defTabSz="912981" rtl="0" eaLnBrk="0" fontAlgn="base" hangingPunct="0">
        <a:spcBef>
          <a:spcPct val="20000"/>
        </a:spcBef>
        <a:spcAft>
          <a:spcPct val="0"/>
        </a:spcAft>
        <a:buClr>
          <a:srgbClr val="0860A8"/>
        </a:buClr>
        <a:buFont typeface="Marlett" pitchFamily="2" charset="2"/>
        <a:buChar char="8"/>
        <a:defRPr sz="2200">
          <a:solidFill>
            <a:schemeClr val="tx1"/>
          </a:solidFill>
          <a:latin typeface="+mn-lt"/>
        </a:defRPr>
      </a:lvl3pPr>
      <a:lvl4pPr marL="1349494" indent="-190883" algn="l" defTabSz="912981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-"/>
        <a:defRPr sz="1900">
          <a:solidFill>
            <a:schemeClr val="tx1"/>
          </a:solidFill>
          <a:latin typeface="+mn-lt"/>
        </a:defRPr>
      </a:lvl4pPr>
      <a:lvl5pPr marL="2009444" indent="-315178" algn="l" defTabSz="91298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5pPr>
      <a:lvl6pPr marL="2436975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6pPr>
      <a:lvl7pPr marL="2863114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7pPr>
      <a:lvl8pPr marL="3289251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8pPr>
      <a:lvl9pPr marL="3715389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137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2275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8412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4551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0689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6827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2964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09102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otes" hidden="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8938" y="6495128"/>
            <a:ext cx="5772644" cy="141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0" tIns="0" rIns="0" bIns="0" anchor="b">
            <a:spAutoFit/>
          </a:bodyPr>
          <a:lstStyle>
            <a:lvl1pPr marL="182563" indent="-182563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 defTabSz="879475">
              <a:defRPr sz="16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defTabSz="879475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eaLnBrk="0" fontAlgn="t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900" noProof="1" smtClean="0"/>
          </a:p>
        </p:txBody>
      </p:sp>
      <p:sp>
        <p:nvSpPr>
          <p:cNvPr id="2051" name="Rectangle 65"/>
          <p:cNvSpPr>
            <a:spLocks noChangeArrowheads="1"/>
          </p:cNvSpPr>
          <p:nvPr/>
        </p:nvSpPr>
        <p:spPr bwMode="gray">
          <a:xfrm>
            <a:off x="-1492" y="6294669"/>
            <a:ext cx="9144000" cy="563331"/>
          </a:xfrm>
          <a:prstGeom prst="rect">
            <a:avLst/>
          </a:prstGeom>
          <a:solidFill>
            <a:srgbClr val="0860A8"/>
          </a:solidFill>
          <a:ln w="9525">
            <a:noFill/>
            <a:miter lim="800000"/>
            <a:headEnd/>
            <a:tailEnd/>
          </a:ln>
        </p:spPr>
        <p:txBody>
          <a:bodyPr wrap="none" lIns="85216" tIns="42608" rIns="85216" bIns="42608" anchor="ctr"/>
          <a:lstStyle/>
          <a:p>
            <a:pPr algn="ctr" defTabSz="91298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 smtClean="0">
              <a:solidFill>
                <a:srgbClr val="000000"/>
              </a:solidFill>
            </a:endParaRPr>
          </a:p>
        </p:txBody>
      </p:sp>
      <p:pic>
        <p:nvPicPr>
          <p:cNvPr id="2052" name="Picture 68" descr="intel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white">
          <a:xfrm>
            <a:off x="8517188" y="6334176"/>
            <a:ext cx="534283" cy="377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2" name="Rectangle 78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070957" y="6375145"/>
            <a:ext cx="296990" cy="304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1302" rIns="0" bIns="41302" numCol="1" anchor="ctr" anchorCtr="0" compatLnSpc="1">
            <a:prstTxWarp prst="textNoShape">
              <a:avLst/>
            </a:prstTxWarp>
          </a:bodyPr>
          <a:lstStyle>
            <a:lvl1pPr algn="l" defTabSz="914360">
              <a:spcBef>
                <a:spcPct val="0"/>
              </a:spcBef>
              <a:defRPr sz="900" noProof="1">
                <a:solidFill>
                  <a:srgbClr val="FFFFFF"/>
                </a:solidFill>
                <a:latin typeface="Verdana"/>
              </a:defRPr>
            </a:lvl1pPr>
          </a:lstStyle>
          <a:p>
            <a:pPr eaLnBrk="0" fontAlgn="base" hangingPunct="0">
              <a:spcAft>
                <a:spcPct val="0"/>
              </a:spcAft>
              <a:defRPr/>
            </a:pPr>
            <a:fld id="{C98E7CE9-5C18-4798-B38E-28B81F79683C}" type="slidenum">
              <a:rPr/>
              <a:pPr eaLnBrk="0" fontAlgn="base" hangingPunct="0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2054" name="Title1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gray">
          <a:xfrm>
            <a:off x="280573" y="291177"/>
            <a:ext cx="8835071" cy="457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67102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1" smtClean="0"/>
          </a:p>
        </p:txBody>
      </p:sp>
      <p:sp>
        <p:nvSpPr>
          <p:cNvPr id="2055" name="Rectangle 8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3702" y="1293466"/>
            <a:ext cx="8441074" cy="4843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617" tIns="43617" rIns="43617" bIns="436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 smtClean="0"/>
              <a:t>Click to edit master</a:t>
            </a:r>
            <a:r>
              <a:rPr lang="en-CA" altLang="zh-CN" smtClean="0"/>
              <a:t> </a:t>
            </a:r>
            <a:r>
              <a:rPr lang="en-CA" noProof="1" smtClean="0"/>
              <a:t>text styles</a:t>
            </a:r>
          </a:p>
          <a:p>
            <a:pPr lvl="1"/>
            <a:r>
              <a:rPr lang="en-CA" noProof="1" smtClean="0"/>
              <a:t>Second level</a:t>
            </a:r>
          </a:p>
          <a:p>
            <a:pPr lvl="2"/>
            <a:r>
              <a:rPr lang="en-CA" noProof="1" smtClean="0"/>
              <a:t>Third level</a:t>
            </a:r>
            <a:endParaRPr lang="en-CA" altLang="zh-CN" smtClean="0"/>
          </a:p>
          <a:p>
            <a:pPr lvl="3"/>
            <a:r>
              <a:rPr lang="en-CA" altLang="zh-CN" smtClean="0"/>
              <a:t>Fourth level</a:t>
            </a:r>
            <a:endParaRPr lang="en-CA" noProof="1" smtClean="0"/>
          </a:p>
        </p:txBody>
      </p:sp>
      <p:sp>
        <p:nvSpPr>
          <p:cNvPr id="2056" name="Text Box 1717"/>
          <p:cNvSpPr txBox="1">
            <a:spLocks noChangeArrowheads="1"/>
          </p:cNvSpPr>
          <p:nvPr/>
        </p:nvSpPr>
        <p:spPr bwMode="gray">
          <a:xfrm>
            <a:off x="3256015" y="5953745"/>
            <a:ext cx="2628987" cy="347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216" tIns="42608" rIns="85216" bIns="42608">
            <a:spAutoFit/>
          </a:bodyPr>
          <a:lstStyle>
            <a:lvl1pPr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1pPr>
            <a:lvl2pPr marL="742950" indent="-28575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2pPr>
            <a:lvl3pPr marL="11430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3pPr>
            <a:lvl4pPr marL="16002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4pPr>
            <a:lvl5pPr marL="2057400" indent="-228600" defTabSz="979488">
              <a:defRPr sz="1600">
                <a:solidFill>
                  <a:srgbClr val="000000"/>
                </a:solidFill>
                <a:latin typeface="Verdana" pitchFamily="34" charset="0"/>
              </a:defRPr>
            </a:lvl5pPr>
            <a:lvl6pPr marL="25146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6pPr>
            <a:lvl7pPr marL="29718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7pPr>
            <a:lvl8pPr marL="34290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8pPr>
            <a:lvl9pPr marL="3886200" indent="-228600" algn="r" defTabSz="979488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 smtClean="0">
                <a:solidFill>
                  <a:srgbClr val="FF0000"/>
                </a:solidFill>
              </a:rPr>
              <a:t>Intel Restricted Secret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+mj-lt"/>
          <a:ea typeface="+mj-ea"/>
          <a:cs typeface="+mj-cs"/>
        </a:defRPr>
      </a:lvl1pPr>
      <a:lvl2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2pPr>
      <a:lvl3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3pPr>
      <a:lvl4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4pPr>
      <a:lvl5pPr algn="l" defTabSz="819759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5pPr>
      <a:lvl6pPr marL="426137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6pPr>
      <a:lvl7pPr marL="852275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7pPr>
      <a:lvl8pPr marL="1278412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8pPr>
      <a:lvl9pPr marL="1704551" algn="l" defTabSz="821203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bg2"/>
          </a:solidFill>
          <a:latin typeface="Verdana" pitchFamily="34" charset="0"/>
        </a:defRPr>
      </a:lvl9pPr>
    </p:titleStyle>
    <p:bodyStyle>
      <a:lvl1pPr marL="251550" indent="-251550" algn="l" defTabSz="912981" rtl="0" eaLnBrk="0" fontAlgn="base" hangingPunct="0">
        <a:spcBef>
          <a:spcPct val="40000"/>
        </a:spcBef>
        <a:spcAft>
          <a:spcPct val="0"/>
        </a:spcAft>
        <a:buClr>
          <a:srgbClr val="0860A8"/>
        </a:buClr>
        <a:buFont typeface="Verdana" pitchFamily="34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34175" indent="-108019" algn="l" defTabSz="912981" rtl="0" eaLnBrk="0" fontAlgn="base" hangingPunct="0">
        <a:spcBef>
          <a:spcPct val="20000"/>
        </a:spcBef>
        <a:spcAft>
          <a:spcPct val="0"/>
        </a:spcAft>
        <a:buClr>
          <a:srgbClr val="0860A8"/>
        </a:buClr>
        <a:buChar char="-"/>
        <a:defRPr sz="2200">
          <a:solidFill>
            <a:schemeClr val="tx1"/>
          </a:solidFill>
          <a:latin typeface="+mn-lt"/>
        </a:defRPr>
      </a:lvl2pPr>
      <a:lvl3pPr marL="979567" indent="-266348" algn="l" defTabSz="912981" rtl="0" eaLnBrk="0" fontAlgn="base" hangingPunct="0">
        <a:spcBef>
          <a:spcPct val="20000"/>
        </a:spcBef>
        <a:spcAft>
          <a:spcPct val="0"/>
        </a:spcAft>
        <a:buClr>
          <a:srgbClr val="0860A8"/>
        </a:buClr>
        <a:buFont typeface="Marlett" pitchFamily="2" charset="2"/>
        <a:buChar char="8"/>
        <a:defRPr sz="2200">
          <a:solidFill>
            <a:schemeClr val="tx1"/>
          </a:solidFill>
          <a:latin typeface="+mn-lt"/>
        </a:defRPr>
      </a:lvl3pPr>
      <a:lvl4pPr marL="1349494" indent="-190883" algn="l" defTabSz="912981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-"/>
        <a:defRPr sz="1900">
          <a:solidFill>
            <a:schemeClr val="tx1"/>
          </a:solidFill>
          <a:latin typeface="+mn-lt"/>
        </a:defRPr>
      </a:lvl4pPr>
      <a:lvl5pPr marL="2009444" indent="-315178" algn="l" defTabSz="91298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5pPr>
      <a:lvl6pPr marL="2436975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6pPr>
      <a:lvl7pPr marL="2863114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7pPr>
      <a:lvl8pPr marL="3289251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8pPr>
      <a:lvl9pPr marL="3715389" indent="-316645" algn="l" defTabSz="914421" rtl="0" eaLnBrk="0" fontAlgn="base" hangingPunct="0">
        <a:spcBef>
          <a:spcPct val="0"/>
        </a:spcBef>
        <a:spcAft>
          <a:spcPct val="0"/>
        </a:spcAft>
        <a:buClr>
          <a:srgbClr val="FFFF66"/>
        </a:buClr>
        <a:buFont typeface="Marlett" pitchFamily="2" charset="2"/>
        <a:buChar char="8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137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2275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8412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4551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0689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6827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2964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09102" algn="l" defTabSz="8522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84909" y="487456"/>
            <a:ext cx="8174182" cy="52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4909" y="1008530"/>
            <a:ext cx="8174182" cy="53536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76" tIns="45588" rIns="91176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353" y="0"/>
            <a:ext cx="546647" cy="337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117" y="6520365"/>
            <a:ext cx="2055660" cy="29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058" tIns="41029" rIns="82058" bIns="41029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Intel Restricted Secret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434375" y="6520365"/>
            <a:ext cx="1524000" cy="229721"/>
          </a:xfrm>
          <a:prstGeom prst="rect">
            <a:avLst/>
          </a:prstGeom>
          <a:ln/>
        </p:spPr>
        <p:txBody>
          <a:bodyPr/>
          <a:lstStyle>
            <a:lvl1pPr algn="r">
              <a:defRPr sz="1400" b="1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12677A90-0933-46E8-AB1F-41E2B49413DA}" type="slidenum">
              <a:rPr lang="en-US" smtClean="0">
                <a:solidFill>
                  <a:srgbClr val="00279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279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260927"/>
      </p:ext>
    </p:extLst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ftr="0" dt="0"/>
  <p:txStyles>
    <p:titleStyle>
      <a:lvl1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+mj-lt"/>
          <a:ea typeface="+mj-ea"/>
          <a:cs typeface="+mj-cs"/>
        </a:defRPr>
      </a:lvl1pPr>
      <a:lvl2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2pPr>
      <a:lvl3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3pPr>
      <a:lvl4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4pPr>
      <a:lvl5pPr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5pPr>
      <a:lvl6pPr marL="410291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6pPr>
      <a:lvl7pPr marL="820583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7pPr>
      <a:lvl8pPr marL="1230874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8pPr>
      <a:lvl9pPr marL="1641165" algn="ctr" defTabSz="827706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790015"/>
          </a:solidFill>
          <a:latin typeface="Arial" charset="0"/>
        </a:defRPr>
      </a:lvl9pPr>
    </p:titleStyle>
    <p:bodyStyle>
      <a:lvl1pPr marL="313417" indent="-313417" algn="l" defTabSz="827706" rtl="0" eaLnBrk="0" fontAlgn="base" hangingPunct="0">
        <a:lnSpc>
          <a:spcPct val="15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q"/>
        <a:defRPr sz="1800" b="1">
          <a:solidFill>
            <a:srgbClr val="00279F"/>
          </a:solidFill>
          <a:latin typeface="+mn-lt"/>
          <a:ea typeface="+mn-ea"/>
          <a:cs typeface="+mn-cs"/>
        </a:defRPr>
      </a:lvl1pPr>
      <a:lvl2pPr marL="662450" indent="-24646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m"/>
        <a:defRPr b="1">
          <a:solidFill>
            <a:srgbClr val="00279F"/>
          </a:solidFill>
          <a:latin typeface="+mn-lt"/>
        </a:defRPr>
      </a:lvl2pPr>
      <a:lvl3pPr marL="975867" indent="-210844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n"/>
        <a:defRPr sz="1300" b="1">
          <a:solidFill>
            <a:schemeClr val="tx1"/>
          </a:solidFill>
          <a:latin typeface="+mn-lt"/>
        </a:defRPr>
      </a:lvl3pPr>
      <a:lvl4pPr marL="1287859" indent="-20942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l"/>
        <a:defRPr sz="1200" b="1">
          <a:solidFill>
            <a:schemeClr val="tx1"/>
          </a:solidFill>
          <a:latin typeface="+mn-lt"/>
        </a:defRPr>
      </a:lvl4pPr>
      <a:lvl5pPr marL="1541442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5pPr>
      <a:lvl6pPr marL="1951733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6pPr>
      <a:lvl7pPr marL="2362024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7pPr>
      <a:lvl8pPr marL="2772315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8pPr>
      <a:lvl9pPr marL="3182607" indent="-151010" algn="l" defTabSz="827706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790015"/>
        </a:buClr>
        <a:buSzPct val="100000"/>
        <a:buFont typeface="Wingdings" pitchFamily="2" charset="2"/>
        <a:buChar char="o"/>
        <a:defRPr sz="1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8205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5496" y="2166730"/>
            <a:ext cx="7699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66FF"/>
                </a:solidFill>
              </a:rPr>
              <a:t>3DxP </a:t>
            </a:r>
            <a:endParaRPr lang="en-US" sz="3200" b="1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4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65" y="159142"/>
            <a:ext cx="7772400" cy="301803"/>
          </a:xfrm>
        </p:spPr>
        <p:txBody>
          <a:bodyPr/>
          <a:lstStyle/>
          <a:p>
            <a:r>
              <a:rPr lang="en-US" sz="3300" dirty="0" smtClean="0"/>
              <a:t>3DxP </a:t>
            </a:r>
            <a:r>
              <a:rPr lang="en-US" sz="3300" dirty="0" smtClean="0"/>
              <a:t>Near Term Roadmap</a:t>
            </a:r>
            <a:endParaRPr lang="en-US" sz="33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973106"/>
              </p:ext>
            </p:extLst>
          </p:nvPr>
        </p:nvGraphicFramePr>
        <p:xfrm>
          <a:off x="144611" y="788639"/>
          <a:ext cx="8871051" cy="4764022"/>
        </p:xfrm>
        <a:graphic>
          <a:graphicData uri="http://schemas.openxmlformats.org/drawingml/2006/table">
            <a:tbl>
              <a:tblPr firstRow="1" bandRow="1"/>
              <a:tblGrid>
                <a:gridCol w="1444651"/>
                <a:gridCol w="1309793"/>
                <a:gridCol w="1221841"/>
                <a:gridCol w="1597152"/>
                <a:gridCol w="1597152"/>
                <a:gridCol w="1700462"/>
              </a:tblGrid>
              <a:tr h="488695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S15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S26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Alpine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Falls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Atlantic Falls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Next Falls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423129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Density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128Gb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256Gb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256Gb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256Gb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512Gb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38501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Cell Pitch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41nm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41nm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41nm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34.5nm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28nm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8501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Tile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Size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2K x 4K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4K x 4K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4K x 4K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4K x 4K 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4K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x 4K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417094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 of Decks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01054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 of Partitions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43313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Tile Architecture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External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Quilt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Quilt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Quilt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Quilt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32037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HV CMOS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Tox</a:t>
                      </a:r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110 A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as S15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 as S15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Borderless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contacts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Tighter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Design rules</a:t>
                      </a:r>
                    </a:p>
                    <a:p>
                      <a:r>
                        <a:rPr lang="en-US" sz="140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Tox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110 A + 90 A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41311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LV CMOS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861 like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as S15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1265,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Lmin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= 45nm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Same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as ALF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7704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 Bandwidth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1600 MB/s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1600 MB/s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3200 MB/s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~ 4000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MB/s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45804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 Bandwidth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550 MB/s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800 MB/s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1100 MB/s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1100 – 1600 MB/s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TBD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37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65" y="159142"/>
            <a:ext cx="7772400" cy="301803"/>
          </a:xfrm>
        </p:spPr>
        <p:txBody>
          <a:bodyPr/>
          <a:lstStyle/>
          <a:p>
            <a:r>
              <a:rPr lang="en-US" sz="3300" dirty="0" smtClean="0"/>
              <a:t>Socket Connections</a:t>
            </a:r>
            <a:endParaRPr lang="en-US" sz="3300" dirty="0"/>
          </a:p>
        </p:txBody>
      </p:sp>
      <p:grpSp>
        <p:nvGrpSpPr>
          <p:cNvPr id="79" name="Group 78"/>
          <p:cNvGrpSpPr/>
          <p:nvPr/>
        </p:nvGrpSpPr>
        <p:grpSpPr>
          <a:xfrm>
            <a:off x="288593" y="2111488"/>
            <a:ext cx="4236720" cy="1282446"/>
            <a:chOff x="178148" y="1292448"/>
            <a:chExt cx="4236720" cy="1282446"/>
          </a:xfrm>
        </p:grpSpPr>
        <p:sp>
          <p:nvSpPr>
            <p:cNvPr id="4" name="Rectangle 3"/>
            <p:cNvSpPr/>
            <p:nvPr/>
          </p:nvSpPr>
          <p:spPr>
            <a:xfrm>
              <a:off x="312088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43412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74736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306060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633860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65184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296508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27832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78148" y="1421770"/>
              <a:ext cx="4236720" cy="1441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78148" y="1718134"/>
              <a:ext cx="4236720" cy="1360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78148" y="1975431"/>
              <a:ext cx="4236720" cy="15222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78148" y="2255630"/>
              <a:ext cx="4236720" cy="1427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018263" y="1421770"/>
              <a:ext cx="285685" cy="11787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67136" y="1710051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98460" y="1990250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35812" y="1421770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329784" y="2278530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664499" y="1421770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988908" y="1724869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327148" y="1982167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651556" y="2271795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380317" y="1736319"/>
              <a:ext cx="285685" cy="11787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21672" y="1993616"/>
              <a:ext cx="285685" cy="11787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105688" y="2268090"/>
              <a:ext cx="285685" cy="11787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 rot="10800000">
            <a:off x="4679156" y="2224645"/>
            <a:ext cx="4236720" cy="1282446"/>
            <a:chOff x="178148" y="1292448"/>
            <a:chExt cx="4236720" cy="1282446"/>
          </a:xfrm>
        </p:grpSpPr>
        <p:sp>
          <p:nvSpPr>
            <p:cNvPr id="81" name="Rectangle 80"/>
            <p:cNvSpPr/>
            <p:nvPr/>
          </p:nvSpPr>
          <p:spPr>
            <a:xfrm>
              <a:off x="312088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43412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974736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306060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1633860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965184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296508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2627832" y="1292448"/>
              <a:ext cx="169187" cy="128244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78148" y="1421770"/>
              <a:ext cx="4236720" cy="1441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78148" y="1718134"/>
              <a:ext cx="4236720" cy="13605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78148" y="1975431"/>
              <a:ext cx="4236720" cy="15222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78148" y="2255630"/>
              <a:ext cx="4236720" cy="1427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018263" y="1421770"/>
              <a:ext cx="285685" cy="11787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67136" y="1710051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998460" y="1990250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35812" y="1421770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1329784" y="2278530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664499" y="1421770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1988908" y="1724869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2327148" y="1982167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651556" y="2271795"/>
              <a:ext cx="121738" cy="129322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3380317" y="1736319"/>
              <a:ext cx="285685" cy="11787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721672" y="1993616"/>
              <a:ext cx="285685" cy="11787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105688" y="2268090"/>
              <a:ext cx="285685" cy="11787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Left Brace 5"/>
          <p:cNvSpPr/>
          <p:nvPr/>
        </p:nvSpPr>
        <p:spPr>
          <a:xfrm rot="16200000">
            <a:off x="4458629" y="2552876"/>
            <a:ext cx="404255" cy="3272497"/>
          </a:xfrm>
          <a:prstGeom prst="lef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835380" y="4540657"/>
            <a:ext cx="195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Socket Opening</a:t>
            </a:r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3329305" y="1357260"/>
            <a:ext cx="886828" cy="867385"/>
          </a:xfrm>
          <a:prstGeom prst="straightConnector1">
            <a:avLst/>
          </a:prstGeom>
          <a:ln w="28575">
            <a:solidFill>
              <a:srgbClr val="00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216133" y="1354322"/>
            <a:ext cx="629360" cy="994502"/>
          </a:xfrm>
          <a:prstGeom prst="straightConnector1">
            <a:avLst/>
          </a:prstGeom>
          <a:ln w="28575">
            <a:solidFill>
              <a:srgbClr val="00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32117" y="1017433"/>
            <a:ext cx="1437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</a:t>
            </a:r>
            <a:r>
              <a:rPr lang="en-US" dirty="0" err="1" smtClean="0"/>
              <a:t>Vias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987950" y="3444449"/>
            <a:ext cx="209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M4 with 4F pitch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3490762" y="3259897"/>
            <a:ext cx="281957" cy="247194"/>
          </a:xfrm>
          <a:prstGeom prst="straightConnector1">
            <a:avLst/>
          </a:prstGeom>
          <a:ln w="28575">
            <a:solidFill>
              <a:srgbClr val="00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77581" y="3813781"/>
            <a:ext cx="1629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2-T DRIVER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888684" y="3695055"/>
            <a:ext cx="1629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2-T DRIVER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8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8376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BACK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47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"/>
            <a:ext cx="7772400" cy="481262"/>
          </a:xfrm>
        </p:spPr>
        <p:txBody>
          <a:bodyPr/>
          <a:lstStyle/>
          <a:p>
            <a:r>
              <a:rPr lang="en-US" sz="3300" dirty="0" smtClean="0"/>
              <a:t>S15 ARRAY STACK</a:t>
            </a:r>
            <a:endParaRPr lang="en-US" sz="3300" dirty="0"/>
          </a:p>
        </p:txBody>
      </p:sp>
      <p:sp>
        <p:nvSpPr>
          <p:cNvPr id="224" name="Rectangle 223"/>
          <p:cNvSpPr>
            <a:spLocks noChangeArrowheads="1"/>
          </p:cNvSpPr>
          <p:nvPr/>
        </p:nvSpPr>
        <p:spPr bwMode="auto">
          <a:xfrm>
            <a:off x="876036" y="4957579"/>
            <a:ext cx="931387" cy="235875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25" name="Rectangle 224"/>
          <p:cNvSpPr>
            <a:spLocks noChangeArrowheads="1"/>
          </p:cNvSpPr>
          <p:nvPr/>
        </p:nvSpPr>
        <p:spPr bwMode="auto">
          <a:xfrm>
            <a:off x="876036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26" name="Rectangle 225"/>
          <p:cNvSpPr>
            <a:spLocks noChangeArrowheads="1"/>
          </p:cNvSpPr>
          <p:nvPr/>
        </p:nvSpPr>
        <p:spPr bwMode="auto">
          <a:xfrm>
            <a:off x="1142147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27" name="Rectangle 226"/>
          <p:cNvSpPr>
            <a:spLocks noChangeArrowheads="1"/>
          </p:cNvSpPr>
          <p:nvPr/>
        </p:nvSpPr>
        <p:spPr bwMode="auto">
          <a:xfrm>
            <a:off x="1408258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28" name="Rectangle 227"/>
          <p:cNvSpPr>
            <a:spLocks noChangeArrowheads="1"/>
          </p:cNvSpPr>
          <p:nvPr/>
        </p:nvSpPr>
        <p:spPr bwMode="auto">
          <a:xfrm>
            <a:off x="1674368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29" name="Rectangle 228"/>
          <p:cNvSpPr>
            <a:spLocks noChangeArrowheads="1"/>
          </p:cNvSpPr>
          <p:nvPr/>
        </p:nvSpPr>
        <p:spPr bwMode="auto">
          <a:xfrm>
            <a:off x="2206590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0" name="Rectangle 229"/>
          <p:cNvSpPr>
            <a:spLocks noChangeArrowheads="1"/>
          </p:cNvSpPr>
          <p:nvPr/>
        </p:nvSpPr>
        <p:spPr bwMode="auto">
          <a:xfrm>
            <a:off x="2472701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1" name="Rectangle 230"/>
          <p:cNvSpPr>
            <a:spLocks noChangeArrowheads="1"/>
          </p:cNvSpPr>
          <p:nvPr/>
        </p:nvSpPr>
        <p:spPr bwMode="auto">
          <a:xfrm>
            <a:off x="2738811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2" name="Rectangle 231"/>
          <p:cNvSpPr>
            <a:spLocks noChangeArrowheads="1"/>
          </p:cNvSpPr>
          <p:nvPr/>
        </p:nvSpPr>
        <p:spPr bwMode="auto">
          <a:xfrm>
            <a:off x="3004922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3" name="Rectangle 232"/>
          <p:cNvSpPr>
            <a:spLocks noChangeArrowheads="1"/>
          </p:cNvSpPr>
          <p:nvPr/>
        </p:nvSpPr>
        <p:spPr bwMode="auto">
          <a:xfrm>
            <a:off x="876036" y="5665203"/>
            <a:ext cx="2261941" cy="235875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WLD0</a:t>
            </a:r>
          </a:p>
        </p:txBody>
      </p:sp>
      <p:sp>
        <p:nvSpPr>
          <p:cNvPr id="234" name="Rectangle 233"/>
          <p:cNvSpPr>
            <a:spLocks noChangeArrowheads="1"/>
          </p:cNvSpPr>
          <p:nvPr/>
        </p:nvSpPr>
        <p:spPr bwMode="auto">
          <a:xfrm>
            <a:off x="2206590" y="4957579"/>
            <a:ext cx="2261941" cy="235875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WLD1</a:t>
            </a:r>
          </a:p>
        </p:txBody>
      </p:sp>
      <p:sp>
        <p:nvSpPr>
          <p:cNvPr id="235" name="Rectangle 234"/>
          <p:cNvSpPr>
            <a:spLocks noChangeArrowheads="1"/>
          </p:cNvSpPr>
          <p:nvPr/>
        </p:nvSpPr>
        <p:spPr bwMode="auto">
          <a:xfrm>
            <a:off x="3537144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6" name="Rectangle 235"/>
          <p:cNvSpPr>
            <a:spLocks noChangeArrowheads="1"/>
          </p:cNvSpPr>
          <p:nvPr/>
        </p:nvSpPr>
        <p:spPr bwMode="auto">
          <a:xfrm>
            <a:off x="3803255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7" name="Rectangle 236"/>
          <p:cNvSpPr>
            <a:spLocks noChangeArrowheads="1"/>
          </p:cNvSpPr>
          <p:nvPr/>
        </p:nvSpPr>
        <p:spPr bwMode="auto">
          <a:xfrm>
            <a:off x="4069365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8" name="Rectangle 237"/>
          <p:cNvSpPr>
            <a:spLocks noChangeArrowheads="1"/>
          </p:cNvSpPr>
          <p:nvPr/>
        </p:nvSpPr>
        <p:spPr bwMode="auto">
          <a:xfrm>
            <a:off x="4335476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9" name="Rectangle 238"/>
          <p:cNvSpPr>
            <a:spLocks noChangeArrowheads="1"/>
          </p:cNvSpPr>
          <p:nvPr/>
        </p:nvSpPr>
        <p:spPr bwMode="auto">
          <a:xfrm>
            <a:off x="4867697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0" name="Rectangle 239"/>
          <p:cNvSpPr>
            <a:spLocks noChangeArrowheads="1"/>
          </p:cNvSpPr>
          <p:nvPr/>
        </p:nvSpPr>
        <p:spPr bwMode="auto">
          <a:xfrm>
            <a:off x="5133807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1" name="Rectangle 240"/>
          <p:cNvSpPr>
            <a:spLocks noChangeArrowheads="1"/>
          </p:cNvSpPr>
          <p:nvPr/>
        </p:nvSpPr>
        <p:spPr bwMode="auto">
          <a:xfrm>
            <a:off x="5399918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2" name="Rectangle 241"/>
          <p:cNvSpPr>
            <a:spLocks noChangeArrowheads="1"/>
          </p:cNvSpPr>
          <p:nvPr/>
        </p:nvSpPr>
        <p:spPr bwMode="auto">
          <a:xfrm>
            <a:off x="5666029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3" name="Rectangle 242"/>
          <p:cNvSpPr>
            <a:spLocks noChangeArrowheads="1"/>
          </p:cNvSpPr>
          <p:nvPr/>
        </p:nvSpPr>
        <p:spPr bwMode="auto">
          <a:xfrm>
            <a:off x="3537144" y="5665203"/>
            <a:ext cx="2261941" cy="235875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WLD0</a:t>
            </a:r>
          </a:p>
        </p:txBody>
      </p:sp>
      <p:sp>
        <p:nvSpPr>
          <p:cNvPr id="244" name="Rectangle 243"/>
          <p:cNvSpPr>
            <a:spLocks noChangeArrowheads="1"/>
          </p:cNvSpPr>
          <p:nvPr/>
        </p:nvSpPr>
        <p:spPr bwMode="auto">
          <a:xfrm>
            <a:off x="7528804" y="4957579"/>
            <a:ext cx="399166" cy="235875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5" name="Rectangle 244"/>
          <p:cNvSpPr>
            <a:spLocks noChangeArrowheads="1"/>
          </p:cNvSpPr>
          <p:nvPr/>
        </p:nvSpPr>
        <p:spPr bwMode="auto">
          <a:xfrm>
            <a:off x="6198250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6" name="Rectangle 245"/>
          <p:cNvSpPr>
            <a:spLocks noChangeArrowheads="1"/>
          </p:cNvSpPr>
          <p:nvPr/>
        </p:nvSpPr>
        <p:spPr bwMode="auto">
          <a:xfrm>
            <a:off x="6464361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7" name="Rectangle 246"/>
          <p:cNvSpPr>
            <a:spLocks noChangeArrowheads="1"/>
          </p:cNvSpPr>
          <p:nvPr/>
        </p:nvSpPr>
        <p:spPr bwMode="auto">
          <a:xfrm>
            <a:off x="6730472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8" name="Rectangle 247"/>
          <p:cNvSpPr>
            <a:spLocks noChangeArrowheads="1"/>
          </p:cNvSpPr>
          <p:nvPr/>
        </p:nvSpPr>
        <p:spPr bwMode="auto">
          <a:xfrm>
            <a:off x="6996583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9" name="Rectangle 248"/>
          <p:cNvSpPr>
            <a:spLocks noChangeArrowheads="1"/>
          </p:cNvSpPr>
          <p:nvPr/>
        </p:nvSpPr>
        <p:spPr bwMode="auto">
          <a:xfrm>
            <a:off x="7528804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50" name="Rectangle 249"/>
          <p:cNvSpPr>
            <a:spLocks noChangeArrowheads="1"/>
          </p:cNvSpPr>
          <p:nvPr/>
        </p:nvSpPr>
        <p:spPr bwMode="auto">
          <a:xfrm>
            <a:off x="7794915" y="5311391"/>
            <a:ext cx="133055" cy="235875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51" name="Rectangle 250"/>
          <p:cNvSpPr>
            <a:spLocks noChangeArrowheads="1"/>
          </p:cNvSpPr>
          <p:nvPr/>
        </p:nvSpPr>
        <p:spPr bwMode="auto">
          <a:xfrm>
            <a:off x="6198250" y="5665203"/>
            <a:ext cx="1729720" cy="235875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WLD0</a:t>
            </a:r>
          </a:p>
        </p:txBody>
      </p:sp>
      <p:sp>
        <p:nvSpPr>
          <p:cNvPr id="252" name="Rectangle 251"/>
          <p:cNvSpPr>
            <a:spLocks noChangeArrowheads="1"/>
          </p:cNvSpPr>
          <p:nvPr/>
        </p:nvSpPr>
        <p:spPr bwMode="auto">
          <a:xfrm>
            <a:off x="4867697" y="4957579"/>
            <a:ext cx="2261941" cy="235875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WLD1</a:t>
            </a:r>
          </a:p>
        </p:txBody>
      </p:sp>
      <p:sp>
        <p:nvSpPr>
          <p:cNvPr id="253" name="Rectangle 252"/>
          <p:cNvSpPr>
            <a:spLocks noChangeArrowheads="1"/>
          </p:cNvSpPr>
          <p:nvPr/>
        </p:nvSpPr>
        <p:spPr bwMode="auto">
          <a:xfrm>
            <a:off x="3271033" y="5193454"/>
            <a:ext cx="133055" cy="943498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54" name="Rectangle 253"/>
          <p:cNvSpPr>
            <a:spLocks noChangeArrowheads="1"/>
          </p:cNvSpPr>
          <p:nvPr/>
        </p:nvSpPr>
        <p:spPr bwMode="auto">
          <a:xfrm>
            <a:off x="5932140" y="5193454"/>
            <a:ext cx="133055" cy="943498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55" name="Rectangle 254"/>
          <p:cNvSpPr>
            <a:spLocks noChangeArrowheads="1"/>
          </p:cNvSpPr>
          <p:nvPr/>
        </p:nvSpPr>
        <p:spPr bwMode="auto">
          <a:xfrm>
            <a:off x="7262694" y="5901077"/>
            <a:ext cx="133055" cy="235875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56" name="Rectangle 255"/>
          <p:cNvSpPr>
            <a:spLocks noChangeArrowheads="1"/>
          </p:cNvSpPr>
          <p:nvPr/>
        </p:nvSpPr>
        <p:spPr bwMode="auto">
          <a:xfrm>
            <a:off x="4601586" y="5901077"/>
            <a:ext cx="133055" cy="235875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57" name="Rectangle 256"/>
          <p:cNvSpPr>
            <a:spLocks noChangeArrowheads="1"/>
          </p:cNvSpPr>
          <p:nvPr/>
        </p:nvSpPr>
        <p:spPr bwMode="auto">
          <a:xfrm>
            <a:off x="1940479" y="5901077"/>
            <a:ext cx="133055" cy="235875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cxnSp>
        <p:nvCxnSpPr>
          <p:cNvPr id="258" name="Straight Connector 257"/>
          <p:cNvCxnSpPr/>
          <p:nvPr/>
        </p:nvCxnSpPr>
        <p:spPr bwMode="auto">
          <a:xfrm>
            <a:off x="876036" y="6136952"/>
            <a:ext cx="7051935" cy="0"/>
          </a:xfrm>
          <a:prstGeom prst="line">
            <a:avLst/>
          </a:prstGeom>
          <a:solidFill>
            <a:schemeClr val="bg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59" name="TextBox 258"/>
          <p:cNvSpPr txBox="1"/>
          <p:nvPr/>
        </p:nvSpPr>
        <p:spPr>
          <a:xfrm>
            <a:off x="8002218" y="5301885"/>
            <a:ext cx="457974" cy="24538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defTabSz="457200"/>
            <a:r>
              <a:rPr lang="en-US" sz="1100" dirty="0" smtClean="0">
                <a:solidFill>
                  <a:prstClr val="black"/>
                </a:solidFill>
              </a:rPr>
              <a:t>BL</a:t>
            </a:r>
            <a:endParaRPr lang="en-US" sz="1100" dirty="0">
              <a:solidFill>
                <a:prstClr val="black"/>
              </a:solidFill>
            </a:endParaRPr>
          </a:p>
        </p:txBody>
      </p:sp>
      <p:cxnSp>
        <p:nvCxnSpPr>
          <p:cNvPr id="260" name="Straight Arrow Connector 40"/>
          <p:cNvCxnSpPr>
            <a:cxnSpLocks noChangeShapeType="1"/>
          </p:cNvCxnSpPr>
          <p:nvPr/>
        </p:nvCxnSpPr>
        <p:spPr bwMode="auto">
          <a:xfrm flipH="1">
            <a:off x="4468532" y="2231837"/>
            <a:ext cx="430948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1" name="Straight Arrow Connector 41"/>
          <p:cNvCxnSpPr>
            <a:cxnSpLocks noChangeShapeType="1"/>
          </p:cNvCxnSpPr>
          <p:nvPr/>
        </p:nvCxnSpPr>
        <p:spPr bwMode="auto">
          <a:xfrm flipH="1">
            <a:off x="4468531" y="1051930"/>
            <a:ext cx="574598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2" name="Straight Arrow Connector 47"/>
          <p:cNvCxnSpPr>
            <a:cxnSpLocks noChangeShapeType="1"/>
          </p:cNvCxnSpPr>
          <p:nvPr/>
        </p:nvCxnSpPr>
        <p:spPr bwMode="auto">
          <a:xfrm flipV="1">
            <a:off x="5043129" y="1051930"/>
            <a:ext cx="0" cy="150170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3" name="Rectangle 262"/>
          <p:cNvSpPr/>
          <p:nvPr/>
        </p:nvSpPr>
        <p:spPr bwMode="auto">
          <a:xfrm>
            <a:off x="1595540" y="2339102"/>
            <a:ext cx="2872991" cy="214529"/>
          </a:xfrm>
          <a:prstGeom prst="rect">
            <a:avLst/>
          </a:prstGeom>
          <a:solidFill>
            <a:srgbClr val="FFFFFF">
              <a:lumMod val="50000"/>
            </a:srgbClr>
          </a:solidFill>
          <a:ln w="508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kern="0" dirty="0">
                <a:solidFill>
                  <a:srgbClr val="FFFFFF"/>
                </a:solidFill>
                <a:latin typeface="Arial" charset="0"/>
              </a:rPr>
              <a:t>Isolation</a:t>
            </a:r>
          </a:p>
        </p:txBody>
      </p:sp>
      <p:cxnSp>
        <p:nvCxnSpPr>
          <p:cNvPr id="264" name="Straight Arrow Connector 53"/>
          <p:cNvCxnSpPr>
            <a:cxnSpLocks noChangeShapeType="1"/>
          </p:cNvCxnSpPr>
          <p:nvPr/>
        </p:nvCxnSpPr>
        <p:spPr bwMode="auto">
          <a:xfrm flipH="1">
            <a:off x="895248" y="2553630"/>
            <a:ext cx="4578830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5" name="Straight Arrow Connector 72"/>
          <p:cNvCxnSpPr>
            <a:cxnSpLocks noChangeShapeType="1"/>
          </p:cNvCxnSpPr>
          <p:nvPr/>
        </p:nvCxnSpPr>
        <p:spPr bwMode="auto">
          <a:xfrm>
            <a:off x="1164591" y="1695516"/>
            <a:ext cx="430949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" name="Straight Arrow Connector 73"/>
          <p:cNvCxnSpPr>
            <a:cxnSpLocks noChangeShapeType="1"/>
          </p:cNvCxnSpPr>
          <p:nvPr/>
        </p:nvCxnSpPr>
        <p:spPr bwMode="auto">
          <a:xfrm flipV="1">
            <a:off x="1164591" y="1695516"/>
            <a:ext cx="0" cy="858114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7" name="Rectangle 51"/>
          <p:cNvSpPr>
            <a:spLocks noChangeArrowheads="1"/>
          </p:cNvSpPr>
          <p:nvPr/>
        </p:nvSpPr>
        <p:spPr bwMode="auto">
          <a:xfrm>
            <a:off x="902730" y="2553630"/>
            <a:ext cx="1651971" cy="248731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FFFFFF"/>
                </a:solidFill>
                <a:latin typeface="Arial" charset="0"/>
              </a:rPr>
              <a:t>1</a:t>
            </a:r>
            <a:r>
              <a:rPr lang="en-US" sz="900" b="1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900" b="1" dirty="0">
                <a:solidFill>
                  <a:srgbClr val="FFFFFF"/>
                </a:solidFill>
                <a:latin typeface="Arial" charset="0"/>
              </a:rPr>
              <a:t>BL </a:t>
            </a:r>
            <a:r>
              <a:rPr lang="en-US" sz="900" b="1" dirty="0" smtClean="0">
                <a:solidFill>
                  <a:srgbClr val="FFFFFF"/>
                </a:solidFill>
                <a:latin typeface="Arial" charset="0"/>
              </a:rPr>
              <a:t>Driver</a:t>
            </a: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68" name="Rectangle 51"/>
          <p:cNvSpPr>
            <a:spLocks noChangeArrowheads="1"/>
          </p:cNvSpPr>
          <p:nvPr/>
        </p:nvSpPr>
        <p:spPr bwMode="auto">
          <a:xfrm>
            <a:off x="3831085" y="2553630"/>
            <a:ext cx="1651971" cy="248731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FFFFFF"/>
                </a:solidFill>
                <a:latin typeface="Arial" charset="0"/>
              </a:rPr>
              <a:t>2 WL </a:t>
            </a:r>
            <a:r>
              <a:rPr lang="en-US" sz="900" b="1" dirty="0" smtClean="0">
                <a:solidFill>
                  <a:srgbClr val="FFFFFF"/>
                </a:solidFill>
                <a:latin typeface="Arial" charset="0"/>
              </a:rPr>
              <a:t>Drivers</a:t>
            </a: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269" name="Group 52"/>
          <p:cNvGrpSpPr>
            <a:grpSpLocks/>
          </p:cNvGrpSpPr>
          <p:nvPr/>
        </p:nvGrpSpPr>
        <p:grpSpPr bwMode="auto">
          <a:xfrm>
            <a:off x="1595540" y="1266460"/>
            <a:ext cx="2872991" cy="858114"/>
            <a:chOff x="5410200" y="5105400"/>
            <a:chExt cx="3048000" cy="1219200"/>
          </a:xfrm>
        </p:grpSpPr>
        <p:grpSp>
          <p:nvGrpSpPr>
            <p:cNvPr id="270" name="Group 75"/>
            <p:cNvGrpSpPr>
              <a:grpSpLocks/>
            </p:cNvGrpSpPr>
            <p:nvPr/>
          </p:nvGrpSpPr>
          <p:grpSpPr bwMode="auto">
            <a:xfrm>
              <a:off x="5410200" y="5105400"/>
              <a:ext cx="609600" cy="320675"/>
              <a:chOff x="5410200" y="5105400"/>
              <a:chExt cx="609600" cy="320675"/>
            </a:xfrm>
          </p:grpSpPr>
          <p:sp>
            <p:nvSpPr>
              <p:cNvPr id="286" name="Rectangle 24"/>
              <p:cNvSpPr>
                <a:spLocks noChangeArrowheads="1"/>
              </p:cNvSpPr>
              <p:nvPr/>
            </p:nvSpPr>
            <p:spPr bwMode="auto">
              <a:xfrm>
                <a:off x="5410200" y="5105400"/>
                <a:ext cx="609600" cy="168275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PM</a:t>
                </a:r>
              </a:p>
            </p:txBody>
          </p:sp>
          <p:sp>
            <p:nvSpPr>
              <p:cNvPr id="287" name="Rectangle 24"/>
              <p:cNvSpPr>
                <a:spLocks noChangeArrowheads="1"/>
              </p:cNvSpPr>
              <p:nvPr/>
            </p:nvSpPr>
            <p:spPr bwMode="auto">
              <a:xfrm>
                <a:off x="5410200" y="5257800"/>
                <a:ext cx="609600" cy="1682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</p:grpSp>
        <p:grpSp>
          <p:nvGrpSpPr>
            <p:cNvPr id="271" name="Group 76"/>
            <p:cNvGrpSpPr>
              <a:grpSpLocks/>
            </p:cNvGrpSpPr>
            <p:nvPr/>
          </p:nvGrpSpPr>
          <p:grpSpPr bwMode="auto">
            <a:xfrm>
              <a:off x="5410200" y="6003925"/>
              <a:ext cx="609600" cy="320675"/>
              <a:chOff x="5410200" y="5105400"/>
              <a:chExt cx="609600" cy="320675"/>
            </a:xfrm>
          </p:grpSpPr>
          <p:sp>
            <p:nvSpPr>
              <p:cNvPr id="284" name="Rectangle 24"/>
              <p:cNvSpPr>
                <a:spLocks noChangeArrowheads="1"/>
              </p:cNvSpPr>
              <p:nvPr/>
            </p:nvSpPr>
            <p:spPr bwMode="auto">
              <a:xfrm>
                <a:off x="5410200" y="5105400"/>
                <a:ext cx="609600" cy="168275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PM</a:t>
                </a:r>
              </a:p>
            </p:txBody>
          </p:sp>
          <p:sp>
            <p:nvSpPr>
              <p:cNvPr id="285" name="Rectangle 24"/>
              <p:cNvSpPr>
                <a:spLocks noChangeArrowheads="1"/>
              </p:cNvSpPr>
              <p:nvPr/>
            </p:nvSpPr>
            <p:spPr bwMode="auto">
              <a:xfrm>
                <a:off x="5410200" y="5257800"/>
                <a:ext cx="609600" cy="1682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</p:grpSp>
        <p:grpSp>
          <p:nvGrpSpPr>
            <p:cNvPr id="272" name="Group 77"/>
            <p:cNvGrpSpPr>
              <a:grpSpLocks/>
            </p:cNvGrpSpPr>
            <p:nvPr/>
          </p:nvGrpSpPr>
          <p:grpSpPr bwMode="auto">
            <a:xfrm>
              <a:off x="6629400" y="5105400"/>
              <a:ext cx="609600" cy="320675"/>
              <a:chOff x="5410200" y="5105400"/>
              <a:chExt cx="609600" cy="320675"/>
            </a:xfrm>
          </p:grpSpPr>
          <p:sp>
            <p:nvSpPr>
              <p:cNvPr id="282" name="Rectangle 24"/>
              <p:cNvSpPr>
                <a:spLocks noChangeArrowheads="1"/>
              </p:cNvSpPr>
              <p:nvPr/>
            </p:nvSpPr>
            <p:spPr bwMode="auto">
              <a:xfrm>
                <a:off x="5410200" y="5105400"/>
                <a:ext cx="609600" cy="168275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PM</a:t>
                </a:r>
              </a:p>
            </p:txBody>
          </p:sp>
          <p:sp>
            <p:nvSpPr>
              <p:cNvPr id="283" name="Rectangle 24"/>
              <p:cNvSpPr>
                <a:spLocks noChangeArrowheads="1"/>
              </p:cNvSpPr>
              <p:nvPr/>
            </p:nvSpPr>
            <p:spPr bwMode="auto">
              <a:xfrm>
                <a:off x="5410200" y="5257800"/>
                <a:ext cx="609600" cy="1682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</p:grpSp>
        <p:grpSp>
          <p:nvGrpSpPr>
            <p:cNvPr id="273" name="Group 78"/>
            <p:cNvGrpSpPr>
              <a:grpSpLocks/>
            </p:cNvGrpSpPr>
            <p:nvPr/>
          </p:nvGrpSpPr>
          <p:grpSpPr bwMode="auto">
            <a:xfrm>
              <a:off x="6629400" y="6003925"/>
              <a:ext cx="609600" cy="320675"/>
              <a:chOff x="5410200" y="5105400"/>
              <a:chExt cx="609600" cy="320675"/>
            </a:xfrm>
          </p:grpSpPr>
          <p:sp>
            <p:nvSpPr>
              <p:cNvPr id="280" name="Rectangle 24"/>
              <p:cNvSpPr>
                <a:spLocks noChangeArrowheads="1"/>
              </p:cNvSpPr>
              <p:nvPr/>
            </p:nvSpPr>
            <p:spPr bwMode="auto">
              <a:xfrm>
                <a:off x="5410200" y="5105400"/>
                <a:ext cx="609600" cy="168275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PM</a:t>
                </a:r>
              </a:p>
            </p:txBody>
          </p:sp>
          <p:sp>
            <p:nvSpPr>
              <p:cNvPr id="281" name="Rectangle 24"/>
              <p:cNvSpPr>
                <a:spLocks noChangeArrowheads="1"/>
              </p:cNvSpPr>
              <p:nvPr/>
            </p:nvSpPr>
            <p:spPr bwMode="auto">
              <a:xfrm>
                <a:off x="5410200" y="5257800"/>
                <a:ext cx="609600" cy="1682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 dirty="0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</p:grpSp>
        <p:grpSp>
          <p:nvGrpSpPr>
            <p:cNvPr id="274" name="Group 79"/>
            <p:cNvGrpSpPr>
              <a:grpSpLocks/>
            </p:cNvGrpSpPr>
            <p:nvPr/>
          </p:nvGrpSpPr>
          <p:grpSpPr bwMode="auto">
            <a:xfrm>
              <a:off x="7848600" y="5105400"/>
              <a:ext cx="609600" cy="320675"/>
              <a:chOff x="5410200" y="5105400"/>
              <a:chExt cx="609600" cy="320675"/>
            </a:xfrm>
          </p:grpSpPr>
          <p:sp>
            <p:nvSpPr>
              <p:cNvPr id="278" name="Rectangle 24"/>
              <p:cNvSpPr>
                <a:spLocks noChangeArrowheads="1"/>
              </p:cNvSpPr>
              <p:nvPr/>
            </p:nvSpPr>
            <p:spPr bwMode="auto">
              <a:xfrm>
                <a:off x="5410200" y="5105400"/>
                <a:ext cx="609600" cy="168275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PM</a:t>
                </a:r>
              </a:p>
            </p:txBody>
          </p:sp>
          <p:sp>
            <p:nvSpPr>
              <p:cNvPr id="279" name="Rectangle 24"/>
              <p:cNvSpPr>
                <a:spLocks noChangeArrowheads="1"/>
              </p:cNvSpPr>
              <p:nvPr/>
            </p:nvSpPr>
            <p:spPr bwMode="auto">
              <a:xfrm>
                <a:off x="5410200" y="5257800"/>
                <a:ext cx="609600" cy="1682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</p:grpSp>
        <p:grpSp>
          <p:nvGrpSpPr>
            <p:cNvPr id="275" name="Group 80"/>
            <p:cNvGrpSpPr>
              <a:grpSpLocks/>
            </p:cNvGrpSpPr>
            <p:nvPr/>
          </p:nvGrpSpPr>
          <p:grpSpPr bwMode="auto">
            <a:xfrm>
              <a:off x="7848600" y="6003925"/>
              <a:ext cx="609600" cy="320675"/>
              <a:chOff x="5410200" y="5105400"/>
              <a:chExt cx="609600" cy="320675"/>
            </a:xfrm>
          </p:grpSpPr>
          <p:sp>
            <p:nvSpPr>
              <p:cNvPr id="276" name="Rectangle 24"/>
              <p:cNvSpPr>
                <a:spLocks noChangeArrowheads="1"/>
              </p:cNvSpPr>
              <p:nvPr/>
            </p:nvSpPr>
            <p:spPr bwMode="auto">
              <a:xfrm>
                <a:off x="5410200" y="5105400"/>
                <a:ext cx="609600" cy="168275"/>
              </a:xfrm>
              <a:prstGeom prst="rect">
                <a:avLst/>
              </a:prstGeom>
              <a:solidFill>
                <a:srgbClr val="FC01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PM</a:t>
                </a:r>
              </a:p>
            </p:txBody>
          </p:sp>
          <p:sp>
            <p:nvSpPr>
              <p:cNvPr id="277" name="Rectangle 24"/>
              <p:cNvSpPr>
                <a:spLocks noChangeArrowheads="1"/>
              </p:cNvSpPr>
              <p:nvPr/>
            </p:nvSpPr>
            <p:spPr bwMode="auto">
              <a:xfrm>
                <a:off x="5410200" y="5257800"/>
                <a:ext cx="609600" cy="16827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</p:grpSp>
      </p:grpSp>
      <p:sp>
        <p:nvSpPr>
          <p:cNvPr id="288" name="Rectangle 10"/>
          <p:cNvSpPr>
            <a:spLocks noChangeArrowheads="1"/>
          </p:cNvSpPr>
          <p:nvPr/>
        </p:nvSpPr>
        <p:spPr bwMode="auto">
          <a:xfrm>
            <a:off x="1595540" y="1051930"/>
            <a:ext cx="574598" cy="214529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89" name="Rectangle 16"/>
          <p:cNvSpPr>
            <a:spLocks noChangeArrowheads="1"/>
          </p:cNvSpPr>
          <p:nvPr/>
        </p:nvSpPr>
        <p:spPr bwMode="auto">
          <a:xfrm>
            <a:off x="2744736" y="1051930"/>
            <a:ext cx="574598" cy="214529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90" name="Rectangle 22"/>
          <p:cNvSpPr>
            <a:spLocks noChangeArrowheads="1"/>
          </p:cNvSpPr>
          <p:nvPr/>
        </p:nvSpPr>
        <p:spPr bwMode="auto">
          <a:xfrm>
            <a:off x="3893933" y="1051930"/>
            <a:ext cx="574598" cy="214529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1595540" y="1695516"/>
            <a:ext cx="2872991" cy="214529"/>
          </a:xfrm>
          <a:prstGeom prst="rect">
            <a:avLst/>
          </a:prstGeom>
          <a:solidFill>
            <a:srgbClr val="002087"/>
          </a:solidFill>
          <a:ln w="508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900" b="1" kern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92" name="Rectangle 30"/>
          <p:cNvSpPr>
            <a:spLocks noChangeArrowheads="1"/>
          </p:cNvSpPr>
          <p:nvPr/>
        </p:nvSpPr>
        <p:spPr bwMode="auto">
          <a:xfrm>
            <a:off x="1595540" y="2124573"/>
            <a:ext cx="574598" cy="21452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93" name="Rectangle 32"/>
          <p:cNvSpPr>
            <a:spLocks noChangeArrowheads="1"/>
          </p:cNvSpPr>
          <p:nvPr/>
        </p:nvSpPr>
        <p:spPr bwMode="auto">
          <a:xfrm>
            <a:off x="2744736" y="2124573"/>
            <a:ext cx="574598" cy="21452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94" name="Rectangle 34"/>
          <p:cNvSpPr>
            <a:spLocks noChangeArrowheads="1"/>
          </p:cNvSpPr>
          <p:nvPr/>
        </p:nvSpPr>
        <p:spPr bwMode="auto">
          <a:xfrm>
            <a:off x="3893933" y="2124573"/>
            <a:ext cx="574598" cy="21452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1595540" y="1480988"/>
            <a:ext cx="2872991" cy="214529"/>
          </a:xfrm>
          <a:prstGeom prst="rect">
            <a:avLst/>
          </a:prstGeom>
          <a:solidFill>
            <a:srgbClr val="002087"/>
          </a:solidFill>
          <a:ln w="508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900" b="1" kern="0" dirty="0">
              <a:solidFill>
                <a:srgbClr val="FFFFFF"/>
              </a:solidFill>
              <a:latin typeface="Arial" charset="0"/>
            </a:endParaRPr>
          </a:p>
        </p:txBody>
      </p:sp>
      <p:cxnSp>
        <p:nvCxnSpPr>
          <p:cNvPr id="296" name="Straight Connector 295"/>
          <p:cNvCxnSpPr/>
          <p:nvPr/>
        </p:nvCxnSpPr>
        <p:spPr>
          <a:xfrm>
            <a:off x="4899480" y="2231837"/>
            <a:ext cx="0" cy="3217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angle 296"/>
          <p:cNvSpPr>
            <a:spLocks noChangeArrowheads="1"/>
          </p:cNvSpPr>
          <p:nvPr/>
        </p:nvSpPr>
        <p:spPr bwMode="auto">
          <a:xfrm>
            <a:off x="912558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98" name="Rectangle 297"/>
          <p:cNvSpPr>
            <a:spLocks noChangeArrowheads="1"/>
          </p:cNvSpPr>
          <p:nvPr/>
        </p:nvSpPr>
        <p:spPr bwMode="auto">
          <a:xfrm>
            <a:off x="1160763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99" name="Rectangle 298"/>
          <p:cNvSpPr>
            <a:spLocks noChangeArrowheads="1"/>
          </p:cNvSpPr>
          <p:nvPr/>
        </p:nvSpPr>
        <p:spPr bwMode="auto">
          <a:xfrm>
            <a:off x="1408969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00" name="Rectangle 299"/>
          <p:cNvSpPr>
            <a:spLocks noChangeArrowheads="1"/>
          </p:cNvSpPr>
          <p:nvPr/>
        </p:nvSpPr>
        <p:spPr bwMode="auto">
          <a:xfrm>
            <a:off x="1657173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01" name="Rectangle 300"/>
          <p:cNvSpPr>
            <a:spLocks noChangeArrowheads="1"/>
          </p:cNvSpPr>
          <p:nvPr/>
        </p:nvSpPr>
        <p:spPr bwMode="auto">
          <a:xfrm>
            <a:off x="2153585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02" name="Rectangle 301"/>
          <p:cNvSpPr>
            <a:spLocks noChangeArrowheads="1"/>
          </p:cNvSpPr>
          <p:nvPr/>
        </p:nvSpPr>
        <p:spPr bwMode="auto">
          <a:xfrm>
            <a:off x="2401791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03" name="Rectangle 302"/>
          <p:cNvSpPr>
            <a:spLocks noChangeArrowheads="1"/>
          </p:cNvSpPr>
          <p:nvPr/>
        </p:nvSpPr>
        <p:spPr bwMode="auto">
          <a:xfrm>
            <a:off x="2649996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04" name="Rectangle 303"/>
          <p:cNvSpPr>
            <a:spLocks noChangeArrowheads="1"/>
          </p:cNvSpPr>
          <p:nvPr/>
        </p:nvSpPr>
        <p:spPr bwMode="auto">
          <a:xfrm>
            <a:off x="2898201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05" name="Rectangle 304"/>
          <p:cNvSpPr>
            <a:spLocks noChangeArrowheads="1"/>
          </p:cNvSpPr>
          <p:nvPr/>
        </p:nvSpPr>
        <p:spPr bwMode="auto">
          <a:xfrm>
            <a:off x="912558" y="3693082"/>
            <a:ext cx="868719" cy="2285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06" name="Rectangle 305"/>
          <p:cNvSpPr>
            <a:spLocks noChangeArrowheads="1"/>
          </p:cNvSpPr>
          <p:nvPr/>
        </p:nvSpPr>
        <p:spPr bwMode="auto">
          <a:xfrm>
            <a:off x="912558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07" name="Rectangle 306"/>
          <p:cNvSpPr>
            <a:spLocks noChangeArrowheads="1"/>
          </p:cNvSpPr>
          <p:nvPr/>
        </p:nvSpPr>
        <p:spPr bwMode="auto">
          <a:xfrm>
            <a:off x="1160763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08" name="Rectangle 307"/>
          <p:cNvSpPr>
            <a:spLocks noChangeArrowheads="1"/>
          </p:cNvSpPr>
          <p:nvPr/>
        </p:nvSpPr>
        <p:spPr bwMode="auto">
          <a:xfrm>
            <a:off x="1408969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09" name="Rectangle 308"/>
          <p:cNvSpPr>
            <a:spLocks noChangeArrowheads="1"/>
          </p:cNvSpPr>
          <p:nvPr/>
        </p:nvSpPr>
        <p:spPr bwMode="auto">
          <a:xfrm>
            <a:off x="1657173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10" name="Rectangle 309"/>
          <p:cNvSpPr>
            <a:spLocks noChangeArrowheads="1"/>
          </p:cNvSpPr>
          <p:nvPr/>
        </p:nvSpPr>
        <p:spPr bwMode="auto">
          <a:xfrm>
            <a:off x="2153585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11" name="Rectangle 310"/>
          <p:cNvSpPr>
            <a:spLocks noChangeArrowheads="1"/>
          </p:cNvSpPr>
          <p:nvPr/>
        </p:nvSpPr>
        <p:spPr bwMode="auto">
          <a:xfrm>
            <a:off x="2401791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12" name="Rectangle 311"/>
          <p:cNvSpPr>
            <a:spLocks noChangeArrowheads="1"/>
          </p:cNvSpPr>
          <p:nvPr/>
        </p:nvSpPr>
        <p:spPr bwMode="auto">
          <a:xfrm>
            <a:off x="2649996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13" name="Rectangle 312"/>
          <p:cNvSpPr>
            <a:spLocks noChangeArrowheads="1"/>
          </p:cNvSpPr>
          <p:nvPr/>
        </p:nvSpPr>
        <p:spPr bwMode="auto">
          <a:xfrm>
            <a:off x="2898201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14" name="Rectangle 313"/>
          <p:cNvSpPr>
            <a:spLocks noChangeArrowheads="1"/>
          </p:cNvSpPr>
          <p:nvPr/>
        </p:nvSpPr>
        <p:spPr bwMode="auto">
          <a:xfrm>
            <a:off x="2153585" y="3693082"/>
            <a:ext cx="2109747" cy="2285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BLD0</a:t>
            </a:r>
          </a:p>
        </p:txBody>
      </p:sp>
      <p:sp>
        <p:nvSpPr>
          <p:cNvPr id="315" name="Rectangle 314"/>
          <p:cNvSpPr>
            <a:spLocks noChangeArrowheads="1"/>
          </p:cNvSpPr>
          <p:nvPr/>
        </p:nvSpPr>
        <p:spPr bwMode="auto">
          <a:xfrm>
            <a:off x="3394612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16" name="Rectangle 315"/>
          <p:cNvSpPr>
            <a:spLocks noChangeArrowheads="1"/>
          </p:cNvSpPr>
          <p:nvPr/>
        </p:nvSpPr>
        <p:spPr bwMode="auto">
          <a:xfrm>
            <a:off x="3642819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17" name="Rectangle 316"/>
          <p:cNvSpPr>
            <a:spLocks noChangeArrowheads="1"/>
          </p:cNvSpPr>
          <p:nvPr/>
        </p:nvSpPr>
        <p:spPr bwMode="auto">
          <a:xfrm>
            <a:off x="3891023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18" name="Rectangle 317"/>
          <p:cNvSpPr>
            <a:spLocks noChangeArrowheads="1"/>
          </p:cNvSpPr>
          <p:nvPr/>
        </p:nvSpPr>
        <p:spPr bwMode="auto">
          <a:xfrm>
            <a:off x="4139229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19" name="Rectangle 318"/>
          <p:cNvSpPr>
            <a:spLocks noChangeArrowheads="1"/>
          </p:cNvSpPr>
          <p:nvPr/>
        </p:nvSpPr>
        <p:spPr bwMode="auto">
          <a:xfrm>
            <a:off x="4635640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20" name="Rectangle 319"/>
          <p:cNvSpPr>
            <a:spLocks noChangeArrowheads="1"/>
          </p:cNvSpPr>
          <p:nvPr/>
        </p:nvSpPr>
        <p:spPr bwMode="auto">
          <a:xfrm>
            <a:off x="4883845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21" name="Rectangle 320"/>
          <p:cNvSpPr>
            <a:spLocks noChangeArrowheads="1"/>
          </p:cNvSpPr>
          <p:nvPr/>
        </p:nvSpPr>
        <p:spPr bwMode="auto">
          <a:xfrm>
            <a:off x="5132050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22" name="Rectangle 321"/>
          <p:cNvSpPr>
            <a:spLocks noChangeArrowheads="1"/>
          </p:cNvSpPr>
          <p:nvPr/>
        </p:nvSpPr>
        <p:spPr bwMode="auto">
          <a:xfrm>
            <a:off x="5380257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23" name="Rectangle 322"/>
          <p:cNvSpPr>
            <a:spLocks noChangeArrowheads="1"/>
          </p:cNvSpPr>
          <p:nvPr/>
        </p:nvSpPr>
        <p:spPr bwMode="auto">
          <a:xfrm>
            <a:off x="3394612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24" name="Rectangle 323"/>
          <p:cNvSpPr>
            <a:spLocks noChangeArrowheads="1"/>
          </p:cNvSpPr>
          <p:nvPr/>
        </p:nvSpPr>
        <p:spPr bwMode="auto">
          <a:xfrm>
            <a:off x="3642819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25" name="Rectangle 324"/>
          <p:cNvSpPr>
            <a:spLocks noChangeArrowheads="1"/>
          </p:cNvSpPr>
          <p:nvPr/>
        </p:nvSpPr>
        <p:spPr bwMode="auto">
          <a:xfrm>
            <a:off x="3891023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26" name="Rectangle 325"/>
          <p:cNvSpPr>
            <a:spLocks noChangeArrowheads="1"/>
          </p:cNvSpPr>
          <p:nvPr/>
        </p:nvSpPr>
        <p:spPr bwMode="auto">
          <a:xfrm>
            <a:off x="4139229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27" name="Rectangle 326"/>
          <p:cNvSpPr>
            <a:spLocks noChangeArrowheads="1"/>
          </p:cNvSpPr>
          <p:nvPr/>
        </p:nvSpPr>
        <p:spPr bwMode="auto">
          <a:xfrm>
            <a:off x="4635640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28" name="Rectangle 327"/>
          <p:cNvSpPr>
            <a:spLocks noChangeArrowheads="1"/>
          </p:cNvSpPr>
          <p:nvPr/>
        </p:nvSpPr>
        <p:spPr bwMode="auto">
          <a:xfrm>
            <a:off x="4883845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29" name="Rectangle 328"/>
          <p:cNvSpPr>
            <a:spLocks noChangeArrowheads="1"/>
          </p:cNvSpPr>
          <p:nvPr/>
        </p:nvSpPr>
        <p:spPr bwMode="auto">
          <a:xfrm>
            <a:off x="5132050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30" name="Rectangle 329"/>
          <p:cNvSpPr>
            <a:spLocks noChangeArrowheads="1"/>
          </p:cNvSpPr>
          <p:nvPr/>
        </p:nvSpPr>
        <p:spPr bwMode="auto">
          <a:xfrm>
            <a:off x="5380257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31" name="Rectangle 330"/>
          <p:cNvSpPr>
            <a:spLocks noChangeArrowheads="1"/>
          </p:cNvSpPr>
          <p:nvPr/>
        </p:nvSpPr>
        <p:spPr bwMode="auto">
          <a:xfrm>
            <a:off x="5876667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32" name="Rectangle 331"/>
          <p:cNvSpPr>
            <a:spLocks noChangeArrowheads="1"/>
          </p:cNvSpPr>
          <p:nvPr/>
        </p:nvSpPr>
        <p:spPr bwMode="auto">
          <a:xfrm>
            <a:off x="6124872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33" name="Rectangle 332"/>
          <p:cNvSpPr>
            <a:spLocks noChangeArrowheads="1"/>
          </p:cNvSpPr>
          <p:nvPr/>
        </p:nvSpPr>
        <p:spPr bwMode="auto">
          <a:xfrm>
            <a:off x="6373078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34" name="Rectangle 333"/>
          <p:cNvSpPr>
            <a:spLocks noChangeArrowheads="1"/>
          </p:cNvSpPr>
          <p:nvPr/>
        </p:nvSpPr>
        <p:spPr bwMode="auto">
          <a:xfrm>
            <a:off x="6621283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35" name="Rectangle 334"/>
          <p:cNvSpPr>
            <a:spLocks noChangeArrowheads="1"/>
          </p:cNvSpPr>
          <p:nvPr/>
        </p:nvSpPr>
        <p:spPr bwMode="auto">
          <a:xfrm>
            <a:off x="7117694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36" name="Rectangle 335"/>
          <p:cNvSpPr>
            <a:spLocks noChangeArrowheads="1"/>
          </p:cNvSpPr>
          <p:nvPr/>
        </p:nvSpPr>
        <p:spPr bwMode="auto">
          <a:xfrm>
            <a:off x="7365900" y="3350330"/>
            <a:ext cx="124103" cy="2285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37" name="Rectangle 336"/>
          <p:cNvSpPr>
            <a:spLocks noChangeArrowheads="1"/>
          </p:cNvSpPr>
          <p:nvPr/>
        </p:nvSpPr>
        <p:spPr bwMode="auto">
          <a:xfrm>
            <a:off x="7117694" y="3693082"/>
            <a:ext cx="372309" cy="2285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38" name="Rectangle 337"/>
          <p:cNvSpPr>
            <a:spLocks noChangeArrowheads="1"/>
          </p:cNvSpPr>
          <p:nvPr/>
        </p:nvSpPr>
        <p:spPr bwMode="auto">
          <a:xfrm>
            <a:off x="5876667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39" name="Rectangle 338"/>
          <p:cNvSpPr>
            <a:spLocks noChangeArrowheads="1"/>
          </p:cNvSpPr>
          <p:nvPr/>
        </p:nvSpPr>
        <p:spPr bwMode="auto">
          <a:xfrm>
            <a:off x="6124872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40" name="Rectangle 339"/>
          <p:cNvSpPr>
            <a:spLocks noChangeArrowheads="1"/>
          </p:cNvSpPr>
          <p:nvPr/>
        </p:nvSpPr>
        <p:spPr bwMode="auto">
          <a:xfrm>
            <a:off x="6373078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41" name="Rectangle 340"/>
          <p:cNvSpPr>
            <a:spLocks noChangeArrowheads="1"/>
          </p:cNvSpPr>
          <p:nvPr/>
        </p:nvSpPr>
        <p:spPr bwMode="auto">
          <a:xfrm>
            <a:off x="6621283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42" name="Rectangle 341"/>
          <p:cNvSpPr>
            <a:spLocks noChangeArrowheads="1"/>
          </p:cNvSpPr>
          <p:nvPr/>
        </p:nvSpPr>
        <p:spPr bwMode="auto">
          <a:xfrm>
            <a:off x="7117694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43" name="Rectangle 342"/>
          <p:cNvSpPr>
            <a:spLocks noChangeArrowheads="1"/>
          </p:cNvSpPr>
          <p:nvPr/>
        </p:nvSpPr>
        <p:spPr bwMode="auto">
          <a:xfrm>
            <a:off x="7365900" y="4035834"/>
            <a:ext cx="124103" cy="2285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344" name="Rectangle 343"/>
          <p:cNvSpPr>
            <a:spLocks noChangeArrowheads="1"/>
          </p:cNvSpPr>
          <p:nvPr/>
        </p:nvSpPr>
        <p:spPr bwMode="auto">
          <a:xfrm>
            <a:off x="4635640" y="3693082"/>
            <a:ext cx="2109747" cy="2285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BLD0</a:t>
            </a:r>
          </a:p>
        </p:txBody>
      </p:sp>
      <p:sp>
        <p:nvSpPr>
          <p:cNvPr id="345" name="Rectangle 344"/>
          <p:cNvSpPr>
            <a:spLocks noChangeArrowheads="1"/>
          </p:cNvSpPr>
          <p:nvPr/>
        </p:nvSpPr>
        <p:spPr bwMode="auto">
          <a:xfrm>
            <a:off x="3163260" y="3921582"/>
            <a:ext cx="128044" cy="481339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cxnSp>
        <p:nvCxnSpPr>
          <p:cNvPr id="346" name="Straight Connector 345"/>
          <p:cNvCxnSpPr/>
          <p:nvPr/>
        </p:nvCxnSpPr>
        <p:spPr bwMode="auto">
          <a:xfrm>
            <a:off x="876036" y="4427257"/>
            <a:ext cx="6577445" cy="0"/>
          </a:xfrm>
          <a:prstGeom prst="line">
            <a:avLst/>
          </a:prstGeom>
          <a:solidFill>
            <a:schemeClr val="bg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47" name="TextBox 152"/>
          <p:cNvSpPr txBox="1"/>
          <p:nvPr/>
        </p:nvSpPr>
        <p:spPr>
          <a:xfrm>
            <a:off x="7549769" y="3324273"/>
            <a:ext cx="495687" cy="264372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prstClr val="black"/>
                </a:solidFill>
              </a:rPr>
              <a:t>WLD1</a:t>
            </a:r>
          </a:p>
        </p:txBody>
      </p:sp>
      <p:sp>
        <p:nvSpPr>
          <p:cNvPr id="348" name="TextBox 153"/>
          <p:cNvSpPr txBox="1"/>
          <p:nvPr/>
        </p:nvSpPr>
        <p:spPr>
          <a:xfrm>
            <a:off x="7559255" y="4026625"/>
            <a:ext cx="486201" cy="23771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prstClr val="black"/>
                </a:solidFill>
              </a:rPr>
              <a:t>WLD0</a:t>
            </a:r>
          </a:p>
        </p:txBody>
      </p:sp>
      <p:sp>
        <p:nvSpPr>
          <p:cNvPr id="349" name="Rectangle 348"/>
          <p:cNvSpPr>
            <a:spLocks noChangeArrowheads="1"/>
          </p:cNvSpPr>
          <p:nvPr/>
        </p:nvSpPr>
        <p:spPr bwMode="auto">
          <a:xfrm>
            <a:off x="5632277" y="3921582"/>
            <a:ext cx="128044" cy="481339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76667" y="1266459"/>
            <a:ext cx="2401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WL Length = 2K cells</a:t>
            </a:r>
          </a:p>
          <a:p>
            <a:r>
              <a:rPr lang="en-US" dirty="0" smtClean="0"/>
              <a:t> BL Length = 4K 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35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"/>
            <a:ext cx="7772400" cy="481262"/>
          </a:xfrm>
        </p:spPr>
        <p:txBody>
          <a:bodyPr/>
          <a:lstStyle/>
          <a:p>
            <a:r>
              <a:rPr lang="en-US" sz="3300" dirty="0" smtClean="0"/>
              <a:t>S15 PARTITION</a:t>
            </a:r>
            <a:endParaRPr lang="en-US" sz="3300" dirty="0"/>
          </a:p>
        </p:txBody>
      </p:sp>
      <p:sp>
        <p:nvSpPr>
          <p:cNvPr id="129" name="Rectangle 128"/>
          <p:cNvSpPr/>
          <p:nvPr/>
        </p:nvSpPr>
        <p:spPr>
          <a:xfrm>
            <a:off x="2868488" y="3434527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Rectangle 129"/>
          <p:cNvSpPr/>
          <p:nvPr/>
        </p:nvSpPr>
        <p:spPr>
          <a:xfrm rot="5400000">
            <a:off x="2425373" y="1039344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1440273" y="1034832"/>
            <a:ext cx="1022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BL Decoder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2622202" y="2122427"/>
            <a:ext cx="1321629" cy="1320536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3531763" y="3439659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4" name="Rectangle 133"/>
          <p:cNvSpPr/>
          <p:nvPr/>
        </p:nvSpPr>
        <p:spPr>
          <a:xfrm rot="16200000">
            <a:off x="2182775" y="2566679"/>
            <a:ext cx="1320536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5" name="Rectangle 134"/>
          <p:cNvSpPr/>
          <p:nvPr/>
        </p:nvSpPr>
        <p:spPr>
          <a:xfrm rot="5400000">
            <a:off x="2852878" y="2566679"/>
            <a:ext cx="1320536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2616928" y="3876821"/>
            <a:ext cx="1321629" cy="1320536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4190533" y="3442963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3950591" y="2122427"/>
            <a:ext cx="1321629" cy="1320536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4837879" y="3439659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3938557" y="3876821"/>
            <a:ext cx="1321629" cy="1320536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1" name="Rectangle 140"/>
          <p:cNvSpPr/>
          <p:nvPr/>
        </p:nvSpPr>
        <p:spPr>
          <a:xfrm rot="16200000">
            <a:off x="3491516" y="2566679"/>
            <a:ext cx="1320536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2" name="Rectangle 141"/>
          <p:cNvSpPr/>
          <p:nvPr/>
        </p:nvSpPr>
        <p:spPr>
          <a:xfrm rot="16200000">
            <a:off x="4830242" y="2566679"/>
            <a:ext cx="1320536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" name="Rectangle 142"/>
          <p:cNvSpPr/>
          <p:nvPr/>
        </p:nvSpPr>
        <p:spPr>
          <a:xfrm rot="16200000">
            <a:off x="4810534" y="4315943"/>
            <a:ext cx="1320536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4" name="Rectangle 143"/>
          <p:cNvSpPr/>
          <p:nvPr/>
        </p:nvSpPr>
        <p:spPr>
          <a:xfrm rot="16200000">
            <a:off x="3497553" y="4318405"/>
            <a:ext cx="1320536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5" name="Rectangle 144"/>
          <p:cNvSpPr/>
          <p:nvPr/>
        </p:nvSpPr>
        <p:spPr>
          <a:xfrm rot="16200000">
            <a:off x="2168895" y="4321073"/>
            <a:ext cx="1320536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6" name="Rectangle 145"/>
          <p:cNvSpPr/>
          <p:nvPr/>
        </p:nvSpPr>
        <p:spPr>
          <a:xfrm rot="5400000">
            <a:off x="2854167" y="4315942"/>
            <a:ext cx="1320536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7" name="Rectangle 146"/>
          <p:cNvSpPr/>
          <p:nvPr/>
        </p:nvSpPr>
        <p:spPr>
          <a:xfrm rot="5400000">
            <a:off x="4163916" y="4318405"/>
            <a:ext cx="1320536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8" name="Rectangle 147"/>
          <p:cNvSpPr/>
          <p:nvPr/>
        </p:nvSpPr>
        <p:spPr>
          <a:xfrm rot="5400000">
            <a:off x="4150632" y="2566679"/>
            <a:ext cx="1320536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9" name="Rectangle 148"/>
          <p:cNvSpPr/>
          <p:nvPr/>
        </p:nvSpPr>
        <p:spPr>
          <a:xfrm rot="5400000">
            <a:off x="6168402" y="2691423"/>
            <a:ext cx="1320536" cy="165675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6257473" y="3561295"/>
            <a:ext cx="662730" cy="17849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1" name="Rectangle 150"/>
          <p:cNvSpPr/>
          <p:nvPr/>
        </p:nvSpPr>
        <p:spPr>
          <a:xfrm rot="5400000">
            <a:off x="6197009" y="4452427"/>
            <a:ext cx="1320536" cy="165675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Rectangle 151"/>
          <p:cNvSpPr/>
          <p:nvPr/>
        </p:nvSpPr>
        <p:spPr>
          <a:xfrm rot="5400000">
            <a:off x="1513412" y="2696553"/>
            <a:ext cx="1320536" cy="165675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" name="Rectangle 152"/>
          <p:cNvSpPr/>
          <p:nvPr/>
        </p:nvSpPr>
        <p:spPr>
          <a:xfrm rot="5400000">
            <a:off x="1526246" y="4443990"/>
            <a:ext cx="1320536" cy="165675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2189360" y="3567340"/>
            <a:ext cx="662730" cy="17849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55" name="Straight Connector 154"/>
          <p:cNvCxnSpPr/>
          <p:nvPr/>
        </p:nvCxnSpPr>
        <p:spPr>
          <a:xfrm>
            <a:off x="2152476" y="2437648"/>
            <a:ext cx="1341858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56" name="Straight Connector 155"/>
          <p:cNvCxnSpPr/>
          <p:nvPr/>
        </p:nvCxnSpPr>
        <p:spPr>
          <a:xfrm>
            <a:off x="3523564" y="2437648"/>
            <a:ext cx="1341858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57" name="Straight Connector 156"/>
          <p:cNvCxnSpPr/>
          <p:nvPr/>
        </p:nvCxnSpPr>
        <p:spPr>
          <a:xfrm>
            <a:off x="2823405" y="2662935"/>
            <a:ext cx="1341858" cy="0"/>
          </a:xfrm>
          <a:prstGeom prst="line">
            <a:avLst/>
          </a:prstGeom>
          <a:noFill/>
          <a:ln w="28575" cap="flat" cmpd="sng" algn="ctr">
            <a:solidFill>
              <a:srgbClr val="C00000"/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58" name="Straight Connector 157"/>
          <p:cNvCxnSpPr/>
          <p:nvPr/>
        </p:nvCxnSpPr>
        <p:spPr>
          <a:xfrm>
            <a:off x="4194493" y="2662935"/>
            <a:ext cx="1341858" cy="0"/>
          </a:xfrm>
          <a:prstGeom prst="line">
            <a:avLst/>
          </a:prstGeom>
          <a:noFill/>
          <a:ln w="28575" cap="flat" cmpd="sng" algn="ctr">
            <a:solidFill>
              <a:srgbClr val="C00000"/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59" name="Straight Connector 158"/>
          <p:cNvCxnSpPr/>
          <p:nvPr/>
        </p:nvCxnSpPr>
        <p:spPr>
          <a:xfrm>
            <a:off x="2138997" y="4335638"/>
            <a:ext cx="1341858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60" name="Straight Connector 159"/>
          <p:cNvCxnSpPr/>
          <p:nvPr/>
        </p:nvCxnSpPr>
        <p:spPr>
          <a:xfrm>
            <a:off x="3510085" y="4335638"/>
            <a:ext cx="1341858" cy="0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61" name="Straight Connector 160"/>
          <p:cNvCxnSpPr/>
          <p:nvPr/>
        </p:nvCxnSpPr>
        <p:spPr>
          <a:xfrm>
            <a:off x="2809926" y="4560925"/>
            <a:ext cx="1341858" cy="0"/>
          </a:xfrm>
          <a:prstGeom prst="line">
            <a:avLst/>
          </a:prstGeom>
          <a:noFill/>
          <a:ln w="28575" cap="flat" cmpd="sng" algn="ctr">
            <a:solidFill>
              <a:srgbClr val="C00000"/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62" name="Straight Connector 161"/>
          <p:cNvCxnSpPr/>
          <p:nvPr/>
        </p:nvCxnSpPr>
        <p:spPr>
          <a:xfrm>
            <a:off x="4181014" y="4560925"/>
            <a:ext cx="1341858" cy="0"/>
          </a:xfrm>
          <a:prstGeom prst="line">
            <a:avLst/>
          </a:prstGeom>
          <a:noFill/>
          <a:ln w="28575" cap="flat" cmpd="sng" algn="ctr">
            <a:solidFill>
              <a:srgbClr val="C00000"/>
            </a:solidFill>
            <a:prstDash val="solid"/>
            <a:headEnd type="arrow" w="med" len="med"/>
            <a:tailEnd type="arrow" w="med" len="med"/>
          </a:ln>
          <a:effectLst/>
        </p:spPr>
      </p:cxnSp>
      <p:cxnSp>
        <p:nvCxnSpPr>
          <p:cNvPr id="163" name="Straight Connector 162"/>
          <p:cNvCxnSpPr/>
          <p:nvPr/>
        </p:nvCxnSpPr>
        <p:spPr>
          <a:xfrm>
            <a:off x="3810119" y="2113991"/>
            <a:ext cx="0" cy="3064669"/>
          </a:xfrm>
          <a:prstGeom prst="line">
            <a:avLst/>
          </a:prstGeom>
          <a:noFill/>
          <a:ln w="28575" cap="flat" cmpd="sng" algn="ctr">
            <a:solidFill>
              <a:srgbClr val="7030A0"/>
            </a:solidFill>
            <a:prstDash val="solid"/>
            <a:headEnd type="arrow" w="med" len="med"/>
            <a:tailEnd type="arrow" w="med" len="med"/>
          </a:ln>
          <a:effectLst/>
        </p:spPr>
      </p:cxnSp>
      <p:sp>
        <p:nvSpPr>
          <p:cNvPr id="164" name="Rectangle 163"/>
          <p:cNvSpPr/>
          <p:nvPr/>
        </p:nvSpPr>
        <p:spPr>
          <a:xfrm rot="5400000">
            <a:off x="4708835" y="1038810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5" name="Rectangle 164"/>
          <p:cNvSpPr/>
          <p:nvPr/>
        </p:nvSpPr>
        <p:spPr>
          <a:xfrm rot="5400000">
            <a:off x="7311466" y="1039344"/>
            <a:ext cx="662730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314608" y="1098496"/>
            <a:ext cx="1965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latin typeface="Calibri"/>
              </a:rPr>
              <a:t>W</a:t>
            </a: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L Decoder Deck0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5838620" y="1096219"/>
            <a:ext cx="1965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latin typeface="Calibri"/>
              </a:rPr>
              <a:t>W</a:t>
            </a:r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L Decoder Deck1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8" name="Isosceles Triangle 167"/>
          <p:cNvSpPr/>
          <p:nvPr/>
        </p:nvSpPr>
        <p:spPr>
          <a:xfrm>
            <a:off x="2815193" y="2460080"/>
            <a:ext cx="57697" cy="47022"/>
          </a:xfrm>
          <a:prstGeom prst="triangl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9" name="Isosceles Triangle 168"/>
          <p:cNvSpPr/>
          <p:nvPr/>
        </p:nvSpPr>
        <p:spPr>
          <a:xfrm>
            <a:off x="4109319" y="2462986"/>
            <a:ext cx="57697" cy="47022"/>
          </a:xfrm>
          <a:prstGeom prst="triangl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0" name="Isosceles Triangle 169"/>
          <p:cNvSpPr/>
          <p:nvPr/>
        </p:nvSpPr>
        <p:spPr>
          <a:xfrm>
            <a:off x="4791815" y="2682766"/>
            <a:ext cx="57697" cy="47022"/>
          </a:xfrm>
          <a:prstGeom prst="triangle">
            <a:avLst/>
          </a:prstGeom>
          <a:solidFill>
            <a:srgbClr val="C0504D"/>
          </a:solidFill>
          <a:ln w="254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1" name="Isosceles Triangle 170"/>
          <p:cNvSpPr/>
          <p:nvPr/>
        </p:nvSpPr>
        <p:spPr>
          <a:xfrm>
            <a:off x="3480855" y="2682766"/>
            <a:ext cx="57697" cy="47022"/>
          </a:xfrm>
          <a:prstGeom prst="triangle">
            <a:avLst/>
          </a:prstGeom>
          <a:solidFill>
            <a:srgbClr val="C0504D"/>
          </a:solidFill>
          <a:ln w="254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2" name="Isosceles Triangle 171"/>
          <p:cNvSpPr/>
          <p:nvPr/>
        </p:nvSpPr>
        <p:spPr>
          <a:xfrm rot="16200000">
            <a:off x="3816207" y="3617924"/>
            <a:ext cx="57697" cy="47022"/>
          </a:xfrm>
          <a:prstGeom prst="triangle">
            <a:avLst/>
          </a:prstGeom>
          <a:solidFill>
            <a:srgbClr val="C0504D"/>
          </a:solidFill>
          <a:ln w="25400" cap="flat" cmpd="sng" algn="ctr">
            <a:solidFill>
              <a:srgbClr val="7030A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3" name="Left Brace 172"/>
          <p:cNvSpPr/>
          <p:nvPr/>
        </p:nvSpPr>
        <p:spPr>
          <a:xfrm rot="16200000">
            <a:off x="3320252" y="4949346"/>
            <a:ext cx="251925" cy="1188251"/>
          </a:xfrm>
          <a:prstGeom prst="leftBrace">
            <a:avLst/>
          </a:prstGeom>
          <a:noFill/>
          <a:ln w="127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" name="Left Brace 173"/>
          <p:cNvSpPr/>
          <p:nvPr/>
        </p:nvSpPr>
        <p:spPr>
          <a:xfrm rot="16200000">
            <a:off x="4644869" y="4967133"/>
            <a:ext cx="257065" cy="1157814"/>
          </a:xfrm>
          <a:prstGeom prst="leftBrace">
            <a:avLst/>
          </a:prstGeom>
          <a:noFill/>
          <a:ln w="127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5" name="Left Brace 174"/>
          <p:cNvSpPr/>
          <p:nvPr/>
        </p:nvSpPr>
        <p:spPr>
          <a:xfrm rot="16200000">
            <a:off x="2316416" y="5204770"/>
            <a:ext cx="251923" cy="677404"/>
          </a:xfrm>
          <a:prstGeom prst="leftBrace">
            <a:avLst/>
          </a:prstGeom>
          <a:noFill/>
          <a:ln w="127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6" name="Left Brace 175"/>
          <p:cNvSpPr/>
          <p:nvPr/>
        </p:nvSpPr>
        <p:spPr>
          <a:xfrm rot="16200000">
            <a:off x="6432752" y="5204770"/>
            <a:ext cx="251923" cy="677404"/>
          </a:xfrm>
          <a:prstGeom prst="leftBrace">
            <a:avLst/>
          </a:prstGeom>
          <a:noFill/>
          <a:ln w="127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3059059" y="5674573"/>
            <a:ext cx="751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Tile 0 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4397871" y="5684593"/>
            <a:ext cx="751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Tile 1 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6235950" y="5674573"/>
            <a:ext cx="11406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Term Tile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1987898" y="5663162"/>
            <a:ext cx="11406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alibri"/>
              </a:rPr>
              <a:t>Term Tile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81" name="Straight Connector 180"/>
          <p:cNvCxnSpPr/>
          <p:nvPr/>
        </p:nvCxnSpPr>
        <p:spPr>
          <a:xfrm>
            <a:off x="5883088" y="2729788"/>
            <a:ext cx="632012" cy="0"/>
          </a:xfrm>
          <a:prstGeom prst="line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ysDot"/>
          </a:ln>
          <a:effectLst/>
        </p:spPr>
      </p:cxnSp>
      <p:cxnSp>
        <p:nvCxnSpPr>
          <p:cNvPr id="182" name="Straight Connector 181"/>
          <p:cNvCxnSpPr/>
          <p:nvPr/>
        </p:nvCxnSpPr>
        <p:spPr>
          <a:xfrm>
            <a:off x="5883088" y="4545272"/>
            <a:ext cx="632012" cy="0"/>
          </a:xfrm>
          <a:prstGeom prst="line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ysDot"/>
          </a:ln>
          <a:effectLst/>
        </p:spPr>
      </p:cxnSp>
    </p:spTree>
    <p:extLst>
      <p:ext uri="{BB962C8B-B14F-4D97-AF65-F5344CB8AC3E}">
        <p14:creationId xmlns:p14="http://schemas.microsoft.com/office/powerpoint/2010/main" val="376903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"/>
            <a:ext cx="7772400" cy="481262"/>
          </a:xfrm>
        </p:spPr>
        <p:txBody>
          <a:bodyPr/>
          <a:lstStyle/>
          <a:p>
            <a:r>
              <a:rPr lang="en-US" sz="3300" dirty="0" smtClean="0"/>
              <a:t>S26 ARRAY STACK</a:t>
            </a:r>
            <a:endParaRPr lang="en-US" sz="330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98143" y="2832582"/>
            <a:ext cx="2066946" cy="2116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WLD0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98143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41313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784484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27653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513994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757164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000334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243504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98143" y="3467386"/>
            <a:ext cx="851095" cy="2116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298143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541313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784484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27653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513994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757164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000334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243504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298143" y="4102190"/>
            <a:ext cx="2066946" cy="2116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WLD0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513994" y="3467386"/>
            <a:ext cx="2066946" cy="2116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WLD1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729845" y="2832582"/>
            <a:ext cx="2066946" cy="2116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WLD0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729845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973015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4216185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4459355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945696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188865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432035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675206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3729845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3973015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4216185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4459355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945696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188865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5432035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5675206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729845" y="4102190"/>
            <a:ext cx="2066946" cy="2116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WLD0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161546" y="2832582"/>
            <a:ext cx="1580606" cy="2116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WLD0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161546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404716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6647886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6891057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7377396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7620567" y="3149984"/>
            <a:ext cx="121585" cy="211601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7377396" y="3467386"/>
            <a:ext cx="364756" cy="2116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1546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04716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647886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6891057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7377396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7620567" y="3784788"/>
            <a:ext cx="121585" cy="211601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6161546" y="4102190"/>
            <a:ext cx="1580606" cy="2116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WLD0</a:t>
            </a: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4945696" y="3467386"/>
            <a:ext cx="2066946" cy="21160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WLD1</a:t>
            </a: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3486674" y="3678987"/>
            <a:ext cx="121585" cy="846405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5918376" y="3678987"/>
            <a:ext cx="121585" cy="846405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4702525" y="3044183"/>
            <a:ext cx="121585" cy="1058006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270824" y="3044183"/>
            <a:ext cx="121585" cy="1058006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7134227" y="3044183"/>
            <a:ext cx="121585" cy="1058006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7134227" y="4313791"/>
            <a:ext cx="121585" cy="2116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4702525" y="4313791"/>
            <a:ext cx="121585" cy="2116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2270824" y="4313791"/>
            <a:ext cx="121585" cy="211601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1298143" y="4525392"/>
            <a:ext cx="6444009" cy="0"/>
          </a:xfrm>
          <a:prstGeom prst="line">
            <a:avLst/>
          </a:prstGeom>
          <a:solidFill>
            <a:schemeClr val="bg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7800706" y="3159071"/>
            <a:ext cx="549371" cy="202514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defTabSz="457200"/>
            <a:r>
              <a:rPr lang="en-US" sz="1100" dirty="0">
                <a:solidFill>
                  <a:prstClr val="black"/>
                </a:solidFill>
              </a:rPr>
              <a:t>BLD1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809999" y="3776260"/>
            <a:ext cx="418494" cy="220129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defTabSz="457200"/>
            <a:r>
              <a:rPr lang="en-US" sz="1100" dirty="0">
                <a:solidFill>
                  <a:prstClr val="black"/>
                </a:solidFill>
              </a:rPr>
              <a:t>BLD0</a:t>
            </a:r>
          </a:p>
        </p:txBody>
      </p:sp>
      <p:cxnSp>
        <p:nvCxnSpPr>
          <p:cNvPr id="73" name="Straight Arrow Connector 40"/>
          <p:cNvCxnSpPr>
            <a:cxnSpLocks noChangeShapeType="1"/>
          </p:cNvCxnSpPr>
          <p:nvPr/>
        </p:nvCxnSpPr>
        <p:spPr bwMode="auto">
          <a:xfrm flipH="1">
            <a:off x="4342696" y="2215387"/>
            <a:ext cx="361341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" name="Straight Arrow Connector 41"/>
          <p:cNvCxnSpPr>
            <a:cxnSpLocks noChangeShapeType="1"/>
          </p:cNvCxnSpPr>
          <p:nvPr/>
        </p:nvCxnSpPr>
        <p:spPr bwMode="auto">
          <a:xfrm flipH="1">
            <a:off x="4342696" y="1486806"/>
            <a:ext cx="481789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" name="Straight Arrow Connector 46"/>
          <p:cNvCxnSpPr>
            <a:cxnSpLocks noChangeShapeType="1"/>
          </p:cNvCxnSpPr>
          <p:nvPr/>
        </p:nvCxnSpPr>
        <p:spPr bwMode="auto">
          <a:xfrm flipV="1">
            <a:off x="4704039" y="758226"/>
            <a:ext cx="0" cy="1655864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Straight Arrow Connector 47"/>
          <p:cNvCxnSpPr>
            <a:cxnSpLocks noChangeShapeType="1"/>
          </p:cNvCxnSpPr>
          <p:nvPr/>
        </p:nvCxnSpPr>
        <p:spPr bwMode="auto">
          <a:xfrm flipV="1">
            <a:off x="4824485" y="1486806"/>
            <a:ext cx="0" cy="927284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" name="Rectangle 76"/>
          <p:cNvSpPr/>
          <p:nvPr/>
        </p:nvSpPr>
        <p:spPr bwMode="auto">
          <a:xfrm>
            <a:off x="1933750" y="2273713"/>
            <a:ext cx="2408945" cy="112849"/>
          </a:xfrm>
          <a:prstGeom prst="rect">
            <a:avLst/>
          </a:prstGeom>
          <a:solidFill>
            <a:srgbClr val="FFFFFF">
              <a:lumMod val="50000"/>
            </a:srgbClr>
          </a:solidFill>
          <a:ln w="508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Isolation</a:t>
            </a:r>
          </a:p>
        </p:txBody>
      </p:sp>
      <p:cxnSp>
        <p:nvCxnSpPr>
          <p:cNvPr id="78" name="Straight Arrow Connector 53"/>
          <p:cNvCxnSpPr>
            <a:cxnSpLocks noChangeShapeType="1"/>
          </p:cNvCxnSpPr>
          <p:nvPr/>
        </p:nvCxnSpPr>
        <p:spPr bwMode="auto">
          <a:xfrm flipH="1">
            <a:off x="1346570" y="2414091"/>
            <a:ext cx="3839257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" name="Straight Arrow Connector 69"/>
          <p:cNvCxnSpPr>
            <a:cxnSpLocks noChangeShapeType="1"/>
          </p:cNvCxnSpPr>
          <p:nvPr/>
        </p:nvCxnSpPr>
        <p:spPr bwMode="auto">
          <a:xfrm flipH="1">
            <a:off x="4321367" y="758226"/>
            <a:ext cx="382671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Straight Arrow Connector 57"/>
          <p:cNvCxnSpPr>
            <a:cxnSpLocks noChangeShapeType="1"/>
          </p:cNvCxnSpPr>
          <p:nvPr/>
        </p:nvCxnSpPr>
        <p:spPr bwMode="auto">
          <a:xfrm>
            <a:off x="1451962" y="1089399"/>
            <a:ext cx="481789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" name="Straight Arrow Connector 72"/>
          <p:cNvCxnSpPr>
            <a:cxnSpLocks noChangeShapeType="1"/>
          </p:cNvCxnSpPr>
          <p:nvPr/>
        </p:nvCxnSpPr>
        <p:spPr bwMode="auto">
          <a:xfrm>
            <a:off x="1572409" y="1884214"/>
            <a:ext cx="361341" cy="0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" name="Straight Arrow Connector 73"/>
          <p:cNvCxnSpPr>
            <a:cxnSpLocks noChangeShapeType="1"/>
          </p:cNvCxnSpPr>
          <p:nvPr/>
        </p:nvCxnSpPr>
        <p:spPr bwMode="auto">
          <a:xfrm flipV="1">
            <a:off x="1572409" y="1884214"/>
            <a:ext cx="0" cy="529877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" name="Straight Arrow Connector 74"/>
          <p:cNvCxnSpPr>
            <a:cxnSpLocks noChangeShapeType="1"/>
          </p:cNvCxnSpPr>
          <p:nvPr/>
        </p:nvCxnSpPr>
        <p:spPr bwMode="auto">
          <a:xfrm flipV="1">
            <a:off x="1451962" y="1089399"/>
            <a:ext cx="0" cy="1324691"/>
          </a:xfrm>
          <a:prstGeom prst="straightConnector1">
            <a:avLst/>
          </a:prstGeom>
          <a:noFill/>
          <a:ln w="508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Rectangle 51"/>
          <p:cNvSpPr>
            <a:spLocks noChangeArrowheads="1"/>
          </p:cNvSpPr>
          <p:nvPr/>
        </p:nvSpPr>
        <p:spPr bwMode="auto">
          <a:xfrm>
            <a:off x="1352843" y="2414091"/>
            <a:ext cx="1385145" cy="153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FFFFFF"/>
                </a:solidFill>
                <a:latin typeface="Arial" charset="0"/>
              </a:rPr>
              <a:t>2 BL </a:t>
            </a:r>
            <a:r>
              <a:rPr lang="en-US" sz="900" b="1" dirty="0" smtClean="0">
                <a:solidFill>
                  <a:srgbClr val="FFFFFF"/>
                </a:solidFill>
                <a:latin typeface="Arial" charset="0"/>
              </a:rPr>
              <a:t>Drivers</a:t>
            </a: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5" name="Rectangle 51"/>
          <p:cNvSpPr>
            <a:spLocks noChangeArrowheads="1"/>
          </p:cNvSpPr>
          <p:nvPr/>
        </p:nvSpPr>
        <p:spPr bwMode="auto">
          <a:xfrm>
            <a:off x="3808210" y="2414091"/>
            <a:ext cx="1385145" cy="153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FFFFFF"/>
                </a:solidFill>
                <a:latin typeface="Arial" charset="0"/>
              </a:rPr>
              <a:t>2 WL </a:t>
            </a:r>
            <a:r>
              <a:rPr lang="en-US" sz="900" b="1" dirty="0" smtClean="0">
                <a:solidFill>
                  <a:srgbClr val="FFFFFF"/>
                </a:solidFill>
                <a:latin typeface="Arial" charset="0"/>
              </a:rPr>
              <a:t>Drivers</a:t>
            </a:r>
            <a:endParaRPr lang="en-US" sz="900" b="1" dirty="0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86" name="Group 1"/>
          <p:cNvGrpSpPr>
            <a:grpSpLocks/>
          </p:cNvGrpSpPr>
          <p:nvPr/>
        </p:nvGrpSpPr>
        <p:grpSpPr bwMode="auto">
          <a:xfrm>
            <a:off x="1933750" y="824461"/>
            <a:ext cx="2408945" cy="1324691"/>
            <a:chOff x="5410200" y="3276600"/>
            <a:chExt cx="3048000" cy="3048000"/>
          </a:xfrm>
        </p:grpSpPr>
        <p:grpSp>
          <p:nvGrpSpPr>
            <p:cNvPr id="103" name="Group 52"/>
            <p:cNvGrpSpPr>
              <a:grpSpLocks/>
            </p:cNvGrpSpPr>
            <p:nvPr/>
          </p:nvGrpSpPr>
          <p:grpSpPr bwMode="auto">
            <a:xfrm>
              <a:off x="5410200" y="5105400"/>
              <a:ext cx="3048000" cy="1219200"/>
              <a:chOff x="5410200" y="5105400"/>
              <a:chExt cx="3048000" cy="1219200"/>
            </a:xfrm>
          </p:grpSpPr>
          <p:grpSp>
            <p:nvGrpSpPr>
              <p:cNvPr id="123" name="Group 75"/>
              <p:cNvGrpSpPr>
                <a:grpSpLocks/>
              </p:cNvGrpSpPr>
              <p:nvPr/>
            </p:nvGrpSpPr>
            <p:grpSpPr bwMode="auto">
              <a:xfrm>
                <a:off x="5410200" y="5105400"/>
                <a:ext cx="609600" cy="320675"/>
                <a:chOff x="5410200" y="5105400"/>
                <a:chExt cx="609600" cy="320675"/>
              </a:xfrm>
            </p:grpSpPr>
            <p:sp>
              <p:nvSpPr>
                <p:cNvPr id="139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40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24" name="Group 76"/>
              <p:cNvGrpSpPr>
                <a:grpSpLocks/>
              </p:cNvGrpSpPr>
              <p:nvPr/>
            </p:nvGrpSpPr>
            <p:grpSpPr bwMode="auto">
              <a:xfrm>
                <a:off x="5410200" y="6003925"/>
                <a:ext cx="609600" cy="320675"/>
                <a:chOff x="5410200" y="5105400"/>
                <a:chExt cx="609600" cy="320675"/>
              </a:xfrm>
            </p:grpSpPr>
            <p:sp>
              <p:nvSpPr>
                <p:cNvPr id="137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38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25" name="Group 77"/>
              <p:cNvGrpSpPr>
                <a:grpSpLocks/>
              </p:cNvGrpSpPr>
              <p:nvPr/>
            </p:nvGrpSpPr>
            <p:grpSpPr bwMode="auto">
              <a:xfrm>
                <a:off x="6629400" y="5105400"/>
                <a:ext cx="609600" cy="320675"/>
                <a:chOff x="5410200" y="5105400"/>
                <a:chExt cx="609600" cy="320675"/>
              </a:xfrm>
            </p:grpSpPr>
            <p:sp>
              <p:nvSpPr>
                <p:cNvPr id="135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36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26" name="Group 78"/>
              <p:cNvGrpSpPr>
                <a:grpSpLocks/>
              </p:cNvGrpSpPr>
              <p:nvPr/>
            </p:nvGrpSpPr>
            <p:grpSpPr bwMode="auto">
              <a:xfrm>
                <a:off x="6629400" y="6003925"/>
                <a:ext cx="609600" cy="320675"/>
                <a:chOff x="5410200" y="5105400"/>
                <a:chExt cx="609600" cy="320675"/>
              </a:xfrm>
            </p:grpSpPr>
            <p:sp>
              <p:nvSpPr>
                <p:cNvPr id="133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34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 dirty="0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27" name="Group 79"/>
              <p:cNvGrpSpPr>
                <a:grpSpLocks/>
              </p:cNvGrpSpPr>
              <p:nvPr/>
            </p:nvGrpSpPr>
            <p:grpSpPr bwMode="auto">
              <a:xfrm>
                <a:off x="7848600" y="5105400"/>
                <a:ext cx="609600" cy="320675"/>
                <a:chOff x="5410200" y="5105400"/>
                <a:chExt cx="609600" cy="320675"/>
              </a:xfrm>
            </p:grpSpPr>
            <p:sp>
              <p:nvSpPr>
                <p:cNvPr id="131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32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28" name="Group 80"/>
              <p:cNvGrpSpPr>
                <a:grpSpLocks/>
              </p:cNvGrpSpPr>
              <p:nvPr/>
            </p:nvGrpSpPr>
            <p:grpSpPr bwMode="auto">
              <a:xfrm>
                <a:off x="7848600" y="6003925"/>
                <a:ext cx="609600" cy="320675"/>
                <a:chOff x="5410200" y="5105400"/>
                <a:chExt cx="609600" cy="320675"/>
              </a:xfrm>
            </p:grpSpPr>
            <p:sp>
              <p:nvSpPr>
                <p:cNvPr id="129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30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</p:grpSp>
        <p:grpSp>
          <p:nvGrpSpPr>
            <p:cNvPr id="104" name="Group 53"/>
            <p:cNvGrpSpPr>
              <a:grpSpLocks/>
            </p:cNvGrpSpPr>
            <p:nvPr/>
          </p:nvGrpSpPr>
          <p:grpSpPr bwMode="auto">
            <a:xfrm>
              <a:off x="5410200" y="3276600"/>
              <a:ext cx="3048000" cy="1219200"/>
              <a:chOff x="5410200" y="5105400"/>
              <a:chExt cx="3048000" cy="1219200"/>
            </a:xfrm>
          </p:grpSpPr>
          <p:grpSp>
            <p:nvGrpSpPr>
              <p:cNvPr id="105" name="Group 54"/>
              <p:cNvGrpSpPr>
                <a:grpSpLocks/>
              </p:cNvGrpSpPr>
              <p:nvPr/>
            </p:nvGrpSpPr>
            <p:grpSpPr bwMode="auto">
              <a:xfrm>
                <a:off x="5410200" y="5105400"/>
                <a:ext cx="609600" cy="320675"/>
                <a:chOff x="5410200" y="5105400"/>
                <a:chExt cx="609600" cy="320675"/>
              </a:xfrm>
            </p:grpSpPr>
            <p:sp>
              <p:nvSpPr>
                <p:cNvPr id="121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22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 dirty="0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06" name="Group 55"/>
              <p:cNvGrpSpPr>
                <a:grpSpLocks/>
              </p:cNvGrpSpPr>
              <p:nvPr/>
            </p:nvGrpSpPr>
            <p:grpSpPr bwMode="auto">
              <a:xfrm>
                <a:off x="5410200" y="6003925"/>
                <a:ext cx="609600" cy="320675"/>
                <a:chOff x="5410200" y="5105400"/>
                <a:chExt cx="609600" cy="320675"/>
              </a:xfrm>
            </p:grpSpPr>
            <p:sp>
              <p:nvSpPr>
                <p:cNvPr id="119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20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07" name="Group 56"/>
              <p:cNvGrpSpPr>
                <a:grpSpLocks/>
              </p:cNvGrpSpPr>
              <p:nvPr/>
            </p:nvGrpSpPr>
            <p:grpSpPr bwMode="auto">
              <a:xfrm>
                <a:off x="6629400" y="5105400"/>
                <a:ext cx="609600" cy="320675"/>
                <a:chOff x="5410200" y="5105400"/>
                <a:chExt cx="609600" cy="320675"/>
              </a:xfrm>
            </p:grpSpPr>
            <p:sp>
              <p:nvSpPr>
                <p:cNvPr id="117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18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 dirty="0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08" name="Group 57"/>
              <p:cNvGrpSpPr>
                <a:grpSpLocks/>
              </p:cNvGrpSpPr>
              <p:nvPr/>
            </p:nvGrpSpPr>
            <p:grpSpPr bwMode="auto">
              <a:xfrm>
                <a:off x="6629400" y="6003925"/>
                <a:ext cx="609600" cy="320675"/>
                <a:chOff x="5410200" y="5105400"/>
                <a:chExt cx="609600" cy="320675"/>
              </a:xfrm>
            </p:grpSpPr>
            <p:sp>
              <p:nvSpPr>
                <p:cNvPr id="115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16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09" name="Group 58"/>
              <p:cNvGrpSpPr>
                <a:grpSpLocks/>
              </p:cNvGrpSpPr>
              <p:nvPr/>
            </p:nvGrpSpPr>
            <p:grpSpPr bwMode="auto">
              <a:xfrm>
                <a:off x="7848600" y="5105400"/>
                <a:ext cx="609600" cy="320675"/>
                <a:chOff x="5410200" y="5105400"/>
                <a:chExt cx="609600" cy="320675"/>
              </a:xfrm>
            </p:grpSpPr>
            <p:sp>
              <p:nvSpPr>
                <p:cNvPr id="113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14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  <p:grpSp>
            <p:nvGrpSpPr>
              <p:cNvPr id="110" name="Group 60"/>
              <p:cNvGrpSpPr>
                <a:grpSpLocks/>
              </p:cNvGrpSpPr>
              <p:nvPr/>
            </p:nvGrpSpPr>
            <p:grpSpPr bwMode="auto">
              <a:xfrm>
                <a:off x="7848600" y="6003925"/>
                <a:ext cx="609600" cy="320675"/>
                <a:chOff x="5410200" y="5105400"/>
                <a:chExt cx="609600" cy="320675"/>
              </a:xfrm>
            </p:grpSpPr>
            <p:sp>
              <p:nvSpPr>
                <p:cNvPr id="111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105400"/>
                  <a:ext cx="609600" cy="168275"/>
                </a:xfrm>
                <a:prstGeom prst="rect">
                  <a:avLst/>
                </a:prstGeom>
                <a:solidFill>
                  <a:srgbClr val="FC01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50800" algn="ctr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PM</a:t>
                  </a:r>
                </a:p>
              </p:txBody>
            </p:sp>
            <p:sp>
              <p:nvSpPr>
                <p:cNvPr id="112" name="Rectangle 24"/>
                <p:cNvSpPr>
                  <a:spLocks noChangeArrowheads="1"/>
                </p:cNvSpPr>
                <p:nvPr/>
              </p:nvSpPr>
              <p:spPr bwMode="auto">
                <a:xfrm>
                  <a:off x="5410200" y="5257800"/>
                  <a:ext cx="609600" cy="168275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 defTabSz="914400" eaLnBrk="0" fontAlgn="base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600" b="1">
                      <a:solidFill>
                        <a:srgbClr val="FFFFFF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SD</a:t>
                  </a:r>
                </a:p>
              </p:txBody>
            </p:sp>
          </p:grpSp>
        </p:grpSp>
      </p:grpSp>
      <p:sp>
        <p:nvSpPr>
          <p:cNvPr id="87" name="Rectangle 10"/>
          <p:cNvSpPr>
            <a:spLocks noChangeArrowheads="1"/>
          </p:cNvSpPr>
          <p:nvPr/>
        </p:nvSpPr>
        <p:spPr bwMode="auto">
          <a:xfrm>
            <a:off x="1933750" y="1486806"/>
            <a:ext cx="481789" cy="132469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16"/>
          <p:cNvSpPr>
            <a:spLocks noChangeArrowheads="1"/>
          </p:cNvSpPr>
          <p:nvPr/>
        </p:nvSpPr>
        <p:spPr bwMode="auto">
          <a:xfrm>
            <a:off x="2897329" y="1486806"/>
            <a:ext cx="481789" cy="132469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Rectangle 22"/>
          <p:cNvSpPr>
            <a:spLocks noChangeArrowheads="1"/>
          </p:cNvSpPr>
          <p:nvPr/>
        </p:nvSpPr>
        <p:spPr bwMode="auto">
          <a:xfrm>
            <a:off x="3860907" y="1486806"/>
            <a:ext cx="481789" cy="132469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1933750" y="1884214"/>
            <a:ext cx="2408945" cy="132469"/>
          </a:xfrm>
          <a:prstGeom prst="rect">
            <a:avLst/>
          </a:prstGeom>
          <a:solidFill>
            <a:srgbClr val="5730A0"/>
          </a:solidFill>
          <a:ln w="508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600" b="1" kern="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30"/>
          <p:cNvSpPr>
            <a:spLocks noChangeArrowheads="1"/>
          </p:cNvSpPr>
          <p:nvPr/>
        </p:nvSpPr>
        <p:spPr bwMode="auto">
          <a:xfrm>
            <a:off x="1933750" y="2149152"/>
            <a:ext cx="481789" cy="13246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32"/>
          <p:cNvSpPr>
            <a:spLocks noChangeArrowheads="1"/>
          </p:cNvSpPr>
          <p:nvPr/>
        </p:nvSpPr>
        <p:spPr bwMode="auto">
          <a:xfrm>
            <a:off x="2897329" y="2149152"/>
            <a:ext cx="481789" cy="13246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34"/>
          <p:cNvSpPr>
            <a:spLocks noChangeArrowheads="1"/>
          </p:cNvSpPr>
          <p:nvPr/>
        </p:nvSpPr>
        <p:spPr bwMode="auto">
          <a:xfrm>
            <a:off x="3860907" y="2149152"/>
            <a:ext cx="481789" cy="13246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1933750" y="1751745"/>
            <a:ext cx="2408945" cy="132469"/>
          </a:xfrm>
          <a:prstGeom prst="rect">
            <a:avLst/>
          </a:prstGeom>
          <a:solidFill>
            <a:srgbClr val="5730A0"/>
          </a:solidFill>
          <a:ln w="508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600" b="1" kern="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51"/>
          <p:cNvSpPr>
            <a:spLocks noChangeArrowheads="1"/>
          </p:cNvSpPr>
          <p:nvPr/>
        </p:nvSpPr>
        <p:spPr bwMode="auto">
          <a:xfrm>
            <a:off x="1933750" y="691992"/>
            <a:ext cx="481789" cy="13246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6" name="Rectangle 52"/>
          <p:cNvSpPr>
            <a:spLocks noChangeArrowheads="1"/>
          </p:cNvSpPr>
          <p:nvPr/>
        </p:nvSpPr>
        <p:spPr bwMode="auto">
          <a:xfrm>
            <a:off x="2897329" y="691992"/>
            <a:ext cx="481789" cy="13246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7" name="Rectangle 54"/>
          <p:cNvSpPr>
            <a:spLocks noChangeArrowheads="1"/>
          </p:cNvSpPr>
          <p:nvPr/>
        </p:nvSpPr>
        <p:spPr bwMode="auto">
          <a:xfrm>
            <a:off x="3860907" y="691992"/>
            <a:ext cx="481789" cy="13246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1933750" y="1089399"/>
            <a:ext cx="2408945" cy="132469"/>
          </a:xfrm>
          <a:prstGeom prst="rect">
            <a:avLst/>
          </a:prstGeom>
          <a:solidFill>
            <a:srgbClr val="002087"/>
          </a:solidFill>
          <a:ln w="508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600" b="1" kern="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Rectangle 61"/>
          <p:cNvSpPr>
            <a:spLocks noChangeArrowheads="1"/>
          </p:cNvSpPr>
          <p:nvPr/>
        </p:nvSpPr>
        <p:spPr bwMode="auto">
          <a:xfrm>
            <a:off x="1933750" y="1354337"/>
            <a:ext cx="481789" cy="132469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63"/>
          <p:cNvSpPr>
            <a:spLocks noChangeArrowheads="1"/>
          </p:cNvSpPr>
          <p:nvPr/>
        </p:nvSpPr>
        <p:spPr bwMode="auto">
          <a:xfrm>
            <a:off x="2897329" y="1354337"/>
            <a:ext cx="481789" cy="132469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1" name="Rectangle 65"/>
          <p:cNvSpPr>
            <a:spLocks noChangeArrowheads="1"/>
          </p:cNvSpPr>
          <p:nvPr/>
        </p:nvSpPr>
        <p:spPr bwMode="auto">
          <a:xfrm>
            <a:off x="3860907" y="1354337"/>
            <a:ext cx="481789" cy="132469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6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1933750" y="956931"/>
            <a:ext cx="2408945" cy="132469"/>
          </a:xfrm>
          <a:prstGeom prst="rect">
            <a:avLst/>
          </a:prstGeom>
          <a:solidFill>
            <a:srgbClr val="002087"/>
          </a:solidFill>
          <a:ln w="508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defTabSz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600" b="1" kern="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Rectangle 141"/>
          <p:cNvSpPr>
            <a:spLocks noChangeArrowheads="1"/>
          </p:cNvSpPr>
          <p:nvPr/>
        </p:nvSpPr>
        <p:spPr bwMode="auto">
          <a:xfrm>
            <a:off x="1269491" y="5156747"/>
            <a:ext cx="2058312" cy="191689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BLD1</a:t>
            </a: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1269491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1511645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1753800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1995953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2480262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2722417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2964571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3206725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1269491" y="5731813"/>
            <a:ext cx="847540" cy="191689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52" name="Rectangle 151"/>
          <p:cNvSpPr>
            <a:spLocks noChangeArrowheads="1"/>
          </p:cNvSpPr>
          <p:nvPr/>
        </p:nvSpPr>
        <p:spPr bwMode="auto">
          <a:xfrm>
            <a:off x="1269491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1511645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54" name="Rectangle 153"/>
          <p:cNvSpPr>
            <a:spLocks noChangeArrowheads="1"/>
          </p:cNvSpPr>
          <p:nvPr/>
        </p:nvSpPr>
        <p:spPr bwMode="auto">
          <a:xfrm>
            <a:off x="1753800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1995953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2480262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2722417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2964571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3206725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2480262" y="5731813"/>
            <a:ext cx="2058312" cy="191689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BLD0</a:t>
            </a:r>
          </a:p>
        </p:txBody>
      </p:sp>
      <p:sp>
        <p:nvSpPr>
          <p:cNvPr id="161" name="Rectangle 160"/>
          <p:cNvSpPr>
            <a:spLocks noChangeArrowheads="1"/>
          </p:cNvSpPr>
          <p:nvPr/>
        </p:nvSpPr>
        <p:spPr bwMode="auto">
          <a:xfrm>
            <a:off x="3691034" y="5156747"/>
            <a:ext cx="2058312" cy="191689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BLD1</a:t>
            </a: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3691034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3" name="Rectangle 162"/>
          <p:cNvSpPr>
            <a:spLocks noChangeArrowheads="1"/>
          </p:cNvSpPr>
          <p:nvPr/>
        </p:nvSpPr>
        <p:spPr bwMode="auto">
          <a:xfrm>
            <a:off x="3933189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4" name="Rectangle 163"/>
          <p:cNvSpPr>
            <a:spLocks noChangeArrowheads="1"/>
          </p:cNvSpPr>
          <p:nvPr/>
        </p:nvSpPr>
        <p:spPr bwMode="auto">
          <a:xfrm>
            <a:off x="4175342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4417497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6" name="Rectangle 165"/>
          <p:cNvSpPr>
            <a:spLocks noChangeArrowheads="1"/>
          </p:cNvSpPr>
          <p:nvPr/>
        </p:nvSpPr>
        <p:spPr bwMode="auto">
          <a:xfrm>
            <a:off x="4901806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5143960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5386114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69" name="Rectangle 168"/>
          <p:cNvSpPr>
            <a:spLocks noChangeArrowheads="1"/>
          </p:cNvSpPr>
          <p:nvPr/>
        </p:nvSpPr>
        <p:spPr bwMode="auto">
          <a:xfrm>
            <a:off x="5628269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3691034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71" name="Rectangle 170"/>
          <p:cNvSpPr>
            <a:spLocks noChangeArrowheads="1"/>
          </p:cNvSpPr>
          <p:nvPr/>
        </p:nvSpPr>
        <p:spPr bwMode="auto">
          <a:xfrm>
            <a:off x="3933189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72" name="Rectangle 171"/>
          <p:cNvSpPr>
            <a:spLocks noChangeArrowheads="1"/>
          </p:cNvSpPr>
          <p:nvPr/>
        </p:nvSpPr>
        <p:spPr bwMode="auto">
          <a:xfrm>
            <a:off x="4175342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73" name="Rectangle 172"/>
          <p:cNvSpPr>
            <a:spLocks noChangeArrowheads="1"/>
          </p:cNvSpPr>
          <p:nvPr/>
        </p:nvSpPr>
        <p:spPr bwMode="auto">
          <a:xfrm>
            <a:off x="4417497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74" name="Rectangle 173"/>
          <p:cNvSpPr>
            <a:spLocks noChangeArrowheads="1"/>
          </p:cNvSpPr>
          <p:nvPr/>
        </p:nvSpPr>
        <p:spPr bwMode="auto">
          <a:xfrm>
            <a:off x="4901806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75" name="Rectangle 174"/>
          <p:cNvSpPr>
            <a:spLocks noChangeArrowheads="1"/>
          </p:cNvSpPr>
          <p:nvPr/>
        </p:nvSpPr>
        <p:spPr bwMode="auto">
          <a:xfrm>
            <a:off x="5143960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76" name="Rectangle 175"/>
          <p:cNvSpPr>
            <a:spLocks noChangeArrowheads="1"/>
          </p:cNvSpPr>
          <p:nvPr/>
        </p:nvSpPr>
        <p:spPr bwMode="auto">
          <a:xfrm>
            <a:off x="5386114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77" name="Rectangle 176"/>
          <p:cNvSpPr>
            <a:spLocks noChangeArrowheads="1"/>
          </p:cNvSpPr>
          <p:nvPr/>
        </p:nvSpPr>
        <p:spPr bwMode="auto">
          <a:xfrm>
            <a:off x="5628269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78" name="Rectangle 177"/>
          <p:cNvSpPr>
            <a:spLocks noChangeArrowheads="1"/>
          </p:cNvSpPr>
          <p:nvPr/>
        </p:nvSpPr>
        <p:spPr bwMode="auto">
          <a:xfrm>
            <a:off x="6112577" y="5156747"/>
            <a:ext cx="1574003" cy="191689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BLD1</a:t>
            </a:r>
          </a:p>
        </p:txBody>
      </p:sp>
      <p:sp>
        <p:nvSpPr>
          <p:cNvPr id="179" name="Rectangle 178"/>
          <p:cNvSpPr>
            <a:spLocks noChangeArrowheads="1"/>
          </p:cNvSpPr>
          <p:nvPr/>
        </p:nvSpPr>
        <p:spPr bwMode="auto">
          <a:xfrm>
            <a:off x="6112577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80" name="Rectangle 179"/>
          <p:cNvSpPr>
            <a:spLocks noChangeArrowheads="1"/>
          </p:cNvSpPr>
          <p:nvPr/>
        </p:nvSpPr>
        <p:spPr bwMode="auto">
          <a:xfrm>
            <a:off x="6354731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81" name="Rectangle 180"/>
          <p:cNvSpPr>
            <a:spLocks noChangeArrowheads="1"/>
          </p:cNvSpPr>
          <p:nvPr/>
        </p:nvSpPr>
        <p:spPr bwMode="auto">
          <a:xfrm>
            <a:off x="6596887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82" name="Rectangle 181"/>
          <p:cNvSpPr>
            <a:spLocks noChangeArrowheads="1"/>
          </p:cNvSpPr>
          <p:nvPr/>
        </p:nvSpPr>
        <p:spPr bwMode="auto">
          <a:xfrm>
            <a:off x="6839041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83" name="Rectangle 182"/>
          <p:cNvSpPr>
            <a:spLocks noChangeArrowheads="1"/>
          </p:cNvSpPr>
          <p:nvPr/>
        </p:nvSpPr>
        <p:spPr bwMode="auto">
          <a:xfrm>
            <a:off x="7323350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84" name="Rectangle 183"/>
          <p:cNvSpPr>
            <a:spLocks noChangeArrowheads="1"/>
          </p:cNvSpPr>
          <p:nvPr/>
        </p:nvSpPr>
        <p:spPr bwMode="auto">
          <a:xfrm>
            <a:off x="7565504" y="5444280"/>
            <a:ext cx="121077" cy="191689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85" name="Rectangle 184"/>
          <p:cNvSpPr>
            <a:spLocks noChangeArrowheads="1"/>
          </p:cNvSpPr>
          <p:nvPr/>
        </p:nvSpPr>
        <p:spPr bwMode="auto">
          <a:xfrm>
            <a:off x="7323350" y="5731813"/>
            <a:ext cx="363232" cy="191689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86" name="Rectangle 185"/>
          <p:cNvSpPr>
            <a:spLocks noChangeArrowheads="1"/>
          </p:cNvSpPr>
          <p:nvPr/>
        </p:nvSpPr>
        <p:spPr bwMode="auto">
          <a:xfrm>
            <a:off x="6112577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87" name="Rectangle 186"/>
          <p:cNvSpPr>
            <a:spLocks noChangeArrowheads="1"/>
          </p:cNvSpPr>
          <p:nvPr/>
        </p:nvSpPr>
        <p:spPr bwMode="auto">
          <a:xfrm>
            <a:off x="6354731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88" name="Rectangle 187"/>
          <p:cNvSpPr>
            <a:spLocks noChangeArrowheads="1"/>
          </p:cNvSpPr>
          <p:nvPr/>
        </p:nvSpPr>
        <p:spPr bwMode="auto">
          <a:xfrm>
            <a:off x="6596887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89" name="Rectangle 188"/>
          <p:cNvSpPr>
            <a:spLocks noChangeArrowheads="1"/>
          </p:cNvSpPr>
          <p:nvPr/>
        </p:nvSpPr>
        <p:spPr bwMode="auto">
          <a:xfrm>
            <a:off x="6839041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90" name="Rectangle 189"/>
          <p:cNvSpPr>
            <a:spLocks noChangeArrowheads="1"/>
          </p:cNvSpPr>
          <p:nvPr/>
        </p:nvSpPr>
        <p:spPr bwMode="auto">
          <a:xfrm>
            <a:off x="7323350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91" name="Rectangle 190"/>
          <p:cNvSpPr>
            <a:spLocks noChangeArrowheads="1"/>
          </p:cNvSpPr>
          <p:nvPr/>
        </p:nvSpPr>
        <p:spPr bwMode="auto">
          <a:xfrm>
            <a:off x="7565504" y="6019346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192" name="Rectangle 191"/>
          <p:cNvSpPr>
            <a:spLocks noChangeArrowheads="1"/>
          </p:cNvSpPr>
          <p:nvPr/>
        </p:nvSpPr>
        <p:spPr bwMode="auto">
          <a:xfrm>
            <a:off x="4901806" y="5731813"/>
            <a:ext cx="2058312" cy="191689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r>
              <a:rPr lang="en-US" sz="1400" dirty="0">
                <a:solidFill>
                  <a:srgbClr val="FFFFFF"/>
                </a:solidFill>
              </a:rPr>
              <a:t>BLD0</a:t>
            </a:r>
          </a:p>
        </p:txBody>
      </p:sp>
      <p:sp>
        <p:nvSpPr>
          <p:cNvPr id="193" name="Rectangle 192"/>
          <p:cNvSpPr>
            <a:spLocks noChangeArrowheads="1"/>
          </p:cNvSpPr>
          <p:nvPr/>
        </p:nvSpPr>
        <p:spPr bwMode="auto">
          <a:xfrm>
            <a:off x="3465322" y="5923501"/>
            <a:ext cx="124923" cy="403793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4667220" y="5348435"/>
            <a:ext cx="113508" cy="1019689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95" name="Rectangle 194"/>
          <p:cNvSpPr>
            <a:spLocks noChangeArrowheads="1"/>
          </p:cNvSpPr>
          <p:nvPr/>
        </p:nvSpPr>
        <p:spPr bwMode="auto">
          <a:xfrm>
            <a:off x="2245676" y="5348436"/>
            <a:ext cx="113509" cy="978858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96" name="Rectangle 195"/>
          <p:cNvSpPr>
            <a:spLocks noChangeArrowheads="1"/>
          </p:cNvSpPr>
          <p:nvPr/>
        </p:nvSpPr>
        <p:spPr bwMode="auto">
          <a:xfrm>
            <a:off x="7088763" y="5348436"/>
            <a:ext cx="113510" cy="978858"/>
          </a:xfrm>
          <a:prstGeom prst="rect">
            <a:avLst/>
          </a:prstGeom>
          <a:solidFill>
            <a:srgbClr val="002087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cxnSp>
        <p:nvCxnSpPr>
          <p:cNvPr id="197" name="Straight Connector 196"/>
          <p:cNvCxnSpPr/>
          <p:nvPr/>
        </p:nvCxnSpPr>
        <p:spPr bwMode="auto">
          <a:xfrm>
            <a:off x="1233859" y="6347709"/>
            <a:ext cx="6417091" cy="0"/>
          </a:xfrm>
          <a:prstGeom prst="line">
            <a:avLst/>
          </a:prstGeom>
          <a:solidFill>
            <a:schemeClr val="bg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98" name="TextBox 152"/>
          <p:cNvSpPr txBox="1"/>
          <p:nvPr/>
        </p:nvSpPr>
        <p:spPr>
          <a:xfrm>
            <a:off x="7744890" y="5422421"/>
            <a:ext cx="483603" cy="22178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prstClr val="black"/>
                </a:solidFill>
              </a:rPr>
              <a:t>WLD1</a:t>
            </a:r>
          </a:p>
        </p:txBody>
      </p:sp>
      <p:sp>
        <p:nvSpPr>
          <p:cNvPr id="199" name="TextBox 153"/>
          <p:cNvSpPr txBox="1"/>
          <p:nvPr/>
        </p:nvSpPr>
        <p:spPr>
          <a:xfrm>
            <a:off x="7754145" y="6011621"/>
            <a:ext cx="474348" cy="199414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prstClr val="black"/>
                </a:solidFill>
              </a:rPr>
              <a:t>WLD0</a:t>
            </a:r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5874146" y="5923501"/>
            <a:ext cx="124923" cy="403793"/>
          </a:xfrm>
          <a:prstGeom prst="rect">
            <a:avLst/>
          </a:prstGeom>
          <a:solidFill>
            <a:srgbClr val="5730A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1264105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02" name="Rectangle 201"/>
          <p:cNvSpPr>
            <a:spLocks noChangeArrowheads="1"/>
          </p:cNvSpPr>
          <p:nvPr/>
        </p:nvSpPr>
        <p:spPr bwMode="auto">
          <a:xfrm>
            <a:off x="1506259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03" name="Rectangle 202"/>
          <p:cNvSpPr>
            <a:spLocks noChangeArrowheads="1"/>
          </p:cNvSpPr>
          <p:nvPr/>
        </p:nvSpPr>
        <p:spPr bwMode="auto">
          <a:xfrm>
            <a:off x="1748415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04" name="Rectangle 203"/>
          <p:cNvSpPr>
            <a:spLocks noChangeArrowheads="1"/>
          </p:cNvSpPr>
          <p:nvPr/>
        </p:nvSpPr>
        <p:spPr bwMode="auto">
          <a:xfrm>
            <a:off x="1990567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05" name="Rectangle 204"/>
          <p:cNvSpPr>
            <a:spLocks noChangeArrowheads="1"/>
          </p:cNvSpPr>
          <p:nvPr/>
        </p:nvSpPr>
        <p:spPr bwMode="auto">
          <a:xfrm>
            <a:off x="2474877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06" name="Rectangle 205"/>
          <p:cNvSpPr>
            <a:spLocks noChangeArrowheads="1"/>
          </p:cNvSpPr>
          <p:nvPr/>
        </p:nvSpPr>
        <p:spPr bwMode="auto">
          <a:xfrm>
            <a:off x="2717032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07" name="Rectangle 206"/>
          <p:cNvSpPr>
            <a:spLocks noChangeArrowheads="1"/>
          </p:cNvSpPr>
          <p:nvPr/>
        </p:nvSpPr>
        <p:spPr bwMode="auto">
          <a:xfrm>
            <a:off x="2959186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08" name="Rectangle 207"/>
          <p:cNvSpPr>
            <a:spLocks noChangeArrowheads="1"/>
          </p:cNvSpPr>
          <p:nvPr/>
        </p:nvSpPr>
        <p:spPr bwMode="auto">
          <a:xfrm>
            <a:off x="3201340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09" name="Rectangle 208"/>
          <p:cNvSpPr>
            <a:spLocks noChangeArrowheads="1"/>
          </p:cNvSpPr>
          <p:nvPr/>
        </p:nvSpPr>
        <p:spPr bwMode="auto">
          <a:xfrm>
            <a:off x="3685649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0" name="Rectangle 209"/>
          <p:cNvSpPr>
            <a:spLocks noChangeArrowheads="1"/>
          </p:cNvSpPr>
          <p:nvPr/>
        </p:nvSpPr>
        <p:spPr bwMode="auto">
          <a:xfrm>
            <a:off x="3927804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1" name="Rectangle 210"/>
          <p:cNvSpPr>
            <a:spLocks noChangeArrowheads="1"/>
          </p:cNvSpPr>
          <p:nvPr/>
        </p:nvSpPr>
        <p:spPr bwMode="auto">
          <a:xfrm>
            <a:off x="4169957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2" name="Rectangle 211"/>
          <p:cNvSpPr>
            <a:spLocks noChangeArrowheads="1"/>
          </p:cNvSpPr>
          <p:nvPr/>
        </p:nvSpPr>
        <p:spPr bwMode="auto">
          <a:xfrm>
            <a:off x="4412112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3" name="Rectangle 212"/>
          <p:cNvSpPr>
            <a:spLocks noChangeArrowheads="1"/>
          </p:cNvSpPr>
          <p:nvPr/>
        </p:nvSpPr>
        <p:spPr bwMode="auto">
          <a:xfrm>
            <a:off x="4896421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4" name="Rectangle 213"/>
          <p:cNvSpPr>
            <a:spLocks noChangeArrowheads="1"/>
          </p:cNvSpPr>
          <p:nvPr/>
        </p:nvSpPr>
        <p:spPr bwMode="auto">
          <a:xfrm>
            <a:off x="5138575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5" name="Rectangle 214"/>
          <p:cNvSpPr>
            <a:spLocks noChangeArrowheads="1"/>
          </p:cNvSpPr>
          <p:nvPr/>
        </p:nvSpPr>
        <p:spPr bwMode="auto">
          <a:xfrm>
            <a:off x="5380729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5622884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7" name="Rectangle 216"/>
          <p:cNvSpPr>
            <a:spLocks noChangeArrowheads="1"/>
          </p:cNvSpPr>
          <p:nvPr/>
        </p:nvSpPr>
        <p:spPr bwMode="auto">
          <a:xfrm>
            <a:off x="6107192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6349346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19" name="Rectangle 218"/>
          <p:cNvSpPr>
            <a:spLocks noChangeArrowheads="1"/>
          </p:cNvSpPr>
          <p:nvPr/>
        </p:nvSpPr>
        <p:spPr bwMode="auto">
          <a:xfrm>
            <a:off x="6591501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20" name="Rectangle 219"/>
          <p:cNvSpPr>
            <a:spLocks noChangeArrowheads="1"/>
          </p:cNvSpPr>
          <p:nvPr/>
        </p:nvSpPr>
        <p:spPr bwMode="auto">
          <a:xfrm>
            <a:off x="6833655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21" name="Rectangle 220"/>
          <p:cNvSpPr>
            <a:spLocks noChangeArrowheads="1"/>
          </p:cNvSpPr>
          <p:nvPr/>
        </p:nvSpPr>
        <p:spPr bwMode="auto">
          <a:xfrm>
            <a:off x="7317964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22" name="Rectangle 221"/>
          <p:cNvSpPr>
            <a:spLocks noChangeArrowheads="1"/>
          </p:cNvSpPr>
          <p:nvPr/>
        </p:nvSpPr>
        <p:spPr bwMode="auto">
          <a:xfrm>
            <a:off x="7560118" y="4870033"/>
            <a:ext cx="121077" cy="191689"/>
          </a:xfrm>
          <a:prstGeom prst="rect">
            <a:avLst/>
          </a:prstGeom>
          <a:solidFill>
            <a:srgbClr val="FFC000"/>
          </a:solidFill>
          <a:ln>
            <a:noFill/>
          </a:ln>
          <a:extLst/>
        </p:spPr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079"/>
            <a:endParaRPr lang="en-US" sz="1400" dirty="0">
              <a:solidFill>
                <a:srgbClr val="FFC000"/>
              </a:solidFill>
            </a:endParaRPr>
          </a:p>
        </p:txBody>
      </p:sp>
      <p:sp>
        <p:nvSpPr>
          <p:cNvPr id="223" name="TextBox 292"/>
          <p:cNvSpPr txBox="1"/>
          <p:nvPr/>
        </p:nvSpPr>
        <p:spPr>
          <a:xfrm>
            <a:off x="7748760" y="4842795"/>
            <a:ext cx="474348" cy="199414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>
                <a:solidFill>
                  <a:prstClr val="black"/>
                </a:solidFill>
              </a:rPr>
              <a:t>WLD0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5876667" y="1266459"/>
            <a:ext cx="2401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WL Length = 4K cells</a:t>
            </a:r>
          </a:p>
          <a:p>
            <a:r>
              <a:rPr lang="en-US" dirty="0" smtClean="0"/>
              <a:t> BL Length = 4K 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25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32448" y="6536080"/>
            <a:ext cx="2387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Intel Confidential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53" name="Rectangle 452"/>
          <p:cNvSpPr/>
          <p:nvPr/>
        </p:nvSpPr>
        <p:spPr>
          <a:xfrm>
            <a:off x="1963336" y="1417875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54" name="Rectangle 453"/>
          <p:cNvSpPr/>
          <p:nvPr/>
        </p:nvSpPr>
        <p:spPr>
          <a:xfrm rot="5400000">
            <a:off x="2626066" y="1417173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55" name="Rectangle 454"/>
          <p:cNvSpPr/>
          <p:nvPr/>
        </p:nvSpPr>
        <p:spPr>
          <a:xfrm rot="5400000">
            <a:off x="1977103" y="2050502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56" name="Rectangle 455"/>
          <p:cNvSpPr/>
          <p:nvPr/>
        </p:nvSpPr>
        <p:spPr>
          <a:xfrm>
            <a:off x="2626064" y="2077097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57" name="Rectangle 456"/>
          <p:cNvSpPr/>
          <p:nvPr/>
        </p:nvSpPr>
        <p:spPr>
          <a:xfrm>
            <a:off x="1963337" y="2717451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58" name="Rectangle 457"/>
          <p:cNvSpPr/>
          <p:nvPr/>
        </p:nvSpPr>
        <p:spPr>
          <a:xfrm rot="5400000">
            <a:off x="2626067" y="2716749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59" name="Rectangle 458"/>
          <p:cNvSpPr/>
          <p:nvPr/>
        </p:nvSpPr>
        <p:spPr>
          <a:xfrm rot="5400000">
            <a:off x="1301516" y="1514245"/>
            <a:ext cx="662730" cy="23648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60" name="Rectangle 459"/>
          <p:cNvSpPr/>
          <p:nvPr/>
        </p:nvSpPr>
        <p:spPr>
          <a:xfrm>
            <a:off x="2626065" y="3376673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61" name="Rectangle 460"/>
          <p:cNvSpPr/>
          <p:nvPr/>
        </p:nvSpPr>
        <p:spPr>
          <a:xfrm>
            <a:off x="3304874" y="1418553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62" name="Rectangle 461"/>
          <p:cNvSpPr/>
          <p:nvPr/>
        </p:nvSpPr>
        <p:spPr>
          <a:xfrm rot="5400000">
            <a:off x="3967604" y="1417851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63" name="Rectangle 462"/>
          <p:cNvSpPr/>
          <p:nvPr/>
        </p:nvSpPr>
        <p:spPr>
          <a:xfrm rot="5400000">
            <a:off x="3322209" y="3365484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64" name="Rectangle 463"/>
          <p:cNvSpPr/>
          <p:nvPr/>
        </p:nvSpPr>
        <p:spPr>
          <a:xfrm>
            <a:off x="3967602" y="2077775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65" name="Rectangle 464"/>
          <p:cNvSpPr/>
          <p:nvPr/>
        </p:nvSpPr>
        <p:spPr>
          <a:xfrm>
            <a:off x="3304875" y="2718129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66" name="Rectangle 465"/>
          <p:cNvSpPr/>
          <p:nvPr/>
        </p:nvSpPr>
        <p:spPr>
          <a:xfrm rot="5400000">
            <a:off x="3967605" y="2717427"/>
            <a:ext cx="662730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68" name="Rectangle 467"/>
          <p:cNvSpPr/>
          <p:nvPr/>
        </p:nvSpPr>
        <p:spPr>
          <a:xfrm>
            <a:off x="3967603" y="3377351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69" name="Rectangle 468"/>
          <p:cNvSpPr/>
          <p:nvPr/>
        </p:nvSpPr>
        <p:spPr>
          <a:xfrm>
            <a:off x="1963335" y="1301122"/>
            <a:ext cx="2667001" cy="26257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 rot="5400000">
            <a:off x="1976907" y="3359194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 rot="5400000">
            <a:off x="3326106" y="2066598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4627045" y="1414358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 rot="5400000">
            <a:off x="5289775" y="1413656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5" name="Rectangle 194"/>
          <p:cNvSpPr/>
          <p:nvPr/>
        </p:nvSpPr>
        <p:spPr>
          <a:xfrm rot="5400000">
            <a:off x="4640812" y="2046985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6" name="Rectangle 195"/>
          <p:cNvSpPr/>
          <p:nvPr/>
        </p:nvSpPr>
        <p:spPr>
          <a:xfrm>
            <a:off x="5289773" y="2073580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7" name="Rectangle 196"/>
          <p:cNvSpPr/>
          <p:nvPr/>
        </p:nvSpPr>
        <p:spPr>
          <a:xfrm>
            <a:off x="4627046" y="2713934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8" name="Rectangle 197"/>
          <p:cNvSpPr/>
          <p:nvPr/>
        </p:nvSpPr>
        <p:spPr>
          <a:xfrm rot="5400000">
            <a:off x="5289776" y="2713232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9" name="Rectangle 198"/>
          <p:cNvSpPr/>
          <p:nvPr/>
        </p:nvSpPr>
        <p:spPr>
          <a:xfrm>
            <a:off x="5289774" y="3373156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0" name="Rectangle 199"/>
          <p:cNvSpPr/>
          <p:nvPr/>
        </p:nvSpPr>
        <p:spPr>
          <a:xfrm>
            <a:off x="5968583" y="1415036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1" name="Rectangle 200"/>
          <p:cNvSpPr/>
          <p:nvPr/>
        </p:nvSpPr>
        <p:spPr>
          <a:xfrm rot="5400000">
            <a:off x="6631313" y="1414334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2" name="Rectangle 201"/>
          <p:cNvSpPr/>
          <p:nvPr/>
        </p:nvSpPr>
        <p:spPr>
          <a:xfrm rot="5400000">
            <a:off x="5985918" y="3361967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6631311" y="2074258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5968584" y="2714612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 rot="5400000">
            <a:off x="6631314" y="2713910"/>
            <a:ext cx="662730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6631312" y="3373834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4627044" y="1297605"/>
            <a:ext cx="2667001" cy="26257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8" name="Rectangle 207"/>
          <p:cNvSpPr/>
          <p:nvPr/>
        </p:nvSpPr>
        <p:spPr>
          <a:xfrm rot="5400000">
            <a:off x="4640616" y="3355677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9" name="Rectangle 208"/>
          <p:cNvSpPr/>
          <p:nvPr/>
        </p:nvSpPr>
        <p:spPr>
          <a:xfrm rot="5400000">
            <a:off x="5989815" y="2063081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1963340" y="4050229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 rot="5400000">
            <a:off x="2626070" y="4049527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 rot="5400000">
            <a:off x="1977107" y="4682856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2626068" y="4709451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4" name="Rectangle 213"/>
          <p:cNvSpPr/>
          <p:nvPr/>
        </p:nvSpPr>
        <p:spPr>
          <a:xfrm>
            <a:off x="1963341" y="5349805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5" name="Rectangle 214"/>
          <p:cNvSpPr/>
          <p:nvPr/>
        </p:nvSpPr>
        <p:spPr>
          <a:xfrm rot="5400000">
            <a:off x="2626071" y="5349103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6" name="Rectangle 215"/>
          <p:cNvSpPr/>
          <p:nvPr/>
        </p:nvSpPr>
        <p:spPr>
          <a:xfrm>
            <a:off x="2626069" y="6009027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3304878" y="4050907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8" name="Rectangle 217"/>
          <p:cNvSpPr/>
          <p:nvPr/>
        </p:nvSpPr>
        <p:spPr>
          <a:xfrm rot="5400000">
            <a:off x="3967608" y="4050205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9" name="Rectangle 218"/>
          <p:cNvSpPr/>
          <p:nvPr/>
        </p:nvSpPr>
        <p:spPr>
          <a:xfrm rot="5400000">
            <a:off x="3322213" y="5997838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3967606" y="4710129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3304879" y="5350483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2" name="Rectangle 221"/>
          <p:cNvSpPr/>
          <p:nvPr/>
        </p:nvSpPr>
        <p:spPr>
          <a:xfrm rot="5400000">
            <a:off x="3967609" y="5349781"/>
            <a:ext cx="662730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3967607" y="6009705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1963339" y="3933476"/>
            <a:ext cx="2667001" cy="26257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 rot="5400000">
            <a:off x="1976911" y="5991548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 rot="5400000">
            <a:off x="3326110" y="4698952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4627049" y="4046712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 rot="5400000">
            <a:off x="5289779" y="4046010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9" name="Rectangle 228"/>
          <p:cNvSpPr/>
          <p:nvPr/>
        </p:nvSpPr>
        <p:spPr>
          <a:xfrm rot="5400000">
            <a:off x="4640816" y="4679339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0" name="Rectangle 229"/>
          <p:cNvSpPr/>
          <p:nvPr/>
        </p:nvSpPr>
        <p:spPr>
          <a:xfrm>
            <a:off x="5289777" y="4705934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4627050" y="5346288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2" name="Rectangle 231"/>
          <p:cNvSpPr/>
          <p:nvPr/>
        </p:nvSpPr>
        <p:spPr>
          <a:xfrm rot="5400000">
            <a:off x="5289780" y="5345586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5289778" y="6005510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5968587" y="4047390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5" name="Rectangle 234"/>
          <p:cNvSpPr/>
          <p:nvPr/>
        </p:nvSpPr>
        <p:spPr>
          <a:xfrm rot="5400000">
            <a:off x="6631317" y="4046688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6" name="Rectangle 235"/>
          <p:cNvSpPr/>
          <p:nvPr/>
        </p:nvSpPr>
        <p:spPr>
          <a:xfrm rot="5400000">
            <a:off x="5985922" y="5994321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7" name="Rectangle 236"/>
          <p:cNvSpPr/>
          <p:nvPr/>
        </p:nvSpPr>
        <p:spPr>
          <a:xfrm>
            <a:off x="6631315" y="4706612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5968588" y="5346966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9" name="Rectangle 238"/>
          <p:cNvSpPr/>
          <p:nvPr/>
        </p:nvSpPr>
        <p:spPr>
          <a:xfrm rot="5400000">
            <a:off x="6631318" y="5346264"/>
            <a:ext cx="662730" cy="432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6631316" y="6006188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4627048" y="3929959"/>
            <a:ext cx="2667001" cy="26257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2" name="Rectangle 241"/>
          <p:cNvSpPr/>
          <p:nvPr/>
        </p:nvSpPr>
        <p:spPr>
          <a:xfrm rot="5400000">
            <a:off x="4640620" y="5988031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 rot="5400000">
            <a:off x="5989819" y="4695435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2" name="Rectangle 281"/>
          <p:cNvSpPr/>
          <p:nvPr/>
        </p:nvSpPr>
        <p:spPr>
          <a:xfrm rot="5400000">
            <a:off x="1301516" y="2827101"/>
            <a:ext cx="662730" cy="23648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3" name="Rectangle 282"/>
          <p:cNvSpPr/>
          <p:nvPr/>
        </p:nvSpPr>
        <p:spPr>
          <a:xfrm rot="5400000">
            <a:off x="1301516" y="4147978"/>
            <a:ext cx="662730" cy="2364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84" name="Rectangle 283"/>
          <p:cNvSpPr/>
          <p:nvPr/>
        </p:nvSpPr>
        <p:spPr>
          <a:xfrm rot="5400000">
            <a:off x="1301516" y="5443359"/>
            <a:ext cx="662730" cy="2364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292761" y="2077775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292761" y="3373156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1306094" y="4690583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303354" y="6004491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963040" y="4046010"/>
            <a:ext cx="306628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963040" y="1436258"/>
            <a:ext cx="34012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970149" y="5363437"/>
            <a:ext cx="333204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963040" y="2731639"/>
            <a:ext cx="327941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 rot="5400000">
            <a:off x="487590" y="1515383"/>
            <a:ext cx="662730" cy="23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 rot="5400000">
            <a:off x="483974" y="2815373"/>
            <a:ext cx="662730" cy="225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 rot="5400000">
            <a:off x="484400" y="4145316"/>
            <a:ext cx="662730" cy="218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 rot="5400000">
            <a:off x="482115" y="5469837"/>
            <a:ext cx="662730" cy="215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 rot="5400000">
            <a:off x="482116" y="4793379"/>
            <a:ext cx="662730" cy="21573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 rot="5400000">
            <a:off x="488041" y="3479575"/>
            <a:ext cx="662730" cy="22252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 rot="5400000">
            <a:off x="485697" y="2163253"/>
            <a:ext cx="662730" cy="23648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 rot="5400000">
            <a:off x="482986" y="6131696"/>
            <a:ext cx="662730" cy="21747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7835740" y="4690583"/>
            <a:ext cx="352575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7858441" y="2046985"/>
            <a:ext cx="352575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 rot="5400000">
            <a:off x="7272330" y="2150171"/>
            <a:ext cx="662730" cy="23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 rot="5400000">
            <a:off x="7269499" y="3472633"/>
            <a:ext cx="662730" cy="23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 rot="5400000">
            <a:off x="7269499" y="4776646"/>
            <a:ext cx="662730" cy="23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 rot="5400000">
            <a:off x="7286967" y="6087700"/>
            <a:ext cx="662730" cy="23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7294049" y="4043761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7294049" y="1429435"/>
            <a:ext cx="662730" cy="4320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7304837" y="5332504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7300967" y="2706029"/>
            <a:ext cx="662730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7854230" y="5941154"/>
            <a:ext cx="351785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7860596" y="3355677"/>
            <a:ext cx="351785" cy="4320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 rot="5400000">
            <a:off x="8067888" y="1511188"/>
            <a:ext cx="662730" cy="23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 rot="5400000">
            <a:off x="8064272" y="2811178"/>
            <a:ext cx="662730" cy="225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 rot="5400000">
            <a:off x="8060910" y="4154811"/>
            <a:ext cx="662730" cy="218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 rot="5400000">
            <a:off x="8062413" y="5465642"/>
            <a:ext cx="662730" cy="2157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 rot="5400000">
            <a:off x="8062414" y="4789184"/>
            <a:ext cx="662730" cy="21573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 rot="5400000">
            <a:off x="8059016" y="3488033"/>
            <a:ext cx="662730" cy="22252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 rot="5400000">
            <a:off x="8065995" y="2159058"/>
            <a:ext cx="662730" cy="23648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 rot="5400000">
            <a:off x="8063284" y="6127501"/>
            <a:ext cx="662730" cy="21747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619183" y="1725794"/>
            <a:ext cx="2717484" cy="1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4336667" y="1725794"/>
            <a:ext cx="270378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Isosceles Triangle 7"/>
          <p:cNvSpPr/>
          <p:nvPr/>
        </p:nvSpPr>
        <p:spPr>
          <a:xfrm>
            <a:off x="2899661" y="1738823"/>
            <a:ext cx="110358" cy="97336"/>
          </a:xfrm>
          <a:prstGeom prst="triangl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2" name="Isosceles Triangle 121"/>
          <p:cNvSpPr/>
          <p:nvPr/>
        </p:nvSpPr>
        <p:spPr>
          <a:xfrm>
            <a:off x="5580836" y="1750762"/>
            <a:ext cx="110358" cy="97336"/>
          </a:xfrm>
          <a:prstGeom prst="triangl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24" name="Straight Arrow Connector 123"/>
          <p:cNvCxnSpPr/>
          <p:nvPr/>
        </p:nvCxnSpPr>
        <p:spPr>
          <a:xfrm>
            <a:off x="817062" y="2284292"/>
            <a:ext cx="2836512" cy="1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3668847" y="2282648"/>
            <a:ext cx="270378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Isosceles Triangle 126"/>
          <p:cNvSpPr/>
          <p:nvPr/>
        </p:nvSpPr>
        <p:spPr>
          <a:xfrm>
            <a:off x="4910382" y="2313879"/>
            <a:ext cx="110358" cy="97336"/>
          </a:xfrm>
          <a:prstGeom prst="triangl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8" name="Isosceles Triangle 127"/>
          <p:cNvSpPr/>
          <p:nvPr/>
        </p:nvSpPr>
        <p:spPr>
          <a:xfrm>
            <a:off x="2265624" y="2298284"/>
            <a:ext cx="110358" cy="97336"/>
          </a:xfrm>
          <a:prstGeom prst="triangl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2954840" y="2949606"/>
            <a:ext cx="2717484" cy="1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Isosceles Triangle 131"/>
          <p:cNvSpPr/>
          <p:nvPr/>
        </p:nvSpPr>
        <p:spPr>
          <a:xfrm>
            <a:off x="4265252" y="2962635"/>
            <a:ext cx="110358" cy="97336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5671640" y="2950757"/>
            <a:ext cx="2717484" cy="1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Isosceles Triangle 134"/>
          <p:cNvSpPr/>
          <p:nvPr/>
        </p:nvSpPr>
        <p:spPr>
          <a:xfrm>
            <a:off x="6908946" y="2964068"/>
            <a:ext cx="110358" cy="97336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36" name="Straight Arrow Connector 135"/>
          <p:cNvCxnSpPr/>
          <p:nvPr/>
        </p:nvCxnSpPr>
        <p:spPr>
          <a:xfrm>
            <a:off x="2248761" y="3599096"/>
            <a:ext cx="2717484" cy="1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Isosceles Triangle 136"/>
          <p:cNvSpPr/>
          <p:nvPr/>
        </p:nvSpPr>
        <p:spPr>
          <a:xfrm>
            <a:off x="3585659" y="3607852"/>
            <a:ext cx="110358" cy="97336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38" name="Straight Arrow Connector 137"/>
          <p:cNvCxnSpPr/>
          <p:nvPr/>
        </p:nvCxnSpPr>
        <p:spPr>
          <a:xfrm>
            <a:off x="4965561" y="3600247"/>
            <a:ext cx="2717484" cy="1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Isosceles Triangle 138"/>
          <p:cNvSpPr/>
          <p:nvPr/>
        </p:nvSpPr>
        <p:spPr>
          <a:xfrm>
            <a:off x="6256369" y="3608794"/>
            <a:ext cx="110358" cy="97336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 rot="5400000">
            <a:off x="4149903" y="574234"/>
            <a:ext cx="662730" cy="432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1" name="Rectangle 140"/>
          <p:cNvSpPr/>
          <p:nvPr/>
        </p:nvSpPr>
        <p:spPr>
          <a:xfrm rot="5400000">
            <a:off x="6471923" y="629240"/>
            <a:ext cx="662730" cy="4320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5742" y="598639"/>
            <a:ext cx="1847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BL Decoder Deck 0/1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4901698" y="688110"/>
            <a:ext cx="1744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BL Decoder Deck 2/3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5845" y="-37366"/>
            <a:ext cx="890079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b="1" kern="0" dirty="0">
                <a:solidFill>
                  <a:srgbClr val="0066FF"/>
                </a:solidFill>
                <a:latin typeface="Calibri" pitchFamily="34" charset="0"/>
                <a:ea typeface="+mj-ea"/>
                <a:cs typeface="Calibri" pitchFamily="34" charset="0"/>
              </a:rPr>
              <a:t>S26 </a:t>
            </a:r>
            <a:r>
              <a:rPr lang="en-US" sz="3300" b="1" dirty="0" smtClean="0">
                <a:solidFill>
                  <a:srgbClr val="0066FF"/>
                </a:solidFill>
              </a:rPr>
              <a:t>PARTITION </a:t>
            </a:r>
            <a:r>
              <a:rPr lang="en-US" sz="2000" b="1" dirty="0" smtClean="0">
                <a:solidFill>
                  <a:srgbClr val="0066FF"/>
                </a:solidFill>
              </a:rPr>
              <a:t>( BIT LINE TERMINATION SHOWN)</a:t>
            </a:r>
            <a:endParaRPr lang="en-US" sz="2000" b="1" dirty="0">
              <a:solidFill>
                <a:srgbClr val="0066FF"/>
              </a:solidFill>
            </a:endParaRPr>
          </a:p>
        </p:txBody>
      </p:sp>
      <p:sp>
        <p:nvSpPr>
          <p:cNvPr id="16" name="Right Brace 15"/>
          <p:cNvSpPr/>
          <p:nvPr/>
        </p:nvSpPr>
        <p:spPr>
          <a:xfrm rot="16200000">
            <a:off x="7772604" y="425426"/>
            <a:ext cx="284744" cy="118678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7" name="Right Brace 146"/>
          <p:cNvSpPr/>
          <p:nvPr/>
        </p:nvSpPr>
        <p:spPr>
          <a:xfrm rot="16200000">
            <a:off x="1195279" y="450677"/>
            <a:ext cx="284744" cy="118678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07962" y="597165"/>
            <a:ext cx="12602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1.7 patches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780975" y="629004"/>
            <a:ext cx="12602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1.7 patches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"/>
            <a:ext cx="7772400" cy="481262"/>
          </a:xfrm>
        </p:spPr>
        <p:txBody>
          <a:bodyPr/>
          <a:lstStyle/>
          <a:p>
            <a:r>
              <a:rPr lang="en-US" sz="3300" dirty="0" smtClean="0"/>
              <a:t>S15 vs S26</a:t>
            </a:r>
            <a:endParaRPr lang="en-US" sz="33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316331"/>
              </p:ext>
            </p:extLst>
          </p:nvPr>
        </p:nvGraphicFramePr>
        <p:xfrm>
          <a:off x="685800" y="682572"/>
          <a:ext cx="8201362" cy="5600521"/>
        </p:xfrm>
        <a:graphic>
          <a:graphicData uri="http://schemas.openxmlformats.org/drawingml/2006/table">
            <a:tbl>
              <a:tblPr firstRow="1" bandRow="1"/>
              <a:tblGrid>
                <a:gridCol w="1975104"/>
                <a:gridCol w="2593131"/>
                <a:gridCol w="3633127"/>
              </a:tblGrid>
              <a:tr h="472619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S15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smtClean="0"/>
                        <a:t>S26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40906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Density 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128 Gb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 Gb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40906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Architecture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2K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x 4K Tile, 2 Decks, 128 Tiles per partition, 16 partitions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4K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x 4K Tile, 4 Decks, 128 Tiles per partition, 32 partitions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0906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Die Size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208 </a:t>
                      </a:r>
                      <a:r>
                        <a:rPr lang="en-US" sz="14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sq</a:t>
                      </a:r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mm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199 </a:t>
                      </a:r>
                      <a:r>
                        <a:rPr lang="en-US" sz="14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sq</a:t>
                      </a:r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mm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54460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Read/Write Energy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Baseline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~30%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reduction due to low voltage control signals with local level shifters under the tiles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54460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Circuits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under the array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 drivers outside the array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Quilt and larger tile enable placement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all</a:t>
                      </a:r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WL and BL drivers for 4 decks under the array 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DF4"/>
                    </a:solidFill>
                  </a:tcPr>
                </a:tc>
              </a:tr>
              <a:tr h="369795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Metal Requirements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4</a:t>
                      </a:r>
                      <a:r>
                        <a:rPr lang="en-US" sz="1400" baseline="0" dirty="0" smtClean="0"/>
                        <a:t> routing layers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M4</a:t>
                      </a:r>
                      <a:r>
                        <a:rPr lang="en-US" sz="1400" baseline="0" dirty="0" smtClean="0"/>
                        <a:t> is 4F with on pitch via</a:t>
                      </a:r>
                    </a:p>
                    <a:p>
                      <a:r>
                        <a:rPr lang="en-US" sz="1400" baseline="0" dirty="0" smtClean="0"/>
                        <a:t>L/S M1 70/82, M2 70/88, M3 70/88 M4 41/41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531158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aseline="0" dirty="0" smtClean="0"/>
                        <a:t>White Space for circuits under the array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Contiguous</a:t>
                      </a:r>
                      <a:r>
                        <a:rPr lang="en-US" sz="1400" baseline="0" dirty="0" smtClean="0"/>
                        <a:t> space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Several</a:t>
                      </a:r>
                      <a:r>
                        <a:rPr lang="en-US" sz="1400" baseline="0" dirty="0" smtClean="0"/>
                        <a:t> small holes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0341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aseline="0" dirty="0" smtClean="0"/>
                        <a:t>Max Array Resistance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1K WL + 2.5K </a:t>
                      </a:r>
                      <a:r>
                        <a:rPr lang="en-US" sz="1400" baseline="0" dirty="0" smtClean="0"/>
                        <a:t>BL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2K WL + 1.5K BL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75260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Selection Spike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Wors</a:t>
                      </a:r>
                      <a:r>
                        <a:rPr lang="en-US" sz="1400" baseline="0" dirty="0" smtClean="0"/>
                        <a:t>t case selection spike in cells next to both WL and BL decoders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Much</a:t>
                      </a:r>
                      <a:r>
                        <a:rPr lang="en-US" sz="1400" baseline="0" dirty="0" smtClean="0"/>
                        <a:t> higher selection spike due to </a:t>
                      </a:r>
                      <a:r>
                        <a:rPr lang="en-US" sz="1400" dirty="0" smtClean="0"/>
                        <a:t>4x WL cap; But no</a:t>
                      </a:r>
                      <a:r>
                        <a:rPr lang="en-US" sz="1400" baseline="0" dirty="0" smtClean="0"/>
                        <a:t> cells next to both the decoders </a:t>
                      </a:r>
                      <a:r>
                        <a:rPr lang="en-US" sz="1400" baseline="0" dirty="0" err="1" smtClean="0"/>
                        <a:t>i.e</a:t>
                      </a:r>
                      <a:r>
                        <a:rPr lang="en-US" sz="1400" baseline="0" dirty="0" smtClean="0"/>
                        <a:t> no ED0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7526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Partition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</a:t>
                      </a:r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ermination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Small area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Large area (ideas</a:t>
                      </a:r>
                      <a:r>
                        <a:rPr lang="en-US" sz="14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for reduction being analyzed for Atlantic Falls)</a:t>
                      </a:r>
                      <a:endParaRPr lang="en-U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15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65" y="310044"/>
            <a:ext cx="7772400" cy="301803"/>
          </a:xfrm>
        </p:spPr>
        <p:txBody>
          <a:bodyPr/>
          <a:lstStyle/>
          <a:p>
            <a:r>
              <a:rPr lang="en-US" sz="3300" dirty="0" smtClean="0"/>
              <a:t>S26 Die Size Pareto</a:t>
            </a:r>
            <a:endParaRPr lang="en-US" sz="33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400387"/>
              </p:ext>
            </p:extLst>
          </p:nvPr>
        </p:nvGraphicFramePr>
        <p:xfrm>
          <a:off x="377952" y="1182626"/>
          <a:ext cx="8168640" cy="3498389"/>
        </p:xfrm>
        <a:graphic>
          <a:graphicData uri="http://schemas.openxmlformats.org/drawingml/2006/table">
            <a:tbl>
              <a:tblPr firstRow="1" bandRow="1"/>
              <a:tblGrid>
                <a:gridCol w="3940131"/>
                <a:gridCol w="1825968"/>
                <a:gridCol w="2402541"/>
              </a:tblGrid>
              <a:tr h="524969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6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 smtClean="0"/>
                        <a:t>Die Area in mm^2</a:t>
                      </a:r>
                      <a:endParaRPr lang="en-US" sz="16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600" dirty="0" smtClean="0"/>
                        <a:t>Die</a:t>
                      </a:r>
                      <a:r>
                        <a:rPr lang="en-US" sz="1600" baseline="0" dirty="0" smtClean="0"/>
                        <a:t> Area in percentage</a:t>
                      </a:r>
                      <a:endParaRPr lang="en-US" sz="16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26332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 smtClean="0"/>
                        <a:t>Active cells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115.5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58</a:t>
                      </a:r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26332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 smtClean="0"/>
                        <a:t>Tile dummy rows and columns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4.5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2.25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21981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 smtClean="0"/>
                        <a:t>Sockets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14.5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7.25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26332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 smtClean="0"/>
                        <a:t>Redundant</a:t>
                      </a:r>
                      <a:r>
                        <a:rPr lang="en-US" sz="1200" baseline="0" dirty="0" smtClean="0"/>
                        <a:t> rows and columns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1.5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26332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 smtClean="0"/>
                        <a:t>Partition Termination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24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12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47080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1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Partition Circuits (Address</a:t>
                      </a:r>
                      <a:r>
                        <a:rPr lang="en-US" sz="1200" baseline="0" dirty="0" smtClean="0"/>
                        <a:t> Drivers + PCL + VDM_DAC/</a:t>
                      </a:r>
                      <a:r>
                        <a:rPr lang="en-US" sz="1200" baseline="0" dirty="0" err="1" smtClean="0"/>
                        <a:t>iDAC</a:t>
                      </a:r>
                      <a:r>
                        <a:rPr lang="en-US" sz="1200" baseline="0" dirty="0" smtClean="0"/>
                        <a:t>)</a:t>
                      </a:r>
                      <a:endParaRPr lang="en-US" sz="1200" dirty="0" smtClean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16.5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8.25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46367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 smtClean="0"/>
                        <a:t>Periphery (IO + PL + Regulators + Redundancy Fuses etc.)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18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9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26332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 smtClean="0"/>
                        <a:t>Scribe &amp; Seal Ring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3.5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1.75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26332"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200" dirty="0" smtClean="0"/>
                        <a:t>Total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199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55403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10807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66210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21614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77017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32421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878245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4432280" algn="l" defTabSz="1108070" rtl="0" eaLnBrk="1" latinLnBrk="0" hangingPunct="1">
                        <a:defRPr sz="218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200" dirty="0" smtClean="0"/>
                        <a:t>100</a:t>
                      </a:r>
                      <a:endParaRPr lang="en-US" sz="1200" dirty="0"/>
                    </a:p>
                  </a:txBody>
                  <a:tcPr marL="68580" marR="68580" marT="34290" marB="3429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09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65" y="49071"/>
            <a:ext cx="7772400" cy="450482"/>
          </a:xfrm>
        </p:spPr>
        <p:txBody>
          <a:bodyPr/>
          <a:lstStyle/>
          <a:p>
            <a:r>
              <a:rPr lang="en-US" sz="3300" dirty="0" smtClean="0"/>
              <a:t>Tile Size vs White Space for ATF</a:t>
            </a:r>
            <a:endParaRPr lang="en-US" sz="33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B1B8C959-3DEA-4388-A3F7-BFF2106C41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7765959"/>
              </p:ext>
            </p:extLst>
          </p:nvPr>
        </p:nvGraphicFramePr>
        <p:xfrm>
          <a:off x="110125" y="1245114"/>
          <a:ext cx="5561523" cy="3558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934195"/>
              </p:ext>
            </p:extLst>
          </p:nvPr>
        </p:nvGraphicFramePr>
        <p:xfrm>
          <a:off x="5957581" y="1257159"/>
          <a:ext cx="3078429" cy="4389120"/>
        </p:xfrm>
        <a:graphic>
          <a:graphicData uri="http://schemas.openxmlformats.org/drawingml/2006/table">
            <a:tbl>
              <a:tblPr/>
              <a:tblGrid>
                <a:gridCol w="304795"/>
                <a:gridCol w="1195231"/>
                <a:gridCol w="515974"/>
                <a:gridCol w="583465"/>
                <a:gridCol w="478964"/>
              </a:tblGrid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name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 area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 in tile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tile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a_tile_rowmux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431376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3451007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a_tile_colmux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373041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2984324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a_tile_2x2_axn_sw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282967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B67A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a_tile_2x2_logic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205396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D17F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a_tile_2x2_hnreg_sw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235640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C67D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a_tile_bl_supmux_patchsel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85320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D780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a_tile_wl_supmux_patchsel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83"/>
                    </a:solidFill>
                  </a:tcPr>
                </a:tc>
              </a:tr>
              <a:tr h="133971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</a:tr>
              <a:tr h="133971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a_tile_blvdm_mux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502074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696B"/>
                    </a:solidFill>
                  </a:tcPr>
                </a:tc>
              </a:tr>
              <a:tr h="133971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a_tile_bl_supmux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84"/>
                    </a:solidFill>
                  </a:tcPr>
                </a:tc>
              </a:tr>
              <a:tr h="133971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a_tile_iref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442797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7E6F"/>
                    </a:solidFill>
                  </a:tcPr>
                </a:tc>
              </a:tr>
              <a:tr h="133971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</a:tr>
              <a:tr h="133971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a_tile_lwlselv_mux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120274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240548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C57D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a_tile_wl_supmux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CE7E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a_tile_wl_logic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97136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97136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C81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a_tile_masklogic_bl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76632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DD37F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a_tile_masklogic_wl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7C87D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a_tile_tko_bl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BE7B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a_tile_tko_wl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ECA7D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a_tile_bl_logic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129472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84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a_tile_data_lat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7C37C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decoder area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6435331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tile logic area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3523508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area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9453411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logic shrink needed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</a:tr>
              <a:tr h="127592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9D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20271" y="5184614"/>
            <a:ext cx="48513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Need some CMOS Scaling to fit tile circuits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Proposal is to reduce min Z and enable borderless contacts 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23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7293" y="877364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293" y="993415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 rot="5400000">
            <a:off x="970023" y="876662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970023" y="992713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307293" y="1538691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307293" y="1654742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70021" y="1536586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70021" y="1652637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7294" y="2176940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294" y="2292991"/>
            <a:ext cx="662730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970024" y="2176238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 rot="5400000">
            <a:off x="970024" y="2292289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 rot="5400000">
            <a:off x="307294" y="2838267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 rot="5400000">
            <a:off x="307294" y="2954318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70022" y="2836162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71322" y="2941643"/>
            <a:ext cx="662730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648831" y="878042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48831" y="994093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 rot="5400000">
            <a:off x="2311561" y="877340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 rot="5400000">
            <a:off x="2311561" y="993391"/>
            <a:ext cx="662730" cy="432032"/>
          </a:xfrm>
          <a:prstGeom prst="rect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 rot="5400000">
            <a:off x="1648831" y="1539369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 rot="5400000">
            <a:off x="1648831" y="1655420"/>
            <a:ext cx="662730" cy="432032"/>
          </a:xfrm>
          <a:prstGeom prst="rect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311559" y="1537264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311559" y="1653315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648832" y="2177618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648832" y="2293669"/>
            <a:ext cx="662730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ectangle 30"/>
          <p:cNvSpPr/>
          <p:nvPr/>
        </p:nvSpPr>
        <p:spPr>
          <a:xfrm rot="5400000">
            <a:off x="2311562" y="2176916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/>
        </p:nvSpPr>
        <p:spPr>
          <a:xfrm rot="5400000">
            <a:off x="2311562" y="2292967"/>
            <a:ext cx="662730" cy="432032"/>
          </a:xfrm>
          <a:prstGeom prst="rect">
            <a:avLst/>
          </a:prstGeom>
          <a:solidFill>
            <a:srgbClr val="4F81BD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32"/>
          <p:cNvSpPr/>
          <p:nvPr/>
        </p:nvSpPr>
        <p:spPr>
          <a:xfrm rot="5400000">
            <a:off x="1648832" y="2838945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Rectangle 33"/>
          <p:cNvSpPr/>
          <p:nvPr/>
        </p:nvSpPr>
        <p:spPr>
          <a:xfrm rot="5400000">
            <a:off x="1648832" y="2954996"/>
            <a:ext cx="662730" cy="432032"/>
          </a:xfrm>
          <a:prstGeom prst="rect">
            <a:avLst/>
          </a:prstGeom>
          <a:solidFill>
            <a:srgbClr val="4F81BD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311560" y="2836840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11560" y="2952891"/>
            <a:ext cx="662730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7292" y="876662"/>
            <a:ext cx="2667001" cy="2625715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361436" y="876687"/>
            <a:ext cx="2667001" cy="2625715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 rot="5400000">
            <a:off x="2916476" y="1322325"/>
            <a:ext cx="1321952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 rot="5400000">
            <a:off x="2919949" y="1314987"/>
            <a:ext cx="1314998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024156" y="2202123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 rot="5400000">
            <a:off x="4139501" y="1641121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337688" y="1763281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 rot="5400000">
            <a:off x="4579582" y="2310662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Rectangle 44"/>
          <p:cNvSpPr/>
          <p:nvPr/>
        </p:nvSpPr>
        <p:spPr>
          <a:xfrm rot="5400000">
            <a:off x="4251969" y="2631460"/>
            <a:ext cx="1317948" cy="432032"/>
          </a:xfrm>
          <a:prstGeom prst="rect">
            <a:avLst/>
          </a:prstGeom>
          <a:solidFill>
            <a:srgbClr val="4F81BD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 rot="5400000">
            <a:off x="5155156" y="2620050"/>
            <a:ext cx="1303624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 rot="5400000">
            <a:off x="3808139" y="1324079"/>
            <a:ext cx="1325461" cy="432032"/>
          </a:xfrm>
          <a:prstGeom prst="rect">
            <a:avLst/>
          </a:prstGeom>
          <a:solidFill>
            <a:srgbClr val="4F81BD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361425" y="2202826"/>
            <a:ext cx="1333497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685809" y="884535"/>
            <a:ext cx="1333506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693851" y="1763281"/>
            <a:ext cx="1325464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361425" y="3072829"/>
            <a:ext cx="1325449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854675" y="3579054"/>
            <a:ext cx="1431719" cy="369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Calibri"/>
              </a:rPr>
              <a:t>QUILT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31372" y="3558469"/>
            <a:ext cx="1431719" cy="369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Calibri"/>
              </a:rPr>
              <a:t>INTERLOCK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067976" y="2260830"/>
            <a:ext cx="237541" cy="0"/>
          </a:xfrm>
          <a:prstGeom prst="straightConnector1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5" name="Straight Arrow Connector 54"/>
          <p:cNvCxnSpPr/>
          <p:nvPr/>
        </p:nvCxnSpPr>
        <p:spPr>
          <a:xfrm>
            <a:off x="29054" y="2500624"/>
            <a:ext cx="237541" cy="0"/>
          </a:xfrm>
          <a:prstGeom prst="straightConnector1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6" name="Straight Arrow Connector 55"/>
          <p:cNvCxnSpPr/>
          <p:nvPr/>
        </p:nvCxnSpPr>
        <p:spPr>
          <a:xfrm>
            <a:off x="3067975" y="3498215"/>
            <a:ext cx="237541" cy="0"/>
          </a:xfrm>
          <a:prstGeom prst="straightConnector1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7" name="Straight Arrow Connector 56"/>
          <p:cNvCxnSpPr/>
          <p:nvPr/>
        </p:nvCxnSpPr>
        <p:spPr>
          <a:xfrm>
            <a:off x="29053" y="1208027"/>
            <a:ext cx="237541" cy="0"/>
          </a:xfrm>
          <a:prstGeom prst="straightConnector1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58" name="Rectangle 57"/>
          <p:cNvSpPr/>
          <p:nvPr/>
        </p:nvSpPr>
        <p:spPr>
          <a:xfrm>
            <a:off x="6359175" y="852883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359175" y="859206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Rectangle 59"/>
          <p:cNvSpPr/>
          <p:nvPr/>
        </p:nvSpPr>
        <p:spPr>
          <a:xfrm rot="5400000">
            <a:off x="7021905" y="852181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Rectangle 60"/>
          <p:cNvSpPr/>
          <p:nvPr/>
        </p:nvSpPr>
        <p:spPr>
          <a:xfrm rot="5400000">
            <a:off x="7159111" y="978754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Rectangle 61"/>
          <p:cNvSpPr/>
          <p:nvPr/>
        </p:nvSpPr>
        <p:spPr>
          <a:xfrm rot="5400000">
            <a:off x="6359175" y="1514210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Rectangle 62"/>
          <p:cNvSpPr/>
          <p:nvPr/>
        </p:nvSpPr>
        <p:spPr>
          <a:xfrm rot="5400000">
            <a:off x="6249129" y="1630261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021903" y="1512105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037984" y="1719725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359176" y="2152459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367992" y="2168430"/>
            <a:ext cx="662730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 rot="5400000">
            <a:off x="7021906" y="2151757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 rot="5400000">
            <a:off x="7150232" y="2267808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 rot="5400000">
            <a:off x="6359176" y="2813786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 rot="5400000">
            <a:off x="6257307" y="2929837"/>
            <a:ext cx="662730" cy="432032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7021904" y="2811681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043762" y="3038424"/>
            <a:ext cx="662730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700713" y="853561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692674" y="867832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8363443" y="852859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8481893" y="968208"/>
            <a:ext cx="662730" cy="432032"/>
          </a:xfrm>
          <a:prstGeom prst="rect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7700713" y="1514888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591143" y="1640082"/>
            <a:ext cx="662730" cy="432032"/>
          </a:xfrm>
          <a:prstGeom prst="rect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363441" y="1512783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8371483" y="1720403"/>
            <a:ext cx="662730" cy="432032"/>
          </a:xfrm>
          <a:prstGeom prst="rect">
            <a:avLst/>
          </a:prstGeom>
          <a:solidFill>
            <a:srgbClr val="9BBB59">
              <a:lumMod val="75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700714" y="2153137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700714" y="2177642"/>
            <a:ext cx="662730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8363444" y="2152435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8484096" y="2268486"/>
            <a:ext cx="662730" cy="432032"/>
          </a:xfrm>
          <a:prstGeom prst="rect">
            <a:avLst/>
          </a:prstGeom>
          <a:solidFill>
            <a:srgbClr val="4F81BD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700714" y="2814464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Rectangle 86"/>
          <p:cNvSpPr/>
          <p:nvPr/>
        </p:nvSpPr>
        <p:spPr>
          <a:xfrm rot="5400000">
            <a:off x="7591143" y="2919969"/>
            <a:ext cx="662730" cy="432032"/>
          </a:xfrm>
          <a:prstGeom prst="rect">
            <a:avLst/>
          </a:prstGeom>
          <a:solidFill>
            <a:srgbClr val="4F81BD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8363442" y="2812359"/>
            <a:ext cx="662730" cy="66273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8363442" y="3047903"/>
            <a:ext cx="662730" cy="432032"/>
          </a:xfrm>
          <a:prstGeom prst="rect">
            <a:avLst/>
          </a:prstGeom>
          <a:solidFill>
            <a:srgbClr val="9BBB59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359174" y="852181"/>
            <a:ext cx="2667001" cy="2625715"/>
          </a:xfrm>
          <a:prstGeom prst="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921856" y="3515438"/>
            <a:ext cx="1556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Calibri"/>
              </a:rPr>
              <a:t>QUINTERLOCK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6080936" y="2476143"/>
            <a:ext cx="237541" cy="0"/>
          </a:xfrm>
          <a:prstGeom prst="straightConnector1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93" name="Straight Arrow Connector 92"/>
          <p:cNvCxnSpPr/>
          <p:nvPr/>
        </p:nvCxnSpPr>
        <p:spPr>
          <a:xfrm>
            <a:off x="6080935" y="1183546"/>
            <a:ext cx="237541" cy="0"/>
          </a:xfrm>
          <a:prstGeom prst="straightConnector1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340406"/>
              </p:ext>
            </p:extLst>
          </p:nvPr>
        </p:nvGraphicFramePr>
        <p:xfrm>
          <a:off x="584110" y="4114741"/>
          <a:ext cx="8229148" cy="2207220"/>
        </p:xfrm>
        <a:graphic>
          <a:graphicData uri="http://schemas.openxmlformats.org/drawingml/2006/table">
            <a:tbl>
              <a:tblPr firstRow="1" bandRow="1"/>
              <a:tblGrid>
                <a:gridCol w="1780418"/>
                <a:gridCol w="1780418"/>
                <a:gridCol w="2200472"/>
                <a:gridCol w="2467840"/>
              </a:tblGrid>
              <a:tr h="452429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Quilt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Interlock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Quinter-lock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452429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Metal Requirements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4</a:t>
                      </a:r>
                      <a:r>
                        <a:rPr lang="en-US" sz="1400" baseline="0" dirty="0" smtClean="0"/>
                        <a:t> routing layers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Extra routing</a:t>
                      </a:r>
                      <a:r>
                        <a:rPr lang="en-US" sz="1400" baseline="0" dirty="0" smtClean="0"/>
                        <a:t> layer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Extra routing layer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52429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aseline="0" dirty="0" smtClean="0"/>
                        <a:t>White Space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Several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small </a:t>
                      </a:r>
                      <a:r>
                        <a:rPr lang="en-US" sz="1400" baseline="0" dirty="0" smtClean="0"/>
                        <a:t>holes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Contiguous white</a:t>
                      </a:r>
                      <a:r>
                        <a:rPr lang="en-US" sz="1400" baseline="0" dirty="0" smtClean="0"/>
                        <a:t> space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In between Quilt &amp; Interlock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452429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aseline="0" dirty="0" smtClean="0"/>
                        <a:t>Max Array Resistance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WL + 0.75</a:t>
                      </a:r>
                      <a:r>
                        <a:rPr lang="en-US" sz="1400" baseline="0" dirty="0" smtClean="0"/>
                        <a:t> BL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WL + BL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Same as Quilt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97504"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Selection Spike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Base line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Worse than quilt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15526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831053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246579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662105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077631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493158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908684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324210" algn="l" defTabSz="831053" rtl="0" eaLnBrk="1" latinLnBrk="0" hangingPunct="1">
                        <a:defRPr sz="1636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dirty="0" smtClean="0"/>
                        <a:t>Same as Quilt</a:t>
                      </a:r>
                      <a:endParaRPr lang="en-US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5" name="Title 1"/>
          <p:cNvSpPr txBox="1">
            <a:spLocks/>
          </p:cNvSpPr>
          <p:nvPr/>
        </p:nvSpPr>
        <p:spPr bwMode="auto">
          <a:xfrm>
            <a:off x="561837" y="11307"/>
            <a:ext cx="7772400" cy="450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35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35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35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35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35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415526" algn="ctr" rtl="0" eaLnBrk="1" fontAlgn="base" hangingPunct="1">
              <a:spcBef>
                <a:spcPct val="0"/>
              </a:spcBef>
              <a:spcAft>
                <a:spcPct val="0"/>
              </a:spcAft>
              <a:defRPr sz="3635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831053" algn="ctr" rtl="0" eaLnBrk="1" fontAlgn="base" hangingPunct="1">
              <a:spcBef>
                <a:spcPct val="0"/>
              </a:spcBef>
              <a:spcAft>
                <a:spcPct val="0"/>
              </a:spcAft>
              <a:defRPr sz="3635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246579" algn="ctr" rtl="0" eaLnBrk="1" fontAlgn="base" hangingPunct="1">
              <a:spcBef>
                <a:spcPct val="0"/>
              </a:spcBef>
              <a:spcAft>
                <a:spcPct val="0"/>
              </a:spcAft>
              <a:defRPr sz="3635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3635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300" kern="0" noProof="0" dirty="0" smtClean="0">
                <a:solidFill>
                  <a:srgbClr val="0066FF"/>
                </a:solidFill>
              </a:rPr>
              <a:t>Quilt Variants</a:t>
            </a:r>
            <a:endParaRPr kumimoji="0" lang="en-US" sz="3300" b="1" i="0" u="none" strike="noStrike" kern="0" cap="none" spc="0" normalizeH="0" baseline="0" noProof="0" dirty="0">
              <a:ln>
                <a:noFill/>
              </a:ln>
              <a:solidFill>
                <a:srgbClr val="0066FF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71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3"/>
  <p:tag name="MULTI-LINE" val="true"/>
  <p:tag name="TEXT" val="&amp;Notes and Sources:"/>
  <p:tag name="FILL" val="false"/>
  <p:tag name="OPTIONAL" val="true"/>
  <p:tag name="NAME" val="Notes"/>
  <p:tag name="HEIGHT" val="5"/>
  <p:tag name="INDENTED" val="false"/>
  <p:tag name="CAPTION HEIGH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Action Title:"/>
  <p:tag name="FILL" val="true"/>
  <p:tag name="OPTIONAL" val="false"/>
  <p:tag name="NAME" val="Title1"/>
  <p:tag name="HEIGHT" val="1"/>
  <p:tag name="INDENTED" val="false"/>
  <p:tag name="CAPTION HEIGHT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3"/>
  <p:tag name="MULTI-LINE" val="true"/>
  <p:tag name="TEXT" val="&amp;Notes and Sources:"/>
  <p:tag name="FILL" val="false"/>
  <p:tag name="OPTIONAL" val="true"/>
  <p:tag name="NAME" val="Notes"/>
  <p:tag name="HEIGHT" val="5"/>
  <p:tag name="INDENTED" val="false"/>
  <p:tag name="CAPTION HEIGHT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Action Title:"/>
  <p:tag name="FILL" val="true"/>
  <p:tag name="OPTIONAL" val="false"/>
  <p:tag name="NAME" val="Title1"/>
  <p:tag name="HEIGHT" val="1"/>
  <p:tag name="INDENTED" val="false"/>
  <p:tag name="CAPTION HEIGH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3"/>
  <p:tag name="MULTI-LINE" val="true"/>
  <p:tag name="TEXT" val="&amp;Notes and Sources:"/>
  <p:tag name="FILL" val="false"/>
  <p:tag name="OPTIONAL" val="true"/>
  <p:tag name="NAME" val="Notes"/>
  <p:tag name="HEIGHT" val="5"/>
  <p:tag name="INDENTED" val="false"/>
  <p:tag name="CAPTION HEIGH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Action Title:"/>
  <p:tag name="FILL" val="true"/>
  <p:tag name="OPTIONAL" val="false"/>
  <p:tag name="NAME" val="Title1"/>
  <p:tag name="HEIGHT" val="1"/>
  <p:tag name="INDENTED" val="false"/>
  <p:tag name="CAPTION HEIGHT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3"/>
  <p:tag name="MULTI-LINE" val="true"/>
  <p:tag name="TEXT" val="&amp;Notes and Sources:"/>
  <p:tag name="FILL" val="false"/>
  <p:tag name="OPTIONAL" val="true"/>
  <p:tag name="NAME" val="Notes"/>
  <p:tag name="HEIGHT" val="5"/>
  <p:tag name="INDENTED" val="false"/>
  <p:tag name="CAPTION HEIGH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Action Title:"/>
  <p:tag name="FILL" val="true"/>
  <p:tag name="OPTIONAL" val="false"/>
  <p:tag name="NAME" val="Title1"/>
  <p:tag name="HEIGHT" val="1"/>
  <p:tag name="INDENTED" val="false"/>
  <p:tag name="CAPTION HEIGHT" val="2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0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3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3_White title page">
  <a:themeElements>
    <a:clrScheme name="White title page 8">
      <a:dk1>
        <a:srgbClr val="000000"/>
      </a:dk1>
      <a:lt1>
        <a:srgbClr val="B2B2B2"/>
      </a:lt1>
      <a:dk2>
        <a:srgbClr val="FFFFFF"/>
      </a:dk2>
      <a:lt2>
        <a:srgbClr val="000000"/>
      </a:lt2>
      <a:accent1>
        <a:srgbClr val="99CCFF"/>
      </a:accent1>
      <a:accent2>
        <a:srgbClr val="FFE433"/>
      </a:accent2>
      <a:accent3>
        <a:srgbClr val="D5D5D5"/>
      </a:accent3>
      <a:accent4>
        <a:srgbClr val="000000"/>
      </a:accent4>
      <a:accent5>
        <a:srgbClr val="CAE2FF"/>
      </a:accent5>
      <a:accent6>
        <a:srgbClr val="E7CF2D"/>
      </a:accent6>
      <a:hlink>
        <a:srgbClr val="000000"/>
      </a:hlink>
      <a:folHlink>
        <a:srgbClr val="CC0000"/>
      </a:folHlink>
    </a:clrScheme>
    <a:fontScheme name="White title pag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White title pag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title pag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8">
        <a:dk1>
          <a:srgbClr val="000000"/>
        </a:dk1>
        <a:lt1>
          <a:srgbClr val="B2B2B2"/>
        </a:lt1>
        <a:dk2>
          <a:srgbClr val="FFFFFF"/>
        </a:dk2>
        <a:lt2>
          <a:srgbClr val="000000"/>
        </a:lt2>
        <a:accent1>
          <a:srgbClr val="99CCFF"/>
        </a:accent1>
        <a:accent2>
          <a:srgbClr val="FFE433"/>
        </a:accent2>
        <a:accent3>
          <a:srgbClr val="D5D5D5"/>
        </a:accent3>
        <a:accent4>
          <a:srgbClr val="000000"/>
        </a:accent4>
        <a:accent5>
          <a:srgbClr val="CAE2FF"/>
        </a:accent5>
        <a:accent6>
          <a:srgbClr val="E7CF2D"/>
        </a:accent6>
        <a:hlink>
          <a:srgbClr val="0000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4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4_White title page">
  <a:themeElements>
    <a:clrScheme name="White title page 8">
      <a:dk1>
        <a:srgbClr val="000000"/>
      </a:dk1>
      <a:lt1>
        <a:srgbClr val="B2B2B2"/>
      </a:lt1>
      <a:dk2>
        <a:srgbClr val="FFFFFF"/>
      </a:dk2>
      <a:lt2>
        <a:srgbClr val="000000"/>
      </a:lt2>
      <a:accent1>
        <a:srgbClr val="99CCFF"/>
      </a:accent1>
      <a:accent2>
        <a:srgbClr val="FFE433"/>
      </a:accent2>
      <a:accent3>
        <a:srgbClr val="D5D5D5"/>
      </a:accent3>
      <a:accent4>
        <a:srgbClr val="000000"/>
      </a:accent4>
      <a:accent5>
        <a:srgbClr val="CAE2FF"/>
      </a:accent5>
      <a:accent6>
        <a:srgbClr val="E7CF2D"/>
      </a:accent6>
      <a:hlink>
        <a:srgbClr val="000000"/>
      </a:hlink>
      <a:folHlink>
        <a:srgbClr val="CC0000"/>
      </a:folHlink>
    </a:clrScheme>
    <a:fontScheme name="White title pag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White title pag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title pag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8">
        <a:dk1>
          <a:srgbClr val="000000"/>
        </a:dk1>
        <a:lt1>
          <a:srgbClr val="B2B2B2"/>
        </a:lt1>
        <a:dk2>
          <a:srgbClr val="FFFFFF"/>
        </a:dk2>
        <a:lt2>
          <a:srgbClr val="000000"/>
        </a:lt2>
        <a:accent1>
          <a:srgbClr val="99CCFF"/>
        </a:accent1>
        <a:accent2>
          <a:srgbClr val="FFE433"/>
        </a:accent2>
        <a:accent3>
          <a:srgbClr val="D5D5D5"/>
        </a:accent3>
        <a:accent4>
          <a:srgbClr val="000000"/>
        </a:accent4>
        <a:accent5>
          <a:srgbClr val="CAE2FF"/>
        </a:accent5>
        <a:accent6>
          <a:srgbClr val="E7CF2D"/>
        </a:accent6>
        <a:hlink>
          <a:srgbClr val="0000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0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19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1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4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7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21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9.xml><?xml version="1.0" encoding="utf-8"?>
<a:theme xmlns:a="http://schemas.openxmlformats.org/drawingml/2006/main" name="1_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White title page">
  <a:themeElements>
    <a:clrScheme name="White title page 8">
      <a:dk1>
        <a:srgbClr val="000000"/>
      </a:dk1>
      <a:lt1>
        <a:srgbClr val="B2B2B2"/>
      </a:lt1>
      <a:dk2>
        <a:srgbClr val="FFFFFF"/>
      </a:dk2>
      <a:lt2>
        <a:srgbClr val="000000"/>
      </a:lt2>
      <a:accent1>
        <a:srgbClr val="99CCFF"/>
      </a:accent1>
      <a:accent2>
        <a:srgbClr val="FFE433"/>
      </a:accent2>
      <a:accent3>
        <a:srgbClr val="D5D5D5"/>
      </a:accent3>
      <a:accent4>
        <a:srgbClr val="000000"/>
      </a:accent4>
      <a:accent5>
        <a:srgbClr val="CAE2FF"/>
      </a:accent5>
      <a:accent6>
        <a:srgbClr val="E7CF2D"/>
      </a:accent6>
      <a:hlink>
        <a:srgbClr val="000000"/>
      </a:hlink>
      <a:folHlink>
        <a:srgbClr val="CC0000"/>
      </a:folHlink>
    </a:clrScheme>
    <a:fontScheme name="White title pag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White title pag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title pag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8">
        <a:dk1>
          <a:srgbClr val="000000"/>
        </a:dk1>
        <a:lt1>
          <a:srgbClr val="B2B2B2"/>
        </a:lt1>
        <a:dk2>
          <a:srgbClr val="FFFFFF"/>
        </a:dk2>
        <a:lt2>
          <a:srgbClr val="000000"/>
        </a:lt2>
        <a:accent1>
          <a:srgbClr val="99CCFF"/>
        </a:accent1>
        <a:accent2>
          <a:srgbClr val="FFE433"/>
        </a:accent2>
        <a:accent3>
          <a:srgbClr val="D5D5D5"/>
        </a:accent3>
        <a:accent4>
          <a:srgbClr val="000000"/>
        </a:accent4>
        <a:accent5>
          <a:srgbClr val="CAE2FF"/>
        </a:accent5>
        <a:accent6>
          <a:srgbClr val="E7CF2D"/>
        </a:accent6>
        <a:hlink>
          <a:srgbClr val="0000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White title page">
  <a:themeElements>
    <a:clrScheme name="White title page 8">
      <a:dk1>
        <a:srgbClr val="000000"/>
      </a:dk1>
      <a:lt1>
        <a:srgbClr val="B2B2B2"/>
      </a:lt1>
      <a:dk2>
        <a:srgbClr val="FFFFFF"/>
      </a:dk2>
      <a:lt2>
        <a:srgbClr val="000000"/>
      </a:lt2>
      <a:accent1>
        <a:srgbClr val="99CCFF"/>
      </a:accent1>
      <a:accent2>
        <a:srgbClr val="FFE433"/>
      </a:accent2>
      <a:accent3>
        <a:srgbClr val="D5D5D5"/>
      </a:accent3>
      <a:accent4>
        <a:srgbClr val="000000"/>
      </a:accent4>
      <a:accent5>
        <a:srgbClr val="CAE2FF"/>
      </a:accent5>
      <a:accent6>
        <a:srgbClr val="E7CF2D"/>
      </a:accent6>
      <a:hlink>
        <a:srgbClr val="000000"/>
      </a:hlink>
      <a:folHlink>
        <a:srgbClr val="CC0000"/>
      </a:folHlink>
    </a:clrScheme>
    <a:fontScheme name="White title pag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White title pag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title pag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 title page 8">
        <a:dk1>
          <a:srgbClr val="000000"/>
        </a:dk1>
        <a:lt1>
          <a:srgbClr val="B2B2B2"/>
        </a:lt1>
        <a:dk2>
          <a:srgbClr val="FFFFFF"/>
        </a:dk2>
        <a:lt2>
          <a:srgbClr val="000000"/>
        </a:lt2>
        <a:accent1>
          <a:srgbClr val="99CCFF"/>
        </a:accent1>
        <a:accent2>
          <a:srgbClr val="FFE433"/>
        </a:accent2>
        <a:accent3>
          <a:srgbClr val="D5D5D5"/>
        </a:accent3>
        <a:accent4>
          <a:srgbClr val="000000"/>
        </a:accent4>
        <a:accent5>
          <a:srgbClr val="CAE2FF"/>
        </a:accent5>
        <a:accent6>
          <a:srgbClr val="E7CF2D"/>
        </a:accent6>
        <a:hlink>
          <a:srgbClr val="0000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9_mssys">
  <a:themeElements>
    <a:clrScheme name="">
      <a:dk1>
        <a:srgbClr val="00279F"/>
      </a:dk1>
      <a:lt1>
        <a:srgbClr val="FFFFFF"/>
      </a:lt1>
      <a:dk2>
        <a:srgbClr val="DC0081"/>
      </a:dk2>
      <a:lt2>
        <a:srgbClr val="009688"/>
      </a:lt2>
      <a:accent1>
        <a:srgbClr val="FAFD00"/>
      </a:accent1>
      <a:accent2>
        <a:srgbClr val="F95AB7"/>
      </a:accent2>
      <a:accent3>
        <a:srgbClr val="FFFFFF"/>
      </a:accent3>
      <a:accent4>
        <a:srgbClr val="002087"/>
      </a:accent4>
      <a:accent5>
        <a:srgbClr val="FCFEAA"/>
      </a:accent5>
      <a:accent6>
        <a:srgbClr val="E251A6"/>
      </a:accent6>
      <a:hlink>
        <a:srgbClr val="B760F9"/>
      </a:hlink>
      <a:folHlink>
        <a:srgbClr val="8CF4EA"/>
      </a:folHlink>
    </a:clrScheme>
    <a:fontScheme name="mssy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0800" cap="flat" cmpd="sng" algn="ctr">
          <a:solidFill>
            <a:srgbClr val="00279F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ssy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sy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sy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54128</TotalTime>
  <Words>808</Words>
  <Application>Microsoft Office PowerPoint</Application>
  <PresentationFormat>On-screen Show (4:3)</PresentationFormat>
  <Paragraphs>371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29</vt:i4>
      </vt:variant>
      <vt:variant>
        <vt:lpstr>Slide Titles</vt:lpstr>
      </vt:variant>
      <vt:variant>
        <vt:i4>12</vt:i4>
      </vt:variant>
    </vt:vector>
  </HeadingPairs>
  <TitlesOfParts>
    <vt:vector size="48" baseType="lpstr">
      <vt:lpstr>Arial</vt:lpstr>
      <vt:lpstr>Calibri</vt:lpstr>
      <vt:lpstr>Marlett</vt:lpstr>
      <vt:lpstr>Neo Sans Intel</vt:lpstr>
      <vt:lpstr>Neo Sans Intel Medium</vt:lpstr>
      <vt:lpstr>Verdana</vt:lpstr>
      <vt:lpstr>Wingdings</vt:lpstr>
      <vt:lpstr>Custom Design</vt:lpstr>
      <vt:lpstr>3_mssys</vt:lpstr>
      <vt:lpstr>2_mssys</vt:lpstr>
      <vt:lpstr>1_White title page</vt:lpstr>
      <vt:lpstr>2_White title page</vt:lpstr>
      <vt:lpstr>5_mssys</vt:lpstr>
      <vt:lpstr>6_mssys</vt:lpstr>
      <vt:lpstr>8_mssys</vt:lpstr>
      <vt:lpstr>9_mssys</vt:lpstr>
      <vt:lpstr>10_mssys</vt:lpstr>
      <vt:lpstr>11_mssys</vt:lpstr>
      <vt:lpstr>12_mssys</vt:lpstr>
      <vt:lpstr>13_mssys</vt:lpstr>
      <vt:lpstr>3_White title page</vt:lpstr>
      <vt:lpstr>14_mssys</vt:lpstr>
      <vt:lpstr>15_mssys</vt:lpstr>
      <vt:lpstr>16_mssys</vt:lpstr>
      <vt:lpstr>17_mssys</vt:lpstr>
      <vt:lpstr>18_mssys</vt:lpstr>
      <vt:lpstr>4_White title page</vt:lpstr>
      <vt:lpstr>20_mssys</vt:lpstr>
      <vt:lpstr>19_mssys</vt:lpstr>
      <vt:lpstr>1_Custom Design</vt:lpstr>
      <vt:lpstr>mssys</vt:lpstr>
      <vt:lpstr>1_mssys</vt:lpstr>
      <vt:lpstr>4_mssys</vt:lpstr>
      <vt:lpstr>7_mssys</vt:lpstr>
      <vt:lpstr>21_mssys</vt:lpstr>
      <vt:lpstr>1_blank</vt:lpstr>
      <vt:lpstr>PowerPoint Presentation</vt:lpstr>
      <vt:lpstr>S15 ARRAY STACK</vt:lpstr>
      <vt:lpstr>S15 PARTITION</vt:lpstr>
      <vt:lpstr>S26 ARRAY STACK</vt:lpstr>
      <vt:lpstr>PowerPoint Presentation</vt:lpstr>
      <vt:lpstr>S15 vs S26</vt:lpstr>
      <vt:lpstr>S26 Die Size Pareto</vt:lpstr>
      <vt:lpstr>Tile Size vs White Space for ATF</vt:lpstr>
      <vt:lpstr>PowerPoint Presentation</vt:lpstr>
      <vt:lpstr>3DxP Near Term Roadmap</vt:lpstr>
      <vt:lpstr>Socket Connections</vt:lpstr>
      <vt:lpstr>BACK UP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skgulian</dc:creator>
  <cp:keywords>CTPClassification=CTP_NT</cp:keywords>
  <cp:lastModifiedBy>Guliani, Sandeep</cp:lastModifiedBy>
  <cp:revision>1792</cp:revision>
  <dcterms:created xsi:type="dcterms:W3CDTF">2012-07-30T17:31:17Z</dcterms:created>
  <dcterms:modified xsi:type="dcterms:W3CDTF">2019-07-19T16:40:16Z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9ec12a48-8d82-404f-9795-98805d1bd64a</vt:lpwstr>
  </property>
  <property fmtid="{D5CDD505-2E9C-101B-9397-08002B2CF9AE}" pid="3" name="CTP_TimeStamp">
    <vt:lpwstr>2019-07-19 16:40:16Z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