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258" r:id="rId3"/>
    <p:sldId id="257" r:id="rId4"/>
    <p:sldId id="268" r:id="rId5"/>
    <p:sldId id="286" r:id="rId6"/>
    <p:sldId id="287" r:id="rId7"/>
    <p:sldId id="264" r:id="rId8"/>
    <p:sldId id="281" r:id="rId9"/>
    <p:sldId id="263" r:id="rId10"/>
    <p:sldId id="280" r:id="rId11"/>
    <p:sldId id="274" r:id="rId12"/>
    <p:sldId id="275" r:id="rId13"/>
    <p:sldId id="276" r:id="rId14"/>
    <p:sldId id="267" r:id="rId15"/>
    <p:sldId id="261" r:id="rId16"/>
    <p:sldId id="285" r:id="rId17"/>
    <p:sldId id="282" r:id="rId18"/>
    <p:sldId id="283" r:id="rId19"/>
    <p:sldId id="273" r:id="rId20"/>
    <p:sldId id="272" r:id="rId21"/>
    <p:sldId id="262" r:id="rId22"/>
    <p:sldId id="277" r:id="rId23"/>
    <p:sldId id="288" r:id="rId24"/>
    <p:sldId id="259" r:id="rId25"/>
    <p:sldId id="26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00"/>
    <a:srgbClr val="0000FF"/>
    <a:srgbClr val="000099"/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7DD596-6DFB-47BE-B59A-1CF4D66A0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4CB3B-5992-44B3-94C8-5DAA2BFFB7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E7A8A-46AD-4820-83A6-5835645D9E6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1AA02-C92A-4009-8187-1B3301496FC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37E25-F9F1-407B-B6F6-A77EA5EBDDE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973BA-98AC-4FFB-82F4-D0662AFC126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DBFBE-793E-4F86-8D4B-8AFD161D2EB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ABB7B4-10F2-42C6-B6A5-166724BB5522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DCDBC-CDDD-467D-B191-68C8BB4410C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8695B6-8DC8-4142-A388-21E9DE55EA43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621C1F-9022-4BD5-8074-38353E201E39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665C6-7D42-42FE-BE3D-4F848657D11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17FBA5-F252-42EE-ADFA-5F5EA9E932A4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ster inte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black">
          <a:xfrm>
            <a:off x="6623050" y="431800"/>
            <a:ext cx="19653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14775" y="6457950"/>
            <a:ext cx="1314450" cy="27463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200">
                <a:solidFill>
                  <a:srgbClr val="333333"/>
                </a:solidFill>
              </a:rPr>
              <a:t>Intel Confidential</a:t>
            </a:r>
            <a:endParaRPr lang="en-US" sz="120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C26CAF8D-7D6D-4345-8F6B-1C419D0594B6}" type="slidenum">
              <a:rPr lang="en-US" sz="1000"/>
              <a:pPr algn="r">
                <a:defRPr/>
              </a:pPr>
              <a:t>‹#›</a:t>
            </a:fld>
            <a:endParaRPr lang="en-US" sz="100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94DA88EB-4EF2-4F99-9761-814082B90C7C}" type="slidenum">
              <a:rPr lang="en-US" sz="1000"/>
              <a:pPr algn="r">
                <a:defRPr/>
              </a:pPr>
              <a:t>‹#›</a:t>
            </a:fld>
            <a:endParaRPr lang="en-US" sz="100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00063" y="2130425"/>
            <a:ext cx="7772400" cy="1470025"/>
          </a:xfrm>
        </p:spPr>
        <p:txBody>
          <a:bodyPr lIns="91440" tIns="45720" rIns="91440" bIns="45720" anchor="ctr"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1663" y="3886200"/>
            <a:ext cx="6400800" cy="1752600"/>
          </a:xfrm>
        </p:spPr>
        <p:txBody>
          <a:bodyPr lIns="91440" tIns="45720" rIns="91440" bIns="45720"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158750"/>
            <a:ext cx="2058987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8750"/>
            <a:ext cx="6026150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58750"/>
            <a:ext cx="8237537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01738"/>
            <a:ext cx="8237537" cy="484028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1738"/>
            <a:ext cx="4041775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201738"/>
            <a:ext cx="4043362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58750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01738"/>
            <a:ext cx="8237537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5" descr="Intel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89875" y="6169025"/>
            <a:ext cx="8112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33800" y="6400800"/>
            <a:ext cx="1993900" cy="27463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200">
                <a:solidFill>
                  <a:schemeClr val="bg1"/>
                </a:solidFill>
              </a:rPr>
              <a:t>Intel 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22C36AD0-AC43-4CE1-8F4D-DE26307EBA5B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D333C182-2CAA-4F01-B488-4746288350CB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 userDrawn="1"/>
        </p:nvSpPr>
        <p:spPr bwMode="auto">
          <a:xfrm>
            <a:off x="6553200" y="6477000"/>
            <a:ext cx="1244600" cy="2444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000">
                <a:solidFill>
                  <a:schemeClr val="bg1"/>
                </a:solidFill>
              </a:rPr>
              <a:t>Ricky Tseng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265238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60525" indent="-2349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5pPr>
      <a:lvl6pPr marL="2117725" indent="-2349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6pPr>
      <a:lvl7pPr marL="2574925" indent="-2349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7pPr>
      <a:lvl8pPr marL="3032125" indent="-2349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3489325" indent="-2349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GTM Device Physics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281863" cy="1219200"/>
          </a:xfrm>
        </p:spPr>
        <p:txBody>
          <a:bodyPr/>
          <a:lstStyle/>
          <a:p>
            <a:pPr eaLnBrk="1" hangingPunct="1"/>
            <a:r>
              <a:rPr lang="en-US" smtClean="0"/>
              <a:t>Ricky Tseng, Peter Chang, David Kencke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Model</a:t>
            </a: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85800" y="4419600"/>
            <a:ext cx="3200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Verdana" pitchFamily="34" charset="0"/>
              </a:rPr>
              <a:t>Tram, IEDM’05</a:t>
            </a:r>
          </a:p>
          <a:p>
            <a:r>
              <a:rPr lang="en-US" sz="1600">
                <a:latin typeface="Verdana" pitchFamily="34" charset="0"/>
              </a:rPr>
              <a:t>TRAM dimensions adjusted to fit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28225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888" y="2657475"/>
            <a:ext cx="2741612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235075" y="3124200"/>
            <a:ext cx="265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3CC33"/>
                </a:solidFill>
                <a:latin typeface="Verdana" pitchFamily="34" charset="0"/>
              </a:rPr>
              <a:t>p+   n       p        n+</a:t>
            </a:r>
          </a:p>
        </p:txBody>
      </p:sp>
      <p:graphicFrame>
        <p:nvGraphicFramePr>
          <p:cNvPr id="301155" name="Group 99"/>
          <p:cNvGraphicFramePr>
            <a:graphicFrameLocks noGrp="1"/>
          </p:cNvGraphicFramePr>
          <p:nvPr>
            <p:ph idx="1"/>
          </p:nvPr>
        </p:nvGraphicFramePr>
        <p:xfrm>
          <a:off x="4191000" y="1219200"/>
          <a:ext cx="4654550" cy="1698625"/>
        </p:xfrm>
        <a:graphic>
          <a:graphicData uri="http://schemas.openxmlformats.org/drawingml/2006/table">
            <a:tbl>
              <a:tblPr/>
              <a:tblGrid>
                <a:gridCol w="1233488"/>
                <a:gridCol w="1395412"/>
                <a:gridCol w="1257300"/>
                <a:gridCol w="768350"/>
              </a:tblGrid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Lg=300nm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dId, 125C (uA/cell)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dId 25C (uA/cell)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Ret (ms)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T-ram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Intel SIM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4" name="Rectangle 3"/>
          <p:cNvSpPr>
            <a:spLocks noChangeArrowheads="1"/>
          </p:cNvSpPr>
          <p:nvPr/>
        </p:nvSpPr>
        <p:spPr bwMode="auto">
          <a:xfrm>
            <a:off x="4267200" y="33528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5425" indent="-225425">
              <a:spcBef>
                <a:spcPct val="40000"/>
              </a:spcBef>
              <a:buFontTx/>
              <a:buChar char="•"/>
            </a:pPr>
            <a:r>
              <a:rPr lang="en-US" i="1">
                <a:solidFill>
                  <a:schemeClr val="bg2"/>
                </a:solidFill>
                <a:latin typeface="Verdana" pitchFamily="34" charset="0"/>
              </a:rPr>
              <a:t>FBC Device Model calibrated w/ Intel bipolar FBC data.</a:t>
            </a:r>
          </a:p>
          <a:p>
            <a:pPr marL="225425" indent="-225425">
              <a:spcBef>
                <a:spcPct val="40000"/>
              </a:spcBef>
              <a:buFontTx/>
              <a:buChar char="•"/>
            </a:pPr>
            <a:r>
              <a:rPr lang="en-US" i="1">
                <a:solidFill>
                  <a:schemeClr val="bg2"/>
                </a:solidFill>
                <a:latin typeface="Verdana" pitchFamily="34" charset="0"/>
              </a:rPr>
              <a:t>Estimated and compared results vs. T-ram’s long Lg data.</a:t>
            </a:r>
          </a:p>
          <a:p>
            <a:pPr marL="225425" indent="-225425">
              <a:spcBef>
                <a:spcPct val="40000"/>
              </a:spcBef>
              <a:buFontTx/>
              <a:buChar char="•"/>
            </a:pPr>
            <a:r>
              <a:rPr lang="en-US" i="1">
                <a:solidFill>
                  <a:schemeClr val="bg2"/>
                </a:solidFill>
                <a:latin typeface="Verdana" pitchFamily="34" charset="0"/>
              </a:rPr>
              <a:t>Use this model for device design and array operations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Operation W1/W0</a:t>
            </a:r>
          </a:p>
        </p:txBody>
      </p:sp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1130300" y="1897063"/>
            <a:ext cx="3060700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1706563" y="189706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11"/>
          <p:cNvSpPr>
            <a:spLocks noChangeShapeType="1"/>
          </p:cNvSpPr>
          <p:nvPr/>
        </p:nvSpPr>
        <p:spPr bwMode="auto">
          <a:xfrm>
            <a:off x="2498725" y="189706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13"/>
          <p:cNvSpPr>
            <a:spLocks noChangeShapeType="1"/>
          </p:cNvSpPr>
          <p:nvPr/>
        </p:nvSpPr>
        <p:spPr bwMode="auto">
          <a:xfrm>
            <a:off x="3505200" y="189706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Text Box 14"/>
          <p:cNvSpPr txBox="1">
            <a:spLocks noChangeArrowheads="1"/>
          </p:cNvSpPr>
          <p:nvPr/>
        </p:nvSpPr>
        <p:spPr bwMode="auto">
          <a:xfrm>
            <a:off x="1490663" y="15367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J1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/>
        </p:nvSpPr>
        <p:spPr bwMode="auto">
          <a:xfrm>
            <a:off x="2266950" y="15367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J2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3300413" y="15367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J3</a:t>
            </a:r>
          </a:p>
        </p:txBody>
      </p:sp>
      <p:sp>
        <p:nvSpPr>
          <p:cNvPr id="30729" name="Text Box 20"/>
          <p:cNvSpPr txBox="1">
            <a:spLocks noChangeArrowheads="1"/>
          </p:cNvSpPr>
          <p:nvPr/>
        </p:nvSpPr>
        <p:spPr bwMode="auto">
          <a:xfrm>
            <a:off x="1150938" y="20304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P+</a:t>
            </a:r>
          </a:p>
        </p:txBody>
      </p:sp>
      <p:sp>
        <p:nvSpPr>
          <p:cNvPr id="30730" name="Text Box 21"/>
          <p:cNvSpPr txBox="1">
            <a:spLocks noChangeArrowheads="1"/>
          </p:cNvSpPr>
          <p:nvPr/>
        </p:nvSpPr>
        <p:spPr bwMode="auto">
          <a:xfrm>
            <a:off x="3609975" y="20478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N+</a:t>
            </a:r>
          </a:p>
        </p:txBody>
      </p:sp>
      <p:sp>
        <p:nvSpPr>
          <p:cNvPr id="30731" name="Text Box 22"/>
          <p:cNvSpPr txBox="1">
            <a:spLocks noChangeArrowheads="1"/>
          </p:cNvSpPr>
          <p:nvPr/>
        </p:nvSpPr>
        <p:spPr bwMode="auto">
          <a:xfrm>
            <a:off x="1885950" y="20304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</a:t>
            </a:r>
          </a:p>
        </p:txBody>
      </p:sp>
      <p:sp>
        <p:nvSpPr>
          <p:cNvPr id="30732" name="Text Box 23"/>
          <p:cNvSpPr txBox="1">
            <a:spLocks noChangeArrowheads="1"/>
          </p:cNvSpPr>
          <p:nvPr/>
        </p:nvSpPr>
        <p:spPr bwMode="auto">
          <a:xfrm>
            <a:off x="2840038" y="20478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</a:t>
            </a:r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2765425" y="1390650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26"/>
          <p:cNvSpPr>
            <a:spLocks noChangeArrowheads="1"/>
          </p:cNvSpPr>
          <p:nvPr/>
        </p:nvSpPr>
        <p:spPr bwMode="auto">
          <a:xfrm>
            <a:off x="2765425" y="2566988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Text Box 28"/>
          <p:cNvSpPr txBox="1">
            <a:spLocks noChangeArrowheads="1"/>
          </p:cNvSpPr>
          <p:nvPr/>
        </p:nvSpPr>
        <p:spPr bwMode="auto">
          <a:xfrm>
            <a:off x="152400" y="20304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1.05</a:t>
            </a:r>
          </a:p>
        </p:txBody>
      </p:sp>
      <p:grpSp>
        <p:nvGrpSpPr>
          <p:cNvPr id="30737" name="Group 50"/>
          <p:cNvGrpSpPr>
            <a:grpSpLocks noChangeAspect="1"/>
          </p:cNvGrpSpPr>
          <p:nvPr/>
        </p:nvGrpSpPr>
        <p:grpSpPr bwMode="auto">
          <a:xfrm>
            <a:off x="2727325" y="2260600"/>
            <a:ext cx="171450" cy="171450"/>
            <a:chOff x="2844" y="2356"/>
            <a:chExt cx="120" cy="120"/>
          </a:xfrm>
        </p:grpSpPr>
        <p:sp>
          <p:nvSpPr>
            <p:cNvPr id="30806" name="Oval 51"/>
            <p:cNvSpPr>
              <a:spLocks noChangeAspect="1" noChangeArrowheads="1"/>
            </p:cNvSpPr>
            <p:nvPr/>
          </p:nvSpPr>
          <p:spPr bwMode="auto">
            <a:xfrm>
              <a:off x="2844" y="2356"/>
              <a:ext cx="120" cy="12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Line 52"/>
            <p:cNvSpPr>
              <a:spLocks noChangeAspect="1" noChangeShapeType="1"/>
            </p:cNvSpPr>
            <p:nvPr/>
          </p:nvSpPr>
          <p:spPr bwMode="auto">
            <a:xfrm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53"/>
            <p:cNvSpPr>
              <a:spLocks noChangeAspect="1" noChangeShapeType="1"/>
            </p:cNvSpPr>
            <p:nvPr/>
          </p:nvSpPr>
          <p:spPr bwMode="auto">
            <a:xfrm rot="5400000"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8" name="Group 54"/>
          <p:cNvGrpSpPr>
            <a:grpSpLocks noChangeAspect="1"/>
          </p:cNvGrpSpPr>
          <p:nvPr/>
        </p:nvGrpSpPr>
        <p:grpSpPr bwMode="auto">
          <a:xfrm>
            <a:off x="2555875" y="1973263"/>
            <a:ext cx="171450" cy="171450"/>
            <a:chOff x="2844" y="2356"/>
            <a:chExt cx="120" cy="120"/>
          </a:xfrm>
        </p:grpSpPr>
        <p:sp>
          <p:nvSpPr>
            <p:cNvPr id="30803" name="Oval 55"/>
            <p:cNvSpPr>
              <a:spLocks noChangeAspect="1" noChangeArrowheads="1"/>
            </p:cNvSpPr>
            <p:nvPr/>
          </p:nvSpPr>
          <p:spPr bwMode="auto">
            <a:xfrm>
              <a:off x="2844" y="2356"/>
              <a:ext cx="120" cy="12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4" name="Line 56"/>
            <p:cNvSpPr>
              <a:spLocks noChangeAspect="1" noChangeShapeType="1"/>
            </p:cNvSpPr>
            <p:nvPr/>
          </p:nvSpPr>
          <p:spPr bwMode="auto">
            <a:xfrm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57"/>
            <p:cNvSpPr>
              <a:spLocks noChangeAspect="1" noChangeShapeType="1"/>
            </p:cNvSpPr>
            <p:nvPr/>
          </p:nvSpPr>
          <p:spPr bwMode="auto">
            <a:xfrm rot="5400000"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9" name="Group 67"/>
          <p:cNvGrpSpPr>
            <a:grpSpLocks/>
          </p:cNvGrpSpPr>
          <p:nvPr/>
        </p:nvGrpSpPr>
        <p:grpSpPr bwMode="auto">
          <a:xfrm>
            <a:off x="2305050" y="1952625"/>
            <a:ext cx="171450" cy="171450"/>
            <a:chOff x="1231" y="2009"/>
            <a:chExt cx="108" cy="108"/>
          </a:xfrm>
        </p:grpSpPr>
        <p:sp>
          <p:nvSpPr>
            <p:cNvPr id="30801" name="Oval 60"/>
            <p:cNvSpPr>
              <a:spLocks noChangeAspect="1" noChangeArrowheads="1"/>
            </p:cNvSpPr>
            <p:nvPr/>
          </p:nvSpPr>
          <p:spPr bwMode="auto">
            <a:xfrm>
              <a:off x="1231" y="2009"/>
              <a:ext cx="108" cy="10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2" name="Line 61"/>
            <p:cNvSpPr>
              <a:spLocks noChangeAspect="1" noChangeShapeType="1"/>
            </p:cNvSpPr>
            <p:nvPr/>
          </p:nvSpPr>
          <p:spPr bwMode="auto">
            <a:xfrm>
              <a:off x="1235" y="2063"/>
              <a:ext cx="1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0" name="Group 68"/>
          <p:cNvGrpSpPr>
            <a:grpSpLocks/>
          </p:cNvGrpSpPr>
          <p:nvPr/>
        </p:nvGrpSpPr>
        <p:grpSpPr bwMode="auto">
          <a:xfrm>
            <a:off x="2428875" y="2260600"/>
            <a:ext cx="171450" cy="171450"/>
            <a:chOff x="868" y="2009"/>
            <a:chExt cx="108" cy="108"/>
          </a:xfrm>
        </p:grpSpPr>
        <p:sp>
          <p:nvSpPr>
            <p:cNvPr id="30799" name="Oval 64"/>
            <p:cNvSpPr>
              <a:spLocks noChangeAspect="1" noChangeArrowheads="1"/>
            </p:cNvSpPr>
            <p:nvPr/>
          </p:nvSpPr>
          <p:spPr bwMode="auto">
            <a:xfrm>
              <a:off x="868" y="2009"/>
              <a:ext cx="108" cy="10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0" name="Line 65"/>
            <p:cNvSpPr>
              <a:spLocks noChangeAspect="1" noChangeShapeType="1"/>
            </p:cNvSpPr>
            <p:nvPr/>
          </p:nvSpPr>
          <p:spPr bwMode="auto">
            <a:xfrm>
              <a:off x="872" y="2063"/>
              <a:ext cx="1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1" name="Line 70"/>
          <p:cNvSpPr>
            <a:spLocks noChangeShapeType="1"/>
          </p:cNvSpPr>
          <p:nvPr/>
        </p:nvSpPr>
        <p:spPr bwMode="auto">
          <a:xfrm>
            <a:off x="2919413" y="2336800"/>
            <a:ext cx="30638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Line 71"/>
          <p:cNvSpPr>
            <a:spLocks noChangeShapeType="1"/>
          </p:cNvSpPr>
          <p:nvPr/>
        </p:nvSpPr>
        <p:spPr bwMode="auto">
          <a:xfrm flipH="1">
            <a:off x="1997075" y="2374900"/>
            <a:ext cx="3841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Rectangle 73"/>
          <p:cNvSpPr>
            <a:spLocks noChangeArrowheads="1"/>
          </p:cNvSpPr>
          <p:nvPr/>
        </p:nvSpPr>
        <p:spPr bwMode="auto">
          <a:xfrm>
            <a:off x="1131888" y="4116388"/>
            <a:ext cx="3060700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74"/>
          <p:cNvSpPr>
            <a:spLocks noChangeShapeType="1"/>
          </p:cNvSpPr>
          <p:nvPr/>
        </p:nvSpPr>
        <p:spPr bwMode="auto">
          <a:xfrm>
            <a:off x="1708150" y="411638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Line 75"/>
          <p:cNvSpPr>
            <a:spLocks noChangeShapeType="1"/>
          </p:cNvSpPr>
          <p:nvPr/>
        </p:nvSpPr>
        <p:spPr bwMode="auto">
          <a:xfrm>
            <a:off x="2500313" y="411638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76"/>
          <p:cNvSpPr>
            <a:spLocks noChangeShapeType="1"/>
          </p:cNvSpPr>
          <p:nvPr/>
        </p:nvSpPr>
        <p:spPr bwMode="auto">
          <a:xfrm>
            <a:off x="3506788" y="411638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Text Box 77"/>
          <p:cNvSpPr txBox="1">
            <a:spLocks noChangeArrowheads="1"/>
          </p:cNvSpPr>
          <p:nvPr/>
        </p:nvSpPr>
        <p:spPr bwMode="auto">
          <a:xfrm>
            <a:off x="1492250" y="37560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J1</a:t>
            </a:r>
          </a:p>
        </p:txBody>
      </p:sp>
      <p:sp>
        <p:nvSpPr>
          <p:cNvPr id="30748" name="Text Box 78"/>
          <p:cNvSpPr txBox="1">
            <a:spLocks noChangeArrowheads="1"/>
          </p:cNvSpPr>
          <p:nvPr/>
        </p:nvSpPr>
        <p:spPr bwMode="auto">
          <a:xfrm>
            <a:off x="2268538" y="37560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J2</a:t>
            </a:r>
          </a:p>
        </p:txBody>
      </p:sp>
      <p:sp>
        <p:nvSpPr>
          <p:cNvPr id="30749" name="Text Box 79"/>
          <p:cNvSpPr txBox="1">
            <a:spLocks noChangeArrowheads="1"/>
          </p:cNvSpPr>
          <p:nvPr/>
        </p:nvSpPr>
        <p:spPr bwMode="auto">
          <a:xfrm>
            <a:off x="3302000" y="37560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J3</a:t>
            </a:r>
          </a:p>
        </p:txBody>
      </p:sp>
      <p:sp>
        <p:nvSpPr>
          <p:cNvPr id="30750" name="Text Box 80"/>
          <p:cNvSpPr txBox="1">
            <a:spLocks noChangeArrowheads="1"/>
          </p:cNvSpPr>
          <p:nvPr/>
        </p:nvSpPr>
        <p:spPr bwMode="auto">
          <a:xfrm>
            <a:off x="1152525" y="42497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P+</a:t>
            </a:r>
          </a:p>
        </p:txBody>
      </p:sp>
      <p:sp>
        <p:nvSpPr>
          <p:cNvPr id="30751" name="Text Box 81"/>
          <p:cNvSpPr txBox="1">
            <a:spLocks noChangeArrowheads="1"/>
          </p:cNvSpPr>
          <p:nvPr/>
        </p:nvSpPr>
        <p:spPr bwMode="auto">
          <a:xfrm>
            <a:off x="3611563" y="4267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N+</a:t>
            </a:r>
          </a:p>
        </p:txBody>
      </p:sp>
      <p:sp>
        <p:nvSpPr>
          <p:cNvPr id="30752" name="Text Box 82"/>
          <p:cNvSpPr txBox="1">
            <a:spLocks noChangeArrowheads="1"/>
          </p:cNvSpPr>
          <p:nvPr/>
        </p:nvSpPr>
        <p:spPr bwMode="auto">
          <a:xfrm>
            <a:off x="1887538" y="42497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</a:t>
            </a:r>
          </a:p>
        </p:txBody>
      </p:sp>
      <p:sp>
        <p:nvSpPr>
          <p:cNvPr id="30753" name="Text Box 83"/>
          <p:cNvSpPr txBox="1">
            <a:spLocks noChangeArrowheads="1"/>
          </p:cNvSpPr>
          <p:nvPr/>
        </p:nvSpPr>
        <p:spPr bwMode="auto">
          <a:xfrm>
            <a:off x="2841625" y="4267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</a:t>
            </a:r>
          </a:p>
        </p:txBody>
      </p:sp>
      <p:sp>
        <p:nvSpPr>
          <p:cNvPr id="30754" name="Rectangle 84"/>
          <p:cNvSpPr>
            <a:spLocks noChangeArrowheads="1"/>
          </p:cNvSpPr>
          <p:nvPr/>
        </p:nvSpPr>
        <p:spPr bwMode="auto">
          <a:xfrm>
            <a:off x="2767013" y="3609975"/>
            <a:ext cx="5762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Rectangle 86"/>
          <p:cNvSpPr>
            <a:spLocks noChangeArrowheads="1"/>
          </p:cNvSpPr>
          <p:nvPr/>
        </p:nvSpPr>
        <p:spPr bwMode="auto">
          <a:xfrm>
            <a:off x="2767013" y="4786313"/>
            <a:ext cx="5762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Text Box 88"/>
          <p:cNvSpPr txBox="1">
            <a:spLocks noChangeArrowheads="1"/>
          </p:cNvSpPr>
          <p:nvPr/>
        </p:nvSpPr>
        <p:spPr bwMode="auto">
          <a:xfrm>
            <a:off x="228600" y="42497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0.6</a:t>
            </a:r>
          </a:p>
        </p:txBody>
      </p:sp>
      <p:sp>
        <p:nvSpPr>
          <p:cNvPr id="30758" name="Text Box 131"/>
          <p:cNvSpPr txBox="1">
            <a:spLocks noChangeArrowheads="1"/>
          </p:cNvSpPr>
          <p:nvPr/>
        </p:nvSpPr>
        <p:spPr bwMode="auto">
          <a:xfrm>
            <a:off x="1038225" y="120173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30759" name="Text Box 133"/>
          <p:cNvSpPr txBox="1">
            <a:spLocks noChangeArrowheads="1"/>
          </p:cNvSpPr>
          <p:nvPr/>
        </p:nvSpPr>
        <p:spPr bwMode="auto">
          <a:xfrm>
            <a:off x="1038225" y="341312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W0</a:t>
            </a:r>
          </a:p>
        </p:txBody>
      </p:sp>
      <p:grpSp>
        <p:nvGrpSpPr>
          <p:cNvPr id="15" name="Group 138"/>
          <p:cNvGrpSpPr>
            <a:grpSpLocks noChangeAspect="1"/>
          </p:cNvGrpSpPr>
          <p:nvPr/>
        </p:nvGrpSpPr>
        <p:grpSpPr bwMode="auto">
          <a:xfrm>
            <a:off x="2940050" y="4564063"/>
            <a:ext cx="171450" cy="171450"/>
            <a:chOff x="2844" y="2356"/>
            <a:chExt cx="120" cy="120"/>
          </a:xfrm>
        </p:grpSpPr>
        <p:sp>
          <p:nvSpPr>
            <p:cNvPr id="30796" name="Oval 139"/>
            <p:cNvSpPr>
              <a:spLocks noChangeAspect="1" noChangeArrowheads="1"/>
            </p:cNvSpPr>
            <p:nvPr/>
          </p:nvSpPr>
          <p:spPr bwMode="auto">
            <a:xfrm>
              <a:off x="2844" y="2356"/>
              <a:ext cx="120" cy="12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Line 140"/>
            <p:cNvSpPr>
              <a:spLocks noChangeAspect="1" noChangeShapeType="1"/>
            </p:cNvSpPr>
            <p:nvPr/>
          </p:nvSpPr>
          <p:spPr bwMode="auto">
            <a:xfrm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141"/>
            <p:cNvSpPr>
              <a:spLocks noChangeAspect="1" noChangeShapeType="1"/>
            </p:cNvSpPr>
            <p:nvPr/>
          </p:nvSpPr>
          <p:spPr bwMode="auto">
            <a:xfrm rot="5400000"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42"/>
          <p:cNvGrpSpPr>
            <a:grpSpLocks noChangeAspect="1"/>
          </p:cNvGrpSpPr>
          <p:nvPr/>
        </p:nvGrpSpPr>
        <p:grpSpPr bwMode="auto">
          <a:xfrm>
            <a:off x="2940050" y="4103688"/>
            <a:ext cx="171450" cy="171450"/>
            <a:chOff x="2844" y="2356"/>
            <a:chExt cx="120" cy="120"/>
          </a:xfrm>
        </p:grpSpPr>
        <p:sp>
          <p:nvSpPr>
            <p:cNvPr id="30793" name="Oval 143"/>
            <p:cNvSpPr>
              <a:spLocks noChangeAspect="1" noChangeArrowheads="1"/>
            </p:cNvSpPr>
            <p:nvPr/>
          </p:nvSpPr>
          <p:spPr bwMode="auto">
            <a:xfrm>
              <a:off x="2844" y="2356"/>
              <a:ext cx="120" cy="12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Line 144"/>
            <p:cNvSpPr>
              <a:spLocks noChangeAspect="1" noChangeShapeType="1"/>
            </p:cNvSpPr>
            <p:nvPr/>
          </p:nvSpPr>
          <p:spPr bwMode="auto">
            <a:xfrm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145"/>
            <p:cNvSpPr>
              <a:spLocks noChangeAspect="1" noChangeShapeType="1"/>
            </p:cNvSpPr>
            <p:nvPr/>
          </p:nvSpPr>
          <p:spPr bwMode="auto">
            <a:xfrm rot="5400000"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2" name="Group 146"/>
          <p:cNvGrpSpPr>
            <a:grpSpLocks noChangeAspect="1"/>
          </p:cNvGrpSpPr>
          <p:nvPr/>
        </p:nvGrpSpPr>
        <p:grpSpPr bwMode="auto">
          <a:xfrm>
            <a:off x="2112963" y="2051050"/>
            <a:ext cx="171450" cy="171450"/>
            <a:chOff x="2844" y="2356"/>
            <a:chExt cx="120" cy="120"/>
          </a:xfrm>
        </p:grpSpPr>
        <p:sp>
          <p:nvSpPr>
            <p:cNvPr id="30790" name="Oval 147"/>
            <p:cNvSpPr>
              <a:spLocks noChangeAspect="1" noChangeArrowheads="1"/>
            </p:cNvSpPr>
            <p:nvPr/>
          </p:nvSpPr>
          <p:spPr bwMode="auto">
            <a:xfrm>
              <a:off x="2844" y="2356"/>
              <a:ext cx="120" cy="12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Line 148"/>
            <p:cNvSpPr>
              <a:spLocks noChangeAspect="1" noChangeShapeType="1"/>
            </p:cNvSpPr>
            <p:nvPr/>
          </p:nvSpPr>
          <p:spPr bwMode="auto">
            <a:xfrm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149"/>
            <p:cNvSpPr>
              <a:spLocks noChangeAspect="1" noChangeShapeType="1"/>
            </p:cNvSpPr>
            <p:nvPr/>
          </p:nvSpPr>
          <p:spPr bwMode="auto">
            <a:xfrm rot="5400000"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3" name="Group 150"/>
          <p:cNvGrpSpPr>
            <a:grpSpLocks/>
          </p:cNvGrpSpPr>
          <p:nvPr/>
        </p:nvGrpSpPr>
        <p:grpSpPr bwMode="auto">
          <a:xfrm>
            <a:off x="2786063" y="2030413"/>
            <a:ext cx="171450" cy="171450"/>
            <a:chOff x="868" y="2009"/>
            <a:chExt cx="108" cy="108"/>
          </a:xfrm>
        </p:grpSpPr>
        <p:sp>
          <p:nvSpPr>
            <p:cNvPr id="30788" name="Oval 151"/>
            <p:cNvSpPr>
              <a:spLocks noChangeAspect="1" noChangeArrowheads="1"/>
            </p:cNvSpPr>
            <p:nvPr/>
          </p:nvSpPr>
          <p:spPr bwMode="auto">
            <a:xfrm>
              <a:off x="868" y="2009"/>
              <a:ext cx="108" cy="10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Line 152"/>
            <p:cNvSpPr>
              <a:spLocks noChangeAspect="1" noChangeShapeType="1"/>
            </p:cNvSpPr>
            <p:nvPr/>
          </p:nvSpPr>
          <p:spPr bwMode="auto">
            <a:xfrm>
              <a:off x="872" y="2063"/>
              <a:ext cx="1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1012825"/>
            <a:ext cx="22764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550" y="3354388"/>
            <a:ext cx="20574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6" name="Text Box 13"/>
          <p:cNvSpPr txBox="1">
            <a:spLocks noChangeArrowheads="1"/>
          </p:cNvSpPr>
          <p:nvPr/>
        </p:nvSpPr>
        <p:spPr bwMode="auto">
          <a:xfrm>
            <a:off x="6300788" y="1028700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w1</a:t>
            </a:r>
          </a:p>
        </p:txBody>
      </p:sp>
      <p:sp>
        <p:nvSpPr>
          <p:cNvPr id="30767" name="Text Box 16"/>
          <p:cNvSpPr txBox="1">
            <a:spLocks noChangeArrowheads="1"/>
          </p:cNvSpPr>
          <p:nvPr/>
        </p:nvSpPr>
        <p:spPr bwMode="auto">
          <a:xfrm>
            <a:off x="6224588" y="3432175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w0</a:t>
            </a:r>
          </a:p>
        </p:txBody>
      </p:sp>
      <p:sp>
        <p:nvSpPr>
          <p:cNvPr id="30768" name="Text Box 19"/>
          <p:cNvSpPr txBox="1">
            <a:spLocks noChangeArrowheads="1"/>
          </p:cNvSpPr>
          <p:nvPr/>
        </p:nvSpPr>
        <p:spPr bwMode="auto">
          <a:xfrm>
            <a:off x="5762625" y="1357313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SRH</a:t>
            </a:r>
          </a:p>
        </p:txBody>
      </p:sp>
      <p:sp>
        <p:nvSpPr>
          <p:cNvPr id="30769" name="Text Box 20"/>
          <p:cNvSpPr txBox="1">
            <a:spLocks noChangeArrowheads="1"/>
          </p:cNvSpPr>
          <p:nvPr/>
        </p:nvSpPr>
        <p:spPr bwMode="auto">
          <a:xfrm>
            <a:off x="6032500" y="2433638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e-</a:t>
            </a:r>
          </a:p>
        </p:txBody>
      </p:sp>
      <p:sp>
        <p:nvSpPr>
          <p:cNvPr id="30770" name="Text Box 21"/>
          <p:cNvSpPr txBox="1">
            <a:spLocks noChangeArrowheads="1"/>
          </p:cNvSpPr>
          <p:nvPr/>
        </p:nvSpPr>
        <p:spPr bwMode="auto">
          <a:xfrm>
            <a:off x="6629400" y="25146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folHlink"/>
                </a:solidFill>
              </a:rPr>
              <a:t>h+</a:t>
            </a:r>
          </a:p>
        </p:txBody>
      </p:sp>
      <p:sp>
        <p:nvSpPr>
          <p:cNvPr id="30771" name="Text Box 24"/>
          <p:cNvSpPr txBox="1">
            <a:spLocks noChangeArrowheads="1"/>
          </p:cNvSpPr>
          <p:nvPr/>
        </p:nvSpPr>
        <p:spPr bwMode="auto">
          <a:xfrm>
            <a:off x="5646738" y="30099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P+</a:t>
            </a:r>
          </a:p>
        </p:txBody>
      </p:sp>
      <p:sp>
        <p:nvSpPr>
          <p:cNvPr id="30772" name="Text Box 25"/>
          <p:cNvSpPr txBox="1">
            <a:spLocks noChangeArrowheads="1"/>
          </p:cNvSpPr>
          <p:nvPr/>
        </p:nvSpPr>
        <p:spPr bwMode="auto">
          <a:xfrm>
            <a:off x="6107113" y="3011488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N</a:t>
            </a:r>
          </a:p>
        </p:txBody>
      </p:sp>
      <p:sp>
        <p:nvSpPr>
          <p:cNvPr id="30773" name="Text Box 26"/>
          <p:cNvSpPr txBox="1">
            <a:spLocks noChangeArrowheads="1"/>
          </p:cNvSpPr>
          <p:nvPr/>
        </p:nvSpPr>
        <p:spPr bwMode="auto">
          <a:xfrm>
            <a:off x="6721475" y="30861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P</a:t>
            </a:r>
          </a:p>
        </p:txBody>
      </p:sp>
      <p:sp>
        <p:nvSpPr>
          <p:cNvPr id="30774" name="Text Box 27"/>
          <p:cNvSpPr txBox="1">
            <a:spLocks noChangeArrowheads="1"/>
          </p:cNvSpPr>
          <p:nvPr/>
        </p:nvSpPr>
        <p:spPr bwMode="auto">
          <a:xfrm>
            <a:off x="7067550" y="30099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N+</a:t>
            </a:r>
          </a:p>
        </p:txBody>
      </p:sp>
      <p:sp>
        <p:nvSpPr>
          <p:cNvPr id="30775" name="Text Box 28"/>
          <p:cNvSpPr txBox="1">
            <a:spLocks noChangeArrowheads="1"/>
          </p:cNvSpPr>
          <p:nvPr/>
        </p:nvSpPr>
        <p:spPr bwMode="auto">
          <a:xfrm rot="-5400000">
            <a:off x="3392488" y="2884487"/>
            <a:ext cx="334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Rate, doping, e/h conc. (cm</a:t>
            </a:r>
            <a:r>
              <a:rPr lang="en-US" baseline="30000"/>
              <a:t>-3</a:t>
            </a:r>
            <a:r>
              <a:rPr lang="en-US"/>
              <a:t>)</a:t>
            </a:r>
          </a:p>
        </p:txBody>
      </p:sp>
      <p:sp>
        <p:nvSpPr>
          <p:cNvPr id="30776" name="Text Box 22"/>
          <p:cNvSpPr txBox="1">
            <a:spLocks noChangeArrowheads="1"/>
          </p:cNvSpPr>
          <p:nvPr/>
        </p:nvSpPr>
        <p:spPr bwMode="auto">
          <a:xfrm>
            <a:off x="577850" y="5618163"/>
            <a:ext cx="47244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2"/>
                </a:solidFill>
              </a:rPr>
              <a:t>Mechanism only involves SRH Rec/Gen.</a:t>
            </a:r>
          </a:p>
        </p:txBody>
      </p:sp>
      <p:grpSp>
        <p:nvGrpSpPr>
          <p:cNvPr id="30815" name="Group 95"/>
          <p:cNvGrpSpPr>
            <a:grpSpLocks/>
          </p:cNvGrpSpPr>
          <p:nvPr/>
        </p:nvGrpSpPr>
        <p:grpSpPr bwMode="auto">
          <a:xfrm>
            <a:off x="685800" y="1524000"/>
            <a:ext cx="4038600" cy="1357313"/>
            <a:chOff x="432" y="960"/>
            <a:chExt cx="2544" cy="855"/>
          </a:xfrm>
        </p:grpSpPr>
        <p:pic>
          <p:nvPicPr>
            <p:cNvPr id="30810" name="Picture 9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" y="960"/>
              <a:ext cx="2544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811" name="Text Box 91"/>
            <p:cNvSpPr txBox="1">
              <a:spLocks noChangeArrowheads="1"/>
            </p:cNvSpPr>
            <p:nvPr/>
          </p:nvSpPr>
          <p:spPr bwMode="auto">
            <a:xfrm>
              <a:off x="912" y="129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I hole →</a:t>
              </a:r>
            </a:p>
          </p:txBody>
        </p:sp>
        <p:sp>
          <p:nvSpPr>
            <p:cNvPr id="30812" name="Text Box 92"/>
            <p:cNvSpPr txBox="1">
              <a:spLocks noChangeArrowheads="1"/>
            </p:cNvSpPr>
            <p:nvPr/>
          </p:nvSpPr>
          <p:spPr bwMode="auto">
            <a:xfrm>
              <a:off x="1680" y="129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←I elec</a:t>
              </a:r>
            </a:p>
          </p:txBody>
        </p:sp>
      </p:grp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2571750" y="35290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</a:endParaRPr>
          </a:p>
        </p:txBody>
      </p:sp>
      <p:sp>
        <p:nvSpPr>
          <p:cNvPr id="30782" name="Text Box 25"/>
          <p:cNvSpPr txBox="1">
            <a:spLocks noChangeArrowheads="1"/>
          </p:cNvSpPr>
          <p:nvPr/>
        </p:nvSpPr>
        <p:spPr bwMode="auto">
          <a:xfrm>
            <a:off x="2743200" y="14255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+1.05</a:t>
            </a:r>
          </a:p>
        </p:txBody>
      </p:sp>
      <p:sp>
        <p:nvSpPr>
          <p:cNvPr id="30781" name="Text Box 27"/>
          <p:cNvSpPr txBox="1">
            <a:spLocks noChangeArrowheads="1"/>
          </p:cNvSpPr>
          <p:nvPr/>
        </p:nvSpPr>
        <p:spPr bwMode="auto">
          <a:xfrm>
            <a:off x="2743200" y="258445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+1.05</a:t>
            </a:r>
          </a:p>
        </p:txBody>
      </p:sp>
      <p:sp>
        <p:nvSpPr>
          <p:cNvPr id="30736" name="Text Box 29"/>
          <p:cNvSpPr txBox="1">
            <a:spLocks noChangeArrowheads="1"/>
          </p:cNvSpPr>
          <p:nvPr/>
        </p:nvSpPr>
        <p:spPr bwMode="auto">
          <a:xfrm>
            <a:off x="4268788" y="20304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grpSp>
        <p:nvGrpSpPr>
          <p:cNvPr id="30818" name="Group 98"/>
          <p:cNvGrpSpPr>
            <a:grpSpLocks/>
          </p:cNvGrpSpPr>
          <p:nvPr/>
        </p:nvGrpSpPr>
        <p:grpSpPr bwMode="auto">
          <a:xfrm>
            <a:off x="685800" y="3733800"/>
            <a:ext cx="4114800" cy="1357313"/>
            <a:chOff x="432" y="2352"/>
            <a:chExt cx="2592" cy="855"/>
          </a:xfrm>
        </p:grpSpPr>
        <p:pic>
          <p:nvPicPr>
            <p:cNvPr id="30816" name="Picture 9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" y="2352"/>
              <a:ext cx="2592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817" name="Text Box 97"/>
            <p:cNvSpPr txBox="1">
              <a:spLocks noChangeArrowheads="1"/>
            </p:cNvSpPr>
            <p:nvPr/>
          </p:nvSpPr>
          <p:spPr bwMode="auto">
            <a:xfrm>
              <a:off x="1584" y="2688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No holes</a:t>
              </a:r>
            </a:p>
          </p:txBody>
        </p:sp>
      </p:grpSp>
      <p:sp>
        <p:nvSpPr>
          <p:cNvPr id="30757" name="Text Box 89"/>
          <p:cNvSpPr txBox="1">
            <a:spLocks noChangeArrowheads="1"/>
          </p:cNvSpPr>
          <p:nvPr/>
        </p:nvSpPr>
        <p:spPr bwMode="auto">
          <a:xfrm>
            <a:off x="4270375" y="42497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30778" name="Text Box 85"/>
          <p:cNvSpPr txBox="1">
            <a:spLocks noChangeArrowheads="1"/>
          </p:cNvSpPr>
          <p:nvPr/>
        </p:nvSpPr>
        <p:spPr bwMode="auto">
          <a:xfrm>
            <a:off x="2743200" y="36449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+1.05</a:t>
            </a:r>
          </a:p>
        </p:txBody>
      </p:sp>
      <p:sp>
        <p:nvSpPr>
          <p:cNvPr id="30779" name="Text Box 87"/>
          <p:cNvSpPr txBox="1">
            <a:spLocks noChangeArrowheads="1"/>
          </p:cNvSpPr>
          <p:nvPr/>
        </p:nvSpPr>
        <p:spPr bwMode="auto">
          <a:xfrm>
            <a:off x="2743200" y="4803775"/>
            <a:ext cx="81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+1.05</a:t>
            </a:r>
          </a:p>
        </p:txBody>
      </p:sp>
      <p:sp>
        <p:nvSpPr>
          <p:cNvPr id="30819" name="Text Box 21"/>
          <p:cNvSpPr txBox="1">
            <a:spLocks noChangeArrowheads="1"/>
          </p:cNvSpPr>
          <p:nvPr/>
        </p:nvSpPr>
        <p:spPr bwMode="auto">
          <a:xfrm>
            <a:off x="7086600" y="52578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folHlink"/>
                </a:solidFill>
              </a:rPr>
              <a:t>h+</a:t>
            </a:r>
          </a:p>
        </p:txBody>
      </p:sp>
      <p:sp>
        <p:nvSpPr>
          <p:cNvPr id="30820" name="Line 100"/>
          <p:cNvSpPr>
            <a:spLocks noChangeShapeType="1"/>
          </p:cNvSpPr>
          <p:nvPr/>
        </p:nvSpPr>
        <p:spPr bwMode="auto">
          <a:xfrm flipH="1">
            <a:off x="6858000" y="5410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7049 0.032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6389 -0.03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Operation R1/R0 </a:t>
            </a:r>
          </a:p>
        </p:txBody>
      </p:sp>
      <p:sp>
        <p:nvSpPr>
          <p:cNvPr id="32770" name="Rectangle 32"/>
          <p:cNvSpPr>
            <a:spLocks noChangeArrowheads="1"/>
          </p:cNvSpPr>
          <p:nvPr/>
        </p:nvSpPr>
        <p:spPr bwMode="auto">
          <a:xfrm>
            <a:off x="1171575" y="1900238"/>
            <a:ext cx="3060700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Line 33"/>
          <p:cNvSpPr>
            <a:spLocks noChangeShapeType="1"/>
          </p:cNvSpPr>
          <p:nvPr/>
        </p:nvSpPr>
        <p:spPr bwMode="auto">
          <a:xfrm>
            <a:off x="1747838" y="190023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34"/>
          <p:cNvSpPr>
            <a:spLocks noChangeShapeType="1"/>
          </p:cNvSpPr>
          <p:nvPr/>
        </p:nvSpPr>
        <p:spPr bwMode="auto">
          <a:xfrm>
            <a:off x="2540000" y="190023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35"/>
          <p:cNvSpPr>
            <a:spLocks noChangeShapeType="1"/>
          </p:cNvSpPr>
          <p:nvPr/>
        </p:nvSpPr>
        <p:spPr bwMode="auto">
          <a:xfrm>
            <a:off x="3546475" y="190023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Text Box 36"/>
          <p:cNvSpPr txBox="1">
            <a:spLocks noChangeArrowheads="1"/>
          </p:cNvSpPr>
          <p:nvPr/>
        </p:nvSpPr>
        <p:spPr bwMode="auto">
          <a:xfrm>
            <a:off x="1531938" y="15398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J1</a:t>
            </a:r>
          </a:p>
        </p:txBody>
      </p:sp>
      <p:sp>
        <p:nvSpPr>
          <p:cNvPr id="32775" name="Text Box 37"/>
          <p:cNvSpPr txBox="1">
            <a:spLocks noChangeArrowheads="1"/>
          </p:cNvSpPr>
          <p:nvPr/>
        </p:nvSpPr>
        <p:spPr bwMode="auto">
          <a:xfrm>
            <a:off x="2308225" y="15398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J2</a:t>
            </a:r>
          </a:p>
        </p:txBody>
      </p:sp>
      <p:sp>
        <p:nvSpPr>
          <p:cNvPr id="32776" name="Text Box 38"/>
          <p:cNvSpPr txBox="1">
            <a:spLocks noChangeArrowheads="1"/>
          </p:cNvSpPr>
          <p:nvPr/>
        </p:nvSpPr>
        <p:spPr bwMode="auto">
          <a:xfrm>
            <a:off x="3341688" y="15398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J3</a:t>
            </a:r>
          </a:p>
        </p:txBody>
      </p:sp>
      <p:sp>
        <p:nvSpPr>
          <p:cNvPr id="32777" name="Text Box 39"/>
          <p:cNvSpPr txBox="1">
            <a:spLocks noChangeArrowheads="1"/>
          </p:cNvSpPr>
          <p:nvPr/>
        </p:nvSpPr>
        <p:spPr bwMode="auto">
          <a:xfrm>
            <a:off x="1192213" y="203358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P+</a:t>
            </a:r>
          </a:p>
        </p:txBody>
      </p:sp>
      <p:sp>
        <p:nvSpPr>
          <p:cNvPr id="32778" name="Text Box 40"/>
          <p:cNvSpPr txBox="1">
            <a:spLocks noChangeArrowheads="1"/>
          </p:cNvSpPr>
          <p:nvPr/>
        </p:nvSpPr>
        <p:spPr bwMode="auto">
          <a:xfrm>
            <a:off x="3651250" y="20510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N+</a:t>
            </a:r>
          </a:p>
        </p:txBody>
      </p:sp>
      <p:sp>
        <p:nvSpPr>
          <p:cNvPr id="32779" name="Text Box 41"/>
          <p:cNvSpPr txBox="1">
            <a:spLocks noChangeArrowheads="1"/>
          </p:cNvSpPr>
          <p:nvPr/>
        </p:nvSpPr>
        <p:spPr bwMode="auto">
          <a:xfrm>
            <a:off x="1927225" y="203358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</a:t>
            </a:r>
          </a:p>
        </p:txBody>
      </p:sp>
      <p:sp>
        <p:nvSpPr>
          <p:cNvPr id="32780" name="Text Box 42"/>
          <p:cNvSpPr txBox="1">
            <a:spLocks noChangeArrowheads="1"/>
          </p:cNvSpPr>
          <p:nvPr/>
        </p:nvSpPr>
        <p:spPr bwMode="auto">
          <a:xfrm>
            <a:off x="2881313" y="205105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</a:t>
            </a:r>
          </a:p>
        </p:txBody>
      </p:sp>
      <p:sp>
        <p:nvSpPr>
          <p:cNvPr id="32781" name="Rectangle 43"/>
          <p:cNvSpPr>
            <a:spLocks noChangeArrowheads="1"/>
          </p:cNvSpPr>
          <p:nvPr/>
        </p:nvSpPr>
        <p:spPr bwMode="auto">
          <a:xfrm>
            <a:off x="2806700" y="1393825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45"/>
          <p:cNvSpPr>
            <a:spLocks noChangeArrowheads="1"/>
          </p:cNvSpPr>
          <p:nvPr/>
        </p:nvSpPr>
        <p:spPr bwMode="auto">
          <a:xfrm>
            <a:off x="2806700" y="2570163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Text Box 47"/>
          <p:cNvSpPr txBox="1">
            <a:spLocks noChangeArrowheads="1"/>
          </p:cNvSpPr>
          <p:nvPr/>
        </p:nvSpPr>
        <p:spPr bwMode="auto">
          <a:xfrm>
            <a:off x="114300" y="20335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1.05</a:t>
            </a:r>
          </a:p>
        </p:txBody>
      </p:sp>
      <p:sp>
        <p:nvSpPr>
          <p:cNvPr id="32785" name="Rectangle 91"/>
          <p:cNvSpPr>
            <a:spLocks noChangeArrowheads="1"/>
          </p:cNvSpPr>
          <p:nvPr/>
        </p:nvSpPr>
        <p:spPr bwMode="auto">
          <a:xfrm>
            <a:off x="1174750" y="4124325"/>
            <a:ext cx="3060700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92"/>
          <p:cNvSpPr>
            <a:spLocks noChangeShapeType="1"/>
          </p:cNvSpPr>
          <p:nvPr/>
        </p:nvSpPr>
        <p:spPr bwMode="auto">
          <a:xfrm>
            <a:off x="1751013" y="4124325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Line 93"/>
          <p:cNvSpPr>
            <a:spLocks noChangeShapeType="1"/>
          </p:cNvSpPr>
          <p:nvPr/>
        </p:nvSpPr>
        <p:spPr bwMode="auto">
          <a:xfrm>
            <a:off x="2543175" y="4124325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Line 94"/>
          <p:cNvSpPr>
            <a:spLocks noChangeShapeType="1"/>
          </p:cNvSpPr>
          <p:nvPr/>
        </p:nvSpPr>
        <p:spPr bwMode="auto">
          <a:xfrm>
            <a:off x="3549650" y="4124325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Text Box 95"/>
          <p:cNvSpPr txBox="1">
            <a:spLocks noChangeArrowheads="1"/>
          </p:cNvSpPr>
          <p:nvPr/>
        </p:nvSpPr>
        <p:spPr bwMode="auto">
          <a:xfrm>
            <a:off x="1535113" y="376396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J1</a:t>
            </a:r>
          </a:p>
        </p:txBody>
      </p:sp>
      <p:sp>
        <p:nvSpPr>
          <p:cNvPr id="32790" name="Text Box 96"/>
          <p:cNvSpPr txBox="1">
            <a:spLocks noChangeArrowheads="1"/>
          </p:cNvSpPr>
          <p:nvPr/>
        </p:nvSpPr>
        <p:spPr bwMode="auto">
          <a:xfrm>
            <a:off x="2311400" y="376396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J2</a:t>
            </a:r>
          </a:p>
        </p:txBody>
      </p:sp>
      <p:sp>
        <p:nvSpPr>
          <p:cNvPr id="32791" name="Text Box 97"/>
          <p:cNvSpPr txBox="1">
            <a:spLocks noChangeArrowheads="1"/>
          </p:cNvSpPr>
          <p:nvPr/>
        </p:nvSpPr>
        <p:spPr bwMode="auto">
          <a:xfrm>
            <a:off x="3344863" y="376396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J3</a:t>
            </a:r>
          </a:p>
        </p:txBody>
      </p:sp>
      <p:sp>
        <p:nvSpPr>
          <p:cNvPr id="32792" name="Text Box 98"/>
          <p:cNvSpPr txBox="1">
            <a:spLocks noChangeArrowheads="1"/>
          </p:cNvSpPr>
          <p:nvPr/>
        </p:nvSpPr>
        <p:spPr bwMode="auto">
          <a:xfrm>
            <a:off x="1195388" y="42576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P+</a:t>
            </a:r>
          </a:p>
        </p:txBody>
      </p:sp>
      <p:sp>
        <p:nvSpPr>
          <p:cNvPr id="32793" name="Text Box 99"/>
          <p:cNvSpPr txBox="1">
            <a:spLocks noChangeArrowheads="1"/>
          </p:cNvSpPr>
          <p:nvPr/>
        </p:nvSpPr>
        <p:spPr bwMode="auto">
          <a:xfrm>
            <a:off x="3654425" y="42751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N+</a:t>
            </a:r>
          </a:p>
        </p:txBody>
      </p:sp>
      <p:sp>
        <p:nvSpPr>
          <p:cNvPr id="32794" name="Text Box 100"/>
          <p:cNvSpPr txBox="1">
            <a:spLocks noChangeArrowheads="1"/>
          </p:cNvSpPr>
          <p:nvPr/>
        </p:nvSpPr>
        <p:spPr bwMode="auto">
          <a:xfrm>
            <a:off x="1930400" y="42576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</a:t>
            </a:r>
          </a:p>
        </p:txBody>
      </p:sp>
      <p:sp>
        <p:nvSpPr>
          <p:cNvPr id="32795" name="Text Box 101"/>
          <p:cNvSpPr txBox="1">
            <a:spLocks noChangeArrowheads="1"/>
          </p:cNvSpPr>
          <p:nvPr/>
        </p:nvSpPr>
        <p:spPr bwMode="auto">
          <a:xfrm>
            <a:off x="2884488" y="42751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</a:t>
            </a:r>
          </a:p>
        </p:txBody>
      </p:sp>
      <p:sp>
        <p:nvSpPr>
          <p:cNvPr id="32796" name="Rectangle 102"/>
          <p:cNvSpPr>
            <a:spLocks noChangeArrowheads="1"/>
          </p:cNvSpPr>
          <p:nvPr/>
        </p:nvSpPr>
        <p:spPr bwMode="auto">
          <a:xfrm>
            <a:off x="2809875" y="3617913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Rectangle 104"/>
          <p:cNvSpPr>
            <a:spLocks noChangeArrowheads="1"/>
          </p:cNvSpPr>
          <p:nvPr/>
        </p:nvSpPr>
        <p:spPr bwMode="auto">
          <a:xfrm>
            <a:off x="2809875" y="4794250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Text Box 106"/>
          <p:cNvSpPr txBox="1">
            <a:spLocks noChangeArrowheads="1"/>
          </p:cNvSpPr>
          <p:nvPr/>
        </p:nvSpPr>
        <p:spPr bwMode="auto">
          <a:xfrm>
            <a:off x="114300" y="42576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1.05</a:t>
            </a:r>
          </a:p>
        </p:txBody>
      </p:sp>
      <p:grpSp>
        <p:nvGrpSpPr>
          <p:cNvPr id="32800" name="Group 109"/>
          <p:cNvGrpSpPr>
            <a:grpSpLocks noChangeAspect="1"/>
          </p:cNvGrpSpPr>
          <p:nvPr/>
        </p:nvGrpSpPr>
        <p:grpSpPr bwMode="auto">
          <a:xfrm>
            <a:off x="2981325" y="2349500"/>
            <a:ext cx="171450" cy="171450"/>
            <a:chOff x="2844" y="2356"/>
            <a:chExt cx="120" cy="120"/>
          </a:xfrm>
        </p:grpSpPr>
        <p:sp>
          <p:nvSpPr>
            <p:cNvPr id="32837" name="Oval 110"/>
            <p:cNvSpPr>
              <a:spLocks noChangeAspect="1" noChangeArrowheads="1"/>
            </p:cNvSpPr>
            <p:nvPr/>
          </p:nvSpPr>
          <p:spPr bwMode="auto">
            <a:xfrm>
              <a:off x="2844" y="2356"/>
              <a:ext cx="120" cy="12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Line 111"/>
            <p:cNvSpPr>
              <a:spLocks noChangeAspect="1" noChangeShapeType="1"/>
            </p:cNvSpPr>
            <p:nvPr/>
          </p:nvSpPr>
          <p:spPr bwMode="auto">
            <a:xfrm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112"/>
            <p:cNvSpPr>
              <a:spLocks noChangeAspect="1" noChangeShapeType="1"/>
            </p:cNvSpPr>
            <p:nvPr/>
          </p:nvSpPr>
          <p:spPr bwMode="auto">
            <a:xfrm rot="5400000"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1" name="Group 113"/>
          <p:cNvGrpSpPr>
            <a:grpSpLocks noChangeAspect="1"/>
          </p:cNvGrpSpPr>
          <p:nvPr/>
        </p:nvGrpSpPr>
        <p:grpSpPr bwMode="auto">
          <a:xfrm>
            <a:off x="2960688" y="1909763"/>
            <a:ext cx="171450" cy="171450"/>
            <a:chOff x="2844" y="2356"/>
            <a:chExt cx="120" cy="120"/>
          </a:xfrm>
        </p:grpSpPr>
        <p:sp>
          <p:nvSpPr>
            <p:cNvPr id="32834" name="Oval 114"/>
            <p:cNvSpPr>
              <a:spLocks noChangeAspect="1" noChangeArrowheads="1"/>
            </p:cNvSpPr>
            <p:nvPr/>
          </p:nvSpPr>
          <p:spPr bwMode="auto">
            <a:xfrm>
              <a:off x="2844" y="2356"/>
              <a:ext cx="120" cy="12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Line 115"/>
            <p:cNvSpPr>
              <a:spLocks noChangeAspect="1" noChangeShapeType="1"/>
            </p:cNvSpPr>
            <p:nvPr/>
          </p:nvSpPr>
          <p:spPr bwMode="auto">
            <a:xfrm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Line 116"/>
            <p:cNvSpPr>
              <a:spLocks noChangeAspect="1" noChangeShapeType="1"/>
            </p:cNvSpPr>
            <p:nvPr/>
          </p:nvSpPr>
          <p:spPr bwMode="auto">
            <a:xfrm rot="5400000">
              <a:off x="2848" y="2416"/>
              <a:ext cx="11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2" name="Group 117"/>
          <p:cNvGrpSpPr>
            <a:grpSpLocks/>
          </p:cNvGrpSpPr>
          <p:nvPr/>
        </p:nvGrpSpPr>
        <p:grpSpPr bwMode="auto">
          <a:xfrm>
            <a:off x="2509838" y="2119313"/>
            <a:ext cx="374650" cy="171450"/>
            <a:chOff x="1103" y="2009"/>
            <a:chExt cx="236" cy="108"/>
          </a:xfrm>
        </p:grpSpPr>
        <p:grpSp>
          <p:nvGrpSpPr>
            <p:cNvPr id="32828" name="Group 118"/>
            <p:cNvGrpSpPr>
              <a:grpSpLocks/>
            </p:cNvGrpSpPr>
            <p:nvPr/>
          </p:nvGrpSpPr>
          <p:grpSpPr bwMode="auto">
            <a:xfrm>
              <a:off x="1231" y="2009"/>
              <a:ext cx="108" cy="108"/>
              <a:chOff x="1231" y="2009"/>
              <a:chExt cx="108" cy="108"/>
            </a:xfrm>
          </p:grpSpPr>
          <p:sp>
            <p:nvSpPr>
              <p:cNvPr id="32832" name="Oval 119"/>
              <p:cNvSpPr>
                <a:spLocks noChangeAspect="1" noChangeArrowheads="1"/>
              </p:cNvSpPr>
              <p:nvPr/>
            </p:nvSpPr>
            <p:spPr bwMode="auto">
              <a:xfrm>
                <a:off x="1231" y="2009"/>
                <a:ext cx="108" cy="108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3" name="Line 120"/>
              <p:cNvSpPr>
                <a:spLocks noChangeAspect="1" noChangeShapeType="1"/>
              </p:cNvSpPr>
              <p:nvPr/>
            </p:nvSpPr>
            <p:spPr bwMode="auto">
              <a:xfrm>
                <a:off x="1235" y="2063"/>
                <a:ext cx="100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29" name="Group 121"/>
            <p:cNvGrpSpPr>
              <a:grpSpLocks/>
            </p:cNvGrpSpPr>
            <p:nvPr/>
          </p:nvGrpSpPr>
          <p:grpSpPr bwMode="auto">
            <a:xfrm>
              <a:off x="1103" y="2009"/>
              <a:ext cx="108" cy="108"/>
              <a:chOff x="868" y="2009"/>
              <a:chExt cx="108" cy="108"/>
            </a:xfrm>
          </p:grpSpPr>
          <p:sp>
            <p:nvSpPr>
              <p:cNvPr id="32830" name="Oval 122"/>
              <p:cNvSpPr>
                <a:spLocks noChangeAspect="1" noChangeArrowheads="1"/>
              </p:cNvSpPr>
              <p:nvPr/>
            </p:nvSpPr>
            <p:spPr bwMode="auto">
              <a:xfrm>
                <a:off x="868" y="2009"/>
                <a:ext cx="108" cy="108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1" name="Line 123"/>
              <p:cNvSpPr>
                <a:spLocks noChangeAspect="1" noChangeShapeType="1"/>
              </p:cNvSpPr>
              <p:nvPr/>
            </p:nvSpPr>
            <p:spPr bwMode="auto">
              <a:xfrm>
                <a:off x="872" y="2063"/>
                <a:ext cx="100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803" name="Line 124"/>
          <p:cNvSpPr>
            <a:spLocks noChangeShapeType="1"/>
          </p:cNvSpPr>
          <p:nvPr/>
        </p:nvSpPr>
        <p:spPr bwMode="auto">
          <a:xfrm>
            <a:off x="3152775" y="1965325"/>
            <a:ext cx="306388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Line 125"/>
          <p:cNvSpPr>
            <a:spLocks noChangeShapeType="1"/>
          </p:cNvSpPr>
          <p:nvPr/>
        </p:nvSpPr>
        <p:spPr bwMode="auto">
          <a:xfrm>
            <a:off x="3192463" y="2427288"/>
            <a:ext cx="30638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Line 126"/>
          <p:cNvSpPr>
            <a:spLocks noChangeShapeType="1"/>
          </p:cNvSpPr>
          <p:nvPr/>
        </p:nvSpPr>
        <p:spPr bwMode="auto">
          <a:xfrm flipH="1">
            <a:off x="2308225" y="2349500"/>
            <a:ext cx="3841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Line 127"/>
          <p:cNvSpPr>
            <a:spLocks noChangeShapeType="1"/>
          </p:cNvSpPr>
          <p:nvPr/>
        </p:nvSpPr>
        <p:spPr bwMode="auto">
          <a:xfrm flipH="1">
            <a:off x="2346325" y="4424363"/>
            <a:ext cx="384175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Line 128"/>
          <p:cNvSpPr>
            <a:spLocks noChangeShapeType="1"/>
          </p:cNvSpPr>
          <p:nvPr/>
        </p:nvSpPr>
        <p:spPr bwMode="auto">
          <a:xfrm>
            <a:off x="3190875" y="4192588"/>
            <a:ext cx="306388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Line 129"/>
          <p:cNvSpPr>
            <a:spLocks noChangeShapeType="1"/>
          </p:cNvSpPr>
          <p:nvPr/>
        </p:nvSpPr>
        <p:spPr bwMode="auto">
          <a:xfrm>
            <a:off x="3230563" y="4654550"/>
            <a:ext cx="306387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9" name="Text Box 132"/>
          <p:cNvSpPr txBox="1">
            <a:spLocks noChangeArrowheads="1"/>
          </p:cNvSpPr>
          <p:nvPr/>
        </p:nvSpPr>
        <p:spPr bwMode="auto">
          <a:xfrm>
            <a:off x="1041400" y="121443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32810" name="Text Box 134"/>
          <p:cNvSpPr txBox="1">
            <a:spLocks noChangeArrowheads="1"/>
          </p:cNvSpPr>
          <p:nvPr/>
        </p:nvSpPr>
        <p:spPr bwMode="auto">
          <a:xfrm>
            <a:off x="1041400" y="342582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R0</a:t>
            </a:r>
          </a:p>
        </p:txBody>
      </p:sp>
      <p:pic>
        <p:nvPicPr>
          <p:cNvPr id="328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8638" y="947738"/>
            <a:ext cx="20669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290888"/>
            <a:ext cx="206216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3" name="Text Box 15"/>
          <p:cNvSpPr txBox="1">
            <a:spLocks noChangeArrowheads="1"/>
          </p:cNvSpPr>
          <p:nvPr/>
        </p:nvSpPr>
        <p:spPr bwMode="auto">
          <a:xfrm>
            <a:off x="6523038" y="9652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r1</a:t>
            </a:r>
          </a:p>
        </p:txBody>
      </p:sp>
      <p:sp>
        <p:nvSpPr>
          <p:cNvPr id="32814" name="Text Box 18"/>
          <p:cNvSpPr txBox="1">
            <a:spLocks noChangeArrowheads="1"/>
          </p:cNvSpPr>
          <p:nvPr/>
        </p:nvSpPr>
        <p:spPr bwMode="auto">
          <a:xfrm>
            <a:off x="6561138" y="330835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r0</a:t>
            </a:r>
          </a:p>
        </p:txBody>
      </p:sp>
      <p:sp>
        <p:nvSpPr>
          <p:cNvPr id="32815" name="Text Box 20"/>
          <p:cNvSpPr txBox="1">
            <a:spLocks noChangeArrowheads="1"/>
          </p:cNvSpPr>
          <p:nvPr/>
        </p:nvSpPr>
        <p:spPr bwMode="auto">
          <a:xfrm>
            <a:off x="6216650" y="2332038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e-</a:t>
            </a:r>
          </a:p>
        </p:txBody>
      </p:sp>
      <p:sp>
        <p:nvSpPr>
          <p:cNvPr id="32816" name="Text Box 21"/>
          <p:cNvSpPr txBox="1">
            <a:spLocks noChangeArrowheads="1"/>
          </p:cNvSpPr>
          <p:nvPr/>
        </p:nvSpPr>
        <p:spPr bwMode="auto">
          <a:xfrm>
            <a:off x="6829425" y="2446338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folHlink"/>
                </a:solidFill>
              </a:rPr>
              <a:t>h+</a:t>
            </a:r>
          </a:p>
        </p:txBody>
      </p:sp>
      <p:sp>
        <p:nvSpPr>
          <p:cNvPr id="32817" name="Text Box 24"/>
          <p:cNvSpPr txBox="1">
            <a:spLocks noChangeArrowheads="1"/>
          </p:cNvSpPr>
          <p:nvPr/>
        </p:nvSpPr>
        <p:spPr bwMode="auto">
          <a:xfrm>
            <a:off x="5830888" y="29083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P+</a:t>
            </a:r>
          </a:p>
        </p:txBody>
      </p:sp>
      <p:sp>
        <p:nvSpPr>
          <p:cNvPr id="32818" name="Text Box 25"/>
          <p:cNvSpPr txBox="1">
            <a:spLocks noChangeArrowheads="1"/>
          </p:cNvSpPr>
          <p:nvPr/>
        </p:nvSpPr>
        <p:spPr bwMode="auto">
          <a:xfrm>
            <a:off x="6291263" y="2909888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N</a:t>
            </a:r>
          </a:p>
        </p:txBody>
      </p:sp>
      <p:sp>
        <p:nvSpPr>
          <p:cNvPr id="32819" name="Text Box 26"/>
          <p:cNvSpPr txBox="1">
            <a:spLocks noChangeArrowheads="1"/>
          </p:cNvSpPr>
          <p:nvPr/>
        </p:nvSpPr>
        <p:spPr bwMode="auto">
          <a:xfrm>
            <a:off x="6905625" y="29845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P</a:t>
            </a:r>
          </a:p>
        </p:txBody>
      </p:sp>
      <p:sp>
        <p:nvSpPr>
          <p:cNvPr id="32820" name="Text Box 27"/>
          <p:cNvSpPr txBox="1">
            <a:spLocks noChangeArrowheads="1"/>
          </p:cNvSpPr>
          <p:nvPr/>
        </p:nvSpPr>
        <p:spPr bwMode="auto">
          <a:xfrm>
            <a:off x="7251700" y="29083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N+</a:t>
            </a:r>
          </a:p>
        </p:txBody>
      </p:sp>
      <p:sp>
        <p:nvSpPr>
          <p:cNvPr id="32821" name="Text Box 28"/>
          <p:cNvSpPr txBox="1">
            <a:spLocks noChangeArrowheads="1"/>
          </p:cNvSpPr>
          <p:nvPr/>
        </p:nvSpPr>
        <p:spPr bwMode="auto">
          <a:xfrm rot="-5400000">
            <a:off x="3392488" y="2884487"/>
            <a:ext cx="334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Rate, doping, e/h conc. (cm</a:t>
            </a:r>
            <a:r>
              <a:rPr lang="en-US" baseline="30000"/>
              <a:t>-3</a:t>
            </a:r>
            <a:r>
              <a:rPr lang="en-US"/>
              <a:t>)</a:t>
            </a:r>
          </a:p>
        </p:txBody>
      </p:sp>
      <p:grpSp>
        <p:nvGrpSpPr>
          <p:cNvPr id="32849" name="Group 81"/>
          <p:cNvGrpSpPr>
            <a:grpSpLocks/>
          </p:cNvGrpSpPr>
          <p:nvPr/>
        </p:nvGrpSpPr>
        <p:grpSpPr bwMode="auto">
          <a:xfrm>
            <a:off x="685800" y="1524000"/>
            <a:ext cx="4038600" cy="1330325"/>
            <a:chOff x="432" y="960"/>
            <a:chExt cx="2544" cy="838"/>
          </a:xfrm>
        </p:grpSpPr>
        <p:pic>
          <p:nvPicPr>
            <p:cNvPr id="32841" name="Picture 7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960"/>
              <a:ext cx="2544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842" name="Text Box 74"/>
            <p:cNvSpPr txBox="1">
              <a:spLocks noChangeArrowheads="1"/>
            </p:cNvSpPr>
            <p:nvPr/>
          </p:nvSpPr>
          <p:spPr bwMode="auto">
            <a:xfrm>
              <a:off x="912" y="1270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I hole →</a:t>
              </a:r>
            </a:p>
          </p:txBody>
        </p:sp>
        <p:sp>
          <p:nvSpPr>
            <p:cNvPr id="32843" name="Text Box 75"/>
            <p:cNvSpPr txBox="1">
              <a:spLocks noChangeArrowheads="1"/>
            </p:cNvSpPr>
            <p:nvPr/>
          </p:nvSpPr>
          <p:spPr bwMode="auto">
            <a:xfrm>
              <a:off x="1680" y="1270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←I elec</a:t>
              </a:r>
            </a:p>
          </p:txBody>
        </p:sp>
      </p:grpSp>
      <p:sp>
        <p:nvSpPr>
          <p:cNvPr id="32784" name="Text Box 48"/>
          <p:cNvSpPr txBox="1">
            <a:spLocks noChangeArrowheads="1"/>
          </p:cNvSpPr>
          <p:nvPr/>
        </p:nvSpPr>
        <p:spPr bwMode="auto">
          <a:xfrm>
            <a:off x="4310063" y="20335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32823" name="Text Box 44"/>
          <p:cNvSpPr txBox="1">
            <a:spLocks noChangeArrowheads="1"/>
          </p:cNvSpPr>
          <p:nvPr/>
        </p:nvSpPr>
        <p:spPr bwMode="auto">
          <a:xfrm>
            <a:off x="2846388" y="14287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0.3</a:t>
            </a:r>
          </a:p>
        </p:txBody>
      </p:sp>
      <p:sp>
        <p:nvSpPr>
          <p:cNvPr id="32824" name="Text Box 46"/>
          <p:cNvSpPr txBox="1">
            <a:spLocks noChangeArrowheads="1"/>
          </p:cNvSpPr>
          <p:nvPr/>
        </p:nvSpPr>
        <p:spPr bwMode="auto">
          <a:xfrm>
            <a:off x="2846388" y="25876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0.3</a:t>
            </a:r>
          </a:p>
        </p:txBody>
      </p:sp>
      <p:grpSp>
        <p:nvGrpSpPr>
          <p:cNvPr id="32848" name="Group 80"/>
          <p:cNvGrpSpPr>
            <a:grpSpLocks/>
          </p:cNvGrpSpPr>
          <p:nvPr/>
        </p:nvGrpSpPr>
        <p:grpSpPr bwMode="auto">
          <a:xfrm>
            <a:off x="685800" y="3733800"/>
            <a:ext cx="3962400" cy="1360488"/>
            <a:chOff x="432" y="2352"/>
            <a:chExt cx="2496" cy="857"/>
          </a:xfrm>
        </p:grpSpPr>
        <p:pic>
          <p:nvPicPr>
            <p:cNvPr id="32845" name="Picture 7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" y="2352"/>
              <a:ext cx="2496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846" name="Text Box 78"/>
            <p:cNvSpPr txBox="1">
              <a:spLocks noChangeArrowheads="1"/>
            </p:cNvSpPr>
            <p:nvPr/>
          </p:nvSpPr>
          <p:spPr bwMode="auto">
            <a:xfrm>
              <a:off x="912" y="268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FF00"/>
                  </a:solidFill>
                </a:rPr>
                <a:t>I hole →</a:t>
              </a:r>
            </a:p>
          </p:txBody>
        </p:sp>
        <p:sp>
          <p:nvSpPr>
            <p:cNvPr id="32847" name="Text Box 79"/>
            <p:cNvSpPr txBox="1">
              <a:spLocks noChangeArrowheads="1"/>
            </p:cNvSpPr>
            <p:nvPr/>
          </p:nvSpPr>
          <p:spPr bwMode="auto">
            <a:xfrm>
              <a:off x="1680" y="268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←I elec</a:t>
              </a:r>
            </a:p>
          </p:txBody>
        </p:sp>
      </p:grpSp>
      <p:sp>
        <p:nvSpPr>
          <p:cNvPr id="32799" name="Text Box 107"/>
          <p:cNvSpPr txBox="1">
            <a:spLocks noChangeArrowheads="1"/>
          </p:cNvSpPr>
          <p:nvPr/>
        </p:nvSpPr>
        <p:spPr bwMode="auto">
          <a:xfrm>
            <a:off x="4313238" y="42576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32826" name="Text Box 103"/>
          <p:cNvSpPr txBox="1">
            <a:spLocks noChangeArrowheads="1"/>
          </p:cNvSpPr>
          <p:nvPr/>
        </p:nvSpPr>
        <p:spPr bwMode="auto">
          <a:xfrm>
            <a:off x="2846388" y="36528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0.3</a:t>
            </a:r>
          </a:p>
        </p:txBody>
      </p:sp>
      <p:sp>
        <p:nvSpPr>
          <p:cNvPr id="32827" name="Text Box 105"/>
          <p:cNvSpPr txBox="1">
            <a:spLocks noChangeArrowheads="1"/>
          </p:cNvSpPr>
          <p:nvPr/>
        </p:nvSpPr>
        <p:spPr bwMode="auto">
          <a:xfrm>
            <a:off x="2846388" y="48117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1381125"/>
            <a:ext cx="34861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237538" cy="641350"/>
          </a:xfrm>
        </p:spPr>
        <p:txBody>
          <a:bodyPr/>
          <a:lstStyle/>
          <a:p>
            <a:pPr eaLnBrk="1" hangingPunct="1"/>
            <a:r>
              <a:rPr lang="en-US" smtClean="0"/>
              <a:t>1T Disturb/Hold Retention</a:t>
            </a:r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304800" y="4800600"/>
            <a:ext cx="487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6213">
              <a:spcBef>
                <a:spcPct val="50000"/>
              </a:spcBef>
              <a:buFont typeface="Arial" charset="0"/>
              <a:buChar char="•"/>
            </a:pPr>
            <a:r>
              <a:rPr lang="en-US" i="1">
                <a:solidFill>
                  <a:srgbClr val="0070C0"/>
                </a:solidFill>
              </a:rPr>
              <a:t>Median retention (disturb “1”, hold “0”) ~4ms.</a:t>
            </a:r>
          </a:p>
          <a:p>
            <a:pPr indent="176213">
              <a:spcBef>
                <a:spcPct val="50000"/>
              </a:spcBef>
              <a:buFont typeface="Arial" charset="0"/>
              <a:buChar char="•"/>
            </a:pPr>
            <a:r>
              <a:rPr lang="en-US" i="1">
                <a:solidFill>
                  <a:srgbClr val="0070C0"/>
                </a:solidFill>
              </a:rPr>
              <a:t>Disturb settles at “0” , Hold settles at “1”.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1085850"/>
            <a:ext cx="36099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866900" y="4159250"/>
            <a:ext cx="1497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(sec) 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 rot="-5400000">
            <a:off x="211931" y="2488407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Holes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252538" y="1487488"/>
            <a:ext cx="808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“1”</a:t>
            </a: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1366838" y="3582988"/>
            <a:ext cx="808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“0”</a:t>
            </a:r>
          </a:p>
        </p:txBody>
      </p:sp>
      <p:sp>
        <p:nvSpPr>
          <p:cNvPr id="33801" name="AutoShape 13"/>
          <p:cNvSpPr>
            <a:spLocks/>
          </p:cNvSpPr>
          <p:nvPr/>
        </p:nvSpPr>
        <p:spPr bwMode="auto">
          <a:xfrm>
            <a:off x="3363913" y="2162175"/>
            <a:ext cx="153987" cy="806450"/>
          </a:xfrm>
          <a:prstGeom prst="rightBrace">
            <a:avLst>
              <a:gd name="adj1" fmla="val 4364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5"/>
          <p:cNvSpPr>
            <a:spLocks noChangeShapeType="1"/>
          </p:cNvSpPr>
          <p:nvPr/>
        </p:nvSpPr>
        <p:spPr bwMode="auto">
          <a:xfrm>
            <a:off x="1674813" y="2276475"/>
            <a:ext cx="268287" cy="461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6"/>
          <p:cNvSpPr>
            <a:spLocks noChangeShapeType="1"/>
          </p:cNvSpPr>
          <p:nvPr/>
        </p:nvSpPr>
        <p:spPr bwMode="auto">
          <a:xfrm flipV="1">
            <a:off x="1712913" y="3006725"/>
            <a:ext cx="230187" cy="5381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3556000" y="2392363"/>
            <a:ext cx="80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hold</a:t>
            </a:r>
          </a:p>
        </p:txBody>
      </p:sp>
      <p:sp>
        <p:nvSpPr>
          <p:cNvPr id="33805" name="Text Box 18"/>
          <p:cNvSpPr txBox="1">
            <a:spLocks noChangeArrowheads="1"/>
          </p:cNvSpPr>
          <p:nvPr/>
        </p:nvSpPr>
        <p:spPr bwMode="auto">
          <a:xfrm>
            <a:off x="1673225" y="2678113"/>
            <a:ext cx="80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dist</a:t>
            </a:r>
          </a:p>
        </p:txBody>
      </p:sp>
      <p:sp>
        <p:nvSpPr>
          <p:cNvPr id="33806" name="Line 21"/>
          <p:cNvSpPr>
            <a:spLocks noChangeShapeType="1"/>
          </p:cNvSpPr>
          <p:nvPr/>
        </p:nvSpPr>
        <p:spPr bwMode="auto">
          <a:xfrm>
            <a:off x="2941638" y="3160713"/>
            <a:ext cx="768350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Text Box 5"/>
          <p:cNvSpPr txBox="1">
            <a:spLocks noChangeArrowheads="1"/>
          </p:cNvSpPr>
          <p:nvPr/>
        </p:nvSpPr>
        <p:spPr bwMode="auto">
          <a:xfrm>
            <a:off x="5878513" y="4114800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(sec) </a:t>
            </a:r>
          </a:p>
        </p:txBody>
      </p:sp>
      <p:sp>
        <p:nvSpPr>
          <p:cNvPr id="33808" name="Text Box 6"/>
          <p:cNvSpPr txBox="1">
            <a:spLocks noChangeArrowheads="1"/>
          </p:cNvSpPr>
          <p:nvPr/>
        </p:nvSpPr>
        <p:spPr bwMode="auto">
          <a:xfrm rot="-5400000">
            <a:off x="3910013" y="2516188"/>
            <a:ext cx="1458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 (uA/cell)</a:t>
            </a:r>
          </a:p>
        </p:txBody>
      </p:sp>
      <p:sp>
        <p:nvSpPr>
          <p:cNvPr id="33809" name="Text Box 19"/>
          <p:cNvSpPr txBox="1">
            <a:spLocks noChangeArrowheads="1"/>
          </p:cNvSpPr>
          <p:nvPr/>
        </p:nvSpPr>
        <p:spPr bwMode="auto">
          <a:xfrm>
            <a:off x="5532438" y="1614488"/>
            <a:ext cx="808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“1”</a:t>
            </a:r>
          </a:p>
        </p:txBody>
      </p:sp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5492750" y="3505200"/>
            <a:ext cx="808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“0”</a:t>
            </a:r>
          </a:p>
        </p:txBody>
      </p:sp>
      <p:sp>
        <p:nvSpPr>
          <p:cNvPr id="33811" name="TextBox 22"/>
          <p:cNvSpPr txBox="1">
            <a:spLocks noChangeArrowheads="1"/>
          </p:cNvSpPr>
          <p:nvPr/>
        </p:nvSpPr>
        <p:spPr bwMode="auto">
          <a:xfrm>
            <a:off x="4267200" y="989013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DG, Lg = 40nm.</a:t>
            </a:r>
          </a:p>
        </p:txBody>
      </p:sp>
      <p:graphicFrame>
        <p:nvGraphicFramePr>
          <p:cNvPr id="48199" name="Group 71"/>
          <p:cNvGraphicFramePr>
            <a:graphicFrameLocks noGrp="1"/>
          </p:cNvGraphicFramePr>
          <p:nvPr/>
        </p:nvGraphicFramePr>
        <p:xfrm>
          <a:off x="4876800" y="4530725"/>
          <a:ext cx="4041775" cy="1493838"/>
        </p:xfrm>
        <a:graphic>
          <a:graphicData uri="http://schemas.openxmlformats.org/drawingml/2006/table">
            <a:tbl>
              <a:tblPr/>
              <a:tblGrid>
                <a:gridCol w="909638"/>
                <a:gridCol w="1133475"/>
                <a:gridCol w="912812"/>
                <a:gridCol w="1085850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1T Lg=40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BL  (anode)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(P-Gate)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SL (cathode)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Write1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1.05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1.05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hold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1.05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Read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1.05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Write0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1.05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Disturb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53" name="Text Box 17"/>
          <p:cNvSpPr txBox="1">
            <a:spLocks noChangeArrowheads="1"/>
          </p:cNvSpPr>
          <p:nvPr/>
        </p:nvSpPr>
        <p:spPr bwMode="auto">
          <a:xfrm>
            <a:off x="7543800" y="1905000"/>
            <a:ext cx="808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hold</a:t>
            </a:r>
          </a:p>
        </p:txBody>
      </p:sp>
      <p:sp>
        <p:nvSpPr>
          <p:cNvPr id="33854" name="Text Box 18"/>
          <p:cNvSpPr txBox="1">
            <a:spLocks noChangeArrowheads="1"/>
          </p:cNvSpPr>
          <p:nvPr/>
        </p:nvSpPr>
        <p:spPr bwMode="auto">
          <a:xfrm>
            <a:off x="7467600" y="3519488"/>
            <a:ext cx="80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dist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47800"/>
            <a:ext cx="3495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8957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Dist “1” </a:t>
            </a: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H="1">
            <a:off x="2514600" y="1995488"/>
            <a:ext cx="9525" cy="595312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524125" y="23145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10ms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600325" y="144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1us</a:t>
            </a:r>
          </a:p>
        </p:txBody>
      </p:sp>
      <p:sp>
        <p:nvSpPr>
          <p:cNvPr id="35849" name="Text Box 16"/>
          <p:cNvSpPr txBox="1">
            <a:spLocks noChangeArrowheads="1"/>
          </p:cNvSpPr>
          <p:nvPr/>
        </p:nvSpPr>
        <p:spPr bwMode="auto">
          <a:xfrm>
            <a:off x="2219325" y="4586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Anode (V)</a:t>
            </a:r>
          </a:p>
        </p:txBody>
      </p:sp>
      <p:sp>
        <p:nvSpPr>
          <p:cNvPr id="35850" name="Text Box 17"/>
          <p:cNvSpPr txBox="1">
            <a:spLocks noChangeArrowheads="1"/>
          </p:cNvSpPr>
          <p:nvPr/>
        </p:nvSpPr>
        <p:spPr bwMode="auto">
          <a:xfrm rot="-5400000">
            <a:off x="-219075" y="2528888"/>
            <a:ext cx="1462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 (uA/cell)</a:t>
            </a:r>
          </a:p>
        </p:txBody>
      </p:sp>
      <p:sp>
        <p:nvSpPr>
          <p:cNvPr id="35851" name="Line 18"/>
          <p:cNvSpPr>
            <a:spLocks noChangeShapeType="1"/>
          </p:cNvSpPr>
          <p:nvPr/>
        </p:nvSpPr>
        <p:spPr bwMode="auto">
          <a:xfrm flipH="1">
            <a:off x="2447925" y="2681288"/>
            <a:ext cx="50292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8"/>
          <p:cNvSpPr>
            <a:spLocks noChangeShapeType="1"/>
          </p:cNvSpPr>
          <p:nvPr/>
        </p:nvSpPr>
        <p:spPr bwMode="auto">
          <a:xfrm flipH="1">
            <a:off x="2600325" y="3429000"/>
            <a:ext cx="50292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Text Box 16"/>
          <p:cNvSpPr txBox="1">
            <a:spLocks noChangeArrowheads="1"/>
          </p:cNvSpPr>
          <p:nvPr/>
        </p:nvSpPr>
        <p:spPr bwMode="auto">
          <a:xfrm>
            <a:off x="5724525" y="3429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Time (sec)</a:t>
            </a:r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 flipH="1">
            <a:off x="2667000" y="1752600"/>
            <a:ext cx="22860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AutoShape 26"/>
          <p:cNvSpPr>
            <a:spLocks/>
          </p:cNvSpPr>
          <p:nvPr/>
        </p:nvSpPr>
        <p:spPr bwMode="auto">
          <a:xfrm rot="-4371927">
            <a:off x="6324600" y="1143000"/>
            <a:ext cx="381000" cy="838200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Text Box 28"/>
          <p:cNvSpPr txBox="1">
            <a:spLocks noChangeArrowheads="1"/>
          </p:cNvSpPr>
          <p:nvPr/>
        </p:nvSpPr>
        <p:spPr bwMode="auto">
          <a:xfrm>
            <a:off x="1219200" y="23622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40 holes</a:t>
            </a:r>
          </a:p>
        </p:txBody>
      </p:sp>
      <p:sp>
        <p:nvSpPr>
          <p:cNvPr id="35857" name="Text Box 29"/>
          <p:cNvSpPr txBox="1">
            <a:spLocks noChangeArrowheads="1"/>
          </p:cNvSpPr>
          <p:nvPr/>
        </p:nvSpPr>
        <p:spPr bwMode="auto">
          <a:xfrm>
            <a:off x="1371600" y="1524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120 holes</a:t>
            </a:r>
          </a:p>
        </p:txBody>
      </p: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1447800" y="2681288"/>
            <a:ext cx="7467600" cy="1738312"/>
            <a:chOff x="912" y="1680"/>
            <a:chExt cx="4704" cy="1095"/>
          </a:xfrm>
        </p:grpSpPr>
        <p:sp>
          <p:nvSpPr>
            <p:cNvPr id="35859" name="Text Box 15"/>
            <p:cNvSpPr txBox="1">
              <a:spLocks noChangeArrowheads="1"/>
            </p:cNvSpPr>
            <p:nvPr/>
          </p:nvSpPr>
          <p:spPr bwMode="auto">
            <a:xfrm>
              <a:off x="3408" y="2544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chemeClr val="bg2"/>
                  </a:solidFill>
                </a:rPr>
                <a:t>Long read after Dist “1” for 1s</a:t>
              </a:r>
            </a:p>
          </p:txBody>
        </p:sp>
        <p:sp>
          <p:nvSpPr>
            <p:cNvPr id="35860" name="Text Box 7"/>
            <p:cNvSpPr txBox="1">
              <a:spLocks noChangeArrowheads="1"/>
            </p:cNvSpPr>
            <p:nvPr/>
          </p:nvSpPr>
          <p:spPr bwMode="auto">
            <a:xfrm>
              <a:off x="1590" y="1968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1s</a:t>
              </a:r>
            </a:p>
          </p:txBody>
        </p:sp>
        <p:sp>
          <p:nvSpPr>
            <p:cNvPr id="35861" name="Line 25"/>
            <p:cNvSpPr>
              <a:spLocks noChangeShapeType="1"/>
            </p:cNvSpPr>
            <p:nvPr/>
          </p:nvSpPr>
          <p:spPr bwMode="auto">
            <a:xfrm flipV="1">
              <a:off x="4848" y="2256"/>
              <a:ext cx="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Text Box 30"/>
            <p:cNvSpPr txBox="1">
              <a:spLocks noChangeArrowheads="1"/>
            </p:cNvSpPr>
            <p:nvPr/>
          </p:nvSpPr>
          <p:spPr bwMode="auto">
            <a:xfrm>
              <a:off x="912" y="199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</a:rPr>
                <a:t>5 holes</a:t>
              </a:r>
            </a:p>
          </p:txBody>
        </p:sp>
        <p:sp>
          <p:nvSpPr>
            <p:cNvPr id="35863" name="Line 5"/>
            <p:cNvSpPr>
              <a:spLocks noChangeShapeType="1"/>
            </p:cNvSpPr>
            <p:nvPr/>
          </p:nvSpPr>
          <p:spPr bwMode="auto">
            <a:xfrm flipH="1">
              <a:off x="1584" y="1680"/>
              <a:ext cx="6" cy="3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Arc 25"/>
            <p:cNvSpPr>
              <a:spLocks/>
            </p:cNvSpPr>
            <p:nvPr/>
          </p:nvSpPr>
          <p:spPr bwMode="auto">
            <a:xfrm>
              <a:off x="4320" y="1680"/>
              <a:ext cx="480" cy="623"/>
            </a:xfrm>
            <a:custGeom>
              <a:avLst/>
              <a:gdLst>
                <a:gd name="T0" fmla="*/ 0 w 20804"/>
                <a:gd name="T1" fmla="*/ 8 h 21600"/>
                <a:gd name="T2" fmla="*/ 17581 w 20804"/>
                <a:gd name="T3" fmla="*/ 18803 h 21600"/>
                <a:gd name="T4" fmla="*/ 420 w 20804"/>
                <a:gd name="T5" fmla="*/ 28526 h 21600"/>
                <a:gd name="T6" fmla="*/ 0 60000 65536"/>
                <a:gd name="T7" fmla="*/ 0 60000 65536"/>
                <a:gd name="T8" fmla="*/ 0 60000 65536"/>
                <a:gd name="T9" fmla="*/ 0 w 20804"/>
                <a:gd name="T10" fmla="*/ 0 h 21600"/>
                <a:gd name="T11" fmla="*/ 20804 w 208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04" h="21600" fill="none" extrusionOk="0">
                  <a:moveTo>
                    <a:pt x="-1" y="5"/>
                  </a:moveTo>
                  <a:cubicBezTo>
                    <a:pt x="165" y="1"/>
                    <a:pt x="331" y="-1"/>
                    <a:pt x="497" y="0"/>
                  </a:cubicBezTo>
                  <a:cubicBezTo>
                    <a:pt x="9587" y="0"/>
                    <a:pt x="17705" y="5691"/>
                    <a:pt x="20803" y="14238"/>
                  </a:cubicBezTo>
                </a:path>
                <a:path w="20804" h="21600" stroke="0" extrusionOk="0">
                  <a:moveTo>
                    <a:pt x="-1" y="5"/>
                  </a:moveTo>
                  <a:cubicBezTo>
                    <a:pt x="165" y="1"/>
                    <a:pt x="331" y="-1"/>
                    <a:pt x="497" y="0"/>
                  </a:cubicBezTo>
                  <a:cubicBezTo>
                    <a:pt x="9587" y="0"/>
                    <a:pt x="17705" y="5691"/>
                    <a:pt x="20803" y="14238"/>
                  </a:cubicBezTo>
                  <a:lnTo>
                    <a:pt x="497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6" name="TextBox 5"/>
          <p:cNvSpPr txBox="1">
            <a:spLocks noChangeArrowheads="1"/>
          </p:cNvSpPr>
          <p:nvPr/>
        </p:nvSpPr>
        <p:spPr bwMode="auto">
          <a:xfrm>
            <a:off x="1143000" y="50292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bg2"/>
                </a:solidFill>
              </a:rPr>
              <a:t>Transient state evolves into the steady state condition.</a:t>
            </a:r>
          </a:p>
          <a:p>
            <a:r>
              <a:rPr lang="en-US" sz="2000" i="1">
                <a:solidFill>
                  <a:schemeClr val="bg2"/>
                </a:solidFill>
              </a:rPr>
              <a:t>Transient state does not correspond to a steady state point.</a:t>
            </a:r>
          </a:p>
          <a:p>
            <a:r>
              <a:rPr lang="en-US" sz="2000" i="1">
                <a:solidFill>
                  <a:schemeClr val="bg2"/>
                </a:solidFill>
              </a:rPr>
              <a:t>Vfb is needed for read operation not retention.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048000" y="35814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Read condition @ VG=0.3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105400" y="44338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Dist: BL=0.6 WL=0.3 SL=0.9V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52400" y="158750"/>
            <a:ext cx="8839200" cy="889000"/>
          </a:xfrm>
        </p:spPr>
        <p:txBody>
          <a:bodyPr/>
          <a:lstStyle/>
          <a:p>
            <a:pPr eaLnBrk="1" hangingPunct="1"/>
            <a:r>
              <a:rPr lang="en-US" sz="2400" smtClean="0"/>
              <a:t>2T Gated Thyristor SRAM </a:t>
            </a:r>
            <a:r>
              <a:rPr lang="en-US" sz="2000" smtClean="0"/>
              <a:t>(Stanford ’98, ’99, T-RAM ‘04)</a:t>
            </a:r>
            <a:endParaRPr lang="en-US" sz="240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4724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276600"/>
            <a:ext cx="3781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838200"/>
            <a:ext cx="23622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1676400" y="5257800"/>
            <a:ext cx="604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i="1">
                <a:solidFill>
                  <a:srgbClr val="0070C0"/>
                </a:solidFill>
              </a:rPr>
              <a:t>2T is needed for solving the BL disturb issue in 1T.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2T Cell Scaling</a:t>
            </a: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1058863"/>
            <a:ext cx="55689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6223000" y="1201738"/>
            <a:ext cx="21145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P1270</a:t>
            </a:r>
          </a:p>
          <a:p>
            <a:pPr>
              <a:spcBef>
                <a:spcPct val="50000"/>
              </a:spcBef>
            </a:pPr>
            <a:r>
              <a:rPr lang="en-US" i="1"/>
              <a:t>Cell: 270x80 nm2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4503738"/>
            <a:ext cx="35337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223000" y="4502150"/>
            <a:ext cx="21145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P1274</a:t>
            </a:r>
          </a:p>
          <a:p>
            <a:pPr>
              <a:spcBef>
                <a:spcPct val="50000"/>
              </a:spcBef>
            </a:pPr>
            <a:r>
              <a:rPr lang="en-US" i="1"/>
              <a:t>Cell:170x40 nm2</a:t>
            </a:r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2928938"/>
            <a:ext cx="444976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6223000" y="2928938"/>
            <a:ext cx="21145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P1272</a:t>
            </a:r>
          </a:p>
          <a:p>
            <a:pPr>
              <a:spcBef>
                <a:spcPct val="50000"/>
              </a:spcBef>
            </a:pPr>
            <a:r>
              <a:rPr lang="en-US" i="1"/>
              <a:t>Cell: 216x56 nm2</a:t>
            </a:r>
          </a:p>
        </p:txBody>
      </p:sp>
      <p:sp>
        <p:nvSpPr>
          <p:cNvPr id="39944" name="Freeform 9"/>
          <p:cNvSpPr>
            <a:spLocks/>
          </p:cNvSpPr>
          <p:nvPr/>
        </p:nvSpPr>
        <p:spPr bwMode="auto">
          <a:xfrm>
            <a:off x="7835900" y="2508250"/>
            <a:ext cx="198438" cy="652463"/>
          </a:xfrm>
          <a:custGeom>
            <a:avLst/>
            <a:gdLst>
              <a:gd name="T0" fmla="*/ 0 w 125"/>
              <a:gd name="T1" fmla="*/ 0 h 411"/>
              <a:gd name="T2" fmla="*/ 121 w 125"/>
              <a:gd name="T3" fmla="*/ 145 h 411"/>
              <a:gd name="T4" fmla="*/ 24 w 125"/>
              <a:gd name="T5" fmla="*/ 411 h 411"/>
              <a:gd name="T6" fmla="*/ 0 60000 65536"/>
              <a:gd name="T7" fmla="*/ 0 60000 65536"/>
              <a:gd name="T8" fmla="*/ 0 60000 65536"/>
              <a:gd name="T9" fmla="*/ 0 w 125"/>
              <a:gd name="T10" fmla="*/ 0 h 411"/>
              <a:gd name="T11" fmla="*/ 125 w 125"/>
              <a:gd name="T12" fmla="*/ 411 h 4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411">
                <a:moveTo>
                  <a:pt x="0" y="0"/>
                </a:moveTo>
                <a:cubicBezTo>
                  <a:pt x="58" y="38"/>
                  <a:pt x="117" y="77"/>
                  <a:pt x="121" y="145"/>
                </a:cubicBezTo>
                <a:cubicBezTo>
                  <a:pt x="125" y="213"/>
                  <a:pt x="74" y="312"/>
                  <a:pt x="24" y="411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8066088" y="2584450"/>
            <a:ext cx="1114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0.8X0.7</a:t>
            </a:r>
          </a:p>
        </p:txBody>
      </p:sp>
      <p:sp>
        <p:nvSpPr>
          <p:cNvPr id="39946" name="Freeform 11"/>
          <p:cNvSpPr>
            <a:spLocks/>
          </p:cNvSpPr>
          <p:nvPr/>
        </p:nvSpPr>
        <p:spPr bwMode="auto">
          <a:xfrm>
            <a:off x="7797800" y="4197350"/>
            <a:ext cx="198438" cy="652463"/>
          </a:xfrm>
          <a:custGeom>
            <a:avLst/>
            <a:gdLst>
              <a:gd name="T0" fmla="*/ 0 w 125"/>
              <a:gd name="T1" fmla="*/ 0 h 411"/>
              <a:gd name="T2" fmla="*/ 121 w 125"/>
              <a:gd name="T3" fmla="*/ 145 h 411"/>
              <a:gd name="T4" fmla="*/ 24 w 125"/>
              <a:gd name="T5" fmla="*/ 411 h 411"/>
              <a:gd name="T6" fmla="*/ 0 60000 65536"/>
              <a:gd name="T7" fmla="*/ 0 60000 65536"/>
              <a:gd name="T8" fmla="*/ 0 60000 65536"/>
              <a:gd name="T9" fmla="*/ 0 w 125"/>
              <a:gd name="T10" fmla="*/ 0 h 411"/>
              <a:gd name="T11" fmla="*/ 125 w 125"/>
              <a:gd name="T12" fmla="*/ 411 h 4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411">
                <a:moveTo>
                  <a:pt x="0" y="0"/>
                </a:moveTo>
                <a:cubicBezTo>
                  <a:pt x="58" y="38"/>
                  <a:pt x="117" y="77"/>
                  <a:pt x="121" y="145"/>
                </a:cubicBezTo>
                <a:cubicBezTo>
                  <a:pt x="125" y="213"/>
                  <a:pt x="74" y="312"/>
                  <a:pt x="24" y="411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8027988" y="4273550"/>
            <a:ext cx="1114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0.8X0.7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2305050" y="1239838"/>
            <a:ext cx="84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Lg=40</a:t>
            </a:r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4378325" y="1239838"/>
            <a:ext cx="84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Lg=40</a:t>
            </a: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3535363" y="3006725"/>
            <a:ext cx="846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Lg=32</a:t>
            </a: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1882775" y="3006725"/>
            <a:ext cx="84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Lg=32</a:t>
            </a: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1538288" y="4503738"/>
            <a:ext cx="846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Lg=25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2882900" y="4513263"/>
            <a:ext cx="84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Lg=25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100965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1047750"/>
            <a:ext cx="3543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2T Lg=40 (P1270)</a:t>
            </a:r>
          </a:p>
        </p:txBody>
      </p:sp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3841750" y="390683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(sec) </a:t>
            </a: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 rot="-5400000">
            <a:off x="4129881" y="2066132"/>
            <a:ext cx="1019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Holes</a:t>
            </a:r>
          </a:p>
        </p:txBody>
      </p:sp>
      <p:sp>
        <p:nvSpPr>
          <p:cNvPr id="40966" name="Text Box 13"/>
          <p:cNvSpPr txBox="1">
            <a:spLocks noChangeArrowheads="1"/>
          </p:cNvSpPr>
          <p:nvPr/>
        </p:nvSpPr>
        <p:spPr bwMode="auto">
          <a:xfrm>
            <a:off x="5226050" y="4389438"/>
            <a:ext cx="26876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Median retention ~25ms</a:t>
            </a:r>
          </a:p>
          <a:p>
            <a:pPr>
              <a:spcBef>
                <a:spcPct val="50000"/>
              </a:spcBef>
            </a:pPr>
            <a:r>
              <a:rPr lang="en-US"/>
              <a:t>Tail retention ~14ms 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3343275" y="2122488"/>
            <a:ext cx="72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med</a:t>
            </a: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2574925" y="2122488"/>
            <a:ext cx="72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tail</a:t>
            </a:r>
          </a:p>
        </p:txBody>
      </p:sp>
      <p:sp>
        <p:nvSpPr>
          <p:cNvPr id="40969" name="Text Box 19"/>
          <p:cNvSpPr txBox="1">
            <a:spLocks noChangeArrowheads="1"/>
          </p:cNvSpPr>
          <p:nvPr/>
        </p:nvSpPr>
        <p:spPr bwMode="auto">
          <a:xfrm>
            <a:off x="7481888" y="2354263"/>
            <a:ext cx="72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med</a:t>
            </a:r>
          </a:p>
        </p:txBody>
      </p:sp>
      <p:sp>
        <p:nvSpPr>
          <p:cNvPr id="40970" name="Text Box 21"/>
          <p:cNvSpPr txBox="1">
            <a:spLocks noChangeArrowheads="1"/>
          </p:cNvSpPr>
          <p:nvPr/>
        </p:nvSpPr>
        <p:spPr bwMode="auto">
          <a:xfrm>
            <a:off x="6723063" y="2314575"/>
            <a:ext cx="72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tail</a:t>
            </a:r>
          </a:p>
        </p:txBody>
      </p:sp>
      <p:sp>
        <p:nvSpPr>
          <p:cNvPr id="40971" name="Text Box 23"/>
          <p:cNvSpPr txBox="1">
            <a:spLocks noChangeArrowheads="1"/>
          </p:cNvSpPr>
          <p:nvPr/>
        </p:nvSpPr>
        <p:spPr bwMode="auto">
          <a:xfrm>
            <a:off x="885825" y="4389438"/>
            <a:ext cx="32623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Median dId ~13.5uA @85C</a:t>
            </a:r>
          </a:p>
          <a:p>
            <a:pPr>
              <a:spcBef>
                <a:spcPct val="50000"/>
              </a:spcBef>
            </a:pPr>
            <a:r>
              <a:rPr lang="en-US"/>
              <a:t>Tail dId ~6.3uA @-5C </a:t>
            </a: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 rot="-5400000">
            <a:off x="-189706" y="2121694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 (uA/cell)</a:t>
            </a:r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3727450" y="855663"/>
            <a:ext cx="1344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2"/>
                </a:solidFill>
              </a:rPr>
              <a:t>DG, Lg=40</a:t>
            </a:r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868363" y="5586413"/>
            <a:ext cx="3703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1600" i="1"/>
              <a:t>Tail conditions (± 2nm Tsi, ±4.7s RDF)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8" y="1014413"/>
            <a:ext cx="34480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158750"/>
            <a:ext cx="8688387" cy="889000"/>
          </a:xfrm>
        </p:spPr>
        <p:txBody>
          <a:bodyPr/>
          <a:lstStyle/>
          <a:p>
            <a:r>
              <a:rPr lang="en-US" smtClean="0"/>
              <a:t>2T Scaling to Lg=25nm (P1274)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038225" y="5387975"/>
            <a:ext cx="620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2"/>
                </a:solidFill>
              </a:rPr>
              <a:t>Lg=25 is functional, continue investigating shorter Lg.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288" y="1123950"/>
            <a:ext cx="327501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3841750" y="386873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(sec) </a:t>
            </a:r>
          </a:p>
        </p:txBody>
      </p:sp>
      <p:sp>
        <p:nvSpPr>
          <p:cNvPr id="43014" name="Text Box 21"/>
          <p:cNvSpPr txBox="1">
            <a:spLocks noChangeArrowheads="1"/>
          </p:cNvSpPr>
          <p:nvPr/>
        </p:nvSpPr>
        <p:spPr bwMode="auto">
          <a:xfrm>
            <a:off x="2997200" y="2132013"/>
            <a:ext cx="72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med</a:t>
            </a:r>
          </a:p>
        </p:txBody>
      </p:sp>
      <p:sp>
        <p:nvSpPr>
          <p:cNvPr id="43015" name="Text Box 22"/>
          <p:cNvSpPr txBox="1">
            <a:spLocks noChangeArrowheads="1"/>
          </p:cNvSpPr>
          <p:nvPr/>
        </p:nvSpPr>
        <p:spPr bwMode="auto">
          <a:xfrm>
            <a:off x="2266950" y="2046288"/>
            <a:ext cx="72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tail</a:t>
            </a:r>
          </a:p>
        </p:txBody>
      </p:sp>
      <p:sp>
        <p:nvSpPr>
          <p:cNvPr id="43016" name="Text Box 23"/>
          <p:cNvSpPr txBox="1">
            <a:spLocks noChangeArrowheads="1"/>
          </p:cNvSpPr>
          <p:nvPr/>
        </p:nvSpPr>
        <p:spPr bwMode="auto">
          <a:xfrm>
            <a:off x="7183438" y="2354263"/>
            <a:ext cx="72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med</a:t>
            </a:r>
          </a:p>
        </p:txBody>
      </p:sp>
      <p:sp>
        <p:nvSpPr>
          <p:cNvPr id="43017" name="Text Box 25"/>
          <p:cNvSpPr txBox="1">
            <a:spLocks noChangeArrowheads="1"/>
          </p:cNvSpPr>
          <p:nvPr/>
        </p:nvSpPr>
        <p:spPr bwMode="auto">
          <a:xfrm>
            <a:off x="6376988" y="2401888"/>
            <a:ext cx="72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tail</a:t>
            </a:r>
          </a:p>
        </p:txBody>
      </p:sp>
      <p:sp>
        <p:nvSpPr>
          <p:cNvPr id="43018" name="Text Box 29"/>
          <p:cNvSpPr txBox="1">
            <a:spLocks noChangeArrowheads="1"/>
          </p:cNvSpPr>
          <p:nvPr/>
        </p:nvSpPr>
        <p:spPr bwMode="auto">
          <a:xfrm rot="-5400000">
            <a:off x="3783806" y="2296320"/>
            <a:ext cx="1711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1, 0 # of holes</a:t>
            </a:r>
          </a:p>
        </p:txBody>
      </p:sp>
      <p:sp>
        <p:nvSpPr>
          <p:cNvPr id="43019" name="Text Box 30"/>
          <p:cNvSpPr txBox="1">
            <a:spLocks noChangeArrowheads="1"/>
          </p:cNvSpPr>
          <p:nvPr/>
        </p:nvSpPr>
        <p:spPr bwMode="auto">
          <a:xfrm rot="-5400000">
            <a:off x="-36513" y="2314576"/>
            <a:ext cx="1363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Id/cell (uA)</a:t>
            </a:r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1268413" y="4454525"/>
            <a:ext cx="3035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Median dId ~15.6 uA @85C</a:t>
            </a:r>
          </a:p>
          <a:p>
            <a:pPr>
              <a:spcBef>
                <a:spcPct val="50000"/>
              </a:spcBef>
            </a:pPr>
            <a:r>
              <a:rPr lang="en-US"/>
              <a:t>Tail dId ~6 uA @-5C </a:t>
            </a:r>
          </a:p>
        </p:txBody>
      </p:sp>
      <p:sp>
        <p:nvSpPr>
          <p:cNvPr id="43021" name="Text Box 15"/>
          <p:cNvSpPr txBox="1">
            <a:spLocks noChangeArrowheads="1"/>
          </p:cNvSpPr>
          <p:nvPr/>
        </p:nvSpPr>
        <p:spPr bwMode="auto">
          <a:xfrm>
            <a:off x="5072063" y="4454525"/>
            <a:ext cx="28797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Median retention ~1.5ms</a:t>
            </a:r>
          </a:p>
          <a:p>
            <a:pPr>
              <a:spcBef>
                <a:spcPct val="50000"/>
              </a:spcBef>
            </a:pPr>
            <a:r>
              <a:rPr lang="en-US"/>
              <a:t>Tail retention ~0.5ms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14400"/>
            <a:ext cx="47244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Vfb Scaling</a:t>
            </a:r>
          </a:p>
        </p:txBody>
      </p:sp>
      <p:sp>
        <p:nvSpPr>
          <p:cNvPr id="44035" name="Text Box 22"/>
          <p:cNvSpPr txBox="1">
            <a:spLocks noChangeArrowheads="1"/>
          </p:cNvSpPr>
          <p:nvPr/>
        </p:nvSpPr>
        <p:spPr bwMode="auto">
          <a:xfrm>
            <a:off x="1295400" y="5105400"/>
            <a:ext cx="6172200" cy="105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2"/>
                </a:solidFill>
              </a:rPr>
              <a:t>As device scaled, proper gate voltages and Tox are needed to maintain Vfb.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2"/>
                </a:solidFill>
              </a:rPr>
              <a:t>(Tails have condition of 4.7s RDF, +2nm Tsi) 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962400" y="464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Lg (nm)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 rot="-5400000">
            <a:off x="1454944" y="2445544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Vfb (V)</a:t>
            </a: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6781800" y="403860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@ 85C</a:t>
            </a:r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5334000" y="3810000"/>
            <a:ext cx="96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VG=0.9</a:t>
            </a:r>
          </a:p>
        </p:txBody>
      </p:sp>
      <p:sp>
        <p:nvSpPr>
          <p:cNvPr id="44040" name="Rectangle 12"/>
          <p:cNvSpPr>
            <a:spLocks noChangeArrowheads="1"/>
          </p:cNvSpPr>
          <p:nvPr/>
        </p:nvSpPr>
        <p:spPr bwMode="auto">
          <a:xfrm>
            <a:off x="5638800" y="1614488"/>
            <a:ext cx="143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folHlink"/>
                </a:solidFill>
              </a:rPr>
              <a:t>VG=0.3 tails</a:t>
            </a:r>
          </a:p>
        </p:txBody>
      </p:sp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5664200" y="190500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VG=0.3 median</a:t>
            </a:r>
          </a:p>
        </p:txBody>
      </p: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533400" y="2528888"/>
            <a:ext cx="3352800" cy="1433512"/>
            <a:chOff x="336" y="1593"/>
            <a:chExt cx="1968" cy="903"/>
          </a:xfrm>
        </p:grpSpPr>
        <p:sp>
          <p:nvSpPr>
            <p:cNvPr id="44044" name="Text Box 11"/>
            <p:cNvSpPr txBox="1">
              <a:spLocks noChangeArrowheads="1"/>
            </p:cNvSpPr>
            <p:nvPr/>
          </p:nvSpPr>
          <p:spPr bwMode="auto">
            <a:xfrm>
              <a:off x="1440" y="15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(ret~ 1.5ms)</a:t>
              </a:r>
            </a:p>
          </p:txBody>
        </p:sp>
        <p:sp>
          <p:nvSpPr>
            <p:cNvPr id="44045" name="Text Box 12"/>
            <p:cNvSpPr txBox="1">
              <a:spLocks noChangeArrowheads="1"/>
            </p:cNvSpPr>
            <p:nvPr/>
          </p:nvSpPr>
          <p:spPr bwMode="auto">
            <a:xfrm>
              <a:off x="1392" y="21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(ret~ 0.5ms)</a:t>
              </a:r>
            </a:p>
          </p:txBody>
        </p:sp>
        <p:sp>
          <p:nvSpPr>
            <p:cNvPr id="44046" name="Text Box 13"/>
            <p:cNvSpPr txBox="1">
              <a:spLocks noChangeArrowheads="1"/>
            </p:cNvSpPr>
            <p:nvPr/>
          </p:nvSpPr>
          <p:spPr bwMode="auto">
            <a:xfrm>
              <a:off x="336" y="2092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/>
                <a:t>2T DRAM operation</a:t>
              </a:r>
            </a:p>
          </p:txBody>
        </p:sp>
      </p:grp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6858000" y="4419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Gate: P-metal gate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37538" cy="3657600"/>
          </a:xfrm>
        </p:spPr>
        <p:txBody>
          <a:bodyPr/>
          <a:lstStyle/>
          <a:p>
            <a:pPr eaLnBrk="1" hangingPunct="1"/>
            <a:r>
              <a:rPr lang="en-US" smtClean="0"/>
              <a:t>Introduction: Floating Body Gain Cells</a:t>
            </a:r>
          </a:p>
          <a:p>
            <a:pPr eaLnBrk="1" hangingPunct="1"/>
            <a:r>
              <a:rPr lang="en-US" smtClean="0"/>
              <a:t>Thyristor Action, Vfb (Steady State)</a:t>
            </a:r>
          </a:p>
          <a:p>
            <a:pPr eaLnBrk="1" hangingPunct="1"/>
            <a:r>
              <a:rPr lang="en-US" smtClean="0"/>
              <a:t>1T Gated Thyristor DRAM: Long Gate Length</a:t>
            </a:r>
          </a:p>
          <a:p>
            <a:pPr eaLnBrk="1" hangingPunct="1"/>
            <a:r>
              <a:rPr lang="en-US" smtClean="0"/>
              <a:t>Memory Operation (Transient State)</a:t>
            </a:r>
          </a:p>
          <a:p>
            <a:pPr eaLnBrk="1" hangingPunct="1"/>
            <a:r>
              <a:rPr lang="en-US" smtClean="0"/>
              <a:t>Evolution of Disturb “1” State</a:t>
            </a:r>
          </a:p>
          <a:p>
            <a:pPr eaLnBrk="1" hangingPunct="1"/>
            <a:r>
              <a:rPr lang="en-US" smtClean="0"/>
              <a:t>2T Scaling (DRAM Operation)</a:t>
            </a:r>
          </a:p>
          <a:p>
            <a:pPr eaLnBrk="1" hangingPunct="1"/>
            <a:r>
              <a:rPr lang="en-US" smtClean="0"/>
              <a:t>Summary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Table</a:t>
            </a:r>
          </a:p>
        </p:txBody>
      </p:sp>
      <p:graphicFrame>
        <p:nvGraphicFramePr>
          <p:cNvPr id="41036" name="Group 76"/>
          <p:cNvGraphicFramePr>
            <a:graphicFrameLocks noGrp="1"/>
          </p:cNvGraphicFramePr>
          <p:nvPr>
            <p:ph idx="1"/>
          </p:nvPr>
        </p:nvGraphicFramePr>
        <p:xfrm>
          <a:off x="455613" y="1130300"/>
          <a:ext cx="8307387" cy="3829050"/>
        </p:xfrm>
        <a:graphic>
          <a:graphicData uri="http://schemas.openxmlformats.org/drawingml/2006/table">
            <a:tbl>
              <a:tblPr/>
              <a:tblGrid>
                <a:gridCol w="687387"/>
                <a:gridCol w="690563"/>
                <a:gridCol w="742950"/>
                <a:gridCol w="928687"/>
                <a:gridCol w="1066800"/>
                <a:gridCol w="419100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Ox 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Lg 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Tsi  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 range   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Results/Comments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Device data, DRAM operation, retention 27ms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1.1MB Array, Claimed SRAM operation (restore).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Our finding: restore has no operating window given intrinsic 4.7s RDF and ± 2nm Tsi tail condition.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Intel Simulation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Matched cells shows comparable dId and retention.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1T DG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Lg=40 shows median retention 4ms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Cannot scale to Lg=32 due to BL low disturb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2T DG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Isolate the floating node, which can eliminate the disturb issue in 1T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Scalable to Lg=25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30" name="Text Box 22"/>
          <p:cNvSpPr txBox="1">
            <a:spLocks noChangeArrowheads="1"/>
          </p:cNvSpPr>
          <p:nvPr/>
        </p:nvSpPr>
        <p:spPr bwMode="auto">
          <a:xfrm>
            <a:off x="1697038" y="5486400"/>
            <a:ext cx="56181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2"/>
                </a:solidFill>
              </a:rPr>
              <a:t>Tox scaling is the key to generate scaled device.</a:t>
            </a:r>
          </a:p>
        </p:txBody>
      </p:sp>
      <p:sp>
        <p:nvSpPr>
          <p:cNvPr id="45132" name="Text Box 22"/>
          <p:cNvSpPr txBox="1">
            <a:spLocks noChangeArrowheads="1"/>
          </p:cNvSpPr>
          <p:nvPr/>
        </p:nvSpPr>
        <p:spPr bwMode="auto">
          <a:xfrm>
            <a:off x="1219200" y="5410200"/>
            <a:ext cx="68373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2"/>
                </a:solidFill>
              </a:rPr>
              <a:t>Tox scaling is the key  for scaling down to 40nm Lg  device.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3581400" y="2438400"/>
            <a:ext cx="1906588" cy="889000"/>
          </a:xfrm>
        </p:spPr>
        <p:txBody>
          <a:bodyPr/>
          <a:lstStyle/>
          <a:p>
            <a:pPr eaLnBrk="1" hangingPunct="1"/>
            <a:r>
              <a:rPr lang="en-US" smtClean="0"/>
              <a:t>Backup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47800"/>
            <a:ext cx="3495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9719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Transient (Hold “0”) vs. Steady State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2590800" y="1905000"/>
            <a:ext cx="0" cy="685800"/>
          </a:xfrm>
          <a:prstGeom prst="line">
            <a:avLst/>
          </a:prstGeom>
          <a:noFill/>
          <a:ln w="57150">
            <a:solidFill>
              <a:srgbClr val="FF00FF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2438400" y="13858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10ms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5715000" y="29098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2"/>
                </a:solidFill>
              </a:rPr>
              <a:t>Short Read 6ns after Hold “0” </a:t>
            </a:r>
          </a:p>
        </p:txBody>
      </p:sp>
      <p:sp>
        <p:nvSpPr>
          <p:cNvPr id="36871" name="Text Box 16"/>
          <p:cNvSpPr txBox="1">
            <a:spLocks noChangeArrowheads="1"/>
          </p:cNvSpPr>
          <p:nvPr/>
        </p:nvSpPr>
        <p:spPr bwMode="auto">
          <a:xfrm>
            <a:off x="2057400" y="4572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Anode (V)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 rot="-5400000">
            <a:off x="-221456" y="2750344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 (uA/cell)</a:t>
            </a:r>
          </a:p>
        </p:txBody>
      </p:sp>
      <p:sp>
        <p:nvSpPr>
          <p:cNvPr id="36873" name="Line 18"/>
          <p:cNvSpPr>
            <a:spLocks noChangeShapeType="1"/>
          </p:cNvSpPr>
          <p:nvPr/>
        </p:nvSpPr>
        <p:spPr bwMode="auto">
          <a:xfrm flipH="1">
            <a:off x="2676525" y="3429000"/>
            <a:ext cx="2200275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8"/>
          <p:cNvSpPr>
            <a:spLocks noChangeShapeType="1"/>
          </p:cNvSpPr>
          <p:nvPr/>
        </p:nvSpPr>
        <p:spPr bwMode="auto">
          <a:xfrm flipH="1">
            <a:off x="2667000" y="1752600"/>
            <a:ext cx="46482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AutoShape 20"/>
          <p:cNvSpPr>
            <a:spLocks/>
          </p:cNvSpPr>
          <p:nvPr/>
        </p:nvSpPr>
        <p:spPr bwMode="auto">
          <a:xfrm rot="3378120">
            <a:off x="7086600" y="2362200"/>
            <a:ext cx="381000" cy="838200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5724525" y="3429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Time (sec)</a:t>
            </a:r>
          </a:p>
        </p:txBody>
      </p:sp>
      <p:sp>
        <p:nvSpPr>
          <p:cNvPr id="36877" name="Text Box 25"/>
          <p:cNvSpPr txBox="1">
            <a:spLocks noChangeArrowheads="1"/>
          </p:cNvSpPr>
          <p:nvPr/>
        </p:nvSpPr>
        <p:spPr bwMode="auto">
          <a:xfrm>
            <a:off x="1219200" y="240665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27 holes</a:t>
            </a:r>
          </a:p>
        </p:txBody>
      </p:sp>
      <p:sp>
        <p:nvSpPr>
          <p:cNvPr id="36878" name="Text Box 26"/>
          <p:cNvSpPr txBox="1">
            <a:spLocks noChangeArrowheads="1"/>
          </p:cNvSpPr>
          <p:nvPr/>
        </p:nvSpPr>
        <p:spPr bwMode="auto">
          <a:xfrm>
            <a:off x="1371600" y="1524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66 holes</a:t>
            </a:r>
          </a:p>
        </p:txBody>
      </p:sp>
      <p:grpSp>
        <p:nvGrpSpPr>
          <p:cNvPr id="39976" name="Group 40"/>
          <p:cNvGrpSpPr>
            <a:grpSpLocks/>
          </p:cNvGrpSpPr>
          <p:nvPr/>
        </p:nvGrpSpPr>
        <p:grpSpPr bwMode="auto">
          <a:xfrm>
            <a:off x="1447800" y="2667000"/>
            <a:ext cx="6019800" cy="1738313"/>
            <a:chOff x="912" y="1680"/>
            <a:chExt cx="3792" cy="1095"/>
          </a:xfrm>
        </p:grpSpPr>
        <p:sp>
          <p:nvSpPr>
            <p:cNvPr id="36881" name="Text Box 7"/>
            <p:cNvSpPr txBox="1">
              <a:spLocks noChangeArrowheads="1"/>
            </p:cNvSpPr>
            <p:nvPr/>
          </p:nvSpPr>
          <p:spPr bwMode="auto">
            <a:xfrm>
              <a:off x="1584" y="1977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10ns</a:t>
              </a:r>
            </a:p>
          </p:txBody>
        </p:sp>
        <p:sp>
          <p:nvSpPr>
            <p:cNvPr id="36882" name="Text Box 13"/>
            <p:cNvSpPr txBox="1">
              <a:spLocks noChangeArrowheads="1"/>
            </p:cNvSpPr>
            <p:nvPr/>
          </p:nvSpPr>
          <p:spPr bwMode="auto">
            <a:xfrm>
              <a:off x="2976" y="2544"/>
              <a:ext cx="17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chemeClr val="bg2"/>
                  </a:solidFill>
                </a:rPr>
                <a:t>Long read after write0</a:t>
              </a:r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 flipV="1">
              <a:off x="3120" y="2256"/>
              <a:ext cx="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Text Box 27"/>
            <p:cNvSpPr txBox="1">
              <a:spLocks noChangeArrowheads="1"/>
            </p:cNvSpPr>
            <p:nvPr/>
          </p:nvSpPr>
          <p:spPr bwMode="auto">
            <a:xfrm>
              <a:off x="912" y="199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</a:rPr>
                <a:t>5 holes</a:t>
              </a:r>
            </a:p>
          </p:txBody>
        </p:sp>
        <p:sp>
          <p:nvSpPr>
            <p:cNvPr id="36885" name="Line 5"/>
            <p:cNvSpPr>
              <a:spLocks noChangeShapeType="1"/>
            </p:cNvSpPr>
            <p:nvPr/>
          </p:nvSpPr>
          <p:spPr bwMode="auto">
            <a:xfrm>
              <a:off x="1632" y="168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Arc 23"/>
            <p:cNvSpPr>
              <a:spLocks/>
            </p:cNvSpPr>
            <p:nvPr/>
          </p:nvSpPr>
          <p:spPr bwMode="auto">
            <a:xfrm rot="-5400000">
              <a:off x="3265" y="1623"/>
              <a:ext cx="336" cy="623"/>
            </a:xfrm>
            <a:custGeom>
              <a:avLst/>
              <a:gdLst>
                <a:gd name="T0" fmla="*/ 0 w 20804"/>
                <a:gd name="T1" fmla="*/ 8 h 21600"/>
                <a:gd name="T2" fmla="*/ 8615 w 20804"/>
                <a:gd name="T3" fmla="*/ 18803 h 21600"/>
                <a:gd name="T4" fmla="*/ 206 w 20804"/>
                <a:gd name="T5" fmla="*/ 28526 h 21600"/>
                <a:gd name="T6" fmla="*/ 0 60000 65536"/>
                <a:gd name="T7" fmla="*/ 0 60000 65536"/>
                <a:gd name="T8" fmla="*/ 0 60000 65536"/>
                <a:gd name="T9" fmla="*/ 0 w 20804"/>
                <a:gd name="T10" fmla="*/ 0 h 21600"/>
                <a:gd name="T11" fmla="*/ 20804 w 208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04" h="21600" fill="none" extrusionOk="0">
                  <a:moveTo>
                    <a:pt x="-1" y="5"/>
                  </a:moveTo>
                  <a:cubicBezTo>
                    <a:pt x="165" y="1"/>
                    <a:pt x="331" y="-1"/>
                    <a:pt x="497" y="0"/>
                  </a:cubicBezTo>
                  <a:cubicBezTo>
                    <a:pt x="9587" y="0"/>
                    <a:pt x="17705" y="5691"/>
                    <a:pt x="20803" y="14238"/>
                  </a:cubicBezTo>
                </a:path>
                <a:path w="20804" h="21600" stroke="0" extrusionOk="0">
                  <a:moveTo>
                    <a:pt x="-1" y="5"/>
                  </a:moveTo>
                  <a:cubicBezTo>
                    <a:pt x="165" y="1"/>
                    <a:pt x="331" y="-1"/>
                    <a:pt x="497" y="0"/>
                  </a:cubicBezTo>
                  <a:cubicBezTo>
                    <a:pt x="9587" y="0"/>
                    <a:pt x="17705" y="5691"/>
                    <a:pt x="20803" y="14238"/>
                  </a:cubicBezTo>
                  <a:lnTo>
                    <a:pt x="497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6880" name="Line 18"/>
          <p:cNvSpPr>
            <a:spLocks noChangeShapeType="1"/>
          </p:cNvSpPr>
          <p:nvPr/>
        </p:nvSpPr>
        <p:spPr bwMode="auto">
          <a:xfrm flipH="1">
            <a:off x="2590800" y="274320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Erase Hold 4ms</a:t>
            </a:r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4552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95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46577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352800"/>
            <a:ext cx="31242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533400"/>
            <a:ext cx="2895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5613" y="158750"/>
            <a:ext cx="8237537" cy="1060450"/>
          </a:xfrm>
        </p:spPr>
        <p:txBody>
          <a:bodyPr/>
          <a:lstStyle/>
          <a:p>
            <a:pPr eaLnBrk="1" hangingPunct="1"/>
            <a:r>
              <a:rPr lang="en-US" smtClean="0"/>
              <a:t>1T FB Gain Cell </a:t>
            </a:r>
            <a:br>
              <a:rPr lang="en-US" smtClean="0"/>
            </a:br>
            <a:r>
              <a:rPr lang="en-US" sz="2800" smtClean="0"/>
              <a:t>(ISi ‘01, Toshiba ’02, Berkeley ‘02)</a:t>
            </a:r>
            <a:r>
              <a:rPr lang="en-US" sz="3600" smtClean="0"/>
              <a:t>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4767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95400"/>
            <a:ext cx="4159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914400" y="4648200"/>
            <a:ext cx="7543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8925">
              <a:buFont typeface="Arial" charset="0"/>
              <a:buChar char="•"/>
            </a:pPr>
            <a:r>
              <a:rPr lang="en-US" i="1">
                <a:solidFill>
                  <a:srgbClr val="0070C0"/>
                </a:solidFill>
              </a:rPr>
              <a:t>Front channel for both program and read, back channel for storage.</a:t>
            </a:r>
          </a:p>
          <a:p>
            <a:pPr indent="288925">
              <a:buFont typeface="Arial" charset="0"/>
              <a:buChar char="•"/>
            </a:pPr>
            <a:r>
              <a:rPr lang="en-US" i="1">
                <a:solidFill>
                  <a:srgbClr val="0070C0"/>
                </a:solidFill>
              </a:rPr>
              <a:t>Impact Ionization requires moderately high voltage.</a:t>
            </a:r>
            <a:endParaRPr lang="en-US" sz="1600" i="1">
              <a:solidFill>
                <a:srgbClr val="0070C0"/>
              </a:solidFill>
            </a:endParaRPr>
          </a:p>
          <a:p>
            <a:pPr indent="288925">
              <a:buFont typeface="Arial" charset="0"/>
              <a:buChar char="•"/>
            </a:pPr>
            <a:r>
              <a:rPr lang="en-US" i="1">
                <a:solidFill>
                  <a:srgbClr val="0070C0"/>
                </a:solidFill>
              </a:rPr>
              <a:t>Hole storage in back channel requires a BG coupling.</a:t>
            </a:r>
          </a:p>
          <a:p>
            <a:pPr lvl="1" indent="288925">
              <a:buFont typeface="Arial" charset="0"/>
              <a:buChar char="–"/>
            </a:pPr>
            <a:r>
              <a:rPr lang="en-US" sz="1600" i="1">
                <a:solidFill>
                  <a:srgbClr val="0070C0"/>
                </a:solidFill>
              </a:rPr>
              <a:t>Pillar BG or -20V voltage for 150nm BOX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5613" y="158750"/>
            <a:ext cx="8237537" cy="679450"/>
          </a:xfrm>
        </p:spPr>
        <p:txBody>
          <a:bodyPr/>
          <a:lstStyle/>
          <a:p>
            <a:pPr eaLnBrk="1" hangingPunct="1"/>
            <a:r>
              <a:rPr lang="en-US" smtClean="0"/>
              <a:t>IDG 1T FBC </a:t>
            </a:r>
            <a:r>
              <a:rPr lang="en-US" sz="2800" smtClean="0"/>
              <a:t>(Intel ‘06)</a:t>
            </a:r>
          </a:p>
        </p:txBody>
      </p:sp>
      <p:grpSp>
        <p:nvGrpSpPr>
          <p:cNvPr id="5" name="Group 168"/>
          <p:cNvGrpSpPr>
            <a:grpSpLocks/>
          </p:cNvGrpSpPr>
          <p:nvPr/>
        </p:nvGrpSpPr>
        <p:grpSpPr bwMode="auto">
          <a:xfrm>
            <a:off x="762000" y="1524000"/>
            <a:ext cx="4052888" cy="1828800"/>
            <a:chOff x="192" y="291"/>
            <a:chExt cx="3428" cy="1547"/>
          </a:xfrm>
        </p:grpSpPr>
        <p:sp>
          <p:nvSpPr>
            <p:cNvPr id="51205" name="Freeform 111"/>
            <p:cNvSpPr>
              <a:spLocks/>
            </p:cNvSpPr>
            <p:nvPr/>
          </p:nvSpPr>
          <p:spPr bwMode="auto">
            <a:xfrm flipH="1" flipV="1">
              <a:off x="841" y="712"/>
              <a:ext cx="2779" cy="327"/>
            </a:xfrm>
            <a:custGeom>
              <a:avLst/>
              <a:gdLst>
                <a:gd name="T0" fmla="*/ 0 w 4574"/>
                <a:gd name="T1" fmla="*/ 2 h 629"/>
                <a:gd name="T2" fmla="*/ 6 w 4574"/>
                <a:gd name="T3" fmla="*/ 1 h 629"/>
                <a:gd name="T4" fmla="*/ 52 w 4574"/>
                <a:gd name="T5" fmla="*/ 0 h 629"/>
                <a:gd name="T6" fmla="*/ 52 w 4574"/>
                <a:gd name="T7" fmla="*/ 1 h 629"/>
                <a:gd name="T8" fmla="*/ 46 w 4574"/>
                <a:gd name="T9" fmla="*/ 2 h 629"/>
                <a:gd name="T10" fmla="*/ 0 w 4574"/>
                <a:gd name="T11" fmla="*/ 2 h 6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74"/>
                <a:gd name="T19" fmla="*/ 0 h 629"/>
                <a:gd name="T20" fmla="*/ 4574 w 4574"/>
                <a:gd name="T21" fmla="*/ 629 h 6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74" h="629">
                  <a:moveTo>
                    <a:pt x="0" y="629"/>
                  </a:moveTo>
                  <a:lnTo>
                    <a:pt x="528" y="221"/>
                  </a:lnTo>
                  <a:lnTo>
                    <a:pt x="4574" y="0"/>
                  </a:lnTo>
                  <a:lnTo>
                    <a:pt x="4574" y="217"/>
                  </a:lnTo>
                  <a:lnTo>
                    <a:pt x="4056" y="629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" name="Rectangle 112"/>
            <p:cNvSpPr>
              <a:spLocks noChangeArrowheads="1"/>
            </p:cNvSpPr>
            <p:nvPr/>
          </p:nvSpPr>
          <p:spPr bwMode="auto">
            <a:xfrm>
              <a:off x="192" y="1354"/>
              <a:ext cx="2467" cy="484"/>
            </a:xfrm>
            <a:prstGeom prst="rect">
              <a:avLst/>
            </a:prstGeom>
            <a:solidFill>
              <a:srgbClr val="CCFFCC"/>
            </a:solidFill>
            <a:ln w="1905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" name="Freeform 113"/>
            <p:cNvSpPr>
              <a:spLocks/>
            </p:cNvSpPr>
            <p:nvPr/>
          </p:nvSpPr>
          <p:spPr bwMode="auto">
            <a:xfrm>
              <a:off x="1942" y="291"/>
              <a:ext cx="1350" cy="201"/>
            </a:xfrm>
            <a:custGeom>
              <a:avLst/>
              <a:gdLst>
                <a:gd name="T0" fmla="*/ 0 w 2222"/>
                <a:gd name="T1" fmla="*/ 1 h 386"/>
                <a:gd name="T2" fmla="*/ 19 w 2222"/>
                <a:gd name="T3" fmla="*/ 1 h 386"/>
                <a:gd name="T4" fmla="*/ 25 w 2222"/>
                <a:gd name="T5" fmla="*/ 0 h 386"/>
                <a:gd name="T6" fmla="*/ 6 w 2222"/>
                <a:gd name="T7" fmla="*/ 0 h 386"/>
                <a:gd name="T8" fmla="*/ 0 w 2222"/>
                <a:gd name="T9" fmla="*/ 1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2"/>
                <a:gd name="T16" fmla="*/ 0 h 386"/>
                <a:gd name="T17" fmla="*/ 2222 w 2222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2" h="386">
                  <a:moveTo>
                    <a:pt x="0" y="386"/>
                  </a:moveTo>
                  <a:lnTo>
                    <a:pt x="1701" y="386"/>
                  </a:lnTo>
                  <a:lnTo>
                    <a:pt x="2222" y="0"/>
                  </a:lnTo>
                  <a:lnTo>
                    <a:pt x="521" y="0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Freeform 114"/>
            <p:cNvSpPr>
              <a:spLocks/>
            </p:cNvSpPr>
            <p:nvPr/>
          </p:nvSpPr>
          <p:spPr bwMode="auto">
            <a:xfrm>
              <a:off x="509" y="291"/>
              <a:ext cx="1350" cy="201"/>
            </a:xfrm>
            <a:custGeom>
              <a:avLst/>
              <a:gdLst>
                <a:gd name="T0" fmla="*/ 0 w 2222"/>
                <a:gd name="T1" fmla="*/ 1 h 386"/>
                <a:gd name="T2" fmla="*/ 19 w 2222"/>
                <a:gd name="T3" fmla="*/ 1 h 386"/>
                <a:gd name="T4" fmla="*/ 25 w 2222"/>
                <a:gd name="T5" fmla="*/ 0 h 386"/>
                <a:gd name="T6" fmla="*/ 6 w 2222"/>
                <a:gd name="T7" fmla="*/ 0 h 386"/>
                <a:gd name="T8" fmla="*/ 0 w 2222"/>
                <a:gd name="T9" fmla="*/ 1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2"/>
                <a:gd name="T16" fmla="*/ 0 h 386"/>
                <a:gd name="T17" fmla="*/ 2222 w 2222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2" h="386">
                  <a:moveTo>
                    <a:pt x="0" y="386"/>
                  </a:moveTo>
                  <a:lnTo>
                    <a:pt x="1701" y="386"/>
                  </a:lnTo>
                  <a:lnTo>
                    <a:pt x="2222" y="0"/>
                  </a:lnTo>
                  <a:lnTo>
                    <a:pt x="521" y="0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Freeform 115"/>
            <p:cNvSpPr>
              <a:spLocks/>
            </p:cNvSpPr>
            <p:nvPr/>
          </p:nvSpPr>
          <p:spPr bwMode="auto">
            <a:xfrm>
              <a:off x="1545" y="292"/>
              <a:ext cx="713" cy="201"/>
            </a:xfrm>
            <a:custGeom>
              <a:avLst/>
              <a:gdLst>
                <a:gd name="T0" fmla="*/ 0 w 1173"/>
                <a:gd name="T1" fmla="*/ 1 h 387"/>
                <a:gd name="T2" fmla="*/ 7 w 1173"/>
                <a:gd name="T3" fmla="*/ 1 h 387"/>
                <a:gd name="T4" fmla="*/ 13 w 1173"/>
                <a:gd name="T5" fmla="*/ 0 h 387"/>
                <a:gd name="T6" fmla="*/ 6 w 1173"/>
                <a:gd name="T7" fmla="*/ 0 h 387"/>
                <a:gd name="T8" fmla="*/ 0 w 1173"/>
                <a:gd name="T9" fmla="*/ 1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3"/>
                <a:gd name="T16" fmla="*/ 0 h 387"/>
                <a:gd name="T17" fmla="*/ 1173 w 1173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3" h="387">
                  <a:moveTo>
                    <a:pt x="0" y="387"/>
                  </a:moveTo>
                  <a:lnTo>
                    <a:pt x="651" y="384"/>
                  </a:lnTo>
                  <a:lnTo>
                    <a:pt x="1173" y="0"/>
                  </a:lnTo>
                  <a:lnTo>
                    <a:pt x="519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Freeform 116"/>
            <p:cNvSpPr>
              <a:spLocks/>
            </p:cNvSpPr>
            <p:nvPr/>
          </p:nvSpPr>
          <p:spPr bwMode="auto">
            <a:xfrm>
              <a:off x="2973" y="293"/>
              <a:ext cx="324" cy="846"/>
            </a:xfrm>
            <a:custGeom>
              <a:avLst/>
              <a:gdLst>
                <a:gd name="T0" fmla="*/ 0 w 532"/>
                <a:gd name="T1" fmla="*/ 1 h 1626"/>
                <a:gd name="T2" fmla="*/ 0 w 532"/>
                <a:gd name="T3" fmla="*/ 5 h 1626"/>
                <a:gd name="T4" fmla="*/ 6 w 532"/>
                <a:gd name="T5" fmla="*/ 3 h 1626"/>
                <a:gd name="T6" fmla="*/ 6 w 532"/>
                <a:gd name="T7" fmla="*/ 0 h 1626"/>
                <a:gd name="T8" fmla="*/ 0 w 532"/>
                <a:gd name="T9" fmla="*/ 1 h 1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"/>
                <a:gd name="T16" fmla="*/ 0 h 1626"/>
                <a:gd name="T17" fmla="*/ 532 w 532"/>
                <a:gd name="T18" fmla="*/ 1626 h 16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" h="1626">
                  <a:moveTo>
                    <a:pt x="0" y="392"/>
                  </a:moveTo>
                  <a:lnTo>
                    <a:pt x="0" y="1626"/>
                  </a:lnTo>
                  <a:lnTo>
                    <a:pt x="532" y="1215"/>
                  </a:lnTo>
                  <a:lnTo>
                    <a:pt x="522" y="0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1" name="Freeform 117"/>
            <p:cNvSpPr>
              <a:spLocks/>
            </p:cNvSpPr>
            <p:nvPr/>
          </p:nvSpPr>
          <p:spPr bwMode="auto">
            <a:xfrm>
              <a:off x="194" y="1026"/>
              <a:ext cx="2779" cy="328"/>
            </a:xfrm>
            <a:custGeom>
              <a:avLst/>
              <a:gdLst>
                <a:gd name="T0" fmla="*/ 0 w 4574"/>
                <a:gd name="T1" fmla="*/ 2 h 629"/>
                <a:gd name="T2" fmla="*/ 6 w 4574"/>
                <a:gd name="T3" fmla="*/ 1 h 629"/>
                <a:gd name="T4" fmla="*/ 52 w 4574"/>
                <a:gd name="T5" fmla="*/ 0 h 629"/>
                <a:gd name="T6" fmla="*/ 52 w 4574"/>
                <a:gd name="T7" fmla="*/ 1 h 629"/>
                <a:gd name="T8" fmla="*/ 46 w 4574"/>
                <a:gd name="T9" fmla="*/ 2 h 629"/>
                <a:gd name="T10" fmla="*/ 0 w 4574"/>
                <a:gd name="T11" fmla="*/ 2 h 6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74"/>
                <a:gd name="T19" fmla="*/ 0 h 629"/>
                <a:gd name="T20" fmla="*/ 4574 w 4574"/>
                <a:gd name="T21" fmla="*/ 629 h 6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74" h="629">
                  <a:moveTo>
                    <a:pt x="0" y="629"/>
                  </a:moveTo>
                  <a:lnTo>
                    <a:pt x="528" y="221"/>
                  </a:lnTo>
                  <a:lnTo>
                    <a:pt x="4574" y="0"/>
                  </a:lnTo>
                  <a:lnTo>
                    <a:pt x="4574" y="217"/>
                  </a:lnTo>
                  <a:lnTo>
                    <a:pt x="4056" y="629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Freeform 118"/>
            <p:cNvSpPr>
              <a:spLocks/>
            </p:cNvSpPr>
            <p:nvPr/>
          </p:nvSpPr>
          <p:spPr bwMode="auto">
            <a:xfrm flipH="1">
              <a:off x="518" y="491"/>
              <a:ext cx="1029" cy="648"/>
            </a:xfrm>
            <a:custGeom>
              <a:avLst/>
              <a:gdLst>
                <a:gd name="T0" fmla="*/ 0 w 1694"/>
                <a:gd name="T1" fmla="*/ 1 h 1246"/>
                <a:gd name="T2" fmla="*/ 0 w 1694"/>
                <a:gd name="T3" fmla="*/ 3 h 1246"/>
                <a:gd name="T4" fmla="*/ 1 w 1694"/>
                <a:gd name="T5" fmla="*/ 3 h 1246"/>
                <a:gd name="T6" fmla="*/ 1 w 1694"/>
                <a:gd name="T7" fmla="*/ 3 h 1246"/>
                <a:gd name="T8" fmla="*/ 1 w 1694"/>
                <a:gd name="T9" fmla="*/ 3 h 1246"/>
                <a:gd name="T10" fmla="*/ 19 w 1694"/>
                <a:gd name="T11" fmla="*/ 3 h 1246"/>
                <a:gd name="T12" fmla="*/ 19 w 1694"/>
                <a:gd name="T13" fmla="*/ 0 h 1246"/>
                <a:gd name="T14" fmla="*/ 0 w 1694"/>
                <a:gd name="T15" fmla="*/ 1 h 1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4"/>
                <a:gd name="T25" fmla="*/ 0 h 1246"/>
                <a:gd name="T26" fmla="*/ 1694 w 1694"/>
                <a:gd name="T27" fmla="*/ 1246 h 1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4" h="1246">
                  <a:moveTo>
                    <a:pt x="0" y="4"/>
                  </a:moveTo>
                  <a:lnTo>
                    <a:pt x="0" y="1125"/>
                  </a:lnTo>
                  <a:lnTo>
                    <a:pt x="25" y="1174"/>
                  </a:lnTo>
                  <a:lnTo>
                    <a:pt x="73" y="1222"/>
                  </a:lnTo>
                  <a:lnTo>
                    <a:pt x="121" y="1246"/>
                  </a:lnTo>
                  <a:lnTo>
                    <a:pt x="1694" y="1246"/>
                  </a:lnTo>
                  <a:lnTo>
                    <a:pt x="169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Freeform 119"/>
            <p:cNvSpPr>
              <a:spLocks/>
            </p:cNvSpPr>
            <p:nvPr/>
          </p:nvSpPr>
          <p:spPr bwMode="auto">
            <a:xfrm>
              <a:off x="1620" y="760"/>
              <a:ext cx="324" cy="522"/>
            </a:xfrm>
            <a:custGeom>
              <a:avLst/>
              <a:gdLst>
                <a:gd name="T0" fmla="*/ 0 w 532"/>
                <a:gd name="T1" fmla="*/ 1 h 1002"/>
                <a:gd name="T2" fmla="*/ 1 w 532"/>
                <a:gd name="T3" fmla="*/ 3 h 1002"/>
                <a:gd name="T4" fmla="*/ 6 w 532"/>
                <a:gd name="T5" fmla="*/ 2 h 1002"/>
                <a:gd name="T6" fmla="*/ 6 w 532"/>
                <a:gd name="T7" fmla="*/ 0 h 1002"/>
                <a:gd name="T8" fmla="*/ 0 w 532"/>
                <a:gd name="T9" fmla="*/ 1 h 10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"/>
                <a:gd name="T16" fmla="*/ 0 h 1002"/>
                <a:gd name="T17" fmla="*/ 532 w 532"/>
                <a:gd name="T18" fmla="*/ 1002 h 10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" h="1002">
                  <a:moveTo>
                    <a:pt x="0" y="390"/>
                  </a:moveTo>
                  <a:lnTo>
                    <a:pt x="4" y="1002"/>
                  </a:lnTo>
                  <a:lnTo>
                    <a:pt x="532" y="607"/>
                  </a:lnTo>
                  <a:lnTo>
                    <a:pt x="532" y="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4" name="Freeform 120"/>
            <p:cNvSpPr>
              <a:spLocks/>
            </p:cNvSpPr>
            <p:nvPr/>
          </p:nvSpPr>
          <p:spPr bwMode="auto">
            <a:xfrm>
              <a:off x="1945" y="491"/>
              <a:ext cx="1028" cy="648"/>
            </a:xfrm>
            <a:custGeom>
              <a:avLst/>
              <a:gdLst>
                <a:gd name="T0" fmla="*/ 0 w 1694"/>
                <a:gd name="T1" fmla="*/ 1 h 1246"/>
                <a:gd name="T2" fmla="*/ 0 w 1694"/>
                <a:gd name="T3" fmla="*/ 3 h 1246"/>
                <a:gd name="T4" fmla="*/ 1 w 1694"/>
                <a:gd name="T5" fmla="*/ 3 h 1246"/>
                <a:gd name="T6" fmla="*/ 1 w 1694"/>
                <a:gd name="T7" fmla="*/ 3 h 1246"/>
                <a:gd name="T8" fmla="*/ 1 w 1694"/>
                <a:gd name="T9" fmla="*/ 3 h 1246"/>
                <a:gd name="T10" fmla="*/ 19 w 1694"/>
                <a:gd name="T11" fmla="*/ 3 h 1246"/>
                <a:gd name="T12" fmla="*/ 19 w 1694"/>
                <a:gd name="T13" fmla="*/ 0 h 1246"/>
                <a:gd name="T14" fmla="*/ 0 w 1694"/>
                <a:gd name="T15" fmla="*/ 1 h 1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4"/>
                <a:gd name="T25" fmla="*/ 0 h 1246"/>
                <a:gd name="T26" fmla="*/ 1694 w 1694"/>
                <a:gd name="T27" fmla="*/ 1246 h 1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4" h="1246">
                  <a:moveTo>
                    <a:pt x="0" y="4"/>
                  </a:moveTo>
                  <a:lnTo>
                    <a:pt x="0" y="1125"/>
                  </a:lnTo>
                  <a:lnTo>
                    <a:pt x="25" y="1174"/>
                  </a:lnTo>
                  <a:lnTo>
                    <a:pt x="73" y="1222"/>
                  </a:lnTo>
                  <a:lnTo>
                    <a:pt x="121" y="1246"/>
                  </a:lnTo>
                  <a:lnTo>
                    <a:pt x="1694" y="1246"/>
                  </a:lnTo>
                  <a:lnTo>
                    <a:pt x="169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5" name="Arc 121"/>
            <p:cNvSpPr>
              <a:spLocks/>
            </p:cNvSpPr>
            <p:nvPr/>
          </p:nvSpPr>
          <p:spPr bwMode="auto">
            <a:xfrm rot="16200000" flipH="1">
              <a:off x="1946" y="1068"/>
              <a:ext cx="69" cy="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Arc 122"/>
            <p:cNvSpPr>
              <a:spLocks/>
            </p:cNvSpPr>
            <p:nvPr/>
          </p:nvSpPr>
          <p:spPr bwMode="auto">
            <a:xfrm rot="16200000" flipH="1">
              <a:off x="1629" y="1282"/>
              <a:ext cx="68" cy="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7" name="Arc 123"/>
            <p:cNvSpPr>
              <a:spLocks/>
            </p:cNvSpPr>
            <p:nvPr/>
          </p:nvSpPr>
          <p:spPr bwMode="auto">
            <a:xfrm rot="5400000">
              <a:off x="1154" y="1280"/>
              <a:ext cx="69" cy="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Freeform 124"/>
            <p:cNvSpPr>
              <a:spLocks/>
            </p:cNvSpPr>
            <p:nvPr/>
          </p:nvSpPr>
          <p:spPr bwMode="auto">
            <a:xfrm>
              <a:off x="2660" y="708"/>
              <a:ext cx="957" cy="1127"/>
            </a:xfrm>
            <a:custGeom>
              <a:avLst/>
              <a:gdLst>
                <a:gd name="T0" fmla="*/ 0 w 1576"/>
                <a:gd name="T1" fmla="*/ 4 h 2161"/>
                <a:gd name="T2" fmla="*/ 0 w 1576"/>
                <a:gd name="T3" fmla="*/ 6 h 2161"/>
                <a:gd name="T4" fmla="*/ 18 w 1576"/>
                <a:gd name="T5" fmla="*/ 3 h 2161"/>
                <a:gd name="T6" fmla="*/ 18 w 1576"/>
                <a:gd name="T7" fmla="*/ 0 h 2161"/>
                <a:gd name="T8" fmla="*/ 0 w 1576"/>
                <a:gd name="T9" fmla="*/ 4 h 2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6"/>
                <a:gd name="T16" fmla="*/ 0 h 2161"/>
                <a:gd name="T17" fmla="*/ 1576 w 1576"/>
                <a:gd name="T18" fmla="*/ 2161 h 2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6" h="2161">
                  <a:moveTo>
                    <a:pt x="0" y="1235"/>
                  </a:moveTo>
                  <a:lnTo>
                    <a:pt x="0" y="2161"/>
                  </a:lnTo>
                  <a:lnTo>
                    <a:pt x="1576" y="935"/>
                  </a:lnTo>
                  <a:lnTo>
                    <a:pt x="1576" y="0"/>
                  </a:lnTo>
                  <a:lnTo>
                    <a:pt x="0" y="1235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9" name="Rectangle 125"/>
            <p:cNvSpPr>
              <a:spLocks noChangeArrowheads="1"/>
            </p:cNvSpPr>
            <p:nvPr/>
          </p:nvSpPr>
          <p:spPr bwMode="auto">
            <a:xfrm>
              <a:off x="1226" y="965"/>
              <a:ext cx="399" cy="3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0" name="Freeform 126"/>
            <p:cNvSpPr>
              <a:spLocks/>
            </p:cNvSpPr>
            <p:nvPr/>
          </p:nvSpPr>
          <p:spPr bwMode="auto">
            <a:xfrm>
              <a:off x="1224" y="762"/>
              <a:ext cx="716" cy="202"/>
            </a:xfrm>
            <a:custGeom>
              <a:avLst/>
              <a:gdLst>
                <a:gd name="T0" fmla="*/ 0 w 1179"/>
                <a:gd name="T1" fmla="*/ 1 h 387"/>
                <a:gd name="T2" fmla="*/ 7 w 1179"/>
                <a:gd name="T3" fmla="*/ 1 h 387"/>
                <a:gd name="T4" fmla="*/ 13 w 1179"/>
                <a:gd name="T5" fmla="*/ 0 h 387"/>
                <a:gd name="T6" fmla="*/ 6 w 1179"/>
                <a:gd name="T7" fmla="*/ 0 h 387"/>
                <a:gd name="T8" fmla="*/ 0 w 1179"/>
                <a:gd name="T9" fmla="*/ 1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9"/>
                <a:gd name="T16" fmla="*/ 0 h 387"/>
                <a:gd name="T17" fmla="*/ 1179 w 1179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9" h="387">
                  <a:moveTo>
                    <a:pt x="0" y="387"/>
                  </a:moveTo>
                  <a:lnTo>
                    <a:pt x="651" y="384"/>
                  </a:lnTo>
                  <a:lnTo>
                    <a:pt x="1179" y="0"/>
                  </a:lnTo>
                  <a:lnTo>
                    <a:pt x="519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1" name="Text Box 127"/>
            <p:cNvSpPr txBox="1">
              <a:spLocks noChangeArrowheads="1"/>
            </p:cNvSpPr>
            <p:nvPr/>
          </p:nvSpPr>
          <p:spPr bwMode="auto">
            <a:xfrm>
              <a:off x="1139" y="148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BOX</a:t>
              </a:r>
            </a:p>
          </p:txBody>
        </p:sp>
        <p:sp>
          <p:nvSpPr>
            <p:cNvPr id="51222" name="Rectangle 128"/>
            <p:cNvSpPr>
              <a:spLocks noChangeArrowheads="1"/>
            </p:cNvSpPr>
            <p:nvPr/>
          </p:nvSpPr>
          <p:spPr bwMode="auto">
            <a:xfrm>
              <a:off x="1545" y="493"/>
              <a:ext cx="395" cy="215"/>
            </a:xfrm>
            <a:prstGeom prst="rect">
              <a:avLst/>
            </a:prstGeom>
            <a:solidFill>
              <a:srgbClr val="00CC00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3" name="Text Box 129"/>
            <p:cNvSpPr txBox="1">
              <a:spLocks noChangeArrowheads="1"/>
            </p:cNvSpPr>
            <p:nvPr/>
          </p:nvSpPr>
          <p:spPr bwMode="auto">
            <a:xfrm>
              <a:off x="763" y="730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FF00"/>
                  </a:solidFill>
                </a:rPr>
                <a:t>FG</a:t>
              </a:r>
            </a:p>
          </p:txBody>
        </p:sp>
        <p:sp>
          <p:nvSpPr>
            <p:cNvPr id="51224" name="Text Box 130"/>
            <p:cNvSpPr txBox="1">
              <a:spLocks noChangeArrowheads="1"/>
            </p:cNvSpPr>
            <p:nvPr/>
          </p:nvSpPr>
          <p:spPr bwMode="auto">
            <a:xfrm>
              <a:off x="2207" y="733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FF00"/>
                  </a:solidFill>
                </a:rPr>
                <a:t>BG</a:t>
              </a:r>
            </a:p>
          </p:txBody>
        </p:sp>
        <p:sp>
          <p:nvSpPr>
            <p:cNvPr id="51225" name="Text Box 131"/>
            <p:cNvSpPr txBox="1">
              <a:spLocks noChangeArrowheads="1"/>
            </p:cNvSpPr>
            <p:nvPr/>
          </p:nvSpPr>
          <p:spPr bwMode="auto">
            <a:xfrm>
              <a:off x="1266" y="961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solidFill>
                    <a:srgbClr val="000000"/>
                  </a:solidFill>
                </a:rPr>
                <a:t>Si</a:t>
              </a:r>
            </a:p>
          </p:txBody>
        </p:sp>
        <p:sp>
          <p:nvSpPr>
            <p:cNvPr id="51226" name="Rectangle 164"/>
            <p:cNvSpPr>
              <a:spLocks noChangeArrowheads="1"/>
            </p:cNvSpPr>
            <p:nvPr/>
          </p:nvSpPr>
          <p:spPr bwMode="auto">
            <a:xfrm>
              <a:off x="1938" y="760"/>
              <a:ext cx="27" cy="32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7" name="Line 167"/>
            <p:cNvSpPr>
              <a:spLocks noChangeShapeType="1"/>
            </p:cNvSpPr>
            <p:nvPr/>
          </p:nvSpPr>
          <p:spPr bwMode="auto">
            <a:xfrm>
              <a:off x="1184" y="1360"/>
              <a:ext cx="476" cy="0"/>
            </a:xfrm>
            <a:prstGeom prst="line">
              <a:avLst/>
            </a:prstGeom>
            <a:noFill/>
            <a:ln w="5715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3" name="TextBox 28"/>
          <p:cNvSpPr txBox="1">
            <a:spLocks noChangeArrowheads="1"/>
          </p:cNvSpPr>
          <p:nvPr/>
        </p:nvSpPr>
        <p:spPr bwMode="auto">
          <a:xfrm>
            <a:off x="1066800" y="4953000"/>
            <a:ext cx="7485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</a:rPr>
              <a:t>Low voltage operation with thin BG oxide.</a:t>
            </a:r>
          </a:p>
          <a:p>
            <a:r>
              <a:rPr lang="en-US" sz="2000" i="1">
                <a:solidFill>
                  <a:srgbClr val="0070C0"/>
                </a:solidFill>
              </a:rPr>
              <a:t>But asymmetric FB/BG needed for optimal memory performance.</a:t>
            </a: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066800"/>
            <a:ext cx="3430588" cy="3124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37538" cy="679450"/>
          </a:xfrm>
        </p:spPr>
        <p:txBody>
          <a:bodyPr/>
          <a:lstStyle/>
          <a:p>
            <a:pPr eaLnBrk="1" hangingPunct="1"/>
            <a:r>
              <a:rPr lang="en-US" smtClean="0"/>
              <a:t>“2T” FB Gain Cell </a:t>
            </a:r>
            <a:r>
              <a:rPr lang="en-US" sz="2400" smtClean="0"/>
              <a:t>(‘93 Berkeley)</a:t>
            </a:r>
            <a:endParaRPr lang="en-US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35956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219200"/>
            <a:ext cx="3082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1430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971800"/>
            <a:ext cx="27432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2819400"/>
            <a:ext cx="19923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124200"/>
            <a:ext cx="3795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676400" y="1905000"/>
            <a:ext cx="1422400" cy="369888"/>
            <a:chOff x="1676400" y="1905000"/>
            <a:chExt cx="1421899" cy="369332"/>
          </a:xfrm>
        </p:grpSpPr>
        <p:cxnSp>
          <p:nvCxnSpPr>
            <p:cNvPr id="19479" name="Straight Arrow Connector 12"/>
            <p:cNvCxnSpPr>
              <a:cxnSpLocks noChangeShapeType="1"/>
            </p:cNvCxnSpPr>
            <p:nvPr/>
          </p:nvCxnSpPr>
          <p:spPr bwMode="auto">
            <a:xfrm>
              <a:off x="1676400" y="1905000"/>
              <a:ext cx="685800" cy="1588"/>
            </a:xfrm>
            <a:prstGeom prst="straightConnector1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 type="arrow" w="med" len="med"/>
            </a:ln>
          </p:spPr>
        </p:cxnSp>
        <p:sp>
          <p:nvSpPr>
            <p:cNvPr id="19480" name="TextBox 13"/>
            <p:cNvSpPr txBox="1">
              <a:spLocks noChangeArrowheads="1"/>
            </p:cNvSpPr>
            <p:nvPr/>
          </p:nvSpPr>
          <p:spPr bwMode="auto">
            <a:xfrm>
              <a:off x="2362200" y="1905000"/>
              <a:ext cx="7360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Read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0" y="1219200"/>
            <a:ext cx="3292475" cy="979488"/>
            <a:chOff x="0" y="1219200"/>
            <a:chExt cx="3292606" cy="978932"/>
          </a:xfrm>
        </p:grpSpPr>
        <p:grpSp>
          <p:nvGrpSpPr>
            <p:cNvPr id="19473" name="Group 26"/>
            <p:cNvGrpSpPr>
              <a:grpSpLocks/>
            </p:cNvGrpSpPr>
            <p:nvPr/>
          </p:nvGrpSpPr>
          <p:grpSpPr bwMode="auto">
            <a:xfrm>
              <a:off x="0" y="1371600"/>
              <a:ext cx="3292606" cy="826532"/>
              <a:chOff x="0" y="1371600"/>
              <a:chExt cx="3292606" cy="826532"/>
            </a:xfrm>
          </p:grpSpPr>
          <p:sp>
            <p:nvSpPr>
              <p:cNvPr id="19475" name="TextBox 22"/>
              <p:cNvSpPr txBox="1">
                <a:spLocks noChangeArrowheads="1"/>
              </p:cNvSpPr>
              <p:nvPr/>
            </p:nvSpPr>
            <p:spPr bwMode="auto">
              <a:xfrm>
                <a:off x="0" y="1524000"/>
                <a:ext cx="62068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B0F0"/>
                    </a:solidFill>
                  </a:rPr>
                  <a:t>N++</a:t>
                </a:r>
              </a:p>
            </p:txBody>
          </p:sp>
          <p:sp>
            <p:nvSpPr>
              <p:cNvPr id="19476" name="TextBox 23"/>
              <p:cNvSpPr txBox="1">
                <a:spLocks noChangeArrowheads="1"/>
              </p:cNvSpPr>
              <p:nvPr/>
            </p:nvSpPr>
            <p:spPr bwMode="auto">
              <a:xfrm>
                <a:off x="762000" y="1828800"/>
                <a:ext cx="4732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FF"/>
                    </a:solidFill>
                  </a:rPr>
                  <a:t>P+</a:t>
                </a:r>
              </a:p>
            </p:txBody>
          </p:sp>
          <p:sp>
            <p:nvSpPr>
              <p:cNvPr id="19477" name="TextBox 24"/>
              <p:cNvSpPr txBox="1">
                <a:spLocks noChangeArrowheads="1"/>
              </p:cNvSpPr>
              <p:nvPr/>
            </p:nvSpPr>
            <p:spPr bwMode="auto">
              <a:xfrm>
                <a:off x="2819400" y="1371600"/>
                <a:ext cx="4732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FF"/>
                    </a:solidFill>
                  </a:rPr>
                  <a:t>P+</a:t>
                </a:r>
              </a:p>
            </p:txBody>
          </p:sp>
          <p:sp>
            <p:nvSpPr>
              <p:cNvPr id="19478" name="TextBox 25"/>
              <p:cNvSpPr txBox="1">
                <a:spLocks noChangeArrowheads="1"/>
              </p:cNvSpPr>
              <p:nvPr/>
            </p:nvSpPr>
            <p:spPr bwMode="auto">
              <a:xfrm>
                <a:off x="1828800" y="1600200"/>
                <a:ext cx="457200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00B0F0"/>
                    </a:solidFill>
                  </a:rPr>
                  <a:t>N+</a:t>
                </a:r>
              </a:p>
            </p:txBody>
          </p:sp>
        </p:grpSp>
        <p:sp>
          <p:nvSpPr>
            <p:cNvPr id="19474" name="TextBox 27"/>
            <p:cNvSpPr txBox="1">
              <a:spLocks noChangeArrowheads="1"/>
            </p:cNvSpPr>
            <p:nvPr/>
          </p:nvSpPr>
          <p:spPr bwMode="auto">
            <a:xfrm>
              <a:off x="1600200" y="1219200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Gate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04800" y="1219200"/>
            <a:ext cx="1600200" cy="458788"/>
            <a:chOff x="304800" y="1219200"/>
            <a:chExt cx="1600200" cy="458788"/>
          </a:xfrm>
        </p:grpSpPr>
        <p:cxnSp>
          <p:nvCxnSpPr>
            <p:cNvPr id="19471" name="Straight Arrow Connector 10"/>
            <p:cNvCxnSpPr>
              <a:cxnSpLocks noChangeShapeType="1"/>
            </p:cNvCxnSpPr>
            <p:nvPr/>
          </p:nvCxnSpPr>
          <p:spPr bwMode="auto">
            <a:xfrm>
              <a:off x="1219200" y="1676400"/>
              <a:ext cx="685800" cy="158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9472" name="TextBox 11"/>
            <p:cNvSpPr txBox="1">
              <a:spLocks noChangeArrowheads="1"/>
            </p:cNvSpPr>
            <p:nvPr/>
          </p:nvSpPr>
          <p:spPr bwMode="auto">
            <a:xfrm>
              <a:off x="304800" y="1219200"/>
              <a:ext cx="10695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Program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752600" y="838200"/>
            <a:ext cx="992188" cy="838200"/>
            <a:chOff x="1752600" y="838200"/>
            <a:chExt cx="992579" cy="838200"/>
          </a:xfrm>
        </p:grpSpPr>
        <p:sp>
          <p:nvSpPr>
            <p:cNvPr id="19469" name="TextBox 14"/>
            <p:cNvSpPr txBox="1">
              <a:spLocks noChangeArrowheads="1"/>
            </p:cNvSpPr>
            <p:nvPr/>
          </p:nvSpPr>
          <p:spPr bwMode="auto">
            <a:xfrm>
              <a:off x="1752600" y="838200"/>
              <a:ext cx="9925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Storage</a:t>
              </a:r>
            </a:p>
          </p:txBody>
        </p:sp>
        <p:cxnSp>
          <p:nvCxnSpPr>
            <p:cNvPr id="19470" name="Curved Connector 16"/>
            <p:cNvCxnSpPr>
              <a:cxnSpLocks noChangeShapeType="1"/>
              <a:stCxn id="19469" idx="2"/>
            </p:cNvCxnSpPr>
            <p:nvPr/>
          </p:nvCxnSpPr>
          <p:spPr bwMode="auto">
            <a:xfrm rot="5400000">
              <a:off x="1956811" y="1384321"/>
              <a:ext cx="468868" cy="115290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00200" y="5410200"/>
            <a:ext cx="554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70C0"/>
                </a:solidFill>
              </a:rPr>
              <a:t>Program charge through NMOS and read on PMOS.</a:t>
            </a:r>
          </a:p>
          <a:p>
            <a:r>
              <a:rPr lang="en-US" i="1">
                <a:solidFill>
                  <a:srgbClr val="0070C0"/>
                </a:solidFill>
              </a:rPr>
              <a:t>Cell layout and scaling problematic.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066800"/>
            <a:ext cx="44958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190500"/>
            <a:ext cx="8237538" cy="889000"/>
          </a:xfrm>
        </p:spPr>
        <p:txBody>
          <a:bodyPr/>
          <a:lstStyle/>
          <a:p>
            <a:pPr eaLnBrk="1" hangingPunct="1"/>
            <a:r>
              <a:rPr lang="en-US" smtClean="0"/>
              <a:t>Thyristor Operation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Sweep Vanode &gt;3V →break over middle junction→ snapback occurs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231775" y="1668463"/>
            <a:ext cx="3708400" cy="1571625"/>
            <a:chOff x="146" y="1051"/>
            <a:chExt cx="2336" cy="990"/>
          </a:xfrm>
        </p:grpSpPr>
        <p:sp>
          <p:nvSpPr>
            <p:cNvPr id="21514" name="Line 6"/>
            <p:cNvSpPr>
              <a:spLocks noChangeShapeType="1"/>
            </p:cNvSpPr>
            <p:nvPr/>
          </p:nvSpPr>
          <p:spPr bwMode="auto">
            <a:xfrm>
              <a:off x="146" y="146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7"/>
            <p:cNvSpPr>
              <a:spLocks noChangeShapeType="1"/>
            </p:cNvSpPr>
            <p:nvPr/>
          </p:nvSpPr>
          <p:spPr bwMode="auto">
            <a:xfrm>
              <a:off x="2255" y="1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Rectangle 8"/>
            <p:cNvSpPr>
              <a:spLocks noChangeArrowheads="1"/>
            </p:cNvSpPr>
            <p:nvPr/>
          </p:nvSpPr>
          <p:spPr bwMode="auto">
            <a:xfrm>
              <a:off x="350" y="1278"/>
              <a:ext cx="1928" cy="3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Rectangle 9"/>
            <p:cNvSpPr>
              <a:spLocks noChangeArrowheads="1"/>
            </p:cNvSpPr>
            <p:nvPr/>
          </p:nvSpPr>
          <p:spPr bwMode="auto">
            <a:xfrm>
              <a:off x="645" y="1278"/>
              <a:ext cx="159" cy="38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713" y="1278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Rectangle 11"/>
            <p:cNvSpPr>
              <a:spLocks noChangeArrowheads="1"/>
            </p:cNvSpPr>
            <p:nvPr/>
          </p:nvSpPr>
          <p:spPr bwMode="auto">
            <a:xfrm>
              <a:off x="1121" y="1278"/>
              <a:ext cx="364" cy="38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Line 12"/>
            <p:cNvSpPr>
              <a:spLocks noChangeShapeType="1"/>
            </p:cNvSpPr>
            <p:nvPr/>
          </p:nvSpPr>
          <p:spPr bwMode="auto">
            <a:xfrm>
              <a:off x="1212" y="1278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Rectangle 13"/>
            <p:cNvSpPr>
              <a:spLocks noChangeArrowheads="1"/>
            </p:cNvSpPr>
            <p:nvPr/>
          </p:nvSpPr>
          <p:spPr bwMode="auto">
            <a:xfrm>
              <a:off x="1778" y="1278"/>
              <a:ext cx="159" cy="38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Line 14"/>
            <p:cNvSpPr>
              <a:spLocks noChangeShapeType="1"/>
            </p:cNvSpPr>
            <p:nvPr/>
          </p:nvSpPr>
          <p:spPr bwMode="auto">
            <a:xfrm>
              <a:off x="1846" y="1278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Text Box 15"/>
            <p:cNvSpPr txBox="1">
              <a:spLocks noChangeArrowheads="1"/>
            </p:cNvSpPr>
            <p:nvPr/>
          </p:nvSpPr>
          <p:spPr bwMode="auto">
            <a:xfrm>
              <a:off x="577" y="1051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J1</a:t>
              </a:r>
            </a:p>
          </p:txBody>
        </p:sp>
        <p:sp>
          <p:nvSpPr>
            <p:cNvPr id="21524" name="Text Box 16"/>
            <p:cNvSpPr txBox="1">
              <a:spLocks noChangeArrowheads="1"/>
            </p:cNvSpPr>
            <p:nvPr/>
          </p:nvSpPr>
          <p:spPr bwMode="auto">
            <a:xfrm>
              <a:off x="1144" y="1051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J2</a:t>
              </a:r>
            </a:p>
          </p:txBody>
        </p:sp>
        <p:sp>
          <p:nvSpPr>
            <p:cNvPr id="21525" name="Text Box 17"/>
            <p:cNvSpPr txBox="1">
              <a:spLocks noChangeArrowheads="1"/>
            </p:cNvSpPr>
            <p:nvPr/>
          </p:nvSpPr>
          <p:spPr bwMode="auto">
            <a:xfrm>
              <a:off x="1688" y="1051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J3</a:t>
              </a:r>
            </a:p>
          </p:txBody>
        </p:sp>
        <p:sp>
          <p:nvSpPr>
            <p:cNvPr id="21526" name="Text Box 18"/>
            <p:cNvSpPr txBox="1">
              <a:spLocks noChangeArrowheads="1"/>
            </p:cNvSpPr>
            <p:nvPr/>
          </p:nvSpPr>
          <p:spPr bwMode="auto">
            <a:xfrm>
              <a:off x="531" y="1637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+V1-</a:t>
              </a:r>
            </a:p>
          </p:txBody>
        </p:sp>
        <p:sp>
          <p:nvSpPr>
            <p:cNvPr id="21527" name="Text Box 19"/>
            <p:cNvSpPr txBox="1">
              <a:spLocks noChangeArrowheads="1"/>
            </p:cNvSpPr>
            <p:nvPr/>
          </p:nvSpPr>
          <p:spPr bwMode="auto">
            <a:xfrm>
              <a:off x="1066" y="1637"/>
              <a:ext cx="65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+V2-rev./for.</a:t>
              </a:r>
            </a:p>
          </p:txBody>
        </p:sp>
        <p:sp>
          <p:nvSpPr>
            <p:cNvPr id="21528" name="Text Box 20"/>
            <p:cNvSpPr txBox="1">
              <a:spLocks noChangeArrowheads="1"/>
            </p:cNvSpPr>
            <p:nvPr/>
          </p:nvSpPr>
          <p:spPr bwMode="auto">
            <a:xfrm>
              <a:off x="1665" y="161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+V3-</a:t>
              </a:r>
            </a:p>
          </p:txBody>
        </p:sp>
        <p:sp>
          <p:nvSpPr>
            <p:cNvPr id="21529" name="Text Box 21"/>
            <p:cNvSpPr txBox="1">
              <a:spLocks noChangeArrowheads="1"/>
            </p:cNvSpPr>
            <p:nvPr/>
          </p:nvSpPr>
          <p:spPr bwMode="auto">
            <a:xfrm>
              <a:off x="327" y="134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P+</a:t>
              </a:r>
            </a:p>
          </p:txBody>
        </p:sp>
        <p:sp>
          <p:nvSpPr>
            <p:cNvPr id="21530" name="Text Box 22"/>
            <p:cNvSpPr txBox="1">
              <a:spLocks noChangeArrowheads="1"/>
            </p:cNvSpPr>
            <p:nvPr/>
          </p:nvSpPr>
          <p:spPr bwMode="auto">
            <a:xfrm>
              <a:off x="1960" y="134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N+</a:t>
              </a:r>
            </a:p>
          </p:txBody>
        </p:sp>
        <p:sp>
          <p:nvSpPr>
            <p:cNvPr id="21531" name="Text Box 23"/>
            <p:cNvSpPr txBox="1">
              <a:spLocks noChangeArrowheads="1"/>
            </p:cNvSpPr>
            <p:nvPr/>
          </p:nvSpPr>
          <p:spPr bwMode="auto">
            <a:xfrm>
              <a:off x="826" y="134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N</a:t>
              </a:r>
            </a:p>
          </p:txBody>
        </p:sp>
        <p:sp>
          <p:nvSpPr>
            <p:cNvPr id="21532" name="Text Box 24"/>
            <p:cNvSpPr txBox="1">
              <a:spLocks noChangeArrowheads="1"/>
            </p:cNvSpPr>
            <p:nvPr/>
          </p:nvSpPr>
          <p:spPr bwMode="auto">
            <a:xfrm>
              <a:off x="1484" y="134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P</a:t>
              </a:r>
            </a:p>
          </p:txBody>
        </p:sp>
      </p:grpSp>
      <p:sp>
        <p:nvSpPr>
          <p:cNvPr id="21509" name="Text Box 51"/>
          <p:cNvSpPr txBox="1">
            <a:spLocks noChangeArrowheads="1"/>
          </p:cNvSpPr>
          <p:nvPr/>
        </p:nvSpPr>
        <p:spPr bwMode="auto">
          <a:xfrm>
            <a:off x="7467600" y="27432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Vfb</a:t>
            </a:r>
          </a:p>
        </p:txBody>
      </p:sp>
      <p:sp>
        <p:nvSpPr>
          <p:cNvPr id="21510" name="Text Box 51"/>
          <p:cNvSpPr txBox="1">
            <a:spLocks noChangeArrowheads="1"/>
          </p:cNvSpPr>
          <p:nvPr/>
        </p:nvSpPr>
        <p:spPr bwMode="auto">
          <a:xfrm>
            <a:off x="6248400" y="46482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Vfb: forward breakover voltage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791200" y="42052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Anode (V)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 rot="-5400000">
            <a:off x="3498850" y="2444750"/>
            <a:ext cx="129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 (uA/cell)</a:t>
            </a:r>
          </a:p>
        </p:txBody>
      </p:sp>
      <p:sp>
        <p:nvSpPr>
          <p:cNvPr id="21513" name="Text Box 29"/>
          <p:cNvSpPr txBox="1">
            <a:spLocks noChangeArrowheads="1"/>
          </p:cNvSpPr>
          <p:nvPr/>
        </p:nvSpPr>
        <p:spPr bwMode="auto">
          <a:xfrm>
            <a:off x="8001000" y="4343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Lg=300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"/>
            <a:ext cx="335756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Carriers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700088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979488" y="1874838"/>
            <a:ext cx="147637" cy="1476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1712913" y="1698625"/>
            <a:ext cx="147637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1038225" y="1374775"/>
            <a:ext cx="146050" cy="147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984250" y="684213"/>
            <a:ext cx="147638" cy="1476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985838" y="1700213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Verdana" pitchFamily="34" charset="0"/>
              </a:rPr>
              <a:t>1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587500" y="1476375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Verdana" pitchFamily="34" charset="0"/>
              </a:rPr>
              <a:t>2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052513" y="1209675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Verdana" pitchFamily="34" charset="0"/>
              </a:rPr>
              <a:t>3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1031875" y="739775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Verdana" pitchFamily="34" charset="0"/>
              </a:rPr>
              <a:t>4</a:t>
            </a:r>
          </a:p>
        </p:txBody>
      </p:sp>
      <p:pic>
        <p:nvPicPr>
          <p:cNvPr id="23564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22"/>
          <a:stretch>
            <a:fillRect/>
          </a:stretch>
        </p:blipFill>
        <p:spPr bwMode="auto">
          <a:xfrm>
            <a:off x="5756275" y="3146425"/>
            <a:ext cx="33877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5" name="Group 14"/>
          <p:cNvGrpSpPr>
            <a:grpSpLocks/>
          </p:cNvGrpSpPr>
          <p:nvPr/>
        </p:nvGrpSpPr>
        <p:grpSpPr bwMode="auto">
          <a:xfrm>
            <a:off x="7102475" y="4395788"/>
            <a:ext cx="498475" cy="498475"/>
            <a:chOff x="3325" y="3564"/>
            <a:chExt cx="314" cy="314"/>
          </a:xfrm>
        </p:grpSpPr>
        <p:sp>
          <p:nvSpPr>
            <p:cNvPr id="23586" name="Text Box 15"/>
            <p:cNvSpPr txBox="1">
              <a:spLocks noChangeArrowheads="1"/>
            </p:cNvSpPr>
            <p:nvPr/>
          </p:nvSpPr>
          <p:spPr bwMode="auto">
            <a:xfrm>
              <a:off x="3357" y="3598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Verdana" pitchFamily="34" charset="0"/>
                </a:rPr>
                <a:t>4</a:t>
              </a:r>
            </a:p>
          </p:txBody>
        </p:sp>
        <p:sp>
          <p:nvSpPr>
            <p:cNvPr id="23587" name="Oval 16"/>
            <p:cNvSpPr>
              <a:spLocks noChangeArrowheads="1"/>
            </p:cNvSpPr>
            <p:nvPr/>
          </p:nvSpPr>
          <p:spPr bwMode="auto">
            <a:xfrm>
              <a:off x="3325" y="3564"/>
              <a:ext cx="314" cy="3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6" name="Group 17"/>
          <p:cNvGrpSpPr>
            <a:grpSpLocks/>
          </p:cNvGrpSpPr>
          <p:nvPr/>
        </p:nvGrpSpPr>
        <p:grpSpPr bwMode="auto">
          <a:xfrm>
            <a:off x="7094538" y="950913"/>
            <a:ext cx="498475" cy="498475"/>
            <a:chOff x="3325" y="3564"/>
            <a:chExt cx="314" cy="314"/>
          </a:xfrm>
        </p:grpSpPr>
        <p:sp>
          <p:nvSpPr>
            <p:cNvPr id="23584" name="Text Box 18"/>
            <p:cNvSpPr txBox="1">
              <a:spLocks noChangeArrowheads="1"/>
            </p:cNvSpPr>
            <p:nvPr/>
          </p:nvSpPr>
          <p:spPr bwMode="auto">
            <a:xfrm>
              <a:off x="3357" y="3598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Verdana" pitchFamily="34" charset="0"/>
                </a:rPr>
                <a:t>3</a:t>
              </a:r>
            </a:p>
          </p:txBody>
        </p:sp>
        <p:sp>
          <p:nvSpPr>
            <p:cNvPr id="23585" name="Oval 19"/>
            <p:cNvSpPr>
              <a:spLocks noChangeArrowheads="1"/>
            </p:cNvSpPr>
            <p:nvPr/>
          </p:nvSpPr>
          <p:spPr bwMode="auto">
            <a:xfrm>
              <a:off x="3325" y="3564"/>
              <a:ext cx="314" cy="3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67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6650" y="3198813"/>
            <a:ext cx="33496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7288" y="342900"/>
            <a:ext cx="3357562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9" name="Group 22"/>
          <p:cNvGrpSpPr>
            <a:grpSpLocks/>
          </p:cNvGrpSpPr>
          <p:nvPr/>
        </p:nvGrpSpPr>
        <p:grpSpPr bwMode="auto">
          <a:xfrm>
            <a:off x="3640138" y="3748088"/>
            <a:ext cx="498475" cy="498475"/>
            <a:chOff x="3325" y="3564"/>
            <a:chExt cx="314" cy="314"/>
          </a:xfrm>
        </p:grpSpPr>
        <p:sp>
          <p:nvSpPr>
            <p:cNvPr id="23582" name="Text Box 23"/>
            <p:cNvSpPr txBox="1">
              <a:spLocks noChangeArrowheads="1"/>
            </p:cNvSpPr>
            <p:nvPr/>
          </p:nvSpPr>
          <p:spPr bwMode="auto">
            <a:xfrm>
              <a:off x="3357" y="3598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Verdana" pitchFamily="34" charset="0"/>
                </a:rPr>
                <a:t>2</a:t>
              </a:r>
            </a:p>
          </p:txBody>
        </p:sp>
        <p:sp>
          <p:nvSpPr>
            <p:cNvPr id="23583" name="Oval 24"/>
            <p:cNvSpPr>
              <a:spLocks noChangeArrowheads="1"/>
            </p:cNvSpPr>
            <p:nvPr/>
          </p:nvSpPr>
          <p:spPr bwMode="auto">
            <a:xfrm>
              <a:off x="3325" y="3564"/>
              <a:ext cx="314" cy="3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0" name="Group 25"/>
          <p:cNvGrpSpPr>
            <a:grpSpLocks/>
          </p:cNvGrpSpPr>
          <p:nvPr/>
        </p:nvGrpSpPr>
        <p:grpSpPr bwMode="auto">
          <a:xfrm>
            <a:off x="3962400" y="838200"/>
            <a:ext cx="498475" cy="498475"/>
            <a:chOff x="3325" y="3564"/>
            <a:chExt cx="314" cy="314"/>
          </a:xfrm>
        </p:grpSpPr>
        <p:sp>
          <p:nvSpPr>
            <p:cNvPr id="23580" name="Text Box 26"/>
            <p:cNvSpPr txBox="1">
              <a:spLocks noChangeArrowheads="1"/>
            </p:cNvSpPr>
            <p:nvPr/>
          </p:nvSpPr>
          <p:spPr bwMode="auto">
            <a:xfrm>
              <a:off x="3357" y="3598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Verdana" pitchFamily="34" charset="0"/>
                </a:rPr>
                <a:t>1</a:t>
              </a:r>
            </a:p>
          </p:txBody>
        </p:sp>
        <p:sp>
          <p:nvSpPr>
            <p:cNvPr id="23581" name="Oval 27"/>
            <p:cNvSpPr>
              <a:spLocks noChangeArrowheads="1"/>
            </p:cNvSpPr>
            <p:nvPr/>
          </p:nvSpPr>
          <p:spPr bwMode="auto">
            <a:xfrm>
              <a:off x="3325" y="3564"/>
              <a:ext cx="314" cy="3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1" name="Text Box 28"/>
          <p:cNvSpPr txBox="1">
            <a:spLocks noChangeArrowheads="1"/>
          </p:cNvSpPr>
          <p:nvPr/>
        </p:nvSpPr>
        <p:spPr bwMode="auto">
          <a:xfrm>
            <a:off x="3297238" y="4275138"/>
            <a:ext cx="1227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Verdana" pitchFamily="34" charset="0"/>
              </a:rPr>
              <a:t>Breakover</a:t>
            </a:r>
          </a:p>
        </p:txBody>
      </p:sp>
      <p:sp>
        <p:nvSpPr>
          <p:cNvPr id="23572" name="Text Box 29"/>
          <p:cNvSpPr txBox="1">
            <a:spLocks noChangeArrowheads="1"/>
          </p:cNvSpPr>
          <p:nvPr/>
        </p:nvSpPr>
        <p:spPr bwMode="auto">
          <a:xfrm>
            <a:off x="6361113" y="4086225"/>
            <a:ext cx="175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Verdana" pitchFamily="34" charset="0"/>
              </a:rPr>
              <a:t>All junctions on</a:t>
            </a:r>
          </a:p>
        </p:txBody>
      </p:sp>
      <p:sp>
        <p:nvSpPr>
          <p:cNvPr id="23573" name="Text Box 30"/>
          <p:cNvSpPr txBox="1">
            <a:spLocks noChangeArrowheads="1"/>
          </p:cNvSpPr>
          <p:nvPr/>
        </p:nvSpPr>
        <p:spPr bwMode="auto">
          <a:xfrm>
            <a:off x="392113" y="2686050"/>
            <a:ext cx="1727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Verdana" pitchFamily="34" charset="0"/>
              </a:rPr>
              <a:t>Breakover</a:t>
            </a:r>
          </a:p>
          <a:p>
            <a:r>
              <a:rPr lang="en-US" sz="1600">
                <a:latin typeface="Verdana" pitchFamily="34" charset="0"/>
              </a:rPr>
              <a:t>when reverse bias is large and starts to lower J1/J3</a:t>
            </a:r>
          </a:p>
        </p:txBody>
      </p:sp>
      <p:sp>
        <p:nvSpPr>
          <p:cNvPr id="23574" name="Text Box 32"/>
          <p:cNvSpPr txBox="1">
            <a:spLocks noChangeArrowheads="1"/>
          </p:cNvSpPr>
          <p:nvPr/>
        </p:nvSpPr>
        <p:spPr bwMode="auto">
          <a:xfrm>
            <a:off x="3429000" y="175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3575" name="Text Box 33"/>
          <p:cNvSpPr txBox="1">
            <a:spLocks noChangeArrowheads="1"/>
          </p:cNvSpPr>
          <p:nvPr/>
        </p:nvSpPr>
        <p:spPr bwMode="auto">
          <a:xfrm>
            <a:off x="3956050" y="175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3576" name="Text Box 34"/>
          <p:cNvSpPr txBox="1">
            <a:spLocks noChangeArrowheads="1"/>
          </p:cNvSpPr>
          <p:nvPr/>
        </p:nvSpPr>
        <p:spPr bwMode="auto">
          <a:xfrm>
            <a:off x="3200400" y="1447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R</a:t>
            </a:r>
          </a:p>
        </p:txBody>
      </p:sp>
      <p:sp>
        <p:nvSpPr>
          <p:cNvPr id="23577" name="Text Box 35"/>
          <p:cNvSpPr txBox="1">
            <a:spLocks noChangeArrowheads="1"/>
          </p:cNvSpPr>
          <p:nvPr/>
        </p:nvSpPr>
        <p:spPr bwMode="auto">
          <a:xfrm>
            <a:off x="3581400" y="1447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G</a:t>
            </a:r>
          </a:p>
        </p:txBody>
      </p:sp>
      <p:sp>
        <p:nvSpPr>
          <p:cNvPr id="23578" name="Text Box 36"/>
          <p:cNvSpPr txBox="1">
            <a:spLocks noChangeArrowheads="1"/>
          </p:cNvSpPr>
          <p:nvPr/>
        </p:nvSpPr>
        <p:spPr bwMode="auto">
          <a:xfrm>
            <a:off x="4191000" y="1447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R</a:t>
            </a:r>
          </a:p>
        </p:txBody>
      </p:sp>
      <p:sp>
        <p:nvSpPr>
          <p:cNvPr id="23579" name="Text Box 37"/>
          <p:cNvSpPr txBox="1">
            <a:spLocks noChangeArrowheads="1"/>
          </p:cNvSpPr>
          <p:nvPr/>
        </p:nvSpPr>
        <p:spPr bwMode="auto">
          <a:xfrm>
            <a:off x="2895600" y="990600"/>
            <a:ext cx="1011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33CC33"/>
                </a:solidFill>
              </a:rPr>
              <a:t>net doping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Band </a:t>
            </a:r>
            <a:br>
              <a:rPr lang="en-US" sz="2800" smtClean="0"/>
            </a:br>
            <a:r>
              <a:rPr lang="en-US" sz="2800" smtClean="0"/>
              <a:t>Diagram</a:t>
            </a:r>
          </a:p>
        </p:txBody>
      </p:sp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404813" y="1484313"/>
            <a:ext cx="1790700" cy="1806575"/>
            <a:chOff x="245" y="741"/>
            <a:chExt cx="1681" cy="1696"/>
          </a:xfrm>
        </p:grpSpPr>
        <p:pic>
          <p:nvPicPr>
            <p:cNvPr id="2460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" y="756"/>
              <a:ext cx="1681" cy="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Oval 5"/>
            <p:cNvSpPr>
              <a:spLocks noChangeArrowheads="1"/>
            </p:cNvSpPr>
            <p:nvPr/>
          </p:nvSpPr>
          <p:spPr bwMode="auto">
            <a:xfrm>
              <a:off x="870" y="1859"/>
              <a:ext cx="138" cy="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Oval 6"/>
            <p:cNvSpPr>
              <a:spLocks noChangeArrowheads="1"/>
            </p:cNvSpPr>
            <p:nvPr/>
          </p:nvSpPr>
          <p:spPr bwMode="auto">
            <a:xfrm>
              <a:off x="1558" y="1693"/>
              <a:ext cx="138" cy="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Oval 7"/>
            <p:cNvSpPr>
              <a:spLocks noChangeArrowheads="1"/>
            </p:cNvSpPr>
            <p:nvPr/>
          </p:nvSpPr>
          <p:spPr bwMode="auto">
            <a:xfrm>
              <a:off x="924" y="1390"/>
              <a:ext cx="138" cy="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Oval 8"/>
            <p:cNvSpPr>
              <a:spLocks noChangeArrowheads="1"/>
            </p:cNvSpPr>
            <p:nvPr/>
          </p:nvSpPr>
          <p:spPr bwMode="auto">
            <a:xfrm>
              <a:off x="874" y="741"/>
              <a:ext cx="138" cy="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9"/>
            <p:cNvSpPr txBox="1">
              <a:spLocks noChangeArrowheads="1"/>
            </p:cNvSpPr>
            <p:nvPr/>
          </p:nvSpPr>
          <p:spPr bwMode="auto">
            <a:xfrm>
              <a:off x="875" y="1695"/>
              <a:ext cx="309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Verdana" pitchFamily="34" charset="0"/>
                </a:rPr>
                <a:t>1</a:t>
              </a:r>
            </a:p>
          </p:txBody>
        </p:sp>
        <p:sp>
          <p:nvSpPr>
            <p:cNvPr id="24606" name="Text Box 10"/>
            <p:cNvSpPr txBox="1">
              <a:spLocks noChangeArrowheads="1"/>
            </p:cNvSpPr>
            <p:nvPr/>
          </p:nvSpPr>
          <p:spPr bwMode="auto">
            <a:xfrm>
              <a:off x="1440" y="1485"/>
              <a:ext cx="309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Verdana" pitchFamily="34" charset="0"/>
                </a:rPr>
                <a:t>2</a:t>
              </a:r>
            </a:p>
          </p:txBody>
        </p:sp>
        <p:sp>
          <p:nvSpPr>
            <p:cNvPr id="24607" name="Text Box 11"/>
            <p:cNvSpPr txBox="1">
              <a:spLocks noChangeArrowheads="1"/>
            </p:cNvSpPr>
            <p:nvPr/>
          </p:nvSpPr>
          <p:spPr bwMode="auto">
            <a:xfrm>
              <a:off x="938" y="1234"/>
              <a:ext cx="30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Verdana" pitchFamily="34" charset="0"/>
                </a:rPr>
                <a:t>3</a:t>
              </a:r>
            </a:p>
          </p:txBody>
        </p:sp>
        <p:sp>
          <p:nvSpPr>
            <p:cNvPr id="24608" name="Text Box 12"/>
            <p:cNvSpPr txBox="1">
              <a:spLocks noChangeArrowheads="1"/>
            </p:cNvSpPr>
            <p:nvPr/>
          </p:nvSpPr>
          <p:spPr bwMode="auto">
            <a:xfrm>
              <a:off x="919" y="793"/>
              <a:ext cx="30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Verdana" pitchFamily="34" charset="0"/>
                </a:rPr>
                <a:t>4</a:t>
              </a:r>
            </a:p>
          </p:txBody>
        </p:sp>
      </p:grpSp>
      <p:pic>
        <p:nvPicPr>
          <p:cNvPr id="2457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45"/>
          <a:stretch>
            <a:fillRect/>
          </a:stretch>
        </p:blipFill>
        <p:spPr bwMode="auto">
          <a:xfrm>
            <a:off x="5970588" y="3121025"/>
            <a:ext cx="3173412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Group 14"/>
          <p:cNvGrpSpPr>
            <a:grpSpLocks/>
          </p:cNvGrpSpPr>
          <p:nvPr/>
        </p:nvGrpSpPr>
        <p:grpSpPr bwMode="auto">
          <a:xfrm>
            <a:off x="7011988" y="3711575"/>
            <a:ext cx="498475" cy="498475"/>
            <a:chOff x="3325" y="3564"/>
            <a:chExt cx="314" cy="314"/>
          </a:xfrm>
        </p:grpSpPr>
        <p:sp>
          <p:nvSpPr>
            <p:cNvPr id="24598" name="Text Box 15"/>
            <p:cNvSpPr txBox="1">
              <a:spLocks noChangeArrowheads="1"/>
            </p:cNvSpPr>
            <p:nvPr/>
          </p:nvSpPr>
          <p:spPr bwMode="auto">
            <a:xfrm>
              <a:off x="3357" y="3598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Verdana" pitchFamily="34" charset="0"/>
                </a:rPr>
                <a:t>4</a:t>
              </a:r>
            </a:p>
          </p:txBody>
        </p:sp>
        <p:sp>
          <p:nvSpPr>
            <p:cNvPr id="24599" name="Oval 16"/>
            <p:cNvSpPr>
              <a:spLocks noChangeArrowheads="1"/>
            </p:cNvSpPr>
            <p:nvPr/>
          </p:nvSpPr>
          <p:spPr bwMode="auto">
            <a:xfrm>
              <a:off x="3325" y="3564"/>
              <a:ext cx="314" cy="3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1" name="Picture 17"/>
          <p:cNvPicPr>
            <a:picLocks noChangeAspect="1" noChangeArrowheads="1"/>
          </p:cNvPicPr>
          <p:nvPr/>
        </p:nvPicPr>
        <p:blipFill>
          <a:blip r:embed="rId4"/>
          <a:srcRect r="2345"/>
          <a:stretch>
            <a:fillRect/>
          </a:stretch>
        </p:blipFill>
        <p:spPr bwMode="auto">
          <a:xfrm>
            <a:off x="5970588" y="228600"/>
            <a:ext cx="317341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18"/>
          <p:cNvGrpSpPr>
            <a:grpSpLocks/>
          </p:cNvGrpSpPr>
          <p:nvPr/>
        </p:nvGrpSpPr>
        <p:grpSpPr bwMode="auto">
          <a:xfrm>
            <a:off x="6981825" y="704850"/>
            <a:ext cx="498475" cy="498475"/>
            <a:chOff x="3325" y="3564"/>
            <a:chExt cx="314" cy="314"/>
          </a:xfrm>
        </p:grpSpPr>
        <p:sp>
          <p:nvSpPr>
            <p:cNvPr id="24596" name="Text Box 19"/>
            <p:cNvSpPr txBox="1">
              <a:spLocks noChangeArrowheads="1"/>
            </p:cNvSpPr>
            <p:nvPr/>
          </p:nvSpPr>
          <p:spPr bwMode="auto">
            <a:xfrm>
              <a:off x="3357" y="3598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Verdana" pitchFamily="34" charset="0"/>
                </a:rPr>
                <a:t>3</a:t>
              </a:r>
            </a:p>
          </p:txBody>
        </p:sp>
        <p:sp>
          <p:nvSpPr>
            <p:cNvPr id="24597" name="Oval 20"/>
            <p:cNvSpPr>
              <a:spLocks noChangeArrowheads="1"/>
            </p:cNvSpPr>
            <p:nvPr/>
          </p:nvSpPr>
          <p:spPr bwMode="auto">
            <a:xfrm>
              <a:off x="3325" y="3564"/>
              <a:ext cx="314" cy="3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7325" y="3125788"/>
            <a:ext cx="320833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4" name="Group 23"/>
          <p:cNvGrpSpPr>
            <a:grpSpLocks/>
          </p:cNvGrpSpPr>
          <p:nvPr/>
        </p:nvGrpSpPr>
        <p:grpSpPr bwMode="auto">
          <a:xfrm>
            <a:off x="3951288" y="4697413"/>
            <a:ext cx="498475" cy="498475"/>
            <a:chOff x="3325" y="3564"/>
            <a:chExt cx="314" cy="314"/>
          </a:xfrm>
        </p:grpSpPr>
        <p:sp>
          <p:nvSpPr>
            <p:cNvPr id="24594" name="Text Box 24"/>
            <p:cNvSpPr txBox="1">
              <a:spLocks noChangeArrowheads="1"/>
            </p:cNvSpPr>
            <p:nvPr/>
          </p:nvSpPr>
          <p:spPr bwMode="auto">
            <a:xfrm>
              <a:off x="3357" y="3598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Verdana" pitchFamily="34" charset="0"/>
                </a:rPr>
                <a:t>2</a:t>
              </a:r>
            </a:p>
          </p:txBody>
        </p:sp>
        <p:sp>
          <p:nvSpPr>
            <p:cNvPr id="24595" name="Oval 25"/>
            <p:cNvSpPr>
              <a:spLocks noChangeArrowheads="1"/>
            </p:cNvSpPr>
            <p:nvPr/>
          </p:nvSpPr>
          <p:spPr bwMode="auto">
            <a:xfrm>
              <a:off x="3325" y="3564"/>
              <a:ext cx="314" cy="3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5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7175" y="257175"/>
            <a:ext cx="31178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6" name="Group 27"/>
          <p:cNvGrpSpPr>
            <a:grpSpLocks/>
          </p:cNvGrpSpPr>
          <p:nvPr/>
        </p:nvGrpSpPr>
        <p:grpSpPr bwMode="auto">
          <a:xfrm>
            <a:off x="4191000" y="2133600"/>
            <a:ext cx="498475" cy="498475"/>
            <a:chOff x="3325" y="3564"/>
            <a:chExt cx="314" cy="314"/>
          </a:xfrm>
        </p:grpSpPr>
        <p:sp>
          <p:nvSpPr>
            <p:cNvPr id="24592" name="Text Box 28"/>
            <p:cNvSpPr txBox="1">
              <a:spLocks noChangeArrowheads="1"/>
            </p:cNvSpPr>
            <p:nvPr/>
          </p:nvSpPr>
          <p:spPr bwMode="auto">
            <a:xfrm>
              <a:off x="3357" y="3598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Verdana" pitchFamily="34" charset="0"/>
                </a:rPr>
                <a:t>1</a:t>
              </a:r>
            </a:p>
          </p:txBody>
        </p:sp>
        <p:sp>
          <p:nvSpPr>
            <p:cNvPr id="24593" name="Oval 29"/>
            <p:cNvSpPr>
              <a:spLocks noChangeArrowheads="1"/>
            </p:cNvSpPr>
            <p:nvPr/>
          </p:nvSpPr>
          <p:spPr bwMode="auto">
            <a:xfrm>
              <a:off x="3325" y="3564"/>
              <a:ext cx="314" cy="3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7" name="Text Box 30"/>
          <p:cNvSpPr txBox="1">
            <a:spLocks noChangeArrowheads="1"/>
          </p:cNvSpPr>
          <p:nvPr/>
        </p:nvSpPr>
        <p:spPr bwMode="auto">
          <a:xfrm>
            <a:off x="482600" y="3486150"/>
            <a:ext cx="1727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Verdana" pitchFamily="34" charset="0"/>
              </a:rPr>
              <a:t>Breakover</a:t>
            </a:r>
          </a:p>
          <a:p>
            <a:r>
              <a:rPr lang="en-US" sz="1600">
                <a:latin typeface="Verdana" pitchFamily="34" charset="0"/>
              </a:rPr>
              <a:t>when reverse bias is large and starts to lower J1/J3</a:t>
            </a:r>
          </a:p>
        </p:txBody>
      </p:sp>
      <p:sp>
        <p:nvSpPr>
          <p:cNvPr id="24588" name="Text Box 30"/>
          <p:cNvSpPr txBox="1">
            <a:spLocks noChangeArrowheads="1"/>
          </p:cNvSpPr>
          <p:nvPr/>
        </p:nvSpPr>
        <p:spPr bwMode="auto">
          <a:xfrm>
            <a:off x="3048000" y="838200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Ec</a:t>
            </a:r>
          </a:p>
        </p:txBody>
      </p:sp>
      <p:sp>
        <p:nvSpPr>
          <p:cNvPr id="24589" name="Text Box 31"/>
          <p:cNvSpPr txBox="1">
            <a:spLocks noChangeArrowheads="1"/>
          </p:cNvSpPr>
          <p:nvPr/>
        </p:nvSpPr>
        <p:spPr bwMode="auto">
          <a:xfrm>
            <a:off x="3048000" y="2025650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FF"/>
                </a:solidFill>
              </a:rPr>
              <a:t>Ev</a:t>
            </a:r>
          </a:p>
        </p:txBody>
      </p:sp>
      <p:sp>
        <p:nvSpPr>
          <p:cNvPr id="24590" name="Text Box 32"/>
          <p:cNvSpPr txBox="1">
            <a:spLocks noChangeArrowheads="1"/>
          </p:cNvSpPr>
          <p:nvPr/>
        </p:nvSpPr>
        <p:spPr bwMode="auto">
          <a:xfrm>
            <a:off x="3124200" y="1524000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Fn</a:t>
            </a:r>
          </a:p>
        </p:txBody>
      </p:sp>
      <p:sp>
        <p:nvSpPr>
          <p:cNvPr id="24591" name="Text Box 33"/>
          <p:cNvSpPr txBox="1">
            <a:spLocks noChangeArrowheads="1"/>
          </p:cNvSpPr>
          <p:nvPr/>
        </p:nvSpPr>
        <p:spPr bwMode="auto">
          <a:xfrm>
            <a:off x="3408363" y="1949450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FF"/>
                </a:solidFill>
              </a:rPr>
              <a:t>Fp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Vfb (w/o Gate)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047750"/>
            <a:ext cx="8237537" cy="2457450"/>
          </a:xfrm>
        </p:spPr>
        <p:txBody>
          <a:bodyPr/>
          <a:lstStyle/>
          <a:p>
            <a:r>
              <a:rPr lang="en-US" sz="2200" smtClean="0"/>
              <a:t>Vfb=V</a:t>
            </a:r>
            <a:r>
              <a:rPr lang="en-US" sz="2200" baseline="-25000" smtClean="0"/>
              <a:t>B</a:t>
            </a:r>
            <a:r>
              <a:rPr lang="en-US" sz="2200" smtClean="0"/>
              <a:t>(1-</a:t>
            </a:r>
            <a:r>
              <a:rPr lang="el-GR" sz="2200" smtClean="0"/>
              <a:t>α</a:t>
            </a:r>
            <a:r>
              <a:rPr lang="en-US" sz="2200" smtClean="0"/>
              <a:t>1-</a:t>
            </a:r>
            <a:r>
              <a:rPr lang="el-GR" sz="2200" smtClean="0"/>
              <a:t>α</a:t>
            </a:r>
            <a:r>
              <a:rPr lang="en-US" sz="2200" smtClean="0"/>
              <a:t>2 )</a:t>
            </a:r>
            <a:r>
              <a:rPr lang="en-US" sz="2200" baseline="30000" smtClean="0"/>
              <a:t>1/n</a:t>
            </a:r>
            <a:r>
              <a:rPr lang="en-US" sz="2200" smtClean="0"/>
              <a:t>, V</a:t>
            </a:r>
            <a:r>
              <a:rPr lang="en-US" sz="2200" baseline="-25000" smtClean="0"/>
              <a:t>B</a:t>
            </a:r>
            <a:r>
              <a:rPr lang="en-US" sz="2200" smtClean="0"/>
              <a:t> is the reverse breakdown voltage, n is constant, </a:t>
            </a:r>
            <a:r>
              <a:rPr lang="el-GR" sz="2200" smtClean="0"/>
              <a:t>α</a:t>
            </a:r>
            <a:r>
              <a:rPr lang="en-US" sz="2200" smtClean="0"/>
              <a:t>1, </a:t>
            </a:r>
            <a:r>
              <a:rPr lang="el-GR" sz="2200" smtClean="0"/>
              <a:t>α</a:t>
            </a:r>
            <a:r>
              <a:rPr lang="en-US" sz="2200" smtClean="0"/>
              <a:t>2 is the current gain of pnp, npn transistors.</a:t>
            </a:r>
          </a:p>
          <a:p>
            <a:r>
              <a:rPr lang="en-US" sz="2200" smtClean="0"/>
              <a:t>Ln=√D</a:t>
            </a:r>
            <a:r>
              <a:rPr lang="el-GR" sz="220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sz="2200" smtClean="0"/>
              <a:t>α</a:t>
            </a:r>
            <a:r>
              <a:rPr lang="en-US" sz="2200" smtClean="0"/>
              <a:t>~sech(W/Ln), </a:t>
            </a:r>
            <a:r>
              <a:rPr lang="el-GR" sz="220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2200" smtClean="0">
                <a:latin typeface="Arial" charset="0"/>
                <a:cs typeface="Times New Roman" pitchFamily="18" charset="0"/>
              </a:rPr>
              <a:t>↑</a:t>
            </a:r>
            <a:r>
              <a:rPr lang="en-US" sz="2200" smtClean="0">
                <a:cs typeface="Times New Roman" pitchFamily="18" charset="0"/>
              </a:rPr>
              <a:t>, </a:t>
            </a:r>
            <a:r>
              <a:rPr lang="el-GR" sz="2200" smtClean="0"/>
              <a:t>α</a:t>
            </a:r>
            <a:r>
              <a:rPr lang="el-GR" sz="2200" smtClean="0">
                <a:latin typeface="Arial" charset="0"/>
                <a:cs typeface="Times New Roman" pitchFamily="18" charset="0"/>
              </a:rPr>
              <a:t>↑</a:t>
            </a:r>
            <a:r>
              <a:rPr lang="en-US" sz="2200" smtClean="0"/>
              <a:t>, Vfb</a:t>
            </a:r>
            <a:r>
              <a:rPr lang="en-US" sz="2200" smtClean="0">
                <a:latin typeface="Arial" charset="0"/>
              </a:rPr>
              <a:t>↓ (Ln~2um) </a:t>
            </a:r>
          </a:p>
          <a:p>
            <a:r>
              <a:rPr lang="en-US" sz="2200" smtClean="0"/>
              <a:t>When </a:t>
            </a:r>
            <a:r>
              <a:rPr lang="el-GR" sz="2200" smtClean="0"/>
              <a:t>α</a:t>
            </a:r>
            <a:r>
              <a:rPr lang="en-US" sz="2200" smtClean="0"/>
              <a:t>1+</a:t>
            </a:r>
            <a:r>
              <a:rPr lang="el-GR" sz="2200" smtClean="0"/>
              <a:t>α</a:t>
            </a:r>
            <a:r>
              <a:rPr lang="en-US" sz="2200" smtClean="0"/>
              <a:t>2~1, the thyristor breaks over, and J2 is in the saturation state.</a:t>
            </a:r>
          </a:p>
        </p:txBody>
      </p:sp>
      <p:grpSp>
        <p:nvGrpSpPr>
          <p:cNvPr id="25603" name="Group 7"/>
          <p:cNvGrpSpPr>
            <a:grpSpLocks/>
          </p:cNvGrpSpPr>
          <p:nvPr/>
        </p:nvGrpSpPr>
        <p:grpSpPr bwMode="auto">
          <a:xfrm>
            <a:off x="2222500" y="3832225"/>
            <a:ext cx="4787900" cy="1123950"/>
            <a:chOff x="273" y="773"/>
            <a:chExt cx="3016" cy="711"/>
          </a:xfrm>
        </p:grpSpPr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862" y="981"/>
              <a:ext cx="4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1339" y="981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1338" y="1072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V="1">
              <a:off x="1520" y="981"/>
              <a:ext cx="68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1588" y="981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>
              <a:off x="1474" y="1072"/>
              <a:ext cx="0" cy="2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>
              <a:off x="1769" y="120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1951" y="1207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V="1">
              <a:off x="1792" y="1207"/>
              <a:ext cx="68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1384" y="129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1905" y="981"/>
              <a:ext cx="0" cy="2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2041" y="1298"/>
              <a:ext cx="4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Oval 20"/>
            <p:cNvSpPr>
              <a:spLocks noChangeArrowheads="1"/>
            </p:cNvSpPr>
            <p:nvPr/>
          </p:nvSpPr>
          <p:spPr bwMode="auto">
            <a:xfrm>
              <a:off x="839" y="959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Oval 21"/>
            <p:cNvSpPr>
              <a:spLocks noChangeArrowheads="1"/>
            </p:cNvSpPr>
            <p:nvPr/>
          </p:nvSpPr>
          <p:spPr bwMode="auto">
            <a:xfrm>
              <a:off x="2472" y="1253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273" y="845"/>
              <a:ext cx="6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Anode</a:t>
              </a:r>
            </a:p>
          </p:txBody>
        </p:sp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2540" y="1090"/>
              <a:ext cx="7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Cathode</a:t>
              </a:r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1112" y="773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33FF"/>
                  </a:solidFill>
                </a:rPr>
                <a:t>P</a:t>
              </a:r>
            </a:p>
          </p:txBody>
        </p:sp>
        <p:sp>
          <p:nvSpPr>
            <p:cNvPr id="25625" name="Text Box 25"/>
            <p:cNvSpPr txBox="1">
              <a:spLocks noChangeArrowheads="1"/>
            </p:cNvSpPr>
            <p:nvPr/>
          </p:nvSpPr>
          <p:spPr bwMode="auto">
            <a:xfrm>
              <a:off x="1769" y="77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33FF"/>
                  </a:solidFill>
                </a:rPr>
                <a:t>P</a:t>
              </a:r>
            </a:p>
          </p:txBody>
        </p:sp>
        <p:sp>
          <p:nvSpPr>
            <p:cNvPr id="25626" name="Text Box 26"/>
            <p:cNvSpPr txBox="1">
              <a:spLocks noChangeArrowheads="1"/>
            </p:cNvSpPr>
            <p:nvPr/>
          </p:nvSpPr>
          <p:spPr bwMode="auto">
            <a:xfrm>
              <a:off x="1451" y="1253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33FF"/>
                  </a:solidFill>
                </a:rPr>
                <a:t>N</a:t>
              </a:r>
            </a:p>
          </p:txBody>
        </p:sp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2109" y="1253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33FF"/>
                  </a:solidFill>
                </a:rPr>
                <a:t>N</a:t>
              </a:r>
            </a:p>
          </p:txBody>
        </p:sp>
        <p:sp>
          <p:nvSpPr>
            <p:cNvPr id="25628" name="Text Box 28"/>
            <p:cNvSpPr txBox="1">
              <a:spLocks noChangeArrowheads="1"/>
            </p:cNvSpPr>
            <p:nvPr/>
          </p:nvSpPr>
          <p:spPr bwMode="auto">
            <a:xfrm>
              <a:off x="1814" y="1185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33FF"/>
                  </a:solidFill>
                </a:rPr>
                <a:t>P</a:t>
              </a:r>
            </a:p>
          </p:txBody>
        </p:sp>
        <p:sp>
          <p:nvSpPr>
            <p:cNvPr id="25629" name="Text Box 29"/>
            <p:cNvSpPr txBox="1">
              <a:spLocks noChangeArrowheads="1"/>
            </p:cNvSpPr>
            <p:nvPr/>
          </p:nvSpPr>
          <p:spPr bwMode="auto">
            <a:xfrm>
              <a:off x="1361" y="845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33FF"/>
                  </a:solidFill>
                </a:rPr>
                <a:t>N</a:t>
              </a:r>
            </a:p>
          </p:txBody>
        </p:sp>
      </p:grpSp>
      <p:sp>
        <p:nvSpPr>
          <p:cNvPr id="25604" name="Text Box 30"/>
          <p:cNvSpPr txBox="1">
            <a:spLocks noChangeArrowheads="1"/>
          </p:cNvSpPr>
          <p:nvPr/>
        </p:nvSpPr>
        <p:spPr bwMode="auto">
          <a:xfrm>
            <a:off x="3182938" y="3810000"/>
            <a:ext cx="5762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</a:t>
            </a:r>
            <a:r>
              <a:rPr lang="en-US" sz="1600" b="1" baseline="-25000"/>
              <a:t>E1</a:t>
            </a:r>
          </a:p>
        </p:txBody>
      </p:sp>
      <p:sp>
        <p:nvSpPr>
          <p:cNvPr id="25605" name="Text Box 31"/>
          <p:cNvSpPr txBox="1">
            <a:spLocks noChangeArrowheads="1"/>
          </p:cNvSpPr>
          <p:nvPr/>
        </p:nvSpPr>
        <p:spPr bwMode="auto">
          <a:xfrm>
            <a:off x="3375025" y="4279900"/>
            <a:ext cx="8445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</a:t>
            </a:r>
            <a:r>
              <a:rPr lang="en-US" sz="1600" b="1" baseline="-25000"/>
              <a:t>B1</a:t>
            </a:r>
            <a:r>
              <a:rPr lang="en-US" sz="1600" b="1"/>
              <a:t>=I</a:t>
            </a:r>
            <a:r>
              <a:rPr lang="en-US" sz="1600" b="1" baseline="-25000"/>
              <a:t>C2</a:t>
            </a:r>
          </a:p>
        </p:txBody>
      </p:sp>
      <p:sp>
        <p:nvSpPr>
          <p:cNvPr id="25606" name="Text Box 32"/>
          <p:cNvSpPr txBox="1">
            <a:spLocks noChangeArrowheads="1"/>
          </p:cNvSpPr>
          <p:nvPr/>
        </p:nvSpPr>
        <p:spPr bwMode="auto">
          <a:xfrm>
            <a:off x="5410200" y="4616450"/>
            <a:ext cx="5762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</a:t>
            </a:r>
            <a:r>
              <a:rPr lang="en-US" sz="1600" b="1" baseline="-25000"/>
              <a:t>E2</a:t>
            </a:r>
          </a:p>
        </p:txBody>
      </p:sp>
      <p:sp>
        <p:nvSpPr>
          <p:cNvPr id="25607" name="Text Box 33"/>
          <p:cNvSpPr txBox="1">
            <a:spLocks noChangeArrowheads="1"/>
          </p:cNvSpPr>
          <p:nvPr/>
        </p:nvSpPr>
        <p:spPr bwMode="auto">
          <a:xfrm>
            <a:off x="4757738" y="4125913"/>
            <a:ext cx="8445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</a:t>
            </a:r>
            <a:r>
              <a:rPr lang="en-US" sz="1600" b="1" baseline="-25000"/>
              <a:t>C1</a:t>
            </a:r>
            <a:r>
              <a:rPr lang="en-US" sz="1600" b="1"/>
              <a:t>=I</a:t>
            </a:r>
            <a:r>
              <a:rPr lang="en-US" sz="1600" b="1" baseline="-25000"/>
              <a:t>B2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Vfb vs. Gate Voltages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533400" y="5181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0070C0"/>
                </a:solidFill>
              </a:rPr>
              <a:t>Gate voltages modulate the P body potential thus for breakover (Vfb) effect. In contrast no-gated thyristor relys on doping for Vfb. 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648200" y="4495800"/>
            <a:ext cx="1600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Anode (V)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0" y="36210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3348038" y="36560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323850" y="3332163"/>
            <a:ext cx="3060700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792163" y="3332163"/>
            <a:ext cx="252412" cy="612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900113" y="333216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1547813" y="3332163"/>
            <a:ext cx="577850" cy="612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1692275" y="333216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2590800" y="3332163"/>
            <a:ext cx="252413" cy="612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>
            <a:off x="2698750" y="333216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684213" y="2971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J1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>
            <a:off x="1584325" y="2971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J2</a:t>
            </a:r>
          </a:p>
        </p:txBody>
      </p:sp>
      <p:sp>
        <p:nvSpPr>
          <p:cNvPr id="26639" name="Text Box 17"/>
          <p:cNvSpPr txBox="1">
            <a:spLocks noChangeArrowheads="1"/>
          </p:cNvSpPr>
          <p:nvPr/>
        </p:nvSpPr>
        <p:spPr bwMode="auto">
          <a:xfrm>
            <a:off x="2447925" y="2971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J3</a:t>
            </a:r>
          </a:p>
        </p:txBody>
      </p:sp>
      <p:sp>
        <p:nvSpPr>
          <p:cNvPr id="26640" name="Text Box 18"/>
          <p:cNvSpPr txBox="1">
            <a:spLocks noChangeArrowheads="1"/>
          </p:cNvSpPr>
          <p:nvPr/>
        </p:nvSpPr>
        <p:spPr bwMode="auto">
          <a:xfrm>
            <a:off x="611188" y="39020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+V1-</a:t>
            </a:r>
          </a:p>
        </p:txBody>
      </p:sp>
      <p:sp>
        <p:nvSpPr>
          <p:cNvPr id="26641" name="Text Box 19"/>
          <p:cNvSpPr txBox="1">
            <a:spLocks noChangeArrowheads="1"/>
          </p:cNvSpPr>
          <p:nvPr/>
        </p:nvSpPr>
        <p:spPr bwMode="auto">
          <a:xfrm>
            <a:off x="1401763" y="3900488"/>
            <a:ext cx="1036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+V2-</a:t>
            </a:r>
          </a:p>
        </p:txBody>
      </p:sp>
      <p:sp>
        <p:nvSpPr>
          <p:cNvPr id="26642" name="Text Box 20"/>
          <p:cNvSpPr txBox="1">
            <a:spLocks noChangeArrowheads="1"/>
          </p:cNvSpPr>
          <p:nvPr/>
        </p:nvSpPr>
        <p:spPr bwMode="auto">
          <a:xfrm>
            <a:off x="2411413" y="387191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+V3-</a:t>
            </a:r>
          </a:p>
        </p:txBody>
      </p:sp>
      <p:sp>
        <p:nvSpPr>
          <p:cNvPr id="26643" name="Text Box 21"/>
          <p:cNvSpPr txBox="1">
            <a:spLocks noChangeArrowheads="1"/>
          </p:cNvSpPr>
          <p:nvPr/>
        </p:nvSpPr>
        <p:spPr bwMode="auto">
          <a:xfrm>
            <a:off x="287338" y="34401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P+</a:t>
            </a:r>
          </a:p>
        </p:txBody>
      </p:sp>
      <p:sp>
        <p:nvSpPr>
          <p:cNvPr id="26644" name="Text Box 22"/>
          <p:cNvSpPr txBox="1">
            <a:spLocks noChangeArrowheads="1"/>
          </p:cNvSpPr>
          <p:nvPr/>
        </p:nvSpPr>
        <p:spPr bwMode="auto">
          <a:xfrm>
            <a:off x="2879725" y="34401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N+</a:t>
            </a:r>
          </a:p>
        </p:txBody>
      </p:sp>
      <p:sp>
        <p:nvSpPr>
          <p:cNvPr id="26645" name="Text Box 23"/>
          <p:cNvSpPr txBox="1">
            <a:spLocks noChangeArrowheads="1"/>
          </p:cNvSpPr>
          <p:nvPr/>
        </p:nvSpPr>
        <p:spPr bwMode="auto">
          <a:xfrm>
            <a:off x="1079500" y="34401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</a:t>
            </a:r>
          </a:p>
        </p:txBody>
      </p:sp>
      <p:sp>
        <p:nvSpPr>
          <p:cNvPr id="26646" name="Text Box 24"/>
          <p:cNvSpPr txBox="1">
            <a:spLocks noChangeArrowheads="1"/>
          </p:cNvSpPr>
          <p:nvPr/>
        </p:nvSpPr>
        <p:spPr bwMode="auto">
          <a:xfrm>
            <a:off x="2124075" y="34401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</a:t>
            </a:r>
          </a:p>
        </p:txBody>
      </p:sp>
      <p:sp>
        <p:nvSpPr>
          <p:cNvPr id="26647" name="Rectangle 25"/>
          <p:cNvSpPr>
            <a:spLocks noChangeArrowheads="1"/>
          </p:cNvSpPr>
          <p:nvPr/>
        </p:nvSpPr>
        <p:spPr bwMode="auto">
          <a:xfrm>
            <a:off x="1958975" y="2844800"/>
            <a:ext cx="576263" cy="4318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Text Box 26"/>
          <p:cNvSpPr txBox="1">
            <a:spLocks noChangeArrowheads="1"/>
          </p:cNvSpPr>
          <p:nvPr/>
        </p:nvSpPr>
        <p:spPr bwMode="auto">
          <a:xfrm>
            <a:off x="2092325" y="287972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</a:t>
            </a:r>
          </a:p>
        </p:txBody>
      </p:sp>
      <p:pic>
        <p:nvPicPr>
          <p:cNvPr id="26649" name="Picture 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4013" y="838200"/>
            <a:ext cx="4776787" cy="3886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6650" name="Text Box 44"/>
          <p:cNvSpPr txBox="1">
            <a:spLocks noChangeArrowheads="1"/>
          </p:cNvSpPr>
          <p:nvPr/>
        </p:nvSpPr>
        <p:spPr bwMode="auto">
          <a:xfrm>
            <a:off x="5970588" y="1484313"/>
            <a:ext cx="1263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FF9900"/>
                </a:solidFill>
                <a:latin typeface="Verdana" pitchFamily="34" charset="0"/>
              </a:rPr>
              <a:t>   VG= -0.4</a:t>
            </a:r>
            <a:endParaRPr lang="en-US" sz="1400" b="1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6651" name="Text Box 45"/>
          <p:cNvSpPr txBox="1">
            <a:spLocks noChangeArrowheads="1"/>
          </p:cNvSpPr>
          <p:nvPr/>
        </p:nvSpPr>
        <p:spPr bwMode="auto">
          <a:xfrm>
            <a:off x="7007225" y="2986088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Verdana" pitchFamily="34" charset="0"/>
              </a:rPr>
              <a:t>0.2</a:t>
            </a:r>
            <a:endParaRPr lang="en-US" sz="1400" b="1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6652" name="Text Box 46"/>
          <p:cNvSpPr txBox="1">
            <a:spLocks noChangeArrowheads="1"/>
          </p:cNvSpPr>
          <p:nvPr/>
        </p:nvSpPr>
        <p:spPr bwMode="auto">
          <a:xfrm>
            <a:off x="6446838" y="2697163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99CC"/>
                </a:solidFill>
                <a:latin typeface="Verdana" pitchFamily="34" charset="0"/>
              </a:rPr>
              <a:t>0.3</a:t>
            </a:r>
            <a:endParaRPr lang="en-US" sz="1400" b="1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6653" name="Text Box 47"/>
          <p:cNvSpPr txBox="1">
            <a:spLocks noChangeArrowheads="1"/>
          </p:cNvSpPr>
          <p:nvPr/>
        </p:nvSpPr>
        <p:spPr bwMode="auto">
          <a:xfrm>
            <a:off x="5888038" y="2606675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FF"/>
                </a:solidFill>
                <a:latin typeface="Verdana" pitchFamily="34" charset="0"/>
              </a:rPr>
              <a:t>0.4</a:t>
            </a:r>
            <a:endParaRPr lang="en-US" sz="1400" b="1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6654" name="Text Box 48"/>
          <p:cNvSpPr txBox="1">
            <a:spLocks noChangeArrowheads="1"/>
          </p:cNvSpPr>
          <p:nvPr/>
        </p:nvSpPr>
        <p:spPr bwMode="auto">
          <a:xfrm>
            <a:off x="5435600" y="2462213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CC33"/>
                </a:solidFill>
                <a:latin typeface="Verdana" pitchFamily="34" charset="0"/>
              </a:rPr>
              <a:t>0.5</a:t>
            </a:r>
            <a:endParaRPr lang="en-US" sz="1400" b="1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6655" name="Line 49"/>
          <p:cNvSpPr>
            <a:spLocks noChangeShapeType="1"/>
          </p:cNvSpPr>
          <p:nvPr/>
        </p:nvSpPr>
        <p:spPr bwMode="auto">
          <a:xfrm flipV="1">
            <a:off x="6102350" y="1063625"/>
            <a:ext cx="0" cy="3170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Text Box 50"/>
          <p:cNvSpPr txBox="1">
            <a:spLocks noChangeArrowheads="1"/>
          </p:cNvSpPr>
          <p:nvPr/>
        </p:nvSpPr>
        <p:spPr bwMode="auto">
          <a:xfrm>
            <a:off x="6245225" y="3486150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Verdana" pitchFamily="34" charset="0"/>
              </a:rPr>
              <a:t>VG  </a:t>
            </a:r>
          </a:p>
          <a:p>
            <a:pPr algn="ctr"/>
            <a:r>
              <a:rPr lang="en-US" sz="1200" b="1">
                <a:solidFill>
                  <a:schemeClr val="bg2"/>
                </a:solidFill>
                <a:latin typeface="Verdana" pitchFamily="34" charset="0"/>
              </a:rPr>
              <a:t>(P-metal gate)</a:t>
            </a:r>
          </a:p>
        </p:txBody>
      </p:sp>
      <p:sp>
        <p:nvSpPr>
          <p:cNvPr id="26657" name="Arc 52"/>
          <p:cNvSpPr>
            <a:spLocks/>
          </p:cNvSpPr>
          <p:nvPr/>
        </p:nvSpPr>
        <p:spPr bwMode="auto">
          <a:xfrm rot="10800000" flipH="1">
            <a:off x="6488113" y="2055813"/>
            <a:ext cx="825500" cy="652462"/>
          </a:xfrm>
          <a:custGeom>
            <a:avLst/>
            <a:gdLst>
              <a:gd name="T0" fmla="*/ 0 w 21600"/>
              <a:gd name="T1" fmla="*/ 0 h 21600"/>
              <a:gd name="T2" fmla="*/ 825500 w 21600"/>
              <a:gd name="T3" fmla="*/ 652462 h 21600"/>
              <a:gd name="T4" fmla="*/ 0 w 21600"/>
              <a:gd name="T5" fmla="*/ 6524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Text Box 53"/>
          <p:cNvSpPr txBox="1">
            <a:spLocks noChangeArrowheads="1"/>
          </p:cNvSpPr>
          <p:nvPr/>
        </p:nvSpPr>
        <p:spPr bwMode="auto">
          <a:xfrm>
            <a:off x="5029200" y="2209800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99FF"/>
                </a:solidFill>
                <a:latin typeface="Verdana" pitchFamily="34" charset="0"/>
              </a:rPr>
              <a:t>1.1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1T Thyristor DRAM (T-RAM ‘05)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485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219200"/>
            <a:ext cx="2695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57200" y="4572000"/>
            <a:ext cx="585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</a:rPr>
              <a:t>It appears that Vfb &gt; Vdd is still needed for DRAM.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28600" y="5105400"/>
            <a:ext cx="8597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</a:rPr>
              <a:t>Our finding: Vfb is a steady state characteristics, OK to be small for DRAM.</a:t>
            </a:r>
          </a:p>
          <a:p>
            <a:r>
              <a:rPr lang="en-US" sz="2000" i="1">
                <a:solidFill>
                  <a:srgbClr val="0070C0"/>
                </a:solidFill>
              </a:rPr>
              <a:t>2T GTM is scalable to Lg=28nm.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2_white_intel_only 1">
      <a:dk1>
        <a:srgbClr val="000000"/>
      </a:dk1>
      <a:lt1>
        <a:srgbClr val="FFFFFF"/>
      </a:lt1>
      <a:dk2>
        <a:srgbClr val="0860A8"/>
      </a:dk2>
      <a:lt2>
        <a:srgbClr val="0860A8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379900"/>
      </a:folHlink>
    </a:clrScheme>
    <a:fontScheme name="2_white_intel_onl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1601</TotalTime>
  <Words>986</Words>
  <Application>Microsoft Office PowerPoint</Application>
  <PresentationFormat>On-screen Show (4:3)</PresentationFormat>
  <Paragraphs>405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Verdana</vt:lpstr>
      <vt:lpstr>Times New Roman</vt:lpstr>
      <vt:lpstr>Blank</vt:lpstr>
      <vt:lpstr>Blank</vt:lpstr>
      <vt:lpstr>GTM Device Physics</vt:lpstr>
      <vt:lpstr>Agenda</vt:lpstr>
      <vt:lpstr>“2T” FB Gain Cell (‘93 Berkeley)</vt:lpstr>
      <vt:lpstr>Thyristor Operation</vt:lpstr>
      <vt:lpstr>Carriers</vt:lpstr>
      <vt:lpstr>Band  Diagram</vt:lpstr>
      <vt:lpstr>Vfb (w/o Gate)</vt:lpstr>
      <vt:lpstr>Vfb vs. Gate Voltages</vt:lpstr>
      <vt:lpstr>1T Thyristor DRAM (T-RAM ‘05)</vt:lpstr>
      <vt:lpstr>Simulation Model</vt:lpstr>
      <vt:lpstr>Memory Operation W1/W0</vt:lpstr>
      <vt:lpstr>Memory Operation R1/R0 </vt:lpstr>
      <vt:lpstr>1T Disturb/Hold Retention</vt:lpstr>
      <vt:lpstr>Evolution of Dist “1” </vt:lpstr>
      <vt:lpstr>2T Gated Thyristor SRAM (Stanford ’98, ’99, T-RAM ‘04)</vt:lpstr>
      <vt:lpstr>2T Cell Scaling</vt:lpstr>
      <vt:lpstr>2T Lg=40 (P1270)</vt:lpstr>
      <vt:lpstr>2T Scaling to Lg=25nm (P1274)</vt:lpstr>
      <vt:lpstr>Vfb Scaling</vt:lpstr>
      <vt:lpstr>Summary Table</vt:lpstr>
      <vt:lpstr>Backup</vt:lpstr>
      <vt:lpstr>Transient (Hold “0”) vs. Steady State</vt:lpstr>
      <vt:lpstr>Erase Hold 4ms</vt:lpstr>
      <vt:lpstr>1T FB Gain Cell  (ISi ‘01, Toshiba ’02, Berkeley ‘02) </vt:lpstr>
      <vt:lpstr>IDG 1T FBC (Intel ‘06)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plchang</dc:creator>
  <cp:lastModifiedBy>rjtseng</cp:lastModifiedBy>
  <cp:revision>106</cp:revision>
  <cp:lastPrinted>1601-01-01T00:00:00Z</cp:lastPrinted>
  <dcterms:created xsi:type="dcterms:W3CDTF">2009-07-16T16:22:45Z</dcterms:created>
  <dcterms:modified xsi:type="dcterms:W3CDTF">2009-07-22T19:54:38Z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