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9"/>
  </p:notesMasterIdLst>
  <p:sldIdLst>
    <p:sldId id="257" r:id="rId3"/>
    <p:sldId id="258" r:id="rId4"/>
    <p:sldId id="259" r:id="rId5"/>
    <p:sldId id="277" r:id="rId6"/>
    <p:sldId id="260" r:id="rId7"/>
    <p:sldId id="261" r:id="rId8"/>
    <p:sldId id="262" r:id="rId9"/>
    <p:sldId id="278" r:id="rId10"/>
    <p:sldId id="264" r:id="rId11"/>
    <p:sldId id="263" r:id="rId12"/>
    <p:sldId id="265" r:id="rId13"/>
    <p:sldId id="279" r:id="rId14"/>
    <p:sldId id="280" r:id="rId15"/>
    <p:sldId id="281" r:id="rId16"/>
    <p:sldId id="266" r:id="rId17"/>
    <p:sldId id="267" r:id="rId18"/>
    <p:sldId id="282" r:id="rId19"/>
    <p:sldId id="284" r:id="rId20"/>
    <p:sldId id="283" r:id="rId21"/>
    <p:sldId id="276" r:id="rId22"/>
    <p:sldId id="270" r:id="rId23"/>
    <p:sldId id="271" r:id="rId24"/>
    <p:sldId id="285" r:id="rId25"/>
    <p:sldId id="272" r:id="rId26"/>
    <p:sldId id="273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>
        <p:scale>
          <a:sx n="90" d="100"/>
          <a:sy n="90" d="100"/>
        </p:scale>
        <p:origin x="-131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8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EDF4-5C68-4297-82C6-6A3F95B7082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3C285-BCF8-4C7E-BBE4-3CE7CF449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32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673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" y="3429000"/>
            <a:ext cx="8839200" cy="1752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Char char="q"/>
              <a:defRPr>
                <a:solidFill>
                  <a:schemeClr val="tx1"/>
                </a:solidFill>
              </a:defRPr>
            </a:lvl1pPr>
            <a:lvl2pPr marL="457200" indent="0" algn="l"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Click to edit Master subtitle style</a:t>
            </a:r>
          </a:p>
          <a:p>
            <a:pPr lvl="1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673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1"/>
          <p:cNvSpPr txBox="1">
            <a:spLocks noChangeArrowheads="1"/>
          </p:cNvSpPr>
          <p:nvPr userDrawn="1"/>
        </p:nvSpPr>
        <p:spPr bwMode="auto">
          <a:xfrm>
            <a:off x="2362200" y="6519446"/>
            <a:ext cx="548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sz="800" b="1" i="1" dirty="0" smtClean="0">
                <a:cs typeface="Arial" charset="0"/>
              </a:rPr>
              <a:t>13.1:</a:t>
            </a:r>
            <a:r>
              <a:rPr lang="en-US" sz="800" b="1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A 1Gb 2GHz Embedded DRAM in 22nm Tri-Gate CMOS Technology</a:t>
            </a:r>
            <a:endParaRPr lang="en-US" sz="800" b="1" i="1" dirty="0" smtClean="0">
              <a:cs typeface="Arial" charset="0"/>
            </a:endParaRPr>
          </a:p>
          <a:p>
            <a:endParaRPr lang="en-US" sz="800" b="1" i="1" dirty="0">
              <a:ea typeface="SimSun" pitchFamily="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0" y="6553200"/>
            <a:ext cx="2590800" cy="32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indent="0" algn="l" defTabSz="914400" rtl="1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1" lang="en-US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kumimoji="1"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kumimoji="1" lang="en-US" sz="800" b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IEEE </a:t>
            </a:r>
          </a:p>
          <a:p>
            <a:pPr marL="0" marR="0" indent="0" algn="l" defTabSz="914400" rtl="1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1"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 Solid-State Circuits Conference</a:t>
            </a:r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 bwMode="auto">
          <a:xfrm>
            <a:off x="7845425" y="6629400"/>
            <a:ext cx="1298575" cy="20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r" rtl="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2F4D2785-A076-4F3E-A175-152D0C56177B}" type="slidenum">
              <a:rPr kumimoji="1" lang="en-US" sz="1000" b="1" i="1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pPr algn="r" rtl="1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r>
              <a:rPr kumimoji="1" lang="en-US" sz="1000" b="1" i="1" dirty="0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t> of </a:t>
            </a:r>
            <a:r>
              <a:rPr kumimoji="1" lang="en-US" sz="1000" b="1" i="1" dirty="0" smtClean="0">
                <a:solidFill>
                  <a:srgbClr val="000000"/>
                </a:solidFill>
                <a:latin typeface="Arial" pitchFamily="34" charset="0"/>
                <a:ea typeface="HY헤드라인M"/>
                <a:cs typeface="+mn-cs"/>
              </a:rPr>
              <a:t>25</a:t>
            </a:r>
            <a:endParaRPr kumimoji="1" lang="en-US" sz="1000" b="1" i="1" dirty="0">
              <a:solidFill>
                <a:srgbClr val="000000"/>
              </a:solidFill>
              <a:latin typeface="Arial" pitchFamily="34" charset="0"/>
              <a:ea typeface="HY헤드라인M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5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1"/>
          <p:cNvSpPr txBox="1">
            <a:spLocks noChangeArrowheads="1"/>
          </p:cNvSpPr>
          <p:nvPr userDrawn="1"/>
        </p:nvSpPr>
        <p:spPr bwMode="auto">
          <a:xfrm>
            <a:off x="2362200" y="6519446"/>
            <a:ext cx="548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sz="800" b="1" i="1" dirty="0" smtClean="0">
                <a:cs typeface="Arial" charset="0"/>
              </a:rPr>
              <a:t>13.1:</a:t>
            </a:r>
            <a:r>
              <a:rPr lang="en-US" sz="800" b="1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A 1Gb 2GHz Embedded DRAM in 22nm Tri-Gate CMOS Technology</a:t>
            </a:r>
            <a:endParaRPr lang="en-US" sz="800" b="1" i="1" dirty="0" smtClean="0">
              <a:cs typeface="Arial" charset="0"/>
            </a:endParaRPr>
          </a:p>
          <a:p>
            <a:endParaRPr lang="en-US" sz="800" b="1" i="1" dirty="0">
              <a:ea typeface="SimSun" pitchFamily="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0" y="6553200"/>
            <a:ext cx="2590800" cy="32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indent="0" algn="l" defTabSz="914400" rtl="1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1" lang="en-US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kumimoji="1"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kumimoji="1" lang="en-US" sz="800" b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IEEE </a:t>
            </a:r>
          </a:p>
          <a:p>
            <a:pPr marL="0" marR="0" indent="0" algn="l" defTabSz="914400" rtl="1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1"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 Solid-State Circuits Conference</a:t>
            </a:r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 bwMode="auto">
          <a:xfrm>
            <a:off x="7845425" y="6629400"/>
            <a:ext cx="1298575" cy="20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r" rtl="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2F4D2785-A076-4F3E-A175-152D0C56177B}" type="slidenum">
              <a:rPr kumimoji="1" lang="en-US" sz="1000" b="1" i="1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pPr algn="r" rtl="1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r>
              <a:rPr kumimoji="1" lang="en-US" sz="1000" b="1" i="1" dirty="0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t> of </a:t>
            </a:r>
            <a:r>
              <a:rPr kumimoji="1" lang="en-US" sz="1000" b="1" i="1" dirty="0" smtClean="0">
                <a:solidFill>
                  <a:srgbClr val="000000"/>
                </a:solidFill>
                <a:latin typeface="Arial" pitchFamily="34" charset="0"/>
                <a:ea typeface="HY헤드라인M"/>
                <a:cs typeface="+mn-cs"/>
              </a:rPr>
              <a:t>25</a:t>
            </a:r>
            <a:endParaRPr kumimoji="1" lang="en-US" sz="1000" b="1" i="1" dirty="0">
              <a:solidFill>
                <a:srgbClr val="000000"/>
              </a:solidFill>
              <a:latin typeface="Arial" pitchFamily="34" charset="0"/>
              <a:ea typeface="HY헤드라인M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5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100" y="0"/>
            <a:ext cx="18669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b="1" dirty="0" smtClean="0"/>
              <a:t>A 1Gb 2GHz Embedded DRAM in 22nm Tri-Gate CMOS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239000" cy="2057400"/>
          </a:xfrm>
        </p:spPr>
        <p:txBody>
          <a:bodyPr/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Fatih Hamzaoglu</a:t>
            </a:r>
            <a:r>
              <a:rPr lang="en-US" sz="2400" dirty="0" smtClean="0">
                <a:solidFill>
                  <a:schemeClr val="tx1"/>
                </a:solidFill>
              </a:rPr>
              <a:t>, Umut Arslan, Nabhendra Bisnik, Swaroop Ghosh, Manoj B. Lal, Nick Lindert, Mesut Meterelliyoz, Randy B. Osborne, </a:t>
            </a:r>
            <a:r>
              <a:rPr lang="de-DE" sz="2400" dirty="0" smtClean="0">
                <a:solidFill>
                  <a:schemeClr val="tx1"/>
                </a:solidFill>
              </a:rPr>
              <a:t>Joodong Park, Shigeki Tomishima, Yih Wang, Kevin Zhang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Hillsboro, 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58" y="67809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98" name="AutoShape 2" descr="data:image/jpeg;base64,/9j/4AAQSkZJRgABAQAAAQABAAD/2wCEAAkGBwgHBgkIBwgKCgkLDRYPDQwMDRsUFRAWIB0iIiAdHx8kKDQsJCYxJx8fLT0tMTU3Ojo6Iys/RD84QzQ5OjcBCgoKDQwNGg8PGjclHyU3Nzc3Nzc3Nzc3Nzc3Nzc3Nzc3Nzc3Nzc3Nzc3Nzc3Nzc3Nzc3Nzc3Nzc3Nzc3Nzc3N//AABEIAJUAxAMBEQACEQEDEQH/xAAcAAEAAgIDAQAAAAAAAAAAAAAABgcEBQECAwj/xABIEAABAwMBBAQJBwoEBwAAAAABAAIDBAURBgcSITETQVFxIjZSYXOBkaGxFEJydLLB0RUjJCYyM1OCkrMWYmPhFyU0VJOiwv/EABoBAQADAQEBAAAAAAAAAAAAAAADBAUCAQb/xAAyEQACAgECBAQFBAICAwAAAAAAAQIDBBExBRIhMxNBUXEyQmGB8BRSkcGhsSLhFSPR/9oADAMBAAIRAxEAPwC8UAQBAEAQBAEAQBAEAQBAEAQBAEAQBAEAQBAEAQBAEAQBAEAQBAEAQBAEAQBAEAQBAEAQBAEAQBAEAQBAEAQBAEAQBAEAQBAEAQBAEAQBAEAQBAEAQBAEAQBAEAQBAEAQBAEAQBAEAQBAcZCAZQGPWXCioW71bVwQA8ulkDc92V1GMpfCjmUox3ZoKvX2m6XP/MBMf9GNz/gFPHCvfl/JBLLpj5mqn2qWRhxFSV8o8oMY0e92fcplw617tEL4hV5JmK7axQg+Daqoj/NI0Lv/AMbP9yOXxGHodmbV7ef3lrrGjta9h+8Lx8Nn+5BcRr9GZ1LtO0/NjpRV05/1Yc4/pJUcuH3LbQkjn1P1JDbdSWW5ODaK5U0j3cmb+HH1Hiq86LYfFFliF1c/hZtcjtURKMhAcoAgCAIAgCAIAgCAIAgCA4KAxbhcqO2QGevqYqeIfOkdjPd2rqEJTekVqcTnGC1k9CEXPaZA+Q0+nqCaumP7L3MLW9+7+0R7Fehw972vRFOecn0qWrNcYNoeoSTM78nU7vm7whGO4Zf7VJzYdX1ZFpmW/Q9aTZQZXmW53d73uOXGJmXH+Z2fgkuJadIROlw/X45G7pdmenYcdIyqqCOuWcj7OFBLPvez0Jo4FK8jZRaJ03EMC0UzvO8Fx96ieXe95MlWNSvlPcaTsAGBZ6LHoguf1Fv7me/p6v2o85NG6ckzvWekBPW2PBXqybl8zH6er9qNZV7NdO1APRR1FK7yoZjw9TshTRz71u9SGWDS9loRe77KamNhNrro6jrEU7d0n1jh7lZr4jF9JxK1nDmusGaSmvmqtIVDaep6ZjRyp6sb7HDzHPwKnlTj5C1X8ogV2RjvR/5LJ0nre338tp3fotd/Acch/wBE9fdzWZfiTp67o0qMuFvTZkqByqpaOUAQBAEAQBAEAQBAEAQEY1Hdb78tbbNP23pJSwPkq5jiKLOcd54f7KzTXVy89j+xXtst5uWtfc1VHs+FXOKvVNyqLlUHiWBxbG3zDr9mB5lLLN0XLVHREMcPmetstWTC32ugtsIit9HBTM6xEwNye0nrKpznKb1k9S3GuMV/xWhl4C5OzlAEAQBAEAQHBGUBiXO2UV1pXUtwp2TQu6nDke0HqPnXcJyg9YvQ4nCM1pJalKay0vUaXr45YJJHUcjswTtOHRu7CR1jt61t42RG+Oj3MXIodEtVsWLs71W6/UD6ascPyhTNG+f4rep/4/7rNzMfwZarZmjiZHix0e6JiDkKmXDlAEAQBAEAQBAMoDoJGF7mB7S5uC4Z4jKAqev2lXynu1TSMht/RxVLogXRPzgOx5fPC148PqcFLV7fT/4ZMs+xTcdFuWxGSWgnmQsjzNU7oehAEBpL1qqzWOpbTXOsMMr2b4aInu8HJGfBB7FNVj2WrWCIbL663pJmdarnS3ehjrbfIZaaQkNeWlucEg8CAeYK4nCVcuWW53CcZx5omauDsIAgNdqGompLFX1NM7cmige9jsZwQFJVFSmkzixtQbRWei9YX656ooKKtrzJTyufvt6No3sMcezhxAWpk4tUKpSijMxsq2yyMZMnuoKyup6unbTSGOIuG+QzPg9ZHaRw4efkerOqjFp6l+yUk1pse97tgv2nZaKrj3ZZoQeX7EmMjHcVzVY6rOaJ7bX4lfLIpfR9wks+qKKUnd/PCGYf5XHdPsPH1LcyIK2lpe6MXHk67lr7H0AOS+ePoDlAEAQBAEAQBARrW2p49O28dG0S10/g08J6z1uPmHvOArGNj+NL6eZWyb/Bj03ONDWitt9ulqrrO+W4V7xPPvfMOODfUPZyC9yrYzkowXRHuNXKEdZbsjlXV7OxcZ21FLmq6dwkPRy8X73Hr7VYUMtw1T6fYrSniKejXUnlwuFNbLfLW1Ti2niaHOIbkgcuSoQhKclFbsvSmoRcnsR7/iRpn/u5f/A/8FZ/Q3+n+UV/11Hr/hnI2jaaJH6ZKO+B/wCCfob/AEH66j1JFbrjR3SmbU2+ojnhJxvsOePYewqtOMoPlktGWIzjNaxepU+2Hxlp/qbftOWtw7tv3MriPxo3OgNX2a26eoLZVzvbViR7dxsTiMukcRxHeFDl41k7HNLp/wBE+Lk1xrjBvqWNLNHDG6SZ7Y42DLnuOA0ecrNSbeiNBvRasitXtG05TSmNtRLPj50MRLfb1q3HCua100KzzKU9NTZWPVlmvjzFQVQMwGehkG68jtAPP1KO3Hsq6yXQkryK7OkWe2qz+rN0+qv+C5p7kTq7tspvZx462v6Un9p6283sS/PNGLhd6P55F8FuV8+bx2QHzlfN1mobl0fBra2Xdx1YkOML6SvtLX0/o+cn3Xp6n0Y3O6M8+tfNn0ZygCAIAgCAIDzqZo6enlnmeGRRsL3uPUAMkr1Jt6I8b0WrKq0m2TWWtp73WtJpqTDo43chz6Nvq4u71q5GmNR4cd3+My8fXIv8R7IthvJZJqnznd/GKu81bJ9sr6SvtL2/o+cn3X7/ANl0688Srl6AfELDxO/H3NvJ6Uy9iodHWSPUN6bb5p3wtMTn77ACeGPxWzk3OmvmRj41Kunytkn1Ns5gtFlqbhTXCWV1O3eLJGAAjPaFUoz5WWKLjuWrsBVwck30MXZFXSwakkow49DUwOLm9W83BB9mV3xGKdXN5o44fJqxo7bYfGSm+pj7Tk4d237nvEe4jJ0VoWmu1pobxJXTxvMpd0bWgjwJCB9lcZWXKucq0vzQ7xsSM4xsbOm1i/SzXIWeGQtpoGh0wHz3niAfMB7yveH0pR8R7s5z7m5ci2R7ab2ax19rhrLrVzRPnYHtiiA8EHlkkc8Lm/iDjNxgtjqnAUoKU2RfU9kqdJ31kUVQ44Amp528HY4j25GFcotjkV6/yVb6nj2aL7FpflX8t7O6ivdgSSUUglA6ngEO94WR4fhZHL9TVVniY/N9CstnHjra/pSf2nrWzexL880ZeF3o/nkX0vnzeNffbnFaLRVV87gGQsJGet3Jo9ZwF3VB2TUUR2TVcHJlD6do5bxqWigc3eM1QHy48kHed7sr6C6SrqbMGmLstSPoccl84fRHKAIAgCAIAgIbtTuBotKSRMdh1XIIB3cSfcCrmBDmtT9Cpmz5aunmdNktE2DSoqSPDqp3vPDqB3QP/Un1rriE9btPQ5wIpU6+pNVRLp853fxirvrsn2yvpIdpe39Hzk+7L3/sujXniVcvQD4hYeJ34+5t5XZl7Fb7KPG9n1aX/wCVp8Q7H3Rm4Hd+xZevvE66+g+8LMxO9E0sntS9isdlXjjD6CT4LUz+yZmB3jM2w+MtP9Tb9py44d237nfEPjXsTfZfj/BNB9Ob+69UM7vv7f6L2H2EVXrre/xfdt/n03u3Rha+J2Y+xlZfekbyC2bQnQxmGevEe6NzFWMY6utV3Zh67L+Cfw8x7P8AyYtfpTWlyex9wgnqXRjDDNUNdujzcV3DJxofC9PscSxsmfxLX7kwstsrbRs4udJcYTFMGTu3CQeBHDkqNtkbMlSj9C9VXKvHcZfUgezjx1tf0pP7T1pZvYl+eaM7C70fzyL3kkZFG6SV7WMaMuc44AHaSvn0tehu6pLVlL7QtXNvtS2ioXEW6B2d7+M/yu4dXtW3h4vhLml8TMbLyfEfLHZEj2TacdTwPvdWzEk7dyna4cmdbvX1ebvVXPvUn4cfLcs4FDivEl5ljjks40TlAEAQBAEAQFcbZyfybbG/M+UPJ793h960eG/HL2M7iPwL3N/s0eJNGW8t6t9p7w9ygzVpfInw3rRElCqlo+edR00tHqmuhmaWu+Vufg+S52QfYV9FTJSpWnofPWxcbnr6lxa8P6lXL0A+IWLid+PubOT2ZexW+yjxwZ9Wl+5afEOzp9UZuB3fsWVr4/qddfQfeFmYvfiaeT2ZFZbKvHGH0EnwWpnv/wBJl4HeNttkoZhcqKv3Cad8PQl3Y4En4H3FRcNmuWUfPcl4jB8yl5GNorXRs9DS2aSh6VvTYZI1+Mb78nIx2uK9ysPnk7FL8SPMXL5Eq2j12sWGaC5C8QRl1LO0NmIH7t44DPmI6+0Lzh9ycfDe6GdS+bnS6M66Z2kPtdtiorjRvqRC3cjkY4B26OQOeztXt+BzycoPQU53JBRmtTvcNqNdJW076CjZFSsdmSOQ7zph2Z+b6uvHcvI8OgovmfX/AEez4hJyXItF/ssOqL73pibooJIX1dI7dimG65ri3gD2LNjpXb1ezNGTc6unmVBs8Y+LXNtjka5j2PlDmuGCD0b85W1lvmx5NfnVGNif8b4pkh2wXKrbX09vbO9tI+EPdE3gHOyefby5Ktw6uLi5adSzxCctVHXoeGiNAT100ddfIjFSNIcyndwdL39jfeV1lZqiuWvc5xsJyfPYuhbcbAxoaAA0DAA5BY5rI7oehAEAQBAEAQEG2uUbqjS7J2jPyWpbI7HkkFp+0Fd4fPS3T1KWdFurX0Ndsfu7DTVdokeOkbJ08QJ5tOA4DuIz/MpuI1vVWIi4fatHBlkhZhpGqvOm7TenNkuFIySVnBso8F4Gc4yOrzKWu6dfSLIp0wn1kjMr7fT3ChkoqthfBI3dc3OMhcQm4SUludyipLR7GstGkrLZ6wVdvpTFOGlm9vk8Dz5qWeTZZHlkyOGPXCXNFG0uFBT3Gilo6tm/BMN17c4yFFCThJSj5EkoqS0Zq7VpGyWitbWUFJ0U7Wlodvk8Dz5lS2ZFlkeWT6EdePXW9Yo21XR09bA6nq4Y5oXjDo5GhzT6ioYycXqiVxUlozRM0LpyOZs0dvDHtcHNLZHcCDkdasPLua0ciBYtKeqiSGSKOWN0crGvY4Yc1wyHDsIVZdHqidrXoRir2e6bqZC/5E6EnqhkcwexWo5tyWmpWeHS3roZVp0ZYLVM2aloGmZpy2SUl5afNnkubMq6xaN9DuGNVB6pG+3Qq5OYElmtrrky5uo4flseSKgNw/ljievgTzXfiT5eTXoRuuHNzadTvJaqCevZcJqWKSqY3dZK9ocWjzdneisko8qfQ98OLfM11M0DC4OzlAEAQBAEAQBAEBi3OihuNvqKKoGYp4yx2OwrqEnCSkjmcVKLiygZorlpXUG6HdHW0cngvxweO3HkkL6FOGRX9GYDU6LNFui5NJatotR0zQxwhrWt/O07jxB7W9oWJfjTpfXY2KMiNy+pI1XLJygCAIAgCAIAgCA6TSxwxmSaRkbBzc92APWvUm9jxtLciF62jWS3b0dNI+unHDdgHgg+dx4ezKt1YNs+r6IqWZtUNupXGotcXq+NfE+YUtK4cYIMjP0ncz7h5lp04ddXXdmbbl2W9NkXlQ/9FT45dG34LBe5ux2PdeHoQBAEAQBAEAQBAEBGdZaTp9R0gO8Ia6IfmZ8Z/ld2j4KzjZMqJeq9CtkY6uX1KXuVtuNirhDWxy007DlkgJG9x5tcPxW3CyFsenVGLOudUuvQk1m2lXmgDY65kdfGBzedx/8AUAfeFVswKp9YdC1Xn2R6SWpMLdtOsVQP0ptRSO6w+PeHtaqcsC5bdS5DOqe/Q3cGsdNz/sXmjb6STc+1hQPGuXysnWRU9pIy49QWWX91d7e/6NUw/euHTYvlf8HSure0l/J2dfLQwZfdaFo7TUsH3oqbHtF/wHbWt2v5MaXVenYhl17t58zahrj7AV0se1/Kzx31L5ka+p2gaagHC4dL6KNzvuUkcK+XykUsylfMaOu2q29gc2ht1RUHqMrhG0/E+5Tw4bN/E9CCfEYL4VqRu5bTL7VNc2lbBRtPIxt33D1n8FZhw+qO/UrTz7JbLQitwuVdc5DJcKyepPZK8uA7hy9itwqhD4VoVZ2zl8T1OKC211ylEVBRz1L+yJhOO88h617KyEPieh5Cuc/hWpPbBstqJS2W+1Aij66eE5cfMXch6srPu4itq0aFXD3vNlqRMEcbY28mjA454LJ113NVLRaI7oAgCAIAgCAIAgCAIDgjKAxbjbKK50zqe4U0c8R+a9ucd3Z6l1CcoPWL0OZQjNaSWpAL1srgeXyWWsMJPEQ1GXN7t4cfitGviL2sWvsZ9nD1vW9CIV+hdSULiHW8ztHz6d4eD9/tCuQzKJeehTlh3R8tTR1NFV0mflVLUQY/ixOaPeFPGcZfC9fYglCUd0Ym8wnm0+tdnOhzlo62poeHO8zON9nt4r3qNDMp7ZcKoj5Nb6qXPIshcR7cKOVkFu0SKqb2TNvSaG1JVkFtsfGD1zPaz4nKglmUx+Ymjh3S8iQ2/ZVXPIdcrhTxDyYGl59px8FXnxKPyxLEOHS+aRKrXs40/Rbr54ZKyRvXUPy3+kYB9eVUszrp7PT2LdeFVDy1JVT0sFLE2KmijijbyZG0NA9QVRtvq2Wkktj1AwvD05QBAEAQBAEAQBAEAQBAEAQBAcYCAEA8wgPGSjpZc9LTQvz5UYK65pepzyx9DzFst4ORQ0oPoW/gnPL1HJH0PeOCGL93Exn0WgLxtvc9SS2O+BywvD0YQHKAIAgCAIAgCAIAgCAIAgCAIAgCAIAgCAIAgCAIAgCAIAg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5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sz="3600" dirty="0" err="1" smtClean="0"/>
              <a:t>WordLine</a:t>
            </a:r>
            <a:r>
              <a:rPr lang="en-US" sz="3600" dirty="0" smtClean="0"/>
              <a:t> Driver for Power and </a:t>
            </a:r>
            <a:r>
              <a:rPr lang="en-US" sz="3600" dirty="0" err="1" smtClean="0"/>
              <a:t>Vmax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04367"/>
            <a:ext cx="8991600" cy="457200"/>
          </a:xfrm>
        </p:spPr>
        <p:txBody>
          <a:bodyPr/>
          <a:lstStyle/>
          <a:p>
            <a:pPr marL="777875" lvl="1" indent="-320675"/>
            <a:r>
              <a:rPr lang="en-US" altLang="en-US" dirty="0" smtClean="0"/>
              <a:t>None of the transistors’ gate is exposed to &gt;VCC_WL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5747270" y="535801"/>
            <a:ext cx="2819400" cy="1283548"/>
            <a:chOff x="5747270" y="535801"/>
            <a:chExt cx="2819400" cy="1283548"/>
          </a:xfrm>
        </p:grpSpPr>
        <p:grpSp>
          <p:nvGrpSpPr>
            <p:cNvPr id="79" name="Group 61"/>
            <p:cNvGrpSpPr/>
            <p:nvPr/>
          </p:nvGrpSpPr>
          <p:grpSpPr>
            <a:xfrm>
              <a:off x="6314538" y="1331669"/>
              <a:ext cx="694264" cy="381000"/>
              <a:chOff x="6477000" y="3810000"/>
              <a:chExt cx="694264" cy="38100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6477000" y="3996268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6790264" y="38100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6866464" y="38100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6866464" y="4114800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6866464" y="3886200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6705600" y="39624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7" name="Group 61"/>
            <p:cNvGrpSpPr/>
            <p:nvPr/>
          </p:nvGrpSpPr>
          <p:grpSpPr>
            <a:xfrm flipH="1">
              <a:off x="7228938" y="1331669"/>
              <a:ext cx="694264" cy="381000"/>
              <a:chOff x="6477000" y="3810000"/>
              <a:chExt cx="694264" cy="381000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6477000" y="3996268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6790264" y="38100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6866464" y="38100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6866464" y="4114800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6866464" y="3886200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6705600" y="39624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>
              <a:off x="7237402" y="1636469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008802" y="1636469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983404" y="942202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245869" y="113693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 Box 40"/>
            <p:cNvSpPr txBox="1">
              <a:spLocks noChangeArrowheads="1"/>
            </p:cNvSpPr>
            <p:nvPr/>
          </p:nvSpPr>
          <p:spPr bwMode="auto">
            <a:xfrm>
              <a:off x="6433070" y="535801"/>
              <a:ext cx="1041393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VCC_WL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 flipH="1">
              <a:off x="6924138" y="840601"/>
              <a:ext cx="118533" cy="11746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51"/>
            <p:cNvSpPr txBox="1">
              <a:spLocks noChangeArrowheads="1"/>
            </p:cNvSpPr>
            <p:nvPr/>
          </p:nvSpPr>
          <p:spPr bwMode="auto">
            <a:xfrm>
              <a:off x="5747270" y="1221601"/>
              <a:ext cx="7620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Sleep</a:t>
              </a:r>
              <a:endParaRPr lang="en-US" sz="1400" dirty="0">
                <a:sym typeface="Wingdings" pitchFamily="2" charset="2"/>
              </a:endParaRPr>
            </a:p>
          </p:txBody>
        </p:sp>
        <p:sp>
          <p:nvSpPr>
            <p:cNvPr id="101" name="Text Box 51"/>
            <p:cNvSpPr txBox="1">
              <a:spLocks noChangeArrowheads="1"/>
            </p:cNvSpPr>
            <p:nvPr/>
          </p:nvSpPr>
          <p:spPr bwMode="auto">
            <a:xfrm>
              <a:off x="7499870" y="1221601"/>
              <a:ext cx="10668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/>
                <a:t>Sleep_b</a:t>
              </a:r>
              <a:endParaRPr lang="en-US" sz="1400" dirty="0">
                <a:sym typeface="Wingdings" pitchFamily="2" charset="2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>
              <a:off x="6204470" y="1297801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AutoShape 142"/>
            <p:cNvSpPr>
              <a:spLocks noChangeArrowheads="1"/>
            </p:cNvSpPr>
            <p:nvPr/>
          </p:nvSpPr>
          <p:spPr bwMode="auto">
            <a:xfrm rot="10800000" flipH="1">
              <a:off x="5781135" y="1484069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>
              <a:off x="8109470" y="1289334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AutoShape 142"/>
            <p:cNvSpPr>
              <a:spLocks noChangeArrowheads="1"/>
            </p:cNvSpPr>
            <p:nvPr/>
          </p:nvSpPr>
          <p:spPr bwMode="auto">
            <a:xfrm rot="10800000">
              <a:off x="8321133" y="1467136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H="1">
              <a:off x="7127337" y="1131558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4267201" y="1792254"/>
            <a:ext cx="4876799" cy="3541746"/>
            <a:chOff x="4267201" y="1792254"/>
            <a:chExt cx="4876799" cy="3541746"/>
          </a:xfrm>
        </p:grpSpPr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6661670" y="5026223"/>
              <a:ext cx="1074208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VSS_WL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49"/>
            <p:cNvSpPr txBox="1">
              <a:spLocks noChangeArrowheads="1"/>
            </p:cNvSpPr>
            <p:nvPr/>
          </p:nvSpPr>
          <p:spPr bwMode="auto">
            <a:xfrm>
              <a:off x="7042670" y="2603381"/>
              <a:ext cx="21013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WL [N:0] 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400" dirty="0" smtClean="0"/>
                <a:t>(VSS_WL</a:t>
              </a:r>
              <a:r>
                <a:rPr lang="en-US" sz="1400" dirty="0" smtClean="0">
                  <a:sym typeface="Wingdings" pitchFamily="2" charset="2"/>
                </a:rPr>
                <a:t>  VCC_WL)</a:t>
              </a:r>
              <a:endParaRPr lang="en-US" sz="1400" dirty="0"/>
            </a:p>
          </p:txBody>
        </p:sp>
        <p:sp>
          <p:nvSpPr>
            <p:cNvPr id="16" name="Text Box 51"/>
            <p:cNvSpPr txBox="1">
              <a:spLocks noChangeArrowheads="1"/>
            </p:cNvSpPr>
            <p:nvPr/>
          </p:nvSpPr>
          <p:spPr bwMode="auto">
            <a:xfrm>
              <a:off x="4800601" y="1858704"/>
              <a:ext cx="170867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(VSS </a:t>
              </a:r>
              <a:r>
                <a:rPr lang="en-US" sz="1400" dirty="0" smtClean="0">
                  <a:sym typeface="Wingdings" pitchFamily="2" charset="2"/>
                </a:rPr>
                <a:t> VCC_WL)</a:t>
              </a:r>
              <a:endParaRPr lang="en-US" sz="1400" dirty="0">
                <a:sym typeface="Wingdings" pitchFamily="2" charset="2"/>
              </a:endParaRPr>
            </a:p>
          </p:txBody>
        </p:sp>
        <p:sp>
          <p:nvSpPr>
            <p:cNvPr id="17" name="Text Box 51"/>
            <p:cNvSpPr txBox="1">
              <a:spLocks noChangeArrowheads="1"/>
            </p:cNvSpPr>
            <p:nvPr/>
          </p:nvSpPr>
          <p:spPr bwMode="auto">
            <a:xfrm>
              <a:off x="4985270" y="2420890"/>
              <a:ext cx="14478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ym typeface="Wingdings" pitchFamily="2" charset="2"/>
                </a:rPr>
                <a:t>(VSS  VCC)</a:t>
              </a:r>
              <a:endParaRPr lang="en-US" sz="1400" dirty="0">
                <a:sym typeface="Wingdings" pitchFamily="2" charset="2"/>
              </a:endParaRPr>
            </a:p>
          </p:txBody>
        </p:sp>
        <p:sp>
          <p:nvSpPr>
            <p:cNvPr id="19" name="Text Box 51"/>
            <p:cNvSpPr txBox="1">
              <a:spLocks noChangeArrowheads="1"/>
            </p:cNvSpPr>
            <p:nvPr/>
          </p:nvSpPr>
          <p:spPr bwMode="auto">
            <a:xfrm>
              <a:off x="6052070" y="4196489"/>
              <a:ext cx="17526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(VSS_WL </a:t>
              </a:r>
              <a:r>
                <a:rPr lang="en-US" sz="1400" dirty="0" smtClean="0">
                  <a:sym typeface="Wingdings" pitchFamily="2" charset="2"/>
                </a:rPr>
                <a:t> VCC)</a:t>
              </a:r>
              <a:endParaRPr lang="en-US" sz="1400" dirty="0">
                <a:sym typeface="Wingdings" pitchFamily="2" charset="2"/>
              </a:endParaRPr>
            </a:p>
          </p:txBody>
        </p:sp>
        <p:sp>
          <p:nvSpPr>
            <p:cNvPr id="20" name="Oval 35"/>
            <p:cNvSpPr>
              <a:spLocks noChangeArrowheads="1"/>
            </p:cNvSpPr>
            <p:nvPr/>
          </p:nvSpPr>
          <p:spPr bwMode="auto">
            <a:xfrm flipH="1">
              <a:off x="7067009" y="4950028"/>
              <a:ext cx="118533" cy="11746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51"/>
            <p:cNvSpPr txBox="1">
              <a:spLocks noChangeArrowheads="1"/>
            </p:cNvSpPr>
            <p:nvPr/>
          </p:nvSpPr>
          <p:spPr bwMode="auto">
            <a:xfrm>
              <a:off x="4267201" y="4218800"/>
              <a:ext cx="178487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ym typeface="Wingdings" pitchFamily="2" charset="2"/>
                </a:rPr>
                <a:t> (VSS_WL  VCC)</a:t>
              </a:r>
              <a:r>
                <a:rPr lang="en-US" sz="1400" dirty="0" smtClean="0"/>
                <a:t> </a:t>
              </a:r>
              <a:endParaRPr lang="en-US" sz="1400" dirty="0">
                <a:sym typeface="Wingdings" pitchFamily="2" charset="2"/>
              </a:endParaRPr>
            </a:p>
          </p:txBody>
        </p:sp>
        <p:grpSp>
          <p:nvGrpSpPr>
            <p:cNvPr id="22" name="Group 52"/>
            <p:cNvGrpSpPr/>
            <p:nvPr/>
          </p:nvGrpSpPr>
          <p:grpSpPr>
            <a:xfrm>
              <a:off x="5671070" y="4006836"/>
              <a:ext cx="618064" cy="381000"/>
              <a:chOff x="4953000" y="3589867"/>
              <a:chExt cx="618064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4953000" y="3776135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190064" y="3589867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266264" y="3589867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5266264" y="3894667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266264" y="3666067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61"/>
            <p:cNvGrpSpPr/>
            <p:nvPr/>
          </p:nvGrpSpPr>
          <p:grpSpPr>
            <a:xfrm>
              <a:off x="6433070" y="2014081"/>
              <a:ext cx="694264" cy="381000"/>
              <a:chOff x="6477000" y="3810000"/>
              <a:chExt cx="694264" cy="381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477000" y="3996268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790264" y="38100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6866464" y="38100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6866464" y="4114800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6866464" y="3886200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6705600" y="39624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61"/>
            <p:cNvGrpSpPr/>
            <p:nvPr/>
          </p:nvGrpSpPr>
          <p:grpSpPr>
            <a:xfrm>
              <a:off x="6433070" y="2517001"/>
              <a:ext cx="694264" cy="381000"/>
              <a:chOff x="6477000" y="3810000"/>
              <a:chExt cx="694264" cy="381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6477000" y="3996268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790264" y="38100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6866464" y="38100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6866464" y="4114800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6866464" y="3886200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6705600" y="39624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7118870" y="2318881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6238338" y="1971746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utoShape 142"/>
            <p:cNvSpPr>
              <a:spLocks noChangeArrowheads="1"/>
            </p:cNvSpPr>
            <p:nvPr/>
          </p:nvSpPr>
          <p:spPr bwMode="auto">
            <a:xfrm rot="10800000" flipH="1">
              <a:off x="5815003" y="2158014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6246805" y="2470433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utoShape 142"/>
            <p:cNvSpPr>
              <a:spLocks noChangeArrowheads="1"/>
            </p:cNvSpPr>
            <p:nvPr/>
          </p:nvSpPr>
          <p:spPr bwMode="auto">
            <a:xfrm rot="10800000" flipH="1">
              <a:off x="5823470" y="2656701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118870" y="2821801"/>
              <a:ext cx="0" cy="5486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7530350" y="2715121"/>
              <a:ext cx="0" cy="82296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35"/>
            <p:cNvSpPr>
              <a:spLocks noChangeArrowheads="1"/>
            </p:cNvSpPr>
            <p:nvPr/>
          </p:nvSpPr>
          <p:spPr bwMode="auto">
            <a:xfrm flipH="1">
              <a:off x="7078229" y="3084269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280670" y="3900156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5518670" y="3956037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utoShape 142"/>
            <p:cNvSpPr>
              <a:spLocks noChangeArrowheads="1"/>
            </p:cNvSpPr>
            <p:nvPr/>
          </p:nvSpPr>
          <p:spPr bwMode="auto">
            <a:xfrm rot="10800000" flipH="1">
              <a:off x="5095335" y="4142305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272203" y="4311636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100242" y="3073811"/>
              <a:ext cx="0" cy="16459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2"/>
            <p:cNvGrpSpPr/>
            <p:nvPr/>
          </p:nvGrpSpPr>
          <p:grpSpPr>
            <a:xfrm>
              <a:off x="7322072" y="3998369"/>
              <a:ext cx="618064" cy="381000"/>
              <a:chOff x="4953000" y="3589867"/>
              <a:chExt cx="618064" cy="3810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4953000" y="3776135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5190064" y="3589867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266264" y="3589867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5266264" y="3894667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5266264" y="3666067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>
              <a:off x="7931672" y="3891689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7169672" y="3947570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utoShape 142"/>
            <p:cNvSpPr>
              <a:spLocks noChangeArrowheads="1"/>
            </p:cNvSpPr>
            <p:nvPr/>
          </p:nvSpPr>
          <p:spPr bwMode="auto">
            <a:xfrm rot="10800000" flipH="1">
              <a:off x="6746337" y="4133838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7923205" y="4303169"/>
              <a:ext cx="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095163" y="3932333"/>
              <a:ext cx="0" cy="16459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118870" y="4758681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35"/>
            <p:cNvSpPr>
              <a:spLocks noChangeArrowheads="1"/>
            </p:cNvSpPr>
            <p:nvPr/>
          </p:nvSpPr>
          <p:spPr bwMode="auto">
            <a:xfrm flipH="1">
              <a:off x="7078229" y="3857824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142"/>
            <p:cNvSpPr>
              <a:spLocks noChangeArrowheads="1"/>
            </p:cNvSpPr>
            <p:nvPr/>
          </p:nvSpPr>
          <p:spPr bwMode="auto">
            <a:xfrm rot="10800000" flipH="1">
              <a:off x="7940136" y="3075802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118870" y="182273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7131569" y="1716901"/>
              <a:ext cx="0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35"/>
            <p:cNvSpPr>
              <a:spLocks noChangeArrowheads="1"/>
            </p:cNvSpPr>
            <p:nvPr/>
          </p:nvSpPr>
          <p:spPr bwMode="auto">
            <a:xfrm flipH="1">
              <a:off x="7081617" y="1792254"/>
              <a:ext cx="91440" cy="914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" name="Group 52"/>
            <p:cNvGrpSpPr/>
            <p:nvPr/>
          </p:nvGrpSpPr>
          <p:grpSpPr>
            <a:xfrm>
              <a:off x="6517737" y="3299023"/>
              <a:ext cx="618064" cy="381000"/>
              <a:chOff x="4953000" y="3589867"/>
              <a:chExt cx="618064" cy="3810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4953000" y="3776135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5190064" y="3589867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5266264" y="3589867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5266264" y="3894667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5266264" y="3666067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>
              <a:off x="7118870" y="358350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517737" y="3302411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6399205" y="3302411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Straight Arrow Connector 142"/>
          <p:cNvCxnSpPr/>
          <p:nvPr/>
        </p:nvCxnSpPr>
        <p:spPr>
          <a:xfrm flipV="1">
            <a:off x="1447800" y="2819400"/>
            <a:ext cx="3657600" cy="228600"/>
          </a:xfrm>
          <a:prstGeom prst="straightConnector1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Subtitle 2"/>
          <p:cNvSpPr txBox="1">
            <a:spLocks/>
          </p:cNvSpPr>
          <p:nvPr/>
        </p:nvSpPr>
        <p:spPr>
          <a:xfrm>
            <a:off x="0" y="6096000"/>
            <a:ext cx="8991600" cy="457200"/>
          </a:xfrm>
          <a:prstGeom prst="rect">
            <a:avLst/>
          </a:prstGeom>
        </p:spPr>
        <p:txBody>
          <a:bodyPr/>
          <a:lstStyle/>
          <a:p>
            <a:pPr marL="777875" marR="0" lvl="1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 Sleep/Wakeup between VCC/VCC_WL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76200" y="1332131"/>
            <a:ext cx="4267200" cy="3029795"/>
            <a:chOff x="0" y="1332131"/>
            <a:chExt cx="4267200" cy="3029795"/>
          </a:xfrm>
        </p:grpSpPr>
        <p:cxnSp>
          <p:nvCxnSpPr>
            <p:cNvPr id="116" name="Straight Connector 115"/>
            <p:cNvCxnSpPr/>
            <p:nvPr/>
          </p:nvCxnSpPr>
          <p:spPr bwMode="auto">
            <a:xfrm>
              <a:off x="2299362" y="3435971"/>
              <a:ext cx="5392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5400000" flipH="1" flipV="1">
              <a:off x="2741477" y="3344699"/>
              <a:ext cx="1903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2277058" y="3264646"/>
              <a:ext cx="0" cy="1097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2825569" y="3246037"/>
              <a:ext cx="5392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3362776" y="3433241"/>
              <a:ext cx="527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>
              <a:off x="2889927" y="3175005"/>
              <a:ext cx="4188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3099941" y="2912934"/>
              <a:ext cx="0" cy="2455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891051" y="2172983"/>
              <a:ext cx="0" cy="127317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644984" y="2175540"/>
              <a:ext cx="4965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640407" y="2056720"/>
              <a:ext cx="510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 bwMode="auto">
            <a:xfrm rot="5400000">
              <a:off x="3779248" y="1936924"/>
              <a:ext cx="2289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rot="5400000" flipH="1" flipV="1">
              <a:off x="3273044" y="3337034"/>
              <a:ext cx="1903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293"/>
            <p:cNvGrpSpPr/>
            <p:nvPr/>
          </p:nvGrpSpPr>
          <p:grpSpPr>
            <a:xfrm>
              <a:off x="1955416" y="2325792"/>
              <a:ext cx="724396" cy="293749"/>
              <a:chOff x="7848600" y="3243654"/>
              <a:chExt cx="454222" cy="186457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7848600" y="3430111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8001000" y="3243654"/>
                <a:ext cx="76200" cy="1864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074222" y="3244835"/>
                <a:ext cx="228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1724747" y="2606349"/>
              <a:ext cx="1218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VSS_WL</a:t>
              </a:r>
              <a:r>
                <a:rPr lang="en-US" sz="1400" b="1" baseline="-25000" dirty="0" smtClean="0"/>
                <a:t> </a:t>
              </a:r>
              <a:r>
                <a:rPr lang="en-US" sz="1400" b="1" dirty="0"/>
                <a:t>&lt; </a:t>
              </a:r>
              <a:r>
                <a:rPr lang="en-US" sz="1400" b="1" dirty="0" smtClean="0"/>
                <a:t>VSS</a:t>
              </a:r>
              <a:endParaRPr lang="en-US" sz="1400" b="1" baseline="-25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57789" y="2080787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45656" y="1332131"/>
              <a:ext cx="72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Plate </a:t>
              </a:r>
              <a:endParaRPr lang="en-US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 rot="16200000">
              <a:off x="1993555" y="3739971"/>
              <a:ext cx="801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Bitline</a:t>
              </a:r>
              <a:endParaRPr lang="en-US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663956" y="3429000"/>
              <a:ext cx="10197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Access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T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ransistor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079547" y="1834051"/>
              <a:ext cx="6447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MIM </a:t>
              </a:r>
            </a:p>
            <a:p>
              <a:pPr algn="ctr"/>
              <a:r>
                <a:rPr lang="en-US" sz="1600" b="1" dirty="0" smtClean="0"/>
                <a:t>COB</a:t>
              </a:r>
            </a:p>
          </p:txBody>
        </p:sp>
        <p:sp>
          <p:nvSpPr>
            <p:cNvPr id="138" name="Oval 137"/>
            <p:cNvSpPr/>
            <p:nvPr/>
          </p:nvSpPr>
          <p:spPr>
            <a:xfrm>
              <a:off x="3829303" y="3377088"/>
              <a:ext cx="105919" cy="10672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2224480" y="3381046"/>
              <a:ext cx="105919" cy="10672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76400" y="2086341"/>
              <a:ext cx="1267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VCC_WL &gt; VCC</a:t>
              </a:r>
              <a:endParaRPr lang="en-US" sz="1400" b="1" baseline="-25000" dirty="0"/>
            </a:p>
          </p:txBody>
        </p:sp>
        <p:pic>
          <p:nvPicPr>
            <p:cNvPr id="14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944" y="2644582"/>
              <a:ext cx="999130" cy="529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2" name="Straight Connector 141"/>
            <p:cNvCxnSpPr/>
            <p:nvPr/>
          </p:nvCxnSpPr>
          <p:spPr>
            <a:xfrm flipV="1">
              <a:off x="1725304" y="2900478"/>
              <a:ext cx="137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3806956" y="1676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6200" y="2447925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Adr</a:t>
              </a:r>
              <a:r>
                <a:rPr lang="en-US" sz="1600" dirty="0" smtClean="0"/>
                <a:t> [i:0]</a:t>
              </a:r>
              <a:endParaRPr lang="en-US" sz="16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0" y="2714625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WLen</a:t>
              </a:r>
              <a:r>
                <a:rPr lang="en-US" sz="1600" dirty="0" smtClean="0"/>
                <a:t> [j:0]</a:t>
              </a:r>
              <a:endParaRPr lang="en-US" sz="1600" dirty="0"/>
            </a:p>
          </p:txBody>
        </p:sp>
      </p:grpSp>
      <p:sp>
        <p:nvSpPr>
          <p:cNvPr id="150" name="Subtitle 2"/>
          <p:cNvSpPr txBox="1">
            <a:spLocks/>
          </p:cNvSpPr>
          <p:nvPr/>
        </p:nvSpPr>
        <p:spPr>
          <a:xfrm>
            <a:off x="0" y="5276850"/>
            <a:ext cx="9144000" cy="5334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NOR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Wordline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Driver is used for simplicity and 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5" grpId="0"/>
      <p:bldP spid="1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sz="3600" dirty="0" smtClean="0"/>
              <a:t>Area Efficient Column-IO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1676400"/>
            <a:ext cx="5257800" cy="8382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  ½-VCC Small Signal Sensing at Local </a:t>
            </a:r>
            <a:r>
              <a:rPr lang="en-US" altLang="en-US" sz="2400" dirty="0" err="1" smtClean="0"/>
              <a:t>Bitline</a:t>
            </a:r>
            <a:endParaRPr lang="en-US" altLang="en-US" sz="2400" dirty="0" smtClean="0"/>
          </a:p>
        </p:txBody>
      </p:sp>
      <p:sp>
        <p:nvSpPr>
          <p:cNvPr id="276" name="Up-Down Arrow 275"/>
          <p:cNvSpPr/>
          <p:nvPr/>
        </p:nvSpPr>
        <p:spPr>
          <a:xfrm>
            <a:off x="1752600" y="1409303"/>
            <a:ext cx="199725" cy="3240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/>
          <p:cNvSpPr txBox="1"/>
          <p:nvPr/>
        </p:nvSpPr>
        <p:spPr>
          <a:xfrm rot="16200000">
            <a:off x="1375834" y="898641"/>
            <a:ext cx="94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GBL[j]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 rot="16200000">
            <a:off x="530476" y="810347"/>
            <a:ext cx="92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rGBL</a:t>
            </a:r>
            <a:r>
              <a:rPr lang="en-US" dirty="0" smtClean="0">
                <a:solidFill>
                  <a:srgbClr val="FF0000"/>
                </a:solidFill>
              </a:rPr>
              <a:t>[j]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48" name="Group 347"/>
          <p:cNvGrpSpPr/>
          <p:nvPr/>
        </p:nvGrpSpPr>
        <p:grpSpPr>
          <a:xfrm>
            <a:off x="1028300" y="3172325"/>
            <a:ext cx="2553100" cy="1856875"/>
            <a:chOff x="1028300" y="3172325"/>
            <a:chExt cx="2553100" cy="1856875"/>
          </a:xfrm>
        </p:grpSpPr>
        <p:grpSp>
          <p:nvGrpSpPr>
            <p:cNvPr id="200" name="Group 69"/>
            <p:cNvGrpSpPr>
              <a:grpSpLocks/>
            </p:cNvGrpSpPr>
            <p:nvPr/>
          </p:nvGrpSpPr>
          <p:grpSpPr bwMode="auto">
            <a:xfrm flipH="1">
              <a:off x="1219200" y="4114800"/>
              <a:ext cx="152400" cy="457200"/>
              <a:chOff x="2592" y="2841"/>
              <a:chExt cx="144" cy="288"/>
            </a:xfrm>
          </p:grpSpPr>
          <p:sp>
            <p:nvSpPr>
              <p:cNvPr id="201" name="Freeform 70"/>
              <p:cNvSpPr>
                <a:spLocks/>
              </p:cNvSpPr>
              <p:nvPr/>
            </p:nvSpPr>
            <p:spPr bwMode="auto">
              <a:xfrm>
                <a:off x="2640" y="2841"/>
                <a:ext cx="96" cy="288"/>
              </a:xfrm>
              <a:custGeom>
                <a:avLst/>
                <a:gdLst>
                  <a:gd name="T0" fmla="*/ 1 w 192"/>
                  <a:gd name="T1" fmla="*/ 0 h 576"/>
                  <a:gd name="T2" fmla="*/ 1 w 192"/>
                  <a:gd name="T3" fmla="*/ 1 h 576"/>
                  <a:gd name="T4" fmla="*/ 0 w 192"/>
                  <a:gd name="T5" fmla="*/ 1 h 576"/>
                  <a:gd name="T6" fmla="*/ 0 w 192"/>
                  <a:gd name="T7" fmla="*/ 1 h 576"/>
                  <a:gd name="T8" fmla="*/ 1 w 192"/>
                  <a:gd name="T9" fmla="*/ 1 h 576"/>
                  <a:gd name="T10" fmla="*/ 1 w 192"/>
                  <a:gd name="T11" fmla="*/ 1 h 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2"/>
                  <a:gd name="T19" fmla="*/ 0 h 576"/>
                  <a:gd name="T20" fmla="*/ 192 w 192"/>
                  <a:gd name="T21" fmla="*/ 576 h 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2" h="576">
                    <a:moveTo>
                      <a:pt x="192" y="0"/>
                    </a:moveTo>
                    <a:lnTo>
                      <a:pt x="192" y="192"/>
                    </a:lnTo>
                    <a:lnTo>
                      <a:pt x="0" y="192"/>
                    </a:lnTo>
                    <a:lnTo>
                      <a:pt x="0" y="384"/>
                    </a:lnTo>
                    <a:lnTo>
                      <a:pt x="192" y="384"/>
                    </a:lnTo>
                    <a:lnTo>
                      <a:pt x="192" y="57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71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2" name="Line 81"/>
            <p:cNvSpPr>
              <a:spLocks noChangeShapeType="1"/>
            </p:cNvSpPr>
            <p:nvPr/>
          </p:nvSpPr>
          <p:spPr bwMode="auto">
            <a:xfrm>
              <a:off x="1219200" y="3676050"/>
              <a:ext cx="822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Line 82"/>
            <p:cNvSpPr>
              <a:spLocks noChangeShapeType="1"/>
            </p:cNvSpPr>
            <p:nvPr/>
          </p:nvSpPr>
          <p:spPr bwMode="auto">
            <a:xfrm>
              <a:off x="1552875" y="390465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87"/>
            <p:cNvSpPr>
              <a:spLocks noChangeShapeType="1"/>
            </p:cNvSpPr>
            <p:nvPr/>
          </p:nvSpPr>
          <p:spPr bwMode="auto">
            <a:xfrm flipH="1" flipV="1">
              <a:off x="1457425" y="3904650"/>
              <a:ext cx="9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9" name="Group 88"/>
            <p:cNvGrpSpPr>
              <a:grpSpLocks/>
            </p:cNvGrpSpPr>
            <p:nvPr/>
          </p:nvGrpSpPr>
          <p:grpSpPr bwMode="auto">
            <a:xfrm rot="10800000">
              <a:off x="1628275" y="3304675"/>
              <a:ext cx="181275" cy="381000"/>
              <a:chOff x="2523" y="2841"/>
              <a:chExt cx="213" cy="288"/>
            </a:xfrm>
          </p:grpSpPr>
          <p:sp>
            <p:nvSpPr>
              <p:cNvPr id="220" name="Oval 89"/>
              <p:cNvSpPr>
                <a:spLocks noChangeArrowheads="1"/>
              </p:cNvSpPr>
              <p:nvPr/>
            </p:nvSpPr>
            <p:spPr bwMode="auto">
              <a:xfrm>
                <a:off x="2523" y="2950"/>
                <a:ext cx="69" cy="6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1" name="Group 90"/>
              <p:cNvGrpSpPr>
                <a:grpSpLocks/>
              </p:cNvGrpSpPr>
              <p:nvPr/>
            </p:nvGrpSpPr>
            <p:grpSpPr bwMode="auto">
              <a:xfrm>
                <a:off x="2592" y="2841"/>
                <a:ext cx="144" cy="288"/>
                <a:chOff x="2592" y="2841"/>
                <a:chExt cx="144" cy="288"/>
              </a:xfrm>
            </p:grpSpPr>
            <p:sp>
              <p:nvSpPr>
                <p:cNvPr id="222" name="Freeform 91"/>
                <p:cNvSpPr>
                  <a:spLocks/>
                </p:cNvSpPr>
                <p:nvPr/>
              </p:nvSpPr>
              <p:spPr bwMode="auto">
                <a:xfrm>
                  <a:off x="2640" y="2841"/>
                  <a:ext cx="96" cy="288"/>
                </a:xfrm>
                <a:custGeom>
                  <a:avLst/>
                  <a:gdLst>
                    <a:gd name="T0" fmla="*/ 1 w 192"/>
                    <a:gd name="T1" fmla="*/ 0 h 576"/>
                    <a:gd name="T2" fmla="*/ 1 w 192"/>
                    <a:gd name="T3" fmla="*/ 1 h 576"/>
                    <a:gd name="T4" fmla="*/ 0 w 192"/>
                    <a:gd name="T5" fmla="*/ 1 h 576"/>
                    <a:gd name="T6" fmla="*/ 0 w 192"/>
                    <a:gd name="T7" fmla="*/ 1 h 576"/>
                    <a:gd name="T8" fmla="*/ 1 w 192"/>
                    <a:gd name="T9" fmla="*/ 1 h 576"/>
                    <a:gd name="T10" fmla="*/ 1 w 192"/>
                    <a:gd name="T11" fmla="*/ 1 h 5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2"/>
                    <a:gd name="T19" fmla="*/ 0 h 576"/>
                    <a:gd name="T20" fmla="*/ 192 w 192"/>
                    <a:gd name="T21" fmla="*/ 576 h 5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2" h="576">
                      <a:moveTo>
                        <a:pt x="192" y="0"/>
                      </a:moveTo>
                      <a:lnTo>
                        <a:pt x="192" y="192"/>
                      </a:lnTo>
                      <a:lnTo>
                        <a:pt x="0" y="192"/>
                      </a:lnTo>
                      <a:lnTo>
                        <a:pt x="0" y="384"/>
                      </a:lnTo>
                      <a:lnTo>
                        <a:pt x="192" y="384"/>
                      </a:lnTo>
                      <a:lnTo>
                        <a:pt x="192" y="576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92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0" cy="11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7" name="Line 96"/>
            <p:cNvSpPr>
              <a:spLocks noChangeShapeType="1"/>
            </p:cNvSpPr>
            <p:nvPr/>
          </p:nvSpPr>
          <p:spPr bwMode="auto">
            <a:xfrm flipH="1">
              <a:off x="1532020" y="33046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AutoShape 97"/>
            <p:cNvSpPr>
              <a:spLocks noChangeArrowheads="1"/>
            </p:cNvSpPr>
            <p:nvPr/>
          </p:nvSpPr>
          <p:spPr bwMode="auto">
            <a:xfrm rot="10800000">
              <a:off x="1580950" y="4933750"/>
              <a:ext cx="152400" cy="76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100"/>
            <p:cNvSpPr>
              <a:spLocks noChangeShapeType="1"/>
            </p:cNvSpPr>
            <p:nvPr/>
          </p:nvSpPr>
          <p:spPr bwMode="auto">
            <a:xfrm flipH="1" flipV="1">
              <a:off x="1558490" y="4065875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Text Box 106"/>
            <p:cNvSpPr txBox="1">
              <a:spLocks noChangeArrowheads="1"/>
            </p:cNvSpPr>
            <p:nvPr/>
          </p:nvSpPr>
          <p:spPr bwMode="auto">
            <a:xfrm>
              <a:off x="2514600" y="4457300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0000"/>
                  </a:solidFill>
                </a:rPr>
                <a:t>Sense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8" name="Line 107"/>
            <p:cNvSpPr>
              <a:spLocks noChangeShapeType="1"/>
            </p:cNvSpPr>
            <p:nvPr/>
          </p:nvSpPr>
          <p:spPr bwMode="auto">
            <a:xfrm>
              <a:off x="1799925" y="4762100"/>
              <a:ext cx="10366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AutoShape 142"/>
            <p:cNvSpPr>
              <a:spLocks noChangeArrowheads="1"/>
            </p:cNvSpPr>
            <p:nvPr/>
          </p:nvSpPr>
          <p:spPr bwMode="auto">
            <a:xfrm rot="10800000">
              <a:off x="2819400" y="4724400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1143000" y="3200400"/>
              <a:ext cx="990600" cy="182880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6" name="Group 88"/>
            <p:cNvGrpSpPr>
              <a:grpSpLocks/>
            </p:cNvGrpSpPr>
            <p:nvPr/>
          </p:nvGrpSpPr>
          <p:grpSpPr bwMode="auto">
            <a:xfrm rot="10800000">
              <a:off x="1220000" y="3666425"/>
              <a:ext cx="228600" cy="457200"/>
              <a:chOff x="2523" y="2841"/>
              <a:chExt cx="213" cy="288"/>
            </a:xfrm>
          </p:grpSpPr>
          <p:sp>
            <p:nvSpPr>
              <p:cNvPr id="287" name="Oval 89"/>
              <p:cNvSpPr>
                <a:spLocks noChangeArrowheads="1"/>
              </p:cNvSpPr>
              <p:nvPr/>
            </p:nvSpPr>
            <p:spPr bwMode="auto">
              <a:xfrm>
                <a:off x="2523" y="2950"/>
                <a:ext cx="69" cy="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8" name="Group 90"/>
              <p:cNvGrpSpPr>
                <a:grpSpLocks/>
              </p:cNvGrpSpPr>
              <p:nvPr/>
            </p:nvGrpSpPr>
            <p:grpSpPr bwMode="auto">
              <a:xfrm>
                <a:off x="2592" y="2841"/>
                <a:ext cx="144" cy="288"/>
                <a:chOff x="2592" y="2841"/>
                <a:chExt cx="144" cy="288"/>
              </a:xfrm>
            </p:grpSpPr>
            <p:sp>
              <p:nvSpPr>
                <p:cNvPr id="289" name="Freeform 91"/>
                <p:cNvSpPr>
                  <a:spLocks/>
                </p:cNvSpPr>
                <p:nvPr/>
              </p:nvSpPr>
              <p:spPr bwMode="auto">
                <a:xfrm>
                  <a:off x="2640" y="2841"/>
                  <a:ext cx="96" cy="288"/>
                </a:xfrm>
                <a:custGeom>
                  <a:avLst/>
                  <a:gdLst>
                    <a:gd name="T0" fmla="*/ 1 w 192"/>
                    <a:gd name="T1" fmla="*/ 0 h 576"/>
                    <a:gd name="T2" fmla="*/ 1 w 192"/>
                    <a:gd name="T3" fmla="*/ 1 h 576"/>
                    <a:gd name="T4" fmla="*/ 0 w 192"/>
                    <a:gd name="T5" fmla="*/ 1 h 576"/>
                    <a:gd name="T6" fmla="*/ 0 w 192"/>
                    <a:gd name="T7" fmla="*/ 1 h 576"/>
                    <a:gd name="T8" fmla="*/ 1 w 192"/>
                    <a:gd name="T9" fmla="*/ 1 h 576"/>
                    <a:gd name="T10" fmla="*/ 1 w 192"/>
                    <a:gd name="T11" fmla="*/ 1 h 5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2"/>
                    <a:gd name="T19" fmla="*/ 0 h 576"/>
                    <a:gd name="T20" fmla="*/ 192 w 192"/>
                    <a:gd name="T21" fmla="*/ 576 h 5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2" h="576">
                      <a:moveTo>
                        <a:pt x="192" y="0"/>
                      </a:moveTo>
                      <a:lnTo>
                        <a:pt x="192" y="192"/>
                      </a:lnTo>
                      <a:lnTo>
                        <a:pt x="0" y="192"/>
                      </a:lnTo>
                      <a:lnTo>
                        <a:pt x="0" y="384"/>
                      </a:lnTo>
                      <a:lnTo>
                        <a:pt x="192" y="384"/>
                      </a:lnTo>
                      <a:lnTo>
                        <a:pt x="192" y="576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92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0" cy="1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1" name="Line 87"/>
            <p:cNvSpPr>
              <a:spLocks noChangeShapeType="1"/>
            </p:cNvSpPr>
            <p:nvPr/>
          </p:nvSpPr>
          <p:spPr bwMode="auto">
            <a:xfrm flipH="1" flipV="1">
              <a:off x="1379620" y="43522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2" name="Group 88"/>
            <p:cNvGrpSpPr>
              <a:grpSpLocks/>
            </p:cNvGrpSpPr>
            <p:nvPr/>
          </p:nvGrpSpPr>
          <p:grpSpPr bwMode="auto">
            <a:xfrm>
              <a:off x="1825854" y="3666425"/>
              <a:ext cx="228600" cy="457200"/>
              <a:chOff x="2523" y="2841"/>
              <a:chExt cx="213" cy="288"/>
            </a:xfrm>
          </p:grpSpPr>
          <p:sp>
            <p:nvSpPr>
              <p:cNvPr id="293" name="Oval 89"/>
              <p:cNvSpPr>
                <a:spLocks noChangeArrowheads="1"/>
              </p:cNvSpPr>
              <p:nvPr/>
            </p:nvSpPr>
            <p:spPr bwMode="auto">
              <a:xfrm>
                <a:off x="2523" y="2950"/>
                <a:ext cx="69" cy="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4" name="Group 90"/>
              <p:cNvGrpSpPr>
                <a:grpSpLocks/>
              </p:cNvGrpSpPr>
              <p:nvPr/>
            </p:nvGrpSpPr>
            <p:grpSpPr bwMode="auto">
              <a:xfrm>
                <a:off x="2592" y="2841"/>
                <a:ext cx="144" cy="288"/>
                <a:chOff x="2592" y="2841"/>
                <a:chExt cx="144" cy="288"/>
              </a:xfrm>
            </p:grpSpPr>
            <p:sp>
              <p:nvSpPr>
                <p:cNvPr id="295" name="Freeform 91"/>
                <p:cNvSpPr>
                  <a:spLocks/>
                </p:cNvSpPr>
                <p:nvPr/>
              </p:nvSpPr>
              <p:spPr bwMode="auto">
                <a:xfrm flipV="1">
                  <a:off x="2640" y="2841"/>
                  <a:ext cx="96" cy="288"/>
                </a:xfrm>
                <a:custGeom>
                  <a:avLst/>
                  <a:gdLst>
                    <a:gd name="T0" fmla="*/ 1 w 192"/>
                    <a:gd name="T1" fmla="*/ 0 h 576"/>
                    <a:gd name="T2" fmla="*/ 1 w 192"/>
                    <a:gd name="T3" fmla="*/ 1 h 576"/>
                    <a:gd name="T4" fmla="*/ 0 w 192"/>
                    <a:gd name="T5" fmla="*/ 1 h 576"/>
                    <a:gd name="T6" fmla="*/ 0 w 192"/>
                    <a:gd name="T7" fmla="*/ 1 h 576"/>
                    <a:gd name="T8" fmla="*/ 1 w 192"/>
                    <a:gd name="T9" fmla="*/ 1 h 576"/>
                    <a:gd name="T10" fmla="*/ 1 w 192"/>
                    <a:gd name="T11" fmla="*/ 1 h 5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2"/>
                    <a:gd name="T19" fmla="*/ 0 h 576"/>
                    <a:gd name="T20" fmla="*/ 192 w 192"/>
                    <a:gd name="T21" fmla="*/ 576 h 5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2" h="576">
                      <a:moveTo>
                        <a:pt x="192" y="0"/>
                      </a:moveTo>
                      <a:lnTo>
                        <a:pt x="192" y="192"/>
                      </a:lnTo>
                      <a:lnTo>
                        <a:pt x="0" y="192"/>
                      </a:lnTo>
                      <a:lnTo>
                        <a:pt x="0" y="384"/>
                      </a:lnTo>
                      <a:lnTo>
                        <a:pt x="192" y="384"/>
                      </a:lnTo>
                      <a:lnTo>
                        <a:pt x="192" y="576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92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0" cy="1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2" name="Group 90"/>
            <p:cNvGrpSpPr>
              <a:grpSpLocks/>
            </p:cNvGrpSpPr>
            <p:nvPr/>
          </p:nvGrpSpPr>
          <p:grpSpPr bwMode="auto">
            <a:xfrm>
              <a:off x="1893229" y="4114000"/>
              <a:ext cx="154546" cy="457200"/>
              <a:chOff x="2592" y="2841"/>
              <a:chExt cx="144" cy="288"/>
            </a:xfrm>
          </p:grpSpPr>
          <p:sp>
            <p:nvSpPr>
              <p:cNvPr id="303" name="Freeform 91"/>
              <p:cNvSpPr>
                <a:spLocks/>
              </p:cNvSpPr>
              <p:nvPr/>
            </p:nvSpPr>
            <p:spPr bwMode="auto">
              <a:xfrm flipV="1">
                <a:off x="2640" y="2841"/>
                <a:ext cx="96" cy="288"/>
              </a:xfrm>
              <a:custGeom>
                <a:avLst/>
                <a:gdLst>
                  <a:gd name="T0" fmla="*/ 1 w 192"/>
                  <a:gd name="T1" fmla="*/ 0 h 576"/>
                  <a:gd name="T2" fmla="*/ 1 w 192"/>
                  <a:gd name="T3" fmla="*/ 1 h 576"/>
                  <a:gd name="T4" fmla="*/ 0 w 192"/>
                  <a:gd name="T5" fmla="*/ 1 h 576"/>
                  <a:gd name="T6" fmla="*/ 0 w 192"/>
                  <a:gd name="T7" fmla="*/ 1 h 576"/>
                  <a:gd name="T8" fmla="*/ 1 w 192"/>
                  <a:gd name="T9" fmla="*/ 1 h 576"/>
                  <a:gd name="T10" fmla="*/ 1 w 192"/>
                  <a:gd name="T11" fmla="*/ 1 h 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2"/>
                  <a:gd name="T19" fmla="*/ 0 h 576"/>
                  <a:gd name="T20" fmla="*/ 192 w 192"/>
                  <a:gd name="T21" fmla="*/ 576 h 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2" h="576">
                    <a:moveTo>
                      <a:pt x="192" y="0"/>
                    </a:moveTo>
                    <a:lnTo>
                      <a:pt x="192" y="192"/>
                    </a:lnTo>
                    <a:lnTo>
                      <a:pt x="0" y="192"/>
                    </a:lnTo>
                    <a:lnTo>
                      <a:pt x="0" y="384"/>
                    </a:lnTo>
                    <a:lnTo>
                      <a:pt x="192" y="384"/>
                    </a:lnTo>
                    <a:lnTo>
                      <a:pt x="192" y="57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92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5" name="Line 87"/>
            <p:cNvSpPr>
              <a:spLocks noChangeShapeType="1"/>
            </p:cNvSpPr>
            <p:nvPr/>
          </p:nvSpPr>
          <p:spPr bwMode="auto">
            <a:xfrm flipH="1" flipV="1">
              <a:off x="1737360" y="3895025"/>
              <a:ext cx="9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Line 87"/>
            <p:cNvSpPr>
              <a:spLocks noChangeShapeType="1"/>
            </p:cNvSpPr>
            <p:nvPr/>
          </p:nvSpPr>
          <p:spPr bwMode="auto">
            <a:xfrm flipH="1" flipV="1">
              <a:off x="1722120" y="4342600"/>
              <a:ext cx="1554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Line 82"/>
            <p:cNvSpPr>
              <a:spLocks noChangeShapeType="1"/>
            </p:cNvSpPr>
            <p:nvPr/>
          </p:nvSpPr>
          <p:spPr bwMode="auto">
            <a:xfrm>
              <a:off x="1733350" y="3895025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Line 81"/>
            <p:cNvSpPr>
              <a:spLocks noChangeShapeType="1"/>
            </p:cNvSpPr>
            <p:nvPr/>
          </p:nvSpPr>
          <p:spPr bwMode="auto">
            <a:xfrm>
              <a:off x="1219200" y="4571200"/>
              <a:ext cx="822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" name="Group 69"/>
            <p:cNvGrpSpPr>
              <a:grpSpLocks/>
            </p:cNvGrpSpPr>
            <p:nvPr/>
          </p:nvGrpSpPr>
          <p:grpSpPr bwMode="auto">
            <a:xfrm flipH="1">
              <a:off x="1648326" y="4580825"/>
              <a:ext cx="152400" cy="365760"/>
              <a:chOff x="2592" y="2841"/>
              <a:chExt cx="144" cy="288"/>
            </a:xfrm>
          </p:grpSpPr>
          <p:sp>
            <p:nvSpPr>
              <p:cNvPr id="313" name="Freeform 70"/>
              <p:cNvSpPr>
                <a:spLocks/>
              </p:cNvSpPr>
              <p:nvPr/>
            </p:nvSpPr>
            <p:spPr bwMode="auto">
              <a:xfrm>
                <a:off x="2640" y="2841"/>
                <a:ext cx="96" cy="288"/>
              </a:xfrm>
              <a:custGeom>
                <a:avLst/>
                <a:gdLst>
                  <a:gd name="T0" fmla="*/ 1 w 192"/>
                  <a:gd name="T1" fmla="*/ 0 h 576"/>
                  <a:gd name="T2" fmla="*/ 1 w 192"/>
                  <a:gd name="T3" fmla="*/ 1 h 576"/>
                  <a:gd name="T4" fmla="*/ 0 w 192"/>
                  <a:gd name="T5" fmla="*/ 1 h 576"/>
                  <a:gd name="T6" fmla="*/ 0 w 192"/>
                  <a:gd name="T7" fmla="*/ 1 h 576"/>
                  <a:gd name="T8" fmla="*/ 1 w 192"/>
                  <a:gd name="T9" fmla="*/ 1 h 576"/>
                  <a:gd name="T10" fmla="*/ 1 w 192"/>
                  <a:gd name="T11" fmla="*/ 1 h 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2"/>
                  <a:gd name="T19" fmla="*/ 0 h 576"/>
                  <a:gd name="T20" fmla="*/ 192 w 192"/>
                  <a:gd name="T21" fmla="*/ 576 h 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2" h="576">
                    <a:moveTo>
                      <a:pt x="192" y="0"/>
                    </a:moveTo>
                    <a:lnTo>
                      <a:pt x="192" y="192"/>
                    </a:lnTo>
                    <a:lnTo>
                      <a:pt x="0" y="192"/>
                    </a:lnTo>
                    <a:lnTo>
                      <a:pt x="0" y="384"/>
                    </a:lnTo>
                    <a:lnTo>
                      <a:pt x="192" y="384"/>
                    </a:lnTo>
                    <a:lnTo>
                      <a:pt x="192" y="57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71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0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" name="Oval 101"/>
            <p:cNvSpPr>
              <a:spLocks noChangeArrowheads="1"/>
            </p:cNvSpPr>
            <p:nvPr/>
          </p:nvSpPr>
          <p:spPr bwMode="auto">
            <a:xfrm>
              <a:off x="1503950" y="401935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101"/>
            <p:cNvSpPr>
              <a:spLocks noChangeArrowheads="1"/>
            </p:cNvSpPr>
            <p:nvPr/>
          </p:nvSpPr>
          <p:spPr bwMode="auto">
            <a:xfrm>
              <a:off x="1685225" y="411400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100"/>
            <p:cNvSpPr>
              <a:spLocks noChangeShapeType="1"/>
            </p:cNvSpPr>
            <p:nvPr/>
          </p:nvSpPr>
          <p:spPr bwMode="auto">
            <a:xfrm flipH="1" flipV="1">
              <a:off x="1028300" y="4171750"/>
              <a:ext cx="7315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Text Box 106"/>
            <p:cNvSpPr txBox="1">
              <a:spLocks noChangeArrowheads="1"/>
            </p:cNvSpPr>
            <p:nvPr/>
          </p:nvSpPr>
          <p:spPr bwMode="auto">
            <a:xfrm>
              <a:off x="2514600" y="3172325"/>
              <a:ext cx="1066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 smtClean="0">
                  <a:solidFill>
                    <a:srgbClr val="FF0000"/>
                  </a:solidFill>
                </a:rPr>
                <a:t>Sense_b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8" name="Line 107"/>
            <p:cNvSpPr>
              <a:spLocks noChangeShapeType="1"/>
            </p:cNvSpPr>
            <p:nvPr/>
          </p:nvSpPr>
          <p:spPr bwMode="auto">
            <a:xfrm>
              <a:off x="1809550" y="3505200"/>
              <a:ext cx="10366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AutoShape 142"/>
            <p:cNvSpPr>
              <a:spLocks noChangeArrowheads="1"/>
            </p:cNvSpPr>
            <p:nvPr/>
          </p:nvSpPr>
          <p:spPr bwMode="auto">
            <a:xfrm rot="10800000">
              <a:off x="2848275" y="3467500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Oval 101"/>
            <p:cNvSpPr>
              <a:spLocks noChangeArrowheads="1"/>
            </p:cNvSpPr>
            <p:nvPr/>
          </p:nvSpPr>
          <p:spPr bwMode="auto">
            <a:xfrm>
              <a:off x="2000450" y="402336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Oval 101"/>
            <p:cNvSpPr>
              <a:spLocks noChangeArrowheads="1"/>
            </p:cNvSpPr>
            <p:nvPr/>
          </p:nvSpPr>
          <p:spPr bwMode="auto">
            <a:xfrm>
              <a:off x="1175085" y="4127635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2" name="Up-Down Arrow 321"/>
          <p:cNvSpPr/>
          <p:nvPr/>
        </p:nvSpPr>
        <p:spPr>
          <a:xfrm>
            <a:off x="924025" y="1399678"/>
            <a:ext cx="199725" cy="3240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0" name="Group 349"/>
          <p:cNvGrpSpPr/>
          <p:nvPr/>
        </p:nvGrpSpPr>
        <p:grpSpPr>
          <a:xfrm>
            <a:off x="914400" y="1723728"/>
            <a:ext cx="2895600" cy="660699"/>
            <a:chOff x="914400" y="1723728"/>
            <a:chExt cx="2895600" cy="660699"/>
          </a:xfrm>
        </p:grpSpPr>
        <p:sp>
          <p:nvSpPr>
            <p:cNvPr id="187" name="Line 54"/>
            <p:cNvSpPr>
              <a:spLocks noChangeShapeType="1"/>
            </p:cNvSpPr>
            <p:nvPr/>
          </p:nvSpPr>
          <p:spPr bwMode="auto">
            <a:xfrm>
              <a:off x="1228825" y="1913828"/>
              <a:ext cx="1463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Line 62"/>
            <p:cNvSpPr>
              <a:spLocks noChangeShapeType="1"/>
            </p:cNvSpPr>
            <p:nvPr/>
          </p:nvSpPr>
          <p:spPr bwMode="auto">
            <a:xfrm flipH="1">
              <a:off x="1790701" y="2037953"/>
              <a:ext cx="114300" cy="57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AutoShape 104"/>
            <p:cNvSpPr>
              <a:spLocks noChangeArrowheads="1"/>
            </p:cNvSpPr>
            <p:nvPr/>
          </p:nvSpPr>
          <p:spPr bwMode="auto">
            <a:xfrm rot="10800000">
              <a:off x="2695575" y="1876128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Text Box 128"/>
            <p:cNvSpPr txBox="1">
              <a:spLocks noChangeArrowheads="1"/>
            </p:cNvSpPr>
            <p:nvPr/>
          </p:nvSpPr>
          <p:spPr bwMode="auto">
            <a:xfrm>
              <a:off x="2438400" y="1933078"/>
              <a:ext cx="1371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 smtClean="0">
                  <a:solidFill>
                    <a:srgbClr val="FF0000"/>
                  </a:solidFill>
                </a:rPr>
                <a:t>Csel_b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[7:0</a:t>
              </a:r>
              <a:r>
                <a:rPr lang="en-US" sz="1600" b="1" dirty="0">
                  <a:solidFill>
                    <a:srgbClr val="FF0000"/>
                  </a:solidFill>
                </a:rPr>
                <a:t>]</a:t>
              </a:r>
            </a:p>
          </p:txBody>
        </p:sp>
        <p:sp>
          <p:nvSpPr>
            <p:cNvPr id="264" name="Text Box 134"/>
            <p:cNvSpPr txBox="1">
              <a:spLocks noChangeArrowheads="1"/>
            </p:cNvSpPr>
            <p:nvPr/>
          </p:nvSpPr>
          <p:spPr bwMode="auto">
            <a:xfrm>
              <a:off x="942475" y="2076650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column </a:t>
              </a:r>
              <a:r>
                <a:rPr lang="en-US" sz="1400" b="1" dirty="0" err="1"/>
                <a:t>mux</a:t>
              </a:r>
              <a:endParaRPr lang="en-US" sz="1400" b="1" dirty="0"/>
            </a:p>
          </p:txBody>
        </p:sp>
        <p:sp>
          <p:nvSpPr>
            <p:cNvPr id="284" name="Text Box 63"/>
            <p:cNvSpPr txBox="1">
              <a:spLocks noChangeArrowheads="1"/>
            </p:cNvSpPr>
            <p:nvPr/>
          </p:nvSpPr>
          <p:spPr bwMode="auto">
            <a:xfrm>
              <a:off x="1600200" y="1927012"/>
              <a:ext cx="304800" cy="2539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 b="1" dirty="0">
                  <a:latin typeface="Neo Sans Intel" pitchFamily="34" charset="0"/>
                </a:rPr>
                <a:t>8</a:t>
              </a:r>
            </a:p>
          </p:txBody>
        </p:sp>
        <p:grpSp>
          <p:nvGrpSpPr>
            <p:cNvPr id="300" name="Group 88"/>
            <p:cNvGrpSpPr>
              <a:grpSpLocks/>
            </p:cNvGrpSpPr>
            <p:nvPr/>
          </p:nvGrpSpPr>
          <p:grpSpPr bwMode="auto">
            <a:xfrm rot="10800000">
              <a:off x="1028300" y="1723728"/>
              <a:ext cx="190900" cy="360950"/>
              <a:chOff x="2523" y="2841"/>
              <a:chExt cx="213" cy="288"/>
            </a:xfrm>
          </p:grpSpPr>
          <p:sp>
            <p:nvSpPr>
              <p:cNvPr id="301" name="Oval 89"/>
              <p:cNvSpPr>
                <a:spLocks noChangeArrowheads="1"/>
              </p:cNvSpPr>
              <p:nvPr/>
            </p:nvSpPr>
            <p:spPr bwMode="auto">
              <a:xfrm>
                <a:off x="2523" y="2950"/>
                <a:ext cx="69" cy="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9" name="Group 90"/>
              <p:cNvGrpSpPr>
                <a:grpSpLocks/>
              </p:cNvGrpSpPr>
              <p:nvPr/>
            </p:nvGrpSpPr>
            <p:grpSpPr bwMode="auto">
              <a:xfrm>
                <a:off x="2592" y="2841"/>
                <a:ext cx="144" cy="288"/>
                <a:chOff x="2592" y="2841"/>
                <a:chExt cx="144" cy="288"/>
              </a:xfrm>
            </p:grpSpPr>
            <p:sp>
              <p:nvSpPr>
                <p:cNvPr id="310" name="Freeform 91"/>
                <p:cNvSpPr>
                  <a:spLocks/>
                </p:cNvSpPr>
                <p:nvPr/>
              </p:nvSpPr>
              <p:spPr bwMode="auto">
                <a:xfrm>
                  <a:off x="2640" y="2841"/>
                  <a:ext cx="96" cy="288"/>
                </a:xfrm>
                <a:custGeom>
                  <a:avLst/>
                  <a:gdLst>
                    <a:gd name="T0" fmla="*/ 1 w 192"/>
                    <a:gd name="T1" fmla="*/ 0 h 576"/>
                    <a:gd name="T2" fmla="*/ 1 w 192"/>
                    <a:gd name="T3" fmla="*/ 1 h 576"/>
                    <a:gd name="T4" fmla="*/ 0 w 192"/>
                    <a:gd name="T5" fmla="*/ 1 h 576"/>
                    <a:gd name="T6" fmla="*/ 0 w 192"/>
                    <a:gd name="T7" fmla="*/ 1 h 576"/>
                    <a:gd name="T8" fmla="*/ 1 w 192"/>
                    <a:gd name="T9" fmla="*/ 1 h 576"/>
                    <a:gd name="T10" fmla="*/ 1 w 192"/>
                    <a:gd name="T11" fmla="*/ 1 h 5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2"/>
                    <a:gd name="T19" fmla="*/ 0 h 576"/>
                    <a:gd name="T20" fmla="*/ 192 w 192"/>
                    <a:gd name="T21" fmla="*/ 576 h 5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2" h="576">
                      <a:moveTo>
                        <a:pt x="192" y="0"/>
                      </a:moveTo>
                      <a:lnTo>
                        <a:pt x="192" y="192"/>
                      </a:lnTo>
                      <a:lnTo>
                        <a:pt x="0" y="192"/>
                      </a:lnTo>
                      <a:lnTo>
                        <a:pt x="0" y="384"/>
                      </a:lnTo>
                      <a:lnTo>
                        <a:pt x="192" y="384"/>
                      </a:lnTo>
                      <a:lnTo>
                        <a:pt x="192" y="576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92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0" cy="1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5" name="Group 88"/>
            <p:cNvGrpSpPr>
              <a:grpSpLocks/>
            </p:cNvGrpSpPr>
            <p:nvPr/>
          </p:nvGrpSpPr>
          <p:grpSpPr bwMode="auto">
            <a:xfrm rot="10800000">
              <a:off x="1848051" y="1742978"/>
              <a:ext cx="190900" cy="360950"/>
              <a:chOff x="2523" y="2841"/>
              <a:chExt cx="213" cy="288"/>
            </a:xfrm>
          </p:grpSpPr>
          <p:sp>
            <p:nvSpPr>
              <p:cNvPr id="316" name="Oval 89"/>
              <p:cNvSpPr>
                <a:spLocks noChangeArrowheads="1"/>
              </p:cNvSpPr>
              <p:nvPr/>
            </p:nvSpPr>
            <p:spPr bwMode="auto">
              <a:xfrm>
                <a:off x="2523" y="2950"/>
                <a:ext cx="69" cy="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7" name="Group 90"/>
              <p:cNvGrpSpPr>
                <a:grpSpLocks/>
              </p:cNvGrpSpPr>
              <p:nvPr/>
            </p:nvGrpSpPr>
            <p:grpSpPr bwMode="auto">
              <a:xfrm>
                <a:off x="2592" y="2841"/>
                <a:ext cx="144" cy="288"/>
                <a:chOff x="2592" y="2841"/>
                <a:chExt cx="144" cy="288"/>
              </a:xfrm>
            </p:grpSpPr>
            <p:sp>
              <p:nvSpPr>
                <p:cNvPr id="318" name="Freeform 91"/>
                <p:cNvSpPr>
                  <a:spLocks/>
                </p:cNvSpPr>
                <p:nvPr/>
              </p:nvSpPr>
              <p:spPr bwMode="auto">
                <a:xfrm>
                  <a:off x="2640" y="2841"/>
                  <a:ext cx="96" cy="288"/>
                </a:xfrm>
                <a:custGeom>
                  <a:avLst/>
                  <a:gdLst>
                    <a:gd name="T0" fmla="*/ 1 w 192"/>
                    <a:gd name="T1" fmla="*/ 0 h 576"/>
                    <a:gd name="T2" fmla="*/ 1 w 192"/>
                    <a:gd name="T3" fmla="*/ 1 h 576"/>
                    <a:gd name="T4" fmla="*/ 0 w 192"/>
                    <a:gd name="T5" fmla="*/ 1 h 576"/>
                    <a:gd name="T6" fmla="*/ 0 w 192"/>
                    <a:gd name="T7" fmla="*/ 1 h 576"/>
                    <a:gd name="T8" fmla="*/ 1 w 192"/>
                    <a:gd name="T9" fmla="*/ 1 h 576"/>
                    <a:gd name="T10" fmla="*/ 1 w 192"/>
                    <a:gd name="T11" fmla="*/ 1 h 5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2"/>
                    <a:gd name="T19" fmla="*/ 0 h 576"/>
                    <a:gd name="T20" fmla="*/ 192 w 192"/>
                    <a:gd name="T21" fmla="*/ 576 h 5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2" h="576">
                      <a:moveTo>
                        <a:pt x="192" y="0"/>
                      </a:moveTo>
                      <a:lnTo>
                        <a:pt x="192" y="192"/>
                      </a:lnTo>
                      <a:lnTo>
                        <a:pt x="0" y="192"/>
                      </a:lnTo>
                      <a:lnTo>
                        <a:pt x="0" y="384"/>
                      </a:lnTo>
                      <a:lnTo>
                        <a:pt x="192" y="384"/>
                      </a:lnTo>
                      <a:lnTo>
                        <a:pt x="192" y="576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92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0" cy="1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0" name="Line 62"/>
            <p:cNvSpPr>
              <a:spLocks noChangeShapeType="1"/>
            </p:cNvSpPr>
            <p:nvPr/>
          </p:nvSpPr>
          <p:spPr bwMode="auto">
            <a:xfrm flipH="1">
              <a:off x="971350" y="2047578"/>
              <a:ext cx="114300" cy="57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Text Box 63"/>
            <p:cNvSpPr txBox="1">
              <a:spLocks noChangeArrowheads="1"/>
            </p:cNvSpPr>
            <p:nvPr/>
          </p:nvSpPr>
          <p:spPr bwMode="auto">
            <a:xfrm>
              <a:off x="1009450" y="1952328"/>
              <a:ext cx="304800" cy="2539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 b="1" dirty="0">
                  <a:latin typeface="Neo Sans Intel" pitchFamily="34" charset="0"/>
                </a:rPr>
                <a:t>8</a:t>
              </a:r>
            </a:p>
          </p:txBody>
        </p:sp>
        <p:sp>
          <p:nvSpPr>
            <p:cNvPr id="323" name="Line 107"/>
            <p:cNvSpPr>
              <a:spLocks noChangeShapeType="1"/>
            </p:cNvSpPr>
            <p:nvPr/>
          </p:nvSpPr>
          <p:spPr bwMode="auto">
            <a:xfrm>
              <a:off x="1838425" y="2104728"/>
              <a:ext cx="402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Oval 101"/>
            <p:cNvSpPr>
              <a:spLocks noChangeArrowheads="1"/>
            </p:cNvSpPr>
            <p:nvPr/>
          </p:nvSpPr>
          <p:spPr bwMode="auto">
            <a:xfrm>
              <a:off x="2199375" y="2070238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Rounded Rectangle 326"/>
            <p:cNvSpPr/>
            <p:nvPr/>
          </p:nvSpPr>
          <p:spPr>
            <a:xfrm>
              <a:off x="914400" y="1752600"/>
              <a:ext cx="1447800" cy="60960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152400" y="2435423"/>
            <a:ext cx="3810000" cy="708027"/>
            <a:chOff x="152400" y="2435423"/>
            <a:chExt cx="3810000" cy="708027"/>
          </a:xfrm>
        </p:grpSpPr>
        <p:grpSp>
          <p:nvGrpSpPr>
            <p:cNvPr id="205" name="Group 204"/>
            <p:cNvGrpSpPr/>
            <p:nvPr/>
          </p:nvGrpSpPr>
          <p:grpSpPr>
            <a:xfrm>
              <a:off x="419500" y="2667000"/>
              <a:ext cx="381000" cy="285750"/>
              <a:chOff x="304800" y="2971800"/>
              <a:chExt cx="381000" cy="285750"/>
            </a:xfrm>
          </p:grpSpPr>
          <p:sp>
            <p:nvSpPr>
              <p:cNvPr id="164" name="Freeform 31"/>
              <p:cNvSpPr>
                <a:spLocks/>
              </p:cNvSpPr>
              <p:nvPr/>
            </p:nvSpPr>
            <p:spPr bwMode="auto">
              <a:xfrm>
                <a:off x="304800" y="2971800"/>
                <a:ext cx="381000" cy="285750"/>
              </a:xfrm>
              <a:custGeom>
                <a:avLst/>
                <a:gdLst>
                  <a:gd name="T0" fmla="*/ 0 w 118"/>
                  <a:gd name="T1" fmla="*/ 59 h 63"/>
                  <a:gd name="T2" fmla="*/ 60 w 118"/>
                  <a:gd name="T3" fmla="*/ 1638 h 63"/>
                  <a:gd name="T4" fmla="*/ 59 w 118"/>
                  <a:gd name="T5" fmla="*/ 0 h 63"/>
                  <a:gd name="T6" fmla="*/ 1 w 118"/>
                  <a:gd name="T7" fmla="*/ 1647 h 63"/>
                  <a:gd name="T8" fmla="*/ 0 w 118"/>
                  <a:gd name="T9" fmla="*/ 5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63"/>
                  <a:gd name="T17" fmla="*/ 118 w 11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63">
                    <a:moveTo>
                      <a:pt x="0" y="2"/>
                    </a:moveTo>
                    <a:lnTo>
                      <a:pt x="118" y="62"/>
                    </a:lnTo>
                    <a:lnTo>
                      <a:pt x="117" y="0"/>
                    </a:lnTo>
                    <a:lnTo>
                      <a:pt x="1" y="6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32"/>
              <p:cNvSpPr>
                <a:spLocks noChangeArrowheads="1"/>
              </p:cNvSpPr>
              <p:nvPr/>
            </p:nvSpPr>
            <p:spPr bwMode="auto">
              <a:xfrm>
                <a:off x="447575" y="3019125"/>
                <a:ext cx="91440" cy="91440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3" name="Rounded Rectangle 282"/>
            <p:cNvSpPr/>
            <p:nvPr/>
          </p:nvSpPr>
          <p:spPr>
            <a:xfrm>
              <a:off x="152400" y="2514600"/>
              <a:ext cx="2895600" cy="60960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1447800" y="2667000"/>
              <a:ext cx="381000" cy="285750"/>
              <a:chOff x="304800" y="2971800"/>
              <a:chExt cx="381000" cy="285750"/>
            </a:xfrm>
          </p:grpSpPr>
          <p:sp>
            <p:nvSpPr>
              <p:cNvPr id="207" name="Freeform 31"/>
              <p:cNvSpPr>
                <a:spLocks/>
              </p:cNvSpPr>
              <p:nvPr/>
            </p:nvSpPr>
            <p:spPr bwMode="auto">
              <a:xfrm>
                <a:off x="304800" y="2971800"/>
                <a:ext cx="381000" cy="285750"/>
              </a:xfrm>
              <a:custGeom>
                <a:avLst/>
                <a:gdLst>
                  <a:gd name="T0" fmla="*/ 0 w 118"/>
                  <a:gd name="T1" fmla="*/ 59 h 63"/>
                  <a:gd name="T2" fmla="*/ 60 w 118"/>
                  <a:gd name="T3" fmla="*/ 1638 h 63"/>
                  <a:gd name="T4" fmla="*/ 59 w 118"/>
                  <a:gd name="T5" fmla="*/ 0 h 63"/>
                  <a:gd name="T6" fmla="*/ 1 w 118"/>
                  <a:gd name="T7" fmla="*/ 1647 h 63"/>
                  <a:gd name="T8" fmla="*/ 0 w 118"/>
                  <a:gd name="T9" fmla="*/ 5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63"/>
                  <a:gd name="T17" fmla="*/ 118 w 11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63">
                    <a:moveTo>
                      <a:pt x="0" y="2"/>
                    </a:moveTo>
                    <a:lnTo>
                      <a:pt x="118" y="62"/>
                    </a:lnTo>
                    <a:lnTo>
                      <a:pt x="117" y="0"/>
                    </a:lnTo>
                    <a:lnTo>
                      <a:pt x="1" y="6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32"/>
              <p:cNvSpPr>
                <a:spLocks noChangeArrowheads="1"/>
              </p:cNvSpPr>
              <p:nvPr/>
            </p:nvSpPr>
            <p:spPr bwMode="auto">
              <a:xfrm>
                <a:off x="447575" y="3019125"/>
                <a:ext cx="91440" cy="91440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" name="Line 107"/>
            <p:cNvSpPr>
              <a:spLocks noChangeShapeType="1"/>
            </p:cNvSpPr>
            <p:nvPr/>
          </p:nvSpPr>
          <p:spPr bwMode="auto">
            <a:xfrm>
              <a:off x="800500" y="2819400"/>
              <a:ext cx="640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Line 107"/>
            <p:cNvSpPr>
              <a:spLocks noChangeShapeType="1"/>
            </p:cNvSpPr>
            <p:nvPr/>
          </p:nvSpPr>
          <p:spPr bwMode="auto">
            <a:xfrm>
              <a:off x="1828800" y="2819400"/>
              <a:ext cx="640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101"/>
            <p:cNvSpPr>
              <a:spLocks noChangeArrowheads="1"/>
            </p:cNvSpPr>
            <p:nvPr/>
          </p:nvSpPr>
          <p:spPr bwMode="auto">
            <a:xfrm>
              <a:off x="2191350" y="278170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101"/>
            <p:cNvSpPr>
              <a:spLocks noChangeArrowheads="1"/>
            </p:cNvSpPr>
            <p:nvPr/>
          </p:nvSpPr>
          <p:spPr bwMode="auto">
            <a:xfrm>
              <a:off x="980975" y="278090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485725" y="2667000"/>
              <a:ext cx="381000" cy="285750"/>
              <a:chOff x="304800" y="2971800"/>
              <a:chExt cx="381000" cy="285750"/>
            </a:xfrm>
          </p:grpSpPr>
          <p:sp>
            <p:nvSpPr>
              <p:cNvPr id="224" name="Freeform 31"/>
              <p:cNvSpPr>
                <a:spLocks/>
              </p:cNvSpPr>
              <p:nvPr/>
            </p:nvSpPr>
            <p:spPr bwMode="auto">
              <a:xfrm>
                <a:off x="304800" y="2971800"/>
                <a:ext cx="381000" cy="285750"/>
              </a:xfrm>
              <a:custGeom>
                <a:avLst/>
                <a:gdLst>
                  <a:gd name="T0" fmla="*/ 0 w 118"/>
                  <a:gd name="T1" fmla="*/ 59 h 63"/>
                  <a:gd name="T2" fmla="*/ 60 w 118"/>
                  <a:gd name="T3" fmla="*/ 1638 h 63"/>
                  <a:gd name="T4" fmla="*/ 59 w 118"/>
                  <a:gd name="T5" fmla="*/ 0 h 63"/>
                  <a:gd name="T6" fmla="*/ 1 w 118"/>
                  <a:gd name="T7" fmla="*/ 1647 h 63"/>
                  <a:gd name="T8" fmla="*/ 0 w 118"/>
                  <a:gd name="T9" fmla="*/ 5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63"/>
                  <a:gd name="T17" fmla="*/ 118 w 11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63">
                    <a:moveTo>
                      <a:pt x="0" y="2"/>
                    </a:moveTo>
                    <a:lnTo>
                      <a:pt x="118" y="62"/>
                    </a:lnTo>
                    <a:lnTo>
                      <a:pt x="117" y="0"/>
                    </a:lnTo>
                    <a:lnTo>
                      <a:pt x="1" y="6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Oval 32"/>
              <p:cNvSpPr>
                <a:spLocks noChangeArrowheads="1"/>
              </p:cNvSpPr>
              <p:nvPr/>
            </p:nvSpPr>
            <p:spPr bwMode="auto">
              <a:xfrm>
                <a:off x="447575" y="3019125"/>
                <a:ext cx="91440" cy="91440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" name="Text Box 106"/>
            <p:cNvSpPr txBox="1">
              <a:spLocks noChangeArrowheads="1"/>
            </p:cNvSpPr>
            <p:nvPr/>
          </p:nvSpPr>
          <p:spPr bwMode="auto">
            <a:xfrm>
              <a:off x="3038374" y="2804896"/>
              <a:ext cx="924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0000"/>
                  </a:solidFill>
                </a:rPr>
                <a:t>½-VCC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9" name="AutoShape 142"/>
            <p:cNvSpPr>
              <a:spLocks noChangeArrowheads="1"/>
            </p:cNvSpPr>
            <p:nvPr/>
          </p:nvSpPr>
          <p:spPr bwMode="auto">
            <a:xfrm rot="10800000">
              <a:off x="3236500" y="2752825"/>
              <a:ext cx="200025" cy="88900"/>
            </a:xfrm>
            <a:prstGeom prst="homePlate">
              <a:avLst>
                <a:gd name="adj" fmla="val 5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107"/>
            <p:cNvSpPr>
              <a:spLocks noChangeShapeType="1"/>
            </p:cNvSpPr>
            <p:nvPr/>
          </p:nvSpPr>
          <p:spPr bwMode="auto">
            <a:xfrm>
              <a:off x="2876350" y="2800150"/>
              <a:ext cx="36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Line 107"/>
            <p:cNvSpPr>
              <a:spLocks noChangeShapeType="1"/>
            </p:cNvSpPr>
            <p:nvPr/>
          </p:nvSpPr>
          <p:spPr bwMode="auto">
            <a:xfrm>
              <a:off x="226995" y="2819400"/>
              <a:ext cx="18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Line 107"/>
            <p:cNvSpPr>
              <a:spLocks noChangeShapeType="1"/>
            </p:cNvSpPr>
            <p:nvPr/>
          </p:nvSpPr>
          <p:spPr bwMode="auto">
            <a:xfrm>
              <a:off x="238225" y="3057625"/>
              <a:ext cx="2743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Line 107"/>
            <p:cNvSpPr>
              <a:spLocks noChangeShapeType="1"/>
            </p:cNvSpPr>
            <p:nvPr/>
          </p:nvSpPr>
          <p:spPr bwMode="auto">
            <a:xfrm rot="16200000">
              <a:off x="2834640" y="2938110"/>
              <a:ext cx="274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Line 107"/>
            <p:cNvSpPr>
              <a:spLocks noChangeShapeType="1"/>
            </p:cNvSpPr>
            <p:nvPr/>
          </p:nvSpPr>
          <p:spPr bwMode="auto">
            <a:xfrm rot="16200000">
              <a:off x="119353" y="2938272"/>
              <a:ext cx="2377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Text Box 134"/>
            <p:cNvSpPr txBox="1">
              <a:spLocks noChangeArrowheads="1"/>
            </p:cNvSpPr>
            <p:nvPr/>
          </p:nvSpPr>
          <p:spPr bwMode="auto">
            <a:xfrm>
              <a:off x="941675" y="2435423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err="1" smtClean="0"/>
                <a:t>precharge</a:t>
              </a:r>
              <a:endParaRPr lang="en-US" sz="1400" b="1" dirty="0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666690" y="609600"/>
            <a:ext cx="2689285" cy="5867400"/>
            <a:chOff x="666690" y="609600"/>
            <a:chExt cx="2689285" cy="5867400"/>
          </a:xfrm>
        </p:grpSpPr>
        <p:sp>
          <p:nvSpPr>
            <p:cNvPr id="156" name="Line 23"/>
            <p:cNvSpPr>
              <a:spLocks noChangeShapeType="1"/>
            </p:cNvSpPr>
            <p:nvPr/>
          </p:nvSpPr>
          <p:spPr bwMode="auto">
            <a:xfrm rot="16200000" flipH="1">
              <a:off x="-981922" y="4084319"/>
              <a:ext cx="402336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Line 23"/>
            <p:cNvSpPr>
              <a:spLocks noChangeShapeType="1"/>
            </p:cNvSpPr>
            <p:nvPr/>
          </p:nvSpPr>
          <p:spPr bwMode="auto">
            <a:xfrm rot="16200000" flipH="1">
              <a:off x="638475" y="2579570"/>
              <a:ext cx="3200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5" name="Group 344"/>
            <p:cNvGrpSpPr/>
            <p:nvPr/>
          </p:nvGrpSpPr>
          <p:grpSpPr>
            <a:xfrm>
              <a:off x="1019175" y="5181600"/>
              <a:ext cx="1117600" cy="1295400"/>
              <a:chOff x="1019175" y="5181600"/>
              <a:chExt cx="1117600" cy="1295400"/>
            </a:xfrm>
          </p:grpSpPr>
          <p:grpSp>
            <p:nvGrpSpPr>
              <p:cNvPr id="176" name="Group 43"/>
              <p:cNvGrpSpPr>
                <a:grpSpLocks/>
              </p:cNvGrpSpPr>
              <p:nvPr/>
            </p:nvGrpSpPr>
            <p:grpSpPr bwMode="auto">
              <a:xfrm rot="16200000" flipH="1">
                <a:off x="1222057" y="5643879"/>
                <a:ext cx="142875" cy="548640"/>
                <a:chOff x="2592" y="2841"/>
                <a:chExt cx="144" cy="288"/>
              </a:xfrm>
            </p:grpSpPr>
            <p:sp>
              <p:nvSpPr>
                <p:cNvPr id="177" name="Freeform 44"/>
                <p:cNvSpPr>
                  <a:spLocks/>
                </p:cNvSpPr>
                <p:nvPr/>
              </p:nvSpPr>
              <p:spPr bwMode="auto">
                <a:xfrm>
                  <a:off x="2640" y="2841"/>
                  <a:ext cx="96" cy="288"/>
                </a:xfrm>
                <a:custGeom>
                  <a:avLst/>
                  <a:gdLst>
                    <a:gd name="T0" fmla="*/ 1 w 192"/>
                    <a:gd name="T1" fmla="*/ 0 h 576"/>
                    <a:gd name="T2" fmla="*/ 1 w 192"/>
                    <a:gd name="T3" fmla="*/ 1 h 576"/>
                    <a:gd name="T4" fmla="*/ 0 w 192"/>
                    <a:gd name="T5" fmla="*/ 1 h 576"/>
                    <a:gd name="T6" fmla="*/ 0 w 192"/>
                    <a:gd name="T7" fmla="*/ 1 h 576"/>
                    <a:gd name="T8" fmla="*/ 1 w 192"/>
                    <a:gd name="T9" fmla="*/ 1 h 576"/>
                    <a:gd name="T10" fmla="*/ 1 w 192"/>
                    <a:gd name="T11" fmla="*/ 1 h 5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2"/>
                    <a:gd name="T19" fmla="*/ 0 h 576"/>
                    <a:gd name="T20" fmla="*/ 192 w 192"/>
                    <a:gd name="T21" fmla="*/ 576 h 5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2" h="576">
                      <a:moveTo>
                        <a:pt x="192" y="0"/>
                      </a:moveTo>
                      <a:lnTo>
                        <a:pt x="192" y="192"/>
                      </a:lnTo>
                      <a:lnTo>
                        <a:pt x="0" y="192"/>
                      </a:lnTo>
                      <a:lnTo>
                        <a:pt x="0" y="384"/>
                      </a:lnTo>
                      <a:lnTo>
                        <a:pt x="192" y="384"/>
                      </a:lnTo>
                      <a:lnTo>
                        <a:pt x="192" y="576"/>
                      </a:lnTo>
                    </a:path>
                  </a:pathLst>
                </a:custGeom>
                <a:noFill/>
                <a:ln w="19050" cmpd="sng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45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0" cy="115"/>
                </a:xfrm>
                <a:prstGeom prst="lin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9" name="Line 46"/>
              <p:cNvSpPr>
                <a:spLocks noChangeShapeType="1"/>
              </p:cNvSpPr>
              <p:nvPr/>
            </p:nvSpPr>
            <p:spPr bwMode="auto">
              <a:xfrm flipH="1">
                <a:off x="1547150" y="5985075"/>
                <a:ext cx="0" cy="182880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47"/>
              <p:cNvSpPr>
                <a:spLocks noChangeShapeType="1"/>
              </p:cNvSpPr>
              <p:nvPr/>
            </p:nvSpPr>
            <p:spPr bwMode="auto">
              <a:xfrm>
                <a:off x="1472075" y="6170350"/>
                <a:ext cx="138113" cy="1587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Freeform 48"/>
              <p:cNvSpPr>
                <a:spLocks/>
              </p:cNvSpPr>
              <p:nvPr/>
            </p:nvSpPr>
            <p:spPr bwMode="auto">
              <a:xfrm flipH="1">
                <a:off x="1468900" y="6213212"/>
                <a:ext cx="142875" cy="23813"/>
              </a:xfrm>
              <a:custGeom>
                <a:avLst/>
                <a:gdLst>
                  <a:gd name="T0" fmla="*/ 0 w 90"/>
                  <a:gd name="T1" fmla="*/ 2147483647 h 15"/>
                  <a:gd name="T2" fmla="*/ 2147483647 w 90"/>
                  <a:gd name="T3" fmla="*/ 0 h 15"/>
                  <a:gd name="T4" fmla="*/ 2147483647 w 90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5"/>
                  <a:gd name="T11" fmla="*/ 90 w 90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5">
                    <a:moveTo>
                      <a:pt x="0" y="15"/>
                    </a:moveTo>
                    <a:cubicBezTo>
                      <a:pt x="15" y="7"/>
                      <a:pt x="30" y="0"/>
                      <a:pt x="45" y="0"/>
                    </a:cubicBezTo>
                    <a:cubicBezTo>
                      <a:pt x="60" y="0"/>
                      <a:pt x="75" y="7"/>
                      <a:pt x="90" y="15"/>
                    </a:cubicBezTo>
                  </a:path>
                </a:pathLst>
              </a:custGeom>
              <a:noFill/>
              <a:ln w="28575" cap="flat" cmpd="sng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49"/>
              <p:cNvSpPr>
                <a:spLocks noChangeShapeType="1"/>
              </p:cNvSpPr>
              <p:nvPr/>
            </p:nvSpPr>
            <p:spPr bwMode="auto">
              <a:xfrm flipH="1">
                <a:off x="1547150" y="6219845"/>
                <a:ext cx="0" cy="182880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50"/>
              <p:cNvSpPr>
                <a:spLocks noChangeShapeType="1"/>
              </p:cNvSpPr>
              <p:nvPr/>
            </p:nvSpPr>
            <p:spPr bwMode="auto">
              <a:xfrm flipH="1">
                <a:off x="1287325" y="5649795"/>
                <a:ext cx="0" cy="182880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Oval 51"/>
              <p:cNvSpPr>
                <a:spLocks noChangeArrowheads="1"/>
              </p:cNvSpPr>
              <p:nvPr/>
            </p:nvSpPr>
            <p:spPr bwMode="auto">
              <a:xfrm flipH="1">
                <a:off x="1499063" y="6341800"/>
                <a:ext cx="88900" cy="88900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52"/>
              <p:cNvSpPr>
                <a:spLocks noChangeShapeType="1"/>
              </p:cNvSpPr>
              <p:nvPr/>
            </p:nvSpPr>
            <p:spPr bwMode="auto">
              <a:xfrm flipH="1">
                <a:off x="1143000" y="5638800"/>
                <a:ext cx="511175" cy="0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Text Box 59"/>
              <p:cNvSpPr txBox="1">
                <a:spLocks noChangeArrowheads="1"/>
              </p:cNvSpPr>
              <p:nvPr/>
            </p:nvSpPr>
            <p:spPr bwMode="auto">
              <a:xfrm>
                <a:off x="1295400" y="5605046"/>
                <a:ext cx="841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 smtClean="0"/>
                  <a:t>WL[</a:t>
                </a:r>
                <a:r>
                  <a:rPr lang="en-US" sz="1600" b="1" dirty="0" err="1" smtClean="0"/>
                  <a:t>i</a:t>
                </a:r>
                <a:r>
                  <a:rPr lang="en-US" sz="1600" b="1" dirty="0" smtClean="0"/>
                  <a:t>]</a:t>
                </a:r>
                <a:endParaRPr lang="en-US" sz="1600" b="1" dirty="0"/>
              </a:p>
            </p:txBody>
          </p:sp>
          <p:sp>
            <p:nvSpPr>
              <p:cNvPr id="254" name="Rounded Rectangle 253"/>
              <p:cNvSpPr/>
              <p:nvPr/>
            </p:nvSpPr>
            <p:spPr>
              <a:xfrm>
                <a:off x="1066800" y="5181600"/>
                <a:ext cx="914399" cy="1295400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 flipV="1">
                <a:off x="1219200" y="5288280"/>
                <a:ext cx="0" cy="27432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TextBox 258"/>
              <p:cNvSpPr txBox="1"/>
              <p:nvPr/>
            </p:nvSpPr>
            <p:spPr>
              <a:xfrm>
                <a:off x="1258356" y="5232484"/>
                <a:ext cx="875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x128+</a:t>
                </a:r>
                <a:endParaRPr lang="en-US" i="1" dirty="0"/>
              </a:p>
            </p:txBody>
          </p:sp>
        </p:grpSp>
        <p:sp>
          <p:nvSpPr>
            <p:cNvPr id="261" name="TextBox 260"/>
            <p:cNvSpPr txBox="1"/>
            <p:nvPr/>
          </p:nvSpPr>
          <p:spPr>
            <a:xfrm rot="16200000">
              <a:off x="407957" y="4983133"/>
              <a:ext cx="917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70C0"/>
                  </a:solidFill>
                </a:rPr>
                <a:t>bBL</a:t>
              </a:r>
              <a:r>
                <a:rPr lang="en-US" sz="2000" dirty="0" smtClean="0">
                  <a:solidFill>
                    <a:srgbClr val="0070C0"/>
                  </a:solidFill>
                </a:rPr>
                <a:t>[</a:t>
              </a:r>
              <a:r>
                <a:rPr lang="en-US" sz="2000" dirty="0" err="1" smtClean="0">
                  <a:solidFill>
                    <a:srgbClr val="0070C0"/>
                  </a:solidFill>
                </a:rPr>
                <a:t>i</a:t>
              </a:r>
              <a:r>
                <a:rPr lang="en-US" sz="2000" dirty="0" smtClean="0">
                  <a:solidFill>
                    <a:srgbClr val="0070C0"/>
                  </a:solidFill>
                </a:rPr>
                <a:t>]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 rot="16200000">
              <a:off x="1627157" y="1144259"/>
              <a:ext cx="917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70C0"/>
                  </a:solidFill>
                </a:rPr>
                <a:t>tBL</a:t>
              </a:r>
              <a:r>
                <a:rPr lang="en-US" sz="2000" dirty="0" smtClean="0">
                  <a:solidFill>
                    <a:srgbClr val="0070C0"/>
                  </a:solidFill>
                </a:rPr>
                <a:t>[</a:t>
              </a:r>
              <a:r>
                <a:rPr lang="en-US" sz="2000" dirty="0" err="1" smtClean="0">
                  <a:solidFill>
                    <a:srgbClr val="0070C0"/>
                  </a:solidFill>
                </a:rPr>
                <a:t>i</a:t>
              </a:r>
              <a:r>
                <a:rPr lang="en-US" sz="2000" dirty="0" smtClean="0">
                  <a:solidFill>
                    <a:srgbClr val="0070C0"/>
                  </a:solidFill>
                </a:rPr>
                <a:t>]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346" name="Group 345"/>
            <p:cNvGrpSpPr/>
            <p:nvPr/>
          </p:nvGrpSpPr>
          <p:grpSpPr>
            <a:xfrm>
              <a:off x="2238375" y="609600"/>
              <a:ext cx="1117600" cy="1143000"/>
              <a:chOff x="2238375" y="609600"/>
              <a:chExt cx="1117600" cy="1143000"/>
            </a:xfrm>
          </p:grpSpPr>
          <p:grpSp>
            <p:nvGrpSpPr>
              <p:cNvPr id="329" name="Group 43"/>
              <p:cNvGrpSpPr>
                <a:grpSpLocks/>
              </p:cNvGrpSpPr>
              <p:nvPr/>
            </p:nvGrpSpPr>
            <p:grpSpPr bwMode="auto">
              <a:xfrm rot="16200000" flipH="1">
                <a:off x="2441257" y="919479"/>
                <a:ext cx="142875" cy="548640"/>
                <a:chOff x="2592" y="2841"/>
                <a:chExt cx="144" cy="288"/>
              </a:xfrm>
            </p:grpSpPr>
            <p:sp>
              <p:nvSpPr>
                <p:cNvPr id="330" name="Freeform 44"/>
                <p:cNvSpPr>
                  <a:spLocks/>
                </p:cNvSpPr>
                <p:nvPr/>
              </p:nvSpPr>
              <p:spPr bwMode="auto">
                <a:xfrm>
                  <a:off x="2640" y="2841"/>
                  <a:ext cx="96" cy="288"/>
                </a:xfrm>
                <a:custGeom>
                  <a:avLst/>
                  <a:gdLst>
                    <a:gd name="T0" fmla="*/ 1 w 192"/>
                    <a:gd name="T1" fmla="*/ 0 h 576"/>
                    <a:gd name="T2" fmla="*/ 1 w 192"/>
                    <a:gd name="T3" fmla="*/ 1 h 576"/>
                    <a:gd name="T4" fmla="*/ 0 w 192"/>
                    <a:gd name="T5" fmla="*/ 1 h 576"/>
                    <a:gd name="T6" fmla="*/ 0 w 192"/>
                    <a:gd name="T7" fmla="*/ 1 h 576"/>
                    <a:gd name="T8" fmla="*/ 1 w 192"/>
                    <a:gd name="T9" fmla="*/ 1 h 576"/>
                    <a:gd name="T10" fmla="*/ 1 w 192"/>
                    <a:gd name="T11" fmla="*/ 1 h 5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2"/>
                    <a:gd name="T19" fmla="*/ 0 h 576"/>
                    <a:gd name="T20" fmla="*/ 192 w 192"/>
                    <a:gd name="T21" fmla="*/ 576 h 5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2" h="576">
                      <a:moveTo>
                        <a:pt x="192" y="0"/>
                      </a:moveTo>
                      <a:lnTo>
                        <a:pt x="192" y="192"/>
                      </a:lnTo>
                      <a:lnTo>
                        <a:pt x="0" y="192"/>
                      </a:lnTo>
                      <a:lnTo>
                        <a:pt x="0" y="384"/>
                      </a:lnTo>
                      <a:lnTo>
                        <a:pt x="192" y="384"/>
                      </a:lnTo>
                      <a:lnTo>
                        <a:pt x="192" y="576"/>
                      </a:lnTo>
                    </a:path>
                  </a:pathLst>
                </a:custGeom>
                <a:noFill/>
                <a:ln w="19050" cmpd="sng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45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0" cy="115"/>
                </a:xfrm>
                <a:prstGeom prst="lin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2" name="Line 46"/>
              <p:cNvSpPr>
                <a:spLocks noChangeShapeType="1"/>
              </p:cNvSpPr>
              <p:nvPr/>
            </p:nvSpPr>
            <p:spPr bwMode="auto">
              <a:xfrm flipH="1">
                <a:off x="2766350" y="1260675"/>
                <a:ext cx="0" cy="182880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Line 47"/>
              <p:cNvSpPr>
                <a:spLocks noChangeShapeType="1"/>
              </p:cNvSpPr>
              <p:nvPr/>
            </p:nvSpPr>
            <p:spPr bwMode="auto">
              <a:xfrm>
                <a:off x="2691275" y="1445950"/>
                <a:ext cx="138113" cy="1587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Freeform 48"/>
              <p:cNvSpPr>
                <a:spLocks/>
              </p:cNvSpPr>
              <p:nvPr/>
            </p:nvSpPr>
            <p:spPr bwMode="auto">
              <a:xfrm flipH="1">
                <a:off x="2688100" y="1488812"/>
                <a:ext cx="142875" cy="23813"/>
              </a:xfrm>
              <a:custGeom>
                <a:avLst/>
                <a:gdLst>
                  <a:gd name="T0" fmla="*/ 0 w 90"/>
                  <a:gd name="T1" fmla="*/ 2147483647 h 15"/>
                  <a:gd name="T2" fmla="*/ 2147483647 w 90"/>
                  <a:gd name="T3" fmla="*/ 0 h 15"/>
                  <a:gd name="T4" fmla="*/ 2147483647 w 90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5"/>
                  <a:gd name="T11" fmla="*/ 90 w 90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5">
                    <a:moveTo>
                      <a:pt x="0" y="15"/>
                    </a:moveTo>
                    <a:cubicBezTo>
                      <a:pt x="15" y="7"/>
                      <a:pt x="30" y="0"/>
                      <a:pt x="45" y="0"/>
                    </a:cubicBezTo>
                    <a:cubicBezTo>
                      <a:pt x="60" y="0"/>
                      <a:pt x="75" y="7"/>
                      <a:pt x="90" y="15"/>
                    </a:cubicBezTo>
                  </a:path>
                </a:pathLst>
              </a:custGeom>
              <a:noFill/>
              <a:ln w="28575" cap="flat" cmpd="sng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Line 49"/>
              <p:cNvSpPr>
                <a:spLocks noChangeShapeType="1"/>
              </p:cNvSpPr>
              <p:nvPr/>
            </p:nvSpPr>
            <p:spPr bwMode="auto">
              <a:xfrm flipH="1">
                <a:off x="2766350" y="1495445"/>
                <a:ext cx="0" cy="182880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Line 50"/>
              <p:cNvSpPr>
                <a:spLocks noChangeShapeType="1"/>
              </p:cNvSpPr>
              <p:nvPr/>
            </p:nvSpPr>
            <p:spPr bwMode="auto">
              <a:xfrm flipH="1">
                <a:off x="2506525" y="925395"/>
                <a:ext cx="0" cy="182880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Oval 51"/>
              <p:cNvSpPr>
                <a:spLocks noChangeArrowheads="1"/>
              </p:cNvSpPr>
              <p:nvPr/>
            </p:nvSpPr>
            <p:spPr bwMode="auto">
              <a:xfrm flipH="1">
                <a:off x="2718263" y="1617400"/>
                <a:ext cx="88900" cy="88900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Line 52"/>
              <p:cNvSpPr>
                <a:spLocks noChangeShapeType="1"/>
              </p:cNvSpPr>
              <p:nvPr/>
            </p:nvSpPr>
            <p:spPr bwMode="auto">
              <a:xfrm flipH="1">
                <a:off x="2362200" y="914400"/>
                <a:ext cx="511175" cy="0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Text Box 59"/>
              <p:cNvSpPr txBox="1">
                <a:spLocks noChangeArrowheads="1"/>
              </p:cNvSpPr>
              <p:nvPr/>
            </p:nvSpPr>
            <p:spPr bwMode="auto">
              <a:xfrm>
                <a:off x="2514600" y="880646"/>
                <a:ext cx="841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 smtClean="0"/>
                  <a:t>WL[j]</a:t>
                </a:r>
                <a:endParaRPr lang="en-US" sz="1600" b="1" dirty="0"/>
              </a:p>
            </p:txBody>
          </p:sp>
          <p:sp>
            <p:nvSpPr>
              <p:cNvPr id="340" name="Rounded Rectangle 339"/>
              <p:cNvSpPr/>
              <p:nvPr/>
            </p:nvSpPr>
            <p:spPr>
              <a:xfrm>
                <a:off x="2286000" y="685800"/>
                <a:ext cx="914399" cy="1066800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1" name="Straight Connector 340"/>
              <p:cNvCxnSpPr/>
              <p:nvPr/>
            </p:nvCxnSpPr>
            <p:spPr>
              <a:xfrm flipV="1">
                <a:off x="2438400" y="1371600"/>
                <a:ext cx="0" cy="27432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TextBox 341"/>
              <p:cNvSpPr txBox="1"/>
              <p:nvPr/>
            </p:nvSpPr>
            <p:spPr>
              <a:xfrm>
                <a:off x="2362200" y="609600"/>
                <a:ext cx="875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x128+</a:t>
                </a:r>
                <a:endParaRPr lang="en-US" i="1" dirty="0"/>
              </a:p>
            </p:txBody>
          </p:sp>
        </p:grpSp>
      </p:grpSp>
      <p:sp>
        <p:nvSpPr>
          <p:cNvPr id="343" name="Subtitle 2"/>
          <p:cNvSpPr txBox="1">
            <a:spLocks/>
          </p:cNvSpPr>
          <p:nvPr/>
        </p:nvSpPr>
        <p:spPr>
          <a:xfrm>
            <a:off x="3886200" y="3352800"/>
            <a:ext cx="5257800" cy="13716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Stage Small Signal Sense at Global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Bitline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77875" lvl="1" indent="-320675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Shared among </a:t>
            </a:r>
            <a:r>
              <a:rPr lang="en-US" altLang="en-US" sz="2400" dirty="0" err="1" smtClean="0"/>
              <a:t>Subarrays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4" name="Subtitle 2"/>
          <p:cNvSpPr txBox="1">
            <a:spLocks/>
          </p:cNvSpPr>
          <p:nvPr/>
        </p:nvSpPr>
        <p:spPr>
          <a:xfrm>
            <a:off x="3886200" y="2514600"/>
            <a:ext cx="5257800" cy="838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8:1 Column-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Mux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Read/Write 128bits per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Subarray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" grpId="0" animBg="1"/>
      <p:bldP spid="279" grpId="0"/>
      <p:bldP spid="280" grpId="0"/>
      <p:bldP spid="322" grpId="0" animBg="1"/>
      <p:bldP spid="343" grpId="0"/>
      <p:bldP spid="3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839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eDRAM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Process in 22nm Tri-Gate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Sub-Array Design</a:t>
            </a:r>
          </a:p>
          <a:p>
            <a:r>
              <a:rPr lang="en-US" dirty="0" smtClean="0"/>
              <a:t> Integrated Charge Pumps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Die Architecture and Protocol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Silicon Data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Conclusions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54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 smtClean="0"/>
              <a:t>Integrated Programmable Charge Pumps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914400"/>
            <a:ext cx="4114800" cy="11430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 WL-ON Voltage is generated through Voltage </a:t>
            </a:r>
            <a:r>
              <a:rPr lang="en-US" altLang="en-US" sz="2400" dirty="0" err="1" smtClean="0"/>
              <a:t>Doubler</a:t>
            </a:r>
            <a:endParaRPr lang="en-US" altLang="en-US" sz="2000" dirty="0" smtClean="0"/>
          </a:p>
          <a:p>
            <a:pPr marL="320675" indent="-320675">
              <a:buNone/>
            </a:pPr>
            <a:endParaRPr lang="en-US" altLang="en-US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230" y="1052748"/>
            <a:ext cx="148737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030" y="609600"/>
            <a:ext cx="4038599" cy="215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030" y="3798889"/>
            <a:ext cx="4038600" cy="263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9458" y="2286000"/>
            <a:ext cx="2162175" cy="155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525233"/>
            <a:ext cx="2133600" cy="95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3" name="Subtitle 2"/>
          <p:cNvSpPr txBox="1">
            <a:spLocks/>
          </p:cNvSpPr>
          <p:nvPr/>
        </p:nvSpPr>
        <p:spPr>
          <a:xfrm>
            <a:off x="5029200" y="2209800"/>
            <a:ext cx="4114800" cy="838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WL-OFF Voltage is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drived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–VCC/2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4" name="Subtitle 2"/>
          <p:cNvSpPr txBox="1">
            <a:spLocks/>
          </p:cNvSpPr>
          <p:nvPr/>
        </p:nvSpPr>
        <p:spPr>
          <a:xfrm>
            <a:off x="5029200" y="4267200"/>
            <a:ext cx="4114800" cy="11430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Both Voltages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Regulated for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Vmax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GIDL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5" name="Subtitle 2"/>
          <p:cNvSpPr txBox="1">
            <a:spLocks/>
          </p:cNvSpPr>
          <p:nvPr/>
        </p:nvSpPr>
        <p:spPr>
          <a:xfrm>
            <a:off x="5029200" y="5486400"/>
            <a:ext cx="4114800" cy="533400"/>
          </a:xfrm>
          <a:prstGeom prst="rect">
            <a:avLst/>
          </a:prstGeom>
        </p:spPr>
        <p:txBody>
          <a:bodyPr/>
          <a:lstStyle/>
          <a:p>
            <a:pPr marL="777875" lvl="1" indent="-320675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en-US" sz="2400" dirty="0" smtClean="0"/>
              <a:t>Programmable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6" name="Subtitle 2"/>
          <p:cNvSpPr txBox="1">
            <a:spLocks/>
          </p:cNvSpPr>
          <p:nvPr/>
        </p:nvSpPr>
        <p:spPr>
          <a:xfrm>
            <a:off x="5029200" y="3048000"/>
            <a:ext cx="4114800" cy="11430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Separate Pumps for Leakage and Activity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Charge Loss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3" grpId="0"/>
      <p:bldP spid="374" grpId="0"/>
      <p:bldP spid="375" grpId="0"/>
      <p:bldP spid="37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839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eDRAM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Process in 22nm Tri-Gate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Sub-Array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Integrated Charge Pumps</a:t>
            </a:r>
          </a:p>
          <a:p>
            <a:r>
              <a:rPr lang="en-US" dirty="0" smtClean="0"/>
              <a:t> Die Architecture and Protocol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Silicon Data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Conclusions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54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sz="3600" dirty="0" smtClean="0"/>
              <a:t>1Gb Die </a:t>
            </a:r>
            <a:r>
              <a:rPr lang="en-US" sz="3600" dirty="0" err="1" smtClean="0"/>
              <a:t>Floorplan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89202"/>
            <a:ext cx="9144000" cy="4572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77mm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 1Gbit die, with 128 Independent Banks 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H="1" flipV="1">
            <a:off x="8258476" y="1346537"/>
            <a:ext cx="199724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 rot="16200000">
            <a:off x="7837557" y="157553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Charge Pumps &amp; Regulators</a:t>
            </a:r>
            <a:endParaRPr lang="en-US" sz="2000" dirty="0"/>
          </a:p>
        </p:txBody>
      </p:sp>
      <p:cxnSp>
        <p:nvCxnSpPr>
          <p:cNvPr id="191" name="Straight Arrow Connector 190"/>
          <p:cNvCxnSpPr/>
          <p:nvPr/>
        </p:nvCxnSpPr>
        <p:spPr>
          <a:xfrm flipH="1">
            <a:off x="1676400" y="1422737"/>
            <a:ext cx="838200" cy="99060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4" name="Group 583"/>
          <p:cNvGrpSpPr/>
          <p:nvPr/>
        </p:nvGrpSpPr>
        <p:grpSpPr>
          <a:xfrm>
            <a:off x="76200" y="897804"/>
            <a:ext cx="1554480" cy="1515533"/>
            <a:chOff x="76200" y="897804"/>
            <a:chExt cx="1554480" cy="1515533"/>
          </a:xfrm>
        </p:grpSpPr>
        <p:grpSp>
          <p:nvGrpSpPr>
            <p:cNvPr id="192" name="Group 258"/>
            <p:cNvGrpSpPr/>
            <p:nvPr/>
          </p:nvGrpSpPr>
          <p:grpSpPr>
            <a:xfrm>
              <a:off x="76200" y="901192"/>
              <a:ext cx="1554480" cy="182880"/>
              <a:chOff x="990600" y="1143000"/>
              <a:chExt cx="3657600" cy="1447801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990600" y="11430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2590800" y="11430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200400" y="11430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590800" y="1676400"/>
                <a:ext cx="6096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990600" y="1676400"/>
                <a:ext cx="16002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200400" y="1676400"/>
                <a:ext cx="14478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200400" y="20574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32004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990600" y="11430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2004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990600" y="20574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990600" y="20574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1430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2590800" y="20574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2243668" y="11430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22436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Round Diagonal Corner Rectangle 243"/>
              <p:cNvSpPr/>
              <p:nvPr/>
            </p:nvSpPr>
            <p:spPr>
              <a:xfrm>
                <a:off x="2319868" y="1794933"/>
                <a:ext cx="152400" cy="152400"/>
              </a:xfrm>
              <a:prstGeom prst="round2Diag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45" name="Straight Connector 244"/>
              <p:cNvCxnSpPr/>
              <p:nvPr/>
            </p:nvCxnSpPr>
            <p:spPr>
              <a:xfrm>
                <a:off x="24722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2548468" y="18288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Rounded Rectangle 247"/>
              <p:cNvSpPr/>
              <p:nvPr/>
            </p:nvSpPr>
            <p:spPr>
              <a:xfrm>
                <a:off x="2844792" y="1735666"/>
                <a:ext cx="152400" cy="9144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302"/>
            <p:cNvGrpSpPr/>
            <p:nvPr/>
          </p:nvGrpSpPr>
          <p:grpSpPr>
            <a:xfrm>
              <a:off x="76200" y="1084072"/>
              <a:ext cx="1554480" cy="182880"/>
              <a:chOff x="990600" y="1143000"/>
              <a:chExt cx="3657600" cy="1447801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990600" y="11430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590800" y="11430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200400" y="11430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2590800" y="1676400"/>
                <a:ext cx="6096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990600" y="1676400"/>
                <a:ext cx="16002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3200400" y="1676400"/>
                <a:ext cx="14478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3200400" y="20574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32004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990600" y="11430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1430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32004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990600" y="20574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990600" y="20574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11430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2590800" y="20574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2" name="Straight Connector 271"/>
              <p:cNvCxnSpPr/>
              <p:nvPr/>
            </p:nvCxnSpPr>
            <p:spPr>
              <a:xfrm>
                <a:off x="2243668" y="11430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22436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Round Diagonal Corner Rectangle 273"/>
              <p:cNvSpPr/>
              <p:nvPr/>
            </p:nvSpPr>
            <p:spPr>
              <a:xfrm>
                <a:off x="2319868" y="1794933"/>
                <a:ext cx="152400" cy="152400"/>
              </a:xfrm>
              <a:prstGeom prst="round2Diag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75" name="Straight Connector 274"/>
              <p:cNvCxnSpPr/>
              <p:nvPr/>
            </p:nvCxnSpPr>
            <p:spPr>
              <a:xfrm>
                <a:off x="24722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2548468" y="18288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Rounded Rectangle 277"/>
              <p:cNvSpPr/>
              <p:nvPr/>
            </p:nvSpPr>
            <p:spPr>
              <a:xfrm>
                <a:off x="2844792" y="1735666"/>
                <a:ext cx="152400" cy="9144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2" name="Rectangle 281"/>
            <p:cNvSpPr/>
            <p:nvPr/>
          </p:nvSpPr>
          <p:spPr>
            <a:xfrm>
              <a:off x="76200" y="897804"/>
              <a:ext cx="1554480" cy="182880"/>
            </a:xfrm>
            <a:prstGeom prst="rect">
              <a:avLst/>
            </a:prstGeom>
            <a:solidFill>
              <a:srgbClr val="FFC000">
                <a:alpha val="67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256Kb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Subarray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85" name="Group 347"/>
            <p:cNvGrpSpPr/>
            <p:nvPr/>
          </p:nvGrpSpPr>
          <p:grpSpPr>
            <a:xfrm>
              <a:off x="76200" y="1282192"/>
              <a:ext cx="1554480" cy="182880"/>
              <a:chOff x="990600" y="1143000"/>
              <a:chExt cx="3657600" cy="1447801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990600" y="11430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2590800" y="11430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3200400" y="11430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2590800" y="1676400"/>
                <a:ext cx="6096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990600" y="1676400"/>
                <a:ext cx="16002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200400" y="1676400"/>
                <a:ext cx="14478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3200400" y="20574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32004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990600" y="11430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11430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32004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990600" y="20574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990600" y="20574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11430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2590800" y="20574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3" name="Straight Connector 332"/>
              <p:cNvCxnSpPr/>
              <p:nvPr/>
            </p:nvCxnSpPr>
            <p:spPr>
              <a:xfrm>
                <a:off x="2243668" y="11430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22436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Round Diagonal Corner Rectangle 334"/>
              <p:cNvSpPr/>
              <p:nvPr/>
            </p:nvSpPr>
            <p:spPr>
              <a:xfrm>
                <a:off x="2319868" y="1794933"/>
                <a:ext cx="152400" cy="152400"/>
              </a:xfrm>
              <a:prstGeom prst="round2Diag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336" name="Straight Connector 335"/>
              <p:cNvCxnSpPr/>
              <p:nvPr/>
            </p:nvCxnSpPr>
            <p:spPr>
              <a:xfrm>
                <a:off x="24722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2548468" y="18288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Rounded Rectangle 337"/>
              <p:cNvSpPr/>
              <p:nvPr/>
            </p:nvSpPr>
            <p:spPr>
              <a:xfrm>
                <a:off x="2844792" y="1735666"/>
                <a:ext cx="152400" cy="9144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9" name="Group 369"/>
            <p:cNvGrpSpPr/>
            <p:nvPr/>
          </p:nvGrpSpPr>
          <p:grpSpPr>
            <a:xfrm>
              <a:off x="76200" y="1465072"/>
              <a:ext cx="1554480" cy="182880"/>
              <a:chOff x="990600" y="1143000"/>
              <a:chExt cx="3657600" cy="1447801"/>
            </a:xfrm>
          </p:grpSpPr>
          <p:sp>
            <p:nvSpPr>
              <p:cNvPr id="340" name="Rectangle 339"/>
              <p:cNvSpPr/>
              <p:nvPr/>
            </p:nvSpPr>
            <p:spPr>
              <a:xfrm>
                <a:off x="990600" y="11430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2590800" y="11430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3200400" y="11430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2590800" y="1676400"/>
                <a:ext cx="6096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990600" y="1676400"/>
                <a:ext cx="16002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3200400" y="1676400"/>
                <a:ext cx="14478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200400" y="20574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32004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990600" y="11430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1430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32004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990600" y="20574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990600" y="20574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11430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2590800" y="20574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5" name="Straight Connector 354"/>
              <p:cNvCxnSpPr/>
              <p:nvPr/>
            </p:nvCxnSpPr>
            <p:spPr>
              <a:xfrm>
                <a:off x="2243668" y="11430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22436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Round Diagonal Corner Rectangle 356"/>
              <p:cNvSpPr/>
              <p:nvPr/>
            </p:nvSpPr>
            <p:spPr>
              <a:xfrm>
                <a:off x="2319868" y="1794933"/>
                <a:ext cx="152400" cy="152400"/>
              </a:xfrm>
              <a:prstGeom prst="round2Diag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358" name="Straight Connector 357"/>
              <p:cNvCxnSpPr/>
              <p:nvPr/>
            </p:nvCxnSpPr>
            <p:spPr>
              <a:xfrm>
                <a:off x="24722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2548468" y="18288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Rounded Rectangle 359"/>
              <p:cNvSpPr/>
              <p:nvPr/>
            </p:nvSpPr>
            <p:spPr>
              <a:xfrm>
                <a:off x="2844792" y="1735666"/>
                <a:ext cx="152400" cy="9144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1" name="Group 392"/>
            <p:cNvGrpSpPr/>
            <p:nvPr/>
          </p:nvGrpSpPr>
          <p:grpSpPr>
            <a:xfrm>
              <a:off x="76200" y="1666577"/>
              <a:ext cx="1554480" cy="182880"/>
              <a:chOff x="990600" y="1143000"/>
              <a:chExt cx="3657600" cy="1447801"/>
            </a:xfrm>
          </p:grpSpPr>
          <p:sp>
            <p:nvSpPr>
              <p:cNvPr id="362" name="Rectangle 361"/>
              <p:cNvSpPr/>
              <p:nvPr/>
            </p:nvSpPr>
            <p:spPr>
              <a:xfrm>
                <a:off x="990600" y="11430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2590800" y="11430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3200400" y="11430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2590800" y="1676400"/>
                <a:ext cx="6096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990600" y="1676400"/>
                <a:ext cx="16002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200400" y="1676400"/>
                <a:ext cx="14478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3200400" y="20574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32004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990600" y="11430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11430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2004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990600" y="20574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990600" y="20574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11430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2590800" y="20574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77" name="Straight Connector 376"/>
              <p:cNvCxnSpPr/>
              <p:nvPr/>
            </p:nvCxnSpPr>
            <p:spPr>
              <a:xfrm>
                <a:off x="2243668" y="11430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22436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Round Diagonal Corner Rectangle 378"/>
              <p:cNvSpPr/>
              <p:nvPr/>
            </p:nvSpPr>
            <p:spPr>
              <a:xfrm>
                <a:off x="2319868" y="1794933"/>
                <a:ext cx="152400" cy="152400"/>
              </a:xfrm>
              <a:prstGeom prst="round2Diag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24722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2548468" y="18288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Rounded Rectangle 381"/>
              <p:cNvSpPr/>
              <p:nvPr/>
            </p:nvSpPr>
            <p:spPr>
              <a:xfrm>
                <a:off x="2844792" y="1735666"/>
                <a:ext cx="152400" cy="9144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414"/>
            <p:cNvGrpSpPr/>
            <p:nvPr/>
          </p:nvGrpSpPr>
          <p:grpSpPr>
            <a:xfrm>
              <a:off x="76200" y="1849457"/>
              <a:ext cx="1554480" cy="182880"/>
              <a:chOff x="990600" y="1143000"/>
              <a:chExt cx="3657600" cy="1447801"/>
            </a:xfrm>
          </p:grpSpPr>
          <p:sp>
            <p:nvSpPr>
              <p:cNvPr id="384" name="Rectangle 383"/>
              <p:cNvSpPr/>
              <p:nvPr/>
            </p:nvSpPr>
            <p:spPr>
              <a:xfrm>
                <a:off x="990600" y="11430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2590800" y="11430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3200400" y="11430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2590800" y="1676400"/>
                <a:ext cx="6096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990600" y="1676400"/>
                <a:ext cx="16002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200400" y="1676400"/>
                <a:ext cx="14478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3200400" y="20574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32004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990600" y="11430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11430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2004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990600" y="20574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990600" y="20574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11430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2590800" y="20574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9" name="Straight Connector 398"/>
              <p:cNvCxnSpPr/>
              <p:nvPr/>
            </p:nvCxnSpPr>
            <p:spPr>
              <a:xfrm>
                <a:off x="2243668" y="11430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22436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1" name="Round Diagonal Corner Rectangle 400"/>
              <p:cNvSpPr/>
              <p:nvPr/>
            </p:nvSpPr>
            <p:spPr>
              <a:xfrm>
                <a:off x="2319868" y="1794933"/>
                <a:ext cx="152400" cy="152400"/>
              </a:xfrm>
              <a:prstGeom prst="round2Diag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02" name="Straight Connector 401"/>
              <p:cNvCxnSpPr/>
              <p:nvPr/>
            </p:nvCxnSpPr>
            <p:spPr>
              <a:xfrm>
                <a:off x="24722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>
                <a:off x="2548468" y="18288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Rounded Rectangle 403"/>
              <p:cNvSpPr/>
              <p:nvPr/>
            </p:nvSpPr>
            <p:spPr>
              <a:xfrm>
                <a:off x="2844792" y="1735666"/>
                <a:ext cx="152400" cy="9144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5" name="Group 437"/>
            <p:cNvGrpSpPr/>
            <p:nvPr/>
          </p:nvGrpSpPr>
          <p:grpSpPr>
            <a:xfrm>
              <a:off x="76200" y="2047577"/>
              <a:ext cx="1554480" cy="182880"/>
              <a:chOff x="990600" y="1143000"/>
              <a:chExt cx="3657600" cy="1447801"/>
            </a:xfrm>
          </p:grpSpPr>
          <p:sp>
            <p:nvSpPr>
              <p:cNvPr id="406" name="Rectangle 405"/>
              <p:cNvSpPr/>
              <p:nvPr/>
            </p:nvSpPr>
            <p:spPr>
              <a:xfrm>
                <a:off x="990600" y="11430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2590800" y="11430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200400" y="11430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2590800" y="1676400"/>
                <a:ext cx="6096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990600" y="1676400"/>
                <a:ext cx="16002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3200400" y="1676400"/>
                <a:ext cx="14478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3200400" y="20574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32004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990600" y="11430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11430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32004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990600" y="20574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990600" y="20574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11430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2590800" y="20574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1" name="Straight Connector 420"/>
              <p:cNvCxnSpPr/>
              <p:nvPr/>
            </p:nvCxnSpPr>
            <p:spPr>
              <a:xfrm>
                <a:off x="2243668" y="11430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22436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3" name="Round Diagonal Corner Rectangle 422"/>
              <p:cNvSpPr/>
              <p:nvPr/>
            </p:nvSpPr>
            <p:spPr>
              <a:xfrm>
                <a:off x="2319868" y="1794933"/>
                <a:ext cx="152400" cy="152400"/>
              </a:xfrm>
              <a:prstGeom prst="round2Diag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4722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548468" y="18288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Rounded Rectangle 425"/>
              <p:cNvSpPr/>
              <p:nvPr/>
            </p:nvSpPr>
            <p:spPr>
              <a:xfrm>
                <a:off x="2844792" y="1735666"/>
                <a:ext cx="152400" cy="9144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7" name="Group 459"/>
            <p:cNvGrpSpPr/>
            <p:nvPr/>
          </p:nvGrpSpPr>
          <p:grpSpPr>
            <a:xfrm>
              <a:off x="76200" y="2230457"/>
              <a:ext cx="1554480" cy="182880"/>
              <a:chOff x="990600" y="1143000"/>
              <a:chExt cx="3657600" cy="1447801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990600" y="11430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2590800" y="11430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3200400" y="11430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2590800" y="1676400"/>
                <a:ext cx="6096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990600" y="1676400"/>
                <a:ext cx="16002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3200400" y="1676400"/>
                <a:ext cx="14478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3200400" y="2057400"/>
                <a:ext cx="1447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32004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990600" y="11430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1143000" y="16002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32004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990600" y="2057400"/>
                <a:ext cx="16002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990600" y="2057400"/>
                <a:ext cx="152400" cy="5334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1143000" y="2057400"/>
                <a:ext cx="14478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2590800" y="20574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43" name="Straight Connector 442"/>
              <p:cNvCxnSpPr/>
              <p:nvPr/>
            </p:nvCxnSpPr>
            <p:spPr>
              <a:xfrm>
                <a:off x="2243668" y="11430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>
                <a:off x="22436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Round Diagonal Corner Rectangle 444"/>
              <p:cNvSpPr/>
              <p:nvPr/>
            </p:nvSpPr>
            <p:spPr>
              <a:xfrm>
                <a:off x="2319868" y="1794933"/>
                <a:ext cx="152400" cy="152400"/>
              </a:xfrm>
              <a:prstGeom prst="round2Diag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46" name="Straight Connector 445"/>
              <p:cNvCxnSpPr/>
              <p:nvPr/>
            </p:nvCxnSpPr>
            <p:spPr>
              <a:xfrm>
                <a:off x="2472268" y="1871133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>
                <a:off x="2548468" y="1828801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8" name="Rounded Rectangle 447"/>
              <p:cNvSpPr/>
              <p:nvPr/>
            </p:nvSpPr>
            <p:spPr>
              <a:xfrm>
                <a:off x="2844792" y="1735666"/>
                <a:ext cx="152400" cy="9144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9" name="Straight Arrow Connector 448"/>
          <p:cNvCxnSpPr/>
          <p:nvPr/>
        </p:nvCxnSpPr>
        <p:spPr>
          <a:xfrm flipH="1" flipV="1">
            <a:off x="1676400" y="889337"/>
            <a:ext cx="838200" cy="30480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 flipH="1">
            <a:off x="8248850" y="2108537"/>
            <a:ext cx="209350" cy="523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TextBox 541"/>
          <p:cNvSpPr txBox="1"/>
          <p:nvPr/>
        </p:nvSpPr>
        <p:spPr>
          <a:xfrm rot="16200000">
            <a:off x="1384756" y="1194505"/>
            <a:ext cx="101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2Mbit</a:t>
            </a:r>
            <a:br>
              <a:rPr lang="en-US" b="1" dirty="0" smtClean="0"/>
            </a:br>
            <a:r>
              <a:rPr lang="en-US" b="1" dirty="0" smtClean="0"/>
              <a:t>¼ Bank</a:t>
            </a:r>
            <a:endParaRPr lang="en-US" b="1" dirty="0"/>
          </a:p>
        </p:txBody>
      </p:sp>
      <p:sp>
        <p:nvSpPr>
          <p:cNvPr id="555" name="Rectangle 554"/>
          <p:cNvSpPr/>
          <p:nvPr/>
        </p:nvSpPr>
        <p:spPr>
          <a:xfrm>
            <a:off x="3886200" y="3327737"/>
            <a:ext cx="280015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TextBox 555"/>
          <p:cNvSpPr txBox="1"/>
          <p:nvPr/>
        </p:nvSpPr>
        <p:spPr>
          <a:xfrm>
            <a:off x="3962400" y="383905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High</a:t>
            </a:r>
            <a:br>
              <a:rPr lang="en-US" sz="2000" dirty="0" smtClean="0"/>
            </a:br>
            <a:r>
              <a:rPr lang="en-US" sz="2000" dirty="0" smtClean="0"/>
              <a:t>Frequency </a:t>
            </a:r>
            <a:br>
              <a:rPr lang="en-US" sz="2000" dirty="0" smtClean="0"/>
            </a:br>
            <a:r>
              <a:rPr lang="en-US" sz="2000" dirty="0" smtClean="0"/>
              <a:t>OPIO</a:t>
            </a:r>
            <a:endParaRPr lang="en-US" sz="2000" dirty="0"/>
          </a:p>
        </p:txBody>
      </p:sp>
      <p:cxnSp>
        <p:nvCxnSpPr>
          <p:cNvPr id="558" name="Straight Arrow Connector 557"/>
          <p:cNvCxnSpPr>
            <a:stCxn id="555" idx="2"/>
          </p:cNvCxnSpPr>
          <p:nvPr/>
        </p:nvCxnSpPr>
        <p:spPr>
          <a:xfrm>
            <a:off x="5286275" y="3708737"/>
            <a:ext cx="47725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Rectangle 558"/>
          <p:cNvSpPr/>
          <p:nvPr/>
        </p:nvSpPr>
        <p:spPr>
          <a:xfrm>
            <a:off x="3505200" y="3327737"/>
            <a:ext cx="381000" cy="38100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0" name="Straight Arrow Connector 559"/>
          <p:cNvCxnSpPr/>
          <p:nvPr/>
        </p:nvCxnSpPr>
        <p:spPr>
          <a:xfrm>
            <a:off x="3733800" y="3708737"/>
            <a:ext cx="152400" cy="2536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TextBox 561"/>
          <p:cNvSpPr txBox="1"/>
          <p:nvPr/>
        </p:nvSpPr>
        <p:spPr>
          <a:xfrm>
            <a:off x="3276600" y="3839051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Low Freq.</a:t>
            </a:r>
            <a:br>
              <a:rPr lang="en-US" sz="2000" dirty="0" smtClean="0"/>
            </a:br>
            <a:r>
              <a:rPr lang="en-US" sz="2000" dirty="0" smtClean="0"/>
              <a:t>Test IO</a:t>
            </a:r>
            <a:endParaRPr lang="en-US" sz="2000" dirty="0"/>
          </a:p>
        </p:txBody>
      </p:sp>
      <p:sp>
        <p:nvSpPr>
          <p:cNvPr id="563" name="Rectangle 562"/>
          <p:cNvSpPr/>
          <p:nvPr/>
        </p:nvSpPr>
        <p:spPr>
          <a:xfrm>
            <a:off x="2209800" y="3327737"/>
            <a:ext cx="914400" cy="38100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TextBox 563"/>
          <p:cNvSpPr txBox="1"/>
          <p:nvPr/>
        </p:nvSpPr>
        <p:spPr>
          <a:xfrm>
            <a:off x="1752600" y="384202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eFuse</a:t>
            </a:r>
            <a:endParaRPr lang="en-US" sz="2000" dirty="0"/>
          </a:p>
        </p:txBody>
      </p:sp>
      <p:cxnSp>
        <p:nvCxnSpPr>
          <p:cNvPr id="565" name="Straight Arrow Connector 564"/>
          <p:cNvCxnSpPr/>
          <p:nvPr/>
        </p:nvCxnSpPr>
        <p:spPr>
          <a:xfrm flipH="1">
            <a:off x="2438400" y="3708737"/>
            <a:ext cx="1524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85828"/>
            <a:ext cx="6019800" cy="29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7" name="Rectangle 566"/>
          <p:cNvSpPr/>
          <p:nvPr/>
        </p:nvSpPr>
        <p:spPr>
          <a:xfrm>
            <a:off x="3124200" y="3327737"/>
            <a:ext cx="381000" cy="381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8" name="Straight Arrow Connector 567"/>
          <p:cNvCxnSpPr/>
          <p:nvPr/>
        </p:nvCxnSpPr>
        <p:spPr>
          <a:xfrm flipH="1">
            <a:off x="3200400" y="3708737"/>
            <a:ext cx="76200" cy="27432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TextBox 572"/>
          <p:cNvSpPr txBox="1"/>
          <p:nvPr/>
        </p:nvSpPr>
        <p:spPr>
          <a:xfrm>
            <a:off x="2438400" y="386113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</a:t>
            </a:r>
            <a:br>
              <a:rPr lang="en-US" sz="2000" dirty="0" smtClean="0"/>
            </a:br>
            <a:r>
              <a:rPr lang="en-US" sz="2000" dirty="0" smtClean="0"/>
              <a:t>Access</a:t>
            </a:r>
            <a:br>
              <a:rPr lang="en-US" sz="2000" dirty="0" smtClean="0"/>
            </a:br>
            <a:r>
              <a:rPr lang="en-US" sz="2000" dirty="0" smtClean="0"/>
              <a:t>Port</a:t>
            </a:r>
            <a:endParaRPr lang="en-US" sz="2000" dirty="0"/>
          </a:p>
        </p:txBody>
      </p:sp>
      <p:sp>
        <p:nvSpPr>
          <p:cNvPr id="574" name="Rectangle 573"/>
          <p:cNvSpPr/>
          <p:nvPr/>
        </p:nvSpPr>
        <p:spPr>
          <a:xfrm>
            <a:off x="2209800" y="2575362"/>
            <a:ext cx="6019800" cy="76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Rectangle 574"/>
          <p:cNvSpPr/>
          <p:nvPr/>
        </p:nvSpPr>
        <p:spPr>
          <a:xfrm>
            <a:off x="2209800" y="1365787"/>
            <a:ext cx="6019800" cy="76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Rectangle 578"/>
          <p:cNvSpPr/>
          <p:nvPr/>
        </p:nvSpPr>
        <p:spPr>
          <a:xfrm>
            <a:off x="7086600" y="3333550"/>
            <a:ext cx="381000" cy="38100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0" name="Straight Arrow Connector 579"/>
          <p:cNvCxnSpPr/>
          <p:nvPr/>
        </p:nvCxnSpPr>
        <p:spPr>
          <a:xfrm>
            <a:off x="7239000" y="3733800"/>
            <a:ext cx="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TextBox 581"/>
          <p:cNvSpPr txBox="1"/>
          <p:nvPr/>
        </p:nvSpPr>
        <p:spPr>
          <a:xfrm>
            <a:off x="6629400" y="3810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Thermal</a:t>
            </a:r>
            <a:br>
              <a:rPr lang="en-US" sz="2000" dirty="0" smtClean="0"/>
            </a:br>
            <a:r>
              <a:rPr lang="en-US" sz="2000" dirty="0" smtClean="0"/>
              <a:t>Sensor</a:t>
            </a:r>
            <a:endParaRPr lang="en-US" sz="2000" dirty="0"/>
          </a:p>
        </p:txBody>
      </p:sp>
      <p:sp>
        <p:nvSpPr>
          <p:cNvPr id="585" name="Subtitle 2"/>
          <p:cNvSpPr txBox="1">
            <a:spLocks/>
          </p:cNvSpPr>
          <p:nvPr/>
        </p:nvSpPr>
        <p:spPr>
          <a:xfrm>
            <a:off x="0" y="5334000"/>
            <a:ext cx="9144000" cy="457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On-die Positive and Negative Charge Pumps with 2% Area Overhead</a:t>
            </a:r>
          </a:p>
        </p:txBody>
      </p:sp>
      <p:sp>
        <p:nvSpPr>
          <p:cNvPr id="586" name="Subtitle 2"/>
          <p:cNvSpPr txBox="1">
            <a:spLocks/>
          </p:cNvSpPr>
          <p:nvPr/>
        </p:nvSpPr>
        <p:spPr>
          <a:xfrm>
            <a:off x="0" y="6096000"/>
            <a:ext cx="9144000" cy="457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Thermal Sensor for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Tjmax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8" grpId="0"/>
      <p:bldP spid="542" grpId="0"/>
      <p:bldP spid="555" grpId="0" animBg="1"/>
      <p:bldP spid="556" grpId="0"/>
      <p:bldP spid="559" grpId="0" animBg="1"/>
      <p:bldP spid="562" grpId="0"/>
      <p:bldP spid="563" grpId="0" animBg="1"/>
      <p:bldP spid="564" grpId="0"/>
      <p:bldP spid="567" grpId="0" animBg="1"/>
      <p:bldP spid="573" grpId="0"/>
      <p:bldP spid="574" grpId="0" animBg="1"/>
      <p:bldP spid="575" grpId="0" animBg="1"/>
      <p:bldP spid="579" grpId="0" animBg="1"/>
      <p:bldP spid="582" grpId="0"/>
      <p:bldP spid="585" grpId="0"/>
      <p:bldP spid="5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" y="1065032"/>
            <a:ext cx="6016752" cy="29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5" name="Straight Connector 224"/>
          <p:cNvCxnSpPr/>
          <p:nvPr/>
        </p:nvCxnSpPr>
        <p:spPr bwMode="auto">
          <a:xfrm>
            <a:off x="4534299" y="1072896"/>
            <a:ext cx="0" cy="2468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/>
          <p:cNvCxnSpPr/>
          <p:nvPr/>
        </p:nvCxnSpPr>
        <p:spPr bwMode="auto">
          <a:xfrm>
            <a:off x="3029549" y="1072896"/>
            <a:ext cx="0" cy="2468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Straight Connector 305"/>
          <p:cNvCxnSpPr/>
          <p:nvPr/>
        </p:nvCxnSpPr>
        <p:spPr bwMode="auto">
          <a:xfrm>
            <a:off x="1533624" y="1082521"/>
            <a:ext cx="0" cy="2468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44" name="Group 643"/>
          <p:cNvGrpSpPr/>
          <p:nvPr/>
        </p:nvGrpSpPr>
        <p:grpSpPr>
          <a:xfrm>
            <a:off x="6610350" y="1133856"/>
            <a:ext cx="1885950" cy="2386965"/>
            <a:chOff x="6610350" y="1133856"/>
            <a:chExt cx="1885950" cy="2386965"/>
          </a:xfrm>
        </p:grpSpPr>
        <p:cxnSp>
          <p:nvCxnSpPr>
            <p:cNvPr id="586" name="Straight Connector 585"/>
            <p:cNvCxnSpPr/>
            <p:nvPr/>
          </p:nvCxnSpPr>
          <p:spPr>
            <a:xfrm>
              <a:off x="6610350" y="1133856"/>
              <a:ext cx="0" cy="23774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>
              <a:off x="7239000" y="1133856"/>
              <a:ext cx="0" cy="23774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7867650" y="1133856"/>
              <a:ext cx="0" cy="23774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>
              <a:off x="8496300" y="1143381"/>
              <a:ext cx="0" cy="23774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520" y="1225296"/>
            <a:ext cx="26974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 smtClean="0"/>
              <a:t>1Gb Die Operation and Bandwidth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8382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IO </a:t>
            </a:r>
            <a:r>
              <a:rPr lang="en-US" altLang="en-US" sz="2400" dirty="0" err="1" smtClean="0"/>
              <a:t>transmition</a:t>
            </a:r>
            <a:r>
              <a:rPr lang="en-US" altLang="en-US" sz="2400" dirty="0" smtClean="0"/>
              <a:t> rate is 4x of </a:t>
            </a:r>
            <a:r>
              <a:rPr lang="en-US" altLang="en-US" sz="2400" dirty="0" err="1" smtClean="0"/>
              <a:t>eDRAM</a:t>
            </a:r>
            <a:r>
              <a:rPr lang="en-US" altLang="en-US" sz="2400" dirty="0" smtClean="0"/>
              <a:t> Array to save IO area</a:t>
            </a:r>
          </a:p>
          <a:p>
            <a:pPr marL="777875" lvl="1" indent="-320675"/>
            <a:r>
              <a:rPr lang="en-US" altLang="en-US" sz="2000" dirty="0" smtClean="0"/>
              <a:t> 2x Frequency and samples at both rising &amp; falling edges of </a:t>
            </a:r>
            <a:r>
              <a:rPr lang="en-US" altLang="en-US" sz="2000" dirty="0" err="1" smtClean="0"/>
              <a:t>IOclk</a:t>
            </a:r>
            <a:endParaRPr lang="en-US" altLang="en-US" sz="2000" dirty="0" smtClean="0"/>
          </a:p>
        </p:txBody>
      </p:sp>
      <p:sp>
        <p:nvSpPr>
          <p:cNvPr id="468" name="TextBox 467"/>
          <p:cNvSpPr txBox="1"/>
          <p:nvPr/>
        </p:nvSpPr>
        <p:spPr>
          <a:xfrm>
            <a:off x="6019800" y="160629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Eclk</a:t>
            </a:r>
            <a:endParaRPr lang="en-US" dirty="0"/>
          </a:p>
        </p:txBody>
      </p:sp>
      <p:sp>
        <p:nvSpPr>
          <p:cNvPr id="493" name="TextBox 492"/>
          <p:cNvSpPr txBox="1"/>
          <p:nvPr/>
        </p:nvSpPr>
        <p:spPr>
          <a:xfrm>
            <a:off x="5943600" y="11299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IOclk</a:t>
            </a:r>
            <a:endParaRPr lang="en-US" dirty="0"/>
          </a:p>
        </p:txBody>
      </p:sp>
      <p:grpSp>
        <p:nvGrpSpPr>
          <p:cNvPr id="642" name="Group 641"/>
          <p:cNvGrpSpPr/>
          <p:nvPr/>
        </p:nvGrpSpPr>
        <p:grpSpPr>
          <a:xfrm>
            <a:off x="28974" y="685800"/>
            <a:ext cx="9115026" cy="3752910"/>
            <a:chOff x="28974" y="685800"/>
            <a:chExt cx="9115026" cy="3752910"/>
          </a:xfrm>
        </p:grpSpPr>
        <p:sp>
          <p:nvSpPr>
            <p:cNvPr id="212" name="Rectangle 211"/>
            <p:cNvSpPr/>
            <p:nvPr/>
          </p:nvSpPr>
          <p:spPr>
            <a:xfrm>
              <a:off x="38498" y="685800"/>
              <a:ext cx="494901" cy="304800"/>
            </a:xfrm>
            <a:prstGeom prst="rect">
              <a:avLst/>
            </a:prstGeom>
            <a:solidFill>
              <a:srgbClr val="FFC000">
                <a:alpha val="67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638" name="Group 637"/>
            <p:cNvGrpSpPr/>
            <p:nvPr/>
          </p:nvGrpSpPr>
          <p:grpSpPr>
            <a:xfrm>
              <a:off x="28974" y="1143000"/>
              <a:ext cx="9115026" cy="3295710"/>
              <a:chOff x="28974" y="1143000"/>
              <a:chExt cx="9115026" cy="3295710"/>
            </a:xfrm>
          </p:grpSpPr>
          <p:cxnSp>
            <p:nvCxnSpPr>
              <p:cNvPr id="255" name="Straight Arrow Connector 254"/>
              <p:cNvCxnSpPr/>
              <p:nvPr/>
            </p:nvCxnSpPr>
            <p:spPr>
              <a:xfrm flipH="1">
                <a:off x="3093819" y="3542900"/>
                <a:ext cx="292608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/>
              <p:cNvCxnSpPr/>
              <p:nvPr/>
            </p:nvCxnSpPr>
            <p:spPr>
              <a:xfrm flipH="1">
                <a:off x="28974" y="3542900"/>
                <a:ext cx="292608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4" name="Group 633"/>
              <p:cNvGrpSpPr/>
              <p:nvPr/>
            </p:nvGrpSpPr>
            <p:grpSpPr>
              <a:xfrm>
                <a:off x="1362874" y="1143000"/>
                <a:ext cx="7781126" cy="3295710"/>
                <a:chOff x="1372399" y="1149096"/>
                <a:chExt cx="7781126" cy="3295710"/>
              </a:xfrm>
            </p:grpSpPr>
            <p:cxnSp>
              <p:nvCxnSpPr>
                <p:cNvPr id="238" name="Straight Connector 237"/>
                <p:cNvCxnSpPr/>
                <p:nvPr/>
              </p:nvCxnSpPr>
              <p:spPr>
                <a:xfrm flipV="1">
                  <a:off x="5876663" y="2042731"/>
                  <a:ext cx="137160" cy="13716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4" name="Group 613"/>
                <p:cNvGrpSpPr/>
                <p:nvPr/>
              </p:nvGrpSpPr>
              <p:grpSpPr>
                <a:xfrm>
                  <a:off x="1372399" y="1149096"/>
                  <a:ext cx="7781126" cy="3295710"/>
                  <a:chOff x="1372399" y="1149096"/>
                  <a:chExt cx="7781126" cy="3295710"/>
                </a:xfrm>
              </p:grpSpPr>
              <p:pic>
                <p:nvPicPr>
                  <p:cNvPr id="205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56045" y="2169725"/>
                    <a:ext cx="2697480" cy="3128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231" name="Straight Arrow Connector 230"/>
                  <p:cNvCxnSpPr/>
                  <p:nvPr/>
                </p:nvCxnSpPr>
                <p:spPr>
                  <a:xfrm>
                    <a:off x="4464875" y="1149096"/>
                    <a:ext cx="0" cy="237744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 flipV="1">
                    <a:off x="4397139" y="2080431"/>
                    <a:ext cx="137160" cy="13716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Arrow Connector 236"/>
                  <p:cNvCxnSpPr/>
                  <p:nvPr/>
                </p:nvCxnSpPr>
                <p:spPr>
                  <a:xfrm>
                    <a:off x="5944399" y="1149096"/>
                    <a:ext cx="0" cy="237744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2" name="Rectangle 241"/>
                  <p:cNvSpPr/>
                  <p:nvPr/>
                </p:nvSpPr>
                <p:spPr>
                  <a:xfrm rot="16200000">
                    <a:off x="5581850" y="2006546"/>
                    <a:ext cx="762000" cy="2663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64bx2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59" name="Straight Arrow Connector 258"/>
                  <p:cNvCxnSpPr/>
                  <p:nvPr/>
                </p:nvCxnSpPr>
                <p:spPr>
                  <a:xfrm>
                    <a:off x="2248299" y="3558621"/>
                    <a:ext cx="0" cy="22860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Arrow Connector 297"/>
                  <p:cNvCxnSpPr/>
                  <p:nvPr/>
                </p:nvCxnSpPr>
                <p:spPr>
                  <a:xfrm flipV="1">
                    <a:off x="3391299" y="4044696"/>
                    <a:ext cx="0" cy="33528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9" name="TextBox 298"/>
                  <p:cNvSpPr txBox="1"/>
                  <p:nvPr/>
                </p:nvSpPr>
                <p:spPr>
                  <a:xfrm>
                    <a:off x="3359032" y="4044696"/>
                    <a:ext cx="102286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/>
                      <a:t>64bx8</a:t>
                    </a:r>
                    <a:endParaRPr lang="en-US" sz="2000" b="1" dirty="0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 rot="16200000">
                    <a:off x="4286450" y="2006546"/>
                    <a:ext cx="762000" cy="2663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64bx2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08" name="Straight Arrow Connector 307"/>
                  <p:cNvCxnSpPr/>
                  <p:nvPr/>
                </p:nvCxnSpPr>
                <p:spPr>
                  <a:xfrm>
                    <a:off x="2935260" y="1149096"/>
                    <a:ext cx="0" cy="237744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/>
                  <p:cNvCxnSpPr/>
                  <p:nvPr/>
                </p:nvCxnSpPr>
                <p:spPr>
                  <a:xfrm flipV="1">
                    <a:off x="2857899" y="2103691"/>
                    <a:ext cx="137160" cy="13716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1" name="Rectangle 310"/>
                  <p:cNvSpPr/>
                  <p:nvPr/>
                </p:nvSpPr>
                <p:spPr>
                  <a:xfrm rot="16200000">
                    <a:off x="2753985" y="2006546"/>
                    <a:ext cx="762000" cy="2663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64bx2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4" name="Straight Arrow Connector 313"/>
                  <p:cNvCxnSpPr/>
                  <p:nvPr/>
                </p:nvCxnSpPr>
                <p:spPr>
                  <a:xfrm>
                    <a:off x="1440135" y="1149096"/>
                    <a:ext cx="0" cy="237744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/>
                  <p:cNvCxnSpPr/>
                  <p:nvPr/>
                </p:nvCxnSpPr>
                <p:spPr>
                  <a:xfrm flipV="1">
                    <a:off x="1372399" y="2089256"/>
                    <a:ext cx="137160" cy="13716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" name="Rectangle 317"/>
                  <p:cNvSpPr/>
                  <p:nvPr/>
                </p:nvSpPr>
                <p:spPr>
                  <a:xfrm rot="16200000">
                    <a:off x="1268485" y="2006546"/>
                    <a:ext cx="762000" cy="2663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64bx2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5" name="Straight Arrow Connector 404"/>
                  <p:cNvCxnSpPr/>
                  <p:nvPr/>
                </p:nvCxnSpPr>
                <p:spPr>
                  <a:xfrm>
                    <a:off x="3848499" y="3548996"/>
                    <a:ext cx="0" cy="22860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1" name="Rectangle 560"/>
                  <p:cNvSpPr/>
                  <p:nvPr/>
                </p:nvSpPr>
                <p:spPr>
                  <a:xfrm>
                    <a:off x="6115049" y="2139696"/>
                    <a:ext cx="523875" cy="292608"/>
                  </a:xfrm>
                  <a:prstGeom prst="rect">
                    <a:avLst/>
                  </a:prstGeom>
                  <a:solidFill>
                    <a:srgbClr val="FFC000">
                      <a:alpha val="67000"/>
                    </a:srgbClr>
                  </a:solidFill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RD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24" name="Straight Arrow Connector 323"/>
              <p:cNvCxnSpPr/>
              <p:nvPr/>
            </p:nvCxnSpPr>
            <p:spPr>
              <a:xfrm flipH="1">
                <a:off x="3093819" y="3610275"/>
                <a:ext cx="29260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 flipH="1">
                <a:off x="28974" y="3609475"/>
                <a:ext cx="29260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1" name="Group 640"/>
          <p:cNvGrpSpPr/>
          <p:nvPr/>
        </p:nvGrpSpPr>
        <p:grpSpPr>
          <a:xfrm>
            <a:off x="419499" y="685800"/>
            <a:ext cx="8734026" cy="3759006"/>
            <a:chOff x="419499" y="685800"/>
            <a:chExt cx="8734026" cy="3759006"/>
          </a:xfrm>
        </p:grpSpPr>
        <p:cxnSp>
          <p:nvCxnSpPr>
            <p:cNvPr id="293" name="Straight Arrow Connector 292"/>
            <p:cNvCxnSpPr/>
            <p:nvPr/>
          </p:nvCxnSpPr>
          <p:spPr>
            <a:xfrm flipV="1">
              <a:off x="2400699" y="3606746"/>
              <a:ext cx="0" cy="27432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/>
            <p:cNvCxnSpPr/>
            <p:nvPr/>
          </p:nvCxnSpPr>
          <p:spPr>
            <a:xfrm flipV="1">
              <a:off x="4077099" y="3605946"/>
              <a:ext cx="0" cy="27432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0" name="Group 639"/>
            <p:cNvGrpSpPr/>
            <p:nvPr/>
          </p:nvGrpSpPr>
          <p:grpSpPr>
            <a:xfrm>
              <a:off x="419499" y="685800"/>
              <a:ext cx="8734026" cy="3759006"/>
              <a:chOff x="419499" y="685800"/>
              <a:chExt cx="8734026" cy="3759006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56045" y="2667000"/>
                <a:ext cx="269748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3" name="Rectangle 212"/>
              <p:cNvSpPr/>
              <p:nvPr/>
            </p:nvSpPr>
            <p:spPr>
              <a:xfrm>
                <a:off x="609236" y="685800"/>
                <a:ext cx="523131" cy="304800"/>
              </a:xfrm>
              <a:prstGeom prst="rect">
                <a:avLst/>
              </a:prstGeom>
              <a:solidFill>
                <a:srgbClr val="00B0F0">
                  <a:alpha val="67000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WR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39" name="Group 638"/>
              <p:cNvGrpSpPr/>
              <p:nvPr/>
            </p:nvGrpSpPr>
            <p:grpSpPr>
              <a:xfrm>
                <a:off x="419499" y="1635171"/>
                <a:ext cx="4924125" cy="2809635"/>
                <a:chOff x="419499" y="1635171"/>
                <a:chExt cx="4924125" cy="2809635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419499" y="2063496"/>
                  <a:ext cx="137160" cy="13716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7" name="Group 636"/>
                <p:cNvGrpSpPr/>
                <p:nvPr/>
              </p:nvGrpSpPr>
              <p:grpSpPr>
                <a:xfrm>
                  <a:off x="495899" y="1635171"/>
                  <a:ext cx="4847725" cy="2809635"/>
                  <a:chOff x="495899" y="1635171"/>
                  <a:chExt cx="4847725" cy="2809635"/>
                </a:xfrm>
              </p:grpSpPr>
              <p:cxnSp>
                <p:nvCxnSpPr>
                  <p:cNvPr id="296" name="Straight Arrow Connector 295"/>
                  <p:cNvCxnSpPr/>
                  <p:nvPr/>
                </p:nvCxnSpPr>
                <p:spPr>
                  <a:xfrm flipV="1">
                    <a:off x="2172099" y="4044696"/>
                    <a:ext cx="0" cy="335280"/>
                  </a:xfrm>
                  <a:prstGeom prst="straightConnector1">
                    <a:avLst/>
                  </a:prstGeom>
                  <a:ln w="28575">
                    <a:solidFill>
                      <a:srgbClr val="00206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7" name="TextBox 296"/>
                  <p:cNvSpPr txBox="1"/>
                  <p:nvPr/>
                </p:nvSpPr>
                <p:spPr>
                  <a:xfrm>
                    <a:off x="2172098" y="4044696"/>
                    <a:ext cx="9521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/>
                      <a:t>64bx8</a:t>
                    </a:r>
                    <a:endParaRPr lang="en-US" sz="2000" b="1" dirty="0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 rot="16200000">
                    <a:off x="302153" y="2022349"/>
                    <a:ext cx="805794" cy="2663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64bx2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1" name="Straight Arrow Connector 320"/>
                  <p:cNvCxnSpPr/>
                  <p:nvPr/>
                </p:nvCxnSpPr>
                <p:spPr>
                  <a:xfrm>
                    <a:off x="2001448" y="1635171"/>
                    <a:ext cx="0" cy="1965960"/>
                  </a:xfrm>
                  <a:prstGeom prst="straightConnector1">
                    <a:avLst/>
                  </a:prstGeom>
                  <a:ln w="28575">
                    <a:solidFill>
                      <a:srgbClr val="00206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/>
                  <p:nvPr/>
                </p:nvCxnSpPr>
                <p:spPr>
                  <a:xfrm flipV="1">
                    <a:off x="1925048" y="2063496"/>
                    <a:ext cx="137160" cy="13716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3" name="Rectangle 322"/>
                  <p:cNvSpPr/>
                  <p:nvPr/>
                </p:nvSpPr>
                <p:spPr>
                  <a:xfrm rot="16200000">
                    <a:off x="1807701" y="2022348"/>
                    <a:ext cx="805796" cy="2663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64bx2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85" name="Straight Arrow Connector 284"/>
                  <p:cNvCxnSpPr/>
                  <p:nvPr/>
                </p:nvCxnSpPr>
                <p:spPr>
                  <a:xfrm>
                    <a:off x="495899" y="1635171"/>
                    <a:ext cx="0" cy="1965960"/>
                  </a:xfrm>
                  <a:prstGeom prst="straightConnector1">
                    <a:avLst/>
                  </a:prstGeom>
                  <a:ln w="28575">
                    <a:solidFill>
                      <a:srgbClr val="00206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 flipV="1">
                    <a:off x="3420174" y="2072321"/>
                    <a:ext cx="137160" cy="13716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7" name="Rectangle 326"/>
                  <p:cNvSpPr/>
                  <p:nvPr/>
                </p:nvSpPr>
                <p:spPr>
                  <a:xfrm rot="16200000">
                    <a:off x="3298414" y="2026760"/>
                    <a:ext cx="814621" cy="2663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64bx2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8" name="Straight Arrow Connector 327"/>
                  <p:cNvCxnSpPr/>
                  <p:nvPr/>
                </p:nvCxnSpPr>
                <p:spPr>
                  <a:xfrm>
                    <a:off x="3496574" y="1643996"/>
                    <a:ext cx="0" cy="1965960"/>
                  </a:xfrm>
                  <a:prstGeom prst="straightConnector1">
                    <a:avLst/>
                  </a:prstGeom>
                  <a:ln w="28575">
                    <a:solidFill>
                      <a:srgbClr val="00206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 flipV="1">
                    <a:off x="4924923" y="2081946"/>
                    <a:ext cx="137160" cy="13716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1" name="Rectangle 360"/>
                  <p:cNvSpPr/>
                  <p:nvPr/>
                </p:nvSpPr>
                <p:spPr>
                  <a:xfrm rot="16200000">
                    <a:off x="4798351" y="2031573"/>
                    <a:ext cx="824246" cy="2663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64bx2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83" name="Straight Arrow Connector 382"/>
                  <p:cNvCxnSpPr/>
                  <p:nvPr/>
                </p:nvCxnSpPr>
                <p:spPr>
                  <a:xfrm>
                    <a:off x="5001323" y="1653621"/>
                    <a:ext cx="0" cy="1965960"/>
                  </a:xfrm>
                  <a:prstGeom prst="straightConnector1">
                    <a:avLst/>
                  </a:prstGeom>
                  <a:ln w="28575">
                    <a:solidFill>
                      <a:srgbClr val="00206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66" name="Rectangle 565"/>
              <p:cNvSpPr/>
              <p:nvPr/>
            </p:nvSpPr>
            <p:spPr>
              <a:xfrm>
                <a:off x="6096000" y="2596896"/>
                <a:ext cx="533400" cy="304800"/>
              </a:xfrm>
              <a:prstGeom prst="rect">
                <a:avLst/>
              </a:prstGeom>
              <a:solidFill>
                <a:srgbClr val="00B0F0">
                  <a:alpha val="67000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WR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592" name="Straight Arrow Connector 591"/>
          <p:cNvCxnSpPr/>
          <p:nvPr/>
        </p:nvCxnSpPr>
        <p:spPr>
          <a:xfrm flipV="1">
            <a:off x="7239000" y="1243584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7391400" y="1243584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flipV="1">
            <a:off x="6924675" y="1234821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 flipV="1">
            <a:off x="7077075" y="1234821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 flipV="1">
            <a:off x="6610350" y="1234821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 flipV="1">
            <a:off x="6762750" y="1234821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 flipV="1">
            <a:off x="8181975" y="1243584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 flipV="1">
            <a:off x="8343900" y="1243584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 flipV="1">
            <a:off x="7867650" y="1234821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 flipV="1">
            <a:off x="8029575" y="1244346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7553325" y="1234821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7715250" y="1234821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8810625" y="1243584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8972550" y="1243584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/>
          <p:cNvCxnSpPr/>
          <p:nvPr/>
        </p:nvCxnSpPr>
        <p:spPr>
          <a:xfrm flipV="1">
            <a:off x="8505825" y="1234821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/>
          <p:cNvCxnSpPr/>
          <p:nvPr/>
        </p:nvCxnSpPr>
        <p:spPr>
          <a:xfrm flipV="1">
            <a:off x="8658225" y="1234821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Arrow Connector 607"/>
          <p:cNvCxnSpPr/>
          <p:nvPr/>
        </p:nvCxnSpPr>
        <p:spPr>
          <a:xfrm flipV="1">
            <a:off x="7239000" y="1748409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Arrow Connector 608"/>
          <p:cNvCxnSpPr/>
          <p:nvPr/>
        </p:nvCxnSpPr>
        <p:spPr>
          <a:xfrm flipV="1">
            <a:off x="6610350" y="1739646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Arrow Connector 609"/>
          <p:cNvCxnSpPr/>
          <p:nvPr/>
        </p:nvCxnSpPr>
        <p:spPr>
          <a:xfrm flipV="1">
            <a:off x="7867650" y="1739646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Arrow Connector 610"/>
          <p:cNvCxnSpPr/>
          <p:nvPr/>
        </p:nvCxnSpPr>
        <p:spPr>
          <a:xfrm flipV="1">
            <a:off x="8505825" y="1739646"/>
            <a:ext cx="0" cy="210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3" name="Group 642"/>
          <p:cNvGrpSpPr/>
          <p:nvPr/>
        </p:nvGrpSpPr>
        <p:grpSpPr>
          <a:xfrm>
            <a:off x="0" y="685800"/>
            <a:ext cx="9144000" cy="5791200"/>
            <a:chOff x="0" y="685800"/>
            <a:chExt cx="9144000" cy="5791200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6520" y="3171825"/>
              <a:ext cx="2697480" cy="28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4" name="Rectangle 213"/>
            <p:cNvSpPr/>
            <p:nvPr/>
          </p:nvSpPr>
          <p:spPr>
            <a:xfrm>
              <a:off x="1181498" y="685800"/>
              <a:ext cx="647302" cy="310896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99" name="Group 498"/>
            <p:cNvGrpSpPr/>
            <p:nvPr/>
          </p:nvGrpSpPr>
          <p:grpSpPr>
            <a:xfrm>
              <a:off x="7197708" y="3169539"/>
              <a:ext cx="76200" cy="256032"/>
              <a:chOff x="5334000" y="5943600"/>
              <a:chExt cx="76200" cy="256032"/>
            </a:xfrm>
          </p:grpSpPr>
          <p:cxnSp>
            <p:nvCxnSpPr>
              <p:cNvPr id="500" name="Straight Connector 499"/>
              <p:cNvCxnSpPr/>
              <p:nvPr/>
            </p:nvCxnSpPr>
            <p:spPr bwMode="auto">
              <a:xfrm flipV="1">
                <a:off x="5334000" y="5943600"/>
                <a:ext cx="76200" cy="254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1" name="Straight Connector 500"/>
              <p:cNvCxnSpPr/>
              <p:nvPr/>
            </p:nvCxnSpPr>
            <p:spPr bwMode="auto">
              <a:xfrm flipH="1" flipV="1">
                <a:off x="5334000" y="5943600"/>
                <a:ext cx="76200" cy="256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2" name="Group 501"/>
            <p:cNvGrpSpPr/>
            <p:nvPr/>
          </p:nvGrpSpPr>
          <p:grpSpPr>
            <a:xfrm>
              <a:off x="7827416" y="3158871"/>
              <a:ext cx="76200" cy="256032"/>
              <a:chOff x="5334000" y="5943600"/>
              <a:chExt cx="76200" cy="256032"/>
            </a:xfrm>
          </p:grpSpPr>
          <p:cxnSp>
            <p:nvCxnSpPr>
              <p:cNvPr id="503" name="Straight Connector 502"/>
              <p:cNvCxnSpPr/>
              <p:nvPr/>
            </p:nvCxnSpPr>
            <p:spPr bwMode="auto">
              <a:xfrm flipV="1">
                <a:off x="5334000" y="5943600"/>
                <a:ext cx="76200" cy="254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4" name="Straight Connector 503"/>
              <p:cNvCxnSpPr/>
              <p:nvPr/>
            </p:nvCxnSpPr>
            <p:spPr bwMode="auto">
              <a:xfrm flipH="1" flipV="1">
                <a:off x="5334000" y="5943600"/>
                <a:ext cx="76200" cy="256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9" name="Rectangle 568"/>
            <p:cNvSpPr/>
            <p:nvPr/>
          </p:nvSpPr>
          <p:spPr>
            <a:xfrm>
              <a:off x="6019800" y="3130296"/>
              <a:ext cx="685800" cy="310896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77" name="Group 576"/>
            <p:cNvGrpSpPr/>
            <p:nvPr/>
          </p:nvGrpSpPr>
          <p:grpSpPr>
            <a:xfrm>
              <a:off x="8461104" y="3158871"/>
              <a:ext cx="76200" cy="256032"/>
              <a:chOff x="5334000" y="5943600"/>
              <a:chExt cx="76200" cy="256032"/>
            </a:xfrm>
          </p:grpSpPr>
          <p:cxnSp>
            <p:nvCxnSpPr>
              <p:cNvPr id="578" name="Straight Connector 577"/>
              <p:cNvCxnSpPr/>
              <p:nvPr/>
            </p:nvCxnSpPr>
            <p:spPr bwMode="auto">
              <a:xfrm flipV="1">
                <a:off x="5334000" y="5943600"/>
                <a:ext cx="76200" cy="254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1" name="Straight Connector 580"/>
              <p:cNvCxnSpPr/>
              <p:nvPr/>
            </p:nvCxnSpPr>
            <p:spPr bwMode="auto">
              <a:xfrm flipH="1" flipV="1">
                <a:off x="5334000" y="5943600"/>
                <a:ext cx="76200" cy="256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83" name="Group 582"/>
            <p:cNvGrpSpPr/>
            <p:nvPr/>
          </p:nvGrpSpPr>
          <p:grpSpPr>
            <a:xfrm>
              <a:off x="6569058" y="3160014"/>
              <a:ext cx="76200" cy="256032"/>
              <a:chOff x="5334000" y="5943600"/>
              <a:chExt cx="76200" cy="256032"/>
            </a:xfrm>
          </p:grpSpPr>
          <p:cxnSp>
            <p:nvCxnSpPr>
              <p:cNvPr id="584" name="Straight Connector 583"/>
              <p:cNvCxnSpPr/>
              <p:nvPr/>
            </p:nvCxnSpPr>
            <p:spPr bwMode="auto">
              <a:xfrm flipV="1">
                <a:off x="5334000" y="5943600"/>
                <a:ext cx="76200" cy="254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5" name="Straight Connector 584"/>
              <p:cNvCxnSpPr/>
              <p:nvPr/>
            </p:nvCxnSpPr>
            <p:spPr bwMode="auto">
              <a:xfrm flipH="1" flipV="1">
                <a:off x="5334000" y="5943600"/>
                <a:ext cx="76200" cy="256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12" name="Subtitle 2"/>
            <p:cNvSpPr txBox="1">
              <a:spLocks/>
            </p:cNvSpPr>
            <p:nvPr/>
          </p:nvSpPr>
          <p:spPr>
            <a:xfrm>
              <a:off x="0" y="6019800"/>
              <a:ext cx="8991600" cy="457200"/>
            </a:xfrm>
            <a:prstGeom prst="rect">
              <a:avLst/>
            </a:prstGeom>
          </p:spPr>
          <p:txBody>
            <a:bodyPr/>
            <a:lstStyle/>
            <a:p>
              <a:pPr marL="320675" marR="0" lvl="0" indent="-320675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 Refresh can be issued every cycle in parallel</a:t>
              </a:r>
            </a:p>
          </p:txBody>
        </p:sp>
      </p:grpSp>
      <p:sp>
        <p:nvSpPr>
          <p:cNvPr id="613" name="Subtitle 2"/>
          <p:cNvSpPr txBox="1">
            <a:spLocks/>
          </p:cNvSpPr>
          <p:nvPr/>
        </p:nvSpPr>
        <p:spPr>
          <a:xfrm>
            <a:off x="0" y="5257800"/>
            <a:ext cx="8991600" cy="7620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 supports back to back Read/Write to different Banks</a:t>
            </a:r>
          </a:p>
          <a:p>
            <a:pPr marL="777875" marR="0" lvl="1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Completely decoupled Read and Write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Datapaths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68" grpId="0"/>
      <p:bldP spid="493" grpId="0"/>
      <p:bldP spid="6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839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eDRAM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Process in 22nm Tri-Gate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Sub-Array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Integrated Charge Pumps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Die Architecture and Protocol</a:t>
            </a:r>
          </a:p>
          <a:p>
            <a:r>
              <a:rPr lang="en-US" dirty="0" smtClean="0"/>
              <a:t> Silicon Data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Conclusions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54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35666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35666"/>
            <a:ext cx="3209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0" t="9279" r="43037" b="17325"/>
          <a:stretch/>
        </p:blipFill>
        <p:spPr bwMode="auto">
          <a:xfrm>
            <a:off x="5181600" y="935666"/>
            <a:ext cx="3238500" cy="21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567" y="914400"/>
            <a:ext cx="31718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567" y="914400"/>
            <a:ext cx="31527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5" t="9270" r="43730" b="16949"/>
          <a:stretch/>
        </p:blipFill>
        <p:spPr bwMode="auto">
          <a:xfrm>
            <a:off x="457200" y="935666"/>
            <a:ext cx="3183469" cy="209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r>
              <a:rPr lang="en-US" sz="3600" dirty="0" smtClean="0"/>
              <a:t>Integrated Programmable Charge Pumps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4572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 Tight VCC_WL control is achieved to avoid </a:t>
            </a:r>
            <a:r>
              <a:rPr lang="en-US" altLang="en-US" sz="2400" dirty="0" err="1" smtClean="0"/>
              <a:t>VCCmax</a:t>
            </a:r>
            <a:endParaRPr lang="en-US" altLang="en-US" sz="2400" dirty="0" smtClean="0"/>
          </a:p>
          <a:p>
            <a:pPr marL="320675" indent="-320675">
              <a:buNone/>
            </a:pPr>
            <a:endParaRPr lang="en-US" alt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3014246"/>
            <a:ext cx="1665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VCC_WL (V)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2918635" y="1447800"/>
            <a:ext cx="381000" cy="304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3966" y="1066800"/>
            <a:ext cx="15346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UnRegulated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4098" idx="3"/>
          </p:cNvCxnSpPr>
          <p:nvPr/>
        </p:nvCxnSpPr>
        <p:spPr>
          <a:xfrm flipH="1" flipV="1">
            <a:off x="3005468" y="1905000"/>
            <a:ext cx="612924" cy="85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0767" y="182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71600" y="1535668"/>
            <a:ext cx="14371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Regulated-1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89767" y="30142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2*VCC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113567" y="2209800"/>
            <a:ext cx="612924" cy="85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68233" y="21017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351567" y="1905000"/>
            <a:ext cx="381000" cy="304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18167" y="2438400"/>
            <a:ext cx="381000" cy="304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38200" y="2069068"/>
            <a:ext cx="14371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Regulated-2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61944" y="1628745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Cum </a:t>
            </a:r>
            <a:r>
              <a:rPr lang="en-US" sz="2000" dirty="0" err="1" smtClean="0"/>
              <a:t>Prob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924800" y="299306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VSS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0" y="2993066"/>
            <a:ext cx="16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VSS_WL (V)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4141189" y="1639378"/>
            <a:ext cx="1850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Cum </a:t>
            </a:r>
            <a:r>
              <a:rPr lang="en-US" sz="2000" dirty="0" err="1" smtClean="0"/>
              <a:t>Prob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867400" y="1907156"/>
            <a:ext cx="381000" cy="2285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09167" y="2004622"/>
            <a:ext cx="533400" cy="3047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86400" y="21889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181600" y="19603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791200" y="935666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UnRegulated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629400" y="16002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Regulated-1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248400" y="1316666"/>
            <a:ext cx="457200" cy="304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29400" y="1926266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81800" y="2612066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781800" y="2242734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Regulated-2</a:t>
            </a:r>
            <a:endParaRPr lang="en-US" dirty="0"/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0" y="4419600"/>
            <a:ext cx="9144000" cy="457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Similarly, tight VSS_WL control helps to achieve good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Retention Time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0" y="5257800"/>
            <a:ext cx="9144000" cy="762000"/>
          </a:xfrm>
          <a:prstGeom prst="rect">
            <a:avLst/>
          </a:prstGeom>
        </p:spPr>
        <p:txBody>
          <a:bodyPr/>
          <a:lstStyle/>
          <a:p>
            <a:pPr marL="777875" lvl="1" indent="-320675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altLang="en-US" sz="2400" dirty="0" smtClean="0"/>
              <a:t>Programmability allows optimizing </a:t>
            </a:r>
            <a:r>
              <a:rPr lang="en-US" altLang="en-US" sz="2400" dirty="0" err="1" smtClean="0"/>
              <a:t>Subthreshold</a:t>
            </a:r>
            <a:r>
              <a:rPr lang="en-US" altLang="en-US" sz="2400" dirty="0" smtClean="0"/>
              <a:t> leakage vs. GIDL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4" grpId="0"/>
      <p:bldP spid="16" grpId="0" animBg="1"/>
      <p:bldP spid="17" grpId="0" animBg="1"/>
      <p:bldP spid="19" grpId="0"/>
      <p:bldP spid="22" grpId="0" animBg="1"/>
      <p:bldP spid="24" grpId="0"/>
      <p:bldP spid="33" grpId="0"/>
      <p:bldP spid="35" grpId="0" animBg="1"/>
      <p:bldP spid="37" grpId="0" animBg="1"/>
      <p:bldP spid="38" grpId="0" animBg="1"/>
      <p:bldP spid="15" grpId="0" build="allAtOnce" animBg="1"/>
      <p:bldP spid="42" grpId="0"/>
      <p:bldP spid="43" grpId="0"/>
      <p:bldP spid="44" grpId="0" animBg="1"/>
      <p:bldP spid="49" grpId="0"/>
      <p:bldP spid="50" grpId="0"/>
      <p:bldP spid="51" grpId="0" animBg="1"/>
      <p:bldP spid="53" grpId="0" animBg="1"/>
      <p:bldP spid="55" grpId="0" animBg="1"/>
      <p:bldP spid="56" grpId="0" animBg="1"/>
      <p:bldP spid="57" grpId="0" build="allAtOnce"/>
      <p:bldP spid="5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809" y="1045534"/>
            <a:ext cx="54197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r>
              <a:rPr lang="en-US" sz="3600" dirty="0" smtClean="0"/>
              <a:t>Retention Time Testing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0668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 Retention Time tested at worst case </a:t>
            </a:r>
            <a:r>
              <a:rPr lang="en-US" altLang="en-US" sz="2400" dirty="0" err="1" smtClean="0"/>
              <a:t>Bitline</a:t>
            </a:r>
            <a:r>
              <a:rPr lang="en-US" altLang="en-US" sz="2400" dirty="0" smtClean="0"/>
              <a:t> Voltage of 0V/1V</a:t>
            </a:r>
          </a:p>
          <a:p>
            <a:pPr marL="320675" indent="-320675"/>
            <a:r>
              <a:rPr lang="en-US" altLang="en-US" sz="2400" dirty="0" smtClean="0"/>
              <a:t> Potential 2x lower Bit Fail with BL = VCC/2 in Self Refresh </a:t>
            </a:r>
          </a:p>
          <a:p>
            <a:pPr marL="320675" indent="-320675">
              <a:buNone/>
            </a:pPr>
            <a:endParaRPr lang="en-US" altLang="en-US" sz="2400" dirty="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010400" y="3371268"/>
            <a:ext cx="5392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 flipH="1" flipV="1">
            <a:off x="7452515" y="3279996"/>
            <a:ext cx="1903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6988096" y="3199943"/>
            <a:ext cx="0" cy="1097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7536607" y="3181334"/>
            <a:ext cx="539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8073814" y="3368538"/>
            <a:ext cx="5270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7600965" y="3110302"/>
            <a:ext cx="4188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7810979" y="2848231"/>
            <a:ext cx="0" cy="2455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602089" y="2108280"/>
            <a:ext cx="0" cy="127317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356022" y="2110837"/>
            <a:ext cx="4965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51445" y="1992017"/>
            <a:ext cx="5103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8490286" y="1872221"/>
            <a:ext cx="228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7984082" y="3272331"/>
            <a:ext cx="1903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35785" y="2541646"/>
            <a:ext cx="1218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VSS_WL</a:t>
            </a:r>
            <a:r>
              <a:rPr lang="en-US" sz="1400" b="1" baseline="-25000" dirty="0" smtClean="0"/>
              <a:t> </a:t>
            </a:r>
            <a:r>
              <a:rPr lang="en-US" sz="1400" b="1" dirty="0"/>
              <a:t>&lt; </a:t>
            </a:r>
            <a:r>
              <a:rPr lang="en-US" sz="1400" b="1" dirty="0" smtClean="0"/>
              <a:t>VSS</a:t>
            </a:r>
            <a:endParaRPr lang="en-US" sz="14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8256694" y="1267428"/>
            <a:ext cx="72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Plate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6622038" y="3675268"/>
            <a:ext cx="96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BitLine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8540341" y="3312385"/>
            <a:ext cx="105919" cy="10672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5518" y="3316343"/>
            <a:ext cx="105919" cy="10672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436342" y="2835775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517994" y="161169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05800" y="337126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1/0</a:t>
            </a:r>
            <a:endParaRPr lang="en-US" sz="20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819710" y="1112520"/>
            <a:ext cx="0" cy="33832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4189675" y="3623101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</a:t>
            </a:r>
            <a:br>
              <a:rPr lang="en-US" sz="2400" dirty="0" smtClean="0"/>
            </a:br>
            <a:r>
              <a:rPr lang="en-US" sz="2400" dirty="0" smtClean="0"/>
              <a:t>Target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 rot="20125050">
            <a:off x="1632420" y="1726469"/>
            <a:ext cx="213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BL = 0.5*VCC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0125050">
            <a:off x="2754152" y="2144188"/>
            <a:ext cx="198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BL = 0/VCC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283301" y="3523668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06336" y="3523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Isub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695510" y="28194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1844" y="2738735"/>
            <a:ext cx="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638145" y="2695545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Cum </a:t>
            </a:r>
            <a:r>
              <a:rPr lang="en-US" sz="2000" dirty="0" err="1" smtClean="0"/>
              <a:t>Prob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314510" y="838200"/>
            <a:ext cx="3657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Bit Fail @100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s RT, 95C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867400" y="3429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0.5*VCC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51698" y="3733800"/>
            <a:ext cx="95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0/VCC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839200" cy="4114800"/>
          </a:xfrm>
        </p:spPr>
        <p:txBody>
          <a:bodyPr/>
          <a:lstStyle/>
          <a:p>
            <a:r>
              <a:rPr lang="en-US" dirty="0" smtClean="0"/>
              <a:t> Motivation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eDRAM</a:t>
            </a:r>
            <a:r>
              <a:rPr lang="en-US" dirty="0" smtClean="0"/>
              <a:t> Process in 22nm Tri-Gate</a:t>
            </a:r>
          </a:p>
          <a:p>
            <a:r>
              <a:rPr lang="en-US" dirty="0" smtClean="0"/>
              <a:t> Sub-Array Design</a:t>
            </a:r>
          </a:p>
          <a:p>
            <a:r>
              <a:rPr lang="en-US" dirty="0" smtClean="0"/>
              <a:t> Integrated Charge Pumps</a:t>
            </a:r>
          </a:p>
          <a:p>
            <a:r>
              <a:rPr lang="en-US" dirty="0" smtClean="0"/>
              <a:t> Die Architecture and Protocol</a:t>
            </a:r>
          </a:p>
          <a:p>
            <a:r>
              <a:rPr lang="en-US" dirty="0" smtClean="0"/>
              <a:t> Silicon Data</a:t>
            </a:r>
          </a:p>
          <a:p>
            <a:r>
              <a:rPr lang="en-US" dirty="0" smtClean="0"/>
              <a:t> Conclusions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54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50863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r>
              <a:rPr lang="en-US" sz="3600" dirty="0" smtClean="0"/>
              <a:t>Retention Bit-Fail Optimization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7526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 Each die has different </a:t>
            </a:r>
            <a:r>
              <a:rPr lang="en-US" altLang="en-US" sz="2400" dirty="0" err="1" smtClean="0"/>
              <a:t>Subthreshold</a:t>
            </a:r>
            <a:r>
              <a:rPr lang="en-US" altLang="en-US" sz="2400" dirty="0" smtClean="0"/>
              <a:t>/Junction leakage trade-off</a:t>
            </a:r>
          </a:p>
          <a:p>
            <a:pPr marL="777875" lvl="1" indent="-320675"/>
            <a:r>
              <a:rPr lang="en-US" altLang="en-US" sz="2000" dirty="0" smtClean="0"/>
              <a:t>Hence different optimal VSS_WL per die</a:t>
            </a:r>
          </a:p>
          <a:p>
            <a:pPr marL="320675" indent="-320675"/>
            <a:r>
              <a:rPr lang="en-US" altLang="en-US" sz="2400" dirty="0" smtClean="0"/>
              <a:t> Die-by-die VSS_WL setting achieves significantly improved bit-fail distribution</a:t>
            </a:r>
          </a:p>
          <a:p>
            <a:pPr marL="320675" indent="-320675">
              <a:buNone/>
            </a:pPr>
            <a:endParaRPr lang="en-US" altLang="en-US" sz="2400" dirty="0" smtClean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495800" y="1323813"/>
            <a:ext cx="0" cy="28346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3865765" y="3190776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</a:t>
            </a:r>
            <a:br>
              <a:rPr lang="en-US" sz="2400" dirty="0" smtClean="0"/>
            </a:br>
            <a:r>
              <a:rPr lang="en-US" sz="2400" dirty="0" smtClean="0"/>
              <a:t>Limit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2209800" y="3457413"/>
            <a:ext cx="198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Different fixed VSS_WL settings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861428" y="2424475"/>
            <a:ext cx="21229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Cum </a:t>
            </a:r>
            <a:r>
              <a:rPr lang="en-US" sz="2000" dirty="0" err="1" smtClean="0"/>
              <a:t>Prob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143000" y="834714"/>
            <a:ext cx="3657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Bit Fail @100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s RT, 95C</a:t>
            </a:r>
            <a:endParaRPr lang="en-US" sz="2400" dirty="0"/>
          </a:p>
        </p:txBody>
      </p:sp>
      <p:sp>
        <p:nvSpPr>
          <p:cNvPr id="42" name="Oval 41"/>
          <p:cNvSpPr/>
          <p:nvPr/>
        </p:nvSpPr>
        <p:spPr>
          <a:xfrm rot="1660265">
            <a:off x="1981714" y="2949359"/>
            <a:ext cx="600679" cy="457200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42" idx="6"/>
          </p:cNvCxnSpPr>
          <p:nvPr/>
        </p:nvCxnSpPr>
        <p:spPr>
          <a:xfrm>
            <a:off x="2548043" y="3317435"/>
            <a:ext cx="195157" cy="2161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905000" y="2543013"/>
            <a:ext cx="195157" cy="2743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03767" y="1508112"/>
            <a:ext cx="198320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Die-by-Die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VSS_WL setting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501" y="757422"/>
            <a:ext cx="3657600" cy="38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r>
              <a:rPr lang="en-US" sz="3600" dirty="0" smtClean="0"/>
              <a:t>1Gbit Array </a:t>
            </a:r>
            <a:r>
              <a:rPr lang="en-US" sz="3600" dirty="0" err="1" smtClean="0"/>
              <a:t>Shmoo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2192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 0.7V/1GHz – 1.05C/2GHz operation @95C, 100</a:t>
            </a:r>
            <a:r>
              <a:rPr lang="en-US" altLang="en-US" sz="2400" dirty="0" smtClean="0">
                <a:latin typeface="Symbol" pitchFamily="18" charset="2"/>
              </a:rPr>
              <a:t>m</a:t>
            </a:r>
            <a:r>
              <a:rPr lang="en-US" altLang="en-US" sz="2400" dirty="0" smtClean="0"/>
              <a:t>s RT</a:t>
            </a:r>
          </a:p>
          <a:p>
            <a:pPr marL="777875" lvl="1" indent="-320675"/>
            <a:r>
              <a:rPr lang="en-US" altLang="en-US" sz="2000" dirty="0" smtClean="0"/>
              <a:t> 3ns Random Cycle Time @1.05V</a:t>
            </a:r>
          </a:p>
          <a:p>
            <a:pPr marL="320675" indent="-320675"/>
            <a:r>
              <a:rPr lang="en-US" altLang="en-US" sz="2400" dirty="0" smtClean="0"/>
              <a:t> 64GB/s Read + 64GB/s Write Bandwidth @1.05V</a:t>
            </a:r>
          </a:p>
          <a:p>
            <a:pPr marL="320675" indent="-320675">
              <a:buNone/>
            </a:pPr>
            <a:endParaRPr lang="en-US" altLang="en-US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3200401" y="4705171"/>
            <a:ext cx="3032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Clock Frequency (GHz)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-817776" y="2447295"/>
            <a:ext cx="252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Supply Voltage (V)</a:t>
            </a:r>
            <a:endParaRPr lang="en-US" sz="2400" b="1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" y="838200"/>
            <a:ext cx="8210550" cy="399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Oval 47"/>
          <p:cNvSpPr/>
          <p:nvPr/>
        </p:nvSpPr>
        <p:spPr>
          <a:xfrm>
            <a:off x="8458201" y="1402258"/>
            <a:ext cx="228600" cy="304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086599" y="1007195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1.05V, 2GHz</a:t>
            </a:r>
            <a:endParaRPr lang="en-US" sz="2400" dirty="0"/>
          </a:p>
        </p:txBody>
      </p:sp>
      <p:sp>
        <p:nvSpPr>
          <p:cNvPr id="60" name="Oval 59"/>
          <p:cNvSpPr/>
          <p:nvPr/>
        </p:nvSpPr>
        <p:spPr>
          <a:xfrm>
            <a:off x="4495800" y="3214463"/>
            <a:ext cx="228600" cy="304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038600" y="2819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0.7V, 1GHz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600" dirty="0" smtClean="0"/>
              <a:t>Iris </a:t>
            </a:r>
            <a:r>
              <a:rPr lang="en-US" sz="3600" dirty="0" err="1" smtClean="0"/>
              <a:t>Pro</a:t>
            </a:r>
            <a:r>
              <a:rPr lang="en-US" sz="3600" baseline="30000" dirty="0" err="1" smtClean="0"/>
              <a:t>TM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with 1Gbit MCP </a:t>
            </a:r>
            <a:r>
              <a:rPr lang="en-US" sz="3600" dirty="0" err="1" smtClean="0"/>
              <a:t>eDRAM</a:t>
            </a:r>
            <a:endParaRPr lang="en-US" sz="3600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4572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 Iris </a:t>
            </a:r>
            <a:r>
              <a:rPr lang="en-US" altLang="en-US" sz="2400" dirty="0" err="1" smtClean="0"/>
              <a:t>Pro</a:t>
            </a:r>
            <a:r>
              <a:rPr lang="en-US" altLang="en-US" sz="2400" baseline="30000" dirty="0" err="1" smtClean="0"/>
              <a:t>TM</a:t>
            </a:r>
            <a:r>
              <a:rPr lang="en-US" altLang="en-US" sz="2400" dirty="0" smtClean="0"/>
              <a:t> with 1Gb </a:t>
            </a:r>
            <a:r>
              <a:rPr lang="en-US" altLang="en-US" sz="2400" dirty="0" err="1" smtClean="0"/>
              <a:t>eDRAM</a:t>
            </a:r>
            <a:r>
              <a:rPr lang="en-US" altLang="en-US" sz="2400" dirty="0" smtClean="0"/>
              <a:t> MCP is commercially available</a:t>
            </a:r>
          </a:p>
          <a:p>
            <a:pPr marL="320675" indent="-320675">
              <a:buNone/>
            </a:pPr>
            <a:endParaRPr lang="en-US" altLang="en-US" sz="2400" dirty="0" smtClean="0"/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0" y="5715000"/>
            <a:ext cx="9144000" cy="457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to 75% Graphics Performance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improvement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1Gbit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eDRAM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831266" y="663714"/>
            <a:ext cx="5236534" cy="3403461"/>
            <a:chOff x="3831266" y="663714"/>
            <a:chExt cx="5236534" cy="3403461"/>
          </a:xfrm>
        </p:grpSpPr>
        <p:pic>
          <p:nvPicPr>
            <p:cNvPr id="1026" name="Picture 1" descr="cid:image001.png@01CF15A9.EA3B12B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7356" y="1219200"/>
              <a:ext cx="5030444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4371742" y="1678169"/>
              <a:ext cx="43434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648200" y="1606368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75% speed up</a:t>
              </a:r>
              <a:endParaRPr lang="en-US" sz="24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831266" y="2557132"/>
              <a:ext cx="609600" cy="338554"/>
              <a:chOff x="9340701" y="3363433"/>
              <a:chExt cx="609600" cy="33855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9448800" y="34290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340701" y="3363433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20%</a:t>
                </a:r>
                <a:endParaRPr lang="en-US" sz="16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833035" y="2154866"/>
              <a:ext cx="609600" cy="338554"/>
              <a:chOff x="9340701" y="3363433"/>
              <a:chExt cx="609600" cy="33855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9448800" y="34290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340701" y="3363433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40%</a:t>
                </a:r>
                <a:endParaRPr lang="en-US" sz="16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831266" y="1795132"/>
              <a:ext cx="609600" cy="338554"/>
              <a:chOff x="9340701" y="3363433"/>
              <a:chExt cx="609600" cy="33855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448800" y="34290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340701" y="3363433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60%</a:t>
                </a:r>
                <a:endParaRPr lang="en-US" sz="1600" dirty="0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4114800" y="1415900"/>
              <a:ext cx="207334" cy="260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14800" y="2939901"/>
              <a:ext cx="207334" cy="260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86400" y="1295400"/>
              <a:ext cx="2133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76800" y="663714"/>
              <a:ext cx="3276600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Performance Improvement</a:t>
              </a:r>
              <a:br>
                <a:rPr lang="en-US" sz="2000" dirty="0" smtClean="0"/>
              </a:br>
              <a:r>
                <a:rPr lang="en-US" sz="2000" dirty="0" smtClean="0"/>
                <a:t>(</a:t>
              </a:r>
              <a:r>
                <a:rPr lang="en-US" sz="2000" dirty="0" err="1" smtClean="0"/>
                <a:t>eDRAM</a:t>
              </a:r>
              <a:r>
                <a:rPr lang="en-US" sz="2000" dirty="0" smtClean="0"/>
                <a:t> ON vs. OFF)</a:t>
              </a:r>
              <a:endParaRPr lang="en-US" sz="2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52400" y="685800"/>
            <a:ext cx="4800600" cy="4608731"/>
            <a:chOff x="152400" y="685800"/>
            <a:chExt cx="4800600" cy="4608731"/>
          </a:xfrm>
        </p:grpSpPr>
        <p:grpSp>
          <p:nvGrpSpPr>
            <p:cNvPr id="49" name="Group 48"/>
            <p:cNvGrpSpPr/>
            <p:nvPr/>
          </p:nvGrpSpPr>
          <p:grpSpPr>
            <a:xfrm>
              <a:off x="152400" y="3733800"/>
              <a:ext cx="1219200" cy="1390650"/>
              <a:chOff x="5014912" y="1352550"/>
              <a:chExt cx="1647825" cy="1924050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4876800" y="1490662"/>
                <a:ext cx="1924050" cy="164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220891" y="2569534"/>
                <a:ext cx="951308" cy="36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err="1" smtClean="0">
                    <a:solidFill>
                      <a:schemeClr val="bg1"/>
                    </a:solidFill>
                  </a:rPr>
                  <a:t>eDRAM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09600" y="685800"/>
              <a:ext cx="3197238" cy="3935178"/>
              <a:chOff x="1544928" y="1392468"/>
              <a:chExt cx="3197238" cy="3935178"/>
            </a:xfrm>
          </p:grpSpPr>
          <p:sp>
            <p:nvSpPr>
              <p:cNvPr id="14" name="Rectangle 117"/>
              <p:cNvSpPr>
                <a:spLocks noChangeArrowheads="1"/>
              </p:cNvSpPr>
              <p:nvPr/>
            </p:nvSpPr>
            <p:spPr bwMode="auto">
              <a:xfrm>
                <a:off x="2438399" y="4481395"/>
                <a:ext cx="2287039" cy="846251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400" kern="0" dirty="0" smtClean="0">
                    <a:solidFill>
                      <a:srgbClr val="000000"/>
                    </a:solidFill>
                  </a:rPr>
                  <a:t>1Gbit </a:t>
                </a:r>
                <a:r>
                  <a:rPr lang="en-US" sz="2400" kern="0" dirty="0" err="1" smtClean="0">
                    <a:solidFill>
                      <a:srgbClr val="000000"/>
                    </a:solidFill>
                  </a:rPr>
                  <a:t>eDRAM</a:t>
                </a:r>
                <a:endParaRPr lang="en-US" sz="24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78"/>
              <p:cNvSpPr>
                <a:spLocks noChangeArrowheads="1"/>
              </p:cNvSpPr>
              <p:nvPr/>
            </p:nvSpPr>
            <p:spPr bwMode="auto">
              <a:xfrm>
                <a:off x="3276600" y="1600200"/>
                <a:ext cx="1263782" cy="2516095"/>
              </a:xfrm>
              <a:prstGeom prst="rect">
                <a:avLst/>
              </a:prstGeom>
              <a:solidFill>
                <a:srgbClr val="99FF33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tIns="0" anchor="ctr"/>
              <a:lstStyle/>
              <a:p>
                <a:pPr algn="ctr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 Processor</a:t>
                </a:r>
              </a:p>
              <a:p>
                <a:pPr algn="ctr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Graphics</a:t>
                </a:r>
              </a:p>
            </p:txBody>
          </p:sp>
          <p:sp>
            <p:nvSpPr>
              <p:cNvPr id="16" name="Rectangle 80"/>
              <p:cNvSpPr>
                <a:spLocks noChangeArrowheads="1"/>
              </p:cNvSpPr>
              <p:nvPr/>
            </p:nvSpPr>
            <p:spPr bwMode="auto">
              <a:xfrm>
                <a:off x="1544929" y="3130323"/>
                <a:ext cx="1041431" cy="483245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7" name="Rectangle 81"/>
              <p:cNvSpPr>
                <a:spLocks noChangeArrowheads="1"/>
              </p:cNvSpPr>
              <p:nvPr/>
            </p:nvSpPr>
            <p:spPr bwMode="auto">
              <a:xfrm>
                <a:off x="2604218" y="3130323"/>
                <a:ext cx="671641" cy="483245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 kern="0">
                    <a:solidFill>
                      <a:srgbClr val="000000"/>
                    </a:solidFill>
                  </a:rPr>
                  <a:t>   LLC</a:t>
                </a:r>
                <a:endParaRPr lang="en-US" sz="15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83"/>
              <p:cNvSpPr>
                <a:spLocks noChangeArrowheads="1"/>
              </p:cNvSpPr>
              <p:nvPr/>
            </p:nvSpPr>
            <p:spPr bwMode="auto">
              <a:xfrm>
                <a:off x="1544929" y="3620396"/>
                <a:ext cx="1041431" cy="483245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9" name="Rectangle 116"/>
              <p:cNvSpPr>
                <a:spLocks noChangeArrowheads="1"/>
              </p:cNvSpPr>
              <p:nvPr/>
            </p:nvSpPr>
            <p:spPr bwMode="auto">
              <a:xfrm>
                <a:off x="1544929" y="2148933"/>
                <a:ext cx="1041431" cy="483245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20" name="Rectangle 117"/>
              <p:cNvSpPr>
                <a:spLocks noChangeArrowheads="1"/>
              </p:cNvSpPr>
              <p:nvPr/>
            </p:nvSpPr>
            <p:spPr bwMode="auto">
              <a:xfrm>
                <a:off x="2604218" y="2148933"/>
                <a:ext cx="671641" cy="483245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 kern="0">
                    <a:solidFill>
                      <a:srgbClr val="000000"/>
                    </a:solidFill>
                  </a:rPr>
                  <a:t>   LLC</a:t>
                </a:r>
                <a:endParaRPr lang="en-US" sz="15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119"/>
              <p:cNvSpPr>
                <a:spLocks noChangeArrowheads="1"/>
              </p:cNvSpPr>
              <p:nvPr/>
            </p:nvSpPr>
            <p:spPr bwMode="auto">
              <a:xfrm>
                <a:off x="1544928" y="2639008"/>
                <a:ext cx="1041431" cy="483245"/>
              </a:xfrm>
              <a:prstGeom prst="rect">
                <a:avLst/>
              </a:prstGeom>
              <a:solidFill>
                <a:srgbClr val="0099FF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22" name="Rectangle 120"/>
              <p:cNvSpPr>
                <a:spLocks noChangeArrowheads="1"/>
              </p:cNvSpPr>
              <p:nvPr/>
            </p:nvSpPr>
            <p:spPr bwMode="auto">
              <a:xfrm>
                <a:off x="2604217" y="2639008"/>
                <a:ext cx="671641" cy="483245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 kern="0">
                    <a:solidFill>
                      <a:srgbClr val="000000"/>
                    </a:solidFill>
                  </a:rPr>
                  <a:t>   LLC</a:t>
                </a:r>
                <a:endParaRPr lang="en-US" sz="15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78"/>
              <p:cNvSpPr>
                <a:spLocks noChangeArrowheads="1"/>
              </p:cNvSpPr>
              <p:nvPr/>
            </p:nvSpPr>
            <p:spPr bwMode="auto">
              <a:xfrm>
                <a:off x="1544929" y="1611995"/>
                <a:ext cx="1731671" cy="523238"/>
              </a:xfrm>
              <a:prstGeom prst="rect">
                <a:avLst/>
              </a:prstGeom>
              <a:solidFill>
                <a:srgbClr val="339933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500" kern="0">
                    <a:solidFill>
                      <a:srgbClr val="000000"/>
                    </a:solidFill>
                  </a:rPr>
                  <a:t>System</a:t>
                </a:r>
              </a:p>
              <a:p>
                <a:pPr>
                  <a:defRPr/>
                </a:pPr>
                <a:r>
                  <a:rPr lang="en-US" sz="1500" kern="0">
                    <a:solidFill>
                      <a:srgbClr val="000000"/>
                    </a:solidFill>
                  </a:rPr>
                  <a:t>Agent       </a:t>
                </a:r>
                <a:endParaRPr lang="en-US" sz="15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1548200" y="1392568"/>
                <a:ext cx="869417" cy="207632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25" b="1" kern="0" dirty="0">
                    <a:solidFill>
                      <a:prstClr val="black"/>
                    </a:solidFill>
                  </a:rPr>
                  <a:t>DMI</a:t>
                </a:r>
              </a:p>
            </p:txBody>
          </p:sp>
          <p:sp>
            <p:nvSpPr>
              <p:cNvPr id="25" name="Rectangle 101"/>
              <p:cNvSpPr>
                <a:spLocks noChangeArrowheads="1"/>
              </p:cNvSpPr>
              <p:nvPr/>
            </p:nvSpPr>
            <p:spPr bwMode="auto">
              <a:xfrm>
                <a:off x="2417617" y="1396437"/>
                <a:ext cx="1118630" cy="211170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25" b="1" kern="0" dirty="0">
                    <a:solidFill>
                      <a:prstClr val="black"/>
                    </a:solidFill>
                  </a:rPr>
                  <a:t>PCI Express*</a:t>
                </a:r>
              </a:p>
            </p:txBody>
          </p:sp>
          <p:sp>
            <p:nvSpPr>
              <p:cNvPr id="26" name="Rectangle 65"/>
              <p:cNvSpPr>
                <a:spLocks noChangeArrowheads="1"/>
              </p:cNvSpPr>
              <p:nvPr/>
            </p:nvSpPr>
            <p:spPr bwMode="auto">
              <a:xfrm>
                <a:off x="2787412" y="1664959"/>
                <a:ext cx="441642" cy="405528"/>
              </a:xfrm>
              <a:prstGeom prst="rect">
                <a:avLst/>
              </a:prstGeom>
              <a:solidFill>
                <a:srgbClr val="0066C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 kern="0" dirty="0">
                    <a:solidFill>
                      <a:prstClr val="white"/>
                    </a:solidFill>
                  </a:rPr>
                  <a:t>IMC</a:t>
                </a: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604959" y="3619669"/>
                <a:ext cx="671641" cy="483245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 kern="0">
                    <a:solidFill>
                      <a:srgbClr val="000000"/>
                    </a:solidFill>
                  </a:rPr>
                  <a:t>   LLC</a:t>
                </a:r>
                <a:endParaRPr lang="en-US" sz="15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 rot="5400000">
                <a:off x="3183576" y="2747396"/>
                <a:ext cx="2909547" cy="207632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25" b="1" kern="0" dirty="0">
                    <a:solidFill>
                      <a:prstClr val="black"/>
                    </a:solidFill>
                  </a:rPr>
                  <a:t>DDR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1548201" y="4098351"/>
                <a:ext cx="2992181" cy="2076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25" b="1" kern="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0" name="Group 63"/>
              <p:cNvGrpSpPr>
                <a:grpSpLocks/>
              </p:cNvGrpSpPr>
              <p:nvPr/>
            </p:nvGrpSpPr>
            <p:grpSpPr bwMode="auto">
              <a:xfrm>
                <a:off x="2465710" y="1954260"/>
                <a:ext cx="278498" cy="2307135"/>
                <a:chOff x="6027299" y="2923343"/>
                <a:chExt cx="139559" cy="1424014"/>
              </a:xfrm>
            </p:grpSpPr>
            <p:sp>
              <p:nvSpPr>
                <p:cNvPr id="31" name="Flowchart: Alternate Process 30"/>
                <p:cNvSpPr/>
                <p:nvPr/>
              </p:nvSpPr>
              <p:spPr>
                <a:xfrm>
                  <a:off x="6027299" y="3162613"/>
                  <a:ext cx="131177" cy="45532"/>
                </a:xfrm>
                <a:prstGeom prst="flowChartAlternateProcess">
                  <a:avLst/>
                </a:prstGeom>
                <a:solidFill>
                  <a:srgbClr val="FF0000">
                    <a:alpha val="81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lowchart: Alternate Process 31"/>
                <p:cNvSpPr/>
                <p:nvPr/>
              </p:nvSpPr>
              <p:spPr>
                <a:xfrm>
                  <a:off x="6027299" y="3465272"/>
                  <a:ext cx="131177" cy="45533"/>
                </a:xfrm>
                <a:prstGeom prst="flowChartAlternateProcess">
                  <a:avLst/>
                </a:prstGeom>
                <a:solidFill>
                  <a:srgbClr val="FF0000">
                    <a:alpha val="81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Flowchart: Alternate Process 32"/>
                <p:cNvSpPr/>
                <p:nvPr/>
              </p:nvSpPr>
              <p:spPr>
                <a:xfrm>
                  <a:off x="6027299" y="3767931"/>
                  <a:ext cx="131177" cy="45532"/>
                </a:xfrm>
                <a:prstGeom prst="flowChartAlternateProcess">
                  <a:avLst/>
                </a:prstGeom>
                <a:solidFill>
                  <a:srgbClr val="FF0000">
                    <a:alpha val="81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Flowchart: Alternate Process 33"/>
                <p:cNvSpPr/>
                <p:nvPr/>
              </p:nvSpPr>
              <p:spPr>
                <a:xfrm>
                  <a:off x="6027299" y="4070590"/>
                  <a:ext cx="131177" cy="45533"/>
                </a:xfrm>
                <a:prstGeom prst="flowChartAlternateProcess">
                  <a:avLst/>
                </a:prstGeom>
                <a:solidFill>
                  <a:srgbClr val="FF0000">
                    <a:alpha val="81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lowchart: Alternate Process 34"/>
                <p:cNvSpPr/>
                <p:nvPr/>
              </p:nvSpPr>
              <p:spPr>
                <a:xfrm>
                  <a:off x="6035681" y="4301825"/>
                  <a:ext cx="131177" cy="45532"/>
                </a:xfrm>
                <a:prstGeom prst="flowChartAlternateProcess">
                  <a:avLst/>
                </a:prstGeom>
                <a:solidFill>
                  <a:srgbClr val="FF0000">
                    <a:alpha val="81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Flowchart: Alternate Process 35"/>
                <p:cNvSpPr/>
                <p:nvPr/>
              </p:nvSpPr>
              <p:spPr>
                <a:xfrm>
                  <a:off x="6027299" y="2923343"/>
                  <a:ext cx="131177" cy="45532"/>
                </a:xfrm>
                <a:prstGeom prst="flowChartAlternateProcess">
                  <a:avLst/>
                </a:prstGeom>
                <a:solidFill>
                  <a:srgbClr val="FF0000">
                    <a:alpha val="81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lowchart: Alternate Process 36"/>
                <p:cNvSpPr/>
                <p:nvPr/>
              </p:nvSpPr>
              <p:spPr>
                <a:xfrm rot="5400000">
                  <a:off x="5409414" y="3586982"/>
                  <a:ext cx="1364197" cy="86915"/>
                </a:xfrm>
                <a:prstGeom prst="flowChartAlternateProcess">
                  <a:avLst/>
                </a:prstGeom>
                <a:noFill/>
                <a:ln w="38100">
                  <a:solidFill>
                    <a:schemeClr val="tx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8" name="Rectangle 101"/>
              <p:cNvSpPr>
                <a:spLocks noChangeArrowheads="1"/>
              </p:cNvSpPr>
              <p:nvPr/>
            </p:nvSpPr>
            <p:spPr bwMode="auto">
              <a:xfrm>
                <a:off x="3552974" y="1392468"/>
                <a:ext cx="939422" cy="211170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25" b="1" kern="0">
                    <a:solidFill>
                      <a:prstClr val="black"/>
                    </a:solidFill>
                  </a:rPr>
                  <a:t>Display</a:t>
                </a:r>
                <a:endParaRPr lang="en-US" sz="825" b="1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3002280" y="4524483"/>
                <a:ext cx="1188720" cy="12371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</a:rPr>
                  <a:t>IO</a:t>
                </a:r>
                <a:endParaRPr lang="en-US" sz="1100" b="1" kern="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3581399" y="4329605"/>
                <a:ext cx="1" cy="19487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3002280" y="4191000"/>
                <a:ext cx="1188720" cy="12371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</a:rPr>
                  <a:t>IO</a:t>
                </a:r>
                <a:endParaRPr lang="en-US" sz="1100" b="1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447800" y="4648200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N. Kurd, ISSCC’14, “</a:t>
              </a:r>
              <a:r>
                <a:rPr lang="en-US" i="1" dirty="0" err="1" smtClean="0"/>
                <a:t>Haswell</a:t>
              </a:r>
              <a:r>
                <a:rPr lang="en-US" i="1" dirty="0" smtClean="0"/>
                <a:t>: A Family of IA 22nm Processors”</a:t>
              </a:r>
              <a:endParaRPr lang="en-US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839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eDRAM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Process in 22nm Tri-Gate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Sub-Array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Integrated Charge Pumps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Die Architecture and Protocol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Silicon Data</a:t>
            </a:r>
          </a:p>
          <a:p>
            <a:r>
              <a:rPr lang="en-US" dirty="0" smtClean="0"/>
              <a:t> Conclusions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54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600" dirty="0" smtClean="0"/>
              <a:t>Conclusions</a:t>
            </a:r>
            <a:endParaRPr lang="en-US" sz="3600" i="1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1524000"/>
          </a:xfrm>
        </p:spPr>
        <p:txBody>
          <a:bodyPr/>
          <a:lstStyle/>
          <a:p>
            <a:pPr marL="320675" indent="-320675"/>
            <a:r>
              <a:rPr lang="en-US" altLang="en-US" sz="2800" dirty="0" smtClean="0"/>
              <a:t> A record density </a:t>
            </a:r>
            <a:r>
              <a:rPr lang="en-US" altLang="en-US" sz="2800" dirty="0" err="1" smtClean="0"/>
              <a:t>eDRAM</a:t>
            </a:r>
            <a:r>
              <a:rPr lang="en-US" altLang="en-US" sz="2800" dirty="0" smtClean="0"/>
              <a:t> Technology is developed in 22nm Tri-Gate Technology to provide high-BW and low Power Memory access</a:t>
            </a:r>
            <a:endParaRPr lang="en-US" altLang="en-US" sz="2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590800"/>
            <a:ext cx="9144000" cy="15240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1Gb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eDRAM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packaged with high-end graphics processor to improve the performance up to 75% for wide spectrum of applications.</a:t>
            </a:r>
            <a:endParaRPr kumimoji="0" lang="en-US" altLang="en-US" sz="28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267200"/>
            <a:ext cx="9144000" cy="6858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product is commercially available as Iris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</a:t>
            </a:r>
            <a:r>
              <a:rPr kumimoji="0" lang="en-US" altLang="en-US" sz="2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</a:t>
            </a:r>
            <a:endParaRPr kumimoji="0" lang="en-US" altLang="en-US" sz="28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839200" cy="1752600"/>
          </a:xfrm>
        </p:spPr>
        <p:txBody>
          <a:bodyPr/>
          <a:lstStyle/>
          <a:p>
            <a:pPr algn="ctr">
              <a:buNone/>
            </a:pPr>
            <a:r>
              <a:rPr lang="en-US" sz="7200" dirty="0" smtClean="0"/>
              <a:t>Q&amp;A</a:t>
            </a:r>
            <a:endParaRPr lang="en-US" sz="7200" dirty="0"/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0800">
            <a:noFill/>
            <a:prstDash val="solid"/>
            <a:round/>
            <a:headEnd/>
            <a:tailEnd type="non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25" y="0"/>
            <a:ext cx="600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0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Motivation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676400"/>
          </a:xfrm>
        </p:spPr>
        <p:txBody>
          <a:bodyPr/>
          <a:lstStyle/>
          <a:p>
            <a:r>
              <a:rPr lang="en-US" sz="2400" dirty="0" smtClean="0"/>
              <a:t> Need for High Capacity and Low Energy/bit high-BW Memory increases</a:t>
            </a:r>
          </a:p>
          <a:p>
            <a:pPr lvl="1"/>
            <a:r>
              <a:rPr lang="en-US" dirty="0" smtClean="0"/>
              <a:t> SRAM is not dense enough, and DDR Energy/bit is high</a:t>
            </a:r>
          </a:p>
          <a:p>
            <a:pPr lvl="1"/>
            <a:r>
              <a:rPr lang="en-US" dirty="0" smtClean="0"/>
              <a:t> A high-density, high-BW In Package Memory is needed</a:t>
            </a:r>
            <a:endParaRPr lang="en-US" dirty="0"/>
          </a:p>
        </p:txBody>
      </p:sp>
      <p:pic>
        <p:nvPicPr>
          <p:cNvPr id="4" name="Picture 3" descr="C:\Users\srusu\Documents\My Data\Conferences\Die_Photos\Ivytown\IvyTown Die Shot 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3668"/>
            <a:ext cx="3810000" cy="320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3974068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Intel </a:t>
            </a:r>
            <a:r>
              <a:rPr lang="en-US" sz="1600" dirty="0" err="1" smtClean="0"/>
              <a:t>IvyTown</a:t>
            </a:r>
            <a:r>
              <a:rPr lang="en-US" sz="1600" dirty="0" smtClean="0"/>
              <a:t> Xeon®, ISSCC’14, Paper#5.4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914400" y="1459468"/>
            <a:ext cx="1066800" cy="1981200"/>
          </a:xfrm>
          <a:prstGeom prst="rect">
            <a:avLst/>
          </a:prstGeom>
          <a:solidFill>
            <a:schemeClr val="accent1">
              <a:alpha val="5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/>
              <a:t>25MB</a:t>
            </a:r>
            <a:br>
              <a:rPr lang="en-US" sz="2000" dirty="0" smtClean="0"/>
            </a:br>
            <a:r>
              <a:rPr lang="en-US" sz="2000" dirty="0" smtClean="0"/>
              <a:t>LLC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657375" y="1459468"/>
            <a:ext cx="543025" cy="1981200"/>
          </a:xfrm>
          <a:prstGeom prst="rect">
            <a:avLst/>
          </a:prstGeom>
          <a:solidFill>
            <a:schemeClr val="accent1">
              <a:alpha val="5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/>
              <a:t>12.5MB</a:t>
            </a:r>
            <a:br>
              <a:rPr lang="en-US" sz="2000" dirty="0" smtClean="0"/>
            </a:br>
            <a:r>
              <a:rPr lang="en-US" sz="2000" dirty="0" smtClean="0"/>
              <a:t>LLC</a:t>
            </a:r>
            <a:endParaRPr lang="en-US" sz="2000" dirty="0"/>
          </a:p>
        </p:txBody>
      </p:sp>
      <p:pic>
        <p:nvPicPr>
          <p:cNvPr id="5122" name="Chart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124634"/>
            <a:ext cx="444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3019251" y="2206451"/>
            <a:ext cx="2990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Memory BW Trend (GB/s)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810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Shih-Lien Lu, ISSCC’14, Forum2, 2-socket  Dell DP Systems 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105400" y="2057400"/>
            <a:ext cx="329184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400" y="1676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120 GB/s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839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eDRAM</a:t>
            </a:r>
            <a:r>
              <a:rPr lang="en-US" dirty="0" smtClean="0"/>
              <a:t> Process in 22nm Tri-Gate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Sub-Array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Integrated Charge Pumps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Die Architecture and Protocol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Silicon Data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Conclusions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54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sz="3600" dirty="0" err="1" smtClean="0"/>
              <a:t>eDRAM</a:t>
            </a:r>
            <a:r>
              <a:rPr lang="en-US" sz="3600" dirty="0" smtClean="0"/>
              <a:t> Process in 22nm Tri-Gate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5257800" cy="838200"/>
          </a:xfrm>
        </p:spPr>
        <p:txBody>
          <a:bodyPr/>
          <a:lstStyle/>
          <a:p>
            <a:pPr marL="320675" indent="-320675"/>
            <a:r>
              <a:rPr lang="en-US" altLang="en-US" sz="2400" dirty="0" smtClean="0"/>
              <a:t>9 Metal Layers and 7-layers self-aligned </a:t>
            </a:r>
            <a:r>
              <a:rPr lang="en-US" altLang="en-US" sz="2400" dirty="0" err="1" smtClean="0"/>
              <a:t>Vias</a:t>
            </a:r>
            <a:r>
              <a:rPr lang="en-US" altLang="en-US" sz="2400" dirty="0" smtClean="0"/>
              <a:t> with ULK ILD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486400" y="914400"/>
            <a:ext cx="3429000" cy="2609910"/>
            <a:chOff x="5486400" y="3576935"/>
            <a:chExt cx="3429000" cy="2609910"/>
          </a:xfrm>
        </p:grpSpPr>
        <p:pic>
          <p:nvPicPr>
            <p:cNvPr id="9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576935"/>
              <a:ext cx="2227987" cy="21596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7040470" y="4491335"/>
              <a:ext cx="281387" cy="2658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083523" y="5249791"/>
              <a:ext cx="191386" cy="2020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1033" y="4776885"/>
              <a:ext cx="14183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C000"/>
                  </a:solidFill>
                </a:rPr>
                <a:t>Wordline</a:t>
              </a:r>
              <a:r>
                <a:rPr lang="en-US" b="1" dirty="0" smtClean="0">
                  <a:solidFill>
                    <a:srgbClr val="FFC000"/>
                  </a:solidFill>
                </a:rPr>
                <a:t> [N]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17083" y="4091085"/>
              <a:ext cx="16507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C000"/>
                  </a:solidFill>
                </a:rPr>
                <a:t>Wordline</a:t>
              </a:r>
              <a:r>
                <a:rPr lang="en-US" b="1" dirty="0" smtClean="0">
                  <a:solidFill>
                    <a:srgbClr val="FFC000"/>
                  </a:solidFill>
                </a:rPr>
                <a:t> [N+1]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69733" y="5149060"/>
              <a:ext cx="4379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74283" y="4415135"/>
              <a:ext cx="6364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COB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892848" y="3830066"/>
              <a:ext cx="191386" cy="2020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8693" y="3729335"/>
              <a:ext cx="4379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850595" y="4500960"/>
              <a:ext cx="281387" cy="2658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84408" y="4424760"/>
              <a:ext cx="6364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COB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5786735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1T-1C </a:t>
              </a:r>
              <a:r>
                <a:rPr lang="en-US" sz="2000" dirty="0" err="1" smtClean="0"/>
                <a:t>eDRAM</a:t>
              </a:r>
              <a:r>
                <a:rPr lang="en-US" sz="2000" dirty="0" smtClean="0"/>
                <a:t>: 0.029</a:t>
              </a:r>
              <a:r>
                <a:rPr lang="en-US" sz="2000" dirty="0" smtClean="0">
                  <a:latin typeface="Symbol" pitchFamily="18" charset="2"/>
                </a:rPr>
                <a:t>m</a:t>
              </a:r>
              <a:r>
                <a:rPr lang="en-US" sz="2000" dirty="0" smtClean="0"/>
                <a:t>m</a:t>
              </a:r>
              <a:r>
                <a:rPr lang="en-US" sz="2000" baseline="30000" dirty="0" smtClean="0"/>
                <a:t>2</a:t>
              </a:r>
              <a:endParaRPr lang="en-US" sz="2000" baseline="30000" dirty="0"/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>
          <a:xfrm>
            <a:off x="0" y="838200"/>
            <a:ext cx="5257800" cy="14478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of </a:t>
            </a:r>
            <a:r>
              <a:rPr kumimoji="0" lang="en-US" alt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eDRAM</a:t>
            </a:r>
            <a:r>
              <a:rPr kumimoji="0" lang="en-US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Tech.: </a:t>
            </a:r>
          </a:p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0.029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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eDRAM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bitcell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77875" lvl="1" indent="-320675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3.2x smaller than SRAM (ISSCC’12)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2286000"/>
            <a:ext cx="5105400" cy="838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17.5Mb/mm</a:t>
            </a:r>
            <a:r>
              <a:rPr kumimoji="0" lang="en-US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density for a 128Mb Macro 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0" y="3162300"/>
            <a:ext cx="5257800" cy="12573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High-k, Metal Tri-Gate transistors supporting both low leakage and high performance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0" y="5334000"/>
            <a:ext cx="5257800" cy="838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MIM Capacitor-Over-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Bitline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(COB) embedded in interconnect stack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8" grpId="0"/>
      <p:bldP spid="19" grpId="0" build="allAtOnce"/>
      <p:bldP spid="20" grpId="0" build="allAtOnce"/>
      <p:bldP spid="2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sz="3600" dirty="0" err="1" smtClean="0"/>
              <a:t>eDRAM</a:t>
            </a:r>
            <a:r>
              <a:rPr lang="en-US" sz="3600" dirty="0" smtClean="0"/>
              <a:t> Access Transistor</a:t>
            </a:r>
            <a:endParaRPr lang="en-US" sz="3600" dirty="0"/>
          </a:p>
        </p:txBody>
      </p:sp>
      <p:grpSp>
        <p:nvGrpSpPr>
          <p:cNvPr id="82" name="Group 4"/>
          <p:cNvGrpSpPr>
            <a:grpSpLocks noChangeAspect="1"/>
          </p:cNvGrpSpPr>
          <p:nvPr/>
        </p:nvGrpSpPr>
        <p:grpSpPr bwMode="auto">
          <a:xfrm>
            <a:off x="4767263" y="950913"/>
            <a:ext cx="4113212" cy="3384550"/>
            <a:chOff x="3189" y="1014"/>
            <a:chExt cx="2591" cy="2132"/>
          </a:xfrm>
        </p:grpSpPr>
        <p:sp>
          <p:nvSpPr>
            <p:cNvPr id="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89" y="1014"/>
              <a:ext cx="2591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1022"/>
              <a:ext cx="2583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0" y="955675"/>
            <a:ext cx="451789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4"/>
          <p:cNvSpPr txBox="1">
            <a:spLocks noChangeArrowheads="1"/>
          </p:cNvSpPr>
          <p:nvPr/>
        </p:nvSpPr>
        <p:spPr bwMode="auto">
          <a:xfrm>
            <a:off x="2209800" y="1890853"/>
            <a:ext cx="2362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V</a:t>
            </a:r>
            <a:r>
              <a:rPr lang="en-US" b="1" baseline="-25000" dirty="0"/>
              <a:t>ds</a:t>
            </a:r>
            <a:r>
              <a:rPr lang="en-US" b="1" dirty="0"/>
              <a:t> = </a:t>
            </a:r>
            <a:r>
              <a:rPr lang="en-US" b="1" dirty="0" smtClean="0"/>
              <a:t>1V @ 95</a:t>
            </a:r>
            <a:r>
              <a:rPr lang="en-US" b="1" dirty="0">
                <a:sym typeface="Symbol" pitchFamily="18" charset="2"/>
              </a:rPr>
              <a:t></a:t>
            </a:r>
            <a:r>
              <a:rPr lang="en-US" b="1" dirty="0"/>
              <a:t>C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33900" y="873940"/>
            <a:ext cx="13239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(Drain)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54112" y="2891880"/>
            <a:ext cx="16367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Wordline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(Gate)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43778" y="1808939"/>
            <a:ext cx="974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Bitline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(Source)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Subtitle 91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752600"/>
          </a:xfrm>
        </p:spPr>
        <p:txBody>
          <a:bodyPr/>
          <a:lstStyle/>
          <a:p>
            <a:r>
              <a:rPr lang="en-US" sz="2400" dirty="0" smtClean="0"/>
              <a:t> Optimized Tri-Gate transistors for Latency, BW and Power</a:t>
            </a:r>
          </a:p>
          <a:p>
            <a:pPr lvl="1"/>
            <a:r>
              <a:rPr lang="en-US" dirty="0" smtClean="0"/>
              <a:t> &lt;&lt;1pA/cell leakage with Gate </a:t>
            </a:r>
            <a:r>
              <a:rPr lang="en-US" dirty="0" err="1" smtClean="0"/>
              <a:t>Underdrive</a:t>
            </a:r>
            <a:endParaRPr lang="en-US" dirty="0" smtClean="0"/>
          </a:p>
          <a:p>
            <a:pPr lvl="1"/>
            <a:r>
              <a:rPr lang="en-US" dirty="0" smtClean="0"/>
              <a:t> Fifth-generation strained Si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371600" y="3388540"/>
            <a:ext cx="5486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 rot="16200000">
            <a:off x="-733595" y="2162145"/>
            <a:ext cx="2590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Drain Current (A/cell)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2" grpId="0" build="p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sz="3600" dirty="0" err="1" smtClean="0"/>
              <a:t>eDRAM</a:t>
            </a:r>
            <a:r>
              <a:rPr lang="en-US" sz="3600" dirty="0" smtClean="0"/>
              <a:t> Capacitor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8991600" cy="457200"/>
          </a:xfrm>
        </p:spPr>
        <p:txBody>
          <a:bodyPr/>
          <a:lstStyle/>
          <a:p>
            <a:pPr marL="777875" lvl="1" indent="-320675"/>
            <a:r>
              <a:rPr lang="en-US" altLang="en-US" dirty="0" smtClean="0"/>
              <a:t>Median 14.2fF/cell, &lt;&lt;0.1pA/cell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33460" y="931222"/>
            <a:ext cx="2910540" cy="2667000"/>
            <a:chOff x="6233460" y="931222"/>
            <a:chExt cx="2910540" cy="2667000"/>
          </a:xfrm>
        </p:grpSpPr>
        <p:pic>
          <p:nvPicPr>
            <p:cNvPr id="70" name="Picture 2" descr="imag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3460" y="931222"/>
              <a:ext cx="291054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" name="Straight Connector 71"/>
            <p:cNvCxnSpPr/>
            <p:nvPr/>
          </p:nvCxnSpPr>
          <p:spPr>
            <a:xfrm>
              <a:off x="7986060" y="1159822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300260" y="2760022"/>
              <a:ext cx="1386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14.2fF/cell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914400"/>
            <a:ext cx="1828799" cy="2683821"/>
            <a:chOff x="152400" y="914400"/>
            <a:chExt cx="1828799" cy="268382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914400"/>
              <a:ext cx="1828799" cy="2683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Rectangle 73"/>
            <p:cNvSpPr/>
            <p:nvPr/>
          </p:nvSpPr>
          <p:spPr>
            <a:xfrm>
              <a:off x="1143000" y="1447800"/>
              <a:ext cx="533400" cy="1676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565666" y="20251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Capacitor</a:t>
              </a:r>
              <a:endParaRPr lang="en-US" dirty="0"/>
            </a:p>
          </p:txBody>
        </p:sp>
      </p:grpSp>
      <p:sp>
        <p:nvSpPr>
          <p:cNvPr id="14" name="Subtitle 2"/>
          <p:cNvSpPr txBox="1">
            <a:spLocks/>
          </p:cNvSpPr>
          <p:nvPr/>
        </p:nvSpPr>
        <p:spPr>
          <a:xfrm>
            <a:off x="0" y="4724400"/>
            <a:ext cx="8991600" cy="457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Fully integrated MIM Trench Capacitor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5334000"/>
            <a:ext cx="8991600" cy="457200"/>
          </a:xfrm>
          <a:prstGeom prst="rect">
            <a:avLst/>
          </a:prstGeom>
        </p:spPr>
        <p:txBody>
          <a:bodyPr/>
          <a:lstStyle/>
          <a:p>
            <a:pPr marL="777875" marR="0" lvl="1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Aggressive aspect ratio and compatible with logic process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76400" y="931222"/>
            <a:ext cx="4724400" cy="2646131"/>
            <a:chOff x="1676400" y="931222"/>
            <a:chExt cx="4724400" cy="264613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931222"/>
              <a:ext cx="4419600" cy="2646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" name="Rectangle 74"/>
            <p:cNvSpPr/>
            <p:nvPr/>
          </p:nvSpPr>
          <p:spPr>
            <a:xfrm>
              <a:off x="2590800" y="1828800"/>
              <a:ext cx="228600" cy="1371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endCxn id="75" idx="1"/>
            </p:cNvCxnSpPr>
            <p:nvPr/>
          </p:nvCxnSpPr>
          <p:spPr>
            <a:xfrm>
              <a:off x="1676400" y="2438400"/>
              <a:ext cx="914400" cy="762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752600" y="1371600"/>
              <a:ext cx="1981200" cy="381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839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eDRAM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Process in 22nm Tri-Gate</a:t>
            </a:r>
          </a:p>
          <a:p>
            <a:r>
              <a:rPr lang="en-US" dirty="0" smtClean="0"/>
              <a:t> Sub-Array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Integrated Charge Pumps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Die Architecture and Protocol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Silicon Data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Conclusions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54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4800600" y="895290"/>
            <a:ext cx="4537275" cy="3600510"/>
            <a:chOff x="4800600" y="895290"/>
            <a:chExt cx="4537275" cy="360051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1241209"/>
              <a:ext cx="4343400" cy="3254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2" name="Straight Arrow Connector 71"/>
            <p:cNvCxnSpPr/>
            <p:nvPr/>
          </p:nvCxnSpPr>
          <p:spPr>
            <a:xfrm>
              <a:off x="5334000" y="1241209"/>
              <a:ext cx="1097280" cy="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6400800" y="1241209"/>
              <a:ext cx="1737360" cy="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077200" y="1241209"/>
              <a:ext cx="640080" cy="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8686800" y="1241209"/>
              <a:ext cx="457200" cy="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410200" y="8952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Sense</a:t>
              </a:r>
              <a:endParaRPr lang="en-US" sz="2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00800" y="89529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Write-Back</a:t>
              </a:r>
              <a:endParaRPr lang="en-US" sz="2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13875" y="8952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WLoff</a:t>
              </a:r>
              <a:endParaRPr lang="en-US" sz="2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652075" y="89529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Pch</a:t>
              </a:r>
              <a:endParaRPr lang="en-US" sz="20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8991600" cy="762000"/>
          </a:xfrm>
        </p:spPr>
        <p:txBody>
          <a:bodyPr/>
          <a:lstStyle/>
          <a:p>
            <a:pPr marL="320675" indent="-320675"/>
            <a:r>
              <a:rPr lang="en-US" altLang="en-US" sz="2400" dirty="0" err="1" smtClean="0"/>
              <a:t>Subarray</a:t>
            </a:r>
            <a:r>
              <a:rPr lang="en-US" altLang="en-US" sz="2400" dirty="0" smtClean="0"/>
              <a:t> also includes Row and Column Redundancies, as well as local ½-VCC Generator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sz="3600" dirty="0" err="1" smtClean="0"/>
              <a:t>Subarray</a:t>
            </a:r>
            <a:r>
              <a:rPr lang="en-US" sz="3600" dirty="0" smtClean="0"/>
              <a:t> Architecture and Operation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914400" y="2155609"/>
            <a:ext cx="1600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4600" y="2155609"/>
            <a:ext cx="6096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124200" y="2155609"/>
            <a:ext cx="1447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eDRAM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80525" y="2712159"/>
            <a:ext cx="838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Timer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914400" y="2689009"/>
            <a:ext cx="16002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24200" y="2689009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Prec+Sense+Mux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24200" y="3070009"/>
            <a:ext cx="1447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14400" y="3070009"/>
            <a:ext cx="1600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14600" y="3070009"/>
            <a:ext cx="6096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WL</a:t>
            </a:r>
            <a:br>
              <a:rPr lang="en-US" b="1" dirty="0" smtClean="0"/>
            </a:br>
            <a:r>
              <a:rPr lang="en-US" b="1" dirty="0" smtClean="0"/>
              <a:t>Dec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648200" y="3070009"/>
            <a:ext cx="0" cy="5334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4197179" y="3174753"/>
            <a:ext cx="121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128 rows</a:t>
            </a:r>
            <a:endParaRPr lang="en-US" sz="2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167468" y="2155610"/>
            <a:ext cx="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67468" y="28837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 Diagonal Corner Rectangle 48"/>
          <p:cNvSpPr/>
          <p:nvPr/>
        </p:nvSpPr>
        <p:spPr>
          <a:xfrm>
            <a:off x="2243668" y="2807542"/>
            <a:ext cx="152400" cy="1524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396068" y="28837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72268" y="2841410"/>
            <a:ext cx="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4002" y="2211118"/>
            <a:ext cx="76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tBL</a:t>
            </a:r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en-US" sz="16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34725" y="1317409"/>
            <a:ext cx="4606725" cy="2456726"/>
            <a:chOff x="-34725" y="1317409"/>
            <a:chExt cx="4606725" cy="2456726"/>
          </a:xfrm>
        </p:grpSpPr>
        <p:sp>
          <p:nvSpPr>
            <p:cNvPr id="34" name="Rectangle 33"/>
            <p:cNvSpPr/>
            <p:nvPr/>
          </p:nvSpPr>
          <p:spPr>
            <a:xfrm>
              <a:off x="3124200" y="2612809"/>
              <a:ext cx="14478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14400" y="2155609"/>
              <a:ext cx="152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66800" y="2612809"/>
              <a:ext cx="14478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24200" y="3070009"/>
              <a:ext cx="14478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4400" y="3070009"/>
              <a:ext cx="152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66800" y="3070009"/>
              <a:ext cx="14478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609600" y="2003209"/>
              <a:ext cx="609600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09600" y="2003209"/>
              <a:ext cx="762000" cy="1143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0" y="1317409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Row Redundancy</a:t>
              </a:r>
              <a:endParaRPr lang="en-US" sz="2000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609600" y="2498509"/>
              <a:ext cx="381000" cy="342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09600" y="2841409"/>
              <a:ext cx="3810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6200000">
              <a:off x="-539150" y="2561825"/>
              <a:ext cx="17167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Column</a:t>
              </a:r>
              <a:br>
                <a:rPr lang="en-US" sz="2000" dirty="0" smtClean="0"/>
              </a:br>
              <a:r>
                <a:rPr lang="en-US" sz="2000" dirty="0" smtClean="0"/>
                <a:t>Redundancy</a:t>
              </a:r>
              <a:endParaRPr lang="en-US" sz="2000" dirty="0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H="1">
            <a:off x="3124200" y="2087876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00400" y="1469809"/>
            <a:ext cx="1356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64b*8 columns</a:t>
            </a:r>
            <a:endParaRPr lang="en-US" sz="2000" dirty="0"/>
          </a:p>
        </p:txBody>
      </p:sp>
      <p:sp>
        <p:nvSpPr>
          <p:cNvPr id="61" name="Up-Down Arrow 60"/>
          <p:cNvSpPr/>
          <p:nvPr/>
        </p:nvSpPr>
        <p:spPr>
          <a:xfrm>
            <a:off x="3657600" y="3146209"/>
            <a:ext cx="457200" cy="91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64b</a:t>
            </a:r>
            <a:endParaRPr lang="en-US" sz="2400" dirty="0"/>
          </a:p>
        </p:txBody>
      </p:sp>
      <p:sp>
        <p:nvSpPr>
          <p:cNvPr id="62" name="Up-Down Arrow 61"/>
          <p:cNvSpPr/>
          <p:nvPr/>
        </p:nvSpPr>
        <p:spPr>
          <a:xfrm>
            <a:off x="1447800" y="3146209"/>
            <a:ext cx="457200" cy="91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64b</a:t>
            </a:r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133600" y="1317409"/>
            <a:ext cx="1143000" cy="1522306"/>
            <a:chOff x="2133600" y="1317409"/>
            <a:chExt cx="1143000" cy="1522306"/>
          </a:xfrm>
        </p:grpSpPr>
        <p:sp>
          <p:nvSpPr>
            <p:cNvPr id="63" name="Rounded Rectangle 62"/>
            <p:cNvSpPr/>
            <p:nvPr/>
          </p:nvSpPr>
          <p:spPr>
            <a:xfrm>
              <a:off x="2768592" y="2748275"/>
              <a:ext cx="152400" cy="9144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709332" y="1918542"/>
              <a:ext cx="152400" cy="914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133600" y="1317409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½ VCC</a:t>
              </a:r>
              <a:br>
                <a:rPr lang="en-US" sz="2000" dirty="0" smtClean="0"/>
              </a:br>
              <a:r>
                <a:rPr lang="en-US" sz="2000" dirty="0" smtClean="0"/>
                <a:t>Gen</a:t>
              </a:r>
              <a:endParaRPr lang="en-US" sz="20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600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256Kbit </a:t>
            </a:r>
            <a:r>
              <a:rPr lang="en-US" sz="2400" u="sng" dirty="0" err="1" smtClean="0">
                <a:solidFill>
                  <a:srgbClr val="FF0000"/>
                </a:solidFill>
              </a:rPr>
              <a:t>Subarray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28802" y="3200400"/>
            <a:ext cx="76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bBL</a:t>
            </a:r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en-US" sz="16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0" y="4572000"/>
            <a:ext cx="8991600" cy="457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65% Array efficiency is achieved at 256Kbit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Subarray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0" y="6019800"/>
            <a:ext cx="8991600" cy="457200"/>
          </a:xfrm>
          <a:prstGeom prst="rect">
            <a:avLst/>
          </a:prstGeom>
        </p:spPr>
        <p:txBody>
          <a:bodyPr/>
          <a:lstStyle/>
          <a:p>
            <a:pPr marL="320675" marR="0" lvl="0" indent="-320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Cycle Time of 6 Array-Clock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37169</TotalTime>
  <Words>1133</Words>
  <Application>Microsoft Office PowerPoint</Application>
  <PresentationFormat>On-screen Show (4:3)</PresentationFormat>
  <Paragraphs>309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Theme</vt:lpstr>
      <vt:lpstr>A 1Gb 2GHz Embedded DRAM in 22nm Tri-Gate CMOS Technology</vt:lpstr>
      <vt:lpstr>Outline</vt:lpstr>
      <vt:lpstr>Motivation</vt:lpstr>
      <vt:lpstr>Outline</vt:lpstr>
      <vt:lpstr>eDRAM Process in 22nm Tri-Gate</vt:lpstr>
      <vt:lpstr>eDRAM Access Transistor</vt:lpstr>
      <vt:lpstr>eDRAM Capacitor</vt:lpstr>
      <vt:lpstr>Outline</vt:lpstr>
      <vt:lpstr>Subarray Architecture and Operation</vt:lpstr>
      <vt:lpstr>WordLine Driver for Power and Vmax</vt:lpstr>
      <vt:lpstr>Area Efficient Column-IO</vt:lpstr>
      <vt:lpstr>Outline</vt:lpstr>
      <vt:lpstr>Integrated Programmable Charge Pumps</vt:lpstr>
      <vt:lpstr>Outline</vt:lpstr>
      <vt:lpstr>1Gb Die Floorplan</vt:lpstr>
      <vt:lpstr>1Gb Die Operation and Bandwidth</vt:lpstr>
      <vt:lpstr>Outline</vt:lpstr>
      <vt:lpstr>Integrated Programmable Charge Pumps</vt:lpstr>
      <vt:lpstr>Retention Time Testing</vt:lpstr>
      <vt:lpstr>Retention Bit-Fail Optimization</vt:lpstr>
      <vt:lpstr>1Gbit Array Shmoo</vt:lpstr>
      <vt:lpstr>Iris ProTM with 1Gbit MCP eDRAM</vt:lpstr>
      <vt:lpstr>Outline</vt:lpstr>
      <vt:lpstr>Conclusions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Stv</dc:creator>
  <cp:lastModifiedBy>fhamzaog</cp:lastModifiedBy>
  <cp:revision>351</cp:revision>
  <dcterms:created xsi:type="dcterms:W3CDTF">2012-12-03T13:22:54Z</dcterms:created>
  <dcterms:modified xsi:type="dcterms:W3CDTF">2014-02-10T16:50:16Z</dcterms:modified>
</cp:coreProperties>
</file>