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8"/>
  </p:notesMasterIdLst>
  <p:sldIdLst>
    <p:sldId id="258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924" autoAdjust="0"/>
    <p:restoredTop sz="94660"/>
  </p:normalViewPr>
  <p:slideViewPr>
    <p:cSldViewPr>
      <p:cViewPr>
        <p:scale>
          <a:sx n="110" d="100"/>
          <a:sy n="110" d="100"/>
        </p:scale>
        <p:origin x="-944" y="304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7/18/19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5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EB5FCF-924B-7344-AB14-C3AE7FB8B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/>
              <a:t>3DXP: BEOL memory 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0BF78F-1058-1847-9F55-02ADB27E29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Circuit Under Array (CUA) – Sandeep </a:t>
            </a:r>
            <a:r>
              <a:rPr lang="en-US" sz="2400" dirty="0" err="1"/>
              <a:t>Guliani</a:t>
            </a:r>
            <a:r>
              <a:rPr lang="en-US" sz="2400" dirty="0"/>
              <a:t> will take us thru the evolution from 2 Decks to 4 Decks and die size pareto.   He will also discuss the development of the sockets connecting memory decks to CMOS and pitch matching methodology.   A product roadmap will be disclosed.</a:t>
            </a:r>
          </a:p>
          <a:p>
            <a:r>
              <a:rPr lang="en-US" sz="2400" dirty="0"/>
              <a:t>BEOL memory stacking – Max </a:t>
            </a:r>
            <a:r>
              <a:rPr lang="en-US" sz="2400" dirty="0" err="1"/>
              <a:t>Hineman</a:t>
            </a:r>
            <a:r>
              <a:rPr lang="en-US" sz="2400" dirty="0"/>
              <a:t> will speak to integration challenges on deck termination.  Learning from 1D to 2D, to 4D. </a:t>
            </a:r>
          </a:p>
          <a:p>
            <a:r>
              <a:rPr lang="en-US" sz="2400" dirty="0"/>
              <a:t>Base cost – Shafqat Ahmed will gives a general idea of evolution of CMOS and interconnect technology for 3 generations of 3DXP.   </a:t>
            </a:r>
          </a:p>
          <a:p>
            <a:r>
              <a:rPr lang="en-US" sz="2400" dirty="0"/>
              <a:t>Pathfinding direction – At high level, we will discuss scaling strategy, We have one alternative cell for 3DXP.  Finally we talk about challenges in decoding switches and memory for collaboration topics</a:t>
            </a:r>
          </a:p>
        </p:txBody>
      </p:sp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02EE5-5BB9-DA45-8D35-6BC58C111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Scaling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960D9-A383-F04C-9401-6EB2350F5F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990600"/>
            <a:ext cx="10363200" cy="5257800"/>
          </a:xfrm>
        </p:spPr>
        <p:txBody>
          <a:bodyPr/>
          <a:lstStyle/>
          <a:p>
            <a:r>
              <a:rPr lang="en-US" sz="1800" dirty="0"/>
              <a:t>Scaling Strategy </a:t>
            </a:r>
            <a:r>
              <a:rPr lang="en-US" sz="1800" dirty="0">
                <a:sym typeface="Wingdings" pitchFamily="2" charset="2"/>
              </a:rPr>
              <a:t> Effective cell size metric</a:t>
            </a:r>
            <a:endParaRPr lang="en-US" sz="1800" dirty="0"/>
          </a:p>
          <a:p>
            <a:pPr lvl="1"/>
            <a:r>
              <a:rPr lang="en-US" sz="1800" dirty="0"/>
              <a:t>Building the smallest planner cell vs 3D tier (3D NAND like </a:t>
            </a:r>
            <a:r>
              <a:rPr lang="en-US" sz="1800" dirty="0" err="1"/>
              <a:t>contruct</a:t>
            </a:r>
            <a:r>
              <a:rPr lang="en-US" sz="1800" dirty="0"/>
              <a:t>)</a:t>
            </a:r>
          </a:p>
          <a:p>
            <a:pPr lvl="1"/>
            <a:r>
              <a:rPr lang="en-US" sz="1800" dirty="0"/>
              <a:t>(Tile size + array terminations) vs. CMOS for CUA vs. parallelism </a:t>
            </a:r>
          </a:p>
          <a:p>
            <a:r>
              <a:rPr lang="en-US" sz="1800" dirty="0"/>
              <a:t>Cell Pathfinding – SXP vs. </a:t>
            </a:r>
            <a:r>
              <a:rPr lang="en-US" sz="1800" dirty="0" err="1"/>
              <a:t>BiSM</a:t>
            </a:r>
            <a:endParaRPr lang="en-US" sz="1800" dirty="0"/>
          </a:p>
          <a:p>
            <a:r>
              <a:rPr lang="en-US" sz="1800" dirty="0"/>
              <a:t>CMOS scaling</a:t>
            </a:r>
          </a:p>
          <a:p>
            <a:pPr lvl="1"/>
            <a:r>
              <a:rPr lang="en-US" sz="1800" dirty="0"/>
              <a:t>Decoder device options for decoder such as SOI/FIN FET or thin film transistors  </a:t>
            </a:r>
          </a:p>
          <a:p>
            <a:r>
              <a:rPr lang="en-US" sz="1800" dirty="0"/>
              <a:t>Memory Integration challenges </a:t>
            </a:r>
          </a:p>
          <a:p>
            <a:pPr lvl="1"/>
            <a:r>
              <a:rPr lang="en-US" sz="1800" dirty="0"/>
              <a:t>Memory:  Set Speed, endurance, Disturb</a:t>
            </a:r>
          </a:p>
          <a:p>
            <a:pPr lvl="1"/>
            <a:r>
              <a:rPr lang="en-US" sz="1800" dirty="0"/>
              <a:t>Patterning: </a:t>
            </a:r>
          </a:p>
          <a:p>
            <a:pPr lvl="2"/>
            <a:r>
              <a:rPr lang="en-US" sz="1800" dirty="0"/>
              <a:t>Pitch multiple for low cost beyond 10nm such as DSA intercept </a:t>
            </a:r>
          </a:p>
          <a:p>
            <a:pPr lvl="2"/>
            <a:r>
              <a:rPr lang="en-US" sz="1800" dirty="0"/>
              <a:t>Chal chemical and mechanical stability due to </a:t>
            </a:r>
            <a:r>
              <a:rPr lang="en-US" sz="1800" dirty="0" err="1"/>
              <a:t>hardmask</a:t>
            </a:r>
            <a:r>
              <a:rPr lang="en-US" sz="1800" dirty="0"/>
              <a:t>, ambient control, clean, drying and possible downstream impact to CMP and etc.),  </a:t>
            </a:r>
          </a:p>
          <a:p>
            <a:pPr lvl="2"/>
            <a:r>
              <a:rPr lang="en-US" sz="1800" dirty="0"/>
              <a:t>liner/seal/</a:t>
            </a:r>
            <a:r>
              <a:rPr lang="en-US" sz="1800" dirty="0" err="1"/>
              <a:t>gapfill</a:t>
            </a:r>
            <a:r>
              <a:rPr lang="en-US" sz="1800" dirty="0"/>
              <a:t> in the space of 14nm and beyond </a:t>
            </a:r>
          </a:p>
          <a:p>
            <a:pPr lvl="2"/>
            <a:r>
              <a:rPr lang="en-US" sz="1800" dirty="0"/>
              <a:t>On-pitch via, </a:t>
            </a:r>
            <a:r>
              <a:rPr lang="en-US" sz="1800" dirty="0" err="1"/>
              <a:t>wl</a:t>
            </a:r>
            <a:r>
              <a:rPr lang="en-US" sz="1800" dirty="0"/>
              <a:t>/bl metallization.   </a:t>
            </a:r>
          </a:p>
          <a:p>
            <a:pPr lvl="1"/>
            <a:r>
              <a:rPr lang="en-US" sz="1800" dirty="0"/>
              <a:t>Architecture options</a:t>
            </a:r>
          </a:p>
          <a:p>
            <a:pPr lvl="2"/>
            <a:r>
              <a:rPr lang="en-US" sz="1800" dirty="0"/>
              <a:t>3-D architecture (NAND tier style for example)</a:t>
            </a:r>
          </a:p>
          <a:p>
            <a:pPr lvl="2"/>
            <a:r>
              <a:rPr lang="en-US" sz="1800" dirty="0"/>
              <a:t>ADM for deck-select</a:t>
            </a:r>
          </a:p>
        </p:txBody>
      </p:sp>
    </p:spTree>
    <p:extLst>
      <p:ext uri="{BB962C8B-B14F-4D97-AF65-F5344CB8AC3E}">
        <p14:creationId xmlns:p14="http://schemas.microsoft.com/office/powerpoint/2010/main" val="3284916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40E59F-C271-AC4E-A518-198706163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5181600" cy="838200"/>
          </a:xfrm>
        </p:spPr>
        <p:txBody>
          <a:bodyPr/>
          <a:lstStyle/>
          <a:p>
            <a:r>
              <a:rPr lang="en-US" dirty="0"/>
              <a:t>PM Scaling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A87D3BE1-352F-DF43-A11E-7041F2D333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39823" y="2108200"/>
            <a:ext cx="5461000" cy="33147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BE4C16-90F7-5E4A-A06C-AE19B56DCF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299" y="1066800"/>
            <a:ext cx="5384800" cy="9779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A467EDE0-E803-654D-8B1F-FE3454D62625}"/>
              </a:ext>
            </a:extLst>
          </p:cNvPr>
          <p:cNvSpPr txBox="1">
            <a:spLocks/>
          </p:cNvSpPr>
          <p:nvPr/>
        </p:nvSpPr>
        <p:spPr bwMode="auto">
          <a:xfrm>
            <a:off x="6553200" y="152400"/>
            <a:ext cx="5181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kern="0" dirty="0"/>
              <a:t>SD Scaling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C0480A9-D77F-7A49-9BB0-3BBF425D2C2B}"/>
              </a:ext>
            </a:extLst>
          </p:cNvPr>
          <p:cNvSpPr txBox="1">
            <a:spLocks/>
          </p:cNvSpPr>
          <p:nvPr/>
        </p:nvSpPr>
        <p:spPr bwMode="auto">
          <a:xfrm>
            <a:off x="6553200" y="1219200"/>
            <a:ext cx="47244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387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387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3393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2908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sz="1800" kern="0" dirty="0"/>
              <a:t>Researchers develop theories based on anecdotal empirical </a:t>
            </a:r>
            <a:r>
              <a:rPr lang="en-US" sz="1800" kern="0" dirty="0">
                <a:sym typeface="Wingdings" pitchFamily="2" charset="2"/>
              </a:rPr>
              <a:t> Intel possess most reliable data</a:t>
            </a:r>
            <a:r>
              <a:rPr lang="en-US" sz="1800" kern="0" dirty="0"/>
              <a:t> </a:t>
            </a:r>
          </a:p>
          <a:p>
            <a:pPr defTabSz="914400"/>
            <a:r>
              <a:rPr lang="en-US" sz="1800" kern="0" dirty="0"/>
              <a:t>What we know from</a:t>
            </a:r>
          </a:p>
          <a:p>
            <a:pPr lvl="1" defTabSz="914400"/>
            <a:r>
              <a:rPr lang="en-US" sz="1800" kern="0" dirty="0"/>
              <a:t>CD scaling down to  20nm</a:t>
            </a:r>
          </a:p>
          <a:p>
            <a:pPr lvl="1" defTabSz="914400"/>
            <a:r>
              <a:rPr lang="en-US" sz="1800" kern="0" dirty="0"/>
              <a:t>thickness scaling  down to 10nm</a:t>
            </a:r>
          </a:p>
          <a:p>
            <a:pPr lvl="1" defTabSz="914400"/>
            <a:r>
              <a:rPr lang="en-US" sz="1800" kern="0" dirty="0"/>
              <a:t>5nm C electrode works well.</a:t>
            </a:r>
          </a:p>
          <a:p>
            <a:pPr lvl="1" defTabSz="914400"/>
            <a:r>
              <a:rPr lang="en-US" sz="1800" kern="0" dirty="0" err="1"/>
              <a:t>SubVt</a:t>
            </a:r>
            <a:r>
              <a:rPr lang="en-US" sz="1800" kern="0" dirty="0"/>
              <a:t> conduction scales with CD</a:t>
            </a:r>
          </a:p>
          <a:p>
            <a:pPr lvl="1" defTabSz="914400"/>
            <a:r>
              <a:rPr lang="en-US" sz="1800" kern="0" dirty="0"/>
              <a:t>ITH</a:t>
            </a:r>
          </a:p>
          <a:p>
            <a:pPr lvl="1" defTabSz="914400"/>
            <a:r>
              <a:rPr lang="en-US" sz="1800" kern="0" dirty="0"/>
              <a:t>J</a:t>
            </a:r>
            <a:r>
              <a:rPr lang="en-US" sz="1800" kern="0" baseline="-25000" dirty="0"/>
              <a:t>on</a:t>
            </a:r>
            <a:r>
              <a:rPr lang="en-US" sz="1800" kern="0" dirty="0"/>
              <a:t> &gt; 100MA/cm</a:t>
            </a:r>
            <a:r>
              <a:rPr lang="en-US" sz="1800" kern="0" baseline="30000" dirty="0"/>
              <a:t>2</a:t>
            </a:r>
            <a:r>
              <a:rPr lang="en-US" sz="1800" kern="0" dirty="0"/>
              <a:t> for a few seconds</a:t>
            </a:r>
          </a:p>
          <a:p>
            <a:pPr lvl="1" defTabSz="914400"/>
            <a:r>
              <a:rPr lang="en-US" sz="1800" kern="0" dirty="0"/>
              <a:t>NDR</a:t>
            </a:r>
          </a:p>
          <a:p>
            <a:pPr lvl="1" defTabSz="914400"/>
            <a:r>
              <a:rPr lang="en-US" sz="1800" kern="0" dirty="0"/>
              <a:t>Open fail near Interface</a:t>
            </a:r>
          </a:p>
          <a:p>
            <a:pPr lvl="1" defTabSz="914400"/>
            <a:r>
              <a:rPr lang="en-US" sz="1800" kern="0" dirty="0"/>
              <a:t>V</a:t>
            </a:r>
            <a:r>
              <a:rPr lang="en-US" sz="1800" kern="0" baseline="-25000" dirty="0"/>
              <a:t>T</a:t>
            </a:r>
            <a:r>
              <a:rPr lang="en-US" sz="1800" kern="0" dirty="0"/>
              <a:t> linearly correlated to thickness and optical gap</a:t>
            </a:r>
          </a:p>
          <a:p>
            <a:pPr lvl="1" defTabSz="914400"/>
            <a:r>
              <a:rPr lang="en-US" sz="1800" kern="0" dirty="0"/>
              <a:t>Thermal budget tolerances for integration</a:t>
            </a:r>
          </a:p>
        </p:txBody>
      </p:sp>
    </p:spTree>
    <p:extLst>
      <p:ext uri="{BB962C8B-B14F-4D97-AF65-F5344CB8AC3E}">
        <p14:creationId xmlns:p14="http://schemas.microsoft.com/office/powerpoint/2010/main" val="384795845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-CR face to face WW32.4-2018" id="{0CD437F6-E51D-234B-B6DA-6B867D20373A}" vid="{C37B88EF-430A-1D4A-B608-2D1BA0B392D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90b7a245-a7c3-4504-88b2-cf85318e6b78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857</TotalTime>
  <Words>251</Words>
  <Application>Microsoft Macintosh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Neo Sans Intel</vt:lpstr>
      <vt:lpstr>Neo Sans Intel Medium</vt:lpstr>
      <vt:lpstr>Arial</vt:lpstr>
      <vt:lpstr>Calibri</vt:lpstr>
      <vt:lpstr>blank</vt:lpstr>
      <vt:lpstr>3DXP: BEOL memory </vt:lpstr>
      <vt:lpstr>Scaling Challenges</vt:lpstr>
      <vt:lpstr>PM Scaling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13</cp:revision>
  <dcterms:created xsi:type="dcterms:W3CDTF">2019-07-19T04:32:52Z</dcterms:created>
  <dcterms:modified xsi:type="dcterms:W3CDTF">2019-07-19T18:50:16Z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