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144327471" r:id="rId2"/>
    <p:sldId id="257" r:id="rId3"/>
    <p:sldId id="2144327491" r:id="rId4"/>
    <p:sldId id="2134096064" r:id="rId5"/>
    <p:sldId id="2134096067" r:id="rId6"/>
    <p:sldId id="2144327472" r:id="rId7"/>
    <p:sldId id="2144327495" r:id="rId8"/>
    <p:sldId id="2134096062" r:id="rId9"/>
    <p:sldId id="2144327488" r:id="rId10"/>
    <p:sldId id="362" r:id="rId11"/>
    <p:sldId id="353" r:id="rId12"/>
    <p:sldId id="2134096428" r:id="rId13"/>
    <p:sldId id="355" r:id="rId14"/>
    <p:sldId id="2134096689" r:id="rId15"/>
    <p:sldId id="2144327470" r:id="rId16"/>
    <p:sldId id="2144327492" r:id="rId17"/>
    <p:sldId id="2144327481" r:id="rId18"/>
    <p:sldId id="755" r:id="rId19"/>
    <p:sldId id="301" r:id="rId20"/>
    <p:sldId id="2144327482" r:id="rId21"/>
    <p:sldId id="263" r:id="rId22"/>
    <p:sldId id="2144327477" r:id="rId23"/>
    <p:sldId id="573" r:id="rId24"/>
    <p:sldId id="2144327478" r:id="rId25"/>
    <p:sldId id="2144327483" r:id="rId26"/>
    <p:sldId id="2144327496" r:id="rId27"/>
    <p:sldId id="2103812288" r:id="rId28"/>
    <p:sldId id="2144327479" r:id="rId29"/>
    <p:sldId id="2103812291" r:id="rId30"/>
    <p:sldId id="2103812911" r:id="rId31"/>
    <p:sldId id="2144327480" r:id="rId32"/>
    <p:sldId id="306" r:id="rId33"/>
    <p:sldId id="2103812908" r:id="rId34"/>
    <p:sldId id="2144327494" r:id="rId35"/>
    <p:sldId id="2144327498" r:id="rId36"/>
    <p:sldId id="281" r:id="rId37"/>
    <p:sldId id="2144327497" r:id="rId38"/>
    <p:sldId id="321" r:id="rId39"/>
    <p:sldId id="322" r:id="rId40"/>
    <p:sldId id="2144327485" r:id="rId41"/>
    <p:sldId id="2144327484" r:id="rId42"/>
    <p:sldId id="2144327486" r:id="rId43"/>
    <p:sldId id="2144327487" r:id="rId44"/>
    <p:sldId id="2134096082" r:id="rId45"/>
    <p:sldId id="2134096084" r:id="rId46"/>
    <p:sldId id="2144327493" r:id="rId47"/>
    <p:sldId id="259" r:id="rId48"/>
    <p:sldId id="2134096085" r:id="rId49"/>
    <p:sldId id="461" r:id="rId50"/>
    <p:sldId id="2144327490" r:id="rId51"/>
    <p:sldId id="2144327489" r:id="rId52"/>
    <p:sldId id="2144327499" r:id="rId53"/>
    <p:sldId id="214432750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21"/>
  </p:normalViewPr>
  <p:slideViewPr>
    <p:cSldViewPr snapToGrid="0" snapToObjects="1">
      <p:cViewPr varScale="1">
        <p:scale>
          <a:sx n="105" d="100"/>
          <a:sy n="105" d="100"/>
        </p:scale>
        <p:origin x="2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508713319470862"/>
          <c:y val="2.5529519948437024E-2"/>
          <c:w val="0.8220593326960538"/>
          <c:h val="0.85708051198198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Sheet1!$F$4</c:f>
              <c:strCache>
                <c:ptCount val="1"/>
                <c:pt idx="0">
                  <c:v>#Connections (#)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Sheet1!$E$5:$E$17</c:f>
              <c:numCache>
                <c:formatCode>General</c:formatCode>
                <c:ptCount val="13"/>
                <c:pt idx="0">
                  <c:v>0.02</c:v>
                </c:pt>
                <c:pt idx="1">
                  <c:v>0.03</c:v>
                </c:pt>
                <c:pt idx="2">
                  <c:v>0.05</c:v>
                </c:pt>
                <c:pt idx="3">
                  <c:v>0.06</c:v>
                </c:pt>
                <c:pt idx="4">
                  <c:v>0.108</c:v>
                </c:pt>
                <c:pt idx="5">
                  <c:v>0.13500000000000001</c:v>
                </c:pt>
                <c:pt idx="6">
                  <c:v>0.2</c:v>
                </c:pt>
                <c:pt idx="7">
                  <c:v>0.3</c:v>
                </c:pt>
                <c:pt idx="8">
                  <c:v>0.6</c:v>
                </c:pt>
                <c:pt idx="9">
                  <c:v>1</c:v>
                </c:pt>
                <c:pt idx="10">
                  <c:v>10</c:v>
                </c:pt>
                <c:pt idx="11">
                  <c:v>10</c:v>
                </c:pt>
                <c:pt idx="12">
                  <c:v>7</c:v>
                </c:pt>
              </c:numCache>
            </c:numRef>
          </c:xVal>
          <c:yVal>
            <c:numRef>
              <c:f>Sheet1!$F$5:$F$17</c:f>
              <c:numCache>
                <c:formatCode>0.00E+00</c:formatCode>
                <c:ptCount val="13"/>
                <c:pt idx="0">
                  <c:v>100000000</c:v>
                </c:pt>
                <c:pt idx="1">
                  <c:v>70000000</c:v>
                </c:pt>
                <c:pt idx="2">
                  <c:v>52600000</c:v>
                </c:pt>
                <c:pt idx="3">
                  <c:v>34500000</c:v>
                </c:pt>
                <c:pt idx="4">
                  <c:v>17200000</c:v>
                </c:pt>
                <c:pt idx="5">
                  <c:v>4310000</c:v>
                </c:pt>
                <c:pt idx="6">
                  <c:v>2160000</c:v>
                </c:pt>
                <c:pt idx="7">
                  <c:v>1000000</c:v>
                </c:pt>
                <c:pt idx="8">
                  <c:v>100000</c:v>
                </c:pt>
                <c:pt idx="9">
                  <c:v>4000</c:v>
                </c:pt>
                <c:pt idx="10">
                  <c:v>1000</c:v>
                </c:pt>
                <c:pt idx="11">
                  <c:v>4000</c:v>
                </c:pt>
                <c:pt idx="12">
                  <c:v>816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40-4D39-99E0-EF8EDBF22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2090784"/>
        <c:axId val="1722084904"/>
      </c:scatterChart>
      <c:valAx>
        <c:axId val="1722090784"/>
        <c:scaling>
          <c:logBase val="10"/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084904"/>
        <c:crosses val="autoZero"/>
        <c:crossBetween val="midCat"/>
      </c:valAx>
      <c:valAx>
        <c:axId val="1722084904"/>
        <c:scaling>
          <c:logBase val="10"/>
          <c:orientation val="minMax"/>
          <c:max val="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090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4CCEE-7BBB-3C4E-8684-412017D292B6}" type="datetimeFigureOut">
              <a:rPr lang="en-US" smtClean="0"/>
              <a:t>6/18/21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70EB5-F70D-3242-87A1-8E5E7C7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9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D167B-4F7A-4021-99F0-BDE7630898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929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9828F-4793-40B9-8561-AF5ECA280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1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3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C8689-8455-3546-ADF9-3B7273760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05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96FA2-8C52-3D4A-B0DA-596CC42F3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B7BC2-F9E2-754A-A959-AB9AA47F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3056C-EF4B-A04D-8133-53F0BD9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95E44-6284-5645-8C84-A6EB9A46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B387C-AD96-3743-9C66-F1E9F205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3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2E2D-17FE-B64A-AC98-3E68EF5B9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B839E-669A-3F43-AFA2-294F3894F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65A8C-047C-D24D-B3F2-055A4FD02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6762A-51BB-7544-A9F3-1EAD9F89A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8C334-175C-494D-A054-B3B150BC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6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833C1-A332-F742-B280-9A98864AB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A8B9D-AA11-C541-A15A-204C36700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35728-122B-3C4B-BDC8-FCEA73BD5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AA13C-6CD5-E345-9ED6-A88BC9CA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6EFE1-4E23-804D-A406-9A93EF7D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4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556C5-CE8C-6547-B838-EA80C61A4A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781772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42832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80536-1A0A-BD47-93C2-DB4C65655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800" y="4992624"/>
            <a:ext cx="9546336" cy="142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4159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10067"/>
            <a:ext cx="10972800" cy="4084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4289"/>
            <a:ext cx="10972800" cy="525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024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內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3559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02090"/>
            <a:ext cx="12186080" cy="860903"/>
          </a:xfrm>
          <a:prstGeom prst="rect">
            <a:avLst/>
          </a:prstGeom>
        </p:spPr>
      </p:pic>
      <p:sp>
        <p:nvSpPr>
          <p:cNvPr id="16" name="文字版面配置區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832" y="178379"/>
            <a:ext cx="11865167" cy="3896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 i="0" baseline="0">
                <a:solidFill>
                  <a:srgbClr val="595959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kumimoji="1" lang="en-US" altLang="zh-TW" dirty="0"/>
              <a:t>Title Here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7643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42832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4368800" cy="5410200"/>
          </a:xfrm>
        </p:spPr>
        <p:txBody>
          <a:bodyPr/>
          <a:lstStyle>
            <a:lvl2pPr marL="515938" indent="-182563">
              <a:tabLst/>
              <a:defRPr/>
            </a:lvl2pPr>
            <a:lvl3pPr marL="746125" indent="-182563">
              <a:tabLst/>
              <a:defRPr/>
            </a:lvl3pPr>
            <a:lvl4pPr marL="976313" indent="-182563">
              <a:tabLst/>
              <a:defRPr/>
            </a:lvl4pPr>
            <a:lvl5pPr marL="1150938" indent="-1825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12859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7484" y="413507"/>
            <a:ext cx="10972800" cy="8547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1" y="1354875"/>
            <a:ext cx="10970683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7156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6898-12B6-384C-95D2-9D0C9C11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B598-7072-B742-B4FA-A98061AF1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A1E-2A3D-B74A-8ACE-CA4858F0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78184-FF80-F349-99DB-8F3F300E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C595-2A7F-964F-959E-9793F2E1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3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875D-659C-AE41-903D-B55B20C8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318FB-54BC-A84F-98BA-E3F038DF6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CEA9F-27FF-824D-A9AB-08ADA560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DFF77-BC2A-8444-BE74-0A987DEBF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1FF27-0309-0B43-BDF8-89648409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8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77E0-CA23-A44C-B179-2596A22B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391FC-7033-C747-AAC7-0B1E5284B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32072-9B43-3B40-BD05-82D877229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5C593-0081-8B4F-8470-9389A279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6D3E4-71A4-E343-B597-CCE43247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8F250-4A9F-324F-B79E-3E963C4D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7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BBEB-6248-8148-A005-6907B3D1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097AF-4B20-DE41-8A3A-444B8FCD0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578D1-ACE0-8649-8E89-CCFBE8A9A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797AD-8A37-6649-9233-1B090B009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8E00B7-F35E-CA4C-AB40-C65629645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9A1609-7393-E046-AC76-6553CDAF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A731BE-F3E1-234F-9121-4CDEA2061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652B2-E800-4646-A6E0-D994EF77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9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3C40-E25F-D14D-9300-0571A31F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2C8F4B-0DF5-D649-8865-71AB8DAC4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AB8DC-7B56-6241-9463-345FB8924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38C1FF-BF61-C948-99AE-B52EC0B0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5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76CE5-E0A0-3842-9861-8D389C84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A60A3-825D-CD45-B24B-D9233257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3047C-34BA-CE4E-81A2-A62347E5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4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A316-58BB-3C4B-9F63-C69D4F36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D5540-ACD6-2245-BDF4-A8A2C409C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DB608-5427-1C4E-B0A4-91560D3E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3F292-FC6E-1A4A-9396-359EFAB99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D6EB7-A93D-3147-A0ED-BDE39FBA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A21CF-71A0-A745-9124-1F386668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4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09AE-BBE5-B746-B667-3569BDD0D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C52D6-9319-D047-B681-2BCAA52B1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EBABB-D653-9B40-9319-FA873C1A2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82D53-F5C1-BC41-8105-CCEBC569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1AAFA-21EB-934F-BF3C-1DB645DB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D329E-021B-BD4F-8040-D2CE3E36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6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A3E6C-E4B1-D84A-9F7D-AA7FB12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19C15-DEE2-0C48-A0D9-9488F9040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9A6C1-08E9-2A48-B764-A318F7800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44319-7AFD-7845-BBBA-71BD56EF32E3}" type="datetimeFigureOut">
              <a:rPr lang="en-US" smtClean="0"/>
              <a:t>6/18/21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0AD6-C402-504E-BABA-65D4FCAFD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AD57-4FE9-9545-9809-6BB368525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2E4B5-3F29-5146-9AF5-0DFE22E81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3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slide" Target="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7.xml"/><Relationship Id="rId5" Type="http://schemas.openxmlformats.org/officeDocument/2006/relationships/slide" Target="slide48.xml"/><Relationship Id="rId4" Type="http://schemas.openxmlformats.org/officeDocument/2006/relationships/slide" Target="slide12.xml"/><Relationship Id="rId9" Type="http://schemas.openxmlformats.org/officeDocument/2006/relationships/slide" Target="slide4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chart" Target="../charts/chart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slide" Target="slide44.xml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CA86-AE00-4CB6-8A4B-40BB362F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38D9-4E14-4EDA-AE5A-C77708BF8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r>
              <a:rPr lang="en-US" dirty="0"/>
              <a:t>Tightly coupled memory (TCM) options</a:t>
            </a:r>
          </a:p>
          <a:p>
            <a:r>
              <a:rPr lang="en-US" dirty="0"/>
              <a:t>Interconnect/Integration eco system capabilities and competition mapping</a:t>
            </a:r>
          </a:p>
          <a:p>
            <a:r>
              <a:rPr lang="en-US" dirty="0"/>
              <a:t>Memory eco system capabilities and Intel engagements</a:t>
            </a:r>
          </a:p>
          <a:p>
            <a:r>
              <a:rPr lang="en-US" dirty="0"/>
              <a:t>Other Considerations</a:t>
            </a:r>
          </a:p>
          <a:p>
            <a:pPr lvl="1"/>
            <a:r>
              <a:rPr lang="en-US" dirty="0"/>
              <a:t>Power and thermals</a:t>
            </a:r>
          </a:p>
          <a:p>
            <a:pPr lvl="1"/>
            <a:r>
              <a:rPr lang="en-US" dirty="0"/>
              <a:t>Data movement power and arch options (common LLC or memory) vs distributed …</a:t>
            </a:r>
          </a:p>
          <a:p>
            <a:pPr lvl="1"/>
            <a:r>
              <a:rPr lang="en-US" dirty="0"/>
              <a:t>Supply chain and business model</a:t>
            </a:r>
          </a:p>
        </p:txBody>
      </p:sp>
    </p:spTree>
    <p:extLst>
      <p:ext uri="{BB962C8B-B14F-4D97-AF65-F5344CB8AC3E}">
        <p14:creationId xmlns:p14="http://schemas.microsoft.com/office/powerpoint/2010/main" val="3678083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shape, arrow&#10;&#10;Description automatically generated">
            <a:extLst>
              <a:ext uri="{FF2B5EF4-FFF2-40B4-BE49-F238E27FC236}">
                <a16:creationId xmlns:a16="http://schemas.microsoft.com/office/drawing/2014/main" id="{4A3B8DFA-2612-4917-B58E-9E11BE6AC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" y="4210050"/>
            <a:ext cx="4585357" cy="261707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94F8DB-88CD-2143-A64C-421860C158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91427" y="822973"/>
            <a:ext cx="3561271" cy="254612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US" dirty="0"/>
              <a:t>TSMC has 10+ years of silicon interposer production and assembly</a:t>
            </a:r>
          </a:p>
          <a:p>
            <a:r>
              <a:rPr lang="en-US" dirty="0"/>
              <a:t>Increasing size of interposer and multiple HBMs (typically with 8 DRAMs per HBM)</a:t>
            </a:r>
          </a:p>
          <a:p>
            <a:pPr lvl="1"/>
            <a:r>
              <a:rPr lang="en-US" dirty="0"/>
              <a:t>TSMC expected to introduce </a:t>
            </a:r>
            <a:r>
              <a:rPr lang="en-US" dirty="0" err="1"/>
              <a:t>CoWoS</a:t>
            </a:r>
            <a:r>
              <a:rPr lang="en-US" dirty="0"/>
              <a:t> for up to 8 HBM + 2 logic die in 2021 in </a:t>
            </a:r>
            <a:br>
              <a:rPr lang="en-US" dirty="0"/>
            </a:br>
            <a:r>
              <a:rPr lang="en-US" dirty="0"/>
              <a:t>70mm x 78mm package, up to 12 HBMs in 2023</a:t>
            </a:r>
          </a:p>
          <a:p>
            <a:r>
              <a:rPr lang="en-US" dirty="0"/>
              <a:t>CoWoS process with RDL and LSI (silicon bridge) referred to as </a:t>
            </a:r>
            <a:r>
              <a:rPr lang="en-US" dirty="0" err="1"/>
              <a:t>CoWoS</a:t>
            </a:r>
            <a:r>
              <a:rPr lang="en-US" dirty="0"/>
              <a:t>-L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1D8F9A-1DE8-4C46-A46A-EBB2BB88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2060936" cy="428322"/>
          </a:xfrm>
        </p:spPr>
        <p:txBody>
          <a:bodyPr>
            <a:normAutofit fontScale="90000"/>
          </a:bodyPr>
          <a:lstStyle/>
          <a:p>
            <a:r>
              <a:rPr lang="en-US" dirty="0"/>
              <a:t>TSMC CoWoS® Platform for High-Performance Computing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5AFE7-3E3B-B54E-BC56-9F87992C667D}"/>
              </a:ext>
            </a:extLst>
          </p:cNvPr>
          <p:cNvSpPr txBox="1"/>
          <p:nvPr/>
        </p:nvSpPr>
        <p:spPr>
          <a:xfrm>
            <a:off x="7393656" y="3582126"/>
            <a:ext cx="1121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TSMC.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2441F-A599-AD4F-8989-91B264A9C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" y="656922"/>
            <a:ext cx="8382000" cy="287822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7B38849-0E72-49DD-A57C-9EB50B3E0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828" y="4235019"/>
            <a:ext cx="4585357" cy="25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3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Samsung’s Packaging Roadmap for Mobile and HPC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4217" y="5848350"/>
            <a:ext cx="11883566" cy="667178"/>
          </a:xfrm>
        </p:spPr>
        <p:txBody>
          <a:bodyPr>
            <a:normAutofit fontScale="92500"/>
          </a:bodyPr>
          <a:lstStyle/>
          <a:p>
            <a:r>
              <a:rPr lang="en-US" dirty="0"/>
              <a:t>offering many package options developed internally, but also partners with OSATs</a:t>
            </a:r>
          </a:p>
          <a:p>
            <a:endParaRPr lang="en-US" dirty="0"/>
          </a:p>
        </p:txBody>
      </p:sp>
      <p:pic>
        <p:nvPicPr>
          <p:cNvPr id="4" name="Picture 3" descr="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>
          <a:xfrm>
            <a:off x="0" y="656922"/>
            <a:ext cx="11293688" cy="5191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43588-6EA0-6F4F-B754-2E016E600A60}"/>
              </a:ext>
            </a:extLst>
          </p:cNvPr>
          <p:cNvSpPr txBox="1"/>
          <p:nvPr/>
        </p:nvSpPr>
        <p:spPr>
          <a:xfrm>
            <a:off x="10715626" y="6490900"/>
            <a:ext cx="1322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Samsung.</a:t>
            </a:r>
          </a:p>
        </p:txBody>
      </p:sp>
    </p:spTree>
    <p:extLst>
      <p:ext uri="{BB962C8B-B14F-4D97-AF65-F5344CB8AC3E}">
        <p14:creationId xmlns:p14="http://schemas.microsoft.com/office/powerpoint/2010/main" val="47769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409CF-917D-421F-B4AE-6E6C9AEF0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9" t="19239" r="10981" b="8765"/>
          <a:stretch/>
        </p:blipFill>
        <p:spPr>
          <a:xfrm>
            <a:off x="-1" y="0"/>
            <a:ext cx="12126535" cy="6134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3CDE67-F9E0-4DA6-95F1-70E3D8DDB0DF}"/>
              </a:ext>
            </a:extLst>
          </p:cNvPr>
          <p:cNvSpPr txBox="1"/>
          <p:nvPr/>
        </p:nvSpPr>
        <p:spPr>
          <a:xfrm>
            <a:off x="5669280" y="4907280"/>
            <a:ext cx="598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die HB at TSMC but 8 high may be challenging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899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B2A7-1428-0F42-B1D2-8DBC2730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12051792" cy="428322"/>
          </a:xfrm>
        </p:spPr>
        <p:txBody>
          <a:bodyPr>
            <a:normAutofit fontScale="90000"/>
          </a:bodyPr>
          <a:lstStyle/>
          <a:p>
            <a:r>
              <a:rPr lang="en-US" dirty="0"/>
              <a:t>Samsung’s Cube Package Options for Foundry Customers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8B279-E8DB-124E-9F3A-BF07A7635A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5371592"/>
            <a:ext cx="11018520" cy="1334008"/>
          </a:xfrm>
        </p:spPr>
        <p:txBody>
          <a:bodyPr>
            <a:normAutofit lnSpcReduction="10000"/>
          </a:bodyPr>
          <a:lstStyle/>
          <a:p>
            <a:r>
              <a:rPr lang="en-US" sz="1200" dirty="0"/>
              <a:t>I-Cube (silicon interposer) offered with OSAT</a:t>
            </a:r>
          </a:p>
          <a:p>
            <a:r>
              <a:rPr lang="en-US" sz="1200" dirty="0"/>
              <a:t>X-Cube is developed internally</a:t>
            </a:r>
          </a:p>
          <a:p>
            <a:r>
              <a:rPr lang="en-US" sz="1200" dirty="0"/>
              <a:t>R-Cube will be developed with OSAT</a:t>
            </a:r>
          </a:p>
          <a:p>
            <a:r>
              <a:rPr lang="en-US" sz="1200" dirty="0"/>
              <a:t>E-Cube (embedded bridge) will be offered using the panel line for the embedding of bridge chip</a:t>
            </a:r>
          </a:p>
          <a:p>
            <a:pPr lvl="1"/>
            <a:r>
              <a:rPr lang="en-US" sz="1400" dirty="0"/>
              <a:t>RDL will be fabricated on 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0EA35-8FDE-EA4D-BD56-2D701EA9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613" y="665939"/>
            <a:ext cx="9173007" cy="4620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539B85-E6A6-8643-A520-F9814F39FE5D}"/>
              </a:ext>
            </a:extLst>
          </p:cNvPr>
          <p:cNvSpPr txBox="1"/>
          <p:nvPr/>
        </p:nvSpPr>
        <p:spPr>
          <a:xfrm>
            <a:off x="10502136" y="4634300"/>
            <a:ext cx="1337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Samsung.</a:t>
            </a:r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5A91CEE-3FC7-4F8D-B5B0-A1129E815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994121"/>
            <a:ext cx="3444240" cy="34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Rectangle 1237"/>
          <p:cNvSpPr/>
          <p:nvPr/>
        </p:nvSpPr>
        <p:spPr bwMode="auto">
          <a:xfrm>
            <a:off x="654277" y="2906397"/>
            <a:ext cx="11125188" cy="107458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37" name="Rectangle 1236"/>
          <p:cNvSpPr/>
          <p:nvPr/>
        </p:nvSpPr>
        <p:spPr bwMode="auto">
          <a:xfrm>
            <a:off x="652245" y="1031576"/>
            <a:ext cx="11125187" cy="81514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335" y="121683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EMIB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6335" y="323441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</a:p>
        </p:txBody>
      </p:sp>
      <p:sp>
        <p:nvSpPr>
          <p:cNvPr id="1098" name="TextBox 1097"/>
          <p:cNvSpPr txBox="1"/>
          <p:nvPr/>
        </p:nvSpPr>
        <p:spPr>
          <a:xfrm>
            <a:off x="816336" y="227180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CoEMIB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75249" y="1125092"/>
            <a:ext cx="428352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advanced package with EMIB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6975249" y="3226768"/>
            <a:ext cx="428352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Active/Passive Silicon Base Die</a:t>
            </a:r>
          </a:p>
        </p:txBody>
      </p:sp>
      <p:sp>
        <p:nvSpPr>
          <p:cNvPr id="432" name="TextBox 431"/>
          <p:cNvSpPr txBox="1"/>
          <p:nvPr/>
        </p:nvSpPr>
        <p:spPr>
          <a:xfrm>
            <a:off x="7032827" y="2180369"/>
            <a:ext cx="4225943" cy="5195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With EMIB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Foveros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</a:p>
        </p:txBody>
      </p:sp>
      <p:sp>
        <p:nvSpPr>
          <p:cNvPr id="58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53343" y="611273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576" name="Title 2"/>
          <p:cNvSpPr txBox="1">
            <a:spLocks/>
          </p:cNvSpPr>
          <p:nvPr/>
        </p:nvSpPr>
        <p:spPr>
          <a:xfrm>
            <a:off x="903208" y="120623"/>
            <a:ext cx="10972800" cy="565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spc="0" baseline="0">
                <a:solidFill>
                  <a:schemeClr val="tx2"/>
                </a:solidFill>
                <a:latin typeface="Intel Clear"/>
                <a:ea typeface="Intel Clear"/>
                <a:cs typeface="Intel Clear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ATTD Advanced Packaging Architecture Portfolio</a:t>
            </a: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844B42BD-AEB2-4A08-956C-1F881A3BB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71" y="3033387"/>
            <a:ext cx="2759363" cy="822940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3CAB7958-99D0-41EE-ABDF-B127DCC10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986" y="1968813"/>
            <a:ext cx="2808589" cy="876340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7AF69BCF-14F4-4965-B7E1-75A00F169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551" y="1156055"/>
            <a:ext cx="2879349" cy="578232"/>
          </a:xfrm>
          <a:prstGeom prst="rect">
            <a:avLst/>
          </a:prstGeom>
        </p:spPr>
      </p:pic>
      <p:sp>
        <p:nvSpPr>
          <p:cNvPr id="357" name="Rectangle 356">
            <a:extLst>
              <a:ext uri="{FF2B5EF4-FFF2-40B4-BE49-F238E27FC236}">
                <a16:creationId xmlns:a16="http://schemas.microsoft.com/office/drawing/2014/main" id="{956ACD58-93AA-4FB6-A83A-214E58FDA831}"/>
              </a:ext>
            </a:extLst>
          </p:cNvPr>
          <p:cNvSpPr/>
          <p:nvPr/>
        </p:nvSpPr>
        <p:spPr bwMode="auto">
          <a:xfrm>
            <a:off x="611818" y="5180207"/>
            <a:ext cx="11125188" cy="10356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865632CF-299E-47B5-906E-AFA9432AB280}"/>
              </a:ext>
            </a:extLst>
          </p:cNvPr>
          <p:cNvSpPr txBox="1"/>
          <p:nvPr/>
        </p:nvSpPr>
        <p:spPr>
          <a:xfrm>
            <a:off x="779146" y="435736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Omni (ODI)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B9054507-5EB8-4E2D-B092-1201C6AD2FEE}"/>
              </a:ext>
            </a:extLst>
          </p:cNvPr>
          <p:cNvSpPr txBox="1"/>
          <p:nvPr/>
        </p:nvSpPr>
        <p:spPr>
          <a:xfrm>
            <a:off x="772734" y="5581883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Ultra (HBI)</a:t>
            </a:r>
          </a:p>
        </p:txBody>
      </p:sp>
      <p:pic>
        <p:nvPicPr>
          <p:cNvPr id="360" name="Picture 359">
            <a:extLst>
              <a:ext uri="{FF2B5EF4-FFF2-40B4-BE49-F238E27FC236}">
                <a16:creationId xmlns:a16="http://schemas.microsoft.com/office/drawing/2014/main" id="{075BEE34-F313-4ABC-801D-8B965D5EF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196" y="5291962"/>
            <a:ext cx="2330713" cy="812125"/>
          </a:xfrm>
          <a:prstGeom prst="rect">
            <a:avLst/>
          </a:prstGeom>
        </p:spPr>
      </p:pic>
      <p:pic>
        <p:nvPicPr>
          <p:cNvPr id="361" name="Picture 360">
            <a:extLst>
              <a:ext uri="{FF2B5EF4-FFF2-40B4-BE49-F238E27FC236}">
                <a16:creationId xmlns:a16="http://schemas.microsoft.com/office/drawing/2014/main" id="{30EC1FF5-9837-4D58-8850-C6A7B1B01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170" y="4173323"/>
            <a:ext cx="2596064" cy="1006884"/>
          </a:xfrm>
          <a:prstGeom prst="rect">
            <a:avLst/>
          </a:prstGeom>
        </p:spPr>
      </p:pic>
      <p:sp>
        <p:nvSpPr>
          <p:cNvPr id="362" name="TextBox 361">
            <a:extLst>
              <a:ext uri="{FF2B5EF4-FFF2-40B4-BE49-F238E27FC236}">
                <a16:creationId xmlns:a16="http://schemas.microsoft.com/office/drawing/2014/main" id="{8B968845-574A-456A-BBA7-7C7FE2D3047F}"/>
              </a:ext>
            </a:extLst>
          </p:cNvPr>
          <p:cNvSpPr txBox="1"/>
          <p:nvPr/>
        </p:nvSpPr>
        <p:spPr>
          <a:xfrm>
            <a:off x="7254511" y="4292560"/>
            <a:ext cx="3782574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 via bridge in ODI complex.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Can also enable 3D Active Die connection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88D1A02C-B6DD-40B1-8DBF-2C338E78BA31}"/>
              </a:ext>
            </a:extLst>
          </p:cNvPr>
          <p:cNvSpPr txBox="1"/>
          <p:nvPr/>
        </p:nvSpPr>
        <p:spPr>
          <a:xfrm>
            <a:off x="7050284" y="5445429"/>
            <a:ext cx="4208485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solder less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Silicon Base Die at &lt;10um bump pitch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0DADA-E3A1-45DA-9F9A-BE77EEA597C6}"/>
              </a:ext>
            </a:extLst>
          </p:cNvPr>
          <p:cNvSpPr/>
          <p:nvPr/>
        </p:nvSpPr>
        <p:spPr>
          <a:xfrm>
            <a:off x="5213131" y="5424409"/>
            <a:ext cx="189187" cy="136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D78D52-057D-41F4-B2D7-953E63915EC6}"/>
              </a:ext>
            </a:extLst>
          </p:cNvPr>
          <p:cNvSpPr/>
          <p:nvPr/>
        </p:nvSpPr>
        <p:spPr>
          <a:xfrm>
            <a:off x="5693129" y="4815780"/>
            <a:ext cx="655119" cy="137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76156C-47D5-40F0-BD48-71AE365AE60B}"/>
              </a:ext>
            </a:extLst>
          </p:cNvPr>
          <p:cNvSpPr/>
          <p:nvPr/>
        </p:nvSpPr>
        <p:spPr>
          <a:xfrm>
            <a:off x="4740168" y="4953453"/>
            <a:ext cx="1476703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(Bridge can include TSV)</a:t>
            </a:r>
          </a:p>
        </p:txBody>
      </p:sp>
    </p:spTree>
    <p:extLst>
      <p:ext uri="{BB962C8B-B14F-4D97-AF65-F5344CB8AC3E}">
        <p14:creationId xmlns:p14="http://schemas.microsoft.com/office/powerpoint/2010/main" val="388855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0FAF5D-AE38-4D63-8A91-10C094AD389F}"/>
              </a:ext>
            </a:extLst>
          </p:cNvPr>
          <p:cNvSpPr/>
          <p:nvPr/>
        </p:nvSpPr>
        <p:spPr>
          <a:xfrm>
            <a:off x="6708596" y="628786"/>
            <a:ext cx="1162915" cy="340892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ATTD POR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(Product Aligned)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E334A7-8511-4890-8B33-9AB507CD8B84}"/>
              </a:ext>
            </a:extLst>
          </p:cNvPr>
          <p:cNvSpPr/>
          <p:nvPr/>
        </p:nvSpPr>
        <p:spPr>
          <a:xfrm>
            <a:off x="7970890" y="611712"/>
            <a:ext cx="1162915" cy="340892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Edge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HVM Ready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1652C5-31D9-4B9F-8371-D4D447D5D0B4}"/>
              </a:ext>
            </a:extLst>
          </p:cNvPr>
          <p:cNvSpPr/>
          <p:nvPr/>
        </p:nvSpPr>
        <p:spPr>
          <a:xfrm>
            <a:off x="9233184" y="611711"/>
            <a:ext cx="1531386" cy="340893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dash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Technology (No products Aligned))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5BA31-5F4C-4848-A9BA-F730F70E5B39}"/>
              </a:ext>
            </a:extLst>
          </p:cNvPr>
          <p:cNvSpPr txBox="1"/>
          <p:nvPr/>
        </p:nvSpPr>
        <p:spPr>
          <a:xfrm>
            <a:off x="1337941" y="45267"/>
            <a:ext cx="9420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IPM Alignment with Packaging Architectures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0A430-AA0D-451A-A6A4-4A48ACA7B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028892"/>
            <a:ext cx="10452010" cy="58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24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Eco System Capabilities and Intel Engagements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62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5ED3A32-0BDB-48E2-AEBB-EE74780BA514}"/>
              </a:ext>
            </a:extLst>
          </p:cNvPr>
          <p:cNvGraphicFramePr>
            <a:graphicFrameLocks noGrp="1"/>
          </p:cNvGraphicFramePr>
          <p:nvPr/>
        </p:nvGraphicFramePr>
        <p:xfrm>
          <a:off x="169333" y="90312"/>
          <a:ext cx="11921065" cy="6763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519">
                  <a:extLst>
                    <a:ext uri="{9D8B030D-6E8A-4147-A177-3AD203B41FA5}">
                      <a16:colId xmlns:a16="http://schemas.microsoft.com/office/drawing/2014/main" val="1406617170"/>
                    </a:ext>
                  </a:extLst>
                </a:gridCol>
                <a:gridCol w="5201264">
                  <a:extLst>
                    <a:ext uri="{9D8B030D-6E8A-4147-A177-3AD203B41FA5}">
                      <a16:colId xmlns:a16="http://schemas.microsoft.com/office/drawing/2014/main" val="225792643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val="1325491886"/>
                    </a:ext>
                  </a:extLst>
                </a:gridCol>
                <a:gridCol w="963561">
                  <a:extLst>
                    <a:ext uri="{9D8B030D-6E8A-4147-A177-3AD203B41FA5}">
                      <a16:colId xmlns:a16="http://schemas.microsoft.com/office/drawing/2014/main" val="870227916"/>
                    </a:ext>
                  </a:extLst>
                </a:gridCol>
                <a:gridCol w="3585495">
                  <a:extLst>
                    <a:ext uri="{9D8B030D-6E8A-4147-A177-3AD203B41FA5}">
                      <a16:colId xmlns:a16="http://schemas.microsoft.com/office/drawing/2014/main" val="3338001106"/>
                    </a:ext>
                  </a:extLst>
                </a:gridCol>
              </a:tblGrid>
              <a:tr h="672436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103167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b="1" dirty="0"/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DRAM/Broad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Wilfred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586727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b="1" dirty="0"/>
                        <a:t>SK Hynix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Interposer and 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WIlfred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713873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b="1" dirty="0"/>
                        <a:t>Micron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bandwidth, low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Kujit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376206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b="1" dirty="0"/>
                        <a:t>Winbond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Wilfred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510326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b="1" dirty="0"/>
                        <a:t>AP Mem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cDRAM</a:t>
                      </a:r>
                      <a:r>
                        <a:rPr lang="en-US" dirty="0"/>
                        <a:t> – Cache DRAM, low capacity, high BW, 2.5/3D</a:t>
                      </a:r>
                    </a:p>
                    <a:p>
                      <a:r>
                        <a:rPr lang="en-US" dirty="0"/>
                        <a:t>VHM – Very HBM, 0.6-4.5GB, 2.4/4.5TB/s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 is a design house using </a:t>
                      </a:r>
                      <a:r>
                        <a:rPr lang="en-US" dirty="0" err="1"/>
                        <a:t>Powerchip</a:t>
                      </a:r>
                      <a:r>
                        <a:rPr lang="en-US" dirty="0"/>
                        <a:t> as DRAM foundry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394895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b="1" dirty="0"/>
                        <a:t>TSMC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262023"/>
                  </a:ext>
                </a:extLst>
              </a:tr>
              <a:tr h="541290">
                <a:tc>
                  <a:txBody>
                    <a:bodyPr/>
                    <a:lstStyle/>
                    <a:p>
                      <a:r>
                        <a:rPr lang="en-US" b="1" dirty="0"/>
                        <a:t>GF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519026"/>
                  </a:ext>
                </a:extLst>
              </a:tr>
              <a:tr h="541290">
                <a:tc>
                  <a:txBody>
                    <a:bodyPr/>
                    <a:lstStyle/>
                    <a:p>
                      <a:r>
                        <a:rPr lang="en-US" b="1" dirty="0" err="1"/>
                        <a:t>SunRise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3DS QVM on logic. Scope 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290977"/>
                  </a:ext>
                </a:extLst>
              </a:tr>
              <a:tr h="541290">
                <a:tc>
                  <a:txBody>
                    <a:bodyPr/>
                    <a:lstStyle/>
                    <a:p>
                      <a:r>
                        <a:rPr lang="en-US" dirty="0" err="1"/>
                        <a:t>Nantero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723580"/>
                  </a:ext>
                </a:extLst>
              </a:tr>
              <a:tr h="54129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697683"/>
                  </a:ext>
                </a:extLst>
              </a:tr>
              <a:tr h="5412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78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821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58" y="187097"/>
            <a:ext cx="10970683" cy="988746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Performance Comparison of High Capacity Memories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689781"/>
            <a:ext cx="3860800" cy="18736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Top Secret Draft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91657" y="5169053"/>
            <a:ext cx="840868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SRAM and e-DRAM need increased capacity while maintaining latency and BW to enable large model sizes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(is it really doable)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304" y="1463826"/>
            <a:ext cx="2410461" cy="1291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735" y="1175843"/>
            <a:ext cx="1894569" cy="157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895" y="1684997"/>
            <a:ext cx="1659439" cy="90892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7120" y="2851230"/>
          <a:ext cx="11610080" cy="22250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22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HBM3 (Samsung)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 DRAM</a:t>
                      </a:r>
                      <a:r>
                        <a:rPr lang="en-US" baseline="0" dirty="0"/>
                        <a:t> (Renesas)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ADM e-DRAM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 (GB/s)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 per 8GB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288</a:t>
                      </a:r>
                      <a:r>
                        <a:rPr lang="en-US" baseline="0" dirty="0"/>
                        <a:t> per 4GB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&gt;4000 per 1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&gt;8000 per 128 MB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 capacity (GB)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 (GB/cm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~0.29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Latency (ns)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 (pJ/bit)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 (block-level)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(block-level)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402" y="1737360"/>
            <a:ext cx="1514475" cy="90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27341" y="2189060"/>
            <a:ext cx="763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E9BCC-3A89-44B8-A7AC-069689E9966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F585A-711B-4250-A0E8-2B98C25468C1}"/>
              </a:ext>
            </a:extLst>
          </p:cNvPr>
          <p:cNvSpPr txBox="1"/>
          <p:nvPr/>
        </p:nvSpPr>
        <p:spPr>
          <a:xfrm>
            <a:off x="612454" y="5839612"/>
            <a:ext cx="10459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prepared to use each memory where it fits best instead of trying to come up with a “do it all”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(DDR, LPDDR, GDDR, RLDRAM, HBM, LLHBM, SRAM,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eDRAM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….)</a:t>
            </a:r>
          </a:p>
        </p:txBody>
      </p:sp>
    </p:spTree>
    <p:extLst>
      <p:ext uri="{BB962C8B-B14F-4D97-AF65-F5344CB8AC3E}">
        <p14:creationId xmlns:p14="http://schemas.microsoft.com/office/powerpoint/2010/main" val="28841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206B54-DA38-4C3B-A1E7-4804D9BA6174}"/>
              </a:ext>
            </a:extLst>
          </p:cNvPr>
          <p:cNvSpPr txBox="1"/>
          <p:nvPr/>
        </p:nvSpPr>
        <p:spPr>
          <a:xfrm>
            <a:off x="1615" y="0"/>
            <a:ext cx="4788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 Technology in Tier-2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0EF01-ED10-4BE4-AF07-BE959BAF9A61}"/>
              </a:ext>
            </a:extLst>
          </p:cNvPr>
          <p:cNvSpPr txBox="1"/>
          <p:nvPr/>
        </p:nvSpPr>
        <p:spPr>
          <a:xfrm>
            <a:off x="1896533" y="1397000"/>
            <a:ext cx="678089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NANYA: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Thanks to the direct-collaboration with Micron,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The most advanced process is available in Taiwan.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Main production has moved to 1Ynm.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Re-started Foundry Business with 2Znm since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Winbond: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Main production is at 2Ynm level.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Process definition is slightly different from Tier-1 company.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Their 2Ynm could be 2X/3Znm Cell in Tier-1.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PWC: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Traditional DRAM foundry.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DRAM process is very old. Maybe 3Znm level.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Metal process is still AL not Cu in DRAM industry.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CXMT: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…</a:t>
            </a:r>
          </a:p>
        </p:txBody>
      </p:sp>
    </p:spTree>
    <p:extLst>
      <p:ext uri="{BB962C8B-B14F-4D97-AF65-F5344CB8AC3E}">
        <p14:creationId xmlns:p14="http://schemas.microsoft.com/office/powerpoint/2010/main" val="185061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AD5F-5C29-46E7-AF0E-2B718E909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8"/>
          </a:xfrm>
        </p:spPr>
        <p:txBody>
          <a:bodyPr>
            <a:normAutofit fontScale="90000"/>
          </a:bodyPr>
          <a:lstStyle/>
          <a:p>
            <a:r>
              <a:rPr lang="en-US" dirty="0"/>
              <a:t>Tightly Couple Memory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CF0C-231B-43B7-9833-14F6FE9CA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7" y="768096"/>
            <a:ext cx="11406758" cy="54088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Interconnect/integration and vendor options</a:t>
            </a:r>
          </a:p>
          <a:p>
            <a:pPr lvl="1"/>
            <a:r>
              <a:rPr lang="en-US" dirty="0"/>
              <a:t>2.5D – memory (mono or 3D stacked) on the side – OSATs, TSMC, Samsung, Intel, ??</a:t>
            </a:r>
          </a:p>
          <a:p>
            <a:pPr lvl="1"/>
            <a:r>
              <a:rPr lang="en-US" dirty="0"/>
              <a:t>3D – memory (mono or 3D stacked) on the bottom or on the top – TSMC, T1 DRAM vendors, Intel, XMC (no memory wafer supply from non Chinese vendors are likely)</a:t>
            </a:r>
          </a:p>
          <a:p>
            <a:r>
              <a:rPr lang="en-US" dirty="0"/>
              <a:t>Memory type and vendor options:</a:t>
            </a:r>
          </a:p>
          <a:p>
            <a:pPr lvl="1"/>
            <a:r>
              <a:rPr lang="en-US" dirty="0"/>
              <a:t>SRAM: Intel, TSMC, Global Foundries (GF), Samsung,</a:t>
            </a:r>
          </a:p>
          <a:p>
            <a:pPr lvl="1"/>
            <a:r>
              <a:rPr lang="en-US" dirty="0"/>
              <a:t>DRAM (standard or custom): </a:t>
            </a:r>
          </a:p>
          <a:p>
            <a:pPr lvl="2"/>
            <a:r>
              <a:rPr lang="en-US" dirty="0"/>
              <a:t>Samsung, SK Hynix, Micron – Tier 1 with active TCM programs</a:t>
            </a:r>
          </a:p>
          <a:p>
            <a:pPr lvl="2"/>
            <a:r>
              <a:rPr lang="en-US" dirty="0"/>
              <a:t>Winbond, </a:t>
            </a:r>
            <a:r>
              <a:rPr lang="en-US" dirty="0" err="1"/>
              <a:t>Powerchip</a:t>
            </a:r>
            <a:r>
              <a:rPr lang="en-US" dirty="0"/>
              <a:t> – Tier 2 with active TCM programs</a:t>
            </a:r>
          </a:p>
          <a:p>
            <a:pPr lvl="2"/>
            <a:r>
              <a:rPr lang="en-US" dirty="0" err="1"/>
              <a:t>Nanya</a:t>
            </a:r>
            <a:r>
              <a:rPr lang="en-US" dirty="0"/>
              <a:t>, CXMT – Tier 2 with no known TCM programs, </a:t>
            </a:r>
          </a:p>
          <a:p>
            <a:pPr lvl="2"/>
            <a:r>
              <a:rPr lang="en-US" dirty="0"/>
              <a:t>UMC?</a:t>
            </a:r>
          </a:p>
          <a:p>
            <a:pPr lvl="1"/>
            <a:r>
              <a:rPr lang="en-US" dirty="0"/>
              <a:t>STT/MRAM – TSMC, Samsung, GF</a:t>
            </a:r>
          </a:p>
          <a:p>
            <a:pPr lvl="1"/>
            <a:r>
              <a:rPr lang="en-US" dirty="0"/>
              <a:t>ADM/</a:t>
            </a:r>
            <a:r>
              <a:rPr lang="en-US" dirty="0" err="1"/>
              <a:t>eDRAM</a:t>
            </a:r>
            <a:r>
              <a:rPr lang="en-US" dirty="0"/>
              <a:t> – Intel</a:t>
            </a:r>
          </a:p>
          <a:p>
            <a:pPr lvl="1"/>
            <a:r>
              <a:rPr lang="en-US" dirty="0" err="1"/>
              <a:t>eDRAM</a:t>
            </a:r>
            <a:r>
              <a:rPr lang="en-US"/>
              <a:t> – IBM/GF</a:t>
            </a:r>
            <a:endParaRPr lang="en-US" dirty="0"/>
          </a:p>
          <a:p>
            <a:pPr lvl="1"/>
            <a:r>
              <a:rPr lang="en-US" dirty="0"/>
              <a:t>Alternative technologies - All in research/dev phases</a:t>
            </a:r>
          </a:p>
          <a:p>
            <a:r>
              <a:rPr lang="en-US" dirty="0"/>
              <a:t>Memory usage model/architecture options 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Global/shared memory</a:t>
            </a:r>
          </a:p>
          <a:p>
            <a:pPr lvl="1"/>
            <a:r>
              <a:rPr lang="en-US" dirty="0"/>
              <a:t>Local memory/clustered memory/distributed</a:t>
            </a:r>
          </a:p>
        </p:txBody>
      </p:sp>
    </p:spTree>
    <p:extLst>
      <p:ext uri="{BB962C8B-B14F-4D97-AF65-F5344CB8AC3E}">
        <p14:creationId xmlns:p14="http://schemas.microsoft.com/office/powerpoint/2010/main" val="2807803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8E14ACFD-AB60-4835-A539-0EA1A64C1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9" y="130720"/>
            <a:ext cx="11712138" cy="657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5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231B-7B86-47AF-A9E6-4BFD11CA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Intel Server Architecture +  DRAM Interposer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378A-DDDE-4D02-B4EA-763D7A94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77214"/>
            <a:ext cx="5443331" cy="4381500"/>
          </a:xfrm>
        </p:spPr>
        <p:txBody>
          <a:bodyPr>
            <a:normAutofit/>
          </a:bodyPr>
          <a:lstStyle/>
          <a:p>
            <a:r>
              <a:rPr lang="en-US" sz="2000" dirty="0"/>
              <a:t>Bandwidth: 2.5 – 3 TB/s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24 macros for 3 TB/s</a:t>
            </a:r>
          </a:p>
          <a:p>
            <a:pPr lvl="1"/>
            <a:r>
              <a:rPr lang="en-US" sz="1600" dirty="0"/>
              <a:t>24 * 9.9 = ~240mm2</a:t>
            </a:r>
          </a:p>
          <a:p>
            <a:r>
              <a:rPr lang="en-US" sz="2000" dirty="0"/>
              <a:t>Capacity: 6 GB (Baseline)</a:t>
            </a:r>
          </a:p>
          <a:p>
            <a:pPr lvl="1"/>
            <a:r>
              <a:rPr lang="en-US" sz="1600" dirty="0"/>
              <a:t>Scalability option: 2x (12GB) to 4x (24GB) capacity at same bandwidth, additional cost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48 macros for 6GB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Provide macro with different BW/capacity ratio. Ex. 256MB/128GB/s in 19.8mm2?</a:t>
            </a:r>
            <a:endParaRPr lang="en-US" sz="16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E23C-4364-48F3-8B91-68A77E1EE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117002"/>
            <a:ext cx="10972800" cy="525462"/>
          </a:xfrm>
        </p:spPr>
        <p:txBody>
          <a:bodyPr/>
          <a:lstStyle/>
          <a:p>
            <a:r>
              <a:rPr lang="en-US" sz="2800" dirty="0"/>
              <a:t>#1. Mainstream/General Purpose Perf. Segment (Cache)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2A97DAB-1FC8-47A6-BF3F-379B3C43AE52}"/>
              </a:ext>
            </a:extLst>
          </p:cNvPr>
          <p:cNvGraphicFramePr>
            <a:graphicFrameLocks noGrp="1"/>
          </p:cNvGraphicFramePr>
          <p:nvPr/>
        </p:nvGraphicFramePr>
        <p:xfrm>
          <a:off x="1119810" y="5061434"/>
          <a:ext cx="320371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856">
                  <a:extLst>
                    <a:ext uri="{9D8B030D-6E8A-4147-A177-3AD203B41FA5}">
                      <a16:colId xmlns:a16="http://schemas.microsoft.com/office/drawing/2014/main" val="1765166026"/>
                    </a:ext>
                  </a:extLst>
                </a:gridCol>
                <a:gridCol w="1601856">
                  <a:extLst>
                    <a:ext uri="{9D8B030D-6E8A-4147-A177-3AD203B41FA5}">
                      <a16:colId xmlns:a16="http://schemas.microsoft.com/office/drawing/2014/main" val="2368412281"/>
                    </a:ext>
                  </a:extLst>
                </a:gridCol>
              </a:tblGrid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DRAM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41158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6GB (1x)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~480mm2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25962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12GB (2x)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~960mm2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151563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24GB (4x)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~1920mm2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96380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1FD5B6-9E31-4902-A835-3804AF42026B}"/>
              </a:ext>
            </a:extLst>
          </p:cNvPr>
          <p:cNvSpPr txBox="1">
            <a:spLocks/>
          </p:cNvSpPr>
          <p:nvPr/>
        </p:nvSpPr>
        <p:spPr>
          <a:xfrm>
            <a:off x="5910469" y="1777213"/>
            <a:ext cx="5443331" cy="438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IntelOne Display Regular" panose="020B0503020203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Construction Options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Compute area: ~1500mm2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Baseline 6GB DRAM area: ~480mm2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3x area delta , logic/DRAM will scale differently over time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Scalability option for 2x – 4x capacity?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IntelOne Display Regular" panose="020B0503020203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F346B8-A3EA-4FDA-A2DA-1A895ADE7F7A}"/>
              </a:ext>
            </a:extLst>
          </p:cNvPr>
          <p:cNvGrpSpPr/>
          <p:nvPr/>
        </p:nvGrpSpPr>
        <p:grpSpPr>
          <a:xfrm>
            <a:off x="6205328" y="3494176"/>
            <a:ext cx="2789573" cy="1088816"/>
            <a:chOff x="6205328" y="3494176"/>
            <a:chExt cx="2789573" cy="10888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D4EF7F-A70A-4E4D-B0CF-A7B6FC111EB1}"/>
                </a:ext>
              </a:extLst>
            </p:cNvPr>
            <p:cNvGrpSpPr/>
            <p:nvPr/>
          </p:nvGrpSpPr>
          <p:grpSpPr>
            <a:xfrm>
              <a:off x="6205328" y="3494176"/>
              <a:ext cx="2567610" cy="511398"/>
              <a:chOff x="6606207" y="3494176"/>
              <a:chExt cx="1948071" cy="51139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C0DD75-BAD4-4EA1-B9F1-8D1C842CCD77}"/>
                  </a:ext>
                </a:extLst>
              </p:cNvPr>
              <p:cNvSpPr/>
              <p:nvPr/>
            </p:nvSpPr>
            <p:spPr>
              <a:xfrm>
                <a:off x="6679095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Compute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AD82A7-595C-49C7-ABB3-D3AA00A516DE}"/>
                  </a:ext>
                </a:extLst>
              </p:cNvPr>
              <p:cNvSpPr/>
              <p:nvPr/>
            </p:nvSpPr>
            <p:spPr>
              <a:xfrm>
                <a:off x="7590182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Compute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C00D7AE-FAB2-44E3-88C1-2E4629C7D9B4}"/>
                  </a:ext>
                </a:extLst>
              </p:cNvPr>
              <p:cNvSpPr/>
              <p:nvPr/>
            </p:nvSpPr>
            <p:spPr>
              <a:xfrm>
                <a:off x="6606207" y="3776974"/>
                <a:ext cx="1948071" cy="2286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DRAM Interposer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2775A1-D128-4788-9C75-33EB310FA5DF}"/>
                </a:ext>
              </a:extLst>
            </p:cNvPr>
            <p:cNvSpPr txBox="1"/>
            <p:nvPr/>
          </p:nvSpPr>
          <p:spPr>
            <a:xfrm>
              <a:off x="6205328" y="4059772"/>
              <a:ext cx="2789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Option 1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Interposer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 older/cheaper DRAM node?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E4FCF1-0843-46F2-87A7-A24CDFBC20DB}"/>
              </a:ext>
            </a:extLst>
          </p:cNvPr>
          <p:cNvGrpSpPr/>
          <p:nvPr/>
        </p:nvGrpSpPr>
        <p:grpSpPr>
          <a:xfrm>
            <a:off x="8898833" y="3494176"/>
            <a:ext cx="2789573" cy="873373"/>
            <a:chOff x="8898833" y="3494176"/>
            <a:chExt cx="2789573" cy="8733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8FCB9C-513A-48D4-8502-9D7A2967460B}"/>
                </a:ext>
              </a:extLst>
            </p:cNvPr>
            <p:cNvSpPr/>
            <p:nvPr/>
          </p:nvSpPr>
          <p:spPr>
            <a:xfrm>
              <a:off x="8994901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D2C404-D609-47FA-AD46-215F8F66C090}"/>
                </a:ext>
              </a:extLst>
            </p:cNvPr>
            <p:cNvSpPr/>
            <p:nvPr/>
          </p:nvSpPr>
          <p:spPr>
            <a:xfrm>
              <a:off x="10195739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CDF881-07F0-4F1D-80D4-54F032DB9518}"/>
                </a:ext>
              </a:extLst>
            </p:cNvPr>
            <p:cNvSpPr/>
            <p:nvPr/>
          </p:nvSpPr>
          <p:spPr>
            <a:xfrm>
              <a:off x="8898833" y="3776974"/>
              <a:ext cx="2567610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7156D6-2C29-4223-9858-768024FE9F39}"/>
                </a:ext>
              </a:extLst>
            </p:cNvPr>
            <p:cNvSpPr/>
            <p:nvPr/>
          </p:nvSpPr>
          <p:spPr>
            <a:xfrm>
              <a:off x="933283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DRAM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EA1027-F245-47DB-8C1C-2CBCF52A16C0}"/>
                </a:ext>
              </a:extLst>
            </p:cNvPr>
            <p:cNvSpPr/>
            <p:nvPr/>
          </p:nvSpPr>
          <p:spPr>
            <a:xfrm>
              <a:off x="1055031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DRAM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8C81E-F9DA-478A-BA54-4C41BA0E807A}"/>
                </a:ext>
              </a:extLst>
            </p:cNvPr>
            <p:cNvSpPr/>
            <p:nvPr/>
          </p:nvSpPr>
          <p:spPr>
            <a:xfrm>
              <a:off x="9004853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7048DD-C715-40EA-BDDC-7634103FB8B1}"/>
                </a:ext>
              </a:extLst>
            </p:cNvPr>
            <p:cNvSpPr/>
            <p:nvPr/>
          </p:nvSpPr>
          <p:spPr>
            <a:xfrm>
              <a:off x="916884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3C7EA3-7A7B-4A60-A650-234F6D0F8F9F}"/>
                </a:ext>
              </a:extLst>
            </p:cNvPr>
            <p:cNvSpPr/>
            <p:nvPr/>
          </p:nvSpPr>
          <p:spPr>
            <a:xfrm>
              <a:off x="9849668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D198A8-88A6-44C7-9EB5-3A47B298C04E}"/>
                </a:ext>
              </a:extLst>
            </p:cNvPr>
            <p:cNvSpPr/>
            <p:nvPr/>
          </p:nvSpPr>
          <p:spPr>
            <a:xfrm>
              <a:off x="1001365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F2AF48-BEED-4EFD-8249-91FADA20F5A8}"/>
                </a:ext>
              </a:extLst>
            </p:cNvPr>
            <p:cNvSpPr/>
            <p:nvPr/>
          </p:nvSpPr>
          <p:spPr>
            <a:xfrm>
              <a:off x="1021852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98CD24-95BE-4D49-9D98-71B621415176}"/>
                </a:ext>
              </a:extLst>
            </p:cNvPr>
            <p:cNvSpPr/>
            <p:nvPr/>
          </p:nvSpPr>
          <p:spPr>
            <a:xfrm>
              <a:off x="10382511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FCDA70-6C13-4B05-B471-99F39CF83535}"/>
                </a:ext>
              </a:extLst>
            </p:cNvPr>
            <p:cNvSpPr/>
            <p:nvPr/>
          </p:nvSpPr>
          <p:spPr>
            <a:xfrm>
              <a:off x="1106999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0C54D7-F50B-4995-90A3-C67D4257BC38}"/>
                </a:ext>
              </a:extLst>
            </p:cNvPr>
            <p:cNvSpPr/>
            <p:nvPr/>
          </p:nvSpPr>
          <p:spPr>
            <a:xfrm>
              <a:off x="11233986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AEB22-76FA-40A4-98EA-650A873F3E49}"/>
                </a:ext>
              </a:extLst>
            </p:cNvPr>
            <p:cNvSpPr txBox="1"/>
            <p:nvPr/>
          </p:nvSpPr>
          <p:spPr>
            <a:xfrm>
              <a:off x="8898833" y="4059772"/>
              <a:ext cx="2789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Option 2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Intel ODI Packaging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0DD8065-D013-4350-8776-84998F9268DD}"/>
              </a:ext>
            </a:extLst>
          </p:cNvPr>
          <p:cNvSpPr/>
          <p:nvPr/>
        </p:nvSpPr>
        <p:spPr>
          <a:xfrm>
            <a:off x="6345260" y="5485299"/>
            <a:ext cx="1126603" cy="228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9F11BA-CD2D-48C5-86C6-4248D9051442}"/>
              </a:ext>
            </a:extLst>
          </p:cNvPr>
          <p:cNvSpPr/>
          <p:nvPr/>
        </p:nvSpPr>
        <p:spPr>
          <a:xfrm>
            <a:off x="7546098" y="5485299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B983A9-DC7A-4918-A8F0-258EA5FF6243}"/>
              </a:ext>
            </a:extLst>
          </p:cNvPr>
          <p:cNvSpPr/>
          <p:nvPr/>
        </p:nvSpPr>
        <p:spPr>
          <a:xfrm>
            <a:off x="6249192" y="5768097"/>
            <a:ext cx="2567610" cy="228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Logic Interposer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79FB50-01BE-4358-A4D9-821BCE597E29}"/>
              </a:ext>
            </a:extLst>
          </p:cNvPr>
          <p:cNvSpPr txBox="1"/>
          <p:nvPr/>
        </p:nvSpPr>
        <p:spPr>
          <a:xfrm>
            <a:off x="8987724" y="5452289"/>
            <a:ext cx="278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 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DRAM cube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scalable height for capacity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3F712B-840F-4888-A081-78576F7F9695}"/>
              </a:ext>
            </a:extLst>
          </p:cNvPr>
          <p:cNvSpPr/>
          <p:nvPr/>
        </p:nvSpPr>
        <p:spPr>
          <a:xfrm>
            <a:off x="7538133" y="5229600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54DF34-94CD-46ED-A285-4BA9C5F2BFE1}"/>
              </a:ext>
            </a:extLst>
          </p:cNvPr>
          <p:cNvSpPr txBox="1"/>
          <p:nvPr/>
        </p:nvSpPr>
        <p:spPr>
          <a:xfrm>
            <a:off x="3155002" y="6472006"/>
            <a:ext cx="6833823" cy="316420"/>
          </a:xfrm>
          <a:prstGeom prst="rect">
            <a:avLst/>
          </a:prstGeom>
          <a:solidFill>
            <a:srgbClr val="0068B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shared under CNDA 30991112 &amp; CNDA 112784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A8BF7B-DE63-4FE3-AB07-CD409B680F50}"/>
              </a:ext>
            </a:extLst>
          </p:cNvPr>
          <p:cNvSpPr txBox="1"/>
          <p:nvPr/>
        </p:nvSpPr>
        <p:spPr>
          <a:xfrm>
            <a:off x="6205328" y="6055867"/>
            <a:ext cx="416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we use the SK logic interposer without DRAM ?</a:t>
            </a:r>
          </a:p>
        </p:txBody>
      </p:sp>
    </p:spTree>
    <p:extLst>
      <p:ext uri="{BB962C8B-B14F-4D97-AF65-F5344CB8AC3E}">
        <p14:creationId xmlns:p14="http://schemas.microsoft.com/office/powerpoint/2010/main" val="50544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B37A3-7F10-468B-963B-DA762298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" y="788719"/>
            <a:ext cx="5141967" cy="5354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E564C4-70A5-4708-A97A-31B7AFEF0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223" y="1642678"/>
            <a:ext cx="6855209" cy="379047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3E87E0-1B77-4504-B97A-D04AB2EA955F}"/>
              </a:ext>
            </a:extLst>
          </p:cNvPr>
          <p:cNvSpPr/>
          <p:nvPr/>
        </p:nvSpPr>
        <p:spPr>
          <a:xfrm>
            <a:off x="457200" y="3429000"/>
            <a:ext cx="3948545" cy="76892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CA214E-362F-46A3-A611-F55A21A76592}"/>
              </a:ext>
            </a:extLst>
          </p:cNvPr>
          <p:cNvSpPr/>
          <p:nvPr/>
        </p:nvSpPr>
        <p:spPr>
          <a:xfrm>
            <a:off x="457199" y="4401589"/>
            <a:ext cx="3948545" cy="4862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92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87955" y="881429"/>
          <a:ext cx="9826012" cy="5809927"/>
        </p:xfrm>
        <a:graphic>
          <a:graphicData uri="http://schemas.openxmlformats.org/drawingml/2006/table">
            <a:tbl>
              <a:tblPr/>
              <a:tblGrid>
                <a:gridCol w="898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86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86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86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86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86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86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86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8741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3D DRAM 2Gb</a:t>
                      </a:r>
                      <a:r>
                        <a:rPr lang="pl-PL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 w/ ECC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1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3 (Reference)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3B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Process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Size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37.61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32.16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28.17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23.8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24.16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19.46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35.45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Size w/ bump pitch 25um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33.93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28.83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Chip per wafers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1669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1952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2598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3225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2071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4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Good Dies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1418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1659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1894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2741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1505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1761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Stacked dies (layer)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Channel (CH) # 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Bank # 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density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MB/mm^2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6.81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7.96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10.76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10.60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13.16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8.45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per Channel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417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Bandwidth*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7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7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100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1361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1592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1076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530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658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422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7417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Effective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Bandwidth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7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1GB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7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100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741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DQ I/O 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7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741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ECC IO 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7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Data Rate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Row Cycle time (tRC)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core speed (tCCD)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 Latency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Read Latency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741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Access Time (RL + tAC)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741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* Under seamless read operation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* w/ Metal4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2" name="文字版面配置區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Solution for Intel L3/L4 Cache </a:t>
            </a:r>
            <a:endParaRPr lang="zh-TW" alt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直線圖說文字 1 6"/>
          <p:cNvSpPr/>
          <p:nvPr/>
        </p:nvSpPr>
        <p:spPr>
          <a:xfrm>
            <a:off x="10562942" y="4629525"/>
            <a:ext cx="1563541" cy="762872"/>
          </a:xfrm>
          <a:prstGeom prst="borderCallout1">
            <a:avLst>
              <a:gd name="adj1" fmla="val 19710"/>
              <a:gd name="adj2" fmla="val -2127"/>
              <a:gd name="adj3" fmla="val -15121"/>
              <a:gd name="adj4" fmla="val -16808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your confirmation for the number</a:t>
            </a:r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/>
        </p:nvGraphicFramePr>
        <p:xfrm>
          <a:off x="10636155" y="104104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36155" y="104104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989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0BC49-A9C7-46C5-8057-40A4B001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7" y="340461"/>
            <a:ext cx="11268166" cy="5496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5ED53-3F93-4AED-A87C-02A39C685BF9}"/>
              </a:ext>
            </a:extLst>
          </p:cNvPr>
          <p:cNvSpPr txBox="1"/>
          <p:nvPr/>
        </p:nvSpPr>
        <p:spPr>
          <a:xfrm>
            <a:off x="10396314" y="4620632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(HBI IF)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01DEC-3770-4B72-8FEE-9C768447C6B1}"/>
              </a:ext>
            </a:extLst>
          </p:cNvPr>
          <p:cNvSpPr txBox="1"/>
          <p:nvPr/>
        </p:nvSpPr>
        <p:spPr>
          <a:xfrm>
            <a:off x="6284068" y="97275"/>
            <a:ext cx="208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SONY CMOS Imager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B8C0E-9125-4189-A1BD-08E5B6789E1A}"/>
              </a:ext>
            </a:extLst>
          </p:cNvPr>
          <p:cNvSpPr txBox="1"/>
          <p:nvPr/>
        </p:nvSpPr>
        <p:spPr>
          <a:xfrm>
            <a:off x="3197159" y="9727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HBM1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A1E29-3B58-4E98-B83C-04D58302F80D}"/>
              </a:ext>
            </a:extLst>
          </p:cNvPr>
          <p:cNvSpPr txBox="1"/>
          <p:nvPr/>
        </p:nvSpPr>
        <p:spPr>
          <a:xfrm>
            <a:off x="4633631" y="9727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HBM2E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9F7BE-DCD1-4CF0-9DB9-E48EFEC17087}"/>
              </a:ext>
            </a:extLst>
          </p:cNvPr>
          <p:cNvCxnSpPr>
            <a:cxnSpLocks/>
          </p:cNvCxnSpPr>
          <p:nvPr/>
        </p:nvCxnSpPr>
        <p:spPr>
          <a:xfrm>
            <a:off x="3353385" y="4124522"/>
            <a:ext cx="3431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48E262-8400-4FC5-A234-0376B6D9E9F4}"/>
              </a:ext>
            </a:extLst>
          </p:cNvPr>
          <p:cNvSpPr txBox="1"/>
          <p:nvPr/>
        </p:nvSpPr>
        <p:spPr>
          <a:xfrm>
            <a:off x="3696511" y="3920400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8Gb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DF69D-6DCB-42CE-A283-E698AFA59EEE}"/>
              </a:ext>
            </a:extLst>
          </p:cNvPr>
          <p:cNvSpPr txBox="1"/>
          <p:nvPr/>
        </p:nvSpPr>
        <p:spPr>
          <a:xfrm>
            <a:off x="3586849" y="4640246"/>
            <a:ext cx="1395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(Interposer IF)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FF7D8D-2210-4440-8CB4-EB5F8BCE9068}"/>
              </a:ext>
            </a:extLst>
          </p:cNvPr>
          <p:cNvSpPr txBox="1"/>
          <p:nvPr/>
        </p:nvSpPr>
        <p:spPr>
          <a:xfrm>
            <a:off x="2655726" y="3200554"/>
            <a:ext cx="1182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(IF Energy?)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CC239-E213-431F-9597-50EC3526FCD9}"/>
              </a:ext>
            </a:extLst>
          </p:cNvPr>
          <p:cNvSpPr txBox="1"/>
          <p:nvPr/>
        </p:nvSpPr>
        <p:spPr>
          <a:xfrm>
            <a:off x="933855" y="97829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C4 Bump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91D77-EA24-48F3-839E-A1BB4F181A22}"/>
              </a:ext>
            </a:extLst>
          </p:cNvPr>
          <p:cNvCxnSpPr>
            <a:cxnSpLocks/>
            <a:stCxn id="15" idx="2"/>
            <a:endCxn id="18" idx="1"/>
          </p:cNvCxnSpPr>
          <p:nvPr/>
        </p:nvCxnSpPr>
        <p:spPr>
          <a:xfrm>
            <a:off x="1775592" y="467161"/>
            <a:ext cx="2300297" cy="22200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792106B-906E-4770-9D18-11EF5F54FFB4}"/>
              </a:ext>
            </a:extLst>
          </p:cNvPr>
          <p:cNvSpPr/>
          <p:nvPr/>
        </p:nvSpPr>
        <p:spPr>
          <a:xfrm>
            <a:off x="4075889" y="2587551"/>
            <a:ext cx="642026" cy="199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5D8569-DE13-4046-8980-C47AD8B5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685" y="5405716"/>
            <a:ext cx="1828799" cy="14750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4DD73F-C985-4871-A3DB-CA3DD7A501B4}"/>
              </a:ext>
            </a:extLst>
          </p:cNvPr>
          <p:cNvSpPr txBox="1"/>
          <p:nvPr/>
        </p:nvSpPr>
        <p:spPr>
          <a:xfrm>
            <a:off x="5950086" y="5972230"/>
            <a:ext cx="5867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X-Sec Photo from the same paper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 thickness is ~50um,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Easily to guess how much DRAM Stack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uBump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/TSV pitch would be?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346E5-0E96-4B91-9387-FCEA80602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31"/>
          <a:stretch/>
        </p:blipFill>
        <p:spPr>
          <a:xfrm>
            <a:off x="2563267" y="5420787"/>
            <a:ext cx="1427960" cy="14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BB9AEF8-9A67-4A0C-BC05-7B987D7F2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9" y="448611"/>
            <a:ext cx="6642441" cy="47246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370DF5-F772-48A8-B21D-2F1ABE1304D1}"/>
              </a:ext>
            </a:extLst>
          </p:cNvPr>
          <p:cNvSpPr/>
          <p:nvPr/>
        </p:nvSpPr>
        <p:spPr>
          <a:xfrm>
            <a:off x="4379554" y="5103674"/>
            <a:ext cx="73998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2020 Mar.: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Hisilicion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request the 600-700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uF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capacitor and TSMC is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working on Gen1 WoW solution, Gen1 DRAM also can replace by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capacitor. Gen 1 now have two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companys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are working for that. Gen2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was request by a big design house and even Google intel also have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highly interesting for that. Gen2 have better heating structure.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Mar: 2-10 customer engagements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83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B5988-BFE9-4659-A493-69FA0736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Micron – Kuljit to provide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BFC30-527B-4FFE-8EBF-9F90F3455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5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2FDD27-B74D-43FD-9289-B4BA17FC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70A77-C9D3-4358-BAC5-49F25F46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556C5-CE8C-6547-B838-EA80C61A4A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4032E-023F-460A-8887-BBA0D635A07C}"/>
              </a:ext>
            </a:extLst>
          </p:cNvPr>
          <p:cNvSpPr txBox="1"/>
          <p:nvPr/>
        </p:nvSpPr>
        <p:spPr>
          <a:xfrm>
            <a:off x="1659214" y="2035055"/>
            <a:ext cx="3727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Architecture Options</a:t>
            </a:r>
          </a:p>
        </p:txBody>
      </p:sp>
    </p:spTree>
    <p:extLst>
      <p:ext uri="{BB962C8B-B14F-4D97-AF65-F5344CB8AC3E}">
        <p14:creationId xmlns:p14="http://schemas.microsoft.com/office/powerpoint/2010/main" val="2126614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7430A1-0585-4E18-929C-3D6A4A3C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2DEC9-8B4B-48B1-B043-5F7F8652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556C5-CE8C-6547-B838-EA80C61A4A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D1850-C1C0-44AB-AF80-93579C2B5733}"/>
              </a:ext>
            </a:extLst>
          </p:cNvPr>
          <p:cNvGrpSpPr/>
          <p:nvPr/>
        </p:nvGrpSpPr>
        <p:grpSpPr>
          <a:xfrm>
            <a:off x="884973" y="2285094"/>
            <a:ext cx="1617868" cy="228073"/>
            <a:chOff x="1828647" y="2518756"/>
            <a:chExt cx="814647" cy="114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56B19E-0971-4D2C-8418-951202246B15}"/>
                </a:ext>
              </a:extLst>
            </p:cNvPr>
            <p:cNvSpPr/>
            <p:nvPr/>
          </p:nvSpPr>
          <p:spPr>
            <a:xfrm>
              <a:off x="1828647" y="2518756"/>
              <a:ext cx="814647" cy="5818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4804E9-B256-4D39-A088-30DC702C5C09}"/>
                </a:ext>
              </a:extLst>
            </p:cNvPr>
            <p:cNvSpPr/>
            <p:nvPr/>
          </p:nvSpPr>
          <p:spPr>
            <a:xfrm>
              <a:off x="186629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8C9A624-67F8-4253-9577-F7F2CFD994FF}"/>
                </a:ext>
              </a:extLst>
            </p:cNvPr>
            <p:cNvSpPr/>
            <p:nvPr/>
          </p:nvSpPr>
          <p:spPr>
            <a:xfrm>
              <a:off x="195096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3C545FD-BACD-4703-B126-DB07CF907AFD}"/>
                </a:ext>
              </a:extLst>
            </p:cNvPr>
            <p:cNvSpPr/>
            <p:nvPr/>
          </p:nvSpPr>
          <p:spPr>
            <a:xfrm>
              <a:off x="203563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2D63E55-29AD-4393-A5C0-DCDD0A54F7CB}"/>
                </a:ext>
              </a:extLst>
            </p:cNvPr>
            <p:cNvSpPr/>
            <p:nvPr/>
          </p:nvSpPr>
          <p:spPr>
            <a:xfrm>
              <a:off x="212030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7815566-4B91-4B11-8ECF-B30133F974D4}"/>
                </a:ext>
              </a:extLst>
            </p:cNvPr>
            <p:cNvSpPr/>
            <p:nvPr/>
          </p:nvSpPr>
          <p:spPr>
            <a:xfrm>
              <a:off x="220497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56A4D9B-9494-4955-998E-B50D0816E871}"/>
                </a:ext>
              </a:extLst>
            </p:cNvPr>
            <p:cNvSpPr/>
            <p:nvPr/>
          </p:nvSpPr>
          <p:spPr>
            <a:xfrm>
              <a:off x="228964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22915C-EAC8-4763-9AD8-1AD0A234A0CA}"/>
                </a:ext>
              </a:extLst>
            </p:cNvPr>
            <p:cNvSpPr/>
            <p:nvPr/>
          </p:nvSpPr>
          <p:spPr>
            <a:xfrm>
              <a:off x="237431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4DD7B7A-BD20-4B01-9CAC-CE22B54A43D4}"/>
                </a:ext>
              </a:extLst>
            </p:cNvPr>
            <p:cNvSpPr/>
            <p:nvPr/>
          </p:nvSpPr>
          <p:spPr>
            <a:xfrm>
              <a:off x="245898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C13661-1335-4483-8ABF-D7CE14AB0FC8}"/>
                </a:ext>
              </a:extLst>
            </p:cNvPr>
            <p:cNvSpPr/>
            <p:nvPr/>
          </p:nvSpPr>
          <p:spPr>
            <a:xfrm>
              <a:off x="254365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FC8E12-B3BE-46F9-94EB-407A7F3FBFC3}"/>
              </a:ext>
            </a:extLst>
          </p:cNvPr>
          <p:cNvGrpSpPr/>
          <p:nvPr/>
        </p:nvGrpSpPr>
        <p:grpSpPr>
          <a:xfrm>
            <a:off x="2704447" y="2285094"/>
            <a:ext cx="1617868" cy="228073"/>
            <a:chOff x="1828647" y="2518756"/>
            <a:chExt cx="814647" cy="11484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5FF903-371E-4E17-8FCB-13618740CBCD}"/>
                </a:ext>
              </a:extLst>
            </p:cNvPr>
            <p:cNvSpPr/>
            <p:nvPr/>
          </p:nvSpPr>
          <p:spPr>
            <a:xfrm>
              <a:off x="1828647" y="2518756"/>
              <a:ext cx="814647" cy="5818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3416AC-D3B1-4C80-8C56-528E79819945}"/>
                </a:ext>
              </a:extLst>
            </p:cNvPr>
            <p:cNvSpPr/>
            <p:nvPr/>
          </p:nvSpPr>
          <p:spPr>
            <a:xfrm>
              <a:off x="186629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6CADCD-0E30-4243-A9D5-0EFC84DFD58D}"/>
                </a:ext>
              </a:extLst>
            </p:cNvPr>
            <p:cNvSpPr/>
            <p:nvPr/>
          </p:nvSpPr>
          <p:spPr>
            <a:xfrm>
              <a:off x="195096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21A191E-3F60-431B-A668-1E95E3913025}"/>
                </a:ext>
              </a:extLst>
            </p:cNvPr>
            <p:cNvSpPr/>
            <p:nvPr/>
          </p:nvSpPr>
          <p:spPr>
            <a:xfrm>
              <a:off x="203563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DB37982-F037-431E-BE69-64C0F1100A63}"/>
                </a:ext>
              </a:extLst>
            </p:cNvPr>
            <p:cNvSpPr/>
            <p:nvPr/>
          </p:nvSpPr>
          <p:spPr>
            <a:xfrm>
              <a:off x="212030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F39082-3EEF-4310-8359-24B076B1495F}"/>
                </a:ext>
              </a:extLst>
            </p:cNvPr>
            <p:cNvSpPr/>
            <p:nvPr/>
          </p:nvSpPr>
          <p:spPr>
            <a:xfrm>
              <a:off x="220497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B4E40C8-4522-4F9E-A611-60CCA03887D0}"/>
                </a:ext>
              </a:extLst>
            </p:cNvPr>
            <p:cNvSpPr/>
            <p:nvPr/>
          </p:nvSpPr>
          <p:spPr>
            <a:xfrm>
              <a:off x="228964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C2A607-3EC9-46C1-921D-245598069157}"/>
                </a:ext>
              </a:extLst>
            </p:cNvPr>
            <p:cNvSpPr/>
            <p:nvPr/>
          </p:nvSpPr>
          <p:spPr>
            <a:xfrm>
              <a:off x="237431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4988BD0-FA94-4703-8EB7-D9385C49F781}"/>
                </a:ext>
              </a:extLst>
            </p:cNvPr>
            <p:cNvSpPr/>
            <p:nvPr/>
          </p:nvSpPr>
          <p:spPr>
            <a:xfrm>
              <a:off x="245898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0B2C4B-E80A-485B-8DF0-021192A2FCA3}"/>
                </a:ext>
              </a:extLst>
            </p:cNvPr>
            <p:cNvSpPr/>
            <p:nvPr/>
          </p:nvSpPr>
          <p:spPr>
            <a:xfrm>
              <a:off x="254365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0A77231-0923-42A4-B8BD-1179AF93DACB}"/>
              </a:ext>
            </a:extLst>
          </p:cNvPr>
          <p:cNvSpPr/>
          <p:nvPr/>
        </p:nvSpPr>
        <p:spPr>
          <a:xfrm>
            <a:off x="452725" y="2530306"/>
            <a:ext cx="4307328" cy="11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D170A7-8662-4202-A0F8-E6ABBADD442E}"/>
              </a:ext>
            </a:extLst>
          </p:cNvPr>
          <p:cNvSpPr txBox="1"/>
          <p:nvPr/>
        </p:nvSpPr>
        <p:spPr>
          <a:xfrm>
            <a:off x="400385" y="1194030"/>
            <a:ext cx="96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D0D02-E663-4B08-869E-4470FDCC60C8}"/>
              </a:ext>
            </a:extLst>
          </p:cNvPr>
          <p:cNvSpPr txBox="1"/>
          <p:nvPr/>
        </p:nvSpPr>
        <p:spPr>
          <a:xfrm>
            <a:off x="1292788" y="1838168"/>
            <a:ext cx="68800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ADE44-6EFE-47E0-945C-20BF3FE459B2}"/>
              </a:ext>
            </a:extLst>
          </p:cNvPr>
          <p:cNvSpPr txBox="1"/>
          <p:nvPr/>
        </p:nvSpPr>
        <p:spPr>
          <a:xfrm>
            <a:off x="2874102" y="1838168"/>
            <a:ext cx="10384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8F1B3F-1DBF-472E-B025-D9452F204D28}"/>
              </a:ext>
            </a:extLst>
          </p:cNvPr>
          <p:cNvCxnSpPr/>
          <p:nvPr/>
        </p:nvCxnSpPr>
        <p:spPr>
          <a:xfrm>
            <a:off x="1613993" y="3004339"/>
            <a:ext cx="192999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8699F4-F9DF-4C07-B20B-1847157CEB66}"/>
              </a:ext>
            </a:extLst>
          </p:cNvPr>
          <p:cNvSpPr/>
          <p:nvPr/>
        </p:nvSpPr>
        <p:spPr>
          <a:xfrm>
            <a:off x="643129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925BD19-A388-4E0E-A56D-407006441D75}"/>
              </a:ext>
            </a:extLst>
          </p:cNvPr>
          <p:cNvSpPr/>
          <p:nvPr/>
        </p:nvSpPr>
        <p:spPr>
          <a:xfrm>
            <a:off x="878661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5D70B8-2A65-475F-BC5B-2164EE18A9AE}"/>
              </a:ext>
            </a:extLst>
          </p:cNvPr>
          <p:cNvSpPr/>
          <p:nvPr/>
        </p:nvSpPr>
        <p:spPr>
          <a:xfrm>
            <a:off x="1114193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68EF00-44F4-46C2-B91A-B7CA820DC726}"/>
              </a:ext>
            </a:extLst>
          </p:cNvPr>
          <p:cNvSpPr/>
          <p:nvPr/>
        </p:nvSpPr>
        <p:spPr>
          <a:xfrm>
            <a:off x="1349725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0F5FB12-10E6-4B31-8C98-82FBB393521D}"/>
              </a:ext>
            </a:extLst>
          </p:cNvPr>
          <p:cNvSpPr/>
          <p:nvPr/>
        </p:nvSpPr>
        <p:spPr>
          <a:xfrm>
            <a:off x="1585257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4AB334-7277-4BEA-8885-E5B3745E8024}"/>
              </a:ext>
            </a:extLst>
          </p:cNvPr>
          <p:cNvSpPr/>
          <p:nvPr/>
        </p:nvSpPr>
        <p:spPr>
          <a:xfrm>
            <a:off x="1820789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A6B9FA7-7CA8-4588-ACAD-5C566F2C4FE6}"/>
              </a:ext>
            </a:extLst>
          </p:cNvPr>
          <p:cNvSpPr/>
          <p:nvPr/>
        </p:nvSpPr>
        <p:spPr>
          <a:xfrm>
            <a:off x="2056321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01B18E6-23B7-42E1-AF48-8D31F9874D92}"/>
              </a:ext>
            </a:extLst>
          </p:cNvPr>
          <p:cNvSpPr/>
          <p:nvPr/>
        </p:nvSpPr>
        <p:spPr>
          <a:xfrm>
            <a:off x="2291853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12E3ED-845E-4338-ADCC-7FADC4673A27}"/>
              </a:ext>
            </a:extLst>
          </p:cNvPr>
          <p:cNvSpPr/>
          <p:nvPr/>
        </p:nvSpPr>
        <p:spPr>
          <a:xfrm>
            <a:off x="2527385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457167E-521A-4EA6-A599-EBCC15962031}"/>
              </a:ext>
            </a:extLst>
          </p:cNvPr>
          <p:cNvSpPr/>
          <p:nvPr/>
        </p:nvSpPr>
        <p:spPr>
          <a:xfrm>
            <a:off x="2762917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3921B7E-E6C4-4626-B7FE-21B1459A1D7F}"/>
              </a:ext>
            </a:extLst>
          </p:cNvPr>
          <p:cNvSpPr/>
          <p:nvPr/>
        </p:nvSpPr>
        <p:spPr>
          <a:xfrm>
            <a:off x="2998449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BA92DC9-F691-431B-8B65-6B8FC4622033}"/>
              </a:ext>
            </a:extLst>
          </p:cNvPr>
          <p:cNvSpPr/>
          <p:nvPr/>
        </p:nvSpPr>
        <p:spPr>
          <a:xfrm>
            <a:off x="3233981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8F1FA4C-7306-4CF2-98A5-675030552A3C}"/>
              </a:ext>
            </a:extLst>
          </p:cNvPr>
          <p:cNvSpPr/>
          <p:nvPr/>
        </p:nvSpPr>
        <p:spPr>
          <a:xfrm>
            <a:off x="3469513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33AE009-7D24-4AA8-B857-11386D122B5A}"/>
              </a:ext>
            </a:extLst>
          </p:cNvPr>
          <p:cNvSpPr/>
          <p:nvPr/>
        </p:nvSpPr>
        <p:spPr>
          <a:xfrm>
            <a:off x="3705045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BEB367A-B8F9-4F02-A8F1-A3DFB96CB325}"/>
              </a:ext>
            </a:extLst>
          </p:cNvPr>
          <p:cNvSpPr/>
          <p:nvPr/>
        </p:nvSpPr>
        <p:spPr>
          <a:xfrm>
            <a:off x="3940577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CF8D8C4-05CC-4D1E-8513-2623B0A28724}"/>
              </a:ext>
            </a:extLst>
          </p:cNvPr>
          <p:cNvSpPr/>
          <p:nvPr/>
        </p:nvSpPr>
        <p:spPr>
          <a:xfrm>
            <a:off x="4176109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702AEB7-4005-452B-A4D5-8EAAC0D4416C}"/>
              </a:ext>
            </a:extLst>
          </p:cNvPr>
          <p:cNvSpPr/>
          <p:nvPr/>
        </p:nvSpPr>
        <p:spPr>
          <a:xfrm>
            <a:off x="4411644" y="265138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FB7E36-3D79-4E3A-9CCC-F989422DD16F}"/>
              </a:ext>
            </a:extLst>
          </p:cNvPr>
          <p:cNvSpPr txBox="1"/>
          <p:nvPr/>
        </p:nvSpPr>
        <p:spPr>
          <a:xfrm>
            <a:off x="1183151" y="3082401"/>
            <a:ext cx="233269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 Connection is Long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8421F7-47D8-4D3F-B756-A3BE0DDE01CF}"/>
              </a:ext>
            </a:extLst>
          </p:cNvPr>
          <p:cNvGrpSpPr/>
          <p:nvPr/>
        </p:nvGrpSpPr>
        <p:grpSpPr>
          <a:xfrm>
            <a:off x="6774083" y="3806984"/>
            <a:ext cx="1617868" cy="228073"/>
            <a:chOff x="1828647" y="2518756"/>
            <a:chExt cx="814647" cy="11484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5B1EDAF-F7D5-4A74-8E57-93992D310955}"/>
                </a:ext>
              </a:extLst>
            </p:cNvPr>
            <p:cNvSpPr/>
            <p:nvPr/>
          </p:nvSpPr>
          <p:spPr>
            <a:xfrm>
              <a:off x="1828647" y="2518756"/>
              <a:ext cx="814647" cy="5818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49723B-0237-4579-BA08-2FC5C0A8B27E}"/>
                </a:ext>
              </a:extLst>
            </p:cNvPr>
            <p:cNvSpPr/>
            <p:nvPr/>
          </p:nvSpPr>
          <p:spPr>
            <a:xfrm>
              <a:off x="186629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B93539E-691C-47FF-82F6-3E69E2743100}"/>
                </a:ext>
              </a:extLst>
            </p:cNvPr>
            <p:cNvSpPr/>
            <p:nvPr/>
          </p:nvSpPr>
          <p:spPr>
            <a:xfrm>
              <a:off x="195096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432AD2E-C85E-463D-9A72-7C521A03168B}"/>
                </a:ext>
              </a:extLst>
            </p:cNvPr>
            <p:cNvSpPr/>
            <p:nvPr/>
          </p:nvSpPr>
          <p:spPr>
            <a:xfrm>
              <a:off x="203563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3823D9C-000D-4E7E-82D6-371E71E15241}"/>
                </a:ext>
              </a:extLst>
            </p:cNvPr>
            <p:cNvSpPr/>
            <p:nvPr/>
          </p:nvSpPr>
          <p:spPr>
            <a:xfrm>
              <a:off x="212030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53C1116-EAE9-44BA-A40D-45FF608251C5}"/>
                </a:ext>
              </a:extLst>
            </p:cNvPr>
            <p:cNvSpPr/>
            <p:nvPr/>
          </p:nvSpPr>
          <p:spPr>
            <a:xfrm>
              <a:off x="220497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8FA5C79-C4C2-4516-AC61-A79D556B0260}"/>
                </a:ext>
              </a:extLst>
            </p:cNvPr>
            <p:cNvSpPr/>
            <p:nvPr/>
          </p:nvSpPr>
          <p:spPr>
            <a:xfrm>
              <a:off x="228964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0E077B5-B9FC-49EF-BD77-A11A6CCB520A}"/>
                </a:ext>
              </a:extLst>
            </p:cNvPr>
            <p:cNvSpPr/>
            <p:nvPr/>
          </p:nvSpPr>
          <p:spPr>
            <a:xfrm>
              <a:off x="237431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F3E05A8-6757-4DBA-8C8D-B4F338D3C907}"/>
                </a:ext>
              </a:extLst>
            </p:cNvPr>
            <p:cNvSpPr/>
            <p:nvPr/>
          </p:nvSpPr>
          <p:spPr>
            <a:xfrm>
              <a:off x="245898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46E4679-563E-4D76-B0CB-38D24D0B84DF}"/>
                </a:ext>
              </a:extLst>
            </p:cNvPr>
            <p:cNvSpPr/>
            <p:nvPr/>
          </p:nvSpPr>
          <p:spPr>
            <a:xfrm>
              <a:off x="254365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F723A25-7ED3-4E3D-A77E-D68464C938CA}"/>
              </a:ext>
            </a:extLst>
          </p:cNvPr>
          <p:cNvGrpSpPr/>
          <p:nvPr/>
        </p:nvGrpSpPr>
        <p:grpSpPr>
          <a:xfrm>
            <a:off x="6757443" y="3546428"/>
            <a:ext cx="1617868" cy="228073"/>
            <a:chOff x="1828647" y="2518756"/>
            <a:chExt cx="814647" cy="11484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40DAB5E-4874-4605-AB4A-E8C1F3856672}"/>
                </a:ext>
              </a:extLst>
            </p:cNvPr>
            <p:cNvSpPr/>
            <p:nvPr/>
          </p:nvSpPr>
          <p:spPr>
            <a:xfrm>
              <a:off x="1828647" y="2518756"/>
              <a:ext cx="814647" cy="5818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08F3947-9B25-4A28-BC82-530C066DDA6C}"/>
                </a:ext>
              </a:extLst>
            </p:cNvPr>
            <p:cNvSpPr/>
            <p:nvPr/>
          </p:nvSpPr>
          <p:spPr>
            <a:xfrm>
              <a:off x="186629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B1D922B-7D1C-44CA-89A6-C8AA191D5044}"/>
                </a:ext>
              </a:extLst>
            </p:cNvPr>
            <p:cNvSpPr/>
            <p:nvPr/>
          </p:nvSpPr>
          <p:spPr>
            <a:xfrm>
              <a:off x="195096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A03E5B8-F32D-41FD-A880-4C2AC2B456A8}"/>
                </a:ext>
              </a:extLst>
            </p:cNvPr>
            <p:cNvSpPr/>
            <p:nvPr/>
          </p:nvSpPr>
          <p:spPr>
            <a:xfrm>
              <a:off x="203563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9A72FD6-B40D-45FC-837E-D4BD79C84C4E}"/>
                </a:ext>
              </a:extLst>
            </p:cNvPr>
            <p:cNvSpPr/>
            <p:nvPr/>
          </p:nvSpPr>
          <p:spPr>
            <a:xfrm>
              <a:off x="212030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0ABB5BF-88E6-4851-8BAF-969DD84B63DF}"/>
                </a:ext>
              </a:extLst>
            </p:cNvPr>
            <p:cNvSpPr/>
            <p:nvPr/>
          </p:nvSpPr>
          <p:spPr>
            <a:xfrm>
              <a:off x="220497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F871740-A5E2-4476-ABF4-050DA4D7503B}"/>
                </a:ext>
              </a:extLst>
            </p:cNvPr>
            <p:cNvSpPr/>
            <p:nvPr/>
          </p:nvSpPr>
          <p:spPr>
            <a:xfrm>
              <a:off x="228964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91BAFBA-2209-41FA-9DE6-0CFDCD813E97}"/>
                </a:ext>
              </a:extLst>
            </p:cNvPr>
            <p:cNvSpPr/>
            <p:nvPr/>
          </p:nvSpPr>
          <p:spPr>
            <a:xfrm>
              <a:off x="237431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406CA10-C3F1-4222-9720-8AECDE53C93B}"/>
                </a:ext>
              </a:extLst>
            </p:cNvPr>
            <p:cNvSpPr/>
            <p:nvPr/>
          </p:nvSpPr>
          <p:spPr>
            <a:xfrm>
              <a:off x="245898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D25BD0D-37F7-4A69-929A-964C36D5A2E1}"/>
                </a:ext>
              </a:extLst>
            </p:cNvPr>
            <p:cNvSpPr/>
            <p:nvPr/>
          </p:nvSpPr>
          <p:spPr>
            <a:xfrm>
              <a:off x="254365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9554F67-610E-460E-94D6-DF3D935D25C8}"/>
              </a:ext>
            </a:extLst>
          </p:cNvPr>
          <p:cNvSpPr/>
          <p:nvPr/>
        </p:nvSpPr>
        <p:spPr>
          <a:xfrm>
            <a:off x="6378292" y="4052196"/>
            <a:ext cx="2635621" cy="125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AE6C6C5-2700-4A51-8CAF-16C11B1C88A7}"/>
              </a:ext>
            </a:extLst>
          </p:cNvPr>
          <p:cNvSpPr txBox="1"/>
          <p:nvPr/>
        </p:nvSpPr>
        <p:spPr>
          <a:xfrm>
            <a:off x="5569437" y="1074701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BBBF337-17E0-4909-8AC2-052FD5446971}"/>
              </a:ext>
            </a:extLst>
          </p:cNvPr>
          <p:cNvSpPr txBox="1"/>
          <p:nvPr/>
        </p:nvSpPr>
        <p:spPr>
          <a:xfrm>
            <a:off x="5856288" y="3593576"/>
            <a:ext cx="68800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981FFE6-8175-4FD8-AC44-A5E45354184B}"/>
              </a:ext>
            </a:extLst>
          </p:cNvPr>
          <p:cNvSpPr txBox="1"/>
          <p:nvPr/>
        </p:nvSpPr>
        <p:spPr>
          <a:xfrm>
            <a:off x="8369894" y="3319993"/>
            <a:ext cx="10384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Memory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8DB8807-EA5C-4245-9FEB-3D83A21C1CB2}"/>
              </a:ext>
            </a:extLst>
          </p:cNvPr>
          <p:cNvCxnSpPr>
            <a:cxnSpLocks/>
          </p:cNvCxnSpPr>
          <p:nvPr/>
        </p:nvCxnSpPr>
        <p:spPr>
          <a:xfrm>
            <a:off x="9626323" y="3503704"/>
            <a:ext cx="0" cy="5313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36E20B9D-EF3A-4812-89BB-95ECFAD3BCE6}"/>
              </a:ext>
            </a:extLst>
          </p:cNvPr>
          <p:cNvSpPr/>
          <p:nvPr/>
        </p:nvSpPr>
        <p:spPr>
          <a:xfrm>
            <a:off x="6397268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85539A9-E899-48CE-983F-8AFE72FC51EC}"/>
              </a:ext>
            </a:extLst>
          </p:cNvPr>
          <p:cNvSpPr/>
          <p:nvPr/>
        </p:nvSpPr>
        <p:spPr>
          <a:xfrm>
            <a:off x="6632800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61F61EB-EB6F-419D-925A-BA56FD0B53D6}"/>
              </a:ext>
            </a:extLst>
          </p:cNvPr>
          <p:cNvSpPr/>
          <p:nvPr/>
        </p:nvSpPr>
        <p:spPr>
          <a:xfrm>
            <a:off x="6868332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8514726-C61B-46B3-B762-D1AFA01FDB31}"/>
              </a:ext>
            </a:extLst>
          </p:cNvPr>
          <p:cNvSpPr/>
          <p:nvPr/>
        </p:nvSpPr>
        <p:spPr>
          <a:xfrm>
            <a:off x="7103864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53187B2-22CC-4EC8-8592-688CDABBFFD4}"/>
              </a:ext>
            </a:extLst>
          </p:cNvPr>
          <p:cNvSpPr/>
          <p:nvPr/>
        </p:nvSpPr>
        <p:spPr>
          <a:xfrm>
            <a:off x="7339396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DB1BA33-6C58-4DE0-8277-A58EDD0D243A}"/>
              </a:ext>
            </a:extLst>
          </p:cNvPr>
          <p:cNvSpPr/>
          <p:nvPr/>
        </p:nvSpPr>
        <p:spPr>
          <a:xfrm>
            <a:off x="7574928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AAD9473-3974-4520-A8F2-476B1AB731C1}"/>
              </a:ext>
            </a:extLst>
          </p:cNvPr>
          <p:cNvSpPr/>
          <p:nvPr/>
        </p:nvSpPr>
        <p:spPr>
          <a:xfrm>
            <a:off x="7810460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D13A782-AE3A-45AC-908A-C2D9DAD0CA45}"/>
              </a:ext>
            </a:extLst>
          </p:cNvPr>
          <p:cNvSpPr/>
          <p:nvPr/>
        </p:nvSpPr>
        <p:spPr>
          <a:xfrm>
            <a:off x="8045992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74EB3D5-0444-4B0C-9235-72CCACCC3A10}"/>
              </a:ext>
            </a:extLst>
          </p:cNvPr>
          <p:cNvSpPr/>
          <p:nvPr/>
        </p:nvSpPr>
        <p:spPr>
          <a:xfrm>
            <a:off x="8281524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A70C324-6A9C-46DE-AF56-188C9D0897CC}"/>
              </a:ext>
            </a:extLst>
          </p:cNvPr>
          <p:cNvSpPr/>
          <p:nvPr/>
        </p:nvSpPr>
        <p:spPr>
          <a:xfrm>
            <a:off x="8517056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05A373F-0132-4A8B-8BF6-4FC90A714114}"/>
              </a:ext>
            </a:extLst>
          </p:cNvPr>
          <p:cNvSpPr/>
          <p:nvPr/>
        </p:nvSpPr>
        <p:spPr>
          <a:xfrm>
            <a:off x="8752588" y="4173273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C0D011-ABF6-43F7-A1D6-B8AF44FD8C0A}"/>
              </a:ext>
            </a:extLst>
          </p:cNvPr>
          <p:cNvSpPr txBox="1"/>
          <p:nvPr/>
        </p:nvSpPr>
        <p:spPr>
          <a:xfrm>
            <a:off x="9623348" y="3448815"/>
            <a:ext cx="1651414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 Connection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Short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BE5FC11-3696-4BBF-B838-378399E239BB}"/>
              </a:ext>
            </a:extLst>
          </p:cNvPr>
          <p:cNvSpPr txBox="1"/>
          <p:nvPr/>
        </p:nvSpPr>
        <p:spPr>
          <a:xfrm>
            <a:off x="616572" y="3510643"/>
            <a:ext cx="3862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 R &amp; 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Larger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	          	     Worse SI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29A6B5F-7F5A-4F9F-9166-72EECFE13078}"/>
              </a:ext>
            </a:extLst>
          </p:cNvPr>
          <p:cNvSpPr txBox="1"/>
          <p:nvPr/>
        </p:nvSpPr>
        <p:spPr>
          <a:xfrm>
            <a:off x="6555979" y="4937366"/>
            <a:ext cx="4200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R &amp; 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Smaller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	                        Better SI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E4F4468-620E-48DC-B642-754E4F784FE8}"/>
              </a:ext>
            </a:extLst>
          </p:cNvPr>
          <p:cNvSpPr txBox="1"/>
          <p:nvPr/>
        </p:nvSpPr>
        <p:spPr>
          <a:xfrm>
            <a:off x="3682" y="1113"/>
            <a:ext cx="611571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HW  Trend w/o Cache Architecture Aspect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143BEB6-224A-487A-887A-DFFD9E0CEDFD}"/>
              </a:ext>
            </a:extLst>
          </p:cNvPr>
          <p:cNvSpPr txBox="1"/>
          <p:nvPr/>
        </p:nvSpPr>
        <p:spPr>
          <a:xfrm>
            <a:off x="825953" y="5590633"/>
            <a:ext cx="4600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Suitable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Global/Shared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 Cache Architecture.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17B6556-90BE-4B54-BD99-84EB78EE6478}"/>
              </a:ext>
            </a:extLst>
          </p:cNvPr>
          <p:cNvSpPr txBox="1"/>
          <p:nvPr/>
        </p:nvSpPr>
        <p:spPr>
          <a:xfrm>
            <a:off x="7223959" y="5627049"/>
            <a:ext cx="3398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Suitable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Local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 Cache Architecture.</a:t>
            </a: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6BBA0212-526C-4658-9C25-5EEE810854C5}"/>
              </a:ext>
            </a:extLst>
          </p:cNvPr>
          <p:cNvSpPr/>
          <p:nvPr/>
        </p:nvSpPr>
        <p:spPr>
          <a:xfrm>
            <a:off x="1850398" y="2311859"/>
            <a:ext cx="1724941" cy="270933"/>
          </a:xfrm>
          <a:custGeom>
            <a:avLst/>
            <a:gdLst>
              <a:gd name="connsiteX0" fmla="*/ 0 w 1293706"/>
              <a:gd name="connsiteY0" fmla="*/ 0 h 203200"/>
              <a:gd name="connsiteX1" fmla="*/ 0 w 1293706"/>
              <a:gd name="connsiteY1" fmla="*/ 203200 h 203200"/>
              <a:gd name="connsiteX2" fmla="*/ 1293706 w 1293706"/>
              <a:gd name="connsiteY2" fmla="*/ 203200 h 203200"/>
              <a:gd name="connsiteX3" fmla="*/ 1293706 w 1293706"/>
              <a:gd name="connsiteY3" fmla="*/ 2032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706" h="203200">
                <a:moveTo>
                  <a:pt x="0" y="0"/>
                </a:moveTo>
                <a:lnTo>
                  <a:pt x="0" y="203200"/>
                </a:lnTo>
                <a:lnTo>
                  <a:pt x="1293706" y="203200"/>
                </a:lnTo>
                <a:lnTo>
                  <a:pt x="1293706" y="20320"/>
                </a:ln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CA9930E-1F32-4B00-9AA3-33EC076F862C}"/>
              </a:ext>
            </a:extLst>
          </p:cNvPr>
          <p:cNvGrpSpPr/>
          <p:nvPr/>
        </p:nvGrpSpPr>
        <p:grpSpPr>
          <a:xfrm>
            <a:off x="6752026" y="3290665"/>
            <a:ext cx="1617868" cy="228073"/>
            <a:chOff x="1828647" y="2518756"/>
            <a:chExt cx="814647" cy="114842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D9EC55B-A014-45D1-A4B7-49EF3AABB90E}"/>
                </a:ext>
              </a:extLst>
            </p:cNvPr>
            <p:cNvSpPr/>
            <p:nvPr/>
          </p:nvSpPr>
          <p:spPr>
            <a:xfrm>
              <a:off x="1828647" y="2518756"/>
              <a:ext cx="814647" cy="5818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CC78F70-3C7F-4391-8B4D-FA550A5086DD}"/>
                </a:ext>
              </a:extLst>
            </p:cNvPr>
            <p:cNvSpPr/>
            <p:nvPr/>
          </p:nvSpPr>
          <p:spPr>
            <a:xfrm>
              <a:off x="186629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CBB492B-5228-4FCA-AFA1-8FB05DB38D1A}"/>
                </a:ext>
              </a:extLst>
            </p:cNvPr>
            <p:cNvSpPr/>
            <p:nvPr/>
          </p:nvSpPr>
          <p:spPr>
            <a:xfrm>
              <a:off x="195096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7E8EFB4-A024-4C82-B87A-B793BB1E2E01}"/>
                </a:ext>
              </a:extLst>
            </p:cNvPr>
            <p:cNvSpPr/>
            <p:nvPr/>
          </p:nvSpPr>
          <p:spPr>
            <a:xfrm>
              <a:off x="203563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96F3254-63A4-48A0-883F-DEF50D34F045}"/>
                </a:ext>
              </a:extLst>
            </p:cNvPr>
            <p:cNvSpPr/>
            <p:nvPr/>
          </p:nvSpPr>
          <p:spPr>
            <a:xfrm>
              <a:off x="212030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6BFE220-2D7B-4D52-8699-227855A3D321}"/>
                </a:ext>
              </a:extLst>
            </p:cNvPr>
            <p:cNvSpPr/>
            <p:nvPr/>
          </p:nvSpPr>
          <p:spPr>
            <a:xfrm>
              <a:off x="220497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D8E4E9C-E1C1-4B67-AA72-E76E089A38D3}"/>
                </a:ext>
              </a:extLst>
            </p:cNvPr>
            <p:cNvSpPr/>
            <p:nvPr/>
          </p:nvSpPr>
          <p:spPr>
            <a:xfrm>
              <a:off x="228964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CF55E39-6669-4E12-85F2-80D0B2E4C5E1}"/>
                </a:ext>
              </a:extLst>
            </p:cNvPr>
            <p:cNvSpPr/>
            <p:nvPr/>
          </p:nvSpPr>
          <p:spPr>
            <a:xfrm>
              <a:off x="237431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0810711-5C72-47E8-A22C-625732CBD655}"/>
                </a:ext>
              </a:extLst>
            </p:cNvPr>
            <p:cNvSpPr/>
            <p:nvPr/>
          </p:nvSpPr>
          <p:spPr>
            <a:xfrm>
              <a:off x="245898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AA4262C-68A6-471C-9361-ACE852C36E5B}"/>
                </a:ext>
              </a:extLst>
            </p:cNvPr>
            <p:cNvSpPr/>
            <p:nvPr/>
          </p:nvSpPr>
          <p:spPr>
            <a:xfrm>
              <a:off x="254365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94F5428-6EF2-4A47-AC4B-851AF60AB5B2}"/>
              </a:ext>
            </a:extLst>
          </p:cNvPr>
          <p:cNvGrpSpPr/>
          <p:nvPr/>
        </p:nvGrpSpPr>
        <p:grpSpPr>
          <a:xfrm>
            <a:off x="7052388" y="3273524"/>
            <a:ext cx="1193177" cy="641504"/>
            <a:chOff x="5026063" y="1865203"/>
            <a:chExt cx="894883" cy="308494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145C4D7-77E9-4B1E-9AC8-C235999205B2}"/>
                </a:ext>
              </a:extLst>
            </p:cNvPr>
            <p:cNvCxnSpPr>
              <a:cxnSpLocks/>
            </p:cNvCxnSpPr>
            <p:nvPr/>
          </p:nvCxnSpPr>
          <p:spPr>
            <a:xfrm>
              <a:off x="5026063" y="1865203"/>
              <a:ext cx="0" cy="30849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CFA6EA34-85E5-46F9-AC74-D449A3E75580}"/>
                </a:ext>
              </a:extLst>
            </p:cNvPr>
            <p:cNvCxnSpPr>
              <a:cxnSpLocks/>
            </p:cNvCxnSpPr>
            <p:nvPr/>
          </p:nvCxnSpPr>
          <p:spPr>
            <a:xfrm>
              <a:off x="5402387" y="1865203"/>
              <a:ext cx="0" cy="30849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F53CE2DB-CE49-4741-A739-4EBAA7099E0D}"/>
                </a:ext>
              </a:extLst>
            </p:cNvPr>
            <p:cNvCxnSpPr>
              <a:cxnSpLocks/>
            </p:cNvCxnSpPr>
            <p:nvPr/>
          </p:nvCxnSpPr>
          <p:spPr>
            <a:xfrm>
              <a:off x="5920946" y="1865203"/>
              <a:ext cx="0" cy="30849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8F7959E-FE65-4506-8071-9DF7A2A8F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609" y="-5459"/>
            <a:ext cx="5221587" cy="33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63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7430A1-0585-4E18-929C-3D6A4A3C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2DEC9-8B4B-48B1-B043-5F7F8652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556C5-CE8C-6547-B838-EA80C61A4A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8421F7-47D8-4D3F-B756-A3BE0DDE01CF}"/>
              </a:ext>
            </a:extLst>
          </p:cNvPr>
          <p:cNvGrpSpPr/>
          <p:nvPr/>
        </p:nvGrpSpPr>
        <p:grpSpPr>
          <a:xfrm>
            <a:off x="1714174" y="2372685"/>
            <a:ext cx="1617868" cy="228073"/>
            <a:chOff x="1828647" y="2518756"/>
            <a:chExt cx="814647" cy="11484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5B1EDAF-F7D5-4A74-8E57-93992D310955}"/>
                </a:ext>
              </a:extLst>
            </p:cNvPr>
            <p:cNvSpPr/>
            <p:nvPr/>
          </p:nvSpPr>
          <p:spPr>
            <a:xfrm>
              <a:off x="1828647" y="2518756"/>
              <a:ext cx="814647" cy="5818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49723B-0237-4579-BA08-2FC5C0A8B27E}"/>
                </a:ext>
              </a:extLst>
            </p:cNvPr>
            <p:cNvSpPr/>
            <p:nvPr/>
          </p:nvSpPr>
          <p:spPr>
            <a:xfrm>
              <a:off x="186629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B93539E-691C-47FF-82F6-3E69E2743100}"/>
                </a:ext>
              </a:extLst>
            </p:cNvPr>
            <p:cNvSpPr/>
            <p:nvPr/>
          </p:nvSpPr>
          <p:spPr>
            <a:xfrm>
              <a:off x="195096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432AD2E-C85E-463D-9A72-7C521A03168B}"/>
                </a:ext>
              </a:extLst>
            </p:cNvPr>
            <p:cNvSpPr/>
            <p:nvPr/>
          </p:nvSpPr>
          <p:spPr>
            <a:xfrm>
              <a:off x="203563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3823D9C-000D-4E7E-82D6-371E71E15241}"/>
                </a:ext>
              </a:extLst>
            </p:cNvPr>
            <p:cNvSpPr/>
            <p:nvPr/>
          </p:nvSpPr>
          <p:spPr>
            <a:xfrm>
              <a:off x="212030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53C1116-EAE9-44BA-A40D-45FF608251C5}"/>
                </a:ext>
              </a:extLst>
            </p:cNvPr>
            <p:cNvSpPr/>
            <p:nvPr/>
          </p:nvSpPr>
          <p:spPr>
            <a:xfrm>
              <a:off x="220497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8FA5C79-C4C2-4516-AC61-A79D556B0260}"/>
                </a:ext>
              </a:extLst>
            </p:cNvPr>
            <p:cNvSpPr/>
            <p:nvPr/>
          </p:nvSpPr>
          <p:spPr>
            <a:xfrm>
              <a:off x="228964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0E077B5-B9FC-49EF-BD77-A11A6CCB520A}"/>
                </a:ext>
              </a:extLst>
            </p:cNvPr>
            <p:cNvSpPr/>
            <p:nvPr/>
          </p:nvSpPr>
          <p:spPr>
            <a:xfrm>
              <a:off x="237431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F3E05A8-6757-4DBA-8C8D-B4F338D3C907}"/>
                </a:ext>
              </a:extLst>
            </p:cNvPr>
            <p:cNvSpPr/>
            <p:nvPr/>
          </p:nvSpPr>
          <p:spPr>
            <a:xfrm>
              <a:off x="245898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46E4679-563E-4D76-B0CB-38D24D0B84DF}"/>
                </a:ext>
              </a:extLst>
            </p:cNvPr>
            <p:cNvSpPr/>
            <p:nvPr/>
          </p:nvSpPr>
          <p:spPr>
            <a:xfrm>
              <a:off x="254365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F723A25-7ED3-4E3D-A77E-D68464C938CA}"/>
              </a:ext>
            </a:extLst>
          </p:cNvPr>
          <p:cNvGrpSpPr/>
          <p:nvPr/>
        </p:nvGrpSpPr>
        <p:grpSpPr>
          <a:xfrm>
            <a:off x="1697534" y="2112129"/>
            <a:ext cx="1617868" cy="228073"/>
            <a:chOff x="1828647" y="2518756"/>
            <a:chExt cx="814647" cy="11484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40DAB5E-4874-4605-AB4A-E8C1F3856672}"/>
                </a:ext>
              </a:extLst>
            </p:cNvPr>
            <p:cNvSpPr/>
            <p:nvPr/>
          </p:nvSpPr>
          <p:spPr>
            <a:xfrm>
              <a:off x="1828647" y="2518756"/>
              <a:ext cx="814647" cy="5818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08F3947-9B25-4A28-BC82-530C066DDA6C}"/>
                </a:ext>
              </a:extLst>
            </p:cNvPr>
            <p:cNvSpPr/>
            <p:nvPr/>
          </p:nvSpPr>
          <p:spPr>
            <a:xfrm>
              <a:off x="186629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B1D922B-7D1C-44CA-89A6-C8AA191D5044}"/>
                </a:ext>
              </a:extLst>
            </p:cNvPr>
            <p:cNvSpPr/>
            <p:nvPr/>
          </p:nvSpPr>
          <p:spPr>
            <a:xfrm>
              <a:off x="195096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A03E5B8-F32D-41FD-A880-4C2AC2B456A8}"/>
                </a:ext>
              </a:extLst>
            </p:cNvPr>
            <p:cNvSpPr/>
            <p:nvPr/>
          </p:nvSpPr>
          <p:spPr>
            <a:xfrm>
              <a:off x="203563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9A72FD6-B40D-45FC-837E-D4BD79C84C4E}"/>
                </a:ext>
              </a:extLst>
            </p:cNvPr>
            <p:cNvSpPr/>
            <p:nvPr/>
          </p:nvSpPr>
          <p:spPr>
            <a:xfrm>
              <a:off x="212030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0ABB5BF-88E6-4851-8BAF-969DD84B63DF}"/>
                </a:ext>
              </a:extLst>
            </p:cNvPr>
            <p:cNvSpPr/>
            <p:nvPr/>
          </p:nvSpPr>
          <p:spPr>
            <a:xfrm>
              <a:off x="220497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F871740-A5E2-4476-ABF4-050DA4D7503B}"/>
                </a:ext>
              </a:extLst>
            </p:cNvPr>
            <p:cNvSpPr/>
            <p:nvPr/>
          </p:nvSpPr>
          <p:spPr>
            <a:xfrm>
              <a:off x="228964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91BAFBA-2209-41FA-9DE6-0CFDCD813E97}"/>
                </a:ext>
              </a:extLst>
            </p:cNvPr>
            <p:cNvSpPr/>
            <p:nvPr/>
          </p:nvSpPr>
          <p:spPr>
            <a:xfrm>
              <a:off x="237431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406CA10-C3F1-4222-9720-8AECDE53C93B}"/>
                </a:ext>
              </a:extLst>
            </p:cNvPr>
            <p:cNvSpPr/>
            <p:nvPr/>
          </p:nvSpPr>
          <p:spPr>
            <a:xfrm>
              <a:off x="245898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D25BD0D-37F7-4A69-929A-964C36D5A2E1}"/>
                </a:ext>
              </a:extLst>
            </p:cNvPr>
            <p:cNvSpPr/>
            <p:nvPr/>
          </p:nvSpPr>
          <p:spPr>
            <a:xfrm>
              <a:off x="254365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9554F67-610E-460E-94D6-DF3D935D25C8}"/>
              </a:ext>
            </a:extLst>
          </p:cNvPr>
          <p:cNvSpPr/>
          <p:nvPr/>
        </p:nvSpPr>
        <p:spPr>
          <a:xfrm>
            <a:off x="1318383" y="2617897"/>
            <a:ext cx="2635621" cy="125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AE6C6C5-2700-4A51-8CAF-16C11B1C88A7}"/>
              </a:ext>
            </a:extLst>
          </p:cNvPr>
          <p:cNvSpPr txBox="1"/>
          <p:nvPr/>
        </p:nvSpPr>
        <p:spPr>
          <a:xfrm>
            <a:off x="586448" y="1231675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BBBF337-17E0-4909-8AC2-052FD5446971}"/>
              </a:ext>
            </a:extLst>
          </p:cNvPr>
          <p:cNvSpPr txBox="1"/>
          <p:nvPr/>
        </p:nvSpPr>
        <p:spPr>
          <a:xfrm>
            <a:off x="796378" y="2159277"/>
            <a:ext cx="68800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981FFE6-8175-4FD8-AC44-A5E45354184B}"/>
              </a:ext>
            </a:extLst>
          </p:cNvPr>
          <p:cNvSpPr txBox="1"/>
          <p:nvPr/>
        </p:nvSpPr>
        <p:spPr>
          <a:xfrm>
            <a:off x="3309985" y="1885695"/>
            <a:ext cx="10384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Memory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6E20B9D-EF3A-4812-89BB-95ECFAD3BCE6}"/>
              </a:ext>
            </a:extLst>
          </p:cNvPr>
          <p:cNvSpPr/>
          <p:nvPr/>
        </p:nvSpPr>
        <p:spPr>
          <a:xfrm>
            <a:off x="1337359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85539A9-E899-48CE-983F-8AFE72FC51EC}"/>
              </a:ext>
            </a:extLst>
          </p:cNvPr>
          <p:cNvSpPr/>
          <p:nvPr/>
        </p:nvSpPr>
        <p:spPr>
          <a:xfrm>
            <a:off x="1572891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61F61EB-EB6F-419D-925A-BA56FD0B53D6}"/>
              </a:ext>
            </a:extLst>
          </p:cNvPr>
          <p:cNvSpPr/>
          <p:nvPr/>
        </p:nvSpPr>
        <p:spPr>
          <a:xfrm>
            <a:off x="1808423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8514726-C61B-46B3-B762-D1AFA01FDB31}"/>
              </a:ext>
            </a:extLst>
          </p:cNvPr>
          <p:cNvSpPr/>
          <p:nvPr/>
        </p:nvSpPr>
        <p:spPr>
          <a:xfrm>
            <a:off x="2043955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53187B2-22CC-4EC8-8592-688CDABBFFD4}"/>
              </a:ext>
            </a:extLst>
          </p:cNvPr>
          <p:cNvSpPr/>
          <p:nvPr/>
        </p:nvSpPr>
        <p:spPr>
          <a:xfrm>
            <a:off x="2279487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DB1BA33-6C58-4DE0-8277-A58EDD0D243A}"/>
              </a:ext>
            </a:extLst>
          </p:cNvPr>
          <p:cNvSpPr/>
          <p:nvPr/>
        </p:nvSpPr>
        <p:spPr>
          <a:xfrm>
            <a:off x="2515019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AAD9473-3974-4520-A8F2-476B1AB731C1}"/>
              </a:ext>
            </a:extLst>
          </p:cNvPr>
          <p:cNvSpPr/>
          <p:nvPr/>
        </p:nvSpPr>
        <p:spPr>
          <a:xfrm>
            <a:off x="2750551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D13A782-AE3A-45AC-908A-C2D9DAD0CA45}"/>
              </a:ext>
            </a:extLst>
          </p:cNvPr>
          <p:cNvSpPr/>
          <p:nvPr/>
        </p:nvSpPr>
        <p:spPr>
          <a:xfrm>
            <a:off x="2986083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74EB3D5-0444-4B0C-9235-72CCACCC3A10}"/>
              </a:ext>
            </a:extLst>
          </p:cNvPr>
          <p:cNvSpPr/>
          <p:nvPr/>
        </p:nvSpPr>
        <p:spPr>
          <a:xfrm>
            <a:off x="3221615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A70C324-6A9C-46DE-AF56-188C9D0897CC}"/>
              </a:ext>
            </a:extLst>
          </p:cNvPr>
          <p:cNvSpPr/>
          <p:nvPr/>
        </p:nvSpPr>
        <p:spPr>
          <a:xfrm>
            <a:off x="3457147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05A373F-0132-4A8B-8BF6-4FC90A714114}"/>
              </a:ext>
            </a:extLst>
          </p:cNvPr>
          <p:cNvSpPr/>
          <p:nvPr/>
        </p:nvSpPr>
        <p:spPr>
          <a:xfrm>
            <a:off x="3692679" y="2738974"/>
            <a:ext cx="196592" cy="16151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C0D011-ABF6-43F7-A1D6-B8AF44FD8C0A}"/>
              </a:ext>
            </a:extLst>
          </p:cNvPr>
          <p:cNvSpPr txBox="1"/>
          <p:nvPr/>
        </p:nvSpPr>
        <p:spPr>
          <a:xfrm>
            <a:off x="4790461" y="1983161"/>
            <a:ext cx="530267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including 2D IO Connections,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signal length becomes Longer and complicated.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29A6B5F-7F5A-4F9F-9166-72EECFE13078}"/>
              </a:ext>
            </a:extLst>
          </p:cNvPr>
          <p:cNvSpPr txBox="1"/>
          <p:nvPr/>
        </p:nvSpPr>
        <p:spPr>
          <a:xfrm>
            <a:off x="4647666" y="3388411"/>
            <a:ext cx="3808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 R &amp; 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Larger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	                     Worse SI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E4F4468-620E-48DC-B642-754E4F784FE8}"/>
              </a:ext>
            </a:extLst>
          </p:cNvPr>
          <p:cNvSpPr txBox="1"/>
          <p:nvPr/>
        </p:nvSpPr>
        <p:spPr>
          <a:xfrm>
            <a:off x="3681" y="1113"/>
            <a:ext cx="677390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3D HW with Global/Shared Cache Architecture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CA9930E-1F32-4B00-9AA3-33EC076F862C}"/>
              </a:ext>
            </a:extLst>
          </p:cNvPr>
          <p:cNvGrpSpPr/>
          <p:nvPr/>
        </p:nvGrpSpPr>
        <p:grpSpPr>
          <a:xfrm>
            <a:off x="1692117" y="1856366"/>
            <a:ext cx="1617868" cy="228073"/>
            <a:chOff x="1828647" y="2518756"/>
            <a:chExt cx="814647" cy="114842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D9EC55B-A014-45D1-A4B7-49EF3AABB90E}"/>
                </a:ext>
              </a:extLst>
            </p:cNvPr>
            <p:cNvSpPr/>
            <p:nvPr/>
          </p:nvSpPr>
          <p:spPr>
            <a:xfrm>
              <a:off x="1828647" y="2518756"/>
              <a:ext cx="814647" cy="5818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CC78F70-3C7F-4391-8B4D-FA550A5086DD}"/>
                </a:ext>
              </a:extLst>
            </p:cNvPr>
            <p:cNvSpPr/>
            <p:nvPr/>
          </p:nvSpPr>
          <p:spPr>
            <a:xfrm>
              <a:off x="186629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CBB492B-5228-4FCA-AFA1-8FB05DB38D1A}"/>
                </a:ext>
              </a:extLst>
            </p:cNvPr>
            <p:cNvSpPr/>
            <p:nvPr/>
          </p:nvSpPr>
          <p:spPr>
            <a:xfrm>
              <a:off x="195096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7E8EFB4-A024-4C82-B87A-B793BB1E2E01}"/>
                </a:ext>
              </a:extLst>
            </p:cNvPr>
            <p:cNvSpPr/>
            <p:nvPr/>
          </p:nvSpPr>
          <p:spPr>
            <a:xfrm>
              <a:off x="203563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96F3254-63A4-48A0-883F-DEF50D34F045}"/>
                </a:ext>
              </a:extLst>
            </p:cNvPr>
            <p:cNvSpPr/>
            <p:nvPr/>
          </p:nvSpPr>
          <p:spPr>
            <a:xfrm>
              <a:off x="212030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6BFE220-2D7B-4D52-8699-227855A3D321}"/>
                </a:ext>
              </a:extLst>
            </p:cNvPr>
            <p:cNvSpPr/>
            <p:nvPr/>
          </p:nvSpPr>
          <p:spPr>
            <a:xfrm>
              <a:off x="220497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D8E4E9C-E1C1-4B67-AA72-E76E089A38D3}"/>
                </a:ext>
              </a:extLst>
            </p:cNvPr>
            <p:cNvSpPr/>
            <p:nvPr/>
          </p:nvSpPr>
          <p:spPr>
            <a:xfrm>
              <a:off x="228964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CF55E39-6669-4E12-85F2-80D0B2E4C5E1}"/>
                </a:ext>
              </a:extLst>
            </p:cNvPr>
            <p:cNvSpPr/>
            <p:nvPr/>
          </p:nvSpPr>
          <p:spPr>
            <a:xfrm>
              <a:off x="237431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0810711-5C72-47E8-A22C-625732CBD655}"/>
                </a:ext>
              </a:extLst>
            </p:cNvPr>
            <p:cNvSpPr/>
            <p:nvPr/>
          </p:nvSpPr>
          <p:spPr>
            <a:xfrm>
              <a:off x="245898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AA4262C-68A6-471C-9361-ACE852C36E5B}"/>
                </a:ext>
              </a:extLst>
            </p:cNvPr>
            <p:cNvSpPr/>
            <p:nvPr/>
          </p:nvSpPr>
          <p:spPr>
            <a:xfrm>
              <a:off x="2543655" y="2587879"/>
              <a:ext cx="55649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00FD9B1-57A2-4A0A-BC89-7E4977A17ABC}"/>
              </a:ext>
            </a:extLst>
          </p:cNvPr>
          <p:cNvGrpSpPr/>
          <p:nvPr/>
        </p:nvGrpSpPr>
        <p:grpSpPr>
          <a:xfrm>
            <a:off x="1734668" y="1839225"/>
            <a:ext cx="1630685" cy="641504"/>
            <a:chOff x="1301001" y="1692569"/>
            <a:chExt cx="1223014" cy="48112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894F5428-6EF2-4A47-AC4B-851AF60AB5B2}"/>
                </a:ext>
              </a:extLst>
            </p:cNvPr>
            <p:cNvGrpSpPr/>
            <p:nvPr/>
          </p:nvGrpSpPr>
          <p:grpSpPr>
            <a:xfrm>
              <a:off x="1494358" y="1692569"/>
              <a:ext cx="894883" cy="481128"/>
              <a:chOff x="5026063" y="1865203"/>
              <a:chExt cx="894883" cy="308494"/>
            </a:xfrm>
          </p:grpSpPr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D145C4D7-77E9-4B1E-9AC8-C23599920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6063" y="1865203"/>
                <a:ext cx="0" cy="3084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CFA6EA34-85E5-46F9-AC74-D449A3E75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2387" y="1865203"/>
                <a:ext cx="0" cy="3084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F53CE2DB-CE49-4741-A739-4EBAA7099E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20946" y="1865203"/>
                <a:ext cx="0" cy="3084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114AF7A-6F2C-43F8-9017-44C9B6F90363}"/>
                </a:ext>
              </a:extLst>
            </p:cNvPr>
            <p:cNvCxnSpPr>
              <a:cxnSpLocks/>
            </p:cNvCxnSpPr>
            <p:nvPr/>
          </p:nvCxnSpPr>
          <p:spPr>
            <a:xfrm>
              <a:off x="1301001" y="1727421"/>
              <a:ext cx="122301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37F25FCC-6EDF-4431-ACDD-012C363C4F7B}"/>
                </a:ext>
              </a:extLst>
            </p:cNvPr>
            <p:cNvCxnSpPr>
              <a:cxnSpLocks/>
            </p:cNvCxnSpPr>
            <p:nvPr/>
          </p:nvCxnSpPr>
          <p:spPr>
            <a:xfrm>
              <a:off x="1301001" y="1932608"/>
              <a:ext cx="122301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3A9F2C33-B800-41BC-9590-963A3CB3B19D}"/>
                </a:ext>
              </a:extLst>
            </p:cNvPr>
            <p:cNvCxnSpPr>
              <a:cxnSpLocks/>
            </p:cNvCxnSpPr>
            <p:nvPr/>
          </p:nvCxnSpPr>
          <p:spPr>
            <a:xfrm>
              <a:off x="1301001" y="2137795"/>
              <a:ext cx="122301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15FA41-5A72-424B-8A08-332CF0D25E1E}"/>
              </a:ext>
            </a:extLst>
          </p:cNvPr>
          <p:cNvSpPr txBox="1"/>
          <p:nvPr/>
        </p:nvSpPr>
        <p:spPr>
          <a:xfrm>
            <a:off x="1641914" y="4995577"/>
            <a:ext cx="7601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In order to get the true merit from 3D Interconnects,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Need to shift Cache Architecture from “Global/Shared”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“Localized Somehow” = “Clustering”.</a:t>
            </a:r>
          </a:p>
        </p:txBody>
      </p:sp>
    </p:spTree>
    <p:extLst>
      <p:ext uri="{BB962C8B-B14F-4D97-AF65-F5344CB8AC3E}">
        <p14:creationId xmlns:p14="http://schemas.microsoft.com/office/powerpoint/2010/main" val="176785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E12C-EB0B-487B-BFC0-09B41D2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Interconnect/Integration Options and Eco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F0A06-B685-454E-8B13-61C913A18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1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1866A4-CB08-461C-8B2B-1BF9FB50E120}"/>
              </a:ext>
            </a:extLst>
          </p:cNvPr>
          <p:cNvSpPr txBox="1"/>
          <p:nvPr/>
        </p:nvSpPr>
        <p:spPr>
          <a:xfrm>
            <a:off x="672294" y="1397118"/>
            <a:ext cx="9608143" cy="3786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For HPC/AI systems with larger memory capacity and higher BW,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	scaling Global/Shared Cache Architecture is in jeopardy.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Neo Sans Intel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Clustering/Grouping/Partitioning approaches must be necessary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	to improve the performance with less power.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Neo Sans Intel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Especially, in 3D Stacked Memory + Logic systems.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Neo Sans Intel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Neo Sans Intel"/>
              </a:rPr>
              <a:t>Sub-NUMA Clustering (SNC) is a good candidate to pursue.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7BFAA-ECEA-4C73-8C67-127DEDDF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A3B93-7D50-41FD-8334-785DB31D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556C5-CE8C-6547-B838-EA80C61A4A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489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70145"/>
            <a:ext cx="5401429" cy="3086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2" y="4889644"/>
            <a:ext cx="798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Capacity:	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256KB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per Processor Tile x 1216 Tiles = 304 MB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0" y="2032144"/>
            <a:ext cx="1371600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2" y="5334000"/>
            <a:ext cx="7398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BW: 		24 GB/s x 1216 Tiles = 30 TB/s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(April 2018, 1GHz)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	38 GB/s x 1216 Tiles = 48 TB/s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(April 2019, 1.6GHz)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9" y="2088"/>
            <a:ext cx="332334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GC2 Processor Chip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5376487" y="5706829"/>
            <a:ext cx="228600" cy="242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39688" y="5181602"/>
            <a:ext cx="345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24GB/s 	= 192 IOs x 1GHz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= 86 IOs x 1GHz x DDR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0" y="2489344"/>
            <a:ext cx="160020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AC2886-9FB9-49CB-BC80-33CE555D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261" y="1030068"/>
            <a:ext cx="6712739" cy="381235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B722F0-413C-4758-A842-C7E832ED9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60212-64BE-416D-84B0-D9B8CB15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556C5-CE8C-6547-B838-EA80C61A4A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51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3CEEA-FE4A-426E-8686-DC99873EC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398" y="-3756"/>
            <a:ext cx="2907559" cy="1886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BEECED-BC6B-4E0E-A8F5-53ABFCB1BE73}"/>
              </a:ext>
            </a:extLst>
          </p:cNvPr>
          <p:cNvSpPr txBox="1"/>
          <p:nvPr/>
        </p:nvSpPr>
        <p:spPr>
          <a:xfrm>
            <a:off x="0" y="0"/>
            <a:ext cx="332655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sng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Cerebras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SC19 Info.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FF9B5-5710-432D-A8DC-3569AB3AA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605" y="2827522"/>
            <a:ext cx="3354995" cy="3594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24D19-30AF-41D9-98CA-10F1E9369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2" y="130631"/>
            <a:ext cx="3000375" cy="26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2C46F-A6C5-40A9-9BBB-878161B6F7EE}"/>
              </a:ext>
            </a:extLst>
          </p:cNvPr>
          <p:cNvSpPr txBox="1"/>
          <p:nvPr/>
        </p:nvSpPr>
        <p:spPr>
          <a:xfrm>
            <a:off x="8708303" y="3239609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IO Block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A732C-D4BA-4A04-9792-93F35024D58D}"/>
              </a:ext>
            </a:extLst>
          </p:cNvPr>
          <p:cNvSpPr txBox="1"/>
          <p:nvPr/>
        </p:nvSpPr>
        <p:spPr>
          <a:xfrm>
            <a:off x="9873950" y="2793556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Engine Block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63F8D-E7DA-4A13-A6E5-E7555DD55365}"/>
              </a:ext>
            </a:extLst>
          </p:cNvPr>
          <p:cNvSpPr txBox="1"/>
          <p:nvPr/>
        </p:nvSpPr>
        <p:spPr>
          <a:xfrm>
            <a:off x="8991601" y="4831564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Cooling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8DA083-1CCF-4521-B6A2-6AE806510F53}"/>
              </a:ext>
            </a:extLst>
          </p:cNvPr>
          <p:cNvSpPr txBox="1"/>
          <p:nvPr/>
        </p:nvSpPr>
        <p:spPr>
          <a:xfrm>
            <a:off x="9794634" y="5976420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Product: CS-1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B4A689-0157-4203-A8F8-A5A200CD1AC1}"/>
              </a:ext>
            </a:extLst>
          </p:cNvPr>
          <p:cNvSpPr/>
          <p:nvPr/>
        </p:nvSpPr>
        <p:spPr>
          <a:xfrm>
            <a:off x="8915400" y="228600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E8719-D774-41C6-B959-69ECE856790D}"/>
              </a:ext>
            </a:extLst>
          </p:cNvPr>
          <p:cNvSpPr/>
          <p:nvPr/>
        </p:nvSpPr>
        <p:spPr>
          <a:xfrm>
            <a:off x="8915400" y="723900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C3E4F5-D6F2-4D92-9574-C60FBD4BE5B6}"/>
              </a:ext>
            </a:extLst>
          </p:cNvPr>
          <p:cNvSpPr/>
          <p:nvPr/>
        </p:nvSpPr>
        <p:spPr>
          <a:xfrm>
            <a:off x="8915400" y="1219200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3C237-56F0-4738-922B-B1FB8E43AD5C}"/>
              </a:ext>
            </a:extLst>
          </p:cNvPr>
          <p:cNvSpPr/>
          <p:nvPr/>
        </p:nvSpPr>
        <p:spPr>
          <a:xfrm>
            <a:off x="8915400" y="1714500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4E48FC-5B69-47D2-A48A-B2C3640C6675}"/>
              </a:ext>
            </a:extLst>
          </p:cNvPr>
          <p:cNvSpPr/>
          <p:nvPr/>
        </p:nvSpPr>
        <p:spPr>
          <a:xfrm>
            <a:off x="8915400" y="2209800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CB4962-177D-4DB8-8C27-1A444A8BFEB3}"/>
              </a:ext>
            </a:extLst>
          </p:cNvPr>
          <p:cNvSpPr/>
          <p:nvPr/>
        </p:nvSpPr>
        <p:spPr>
          <a:xfrm>
            <a:off x="11658600" y="199607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EE4D76-7485-425F-8C2E-1EADD003D747}"/>
              </a:ext>
            </a:extLst>
          </p:cNvPr>
          <p:cNvSpPr/>
          <p:nvPr/>
        </p:nvSpPr>
        <p:spPr>
          <a:xfrm>
            <a:off x="11658600" y="694907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9F67AF-940E-4832-A6B7-624E461C69D9}"/>
              </a:ext>
            </a:extLst>
          </p:cNvPr>
          <p:cNvSpPr/>
          <p:nvPr/>
        </p:nvSpPr>
        <p:spPr>
          <a:xfrm>
            <a:off x="11658600" y="1190207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5A31C0-4A75-4C92-A276-0A25F694106B}"/>
              </a:ext>
            </a:extLst>
          </p:cNvPr>
          <p:cNvSpPr/>
          <p:nvPr/>
        </p:nvSpPr>
        <p:spPr>
          <a:xfrm>
            <a:off x="11658600" y="1685507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A21488-F265-4580-BC7D-F1F6748C4F47}"/>
              </a:ext>
            </a:extLst>
          </p:cNvPr>
          <p:cNvSpPr/>
          <p:nvPr/>
        </p:nvSpPr>
        <p:spPr>
          <a:xfrm>
            <a:off x="11658600" y="2180807"/>
            <a:ext cx="152400" cy="457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4ECA87-B7B8-41A0-B36A-5E328EFFCF82}"/>
              </a:ext>
            </a:extLst>
          </p:cNvPr>
          <p:cNvGrpSpPr/>
          <p:nvPr/>
        </p:nvGrpSpPr>
        <p:grpSpPr>
          <a:xfrm flipH="1">
            <a:off x="8991603" y="428207"/>
            <a:ext cx="1448185" cy="1841212"/>
            <a:chOff x="7459152" y="424276"/>
            <a:chExt cx="1448185" cy="184121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B7A55E-1BF9-447F-9A11-D582056138BE}"/>
                </a:ext>
              </a:extLst>
            </p:cNvPr>
            <p:cNvSpPr txBox="1"/>
            <p:nvPr/>
          </p:nvSpPr>
          <p:spPr>
            <a:xfrm>
              <a:off x="7459152" y="1250881"/>
              <a:ext cx="10534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IO Control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</a:rPr>
                <a:t>Device?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CDE5164-4BD9-4B3B-B472-A40FF2DF09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1318" y="424276"/>
              <a:ext cx="416019" cy="108873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18497D2-D990-4266-B695-399EF25AE8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1318" y="862426"/>
              <a:ext cx="402969" cy="65058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C79E3E1-8705-4427-BA99-E84A7122A2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1318" y="1351088"/>
              <a:ext cx="402969" cy="15240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8B70D73-2499-4AF5-B30F-B7C0C6DE9EE4}"/>
                </a:ext>
              </a:extLst>
            </p:cNvPr>
            <p:cNvCxnSpPr>
              <a:cxnSpLocks/>
            </p:cNvCxnSpPr>
            <p:nvPr/>
          </p:nvCxnSpPr>
          <p:spPr>
            <a:xfrm>
              <a:off x="8491762" y="1503488"/>
              <a:ext cx="402525" cy="30480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9B26CA3-0C9F-4378-89CE-8859ABB09184}"/>
                </a:ext>
              </a:extLst>
            </p:cNvPr>
            <p:cNvCxnSpPr>
              <a:cxnSpLocks/>
            </p:cNvCxnSpPr>
            <p:nvPr/>
          </p:nvCxnSpPr>
          <p:spPr>
            <a:xfrm>
              <a:off x="8491318" y="1503488"/>
              <a:ext cx="402969" cy="76200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3174C8-30F6-4B23-B284-E7A3E40242EC}"/>
              </a:ext>
            </a:extLst>
          </p:cNvPr>
          <p:cNvSpPr txBox="1"/>
          <p:nvPr/>
        </p:nvSpPr>
        <p:spPr>
          <a:xfrm>
            <a:off x="76200" y="917331"/>
            <a:ext cx="9265678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Key attributes: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46,225 mm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die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(=&gt; Die size = 215 mm x 215 mm)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12 x 7 =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84 tiles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(chips) on a wafer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1.2 Trillion Transistors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by TSMC 16nm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400K Sparse Linear Algebra Compute (SLAC)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18GB On-chip SRAM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Memory Capacity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9 PB/s Memory Bandwidth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100pb/s BW of 2D Mesh fabric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TSMC 16nm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Key Readings: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Tile (chip) size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about 550mm2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, still big.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9 PB/s (BW) for 18GB (Cap) in total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~24GB/s, 47KB Local memory per Core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3D liquid cooling and power supply seem to be MUST for 20KW.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Tile redundancy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should be tricky and difficult,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EA2F7-6051-4471-925C-F327AD85E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609585" rtl="0" eaLnBrk="1" latinLnBrk="0" hangingPunct="1">
              <a:defRPr sz="1423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171E1-CD5E-4C16-9674-A56A66417080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5217C1-7181-4238-A22B-86827EE737DF}"/>
              </a:ext>
            </a:extLst>
          </p:cNvPr>
          <p:cNvSpPr txBox="1"/>
          <p:nvPr/>
        </p:nvSpPr>
        <p:spPr>
          <a:xfrm>
            <a:off x="5371442" y="6507357"/>
            <a:ext cx="1465145" cy="21544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Intel 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B57237-B5F6-4779-8893-5C4F18E91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579" y="2496341"/>
            <a:ext cx="1880399" cy="188664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EADC554-D748-449A-8F58-76B559DAF668}"/>
              </a:ext>
            </a:extLst>
          </p:cNvPr>
          <p:cNvSpPr txBox="1"/>
          <p:nvPr/>
        </p:nvSpPr>
        <p:spPr>
          <a:xfrm>
            <a:off x="610481" y="5745586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Massive 400K core number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Local Memory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!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EF96E2C-7300-4837-9058-3B3EFE82D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2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7AA97B-151E-D74F-AFDB-8BE0480088BF}"/>
              </a:ext>
            </a:extLst>
          </p:cNvPr>
          <p:cNvSpPr txBox="1">
            <a:spLocks/>
          </p:cNvSpPr>
          <p:nvPr/>
        </p:nvSpPr>
        <p:spPr>
          <a:xfrm>
            <a:off x="2746" y="-520"/>
            <a:ext cx="6872823" cy="640960"/>
          </a:xfrm>
          <a:prstGeom prst="rect">
            <a:avLst/>
          </a:prstGeom>
        </p:spPr>
        <p:txBody>
          <a:bodyPr/>
          <a:lstStyle>
            <a:lvl1pPr algn="l" defTabSz="45718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spc="0" baseline="0">
                <a:solidFill>
                  <a:schemeClr val="bg1"/>
                </a:solidFill>
                <a:latin typeface="Intel Clear Pro" panose="020B0804020202060201" pitchFamily="34" charset="77"/>
                <a:ea typeface="Intel Clear Pro" panose="020B0804020202060201" pitchFamily="34" charset="77"/>
                <a:cs typeface="Intel Clear Pro" panose="020B0804020202060201" pitchFamily="34" charset="77"/>
              </a:defRPr>
            </a:lvl1pPr>
          </a:lstStyle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sng" strike="noStrike" kern="1200" cap="none" spc="1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MIG In A100 - Hardware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8FBC393-5CC0-1547-A249-C1D9A6E6E6E5}"/>
              </a:ext>
            </a:extLst>
          </p:cNvPr>
          <p:cNvSpPr txBox="1">
            <a:spLocks/>
          </p:cNvSpPr>
          <p:nvPr/>
        </p:nvSpPr>
        <p:spPr>
          <a:xfrm>
            <a:off x="11780878" y="6453773"/>
            <a:ext cx="560695" cy="4633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D58F-1249-4A77-9655-DD4B0F36D1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BE88AF-5C9D-45D2-8DA1-3894D235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668" y="884630"/>
            <a:ext cx="6544776" cy="5262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F06C49-AB5A-4377-A219-7E7B0067F7E2}"/>
              </a:ext>
            </a:extLst>
          </p:cNvPr>
          <p:cNvSpPr txBox="1"/>
          <p:nvPr/>
        </p:nvSpPr>
        <p:spPr>
          <a:xfrm>
            <a:off x="8009701" y="6014408"/>
            <a:ext cx="255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By Jayasimha, Jay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F5F48D-50A9-4BFA-BDE8-7429A53283B4}"/>
              </a:ext>
            </a:extLst>
          </p:cNvPr>
          <p:cNvSpPr/>
          <p:nvPr/>
        </p:nvSpPr>
        <p:spPr>
          <a:xfrm>
            <a:off x="412544" y="774051"/>
            <a:ext cx="4988797" cy="5398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60957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Intel Clear" panose="020B0604020203020204" pitchFamily="34" charset="0"/>
                <a:cs typeface="Intel Clear" panose="020B0604020203020204" pitchFamily="34" charset="0"/>
              </a:rPr>
              <a:t>QoS via isolation</a:t>
            </a:r>
          </a:p>
          <a:p>
            <a:pPr marL="914377" marR="0" lvl="1" indent="-457189" algn="l" defTabSz="60957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Intel Clear" panose="020B0604020203020204" pitchFamily="34" charset="0"/>
                <a:cs typeface="Intel Clear" panose="020B0604020203020204" pitchFamily="34" charset="0"/>
              </a:rPr>
              <a:t>Compute</a:t>
            </a:r>
          </a:p>
          <a:p>
            <a:pPr marL="1371566" marR="0" lvl="2" indent="-457189" algn="l" defTabSz="60957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Intel Clear" panose="020B0604020203020204" pitchFamily="34" charset="0"/>
                <a:cs typeface="Intel Clear" panose="020B0604020203020204" pitchFamily="34" charset="0"/>
              </a:rPr>
              <a:t>SMs not shared across MIGs</a:t>
            </a:r>
          </a:p>
          <a:p>
            <a:pPr marL="914377" marR="0" lvl="1" indent="-457189" algn="l" defTabSz="60957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Intel Clear" panose="020B0604020203020204" pitchFamily="34" charset="0"/>
                <a:cs typeface="Intel Clear" panose="020B0604020203020204" pitchFamily="34" charset="0"/>
              </a:rPr>
              <a:t>Mem bandwidth</a:t>
            </a:r>
          </a:p>
          <a:p>
            <a:pPr marL="1371566" marR="0" lvl="2" indent="-457189" algn="l" defTabSz="60957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Intel Clear" panose="020B0604020203020204" pitchFamily="34" charset="0"/>
                <a:cs typeface="Intel Clear" panose="020B0604020203020204" pitchFamily="34" charset="0"/>
              </a:rPr>
              <a:t>Non-overlapped L2 slices &amp; mem channels across MIGs</a:t>
            </a:r>
          </a:p>
          <a:p>
            <a:pPr marL="914377" marR="0" lvl="1" indent="-457189" algn="l" defTabSz="60957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Intel Clear" panose="020B0604020203020204" pitchFamily="34" charset="0"/>
                <a:cs typeface="Intel Clear" panose="020B0604020203020204" pitchFamily="34" charset="0"/>
              </a:rPr>
              <a:t>Configuration</a:t>
            </a:r>
          </a:p>
          <a:p>
            <a:pPr marL="1371566" marR="0" lvl="2" indent="-457189" algn="l" defTabSz="60957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Intel Clear" panose="020B0604020203020204" pitchFamily="34" charset="0"/>
                <a:cs typeface="Intel Clear" panose="020B0604020203020204" pitchFamily="34" charset="0"/>
              </a:rPr>
              <a:t>Creating/destroying one instance w/o affecting others</a:t>
            </a:r>
          </a:p>
          <a:p>
            <a:pPr marL="914377" marR="0" lvl="1" indent="-457189" algn="l" defTabSz="60957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Intel Clear" panose="020B0604020203020204" pitchFamily="34" charset="0"/>
                <a:cs typeface="Intel Clear" panose="020B0604020203020204" pitchFamily="34" charset="0"/>
              </a:rPr>
              <a:t>Error</a:t>
            </a:r>
          </a:p>
          <a:p>
            <a:pPr marL="1371566" marR="0" lvl="2" indent="-457189" algn="l" defTabSz="60957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Intel Clear" panose="020B0604020203020204" pitchFamily="34" charset="0"/>
                <a:cs typeface="Intel Clear" panose="020B0604020203020204" pitchFamily="34" charset="0"/>
              </a:rPr>
              <a:t>Separately resettable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29675A-3E68-4252-B67C-0E7A5EB4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 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85AA7-4995-4B16-B2C5-E45605F0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556C5-CE8C-6547-B838-EA80C61A4A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28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5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808BD02F-BEC6-4BF7-AF82-F46231FD3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" y="1"/>
            <a:ext cx="12173664" cy="6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4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809C-A49C-4470-8C4D-78C59AB6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Intrepretation</a:t>
            </a:r>
            <a:r>
              <a:rPr lang="en-US" dirty="0"/>
              <a:t> of AMD </a:t>
            </a:r>
            <a:r>
              <a:rPr lang="en-US" dirty="0" err="1"/>
              <a:t>annoucment</a:t>
            </a:r>
            <a:endParaRPr lang="en-US" dirty="0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B200F6E9-F0B1-4509-BB61-1AB077237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7" y="1378365"/>
            <a:ext cx="9868152" cy="536036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727A7-277E-4F6A-A80D-AC44C881877B}"/>
              </a:ext>
            </a:extLst>
          </p:cNvPr>
          <p:cNvSpPr txBox="1"/>
          <p:nvPr/>
        </p:nvSpPr>
        <p:spPr>
          <a:xfrm flipH="1">
            <a:off x="5012027" y="1237263"/>
            <a:ext cx="6576723" cy="28212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171450" marR="0" lvl="0" indent="-17145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CCD is 80mm2 – 8 cores + 32MB L3</a:t>
            </a:r>
          </a:p>
          <a:p>
            <a:pPr marL="171450" marR="0" lvl="0" indent="-17145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Up to 2 CCD for high end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desktop</a:t>
            </a:r>
          </a:p>
          <a:p>
            <a:pPr marL="171450" marR="0" lvl="0" indent="-17145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Up to 8 CCD for EPYC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xeon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 competitor)</a:t>
            </a: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Announced:</a:t>
            </a: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64 MB, 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6mm2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chiplet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also in 7nm</a:t>
            </a: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Hy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 bonded (face down) to back of SOC (face down)</a:t>
            </a: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32MB -&gt; 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6MB L3 (192 MB client,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768MB L3 EPYC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Dummy silicon over co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chiplet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only covers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56218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6D78-33D2-4191-94C8-38284EA3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86B26C3-2728-4C62-A809-BF02EDB2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7" y="137487"/>
            <a:ext cx="11848206" cy="672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8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59"/>
            <a:ext cx="8382000" cy="428322"/>
          </a:xfrm>
        </p:spPr>
        <p:txBody>
          <a:bodyPr>
            <a:normAutofit fontScale="90000"/>
          </a:bodyPr>
          <a:lstStyle/>
          <a:p>
            <a:r>
              <a:rPr lang="en-US" dirty="0"/>
              <a:t>Hardware for AI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66523" y="1075362"/>
            <a:ext cx="4038600" cy="3048000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Samsung and TSMC indicate Si interposer used for AI </a:t>
            </a:r>
          </a:p>
          <a:p>
            <a:r>
              <a:rPr lang="en-US" sz="1700" dirty="0"/>
              <a:t>NVIDIA’s latest A100 uses GPU + 6 HBMs</a:t>
            </a:r>
          </a:p>
          <a:p>
            <a:pPr lvl="1"/>
            <a:r>
              <a:rPr lang="en-US" dirty="0"/>
              <a:t>Si interposer (∼1,600 mm</a:t>
            </a:r>
            <a:r>
              <a:rPr lang="en-US" baseline="30000" dirty="0"/>
              <a:t>2</a:t>
            </a:r>
            <a:r>
              <a:rPr lang="en-US" dirty="0"/>
              <a:t>) using TSMC’s </a:t>
            </a:r>
            <a:r>
              <a:rPr lang="en-US" dirty="0" err="1"/>
              <a:t>CoWoS</a:t>
            </a:r>
            <a:r>
              <a:rPr lang="en-US" dirty="0"/>
              <a:t> process</a:t>
            </a:r>
          </a:p>
          <a:p>
            <a:pPr lvl="1"/>
            <a:r>
              <a:rPr lang="en-US" dirty="0"/>
              <a:t>Large GPU die (826 mm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Package body size 55 mm x 55 mm</a:t>
            </a:r>
          </a:p>
        </p:txBody>
      </p:sp>
      <p:pic>
        <p:nvPicPr>
          <p:cNvPr id="4" name="Picture 3" descr="NVIDIA Ampere Architecture In-Depth | NVIDIA Developer Blog">
            <a:extLst>
              <a:ext uri="{FF2B5EF4-FFF2-40B4-BE49-F238E27FC236}">
                <a16:creationId xmlns:a16="http://schemas.microsoft.com/office/drawing/2014/main" id="{BA699C06-5D93-BB45-AF97-F92DEC2D1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33" y="328478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31AE3-E2CA-CA4C-BC67-750E05DA90D9}"/>
              </a:ext>
            </a:extLst>
          </p:cNvPr>
          <p:cNvSpPr txBox="1"/>
          <p:nvPr/>
        </p:nvSpPr>
        <p:spPr>
          <a:xfrm>
            <a:off x="2286000" y="6208181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NVIDIA.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7D777A-ED42-8247-8163-EAD7433D26A9}"/>
              </a:ext>
            </a:extLst>
          </p:cNvPr>
          <p:cNvSpPr txBox="1">
            <a:spLocks/>
          </p:cNvSpPr>
          <p:nvPr/>
        </p:nvSpPr>
        <p:spPr bwMode="auto">
          <a:xfrm>
            <a:off x="6013833" y="1075362"/>
            <a:ext cx="433932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74320" indent="-182880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•"/>
              <a:defRPr sz="18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15938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–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746125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•"/>
              <a:tabLst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976313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–"/>
              <a:tabLst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150938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»"/>
              <a:tabLst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4320" marR="0" lvl="0" indent="-18288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Typical hardware for edge application would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be Intel server board</a:t>
            </a:r>
          </a:p>
          <a:p>
            <a:pPr marL="515938" marR="0" lvl="1" indent="-182563" algn="l" defTabSz="914400" rtl="0" eaLnBrk="1" fontAlgn="base" latinLnBrk="0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2, 8-core CPUs + 3 NVIDIA GPU boards</a:t>
            </a:r>
          </a:p>
          <a:p>
            <a:pPr marL="515938" marR="0" lvl="1" indent="-182563" algn="l" defTabSz="914400" rtl="0" eaLnBrk="1" fontAlgn="base" latinLnBrk="0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GPU + HBM</a:t>
            </a:r>
          </a:p>
          <a:p>
            <a:pPr marL="274320" marR="0" lvl="0" indent="-18288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Lots of AI libraries that go with NVIDIA GPU</a:t>
            </a:r>
          </a:p>
          <a:p>
            <a:pPr marL="515938" marR="0" lvl="1" indent="-182563" algn="l" defTabSz="914400" rtl="0" eaLnBrk="1" fontAlgn="base" latinLnBrk="0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Hardware must be compatible with libraries</a:t>
            </a:r>
          </a:p>
          <a:p>
            <a:pPr marL="274320" marR="0" lvl="0" indent="-18288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8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Cerebras</a:t>
            </a:r>
            <a:r>
              <a:rPr lang="en-US" dirty="0"/>
              <a:t> Wafer Scale Engine for AI Compute</a:t>
            </a:r>
          </a:p>
        </p:txBody>
      </p:sp>
      <p:pic>
        <p:nvPicPr>
          <p:cNvPr id="5" name="Picture 4" descr="Cerebras compariso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8200"/>
            <a:ext cx="6689006" cy="5486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772400" y="1133582"/>
            <a:ext cx="2143874" cy="2524018"/>
          </a:xfrm>
        </p:spPr>
        <p:txBody>
          <a:bodyPr/>
          <a:lstStyle/>
          <a:p>
            <a:r>
              <a:rPr lang="en-US" sz="1600" dirty="0"/>
              <a:t>1.2 trillion transistors on single die (46,225mm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r>
              <a:rPr lang="en-US" sz="1600" dirty="0"/>
              <a:t>Packaged between heat spreader and power supply system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EA22C00-BAD0-804C-A713-356B217322B3}"/>
              </a:ext>
            </a:extLst>
          </p:cNvPr>
          <p:cNvSpPr txBox="1">
            <a:spLocks/>
          </p:cNvSpPr>
          <p:nvPr/>
        </p:nvSpPr>
        <p:spPr bwMode="auto">
          <a:xfrm>
            <a:off x="7772400" y="4343401"/>
            <a:ext cx="2143874" cy="215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74320" indent="-182880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•"/>
              <a:defRPr sz="18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15938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–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746125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•"/>
              <a:tabLst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976313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–"/>
              <a:tabLst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150938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»"/>
              <a:tabLst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4320" marR="0" lvl="0" indent="-18288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RDL used for interconnectivity within the wafer scale die and for power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509814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633E21-56B7-4500-A1D4-BEAD62F7B387}"/>
              </a:ext>
            </a:extLst>
          </p:cNvPr>
          <p:cNvGrpSpPr/>
          <p:nvPr/>
        </p:nvGrpSpPr>
        <p:grpSpPr>
          <a:xfrm>
            <a:off x="702883" y="364374"/>
            <a:ext cx="10786233" cy="5855556"/>
            <a:chOff x="6265506" y="537786"/>
            <a:chExt cx="5937035" cy="552803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844274-05F3-40BD-A3E9-8A81BB5B8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" r="-178" b="5516"/>
            <a:stretch/>
          </p:blipFill>
          <p:spPr>
            <a:xfrm>
              <a:off x="6265506" y="537786"/>
              <a:ext cx="5937035" cy="55280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0AB90B-E19C-48AF-8EEA-7B60AB019450}"/>
                </a:ext>
              </a:extLst>
            </p:cNvPr>
            <p:cNvSpPr txBox="1"/>
            <p:nvPr/>
          </p:nvSpPr>
          <p:spPr>
            <a:xfrm>
              <a:off x="10001314" y="5270949"/>
              <a:ext cx="2074500" cy="448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Potential Foundry competitive offering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DCE1A7-9AB2-4E2A-BE0C-F918A0760621}"/>
                </a:ext>
              </a:extLst>
            </p:cNvPr>
            <p:cNvSpPr/>
            <p:nvPr/>
          </p:nvSpPr>
          <p:spPr>
            <a:xfrm>
              <a:off x="6265507" y="5203596"/>
              <a:ext cx="3499097" cy="862226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36CF6C-473C-460E-90B0-20E4707CCF25}"/>
                </a:ext>
              </a:extLst>
            </p:cNvPr>
            <p:cNvSpPr/>
            <p:nvPr/>
          </p:nvSpPr>
          <p:spPr>
            <a:xfrm>
              <a:off x="8848301" y="1330860"/>
              <a:ext cx="3227514" cy="379340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B6C678F-859E-4B20-B413-B0284EFB2B6F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1907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13A4E8E-D58B-4156-BCE0-C78EF6591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8" y="618980"/>
            <a:ext cx="10001764" cy="56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9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B1E31-61FE-4C24-988D-8764EFB4157A}"/>
              </a:ext>
            </a:extLst>
          </p:cNvPr>
          <p:cNvSpPr/>
          <p:nvPr/>
        </p:nvSpPr>
        <p:spPr>
          <a:xfrm>
            <a:off x="465667" y="258902"/>
            <a:ext cx="1115906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Mar.: Due to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CoWoS_L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is getting more and more popular and will increase more flexibility for combination of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different device and also can reduce the cost. So TSMC will drop the 4X reticle size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development.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Mar.: TSMC think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CoWoS_L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CoWoS_R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with capacitor will let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demand growth from 8k/M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to 12-13K/m by 2023.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Mar.: The Broadcom is the most aggressive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CoWoS_L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and plan to will use the TPU for Google to adopt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CoWoS_L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,.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TSMC plan to finish to finish qualification by Q223 and Broadcom request to pull in to Q123 and even Q422.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 : The AMD will have several combination products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CPU+HBM2E/CPU+GPU+HBM2E/ CPU+ accelerator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and have good forecast in the coming. Now the AMD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Xilinix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have best forecast growth rate of overall customers.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Mar.: The Microsoft Server CPU for Azure@5nm will adopt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and plan to ramp up by end of 2021.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Mar.: The Nvidia new AI chip@5nm will adopt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SoIC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CoWoS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303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3227A4-B06E-4565-934E-3D1BA129AEA9}"/>
              </a:ext>
            </a:extLst>
          </p:cNvPr>
          <p:cNvSpPr/>
          <p:nvPr/>
        </p:nvSpPr>
        <p:spPr>
          <a:xfrm>
            <a:off x="3048000" y="1920895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InFO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Mar.: Apple cut 8-9M A12 and 2M around A13 demand but pill in the Apple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InFO_L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pilot run and mass production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schedule….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The Apple have chance to launch the iMac/iMac Pro adopt Apple own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CPU@InFO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_L in spring event date.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Mar.: AMD will ramp up the GPU@5nm Navu31/32/33 adopt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InFO_oS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from Q421.Now total demand still forecast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max is 30K/m but that will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depe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93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C241F4-03BE-43E4-A507-BEA91D510663}"/>
              </a:ext>
            </a:extLst>
          </p:cNvPr>
          <p:cNvSpPr/>
          <p:nvPr/>
        </p:nvSpPr>
        <p:spPr>
          <a:xfrm>
            <a:off x="3048000" y="1213009"/>
            <a:ext cx="6096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y :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–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Backend 3D IC (WoW) :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Mar.: The TSMC BD (Business development) is cooking for low end X86 CPU with wide IO for high performance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computing for China market due to China-USA trade conflict. But it’s in the early stage.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–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Backend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InFO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PTI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2021 Mar.: The PTI have high possibility will give up the panel fan out due to PTI CTO was resign and now no specific owner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to be in charge of the Panel fan out. But concentrate more resource for wafer base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InFO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 and WoW. The PTI is working on the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Gothic"/>
                <a:ea typeface="+mn-ea"/>
                <a:cs typeface="+mn-cs"/>
              </a:rPr>
              <a:t>Sony CIS+ISP solution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568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D777EC-B3DE-4B68-88E8-81195CFF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6" y="110340"/>
            <a:ext cx="2733675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5D0E9-FAB5-45E4-87F0-D52BFD20C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03" y="1594817"/>
            <a:ext cx="11404348" cy="1095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69CED8-95A9-4F20-A99D-AD2F2428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4" y="2675364"/>
            <a:ext cx="12192000" cy="50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63717-4869-420A-9690-A879AA0D3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15030"/>
            <a:ext cx="12192000" cy="848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D00C4-68C4-4929-A94F-AAEFEFB57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4" y="855587"/>
            <a:ext cx="7896225" cy="733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C3FC51-1071-472C-B606-AA0D6AE64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3" y="4284396"/>
            <a:ext cx="11467723" cy="1487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80BE26-EA8A-458A-8DFE-A9D5C9BCB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03" y="5927246"/>
            <a:ext cx="10040292" cy="602132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4B6D6701-8771-4926-83DC-78C09C6861EA}"/>
              </a:ext>
            </a:extLst>
          </p:cNvPr>
          <p:cNvSpPr/>
          <p:nvPr/>
        </p:nvSpPr>
        <p:spPr>
          <a:xfrm flipH="1">
            <a:off x="11611677" y="12039"/>
            <a:ext cx="416458" cy="3130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6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1A143-A78F-40C8-BCBB-90C8ED3F5A9D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9F608-841A-451B-92EF-A9410B9A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659"/>
            <a:ext cx="5860025" cy="6182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3B8B4D-0166-4A58-A48B-669DE033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341" y="705902"/>
            <a:ext cx="6096000" cy="387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2CCA18-4D6D-4C26-A415-EB8697712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170" y="4512927"/>
            <a:ext cx="6096000" cy="706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0F731C-3F68-467F-AE01-E98542318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645" y="5323438"/>
            <a:ext cx="6160525" cy="624710"/>
          </a:xfrm>
          <a:prstGeom prst="rect">
            <a:avLst/>
          </a:prstGeom>
        </p:spPr>
      </p:pic>
      <p:sp>
        <p:nvSpPr>
          <p:cNvPr id="11" name="Arrow: Right 10">
            <a:hlinkClick r:id="rId6" action="ppaction://hlinksldjump"/>
            <a:extLst>
              <a:ext uri="{FF2B5EF4-FFF2-40B4-BE49-F238E27FC236}">
                <a16:creationId xmlns:a16="http://schemas.microsoft.com/office/drawing/2014/main" id="{B1205787-F2EF-4F1B-843F-E6615DE79A0A}"/>
              </a:ext>
            </a:extLst>
          </p:cNvPr>
          <p:cNvSpPr/>
          <p:nvPr/>
        </p:nvSpPr>
        <p:spPr>
          <a:xfrm flipH="1">
            <a:off x="11611677" y="12039"/>
            <a:ext cx="416458" cy="3130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06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D7E076-F0ED-DA43-8DF4-9302FDB5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Emerging Technology in Memory Pyramid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7C3F44-4C28-2748-86C7-268155E42EEC}"/>
              </a:ext>
            </a:extLst>
          </p:cNvPr>
          <p:cNvGrpSpPr/>
          <p:nvPr/>
        </p:nvGrpSpPr>
        <p:grpSpPr>
          <a:xfrm>
            <a:off x="3441800" y="1881315"/>
            <a:ext cx="5348634" cy="4489659"/>
            <a:chOff x="2375118" y="1262425"/>
            <a:chExt cx="4116510" cy="2869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802A80-B02A-7044-86E0-8F3F4BD3EC25}"/>
                </a:ext>
              </a:extLst>
            </p:cNvPr>
            <p:cNvGrpSpPr/>
            <p:nvPr/>
          </p:nvGrpSpPr>
          <p:grpSpPr>
            <a:xfrm>
              <a:off x="2718111" y="2805394"/>
              <a:ext cx="3431012" cy="844949"/>
              <a:chOff x="4722427" y="3160506"/>
              <a:chExt cx="2745009" cy="534459"/>
            </a:xfrm>
          </p:grpSpPr>
          <p:sp>
            <p:nvSpPr>
              <p:cNvPr id="51" name="Freeform: Shape 80">
                <a:extLst>
                  <a:ext uri="{FF2B5EF4-FFF2-40B4-BE49-F238E27FC236}">
                    <a16:creationId xmlns:a16="http://schemas.microsoft.com/office/drawing/2014/main" id="{E1700CF4-BEC0-9744-850A-E7D6E9CE0B42}"/>
                  </a:ext>
                </a:extLst>
              </p:cNvPr>
              <p:cNvSpPr/>
              <p:nvPr/>
            </p:nvSpPr>
            <p:spPr>
              <a:xfrm>
                <a:off x="4722427" y="3409120"/>
                <a:ext cx="2743200" cy="285750"/>
              </a:xfrm>
              <a:custGeom>
                <a:avLst/>
                <a:gdLst>
                  <a:gd name="connsiteX0" fmla="*/ 5879 w 2743200"/>
                  <a:gd name="connsiteY0" fmla="*/ 123512 h 285750"/>
                  <a:gd name="connsiteX1" fmla="*/ 403071 w 2743200"/>
                  <a:gd name="connsiteY1" fmla="*/ 5879 h 285750"/>
                  <a:gd name="connsiteX2" fmla="*/ 2344838 w 2743200"/>
                  <a:gd name="connsiteY2" fmla="*/ 5879 h 285750"/>
                  <a:gd name="connsiteX3" fmla="*/ 2742888 w 2743200"/>
                  <a:gd name="connsiteY3" fmla="*/ 129227 h 285750"/>
                  <a:gd name="connsiteX4" fmla="*/ 2523431 w 2743200"/>
                  <a:gd name="connsiteY4" fmla="*/ 281437 h 285750"/>
                  <a:gd name="connsiteX5" fmla="*/ 225716 w 2743200"/>
                  <a:gd name="connsiteY5" fmla="*/ 281437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0" h="285750">
                    <a:moveTo>
                      <a:pt x="5879" y="123512"/>
                    </a:moveTo>
                    <a:lnTo>
                      <a:pt x="403071" y="5879"/>
                    </a:lnTo>
                    <a:lnTo>
                      <a:pt x="2344838" y="5879"/>
                    </a:lnTo>
                    <a:lnTo>
                      <a:pt x="2742888" y="129227"/>
                    </a:lnTo>
                    <a:lnTo>
                      <a:pt x="2523431" y="281437"/>
                    </a:lnTo>
                    <a:lnTo>
                      <a:pt x="225716" y="281437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81">
                <a:extLst>
                  <a:ext uri="{FF2B5EF4-FFF2-40B4-BE49-F238E27FC236}">
                    <a16:creationId xmlns:a16="http://schemas.microsoft.com/office/drawing/2014/main" id="{401F24CE-EE41-EA42-AE7A-7523B2DA1856}"/>
                  </a:ext>
                </a:extLst>
              </p:cNvPr>
              <p:cNvSpPr/>
              <p:nvPr/>
            </p:nvSpPr>
            <p:spPr>
              <a:xfrm>
                <a:off x="4722427" y="3262054"/>
                <a:ext cx="447675" cy="428625"/>
              </a:xfrm>
              <a:custGeom>
                <a:avLst/>
                <a:gdLst>
                  <a:gd name="connsiteX0" fmla="*/ 269435 w 447675"/>
                  <a:gd name="connsiteY0" fmla="*/ 5879 h 428625"/>
                  <a:gd name="connsiteX1" fmla="*/ 5879 w 447675"/>
                  <a:gd name="connsiteY1" fmla="*/ 270578 h 428625"/>
                  <a:gd name="connsiteX2" fmla="*/ 225716 w 447675"/>
                  <a:gd name="connsiteY2" fmla="*/ 428503 h 428625"/>
                  <a:gd name="connsiteX3" fmla="*/ 446981 w 447675"/>
                  <a:gd name="connsiteY3" fmla="*/ 13265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675" h="428625">
                    <a:moveTo>
                      <a:pt x="269435" y="5879"/>
                    </a:moveTo>
                    <a:lnTo>
                      <a:pt x="5879" y="270578"/>
                    </a:lnTo>
                    <a:lnTo>
                      <a:pt x="225716" y="428503"/>
                    </a:lnTo>
                    <a:lnTo>
                      <a:pt x="446981" y="132656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82">
                <a:extLst>
                  <a:ext uri="{FF2B5EF4-FFF2-40B4-BE49-F238E27FC236}">
                    <a16:creationId xmlns:a16="http://schemas.microsoft.com/office/drawing/2014/main" id="{BD0EEF31-D712-A642-A6B8-4D527E35E81E}"/>
                  </a:ext>
                </a:extLst>
              </p:cNvPr>
              <p:cNvSpPr/>
              <p:nvPr/>
            </p:nvSpPr>
            <p:spPr>
              <a:xfrm>
                <a:off x="5119989" y="3160506"/>
                <a:ext cx="200025" cy="257175"/>
              </a:xfrm>
              <a:custGeom>
                <a:avLst/>
                <a:gdLst>
                  <a:gd name="connsiteX0" fmla="*/ 196580 w 200025"/>
                  <a:gd name="connsiteY0" fmla="*/ 5509 h 257175"/>
                  <a:gd name="connsiteX1" fmla="*/ 5509 w 200025"/>
                  <a:gd name="connsiteY1" fmla="*/ 254492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57175">
                    <a:moveTo>
                      <a:pt x="196580" y="5509"/>
                    </a:moveTo>
                    <a:lnTo>
                      <a:pt x="5509" y="254492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83">
                <a:extLst>
                  <a:ext uri="{FF2B5EF4-FFF2-40B4-BE49-F238E27FC236}">
                    <a16:creationId xmlns:a16="http://schemas.microsoft.com/office/drawing/2014/main" id="{56C30E23-9C53-AA4B-9A7A-A1C733EFD44E}"/>
                  </a:ext>
                </a:extLst>
              </p:cNvPr>
              <p:cNvSpPr/>
              <p:nvPr/>
            </p:nvSpPr>
            <p:spPr>
              <a:xfrm>
                <a:off x="6863921" y="3160506"/>
                <a:ext cx="200025" cy="257175"/>
              </a:xfrm>
              <a:custGeom>
                <a:avLst/>
                <a:gdLst>
                  <a:gd name="connsiteX0" fmla="*/ 5509 w 200025"/>
                  <a:gd name="connsiteY0" fmla="*/ 5509 h 257175"/>
                  <a:gd name="connsiteX1" fmla="*/ 203343 w 200025"/>
                  <a:gd name="connsiteY1" fmla="*/ 254492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57175">
                    <a:moveTo>
                      <a:pt x="5509" y="5509"/>
                    </a:moveTo>
                    <a:lnTo>
                      <a:pt x="203343" y="254492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85">
                <a:extLst>
                  <a:ext uri="{FF2B5EF4-FFF2-40B4-BE49-F238E27FC236}">
                    <a16:creationId xmlns:a16="http://schemas.microsoft.com/office/drawing/2014/main" id="{436BCAA4-A7D9-F147-9F9C-E6F432846D98}"/>
                  </a:ext>
                </a:extLst>
              </p:cNvPr>
              <p:cNvSpPr/>
              <p:nvPr/>
            </p:nvSpPr>
            <p:spPr>
              <a:xfrm>
                <a:off x="4986353" y="3160506"/>
                <a:ext cx="2209800" cy="238125"/>
              </a:xfrm>
              <a:custGeom>
                <a:avLst/>
                <a:gdLst>
                  <a:gd name="connsiteX0" fmla="*/ 5509 w 2209800"/>
                  <a:gd name="connsiteY0" fmla="*/ 107426 h 238125"/>
                  <a:gd name="connsiteX1" fmla="*/ 330216 w 2209800"/>
                  <a:gd name="connsiteY1" fmla="*/ 5509 h 238125"/>
                  <a:gd name="connsiteX2" fmla="*/ 1883077 w 2209800"/>
                  <a:gd name="connsiteY2" fmla="*/ 5509 h 238125"/>
                  <a:gd name="connsiteX3" fmla="*/ 2207308 w 2209800"/>
                  <a:gd name="connsiteY3" fmla="*/ 111712 h 238125"/>
                  <a:gd name="connsiteX4" fmla="*/ 2029762 w 2209800"/>
                  <a:gd name="connsiteY4" fmla="*/ 234204 h 238125"/>
                  <a:gd name="connsiteX5" fmla="*/ 183055 w 2209800"/>
                  <a:gd name="connsiteY5" fmla="*/ 23420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9800" h="238125">
                    <a:moveTo>
                      <a:pt x="5509" y="107426"/>
                    </a:moveTo>
                    <a:lnTo>
                      <a:pt x="330216" y="5509"/>
                    </a:lnTo>
                    <a:lnTo>
                      <a:pt x="1883077" y="5509"/>
                    </a:lnTo>
                    <a:lnTo>
                      <a:pt x="2207308" y="111712"/>
                    </a:lnTo>
                    <a:lnTo>
                      <a:pt x="2029762" y="234204"/>
                    </a:lnTo>
                    <a:lnTo>
                      <a:pt x="183055" y="23420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86">
                <a:extLst>
                  <a:ext uri="{FF2B5EF4-FFF2-40B4-BE49-F238E27FC236}">
                    <a16:creationId xmlns:a16="http://schemas.microsoft.com/office/drawing/2014/main" id="{9DF6FE9A-5AAA-B142-8943-9D46B131A89F}"/>
                  </a:ext>
                </a:extLst>
              </p:cNvPr>
              <p:cNvSpPr/>
              <p:nvPr/>
            </p:nvSpPr>
            <p:spPr>
              <a:xfrm>
                <a:off x="4942264" y="3388831"/>
                <a:ext cx="2295525" cy="304800"/>
              </a:xfrm>
              <a:custGeom>
                <a:avLst/>
                <a:gdLst>
                  <a:gd name="connsiteX0" fmla="*/ 5879 w 2295525"/>
                  <a:gd name="connsiteY0" fmla="*/ 301725 h 304800"/>
                  <a:gd name="connsiteX1" fmla="*/ 2295498 w 2295525"/>
                  <a:gd name="connsiteY1" fmla="*/ 301725 h 304800"/>
                  <a:gd name="connsiteX2" fmla="*/ 2069089 w 2295525"/>
                  <a:gd name="connsiteY2" fmla="*/ 5879 h 304800"/>
                  <a:gd name="connsiteX3" fmla="*/ 227144 w 2295525"/>
                  <a:gd name="connsiteY3" fmla="*/ 5879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525" h="304800">
                    <a:moveTo>
                      <a:pt x="5879" y="301725"/>
                    </a:moveTo>
                    <a:lnTo>
                      <a:pt x="2295498" y="301725"/>
                    </a:lnTo>
                    <a:lnTo>
                      <a:pt x="2069089" y="5879"/>
                    </a:lnTo>
                    <a:lnTo>
                      <a:pt x="227144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87">
                <a:extLst>
                  <a:ext uri="{FF2B5EF4-FFF2-40B4-BE49-F238E27FC236}">
                    <a16:creationId xmlns:a16="http://schemas.microsoft.com/office/drawing/2014/main" id="{BA34C22C-8749-EB45-9D24-171DDCEAFA78}"/>
                  </a:ext>
                </a:extLst>
              </p:cNvPr>
              <p:cNvSpPr/>
              <p:nvPr/>
            </p:nvSpPr>
            <p:spPr>
              <a:xfrm>
                <a:off x="7010236" y="3266340"/>
                <a:ext cx="457200" cy="428625"/>
              </a:xfrm>
              <a:custGeom>
                <a:avLst/>
                <a:gdLst>
                  <a:gd name="connsiteX0" fmla="*/ 227525 w 457200"/>
                  <a:gd name="connsiteY0" fmla="*/ 424217 h 428625"/>
                  <a:gd name="connsiteX1" fmla="*/ 455078 w 457200"/>
                  <a:gd name="connsiteY1" fmla="*/ 272007 h 428625"/>
                  <a:gd name="connsiteX2" fmla="*/ 183424 w 457200"/>
                  <a:gd name="connsiteY2" fmla="*/ 5879 h 428625"/>
                  <a:gd name="connsiteX3" fmla="*/ 5879 w 457200"/>
                  <a:gd name="connsiteY3" fmla="*/ 12837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428625">
                    <a:moveTo>
                      <a:pt x="227525" y="424217"/>
                    </a:moveTo>
                    <a:lnTo>
                      <a:pt x="455078" y="272007"/>
                    </a:lnTo>
                    <a:lnTo>
                      <a:pt x="183424" y="5879"/>
                    </a:lnTo>
                    <a:lnTo>
                      <a:pt x="5879" y="12837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05310D-6A3A-4547-B66A-1E4C2B55E40E}"/>
                </a:ext>
              </a:extLst>
            </p:cNvPr>
            <p:cNvGrpSpPr/>
            <p:nvPr/>
          </p:nvGrpSpPr>
          <p:grpSpPr>
            <a:xfrm>
              <a:off x="2381449" y="3589618"/>
              <a:ext cx="4110179" cy="541920"/>
              <a:chOff x="12456098" y="5203261"/>
              <a:chExt cx="7756959" cy="807082"/>
            </a:xfrm>
          </p:grpSpPr>
          <p:sp>
            <p:nvSpPr>
              <p:cNvPr id="48" name="Freeform: Shape 89">
                <a:extLst>
                  <a:ext uri="{FF2B5EF4-FFF2-40B4-BE49-F238E27FC236}">
                    <a16:creationId xmlns:a16="http://schemas.microsoft.com/office/drawing/2014/main" id="{F44DF530-505D-E147-B38A-48790369E50B}"/>
                  </a:ext>
                </a:extLst>
              </p:cNvPr>
              <p:cNvSpPr/>
              <p:nvPr/>
            </p:nvSpPr>
            <p:spPr>
              <a:xfrm>
                <a:off x="13014554" y="5203261"/>
                <a:ext cx="582893" cy="739825"/>
              </a:xfrm>
              <a:custGeom>
                <a:avLst/>
                <a:gdLst>
                  <a:gd name="connsiteX0" fmla="*/ 579537 w 582892"/>
                  <a:gd name="connsiteY0" fmla="*/ 16597 h 739825"/>
                  <a:gd name="connsiteX1" fmla="*/ 16597 w 582892"/>
                  <a:gd name="connsiteY1" fmla="*/ 724364 h 73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2892" h="739825">
                    <a:moveTo>
                      <a:pt x="579537" y="16597"/>
                    </a:moveTo>
                    <a:lnTo>
                      <a:pt x="16597" y="72436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solidFill>
                  <a:srgbClr val="0088EE">
                    <a:alpha val="50000"/>
                  </a:srgbClr>
                </a:soli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90">
                <a:extLst>
                  <a:ext uri="{FF2B5EF4-FFF2-40B4-BE49-F238E27FC236}">
                    <a16:creationId xmlns:a16="http://schemas.microsoft.com/office/drawing/2014/main" id="{8E58838D-2C8F-4144-BAA9-3CDEBA411C9B}"/>
                  </a:ext>
                </a:extLst>
              </p:cNvPr>
              <p:cNvSpPr/>
              <p:nvPr/>
            </p:nvSpPr>
            <p:spPr>
              <a:xfrm>
                <a:off x="19059602" y="5203261"/>
                <a:ext cx="560474" cy="739825"/>
              </a:xfrm>
              <a:custGeom>
                <a:avLst/>
                <a:gdLst>
                  <a:gd name="connsiteX0" fmla="*/ 16598 w 560473"/>
                  <a:gd name="connsiteY0" fmla="*/ 16597 h 739825"/>
                  <a:gd name="connsiteX1" fmla="*/ 546806 w 560473"/>
                  <a:gd name="connsiteY1" fmla="*/ 724364 h 73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473" h="739825">
                    <a:moveTo>
                      <a:pt x="16598" y="16597"/>
                    </a:moveTo>
                    <a:lnTo>
                      <a:pt x="546806" y="72436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solidFill>
                  <a:srgbClr val="0088EE">
                    <a:alpha val="50000"/>
                  </a:srgbClr>
                </a:soli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91">
                <a:extLst>
                  <a:ext uri="{FF2B5EF4-FFF2-40B4-BE49-F238E27FC236}">
                    <a16:creationId xmlns:a16="http://schemas.microsoft.com/office/drawing/2014/main" id="{5F91B421-FE31-9746-899D-A8F10333EA11}"/>
                  </a:ext>
                </a:extLst>
              </p:cNvPr>
              <p:cNvSpPr/>
              <p:nvPr/>
            </p:nvSpPr>
            <p:spPr>
              <a:xfrm>
                <a:off x="12456098" y="5203261"/>
                <a:ext cx="7756959" cy="807082"/>
              </a:xfrm>
              <a:custGeom>
                <a:avLst/>
                <a:gdLst>
                  <a:gd name="connsiteX0" fmla="*/ 16597 w 7756959"/>
                  <a:gd name="connsiteY0" fmla="*/ 348846 h 807082"/>
                  <a:gd name="connsiteX1" fmla="*/ 1137994 w 7756959"/>
                  <a:gd name="connsiteY1" fmla="*/ 16597 h 807082"/>
                  <a:gd name="connsiteX2" fmla="*/ 6620101 w 7756959"/>
                  <a:gd name="connsiteY2" fmla="*/ 16597 h 807082"/>
                  <a:gd name="connsiteX3" fmla="*/ 7744188 w 7756959"/>
                  <a:gd name="connsiteY3" fmla="*/ 364988 h 807082"/>
                  <a:gd name="connsiteX4" fmla="*/ 7124528 w 7756959"/>
                  <a:gd name="connsiteY4" fmla="*/ 794759 h 807082"/>
                  <a:gd name="connsiteX5" fmla="*/ 637154 w 7756959"/>
                  <a:gd name="connsiteY5" fmla="*/ 794759 h 80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6959" h="807082">
                    <a:moveTo>
                      <a:pt x="16597" y="348846"/>
                    </a:moveTo>
                    <a:lnTo>
                      <a:pt x="1137994" y="16597"/>
                    </a:lnTo>
                    <a:lnTo>
                      <a:pt x="6620101" y="16597"/>
                    </a:lnTo>
                    <a:lnTo>
                      <a:pt x="7744188" y="364988"/>
                    </a:lnTo>
                    <a:lnTo>
                      <a:pt x="7124528" y="794759"/>
                    </a:lnTo>
                    <a:lnTo>
                      <a:pt x="637154" y="79475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C206F1-EA16-4447-9113-574B0F327E01}"/>
                </a:ext>
              </a:extLst>
            </p:cNvPr>
            <p:cNvGrpSpPr/>
            <p:nvPr/>
          </p:nvGrpSpPr>
          <p:grpSpPr>
            <a:xfrm>
              <a:off x="2375118" y="3201818"/>
              <a:ext cx="4095453" cy="923970"/>
              <a:chOff x="4455906" y="4532438"/>
              <a:chExt cx="3276600" cy="584443"/>
            </a:xfrm>
          </p:grpSpPr>
          <p:sp>
            <p:nvSpPr>
              <p:cNvPr id="41" name="Freeform: Shape 93">
                <a:extLst>
                  <a:ext uri="{FF2B5EF4-FFF2-40B4-BE49-F238E27FC236}">
                    <a16:creationId xmlns:a16="http://schemas.microsoft.com/office/drawing/2014/main" id="{2439217C-3AF7-C544-B139-83B3FE1FF866}"/>
                  </a:ext>
                </a:extLst>
              </p:cNvPr>
              <p:cNvSpPr/>
              <p:nvPr/>
            </p:nvSpPr>
            <p:spPr>
              <a:xfrm>
                <a:off x="4455906" y="4783506"/>
                <a:ext cx="3276600" cy="333375"/>
              </a:xfrm>
              <a:custGeom>
                <a:avLst/>
                <a:gdLst>
                  <a:gd name="connsiteX0" fmla="*/ 5509 w 3276600"/>
                  <a:gd name="connsiteY0" fmla="*/ 138859 h 333375"/>
                  <a:gd name="connsiteX1" fmla="*/ 474615 w 3276600"/>
                  <a:gd name="connsiteY1" fmla="*/ 5509 h 333375"/>
                  <a:gd name="connsiteX2" fmla="*/ 2803478 w 3276600"/>
                  <a:gd name="connsiteY2" fmla="*/ 5509 h 333375"/>
                  <a:gd name="connsiteX3" fmla="*/ 3274965 w 3276600"/>
                  <a:gd name="connsiteY3" fmla="*/ 146002 h 333375"/>
                  <a:gd name="connsiteX4" fmla="*/ 3013789 w 3276600"/>
                  <a:gd name="connsiteY4" fmla="*/ 327930 h 333375"/>
                  <a:gd name="connsiteX5" fmla="*/ 267446 w 3276600"/>
                  <a:gd name="connsiteY5" fmla="*/ 327930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6600" h="333375">
                    <a:moveTo>
                      <a:pt x="5509" y="138859"/>
                    </a:moveTo>
                    <a:lnTo>
                      <a:pt x="474615" y="5509"/>
                    </a:lnTo>
                    <a:lnTo>
                      <a:pt x="2803478" y="5509"/>
                    </a:lnTo>
                    <a:lnTo>
                      <a:pt x="3274965" y="146002"/>
                    </a:lnTo>
                    <a:lnTo>
                      <a:pt x="3013789" y="327930"/>
                    </a:lnTo>
                    <a:lnTo>
                      <a:pt x="267446" y="32793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94">
                <a:extLst>
                  <a:ext uri="{FF2B5EF4-FFF2-40B4-BE49-F238E27FC236}">
                    <a16:creationId xmlns:a16="http://schemas.microsoft.com/office/drawing/2014/main" id="{4EC9E8D5-E345-9B44-B23C-8A2ECC159463}"/>
                  </a:ext>
                </a:extLst>
              </p:cNvPr>
              <p:cNvSpPr/>
              <p:nvPr/>
            </p:nvSpPr>
            <p:spPr>
              <a:xfrm>
                <a:off x="4455906" y="4650441"/>
                <a:ext cx="495300" cy="457200"/>
              </a:xfrm>
              <a:custGeom>
                <a:avLst/>
                <a:gdLst>
                  <a:gd name="connsiteX0" fmla="*/ 276781 w 495300"/>
                  <a:gd name="connsiteY0" fmla="*/ 5509 h 457200"/>
                  <a:gd name="connsiteX1" fmla="*/ 5509 w 495300"/>
                  <a:gd name="connsiteY1" fmla="*/ 271923 h 457200"/>
                  <a:gd name="connsiteX2" fmla="*/ 267446 w 495300"/>
                  <a:gd name="connsiteY2" fmla="*/ 460994 h 457200"/>
                  <a:gd name="connsiteX3" fmla="*/ 496618 w 495300"/>
                  <a:gd name="connsiteY3" fmla="*/ 163528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457200">
                    <a:moveTo>
                      <a:pt x="276781" y="5509"/>
                    </a:moveTo>
                    <a:lnTo>
                      <a:pt x="5509" y="271923"/>
                    </a:lnTo>
                    <a:lnTo>
                      <a:pt x="267446" y="460994"/>
                    </a:lnTo>
                    <a:lnTo>
                      <a:pt x="496618" y="16352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95">
                <a:extLst>
                  <a:ext uri="{FF2B5EF4-FFF2-40B4-BE49-F238E27FC236}">
                    <a16:creationId xmlns:a16="http://schemas.microsoft.com/office/drawing/2014/main" id="{E8238155-F5E9-CE44-8D98-4C3265880C0A}"/>
                  </a:ext>
                </a:extLst>
              </p:cNvPr>
              <p:cNvSpPr/>
              <p:nvPr/>
            </p:nvSpPr>
            <p:spPr>
              <a:xfrm>
                <a:off x="4924642" y="4532438"/>
                <a:ext cx="209550" cy="257175"/>
              </a:xfrm>
              <a:custGeom>
                <a:avLst/>
                <a:gdLst>
                  <a:gd name="connsiteX0" fmla="*/ 205237 w 209550"/>
                  <a:gd name="connsiteY0" fmla="*/ 5879 h 257175"/>
                  <a:gd name="connsiteX1" fmla="*/ 5879 w 209550"/>
                  <a:gd name="connsiteY1" fmla="*/ 25657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550" h="257175">
                    <a:moveTo>
                      <a:pt x="205237" y="5879"/>
                    </a:moveTo>
                    <a:lnTo>
                      <a:pt x="5879" y="256577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96">
                <a:extLst>
                  <a:ext uri="{FF2B5EF4-FFF2-40B4-BE49-F238E27FC236}">
                    <a16:creationId xmlns:a16="http://schemas.microsoft.com/office/drawing/2014/main" id="{47D520E6-9619-5648-8089-204114CAFACA}"/>
                  </a:ext>
                </a:extLst>
              </p:cNvPr>
              <p:cNvSpPr/>
              <p:nvPr/>
            </p:nvSpPr>
            <p:spPr>
              <a:xfrm>
                <a:off x="7065672" y="4532438"/>
                <a:ext cx="190500" cy="257175"/>
              </a:xfrm>
              <a:custGeom>
                <a:avLst/>
                <a:gdLst>
                  <a:gd name="connsiteX0" fmla="*/ 5879 w 190500"/>
                  <a:gd name="connsiteY0" fmla="*/ 5879 h 257175"/>
                  <a:gd name="connsiteX1" fmla="*/ 193712 w 190500"/>
                  <a:gd name="connsiteY1" fmla="*/ 25657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257175">
                    <a:moveTo>
                      <a:pt x="5879" y="5879"/>
                    </a:moveTo>
                    <a:lnTo>
                      <a:pt x="193712" y="256577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97">
                <a:extLst>
                  <a:ext uri="{FF2B5EF4-FFF2-40B4-BE49-F238E27FC236}">
                    <a16:creationId xmlns:a16="http://schemas.microsoft.com/office/drawing/2014/main" id="{2F75F355-2F92-5644-B34A-5CB26770F162}"/>
                  </a:ext>
                </a:extLst>
              </p:cNvPr>
              <p:cNvSpPr/>
              <p:nvPr/>
            </p:nvSpPr>
            <p:spPr>
              <a:xfrm>
                <a:off x="4726808" y="4532438"/>
                <a:ext cx="2743200" cy="285750"/>
              </a:xfrm>
              <a:custGeom>
                <a:avLst/>
                <a:gdLst>
                  <a:gd name="connsiteX0" fmla="*/ 5879 w 2743200"/>
                  <a:gd name="connsiteY0" fmla="*/ 123512 h 285750"/>
                  <a:gd name="connsiteX1" fmla="*/ 403071 w 2743200"/>
                  <a:gd name="connsiteY1" fmla="*/ 5879 h 285750"/>
                  <a:gd name="connsiteX2" fmla="*/ 2344743 w 2743200"/>
                  <a:gd name="connsiteY2" fmla="*/ 5879 h 285750"/>
                  <a:gd name="connsiteX3" fmla="*/ 2742887 w 2743200"/>
                  <a:gd name="connsiteY3" fmla="*/ 129227 h 285750"/>
                  <a:gd name="connsiteX4" fmla="*/ 2523431 w 2743200"/>
                  <a:gd name="connsiteY4" fmla="*/ 281532 h 285750"/>
                  <a:gd name="connsiteX5" fmla="*/ 225716 w 2743200"/>
                  <a:gd name="connsiteY5" fmla="*/ 28153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0" h="285750">
                    <a:moveTo>
                      <a:pt x="5879" y="123512"/>
                    </a:moveTo>
                    <a:lnTo>
                      <a:pt x="403071" y="5879"/>
                    </a:lnTo>
                    <a:lnTo>
                      <a:pt x="2344743" y="5879"/>
                    </a:lnTo>
                    <a:lnTo>
                      <a:pt x="2742887" y="129227"/>
                    </a:lnTo>
                    <a:lnTo>
                      <a:pt x="2523431" y="281532"/>
                    </a:lnTo>
                    <a:lnTo>
                      <a:pt x="225716" y="281532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98">
                <a:extLst>
                  <a:ext uri="{FF2B5EF4-FFF2-40B4-BE49-F238E27FC236}">
                    <a16:creationId xmlns:a16="http://schemas.microsoft.com/office/drawing/2014/main" id="{B3038C02-4B31-9D42-8C45-0D8DD8F27970}"/>
                  </a:ext>
                </a:extLst>
              </p:cNvPr>
              <p:cNvSpPr/>
              <p:nvPr/>
            </p:nvSpPr>
            <p:spPr>
              <a:xfrm>
                <a:off x="4717844" y="4808461"/>
                <a:ext cx="2752725" cy="304800"/>
              </a:xfrm>
              <a:custGeom>
                <a:avLst/>
                <a:gdLst>
                  <a:gd name="connsiteX0" fmla="*/ 234680 w 2752725"/>
                  <a:gd name="connsiteY0" fmla="*/ 5509 h 304800"/>
                  <a:gd name="connsiteX1" fmla="*/ 2524204 w 2752725"/>
                  <a:gd name="connsiteY1" fmla="*/ 5509 h 304800"/>
                  <a:gd name="connsiteX2" fmla="*/ 2751852 w 2752725"/>
                  <a:gd name="connsiteY2" fmla="*/ 302974 h 304800"/>
                  <a:gd name="connsiteX3" fmla="*/ 5509 w 2752725"/>
                  <a:gd name="connsiteY3" fmla="*/ 30297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2725" h="304800">
                    <a:moveTo>
                      <a:pt x="234680" y="5509"/>
                    </a:moveTo>
                    <a:lnTo>
                      <a:pt x="2524204" y="5509"/>
                    </a:lnTo>
                    <a:lnTo>
                      <a:pt x="2751852" y="302974"/>
                    </a:lnTo>
                    <a:lnTo>
                      <a:pt x="5509" y="30297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99">
                <a:extLst>
                  <a:ext uri="{FF2B5EF4-FFF2-40B4-BE49-F238E27FC236}">
                    <a16:creationId xmlns:a16="http://schemas.microsoft.com/office/drawing/2014/main" id="{B6ABDEA6-CF45-194E-AEDA-B7EF70C75373}"/>
                  </a:ext>
                </a:extLst>
              </p:cNvPr>
              <p:cNvSpPr/>
              <p:nvPr/>
            </p:nvSpPr>
            <p:spPr>
              <a:xfrm>
                <a:off x="7236540" y="4656156"/>
                <a:ext cx="495300" cy="457200"/>
              </a:xfrm>
              <a:custGeom>
                <a:avLst/>
                <a:gdLst>
                  <a:gd name="connsiteX0" fmla="*/ 5509 w 495300"/>
                  <a:gd name="connsiteY0" fmla="*/ 157813 h 457200"/>
                  <a:gd name="connsiteX1" fmla="*/ 233156 w 495300"/>
                  <a:gd name="connsiteY1" fmla="*/ 455279 h 457200"/>
                  <a:gd name="connsiteX2" fmla="*/ 494332 w 495300"/>
                  <a:gd name="connsiteY2" fmla="*/ 273352 h 457200"/>
                  <a:gd name="connsiteX3" fmla="*/ 233156 w 495300"/>
                  <a:gd name="connsiteY3" fmla="*/ 5509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457200">
                    <a:moveTo>
                      <a:pt x="5509" y="157813"/>
                    </a:moveTo>
                    <a:lnTo>
                      <a:pt x="233156" y="455279"/>
                    </a:lnTo>
                    <a:lnTo>
                      <a:pt x="494332" y="273352"/>
                    </a:lnTo>
                    <a:lnTo>
                      <a:pt x="233156" y="550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3B96B4-62A0-CE4E-BD1D-3C76F0395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t="29070" b="11283"/>
            <a:stretch/>
          </p:blipFill>
          <p:spPr>
            <a:xfrm>
              <a:off x="4240156" y="3825869"/>
              <a:ext cx="450347" cy="1736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63EAEE-CC26-2B41-A06B-23DB25B17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t="27733" b="10926"/>
            <a:stretch/>
          </p:blipFill>
          <p:spPr>
            <a:xfrm>
              <a:off x="3891494" y="3335325"/>
              <a:ext cx="1211212" cy="18342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984B5B-E044-8341-AEE3-AE3EE5588029}"/>
                </a:ext>
              </a:extLst>
            </p:cNvPr>
            <p:cNvGrpSpPr/>
            <p:nvPr/>
          </p:nvGrpSpPr>
          <p:grpSpPr>
            <a:xfrm>
              <a:off x="3041588" y="2423735"/>
              <a:ext cx="2762514" cy="758193"/>
              <a:chOff x="4987906" y="2434170"/>
              <a:chExt cx="2210170" cy="479583"/>
            </a:xfrm>
          </p:grpSpPr>
          <p:sp>
            <p:nvSpPr>
              <p:cNvPr id="34" name="Freeform: Shape 103">
                <a:extLst>
                  <a:ext uri="{FF2B5EF4-FFF2-40B4-BE49-F238E27FC236}">
                    <a16:creationId xmlns:a16="http://schemas.microsoft.com/office/drawing/2014/main" id="{230AB282-21FC-5F4B-950C-EA3A7A0824FC}"/>
                  </a:ext>
                </a:extLst>
              </p:cNvPr>
              <p:cNvSpPr/>
              <p:nvPr/>
            </p:nvSpPr>
            <p:spPr>
              <a:xfrm>
                <a:off x="4988276" y="2674951"/>
                <a:ext cx="2209800" cy="238125"/>
              </a:xfrm>
              <a:custGeom>
                <a:avLst/>
                <a:gdLst>
                  <a:gd name="connsiteX0" fmla="*/ 5509 w 2209800"/>
                  <a:gd name="connsiteY0" fmla="*/ 107426 h 238125"/>
                  <a:gd name="connsiteX1" fmla="*/ 330216 w 2209800"/>
                  <a:gd name="connsiteY1" fmla="*/ 5509 h 238125"/>
                  <a:gd name="connsiteX2" fmla="*/ 1883077 w 2209800"/>
                  <a:gd name="connsiteY2" fmla="*/ 5509 h 238125"/>
                  <a:gd name="connsiteX3" fmla="*/ 2207308 w 2209800"/>
                  <a:gd name="connsiteY3" fmla="*/ 111712 h 238125"/>
                  <a:gd name="connsiteX4" fmla="*/ 2029762 w 2209800"/>
                  <a:gd name="connsiteY4" fmla="*/ 234299 h 238125"/>
                  <a:gd name="connsiteX5" fmla="*/ 182959 w 2209800"/>
                  <a:gd name="connsiteY5" fmla="*/ 234299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9800" h="238125">
                    <a:moveTo>
                      <a:pt x="5509" y="107426"/>
                    </a:moveTo>
                    <a:lnTo>
                      <a:pt x="330216" y="5509"/>
                    </a:lnTo>
                    <a:lnTo>
                      <a:pt x="1883077" y="5509"/>
                    </a:lnTo>
                    <a:lnTo>
                      <a:pt x="2207308" y="111712"/>
                    </a:lnTo>
                    <a:lnTo>
                      <a:pt x="2029762" y="234299"/>
                    </a:lnTo>
                    <a:lnTo>
                      <a:pt x="182959" y="23429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104">
                <a:extLst>
                  <a:ext uri="{FF2B5EF4-FFF2-40B4-BE49-F238E27FC236}">
                    <a16:creationId xmlns:a16="http://schemas.microsoft.com/office/drawing/2014/main" id="{DEB005DF-BDA6-2E49-BA45-291D8C8E4B89}"/>
                  </a:ext>
                </a:extLst>
              </p:cNvPr>
              <p:cNvSpPr/>
              <p:nvPr/>
            </p:nvSpPr>
            <p:spPr>
              <a:xfrm>
                <a:off x="4987906" y="2520371"/>
                <a:ext cx="400050" cy="390525"/>
              </a:xfrm>
              <a:custGeom>
                <a:avLst/>
                <a:gdLst>
                  <a:gd name="connsiteX0" fmla="*/ 267435 w 400050"/>
                  <a:gd name="connsiteY0" fmla="*/ 5879 h 390525"/>
                  <a:gd name="connsiteX1" fmla="*/ 5879 w 400050"/>
                  <a:gd name="connsiteY1" fmla="*/ 262006 h 390525"/>
                  <a:gd name="connsiteX2" fmla="*/ 183329 w 400050"/>
                  <a:gd name="connsiteY2" fmla="*/ 388879 h 390525"/>
                  <a:gd name="connsiteX3" fmla="*/ 403643 w 400050"/>
                  <a:gd name="connsiteY3" fmla="*/ 10160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050" h="390525">
                    <a:moveTo>
                      <a:pt x="267435" y="5879"/>
                    </a:moveTo>
                    <a:lnTo>
                      <a:pt x="5879" y="262006"/>
                    </a:lnTo>
                    <a:lnTo>
                      <a:pt x="183329" y="388879"/>
                    </a:lnTo>
                    <a:lnTo>
                      <a:pt x="403643" y="101605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05">
                <a:extLst>
                  <a:ext uri="{FF2B5EF4-FFF2-40B4-BE49-F238E27FC236}">
                    <a16:creationId xmlns:a16="http://schemas.microsoft.com/office/drawing/2014/main" id="{373249C5-5A15-3843-BD03-DBD8FA6B5480}"/>
                  </a:ext>
                </a:extLst>
              </p:cNvPr>
              <p:cNvSpPr/>
              <p:nvPr/>
            </p:nvSpPr>
            <p:spPr>
              <a:xfrm>
                <a:off x="5312613" y="2434170"/>
                <a:ext cx="200025" cy="247650"/>
              </a:xfrm>
              <a:custGeom>
                <a:avLst/>
                <a:gdLst>
                  <a:gd name="connsiteX0" fmla="*/ 195617 w 200025"/>
                  <a:gd name="connsiteY0" fmla="*/ 5879 h 247650"/>
                  <a:gd name="connsiteX1" fmla="*/ 5879 w 200025"/>
                  <a:gd name="connsiteY1" fmla="*/ 24629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47650">
                    <a:moveTo>
                      <a:pt x="195617" y="5879"/>
                    </a:moveTo>
                    <a:lnTo>
                      <a:pt x="5879" y="246290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106">
                <a:extLst>
                  <a:ext uri="{FF2B5EF4-FFF2-40B4-BE49-F238E27FC236}">
                    <a16:creationId xmlns:a16="http://schemas.microsoft.com/office/drawing/2014/main" id="{E7031B99-E648-BE41-A7B5-6CD8775717DC}"/>
                  </a:ext>
                </a:extLst>
              </p:cNvPr>
              <p:cNvSpPr/>
              <p:nvPr/>
            </p:nvSpPr>
            <p:spPr>
              <a:xfrm>
                <a:off x="6671449" y="2434170"/>
                <a:ext cx="200025" cy="247650"/>
              </a:xfrm>
              <a:custGeom>
                <a:avLst/>
                <a:gdLst>
                  <a:gd name="connsiteX0" fmla="*/ 5879 w 200025"/>
                  <a:gd name="connsiteY0" fmla="*/ 5879 h 247650"/>
                  <a:gd name="connsiteX1" fmla="*/ 199903 w 200025"/>
                  <a:gd name="connsiteY1" fmla="*/ 24629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47650">
                    <a:moveTo>
                      <a:pt x="5879" y="5879"/>
                    </a:moveTo>
                    <a:lnTo>
                      <a:pt x="199903" y="246290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107">
                <a:extLst>
                  <a:ext uri="{FF2B5EF4-FFF2-40B4-BE49-F238E27FC236}">
                    <a16:creationId xmlns:a16="http://schemas.microsoft.com/office/drawing/2014/main" id="{AE2D356A-2EFE-534B-9AFA-A77264C031E6}"/>
                  </a:ext>
                </a:extLst>
              </p:cNvPr>
              <p:cNvSpPr/>
              <p:nvPr/>
            </p:nvSpPr>
            <p:spPr>
              <a:xfrm>
                <a:off x="5250214" y="2434922"/>
                <a:ext cx="1676400" cy="190500"/>
              </a:xfrm>
              <a:custGeom>
                <a:avLst/>
                <a:gdLst>
                  <a:gd name="connsiteX0" fmla="*/ 5126 w 1676400"/>
                  <a:gd name="connsiteY0" fmla="*/ 91328 h 190500"/>
                  <a:gd name="connsiteX1" fmla="*/ 258015 w 1676400"/>
                  <a:gd name="connsiteY1" fmla="*/ 5126 h 190500"/>
                  <a:gd name="connsiteX2" fmla="*/ 1427114 w 1676400"/>
                  <a:gd name="connsiteY2" fmla="*/ 5126 h 190500"/>
                  <a:gd name="connsiteX3" fmla="*/ 1678097 w 1676400"/>
                  <a:gd name="connsiteY3" fmla="*/ 94185 h 190500"/>
                  <a:gd name="connsiteX4" fmla="*/ 1542080 w 1676400"/>
                  <a:gd name="connsiteY4" fmla="*/ 187054 h 190500"/>
                  <a:gd name="connsiteX5" fmla="*/ 140667 w 1676400"/>
                  <a:gd name="connsiteY5" fmla="*/ 18705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400" h="190500">
                    <a:moveTo>
                      <a:pt x="5126" y="91328"/>
                    </a:moveTo>
                    <a:lnTo>
                      <a:pt x="258015" y="5126"/>
                    </a:lnTo>
                    <a:lnTo>
                      <a:pt x="1427114" y="5126"/>
                    </a:lnTo>
                    <a:lnTo>
                      <a:pt x="1678097" y="94185"/>
                    </a:lnTo>
                    <a:lnTo>
                      <a:pt x="1542080" y="187054"/>
                    </a:lnTo>
                    <a:lnTo>
                      <a:pt x="140667" y="18705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108">
                <a:extLst>
                  <a:ext uri="{FF2B5EF4-FFF2-40B4-BE49-F238E27FC236}">
                    <a16:creationId xmlns:a16="http://schemas.microsoft.com/office/drawing/2014/main" id="{B5861847-F312-6D40-9550-B46E126F4F8D}"/>
                  </a:ext>
                </a:extLst>
              </p:cNvPr>
              <p:cNvSpPr/>
              <p:nvPr/>
            </p:nvSpPr>
            <p:spPr>
              <a:xfrm>
                <a:off x="5165356" y="2616097"/>
                <a:ext cx="1857375" cy="295275"/>
              </a:xfrm>
              <a:custGeom>
                <a:avLst/>
                <a:gdLst>
                  <a:gd name="connsiteX0" fmla="*/ 5879 w 1857375"/>
                  <a:gd name="connsiteY0" fmla="*/ 293153 h 295275"/>
                  <a:gd name="connsiteX1" fmla="*/ 1852681 w 1857375"/>
                  <a:gd name="connsiteY1" fmla="*/ 293153 h 295275"/>
                  <a:gd name="connsiteX2" fmla="*/ 1626938 w 1857375"/>
                  <a:gd name="connsiteY2" fmla="*/ 5879 h 295275"/>
                  <a:gd name="connsiteX3" fmla="*/ 226192 w 1857375"/>
                  <a:gd name="connsiteY3" fmla="*/ 5879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375" h="295275">
                    <a:moveTo>
                      <a:pt x="5879" y="293153"/>
                    </a:moveTo>
                    <a:lnTo>
                      <a:pt x="1852681" y="293153"/>
                    </a:lnTo>
                    <a:lnTo>
                      <a:pt x="1626938" y="5879"/>
                    </a:lnTo>
                    <a:lnTo>
                      <a:pt x="226192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29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109">
                <a:extLst>
                  <a:ext uri="{FF2B5EF4-FFF2-40B4-BE49-F238E27FC236}">
                    <a16:creationId xmlns:a16="http://schemas.microsoft.com/office/drawing/2014/main" id="{A2499F8F-0CE5-C440-93A9-7EE193AA05D7}"/>
                  </a:ext>
                </a:extLst>
              </p:cNvPr>
              <p:cNvSpPr/>
              <p:nvPr/>
            </p:nvSpPr>
            <p:spPr>
              <a:xfrm>
                <a:off x="6786416" y="2523228"/>
                <a:ext cx="409575" cy="390525"/>
              </a:xfrm>
              <a:custGeom>
                <a:avLst/>
                <a:gdLst>
                  <a:gd name="connsiteX0" fmla="*/ 141896 w 409575"/>
                  <a:gd name="connsiteY0" fmla="*/ 5879 h 390525"/>
                  <a:gd name="connsiteX1" fmla="*/ 409167 w 409575"/>
                  <a:gd name="connsiteY1" fmla="*/ 263435 h 390525"/>
                  <a:gd name="connsiteX2" fmla="*/ 231621 w 409575"/>
                  <a:gd name="connsiteY2" fmla="*/ 386021 h 390525"/>
                  <a:gd name="connsiteX3" fmla="*/ 5879 w 409575"/>
                  <a:gd name="connsiteY3" fmla="*/ 98747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390525">
                    <a:moveTo>
                      <a:pt x="141896" y="5879"/>
                    </a:moveTo>
                    <a:lnTo>
                      <a:pt x="409167" y="263435"/>
                    </a:lnTo>
                    <a:lnTo>
                      <a:pt x="231621" y="386021"/>
                    </a:lnTo>
                    <a:lnTo>
                      <a:pt x="5879" y="98747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F55DCB-57CE-6A40-BD12-10F6CEFA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3973284" y="2872914"/>
              <a:ext cx="1040453" cy="20463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ABD01B0-0451-8546-98C7-575B7FEA7E7D}"/>
                </a:ext>
              </a:extLst>
            </p:cNvPr>
            <p:cNvGrpSpPr/>
            <p:nvPr/>
          </p:nvGrpSpPr>
          <p:grpSpPr>
            <a:xfrm>
              <a:off x="3373445" y="2050657"/>
              <a:ext cx="2098800" cy="673097"/>
              <a:chOff x="5255827" y="3212714"/>
              <a:chExt cx="1679162" cy="425757"/>
            </a:xfrm>
          </p:grpSpPr>
          <p:sp>
            <p:nvSpPr>
              <p:cNvPr id="27" name="Freeform: Shape 112">
                <a:extLst>
                  <a:ext uri="{FF2B5EF4-FFF2-40B4-BE49-F238E27FC236}">
                    <a16:creationId xmlns:a16="http://schemas.microsoft.com/office/drawing/2014/main" id="{69D47970-A612-4C45-A1B9-3A983BBF14CE}"/>
                  </a:ext>
                </a:extLst>
              </p:cNvPr>
              <p:cNvSpPr/>
              <p:nvPr/>
            </p:nvSpPr>
            <p:spPr>
              <a:xfrm>
                <a:off x="5256579" y="3447971"/>
                <a:ext cx="1676400" cy="190500"/>
              </a:xfrm>
              <a:custGeom>
                <a:avLst/>
                <a:gdLst>
                  <a:gd name="connsiteX0" fmla="*/ 5126 w 1676400"/>
                  <a:gd name="connsiteY0" fmla="*/ 91328 h 190500"/>
                  <a:gd name="connsiteX1" fmla="*/ 258015 w 1676400"/>
                  <a:gd name="connsiteY1" fmla="*/ 5126 h 190500"/>
                  <a:gd name="connsiteX2" fmla="*/ 1427114 w 1676400"/>
                  <a:gd name="connsiteY2" fmla="*/ 5126 h 190500"/>
                  <a:gd name="connsiteX3" fmla="*/ 1678193 w 1676400"/>
                  <a:gd name="connsiteY3" fmla="*/ 94185 h 190500"/>
                  <a:gd name="connsiteX4" fmla="*/ 1542080 w 1676400"/>
                  <a:gd name="connsiteY4" fmla="*/ 187054 h 190500"/>
                  <a:gd name="connsiteX5" fmla="*/ 140762 w 1676400"/>
                  <a:gd name="connsiteY5" fmla="*/ 18705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400" h="190500">
                    <a:moveTo>
                      <a:pt x="5126" y="91328"/>
                    </a:moveTo>
                    <a:lnTo>
                      <a:pt x="258015" y="5126"/>
                    </a:lnTo>
                    <a:lnTo>
                      <a:pt x="1427114" y="5126"/>
                    </a:lnTo>
                    <a:lnTo>
                      <a:pt x="1678193" y="94185"/>
                    </a:lnTo>
                    <a:lnTo>
                      <a:pt x="1542080" y="187054"/>
                    </a:lnTo>
                    <a:lnTo>
                      <a:pt x="140762" y="18705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113">
                <a:extLst>
                  <a:ext uri="{FF2B5EF4-FFF2-40B4-BE49-F238E27FC236}">
                    <a16:creationId xmlns:a16="http://schemas.microsoft.com/office/drawing/2014/main" id="{AB65A144-EF80-1D4B-BF04-0B351C2AB523}"/>
                  </a:ext>
                </a:extLst>
              </p:cNvPr>
              <p:cNvSpPr/>
              <p:nvPr/>
            </p:nvSpPr>
            <p:spPr>
              <a:xfrm>
                <a:off x="5255827" y="3283294"/>
                <a:ext cx="361950" cy="352425"/>
              </a:xfrm>
              <a:custGeom>
                <a:avLst/>
                <a:gdLst>
                  <a:gd name="connsiteX0" fmla="*/ 268388 w 361950"/>
                  <a:gd name="connsiteY0" fmla="*/ 5879 h 352425"/>
                  <a:gd name="connsiteX1" fmla="*/ 5879 w 361950"/>
                  <a:gd name="connsiteY1" fmla="*/ 256005 h 352425"/>
                  <a:gd name="connsiteX2" fmla="*/ 141515 w 361950"/>
                  <a:gd name="connsiteY2" fmla="*/ 351731 h 352425"/>
                  <a:gd name="connsiteX3" fmla="*/ 363352 w 361950"/>
                  <a:gd name="connsiteY3" fmla="*/ 70363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52425">
                    <a:moveTo>
                      <a:pt x="268388" y="5879"/>
                    </a:moveTo>
                    <a:lnTo>
                      <a:pt x="5879" y="256005"/>
                    </a:lnTo>
                    <a:lnTo>
                      <a:pt x="141515" y="351731"/>
                    </a:lnTo>
                    <a:lnTo>
                      <a:pt x="363352" y="70363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114">
                <a:extLst>
                  <a:ext uri="{FF2B5EF4-FFF2-40B4-BE49-F238E27FC236}">
                    <a16:creationId xmlns:a16="http://schemas.microsoft.com/office/drawing/2014/main" id="{39ED8FB8-CE23-BC4F-B4D0-8BE64F6D41FD}"/>
                  </a:ext>
                </a:extLst>
              </p:cNvPr>
              <p:cNvSpPr/>
              <p:nvPr/>
            </p:nvSpPr>
            <p:spPr>
              <a:xfrm>
                <a:off x="5508715" y="3212714"/>
                <a:ext cx="200025" cy="238125"/>
              </a:xfrm>
              <a:custGeom>
                <a:avLst/>
                <a:gdLst>
                  <a:gd name="connsiteX0" fmla="*/ 198474 w 200025"/>
                  <a:gd name="connsiteY0" fmla="*/ 5879 h 238125"/>
                  <a:gd name="connsiteX1" fmla="*/ 5879 w 200025"/>
                  <a:gd name="connsiteY1" fmla="*/ 24038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38125">
                    <a:moveTo>
                      <a:pt x="198474" y="5879"/>
                    </a:moveTo>
                    <a:lnTo>
                      <a:pt x="5879" y="24038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115">
                <a:extLst>
                  <a:ext uri="{FF2B5EF4-FFF2-40B4-BE49-F238E27FC236}">
                    <a16:creationId xmlns:a16="http://schemas.microsoft.com/office/drawing/2014/main" id="{8120D48C-9E8B-684B-A79B-4924C735A1D9}"/>
                  </a:ext>
                </a:extLst>
              </p:cNvPr>
              <p:cNvSpPr/>
              <p:nvPr/>
            </p:nvSpPr>
            <p:spPr>
              <a:xfrm>
                <a:off x="6498553" y="3212714"/>
                <a:ext cx="190500" cy="238125"/>
              </a:xfrm>
              <a:custGeom>
                <a:avLst/>
                <a:gdLst>
                  <a:gd name="connsiteX0" fmla="*/ 5879 w 190500"/>
                  <a:gd name="connsiteY0" fmla="*/ 5879 h 238125"/>
                  <a:gd name="connsiteX1" fmla="*/ 185139 w 190500"/>
                  <a:gd name="connsiteY1" fmla="*/ 24038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238125">
                    <a:moveTo>
                      <a:pt x="5879" y="5879"/>
                    </a:moveTo>
                    <a:lnTo>
                      <a:pt x="185139" y="24038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16">
                <a:extLst>
                  <a:ext uri="{FF2B5EF4-FFF2-40B4-BE49-F238E27FC236}">
                    <a16:creationId xmlns:a16="http://schemas.microsoft.com/office/drawing/2014/main" id="{5186ABF2-2441-A04A-B1C0-DF830401DFF6}"/>
                  </a:ext>
                </a:extLst>
              </p:cNvPr>
              <p:cNvSpPr/>
              <p:nvPr/>
            </p:nvSpPr>
            <p:spPr>
              <a:xfrm>
                <a:off x="5519481" y="3213859"/>
                <a:ext cx="1162050" cy="142875"/>
              </a:xfrm>
              <a:custGeom>
                <a:avLst/>
                <a:gdLst>
                  <a:gd name="connsiteX0" fmla="*/ 4733 w 1162050"/>
                  <a:gd name="connsiteY0" fmla="*/ 75314 h 142875"/>
                  <a:gd name="connsiteX1" fmla="*/ 187709 w 1162050"/>
                  <a:gd name="connsiteY1" fmla="*/ 4733 h 142875"/>
                  <a:gd name="connsiteX2" fmla="*/ 984951 w 1162050"/>
                  <a:gd name="connsiteY2" fmla="*/ 4733 h 142875"/>
                  <a:gd name="connsiteX3" fmla="*/ 1164783 w 1162050"/>
                  <a:gd name="connsiteY3" fmla="*/ 76742 h 142875"/>
                  <a:gd name="connsiteX4" fmla="*/ 1068962 w 1162050"/>
                  <a:gd name="connsiteY4" fmla="*/ 139798 h 142875"/>
                  <a:gd name="connsiteX5" fmla="*/ 99698 w 1162050"/>
                  <a:gd name="connsiteY5" fmla="*/ 13979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050" h="142875">
                    <a:moveTo>
                      <a:pt x="4733" y="75314"/>
                    </a:moveTo>
                    <a:lnTo>
                      <a:pt x="187709" y="4733"/>
                    </a:lnTo>
                    <a:lnTo>
                      <a:pt x="984951" y="4733"/>
                    </a:lnTo>
                    <a:lnTo>
                      <a:pt x="1164783" y="76742"/>
                    </a:lnTo>
                    <a:lnTo>
                      <a:pt x="1068962" y="139798"/>
                    </a:lnTo>
                    <a:lnTo>
                      <a:pt x="99698" y="13979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17">
                <a:extLst>
                  <a:ext uri="{FF2B5EF4-FFF2-40B4-BE49-F238E27FC236}">
                    <a16:creationId xmlns:a16="http://schemas.microsoft.com/office/drawing/2014/main" id="{0D8ECD0E-713B-A846-849C-68098D0B328C}"/>
                  </a:ext>
                </a:extLst>
              </p:cNvPr>
              <p:cNvSpPr/>
              <p:nvPr/>
            </p:nvSpPr>
            <p:spPr>
              <a:xfrm>
                <a:off x="5392129" y="3347778"/>
                <a:ext cx="1409700" cy="285750"/>
              </a:xfrm>
              <a:custGeom>
                <a:avLst/>
                <a:gdLst>
                  <a:gd name="connsiteX0" fmla="*/ 1406530 w 1409700"/>
                  <a:gd name="connsiteY0" fmla="*/ 287247 h 285750"/>
                  <a:gd name="connsiteX1" fmla="*/ 5879 w 1409700"/>
                  <a:gd name="connsiteY1" fmla="*/ 287247 h 285750"/>
                  <a:gd name="connsiteX2" fmla="*/ 227049 w 1409700"/>
                  <a:gd name="connsiteY2" fmla="*/ 5879 h 285750"/>
                  <a:gd name="connsiteX3" fmla="*/ 1196313 w 1409700"/>
                  <a:gd name="connsiteY3" fmla="*/ 5879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00" h="285750">
                    <a:moveTo>
                      <a:pt x="1406530" y="287247"/>
                    </a:moveTo>
                    <a:lnTo>
                      <a:pt x="5879" y="287247"/>
                    </a:lnTo>
                    <a:lnTo>
                      <a:pt x="227049" y="5879"/>
                    </a:lnTo>
                    <a:lnTo>
                      <a:pt x="1196313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31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18">
                <a:extLst>
                  <a:ext uri="{FF2B5EF4-FFF2-40B4-BE49-F238E27FC236}">
                    <a16:creationId xmlns:a16="http://schemas.microsoft.com/office/drawing/2014/main" id="{2FE361C1-AC44-3E46-9262-1EE409AA72F2}"/>
                  </a:ext>
                </a:extLst>
              </p:cNvPr>
              <p:cNvSpPr/>
              <p:nvPr/>
            </p:nvSpPr>
            <p:spPr>
              <a:xfrm>
                <a:off x="6582564" y="3284723"/>
                <a:ext cx="352425" cy="352425"/>
              </a:xfrm>
              <a:custGeom>
                <a:avLst/>
                <a:gdLst>
                  <a:gd name="connsiteX0" fmla="*/ 101700 w 352425"/>
                  <a:gd name="connsiteY0" fmla="*/ 5879 h 352425"/>
                  <a:gd name="connsiteX1" fmla="*/ 352208 w 352425"/>
                  <a:gd name="connsiteY1" fmla="*/ 257434 h 352425"/>
                  <a:gd name="connsiteX2" fmla="*/ 216095 w 352425"/>
                  <a:gd name="connsiteY2" fmla="*/ 350303 h 352425"/>
                  <a:gd name="connsiteX3" fmla="*/ 5879 w 352425"/>
                  <a:gd name="connsiteY3" fmla="*/ 68934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25" h="352425">
                    <a:moveTo>
                      <a:pt x="101700" y="5879"/>
                    </a:moveTo>
                    <a:lnTo>
                      <a:pt x="352208" y="257434"/>
                    </a:lnTo>
                    <a:lnTo>
                      <a:pt x="216095" y="350303"/>
                    </a:lnTo>
                    <a:lnTo>
                      <a:pt x="5879" y="6893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66B089-7C5C-2F4E-94BB-1A8008F96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4273053" y="2415639"/>
              <a:ext cx="308715" cy="20323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708187-8FBC-7F4F-B4C4-868C56967576}"/>
                </a:ext>
              </a:extLst>
            </p:cNvPr>
            <p:cNvGrpSpPr/>
            <p:nvPr/>
          </p:nvGrpSpPr>
          <p:grpSpPr>
            <a:xfrm>
              <a:off x="3695900" y="1779694"/>
              <a:ext cx="1453889" cy="499026"/>
              <a:chOff x="5508239" y="3698877"/>
              <a:chExt cx="1163195" cy="315651"/>
            </a:xfrm>
          </p:grpSpPr>
          <p:sp>
            <p:nvSpPr>
              <p:cNvPr id="22" name="Freeform: Shape 121">
                <a:extLst>
                  <a:ext uri="{FF2B5EF4-FFF2-40B4-BE49-F238E27FC236}">
                    <a16:creationId xmlns:a16="http://schemas.microsoft.com/office/drawing/2014/main" id="{5DC15C67-9B60-1B46-A4D1-C865229C87A5}"/>
                  </a:ext>
                </a:extLst>
              </p:cNvPr>
              <p:cNvSpPr/>
              <p:nvPr/>
            </p:nvSpPr>
            <p:spPr>
              <a:xfrm>
                <a:off x="5509384" y="3871179"/>
                <a:ext cx="1162050" cy="142875"/>
              </a:xfrm>
              <a:custGeom>
                <a:avLst/>
                <a:gdLst>
                  <a:gd name="connsiteX0" fmla="*/ 4733 w 1162050"/>
                  <a:gd name="connsiteY0" fmla="*/ 75218 h 142875"/>
                  <a:gd name="connsiteX1" fmla="*/ 187709 w 1162050"/>
                  <a:gd name="connsiteY1" fmla="*/ 4733 h 142875"/>
                  <a:gd name="connsiteX2" fmla="*/ 984951 w 1162050"/>
                  <a:gd name="connsiteY2" fmla="*/ 4733 h 142875"/>
                  <a:gd name="connsiteX3" fmla="*/ 1164879 w 1162050"/>
                  <a:gd name="connsiteY3" fmla="*/ 76647 h 142875"/>
                  <a:gd name="connsiteX4" fmla="*/ 1069057 w 1162050"/>
                  <a:gd name="connsiteY4" fmla="*/ 139798 h 142875"/>
                  <a:gd name="connsiteX5" fmla="*/ 99698 w 1162050"/>
                  <a:gd name="connsiteY5" fmla="*/ 13979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050" h="142875">
                    <a:moveTo>
                      <a:pt x="4733" y="75218"/>
                    </a:moveTo>
                    <a:lnTo>
                      <a:pt x="187709" y="4733"/>
                    </a:lnTo>
                    <a:lnTo>
                      <a:pt x="984951" y="4733"/>
                    </a:lnTo>
                    <a:lnTo>
                      <a:pt x="1164879" y="76647"/>
                    </a:lnTo>
                    <a:lnTo>
                      <a:pt x="1069057" y="139798"/>
                    </a:lnTo>
                    <a:lnTo>
                      <a:pt x="99698" y="13979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122">
                <a:extLst>
                  <a:ext uri="{FF2B5EF4-FFF2-40B4-BE49-F238E27FC236}">
                    <a16:creationId xmlns:a16="http://schemas.microsoft.com/office/drawing/2014/main" id="{A54928C2-E014-7048-9C8C-4562AA237796}"/>
                  </a:ext>
                </a:extLst>
              </p:cNvPr>
              <p:cNvSpPr/>
              <p:nvPr/>
            </p:nvSpPr>
            <p:spPr>
              <a:xfrm>
                <a:off x="5508239" y="3752495"/>
                <a:ext cx="266700" cy="257175"/>
              </a:xfrm>
              <a:custGeom>
                <a:avLst/>
                <a:gdLst>
                  <a:gd name="connsiteX0" fmla="*/ 197045 w 266700"/>
                  <a:gd name="connsiteY0" fmla="*/ 5879 h 257175"/>
                  <a:gd name="connsiteX1" fmla="*/ 5879 w 266700"/>
                  <a:gd name="connsiteY1" fmla="*/ 193902 h 257175"/>
                  <a:gd name="connsiteX2" fmla="*/ 100843 w 266700"/>
                  <a:gd name="connsiteY2" fmla="*/ 258482 h 257175"/>
                  <a:gd name="connsiteX3" fmla="*/ 261530 w 266700"/>
                  <a:gd name="connsiteY3" fmla="*/ 39311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57175">
                    <a:moveTo>
                      <a:pt x="197045" y="5879"/>
                    </a:moveTo>
                    <a:lnTo>
                      <a:pt x="5879" y="193902"/>
                    </a:lnTo>
                    <a:lnTo>
                      <a:pt x="100843" y="258482"/>
                    </a:lnTo>
                    <a:lnTo>
                      <a:pt x="261530" y="3931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123">
                <a:extLst>
                  <a:ext uri="{FF2B5EF4-FFF2-40B4-BE49-F238E27FC236}">
                    <a16:creationId xmlns:a16="http://schemas.microsoft.com/office/drawing/2014/main" id="{3B39BA21-63A0-EE44-BCC9-8F40832616D9}"/>
                  </a:ext>
                </a:extLst>
              </p:cNvPr>
              <p:cNvSpPr/>
              <p:nvPr/>
            </p:nvSpPr>
            <p:spPr>
              <a:xfrm>
                <a:off x="5700651" y="3698877"/>
                <a:ext cx="771525" cy="95250"/>
              </a:xfrm>
              <a:custGeom>
                <a:avLst/>
                <a:gdLst>
                  <a:gd name="connsiteX0" fmla="*/ 4633 w 771525"/>
                  <a:gd name="connsiteY0" fmla="*/ 59497 h 95250"/>
                  <a:gd name="connsiteX1" fmla="*/ 137793 w 771525"/>
                  <a:gd name="connsiteY1" fmla="*/ 4633 h 95250"/>
                  <a:gd name="connsiteX2" fmla="*/ 646809 w 771525"/>
                  <a:gd name="connsiteY2" fmla="*/ 4633 h 95250"/>
                  <a:gd name="connsiteX3" fmla="*/ 775206 w 771525"/>
                  <a:gd name="connsiteY3" fmla="*/ 59497 h 95250"/>
                  <a:gd name="connsiteX4" fmla="*/ 709293 w 771525"/>
                  <a:gd name="connsiteY4" fmla="*/ 92930 h 95250"/>
                  <a:gd name="connsiteX5" fmla="*/ 69118 w 771525"/>
                  <a:gd name="connsiteY5" fmla="*/ 9293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1525" h="95250">
                    <a:moveTo>
                      <a:pt x="4633" y="59497"/>
                    </a:moveTo>
                    <a:lnTo>
                      <a:pt x="137793" y="4633"/>
                    </a:lnTo>
                    <a:lnTo>
                      <a:pt x="646809" y="4633"/>
                    </a:lnTo>
                    <a:lnTo>
                      <a:pt x="775206" y="59497"/>
                    </a:lnTo>
                    <a:lnTo>
                      <a:pt x="709293" y="92930"/>
                    </a:lnTo>
                    <a:lnTo>
                      <a:pt x="69118" y="9293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124">
                <a:extLst>
                  <a:ext uri="{FF2B5EF4-FFF2-40B4-BE49-F238E27FC236}">
                    <a16:creationId xmlns:a16="http://schemas.microsoft.com/office/drawing/2014/main" id="{86E804B8-8926-6549-9F11-AFA56C665228}"/>
                  </a:ext>
                </a:extLst>
              </p:cNvPr>
              <p:cNvSpPr/>
              <p:nvPr/>
            </p:nvSpPr>
            <p:spPr>
              <a:xfrm>
                <a:off x="6404065" y="3752495"/>
                <a:ext cx="266700" cy="257175"/>
              </a:xfrm>
              <a:custGeom>
                <a:avLst/>
                <a:gdLst>
                  <a:gd name="connsiteX0" fmla="*/ 174376 w 266700"/>
                  <a:gd name="connsiteY0" fmla="*/ 258482 h 257175"/>
                  <a:gd name="connsiteX1" fmla="*/ 270197 w 266700"/>
                  <a:gd name="connsiteY1" fmla="*/ 195331 h 257175"/>
                  <a:gd name="connsiteX2" fmla="*/ 71792 w 266700"/>
                  <a:gd name="connsiteY2" fmla="*/ 5879 h 257175"/>
                  <a:gd name="connsiteX3" fmla="*/ 5879 w 266700"/>
                  <a:gd name="connsiteY3" fmla="*/ 39311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57175">
                    <a:moveTo>
                      <a:pt x="174376" y="258482"/>
                    </a:moveTo>
                    <a:lnTo>
                      <a:pt x="270197" y="195331"/>
                    </a:lnTo>
                    <a:lnTo>
                      <a:pt x="71792" y="5879"/>
                    </a:lnTo>
                    <a:lnTo>
                      <a:pt x="5879" y="3931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125">
                <a:extLst>
                  <a:ext uri="{FF2B5EF4-FFF2-40B4-BE49-F238E27FC236}">
                    <a16:creationId xmlns:a16="http://schemas.microsoft.com/office/drawing/2014/main" id="{131AE1FA-3D73-1646-9044-C9039FFD3BC4}"/>
                  </a:ext>
                </a:extLst>
              </p:cNvPr>
              <p:cNvSpPr/>
              <p:nvPr/>
            </p:nvSpPr>
            <p:spPr>
              <a:xfrm>
                <a:off x="5603203" y="3785928"/>
                <a:ext cx="981075" cy="228600"/>
              </a:xfrm>
              <a:custGeom>
                <a:avLst/>
                <a:gdLst>
                  <a:gd name="connsiteX0" fmla="*/ 5879 w 981075"/>
                  <a:gd name="connsiteY0" fmla="*/ 225049 h 228600"/>
                  <a:gd name="connsiteX1" fmla="*/ 975238 w 981075"/>
                  <a:gd name="connsiteY1" fmla="*/ 225049 h 228600"/>
                  <a:gd name="connsiteX2" fmla="*/ 806741 w 981075"/>
                  <a:gd name="connsiteY2" fmla="*/ 5879 h 228600"/>
                  <a:gd name="connsiteX3" fmla="*/ 166565 w 981075"/>
                  <a:gd name="connsiteY3" fmla="*/ 587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1075" h="228600">
                    <a:moveTo>
                      <a:pt x="5879" y="225049"/>
                    </a:moveTo>
                    <a:lnTo>
                      <a:pt x="975238" y="225049"/>
                    </a:lnTo>
                    <a:lnTo>
                      <a:pt x="806741" y="5879"/>
                    </a:lnTo>
                    <a:lnTo>
                      <a:pt x="166565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39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 Clear Light" panose="020B0404020203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8CBDEC-DEF5-4E4E-B23D-FEC7567B6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</a:blip>
            <a:srcRect b="19590"/>
            <a:stretch/>
          </p:blipFill>
          <p:spPr>
            <a:xfrm>
              <a:off x="3998540" y="2051674"/>
              <a:ext cx="898907" cy="144271"/>
            </a:xfrm>
            <a:prstGeom prst="rect">
              <a:avLst/>
            </a:prstGeom>
          </p:spPr>
        </p:pic>
        <p:sp>
          <p:nvSpPr>
            <p:cNvPr id="17" name="Freeform: Shape 127">
              <a:extLst>
                <a:ext uri="{FF2B5EF4-FFF2-40B4-BE49-F238E27FC236}">
                  <a16:creationId xmlns:a16="http://schemas.microsoft.com/office/drawing/2014/main" id="{10D032E3-4293-E845-A907-F7A86FB876AA}"/>
                </a:ext>
              </a:extLst>
            </p:cNvPr>
            <p:cNvSpPr/>
            <p:nvPr/>
          </p:nvSpPr>
          <p:spPr>
            <a:xfrm>
              <a:off x="3939852" y="1779694"/>
              <a:ext cx="964337" cy="150584"/>
            </a:xfrm>
            <a:custGeom>
              <a:avLst/>
              <a:gdLst>
                <a:gd name="connsiteX0" fmla="*/ 4633 w 771525"/>
                <a:gd name="connsiteY0" fmla="*/ 59497 h 95250"/>
                <a:gd name="connsiteX1" fmla="*/ 137888 w 771525"/>
                <a:gd name="connsiteY1" fmla="*/ 4633 h 95250"/>
                <a:gd name="connsiteX2" fmla="*/ 646904 w 771525"/>
                <a:gd name="connsiteY2" fmla="*/ 4633 h 95250"/>
                <a:gd name="connsiteX3" fmla="*/ 775206 w 771525"/>
                <a:gd name="connsiteY3" fmla="*/ 59497 h 95250"/>
                <a:gd name="connsiteX4" fmla="*/ 709388 w 771525"/>
                <a:gd name="connsiteY4" fmla="*/ 92930 h 95250"/>
                <a:gd name="connsiteX5" fmla="*/ 69213 w 771525"/>
                <a:gd name="connsiteY5" fmla="*/ 929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25" h="95250">
                  <a:moveTo>
                    <a:pt x="4633" y="59497"/>
                  </a:moveTo>
                  <a:lnTo>
                    <a:pt x="137888" y="4633"/>
                  </a:lnTo>
                  <a:lnTo>
                    <a:pt x="646904" y="4633"/>
                  </a:lnTo>
                  <a:lnTo>
                    <a:pt x="775206" y="59497"/>
                  </a:lnTo>
                  <a:lnTo>
                    <a:pt x="709388" y="92930"/>
                  </a:lnTo>
                  <a:lnTo>
                    <a:pt x="69213" y="92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Light" panose="020B0404020203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: Shape 128">
              <a:extLst>
                <a:ext uri="{FF2B5EF4-FFF2-40B4-BE49-F238E27FC236}">
                  <a16:creationId xmlns:a16="http://schemas.microsoft.com/office/drawing/2014/main" id="{40AF593E-BBF4-E944-8771-E125B90824B3}"/>
                </a:ext>
              </a:extLst>
            </p:cNvPr>
            <p:cNvSpPr/>
            <p:nvPr/>
          </p:nvSpPr>
          <p:spPr>
            <a:xfrm>
              <a:off x="3938296" y="1262425"/>
              <a:ext cx="488121" cy="662572"/>
            </a:xfrm>
            <a:custGeom>
              <a:avLst/>
              <a:gdLst>
                <a:gd name="connsiteX0" fmla="*/ 390689 w 390525"/>
                <a:gd name="connsiteY0" fmla="*/ 5879 h 419100"/>
                <a:gd name="connsiteX1" fmla="*/ 5879 w 390525"/>
                <a:gd name="connsiteY1" fmla="*/ 386688 h 419100"/>
                <a:gd name="connsiteX2" fmla="*/ 70458 w 390525"/>
                <a:gd name="connsiteY2" fmla="*/ 42012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419100">
                  <a:moveTo>
                    <a:pt x="390689" y="5879"/>
                  </a:moveTo>
                  <a:lnTo>
                    <a:pt x="5879" y="386688"/>
                  </a:lnTo>
                  <a:lnTo>
                    <a:pt x="70458" y="42012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Light" panose="020B0404020203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: Shape 129">
              <a:extLst>
                <a:ext uri="{FF2B5EF4-FFF2-40B4-BE49-F238E27FC236}">
                  <a16:creationId xmlns:a16="http://schemas.microsoft.com/office/drawing/2014/main" id="{C3D6A920-88EA-7545-B95D-D2C1C552F706}"/>
                </a:ext>
              </a:extLst>
            </p:cNvPr>
            <p:cNvSpPr/>
            <p:nvPr/>
          </p:nvSpPr>
          <p:spPr>
            <a:xfrm>
              <a:off x="4419273" y="1262425"/>
              <a:ext cx="488121" cy="662572"/>
            </a:xfrm>
            <a:custGeom>
              <a:avLst/>
              <a:gdLst>
                <a:gd name="connsiteX0" fmla="*/ 5879 w 390525"/>
                <a:gd name="connsiteY0" fmla="*/ 5879 h 419100"/>
                <a:gd name="connsiteX1" fmla="*/ 391641 w 390525"/>
                <a:gd name="connsiteY1" fmla="*/ 386688 h 419100"/>
                <a:gd name="connsiteX2" fmla="*/ 325823 w 390525"/>
                <a:gd name="connsiteY2" fmla="*/ 42012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419100">
                  <a:moveTo>
                    <a:pt x="5879" y="5879"/>
                  </a:moveTo>
                  <a:lnTo>
                    <a:pt x="391641" y="386688"/>
                  </a:lnTo>
                  <a:lnTo>
                    <a:pt x="325823" y="42012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Light" panose="020B0404020203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: Shape 130">
              <a:extLst>
                <a:ext uri="{FF2B5EF4-FFF2-40B4-BE49-F238E27FC236}">
                  <a16:creationId xmlns:a16="http://schemas.microsoft.com/office/drawing/2014/main" id="{9BBD4F42-734C-2244-93D5-ADB910F3D0B3}"/>
                </a:ext>
              </a:extLst>
            </p:cNvPr>
            <p:cNvSpPr/>
            <p:nvPr/>
          </p:nvSpPr>
          <p:spPr>
            <a:xfrm>
              <a:off x="4019014" y="1262425"/>
              <a:ext cx="809567" cy="662572"/>
            </a:xfrm>
            <a:custGeom>
              <a:avLst/>
              <a:gdLst>
                <a:gd name="connsiteX0" fmla="*/ 5879 w 647700"/>
                <a:gd name="connsiteY0" fmla="*/ 420121 h 419100"/>
                <a:gd name="connsiteX1" fmla="*/ 646054 w 647700"/>
                <a:gd name="connsiteY1" fmla="*/ 420121 h 419100"/>
                <a:gd name="connsiteX2" fmla="*/ 326109 w 647700"/>
                <a:gd name="connsiteY2" fmla="*/ 5879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419100">
                  <a:moveTo>
                    <a:pt x="5879" y="420121"/>
                  </a:moveTo>
                  <a:lnTo>
                    <a:pt x="646054" y="420121"/>
                  </a:lnTo>
                  <a:lnTo>
                    <a:pt x="326109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0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 Light" panose="020B0404020203020204" pitchFamily="34" charset="0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063D42E-67F6-5445-B12E-7603BADAA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4234980" y="1619590"/>
              <a:ext cx="426025" cy="348270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38E262FE-337C-E742-84CD-1F6454BD25CD}"/>
              </a:ext>
            </a:extLst>
          </p:cNvPr>
          <p:cNvSpPr/>
          <p:nvPr/>
        </p:nvSpPr>
        <p:spPr>
          <a:xfrm>
            <a:off x="5154143" y="2233730"/>
            <a:ext cx="1967709" cy="1313851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8513CB35-AE6E-2C46-B2EF-79C69E3A49C6}"/>
              </a:ext>
            </a:extLst>
          </p:cNvPr>
          <p:cNvGrpSpPr/>
          <p:nvPr/>
        </p:nvGrpSpPr>
        <p:grpSpPr>
          <a:xfrm>
            <a:off x="512969" y="1334199"/>
            <a:ext cx="4226822" cy="2176126"/>
            <a:chOff x="5911608" y="1517322"/>
            <a:chExt cx="6091478" cy="2315041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41A289E4-22CE-FF43-9CBF-E2111C7F8F97}"/>
                </a:ext>
              </a:extLst>
            </p:cNvPr>
            <p:cNvSpPr/>
            <p:nvPr/>
          </p:nvSpPr>
          <p:spPr>
            <a:xfrm>
              <a:off x="8085199" y="1814072"/>
              <a:ext cx="2109560" cy="43180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TFT channel planar / nonplanar XTOR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E0FAFE78-6727-384C-8D4C-485CDFAFE094}"/>
                </a:ext>
              </a:extLst>
            </p:cNvPr>
            <p:cNvSpPr/>
            <p:nvPr/>
          </p:nvSpPr>
          <p:spPr>
            <a:xfrm>
              <a:off x="10307512" y="1814071"/>
              <a:ext cx="1555858" cy="431803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2T [independent read write] Option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7783987-0403-6143-8F95-7A960904A1CC}"/>
                </a:ext>
              </a:extLst>
            </p:cNvPr>
            <p:cNvSpPr/>
            <p:nvPr/>
          </p:nvSpPr>
          <p:spPr>
            <a:xfrm>
              <a:off x="5911608" y="1814072"/>
              <a:ext cx="2060839" cy="431803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 channel planar / nonplanar XTOR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5871CD8-0FB0-BB4A-8DF7-DC5D323D4C10}"/>
                </a:ext>
              </a:extLst>
            </p:cNvPr>
            <p:cNvSpPr/>
            <p:nvPr/>
          </p:nvSpPr>
          <p:spPr>
            <a:xfrm>
              <a:off x="7555834" y="3108994"/>
              <a:ext cx="1309655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MRAM [STT/SOT]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FE1F5186-FCC8-CA4B-93C7-379499D98906}"/>
                </a:ext>
              </a:extLst>
            </p:cNvPr>
            <p:cNvSpPr/>
            <p:nvPr/>
          </p:nvSpPr>
          <p:spPr>
            <a:xfrm>
              <a:off x="10447228" y="3138406"/>
              <a:ext cx="1555858" cy="40095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Nanostructure change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6185127-5987-524B-A2AC-5F3BFE291D54}"/>
                </a:ext>
              </a:extLst>
            </p:cNvPr>
            <p:cNvSpPr/>
            <p:nvPr/>
          </p:nvSpPr>
          <p:spPr>
            <a:xfrm>
              <a:off x="5962635" y="3108034"/>
              <a:ext cx="1434863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High-k Capacitor 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D2E92DF-B91D-0B42-B210-A3207CA8DE98}"/>
                </a:ext>
              </a:extLst>
            </p:cNvPr>
            <p:cNvSpPr/>
            <p:nvPr/>
          </p:nvSpPr>
          <p:spPr>
            <a:xfrm>
              <a:off x="8974388" y="3138406"/>
              <a:ext cx="1294842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Ferro-capacitor</a:t>
              </a:r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CC28FFC4-6116-5D40-A31A-8C58288EB19E}"/>
                </a:ext>
              </a:extLst>
            </p:cNvPr>
            <p:cNvCxnSpPr>
              <a:cxnSpLocks/>
              <a:stCxn id="204" idx="2"/>
              <a:endCxn id="207" idx="0"/>
            </p:cNvCxnSpPr>
            <p:nvPr/>
          </p:nvCxnSpPr>
          <p:spPr>
            <a:xfrm flipH="1">
              <a:off x="6680068" y="2245874"/>
              <a:ext cx="261960" cy="86216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76D6E0AE-CDB1-334F-887E-B176B1DEFF9A}"/>
                </a:ext>
              </a:extLst>
            </p:cNvPr>
            <p:cNvCxnSpPr>
              <a:cxnSpLocks/>
              <a:stCxn id="204" idx="2"/>
              <a:endCxn id="205" idx="0"/>
            </p:cNvCxnSpPr>
            <p:nvPr/>
          </p:nvCxnSpPr>
          <p:spPr>
            <a:xfrm>
              <a:off x="6942028" y="2245874"/>
              <a:ext cx="1268634" cy="863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CEDC2B2D-8573-044B-9AE2-7AE0BEEC3286}"/>
                </a:ext>
              </a:extLst>
            </p:cNvPr>
            <p:cNvCxnSpPr>
              <a:cxnSpLocks/>
              <a:stCxn id="204" idx="2"/>
              <a:endCxn id="208" idx="0"/>
            </p:cNvCxnSpPr>
            <p:nvPr/>
          </p:nvCxnSpPr>
          <p:spPr>
            <a:xfrm>
              <a:off x="6942028" y="2245874"/>
              <a:ext cx="2679781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FB5E602D-9BB0-4F42-905B-6B3AB848447A}"/>
                </a:ext>
              </a:extLst>
            </p:cNvPr>
            <p:cNvCxnSpPr>
              <a:cxnSpLocks/>
              <a:stCxn id="204" idx="2"/>
              <a:endCxn id="206" idx="0"/>
            </p:cNvCxnSpPr>
            <p:nvPr/>
          </p:nvCxnSpPr>
          <p:spPr>
            <a:xfrm>
              <a:off x="6942028" y="2245874"/>
              <a:ext cx="4283130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878D9A50-5C26-E540-9434-43063EF96BBF}"/>
                </a:ext>
              </a:extLst>
            </p:cNvPr>
            <p:cNvCxnSpPr>
              <a:cxnSpLocks/>
              <a:stCxn id="202" idx="2"/>
              <a:endCxn id="207" idx="0"/>
            </p:cNvCxnSpPr>
            <p:nvPr/>
          </p:nvCxnSpPr>
          <p:spPr>
            <a:xfrm flipH="1">
              <a:off x="6680068" y="2245874"/>
              <a:ext cx="2459912" cy="86216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FD86303B-1675-D546-A6B7-5920952A80B9}"/>
                </a:ext>
              </a:extLst>
            </p:cNvPr>
            <p:cNvCxnSpPr>
              <a:cxnSpLocks/>
              <a:stCxn id="202" idx="2"/>
              <a:endCxn id="205" idx="0"/>
            </p:cNvCxnSpPr>
            <p:nvPr/>
          </p:nvCxnSpPr>
          <p:spPr>
            <a:xfrm flipH="1">
              <a:off x="8210662" y="2245874"/>
              <a:ext cx="929318" cy="863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76F49A5C-9C6A-B34F-8573-3BE2EA9A4241}"/>
                </a:ext>
              </a:extLst>
            </p:cNvPr>
            <p:cNvCxnSpPr>
              <a:cxnSpLocks/>
              <a:stCxn id="202" idx="2"/>
              <a:endCxn id="208" idx="0"/>
            </p:cNvCxnSpPr>
            <p:nvPr/>
          </p:nvCxnSpPr>
          <p:spPr>
            <a:xfrm>
              <a:off x="9139980" y="2245874"/>
              <a:ext cx="481829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4937D68-9479-804A-9F30-D5B591749D1C}"/>
                </a:ext>
              </a:extLst>
            </p:cNvPr>
            <p:cNvCxnSpPr>
              <a:cxnSpLocks/>
              <a:stCxn id="202" idx="2"/>
              <a:endCxn id="206" idx="0"/>
            </p:cNvCxnSpPr>
            <p:nvPr/>
          </p:nvCxnSpPr>
          <p:spPr>
            <a:xfrm>
              <a:off x="9139980" y="2245874"/>
              <a:ext cx="2085178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B5820D9-3187-2A48-BCBE-B57595A520A3}"/>
                </a:ext>
              </a:extLst>
            </p:cNvPr>
            <p:cNvCxnSpPr>
              <a:cxnSpLocks/>
              <a:stCxn id="203" idx="2"/>
              <a:endCxn id="207" idx="0"/>
            </p:cNvCxnSpPr>
            <p:nvPr/>
          </p:nvCxnSpPr>
          <p:spPr>
            <a:xfrm flipH="1">
              <a:off x="6680068" y="2245873"/>
              <a:ext cx="4405374" cy="86216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F7EA9590-E2DC-624D-A43B-8E82A278D2EC}"/>
                </a:ext>
              </a:extLst>
            </p:cNvPr>
            <p:cNvCxnSpPr>
              <a:cxnSpLocks/>
              <a:stCxn id="203" idx="2"/>
              <a:endCxn id="205" idx="0"/>
            </p:cNvCxnSpPr>
            <p:nvPr/>
          </p:nvCxnSpPr>
          <p:spPr>
            <a:xfrm flipH="1">
              <a:off x="8210662" y="2245873"/>
              <a:ext cx="2874779" cy="86312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360A1F8B-20C8-8849-A6F7-D6D6D254A428}"/>
                </a:ext>
              </a:extLst>
            </p:cNvPr>
            <p:cNvCxnSpPr>
              <a:cxnSpLocks/>
              <a:stCxn id="203" idx="2"/>
              <a:endCxn id="208" idx="0"/>
            </p:cNvCxnSpPr>
            <p:nvPr/>
          </p:nvCxnSpPr>
          <p:spPr>
            <a:xfrm flipH="1">
              <a:off x="9621809" y="2245873"/>
              <a:ext cx="1463633" cy="89253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165AB1C-F240-EE42-85CC-7F82C67B4192}"/>
                </a:ext>
              </a:extLst>
            </p:cNvPr>
            <p:cNvSpPr txBox="1"/>
            <p:nvPr/>
          </p:nvSpPr>
          <p:spPr>
            <a:xfrm>
              <a:off x="8266671" y="1517322"/>
              <a:ext cx="1790941" cy="29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Access Device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8B3605E-C80E-E248-BD65-5B15184BC9CB}"/>
                </a:ext>
              </a:extLst>
            </p:cNvPr>
            <p:cNvSpPr txBox="1"/>
            <p:nvPr/>
          </p:nvSpPr>
          <p:spPr>
            <a:xfrm>
              <a:off x="7931584" y="3537682"/>
              <a:ext cx="2094825" cy="29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Memory Element</a:t>
              </a:r>
            </a:p>
          </p:txBody>
        </p:sp>
      </p:grpSp>
      <p:sp>
        <p:nvSpPr>
          <p:cNvPr id="245" name="Oval 244">
            <a:extLst>
              <a:ext uri="{FF2B5EF4-FFF2-40B4-BE49-F238E27FC236}">
                <a16:creationId xmlns:a16="http://schemas.microsoft.com/office/drawing/2014/main" id="{B9FE738B-C55E-3D4B-A894-0557FF5A3353}"/>
              </a:ext>
            </a:extLst>
          </p:cNvPr>
          <p:cNvSpPr/>
          <p:nvPr/>
        </p:nvSpPr>
        <p:spPr>
          <a:xfrm>
            <a:off x="5046215" y="4159470"/>
            <a:ext cx="2175952" cy="1434219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C47EEFF1-02A2-0F47-A800-C87134BDB4E7}"/>
              </a:ext>
            </a:extLst>
          </p:cNvPr>
          <p:cNvGrpSpPr/>
          <p:nvPr/>
        </p:nvGrpSpPr>
        <p:grpSpPr>
          <a:xfrm>
            <a:off x="7304486" y="1297108"/>
            <a:ext cx="4573235" cy="2211498"/>
            <a:chOff x="7402459" y="1068508"/>
            <a:chExt cx="4573235" cy="2211498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4A5BF374-5EAC-5644-8A40-C12E58C46F10}"/>
                </a:ext>
              </a:extLst>
            </p:cNvPr>
            <p:cNvSpPr/>
            <p:nvPr/>
          </p:nvSpPr>
          <p:spPr>
            <a:xfrm>
              <a:off x="9123969" y="2564557"/>
              <a:ext cx="1647368" cy="355416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Resistance Change ReRAM[1D, 2D], PCM [3D] 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BEBAD22-4E96-E643-BB85-1CEA8B5C3C54}"/>
                </a:ext>
              </a:extLst>
            </p:cNvPr>
            <p:cNvSpPr/>
            <p:nvPr/>
          </p:nvSpPr>
          <p:spPr>
            <a:xfrm>
              <a:off x="10896926" y="2564557"/>
              <a:ext cx="1078768" cy="355416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Ferroelectrics 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2E852103-81DD-2349-8813-F65877C40DEE}"/>
                </a:ext>
              </a:extLst>
            </p:cNvPr>
            <p:cNvSpPr/>
            <p:nvPr/>
          </p:nvSpPr>
          <p:spPr>
            <a:xfrm>
              <a:off x="7402459" y="2564557"/>
              <a:ext cx="1647368" cy="355416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Magnetic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[MRAM, STT(SOT)MRAM]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2BE4519-4DB5-694A-85B6-6DF2F9FB81E0}"/>
                </a:ext>
              </a:extLst>
            </p:cNvPr>
            <p:cNvSpPr/>
            <p:nvPr/>
          </p:nvSpPr>
          <p:spPr>
            <a:xfrm>
              <a:off x="8861384" y="1386109"/>
              <a:ext cx="842705" cy="35541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Volatile filament</a:t>
              </a: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EE60A04F-D3CB-3A48-B10E-7A2B285213CA}"/>
                </a:ext>
              </a:extLst>
            </p:cNvPr>
            <p:cNvSpPr/>
            <p:nvPr/>
          </p:nvSpPr>
          <p:spPr>
            <a:xfrm>
              <a:off x="11078787" y="1407038"/>
              <a:ext cx="837108" cy="35541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Ovonic Threshold 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A7F57A47-DE80-974B-9F5E-F1A7164102BC}"/>
                </a:ext>
              </a:extLst>
            </p:cNvPr>
            <p:cNvSpPr/>
            <p:nvPr/>
          </p:nvSpPr>
          <p:spPr>
            <a:xfrm>
              <a:off x="7491969" y="1398041"/>
              <a:ext cx="1224776" cy="35541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Thermionic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[diode, MIEC, ..]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7A6E383E-1EFD-C243-9AB4-9B1860F8AC2D}"/>
                </a:ext>
              </a:extLst>
            </p:cNvPr>
            <p:cNvSpPr/>
            <p:nvPr/>
          </p:nvSpPr>
          <p:spPr>
            <a:xfrm>
              <a:off x="9865849" y="1386109"/>
              <a:ext cx="1027734" cy="35541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Metal-Insulator Transition</a:t>
              </a:r>
            </a:p>
          </p:txBody>
        </p: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86603F6E-91E1-5A40-8C1D-61EE2C67AF18}"/>
                </a:ext>
              </a:extLst>
            </p:cNvPr>
            <p:cNvCxnSpPr>
              <a:cxnSpLocks/>
              <a:stCxn id="253" idx="2"/>
              <a:endCxn id="250" idx="0"/>
            </p:cNvCxnSpPr>
            <p:nvPr/>
          </p:nvCxnSpPr>
          <p:spPr>
            <a:xfrm>
              <a:off x="8104357" y="1753458"/>
              <a:ext cx="121786" cy="8110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EDABF3EA-F052-A848-BBBA-EA3F014360B2}"/>
                </a:ext>
              </a:extLst>
            </p:cNvPr>
            <p:cNvCxnSpPr>
              <a:cxnSpLocks/>
              <a:stCxn id="251" idx="2"/>
              <a:endCxn id="250" idx="0"/>
            </p:cNvCxnSpPr>
            <p:nvPr/>
          </p:nvCxnSpPr>
          <p:spPr>
            <a:xfrm flipH="1">
              <a:off x="8226143" y="1741526"/>
              <a:ext cx="1056594" cy="8230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C0AAAB0E-F1ED-494F-83F2-0A5CC63C1513}"/>
                </a:ext>
              </a:extLst>
            </p:cNvPr>
            <p:cNvCxnSpPr>
              <a:cxnSpLocks/>
              <a:stCxn id="254" idx="2"/>
              <a:endCxn id="248" idx="0"/>
            </p:cNvCxnSpPr>
            <p:nvPr/>
          </p:nvCxnSpPr>
          <p:spPr>
            <a:xfrm flipH="1">
              <a:off x="9947653" y="1741526"/>
              <a:ext cx="432063" cy="8230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C0EA4571-3435-D54C-8613-137145A771CF}"/>
                </a:ext>
              </a:extLst>
            </p:cNvPr>
            <p:cNvCxnSpPr>
              <a:cxnSpLocks/>
              <a:stCxn id="252" idx="2"/>
              <a:endCxn id="249" idx="0"/>
            </p:cNvCxnSpPr>
            <p:nvPr/>
          </p:nvCxnSpPr>
          <p:spPr>
            <a:xfrm flipH="1">
              <a:off x="11436310" y="1762455"/>
              <a:ext cx="61031" cy="80210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EC21F1AE-7391-5B45-B79C-723ACB1E2CE9}"/>
                </a:ext>
              </a:extLst>
            </p:cNvPr>
            <p:cNvCxnSpPr>
              <a:cxnSpLocks/>
              <a:stCxn id="253" idx="2"/>
              <a:endCxn id="249" idx="0"/>
            </p:cNvCxnSpPr>
            <p:nvPr/>
          </p:nvCxnSpPr>
          <p:spPr>
            <a:xfrm>
              <a:off x="8104357" y="1753458"/>
              <a:ext cx="3331953" cy="8110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17D3C168-DCEA-C24F-9B86-CD164A08CCC2}"/>
                </a:ext>
              </a:extLst>
            </p:cNvPr>
            <p:cNvCxnSpPr>
              <a:cxnSpLocks/>
              <a:stCxn id="251" idx="2"/>
              <a:endCxn id="248" idx="0"/>
            </p:cNvCxnSpPr>
            <p:nvPr/>
          </p:nvCxnSpPr>
          <p:spPr>
            <a:xfrm>
              <a:off x="9282737" y="1741526"/>
              <a:ext cx="664916" cy="8230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>
              <a:extLst>
                <a:ext uri="{FF2B5EF4-FFF2-40B4-BE49-F238E27FC236}">
                  <a16:creationId xmlns:a16="http://schemas.microsoft.com/office/drawing/2014/main" id="{94A9A276-0B8C-3346-BC44-B5911EE271C2}"/>
                </a:ext>
              </a:extLst>
            </p:cNvPr>
            <p:cNvCxnSpPr>
              <a:cxnSpLocks/>
              <a:stCxn id="254" idx="2"/>
              <a:endCxn id="250" idx="0"/>
            </p:cNvCxnSpPr>
            <p:nvPr/>
          </p:nvCxnSpPr>
          <p:spPr>
            <a:xfrm flipH="1">
              <a:off x="8226143" y="1741526"/>
              <a:ext cx="2153573" cy="8230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D97A7942-B290-0D4C-A075-D0E432D304E7}"/>
                </a:ext>
              </a:extLst>
            </p:cNvPr>
            <p:cNvCxnSpPr>
              <a:cxnSpLocks/>
              <a:stCxn id="254" idx="2"/>
              <a:endCxn id="249" idx="0"/>
            </p:cNvCxnSpPr>
            <p:nvPr/>
          </p:nvCxnSpPr>
          <p:spPr>
            <a:xfrm>
              <a:off x="10379716" y="1741526"/>
              <a:ext cx="1056594" cy="8230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9664D733-6938-854B-A20A-7055B9630DF7}"/>
                </a:ext>
              </a:extLst>
            </p:cNvPr>
            <p:cNvCxnSpPr>
              <a:cxnSpLocks/>
              <a:stCxn id="253" idx="2"/>
              <a:endCxn id="248" idx="0"/>
            </p:cNvCxnSpPr>
            <p:nvPr/>
          </p:nvCxnSpPr>
          <p:spPr>
            <a:xfrm>
              <a:off x="8104357" y="1753458"/>
              <a:ext cx="1843296" cy="8110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ECECFF7B-4889-074D-854E-2A2DE908936E}"/>
                </a:ext>
              </a:extLst>
            </p:cNvPr>
            <p:cNvCxnSpPr>
              <a:cxnSpLocks/>
              <a:stCxn id="251" idx="2"/>
              <a:endCxn id="249" idx="0"/>
            </p:cNvCxnSpPr>
            <p:nvPr/>
          </p:nvCxnSpPr>
          <p:spPr>
            <a:xfrm>
              <a:off x="9282737" y="1741526"/>
              <a:ext cx="2153573" cy="8230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>
              <a:extLst>
                <a:ext uri="{FF2B5EF4-FFF2-40B4-BE49-F238E27FC236}">
                  <a16:creationId xmlns:a16="http://schemas.microsoft.com/office/drawing/2014/main" id="{C8E32F91-E720-0142-9DC5-634A4F707FE7}"/>
                </a:ext>
              </a:extLst>
            </p:cNvPr>
            <p:cNvCxnSpPr>
              <a:cxnSpLocks/>
              <a:stCxn id="252" idx="2"/>
              <a:endCxn id="250" idx="0"/>
            </p:cNvCxnSpPr>
            <p:nvPr/>
          </p:nvCxnSpPr>
          <p:spPr>
            <a:xfrm flipH="1">
              <a:off x="8226143" y="1762455"/>
              <a:ext cx="3271198" cy="80210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Arrow Connector 265">
              <a:extLst>
                <a:ext uri="{FF2B5EF4-FFF2-40B4-BE49-F238E27FC236}">
                  <a16:creationId xmlns:a16="http://schemas.microsoft.com/office/drawing/2014/main" id="{3D9EE321-4147-3342-B3FA-9BC70C732F16}"/>
                </a:ext>
              </a:extLst>
            </p:cNvPr>
            <p:cNvCxnSpPr>
              <a:cxnSpLocks/>
              <a:stCxn id="252" idx="2"/>
              <a:endCxn id="248" idx="0"/>
            </p:cNvCxnSpPr>
            <p:nvPr/>
          </p:nvCxnSpPr>
          <p:spPr>
            <a:xfrm flipH="1">
              <a:off x="9947653" y="1762455"/>
              <a:ext cx="1549688" cy="80210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A32CEB7D-CF10-A249-AB67-E9FFDA02EB0A}"/>
                </a:ext>
              </a:extLst>
            </p:cNvPr>
            <p:cNvSpPr txBox="1"/>
            <p:nvPr/>
          </p:nvSpPr>
          <p:spPr>
            <a:xfrm>
              <a:off x="9138645" y="1068508"/>
              <a:ext cx="1242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Access Device</a:t>
              </a:r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212D65E7-6FC0-C14E-8C41-4A2D1E4042B0}"/>
                </a:ext>
              </a:extLst>
            </p:cNvPr>
            <p:cNvSpPr txBox="1"/>
            <p:nvPr/>
          </p:nvSpPr>
          <p:spPr>
            <a:xfrm>
              <a:off x="9049827" y="3003007"/>
              <a:ext cx="14535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Memory Element</a:t>
              </a:r>
            </a:p>
          </p:txBody>
        </p:sp>
      </p:grpSp>
      <p:sp>
        <p:nvSpPr>
          <p:cNvPr id="322" name="Freeform 321">
            <a:extLst>
              <a:ext uri="{FF2B5EF4-FFF2-40B4-BE49-F238E27FC236}">
                <a16:creationId xmlns:a16="http://schemas.microsoft.com/office/drawing/2014/main" id="{F158F215-EA4D-FD42-B90C-B4B387F0F99F}"/>
              </a:ext>
            </a:extLst>
          </p:cNvPr>
          <p:cNvSpPr/>
          <p:nvPr/>
        </p:nvSpPr>
        <p:spPr>
          <a:xfrm>
            <a:off x="3023118" y="3498980"/>
            <a:ext cx="2771192" cy="989431"/>
          </a:xfrm>
          <a:custGeom>
            <a:avLst/>
            <a:gdLst>
              <a:gd name="connsiteX0" fmla="*/ 2771192 w 2771192"/>
              <a:gd name="connsiteY0" fmla="*/ 0 h 989431"/>
              <a:gd name="connsiteX1" fmla="*/ 699796 w 2771192"/>
              <a:gd name="connsiteY1" fmla="*/ 989044 h 989431"/>
              <a:gd name="connsiteX2" fmla="*/ 0 w 2771192"/>
              <a:gd name="connsiteY2" fmla="*/ 93306 h 9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1192" h="989431">
                <a:moveTo>
                  <a:pt x="2771192" y="0"/>
                </a:moveTo>
                <a:cubicBezTo>
                  <a:pt x="1966426" y="486746"/>
                  <a:pt x="1161661" y="973493"/>
                  <a:pt x="699796" y="989044"/>
                </a:cubicBezTo>
                <a:cubicBezTo>
                  <a:pt x="237931" y="1004595"/>
                  <a:pt x="118965" y="548950"/>
                  <a:pt x="0" y="9330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Freeform 322">
            <a:extLst>
              <a:ext uri="{FF2B5EF4-FFF2-40B4-BE49-F238E27FC236}">
                <a16:creationId xmlns:a16="http://schemas.microsoft.com/office/drawing/2014/main" id="{FE49F1CC-977D-864C-900A-8A809027A696}"/>
              </a:ext>
            </a:extLst>
          </p:cNvPr>
          <p:cNvSpPr/>
          <p:nvPr/>
        </p:nvSpPr>
        <p:spPr>
          <a:xfrm>
            <a:off x="7184043" y="3796089"/>
            <a:ext cx="2444621" cy="1440333"/>
          </a:xfrm>
          <a:custGeom>
            <a:avLst/>
            <a:gdLst>
              <a:gd name="connsiteX0" fmla="*/ 0 w 2444621"/>
              <a:gd name="connsiteY0" fmla="*/ 1110343 h 1440333"/>
              <a:gd name="connsiteX1" fmla="*/ 1604866 w 2444621"/>
              <a:gd name="connsiteY1" fmla="*/ 1371600 h 1440333"/>
              <a:gd name="connsiteX2" fmla="*/ 2444621 w 2444621"/>
              <a:gd name="connsiteY2" fmla="*/ 0 h 144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4621" h="1440333">
                <a:moveTo>
                  <a:pt x="0" y="1110343"/>
                </a:moveTo>
                <a:cubicBezTo>
                  <a:pt x="598714" y="1333500"/>
                  <a:pt x="1197429" y="1556657"/>
                  <a:pt x="1604866" y="1371600"/>
                </a:cubicBezTo>
                <a:cubicBezTo>
                  <a:pt x="2012303" y="1186543"/>
                  <a:pt x="2228462" y="593271"/>
                  <a:pt x="2444621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365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5FCF-924B-7344-AB14-C3AE7FB8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399"/>
            <a:ext cx="10363200" cy="616003"/>
          </a:xfrm>
        </p:spPr>
        <p:txBody>
          <a:bodyPr/>
          <a:lstStyle/>
          <a:p>
            <a:r>
              <a:rPr lang="en-US" sz="32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F78F-1058-1847-9F55-02ADB27E2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014291"/>
            <a:ext cx="11544300" cy="5573013"/>
          </a:xfrm>
        </p:spPr>
        <p:txBody>
          <a:bodyPr>
            <a:normAutofit lnSpcReduction="10000"/>
          </a:bodyPr>
          <a:lstStyle/>
          <a:p>
            <a:pPr marL="287020" indent="-287020"/>
            <a:r>
              <a:rPr lang="en-US" sz="1600" dirty="0">
                <a:latin typeface="Calibri"/>
                <a:cs typeface="Calibri"/>
              </a:rPr>
              <a:t>Embedded memory – 1T-STTM with low write cycle time and high endurances were demonstrated. </a:t>
            </a:r>
            <a:endParaRPr lang="en-US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TSMC-16nm, Samsung-28nm, GF-22nm and IBM-14nm improves write speed (~10ns) and reliability (10</a:t>
            </a:r>
            <a:r>
              <a:rPr lang="en-US" sz="1600" baseline="30000" dirty="0">
                <a:latin typeface="Calibri"/>
                <a:cs typeface="Calibri"/>
              </a:rPr>
              <a:t>6</a:t>
            </a:r>
            <a:r>
              <a:rPr lang="en-US" sz="1600" dirty="0">
                <a:latin typeface="Calibri"/>
                <a:cs typeface="Calibri"/>
              </a:rPr>
              <a:t> to 10</a:t>
            </a:r>
            <a:r>
              <a:rPr lang="en-US" sz="1600" baseline="30000" dirty="0">
                <a:latin typeface="Calibri"/>
                <a:cs typeface="Calibri"/>
              </a:rPr>
              <a:t>12</a:t>
            </a:r>
            <a:r>
              <a:rPr lang="en-US" sz="1600" dirty="0">
                <a:latin typeface="Calibri"/>
                <a:cs typeface="Calibri"/>
              </a:rPr>
              <a:t> cycles). 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IBM-Samsung JDP demo write speed limit at 2nsec; Read disturb is problematic.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1T-STTM density is low; Samsung’s 28nm yields 12Mb/mm</a:t>
            </a:r>
            <a:r>
              <a:rPr lang="en-US" sz="1600" baseline="30000" dirty="0">
                <a:latin typeface="Calibri"/>
                <a:cs typeface="Calibri"/>
              </a:rPr>
              <a:t>2</a:t>
            </a:r>
            <a:r>
              <a:rPr lang="en-US" sz="1600" dirty="0">
                <a:latin typeface="Calibri"/>
                <a:cs typeface="Calibri"/>
              </a:rPr>
              <a:t> (~Intel’s </a:t>
            </a:r>
            <a:r>
              <a:rPr lang="en-US" sz="1600" dirty="0" err="1">
                <a:latin typeface="Calibri"/>
                <a:cs typeface="Calibri"/>
              </a:rPr>
              <a:t>eDRAM</a:t>
            </a:r>
            <a:r>
              <a:rPr lang="en-US" sz="1600" dirty="0">
                <a:latin typeface="Calibri"/>
                <a:cs typeface="Calibri"/>
              </a:rPr>
              <a:t> circa ’12), shipping buffer memory in LCD display.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2T-SOT is still in deep research.</a:t>
            </a:r>
          </a:p>
          <a:p>
            <a:pPr marL="287020" indent="-287020"/>
            <a:r>
              <a:rPr lang="en-US" sz="1600" dirty="0">
                <a:latin typeface="Calibri"/>
                <a:cs typeface="Calibri"/>
              </a:rPr>
              <a:t>In-Package Memory – Intel’s ADM is the leading low-latency alternative, but density is not competitive to bulk Si 1T1C solution</a:t>
            </a:r>
          </a:p>
          <a:p>
            <a:pPr marL="574675" lvl="1" indent="-287020"/>
            <a:r>
              <a:rPr lang="en-US" sz="1600" dirty="0"/>
              <a:t>Samsung, Hynix and Micron have indications of monolithic 3DIC DRAM interest but no public disclosure.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low latency 1T-STTM technology requires large </a:t>
            </a:r>
            <a:r>
              <a:rPr lang="en-US" sz="1600" dirty="0" err="1">
                <a:latin typeface="Calibri"/>
                <a:cs typeface="Calibri"/>
              </a:rPr>
              <a:t>x’tor</a:t>
            </a:r>
            <a:r>
              <a:rPr lang="en-US" sz="1600" dirty="0">
                <a:latin typeface="Calibri"/>
                <a:cs typeface="Calibri"/>
              </a:rPr>
              <a:t> footprint or more advanced technology for high current bipolar operation.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1T-1FeCap, 1T-nFeCap, 1FeFET and 2T-0C gain-cell (</a:t>
            </a:r>
            <a:r>
              <a:rPr lang="en-US" sz="1600" dirty="0" err="1">
                <a:latin typeface="Calibri"/>
                <a:cs typeface="Calibri"/>
              </a:rPr>
              <a:t>IxZO</a:t>
            </a:r>
            <a:r>
              <a:rPr lang="en-US" sz="1600" dirty="0">
                <a:latin typeface="Calibri"/>
                <a:cs typeface="Calibri"/>
              </a:rPr>
              <a:t> class) in research stage. Long lead time is anticipated. </a:t>
            </a:r>
            <a:endParaRPr lang="en-US" sz="1600" dirty="0"/>
          </a:p>
          <a:p>
            <a:pPr marL="287020" indent="-287020"/>
            <a:r>
              <a:rPr lang="en-US" sz="1600" dirty="0">
                <a:latin typeface="Calibri"/>
                <a:cs typeface="Calibri"/>
              </a:rPr>
              <a:t>3D </a:t>
            </a:r>
            <a:r>
              <a:rPr lang="en-US" sz="1600" dirty="0" err="1">
                <a:latin typeface="Calibri"/>
                <a:cs typeface="Calibri"/>
              </a:rPr>
              <a:t>XPoint</a:t>
            </a:r>
            <a:r>
              <a:rPr lang="en-US" sz="1600" dirty="0">
                <a:latin typeface="Calibri"/>
                <a:cs typeface="Calibri"/>
              </a:rPr>
              <a:t> – Intel is leading competitive landscape by 24~36 months (SLC, MLC and BiSM)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Hynix: Although several papers published in 2020~21, no new information disclosed since IEDM18 paper (a S15-like product).  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Samsung remains silent; </a:t>
            </a:r>
            <a:r>
              <a:rPr lang="en-US" sz="1600" dirty="0" err="1">
                <a:latin typeface="Calibri"/>
                <a:cs typeface="Calibri"/>
              </a:rPr>
              <a:t>Macronix</a:t>
            </a:r>
            <a:r>
              <a:rPr lang="en-US" sz="1600" dirty="0">
                <a:latin typeface="Calibri"/>
                <a:cs typeface="Calibri"/>
              </a:rPr>
              <a:t>-IBM primarily worked on cell level research with limited array activities.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Micron ceased SXP &amp; SSM TD on March 16, 2021, 2y8m after ending IM-JDP.   Gen-2 production at Lehi, UT ends by the end of ’21.</a:t>
            </a:r>
          </a:p>
          <a:p>
            <a:pPr marL="287020" indent="-287020"/>
            <a:r>
              <a:rPr lang="en-US" sz="1600" dirty="0"/>
              <a:t>Alternative technologies for PM / SCM are either in primitive research, missed product milestone or dropped out.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Fujitsu-</a:t>
            </a:r>
            <a:r>
              <a:rPr lang="en-US" sz="1600" dirty="0" err="1">
                <a:latin typeface="Calibri"/>
                <a:cs typeface="Calibri"/>
              </a:rPr>
              <a:t>Nantero’s</a:t>
            </a:r>
            <a:r>
              <a:rPr lang="en-US" sz="1600" dirty="0">
                <a:latin typeface="Calibri"/>
                <a:cs typeface="Calibri"/>
              </a:rPr>
              <a:t> 40nm selector-less NRAM: missed sampling milestone of low-latency product.  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Sony’s 20nm OTS-select CBRAM: missed sampling milestone likely due to Cu-integration, sigma, drift &amp; disturb. </a:t>
            </a:r>
            <a:endParaRPr lang="en-US" sz="1600" dirty="0"/>
          </a:p>
          <a:p>
            <a:pPr marL="574675" lvl="1" indent="-287020"/>
            <a:r>
              <a:rPr lang="en-US" sz="1600" dirty="0"/>
              <a:t>Avalanche 1S-STTM demonstrated very high NL single cell data; still no array information; disturb, sigma are likely showstoppers.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Crossbar/SMIC FAAST-VO</a:t>
            </a:r>
            <a:r>
              <a:rPr lang="en-US" sz="1600" baseline="30000" dirty="0">
                <a:latin typeface="Calibri"/>
                <a:cs typeface="Calibri"/>
              </a:rPr>
              <a:t>+</a:t>
            </a:r>
            <a:r>
              <a:rPr lang="en-US" sz="1600" dirty="0">
                <a:latin typeface="Calibri"/>
                <a:cs typeface="Calibri"/>
              </a:rPr>
              <a:t> cell has been radio-silent since their new CEO visited Intel in 2019. Co-funder’s resume is on the street.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Bipolar RRAM, Unipolar </a:t>
            </a:r>
            <a:r>
              <a:rPr lang="en-US" sz="1600" dirty="0" err="1">
                <a:latin typeface="Calibri"/>
                <a:cs typeface="Calibri"/>
              </a:rPr>
              <a:t>CeRAM</a:t>
            </a:r>
            <a:r>
              <a:rPr lang="en-US" sz="1600" dirty="0">
                <a:latin typeface="Calibri"/>
                <a:cs typeface="Calibri"/>
              </a:rPr>
              <a:t> and </a:t>
            </a:r>
            <a:r>
              <a:rPr lang="en-US" sz="1600" dirty="0" err="1">
                <a:latin typeface="Calibri"/>
                <a:cs typeface="Calibri"/>
              </a:rPr>
              <a:t>FeFET</a:t>
            </a:r>
            <a:r>
              <a:rPr lang="en-US" sz="1600" dirty="0">
                <a:latin typeface="Calibri"/>
                <a:cs typeface="Calibri"/>
              </a:rPr>
              <a:t> (NAND string) are either dropped out or in early stage of research.</a:t>
            </a:r>
          </a:p>
          <a:p>
            <a:pPr marL="287020" indent="-287020"/>
            <a:r>
              <a:rPr lang="en-US" sz="1600" dirty="0">
                <a:solidFill>
                  <a:srgbClr val="FF0000"/>
                </a:solidFill>
              </a:rPr>
              <a:t>Flash Memory: </a:t>
            </a:r>
            <a:r>
              <a:rPr lang="en-US" sz="1600" dirty="0" err="1">
                <a:solidFill>
                  <a:srgbClr val="FF0000"/>
                </a:solidFill>
              </a:rPr>
              <a:t>SunRise</a:t>
            </a:r>
            <a:r>
              <a:rPr lang="en-US" sz="1600" dirty="0">
                <a:solidFill>
                  <a:srgbClr val="FF0000"/>
                </a:solidFill>
              </a:rPr>
              <a:t> 3D QVM (NOR flash), </a:t>
            </a:r>
            <a:r>
              <a:rPr lang="en-US" sz="1600" dirty="0" err="1">
                <a:solidFill>
                  <a:srgbClr val="FF0000"/>
                </a:solidFill>
              </a:rPr>
              <a:t>Macronix</a:t>
            </a:r>
            <a:r>
              <a:rPr lang="en-US" sz="1600" dirty="0">
                <a:solidFill>
                  <a:srgbClr val="FF0000"/>
                </a:solidFill>
              </a:rPr>
              <a:t> 3D AND  Flash, </a:t>
            </a:r>
          </a:p>
        </p:txBody>
      </p:sp>
    </p:spTree>
    <p:extLst>
      <p:ext uri="{BB962C8B-B14F-4D97-AF65-F5344CB8AC3E}">
        <p14:creationId xmlns:p14="http://schemas.microsoft.com/office/powerpoint/2010/main" val="3634505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915" y="132154"/>
            <a:ext cx="10972800" cy="854788"/>
          </a:xfrm>
        </p:spPr>
        <p:txBody>
          <a:bodyPr/>
          <a:lstStyle/>
          <a:p>
            <a:r>
              <a:rPr lang="en-US" dirty="0"/>
              <a:t>Memory Architectures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5197" y="843975"/>
          <a:ext cx="11276888" cy="5702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7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Arch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Companies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373">
                <a:tc>
                  <a:txBody>
                    <a:bodyPr/>
                    <a:lstStyle/>
                    <a:p>
                      <a:r>
                        <a:rPr lang="en-US" sz="1400" dirty="0"/>
                        <a:t>MRAM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Uses electron spin to store</a:t>
                      </a:r>
                      <a:r>
                        <a:rPr lang="en-US" sz="1400" baseline="0" dirty="0"/>
                        <a:t> information; high-density, non-volatile, power efficient</a:t>
                      </a:r>
                    </a:p>
                    <a:p>
                      <a:pPr marL="115888" marR="0" lvl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Challenges:  </a:t>
                      </a:r>
                      <a:r>
                        <a:rPr lang="en-US" sz="1400" baseline="0" dirty="0"/>
                        <a:t>Requires significant process integration to manufacture</a:t>
                      </a:r>
                      <a:endParaRPr lang="en-US" sz="1400" dirty="0"/>
                    </a:p>
                    <a:p>
                      <a:pPr marL="115888" marR="0" lvl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Status:  Furthest</a:t>
                      </a:r>
                      <a:r>
                        <a:rPr lang="en-US" sz="1400" baseline="0" dirty="0"/>
                        <a:t> along in development; Solutions already in the market (</a:t>
                      </a:r>
                      <a:r>
                        <a:rPr lang="en-US" sz="1400" baseline="0" dirty="0" err="1"/>
                        <a:t>Everspin</a:t>
                      </a:r>
                      <a:r>
                        <a:rPr lang="en-US" sz="1400" baseline="0" dirty="0"/>
                        <a:t>, Samsung, TSMC, GF)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Avalanche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/>
                        <a:t>Escencia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Everspin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IPOed</a:t>
                      </a:r>
                      <a:r>
                        <a:rPr lang="en-US" sz="1400" dirty="0"/>
                        <a:t>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Spin</a:t>
                      </a:r>
                      <a:r>
                        <a:rPr lang="en-US" sz="1400" baseline="0" dirty="0"/>
                        <a:t> Transfer Tech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r>
                        <a:rPr lang="en-US" sz="1400" dirty="0"/>
                        <a:t>RRAM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Changes the resistance</a:t>
                      </a:r>
                      <a:r>
                        <a:rPr lang="en-US" sz="1400" baseline="0" dirty="0"/>
                        <a:t> across a dielectric solid-state material, non-volatile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Challenges:  Variability issues are proving to be difficult to overcome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Status:  Advertised as the ultimate scalable memory; Many RRAM companies trying to penetrate into the AI/ML market and worth with in-memory compute model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Crossbar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Intrinsic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/>
                        <a:t>NuMe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ReBIT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ReRAM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Spin Memory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1400" dirty="0"/>
                        <a:t>NRAM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Based on</a:t>
                      </a:r>
                      <a:r>
                        <a:rPr lang="en-US" sz="1400" baseline="0" dirty="0"/>
                        <a:t> carbon nanotube technology for strong write-endurance, non-volatile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/>
                        <a:t>Challenges:   Have yet to deliver on promises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Status:  Have been around for 20+ years, Fujitsu announced to partner with </a:t>
                      </a:r>
                      <a:r>
                        <a:rPr lang="en-US" sz="1400" baseline="0" dirty="0" err="1"/>
                        <a:t>Nantero</a:t>
                      </a:r>
                      <a:r>
                        <a:rPr lang="en-US" sz="1400" baseline="0" dirty="0"/>
                        <a:t> to bring to market in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Nantero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1400" dirty="0" err="1"/>
                        <a:t>FeRAM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Uses ferroelectric layer to achieve non-volatility, low power, fast write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Challenges: Historically used materials that were difficult to integrate into FAB environment, lower storage densities than Flash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Status:  Advances</a:t>
                      </a:r>
                      <a:r>
                        <a:rPr lang="en-US" sz="1400" baseline="0" dirty="0"/>
                        <a:t> made to use Hafnium Oxide to make more accessible for FAB environment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FerroElectric</a:t>
                      </a:r>
                      <a:r>
                        <a:rPr lang="en-US" sz="1400" dirty="0"/>
                        <a:t> Memory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39">
                <a:tc>
                  <a:txBody>
                    <a:bodyPr/>
                    <a:lstStyle/>
                    <a:p>
                      <a:r>
                        <a:rPr lang="en-US" sz="1400" dirty="0"/>
                        <a:t>Other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SRAM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NAND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Zeno (SRAM)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Netlist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Yangtze</a:t>
                      </a:r>
                      <a:r>
                        <a:rPr lang="en-US" sz="1400" baseline="0" dirty="0"/>
                        <a:t> Memory Tech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0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670D24C-7398-487C-B40F-14630DDE956C}"/>
              </a:ext>
            </a:extLst>
          </p:cNvPr>
          <p:cNvGrpSpPr/>
          <p:nvPr/>
        </p:nvGrpSpPr>
        <p:grpSpPr>
          <a:xfrm>
            <a:off x="702883" y="364374"/>
            <a:ext cx="10786233" cy="5855556"/>
            <a:chOff x="6265506" y="537786"/>
            <a:chExt cx="5937035" cy="552803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D7656F-F00B-4FA9-8653-874FAC0E1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" r="-178" b="5516"/>
            <a:stretch/>
          </p:blipFill>
          <p:spPr>
            <a:xfrm>
              <a:off x="6265506" y="537786"/>
              <a:ext cx="5937035" cy="552803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693ADE-F5BA-4BC9-883B-217A329C25CA}"/>
                </a:ext>
              </a:extLst>
            </p:cNvPr>
            <p:cNvSpPr txBox="1"/>
            <p:nvPr/>
          </p:nvSpPr>
          <p:spPr>
            <a:xfrm>
              <a:off x="10001314" y="5270949"/>
              <a:ext cx="2074500" cy="448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Potential Foundry competitive offering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BB5DF00-EED9-41A8-A3A8-FACE189E1F20}"/>
                </a:ext>
              </a:extLst>
            </p:cNvPr>
            <p:cNvSpPr/>
            <p:nvPr/>
          </p:nvSpPr>
          <p:spPr>
            <a:xfrm>
              <a:off x="6265507" y="5203596"/>
              <a:ext cx="3499097" cy="862226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374EF5-8450-46F0-8038-FC51CCB3855E}"/>
                </a:ext>
              </a:extLst>
            </p:cNvPr>
            <p:cNvSpPr/>
            <p:nvPr/>
          </p:nvSpPr>
          <p:spPr>
            <a:xfrm>
              <a:off x="8848301" y="1330860"/>
              <a:ext cx="3227514" cy="379340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5A2C260-383B-4D63-A1A5-C9A2712CE29F}"/>
              </a:ext>
            </a:extLst>
          </p:cNvPr>
          <p:cNvSpPr/>
          <p:nvPr/>
        </p:nvSpPr>
        <p:spPr>
          <a:xfrm>
            <a:off x="565004" y="1027037"/>
            <a:ext cx="10924111" cy="5238500"/>
          </a:xfrm>
          <a:prstGeom prst="rect">
            <a:avLst/>
          </a:prstGeom>
          <a:solidFill>
            <a:schemeClr val="bg2">
              <a:lumMod val="40000"/>
              <a:lumOff val="60000"/>
              <a:alpha val="8117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F4612-0895-46FA-B551-6148B2C764FD}"/>
              </a:ext>
            </a:extLst>
          </p:cNvPr>
          <p:cNvSpPr txBox="1"/>
          <p:nvPr/>
        </p:nvSpPr>
        <p:spPr>
          <a:xfrm>
            <a:off x="4942857" y="1180663"/>
            <a:ext cx="140423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3" action="ppaction://hlinksldjump"/>
              </a:rPr>
              <a:t>Samsung X-Cube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14D5B-5793-4E4B-B840-01550726EB91}"/>
              </a:ext>
            </a:extLst>
          </p:cNvPr>
          <p:cNvSpPr txBox="1"/>
          <p:nvPr/>
        </p:nvSpPr>
        <p:spPr>
          <a:xfrm>
            <a:off x="5396433" y="1475230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TSMC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7C275-DD55-4E94-8B32-30CB5B717E2A}"/>
              </a:ext>
            </a:extLst>
          </p:cNvPr>
          <p:cNvSpPr txBox="1"/>
          <p:nvPr/>
        </p:nvSpPr>
        <p:spPr>
          <a:xfrm>
            <a:off x="4141137" y="3161369"/>
            <a:ext cx="182101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4" action="ppaction://hlinksldjump"/>
              </a:rPr>
              <a:t>Samsung, Micron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, SKH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1FD45-95E1-4E6E-9E0D-FF051C93E295}"/>
              </a:ext>
            </a:extLst>
          </p:cNvPr>
          <p:cNvSpPr txBox="1"/>
          <p:nvPr/>
        </p:nvSpPr>
        <p:spPr>
          <a:xfrm>
            <a:off x="5185291" y="3516652"/>
            <a:ext cx="79348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5" action="ppaction://hlinksldjump"/>
              </a:rPr>
              <a:t>Winbond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F3911CCC-E34E-442C-9205-DA9CADF9B391}"/>
              </a:ext>
            </a:extLst>
          </p:cNvPr>
          <p:cNvSpPr txBox="1"/>
          <p:nvPr/>
        </p:nvSpPr>
        <p:spPr>
          <a:xfrm>
            <a:off x="4989789" y="3858355"/>
            <a:ext cx="94096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AP Memory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97A00-088B-404D-B890-8880FF071BF1}"/>
              </a:ext>
            </a:extLst>
          </p:cNvPr>
          <p:cNvSpPr txBox="1"/>
          <p:nvPr/>
        </p:nvSpPr>
        <p:spPr>
          <a:xfrm>
            <a:off x="7069484" y="3538565"/>
            <a:ext cx="79348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5" action="ppaction://hlinksldjump"/>
              </a:rPr>
              <a:t>Winbond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16" name="TextBox 15">
            <a:hlinkClick r:id="rId6" action="ppaction://hlinksldjump"/>
            <a:extLst>
              <a:ext uri="{FF2B5EF4-FFF2-40B4-BE49-F238E27FC236}">
                <a16:creationId xmlns:a16="http://schemas.microsoft.com/office/drawing/2014/main" id="{E208B340-5CA5-4088-BA69-FB0E8D0D6236}"/>
              </a:ext>
            </a:extLst>
          </p:cNvPr>
          <p:cNvSpPr txBox="1"/>
          <p:nvPr/>
        </p:nvSpPr>
        <p:spPr>
          <a:xfrm>
            <a:off x="8586327" y="3858355"/>
            <a:ext cx="188032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AP Memory,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Powerchip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7FEE8-EC0B-4BB2-B220-CEAEF011F59D}"/>
              </a:ext>
            </a:extLst>
          </p:cNvPr>
          <p:cNvSpPr txBox="1"/>
          <p:nvPr/>
        </p:nvSpPr>
        <p:spPr>
          <a:xfrm>
            <a:off x="8737278" y="3538565"/>
            <a:ext cx="79348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5" action="ppaction://hlinksldjump"/>
              </a:rPr>
              <a:t>Winbond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E9378-1603-4949-97F9-A5217211DA6F}"/>
              </a:ext>
            </a:extLst>
          </p:cNvPr>
          <p:cNvSpPr txBox="1"/>
          <p:nvPr/>
        </p:nvSpPr>
        <p:spPr>
          <a:xfrm>
            <a:off x="8968165" y="4219303"/>
            <a:ext cx="55143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7" action="ppaction://hlinksldjump"/>
              </a:rPr>
              <a:t>TSMC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68A7C1-35BE-4F37-B69A-1A4B07233610}"/>
              </a:ext>
            </a:extLst>
          </p:cNvPr>
          <p:cNvSpPr txBox="1"/>
          <p:nvPr/>
        </p:nvSpPr>
        <p:spPr>
          <a:xfrm>
            <a:off x="7442441" y="1515721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8" action="ppaction://hlinksldjump"/>
              </a:rPr>
              <a:t>TSMC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885859-D6BA-4E57-9094-4C836DCA4652}"/>
              </a:ext>
            </a:extLst>
          </p:cNvPr>
          <p:cNvSpPr txBox="1"/>
          <p:nvPr/>
        </p:nvSpPr>
        <p:spPr>
          <a:xfrm>
            <a:off x="9065862" y="1528468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TSMC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6889AD-EDCF-422F-8551-7D4D286A026C}"/>
              </a:ext>
            </a:extLst>
          </p:cNvPr>
          <p:cNvSpPr txBox="1"/>
          <p:nvPr/>
        </p:nvSpPr>
        <p:spPr>
          <a:xfrm>
            <a:off x="1071835" y="5261013"/>
            <a:ext cx="161582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TSMC, Samsung, GF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332341-0FC6-4D58-83BC-BF4EFF5208FC}"/>
              </a:ext>
            </a:extLst>
          </p:cNvPr>
          <p:cNvSpPr txBox="1"/>
          <p:nvPr/>
        </p:nvSpPr>
        <p:spPr>
          <a:xfrm>
            <a:off x="3207004" y="5261013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TSMC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04668F-F9D7-4979-8B71-07ED7532F8C4}"/>
              </a:ext>
            </a:extLst>
          </p:cNvPr>
          <p:cNvSpPr txBox="1"/>
          <p:nvPr/>
        </p:nvSpPr>
        <p:spPr>
          <a:xfrm>
            <a:off x="3933548" y="5261013"/>
            <a:ext cx="41517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IMEC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998599-ACAF-4F33-9EC6-7FB7539F5E6D}"/>
              </a:ext>
            </a:extLst>
          </p:cNvPr>
          <p:cNvSpPr txBox="1"/>
          <p:nvPr/>
        </p:nvSpPr>
        <p:spPr>
          <a:xfrm>
            <a:off x="8812379" y="1890599"/>
            <a:ext cx="87524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9" action="ppaction://hlinksldjump"/>
              </a:rPr>
              <a:t>IMEC, ARM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3D85AD-98FF-4FAF-98E1-2D90F4A5B1A6}"/>
              </a:ext>
            </a:extLst>
          </p:cNvPr>
          <p:cNvSpPr txBox="1"/>
          <p:nvPr/>
        </p:nvSpPr>
        <p:spPr>
          <a:xfrm>
            <a:off x="6915855" y="1194253"/>
            <a:ext cx="105317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Samsung, GF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C00D1E-7F9F-46A2-BF36-71BAAC5307BA}"/>
              </a:ext>
            </a:extLst>
          </p:cNvPr>
          <p:cNvSpPr txBox="1"/>
          <p:nvPr/>
        </p:nvSpPr>
        <p:spPr>
          <a:xfrm>
            <a:off x="8634556" y="1194253"/>
            <a:ext cx="105317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Samsung, GF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C3D1D4-37CE-4BE9-8B27-DC4CDF3F09D2}"/>
              </a:ext>
            </a:extLst>
          </p:cNvPr>
          <p:cNvSpPr txBox="1"/>
          <p:nvPr/>
        </p:nvSpPr>
        <p:spPr>
          <a:xfrm>
            <a:off x="7083639" y="6572591"/>
            <a:ext cx="321722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* In pilot production status, unclear customer/node</a:t>
            </a:r>
          </a:p>
        </p:txBody>
      </p:sp>
      <p:sp>
        <p:nvSpPr>
          <p:cNvPr id="39" name="TextBox 38">
            <a:hlinkClick r:id="rId6" action="ppaction://hlinksldjump"/>
            <a:extLst>
              <a:ext uri="{FF2B5EF4-FFF2-40B4-BE49-F238E27FC236}">
                <a16:creationId xmlns:a16="http://schemas.microsoft.com/office/drawing/2014/main" id="{3501A4EF-FD70-40C0-AA86-AD2B3C904656}"/>
              </a:ext>
            </a:extLst>
          </p:cNvPr>
          <p:cNvSpPr txBox="1"/>
          <p:nvPr/>
        </p:nvSpPr>
        <p:spPr>
          <a:xfrm>
            <a:off x="6854733" y="3858355"/>
            <a:ext cx="94096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AP Memory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63943-2B7A-44FA-A943-336D0BCC728F}"/>
              </a:ext>
            </a:extLst>
          </p:cNvPr>
          <p:cNvSpPr txBox="1"/>
          <p:nvPr/>
        </p:nvSpPr>
        <p:spPr>
          <a:xfrm>
            <a:off x="7312067" y="4178145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7" action="ppaction://hlinksldjump"/>
              </a:rPr>
              <a:t>TSMC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38" name="Arrow: Left 37">
            <a:hlinkClick r:id="rId8" action="ppaction://hlinksldjump"/>
            <a:extLst>
              <a:ext uri="{FF2B5EF4-FFF2-40B4-BE49-F238E27FC236}">
                <a16:creationId xmlns:a16="http://schemas.microsoft.com/office/drawing/2014/main" id="{D5A504D0-86E4-4979-842D-E0E90FEB4816}"/>
              </a:ext>
            </a:extLst>
          </p:cNvPr>
          <p:cNvSpPr/>
          <p:nvPr/>
        </p:nvSpPr>
        <p:spPr>
          <a:xfrm>
            <a:off x="11817626" y="87704"/>
            <a:ext cx="250549" cy="190592"/>
          </a:xfrm>
          <a:prstGeom prst="lef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FACCA5-08F0-490A-8D06-3218777EBB42}"/>
              </a:ext>
            </a:extLst>
          </p:cNvPr>
          <p:cNvSpPr txBox="1"/>
          <p:nvPr/>
        </p:nvSpPr>
        <p:spPr>
          <a:xfrm>
            <a:off x="6642011" y="3195620"/>
            <a:ext cx="182101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4" action="ppaction://hlinksldjump"/>
              </a:rPr>
              <a:t>Samsung, Micron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, SKH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AEDD07-E47D-47BC-858B-006EA130F6C0}"/>
              </a:ext>
            </a:extLst>
          </p:cNvPr>
          <p:cNvSpPr txBox="1"/>
          <p:nvPr/>
        </p:nvSpPr>
        <p:spPr>
          <a:xfrm>
            <a:off x="8831374" y="3177265"/>
            <a:ext cx="182101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4" action="ppaction://hlinksldjump"/>
              </a:rPr>
              <a:t>Samsung, Micron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, SKH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ACB924-8989-48C7-A1E3-22B6E501B14F}"/>
              </a:ext>
            </a:extLst>
          </p:cNvPr>
          <p:cNvSpPr txBox="1"/>
          <p:nvPr/>
        </p:nvSpPr>
        <p:spPr>
          <a:xfrm>
            <a:off x="7059943" y="1856988"/>
            <a:ext cx="87524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  <a:hlinkClick r:id="rId9" action="ppaction://hlinksldjump"/>
              </a:rPr>
              <a:t>IMEC, ARM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FE6AE5-408F-4DE8-B994-847FFBFB3C10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23998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1C67C386-F864-430A-8E0A-F91613D7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21BEB6A-7572-44D2-8C3A-3CA892DE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92"/>
            <a:ext cx="2825895" cy="4330923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D525823-8C53-469D-BE5F-E24CC8F2B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98" y="137160"/>
            <a:ext cx="6655142" cy="38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46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4EEED2-DB3C-4871-AC83-837F083309E7}"/>
              </a:ext>
            </a:extLst>
          </p:cNvPr>
          <p:cNvSpPr/>
          <p:nvPr/>
        </p:nvSpPr>
        <p:spPr>
          <a:xfrm>
            <a:off x="5257800" y="641682"/>
            <a:ext cx="1387642" cy="32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 On Bottom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D352C0-E696-4EC7-8785-14C6F1F17C3B}"/>
              </a:ext>
            </a:extLst>
          </p:cNvPr>
          <p:cNvSpPr/>
          <p:nvPr/>
        </p:nvSpPr>
        <p:spPr>
          <a:xfrm>
            <a:off x="1532021" y="641682"/>
            <a:ext cx="1387642" cy="32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 On Top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FA0668-7FFA-426E-950E-F7818330DEC1}"/>
              </a:ext>
            </a:extLst>
          </p:cNvPr>
          <p:cNvSpPr/>
          <p:nvPr/>
        </p:nvSpPr>
        <p:spPr>
          <a:xfrm>
            <a:off x="8983579" y="641682"/>
            <a:ext cx="1387642" cy="32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Adjacent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3AE789-703E-49B9-A913-7DEE21EBA5E9}"/>
              </a:ext>
            </a:extLst>
          </p:cNvPr>
          <p:cNvSpPr/>
          <p:nvPr/>
        </p:nvSpPr>
        <p:spPr>
          <a:xfrm>
            <a:off x="675775" y="1155031"/>
            <a:ext cx="842210" cy="30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SRAM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9BD02C-7DD0-488E-ABA7-96796152229A}"/>
              </a:ext>
            </a:extLst>
          </p:cNvPr>
          <p:cNvSpPr/>
          <p:nvPr/>
        </p:nvSpPr>
        <p:spPr>
          <a:xfrm>
            <a:off x="1808748" y="1155031"/>
            <a:ext cx="84221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804CB9-CFCE-4587-B002-0E8EC4FC4A99}"/>
              </a:ext>
            </a:extLst>
          </p:cNvPr>
          <p:cNvSpPr/>
          <p:nvPr/>
        </p:nvSpPr>
        <p:spPr>
          <a:xfrm>
            <a:off x="2941721" y="1155031"/>
            <a:ext cx="84221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E4E10E-991B-4E73-8E35-E9844B6B7482}"/>
              </a:ext>
            </a:extLst>
          </p:cNvPr>
          <p:cNvSpPr/>
          <p:nvPr/>
        </p:nvSpPr>
        <p:spPr>
          <a:xfrm>
            <a:off x="8149390" y="1155031"/>
            <a:ext cx="842210" cy="30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SRAM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622EA9-07F3-4A0C-A50B-11C95BF1DBD5}"/>
              </a:ext>
            </a:extLst>
          </p:cNvPr>
          <p:cNvSpPr/>
          <p:nvPr/>
        </p:nvSpPr>
        <p:spPr>
          <a:xfrm>
            <a:off x="4415590" y="1155031"/>
            <a:ext cx="842210" cy="30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SRAM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0A4140F-3CCF-4C41-A6D2-AA9A7C384426}"/>
              </a:ext>
            </a:extLst>
          </p:cNvPr>
          <p:cNvSpPr/>
          <p:nvPr/>
        </p:nvSpPr>
        <p:spPr>
          <a:xfrm>
            <a:off x="5504447" y="1155031"/>
            <a:ext cx="84221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3B4AE18-122F-4FF1-9CC2-AC8655BCEF71}"/>
              </a:ext>
            </a:extLst>
          </p:cNvPr>
          <p:cNvSpPr/>
          <p:nvPr/>
        </p:nvSpPr>
        <p:spPr>
          <a:xfrm>
            <a:off x="9256295" y="1155031"/>
            <a:ext cx="84221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E1451D-E30C-4FB8-9FE8-66D6C2327572}"/>
              </a:ext>
            </a:extLst>
          </p:cNvPr>
          <p:cNvSpPr/>
          <p:nvPr/>
        </p:nvSpPr>
        <p:spPr>
          <a:xfrm>
            <a:off x="6611352" y="1155031"/>
            <a:ext cx="84221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E786E5-C9ED-416D-A749-CCEE2852D007}"/>
              </a:ext>
            </a:extLst>
          </p:cNvPr>
          <p:cNvSpPr/>
          <p:nvPr/>
        </p:nvSpPr>
        <p:spPr>
          <a:xfrm>
            <a:off x="10383252" y="1155031"/>
            <a:ext cx="84221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E1AD14-940E-49B2-87A6-2C74657DA503}"/>
              </a:ext>
            </a:extLst>
          </p:cNvPr>
          <p:cNvSpPr txBox="1"/>
          <p:nvPr/>
        </p:nvSpPr>
        <p:spPr>
          <a:xfrm>
            <a:off x="3378859" y="2343255"/>
            <a:ext cx="84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 stacked on SRAM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9F8D7C-26EA-4ACF-9DD2-3DDCDD41D3C0}"/>
              </a:ext>
            </a:extLst>
          </p:cNvPr>
          <p:cNvCxnSpPr/>
          <p:nvPr/>
        </p:nvCxnSpPr>
        <p:spPr>
          <a:xfrm flipH="1">
            <a:off x="1283368" y="970545"/>
            <a:ext cx="393032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76F49D-5090-4B75-9A4D-01B21B02420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2171701" y="970545"/>
            <a:ext cx="58152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AD75A0D-E9AB-4DDD-9B3B-6ABA6056A746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flipH="1">
            <a:off x="5925552" y="970545"/>
            <a:ext cx="26069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4F67D12-575A-42FB-9CE6-757E45BAE466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2948232" y="1827041"/>
            <a:ext cx="77944" cy="121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A0B529-BAC4-49C5-BC11-FEA61ADA0597}"/>
              </a:ext>
            </a:extLst>
          </p:cNvPr>
          <p:cNvCxnSpPr>
            <a:cxnSpLocks/>
          </p:cNvCxnSpPr>
          <p:nvPr/>
        </p:nvCxnSpPr>
        <p:spPr>
          <a:xfrm>
            <a:off x="10236120" y="2055749"/>
            <a:ext cx="292283" cy="112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F69102E-C5FB-4600-9B60-643159A3A432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6263442" y="1984082"/>
            <a:ext cx="754176" cy="123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D8552E-6EE9-4CEC-95C4-CDEC672CE22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0371221" y="882313"/>
            <a:ext cx="433136" cy="272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777199F-CC75-4046-9A9A-D3D44D07421E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9677400" y="994606"/>
            <a:ext cx="48118" cy="160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2B51561-AC32-4F1C-AE95-2E2EB09E0811}"/>
              </a:ext>
            </a:extLst>
          </p:cNvPr>
          <p:cNvCxnSpPr>
            <a:cxnSpLocks/>
          </p:cNvCxnSpPr>
          <p:nvPr/>
        </p:nvCxnSpPr>
        <p:spPr>
          <a:xfrm>
            <a:off x="6533144" y="966531"/>
            <a:ext cx="376993" cy="156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F5FCDB7-07BB-4A3E-B12E-1E2DD64AB408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4836695" y="938459"/>
            <a:ext cx="431130" cy="216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D383E48-DF14-46F3-BF7A-844404F91514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2865518" y="966531"/>
            <a:ext cx="497308" cy="18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B015360-87C3-43AB-A66E-BDDE22331B75}"/>
              </a:ext>
            </a:extLst>
          </p:cNvPr>
          <p:cNvCxnSpPr/>
          <p:nvPr/>
        </p:nvCxnSpPr>
        <p:spPr>
          <a:xfrm flipH="1">
            <a:off x="8642680" y="978564"/>
            <a:ext cx="393032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BA2A37C-5C5E-461D-82CC-2337BA6B43EA}"/>
              </a:ext>
            </a:extLst>
          </p:cNvPr>
          <p:cNvSpPr txBox="1"/>
          <p:nvPr/>
        </p:nvSpPr>
        <p:spPr>
          <a:xfrm>
            <a:off x="10930699" y="2137548"/>
            <a:ext cx="45317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8F70C0-A661-4E6F-B293-137A50EAA3C6}"/>
              </a:ext>
            </a:extLst>
          </p:cNvPr>
          <p:cNvSpPr txBox="1"/>
          <p:nvPr/>
        </p:nvSpPr>
        <p:spPr>
          <a:xfrm>
            <a:off x="11464087" y="2147814"/>
            <a:ext cx="513347" cy="276999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F8EB9F4-FA5D-4642-9FEA-BFAE0B694B01}"/>
              </a:ext>
            </a:extLst>
          </p:cNvPr>
          <p:cNvSpPr txBox="1"/>
          <p:nvPr/>
        </p:nvSpPr>
        <p:spPr>
          <a:xfrm>
            <a:off x="3799963" y="2001589"/>
            <a:ext cx="513347" cy="276999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HBM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C39753B-1733-43ED-B1D4-D18F93E37AC3}"/>
              </a:ext>
            </a:extLst>
          </p:cNvPr>
          <p:cNvSpPr/>
          <p:nvPr/>
        </p:nvSpPr>
        <p:spPr>
          <a:xfrm>
            <a:off x="3362826" y="1653049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Samsung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6CB099B-B9A9-40BE-A581-940625157E42}"/>
              </a:ext>
            </a:extLst>
          </p:cNvPr>
          <p:cNvSpPr/>
          <p:nvPr/>
        </p:nvSpPr>
        <p:spPr>
          <a:xfrm>
            <a:off x="5644321" y="1672155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3ECE869-CA52-44D6-9715-B8EDB46A9AAC}"/>
              </a:ext>
            </a:extLst>
          </p:cNvPr>
          <p:cNvSpPr/>
          <p:nvPr/>
        </p:nvSpPr>
        <p:spPr>
          <a:xfrm>
            <a:off x="10891084" y="186437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420393D-9DF5-421A-89D0-552A0C04D132}"/>
              </a:ext>
            </a:extLst>
          </p:cNvPr>
          <p:cNvSpPr/>
          <p:nvPr/>
        </p:nvSpPr>
        <p:spPr>
          <a:xfrm>
            <a:off x="9673901" y="1874638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Winbond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643A33A-3E29-432C-B096-6EF6FDF588E8}"/>
              </a:ext>
            </a:extLst>
          </p:cNvPr>
          <p:cNvSpPr/>
          <p:nvPr/>
        </p:nvSpPr>
        <p:spPr>
          <a:xfrm>
            <a:off x="9677400" y="160146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 Mem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80FDD21-6DE0-4CD1-9B3F-9B4C5B373F8E}"/>
              </a:ext>
            </a:extLst>
          </p:cNvPr>
          <p:cNvSpPr/>
          <p:nvPr/>
        </p:nvSpPr>
        <p:spPr>
          <a:xfrm>
            <a:off x="6574249" y="154360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Samsung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AEFEB1B-239A-4354-B5EC-9BBD97DB9BC5}"/>
              </a:ext>
            </a:extLst>
          </p:cNvPr>
          <p:cNvSpPr/>
          <p:nvPr/>
        </p:nvSpPr>
        <p:spPr>
          <a:xfrm>
            <a:off x="10878550" y="160146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Samsung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A409EB-5237-4CA7-8981-4F005EF8F085}"/>
              </a:ext>
            </a:extLst>
          </p:cNvPr>
          <p:cNvSpPr txBox="1"/>
          <p:nvPr/>
        </p:nvSpPr>
        <p:spPr>
          <a:xfrm>
            <a:off x="5950626" y="2107149"/>
            <a:ext cx="625631" cy="461665"/>
          </a:xfrm>
          <a:prstGeom prst="rect">
            <a:avLst/>
          </a:prstGeom>
          <a:pattFill prst="pct7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DRAM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C471C34-1840-4C36-B39D-5C1C57A89937}"/>
              </a:ext>
            </a:extLst>
          </p:cNvPr>
          <p:cNvSpPr/>
          <p:nvPr/>
        </p:nvSpPr>
        <p:spPr>
          <a:xfrm>
            <a:off x="6838712" y="1827041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 Mem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DE289AA-E5EB-4FF5-9B90-B6A3D7872DF9}"/>
              </a:ext>
            </a:extLst>
          </p:cNvPr>
          <p:cNvSpPr/>
          <p:nvPr/>
        </p:nvSpPr>
        <p:spPr>
          <a:xfrm>
            <a:off x="2450445" y="1653049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Winbond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41BF3CD-EA6C-4E16-921D-8B17C0791B5A}"/>
              </a:ext>
            </a:extLst>
          </p:cNvPr>
          <p:cNvSpPr txBox="1"/>
          <p:nvPr/>
        </p:nvSpPr>
        <p:spPr>
          <a:xfrm>
            <a:off x="2635416" y="1948821"/>
            <a:ext cx="625631" cy="461665"/>
          </a:xfrm>
          <a:prstGeom prst="rect">
            <a:avLst/>
          </a:prstGeom>
          <a:pattFill prst="pct7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DRAM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09016C-F374-492B-8CD7-5BBFCE75AD2C}"/>
              </a:ext>
            </a:extLst>
          </p:cNvPr>
          <p:cNvCxnSpPr>
            <a:cxnSpLocks/>
          </p:cNvCxnSpPr>
          <p:nvPr/>
        </p:nvCxnSpPr>
        <p:spPr>
          <a:xfrm flipH="1">
            <a:off x="10528403" y="1792883"/>
            <a:ext cx="733920" cy="375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E463CA6-4B56-492F-A146-4FEC0C926411}"/>
              </a:ext>
            </a:extLst>
          </p:cNvPr>
          <p:cNvCxnSpPr>
            <a:cxnSpLocks/>
          </p:cNvCxnSpPr>
          <p:nvPr/>
        </p:nvCxnSpPr>
        <p:spPr>
          <a:xfrm>
            <a:off x="10274237" y="1834773"/>
            <a:ext cx="254166" cy="333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2732334-0EE3-4C1B-AB7B-DC491309B45B}"/>
              </a:ext>
            </a:extLst>
          </p:cNvPr>
          <p:cNvCxnSpPr>
            <a:cxnSpLocks/>
          </p:cNvCxnSpPr>
          <p:nvPr/>
        </p:nvCxnSpPr>
        <p:spPr>
          <a:xfrm flipH="1">
            <a:off x="10528403" y="2046558"/>
            <a:ext cx="458202" cy="122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F388BD0-49CF-4647-987A-20116AD1BC54}"/>
              </a:ext>
            </a:extLst>
          </p:cNvPr>
          <p:cNvCxnSpPr>
            <a:cxnSpLocks/>
            <a:endCxn id="60" idx="0"/>
          </p:cNvCxnSpPr>
          <p:nvPr/>
        </p:nvCxnSpPr>
        <p:spPr>
          <a:xfrm flipH="1">
            <a:off x="11157286" y="1788838"/>
            <a:ext cx="467718" cy="348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1AD7CD7-26D3-4570-A965-62F77DC46AB8}"/>
              </a:ext>
            </a:extLst>
          </p:cNvPr>
          <p:cNvCxnSpPr>
            <a:cxnSpLocks/>
            <a:stCxn id="72" idx="4"/>
            <a:endCxn id="61" idx="0"/>
          </p:cNvCxnSpPr>
          <p:nvPr/>
        </p:nvCxnSpPr>
        <p:spPr>
          <a:xfrm>
            <a:off x="11442025" y="1804674"/>
            <a:ext cx="278736" cy="343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5DF60CA-31B1-43F9-BD73-5FA63F264E26}"/>
              </a:ext>
            </a:extLst>
          </p:cNvPr>
          <p:cNvSpPr txBox="1"/>
          <p:nvPr/>
        </p:nvSpPr>
        <p:spPr>
          <a:xfrm>
            <a:off x="10371221" y="2886075"/>
            <a:ext cx="1716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permutations of DRAM adjacent to logic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092B087-0FFE-40C1-BD58-146476DF6E54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6263442" y="1846264"/>
            <a:ext cx="104282" cy="260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38CFEC6-E1C6-4AB6-A7A9-347F01D2131A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6263442" y="1733929"/>
            <a:ext cx="739940" cy="37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22D6C696-1DFD-4CDB-99E6-D8D39F54601B}"/>
              </a:ext>
            </a:extLst>
          </p:cNvPr>
          <p:cNvSpPr txBox="1"/>
          <p:nvPr/>
        </p:nvSpPr>
        <p:spPr>
          <a:xfrm>
            <a:off x="10215217" y="2161500"/>
            <a:ext cx="625631" cy="461665"/>
          </a:xfrm>
          <a:prstGeom prst="rect">
            <a:avLst/>
          </a:prstGeom>
          <a:pattFill prst="pct7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DRAM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6B506A8-2761-43FB-8102-633ED46501C8}"/>
              </a:ext>
            </a:extLst>
          </p:cNvPr>
          <p:cNvSpPr txBox="1"/>
          <p:nvPr/>
        </p:nvSpPr>
        <p:spPr>
          <a:xfrm>
            <a:off x="9431160" y="2179653"/>
            <a:ext cx="625631" cy="430887"/>
          </a:xfrm>
          <a:prstGeom prst="rect">
            <a:avLst/>
          </a:prstGeom>
          <a:pattFill prst="pct70">
            <a:fgClr>
              <a:schemeClr val="accent3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 GDDR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51D62D7-FAA3-4B93-B910-BD2AD5A2B162}"/>
              </a:ext>
            </a:extLst>
          </p:cNvPr>
          <p:cNvCxnSpPr>
            <a:cxnSpLocks/>
          </p:cNvCxnSpPr>
          <p:nvPr/>
        </p:nvCxnSpPr>
        <p:spPr>
          <a:xfrm flipH="1">
            <a:off x="9858894" y="1688052"/>
            <a:ext cx="1164807" cy="489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D504326-ED42-46F3-A76F-A5BBF9E3C840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2948232" y="1836404"/>
            <a:ext cx="744826" cy="112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840E3D3-786E-42F2-8E54-A13FFAA764F0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3950886" y="1804674"/>
            <a:ext cx="105751" cy="196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97A4CF1-E091-4D2C-9869-E5FB248F19E8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3799964" y="1836404"/>
            <a:ext cx="207278" cy="506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Hexagon 110">
            <a:extLst>
              <a:ext uri="{FF2B5EF4-FFF2-40B4-BE49-F238E27FC236}">
                <a16:creationId xmlns:a16="http://schemas.microsoft.com/office/drawing/2014/main" id="{70F94F62-B932-4C37-83A6-00ECCDB8E87E}"/>
              </a:ext>
            </a:extLst>
          </p:cNvPr>
          <p:cNvSpPr/>
          <p:nvPr/>
        </p:nvSpPr>
        <p:spPr>
          <a:xfrm>
            <a:off x="54651" y="1549552"/>
            <a:ext cx="808110" cy="2769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</a:t>
            </a:r>
          </a:p>
        </p:txBody>
      </p:sp>
      <p:sp>
        <p:nvSpPr>
          <p:cNvPr id="113" name="Hexagon 112">
            <a:extLst>
              <a:ext uri="{FF2B5EF4-FFF2-40B4-BE49-F238E27FC236}">
                <a16:creationId xmlns:a16="http://schemas.microsoft.com/office/drawing/2014/main" id="{011F37B2-71F9-44AA-883E-F9A8EC782603}"/>
              </a:ext>
            </a:extLst>
          </p:cNvPr>
          <p:cNvSpPr/>
          <p:nvPr/>
        </p:nvSpPr>
        <p:spPr>
          <a:xfrm>
            <a:off x="1026343" y="1591937"/>
            <a:ext cx="808110" cy="2769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TSMC</a:t>
            </a:r>
          </a:p>
        </p:txBody>
      </p:sp>
      <p:sp>
        <p:nvSpPr>
          <p:cNvPr id="114" name="Hexagon 113">
            <a:extLst>
              <a:ext uri="{FF2B5EF4-FFF2-40B4-BE49-F238E27FC236}">
                <a16:creationId xmlns:a16="http://schemas.microsoft.com/office/drawing/2014/main" id="{5617AF80-62D1-4C3D-A606-56360ABE9CAD}"/>
              </a:ext>
            </a:extLst>
          </p:cNvPr>
          <p:cNvSpPr/>
          <p:nvPr/>
        </p:nvSpPr>
        <p:spPr>
          <a:xfrm>
            <a:off x="517070" y="1916272"/>
            <a:ext cx="808110" cy="2769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</a:t>
            </a:r>
          </a:p>
        </p:txBody>
      </p:sp>
    </p:spTree>
    <p:extLst>
      <p:ext uri="{BB962C8B-B14F-4D97-AF65-F5344CB8AC3E}">
        <p14:creationId xmlns:p14="http://schemas.microsoft.com/office/powerpoint/2010/main" val="3727188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42544-E1D5-4249-A4C3-92EA0ABD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5BEC-4A61-4854-8CFA-62CF3D8BD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taking advantage </a:t>
            </a:r>
            <a:r>
              <a:rPr lang="en-US" dirty="0" err="1"/>
              <a:t>ef</a:t>
            </a:r>
            <a:r>
              <a:rPr lang="en-US" dirty="0"/>
              <a:t> each memory type with the best available interconnect tech. </a:t>
            </a:r>
          </a:p>
          <a:p>
            <a:r>
              <a:rPr lang="en-US" dirty="0"/>
              <a:t>Focus </a:t>
            </a:r>
            <a:r>
              <a:rPr lang="en-US"/>
              <a:t>on TTM execution </a:t>
            </a:r>
            <a:r>
              <a:rPr lang="en-US" dirty="0"/>
              <a:t>and quality </a:t>
            </a:r>
          </a:p>
        </p:txBody>
      </p:sp>
    </p:spTree>
    <p:extLst>
      <p:ext uri="{BB962C8B-B14F-4D97-AF65-F5344CB8AC3E}">
        <p14:creationId xmlns:p14="http://schemas.microsoft.com/office/powerpoint/2010/main" val="343004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B015151C-619B-48E5-BD08-24E94016C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" y="0"/>
            <a:ext cx="117317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BFAE3-98D4-479F-A176-AAB9D737C97C}"/>
              </a:ext>
            </a:extLst>
          </p:cNvPr>
          <p:cNvSpPr txBox="1"/>
          <p:nvPr/>
        </p:nvSpPr>
        <p:spPr>
          <a:xfrm>
            <a:off x="10185833" y="3127766"/>
            <a:ext cx="10278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TSMC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Samsung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XMC 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UMC</a:t>
            </a:r>
          </a:p>
        </p:txBody>
      </p:sp>
    </p:spTree>
    <p:extLst>
      <p:ext uri="{BB962C8B-B14F-4D97-AF65-F5344CB8AC3E}">
        <p14:creationId xmlns:p14="http://schemas.microsoft.com/office/powerpoint/2010/main" val="689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168EC9B-B43D-4C74-8A8A-7545A2DBA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3750"/>
            <a:ext cx="12192000" cy="70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6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305050" y="1333500"/>
          <a:ext cx="7610475" cy="485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927" y="184628"/>
            <a:ext cx="9816551" cy="643214"/>
          </a:xfrm>
        </p:spPr>
        <p:txBody>
          <a:bodyPr>
            <a:normAutofit fontScale="90000"/>
          </a:bodyPr>
          <a:lstStyle/>
          <a:p>
            <a:r>
              <a:rPr lang="en-US" dirty="0"/>
              <a:t>Bonding Landscape: R&amp;D and HVM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127" y="6146311"/>
            <a:ext cx="236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Pitch (um)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652867" y="3602904"/>
            <a:ext cx="2365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Connections/mm</a:t>
            </a:r>
            <a:r>
              <a:rPr kumimoji="0" lang="en-US" sz="20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105479" y="184627"/>
            <a:ext cx="1701035" cy="1014889"/>
            <a:chOff x="10105479" y="79499"/>
            <a:chExt cx="1944243" cy="1120018"/>
          </a:xfrm>
        </p:grpSpPr>
        <p:sp>
          <p:nvSpPr>
            <p:cNvPr id="17" name="Rectangle 16"/>
            <p:cNvSpPr/>
            <p:nvPr/>
          </p:nvSpPr>
          <p:spPr>
            <a:xfrm>
              <a:off x="10105479" y="641733"/>
              <a:ext cx="1944243" cy="5577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 or W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05479" y="79499"/>
              <a:ext cx="1944243" cy="55778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 or 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193490" y="559437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5890" y="55638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510482" y="565533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681170" y="57162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39666" y="565533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019498" y="562485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184090" y="57162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354778" y="56858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534610" y="55638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1687010" y="55334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851602" y="55334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177099" y="6644413"/>
            <a:ext cx="1624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INTEL CONFIDENTIAL</a:t>
            </a:r>
          </a:p>
        </p:txBody>
      </p:sp>
      <p:sp>
        <p:nvSpPr>
          <p:cNvPr id="4" name="Oval 3"/>
          <p:cNvSpPr/>
          <p:nvPr/>
        </p:nvSpPr>
        <p:spPr>
          <a:xfrm rot="1559470">
            <a:off x="8603655" y="4511721"/>
            <a:ext cx="1115500" cy="414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31947" y="4971580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Current 2.5D/3D products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AB7F36-14F5-40C9-906B-2E74CCF3A63C}"/>
              </a:ext>
            </a:extLst>
          </p:cNvPr>
          <p:cNvGrpSpPr/>
          <p:nvPr/>
        </p:nvGrpSpPr>
        <p:grpSpPr>
          <a:xfrm>
            <a:off x="7816968" y="2149963"/>
            <a:ext cx="2365513" cy="276999"/>
            <a:chOff x="7816968" y="2149963"/>
            <a:chExt cx="2365513" cy="276999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7970010" y="2417806"/>
              <a:ext cx="1850265" cy="41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816968" y="2149963"/>
              <a:ext cx="2365513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uBump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 [C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6D121E-6F55-4DF3-AA68-5B6813177ECD}"/>
              </a:ext>
            </a:extLst>
          </p:cNvPr>
          <p:cNvGrpSpPr/>
          <p:nvPr/>
        </p:nvGrpSpPr>
        <p:grpSpPr>
          <a:xfrm>
            <a:off x="4549734" y="1372805"/>
            <a:ext cx="4449990" cy="278410"/>
            <a:chOff x="4549734" y="1372805"/>
            <a:chExt cx="4449990" cy="278410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4549734" y="1641822"/>
              <a:ext cx="4449990" cy="939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5678520" y="1372805"/>
              <a:ext cx="2604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HB 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81033F2-9CEB-448F-B3FC-1CD9C0681E63}"/>
              </a:ext>
            </a:extLst>
          </p:cNvPr>
          <p:cNvGrpSpPr/>
          <p:nvPr/>
        </p:nvGrpSpPr>
        <p:grpSpPr>
          <a:xfrm>
            <a:off x="3347892" y="993937"/>
            <a:ext cx="2604313" cy="339563"/>
            <a:chOff x="3347892" y="993937"/>
            <a:chExt cx="2604313" cy="339563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3347892" y="1333500"/>
              <a:ext cx="24036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3347892" y="993937"/>
              <a:ext cx="2604313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Monolithic 3D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8A3765-56A3-469E-ABE5-4DF8EADC18FB}"/>
              </a:ext>
            </a:extLst>
          </p:cNvPr>
          <p:cNvGrpSpPr/>
          <p:nvPr/>
        </p:nvGrpSpPr>
        <p:grpSpPr>
          <a:xfrm>
            <a:off x="6472190" y="1803633"/>
            <a:ext cx="2763250" cy="319163"/>
            <a:chOff x="6472190" y="1803633"/>
            <a:chExt cx="2763250" cy="319163"/>
          </a:xfrm>
        </p:grpSpPr>
        <p:cxnSp>
          <p:nvCxnSpPr>
            <p:cNvPr id="68" name="Straight Arrow Connector 67"/>
            <p:cNvCxnSpPr>
              <a:cxnSpLocks/>
            </p:cNvCxnSpPr>
            <p:nvPr/>
          </p:nvCxnSpPr>
          <p:spPr>
            <a:xfrm>
              <a:off x="6472190" y="2122796"/>
              <a:ext cx="263328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6631127" y="1803633"/>
              <a:ext cx="2604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555441" y="2934707"/>
            <a:ext cx="1835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Global Foundry [WoW]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415" y="5375840"/>
            <a:ext cx="375295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Note: Samsung claims competitive offering as other foundries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FF131B-4904-4A4C-BD6E-589D9924B94B}"/>
              </a:ext>
            </a:extLst>
          </p:cNvPr>
          <p:cNvGrpSpPr/>
          <p:nvPr/>
        </p:nvGrpSpPr>
        <p:grpSpPr>
          <a:xfrm>
            <a:off x="6262059" y="2667472"/>
            <a:ext cx="3248490" cy="1592940"/>
            <a:chOff x="6262059" y="2667472"/>
            <a:chExt cx="3248490" cy="1592940"/>
          </a:xfrm>
        </p:grpSpPr>
        <p:sp>
          <p:nvSpPr>
            <p:cNvPr id="39" name="Oval 38"/>
            <p:cNvSpPr/>
            <p:nvPr/>
          </p:nvSpPr>
          <p:spPr>
            <a:xfrm rot="1559470">
              <a:off x="6907298" y="3484606"/>
              <a:ext cx="514131" cy="2186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1559470">
              <a:off x="7729502" y="3968977"/>
              <a:ext cx="383071" cy="28785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025847" y="3983413"/>
              <a:ext cx="1484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TSMC SOIC [C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35277" y="3258976"/>
              <a:ext cx="1484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TSMC SOIC 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  <p:sp>
          <p:nvSpPr>
            <p:cNvPr id="48" name="Oval 47"/>
            <p:cNvSpPr/>
            <p:nvPr/>
          </p:nvSpPr>
          <p:spPr>
            <a:xfrm rot="1559470">
              <a:off x="6262059" y="2862260"/>
              <a:ext cx="375791" cy="18484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44171" y="2667472"/>
              <a:ext cx="20425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TSMC SOIC+ 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, WoW]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2C94AA-5038-407C-B606-6689A17D7AAB}"/>
              </a:ext>
            </a:extLst>
          </p:cNvPr>
          <p:cNvGrpSpPr/>
          <p:nvPr/>
        </p:nvGrpSpPr>
        <p:grpSpPr>
          <a:xfrm>
            <a:off x="6912174" y="4389825"/>
            <a:ext cx="2535453" cy="664897"/>
            <a:chOff x="6912174" y="4389825"/>
            <a:chExt cx="2535453" cy="664897"/>
          </a:xfrm>
        </p:grpSpPr>
        <p:sp>
          <p:nvSpPr>
            <p:cNvPr id="50" name="Oval 49"/>
            <p:cNvSpPr/>
            <p:nvPr/>
          </p:nvSpPr>
          <p:spPr>
            <a:xfrm rot="1559470">
              <a:off x="8095830" y="4389825"/>
              <a:ext cx="1232978" cy="30755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912174" y="4593057"/>
              <a:ext cx="2535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DRAM HBM/3DS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[C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WoW];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eFlash-Logic [WoW]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09775" y="6659404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Prashant Majhi , GSC-EID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AB673A-2727-4562-9692-7B9028AF9863}"/>
              </a:ext>
            </a:extLst>
          </p:cNvPr>
          <p:cNvGrpSpPr/>
          <p:nvPr/>
        </p:nvGrpSpPr>
        <p:grpSpPr>
          <a:xfrm>
            <a:off x="5752214" y="3606490"/>
            <a:ext cx="2064003" cy="1238500"/>
            <a:chOff x="5752214" y="3606490"/>
            <a:chExt cx="2064003" cy="1238500"/>
          </a:xfrm>
        </p:grpSpPr>
        <p:sp>
          <p:nvSpPr>
            <p:cNvPr id="61" name="TextBox 60"/>
            <p:cNvSpPr txBox="1"/>
            <p:nvPr/>
          </p:nvSpPr>
          <p:spPr>
            <a:xfrm>
              <a:off x="6855698" y="4028082"/>
              <a:ext cx="960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CIS [WoW]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310322" y="3664461"/>
              <a:ext cx="960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CIS [WoW]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70992" y="3606490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503285" y="3843865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2214" y="3947490"/>
              <a:ext cx="1006767" cy="8975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FAD272F-8F8B-47BD-80F9-C14DF1AEF4F0}"/>
              </a:ext>
            </a:extLst>
          </p:cNvPr>
          <p:cNvGrpSpPr/>
          <p:nvPr/>
        </p:nvGrpSpPr>
        <p:grpSpPr>
          <a:xfrm>
            <a:off x="4041346" y="2886753"/>
            <a:ext cx="2939330" cy="1041253"/>
            <a:chOff x="4041346" y="2886753"/>
            <a:chExt cx="2939330" cy="1041253"/>
          </a:xfrm>
        </p:grpSpPr>
        <p:sp>
          <p:nvSpPr>
            <p:cNvPr id="2" name="Rectangle 1"/>
            <p:cNvSpPr/>
            <p:nvPr/>
          </p:nvSpPr>
          <p:spPr>
            <a:xfrm>
              <a:off x="6203598" y="2886753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64290" y="3051463"/>
              <a:ext cx="13163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YMTC 3DNAND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1346" y="2914489"/>
              <a:ext cx="1655375" cy="101351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A19FEF-DDC6-478B-A8BB-CF52398E03BC}"/>
              </a:ext>
            </a:extLst>
          </p:cNvPr>
          <p:cNvGrpSpPr/>
          <p:nvPr/>
        </p:nvGrpSpPr>
        <p:grpSpPr>
          <a:xfrm>
            <a:off x="5572542" y="2204304"/>
            <a:ext cx="1373902" cy="632078"/>
            <a:chOff x="5572542" y="2204304"/>
            <a:chExt cx="1373902" cy="63207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9387F50-C02C-4F71-922F-65DA7BA256D8}"/>
                </a:ext>
              </a:extLst>
            </p:cNvPr>
            <p:cNvSpPr/>
            <p:nvPr/>
          </p:nvSpPr>
          <p:spPr>
            <a:xfrm rot="1559470">
              <a:off x="5572542" y="2651334"/>
              <a:ext cx="1243689" cy="185048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F99B1E1-90B6-4265-BBCF-DA1B536DB32C}"/>
                </a:ext>
              </a:extLst>
            </p:cNvPr>
            <p:cNvSpPr txBox="1"/>
            <p:nvPr/>
          </p:nvSpPr>
          <p:spPr>
            <a:xfrm>
              <a:off x="5921805" y="2204304"/>
              <a:ext cx="1024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CPU/Cache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7044885-DE3F-4877-9ECA-EFB263A51E81}"/>
              </a:ext>
            </a:extLst>
          </p:cNvPr>
          <p:cNvGrpSpPr/>
          <p:nvPr/>
        </p:nvGrpSpPr>
        <p:grpSpPr>
          <a:xfrm>
            <a:off x="3332965" y="1818308"/>
            <a:ext cx="1751678" cy="585951"/>
            <a:chOff x="3332965" y="1818308"/>
            <a:chExt cx="1751678" cy="58595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3270CB8-A2EF-49AE-90D3-972809C8AF16}"/>
                </a:ext>
              </a:extLst>
            </p:cNvPr>
            <p:cNvSpPr/>
            <p:nvPr/>
          </p:nvSpPr>
          <p:spPr>
            <a:xfrm rot="1559470">
              <a:off x="4264937" y="1818308"/>
              <a:ext cx="706086" cy="214664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A986197-4806-4CE1-845B-577A8E1D21F5}"/>
                </a:ext>
              </a:extLst>
            </p:cNvPr>
            <p:cNvSpPr txBox="1"/>
            <p:nvPr/>
          </p:nvSpPr>
          <p:spPr>
            <a:xfrm>
              <a:off x="3332965" y="1942594"/>
              <a:ext cx="1751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CMOS/Interconnect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00D41D-A46A-44D8-B269-C401BC68391A}"/>
              </a:ext>
            </a:extLst>
          </p:cNvPr>
          <p:cNvGrpSpPr/>
          <p:nvPr/>
        </p:nvGrpSpPr>
        <p:grpSpPr>
          <a:xfrm>
            <a:off x="3119715" y="1405163"/>
            <a:ext cx="1751678" cy="461665"/>
            <a:chOff x="3119715" y="1405163"/>
            <a:chExt cx="1751678" cy="461665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54AF5B6-EF53-4C6C-B045-AC7260CFE24C}"/>
                </a:ext>
              </a:extLst>
            </p:cNvPr>
            <p:cNvSpPr/>
            <p:nvPr/>
          </p:nvSpPr>
          <p:spPr>
            <a:xfrm rot="1559470">
              <a:off x="3666154" y="1473712"/>
              <a:ext cx="706086" cy="214664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F44534E-E6DB-4F7C-B1B3-4BCC832ABA8B}"/>
                </a:ext>
              </a:extLst>
            </p:cNvPr>
            <p:cNvSpPr txBox="1"/>
            <p:nvPr/>
          </p:nvSpPr>
          <p:spPr>
            <a:xfrm>
              <a:off x="3119715" y="1405163"/>
              <a:ext cx="1751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NMOS/PMOS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disagg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29840C-E858-4AB9-9C86-A04544A0AA2C}"/>
              </a:ext>
            </a:extLst>
          </p:cNvPr>
          <p:cNvGrpSpPr/>
          <p:nvPr/>
        </p:nvGrpSpPr>
        <p:grpSpPr>
          <a:xfrm>
            <a:off x="4011627" y="1786605"/>
            <a:ext cx="2460563" cy="894654"/>
            <a:chOff x="4011627" y="1786605"/>
            <a:chExt cx="2460563" cy="894654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2C25D32-4FE3-4281-B23B-84224083F9D4}"/>
                </a:ext>
              </a:extLst>
            </p:cNvPr>
            <p:cNvSpPr txBox="1"/>
            <p:nvPr/>
          </p:nvSpPr>
          <p:spPr>
            <a:xfrm>
              <a:off x="5030770" y="1786605"/>
              <a:ext cx="1441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SRAM or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Array/Peri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0ECC416-4E18-4D9F-BF2A-E67220E09F26}"/>
                </a:ext>
              </a:extLst>
            </p:cNvPr>
            <p:cNvSpPr/>
            <p:nvPr/>
          </p:nvSpPr>
          <p:spPr>
            <a:xfrm rot="1559470">
              <a:off x="4846132" y="2391891"/>
              <a:ext cx="1612134" cy="244312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C86B69F-DC1C-499F-8B94-7AD5D438493C}"/>
                </a:ext>
              </a:extLst>
            </p:cNvPr>
            <p:cNvSpPr txBox="1"/>
            <p:nvPr/>
          </p:nvSpPr>
          <p:spPr>
            <a:xfrm>
              <a:off x="4011627" y="2404260"/>
              <a:ext cx="1444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Std Cell IP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B7172A-ADEA-4644-81ED-4E8792BC4B3C}"/>
              </a:ext>
            </a:extLst>
          </p:cNvPr>
          <p:cNvGrpSpPr/>
          <p:nvPr/>
        </p:nvGrpSpPr>
        <p:grpSpPr>
          <a:xfrm>
            <a:off x="9386381" y="2806626"/>
            <a:ext cx="2934849" cy="1148964"/>
            <a:chOff x="9386381" y="2806626"/>
            <a:chExt cx="2934849" cy="1148964"/>
          </a:xfrm>
        </p:grpSpPr>
        <p:sp>
          <p:nvSpPr>
            <p:cNvPr id="72" name="Rectangle 71"/>
            <p:cNvSpPr/>
            <p:nvPr/>
          </p:nvSpPr>
          <p:spPr>
            <a:xfrm>
              <a:off x="9386381" y="2806626"/>
              <a:ext cx="2792530" cy="1148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50480" y="2945822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830698" y="2912302"/>
              <a:ext cx="2409459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(HB) in HVM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9440661" y="3246850"/>
              <a:ext cx="383071" cy="22579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833690" y="3243425"/>
              <a:ext cx="2060007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HB R&amp;D [Path V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alidation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2DF0A7E-4586-4F27-9761-0657CC44B62B}"/>
                </a:ext>
              </a:extLst>
            </p:cNvPr>
            <p:cNvSpPr/>
            <p:nvPr/>
          </p:nvSpPr>
          <p:spPr>
            <a:xfrm>
              <a:off x="9447627" y="3577522"/>
              <a:ext cx="383071" cy="225798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613FF-B394-4AE0-9727-C8988EE600A3}"/>
                </a:ext>
              </a:extLst>
            </p:cNvPr>
            <p:cNvSpPr txBox="1"/>
            <p:nvPr/>
          </p:nvSpPr>
          <p:spPr>
            <a:xfrm>
              <a:off x="9701993" y="3577206"/>
              <a:ext cx="2619237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HB R&amp;D [Concept/ Early Research]</a:t>
              </a:r>
            </a:p>
          </p:txBody>
        </p:sp>
      </p:grpSp>
      <p:sp>
        <p:nvSpPr>
          <p:cNvPr id="87" name="Arrow: Right 86">
            <a:hlinkClick r:id="rId9" action="ppaction://hlinksldjump"/>
            <a:extLst>
              <a:ext uri="{FF2B5EF4-FFF2-40B4-BE49-F238E27FC236}">
                <a16:creationId xmlns:a16="http://schemas.microsoft.com/office/drawing/2014/main" id="{E9F99BB4-76CA-48A7-B815-791730C726F5}"/>
              </a:ext>
            </a:extLst>
          </p:cNvPr>
          <p:cNvSpPr/>
          <p:nvPr/>
        </p:nvSpPr>
        <p:spPr>
          <a:xfrm flipH="1">
            <a:off x="11611677" y="12039"/>
            <a:ext cx="416458" cy="3130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737AC8-0C17-4FE3-89D4-90D5AD44860E}"/>
              </a:ext>
            </a:extLst>
          </p:cNvPr>
          <p:cNvSpPr txBox="1"/>
          <p:nvPr/>
        </p:nvSpPr>
        <p:spPr>
          <a:xfrm>
            <a:off x="7714342" y="6229783"/>
            <a:ext cx="348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 with latest announcements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source</a:t>
            </a:r>
          </a:p>
        </p:txBody>
      </p:sp>
    </p:spTree>
    <p:extLst>
      <p:ext uri="{BB962C8B-B14F-4D97-AF65-F5344CB8AC3E}">
        <p14:creationId xmlns:p14="http://schemas.microsoft.com/office/powerpoint/2010/main" val="172138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4B8A29-F55B-419E-BDB2-DD3AD956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812"/>
            <a:ext cx="12024878" cy="528637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453776A-0AE7-4E5D-9A7E-FADCE8E11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" y="4400550"/>
            <a:ext cx="4160898" cy="2352676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E034B5-ABA3-47C8-8584-49956B374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30" y="0"/>
            <a:ext cx="3993848" cy="22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50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3802</Words>
  <Application>Microsoft Macintosh PowerPoint</Application>
  <PresentationFormat>Widescreen</PresentationFormat>
  <Paragraphs>836</Paragraphs>
  <Slides>53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ArialMT</vt:lpstr>
      <vt:lpstr>IntelOne Display Regular</vt:lpstr>
      <vt:lpstr>MalgunGothic</vt:lpstr>
      <vt:lpstr>Arial</vt:lpstr>
      <vt:lpstr>Arial Narrow</vt:lpstr>
      <vt:lpstr>Calibri</vt:lpstr>
      <vt:lpstr>Calibri Light</vt:lpstr>
      <vt:lpstr>Helvetica Neue Medium</vt:lpstr>
      <vt:lpstr>Intel Clear</vt:lpstr>
      <vt:lpstr>Intel Clear Light</vt:lpstr>
      <vt:lpstr>Intel Clear Pro</vt:lpstr>
      <vt:lpstr>Verdana</vt:lpstr>
      <vt:lpstr>Office Theme</vt:lpstr>
      <vt:lpstr>Worksheet</vt:lpstr>
      <vt:lpstr>Agenda</vt:lpstr>
      <vt:lpstr>Tightly Couple Memory Options</vt:lpstr>
      <vt:lpstr>Interconnect/Integration Options and Eco System</vt:lpstr>
      <vt:lpstr>PowerPoint Presentation</vt:lpstr>
      <vt:lpstr>PowerPoint Presentation</vt:lpstr>
      <vt:lpstr>PowerPoint Presentation</vt:lpstr>
      <vt:lpstr>PowerPoint Presentation</vt:lpstr>
      <vt:lpstr>Bonding Landscape: R&amp;D and HVM</vt:lpstr>
      <vt:lpstr>PowerPoint Presentation</vt:lpstr>
      <vt:lpstr>TSMC CoWoS® Platform for High-Performance Computing</vt:lpstr>
      <vt:lpstr>Samsung’s Packaging Roadmap for Mobile and HPC</vt:lpstr>
      <vt:lpstr>PowerPoint Presentation</vt:lpstr>
      <vt:lpstr>Samsung’s Cube Package Options for Foundry Customers</vt:lpstr>
      <vt:lpstr>PowerPoint Presentation</vt:lpstr>
      <vt:lpstr>PowerPoint Presentation</vt:lpstr>
      <vt:lpstr>Memory Eco System Capabilities and Intel Engagements</vt:lpstr>
      <vt:lpstr>PowerPoint Presentation</vt:lpstr>
      <vt:lpstr>Performance Comparison of High Capacity Memories</vt:lpstr>
      <vt:lpstr>PowerPoint Presentation</vt:lpstr>
      <vt:lpstr>PowerPoint Presentation</vt:lpstr>
      <vt:lpstr>Intel Server Architecture +  DRAM Interposer </vt:lpstr>
      <vt:lpstr>PowerPoint Presentation</vt:lpstr>
      <vt:lpstr>PowerPoint Presentation</vt:lpstr>
      <vt:lpstr>PowerPoint Presentation</vt:lpstr>
      <vt:lpstr>PowerPoint Presentation</vt:lpstr>
      <vt:lpstr>Micron – Kuljit to provide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Competition Picture</vt:lpstr>
      <vt:lpstr>PowerPoint Presentation</vt:lpstr>
      <vt:lpstr>Intrepretation of AMD annoucment</vt:lpstr>
      <vt:lpstr>PowerPoint Presentation</vt:lpstr>
      <vt:lpstr>Hardware for AI</vt:lpstr>
      <vt:lpstr>Cerebras Wafer Scale Engine for AI Compute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 Tech</vt:lpstr>
      <vt:lpstr>Emerging Technology in Memory Pyramid </vt:lpstr>
      <vt:lpstr>Executive Summary</vt:lpstr>
      <vt:lpstr>Memory Architectures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Kau, Derchang</dc:creator>
  <cp:lastModifiedBy>Kau, Derchang</cp:lastModifiedBy>
  <cp:revision>2</cp:revision>
  <dcterms:created xsi:type="dcterms:W3CDTF">2021-06-17T23:30:36Z</dcterms:created>
  <dcterms:modified xsi:type="dcterms:W3CDTF">2021-06-18T20:13:05Z</dcterms:modified>
</cp:coreProperties>
</file>