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147328765" r:id="rId3"/>
    <p:sldId id="2147328766" r:id="rId4"/>
    <p:sldId id="2147328767" r:id="rId5"/>
    <p:sldId id="214732876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1D24C2-7E5F-B641-81A3-DFF8FEB0BB1A}" v="1" dt="2022-03-01T05:40:13.0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87"/>
    <p:restoredTop sz="96197"/>
  </p:normalViewPr>
  <p:slideViewPr>
    <p:cSldViewPr snapToGrid="0" snapToObjects="1">
      <p:cViewPr varScale="1">
        <p:scale>
          <a:sx n="119" d="100"/>
          <a:sy n="119" d="100"/>
        </p:scale>
        <p:origin x="6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BE1D24C2-7E5F-B641-81A3-DFF8FEB0BB1A}"/>
    <pc:docChg chg="custSel modSld">
      <pc:chgData name="Kau, Derchang" userId="b9148588-e694-4445-9765-2c9aad6149ce" providerId="ADAL" clId="{BE1D24C2-7E5F-B641-81A3-DFF8FEB0BB1A}" dt="2022-03-01T23:09:09.410" v="110" actId="20577"/>
      <pc:docMkLst>
        <pc:docMk/>
      </pc:docMkLst>
      <pc:sldChg chg="modSp mod">
        <pc:chgData name="Kau, Derchang" userId="b9148588-e694-4445-9765-2c9aad6149ce" providerId="ADAL" clId="{BE1D24C2-7E5F-B641-81A3-DFF8FEB0BB1A}" dt="2022-03-01T23:09:09.410" v="110" actId="20577"/>
        <pc:sldMkLst>
          <pc:docMk/>
          <pc:sldMk cId="3845522901" sldId="2147328766"/>
        </pc:sldMkLst>
        <pc:graphicFrameChg chg="modGraphic">
          <ac:chgData name="Kau, Derchang" userId="b9148588-e694-4445-9765-2c9aad6149ce" providerId="ADAL" clId="{BE1D24C2-7E5F-B641-81A3-DFF8FEB0BB1A}" dt="2022-03-01T23:09:09.410" v="110" actId="20577"/>
          <ac:graphicFrameMkLst>
            <pc:docMk/>
            <pc:sldMk cId="3845522901" sldId="2147328766"/>
            <ac:graphicFrameMk id="4" creationId="{9E64242E-B381-6747-A1A5-E9EA55ED08B2}"/>
          </ac:graphicFrameMkLst>
        </pc:graphicFrameChg>
      </pc:sldChg>
      <pc:sldChg chg="addSp modSp mod">
        <pc:chgData name="Kau, Derchang" userId="b9148588-e694-4445-9765-2c9aad6149ce" providerId="ADAL" clId="{BE1D24C2-7E5F-B641-81A3-DFF8FEB0BB1A}" dt="2022-03-01T05:40:53.168" v="58" actId="14100"/>
        <pc:sldMkLst>
          <pc:docMk/>
          <pc:sldMk cId="3218283310" sldId="2147328768"/>
        </pc:sldMkLst>
        <pc:graphicFrameChg chg="add mod modGraphic">
          <ac:chgData name="Kau, Derchang" userId="b9148588-e694-4445-9765-2c9aad6149ce" providerId="ADAL" clId="{BE1D24C2-7E5F-B641-81A3-DFF8FEB0BB1A}" dt="2022-03-01T05:40:53.168" v="58" actId="14100"/>
          <ac:graphicFrameMkLst>
            <pc:docMk/>
            <pc:sldMk cId="3218283310" sldId="2147328768"/>
            <ac:graphicFrameMk id="3" creationId="{757F81A3-67D5-4343-8E5B-6DF36CC5896D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20FBA1-1E40-DA4E-9C3B-CDA24B763DED}" type="datetimeFigureOut">
              <a:rPr lang="en-US" smtClean="0"/>
              <a:t>3/1/22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10D9A4-3A38-A04A-8B24-E428A3418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807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89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56D77-5744-9848-8C27-07F7D37B3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92AB9E-9912-6B4F-BA8B-6F480E03A5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7E11B-93D9-9B41-BC38-7BCDFC67C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A7501-ACDD-304D-A757-21876C728381}" type="datetimeFigureOut">
              <a:rPr lang="en-US" smtClean="0"/>
              <a:t>3/1/22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25F2C1-9A2B-2D4D-AE92-8FF744DF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83B94D-3781-924E-A5BB-1B716CA7F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81D7-7032-4048-85C1-824A1EA4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36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EEAEC-3575-9E47-B1D4-3995D45EE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5E6A1F-E273-CE45-A8F7-0E1A4E59B5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0A645-791D-3743-A0C7-2E128C69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A7501-ACDD-304D-A757-21876C728381}" type="datetimeFigureOut">
              <a:rPr lang="en-US" smtClean="0"/>
              <a:t>3/1/22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D6B58-22BB-B144-8D17-28FE5BE0B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B572E-8F72-2040-B64C-40A83A751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81D7-7032-4048-85C1-824A1EA4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748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39A0E5-AB6D-4A45-A325-DAA62B90C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606C0D-9721-684F-8B5D-882F8C26EF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060393-C01A-3149-B066-1E5DE601F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A7501-ACDD-304D-A757-21876C728381}" type="datetimeFigureOut">
              <a:rPr lang="en-US" smtClean="0"/>
              <a:t>3/1/22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3A80F-AAC3-A14B-9DD8-5B9CA3409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4A841-0C0C-9D47-9EC7-799D80662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81D7-7032-4048-85C1-824A1EA4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0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3D4FB-EACB-744F-8BFC-DDE57498F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E2305-93F9-E446-8746-A468A6119D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D9B9B-FB79-5243-9AD8-E8AAE1937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A7501-ACDD-304D-A757-21876C728381}" type="datetimeFigureOut">
              <a:rPr lang="en-US" smtClean="0"/>
              <a:t>3/1/22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CF7375-C5F6-3042-84D1-EE211F0F6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ECFD4-DFF2-DB40-90FD-A666073A1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81D7-7032-4048-85C1-824A1EA4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234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BD315-8307-2843-B879-52487A1CB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54FFB5-DE6B-8343-B00A-76CA8E348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010CB5-E860-AD40-B9A7-D66EA052B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A7501-ACDD-304D-A757-21876C728381}" type="datetimeFigureOut">
              <a:rPr lang="en-US" smtClean="0"/>
              <a:t>3/1/22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5008C-7B4D-514E-99D8-0629A9984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87369-48FB-C641-AEAE-B85091425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81D7-7032-4048-85C1-824A1EA4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158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A79DE-A6B8-4342-9633-B0C96CF06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890027-1A5B-D841-8B8A-545F6701A6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CAB575-46BD-D848-9064-AAECD4C258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98C215-FC21-5F4A-9AEC-05C5D136E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A7501-ACDD-304D-A757-21876C728381}" type="datetimeFigureOut">
              <a:rPr lang="en-US" smtClean="0"/>
              <a:t>3/1/22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515A3F-CB7B-5849-BCDE-BBB8DA216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00224E-237C-EC4F-B913-54F3570E4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81D7-7032-4048-85C1-824A1EA4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6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EE85F-B772-6747-A91E-87F784A4B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298AAC-48D2-EC47-BB59-242AC5987D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87DD0B-C7B1-F946-88BF-265D00BCF6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9B9B3C-0CAF-AF4C-AC69-F4E7E56362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F129F9-5D25-3E44-94C3-140C510DDC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8AC0E1-21C3-C44F-B18F-2765D54CC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A7501-ACDD-304D-A757-21876C728381}" type="datetimeFigureOut">
              <a:rPr lang="en-US" smtClean="0"/>
              <a:t>3/1/22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B2DD3A-988A-1840-A70D-36035B727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DF3AA7-AF85-7A44-A02A-0A9AD858A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81D7-7032-4048-85C1-824A1EA4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231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9227A-7469-AA4C-A7CD-7607A4949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F39497-4395-B344-8AC3-6B5D894A3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A7501-ACDD-304D-A757-21876C728381}" type="datetimeFigureOut">
              <a:rPr lang="en-US" smtClean="0"/>
              <a:t>3/1/22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D27639-C917-AD41-AB67-F0AA34821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6D5DE4-3DED-DF46-B1C6-48025E856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81D7-7032-4048-85C1-824A1EA4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927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359FD4-FF46-984E-AB71-B2BF6DBDB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A7501-ACDD-304D-A757-21876C728381}" type="datetimeFigureOut">
              <a:rPr lang="en-US" smtClean="0"/>
              <a:t>3/1/22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C37888-85B5-EA4E-B359-8D2E6DD91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F4FFAA-B178-454F-8803-C560A4395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81D7-7032-4048-85C1-824A1EA4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65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1C226-D7E9-FB4F-86C4-8A8D9E781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D196B-34E3-3E48-AAD5-85137A0CE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13EAF1-1A2E-CB4D-A82D-74B9BDB1A0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2D79D2-6250-2544-BF80-50A3EDD04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A7501-ACDD-304D-A757-21876C728381}" type="datetimeFigureOut">
              <a:rPr lang="en-US" smtClean="0"/>
              <a:t>3/1/22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67FA9C-EF3C-FA4F-9E5C-3594B663E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8C71CA-B089-AD4F-8342-7378576EA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81D7-7032-4048-85C1-824A1EA4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504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55145-6E8D-7042-9D72-C9701C2A1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4007A0-F2DB-0246-B1E0-42F7BD67D4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84812E-AAEA-3848-BA63-6B858B7363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823516-5ECF-934C-99F6-9317CD3DE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A7501-ACDD-304D-A757-21876C728381}" type="datetimeFigureOut">
              <a:rPr lang="en-US" smtClean="0"/>
              <a:t>3/1/22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C59BCD-B9C7-D946-BF6D-86E38FFC4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CA8757-0635-4641-BFB5-F6AB0F7D1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81D7-7032-4048-85C1-824A1EA4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711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EF8BAF-D459-7044-AC0F-77F513D34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CD4C62-D3CA-ED47-BC62-66B7BA320E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01C1A-DA33-5A42-9213-FF65E1D8E8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A7501-ACDD-304D-A757-21876C728381}" type="datetimeFigureOut">
              <a:rPr lang="en-US" smtClean="0"/>
              <a:t>3/1/22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8ADDA-5C54-DF41-A5E2-E1D81907C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77438F-E725-B246-BDE1-76ABFC7037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681D7-7032-4048-85C1-824A1EA4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139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68A22-E0CF-C74C-8FA2-D48A137C4F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D25811-EB4A-4247-AC21-B82208701F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N7</a:t>
            </a:r>
          </a:p>
        </p:txBody>
      </p:sp>
    </p:spTree>
    <p:extLst>
      <p:ext uri="{BB962C8B-B14F-4D97-AF65-F5344CB8AC3E}">
        <p14:creationId xmlns:p14="http://schemas.microsoft.com/office/powerpoint/2010/main" val="1327087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258C7-37B3-1544-8F15-81CE7364C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27446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A brain teaser: High Capacity Cache (HCC) Possibility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6A24F-8E08-9E4D-B9D8-B22524AAE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667000"/>
            <a:ext cx="11353800" cy="3810000"/>
          </a:xfrm>
        </p:spPr>
        <p:txBody>
          <a:bodyPr/>
          <a:lstStyle/>
          <a:p>
            <a:pPr marL="230188" indent="-230188"/>
            <a:r>
              <a:rPr lang="en-US" sz="2000" dirty="0"/>
              <a:t>Capability:  </a:t>
            </a:r>
          </a:p>
          <a:p>
            <a:pPr marL="635000" lvl="1" indent="-404813"/>
            <a:r>
              <a:rPr lang="en-US" sz="2000" b="0" dirty="0"/>
              <a:t>All chiplet interfaces can be hybrid bonded (</a:t>
            </a:r>
            <a:r>
              <a:rPr lang="en-US" sz="2000" b="0" dirty="0" err="1"/>
              <a:t>bumpless</a:t>
            </a:r>
            <a:r>
              <a:rPr lang="en-US" sz="2000" b="0" dirty="0"/>
              <a:t>) with combination of </a:t>
            </a:r>
            <a:r>
              <a:rPr lang="en-US" sz="2000" b="0" dirty="0" err="1"/>
              <a:t>CoW</a:t>
            </a:r>
            <a:r>
              <a:rPr lang="en-US" sz="2000" b="0" dirty="0"/>
              <a:t> and WoW from Foundry.  “Cube” would likely be assembled using WoW, then diced before attachment.</a:t>
            </a:r>
          </a:p>
          <a:p>
            <a:pPr marL="635000" lvl="1" indent="-404813"/>
            <a:r>
              <a:rPr lang="en-US" sz="2000" dirty="0"/>
              <a:t>DFT</a:t>
            </a:r>
            <a:r>
              <a:rPr lang="en-US" sz="2000" b="0" dirty="0"/>
              <a:t> (sort, class, </a:t>
            </a:r>
            <a:r>
              <a:rPr lang="en-US" sz="2000" b="0" dirty="0" err="1"/>
              <a:t>bist</a:t>
            </a:r>
            <a:r>
              <a:rPr lang="en-US" sz="2000" b="0" dirty="0"/>
              <a:t>, redundancy, repair, </a:t>
            </a:r>
            <a:r>
              <a:rPr lang="en-US" sz="2000" dirty="0"/>
              <a:t>RBER, ECC and </a:t>
            </a:r>
            <a:r>
              <a:rPr lang="en-US" sz="2000" b="0" dirty="0"/>
              <a:t>etc.)</a:t>
            </a:r>
            <a:r>
              <a:rPr lang="en-US" sz="2000" dirty="0"/>
              <a:t>, and </a:t>
            </a:r>
            <a:r>
              <a:rPr lang="en-US" sz="2000" b="0" dirty="0"/>
              <a:t>media management need to be explored along with leveraging suppliers’ experiences </a:t>
            </a:r>
            <a:r>
              <a:rPr lang="en-US" sz="2000" dirty="0"/>
              <a:t>to mitigate yield escape.</a:t>
            </a:r>
          </a:p>
          <a:p>
            <a:pPr marL="230188" indent="-230188"/>
            <a:r>
              <a:rPr lang="en-US" sz="2000" dirty="0"/>
              <a:t>Cost: </a:t>
            </a:r>
          </a:p>
          <a:p>
            <a:pPr lvl="1"/>
            <a:endParaRPr lang="en-US" sz="2000" b="0" dirty="0"/>
          </a:p>
          <a:p>
            <a:pPr marL="554035" lvl="1" indent="0">
              <a:buNone/>
            </a:pPr>
            <a:endParaRPr lang="en-US" sz="2000" b="0" dirty="0"/>
          </a:p>
          <a:p>
            <a:pPr marL="554035" lvl="1" indent="0">
              <a:buNone/>
            </a:pPr>
            <a:endParaRPr lang="en-US" sz="2000" b="0" dirty="0"/>
          </a:p>
          <a:p>
            <a:pPr marL="554035" lvl="1" indent="0">
              <a:buNone/>
            </a:pPr>
            <a:endParaRPr lang="en-US" sz="2000" b="0" dirty="0"/>
          </a:p>
          <a:p>
            <a:pPr marL="230188" indent="-230188"/>
            <a:r>
              <a:rPr lang="en-US" sz="2000" dirty="0"/>
              <a:t>Capacity: </a:t>
            </a:r>
            <a:r>
              <a:rPr lang="en-US" sz="2000" b="0" dirty="0"/>
              <a:t>Substantial capacity of advanced mainstream technology such as N7/N6 is expected.</a:t>
            </a:r>
          </a:p>
        </p:txBody>
      </p:sp>
      <p:graphicFrame>
        <p:nvGraphicFramePr>
          <p:cNvPr id="96" name="Table 95">
            <a:extLst>
              <a:ext uri="{FF2B5EF4-FFF2-40B4-BE49-F238E27FC236}">
                <a16:creationId xmlns:a16="http://schemas.microsoft.com/office/drawing/2014/main" id="{E2FDE031-A1D7-F946-838A-83176FD7CD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730091"/>
              </p:ext>
            </p:extLst>
          </p:nvPr>
        </p:nvGraphicFramePr>
        <p:xfrm>
          <a:off x="685800" y="4724400"/>
          <a:ext cx="11133709" cy="1402080"/>
        </p:xfrm>
        <a:graphic>
          <a:graphicData uri="http://schemas.openxmlformats.org/drawingml/2006/table">
            <a:tbl>
              <a:tblPr/>
              <a:tblGrid>
                <a:gridCol w="1048893">
                  <a:extLst>
                    <a:ext uri="{9D8B030D-6E8A-4147-A177-3AD203B41FA5}">
                      <a16:colId xmlns:a16="http://schemas.microsoft.com/office/drawing/2014/main" val="2347228069"/>
                    </a:ext>
                  </a:extLst>
                </a:gridCol>
                <a:gridCol w="1012571">
                  <a:extLst>
                    <a:ext uri="{9D8B030D-6E8A-4147-A177-3AD203B41FA5}">
                      <a16:colId xmlns:a16="http://schemas.microsoft.com/office/drawing/2014/main" val="1067792644"/>
                    </a:ext>
                  </a:extLst>
                </a:gridCol>
                <a:gridCol w="997077">
                  <a:extLst>
                    <a:ext uri="{9D8B030D-6E8A-4147-A177-3AD203B41FA5}">
                      <a16:colId xmlns:a16="http://schemas.microsoft.com/office/drawing/2014/main" val="2412862357"/>
                    </a:ext>
                  </a:extLst>
                </a:gridCol>
                <a:gridCol w="1024064">
                  <a:extLst>
                    <a:ext uri="{9D8B030D-6E8A-4147-A177-3AD203B41FA5}">
                      <a16:colId xmlns:a16="http://schemas.microsoft.com/office/drawing/2014/main" val="1824131770"/>
                    </a:ext>
                  </a:extLst>
                </a:gridCol>
                <a:gridCol w="1150048">
                  <a:extLst>
                    <a:ext uri="{9D8B030D-6E8A-4147-A177-3AD203B41FA5}">
                      <a16:colId xmlns:a16="http://schemas.microsoft.com/office/drawing/2014/main" val="3159785447"/>
                    </a:ext>
                  </a:extLst>
                </a:gridCol>
                <a:gridCol w="1109790">
                  <a:extLst>
                    <a:ext uri="{9D8B030D-6E8A-4147-A177-3AD203B41FA5}">
                      <a16:colId xmlns:a16="http://schemas.microsoft.com/office/drawing/2014/main" val="1209478544"/>
                    </a:ext>
                  </a:extLst>
                </a:gridCol>
                <a:gridCol w="1159764">
                  <a:extLst>
                    <a:ext uri="{9D8B030D-6E8A-4147-A177-3AD203B41FA5}">
                      <a16:colId xmlns:a16="http://schemas.microsoft.com/office/drawing/2014/main" val="2020412954"/>
                    </a:ext>
                  </a:extLst>
                </a:gridCol>
                <a:gridCol w="3631502">
                  <a:extLst>
                    <a:ext uri="{9D8B030D-6E8A-4147-A177-3AD203B41FA5}">
                      <a16:colId xmlns:a16="http://schemas.microsoft.com/office/drawing/2014/main" val="132269893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</a:t>
                      </a:r>
                    </a:p>
                  </a:txBody>
                  <a:tcPr marL="36576" marR="36576" marT="18288" marB="18288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Availability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[MB/mm</a:t>
                      </a:r>
                      <a:r>
                        <a:rPr lang="en-US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[(TB/s)/GB]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Norm. $/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wfr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Norm. GB/$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Norm. BW/$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References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58577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TSMC N7</a:t>
                      </a:r>
                    </a:p>
                  </a:txBody>
                  <a:tcPr marL="36576" marR="36576" marT="18288" marB="18288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1.77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437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Cerebras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CS2 Analysis, WW03/22,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DeBonis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20984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P1222.6</a:t>
                      </a:r>
                    </a:p>
                  </a:txBody>
                  <a:tcPr marL="36576" marR="36576" marT="18288" marB="18288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0.30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34144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P1222.7</a:t>
                      </a:r>
                    </a:p>
                  </a:txBody>
                  <a:tcPr marL="36576" marR="36576" marT="18288" marB="18288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TCC Benchmark, Jan/25/22,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Hamzaoglu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6383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HBM3</a:t>
                      </a:r>
                    </a:p>
                  </a:txBody>
                  <a:tcPr marL="36576" marR="36576" marT="18288" marB="18288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22.6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0.128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SKH 1z 16Gb HBM3, Feb/7/22, Bains</a:t>
                      </a:r>
                    </a:p>
                  </a:txBody>
                  <a:tcPr marL="36576" marR="36576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525174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C645694E-FFCC-2144-BD71-822A3709787A}"/>
              </a:ext>
            </a:extLst>
          </p:cNvPr>
          <p:cNvGrpSpPr/>
          <p:nvPr/>
        </p:nvGrpSpPr>
        <p:grpSpPr>
          <a:xfrm>
            <a:off x="1048725" y="878858"/>
            <a:ext cx="10228875" cy="1588824"/>
            <a:chOff x="1048725" y="878858"/>
            <a:chExt cx="10228875" cy="1588824"/>
          </a:xfrm>
        </p:grpSpPr>
        <p:sp>
          <p:nvSpPr>
            <p:cNvPr id="94" name="Rounded Rectangle 93">
              <a:extLst>
                <a:ext uri="{FF2B5EF4-FFF2-40B4-BE49-F238E27FC236}">
                  <a16:creationId xmlns:a16="http://schemas.microsoft.com/office/drawing/2014/main" id="{D2F9C914-CE49-2B4C-8F8A-425A76498ECD}"/>
                </a:ext>
              </a:extLst>
            </p:cNvPr>
            <p:cNvSpPr/>
            <p:nvPr/>
          </p:nvSpPr>
          <p:spPr>
            <a:xfrm>
              <a:off x="9405619" y="1261043"/>
              <a:ext cx="1606344" cy="855516"/>
            </a:xfrm>
            <a:prstGeom prst="roundRect">
              <a:avLst/>
            </a:prstGeom>
            <a:solidFill>
              <a:srgbClr val="73FE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t" anchorCtr="0"/>
            <a:lstStyle/>
            <a:p>
              <a:endParaRPr lang="en-US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3" name="Rounded Rectangle 92">
              <a:extLst>
                <a:ext uri="{FF2B5EF4-FFF2-40B4-BE49-F238E27FC236}">
                  <a16:creationId xmlns:a16="http://schemas.microsoft.com/office/drawing/2014/main" id="{98F323CF-8A5E-C441-885D-BC3DD33048CA}"/>
                </a:ext>
              </a:extLst>
            </p:cNvPr>
            <p:cNvSpPr/>
            <p:nvPr/>
          </p:nvSpPr>
          <p:spPr>
            <a:xfrm>
              <a:off x="1048725" y="1666486"/>
              <a:ext cx="1189101" cy="562264"/>
            </a:xfrm>
            <a:prstGeom prst="roundRect">
              <a:avLst/>
            </a:prstGeom>
            <a:solidFill>
              <a:srgbClr val="73FE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t" anchorCtr="0"/>
            <a:lstStyle/>
            <a:p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Mold</a:t>
              </a:r>
              <a:endParaRPr lang="en-US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" name="Rounded Rectangle 3">
              <a:extLst>
                <a:ext uri="{FF2B5EF4-FFF2-40B4-BE49-F238E27FC236}">
                  <a16:creationId xmlns:a16="http://schemas.microsoft.com/office/drawing/2014/main" id="{4181A90A-346C-3948-AEDF-65FF36987913}"/>
                </a:ext>
              </a:extLst>
            </p:cNvPr>
            <p:cNvSpPr/>
            <p:nvPr/>
          </p:nvSpPr>
          <p:spPr>
            <a:xfrm>
              <a:off x="1051165" y="878858"/>
              <a:ext cx="1189101" cy="182346"/>
            </a:xfrm>
            <a:prstGeom prst="round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xPU</a:t>
              </a:r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" name="Rounded Rectangle 4">
              <a:extLst>
                <a:ext uri="{FF2B5EF4-FFF2-40B4-BE49-F238E27FC236}">
                  <a16:creationId xmlns:a16="http://schemas.microsoft.com/office/drawing/2014/main" id="{C68ECA39-DE7B-9445-B2C8-FDB9E69836CF}"/>
                </a:ext>
              </a:extLst>
            </p:cNvPr>
            <p:cNvSpPr/>
            <p:nvPr/>
          </p:nvSpPr>
          <p:spPr>
            <a:xfrm>
              <a:off x="1051165" y="1150574"/>
              <a:ext cx="1189101" cy="182346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Memory</a:t>
              </a:r>
            </a:p>
          </p:txBody>
        </p:sp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321B5373-9694-294B-8727-3DB63BCFA55B}"/>
                </a:ext>
              </a:extLst>
            </p:cNvPr>
            <p:cNvSpPr/>
            <p:nvPr/>
          </p:nvSpPr>
          <p:spPr>
            <a:xfrm>
              <a:off x="1051165" y="1417542"/>
              <a:ext cx="1189101" cy="182346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SoC</a:t>
              </a:r>
            </a:p>
          </p:txBody>
        </p:sp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5770AE2D-11CA-C348-BF5B-7F903457C381}"/>
                </a:ext>
              </a:extLst>
            </p:cNvPr>
            <p:cNvSpPr/>
            <p:nvPr/>
          </p:nvSpPr>
          <p:spPr>
            <a:xfrm>
              <a:off x="1051165" y="2285336"/>
              <a:ext cx="1189101" cy="182346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Subst</a:t>
              </a:r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001BF717-A78A-1545-B5B8-5E1940722DA2}"/>
                </a:ext>
              </a:extLst>
            </p:cNvPr>
            <p:cNvSpPr/>
            <p:nvPr/>
          </p:nvSpPr>
          <p:spPr>
            <a:xfrm>
              <a:off x="2824641" y="2166374"/>
              <a:ext cx="1668086" cy="182347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479DC468-F635-0347-A4E7-756AF35AB791}"/>
                </a:ext>
              </a:extLst>
            </p:cNvPr>
            <p:cNvSpPr/>
            <p:nvPr/>
          </p:nvSpPr>
          <p:spPr>
            <a:xfrm>
              <a:off x="4982357" y="2166374"/>
              <a:ext cx="1668086" cy="182347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F22BF1FC-BF3C-304A-A518-3790B34648C0}"/>
                </a:ext>
              </a:extLst>
            </p:cNvPr>
            <p:cNvSpPr/>
            <p:nvPr/>
          </p:nvSpPr>
          <p:spPr>
            <a:xfrm>
              <a:off x="7150718" y="2166374"/>
              <a:ext cx="1668086" cy="182347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6244A083-35FD-F947-A414-5E31B5B7DE85}"/>
                </a:ext>
              </a:extLst>
            </p:cNvPr>
            <p:cNvSpPr/>
            <p:nvPr/>
          </p:nvSpPr>
          <p:spPr>
            <a:xfrm>
              <a:off x="1275157" y="1896987"/>
              <a:ext cx="817843" cy="265598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embedded</a:t>
              </a:r>
            </a:p>
          </p:txBody>
        </p: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9171C51A-3F4C-9A47-BD31-199830C2C622}"/>
                </a:ext>
              </a:extLst>
            </p:cNvPr>
            <p:cNvSpPr/>
            <p:nvPr/>
          </p:nvSpPr>
          <p:spPr>
            <a:xfrm>
              <a:off x="9179186" y="2166374"/>
              <a:ext cx="2098414" cy="181549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37B156F4-4888-8048-B0BE-DED42B36324A}"/>
                </a:ext>
              </a:extLst>
            </p:cNvPr>
            <p:cNvSpPr/>
            <p:nvPr/>
          </p:nvSpPr>
          <p:spPr>
            <a:xfrm>
              <a:off x="2953890" y="1968478"/>
              <a:ext cx="1398942" cy="156860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9E7B67A3-E89E-C44F-B679-D0BBA539C07D}"/>
                </a:ext>
              </a:extLst>
            </p:cNvPr>
            <p:cNvSpPr/>
            <p:nvPr/>
          </p:nvSpPr>
          <p:spPr>
            <a:xfrm>
              <a:off x="2953891" y="1770583"/>
              <a:ext cx="1398942" cy="156860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E9CB81AE-8368-C843-983C-C088B065AFF0}"/>
                </a:ext>
              </a:extLst>
            </p:cNvPr>
            <p:cNvSpPr/>
            <p:nvPr/>
          </p:nvSpPr>
          <p:spPr>
            <a:xfrm>
              <a:off x="2953890" y="1573011"/>
              <a:ext cx="1398942" cy="156860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ounded Rectangle 17">
              <a:extLst>
                <a:ext uri="{FF2B5EF4-FFF2-40B4-BE49-F238E27FC236}">
                  <a16:creationId xmlns:a16="http://schemas.microsoft.com/office/drawing/2014/main" id="{2A6A82C6-13E4-3440-B3ED-326B952C9D47}"/>
                </a:ext>
              </a:extLst>
            </p:cNvPr>
            <p:cNvSpPr/>
            <p:nvPr/>
          </p:nvSpPr>
          <p:spPr>
            <a:xfrm>
              <a:off x="2953890" y="1392317"/>
              <a:ext cx="1398942" cy="156860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9C34A099-A8BE-074E-A8D0-3C64E0D48CE8}"/>
                </a:ext>
              </a:extLst>
            </p:cNvPr>
            <p:cNvSpPr/>
            <p:nvPr/>
          </p:nvSpPr>
          <p:spPr>
            <a:xfrm>
              <a:off x="3058810" y="1154539"/>
              <a:ext cx="454657" cy="196742"/>
            </a:xfrm>
            <a:prstGeom prst="round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id="{DB390FA1-D9EA-D740-8520-BCAEC348AF0F}"/>
                </a:ext>
              </a:extLst>
            </p:cNvPr>
            <p:cNvSpPr/>
            <p:nvPr/>
          </p:nvSpPr>
          <p:spPr>
            <a:xfrm>
              <a:off x="3758281" y="1167280"/>
              <a:ext cx="454657" cy="196742"/>
            </a:xfrm>
            <a:prstGeom prst="round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80203A35-571F-FF4A-A8D8-211DCB6AF59F}"/>
                </a:ext>
              </a:extLst>
            </p:cNvPr>
            <p:cNvSpPr/>
            <p:nvPr/>
          </p:nvSpPr>
          <p:spPr>
            <a:xfrm>
              <a:off x="5122251" y="1966825"/>
              <a:ext cx="1398942" cy="156860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DA77C8FA-1B0C-0547-BEAD-3316874A415C}"/>
                </a:ext>
              </a:extLst>
            </p:cNvPr>
            <p:cNvSpPr/>
            <p:nvPr/>
          </p:nvSpPr>
          <p:spPr>
            <a:xfrm>
              <a:off x="5227171" y="1768930"/>
              <a:ext cx="1154129" cy="155207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3C840A2A-1617-7149-B6B0-B989320564E7}"/>
                </a:ext>
              </a:extLst>
            </p:cNvPr>
            <p:cNvSpPr/>
            <p:nvPr/>
          </p:nvSpPr>
          <p:spPr>
            <a:xfrm>
              <a:off x="5227170" y="1574664"/>
              <a:ext cx="1154129" cy="155207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B17840C9-9CEC-6D42-9635-94EAECACB15F}"/>
                </a:ext>
              </a:extLst>
            </p:cNvPr>
            <p:cNvSpPr/>
            <p:nvPr/>
          </p:nvSpPr>
          <p:spPr>
            <a:xfrm>
              <a:off x="5227170" y="1390664"/>
              <a:ext cx="1154129" cy="155207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71BF24E5-CBD9-2541-83DD-0D0A126C5DCA}"/>
                </a:ext>
              </a:extLst>
            </p:cNvPr>
            <p:cNvSpPr/>
            <p:nvPr/>
          </p:nvSpPr>
          <p:spPr>
            <a:xfrm>
              <a:off x="5227171" y="1152886"/>
              <a:ext cx="454657" cy="196742"/>
            </a:xfrm>
            <a:prstGeom prst="round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7E85B09E-6C67-ED46-9161-AD8C03FF1431}"/>
                </a:ext>
              </a:extLst>
            </p:cNvPr>
            <p:cNvSpPr/>
            <p:nvPr/>
          </p:nvSpPr>
          <p:spPr>
            <a:xfrm>
              <a:off x="5926642" y="1165627"/>
              <a:ext cx="454657" cy="196742"/>
            </a:xfrm>
            <a:prstGeom prst="round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ounded Rectangle 26">
              <a:extLst>
                <a:ext uri="{FF2B5EF4-FFF2-40B4-BE49-F238E27FC236}">
                  <a16:creationId xmlns:a16="http://schemas.microsoft.com/office/drawing/2014/main" id="{387E07CB-285E-5F4E-B166-F82C0DFD7B52}"/>
                </a:ext>
              </a:extLst>
            </p:cNvPr>
            <p:cNvSpPr/>
            <p:nvPr/>
          </p:nvSpPr>
          <p:spPr>
            <a:xfrm>
              <a:off x="7290613" y="1966825"/>
              <a:ext cx="1398942" cy="156860"/>
            </a:xfrm>
            <a:prstGeom prst="round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Rounded Rectangle 27">
              <a:extLst>
                <a:ext uri="{FF2B5EF4-FFF2-40B4-BE49-F238E27FC236}">
                  <a16:creationId xmlns:a16="http://schemas.microsoft.com/office/drawing/2014/main" id="{DA433C83-B9FB-AF43-AF65-4FE1F27FCFD8}"/>
                </a:ext>
              </a:extLst>
            </p:cNvPr>
            <p:cNvSpPr/>
            <p:nvPr/>
          </p:nvSpPr>
          <p:spPr>
            <a:xfrm>
              <a:off x="7465479" y="1767277"/>
              <a:ext cx="454658" cy="156860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69BA8339-4F27-564E-BE88-54361FB06FC8}"/>
                </a:ext>
              </a:extLst>
            </p:cNvPr>
            <p:cNvSpPr/>
            <p:nvPr/>
          </p:nvSpPr>
          <p:spPr>
            <a:xfrm>
              <a:off x="7465478" y="1573011"/>
              <a:ext cx="454658" cy="156860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ounded Rectangle 29">
              <a:extLst>
                <a:ext uri="{FF2B5EF4-FFF2-40B4-BE49-F238E27FC236}">
                  <a16:creationId xmlns:a16="http://schemas.microsoft.com/office/drawing/2014/main" id="{D32C5E4E-F733-CB49-8B61-1A7280CB707B}"/>
                </a:ext>
              </a:extLst>
            </p:cNvPr>
            <p:cNvSpPr/>
            <p:nvPr/>
          </p:nvSpPr>
          <p:spPr>
            <a:xfrm>
              <a:off x="7465478" y="1366676"/>
              <a:ext cx="454658" cy="156860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3" name="Rounded Rectangle 32">
              <a:extLst>
                <a:ext uri="{FF2B5EF4-FFF2-40B4-BE49-F238E27FC236}">
                  <a16:creationId xmlns:a16="http://schemas.microsoft.com/office/drawing/2014/main" id="{C41D17A8-C35E-E448-B10C-F4958702C39A}"/>
                </a:ext>
              </a:extLst>
            </p:cNvPr>
            <p:cNvSpPr/>
            <p:nvPr/>
          </p:nvSpPr>
          <p:spPr>
            <a:xfrm>
              <a:off x="7465478" y="1172411"/>
              <a:ext cx="454658" cy="156860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" name="Rounded Rectangle 33">
              <a:extLst>
                <a:ext uri="{FF2B5EF4-FFF2-40B4-BE49-F238E27FC236}">
                  <a16:creationId xmlns:a16="http://schemas.microsoft.com/office/drawing/2014/main" id="{92E392DA-1A17-974C-AA53-B4A181D9B010}"/>
                </a:ext>
              </a:extLst>
            </p:cNvPr>
            <p:cNvSpPr/>
            <p:nvPr/>
          </p:nvSpPr>
          <p:spPr>
            <a:xfrm>
              <a:off x="8269873" y="1764456"/>
              <a:ext cx="244817" cy="164474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Rounded Rectangle 34">
              <a:extLst>
                <a:ext uri="{FF2B5EF4-FFF2-40B4-BE49-F238E27FC236}">
                  <a16:creationId xmlns:a16="http://schemas.microsoft.com/office/drawing/2014/main" id="{0354643D-C422-7142-BA48-524F652E356A}"/>
                </a:ext>
              </a:extLst>
            </p:cNvPr>
            <p:cNvSpPr/>
            <p:nvPr/>
          </p:nvSpPr>
          <p:spPr>
            <a:xfrm>
              <a:off x="8269873" y="1569701"/>
              <a:ext cx="244817" cy="164474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Rounded Rectangle 35">
              <a:extLst>
                <a:ext uri="{FF2B5EF4-FFF2-40B4-BE49-F238E27FC236}">
                  <a16:creationId xmlns:a16="http://schemas.microsoft.com/office/drawing/2014/main" id="{2BA3445F-4067-3B48-AFD8-467B43DD3380}"/>
                </a:ext>
              </a:extLst>
            </p:cNvPr>
            <p:cNvSpPr/>
            <p:nvPr/>
          </p:nvSpPr>
          <p:spPr>
            <a:xfrm>
              <a:off x="8269873" y="1369480"/>
              <a:ext cx="244817" cy="164474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7" name="Rounded Rectangle 36">
              <a:extLst>
                <a:ext uri="{FF2B5EF4-FFF2-40B4-BE49-F238E27FC236}">
                  <a16:creationId xmlns:a16="http://schemas.microsoft.com/office/drawing/2014/main" id="{99ACD00B-0DF0-ED41-97C8-07BA970B968A}"/>
                </a:ext>
              </a:extLst>
            </p:cNvPr>
            <p:cNvSpPr/>
            <p:nvPr/>
          </p:nvSpPr>
          <p:spPr>
            <a:xfrm>
              <a:off x="8269873" y="1172412"/>
              <a:ext cx="244817" cy="164474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Rounded Rectangle 37">
              <a:extLst>
                <a:ext uri="{FF2B5EF4-FFF2-40B4-BE49-F238E27FC236}">
                  <a16:creationId xmlns:a16="http://schemas.microsoft.com/office/drawing/2014/main" id="{EFE4048E-3262-6440-8EA3-CE0EEB77A30E}"/>
                </a:ext>
              </a:extLst>
            </p:cNvPr>
            <p:cNvSpPr/>
            <p:nvPr/>
          </p:nvSpPr>
          <p:spPr>
            <a:xfrm>
              <a:off x="9505505" y="896108"/>
              <a:ext cx="1398942" cy="156860"/>
            </a:xfrm>
            <a:prstGeom prst="round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Rounded Rectangle 38">
              <a:extLst>
                <a:ext uri="{FF2B5EF4-FFF2-40B4-BE49-F238E27FC236}">
                  <a16:creationId xmlns:a16="http://schemas.microsoft.com/office/drawing/2014/main" id="{13D4FC5E-9AF2-7A4A-9D32-89681CACEC03}"/>
                </a:ext>
              </a:extLst>
            </p:cNvPr>
            <p:cNvSpPr/>
            <p:nvPr/>
          </p:nvSpPr>
          <p:spPr>
            <a:xfrm>
              <a:off x="9630112" y="1916479"/>
              <a:ext cx="454658" cy="156860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0" name="Rounded Rectangle 39">
              <a:extLst>
                <a:ext uri="{FF2B5EF4-FFF2-40B4-BE49-F238E27FC236}">
                  <a16:creationId xmlns:a16="http://schemas.microsoft.com/office/drawing/2014/main" id="{C9B73F22-4052-D745-B12D-61D4574052EA}"/>
                </a:ext>
              </a:extLst>
            </p:cNvPr>
            <p:cNvSpPr/>
            <p:nvPr/>
          </p:nvSpPr>
          <p:spPr>
            <a:xfrm>
              <a:off x="9630111" y="1722214"/>
              <a:ext cx="454658" cy="156860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1" name="Rounded Rectangle 40">
              <a:extLst>
                <a:ext uri="{FF2B5EF4-FFF2-40B4-BE49-F238E27FC236}">
                  <a16:creationId xmlns:a16="http://schemas.microsoft.com/office/drawing/2014/main" id="{2A7C42B0-7D87-F142-A92A-95906DAB3A64}"/>
                </a:ext>
              </a:extLst>
            </p:cNvPr>
            <p:cNvSpPr/>
            <p:nvPr/>
          </p:nvSpPr>
          <p:spPr>
            <a:xfrm>
              <a:off x="9630111" y="1515879"/>
              <a:ext cx="454658" cy="156860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3" name="Rounded Rectangle 42">
              <a:extLst>
                <a:ext uri="{FF2B5EF4-FFF2-40B4-BE49-F238E27FC236}">
                  <a16:creationId xmlns:a16="http://schemas.microsoft.com/office/drawing/2014/main" id="{FD912D03-9033-E047-972A-5744CB2A4920}"/>
                </a:ext>
              </a:extLst>
            </p:cNvPr>
            <p:cNvSpPr/>
            <p:nvPr/>
          </p:nvSpPr>
          <p:spPr>
            <a:xfrm>
              <a:off x="10483592" y="1916479"/>
              <a:ext cx="244817" cy="164474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4" name="Rounded Rectangle 43">
              <a:extLst>
                <a:ext uri="{FF2B5EF4-FFF2-40B4-BE49-F238E27FC236}">
                  <a16:creationId xmlns:a16="http://schemas.microsoft.com/office/drawing/2014/main" id="{4ABEBA2D-49B7-DE4A-8E24-EF84CC19A4A7}"/>
                </a:ext>
              </a:extLst>
            </p:cNvPr>
            <p:cNvSpPr/>
            <p:nvPr/>
          </p:nvSpPr>
          <p:spPr>
            <a:xfrm>
              <a:off x="10483592" y="1721724"/>
              <a:ext cx="244817" cy="164474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5" name="Rounded Rectangle 44">
              <a:extLst>
                <a:ext uri="{FF2B5EF4-FFF2-40B4-BE49-F238E27FC236}">
                  <a16:creationId xmlns:a16="http://schemas.microsoft.com/office/drawing/2014/main" id="{CDFB720A-A74B-E140-94BC-EB78C962CD63}"/>
                </a:ext>
              </a:extLst>
            </p:cNvPr>
            <p:cNvSpPr/>
            <p:nvPr/>
          </p:nvSpPr>
          <p:spPr>
            <a:xfrm>
              <a:off x="10483592" y="1521503"/>
              <a:ext cx="244817" cy="164474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8" name="Rounded Rectangle 47">
              <a:extLst>
                <a:ext uri="{FF2B5EF4-FFF2-40B4-BE49-F238E27FC236}">
                  <a16:creationId xmlns:a16="http://schemas.microsoft.com/office/drawing/2014/main" id="{C529E2F0-6ECE-C141-ADDA-B891701171D2}"/>
                </a:ext>
              </a:extLst>
            </p:cNvPr>
            <p:cNvSpPr/>
            <p:nvPr/>
          </p:nvSpPr>
          <p:spPr>
            <a:xfrm>
              <a:off x="10161771" y="1308283"/>
              <a:ext cx="233232" cy="781672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9" name="Rounded Rectangle 48">
              <a:extLst>
                <a:ext uri="{FF2B5EF4-FFF2-40B4-BE49-F238E27FC236}">
                  <a16:creationId xmlns:a16="http://schemas.microsoft.com/office/drawing/2014/main" id="{4A20EC43-280F-2449-996A-B9A466CF7E08}"/>
                </a:ext>
              </a:extLst>
            </p:cNvPr>
            <p:cNvSpPr/>
            <p:nvPr/>
          </p:nvSpPr>
          <p:spPr>
            <a:xfrm>
              <a:off x="9625585" y="1296375"/>
              <a:ext cx="454658" cy="156860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0" name="Rounded Rectangle 49">
              <a:extLst>
                <a:ext uri="{FF2B5EF4-FFF2-40B4-BE49-F238E27FC236}">
                  <a16:creationId xmlns:a16="http://schemas.microsoft.com/office/drawing/2014/main" id="{297E3B21-4215-6441-B3F7-529AA964F34B}"/>
                </a:ext>
              </a:extLst>
            </p:cNvPr>
            <p:cNvSpPr/>
            <p:nvPr/>
          </p:nvSpPr>
          <p:spPr>
            <a:xfrm>
              <a:off x="10479066" y="1302000"/>
              <a:ext cx="244817" cy="164474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1" name="Rounded Rectangle 50">
              <a:extLst>
                <a:ext uri="{FF2B5EF4-FFF2-40B4-BE49-F238E27FC236}">
                  <a16:creationId xmlns:a16="http://schemas.microsoft.com/office/drawing/2014/main" id="{4A6AE139-A0A6-C54B-B650-FD74FBD2A83C}"/>
                </a:ext>
              </a:extLst>
            </p:cNvPr>
            <p:cNvSpPr/>
            <p:nvPr/>
          </p:nvSpPr>
          <p:spPr>
            <a:xfrm>
              <a:off x="9505505" y="1090527"/>
              <a:ext cx="1398942" cy="156860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7436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B8F94-E558-0040-9632-32CBFCD3F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E64242E-B381-6747-A1A5-E9EA55ED08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6476637"/>
              </p:ext>
            </p:extLst>
          </p:nvPr>
        </p:nvGraphicFramePr>
        <p:xfrm>
          <a:off x="838200" y="1825625"/>
          <a:ext cx="10553458" cy="412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6268">
                  <a:extLst>
                    <a:ext uri="{9D8B030D-6E8A-4147-A177-3AD203B41FA5}">
                      <a16:colId xmlns:a16="http://schemas.microsoft.com/office/drawing/2014/main" val="2946305844"/>
                    </a:ext>
                  </a:extLst>
                </a:gridCol>
                <a:gridCol w="1480185">
                  <a:extLst>
                    <a:ext uri="{9D8B030D-6E8A-4147-A177-3AD203B41FA5}">
                      <a16:colId xmlns:a16="http://schemas.microsoft.com/office/drawing/2014/main" val="3968083701"/>
                    </a:ext>
                  </a:extLst>
                </a:gridCol>
                <a:gridCol w="1387503">
                  <a:extLst>
                    <a:ext uri="{9D8B030D-6E8A-4147-A177-3AD203B41FA5}">
                      <a16:colId xmlns:a16="http://schemas.microsoft.com/office/drawing/2014/main" val="1636983526"/>
                    </a:ext>
                  </a:extLst>
                </a:gridCol>
                <a:gridCol w="1519844">
                  <a:extLst>
                    <a:ext uri="{9D8B030D-6E8A-4147-A177-3AD203B41FA5}">
                      <a16:colId xmlns:a16="http://schemas.microsoft.com/office/drawing/2014/main" val="2159359512"/>
                    </a:ext>
                  </a:extLst>
                </a:gridCol>
                <a:gridCol w="1178878">
                  <a:extLst>
                    <a:ext uri="{9D8B030D-6E8A-4147-A177-3AD203B41FA5}">
                      <a16:colId xmlns:a16="http://schemas.microsoft.com/office/drawing/2014/main" val="1973935074"/>
                    </a:ext>
                  </a:extLst>
                </a:gridCol>
                <a:gridCol w="1011576">
                  <a:extLst>
                    <a:ext uri="{9D8B030D-6E8A-4147-A177-3AD203B41FA5}">
                      <a16:colId xmlns:a16="http://schemas.microsoft.com/office/drawing/2014/main" val="3842773261"/>
                    </a:ext>
                  </a:extLst>
                </a:gridCol>
                <a:gridCol w="926900">
                  <a:extLst>
                    <a:ext uri="{9D8B030D-6E8A-4147-A177-3AD203B41FA5}">
                      <a16:colId xmlns:a16="http://schemas.microsoft.com/office/drawing/2014/main" val="3355484523"/>
                    </a:ext>
                  </a:extLst>
                </a:gridCol>
                <a:gridCol w="2432304">
                  <a:extLst>
                    <a:ext uri="{9D8B030D-6E8A-4147-A177-3AD203B41FA5}">
                      <a16:colId xmlns:a16="http://schemas.microsoft.com/office/drawing/2014/main" val="24114905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X’tor</a:t>
                      </a:r>
                      <a:r>
                        <a:rPr lang="en-US" dirty="0"/>
                        <a:t> density</a:t>
                      </a:r>
                    </a:p>
                    <a:p>
                      <a:pPr algn="ctr"/>
                      <a:r>
                        <a:rPr lang="en-US" dirty="0"/>
                        <a:t>M </a:t>
                      </a:r>
                      <a:r>
                        <a:rPr lang="en-US" dirty="0" err="1"/>
                        <a:t>X’tor</a:t>
                      </a:r>
                      <a:r>
                        <a:rPr lang="en-US" dirty="0"/>
                        <a:t>/mm</a:t>
                      </a:r>
                      <a:r>
                        <a:rPr lang="en-US" baseline="300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SRAM Size</a:t>
                      </a:r>
                    </a:p>
                    <a:p>
                      <a:pPr algn="ctr"/>
                      <a:r>
                        <a:rPr lang="en-US" dirty="0"/>
                        <a:t>µm</a:t>
                      </a:r>
                      <a:r>
                        <a:rPr lang="en-US" baseline="300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SRAM density</a:t>
                      </a:r>
                    </a:p>
                    <a:p>
                      <a:pPr algn="ctr"/>
                      <a:r>
                        <a:rPr lang="en-US" dirty="0"/>
                        <a:t>MB/mm</a:t>
                      </a:r>
                      <a:r>
                        <a:rPr lang="en-US" baseline="300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Layers </a:t>
                      </a:r>
                    </a:p>
                    <a:p>
                      <a:pPr algn="ctr"/>
                      <a:r>
                        <a:rPr lang="en-US" dirty="0"/>
                        <a:t>EUV/Total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Scheme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9003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79.85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0.02736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0/75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5x193i for MD and M0, </a:t>
                      </a:r>
                    </a:p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4xVGVD, M1 </a:t>
                      </a:r>
                    </a:p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3xV0, M2</a:t>
                      </a:r>
                    </a:p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DDB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87037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N7P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0.02736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0/75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SDB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1569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N7+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97.47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0.02736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4/65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$12K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V0, M1, V1, M2 to EUV</a:t>
                      </a:r>
                    </a:p>
                    <a:p>
                      <a:r>
                        <a:rPr lang="en-US" dirty="0"/>
                        <a:t>M2:ply = 3:2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36642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0.02736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6/57?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$12.1K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MD and M0 to EUV</a:t>
                      </a:r>
                    </a:p>
                    <a:p>
                      <a:r>
                        <a:rPr lang="en-US" dirty="0"/>
                        <a:t>13 layers of metals</a:t>
                      </a:r>
                    </a:p>
                    <a:p>
                      <a:r>
                        <a:rPr lang="en-US"/>
                        <a:t>M2:ply = 1:1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3491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137.60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0.02142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2.1?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14/59?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88418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5522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840DB-FC94-494C-9700-DACC93C62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9F539-B3E8-C349-8E51-29B6AD300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N7 MD, M0 (trench contact, LI) </a:t>
            </a:r>
            <a:r>
              <a:rPr lang="en-US" dirty="0">
                <a:sym typeface="Wingdings" pitchFamily="2" charset="2"/>
              </a:rPr>
              <a:t> 5 193i for one EUV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949073-860F-D449-A86D-F1B159817D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1150" y="1301750"/>
            <a:ext cx="6489700" cy="425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382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BE674-80B1-AF4B-9FEF-AA2FBCB0E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6148F93-2CC1-FA41-9CE4-BE227804C6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7215212"/>
              </p:ext>
            </p:extLst>
          </p:nvPr>
        </p:nvGraphicFramePr>
        <p:xfrm>
          <a:off x="838200" y="1825625"/>
          <a:ext cx="2498852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393">
                  <a:extLst>
                    <a:ext uri="{9D8B030D-6E8A-4147-A177-3AD203B41FA5}">
                      <a16:colId xmlns:a16="http://schemas.microsoft.com/office/drawing/2014/main" val="2946305844"/>
                    </a:ext>
                  </a:extLst>
                </a:gridCol>
                <a:gridCol w="850074">
                  <a:extLst>
                    <a:ext uri="{9D8B030D-6E8A-4147-A177-3AD203B41FA5}">
                      <a16:colId xmlns:a16="http://schemas.microsoft.com/office/drawing/2014/main" val="1973935074"/>
                    </a:ext>
                  </a:extLst>
                </a:gridCol>
                <a:gridCol w="646430">
                  <a:extLst>
                    <a:ext uri="{9D8B030D-6E8A-4147-A177-3AD203B41FA5}">
                      <a16:colId xmlns:a16="http://schemas.microsoft.com/office/drawing/2014/main" val="3842773261"/>
                    </a:ext>
                  </a:extLst>
                </a:gridCol>
                <a:gridCol w="528955">
                  <a:extLst>
                    <a:ext uri="{9D8B030D-6E8A-4147-A177-3AD203B41FA5}">
                      <a16:colId xmlns:a16="http://schemas.microsoft.com/office/drawing/2014/main" val="33554845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Layers </a:t>
                      </a:r>
                    </a:p>
                    <a:p>
                      <a:pPr algn="ctr"/>
                      <a:r>
                        <a:rPr lang="en-US" sz="1200" dirty="0"/>
                        <a:t>EUV/Total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2024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90038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N16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$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$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0108583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N10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7951947"/>
                  </a:ext>
                </a:extLst>
              </a:tr>
              <a:tr h="195700">
                <a:tc>
                  <a:txBody>
                    <a:bodyPr/>
                    <a:lstStyle/>
                    <a:p>
                      <a:r>
                        <a:rPr lang="en-US" sz="1200" dirty="0"/>
                        <a:t>N7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0/75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$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$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8703764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N7P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0/75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$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15696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N7+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4/65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$12K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$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366428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N6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6/57?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$12.1K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$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3491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N5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14/59?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$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8841847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57F81A3-67D5-4343-8E5B-6DF36CC589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713684"/>
              </p:ext>
            </p:extLst>
          </p:nvPr>
        </p:nvGraphicFramePr>
        <p:xfrm>
          <a:off x="4872318" y="2169870"/>
          <a:ext cx="5650230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993">
                  <a:extLst>
                    <a:ext uri="{9D8B030D-6E8A-4147-A177-3AD203B41FA5}">
                      <a16:colId xmlns:a16="http://schemas.microsoft.com/office/drawing/2014/main" val="2265595701"/>
                    </a:ext>
                  </a:extLst>
                </a:gridCol>
                <a:gridCol w="979805">
                  <a:extLst>
                    <a:ext uri="{9D8B030D-6E8A-4147-A177-3AD203B41FA5}">
                      <a16:colId xmlns:a16="http://schemas.microsoft.com/office/drawing/2014/main" val="704776354"/>
                    </a:ext>
                  </a:extLst>
                </a:gridCol>
                <a:gridCol w="825817">
                  <a:extLst>
                    <a:ext uri="{9D8B030D-6E8A-4147-A177-3AD203B41FA5}">
                      <a16:colId xmlns:a16="http://schemas.microsoft.com/office/drawing/2014/main" val="1046897251"/>
                    </a:ext>
                  </a:extLst>
                </a:gridCol>
                <a:gridCol w="1024255">
                  <a:extLst>
                    <a:ext uri="{9D8B030D-6E8A-4147-A177-3AD203B41FA5}">
                      <a16:colId xmlns:a16="http://schemas.microsoft.com/office/drawing/2014/main" val="2317131167"/>
                    </a:ext>
                  </a:extLst>
                </a:gridCol>
                <a:gridCol w="813117">
                  <a:extLst>
                    <a:ext uri="{9D8B030D-6E8A-4147-A177-3AD203B41FA5}">
                      <a16:colId xmlns:a16="http://schemas.microsoft.com/office/drawing/2014/main" val="171290959"/>
                    </a:ext>
                  </a:extLst>
                </a:gridCol>
                <a:gridCol w="1559243">
                  <a:extLst>
                    <a:ext uri="{9D8B030D-6E8A-4147-A177-3AD203B41FA5}">
                      <a16:colId xmlns:a16="http://schemas.microsoft.com/office/drawing/2014/main" val="39551066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/>
                        <a:t>X’tor</a:t>
                      </a:r>
                      <a:r>
                        <a:rPr lang="en-US" sz="1100" dirty="0"/>
                        <a:t> density</a:t>
                      </a:r>
                    </a:p>
                    <a:p>
                      <a:pPr algn="ctr"/>
                      <a:r>
                        <a:rPr lang="en-US" sz="1100" dirty="0"/>
                        <a:t>M </a:t>
                      </a:r>
                      <a:r>
                        <a:rPr lang="en-US" sz="1100" dirty="0" err="1"/>
                        <a:t>X’tor</a:t>
                      </a:r>
                      <a:r>
                        <a:rPr lang="en-US" sz="1100" dirty="0"/>
                        <a:t>/mm</a:t>
                      </a:r>
                      <a:r>
                        <a:rPr lang="en-US" sz="1100" baseline="300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SRAM Size</a:t>
                      </a:r>
                    </a:p>
                    <a:p>
                      <a:pPr algn="ctr"/>
                      <a:r>
                        <a:rPr lang="en-US" sz="1100" dirty="0"/>
                        <a:t>µm</a:t>
                      </a:r>
                      <a:r>
                        <a:rPr lang="en-US" sz="1100" baseline="300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SRAM density</a:t>
                      </a:r>
                    </a:p>
                    <a:p>
                      <a:pPr algn="ctr"/>
                      <a:r>
                        <a:rPr lang="en-US" sz="1100" dirty="0"/>
                        <a:t>MB/mm</a:t>
                      </a:r>
                      <a:r>
                        <a:rPr lang="en-US" sz="1100" baseline="300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Layers </a:t>
                      </a:r>
                    </a:p>
                    <a:p>
                      <a:pPr algn="ctr"/>
                      <a:r>
                        <a:rPr lang="en-US" sz="1100" dirty="0"/>
                        <a:t>EUV/Total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Scheme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228095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N7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79.85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0.02736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1.77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0/75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5x193i for MD and M0, </a:t>
                      </a:r>
                    </a:p>
                    <a:p>
                      <a:r>
                        <a:rPr lang="en-US" sz="11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4xVGVD, M1 </a:t>
                      </a:r>
                    </a:p>
                    <a:p>
                      <a:r>
                        <a:rPr lang="en-US" sz="11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3xV0, M2</a:t>
                      </a:r>
                    </a:p>
                    <a:p>
                      <a:r>
                        <a:rPr lang="en-US" sz="11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DDB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004395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N7P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0.02736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0/75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SDB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155150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N7+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97.47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0.02736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4/65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V0, M1, V1, M2 to EUV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67410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N6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0.02736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6/57?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MD and M0 to EUV</a:t>
                      </a:r>
                    </a:p>
                    <a:p>
                      <a:r>
                        <a:rPr lang="en-US" sz="1100" dirty="0"/>
                        <a:t>13 layers of metals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968219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N5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137.60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0.02142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2.1?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14/59?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63325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8283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4787</TotalTime>
  <Words>414</Words>
  <Application>Microsoft Macintosh PowerPoint</Application>
  <PresentationFormat>Widescreen</PresentationFormat>
  <Paragraphs>171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A brain teaser: High Capacity Cache (HCC) Possibility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1</cp:revision>
  <dcterms:created xsi:type="dcterms:W3CDTF">2022-02-25T21:43:35Z</dcterms:created>
  <dcterms:modified xsi:type="dcterms:W3CDTF">2022-03-01T23:09:13Z</dcterms:modified>
</cp:coreProperties>
</file>