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notesMasterIdLst>
    <p:notesMasterId r:id="rId13"/>
  </p:notesMasterIdLst>
  <p:handoutMasterIdLst>
    <p:handoutMasterId r:id="rId14"/>
  </p:handoutMasterIdLst>
  <p:sldIdLst>
    <p:sldId id="332" r:id="rId5"/>
    <p:sldId id="333" r:id="rId6"/>
    <p:sldId id="334" r:id="rId7"/>
    <p:sldId id="335" r:id="rId8"/>
    <p:sldId id="292" r:id="rId9"/>
    <p:sldId id="336" r:id="rId10"/>
    <p:sldId id="338" r:id="rId11"/>
    <p:sldId id="337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lOne Display Light" panose="020B0403020203020204" pitchFamily="34" charset="77"/>
      <p:regular r:id="rId19"/>
    </p:embeddedFont>
    <p:embeddedFont>
      <p:font typeface="IntelOne Display Regular" panose="020B0503020203020204" pitchFamily="34" charset="77"/>
      <p:regular r:id="rId20"/>
    </p:embeddedFont>
    <p:embeddedFont>
      <p:font typeface="IntelOne Text" panose="020B0503020203020204" pitchFamily="34" charset="77"/>
      <p:regular r:id="rId21"/>
      <p:italic r:id="rId22"/>
    </p:embeddedFont>
    <p:embeddedFont>
      <p:font typeface="IntelOne Text Light" panose="020B0403020203020204" pitchFamily="34" charset="77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4"/>
    <p:restoredTop sz="96357" autoAdjust="0"/>
  </p:normalViewPr>
  <p:slideViewPr>
    <p:cSldViewPr snapToGrid="0" showGuides="1">
      <p:cViewPr varScale="1">
        <p:scale>
          <a:sx n="137" d="100"/>
          <a:sy n="137" d="100"/>
        </p:scale>
        <p:origin x="3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3278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211007-55DD-4953-AA4C-568C7B960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67F65-DC68-4D72-B0D6-C6DEFAE5A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F017-A209-439E-A6E7-15E23391106E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66DC2-A8B8-4C33-A060-005B53726C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570C6-85C2-4AE0-96F9-E1FC620A5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D0A4D-AC6F-4705-8F3E-F6ED0C7A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C105-3E63-4709-9ECA-2EB22CB2AA34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2567-D7D7-4223-A842-9A06E6D4E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4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E1982CC-C5C2-43DF-8FDA-037495FA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4567CD-F1DA-4E8F-ADDF-371B07892411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6119A-1487-48A7-9CC6-71F9F9535C16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CF0AA4-E89F-418F-83F2-0CC0FB3DF16B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F8D4CB-DB57-4130-8BDE-86D5A4C11D49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02BD194-F320-4426-964A-1D4F58024C5F}"/>
                </a:ext>
              </a:extLst>
            </p:cNvPr>
            <p:cNvGrpSpPr/>
            <p:nvPr userDrawn="1"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1C32755-5BE0-4F78-B52A-08742A60A8EF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33F9D2F-6ED9-4D82-B111-BEFD50CBB7B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1C42114-E0DC-41C5-A333-869DAB921F8F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B18CC9F-8A17-402D-B10E-AE9061E9554F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538DC6-5A10-44DE-BF8C-5185BC4F6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E35751-F391-41AA-9B05-1647E37D235B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1866E-6300-47C1-B36B-E4F93E357EE1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266AC4-1BB0-4DCC-B988-F338CCC87BB0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6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4D1D699-1964-9A45-A892-EAAC949B8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accent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1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26FFBC-3F56-4549-828C-9A20F03B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BDE8F-8844-4DFF-BA21-35B58CB1D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CFAC-8A95-416C-AF0A-BE82C31DD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C7463-044C-48C5-9C61-01035600C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91783BE-2760-44E4-ADC3-DD3F254C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47586F-EE67-4051-9999-DE673BC9B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0D2E6-CDB6-4990-9882-8E1AC387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1EC77-5BEB-45BB-B35A-D1CB9FB09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Global External Manufacturing &amp; Sourcing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E3CC19-B2E2-40FF-B774-8AD1AD5A1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94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9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B7CF4-6E59-4F58-B339-D2AEFB0D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B7B45-0229-4BD9-84EB-963DE20F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F9A1-9773-43B8-98D0-A483D488C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338064-1322-4DA2-AA1C-4E086E88E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20DD1C-FBB9-4A79-99DE-1A05C6758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CF211-593C-4B89-BA8B-B4BF959B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6AE8E-163B-4673-9C89-BA60DB5BB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Global External Manufacturing &amp; Sourcing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A01FA-314F-465F-BEBB-029CC884B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91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368D64-A019-4399-A672-206E0E3B7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Global External Manufacturing &amp; Sourcing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1B807F-E5A0-4B47-8126-0798D03DD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C2D0DF1-6BFD-4E45-8CA9-4436F31DB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BFD17C7-2044-4743-9B58-A721FED6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C1BD233-1B52-4259-BBB2-FFAB0A8D1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012ABA-EED9-48CA-B3FF-9EE6151C6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426B1C-8B0F-44A4-8250-F1D859854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D4EF16-2639-4F0C-B7CE-3B49694D7462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FEF9D7-E955-4747-98A8-A3CDA0B2EA11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53175F-9DFF-470F-9639-8993D337BE4A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0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F68134-655A-4C58-8EC5-042D492A6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Global External Manufacturing &amp; Sourcing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16FE66-F77C-48EC-9636-B0D3F1F81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6B6DC-5CBA-4569-BD05-67C2152AE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F9F90E2-0FB9-44A2-B48E-E894C3113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B2BE4E4-A2DB-46D6-B372-8C331EFD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45211-AEEA-4A21-B35C-B4FC0F99C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BCDBB5-E209-49E3-8CC6-AEB941DB1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3C2813-2F09-413F-9991-44CA3B6BE2D7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2EC626-BB7B-40F7-9ABD-4FB62F9E9719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0C129E-8ED4-49C2-A5EB-49C77A547ED5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5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9E57986-E823-49CC-B8D3-C5A2AD941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B7E3E-B537-4EE3-BA97-B90982F6C31B}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6BD04-B5E7-422F-B321-54907EFDF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5E17D-D74E-461D-9994-21701E9C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5D4340-FCEE-4743-A648-5DB311031F75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5DA17-DFF2-467C-A710-877908080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AEFDCF-A68C-4E0D-95B4-6F1A9717550A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5E41F1-4636-455F-8CC5-9CC2D25CD287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F6C486-C6BA-41CF-8F21-5691BA4400F2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695690-BC82-4B1F-9B7E-92DC6CAFF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23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82660D-9752-4416-A0A1-69ECA0CD4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81569F-6701-4CDA-895D-6BD6D388AB05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FB02BB-CBC4-4742-9BA0-2C9212EFAF23}"/>
                </a:ext>
              </a:extLst>
            </p:cNvPr>
            <p:cNvGrpSpPr/>
            <p:nvPr userDrawn="1"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5AE6566-9773-4111-B8E5-827E7E8AE779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251A5FC-EF81-41EC-BA9D-EC2323003C59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6ED56C7-8502-4EC0-A864-040B8DB9D862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C77F18A-71EB-4B46-8C22-E5C1ACCE6C40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8CE26D-A586-4A86-AA98-B9D850FBFCD7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E63CF4-E38C-42FE-9C75-CB2B3DEB5FBD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E1EECF-CDF6-475D-8C89-D59E9C677475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A05A6-FEDA-41DC-B943-5B1F42A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1BCBB2-B699-44A9-B291-3CCD0D0E00F2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D17A91-F49E-45DE-835E-543E5DCD8458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E01F40-8D2A-43E6-B578-00B92049883B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7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rame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988D3-27CA-4F8F-A6E2-E1104C51D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30671-1E88-49B1-9FE5-927C1B8EE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228789-1C29-4F2A-B05E-B47226DD5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922" y="1828800"/>
            <a:ext cx="10557387" cy="32004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5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Fram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DBF953-491D-46D1-9B3A-9BACF5F24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9AAD6-9860-4DB3-B7F8-14D9F7EC7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95309-FEF7-41EA-9715-F4426DF0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Global External Manufacturing &amp; Sourcing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0A36B-1810-4498-834B-51F1D1A2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9CD9B-5FA5-485E-919D-13A6CB9B3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404C922-CDF2-4F38-AFEE-299C1D97D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FF7EB7-3074-4A03-9376-7D8CBA804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E5BC3-B783-496C-9E9D-03475FAAD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922" y="1776845"/>
            <a:ext cx="10557387" cy="330431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 </a:t>
            </a:r>
            <a:r>
              <a:rPr lang="en-US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2525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04B0861-499A-4B5C-86C7-11D994DAA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1B587A-481D-4354-9508-D5D8FF887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77476"/>
            <a:chOff x="573803" y="0"/>
            <a:chExt cx="4325371" cy="63774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E29C8-410C-4059-919F-670CE49EA18F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DCBE42-BEC7-4DF9-A16F-7E76C7D448E8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A47B74-98DC-499D-981D-583A2DD69E50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D68EB8-A34F-47E3-8B7F-5FF260D65B7C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7897D68-7CB8-406F-9146-F00DE71319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6513" y="5992753"/>
              <a:ext cx="1031758" cy="38472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6D8E5A8-9477-47F6-9CA7-9A7DC4670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77476"/>
            <a:chOff x="573803" y="0"/>
            <a:chExt cx="4325371" cy="63774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4C56C1-BF0A-4234-81F8-D2B769834C58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7C8AC4-A26E-48AF-9B2F-93A0F02E758D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5060BD-E2D2-44BB-ADFB-2B20CEB8775D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A184651-D34A-4937-8369-48ADD8E8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6513" y="5992753"/>
              <a:ext cx="1031758" cy="384723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0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 userDrawn="1">
          <p15:clr>
            <a:srgbClr val="FBAE40"/>
          </p15:clr>
        </p15:guide>
        <p15:guide id="5" pos="240" userDrawn="1">
          <p15:clr>
            <a:srgbClr val="FBAE40"/>
          </p15:clr>
        </p15:guide>
        <p15:guide id="6" pos="71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9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8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1496292"/>
            <a:ext cx="5429865" cy="4686689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1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41EA-3085-473A-967C-315794480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 descr="Intel Confidential">
            <a:extLst>
              <a:ext uri="{FF2B5EF4-FFF2-40B4-BE49-F238E27FC236}">
                <a16:creationId xmlns:a16="http://schemas.microsoft.com/office/drawing/2014/main" id="{D272B893-3411-4154-A13D-8DB1F4E167A4}"/>
              </a:ext>
            </a:extLst>
          </p:cNvPr>
          <p:cNvSpPr/>
          <p:nvPr/>
        </p:nvSpPr>
        <p:spPr>
          <a:xfrm>
            <a:off x="5489103" y="6510549"/>
            <a:ext cx="1213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 dirty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 descr="Department or Event Name">
            <a:extLst>
              <a:ext uri="{FF2B5EF4-FFF2-40B4-BE49-F238E27FC236}">
                <a16:creationId xmlns:a16="http://schemas.microsoft.com/office/drawing/2014/main" id="{8A75CF89-9B1A-49AA-8C1C-7280637B6567}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84EC55-415E-440F-AE6F-DDB70FA6D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1" name="TextBox 10" descr="page number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/>
        </p:nvSpPr>
        <p:spPr>
          <a:xfrm>
            <a:off x="11886783" y="6553045"/>
            <a:ext cx="16671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IntelOne Text" panose="020B0503020203020204" pitchFamily="34" charset="77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C4174-C58D-4EF7-A490-8F73147A2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E1E402-C0AA-4A44-97FB-BE9DDACF9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 descr="Intel Confidential">
            <a:extLst>
              <a:ext uri="{FF2B5EF4-FFF2-40B4-BE49-F238E27FC236}">
                <a16:creationId xmlns:a16="http://schemas.microsoft.com/office/drawing/2014/main" id="{906391AB-9F76-4178-9622-4768A6A6C7CA}"/>
              </a:ext>
            </a:extLst>
          </p:cNvPr>
          <p:cNvSpPr/>
          <p:nvPr userDrawn="1"/>
        </p:nvSpPr>
        <p:spPr>
          <a:xfrm>
            <a:off x="5489103" y="6510549"/>
            <a:ext cx="1213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 dirty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5" name="Rectangle 14" descr="Department or Event Name">
            <a:extLst>
              <a:ext uri="{FF2B5EF4-FFF2-40B4-BE49-F238E27FC236}">
                <a16:creationId xmlns:a16="http://schemas.microsoft.com/office/drawing/2014/main" id="{690E8CB7-4C09-47D4-9A3A-4E8E8877F589}"/>
              </a:ext>
            </a:extLst>
          </p:cNvPr>
          <p:cNvSpPr/>
          <p:nvPr userDrawn="1"/>
        </p:nvSpPr>
        <p:spPr>
          <a:xfrm>
            <a:off x="286365" y="6510549"/>
            <a:ext cx="3212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Global External Manufacturing &amp; Sourcing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DB6E0FE-A458-4FC3-8BCF-C3DEF3B9E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7" name="TextBox 16" descr="page number">
            <a:extLst>
              <a:ext uri="{FF2B5EF4-FFF2-40B4-BE49-F238E27FC236}">
                <a16:creationId xmlns:a16="http://schemas.microsoft.com/office/drawing/2014/main" id="{53D7E5EC-4B62-4515-9A8B-0AB847259844}"/>
              </a:ext>
            </a:extLst>
          </p:cNvPr>
          <p:cNvSpPr txBox="1"/>
          <p:nvPr userDrawn="1"/>
        </p:nvSpPr>
        <p:spPr>
          <a:xfrm>
            <a:off x="11886783" y="6553045"/>
            <a:ext cx="16671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IntelOne Text" panose="020B0503020203020204" pitchFamily="34" charset="77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A5FD6C-5104-45F8-8C61-CC0432723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737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F477-3682-4589-9E44-90BA0C4F7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AF9F9-E88D-44A4-A1B6-BAA2E532B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Speaker Name </a:t>
            </a:r>
            <a:br>
              <a:rPr lang="en-US" dirty="0"/>
            </a:br>
            <a:r>
              <a:rPr lang="en-US" sz="1800" dirty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4016-EEF3-4339-BB1A-641E6FD5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EBC33A-8ED1-4F3B-9683-175E8DCF1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861714"/>
              </p:ext>
            </p:extLst>
          </p:nvPr>
        </p:nvGraphicFramePr>
        <p:xfrm>
          <a:off x="942474" y="1487488"/>
          <a:ext cx="5723022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09">
                  <a:extLst>
                    <a:ext uri="{9D8B030D-6E8A-4147-A177-3AD203B41FA5}">
                      <a16:colId xmlns:a16="http://schemas.microsoft.com/office/drawing/2014/main" val="1365419278"/>
                    </a:ext>
                  </a:extLst>
                </a:gridCol>
                <a:gridCol w="1517464">
                  <a:extLst>
                    <a:ext uri="{9D8B030D-6E8A-4147-A177-3AD203B41FA5}">
                      <a16:colId xmlns:a16="http://schemas.microsoft.com/office/drawing/2014/main" val="3369791925"/>
                    </a:ext>
                  </a:extLst>
                </a:gridCol>
                <a:gridCol w="1612232">
                  <a:extLst>
                    <a:ext uri="{9D8B030D-6E8A-4147-A177-3AD203B41FA5}">
                      <a16:colId xmlns:a16="http://schemas.microsoft.com/office/drawing/2014/main" val="1882440205"/>
                    </a:ext>
                  </a:extLst>
                </a:gridCol>
                <a:gridCol w="1949117">
                  <a:extLst>
                    <a:ext uri="{9D8B030D-6E8A-4147-A177-3AD203B41FA5}">
                      <a16:colId xmlns:a16="http://schemas.microsoft.com/office/drawing/2014/main" val="4256927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HD </a:t>
                      </a:r>
                      <a:r>
                        <a:rPr lang="en-US" sz="1600" dirty="0" err="1"/>
                        <a:t>Bitcell</a:t>
                      </a:r>
                      <a:r>
                        <a:rPr lang="en-US" sz="1600" dirty="0"/>
                        <a:t> Area (um2)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Bit Density Mb/mm2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Byte Density</a:t>
                      </a:r>
                    </a:p>
                    <a:p>
                      <a:r>
                        <a:rPr lang="en-US" sz="1600" dirty="0"/>
                        <a:t>MB/mm2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3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N3E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98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3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4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8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4016-EEF3-4339-BB1A-641E6FD5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M3 Pinout Patterning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EBC33A-8ED1-4F3B-9683-175E8DCF1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69883"/>
              </p:ext>
            </p:extLst>
          </p:nvPr>
        </p:nvGraphicFramePr>
        <p:xfrm>
          <a:off x="1070810" y="1150604"/>
          <a:ext cx="945281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>
                  <a:extLst>
                    <a:ext uri="{9D8B030D-6E8A-4147-A177-3AD203B41FA5}">
                      <a16:colId xmlns:a16="http://schemas.microsoft.com/office/drawing/2014/main" val="1365419278"/>
                    </a:ext>
                  </a:extLst>
                </a:gridCol>
                <a:gridCol w="1933073">
                  <a:extLst>
                    <a:ext uri="{9D8B030D-6E8A-4147-A177-3AD203B41FA5}">
                      <a16:colId xmlns:a16="http://schemas.microsoft.com/office/drawing/2014/main" val="3369791925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1882440205"/>
                    </a:ext>
                  </a:extLst>
                </a:gridCol>
                <a:gridCol w="2085474">
                  <a:extLst>
                    <a:ext uri="{9D8B030D-6E8A-4147-A177-3AD203B41FA5}">
                      <a16:colId xmlns:a16="http://schemas.microsoft.com/office/drawing/2014/main" val="4256927309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3692943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N3E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3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98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3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3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1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MD/MP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 + 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4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VGVD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2EUV+3ArFi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3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19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71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905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12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97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462B3ED-6BB6-444D-B8F1-F3D3F3EB7100}"/>
              </a:ext>
            </a:extLst>
          </p:cNvPr>
          <p:cNvSpPr/>
          <p:nvPr/>
        </p:nvSpPr>
        <p:spPr>
          <a:xfrm>
            <a:off x="2221832" y="1532021"/>
            <a:ext cx="8301789" cy="222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ED73D-9A45-4EBA-8FE2-881C572A455E}"/>
              </a:ext>
            </a:extLst>
          </p:cNvPr>
          <p:cNvSpPr txBox="1"/>
          <p:nvPr/>
        </p:nvSpPr>
        <p:spPr>
          <a:xfrm>
            <a:off x="10643936" y="245827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FEOL</a:t>
            </a:r>
          </a:p>
        </p:txBody>
      </p:sp>
    </p:spTree>
    <p:extLst>
      <p:ext uri="{BB962C8B-B14F-4D97-AF65-F5344CB8AC3E}">
        <p14:creationId xmlns:p14="http://schemas.microsoft.com/office/powerpoint/2010/main" val="1226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4016-EEF3-4339-BB1A-641E6FD5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SRAM-Only Patterning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EBC33A-8ED1-4F3B-9683-175E8DCF1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732114"/>
              </p:ext>
            </p:extLst>
          </p:nvPr>
        </p:nvGraphicFramePr>
        <p:xfrm>
          <a:off x="1070810" y="1150604"/>
          <a:ext cx="945281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>
                  <a:extLst>
                    <a:ext uri="{9D8B030D-6E8A-4147-A177-3AD203B41FA5}">
                      <a16:colId xmlns:a16="http://schemas.microsoft.com/office/drawing/2014/main" val="1365419278"/>
                    </a:ext>
                  </a:extLst>
                </a:gridCol>
                <a:gridCol w="1933073">
                  <a:extLst>
                    <a:ext uri="{9D8B030D-6E8A-4147-A177-3AD203B41FA5}">
                      <a16:colId xmlns:a16="http://schemas.microsoft.com/office/drawing/2014/main" val="3369791925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1882440205"/>
                    </a:ext>
                  </a:extLst>
                </a:gridCol>
                <a:gridCol w="2085474">
                  <a:extLst>
                    <a:ext uri="{9D8B030D-6E8A-4147-A177-3AD203B41FA5}">
                      <a16:colId xmlns:a16="http://schemas.microsoft.com/office/drawing/2014/main" val="4256927309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3692943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N3E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3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98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3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3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1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MD/MP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 + 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4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VGVD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3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19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71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905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12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2ArFi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ArFi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97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F85D08-A95A-455A-9D3B-B762A903F6D1}"/>
              </a:ext>
            </a:extLst>
          </p:cNvPr>
          <p:cNvSpPr/>
          <p:nvPr/>
        </p:nvSpPr>
        <p:spPr>
          <a:xfrm>
            <a:off x="2221832" y="1532021"/>
            <a:ext cx="8301789" cy="222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C7CE3-3432-4E9E-A082-CF887A795FE9}"/>
              </a:ext>
            </a:extLst>
          </p:cNvPr>
          <p:cNvSpPr txBox="1"/>
          <p:nvPr/>
        </p:nvSpPr>
        <p:spPr>
          <a:xfrm>
            <a:off x="10523621" y="2141621"/>
            <a:ext cx="1239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Bitcell</a:t>
            </a:r>
            <a:r>
              <a:rPr lang="en-US" sz="1200" dirty="0"/>
              <a:t> is</a:t>
            </a:r>
          </a:p>
          <a:p>
            <a:r>
              <a:rPr lang="en-US" sz="1200" dirty="0"/>
              <a:t>FEOL limited</a:t>
            </a:r>
          </a:p>
          <a:p>
            <a:r>
              <a:rPr lang="en-US" sz="1200" dirty="0"/>
              <a:t>thus FEOL</a:t>
            </a:r>
          </a:p>
          <a:p>
            <a:r>
              <a:rPr lang="en-US" sz="1200" dirty="0"/>
              <a:t>cannot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A1E24-703A-4B40-8436-6561EEC848EB}"/>
              </a:ext>
            </a:extLst>
          </p:cNvPr>
          <p:cNvSpPr txBox="1"/>
          <p:nvPr/>
        </p:nvSpPr>
        <p:spPr>
          <a:xfrm>
            <a:off x="10523621" y="4572000"/>
            <a:ext cx="1362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BEOL for</a:t>
            </a:r>
          </a:p>
          <a:p>
            <a:r>
              <a:rPr lang="en-US" sz="1200" dirty="0"/>
              <a:t>periphery can be</a:t>
            </a:r>
          </a:p>
          <a:p>
            <a:r>
              <a:rPr lang="en-US" sz="1200" dirty="0"/>
              <a:t>simplified to</a:t>
            </a:r>
          </a:p>
          <a:p>
            <a:r>
              <a:rPr lang="en-US" sz="1200" dirty="0"/>
              <a:t>lowest cost, N6</a:t>
            </a:r>
          </a:p>
        </p:txBody>
      </p:sp>
    </p:spTree>
    <p:extLst>
      <p:ext uri="{BB962C8B-B14F-4D97-AF65-F5344CB8AC3E}">
        <p14:creationId xmlns:p14="http://schemas.microsoft.com/office/powerpoint/2010/main" val="22490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0620-7E3D-4FEC-AE3D-15ED6063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6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79DE74-97D6-BE47-9C45-68FCBD27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03CC1-CA41-CF48-B5BF-F42534CA7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Metric: seeking lowest (cell size) · (patterning cost) product </a:t>
            </a:r>
          </a:p>
          <a:p>
            <a:r>
              <a:rPr lang="en-US" sz="2800" dirty="0"/>
              <a:t>Patterning cost 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Patterning tool exchange rate: 1 · EUV = 3 · 193i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6T patterning  (Fin to VDVG) based on Technology node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Cell patterning ( M0 to M3): Simplify for Cell construct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Array patterning : </a:t>
            </a:r>
            <a:r>
              <a:rPr lang="en-US" sz="2800" dirty="0" err="1"/>
              <a:t>upto</a:t>
            </a:r>
            <a:r>
              <a:rPr lang="en-US" sz="2800" dirty="0"/>
              <a:t> 9ML is required  </a:t>
            </a:r>
          </a:p>
          <a:p>
            <a:r>
              <a:rPr lang="en-US" sz="2800" dirty="0"/>
              <a:t>(Cell Size) · (Patterning Cost)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N5 is the best up to M3 and, will be the best for 9ML given everything equal form M4 and up  with N5 cell size.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FE0CF-BA3F-784C-B371-4BCA3DECC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N4 share the same patterning cost of N5 with xx% optical shrink</a:t>
            </a:r>
          </a:p>
        </p:txBody>
      </p:sp>
    </p:spTree>
    <p:extLst>
      <p:ext uri="{BB962C8B-B14F-4D97-AF65-F5344CB8AC3E}">
        <p14:creationId xmlns:p14="http://schemas.microsoft.com/office/powerpoint/2010/main" val="9567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AA16-6DE2-E542-9577-B70EBF74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TSMC POR process for SRAM process cost assessment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BEF1E1-956B-EB4B-890C-200F2A897C71}"/>
              </a:ext>
            </a:extLst>
          </p:cNvPr>
          <p:cNvGraphicFramePr>
            <a:graphicFrameLocks noGrp="1"/>
          </p:cNvGraphicFramePr>
          <p:nvPr/>
        </p:nvGraphicFramePr>
        <p:xfrm>
          <a:off x="1805134" y="1492254"/>
          <a:ext cx="8124532" cy="4684705"/>
        </p:xfrm>
        <a:graphic>
          <a:graphicData uri="http://schemas.openxmlformats.org/drawingml/2006/table">
            <a:tbl>
              <a:tblPr firstRow="1" bandRow="1"/>
              <a:tblGrid>
                <a:gridCol w="710386">
                  <a:extLst>
                    <a:ext uri="{9D8B030D-6E8A-4147-A177-3AD203B41FA5}">
                      <a16:colId xmlns:a16="http://schemas.microsoft.com/office/drawing/2014/main" val="3073944149"/>
                    </a:ext>
                  </a:extLst>
                </a:gridCol>
                <a:gridCol w="710386">
                  <a:extLst>
                    <a:ext uri="{9D8B030D-6E8A-4147-A177-3AD203B41FA5}">
                      <a16:colId xmlns:a16="http://schemas.microsoft.com/office/drawing/2014/main" val="2331824845"/>
                    </a:ext>
                  </a:extLst>
                </a:gridCol>
                <a:gridCol w="718552">
                  <a:extLst>
                    <a:ext uri="{9D8B030D-6E8A-4147-A177-3AD203B41FA5}">
                      <a16:colId xmlns:a16="http://schemas.microsoft.com/office/drawing/2014/main" val="131991912"/>
                    </a:ext>
                  </a:extLst>
                </a:gridCol>
                <a:gridCol w="710386">
                  <a:extLst>
                    <a:ext uri="{9D8B030D-6E8A-4147-A177-3AD203B41FA5}">
                      <a16:colId xmlns:a16="http://schemas.microsoft.com/office/drawing/2014/main" val="414235898"/>
                    </a:ext>
                  </a:extLst>
                </a:gridCol>
                <a:gridCol w="751214">
                  <a:extLst>
                    <a:ext uri="{9D8B030D-6E8A-4147-A177-3AD203B41FA5}">
                      <a16:colId xmlns:a16="http://schemas.microsoft.com/office/drawing/2014/main" val="2781972036"/>
                    </a:ext>
                  </a:extLst>
                </a:gridCol>
                <a:gridCol w="710386">
                  <a:extLst>
                    <a:ext uri="{9D8B030D-6E8A-4147-A177-3AD203B41FA5}">
                      <a16:colId xmlns:a16="http://schemas.microsoft.com/office/drawing/2014/main" val="1753818518"/>
                    </a:ext>
                  </a:extLst>
                </a:gridCol>
                <a:gridCol w="971678">
                  <a:extLst>
                    <a:ext uri="{9D8B030D-6E8A-4147-A177-3AD203B41FA5}">
                      <a16:colId xmlns:a16="http://schemas.microsoft.com/office/drawing/2014/main" val="3875275174"/>
                    </a:ext>
                  </a:extLst>
                </a:gridCol>
                <a:gridCol w="710386">
                  <a:extLst>
                    <a:ext uri="{9D8B030D-6E8A-4147-A177-3AD203B41FA5}">
                      <a16:colId xmlns:a16="http://schemas.microsoft.com/office/drawing/2014/main" val="2780961058"/>
                    </a:ext>
                  </a:extLst>
                </a:gridCol>
                <a:gridCol w="710386">
                  <a:extLst>
                    <a:ext uri="{9D8B030D-6E8A-4147-A177-3AD203B41FA5}">
                      <a16:colId xmlns:a16="http://schemas.microsoft.com/office/drawing/2014/main" val="2099594733"/>
                    </a:ext>
                  </a:extLst>
                </a:gridCol>
                <a:gridCol w="710386">
                  <a:extLst>
                    <a:ext uri="{9D8B030D-6E8A-4147-A177-3AD203B41FA5}">
                      <a16:colId xmlns:a16="http://schemas.microsoft.com/office/drawing/2014/main" val="827589139"/>
                    </a:ext>
                  </a:extLst>
                </a:gridCol>
                <a:gridCol w="710386">
                  <a:extLst>
                    <a:ext uri="{9D8B030D-6E8A-4147-A177-3AD203B41FA5}">
                      <a16:colId xmlns:a16="http://schemas.microsoft.com/office/drawing/2014/main" val="3285274369"/>
                    </a:ext>
                  </a:extLst>
                </a:gridCol>
              </a:tblGrid>
              <a:tr h="19656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0" marR="8190" marT="81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N3E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N5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N7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0" marR="8190" marT="81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N3E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N5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N7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154652"/>
                  </a:ext>
                </a:extLst>
              </a:tr>
              <a:tr h="207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82799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Gate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Gate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14273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Epi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Epi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1893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CPO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CPO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62142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MD/MP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 + 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7ArFi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7ArFi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MD/MP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66110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VGVD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VGVD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879426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M0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2EUV+3ArFi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5ArFi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M0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536177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M1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M1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772232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V0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V0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04271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27199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V1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V1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14423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11492"/>
                  </a:ext>
                </a:extLst>
              </a:tr>
              <a:tr h="196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V2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772825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011991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 Patterning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595628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patterning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244425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Patterning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149832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0.0212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0.0214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0.0274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0.0274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221430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011329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129529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103055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 product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0.5512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0.535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0.4932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0.5206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87199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product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1.2508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1.2198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0.9864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1.0686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76913"/>
                  </a:ext>
                </a:extLst>
              </a:tr>
              <a:tr h="1747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Product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04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7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C67CE4-E8A5-B943-A145-F5CB74944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44229"/>
              </p:ext>
            </p:extLst>
          </p:nvPr>
        </p:nvGraphicFramePr>
        <p:xfrm>
          <a:off x="2043181" y="1684430"/>
          <a:ext cx="8105638" cy="4684711"/>
        </p:xfrm>
        <a:graphic>
          <a:graphicData uri="http://schemas.openxmlformats.org/drawingml/2006/table">
            <a:tbl>
              <a:tblPr firstRow="1" bandRow="1"/>
              <a:tblGrid>
                <a:gridCol w="708734">
                  <a:extLst>
                    <a:ext uri="{9D8B030D-6E8A-4147-A177-3AD203B41FA5}">
                      <a16:colId xmlns:a16="http://schemas.microsoft.com/office/drawing/2014/main" val="2893241209"/>
                    </a:ext>
                  </a:extLst>
                </a:gridCol>
                <a:gridCol w="708734">
                  <a:extLst>
                    <a:ext uri="{9D8B030D-6E8A-4147-A177-3AD203B41FA5}">
                      <a16:colId xmlns:a16="http://schemas.microsoft.com/office/drawing/2014/main" val="3807827062"/>
                    </a:ext>
                  </a:extLst>
                </a:gridCol>
                <a:gridCol w="716881">
                  <a:extLst>
                    <a:ext uri="{9D8B030D-6E8A-4147-A177-3AD203B41FA5}">
                      <a16:colId xmlns:a16="http://schemas.microsoft.com/office/drawing/2014/main" val="3504702529"/>
                    </a:ext>
                  </a:extLst>
                </a:gridCol>
                <a:gridCol w="708734">
                  <a:extLst>
                    <a:ext uri="{9D8B030D-6E8A-4147-A177-3AD203B41FA5}">
                      <a16:colId xmlns:a16="http://schemas.microsoft.com/office/drawing/2014/main" val="1047938289"/>
                    </a:ext>
                  </a:extLst>
                </a:gridCol>
                <a:gridCol w="749467">
                  <a:extLst>
                    <a:ext uri="{9D8B030D-6E8A-4147-A177-3AD203B41FA5}">
                      <a16:colId xmlns:a16="http://schemas.microsoft.com/office/drawing/2014/main" val="3754478847"/>
                    </a:ext>
                  </a:extLst>
                </a:gridCol>
                <a:gridCol w="708734">
                  <a:extLst>
                    <a:ext uri="{9D8B030D-6E8A-4147-A177-3AD203B41FA5}">
                      <a16:colId xmlns:a16="http://schemas.microsoft.com/office/drawing/2014/main" val="2759544252"/>
                    </a:ext>
                  </a:extLst>
                </a:gridCol>
                <a:gridCol w="969418">
                  <a:extLst>
                    <a:ext uri="{9D8B030D-6E8A-4147-A177-3AD203B41FA5}">
                      <a16:colId xmlns:a16="http://schemas.microsoft.com/office/drawing/2014/main" val="2618908214"/>
                    </a:ext>
                  </a:extLst>
                </a:gridCol>
                <a:gridCol w="708734">
                  <a:extLst>
                    <a:ext uri="{9D8B030D-6E8A-4147-A177-3AD203B41FA5}">
                      <a16:colId xmlns:a16="http://schemas.microsoft.com/office/drawing/2014/main" val="3605042085"/>
                    </a:ext>
                  </a:extLst>
                </a:gridCol>
                <a:gridCol w="708734">
                  <a:extLst>
                    <a:ext uri="{9D8B030D-6E8A-4147-A177-3AD203B41FA5}">
                      <a16:colId xmlns:a16="http://schemas.microsoft.com/office/drawing/2014/main" val="2748363843"/>
                    </a:ext>
                  </a:extLst>
                </a:gridCol>
                <a:gridCol w="708734">
                  <a:extLst>
                    <a:ext uri="{9D8B030D-6E8A-4147-A177-3AD203B41FA5}">
                      <a16:colId xmlns:a16="http://schemas.microsoft.com/office/drawing/2014/main" val="1081406457"/>
                    </a:ext>
                  </a:extLst>
                </a:gridCol>
                <a:gridCol w="708734">
                  <a:extLst>
                    <a:ext uri="{9D8B030D-6E8A-4147-A177-3AD203B41FA5}">
                      <a16:colId xmlns:a16="http://schemas.microsoft.com/office/drawing/2014/main" val="1499846319"/>
                    </a:ext>
                  </a:extLst>
                </a:gridCol>
              </a:tblGrid>
              <a:tr h="19610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N3E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N5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N7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1" marR="8171" marT="81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N3E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N5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N7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9500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00026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Gate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Gate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76544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Epi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Epi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187656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CPO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CPO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56863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MD/MP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 + 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7ArFi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7ArFi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MD/MP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580251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VGVD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VGVD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08587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M0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5ArFi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M0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011648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M1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4ArFi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M1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956510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V0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V0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474039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3ArFi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238630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V1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EUV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V1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623057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2ArFi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466659"/>
                  </a:ext>
                </a:extLst>
              </a:tr>
              <a:tr h="1961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V2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ArFi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25252"/>
                          </a:solidFill>
                          <a:effectLst/>
                          <a:latin typeface="Calibri" panose="020F0502020204030204" pitchFamily="34" charset="0"/>
                        </a:rPr>
                        <a:t>V2</a:t>
                      </a:r>
                    </a:p>
                  </a:txBody>
                  <a:tcPr marL="8171" marR="8171" marT="81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71" marR="8171" marT="817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697778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483590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 Patterning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222997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patterning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422468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Patterning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56737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0.0214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0.0274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0.0274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665415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31896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958110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95854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 product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0.5512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0.535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0.4932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0.5206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269709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product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0.9328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0.9202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0.9864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1.0686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092805"/>
                  </a:ext>
                </a:extLst>
              </a:tr>
              <a:tr h="1743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Product</a:t>
                      </a: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1" marR="8171" marT="8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0808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669EEC-3221-7342-8E41-B0D1DB7A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Optimized process</a:t>
            </a:r>
          </a:p>
        </p:txBody>
      </p:sp>
    </p:spTree>
    <p:extLst>
      <p:ext uri="{BB962C8B-B14F-4D97-AF65-F5344CB8AC3E}">
        <p14:creationId xmlns:p14="http://schemas.microsoft.com/office/powerpoint/2010/main" val="32991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Intel 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2021">
      <a:majorFont>
        <a:latin typeface="IntelOne Display Light"/>
        <a:ea typeface="Helvetica Neue"/>
        <a:cs typeface="Helvetica Neue"/>
      </a:majorFont>
      <a:minorFont>
        <a:latin typeface="IntelOne Text Light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Theme1" id="{FD5E17D2-2CB4-4788-BCBC-F3F658FA850B}" vid="{9C6A121C-822C-4A49-B9CA-A9BF65F8DBC8}"/>
    </a:ext>
  </a:extLst>
</a:theme>
</file>

<file path=ppt/theme/theme2.xml><?xml version="1.0" encoding="utf-8"?>
<a:theme xmlns:a="http://schemas.openxmlformats.org/drawingml/2006/main" name="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F93187914E4478E0A47DD274FDB5E" ma:contentTypeVersion="13" ma:contentTypeDescription="Create a new document." ma:contentTypeScope="" ma:versionID="078f6bfa61d62051458e47ec94c42ce9">
  <xsd:schema xmlns:xsd="http://www.w3.org/2001/XMLSchema" xmlns:xs="http://www.w3.org/2001/XMLSchema" xmlns:p="http://schemas.microsoft.com/office/2006/metadata/properties" xmlns:ns2="4bcc650f-78b6-4272-96d5-e6fa0926a337" xmlns:ns3="aef8d16b-d379-4fa3-b07d-1fd4ebc04177" targetNamespace="http://schemas.microsoft.com/office/2006/metadata/properties" ma:root="true" ma:fieldsID="77c087583c28c5db12cd4ec26a3d5068" ns2:_="" ns3:_="">
    <xsd:import namespace="4bcc650f-78b6-4272-96d5-e6fa0926a337"/>
    <xsd:import namespace="aef8d16b-d379-4fa3-b07d-1fd4ebc04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c650f-78b6-4272-96d5-e6fa0926a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8d16b-d379-4fa3-b07d-1fd4ebc041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2C3A3C-576F-4FC6-816E-4EF5F321D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7B9AE-D33C-468F-9E6B-281C9FE82DF0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4bcc650f-78b6-4272-96d5-e6fa0926a337"/>
    <ds:schemaRef ds:uri="http://purl.org/dc/dcmitype/"/>
    <ds:schemaRef ds:uri="http://schemas.openxmlformats.org/package/2006/metadata/core-properties"/>
    <ds:schemaRef ds:uri="aef8d16b-d379-4fa3-b07d-1fd4ebc0417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DEF5363-367A-4B3E-AAA4-613CC8595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cc650f-78b6-4272-96d5-e6fa0926a337"/>
    <ds:schemaRef ds:uri="aef8d16b-d379-4fa3-b07d-1fd4ebc04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Brand-ppt-template-kk2</Template>
  <TotalTime>523</TotalTime>
  <Words>694</Words>
  <Application>Microsoft Macintosh PowerPoint</Application>
  <PresentationFormat>Widescreen</PresentationFormat>
  <Paragraphs>513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IntelOne Text Light</vt:lpstr>
      <vt:lpstr>Calibri</vt:lpstr>
      <vt:lpstr>Arial</vt:lpstr>
      <vt:lpstr>IntelOne Display Regular</vt:lpstr>
      <vt:lpstr>IntelOne Text</vt:lpstr>
      <vt:lpstr>IntelOne Display Light</vt:lpstr>
      <vt:lpstr>Theme1</vt:lpstr>
      <vt:lpstr>PowerPoint Presentation</vt:lpstr>
      <vt:lpstr>PowerPoint Presentation</vt:lpstr>
      <vt:lpstr>SRAM M3 Pinout Patterning</vt:lpstr>
      <vt:lpstr>SRAM-Only Patterning</vt:lpstr>
      <vt:lpstr>Thank You!</vt:lpstr>
      <vt:lpstr>Decision making methodology</vt:lpstr>
      <vt:lpstr>TSMC POR process for SRAM process cost assessment</vt:lpstr>
      <vt:lpstr>SRAM Optimized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Killeen, Kristine</dc:creator>
  <cp:lastModifiedBy>Kau, Derchang</cp:lastModifiedBy>
  <cp:revision>84</cp:revision>
  <dcterms:created xsi:type="dcterms:W3CDTF">2020-10-08T23:31:50Z</dcterms:created>
  <dcterms:modified xsi:type="dcterms:W3CDTF">2022-03-14T20:17:21Z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0x010100859F93187914E4478E0A47DD274FDB5E</vt:lpwstr>
  </property>
</Properties>
</file>