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</p:sldMasterIdLst>
  <p:notesMasterIdLst>
    <p:notesMasterId r:id="rId17"/>
  </p:notesMasterIdLst>
  <p:sldIdLst>
    <p:sldId id="2147328802" r:id="rId6"/>
    <p:sldId id="2147328819" r:id="rId7"/>
    <p:sldId id="2147328796" r:id="rId8"/>
    <p:sldId id="2147328811" r:id="rId9"/>
    <p:sldId id="2147328812" r:id="rId10"/>
    <p:sldId id="2147328813" r:id="rId11"/>
    <p:sldId id="259" r:id="rId12"/>
    <p:sldId id="2147328823" r:id="rId13"/>
    <p:sldId id="2147328798" r:id="rId14"/>
    <p:sldId id="2147328825" r:id="rId15"/>
    <p:sldId id="2147328826" r:id="rId16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D2"/>
    <a:srgbClr val="E9EFAF"/>
    <a:srgbClr val="B68A15"/>
    <a:srgbClr val="BC5C32"/>
    <a:srgbClr val="0054B0"/>
    <a:srgbClr val="006FEA"/>
    <a:srgbClr val="0071EE"/>
    <a:srgbClr val="0150ED"/>
    <a:srgbClr val="0E5EFE"/>
    <a:srgbClr val="1E6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2"/>
  </p:normalViewPr>
  <p:slideViewPr>
    <p:cSldViewPr snapToGrid="0">
      <p:cViewPr varScale="1">
        <p:scale>
          <a:sx n="87" d="100"/>
          <a:sy n="87" d="100"/>
        </p:scale>
        <p:origin x="216" y="3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, Carlton" userId="7291e153-3d50-4341-84ca-c7eef56a7959" providerId="ADAL" clId="{211AE0DF-F555-405C-9009-244E579933A3}"/>
    <pc:docChg chg="undo custSel addSld modSld">
      <pc:chgData name="Hanna, Carlton" userId="7291e153-3d50-4341-84ca-c7eef56a7959" providerId="ADAL" clId="{211AE0DF-F555-405C-9009-244E579933A3}" dt="2023-04-11T16:29:35.906" v="27"/>
      <pc:docMkLst>
        <pc:docMk/>
      </pc:docMkLst>
      <pc:sldChg chg="addSp delSp modSp mod">
        <pc:chgData name="Hanna, Carlton" userId="7291e153-3d50-4341-84ca-c7eef56a7959" providerId="ADAL" clId="{211AE0DF-F555-405C-9009-244E579933A3}" dt="2023-04-11T16:29:35.906" v="27"/>
        <pc:sldMkLst>
          <pc:docMk/>
          <pc:sldMk cId="2172580147" sldId="2147328819"/>
        </pc:sldMkLst>
        <pc:spChg chg="add del mod">
          <ac:chgData name="Hanna, Carlton" userId="7291e153-3d50-4341-84ca-c7eef56a7959" providerId="ADAL" clId="{211AE0DF-F555-405C-9009-244E579933A3}" dt="2023-04-11T16:29:34.742" v="25" actId="11529"/>
          <ac:spMkLst>
            <pc:docMk/>
            <pc:sldMk cId="2172580147" sldId="2147328819"/>
            <ac:spMk id="11" creationId="{581551DF-6B69-A831-31A6-989D8062A25B}"/>
          </ac:spMkLst>
        </pc:spChg>
        <pc:graphicFrameChg chg="mod ord">
          <ac:chgData name="Hanna, Carlton" userId="7291e153-3d50-4341-84ca-c7eef56a7959" providerId="ADAL" clId="{211AE0DF-F555-405C-9009-244E579933A3}" dt="2023-04-11T16:29:35.906" v="27"/>
          <ac:graphicFrameMkLst>
            <pc:docMk/>
            <pc:sldMk cId="2172580147" sldId="2147328819"/>
            <ac:graphicFrameMk id="18" creationId="{F6114111-E22C-84F1-52DE-EAF2B795456D}"/>
          </ac:graphicFrameMkLst>
        </pc:graphicFrameChg>
      </pc:sldChg>
      <pc:sldChg chg="addSp delSp modSp add mod delAnim">
        <pc:chgData name="Hanna, Carlton" userId="7291e153-3d50-4341-84ca-c7eef56a7959" providerId="ADAL" clId="{211AE0DF-F555-405C-9009-244E579933A3}" dt="2023-04-05T16:21:57.893" v="13"/>
        <pc:sldMkLst>
          <pc:docMk/>
          <pc:sldMk cId="1648611698" sldId="2147328827"/>
        </pc:sldMkLst>
        <pc:spChg chg="del">
          <ac:chgData name="Hanna, Carlton" userId="7291e153-3d50-4341-84ca-c7eef56a7959" providerId="ADAL" clId="{211AE0DF-F555-405C-9009-244E579933A3}" dt="2023-04-05T16:21:52.335" v="8" actId="478"/>
          <ac:spMkLst>
            <pc:docMk/>
            <pc:sldMk cId="1648611698" sldId="2147328827"/>
            <ac:spMk id="2" creationId="{6A81DD92-A52B-87B2-AFDA-4B002FDD89BC}"/>
          </ac:spMkLst>
        </pc:spChg>
        <pc:spChg chg="del">
          <ac:chgData name="Hanna, Carlton" userId="7291e153-3d50-4341-84ca-c7eef56a7959" providerId="ADAL" clId="{211AE0DF-F555-405C-9009-244E579933A3}" dt="2023-04-05T16:21:50.592" v="7" actId="478"/>
          <ac:spMkLst>
            <pc:docMk/>
            <pc:sldMk cId="1648611698" sldId="2147328827"/>
            <ac:spMk id="9" creationId="{32A1C233-9F21-95F2-1BFE-D8FA6260F338}"/>
          </ac:spMkLst>
        </pc:spChg>
        <pc:spChg chg="del">
          <ac:chgData name="Hanna, Carlton" userId="7291e153-3d50-4341-84ca-c7eef56a7959" providerId="ADAL" clId="{211AE0DF-F555-405C-9009-244E579933A3}" dt="2023-04-05T16:21:50.592" v="7" actId="478"/>
          <ac:spMkLst>
            <pc:docMk/>
            <pc:sldMk cId="1648611698" sldId="2147328827"/>
            <ac:spMk id="10" creationId="{EF7A2324-42E5-87FE-8EA5-2EF5ED348B78}"/>
          </ac:spMkLst>
        </pc:spChg>
        <pc:spChg chg="del">
          <ac:chgData name="Hanna, Carlton" userId="7291e153-3d50-4341-84ca-c7eef56a7959" providerId="ADAL" clId="{211AE0DF-F555-405C-9009-244E579933A3}" dt="2023-04-05T16:21:50.592" v="7" actId="478"/>
          <ac:spMkLst>
            <pc:docMk/>
            <pc:sldMk cId="1648611698" sldId="2147328827"/>
            <ac:spMk id="17" creationId="{87EC6022-C9C4-E107-6854-F252F13C4FAE}"/>
          </ac:spMkLst>
        </pc:spChg>
        <pc:spChg chg="add del mod">
          <ac:chgData name="Hanna, Carlton" userId="7291e153-3d50-4341-84ca-c7eef56a7959" providerId="ADAL" clId="{211AE0DF-F555-405C-9009-244E579933A3}" dt="2023-04-05T16:21:53.724" v="10" actId="478"/>
          <ac:spMkLst>
            <pc:docMk/>
            <pc:sldMk cId="1648611698" sldId="2147328827"/>
            <ac:spMk id="19" creationId="{B4C39900-F5B0-059F-FF9F-D3659B20B897}"/>
          </ac:spMkLst>
        </pc:spChg>
        <pc:spChg chg="del">
          <ac:chgData name="Hanna, Carlton" userId="7291e153-3d50-4341-84ca-c7eef56a7959" providerId="ADAL" clId="{211AE0DF-F555-405C-9009-244E579933A3}" dt="2023-04-05T16:21:50.592" v="7" actId="478"/>
          <ac:spMkLst>
            <pc:docMk/>
            <pc:sldMk cId="1648611698" sldId="2147328827"/>
            <ac:spMk id="92" creationId="{A84E3820-3B56-3A81-7668-697688B0BF21}"/>
          </ac:spMkLst>
        </pc:spChg>
        <pc:spChg chg="del">
          <ac:chgData name="Hanna, Carlton" userId="7291e153-3d50-4341-84ca-c7eef56a7959" providerId="ADAL" clId="{211AE0DF-F555-405C-9009-244E579933A3}" dt="2023-04-05T16:21:50.592" v="7" actId="478"/>
          <ac:spMkLst>
            <pc:docMk/>
            <pc:sldMk cId="1648611698" sldId="2147328827"/>
            <ac:spMk id="93" creationId="{51137D33-5A8A-4875-99B5-2770E85E0284}"/>
          </ac:spMkLst>
        </pc:spChg>
        <pc:spChg chg="del">
          <ac:chgData name="Hanna, Carlton" userId="7291e153-3d50-4341-84ca-c7eef56a7959" providerId="ADAL" clId="{211AE0DF-F555-405C-9009-244E579933A3}" dt="2023-04-05T16:21:50.592" v="7" actId="478"/>
          <ac:spMkLst>
            <pc:docMk/>
            <pc:sldMk cId="1648611698" sldId="2147328827"/>
            <ac:spMk id="94" creationId="{7456DBC0-DAA4-FFC5-B9A5-BD5B7640D7F3}"/>
          </ac:spMkLst>
        </pc:spChg>
        <pc:spChg chg="del">
          <ac:chgData name="Hanna, Carlton" userId="7291e153-3d50-4341-84ca-c7eef56a7959" providerId="ADAL" clId="{211AE0DF-F555-405C-9009-244E579933A3}" dt="2023-04-05T16:21:50.592" v="7" actId="478"/>
          <ac:spMkLst>
            <pc:docMk/>
            <pc:sldMk cId="1648611698" sldId="2147328827"/>
            <ac:spMk id="95" creationId="{0D0AF30B-1B05-7E96-D12A-5A47152ADFD9}"/>
          </ac:spMkLst>
        </pc:spChg>
        <pc:grpChg chg="del">
          <ac:chgData name="Hanna, Carlton" userId="7291e153-3d50-4341-84ca-c7eef56a7959" providerId="ADAL" clId="{211AE0DF-F555-405C-9009-244E579933A3}" dt="2023-04-05T16:21:50.592" v="7" actId="478"/>
          <ac:grpSpMkLst>
            <pc:docMk/>
            <pc:sldMk cId="1648611698" sldId="2147328827"/>
            <ac:grpSpMk id="16" creationId="{93A21F5A-CB96-D80D-892B-0E92E818AEFD}"/>
          </ac:grpSpMkLst>
        </pc:grpChg>
        <pc:grpChg chg="del">
          <ac:chgData name="Hanna, Carlton" userId="7291e153-3d50-4341-84ca-c7eef56a7959" providerId="ADAL" clId="{211AE0DF-F555-405C-9009-244E579933A3}" dt="2023-04-05T16:21:50.592" v="7" actId="478"/>
          <ac:grpSpMkLst>
            <pc:docMk/>
            <pc:sldMk cId="1648611698" sldId="2147328827"/>
            <ac:grpSpMk id="33" creationId="{636F6A9F-5A90-87DE-50E5-153191DD266D}"/>
          </ac:grpSpMkLst>
        </pc:grpChg>
        <pc:grpChg chg="del">
          <ac:chgData name="Hanna, Carlton" userId="7291e153-3d50-4341-84ca-c7eef56a7959" providerId="ADAL" clId="{211AE0DF-F555-405C-9009-244E579933A3}" dt="2023-04-05T16:21:50.592" v="7" actId="478"/>
          <ac:grpSpMkLst>
            <pc:docMk/>
            <pc:sldMk cId="1648611698" sldId="2147328827"/>
            <ac:grpSpMk id="63" creationId="{A26F3B4F-C294-CC65-B330-6A38AD52456A}"/>
          </ac:grpSpMkLst>
        </pc:grpChg>
        <pc:grpChg chg="del">
          <ac:chgData name="Hanna, Carlton" userId="7291e153-3d50-4341-84ca-c7eef56a7959" providerId="ADAL" clId="{211AE0DF-F555-405C-9009-244E579933A3}" dt="2023-04-05T16:21:50.592" v="7" actId="478"/>
          <ac:grpSpMkLst>
            <pc:docMk/>
            <pc:sldMk cId="1648611698" sldId="2147328827"/>
            <ac:grpSpMk id="65" creationId="{00926649-4AB2-2CFD-E87F-8EB047DC83B6}"/>
          </ac:grpSpMkLst>
        </pc:grpChg>
        <pc:graphicFrameChg chg="mod">
          <ac:chgData name="Hanna, Carlton" userId="7291e153-3d50-4341-84ca-c7eef56a7959" providerId="ADAL" clId="{211AE0DF-F555-405C-9009-244E579933A3}" dt="2023-04-05T16:21:57.893" v="13"/>
          <ac:graphicFrameMkLst>
            <pc:docMk/>
            <pc:sldMk cId="1648611698" sldId="2147328827"/>
            <ac:graphicFrameMk id="18" creationId="{F6114111-E22C-84F1-52DE-EAF2B795456D}"/>
          </ac:graphicFrameMkLst>
        </pc:graphicFrameChg>
      </pc:sldChg>
    </pc:docChg>
  </pc:docChgLst>
  <pc:docChgLst>
    <pc:chgData name="Kau, Derchang" userId="b9148588-e694-4445-9765-2c9aad6149ce" providerId="ADAL" clId="{A8A79E27-8B65-404C-B2AB-D56801E08FEB}"/>
    <pc:docChg chg="undo custSel delSld modSld">
      <pc:chgData name="Kau, Derchang" userId="b9148588-e694-4445-9765-2c9aad6149ce" providerId="ADAL" clId="{A8A79E27-8B65-404C-B2AB-D56801E08FEB}" dt="2023-04-23T01:46:34.098" v="98" actId="14100"/>
      <pc:docMkLst>
        <pc:docMk/>
      </pc:docMkLst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571199631" sldId="257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3634505535" sldId="258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2183923576" sldId="260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816335838" sldId="2147328504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4029416832" sldId="2147328794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164647176" sldId="2147328795"/>
        </pc:sldMkLst>
      </pc:sldChg>
      <pc:sldChg chg="modSp mod">
        <pc:chgData name="Kau, Derchang" userId="b9148588-e694-4445-9765-2c9aad6149ce" providerId="ADAL" clId="{A8A79E27-8B65-404C-B2AB-D56801E08FEB}" dt="2023-04-23T01:46:34.098" v="98" actId="14100"/>
        <pc:sldMkLst>
          <pc:docMk/>
          <pc:sldMk cId="252104204" sldId="2147328796"/>
        </pc:sldMkLst>
        <pc:spChg chg="mod">
          <ac:chgData name="Kau, Derchang" userId="b9148588-e694-4445-9765-2c9aad6149ce" providerId="ADAL" clId="{A8A79E27-8B65-404C-B2AB-D56801E08FEB}" dt="2023-04-23T01:46:34.098" v="98" actId="14100"/>
          <ac:spMkLst>
            <pc:docMk/>
            <pc:sldMk cId="252104204" sldId="2147328796"/>
            <ac:spMk id="121" creationId="{9185CD94-D2E3-3CDB-C86C-213EF0AAB240}"/>
          </ac:spMkLst>
        </pc:spChg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4096455682" sldId="2147328797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2071643564" sldId="2147328799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532924191" sldId="2147328800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3169340479" sldId="2147328801"/>
        </pc:sldMkLst>
      </pc:sldChg>
      <pc:sldChg chg="modSp mod">
        <pc:chgData name="Kau, Derchang" userId="b9148588-e694-4445-9765-2c9aad6149ce" providerId="ADAL" clId="{A8A79E27-8B65-404C-B2AB-D56801E08FEB}" dt="2023-04-04T21:22:33.368" v="19" actId="20577"/>
        <pc:sldMkLst>
          <pc:docMk/>
          <pc:sldMk cId="1971437957" sldId="2147328802"/>
        </pc:sldMkLst>
        <pc:spChg chg="mod">
          <ac:chgData name="Kau, Derchang" userId="b9148588-e694-4445-9765-2c9aad6149ce" providerId="ADAL" clId="{A8A79E27-8B65-404C-B2AB-D56801E08FEB}" dt="2023-04-04T21:22:33.368" v="19" actId="20577"/>
          <ac:spMkLst>
            <pc:docMk/>
            <pc:sldMk cId="1971437957" sldId="2147328802"/>
            <ac:spMk id="7" creationId="{DD4AE1CD-2006-6445-2015-7A8F111712C1}"/>
          </ac:spMkLst>
        </pc:spChg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3972065152" sldId="2147328805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1085218330" sldId="2147328806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3412029656" sldId="2147328807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230043842" sldId="2147328808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3897111801" sldId="2147328809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3659732473" sldId="2147328810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527166247" sldId="2147328814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3664246166" sldId="2147328820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1006183122" sldId="2147328821"/>
        </pc:sldMkLst>
      </pc:sldChg>
      <pc:sldChg chg="del">
        <pc:chgData name="Kau, Derchang" userId="b9148588-e694-4445-9765-2c9aad6149ce" providerId="ADAL" clId="{A8A79E27-8B65-404C-B2AB-D56801E08FEB}" dt="2023-04-04T21:20:52.049" v="0" actId="2696"/>
        <pc:sldMkLst>
          <pc:docMk/>
          <pc:sldMk cId="2287105131" sldId="2147328824"/>
        </pc:sldMkLst>
      </pc:sldChg>
      <pc:sldChg chg="del">
        <pc:chgData name="Kau, Derchang" userId="b9148588-e694-4445-9765-2c9aad6149ce" providerId="ADAL" clId="{A8A79E27-8B65-404C-B2AB-D56801E08FEB}" dt="2023-04-07T19:55:52.365" v="20" actId="2696"/>
        <pc:sldMkLst>
          <pc:docMk/>
          <pc:sldMk cId="1648611698" sldId="2147328827"/>
        </pc:sldMkLst>
      </pc:sldChg>
      <pc:sldMasterChg chg="delSldLayout">
        <pc:chgData name="Kau, Derchang" userId="b9148588-e694-4445-9765-2c9aad6149ce" providerId="ADAL" clId="{A8A79E27-8B65-404C-B2AB-D56801E08FEB}" dt="2023-04-04T21:20:52.049" v="0" actId="2696"/>
        <pc:sldMasterMkLst>
          <pc:docMk/>
          <pc:sldMasterMk cId="0" sldId="2147483660"/>
        </pc:sldMasterMkLst>
        <pc:sldLayoutChg chg="del">
          <pc:chgData name="Kau, Derchang" userId="b9148588-e694-4445-9765-2c9aad6149ce" providerId="ADAL" clId="{A8A79E27-8B65-404C-B2AB-D56801E08FEB}" dt="2023-04-04T21:20:52.049" v="0" actId="2696"/>
          <pc:sldLayoutMkLst>
            <pc:docMk/>
            <pc:sldMasterMk cId="0" sldId="2147483660"/>
            <pc:sldLayoutMk cId="294463230" sldId="2147483701"/>
          </pc:sldLayoutMkLst>
        </pc:sldLayoutChg>
      </pc:sldMasterChg>
    </pc:docChg>
  </pc:docChgLst>
  <pc:docChgLst>
    <pc:chgData name="Prasad, Vishnu" userId="36d08bf0-4cc8-4945-9b4e-8a704ed1185d" providerId="ADAL" clId="{6F36D784-1CC6-40A2-832F-BC9C7DAC8B06}"/>
    <pc:docChg chg="undo custSel modSld">
      <pc:chgData name="Prasad, Vishnu" userId="36d08bf0-4cc8-4945-9b4e-8a704ed1185d" providerId="ADAL" clId="{6F36D784-1CC6-40A2-832F-BC9C7DAC8B06}" dt="2023-04-20T08:53:23.611" v="8" actId="13926"/>
      <pc:docMkLst>
        <pc:docMk/>
      </pc:docMkLst>
      <pc:sldChg chg="modSp mod">
        <pc:chgData name="Prasad, Vishnu" userId="36d08bf0-4cc8-4945-9b4e-8a704ed1185d" providerId="ADAL" clId="{6F36D784-1CC6-40A2-832F-BC9C7DAC8B06}" dt="2023-04-20T08:53:23.611" v="8" actId="13926"/>
        <pc:sldMkLst>
          <pc:docMk/>
          <pc:sldMk cId="2514895988" sldId="2147328811"/>
        </pc:sldMkLst>
        <pc:graphicFrameChg chg="modGraphic">
          <ac:chgData name="Prasad, Vishnu" userId="36d08bf0-4cc8-4945-9b4e-8a704ed1185d" providerId="ADAL" clId="{6F36D784-1CC6-40A2-832F-BC9C7DAC8B06}" dt="2023-04-20T08:53:23.611" v="8" actId="13926"/>
          <ac:graphicFrameMkLst>
            <pc:docMk/>
            <pc:sldMk cId="2514895988" sldId="2147328811"/>
            <ac:graphicFrameMk id="4" creationId="{2F1EE7F0-1D9F-D0F4-C649-6CC0CAF393B1}"/>
          </ac:graphicFrameMkLst>
        </pc:graphicFrameChg>
      </pc:sldChg>
      <pc:sldChg chg="modSp mod">
        <pc:chgData name="Prasad, Vishnu" userId="36d08bf0-4cc8-4945-9b4e-8a704ed1185d" providerId="ADAL" clId="{6F36D784-1CC6-40A2-832F-BC9C7DAC8B06}" dt="2023-04-18T08:00:59.097" v="5" actId="1076"/>
        <pc:sldMkLst>
          <pc:docMk/>
          <pc:sldMk cId="384972553" sldId="2147328823"/>
        </pc:sldMkLst>
        <pc:spChg chg="mod">
          <ac:chgData name="Prasad, Vishnu" userId="36d08bf0-4cc8-4945-9b4e-8a704ed1185d" providerId="ADAL" clId="{6F36D784-1CC6-40A2-832F-BC9C7DAC8B06}" dt="2023-04-13T13:41:03.948" v="3" actId="1036"/>
          <ac:spMkLst>
            <pc:docMk/>
            <pc:sldMk cId="384972553" sldId="2147328823"/>
            <ac:spMk id="492" creationId="{61543565-1125-9FA9-8527-B4D8EA963AD8}"/>
          </ac:spMkLst>
        </pc:spChg>
        <pc:grpChg chg="mod">
          <ac:chgData name="Prasad, Vishnu" userId="36d08bf0-4cc8-4945-9b4e-8a704ed1185d" providerId="ADAL" clId="{6F36D784-1CC6-40A2-832F-BC9C7DAC8B06}" dt="2023-04-18T08:00:59.097" v="5" actId="1076"/>
          <ac:grpSpMkLst>
            <pc:docMk/>
            <pc:sldMk cId="384972553" sldId="2147328823"/>
            <ac:grpSpMk id="413" creationId="{24029966-7C90-B6DD-1723-1CE32E983E8E}"/>
          </ac:grpSpMkLst>
        </pc:grpChg>
        <pc:cxnChg chg="mod">
          <ac:chgData name="Prasad, Vishnu" userId="36d08bf0-4cc8-4945-9b4e-8a704ed1185d" providerId="ADAL" clId="{6F36D784-1CC6-40A2-832F-BC9C7DAC8B06}" dt="2023-04-13T13:40:43.191" v="1" actId="14100"/>
          <ac:cxnSpMkLst>
            <pc:docMk/>
            <pc:sldMk cId="384972553" sldId="2147328823"/>
            <ac:cxnSpMk id="482" creationId="{58676475-F772-0731-097B-247583CD89C9}"/>
          </ac:cxnSpMkLst>
        </pc:cxnChg>
        <pc:cxnChg chg="mod">
          <ac:chgData name="Prasad, Vishnu" userId="36d08bf0-4cc8-4945-9b4e-8a704ed1185d" providerId="ADAL" clId="{6F36D784-1CC6-40A2-832F-BC9C7DAC8B06}" dt="2023-04-13T13:41:03.948" v="3" actId="1036"/>
          <ac:cxnSpMkLst>
            <pc:docMk/>
            <pc:sldMk cId="384972553" sldId="2147328823"/>
            <ac:cxnSpMk id="491" creationId="{381CD9F6-5D23-CDCC-1DC8-B2D3509FBB8B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derchang_kau_intel_com/Documents/Technology/Foundries/Capability/PPA%20spread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intel-my.sharepoint.com/personal/derchang_kau_intel_com/Documents/Technology/Foundries/Capability/PPA%20spread%20she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85003499999999999"/>
        </c:manualLayout>
      </c:layout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4.1227E-2"/>
          <c:y val="0.95121999999999995"/>
          <c:w val="0.91754599999999997"/>
          <c:h val="4.8779599999999999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Intel Clear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>
                <a:solidFill>
                  <a:schemeClr val="bg1">
                    <a:lumMod val="50000"/>
                  </a:schemeClr>
                </a:solidFill>
              </a:rPr>
              <a:t>’24 Adv. Fanout Packaging by Suppliers</a:t>
            </a:r>
            <a:endParaRPr lang="en-US" sz="2000" b="1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0524357841090591"/>
          <c:y val="6.17968379482541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36702781509038"/>
          <c:y val="0.31616057056809621"/>
          <c:w val="0.5511522922597587"/>
          <c:h val="0.55197454683940805"/>
        </c:manualLayout>
      </c:layout>
      <c:radarChart>
        <c:radarStyle val="marker"/>
        <c:varyColors val="0"/>
        <c:ser>
          <c:idx val="0"/>
          <c:order val="0"/>
          <c:tx>
            <c:strRef>
              <c:f>'2.3D with Emb Brdg'!$Q$1</c:f>
              <c:strCache>
                <c:ptCount val="1"/>
                <c:pt idx="0">
                  <c:v>SPIL</c:v>
                </c:pt>
              </c:strCache>
            </c:strRef>
          </c:tx>
          <c:spPr>
            <a:ln w="444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Brdg'!$Q$2:$Q$9</c:f>
              <c:numCache>
                <c:formatCode>0.00</c:formatCode>
                <c:ptCount val="8"/>
                <c:pt idx="0">
                  <c:v>4</c:v>
                </c:pt>
                <c:pt idx="1">
                  <c:v>1.8300749985576876</c:v>
                </c:pt>
                <c:pt idx="2">
                  <c:v>2</c:v>
                </c:pt>
                <c:pt idx="3">
                  <c:v>1.6780719051126378</c:v>
                </c:pt>
                <c:pt idx="4">
                  <c:v>2.5</c:v>
                </c:pt>
                <c:pt idx="5">
                  <c:v>3</c:v>
                </c:pt>
                <c:pt idx="6">
                  <c:v>4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3C-6C4E-925F-17367238150C}"/>
            </c:ext>
          </c:extLst>
        </c:ser>
        <c:ser>
          <c:idx val="1"/>
          <c:order val="1"/>
          <c:tx>
            <c:strRef>
              <c:f>'2.3D with Emb Brdg'!$R$1</c:f>
              <c:strCache>
                <c:ptCount val="1"/>
                <c:pt idx="0">
                  <c:v>ASE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Brdg'!$R$2:$R$9</c:f>
              <c:numCache>
                <c:formatCode>0.00</c:formatCode>
                <c:ptCount val="8"/>
                <c:pt idx="0">
                  <c:v>3.1926450779423958</c:v>
                </c:pt>
                <c:pt idx="1">
                  <c:v>1.8300749985576876</c:v>
                </c:pt>
                <c:pt idx="2">
                  <c:v>1.5405683813627027</c:v>
                </c:pt>
                <c:pt idx="3">
                  <c:v>0.67807190511263771</c:v>
                </c:pt>
                <c:pt idx="4">
                  <c:v>2</c:v>
                </c:pt>
                <c:pt idx="5">
                  <c:v>1.3333333333333333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3C-6C4E-925F-17367238150C}"/>
            </c:ext>
          </c:extLst>
        </c:ser>
        <c:ser>
          <c:idx val="2"/>
          <c:order val="2"/>
          <c:tx>
            <c:strRef>
              <c:f>'2.3D with Emb Brdg'!$S$1</c:f>
              <c:strCache>
                <c:ptCount val="1"/>
                <c:pt idx="0">
                  <c:v>JCET</c:v>
                </c:pt>
              </c:strCache>
            </c:strRef>
          </c:tx>
          <c:spPr>
            <a:ln w="4445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Brdg'!$S$2:$S$9</c:f>
              <c:numCache>
                <c:formatCode>0.00</c:formatCode>
                <c:ptCount val="8"/>
                <c:pt idx="0">
                  <c:v>3.4150374992788435</c:v>
                </c:pt>
                <c:pt idx="1">
                  <c:v>1.8300749985576876</c:v>
                </c:pt>
                <c:pt idx="2">
                  <c:v>1.5405683813627027</c:v>
                </c:pt>
                <c:pt idx="3">
                  <c:v>4</c:v>
                </c:pt>
                <c:pt idx="4">
                  <c:v>3.5</c:v>
                </c:pt>
                <c:pt idx="5">
                  <c:v>1.3333333333333333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3C-6C4E-925F-17367238150C}"/>
            </c:ext>
          </c:extLst>
        </c:ser>
        <c:ser>
          <c:idx val="3"/>
          <c:order val="3"/>
          <c:tx>
            <c:strRef>
              <c:f>'2.3D with Emb Brdg'!$T$1</c:f>
              <c:strCache>
                <c:ptCount val="1"/>
                <c:pt idx="0">
                  <c:v>Amkor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5400" cap="rnd">
                <a:solidFill>
                  <a:srgbClr val="FFC00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873C-6C4E-925F-17367238150C}"/>
              </c:ext>
            </c:extLst>
          </c:dPt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Brdg'!$T$2:$T$9</c:f>
              <c:numCache>
                <c:formatCode>0.00</c:formatCode>
                <c:ptCount val="8"/>
                <c:pt idx="0">
                  <c:v>3.1926450779423958</c:v>
                </c:pt>
                <c:pt idx="1">
                  <c:v>1.8300749985576876</c:v>
                </c:pt>
                <c:pt idx="2">
                  <c:v>1.5405683813627027</c:v>
                </c:pt>
                <c:pt idx="3">
                  <c:v>0.67807190511263771</c:v>
                </c:pt>
                <c:pt idx="4">
                  <c:v>2</c:v>
                </c:pt>
                <c:pt idx="5">
                  <c:v>1.3333333333333333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3C-6C4E-925F-17367238150C}"/>
            </c:ext>
          </c:extLst>
        </c:ser>
        <c:ser>
          <c:idx val="4"/>
          <c:order val="4"/>
          <c:tx>
            <c:strRef>
              <c:f>'2.3D with Emb Brdg'!$U$1</c:f>
              <c:strCache>
                <c:ptCount val="1"/>
                <c:pt idx="0">
                  <c:v>TSMC'22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'2.3D with Emb Brdg'!$P$2:$P$9</c:f>
              <c:strCache>
                <c:ptCount val="8"/>
                <c:pt idx="0">
                  <c:v>µB Pitch [µm]</c:v>
                </c:pt>
                <c:pt idx="1">
                  <c:v>TMV Pitch [µm]</c:v>
                </c:pt>
                <c:pt idx="2">
                  <c:v>C4 Bump Pitch [µm]</c:v>
                </c:pt>
                <c:pt idx="3">
                  <c:v>RDL Pitch [µm]</c:v>
                </c:pt>
                <c:pt idx="4">
                  <c:v>Number of
RDL layers</c:v>
                </c:pt>
                <c:pt idx="5">
                  <c:v>Number of
Embedded Die</c:v>
                </c:pt>
                <c:pt idx="6">
                  <c:v>Module Sizes 
[x reticle]</c:v>
                </c:pt>
                <c:pt idx="7">
                  <c:v>Package Sizes 
[mm] square</c:v>
                </c:pt>
              </c:strCache>
            </c:strRef>
          </c:cat>
          <c:val>
            <c:numRef>
              <c:f>'2.3D with Emb Brdg'!$U$2:$U$9</c:f>
              <c:numCache>
                <c:formatCode>0.00</c:formatCode>
                <c:ptCount val="8"/>
                <c:pt idx="0">
                  <c:v>3.6780719051126378</c:v>
                </c:pt>
                <c:pt idx="1">
                  <c:v>1.8300749985576876</c:v>
                </c:pt>
                <c:pt idx="2">
                  <c:v>1.8300749985576876</c:v>
                </c:pt>
                <c:pt idx="3">
                  <c:v>3.8624964762500649</c:v>
                </c:pt>
                <c:pt idx="4">
                  <c:v>2</c:v>
                </c:pt>
                <c:pt idx="5">
                  <c:v>0.33333333333333331</c:v>
                </c:pt>
                <c:pt idx="6">
                  <c:v>1</c:v>
                </c:pt>
                <c:pt idx="7">
                  <c:v>2.7364210202379313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3C-6C4E-925F-173672381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7367360"/>
        <c:axId val="680134768"/>
      </c:radarChart>
      <c:catAx>
        <c:axId val="68736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0134768"/>
        <c:crosses val="autoZero"/>
        <c:auto val="1"/>
        <c:lblAlgn val="ctr"/>
        <c:lblOffset val="100"/>
        <c:noMultiLvlLbl val="0"/>
      </c:catAx>
      <c:valAx>
        <c:axId val="680134768"/>
        <c:scaling>
          <c:orientation val="minMax"/>
          <c:max val="4"/>
          <c:min val="0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68736736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4788524271033297E-2"/>
          <c:y val="0.11441514239872944"/>
          <c:w val="0.83069650800360351"/>
          <c:h val="5.18389295552190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>
                <a:effectLst/>
              </a:rPr>
              <a:t>SRAM Benchmark by Mainstream Logic</a:t>
            </a:r>
            <a:endParaRPr lang="en-US" sz="24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554961128223827"/>
          <c:y val="0.28182710575203618"/>
          <c:w val="0.55280532568082863"/>
          <c:h val="0.57325055609382225"/>
        </c:manualLayout>
      </c:layout>
      <c:radarChart>
        <c:radarStyle val="marker"/>
        <c:varyColors val="0"/>
        <c:ser>
          <c:idx val="0"/>
          <c:order val="0"/>
          <c:tx>
            <c:strRef>
              <c:f>'SRAM Chart 2'!$B$19</c:f>
              <c:strCache>
                <c:ptCount val="1"/>
                <c:pt idx="0">
                  <c:v>Intel 3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2'!$B$20:$B$25</c:f>
              <c:numCache>
                <c:formatCode>0.00</c:formatCode>
                <c:ptCount val="6"/>
                <c:pt idx="0">
                  <c:v>2.7999999999999994</c:v>
                </c:pt>
                <c:pt idx="1">
                  <c:v>1.2631655995500388</c:v>
                </c:pt>
                <c:pt idx="2">
                  <c:v>1.670416700000001</c:v>
                </c:pt>
                <c:pt idx="3">
                  <c:v>3.37</c:v>
                </c:pt>
                <c:pt idx="4">
                  <c:v>1.3552246080000003</c:v>
                </c:pt>
                <c:pt idx="5">
                  <c:v>3.6725507502206511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B-B847-BFA9-99828B69B015}"/>
            </c:ext>
          </c:extLst>
        </c:ser>
        <c:ser>
          <c:idx val="1"/>
          <c:order val="1"/>
          <c:tx>
            <c:strRef>
              <c:f>'SRAM Chart 2'!$C$19</c:f>
              <c:strCache>
                <c:ptCount val="1"/>
                <c:pt idx="0">
                  <c:v>N6</c:v>
                </c:pt>
              </c:strCache>
            </c:strRef>
          </c:tx>
          <c:spPr>
            <a:ln w="444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2'!$C$20:$C$25</c:f>
              <c:numCache>
                <c:formatCode>0.00</c:formatCode>
                <c:ptCount val="6"/>
                <c:pt idx="0">
                  <c:v>1.7919999999999998</c:v>
                </c:pt>
                <c:pt idx="1">
                  <c:v>3.3508333333333336</c:v>
                </c:pt>
                <c:pt idx="2">
                  <c:v>3.7047917000000004</c:v>
                </c:pt>
                <c:pt idx="3">
                  <c:v>3.0911901080000002</c:v>
                </c:pt>
                <c:pt idx="4">
                  <c:v>3.4394531239999999</c:v>
                </c:pt>
                <c:pt idx="5">
                  <c:v>1.9999999999999998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6B-B847-BFA9-99828B69B015}"/>
            </c:ext>
          </c:extLst>
        </c:ser>
        <c:ser>
          <c:idx val="2"/>
          <c:order val="2"/>
          <c:tx>
            <c:strRef>
              <c:f>'SRAM Chart 2'!$D$19</c:f>
              <c:strCache>
                <c:ptCount val="1"/>
                <c:pt idx="0">
                  <c:v>N5</c:v>
                </c:pt>
              </c:strCache>
            </c:strRef>
          </c:tx>
          <c:spPr>
            <a:ln w="4445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2'!$D$20:$D$25</c:f>
              <c:numCache>
                <c:formatCode>0.00</c:formatCode>
                <c:ptCount val="6"/>
                <c:pt idx="0">
                  <c:v>3.573999999999999</c:v>
                </c:pt>
                <c:pt idx="1">
                  <c:v>3.109113865254026</c:v>
                </c:pt>
                <c:pt idx="2">
                  <c:v>3.9304167000000003</c:v>
                </c:pt>
                <c:pt idx="3">
                  <c:v>2.828854314</c:v>
                </c:pt>
                <c:pt idx="4">
                  <c:v>3.4052734359999999</c:v>
                </c:pt>
                <c:pt idx="5">
                  <c:v>3.1650485436893194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6B-B847-BFA9-99828B69B015}"/>
            </c:ext>
          </c:extLst>
        </c:ser>
        <c:ser>
          <c:idx val="3"/>
          <c:order val="3"/>
          <c:tx>
            <c:strRef>
              <c:f>'SRAM Chart 2'!$E$19</c:f>
              <c:strCache>
                <c:ptCount val="1"/>
                <c:pt idx="0">
                  <c:v>N4P</c:v>
                </c:pt>
              </c:strCache>
            </c:strRef>
          </c:tx>
          <c:spPr>
            <a:ln w="444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2'!$E$20:$E$25</c:f>
              <c:numCache>
                <c:formatCode>0.00</c:formatCode>
                <c:ptCount val="6"/>
                <c:pt idx="0">
                  <c:v>3.9827578599999995</c:v>
                </c:pt>
                <c:pt idx="1">
                  <c:v>3.1958333333333333</c:v>
                </c:pt>
                <c:pt idx="2">
                  <c:v>3.9304146967907005</c:v>
                </c:pt>
                <c:pt idx="3">
                  <c:v>3.1730262749191924</c:v>
                </c:pt>
                <c:pt idx="4">
                  <c:v>3.324768789970836</c:v>
                </c:pt>
                <c:pt idx="5">
                  <c:v>3.8349514563106801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6B-B847-BFA9-99828B69B015}"/>
            </c:ext>
          </c:extLst>
        </c:ser>
        <c:ser>
          <c:idx val="4"/>
          <c:order val="4"/>
          <c:tx>
            <c:strRef>
              <c:f>'SRAM Chart 2'!$F$19</c:f>
              <c:strCache>
                <c:ptCount val="1"/>
                <c:pt idx="0">
                  <c:v>SF5</c:v>
                </c:pt>
              </c:strCache>
            </c:strRef>
          </c:tx>
          <c:spPr>
            <a:ln w="444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2'!$F$20:$F$25</c:f>
              <c:numCache>
                <c:formatCode>0.00</c:formatCode>
                <c:ptCount val="6"/>
                <c:pt idx="0">
                  <c:v>2.1399999999999992</c:v>
                </c:pt>
                <c:pt idx="1">
                  <c:v>3.6344286795463554</c:v>
                </c:pt>
                <c:pt idx="2">
                  <c:v>3.409998668746101</c:v>
                </c:pt>
                <c:pt idx="3">
                  <c:v>2.4866862440498441</c:v>
                </c:pt>
                <c:pt idx="4">
                  <c:v>0.86550690619789172</c:v>
                </c:pt>
                <c:pt idx="5">
                  <c:v>1.9157181118178792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B-B847-BFA9-99828B69B015}"/>
            </c:ext>
          </c:extLst>
        </c:ser>
        <c:ser>
          <c:idx val="5"/>
          <c:order val="5"/>
          <c:tx>
            <c:strRef>
              <c:f>'SRAM Chart 2'!$G$19</c:f>
              <c:strCache>
                <c:ptCount val="1"/>
                <c:pt idx="0">
                  <c:v>SF4</c:v>
                </c:pt>
              </c:strCache>
            </c:strRef>
          </c:tx>
          <c:spPr>
            <a:ln w="4445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'SRAM Chart 2'!$A$20:$A$25</c:f>
              <c:strCache>
                <c:ptCount val="6"/>
                <c:pt idx="0">
                  <c:v>Cell Size
[µm^2]</c:v>
                </c:pt>
                <c:pt idx="1">
                  <c:v>$/64MB</c:v>
                </c:pt>
                <c:pt idx="2">
                  <c:v>2R1W Energy
[pJ/b]</c:v>
                </c:pt>
                <c:pt idx="3">
                  <c:v>SRAM Fmax
[GHz]</c:v>
                </c:pt>
                <c:pt idx="4">
                  <c:v>Static Leakage
[nW/b]</c:v>
                </c:pt>
                <c:pt idx="5">
                  <c:v>Iso Power Speed
[Normalized]</c:v>
                </c:pt>
              </c:strCache>
            </c:strRef>
          </c:cat>
          <c:val>
            <c:numRef>
              <c:f>'SRAM Chart 2'!$G$20:$G$25</c:f>
              <c:numCache>
                <c:formatCode>0.00</c:formatCode>
                <c:ptCount val="6"/>
                <c:pt idx="0">
                  <c:v>3.0999999999999996</c:v>
                </c:pt>
                <c:pt idx="1">
                  <c:v>3.3108333333333335</c:v>
                </c:pt>
                <c:pt idx="2">
                  <c:v>3.9260417000000003</c:v>
                </c:pt>
                <c:pt idx="3">
                  <c:v>2.617801048</c:v>
                </c:pt>
                <c:pt idx="4">
                  <c:v>1.708007812</c:v>
                </c:pt>
                <c:pt idx="5">
                  <c:v>3.2766990291262132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76B-B847-BFA9-99828B69B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988496"/>
        <c:axId val="218665472"/>
      </c:radarChart>
      <c:catAx>
        <c:axId val="26198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665472"/>
        <c:crosses val="autoZero"/>
        <c:auto val="1"/>
        <c:lblAlgn val="ctr"/>
        <c:lblOffset val="100"/>
        <c:noMultiLvlLbl val="0"/>
      </c:catAx>
      <c:valAx>
        <c:axId val="218665472"/>
        <c:scaling>
          <c:orientation val="minMax"/>
          <c:max val="4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2619884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957774927830102"/>
          <c:y val="9.110514990975957E-2"/>
          <c:w val="0.72338050107078178"/>
          <c:h val="4.81015118822792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4/23/23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7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8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3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0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7484" y="82117"/>
            <a:ext cx="10972800" cy="415516"/>
          </a:xfrm>
        </p:spPr>
        <p:txBody>
          <a:bodyPr/>
          <a:lstStyle>
            <a:lvl1pPr>
              <a:defRPr sz="28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607484" y="690284"/>
            <a:ext cx="11018459" cy="5536345"/>
          </a:xfrm>
        </p:spPr>
        <p:txBody>
          <a:bodyPr/>
          <a:lstStyle>
            <a:lvl1pPr>
              <a:defRPr sz="1800"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18pt Intel Clear body text</a:t>
            </a:r>
          </a:p>
          <a:p>
            <a:pPr lvl="1"/>
            <a:r>
              <a:rPr lang="en-US"/>
              <a:t>18pt Intel Clear bullet one</a:t>
            </a:r>
          </a:p>
          <a:p>
            <a:pPr lvl="2"/>
            <a:r>
              <a:rPr lang="en-US"/>
              <a:t>16pt Intel Clear sub-bullet</a:t>
            </a:r>
          </a:p>
          <a:p>
            <a:pPr lvl="3"/>
            <a:r>
              <a:rPr lang="en-US"/>
              <a:t>14pt Intel Clear fourth level</a:t>
            </a:r>
          </a:p>
          <a:p>
            <a:pPr lvl="4"/>
            <a:r>
              <a:rPr lang="en-US"/>
              <a:t>12pt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36298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 A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0" name="Square"/>
          <p:cNvSpPr/>
          <p:nvPr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1" name="Rectangle"/>
          <p:cNvSpPr/>
          <p:nvPr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2" name="Square"/>
          <p:cNvSpPr/>
          <p:nvPr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5379059-B28C-483A-9CD1-B3EB81874A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BEFC1083-9176-4B55-B8AB-9F31A213ED2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DF977-78B3-4C00-9E43-1223CD667932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8F73C8D-05B1-4270-85FA-B1FD37A25A06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C6580CA-6E37-4F04-8FAD-D6491FEE8CE6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614C49-972F-498A-9654-844CECF9AF64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2EBBE0-933B-4A65-BAAC-DC5972E3F9A4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54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Blue B">
    <p:bg>
      <p:bgPr>
        <a:solidFill>
          <a:srgbClr val="184A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"/>
          <p:cNvSpPr/>
          <p:nvPr/>
        </p:nvSpPr>
        <p:spPr>
          <a:xfrm>
            <a:off x="1469360" y="0"/>
            <a:ext cx="3430768" cy="539316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E706504-BEDA-1441-8BC1-243269FBBC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rgbClr val="00C7FD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31" name="Title Text">
            <a:extLst>
              <a:ext uri="{FF2B5EF4-FFF2-40B4-BE49-F238E27FC236}">
                <a16:creationId xmlns:a16="http://schemas.microsoft.com/office/drawing/2014/main" id="{89FD31ED-4225-F549-987B-028F84979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 Light</a:t>
            </a:r>
            <a:endParaRPr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71E0DDC0-B435-4D0B-837E-0E27121099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5F1BD0FC-D3B7-4D2E-989A-64ED187DAF99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3D2DE0DF-793A-4E90-BB4C-004CD646F4EF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C39C59F8-1EBA-44B6-940C-E67247F76722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251DAF-788D-46D0-84B3-34DFEE6262F3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050DF4B-855E-41F4-9B0B-9B0BA01FB4FE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5E76890-19E8-4E79-B88A-5E246700E0DB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94D935-4B06-467E-ACD3-E78CD1B86EE3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E1BDA4-68F2-4FA3-BD91-CBC85BF15A79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94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"/>
          <p:cNvSpPr/>
          <p:nvPr/>
        </p:nvSpPr>
        <p:spPr>
          <a:xfrm>
            <a:off x="1466513" y="-28456"/>
            <a:ext cx="3430768" cy="5421617"/>
          </a:xfrm>
          <a:prstGeom prst="rect">
            <a:avLst/>
          </a:prstGeom>
          <a:solidFill>
            <a:srgbClr val="E7E7E7">
              <a:alpha val="39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Title Text">
            <a:extLst>
              <a:ext uri="{FF2B5EF4-FFF2-40B4-BE49-F238E27FC236}">
                <a16:creationId xmlns:a16="http://schemas.microsoft.com/office/drawing/2014/main" id="{82EC668F-6093-6548-B182-47568630AF8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895475" y="3585279"/>
            <a:ext cx="10972801" cy="1091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7500">
                <a:solidFill>
                  <a:srgbClr val="525252"/>
                </a:solidFill>
              </a:defRPr>
            </a:lvl1pPr>
          </a:lstStyle>
          <a:p>
            <a:r>
              <a:rPr lang="en-US"/>
              <a:t>75 </a:t>
            </a:r>
            <a:r>
              <a:rPr lang="en-US" err="1"/>
              <a:t>pt</a:t>
            </a:r>
            <a:r>
              <a:rPr lang="en-US"/>
              <a:t> Intel Clear</a:t>
            </a:r>
            <a:endParaRPr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87CC838-4D6E-4C99-A3F1-81F2913C62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95475" y="3182315"/>
            <a:ext cx="10296524" cy="304800"/>
          </a:xfrm>
        </p:spPr>
        <p:txBody>
          <a:bodyPr>
            <a:norm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16pt Intel Clear Bold Intro: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0C3E650-A810-40D9-81A8-D3E73C9326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08348" y="4778609"/>
            <a:ext cx="10283651" cy="32677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/>
              <a:t>18pt Intel Clear Subhead, Date, Etc.</a:t>
            </a:r>
          </a:p>
        </p:txBody>
      </p:sp>
      <p:sp>
        <p:nvSpPr>
          <p:cNvPr id="10" name="Square">
            <a:extLst>
              <a:ext uri="{FF2B5EF4-FFF2-40B4-BE49-F238E27FC236}">
                <a16:creationId xmlns:a16="http://schemas.microsoft.com/office/drawing/2014/main" id="{99F366F8-DC49-4E0B-B131-1FB92CC518E3}"/>
              </a:ext>
            </a:extLst>
          </p:cNvPr>
          <p:cNvSpPr/>
          <p:nvPr userDrawn="1"/>
        </p:nvSpPr>
        <p:spPr>
          <a:xfrm>
            <a:off x="861107" y="5390896"/>
            <a:ext cx="607299" cy="607299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10443275-64C7-4249-92B8-990C3BB41279}"/>
              </a:ext>
            </a:extLst>
          </p:cNvPr>
          <p:cNvSpPr/>
          <p:nvPr userDrawn="1"/>
        </p:nvSpPr>
        <p:spPr>
          <a:xfrm>
            <a:off x="576067" y="5108797"/>
            <a:ext cx="286654" cy="282073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908D9A-1608-44B4-A0A3-FC9E665728CA}"/>
              </a:ext>
            </a:extLst>
          </p:cNvPr>
          <p:cNvSpPr/>
          <p:nvPr userDrawn="1"/>
        </p:nvSpPr>
        <p:spPr>
          <a:xfrm>
            <a:off x="861107" y="4952474"/>
            <a:ext cx="157461" cy="157461"/>
          </a:xfrm>
          <a:prstGeom prst="rect">
            <a:avLst/>
          </a:prstGeom>
          <a:solidFill>
            <a:srgbClr val="2872C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52F383-4862-4271-B541-5612120030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6513" y="5992753"/>
            <a:ext cx="1031758" cy="3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3708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26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2139953"/>
            <a:ext cx="11010900" cy="4108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980C114-FE9A-4B63-B509-F59F1A2C55A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37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71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2139951"/>
            <a:ext cx="5288525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4EEAA39-7062-4DCE-91B8-83056F818FA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11022013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50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EBEEA47F-E66C-C546-A539-293E792A32C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1"/>
            <a:ext cx="110109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712A-D685-7146-A64F-2AEC13EF76F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571500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FE6631-4BAF-4E4B-B6F0-F9ED72A3155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289113" y="1673402"/>
            <a:ext cx="5288525" cy="458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01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557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6903F994-74B2-4D40-AA5F-7F3D24A00171}"/>
              </a:ext>
            </a:extLst>
          </p:cNvPr>
          <p:cNvSpPr txBox="1">
            <a:spLocks noGrp="1"/>
          </p:cNvSpPr>
          <p:nvPr>
            <p:ph idx="27" hasCustomPrompt="1"/>
          </p:nvPr>
        </p:nvSpPr>
        <p:spPr>
          <a:xfrm>
            <a:off x="6609331" y="2978828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BF74888E-798E-B543-94EF-279F3EA6E46B}"/>
              </a:ext>
            </a:extLst>
          </p:cNvPr>
          <p:cNvSpPr txBox="1">
            <a:spLocks noGrp="1"/>
          </p:cNvSpPr>
          <p:nvPr>
            <p:ph idx="28" hasCustomPrompt="1"/>
          </p:nvPr>
        </p:nvSpPr>
        <p:spPr>
          <a:xfrm>
            <a:off x="6609331" y="5929172"/>
            <a:ext cx="4668837" cy="345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numCol="1">
            <a:normAutofit/>
          </a:bodyPr>
          <a:lstStyle>
            <a:lvl1pPr marL="0" marR="0" indent="0" algn="l" defTabSz="609600" eaLnBrk="1" fontAlgn="auto" latinLnBrk="0" hangingPunct="1">
              <a:lnSpc>
                <a:spcPts val="2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/>
              <a:t>Image Caption 16pt gray text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09331" y="571500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5CA48836-DAA2-4E4F-A22A-2F5682E12CE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609331" y="3537061"/>
            <a:ext cx="4668837" cy="23812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C0D3278-E8A7-4B14-A5ED-BE235CEC6F80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03FD6E6-528D-49D5-BBAB-B26572C15F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99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3C6455-4913-47BC-8232-AB0BABBA08C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615046" y="0"/>
            <a:ext cx="5129422" cy="641616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FAEAC0A3-8438-1245-A28C-64BC26BFB23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67227"/>
            <a:ext cx="5747107" cy="945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B7FB3F6-9C71-45A0-8236-12671533CA22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71500" y="2139952"/>
            <a:ext cx="5768944" cy="4118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C73349-1E00-4922-970C-187F97CE062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1612901"/>
            <a:ext cx="5768944" cy="4381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3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D9210-5064-4050-9368-9292054D59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1286" y="0"/>
            <a:ext cx="11744325" cy="6401797"/>
          </a:xfrm>
          <a:noFill/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Text">
            <a:extLst>
              <a:ext uri="{FF2B5EF4-FFF2-40B4-BE49-F238E27FC236}">
                <a16:creationId xmlns:a16="http://schemas.microsoft.com/office/drawing/2014/main" id="{14AFAB66-6BED-5D47-B26F-D9C8808F3A1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0" y="571500"/>
            <a:ext cx="11010899" cy="87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Full page Image, Delete 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290949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2529"/>
            <a:ext cx="11010900" cy="3727184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E196E31-7238-4049-821C-D94FDEAEDC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61818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4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hart Exa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759918-59AA-4DFC-90DA-60CD5B2BD6B8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Square">
            <a:extLst>
              <a:ext uri="{FF2B5EF4-FFF2-40B4-BE49-F238E27FC236}">
                <a16:creationId xmlns:a16="http://schemas.microsoft.com/office/drawing/2014/main" id="{D4662ED0-432E-6C48-8B26-9A21EDA54E6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DF4199-9905-E94D-9EEB-E7016E48C0FC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145FA424-6F4D-7644-8964-49FF4943202D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501" y="571501"/>
            <a:ext cx="11022060" cy="8737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40pt Intel Clear Light Text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36A7C-A787-47EC-ACD5-77F3FD6AFB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00" y="1599816"/>
            <a:ext cx="11010900" cy="3719897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B9FFF72B-62D2-4E22-9A98-EF3F6229F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D06FF7-C66A-4B8C-9693-1423A8337983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269BB-7AC7-41A6-BC05-71FDAD0FDBA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2ECF1F-2453-406E-AC0D-F6E6614ECF8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5476099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C53A36-6661-45AA-8054-02BA7512E62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090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56CA39C9-EAE4-4511-9CE8-BB4D4B47FC0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rgbClr val="525252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B923F7B-306D-4D7E-9DB3-5B163B8D53F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3975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B5B8CD-DD94-44E8-9F69-C9075C2E0A93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721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4D76E8-466A-4C06-9261-BDE1AA91474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8B335-02FC-4504-AF46-DF56B2EC52E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6" name="Title Text">
            <a:extLst>
              <a:ext uri="{FF2B5EF4-FFF2-40B4-BE49-F238E27FC236}">
                <a16:creationId xmlns:a16="http://schemas.microsoft.com/office/drawing/2014/main" id="{38003A1C-51D1-4427-BFE8-8448E4C61D6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30F9DFC-5AE2-4BB1-822C-8EAEAE2CA5F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48942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519BB-51CE-4A9C-AFEF-514971F5D779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5126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ight Blue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7A2BC2-9250-4B6C-8674-1CD30F0A349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22C60C-8CBC-40B8-ABEA-44BF775A3581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A864FA-3818-4931-B452-798F1E7F5A67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FC8DFF-85CB-4435-B144-6A1DC4093482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5844F860-03F8-4657-A6E6-4E8919DD4FF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2140785"/>
            <a:ext cx="11010816" cy="165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DACC9CB-1B2F-42BF-8D9F-62EC595FEA6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500" y="3964420"/>
            <a:ext cx="11022013" cy="438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995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4C58A6BF-BF0D-4749-B07B-7C0A27747D42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7" name="Square"/>
          <p:cNvSpPr/>
          <p:nvPr/>
        </p:nvSpPr>
        <p:spPr>
          <a:xfrm>
            <a:off x="709974" y="2295859"/>
            <a:ext cx="318638" cy="318638"/>
          </a:xfrm>
          <a:prstGeom prst="rect">
            <a:avLst/>
          </a:prstGeom>
          <a:solidFill>
            <a:srgbClr val="00C7FD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8" name="Square"/>
          <p:cNvSpPr/>
          <p:nvPr/>
        </p:nvSpPr>
        <p:spPr>
          <a:xfrm>
            <a:off x="536812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99" name="Square"/>
          <p:cNvSpPr/>
          <p:nvPr/>
        </p:nvSpPr>
        <p:spPr>
          <a:xfrm>
            <a:off x="709974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700" name="Rectangle"/>
          <p:cNvSpPr/>
          <p:nvPr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7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5846515-4871-AA4D-B71A-1561CC2E370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D8740F-FED9-4D14-9DF3-3BA84ADF820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EF55E0-947C-4281-8A2A-E59398C246AB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F192548-45E5-4F50-A32B-E61F6CFA996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8703551-AC59-4BD9-8B3C-616B6DFB3D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quare">
            <a:extLst>
              <a:ext uri="{FF2B5EF4-FFF2-40B4-BE49-F238E27FC236}">
                <a16:creationId xmlns:a16="http://schemas.microsoft.com/office/drawing/2014/main" id="{3B808FDC-D2A2-42EB-B356-E69E4A048F8E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8A1BD37C-2C85-4873-ABDD-4B358A87ED4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0" name="Square"/>
          <p:cNvSpPr/>
          <p:nvPr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1" name="Square"/>
          <p:cNvSpPr/>
          <p:nvPr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F6CB4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72" name="Square"/>
          <p:cNvSpPr/>
          <p:nvPr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D9692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67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90FD0E6-78D1-5F44-A938-3A961F43FACD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5002A24-73D0-4602-A8A1-5D9281BAF934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1659E3-0873-4033-A7E2-31DB4A07B08A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60C086-3964-411C-85AF-F720D5E83519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Title Text">
            <a:extLst>
              <a:ext uri="{FF2B5EF4-FFF2-40B4-BE49-F238E27FC236}">
                <a16:creationId xmlns:a16="http://schemas.microsoft.com/office/drawing/2014/main" id="{1F252960-CAAB-483D-8A6A-5882E4B6282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AFA146E-21CD-4BD6-A89D-E6C5A6850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81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quare">
            <a:extLst>
              <a:ext uri="{FF2B5EF4-FFF2-40B4-BE49-F238E27FC236}">
                <a16:creationId xmlns:a16="http://schemas.microsoft.com/office/drawing/2014/main" id="{FE9A3852-307B-4677-A2E2-D7DC495E366A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" name="Rectangle">
            <a:extLst>
              <a:ext uri="{FF2B5EF4-FFF2-40B4-BE49-F238E27FC236}">
                <a16:creationId xmlns:a16="http://schemas.microsoft.com/office/drawing/2014/main" id="{1E9FE6C1-27FB-467A-8BF9-B80A0C35FED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11" name="Square">
            <a:extLst>
              <a:ext uri="{FF2B5EF4-FFF2-40B4-BE49-F238E27FC236}">
                <a16:creationId xmlns:a16="http://schemas.microsoft.com/office/drawing/2014/main" id="{C93C8C2E-66DD-E64F-BD60-42EBDC0E958E}"/>
              </a:ext>
            </a:extLst>
          </p:cNvPr>
          <p:cNvSpPr/>
          <p:nvPr userDrawn="1"/>
        </p:nvSpPr>
        <p:spPr>
          <a:xfrm>
            <a:off x="707513" y="2295859"/>
            <a:ext cx="318638" cy="318638"/>
          </a:xfrm>
          <a:prstGeom prst="rect">
            <a:avLst/>
          </a:prstGeom>
          <a:solidFill>
            <a:srgbClr val="004A8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68B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2" name="Square">
            <a:extLst>
              <a:ext uri="{FF2B5EF4-FFF2-40B4-BE49-F238E27FC236}">
                <a16:creationId xmlns:a16="http://schemas.microsoft.com/office/drawing/2014/main" id="{85A14FBD-B953-BA4F-8F83-DE73E3C37290}"/>
              </a:ext>
            </a:extLst>
          </p:cNvPr>
          <p:cNvSpPr/>
          <p:nvPr userDrawn="1"/>
        </p:nvSpPr>
        <p:spPr>
          <a:xfrm>
            <a:off x="533946" y="2122317"/>
            <a:ext cx="174318" cy="174318"/>
          </a:xfrm>
          <a:prstGeom prst="rect">
            <a:avLst/>
          </a:prstGeom>
          <a:solidFill>
            <a:srgbClr val="7BDE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59044771-2E3B-C941-8593-8E508F542287}"/>
              </a:ext>
            </a:extLst>
          </p:cNvPr>
          <p:cNvSpPr/>
          <p:nvPr userDrawn="1"/>
        </p:nvSpPr>
        <p:spPr>
          <a:xfrm>
            <a:off x="707513" y="2023075"/>
            <a:ext cx="98724" cy="98723"/>
          </a:xfrm>
          <a:prstGeom prst="rect">
            <a:avLst/>
          </a:prstGeom>
          <a:solidFill>
            <a:srgbClr val="B4F0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1E74A4-2107-4448-BA31-9630404A452B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ABA887-D95E-434F-B1E9-73FC7AE8C2A8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5E5861BF-901F-47D4-91BC-0B353503F23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014757" y="2545222"/>
            <a:ext cx="4785571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A33390-07D4-4E2C-BDA6-AE147B9075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21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Gra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>
            <a:extLst>
              <a:ext uri="{FF2B5EF4-FFF2-40B4-BE49-F238E27FC236}">
                <a16:creationId xmlns:a16="http://schemas.microsoft.com/office/drawing/2014/main" id="{55D0C779-F23A-40CE-B4C7-842A10085F59}"/>
              </a:ext>
            </a:extLst>
          </p:cNvPr>
          <p:cNvSpPr/>
          <p:nvPr userDrawn="1"/>
        </p:nvSpPr>
        <p:spPr>
          <a:xfrm>
            <a:off x="11741697" y="6405280"/>
            <a:ext cx="450068" cy="45006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1EFAB719-B3C2-4520-AFF9-4A06F169DB2B}"/>
              </a:ext>
            </a:extLst>
          </p:cNvPr>
          <p:cNvSpPr/>
          <p:nvPr userDrawn="1"/>
        </p:nvSpPr>
        <p:spPr>
          <a:xfrm>
            <a:off x="5814183" y="402558"/>
            <a:ext cx="5927511" cy="60034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11" name="Rectangle"/>
          <p:cNvSpPr/>
          <p:nvPr/>
        </p:nvSpPr>
        <p:spPr>
          <a:xfrm>
            <a:off x="5815052" y="401865"/>
            <a:ext cx="5927511" cy="60034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197FC80-1304-44AF-BD9E-CFB8D3B37C99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Text">
            <a:extLst>
              <a:ext uri="{FF2B5EF4-FFF2-40B4-BE49-F238E27FC236}">
                <a16:creationId xmlns:a16="http://schemas.microsoft.com/office/drawing/2014/main" id="{1B60A262-0CE7-4C6B-B734-0B0EA0F1A4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B80F0DD-816B-4E0B-8C85-8413DB8C70E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8484E-3DC4-4DF6-819B-FDDDA6F166CB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tx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6383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Blu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FE89D76-523B-456C-9EE9-BC9CB964E5C3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itle Text">
            <a:extLst>
              <a:ext uri="{FF2B5EF4-FFF2-40B4-BE49-F238E27FC236}">
                <a16:creationId xmlns:a16="http://schemas.microsoft.com/office/drawing/2014/main" id="{72D74CEB-BA0A-43F1-82CE-384185B612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0F55EEA-3D90-42F4-B8D0-30E0374D2A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CCC3F4-FFF1-4AD9-8605-41A61B8926CF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Square">
            <a:extLst>
              <a:ext uri="{FF2B5EF4-FFF2-40B4-BE49-F238E27FC236}">
                <a16:creationId xmlns:a16="http://schemas.microsoft.com/office/drawing/2014/main" id="{C4A06178-9ACC-4082-8329-4A9A59924508}"/>
              </a:ext>
            </a:extLst>
          </p:cNvPr>
          <p:cNvSpPr/>
          <p:nvPr userDrawn="1"/>
        </p:nvSpPr>
        <p:spPr>
          <a:xfrm>
            <a:off x="11741697" y="6407185"/>
            <a:ext cx="450068" cy="450068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22DFF-5663-40DE-9B54-4149EDB7740E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5997704-33EA-4D7D-8B55-E46DD22168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C3544D4-6B59-4B11-BC0E-2FD48F69364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2FEA03-1122-4C36-ACD1-DA42FB8A03DC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D4EB9-5CAF-4B81-91EA-AD490D0B13E4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8949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 &amp; Content Light Blue 2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093C42A-FAA6-40D8-A663-DDDE456C16CF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394450" y="1974850"/>
            <a:ext cx="4852988" cy="3703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Text">
            <a:extLst>
              <a:ext uri="{FF2B5EF4-FFF2-40B4-BE49-F238E27FC236}">
                <a16:creationId xmlns:a16="http://schemas.microsoft.com/office/drawing/2014/main" id="{6A03358B-3D25-4A6D-85E6-54F235A943A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54183" y="2545222"/>
            <a:ext cx="4765744" cy="2497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t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 Text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8EBE803-6659-42A1-A094-94B9EF7ABC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94450" y="740229"/>
            <a:ext cx="4865211" cy="107814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0D4B91-0BAF-46EC-9A7C-9D57C3224A9C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0B67E-5DCD-4732-882C-64DE9CC86419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2F70C4FC-7A21-4AFA-8998-5EAB2E19C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716FF7-59F9-414F-85CD-8E23360D2B4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4273EB-E90B-42F7-8CE9-6A1713A08CA3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FFA5B-1C6A-486A-A0FE-02206FCDC54A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859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>
            <a:extLst>
              <a:ext uri="{FF2B5EF4-FFF2-40B4-BE49-F238E27FC236}">
                <a16:creationId xmlns:a16="http://schemas.microsoft.com/office/drawing/2014/main" id="{F0529FEA-BEC4-644C-94EE-601D5BED26F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680995965"/>
              </p:ext>
            </p:extLst>
          </p:nvPr>
        </p:nvGraphicFramePr>
        <p:xfrm>
          <a:off x="7201593" y="1799047"/>
          <a:ext cx="3472287" cy="4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Text">
            <a:extLst>
              <a:ext uri="{FF2B5EF4-FFF2-40B4-BE49-F238E27FC236}">
                <a16:creationId xmlns:a16="http://schemas.microsoft.com/office/drawing/2014/main" id="{0EA1A176-5931-41CA-86D5-15FC4398AA4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7652EB-8B2D-46CC-B147-89A4C26A2D8F}"/>
              </a:ext>
            </a:extLst>
          </p:cNvPr>
          <p:cNvSpPr/>
          <p:nvPr userDrawn="1"/>
        </p:nvSpPr>
        <p:spPr>
          <a:xfrm>
            <a:off x="0" y="0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1A480A-B7B4-498C-9868-A91E2651D429}"/>
              </a:ext>
            </a:extLst>
          </p:cNvPr>
          <p:cNvSpPr/>
          <p:nvPr userDrawn="1"/>
        </p:nvSpPr>
        <p:spPr>
          <a:xfrm rot="5400000">
            <a:off x="-2978450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8512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A778AB-F6EC-4101-87E6-DECF7944E661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E1F1A6-2FDF-4676-B713-F9746DD3A82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E400EEBB-F912-40CA-A759-DEFE1516497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98927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Light Blue">
    <p:bg>
      <p:bgPr>
        <a:solidFill>
          <a:srgbClr val="00C7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Rectangle"/>
          <p:cNvSpPr/>
          <p:nvPr userDrawn="1"/>
        </p:nvSpPr>
        <p:spPr>
          <a:xfrm>
            <a:off x="471054" y="464127"/>
            <a:ext cx="11272494" cy="594483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861" name="Square"/>
          <p:cNvSpPr/>
          <p:nvPr/>
        </p:nvSpPr>
        <p:spPr>
          <a:xfrm>
            <a:off x="11743603" y="6405281"/>
            <a:ext cx="448398" cy="4527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26FC5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pic>
        <p:nvPicPr>
          <p:cNvPr id="86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1433" y="6543018"/>
            <a:ext cx="49125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Text"/>
          <p:cNvSpPr txBox="1"/>
          <p:nvPr/>
        </p:nvSpPr>
        <p:spPr>
          <a:xfrm>
            <a:off x="11942955" y="6538004"/>
            <a:ext cx="51361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/>
          <a:p>
            <a:pPr algn="ctr" defTabSz="292100"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  <a:latin typeface="Intel Clear"/>
                <a:ea typeface="Intel Clear"/>
                <a:cs typeface="Intel Clear"/>
                <a:sym typeface="Intel Clear"/>
              </a:defRPr>
            </a:pPr>
            <a:endParaRPr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4875CE-AB47-3643-8581-D89E9CF7EFC1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E60B70-5DF3-4398-B558-301661292DFC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CF38D-B95A-4CD5-8F7D-86EA9C709AD4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</a:rPr>
              <a:t>Department or Event Name</a:t>
            </a:r>
          </a:p>
        </p:txBody>
      </p:sp>
      <p:sp>
        <p:nvSpPr>
          <p:cNvPr id="10" name="Title Text">
            <a:extLst>
              <a:ext uri="{FF2B5EF4-FFF2-40B4-BE49-F238E27FC236}">
                <a16:creationId xmlns:a16="http://schemas.microsoft.com/office/drawing/2014/main" id="{93B25211-1805-4C17-8545-7E02A678639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444480" y="1917036"/>
            <a:ext cx="9303040" cy="302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ctr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48pt Intel Clear Light Body. For content that is not a section, but has a big idea in text only.</a:t>
            </a:r>
          </a:p>
        </p:txBody>
      </p:sp>
    </p:spTree>
    <p:extLst>
      <p:ext uri="{BB962C8B-B14F-4D97-AF65-F5344CB8AC3E}">
        <p14:creationId xmlns:p14="http://schemas.microsoft.com/office/powerpoint/2010/main" val="11415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DA94F2D-B7BD-4CE9-A606-F00802F31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9949" y="2409775"/>
            <a:ext cx="4080108" cy="1521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655609-5439-9C4A-8F0D-9AB5A1AAC9A3}"/>
              </a:ext>
            </a:extLst>
          </p:cNvPr>
          <p:cNvSpPr txBox="1"/>
          <p:nvPr userDrawn="1"/>
        </p:nvSpPr>
        <p:spPr>
          <a:xfrm>
            <a:off x="11881866" y="6268286"/>
            <a:ext cx="207818" cy="4639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marL="0" marR="0" indent="0" algn="l" defTabSz="1219169" rtl="0" fontAlgn="auto" latinLnBrk="0" hangingPunct="0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302FE90D-A879-0D42-B0CA-7E5C0D197FB5}" type="slidenum">
              <a:rPr kumimoji="0" lang="en-US" sz="850" b="0" i="0" u="none" strike="noStrike" cap="none" spc="0" normalizeH="0" baseline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Helvetica Neue"/>
              </a:rPr>
              <a:pPr marL="0" marR="0" indent="0" algn="l" defTabSz="1219169" rtl="0" fontAlgn="auto" latinLnBrk="0" hangingPunct="0">
                <a:lnSpc>
                  <a:spcPct val="90000"/>
                </a:lnSpc>
                <a:spcBef>
                  <a:spcPts val="22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5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  <a:sym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12354-342E-49CE-8E3C-E078BBE1ADF7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1D8AD-9194-4DBA-8221-7F294421810B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0831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image" Target="../media/image3.sv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>
                <a:latin typeface="Calibri" pitchFamily="34" charset="0"/>
                <a:cs typeface="Calibri" pitchFamily="34" charset="0"/>
              </a:rPr>
              <a:t>CPG/GEMS/FTE</a:t>
            </a:r>
            <a:endParaRPr lang="en-US" sz="1454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C0EAF90-6C3A-A949-8A66-3D3F1E06B9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24600" y="6576057"/>
            <a:ext cx="3733800" cy="28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100" b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Contains or derived from supplier Confidential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70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80E488-8534-4743-924A-62CA17A7A192}"/>
              </a:ext>
            </a:extLst>
          </p:cNvPr>
          <p:cNvSpPr/>
          <p:nvPr userDrawn="1"/>
        </p:nvSpPr>
        <p:spPr>
          <a:xfrm>
            <a:off x="0" y="6407451"/>
            <a:ext cx="11736987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27ABEE-91E1-420E-AD52-066ECB7CBDFC}"/>
              </a:ext>
            </a:extLst>
          </p:cNvPr>
          <p:cNvSpPr/>
          <p:nvPr userDrawn="1"/>
        </p:nvSpPr>
        <p:spPr>
          <a:xfrm rot="5400000">
            <a:off x="8758537" y="2978453"/>
            <a:ext cx="6407450" cy="4505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92915" y="1524000"/>
            <a:ext cx="1097280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rPr lang="en-US"/>
              <a:t>Body copy Intel clear light 28 point</a:t>
            </a:r>
          </a:p>
          <a:p>
            <a:pPr lvl="1"/>
            <a:r>
              <a:rPr lang="en-US"/>
              <a:t>Sub Bullet one 24 point</a:t>
            </a:r>
          </a:p>
          <a:p>
            <a:pPr lvl="2"/>
            <a:r>
              <a:rPr lang="en-US"/>
              <a:t>Sub Bullet two 20 point</a:t>
            </a:r>
          </a:p>
          <a:p>
            <a:pPr lvl="3"/>
            <a:r>
              <a:rPr lang="en-US"/>
              <a:t>Sub Bullet three 18 point</a:t>
            </a:r>
          </a:p>
          <a:p>
            <a:pPr lvl="4"/>
            <a:r>
              <a:rPr lang="en-US"/>
              <a:t>Sub Bullet four 16 point</a:t>
            </a:r>
            <a:br>
              <a:rPr lang="en-US"/>
            </a:br>
            <a:endParaRPr lang="en-US"/>
          </a:p>
          <a:p>
            <a:pPr lvl="2"/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92916" y="571500"/>
            <a:ext cx="10972801" cy="88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r>
              <a:rPr lang="en-US"/>
              <a:t>40pt Intel Clear Light Text Goes Here</a:t>
            </a: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33D527-2918-4752-A9A7-0BDBA010BB39}"/>
              </a:ext>
            </a:extLst>
          </p:cNvPr>
          <p:cNvSpPr/>
          <p:nvPr userDrawn="1"/>
        </p:nvSpPr>
        <p:spPr>
          <a:xfrm>
            <a:off x="5503530" y="6562504"/>
            <a:ext cx="118494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>
                <a:solidFill>
                  <a:schemeClr val="bg2"/>
                </a:solidFill>
              </a:rPr>
              <a:t>Intel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2005A-EE28-4562-A018-55A90BB1BA11}"/>
              </a:ext>
            </a:extLst>
          </p:cNvPr>
          <p:cNvSpPr/>
          <p:nvPr userDrawn="1"/>
        </p:nvSpPr>
        <p:spPr>
          <a:xfrm>
            <a:off x="483010" y="6562504"/>
            <a:ext cx="1766830" cy="231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>
                <a:solidFill>
                  <a:schemeClr val="bg2"/>
                </a:solidFill>
              </a:rPr>
              <a:t>Department or Event Name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CACDBB0-BD96-446C-8F63-C56E4AA10FB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520E06-BF98-49FF-91DB-15EBE855DD9E}"/>
              </a:ext>
            </a:extLst>
          </p:cNvPr>
          <p:cNvSpPr txBox="1"/>
          <p:nvPr userDrawn="1"/>
        </p:nvSpPr>
        <p:spPr>
          <a:xfrm>
            <a:off x="11908632" y="6579173"/>
            <a:ext cx="128240" cy="1231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800" b="0" i="0" u="none" strike="noStrike" cap="none" spc="0" normalizeH="0" baseline="0" smtClean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800" b="0" i="0" u="none" strike="noStrike" cap="none" spc="0" normalizeH="0" baseline="0" err="1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0917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2pPr>
      <a:lvl3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3pPr>
      <a:lvl4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4pPr>
      <a:lvl5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5pPr>
      <a:lvl6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1" i="0" u="none" strike="noStrike" cap="none" spc="0" baseline="0">
          <a:solidFill>
            <a:srgbClr val="535353"/>
          </a:solidFill>
          <a:uFillTx/>
          <a:latin typeface="Helvetica"/>
          <a:ea typeface="Helvetica"/>
          <a:cs typeface="Helvetica"/>
          <a:sym typeface="Helvetica"/>
        </a:defRPr>
      </a:lvl9pPr>
    </p:titleStyle>
    <p:bodyStyle>
      <a:lvl1pPr marL="228600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Wingdings" pitchFamily="2" charset="2"/>
        <a:buChar char="§"/>
        <a:tabLst/>
        <a:defRPr sz="2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1pPr>
      <a:lvl2pPr marL="431800" marR="0" indent="-2032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2pPr>
      <a:lvl3pPr marL="686594" marR="0" indent="-197644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3pPr>
      <a:lvl4pPr marL="9199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4pPr>
      <a:lvl5pPr marL="1148557" marR="0" indent="-228600" algn="l" defTabSz="60960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bg2"/>
          </a:solidFill>
          <a:uFillTx/>
          <a:latin typeface="Intel Clear Light" panose="020B0404020203020204" pitchFamily="34" charset="0"/>
          <a:ea typeface="Intel Clear Light" panose="020B0404020203020204" pitchFamily="34" charset="0"/>
          <a:cs typeface="Intel Clear Light" panose="020B0404020203020204" pitchFamily="34" charset="0"/>
          <a:sym typeface="Helvetica"/>
        </a:defRPr>
      </a:lvl5pPr>
      <a:lvl6pPr marL="0" marR="0" indent="5715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6pPr>
      <a:lvl7pPr marL="0" marR="0" indent="6858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7pPr>
      <a:lvl8pPr marL="0" marR="0" indent="8001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8pPr>
      <a:lvl9pPr marL="0" marR="0" indent="914400" algn="l" defTabSz="60960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rgbClr val="5E5E5E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1pPr>
      <a:lvl2pPr marL="0" marR="0" indent="228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2pPr>
      <a:lvl3pPr marL="0" marR="0" indent="457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3pPr>
      <a:lvl4pPr marL="0" marR="0" indent="685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4pPr>
      <a:lvl5pPr marL="0" marR="0" indent="9144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5pPr>
      <a:lvl6pPr marL="0" marR="0" indent="11430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6pPr>
      <a:lvl7pPr marL="0" marR="0" indent="13716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7pPr>
      <a:lvl8pPr marL="0" marR="0" indent="16002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8pPr>
      <a:lvl9pPr marL="0" marR="0" indent="1828800" algn="r" defTabSz="6096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Intel Clear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slide" Target="slide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8.xml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DBF0EA-FEDE-2D37-A391-93CB76C99D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895475" y="3182315"/>
            <a:ext cx="7324725" cy="304800"/>
          </a:xfrm>
        </p:spPr>
        <p:txBody>
          <a:bodyPr/>
          <a:lstStyle/>
          <a:p>
            <a:r>
              <a:rPr lang="en-US"/>
              <a:t>CPG/GEMS/FTE presenting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DE126F-7E55-AE9D-5C9B-6461EC07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5475" y="3585279"/>
            <a:ext cx="8848725" cy="1091827"/>
          </a:xfrm>
        </p:spPr>
        <p:txBody>
          <a:bodyPr/>
          <a:lstStyle/>
          <a:p>
            <a:r>
              <a:rPr lang="en-US" sz="5400"/>
              <a:t>NVL PX/MX Intercept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4AE1CD-2006-6445-2015-7A8F111712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08348" y="4778609"/>
            <a:ext cx="9143280" cy="907816"/>
          </a:xfrm>
        </p:spPr>
        <p:txBody>
          <a:bodyPr>
            <a:normAutofit/>
          </a:bodyPr>
          <a:lstStyle/>
          <a:p>
            <a:r>
              <a:rPr lang="en-US" sz="1600"/>
              <a:t>DerChang Kau</a:t>
            </a:r>
          </a:p>
          <a:p>
            <a:r>
              <a:rPr lang="en-US" sz="1600"/>
              <a:t>By courtesy of Team Electric Pond, Dany Ly-Gagnon, Mike Goldsmith, Jason Zhang and Long Wang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ADB261-8AD7-B34F-6C72-E72300F26A0B}"/>
              </a:ext>
            </a:extLst>
          </p:cNvPr>
          <p:cNvSpPr txBox="1"/>
          <p:nvPr/>
        </p:nvSpPr>
        <p:spPr>
          <a:xfrm>
            <a:off x="10124331" y="6048878"/>
            <a:ext cx="1450718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i="1">
                <a:solidFill>
                  <a:schemeClr val="bg1"/>
                </a:solidFill>
                <a:sym typeface="Helvetica Neue"/>
              </a:rPr>
              <a:t>March 31, 2023</a:t>
            </a:r>
            <a:endParaRPr kumimoji="0" lang="en-US" sz="1600" b="0" i="1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7143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0C5A811C-15DF-6635-334F-78E3B47703C1}"/>
              </a:ext>
            </a:extLst>
          </p:cNvPr>
          <p:cNvGrpSpPr/>
          <p:nvPr/>
        </p:nvGrpSpPr>
        <p:grpSpPr>
          <a:xfrm>
            <a:off x="5893061" y="346318"/>
            <a:ext cx="6174562" cy="6165364"/>
            <a:chOff x="5743323" y="346318"/>
            <a:chExt cx="6174562" cy="6165364"/>
          </a:xfrm>
        </p:grpSpPr>
        <p:graphicFrame>
          <p:nvGraphicFramePr>
            <p:cNvPr id="42" name="Chart 41">
              <a:extLst>
                <a:ext uri="{FF2B5EF4-FFF2-40B4-BE49-F238E27FC236}">
                  <a16:creationId xmlns:a16="http://schemas.microsoft.com/office/drawing/2014/main" id="{22C473C1-8D98-ACFB-E2E0-79BD14313A2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5743323" y="346318"/>
            <a:ext cx="6174562" cy="6165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45A542-68B4-992D-D30B-39000E46ED9D}"/>
                </a:ext>
              </a:extLst>
            </p:cNvPr>
            <p:cNvSpPr txBox="1"/>
            <p:nvPr/>
          </p:nvSpPr>
          <p:spPr>
            <a:xfrm>
              <a:off x="8439735" y="4177742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B428CA-1B68-B8F0-BFAF-F85C7FCDE6FB}"/>
                </a:ext>
              </a:extLst>
            </p:cNvPr>
            <p:cNvSpPr txBox="1"/>
            <p:nvPr/>
          </p:nvSpPr>
          <p:spPr>
            <a:xfrm>
              <a:off x="7945438" y="3917230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089CED-6645-3DDB-4040-4EC1B630500B}"/>
                </a:ext>
              </a:extLst>
            </p:cNvPr>
            <p:cNvSpPr txBox="1"/>
            <p:nvPr/>
          </p:nvSpPr>
          <p:spPr>
            <a:xfrm>
              <a:off x="7503970" y="2736772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18112B-7CB2-AB73-4D01-935A309B053F}"/>
                </a:ext>
              </a:extLst>
            </p:cNvPr>
            <p:cNvSpPr txBox="1"/>
            <p:nvPr/>
          </p:nvSpPr>
          <p:spPr>
            <a:xfrm>
              <a:off x="7892871" y="4860667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F09BF8-01D2-6B41-D958-70C74B45003D}"/>
                </a:ext>
              </a:extLst>
            </p:cNvPr>
            <p:cNvSpPr txBox="1"/>
            <p:nvPr/>
          </p:nvSpPr>
          <p:spPr>
            <a:xfrm>
              <a:off x="8760652" y="4768334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760C4A4-41B8-4C84-8DC9-D4D945BE5D50}"/>
                </a:ext>
              </a:extLst>
            </p:cNvPr>
            <p:cNvSpPr txBox="1"/>
            <p:nvPr/>
          </p:nvSpPr>
          <p:spPr>
            <a:xfrm>
              <a:off x="7041878" y="3905355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8E41AD-1B69-534F-D861-1FE88CAF0CEA}"/>
                </a:ext>
              </a:extLst>
            </p:cNvPr>
            <p:cNvSpPr txBox="1"/>
            <p:nvPr/>
          </p:nvSpPr>
          <p:spPr>
            <a:xfrm>
              <a:off x="8151041" y="3317650"/>
              <a:ext cx="23095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75E643-CE3B-0A78-F5BD-B967725BADB4}"/>
                </a:ext>
              </a:extLst>
            </p:cNvPr>
            <p:cNvSpPr txBox="1"/>
            <p:nvPr/>
          </p:nvSpPr>
          <p:spPr>
            <a:xfrm>
              <a:off x="8781486" y="5206023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A515CD-D9CE-006D-05B0-F1AAA4585A0C}"/>
                </a:ext>
              </a:extLst>
            </p:cNvPr>
            <p:cNvSpPr txBox="1"/>
            <p:nvPr/>
          </p:nvSpPr>
          <p:spPr>
            <a:xfrm>
              <a:off x="9015174" y="4245562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0B9E98-4926-C44B-A0E2-89671C533C8E}"/>
                </a:ext>
              </a:extLst>
            </p:cNvPr>
            <p:cNvSpPr txBox="1"/>
            <p:nvPr/>
          </p:nvSpPr>
          <p:spPr>
            <a:xfrm>
              <a:off x="9357034" y="4526476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774120-4A2B-FD0E-3A11-6DBDA128EF22}"/>
                </a:ext>
              </a:extLst>
            </p:cNvPr>
            <p:cNvSpPr txBox="1"/>
            <p:nvPr/>
          </p:nvSpPr>
          <p:spPr>
            <a:xfrm>
              <a:off x="9698837" y="4839790"/>
              <a:ext cx="14889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F3C904-ECE8-FE2B-E9D4-3F52D015133E}"/>
                </a:ext>
              </a:extLst>
            </p:cNvPr>
            <p:cNvSpPr txBox="1"/>
            <p:nvPr/>
          </p:nvSpPr>
          <p:spPr>
            <a:xfrm>
              <a:off x="10001268" y="5202170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4A852B-7F81-6E01-9E08-AF26B43A5DBB}"/>
                </a:ext>
              </a:extLst>
            </p:cNvPr>
            <p:cNvSpPr txBox="1"/>
            <p:nvPr/>
          </p:nvSpPr>
          <p:spPr>
            <a:xfrm>
              <a:off x="9132995" y="392003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160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EA6515-EEDA-C6F9-9262-F0498B887E43}"/>
                </a:ext>
              </a:extLst>
            </p:cNvPr>
            <p:cNvSpPr txBox="1"/>
            <p:nvPr/>
          </p:nvSpPr>
          <p:spPr>
            <a:xfrm>
              <a:off x="9396308" y="3304294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453B65-7FC7-A54F-8758-68AC6708F02B}"/>
                </a:ext>
              </a:extLst>
            </p:cNvPr>
            <p:cNvSpPr txBox="1"/>
            <p:nvPr/>
          </p:nvSpPr>
          <p:spPr>
            <a:xfrm>
              <a:off x="8721379" y="2668875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0A2FE7-715B-74F9-90D4-9F6689AA2762}"/>
                </a:ext>
              </a:extLst>
            </p:cNvPr>
            <p:cNvSpPr txBox="1"/>
            <p:nvPr/>
          </p:nvSpPr>
          <p:spPr>
            <a:xfrm>
              <a:off x="8700896" y="2206919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D8D2D87-8743-1198-373B-B2A3F13C8A7F}"/>
                </a:ext>
              </a:extLst>
            </p:cNvPr>
            <p:cNvSpPr txBox="1"/>
            <p:nvPr/>
          </p:nvSpPr>
          <p:spPr>
            <a:xfrm>
              <a:off x="9015174" y="3666364"/>
              <a:ext cx="23564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160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9496701-B945-A287-3D40-6A1A6817DF3B}"/>
                </a:ext>
              </a:extLst>
            </p:cNvPr>
            <p:cNvSpPr txBox="1"/>
            <p:nvPr/>
          </p:nvSpPr>
          <p:spPr>
            <a:xfrm>
              <a:off x="9682401" y="3919520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51880CF-4306-680A-52CC-967399C4C330}"/>
                </a:ext>
              </a:extLst>
            </p:cNvPr>
            <p:cNvSpPr txBox="1"/>
            <p:nvPr/>
          </p:nvSpPr>
          <p:spPr>
            <a:xfrm>
              <a:off x="8736288" y="3073727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B57EFC-283A-0F35-9898-CF93E2B65963}"/>
                </a:ext>
              </a:extLst>
            </p:cNvPr>
            <p:cNvSpPr txBox="1"/>
            <p:nvPr/>
          </p:nvSpPr>
          <p:spPr>
            <a:xfrm>
              <a:off x="8752056" y="4353378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BB209A7-0172-0A2B-A123-6011CB89BB7F}"/>
                </a:ext>
              </a:extLst>
            </p:cNvPr>
            <p:cNvSpPr txBox="1"/>
            <p:nvPr/>
          </p:nvSpPr>
          <p:spPr>
            <a:xfrm>
              <a:off x="8340367" y="3961829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32BA946-A5DD-6498-2E6F-B923539CF64E}"/>
                </a:ext>
              </a:extLst>
            </p:cNvPr>
            <p:cNvSpPr txBox="1"/>
            <p:nvPr/>
          </p:nvSpPr>
          <p:spPr>
            <a:xfrm>
              <a:off x="7463093" y="3905355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A8E02E-A4CA-2517-D4A8-446C0EFBD6F6}"/>
                </a:ext>
              </a:extLst>
            </p:cNvPr>
            <p:cNvSpPr txBox="1"/>
            <p:nvPr/>
          </p:nvSpPr>
          <p:spPr>
            <a:xfrm>
              <a:off x="7814325" y="2980768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75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54484A-AFF3-4537-2ECE-70E8875B4FDC}"/>
                </a:ext>
              </a:extLst>
            </p:cNvPr>
            <p:cNvSpPr txBox="1"/>
            <p:nvPr/>
          </p:nvSpPr>
          <p:spPr>
            <a:xfrm>
              <a:off x="8163848" y="4538044"/>
              <a:ext cx="7854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5421C31-C888-BE3E-DE36-08C8B3518DCF}"/>
                </a:ext>
              </a:extLst>
            </p:cNvPr>
            <p:cNvSpPr txBox="1"/>
            <p:nvPr/>
          </p:nvSpPr>
          <p:spPr>
            <a:xfrm>
              <a:off x="9654067" y="3027295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435A993-B008-3A54-4E25-73F6F33471A8}"/>
                </a:ext>
              </a:extLst>
            </p:cNvPr>
            <p:cNvSpPr txBox="1"/>
            <p:nvPr/>
          </p:nvSpPr>
          <p:spPr>
            <a:xfrm>
              <a:off x="10040542" y="3920034"/>
              <a:ext cx="15709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F95CDF-F6CD-BD25-7EAA-7DC310DC869E}"/>
                </a:ext>
              </a:extLst>
            </p:cNvPr>
            <p:cNvSpPr txBox="1"/>
            <p:nvPr/>
          </p:nvSpPr>
          <p:spPr>
            <a:xfrm>
              <a:off x="8790009" y="5625410"/>
              <a:ext cx="15869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1C408F5-C993-8D0C-DEE4-817ADF8A8CF9}"/>
              </a:ext>
            </a:extLst>
          </p:cNvPr>
          <p:cNvGrpSpPr/>
          <p:nvPr/>
        </p:nvGrpSpPr>
        <p:grpSpPr>
          <a:xfrm>
            <a:off x="264622" y="306687"/>
            <a:ext cx="6505234" cy="6273222"/>
            <a:chOff x="264622" y="306687"/>
            <a:chExt cx="6505234" cy="6273222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1F8A934E-0E61-4EE7-E77D-27A8A0A7ED1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97003172"/>
                </p:ext>
              </p:extLst>
            </p:nvPr>
          </p:nvGraphicFramePr>
          <p:xfrm>
            <a:off x="264622" y="306687"/>
            <a:ext cx="6505234" cy="62732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7B496A9A-49E7-DA91-8659-BD213B08C1BA}"/>
                </a:ext>
              </a:extLst>
            </p:cNvPr>
            <p:cNvGrpSpPr/>
            <p:nvPr/>
          </p:nvGrpSpPr>
          <p:grpSpPr>
            <a:xfrm>
              <a:off x="1735375" y="1942624"/>
              <a:ext cx="3587703" cy="3910043"/>
              <a:chOff x="1735375" y="1942624"/>
              <a:chExt cx="3587703" cy="3910043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57BB7B1-6774-9F41-06E3-92F4F00252F4}"/>
                  </a:ext>
                </a:extLst>
              </p:cNvPr>
              <p:cNvSpPr txBox="1"/>
              <p:nvPr/>
            </p:nvSpPr>
            <p:spPr>
              <a:xfrm>
                <a:off x="3263318" y="1942624"/>
                <a:ext cx="4312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0.0200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722955E-A782-F806-7EA8-B77DC440DEFE}"/>
                  </a:ext>
                </a:extLst>
              </p:cNvPr>
              <p:cNvSpPr txBox="1"/>
              <p:nvPr/>
            </p:nvSpPr>
            <p:spPr>
              <a:xfrm>
                <a:off x="3281758" y="2438400"/>
                <a:ext cx="4312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0.0233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36A6A2F-38DC-F256-58CF-6FED68A9B6E1}"/>
                  </a:ext>
                </a:extLst>
              </p:cNvPr>
              <p:cNvSpPr txBox="1"/>
              <p:nvPr/>
            </p:nvSpPr>
            <p:spPr>
              <a:xfrm>
                <a:off x="3302592" y="2983292"/>
                <a:ext cx="4312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0.0267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6690705C-8218-A93C-0109-7F789EE984BC}"/>
                  </a:ext>
                </a:extLst>
              </p:cNvPr>
              <p:cNvSpPr txBox="1"/>
              <p:nvPr/>
            </p:nvSpPr>
            <p:spPr>
              <a:xfrm>
                <a:off x="3288299" y="3389859"/>
                <a:ext cx="4312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0.0300</a:t>
                </a:r>
              </a:p>
            </p:txBody>
          </p:sp>
          <p:sp>
            <p:nvSpPr>
              <p:cNvPr id="89" name="TextBox 48">
                <a:extLst>
                  <a:ext uri="{FF2B5EF4-FFF2-40B4-BE49-F238E27FC236}">
                    <a16:creationId xmlns:a16="http://schemas.microsoft.com/office/drawing/2014/main" id="{2082EB53-25F8-8A7B-1A64-CDB0E3BD6A15}"/>
                  </a:ext>
                </a:extLst>
              </p:cNvPr>
              <p:cNvSpPr txBox="1"/>
              <p:nvPr/>
            </p:nvSpPr>
            <p:spPr>
              <a:xfrm>
                <a:off x="4192003" y="3382947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90" name="TextBox 48">
                <a:extLst>
                  <a:ext uri="{FF2B5EF4-FFF2-40B4-BE49-F238E27FC236}">
                    <a16:creationId xmlns:a16="http://schemas.microsoft.com/office/drawing/2014/main" id="{1B53224F-0529-3C27-BDC1-230AA6884D15}"/>
                  </a:ext>
                </a:extLst>
              </p:cNvPr>
              <p:cNvSpPr txBox="1"/>
              <p:nvPr/>
            </p:nvSpPr>
            <p:spPr>
              <a:xfrm>
                <a:off x="4592566" y="3162219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91" name="TextBox 48">
                <a:extLst>
                  <a:ext uri="{FF2B5EF4-FFF2-40B4-BE49-F238E27FC236}">
                    <a16:creationId xmlns:a16="http://schemas.microsoft.com/office/drawing/2014/main" id="{316A9529-5D6D-B4CD-E558-FCC15E795398}"/>
                  </a:ext>
                </a:extLst>
              </p:cNvPr>
              <p:cNvSpPr txBox="1"/>
              <p:nvPr/>
            </p:nvSpPr>
            <p:spPr>
              <a:xfrm>
                <a:off x="5026198" y="2736772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2" name="TextBox 48">
                <a:extLst>
                  <a:ext uri="{FF2B5EF4-FFF2-40B4-BE49-F238E27FC236}">
                    <a16:creationId xmlns:a16="http://schemas.microsoft.com/office/drawing/2014/main" id="{E0CFFD32-AADD-94F9-FF5D-3CA3CF9249E5}"/>
                  </a:ext>
                </a:extLst>
              </p:cNvPr>
              <p:cNvSpPr txBox="1"/>
              <p:nvPr/>
            </p:nvSpPr>
            <p:spPr>
              <a:xfrm>
                <a:off x="3804065" y="4040279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0.07</a:t>
                </a:r>
              </a:p>
            </p:txBody>
          </p:sp>
          <p:sp>
            <p:nvSpPr>
              <p:cNvPr id="93" name="TextBox 48">
                <a:extLst>
                  <a:ext uri="{FF2B5EF4-FFF2-40B4-BE49-F238E27FC236}">
                    <a16:creationId xmlns:a16="http://schemas.microsoft.com/office/drawing/2014/main" id="{EECA2E8C-53C0-FFB8-9620-8A4E44418D79}"/>
                  </a:ext>
                </a:extLst>
              </p:cNvPr>
              <p:cNvSpPr txBox="1"/>
              <p:nvPr/>
            </p:nvSpPr>
            <p:spPr>
              <a:xfrm>
                <a:off x="4190949" y="4288153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0.06</a:t>
                </a:r>
              </a:p>
            </p:txBody>
          </p:sp>
          <p:sp>
            <p:nvSpPr>
              <p:cNvPr id="94" name="TextBox 48">
                <a:extLst>
                  <a:ext uri="{FF2B5EF4-FFF2-40B4-BE49-F238E27FC236}">
                    <a16:creationId xmlns:a16="http://schemas.microsoft.com/office/drawing/2014/main" id="{EE735CC7-CD48-FDB4-1A91-14C5101B3892}"/>
                  </a:ext>
                </a:extLst>
              </p:cNvPr>
              <p:cNvSpPr txBox="1"/>
              <p:nvPr/>
            </p:nvSpPr>
            <p:spPr>
              <a:xfrm>
                <a:off x="4586176" y="4488302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0.05</a:t>
                </a:r>
              </a:p>
            </p:txBody>
          </p:sp>
          <p:sp>
            <p:nvSpPr>
              <p:cNvPr id="95" name="TextBox 48">
                <a:extLst>
                  <a:ext uri="{FF2B5EF4-FFF2-40B4-BE49-F238E27FC236}">
                    <a16:creationId xmlns:a16="http://schemas.microsoft.com/office/drawing/2014/main" id="{5385C9B2-B53D-7EFD-4C33-7ACBA76E2BBA}"/>
                  </a:ext>
                </a:extLst>
              </p:cNvPr>
              <p:cNvSpPr txBox="1"/>
              <p:nvPr/>
            </p:nvSpPr>
            <p:spPr>
              <a:xfrm>
                <a:off x="5048964" y="4790048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0.04</a:t>
                </a:r>
              </a:p>
            </p:txBody>
          </p:sp>
          <p:sp>
            <p:nvSpPr>
              <p:cNvPr id="96" name="TextBox 48">
                <a:extLst>
                  <a:ext uri="{FF2B5EF4-FFF2-40B4-BE49-F238E27FC236}">
                    <a16:creationId xmlns:a16="http://schemas.microsoft.com/office/drawing/2014/main" id="{CABC5733-6B55-ED52-0421-29EB69874180}"/>
                  </a:ext>
                </a:extLst>
              </p:cNvPr>
              <p:cNvSpPr txBox="1"/>
              <p:nvPr/>
            </p:nvSpPr>
            <p:spPr>
              <a:xfrm>
                <a:off x="3375504" y="4705207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0.75</a:t>
                </a:r>
              </a:p>
            </p:txBody>
          </p:sp>
          <p:sp>
            <p:nvSpPr>
              <p:cNvPr id="97" name="TextBox 48">
                <a:extLst>
                  <a:ext uri="{FF2B5EF4-FFF2-40B4-BE49-F238E27FC236}">
                    <a16:creationId xmlns:a16="http://schemas.microsoft.com/office/drawing/2014/main" id="{154DD4EB-A48B-D1C9-A8C9-B94937DDC3EA}"/>
                  </a:ext>
                </a:extLst>
              </p:cNvPr>
              <p:cNvSpPr txBox="1"/>
              <p:nvPr/>
            </p:nvSpPr>
            <p:spPr>
              <a:xfrm>
                <a:off x="3390714" y="5668001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1.25</a:t>
                </a:r>
              </a:p>
            </p:txBody>
          </p:sp>
          <p:sp>
            <p:nvSpPr>
              <p:cNvPr id="98" name="TextBox 48">
                <a:extLst>
                  <a:ext uri="{FF2B5EF4-FFF2-40B4-BE49-F238E27FC236}">
                    <a16:creationId xmlns:a16="http://schemas.microsoft.com/office/drawing/2014/main" id="{77434569-23F3-647E-992F-089CC3B58C30}"/>
                  </a:ext>
                </a:extLst>
              </p:cNvPr>
              <p:cNvSpPr txBox="1"/>
              <p:nvPr/>
            </p:nvSpPr>
            <p:spPr>
              <a:xfrm>
                <a:off x="3429988" y="5294503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</a:p>
            </p:txBody>
          </p:sp>
          <p:sp>
            <p:nvSpPr>
              <p:cNvPr id="99" name="TextBox 48">
                <a:extLst>
                  <a:ext uri="{FF2B5EF4-FFF2-40B4-BE49-F238E27FC236}">
                    <a16:creationId xmlns:a16="http://schemas.microsoft.com/office/drawing/2014/main" id="{EDAA9057-815D-F13A-5342-970D02DEC1DE}"/>
                  </a:ext>
                </a:extLst>
              </p:cNvPr>
              <p:cNvSpPr txBox="1"/>
              <p:nvPr/>
            </p:nvSpPr>
            <p:spPr>
              <a:xfrm>
                <a:off x="1735375" y="4810925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0.5</a:t>
                </a:r>
              </a:p>
            </p:txBody>
          </p:sp>
          <p:sp>
            <p:nvSpPr>
              <p:cNvPr id="100" name="TextBox 48">
                <a:extLst>
                  <a:ext uri="{FF2B5EF4-FFF2-40B4-BE49-F238E27FC236}">
                    <a16:creationId xmlns:a16="http://schemas.microsoft.com/office/drawing/2014/main" id="{8545801B-1A9E-B665-E8BD-ECC34CF5C13B}"/>
                  </a:ext>
                </a:extLst>
              </p:cNvPr>
              <p:cNvSpPr txBox="1"/>
              <p:nvPr/>
            </p:nvSpPr>
            <p:spPr>
              <a:xfrm>
                <a:off x="2282213" y="4476734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0.75</a:t>
                </a:r>
              </a:p>
            </p:txBody>
          </p:sp>
          <p:sp>
            <p:nvSpPr>
              <p:cNvPr id="101" name="TextBox 48">
                <a:extLst>
                  <a:ext uri="{FF2B5EF4-FFF2-40B4-BE49-F238E27FC236}">
                    <a16:creationId xmlns:a16="http://schemas.microsoft.com/office/drawing/2014/main" id="{283C7FDE-8CD9-80AE-D370-1F935BBC860C}"/>
                  </a:ext>
                </a:extLst>
              </p:cNvPr>
              <p:cNvSpPr txBox="1"/>
              <p:nvPr/>
            </p:nvSpPr>
            <p:spPr>
              <a:xfrm>
                <a:off x="2649775" y="4288153"/>
                <a:ext cx="7854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TextBox 48">
                <a:extLst>
                  <a:ext uri="{FF2B5EF4-FFF2-40B4-BE49-F238E27FC236}">
                    <a16:creationId xmlns:a16="http://schemas.microsoft.com/office/drawing/2014/main" id="{97E08FD4-26DD-4EBF-8246-06207B19EF15}"/>
                  </a:ext>
                </a:extLst>
              </p:cNvPr>
              <p:cNvSpPr txBox="1"/>
              <p:nvPr/>
            </p:nvSpPr>
            <p:spPr>
              <a:xfrm>
                <a:off x="3033229" y="4035667"/>
                <a:ext cx="2741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1.25</a:t>
                </a:r>
              </a:p>
            </p:txBody>
          </p:sp>
          <p:sp>
            <p:nvSpPr>
              <p:cNvPr id="103" name="TextBox 48">
                <a:extLst>
                  <a:ext uri="{FF2B5EF4-FFF2-40B4-BE49-F238E27FC236}">
                    <a16:creationId xmlns:a16="http://schemas.microsoft.com/office/drawing/2014/main" id="{25656CEC-27FE-F992-04CB-ECF2E4B7970D}"/>
                  </a:ext>
                </a:extLst>
              </p:cNvPr>
              <p:cNvSpPr txBox="1"/>
              <p:nvPr/>
            </p:nvSpPr>
            <p:spPr>
              <a:xfrm>
                <a:off x="1792245" y="2871696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1.2</a:t>
                </a:r>
              </a:p>
            </p:txBody>
          </p:sp>
          <p:sp>
            <p:nvSpPr>
              <p:cNvPr id="104" name="TextBox 48">
                <a:extLst>
                  <a:ext uri="{FF2B5EF4-FFF2-40B4-BE49-F238E27FC236}">
                    <a16:creationId xmlns:a16="http://schemas.microsoft.com/office/drawing/2014/main" id="{2AAED20C-0647-F4C2-9FA2-4A0D5990C657}"/>
                  </a:ext>
                </a:extLst>
              </p:cNvPr>
              <p:cNvSpPr txBox="1"/>
              <p:nvPr/>
            </p:nvSpPr>
            <p:spPr>
              <a:xfrm>
                <a:off x="2274590" y="3116318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1.1</a:t>
                </a:r>
              </a:p>
            </p:txBody>
          </p:sp>
          <p:sp>
            <p:nvSpPr>
              <p:cNvPr id="105" name="TextBox 48">
                <a:extLst>
                  <a:ext uri="{FF2B5EF4-FFF2-40B4-BE49-F238E27FC236}">
                    <a16:creationId xmlns:a16="http://schemas.microsoft.com/office/drawing/2014/main" id="{BD3D60FE-3C9E-8D31-59E1-1A11F8D070D8}"/>
                  </a:ext>
                </a:extLst>
              </p:cNvPr>
              <p:cNvSpPr txBox="1"/>
              <p:nvPr/>
            </p:nvSpPr>
            <p:spPr>
              <a:xfrm>
                <a:off x="2728259" y="3431956"/>
                <a:ext cx="19556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1.0</a:t>
                </a:r>
              </a:p>
            </p:txBody>
          </p:sp>
        </p:grpSp>
      </p:grpSp>
      <p:sp>
        <p:nvSpPr>
          <p:cNvPr id="2" name="Action Button: Forward or Next 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8326BAA1-C21C-E0E4-CE05-EAC1A316C2BB}"/>
              </a:ext>
            </a:extLst>
          </p:cNvPr>
          <p:cNvSpPr/>
          <p:nvPr/>
        </p:nvSpPr>
        <p:spPr>
          <a:xfrm>
            <a:off x="11606643" y="5857359"/>
            <a:ext cx="460980" cy="4804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82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2F36-CDBC-DEEE-E41C-8C27DEF5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12" y="152400"/>
            <a:ext cx="6273476" cy="730884"/>
          </a:xfrm>
        </p:spPr>
        <p:txBody>
          <a:bodyPr/>
          <a:lstStyle/>
          <a:p>
            <a:r>
              <a:rPr lang="en-US" sz="2800"/>
              <a:t>Disaggregated 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3AB2-C779-B55F-4A3D-02A33D42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44" y="1054313"/>
            <a:ext cx="5701652" cy="5141611"/>
          </a:xfrm>
        </p:spPr>
        <p:txBody>
          <a:bodyPr/>
          <a:lstStyle/>
          <a:p>
            <a:pPr marL="231775" indent="-223838"/>
            <a:r>
              <a:rPr lang="en-US" sz="1800"/>
              <a:t>256MB System Level Cache organization</a:t>
            </a:r>
          </a:p>
          <a:p>
            <a:pPr marL="517525" lvl="1" indent="-285750">
              <a:buNone/>
            </a:pPr>
            <a:r>
              <a:rPr lang="en-US" sz="1800" i="1" u="sng"/>
              <a:t>8MB channel:</a:t>
            </a:r>
            <a:r>
              <a:rPr lang="en-US" sz="1800"/>
              <a:t> </a:t>
            </a:r>
            <a:br>
              <a:rPr lang="en-US" sz="1800"/>
            </a:br>
            <a:r>
              <a:rPr lang="en-US" sz="1800"/>
              <a:t>32 banks in 8 bank groups, 256KB/bank</a:t>
            </a:r>
            <a:br>
              <a:rPr lang="en-US" sz="1800"/>
            </a:br>
            <a:r>
              <a:rPr lang="en-US" sz="1800"/>
              <a:t>64B ECC Full Duplex DQ @ 1.6MT/s, 0.2pJ/b</a:t>
            </a:r>
            <a:br>
              <a:rPr lang="en-US" sz="1800"/>
            </a:br>
            <a:r>
              <a:rPr lang="en-US" sz="1800"/>
              <a:t>102 MB/s for read/write @ 3ns latency</a:t>
            </a:r>
          </a:p>
          <a:p>
            <a:pPr marL="231775" lvl="1" indent="0">
              <a:buNone/>
            </a:pPr>
            <a:r>
              <a:rPr lang="en-US" sz="1800" i="1" u="sng"/>
              <a:t>32 channels</a:t>
            </a:r>
            <a:r>
              <a:rPr lang="en-US" sz="1800"/>
              <a:t> deliver max BW 6.6TB/s @ 10~11W</a:t>
            </a:r>
          </a:p>
          <a:p>
            <a:pPr marL="231775" lvl="1" indent="0">
              <a:buNone/>
            </a:pPr>
            <a:r>
              <a:rPr lang="en-US" sz="1800" i="1" u="sng"/>
              <a:t>"Electric Pond"</a:t>
            </a:r>
            <a:r>
              <a:rPr lang="en-US" sz="1800"/>
              <a:t>: 2MB channel in FO-3D package for SV</a:t>
            </a:r>
          </a:p>
          <a:p>
            <a:pPr marL="231775" indent="-223838"/>
            <a:r>
              <a:rPr lang="en-US" sz="1800"/>
              <a:t>Choices of technology and die capacity </a:t>
            </a:r>
          </a:p>
          <a:p>
            <a:pPr marL="517525" lvl="1" indent="-285750"/>
            <a:r>
              <a:rPr lang="en-US" sz="1800"/>
              <a:t>64MB/die yields the best cost due to yield</a:t>
            </a:r>
          </a:p>
          <a:p>
            <a:pPr marL="32744" indent="-285750"/>
            <a:r>
              <a:rPr lang="en-US" sz="1800" err="1"/>
              <a:t>Emb</a:t>
            </a:r>
            <a:r>
              <a:rPr lang="en-US" sz="1800"/>
              <a:t>. SRAM is estimated &lt; 3˚C (∆T) higher than top die</a:t>
            </a:r>
          </a:p>
          <a:p>
            <a:pPr marL="517525" lvl="1" indent="-285750"/>
            <a:r>
              <a:rPr lang="en-US" sz="1800"/>
              <a:t>Feasibility in reducing ∆T with 25µm-Pitch bump/underfill optimization and “thermal chimney” design (</a:t>
            </a:r>
            <a:r>
              <a:rPr lang="en-US" sz="1800" err="1"/>
              <a:t>dummification</a:t>
            </a:r>
            <a:r>
              <a:rPr lang="en-US" sz="1800"/>
              <a:t> TFM) development</a:t>
            </a:r>
          </a:p>
          <a:p>
            <a:pPr marL="517525" lvl="1" indent="-285750"/>
            <a:r>
              <a:rPr lang="en-US" sz="1800"/>
              <a:t>Early Engagement between suppliers and design team to achieve STCO before design start</a:t>
            </a:r>
          </a:p>
          <a:p>
            <a:pPr marL="517525" lvl="1" indent="-285750"/>
            <a:endParaRPr lang="en-US" sz="18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1EE7F0-1D9F-D0F4-C649-6CC0CAF393B1}"/>
              </a:ext>
            </a:extLst>
          </p:cNvPr>
          <p:cNvGraphicFramePr>
            <a:graphicFrameLocks noGrp="1"/>
          </p:cNvGraphicFramePr>
          <p:nvPr/>
        </p:nvGraphicFramePr>
        <p:xfrm>
          <a:off x="6411682" y="597753"/>
          <a:ext cx="5090706" cy="23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926519550"/>
                    </a:ext>
                  </a:extLst>
                </a:gridCol>
                <a:gridCol w="1036502">
                  <a:extLst>
                    <a:ext uri="{9D8B030D-6E8A-4147-A177-3AD203B41FA5}">
                      <a16:colId xmlns:a16="http://schemas.microsoft.com/office/drawing/2014/main" val="2431574524"/>
                    </a:ext>
                  </a:extLst>
                </a:gridCol>
                <a:gridCol w="1036502">
                  <a:extLst>
                    <a:ext uri="{9D8B030D-6E8A-4147-A177-3AD203B41FA5}">
                      <a16:colId xmlns:a16="http://schemas.microsoft.com/office/drawing/2014/main" val="4252983604"/>
                    </a:ext>
                  </a:extLst>
                </a:gridCol>
                <a:gridCol w="1036502">
                  <a:extLst>
                    <a:ext uri="{9D8B030D-6E8A-4147-A177-3AD203B41FA5}">
                      <a16:colId xmlns:a16="http://schemas.microsoft.com/office/drawing/2014/main" val="3200380894"/>
                    </a:ext>
                  </a:extLst>
                </a:gridCol>
              </a:tblGrid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 SRAM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SF4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N4P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07422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[MB/mm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2.16</a:t>
                      </a:r>
                    </a:p>
                  </a:txBody>
                  <a:tcPr marL="7481" marR="7481" marT="74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2.57</a:t>
                      </a:r>
                    </a:p>
                  </a:txBody>
                  <a:tcPr marL="7481" marR="7481" marT="74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2.77</a:t>
                      </a:r>
                    </a:p>
                  </a:txBody>
                  <a:tcPr marL="7481" marR="7481" marT="74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7298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Footprint [mm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marL="7481" marR="7481" marT="7481" marB="0" anchor="ctr"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7481" marR="7481" marT="7481" marB="0" anchor="ctr"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7481" marR="7481" marT="7481" marB="0" anchor="ctr"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51114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4x   64MB/die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$19.79</a:t>
                      </a:r>
                    </a:p>
                  </a:txBody>
                  <a:tcPr marL="7481" marR="7481" marT="7481" marB="0"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$20.27</a:t>
                      </a:r>
                    </a:p>
                  </a:txBody>
                  <a:tcPr marL="7481" marR="7481" marT="7481" marB="0"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$21.65</a:t>
                      </a:r>
                    </a:p>
                  </a:txBody>
                  <a:tcPr marL="7481" marR="7481" marT="7481" marB="0"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0627448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 128MB/die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$20.85</a:t>
                      </a: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$21.89</a:t>
                      </a: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$22.75</a:t>
                      </a:r>
                    </a:p>
                  </a:txBody>
                  <a:tcPr marL="7481" marR="7481" marT="7481" marB="0" anchor="ctr"/>
                </a:tc>
                <a:extLst>
                  <a:ext uri="{0D108BD9-81ED-4DB2-BD59-A6C34878D82A}">
                    <a16:rowId xmlns:a16="http://schemas.microsoft.com/office/drawing/2014/main" val="4160126551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 256MB/die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$23.54</a:t>
                      </a: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$25.30</a:t>
                      </a: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$25.35</a:t>
                      </a:r>
                    </a:p>
                  </a:txBody>
                  <a:tcPr marL="7481" marR="7481" marT="7481" marB="0" anchor="ctr"/>
                </a:tc>
                <a:extLst>
                  <a:ext uri="{0D108BD9-81ED-4DB2-BD59-A6C34878D82A}">
                    <a16:rowId xmlns:a16="http://schemas.microsoft.com/office/drawing/2014/main" val="222663445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BC9FC40-CD64-FF2E-5C9E-1C0E03719CBE}"/>
              </a:ext>
            </a:extLst>
          </p:cNvPr>
          <p:cNvGrpSpPr/>
          <p:nvPr/>
        </p:nvGrpSpPr>
        <p:grpSpPr>
          <a:xfrm>
            <a:off x="8852289" y="3260704"/>
            <a:ext cx="2650099" cy="2876601"/>
            <a:chOff x="4191000" y="2021856"/>
            <a:chExt cx="3302000" cy="32893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07B6742-D644-14FA-C09D-935BC1E00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2021856"/>
              <a:ext cx="3302000" cy="32893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39DE755-996E-3621-AD72-124F5178747C}"/>
                </a:ext>
              </a:extLst>
            </p:cNvPr>
            <p:cNvCxnSpPr/>
            <p:nvPr/>
          </p:nvCxnSpPr>
          <p:spPr>
            <a:xfrm>
              <a:off x="5257800" y="3691834"/>
              <a:ext cx="838200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44E6F06-FC46-4925-860A-17B81B2D6890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2683220"/>
              <a:ext cx="0" cy="129540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8227F4-1952-6518-C3F5-230860A195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1" y="4034432"/>
              <a:ext cx="609599" cy="471803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D63BAF-719B-70E9-2E94-78B74AD679C9}"/>
                </a:ext>
              </a:extLst>
            </p:cNvPr>
            <p:cNvSpPr txBox="1"/>
            <p:nvPr/>
          </p:nvSpPr>
          <p:spPr>
            <a:xfrm>
              <a:off x="5606359" y="3445614"/>
              <a:ext cx="359520" cy="2111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</a:t>
              </a:r>
              <a:r>
                <a:rPr lang="en-US" sz="1200" baseline="-2500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B6EFD9-89B7-6438-794F-DFD059801CE5}"/>
                </a:ext>
              </a:extLst>
            </p:cNvPr>
            <p:cNvSpPr txBox="1"/>
            <p:nvPr/>
          </p:nvSpPr>
          <p:spPr>
            <a:xfrm>
              <a:off x="6456599" y="3142078"/>
              <a:ext cx="203727" cy="2111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200" baseline="-2500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µB</a:t>
              </a:r>
              <a:endParaRPr lang="en-US" sz="1200" baseline="-25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C17091-7E06-9EB6-5DAF-177192D0F3EA}"/>
                </a:ext>
              </a:extLst>
            </p:cNvPr>
            <p:cNvSpPr txBox="1"/>
            <p:nvPr/>
          </p:nvSpPr>
          <p:spPr>
            <a:xfrm>
              <a:off x="4724400" y="4239737"/>
              <a:ext cx="526975" cy="2111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Pitch</a:t>
              </a:r>
              <a:r>
                <a:rPr lang="en-US" sz="1200" baseline="-2500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µB</a:t>
              </a:r>
              <a:endParaRPr lang="en-US" sz="1200" baseline="-25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C53F3C-FF47-E93A-0817-61CBE0F3318E}"/>
              </a:ext>
            </a:extLst>
          </p:cNvPr>
          <p:cNvGrpSpPr>
            <a:grpSpLocks noChangeAspect="1"/>
          </p:cNvGrpSpPr>
          <p:nvPr/>
        </p:nvGrpSpPr>
        <p:grpSpPr>
          <a:xfrm>
            <a:off x="6963929" y="3072054"/>
            <a:ext cx="1804591" cy="3188195"/>
            <a:chOff x="931750" y="1563972"/>
            <a:chExt cx="2521988" cy="445562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0A6EB0D-D499-BD9A-620A-05BE2602E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45" b="98964" l="2381" r="97789">
                          <a14:foregroundMark x1="8844" y1="29016" x2="13095" y2="30570"/>
                          <a14:foregroundMark x1="22619" y1="27288" x2="39626" y2="21416"/>
                          <a14:foregroundMark x1="88605" y1="55440" x2="86224" y2="42314"/>
                          <a14:foregroundMark x1="50340" y1="85665" x2="17687" y2="76857"/>
                          <a14:foregroundMark x1="18878" y1="73230" x2="49490" y2="78066"/>
                          <a14:foregroundMark x1="44218" y1="80311" x2="75850" y2="83247"/>
                          <a14:foregroundMark x1="75850" y1="83247" x2="85544" y2="68566"/>
                          <a14:foregroundMark x1="85544" y1="68566" x2="95238" y2="26425"/>
                          <a14:foregroundMark x1="92007" y1="51295" x2="94898" y2="83765"/>
                          <a14:foregroundMark x1="94898" y1="83765" x2="90646" y2="87392"/>
                          <a14:foregroundMark x1="50340" y1="84974" x2="69728" y2="87392"/>
                          <a14:foregroundMark x1="69728" y1="87392" x2="82653" y2="87219"/>
                          <a14:foregroundMark x1="82653" y1="87219" x2="93537" y2="87737"/>
                          <a14:foregroundMark x1="95748" y1="20898" x2="97449" y2="94646"/>
                          <a14:foregroundMark x1="79592" y1="92573" x2="90306" y2="93437"/>
                          <a14:foregroundMark x1="93537" y1="97582" x2="98129" y2="99309"/>
                          <a14:foregroundMark x1="13435" y1="25216" x2="6463" y2="75993"/>
                          <a14:foregroundMark x1="2381" y1="29361" x2="3912" y2="43005"/>
                          <a14:foregroundMark x1="3912" y1="43005" x2="2381" y2="483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1750" y="1852795"/>
              <a:ext cx="2514600" cy="24718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44AE8D-8955-B8D6-136C-504863B06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1750" y="4591128"/>
              <a:ext cx="2514600" cy="80492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F70264-C700-E7DD-86FA-E456A85A7698}"/>
                </a:ext>
              </a:extLst>
            </p:cNvPr>
            <p:cNvSpPr txBox="1"/>
            <p:nvPr/>
          </p:nvSpPr>
          <p:spPr>
            <a:xfrm>
              <a:off x="1063595" y="1728752"/>
              <a:ext cx="2298955" cy="365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Embedded SRAM Chiplet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0080D0-A25B-A97D-F67D-14A280EEB7B9}"/>
                </a:ext>
              </a:extLst>
            </p:cNvPr>
            <p:cNvSpPr txBox="1"/>
            <p:nvPr/>
          </p:nvSpPr>
          <p:spPr>
            <a:xfrm>
              <a:off x="1018519" y="4082562"/>
              <a:ext cx="2339280" cy="602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25µm Pitch </a:t>
              </a:r>
            </a:p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µBump connect to top die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8FC059-0698-61D2-F13B-939F4FF6C1E2}"/>
                </a:ext>
              </a:extLst>
            </p:cNvPr>
            <p:cNvSpPr txBox="1"/>
            <p:nvPr/>
          </p:nvSpPr>
          <p:spPr>
            <a:xfrm>
              <a:off x="1006166" y="5413978"/>
              <a:ext cx="2337040" cy="602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9µm Pitch </a:t>
              </a:r>
            </a:p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TSVs connect to Substrate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3A073858-2C9D-0B38-EADF-B939086AF017}"/>
                </a:ext>
              </a:extLst>
            </p:cNvPr>
            <p:cNvSpPr/>
            <p:nvPr/>
          </p:nvSpPr>
          <p:spPr>
            <a:xfrm>
              <a:off x="939138" y="1563972"/>
              <a:ext cx="2514600" cy="4455628"/>
            </a:xfrm>
            <a:prstGeom prst="round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98046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1DD92-A52B-87B2-AFDA-4B002FDD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035" y="116900"/>
            <a:ext cx="4959850" cy="1466963"/>
          </a:xfrm>
        </p:spPr>
        <p:txBody>
          <a:bodyPr/>
          <a:lstStyle/>
          <a:p>
            <a:r>
              <a:rPr lang="en-US" sz="3200"/>
              <a:t>System in Package Mockup: Inspired by PX Processer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A21F5A-CB96-D80D-892B-0E92E818AEFD}"/>
              </a:ext>
            </a:extLst>
          </p:cNvPr>
          <p:cNvGrpSpPr/>
          <p:nvPr/>
        </p:nvGrpSpPr>
        <p:grpSpPr>
          <a:xfrm>
            <a:off x="1345662" y="1883780"/>
            <a:ext cx="4325111" cy="778843"/>
            <a:chOff x="7614638" y="1186071"/>
            <a:chExt cx="4325111" cy="7788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57841B-ACE1-74FC-B73A-051B3736CD34}"/>
                </a:ext>
              </a:extLst>
            </p:cNvPr>
            <p:cNvSpPr/>
            <p:nvPr/>
          </p:nvSpPr>
          <p:spPr>
            <a:xfrm>
              <a:off x="8488273" y="1295680"/>
              <a:ext cx="792523" cy="346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68B862-58F7-E7C2-095E-F4810F9AAA14}"/>
                </a:ext>
              </a:extLst>
            </p:cNvPr>
            <p:cNvSpPr/>
            <p:nvPr/>
          </p:nvSpPr>
          <p:spPr>
            <a:xfrm>
              <a:off x="10267066" y="1293144"/>
              <a:ext cx="787400" cy="34614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GPU-PX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02BBFC-9B8B-ABA7-777D-93CBCED7CE6A}"/>
                </a:ext>
              </a:extLst>
            </p:cNvPr>
            <p:cNvSpPr>
              <a:spLocks/>
            </p:cNvSpPr>
            <p:nvPr/>
          </p:nvSpPr>
          <p:spPr>
            <a:xfrm>
              <a:off x="9380231" y="1282674"/>
              <a:ext cx="787400" cy="346149"/>
            </a:xfrm>
            <a:prstGeom prst="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PCD-P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2BA923-63C4-A4B7-E4A1-08D21BE6424E}"/>
                </a:ext>
              </a:extLst>
            </p:cNvPr>
            <p:cNvSpPr>
              <a:spLocks/>
            </p:cNvSpPr>
            <p:nvPr/>
          </p:nvSpPr>
          <p:spPr>
            <a:xfrm rot="16200000">
              <a:off x="11341180" y="1059461"/>
              <a:ext cx="434160" cy="687380"/>
            </a:xfrm>
            <a:prstGeom prst="rect">
              <a:avLst/>
            </a:prstGeom>
            <a:solidFill>
              <a:srgbClr val="BC5C32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LPDDR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4EF6E3D-ABF5-3C0C-FA30-FB3941225209}"/>
                </a:ext>
              </a:extLst>
            </p:cNvPr>
            <p:cNvSpPr>
              <a:spLocks/>
            </p:cNvSpPr>
            <p:nvPr/>
          </p:nvSpPr>
          <p:spPr>
            <a:xfrm rot="16200000">
              <a:off x="7763181" y="1075330"/>
              <a:ext cx="465897" cy="687380"/>
            </a:xfrm>
            <a:prstGeom prst="rect">
              <a:avLst/>
            </a:prstGeom>
            <a:solidFill>
              <a:srgbClr val="BC5C32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LPDDR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628A81-D6FB-38A1-A929-B260EDF9E501}"/>
                </a:ext>
              </a:extLst>
            </p:cNvPr>
            <p:cNvSpPr/>
            <p:nvPr/>
          </p:nvSpPr>
          <p:spPr>
            <a:xfrm>
              <a:off x="7614638" y="1618765"/>
              <a:ext cx="4325111" cy="3461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Substrate (</a:t>
              </a:r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UCIe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-S)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5247EB2-221B-FC0F-D201-2904700848AF}"/>
                </a:ext>
              </a:extLst>
            </p:cNvPr>
            <p:cNvGrpSpPr/>
            <p:nvPr/>
          </p:nvGrpSpPr>
          <p:grpSpPr>
            <a:xfrm>
              <a:off x="8414227" y="1186072"/>
              <a:ext cx="2724817" cy="432693"/>
              <a:chOff x="8396244" y="1377143"/>
              <a:chExt cx="2724817" cy="432693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30FA161-340C-7C87-4F4B-66D3515B93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C9BA249-82E2-D153-D0A9-0AC3409700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C6D2C0A-0394-56C8-F058-801A59C1D5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6F6A9F-5A90-87DE-50E5-153191DD266D}"/>
              </a:ext>
            </a:extLst>
          </p:cNvPr>
          <p:cNvGrpSpPr/>
          <p:nvPr/>
        </p:nvGrpSpPr>
        <p:grpSpPr>
          <a:xfrm>
            <a:off x="6476635" y="1792674"/>
            <a:ext cx="4325111" cy="869949"/>
            <a:chOff x="7613748" y="2541574"/>
            <a:chExt cx="4325111" cy="86994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AF6B0B3-8957-5C29-0C0A-2938D51CF6ED}"/>
                </a:ext>
              </a:extLst>
            </p:cNvPr>
            <p:cNvGrpSpPr/>
            <p:nvPr/>
          </p:nvGrpSpPr>
          <p:grpSpPr>
            <a:xfrm>
              <a:off x="7613748" y="2541574"/>
              <a:ext cx="4325111" cy="869949"/>
              <a:chOff x="7634817" y="3498187"/>
              <a:chExt cx="4325111" cy="86994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DEA4897-643E-FCFF-7541-373E490FF5B9}"/>
                  </a:ext>
                </a:extLst>
              </p:cNvPr>
              <p:cNvSpPr/>
              <p:nvPr/>
            </p:nvSpPr>
            <p:spPr>
              <a:xfrm>
                <a:off x="8503474" y="3566056"/>
                <a:ext cx="792523" cy="2039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14140C3-D716-A451-7DD9-07E66E247A2A}"/>
                  </a:ext>
                </a:extLst>
              </p:cNvPr>
              <p:cNvSpPr/>
              <p:nvPr/>
            </p:nvSpPr>
            <p:spPr>
              <a:xfrm>
                <a:off x="10262197" y="3567840"/>
                <a:ext cx="787400" cy="2039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48F6BB7-4427-06E7-087D-330164AC7F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81720" y="3558548"/>
                <a:ext cx="787400" cy="203914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B07E482-C0A5-4202-68CE-0F22FC73B0A6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64650" y="3428643"/>
                <a:ext cx="548291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C1FA623-FCA8-95CC-3ED4-57431E76F5A6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68008" y="3414392"/>
                <a:ext cx="51696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A8D44A6-A250-EF50-B9C9-005CA0E357E0}"/>
                  </a:ext>
                </a:extLst>
              </p:cNvPr>
              <p:cNvSpPr/>
              <p:nvPr/>
            </p:nvSpPr>
            <p:spPr>
              <a:xfrm>
                <a:off x="7634817" y="4021987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D2475DF-E9F3-8C83-FE88-4FF9A16E85B7}"/>
                  </a:ext>
                </a:extLst>
              </p:cNvPr>
              <p:cNvSpPr/>
              <p:nvPr/>
            </p:nvSpPr>
            <p:spPr>
              <a:xfrm>
                <a:off x="8470290" y="3777789"/>
                <a:ext cx="2568449" cy="260466"/>
              </a:xfrm>
              <a:prstGeom prst="rect">
                <a:avLst/>
              </a:prstGeom>
              <a:solidFill>
                <a:srgbClr val="B68A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i16 Si Interposer/</a:t>
                </a:r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* (</a:t>
                </a:r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UCIe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-A)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3F4496D-6347-7873-B3D6-6D558DF2E295}"/>
                </a:ext>
              </a:extLst>
            </p:cNvPr>
            <p:cNvGrpSpPr/>
            <p:nvPr/>
          </p:nvGrpSpPr>
          <p:grpSpPr>
            <a:xfrm>
              <a:off x="8396379" y="2542985"/>
              <a:ext cx="2724817" cy="516968"/>
              <a:chOff x="8396244" y="1377143"/>
              <a:chExt cx="2724817" cy="432693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FFAA2ED-501D-8C1F-05B4-97EC6441D20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A7296A1-B8B8-D794-236C-6794DB9FB1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1685801-80B7-3D25-343A-5ABB4A6C4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6F3B4F-C294-CC65-B330-6A38AD52456A}"/>
              </a:ext>
            </a:extLst>
          </p:cNvPr>
          <p:cNvGrpSpPr/>
          <p:nvPr/>
        </p:nvGrpSpPr>
        <p:grpSpPr>
          <a:xfrm>
            <a:off x="1346484" y="4131737"/>
            <a:ext cx="4325111" cy="871801"/>
            <a:chOff x="7323248" y="4661244"/>
            <a:chExt cx="4325111" cy="87180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7BDCDD6-9632-E3D8-4FB2-8FA44BE9E09E}"/>
                </a:ext>
              </a:extLst>
            </p:cNvPr>
            <p:cNvGrpSpPr/>
            <p:nvPr/>
          </p:nvGrpSpPr>
          <p:grpSpPr>
            <a:xfrm>
              <a:off x="7323248" y="4668547"/>
              <a:ext cx="4325111" cy="864498"/>
              <a:chOff x="7617302" y="5376404"/>
              <a:chExt cx="4325111" cy="864498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892AEB4-EB0A-4D22-72BD-AF1931E75625}"/>
                  </a:ext>
                </a:extLst>
              </p:cNvPr>
              <p:cNvSpPr/>
              <p:nvPr/>
            </p:nvSpPr>
            <p:spPr>
              <a:xfrm>
                <a:off x="8463975" y="5454373"/>
                <a:ext cx="792523" cy="21539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0C1DE3D-B8C0-F569-9CA1-0575520C0F30}"/>
                  </a:ext>
                </a:extLst>
              </p:cNvPr>
              <p:cNvSpPr/>
              <p:nvPr/>
            </p:nvSpPr>
            <p:spPr>
              <a:xfrm>
                <a:off x="10251742" y="5457174"/>
                <a:ext cx="787400" cy="21539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7A8510C-910C-F360-AB9A-4E02EC7FC8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43298" y="5453522"/>
                <a:ext cx="787400" cy="215395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AAD132C-0873-E90B-5290-C59924E904E1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83425" y="5288084"/>
                <a:ext cx="510739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BA69D3C-B122-606A-25E2-E89A238B82A1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71122" y="5288085"/>
                <a:ext cx="51073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9B8D357-D59D-74FE-6865-CBB13D359CA0}"/>
                  </a:ext>
                </a:extLst>
              </p:cNvPr>
              <p:cNvSpPr/>
              <p:nvPr/>
            </p:nvSpPr>
            <p:spPr>
              <a:xfrm>
                <a:off x="7617302" y="5894753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3CA2593-39FB-050D-20DB-F94FF982574D}"/>
                  </a:ext>
                </a:extLst>
              </p:cNvPr>
              <p:cNvSpPr/>
              <p:nvPr/>
            </p:nvSpPr>
            <p:spPr>
              <a:xfrm>
                <a:off x="8470290" y="5672653"/>
                <a:ext cx="2568449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 Interposer / </a:t>
                </a:r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/ i3FV SLC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A35ED59-85F5-BB72-D7F1-6203FA2F7239}"/>
                </a:ext>
              </a:extLst>
            </p:cNvPr>
            <p:cNvGrpSpPr/>
            <p:nvPr/>
          </p:nvGrpSpPr>
          <p:grpSpPr>
            <a:xfrm>
              <a:off x="8117080" y="4661244"/>
              <a:ext cx="2724817" cy="516968"/>
              <a:chOff x="8396244" y="1377143"/>
              <a:chExt cx="2724817" cy="432693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41BF265-D061-29F7-FCD1-624CCDA646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9EA938C-5A39-2D7A-ECB6-B95734BDC4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BB17D1F-73CE-924C-1F92-149C76F589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0926649-4AB2-2CFD-E87F-8EB047DC83B6}"/>
              </a:ext>
            </a:extLst>
          </p:cNvPr>
          <p:cNvGrpSpPr/>
          <p:nvPr/>
        </p:nvGrpSpPr>
        <p:grpSpPr>
          <a:xfrm>
            <a:off x="6476635" y="4139040"/>
            <a:ext cx="4325111" cy="871801"/>
            <a:chOff x="7613748" y="5594426"/>
            <a:chExt cx="4325111" cy="871801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9EAC28F-1F2B-0699-1A91-673DB24CC665}"/>
                </a:ext>
              </a:extLst>
            </p:cNvPr>
            <p:cNvGrpSpPr/>
            <p:nvPr/>
          </p:nvGrpSpPr>
          <p:grpSpPr>
            <a:xfrm>
              <a:off x="7613748" y="5601729"/>
              <a:ext cx="4325111" cy="864498"/>
              <a:chOff x="7617302" y="5376404"/>
              <a:chExt cx="4325111" cy="864498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76AA9750-85F8-8724-0B0B-84EBBA988181}"/>
                  </a:ext>
                </a:extLst>
              </p:cNvPr>
              <p:cNvSpPr/>
              <p:nvPr/>
            </p:nvSpPr>
            <p:spPr>
              <a:xfrm>
                <a:off x="8473104" y="5447171"/>
                <a:ext cx="792523" cy="21539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825C7E6-5CE4-8B28-9D50-7804046EE684}"/>
                  </a:ext>
                </a:extLst>
              </p:cNvPr>
              <p:cNvSpPr/>
              <p:nvPr/>
            </p:nvSpPr>
            <p:spPr>
              <a:xfrm>
                <a:off x="10251742" y="5457174"/>
                <a:ext cx="787400" cy="21539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25911DB-C1A5-B6FB-DE83-DF9855AEEA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67264" y="5454373"/>
                <a:ext cx="787400" cy="215395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FDE984E-A8C2-61C4-7FB7-71B5F63562C7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83425" y="5288084"/>
                <a:ext cx="510739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66B35538-91C6-86A0-4F74-85D3C89FE9C9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71122" y="5288085"/>
                <a:ext cx="51073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BC3686D9-A923-E706-53EE-C70C0173442D}"/>
                  </a:ext>
                </a:extLst>
              </p:cNvPr>
              <p:cNvSpPr/>
              <p:nvPr/>
            </p:nvSpPr>
            <p:spPr>
              <a:xfrm>
                <a:off x="7617302" y="5894753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9E6F280-FB31-C8B5-06A5-E055E15FB61C}"/>
                  </a:ext>
                </a:extLst>
              </p:cNvPr>
              <p:cNvSpPr/>
              <p:nvPr/>
            </p:nvSpPr>
            <p:spPr>
              <a:xfrm>
                <a:off x="8632174" y="5673232"/>
                <a:ext cx="500094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SLC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18743FA-7249-7A69-14FA-803DB17FA1A6}"/>
                </a:ext>
              </a:extLst>
            </p:cNvPr>
            <p:cNvGrpSpPr/>
            <p:nvPr/>
          </p:nvGrpSpPr>
          <p:grpSpPr>
            <a:xfrm>
              <a:off x="8407580" y="5594426"/>
              <a:ext cx="2724817" cy="516968"/>
              <a:chOff x="8396244" y="1377143"/>
              <a:chExt cx="2724817" cy="432693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793B7BDD-3CEE-BB8E-7CEA-05DA0BA72E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335F8AC-80F9-3395-680C-4A4F13C08D5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0F7AAF87-B25B-4F78-31B4-6DD1E57E5A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B79EF0E-F265-30E0-2BD6-33C23B64800C}"/>
                </a:ext>
              </a:extLst>
            </p:cNvPr>
            <p:cNvGrpSpPr/>
            <p:nvPr/>
          </p:nvGrpSpPr>
          <p:grpSpPr>
            <a:xfrm>
              <a:off x="8469468" y="5895093"/>
              <a:ext cx="2565717" cy="226824"/>
              <a:chOff x="8469468" y="5895093"/>
              <a:chExt cx="2565717" cy="226824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9A9B7C54-3C53-7332-8CBA-2E8CA120CE4C}"/>
                  </a:ext>
                </a:extLst>
              </p:cNvPr>
              <p:cNvSpPr/>
              <p:nvPr/>
            </p:nvSpPr>
            <p:spPr>
              <a:xfrm>
                <a:off x="9507152" y="5902702"/>
                <a:ext cx="500094" cy="21921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298A5A-3BC9-AC6B-45CF-DD71146829F5}"/>
                  </a:ext>
                </a:extLst>
              </p:cNvPr>
              <p:cNvSpPr/>
              <p:nvPr/>
            </p:nvSpPr>
            <p:spPr>
              <a:xfrm>
                <a:off x="10412975" y="5902702"/>
                <a:ext cx="500094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SLC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97131F4-5BF6-FB37-CB11-E75F92C4CC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2201" y="6115467"/>
                <a:ext cx="2562984" cy="46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A4D3D0C-78E4-02B5-8554-4C29102320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9468" y="5905503"/>
                <a:ext cx="2562984" cy="46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8F49732C-97BA-D14A-8480-57D9644A81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1780" y="5903736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6655BD4-3863-06B7-317A-8008607540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7593" y="5895093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813356A-D411-4CF3-C920-8985F372B4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4141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7D2FC388-12B1-020C-685B-20B804DB43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993" y="5902702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1796E7A-9227-51D4-5D19-820A5E8B6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6001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0E1EBEA-2C18-4A7D-20D0-76CAF0C06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1017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A84E3820-3B56-3A81-7668-697688B0BF21}"/>
              </a:ext>
            </a:extLst>
          </p:cNvPr>
          <p:cNvSpPr txBox="1"/>
          <p:nvPr/>
        </p:nvSpPr>
        <p:spPr>
          <a:xfrm>
            <a:off x="2133787" y="2746940"/>
            <a:ext cx="25565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MCP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1400" b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Packaging cost baseline $8~$10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1137D33-5A8A-4875-99B5-2770E85E0284}"/>
              </a:ext>
            </a:extLst>
          </p:cNvPr>
          <p:cNvSpPr txBox="1"/>
          <p:nvPr/>
        </p:nvSpPr>
        <p:spPr>
          <a:xfrm>
            <a:off x="7635574" y="2776191"/>
            <a:ext cx="17772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Passive interposer </a:t>
            </a:r>
          </a:p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(FOV, 2.5D)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456DBC0-DAA4-FFC5-B9A5-BD5B7640D7F3}"/>
              </a:ext>
            </a:extLst>
          </p:cNvPr>
          <p:cNvSpPr txBox="1"/>
          <p:nvPr/>
        </p:nvSpPr>
        <p:spPr>
          <a:xfrm>
            <a:off x="2024119" y="5056445"/>
            <a:ext cx="28841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Active interposer for </a:t>
            </a:r>
            <a:r>
              <a:rPr lang="en-US" sz="1600" b="1" u="sng" err="1">
                <a:latin typeface="Calibri" panose="020F0502020204030204" pitchFamily="34" charset="0"/>
                <a:cs typeface="Calibri" panose="020F0502020204030204" pitchFamily="34" charset="0"/>
              </a:rPr>
              <a:t>eLLC</a:t>
            </a:r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 / SLC </a:t>
            </a:r>
          </a:p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(Active FOV, 2.5D)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D0AF30B-1B05-7E96-D12A-5A47152ADFD9}"/>
              </a:ext>
            </a:extLst>
          </p:cNvPr>
          <p:cNvSpPr txBox="1"/>
          <p:nvPr/>
        </p:nvSpPr>
        <p:spPr>
          <a:xfrm>
            <a:off x="6688262" y="5063748"/>
            <a:ext cx="395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Fanout Package w/ Embedded Chiplet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(2.3D-BT</a:t>
            </a:r>
            <a:r>
              <a:rPr lang="en-US" sz="1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1C233-9F21-95F2-1BFE-D8FA6260F338}"/>
              </a:ext>
            </a:extLst>
          </p:cNvPr>
          <p:cNvSpPr txBox="1"/>
          <p:nvPr/>
        </p:nvSpPr>
        <p:spPr>
          <a:xfrm>
            <a:off x="7080966" y="5520466"/>
            <a:ext cx="3116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u="sng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$25 addition</a:t>
            </a:r>
          </a:p>
          <a:p>
            <a:pPr marL="285750" indent="-285750">
              <a:buFont typeface="System Font Regular"/>
              <a:buChar char="+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$4~$6 packaging process adder</a:t>
            </a:r>
          </a:p>
          <a:p>
            <a:pPr marL="285750" indent="-285750">
              <a:buFont typeface="System Font Regular"/>
              <a:buChar char="+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$20 256MB SRAM of N6, SF4 or N4P </a:t>
            </a:r>
            <a:endParaRPr lang="en-US" sz="1400" baseline="30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System Font Regular"/>
              <a:buChar char="+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1¢/µF optional DTC or ISC for PDN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7A2324-42E5-87FE-8EA5-2EF5ED348B78}"/>
              </a:ext>
            </a:extLst>
          </p:cNvPr>
          <p:cNvSpPr txBox="1"/>
          <p:nvPr/>
        </p:nvSpPr>
        <p:spPr>
          <a:xfrm>
            <a:off x="7053825" y="3239450"/>
            <a:ext cx="31514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u="sng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$25 addition: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System Font Regular"/>
              <a:buChar char="+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$7~$8 packaging process adder</a:t>
            </a:r>
          </a:p>
          <a:p>
            <a:pPr marL="285750" indent="-285750">
              <a:buFont typeface="System Font Regular"/>
              <a:buChar char="+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$10~$20 Interposer &amp; </a:t>
            </a:r>
            <a:r>
              <a:rPr lang="en-US" sz="1400" err="1">
                <a:latin typeface="Calibri" panose="020F0502020204030204" pitchFamily="34" charset="0"/>
                <a:cs typeface="Calibri" panose="020F0502020204030204" pitchFamily="34" charset="0"/>
              </a:rPr>
              <a:t>MiM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 of P1227</a:t>
            </a:r>
            <a:endParaRPr lang="en-US" sz="1400" baseline="30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C6022-C9C4-E107-6854-F252F13C4FAE}"/>
              </a:ext>
            </a:extLst>
          </p:cNvPr>
          <p:cNvSpPr txBox="1"/>
          <p:nvPr/>
        </p:nvSpPr>
        <p:spPr>
          <a:xfrm>
            <a:off x="2004004" y="5483220"/>
            <a:ext cx="287572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b="1" u="sng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&gt; $150 addition</a:t>
            </a:r>
          </a:p>
          <a:p>
            <a:pPr marL="285750" indent="-285750">
              <a:buFont typeface="System Font Regular"/>
              <a:buChar char="+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$7~$8 packaging process adder</a:t>
            </a:r>
          </a:p>
          <a:p>
            <a:pPr marL="285750" indent="-285750">
              <a:buFont typeface="System Font Regular"/>
              <a:buChar char="+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$150~$200 Interposer, </a:t>
            </a:r>
            <a:r>
              <a:rPr lang="en-US" sz="1400" err="1">
                <a:latin typeface="Calibri" panose="020F0502020204030204" pitchFamily="34" charset="0"/>
                <a:cs typeface="Calibri" panose="020F0502020204030204" pitchFamily="34" charset="0"/>
              </a:rPr>
              <a:t>MiM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 &amp;</a:t>
            </a:r>
            <a:b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                     400MB SRAM of I3FV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F6114111-E22C-84F1-52DE-EAF2B795456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5977446"/>
                  </p:ext>
                </p:extLst>
              </p:nvPr>
            </p:nvGraphicFramePr>
            <p:xfrm>
              <a:off x="7790156" y="272835"/>
              <a:ext cx="1647381" cy="1195280"/>
            </p:xfrm>
            <a:graphic>
              <a:graphicData uri="http://schemas.microsoft.com/office/powerpoint/2016/slidezoom">
                <pslz:sldZm>
                  <pslz:sldZmObj sldId="259" cId="1287903423">
                    <pslz:zmPr id="{A10B185C-B724-4409-A458-CA942FAA793A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647381" cy="11952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6114111-E22C-84F1-52DE-EAF2B79545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0156" y="272835"/>
                <a:ext cx="1647381" cy="119528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258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40266359-0E86-4CB6-99C2-9F2117065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205" y="764593"/>
            <a:ext cx="2543517" cy="4261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4AA34-EDAD-4708-BC4E-6BC779D1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10" y="833302"/>
            <a:ext cx="2580613" cy="42518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858CAE-AE05-E8CA-1652-6A2F5D62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7273"/>
            <a:ext cx="10363200" cy="786970"/>
          </a:xfrm>
        </p:spPr>
        <p:txBody>
          <a:bodyPr/>
          <a:lstStyle/>
          <a:p>
            <a:r>
              <a:rPr lang="en-US" sz="2800"/>
              <a:t>Base Die (Advanced Packaging) Technology: </a:t>
            </a:r>
            <a:br>
              <a:rPr lang="en-US" sz="2800"/>
            </a:br>
            <a:r>
              <a:rPr lang="en-US" sz="2000"/>
              <a:t>2.5D (Si Interposer) </a:t>
            </a:r>
            <a:r>
              <a:rPr lang="en-US" sz="2000">
                <a:sym typeface="Wingdings" pitchFamily="2" charset="2"/>
              </a:rPr>
              <a:t></a:t>
            </a:r>
            <a:r>
              <a:rPr lang="en-US" sz="2000"/>
              <a:t> 2.3D (Fan-out)</a:t>
            </a:r>
            <a:endParaRPr lang="en-US" sz="2800"/>
          </a:p>
        </p:txBody>
      </p:sp>
      <p:sp>
        <p:nvSpPr>
          <p:cNvPr id="121" name="Content Placeholder 120">
            <a:extLst>
              <a:ext uri="{FF2B5EF4-FFF2-40B4-BE49-F238E27FC236}">
                <a16:creationId xmlns:a16="http://schemas.microsoft.com/office/drawing/2014/main" id="{9185CD94-D2E3-3CDB-C86C-213EF0AAB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873" y="974243"/>
            <a:ext cx="4950234" cy="5547667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u="sng" dirty="0">
                <a:solidFill>
                  <a:schemeClr val="accent6"/>
                </a:solidFill>
              </a:rPr>
              <a:t>Capability</a:t>
            </a:r>
            <a:endParaRPr lang="en-US" sz="1400" u="sng" dirty="0">
              <a:solidFill>
                <a:schemeClr val="accent6"/>
              </a:solidFill>
            </a:endParaRPr>
          </a:p>
          <a:p>
            <a:pPr marL="231775" indent="0">
              <a:buNone/>
            </a:pPr>
            <a:r>
              <a:rPr lang="en-US" sz="1400" dirty="0"/>
              <a:t>2.3D provides flexible low parasitic interconnect of heterogenous technology integrating features for performance augmentation with TTM advantage</a:t>
            </a:r>
          </a:p>
          <a:p>
            <a:pPr marL="0" indent="0" algn="ctr">
              <a:buNone/>
            </a:pPr>
            <a:r>
              <a:rPr lang="en-US" sz="1600" u="sng" dirty="0">
                <a:solidFill>
                  <a:schemeClr val="accent6"/>
                </a:solidFill>
              </a:rPr>
              <a:t>Cost</a:t>
            </a:r>
            <a:endParaRPr lang="en-US" sz="1400" u="sng" dirty="0">
              <a:solidFill>
                <a:schemeClr val="accent6"/>
              </a:solidFill>
            </a:endParaRPr>
          </a:p>
          <a:p>
            <a:pPr marL="231775" indent="-231775"/>
            <a:r>
              <a:rPr lang="en-US" sz="1400" dirty="0"/>
              <a:t>2.5D degrades feature utilization efficiency hence higher cost </a:t>
            </a:r>
            <a:br>
              <a:rPr lang="en-US" sz="1400" dirty="0"/>
            </a:br>
            <a:r>
              <a:rPr lang="en-US" sz="1400" dirty="0"/>
              <a:t>~420mm</a:t>
            </a:r>
            <a:r>
              <a:rPr lang="en-US" sz="1400" baseline="30000" dirty="0"/>
              <a:t>2</a:t>
            </a:r>
            <a:r>
              <a:rPr lang="en-US" sz="1400" dirty="0"/>
              <a:t> I3FV (~$150) vs. ~120mm</a:t>
            </a:r>
            <a:r>
              <a:rPr lang="en-US" sz="1400" baseline="30000" dirty="0"/>
              <a:t>2</a:t>
            </a:r>
            <a:r>
              <a:rPr lang="en-US" sz="1400" dirty="0"/>
              <a:t> N6 (~$20) </a:t>
            </a:r>
          </a:p>
          <a:p>
            <a:pPr marL="231775" indent="-231775">
              <a:spcBef>
                <a:spcPts val="0"/>
              </a:spcBef>
            </a:pPr>
            <a:r>
              <a:rPr lang="en-US" sz="1400" dirty="0"/>
              <a:t>Silicon interposer (TSV + BEOL) is 20% higher ($2~$3) in cost of making than Fanout packaging (TMV + RDL)</a:t>
            </a:r>
          </a:p>
          <a:p>
            <a:pPr marL="231775" indent="-231775">
              <a:spcBef>
                <a:spcPts val="0"/>
              </a:spcBef>
            </a:pPr>
            <a:r>
              <a:rPr lang="en-US" sz="1400" dirty="0"/>
              <a:t>Additional 2.3D cost reduction opportunities in development</a:t>
            </a:r>
          </a:p>
          <a:p>
            <a:pPr marL="0" indent="0" algn="ctr">
              <a:buNone/>
            </a:pPr>
            <a:r>
              <a:rPr lang="en-US" sz="1600" u="sng" dirty="0">
                <a:solidFill>
                  <a:schemeClr val="accent6"/>
                </a:solidFill>
              </a:rPr>
              <a:t>Capacity of 2.3D Family</a:t>
            </a:r>
          </a:p>
          <a:p>
            <a:pPr marL="231775" indent="0">
              <a:buNone/>
            </a:pPr>
            <a:r>
              <a:rPr lang="en-US" sz="1400" dirty="0"/>
              <a:t>TSMC’s InFO-3D and SPIL’s FO-3D are under development (Intel’s ODI </a:t>
            </a:r>
            <a:r>
              <a:rPr lang="en-US" sz="1400" dirty="0" err="1"/>
              <a:t>ZBB’d</a:t>
            </a:r>
            <a:r>
              <a:rPr lang="en-US" sz="1400" dirty="0"/>
              <a:t>)</a:t>
            </a:r>
          </a:p>
          <a:p>
            <a:pPr marL="0" indent="0" algn="ctr">
              <a:buNone/>
            </a:pPr>
            <a:r>
              <a:rPr lang="en-US" sz="1400" u="sng" dirty="0">
                <a:solidFill>
                  <a:schemeClr val="accent6"/>
                </a:solidFill>
              </a:rPr>
              <a:t>Maturity of 2.3D Family</a:t>
            </a:r>
          </a:p>
          <a:p>
            <a:pPr marL="231775" indent="0">
              <a:buNone/>
            </a:pPr>
            <a:r>
              <a:rPr lang="en-US" sz="1400" dirty="0"/>
              <a:t>(maturity and roadmap)</a:t>
            </a:r>
          </a:p>
          <a:p>
            <a:pPr marL="0" indent="0" algn="ctr">
              <a:buNone/>
            </a:pPr>
            <a:r>
              <a:rPr lang="en-US" sz="1600" u="sng" dirty="0">
                <a:solidFill>
                  <a:schemeClr val="accent6"/>
                </a:solidFill>
              </a:rPr>
              <a:t>Topics under evaluation in 2.3D</a:t>
            </a:r>
          </a:p>
          <a:p>
            <a:pPr marL="228600" indent="-219075"/>
            <a:r>
              <a:rPr lang="en-US" sz="1400" dirty="0"/>
              <a:t>D2D IP design and performance difference between 2.5D and 2.3D (</a:t>
            </a:r>
            <a:r>
              <a:rPr lang="en-US" sz="1400" dirty="0" err="1"/>
              <a:t>UCIe</a:t>
            </a:r>
            <a:r>
              <a:rPr lang="en-US" sz="1400" dirty="0"/>
              <a:t> and beyond), including R/W latency, IO, ESD, power/thermal and PDN</a:t>
            </a:r>
          </a:p>
          <a:p>
            <a:pPr marL="228600" indent="-219075">
              <a:spcBef>
                <a:spcPts val="0"/>
              </a:spcBef>
            </a:pPr>
            <a:r>
              <a:rPr lang="en-US" sz="1400" dirty="0"/>
              <a:t>Explore unknowns in Chip-Package Interaction using "Electric Pond" for 2.3D integration flow flushing</a:t>
            </a:r>
          </a:p>
          <a:p>
            <a:pPr marL="228600" indent="-219075">
              <a:spcBef>
                <a:spcPts val="0"/>
              </a:spcBef>
            </a:pPr>
            <a:endParaRPr lang="en-US" sz="1400" dirty="0"/>
          </a:p>
          <a:p>
            <a:pPr marL="228600" indent="-219075">
              <a:spcBef>
                <a:spcPts val="0"/>
              </a:spcBef>
            </a:pPr>
            <a:endParaRPr lang="en-US" sz="1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97ACD0-7D06-3D56-1D3E-59D0E834BA00}"/>
              </a:ext>
            </a:extLst>
          </p:cNvPr>
          <p:cNvGrpSpPr/>
          <p:nvPr/>
        </p:nvGrpSpPr>
        <p:grpSpPr>
          <a:xfrm>
            <a:off x="567693" y="5245227"/>
            <a:ext cx="2661347" cy="1276610"/>
            <a:chOff x="982091" y="3082852"/>
            <a:chExt cx="2661347" cy="1276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94C01F1-8470-BFFA-FB9C-D723FF571869}"/>
                </a:ext>
              </a:extLst>
            </p:cNvPr>
            <p:cNvSpPr/>
            <p:nvPr/>
          </p:nvSpPr>
          <p:spPr>
            <a:xfrm>
              <a:off x="1066803" y="3082852"/>
              <a:ext cx="2438402" cy="346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49F6E95-268C-BA6F-378A-FCA3F701F22C}"/>
                </a:ext>
              </a:extLst>
            </p:cNvPr>
            <p:cNvSpPr/>
            <p:nvPr/>
          </p:nvSpPr>
          <p:spPr>
            <a:xfrm>
              <a:off x="1066803" y="3429001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04474E-2F37-5ADE-8BF3-869A980A820C}"/>
                </a:ext>
              </a:extLst>
            </p:cNvPr>
            <p:cNvSpPr/>
            <p:nvPr/>
          </p:nvSpPr>
          <p:spPr>
            <a:xfrm>
              <a:off x="1219202" y="342900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5055057-C98D-8FB0-CB9B-03B464393F82}"/>
                </a:ext>
              </a:extLst>
            </p:cNvPr>
            <p:cNvSpPr/>
            <p:nvPr/>
          </p:nvSpPr>
          <p:spPr>
            <a:xfrm>
              <a:off x="1371601" y="3429001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6FEEDC-F1C6-0644-5611-B1FC38F0B0DC}"/>
                </a:ext>
              </a:extLst>
            </p:cNvPr>
            <p:cNvSpPr/>
            <p:nvPr/>
          </p:nvSpPr>
          <p:spPr>
            <a:xfrm>
              <a:off x="1524000" y="342900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F6AD68-25F6-5EB2-C67C-B81226A87E12}"/>
                </a:ext>
              </a:extLst>
            </p:cNvPr>
            <p:cNvSpPr/>
            <p:nvPr/>
          </p:nvSpPr>
          <p:spPr>
            <a:xfrm>
              <a:off x="1701003" y="343970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0DB096-DC77-EA09-BE9A-29D2FA1D6D07}"/>
                </a:ext>
              </a:extLst>
            </p:cNvPr>
            <p:cNvSpPr/>
            <p:nvPr/>
          </p:nvSpPr>
          <p:spPr>
            <a:xfrm>
              <a:off x="1853402" y="4073212"/>
              <a:ext cx="89168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870A70-5C0B-020C-AD1F-85BB43F2D244}"/>
                </a:ext>
              </a:extLst>
            </p:cNvPr>
            <p:cNvSpPr/>
            <p:nvPr/>
          </p:nvSpPr>
          <p:spPr>
            <a:xfrm>
              <a:off x="2005801" y="4073213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51D220-7F59-7227-FF69-19CA3903C58A}"/>
                </a:ext>
              </a:extLst>
            </p:cNvPr>
            <p:cNvSpPr/>
            <p:nvPr/>
          </p:nvSpPr>
          <p:spPr>
            <a:xfrm>
              <a:off x="2158200" y="4073212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20C3B3C-5B89-D9EC-AC82-97F0820F67C7}"/>
                </a:ext>
              </a:extLst>
            </p:cNvPr>
            <p:cNvSpPr/>
            <p:nvPr/>
          </p:nvSpPr>
          <p:spPr>
            <a:xfrm>
              <a:off x="2337608" y="4062505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9DCA98-AFA4-C95E-82B0-7F49ADAC0661}"/>
                </a:ext>
              </a:extLst>
            </p:cNvPr>
            <p:cNvSpPr/>
            <p:nvPr/>
          </p:nvSpPr>
          <p:spPr>
            <a:xfrm>
              <a:off x="2490007" y="4062504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6F1F6D6-E6A4-9811-39B6-55C543B1ED98}"/>
                </a:ext>
              </a:extLst>
            </p:cNvPr>
            <p:cNvSpPr/>
            <p:nvPr/>
          </p:nvSpPr>
          <p:spPr>
            <a:xfrm>
              <a:off x="2642406" y="4062505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F7F2D85-8F85-1905-6100-D558D6114301}"/>
                </a:ext>
              </a:extLst>
            </p:cNvPr>
            <p:cNvSpPr/>
            <p:nvPr/>
          </p:nvSpPr>
          <p:spPr>
            <a:xfrm>
              <a:off x="2794805" y="4062504"/>
              <a:ext cx="76200" cy="2862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C6E49DD-78BF-CF0C-E0A4-03E043D15AF6}"/>
                </a:ext>
              </a:extLst>
            </p:cNvPr>
            <p:cNvSpPr/>
            <p:nvPr/>
          </p:nvSpPr>
          <p:spPr>
            <a:xfrm>
              <a:off x="2971808" y="343970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DBB0887-85F2-7399-1E96-8569E223C37A}"/>
                </a:ext>
              </a:extLst>
            </p:cNvPr>
            <p:cNvSpPr/>
            <p:nvPr/>
          </p:nvSpPr>
          <p:spPr>
            <a:xfrm>
              <a:off x="3124207" y="3439708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59A721-800B-1A58-0481-938F14A32A1B}"/>
                </a:ext>
              </a:extLst>
            </p:cNvPr>
            <p:cNvSpPr/>
            <p:nvPr/>
          </p:nvSpPr>
          <p:spPr>
            <a:xfrm>
              <a:off x="3276606" y="343970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76CC83-2928-C2B6-A5B1-18EE42754D94}"/>
                </a:ext>
              </a:extLst>
            </p:cNvPr>
            <p:cNvSpPr/>
            <p:nvPr/>
          </p:nvSpPr>
          <p:spPr>
            <a:xfrm>
              <a:off x="3429005" y="3439708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4772976-CCCE-22A2-72FB-4CADE89B1C72}"/>
                </a:ext>
              </a:extLst>
            </p:cNvPr>
            <p:cNvSpPr/>
            <p:nvPr/>
          </p:nvSpPr>
          <p:spPr>
            <a:xfrm>
              <a:off x="982091" y="3712500"/>
              <a:ext cx="2661347" cy="360713"/>
            </a:xfrm>
            <a:prstGeom prst="rect">
              <a:avLst/>
            </a:prstGeom>
            <a:solidFill>
              <a:srgbClr val="B68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Interposer / </a:t>
              </a:r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MiM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/ SRAM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5E29016-2B99-ABAA-CD85-6AAE4DD4D4E5}"/>
                </a:ext>
              </a:extLst>
            </p:cNvPr>
            <p:cNvGrpSpPr/>
            <p:nvPr/>
          </p:nvGrpSpPr>
          <p:grpSpPr>
            <a:xfrm>
              <a:off x="1836494" y="3429145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A209989-C366-83EB-5F40-E1043F0D2731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BE13572-6DB7-D1D4-0D1A-9A709192EA0B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9CB0E62-30CE-A8F2-F2F2-66C59791C65F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76B385A-0FD5-E9AC-D904-BE6B73682CAA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78E862E-0A51-5995-0209-D71C1B7B2D78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B249FBE-C501-86D9-CF74-03B8F9BEA993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F1FB7BB-BC99-0B5F-5D52-B58D745DD529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97AD776-29C5-84CD-E630-BC2EA6EA141D}"/>
                </a:ext>
              </a:extLst>
            </p:cNvPr>
            <p:cNvGrpSpPr/>
            <p:nvPr/>
          </p:nvGrpSpPr>
          <p:grpSpPr>
            <a:xfrm>
              <a:off x="2126596" y="3434353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268BFE7-35A5-BE97-B1B0-C27DCA7A1DE1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186AEB1-3896-D1E2-B831-2D820DFBE354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C01B8A3-41A3-56F2-D290-8034AFA0256D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962DBD8-6F35-1843-8DFA-8252E6678749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4BC5566-4C13-A3AC-2DD1-AB5FD3BFAD1D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F42A004-D6F7-C97B-EE9E-F3F77C6E0B9F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98CB3CC-A5E5-1BEF-6387-6960665D75E7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1A6297A-20F3-CDC5-7940-03174AE50AC2}"/>
                </a:ext>
              </a:extLst>
            </p:cNvPr>
            <p:cNvGrpSpPr/>
            <p:nvPr/>
          </p:nvGrpSpPr>
          <p:grpSpPr>
            <a:xfrm>
              <a:off x="2412097" y="3431751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241CDA1-9A01-6280-A4FF-EC10D2E5AB2B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512C408-BCD8-5A1C-75D8-CC562F41771A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A2B1F07-4F7A-A970-B4AE-9594FA16B629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61E0C1D-C97B-B50B-B589-52F1F275330A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0A05A6D-7FD4-E342-2720-F7DABA821715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189B412-3D88-26FA-BD73-CD141A759E64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3F0D0E6C-E8A6-6FED-4812-0BE758106A85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3FD982-88F6-A98A-AD09-FA61D9B22A2D}"/>
                </a:ext>
              </a:extLst>
            </p:cNvPr>
            <p:cNvGrpSpPr/>
            <p:nvPr/>
          </p:nvGrpSpPr>
          <p:grpSpPr>
            <a:xfrm>
              <a:off x="2651696" y="3434354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75E4598-832E-967E-EF59-CCC7D3DD2808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11B8DC6-4654-E70F-FEA6-80AF4AA2C326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D53012A-4A4E-AC4F-6119-32EB76A730F1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5241B52-DA1F-44F8-E97C-0878ADB0AE71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AD10183-2A50-17E4-56D7-AEE3CF65D4D2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C0C9DB3-0779-9919-8F0C-36549930A30A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071A83-C071-F09D-3E1E-4F122999C16F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E927033-4610-E122-E07F-68E53BEF8912}"/>
              </a:ext>
            </a:extLst>
          </p:cNvPr>
          <p:cNvGrpSpPr/>
          <p:nvPr/>
        </p:nvGrpSpPr>
        <p:grpSpPr>
          <a:xfrm>
            <a:off x="8804908" y="5264592"/>
            <a:ext cx="2819399" cy="1276610"/>
            <a:chOff x="7067023" y="2873111"/>
            <a:chExt cx="2819399" cy="127661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20C09C9-6E3E-E685-19A2-F21D57A05BDC}"/>
                </a:ext>
              </a:extLst>
            </p:cNvPr>
            <p:cNvSpPr/>
            <p:nvPr/>
          </p:nvSpPr>
          <p:spPr>
            <a:xfrm>
              <a:off x="7067023" y="2873111"/>
              <a:ext cx="2819399" cy="34614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FF92787-16FC-7538-7760-6BD8CADB936E}"/>
                </a:ext>
              </a:extLst>
            </p:cNvPr>
            <p:cNvSpPr/>
            <p:nvPr/>
          </p:nvSpPr>
          <p:spPr>
            <a:xfrm>
              <a:off x="7219422" y="321926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6C2DCDD-AF2B-AAE7-57E6-E43B349288A0}"/>
                </a:ext>
              </a:extLst>
            </p:cNvPr>
            <p:cNvSpPr/>
            <p:nvPr/>
          </p:nvSpPr>
          <p:spPr>
            <a:xfrm>
              <a:off x="7371821" y="321925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7980D5C-CB04-7696-DF6A-053961EB789A}"/>
                </a:ext>
              </a:extLst>
            </p:cNvPr>
            <p:cNvSpPr/>
            <p:nvPr/>
          </p:nvSpPr>
          <p:spPr>
            <a:xfrm>
              <a:off x="7524220" y="321926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A7390CB-729D-ECE8-FB55-BC552B85BC7A}"/>
                </a:ext>
              </a:extLst>
            </p:cNvPr>
            <p:cNvSpPr/>
            <p:nvPr/>
          </p:nvSpPr>
          <p:spPr>
            <a:xfrm>
              <a:off x="7676619" y="3219259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58FD85C-F03F-ADE0-CD34-6F5D5AD3F509}"/>
                </a:ext>
              </a:extLst>
            </p:cNvPr>
            <p:cNvSpPr/>
            <p:nvPr/>
          </p:nvSpPr>
          <p:spPr>
            <a:xfrm>
              <a:off x="7853622" y="3213906"/>
              <a:ext cx="85090" cy="9358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922AC23-CB7F-03CF-ACA6-44C36B735827}"/>
                </a:ext>
              </a:extLst>
            </p:cNvPr>
            <p:cNvSpPr/>
            <p:nvPr/>
          </p:nvSpPr>
          <p:spPr>
            <a:xfrm>
              <a:off x="8006021" y="3213907"/>
              <a:ext cx="72117" cy="93581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58347E4-E48A-2548-9E8E-8F8A69572FDA}"/>
                </a:ext>
              </a:extLst>
            </p:cNvPr>
            <p:cNvSpPr/>
            <p:nvPr/>
          </p:nvSpPr>
          <p:spPr>
            <a:xfrm>
              <a:off x="8158419" y="3213906"/>
              <a:ext cx="82685" cy="93581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F2BF1D5-2A1F-C186-9F40-35866B6F1993}"/>
                </a:ext>
              </a:extLst>
            </p:cNvPr>
            <p:cNvSpPr/>
            <p:nvPr/>
          </p:nvSpPr>
          <p:spPr>
            <a:xfrm>
              <a:off x="8310819" y="3224615"/>
              <a:ext cx="69715" cy="9251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49600DC-266F-01E1-CDC4-CF0865385A77}"/>
                </a:ext>
              </a:extLst>
            </p:cNvPr>
            <p:cNvSpPr/>
            <p:nvPr/>
          </p:nvSpPr>
          <p:spPr>
            <a:xfrm>
              <a:off x="8490227" y="321926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434745B-2FEB-3F29-7526-5A87783F6C47}"/>
                </a:ext>
              </a:extLst>
            </p:cNvPr>
            <p:cNvSpPr/>
            <p:nvPr/>
          </p:nvSpPr>
          <p:spPr>
            <a:xfrm>
              <a:off x="8642626" y="3852764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84BBE7-B5F6-1008-8524-BE9CD29B4589}"/>
                </a:ext>
              </a:extLst>
            </p:cNvPr>
            <p:cNvSpPr/>
            <p:nvPr/>
          </p:nvSpPr>
          <p:spPr>
            <a:xfrm>
              <a:off x="8795025" y="3852765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969A8BB-A7B5-8FF9-C143-A68F03ABEE9D}"/>
                </a:ext>
              </a:extLst>
            </p:cNvPr>
            <p:cNvSpPr/>
            <p:nvPr/>
          </p:nvSpPr>
          <p:spPr>
            <a:xfrm>
              <a:off x="8947424" y="3852764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660E665-9508-B2F7-0878-BEA9479EC754}"/>
                </a:ext>
              </a:extLst>
            </p:cNvPr>
            <p:cNvSpPr/>
            <p:nvPr/>
          </p:nvSpPr>
          <p:spPr>
            <a:xfrm>
              <a:off x="9124427" y="3863473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B67019E-7208-DFF6-01D2-CF2897A738CE}"/>
                </a:ext>
              </a:extLst>
            </p:cNvPr>
            <p:cNvSpPr/>
            <p:nvPr/>
          </p:nvSpPr>
          <p:spPr>
            <a:xfrm>
              <a:off x="9276826" y="3863472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16F513E-9282-74FD-683B-652E54274E7B}"/>
                </a:ext>
              </a:extLst>
            </p:cNvPr>
            <p:cNvSpPr/>
            <p:nvPr/>
          </p:nvSpPr>
          <p:spPr>
            <a:xfrm>
              <a:off x="9429225" y="3863473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2800FD9-F985-9867-9473-71363B9B2DE9}"/>
                </a:ext>
              </a:extLst>
            </p:cNvPr>
            <p:cNvSpPr/>
            <p:nvPr/>
          </p:nvSpPr>
          <p:spPr>
            <a:xfrm>
              <a:off x="9581624" y="3863472"/>
              <a:ext cx="76200" cy="28624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5D0DCE6-545D-0C91-7668-8C6699B455E3}"/>
                </a:ext>
              </a:extLst>
            </p:cNvPr>
            <p:cNvGrpSpPr/>
            <p:nvPr/>
          </p:nvGrpSpPr>
          <p:grpSpPr>
            <a:xfrm>
              <a:off x="8636142" y="3213905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10D09683-0BB9-1E7A-BFEC-75EADC43D021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5BE78A-88A3-3843-C626-5F53FA26A81D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E2C90AC7-3B5C-FA1C-8B55-51437D52C5B7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ED8DAEE3-20A1-0BA1-3103-59D17AD34DFD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A5F776DF-F5A7-3FEF-F1DE-99375788D61D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E186F4C-766A-5A47-4BDF-6756CCA1C75F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BB827A7-95F2-5565-B84D-4156E029AF1A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C3B94D2A-9377-D093-4DDD-DE8A063FB32D}"/>
                </a:ext>
              </a:extLst>
            </p:cNvPr>
            <p:cNvGrpSpPr/>
            <p:nvPr/>
          </p:nvGrpSpPr>
          <p:grpSpPr>
            <a:xfrm>
              <a:off x="8926244" y="3219113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FD539360-94FB-BCA4-385A-E12F281B5F5C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C21A7B76-5CE1-0218-29F3-BE740F4694DA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B287A447-1D60-C340-4D91-D575AC2D227F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3CF79F8-17E6-0429-2FD2-596F39B03274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55947531-F1AA-5A3D-97BB-3184E932895B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BC012A-0173-4658-30C0-5B2F40F49EF4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E1C41DE-9709-0A9C-8C00-B473D39C538F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00D8A6C-3BEC-9F19-E597-A6F96C309FF6}"/>
                </a:ext>
              </a:extLst>
            </p:cNvPr>
            <p:cNvGrpSpPr/>
            <p:nvPr/>
          </p:nvGrpSpPr>
          <p:grpSpPr>
            <a:xfrm>
              <a:off x="9211745" y="3216511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AFC579A5-140D-DDEA-23E8-4D641DA4BA87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5C7FF66-B0DB-43F5-F025-509C7EF2E5AA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688CA04C-131A-0CE3-2705-E4D25D86EACF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30252D3-858C-55EA-3788-BB1D73BDB16F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44E4F82-785A-1439-417F-C9B5D5316DAF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89AD29E-C9AF-82E3-8A62-16523A481F87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4E06975-C402-EA40-C820-6D3914A714AC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429F420-948F-A94D-32D9-B3E2E05BF5B5}"/>
                </a:ext>
              </a:extLst>
            </p:cNvPr>
            <p:cNvGrpSpPr/>
            <p:nvPr/>
          </p:nvGrpSpPr>
          <p:grpSpPr>
            <a:xfrm>
              <a:off x="9451344" y="3219114"/>
              <a:ext cx="259686" cy="296958"/>
              <a:chOff x="8884315" y="3418291"/>
              <a:chExt cx="1021685" cy="296958"/>
            </a:xfrm>
            <a:solidFill>
              <a:srgbClr val="FFC000"/>
            </a:solidFill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F0C56B41-FF0E-3FF9-60F4-959ADAD3B8F0}"/>
                  </a:ext>
                </a:extLst>
              </p:cNvPr>
              <p:cNvSpPr/>
              <p:nvPr/>
            </p:nvSpPr>
            <p:spPr>
              <a:xfrm>
                <a:off x="8884315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AEADC704-18FD-BA86-539A-364265458888}"/>
                  </a:ext>
                </a:extLst>
              </p:cNvPr>
              <p:cNvSpPr/>
              <p:nvPr/>
            </p:nvSpPr>
            <p:spPr>
              <a:xfrm>
                <a:off x="9036714" y="3418293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C143284-76D3-49F9-7F56-B6FE8AE14749}"/>
                  </a:ext>
                </a:extLst>
              </p:cNvPr>
              <p:cNvSpPr/>
              <p:nvPr/>
            </p:nvSpPr>
            <p:spPr>
              <a:xfrm>
                <a:off x="9189113" y="3418292"/>
                <a:ext cx="76200" cy="286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E9431E78-12A8-F38E-60BA-8306492CC826}"/>
                  </a:ext>
                </a:extLst>
              </p:cNvPr>
              <p:cNvSpPr/>
              <p:nvPr/>
            </p:nvSpPr>
            <p:spPr>
              <a:xfrm>
                <a:off x="9366116" y="3418291"/>
                <a:ext cx="82676" cy="2969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09B0358C-937B-EE21-942F-3530441D2489}"/>
                  </a:ext>
                </a:extLst>
              </p:cNvPr>
              <p:cNvSpPr/>
              <p:nvPr/>
            </p:nvSpPr>
            <p:spPr>
              <a:xfrm>
                <a:off x="9518515" y="3418291"/>
                <a:ext cx="76197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944BCF4-DDAC-5F52-D85A-CA04F1AC5C9C}"/>
                  </a:ext>
                </a:extLst>
              </p:cNvPr>
              <p:cNvSpPr/>
              <p:nvPr/>
            </p:nvSpPr>
            <p:spPr>
              <a:xfrm>
                <a:off x="9670914" y="3418292"/>
                <a:ext cx="76200" cy="2969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E24AADE-37E3-CC1E-1BCC-7CFB80B90CA3}"/>
                  </a:ext>
                </a:extLst>
              </p:cNvPr>
              <p:cNvSpPr/>
              <p:nvPr/>
            </p:nvSpPr>
            <p:spPr>
              <a:xfrm>
                <a:off x="9823316" y="3418292"/>
                <a:ext cx="82684" cy="29695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F92E072-DE3A-3EC8-0D13-5358ED53C72E}"/>
                </a:ext>
              </a:extLst>
            </p:cNvPr>
            <p:cNvSpPr/>
            <p:nvPr/>
          </p:nvSpPr>
          <p:spPr>
            <a:xfrm>
              <a:off x="8615617" y="3502759"/>
              <a:ext cx="1118397" cy="3607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SRAM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9C41401-48A5-AC45-286B-5B3B4057D545}"/>
                </a:ext>
              </a:extLst>
            </p:cNvPr>
            <p:cNvSpPr/>
            <p:nvPr/>
          </p:nvSpPr>
          <p:spPr>
            <a:xfrm>
              <a:off x="7475797" y="3492051"/>
              <a:ext cx="806218" cy="36071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986A613-6AC5-F13B-A381-B25720CF82FD}"/>
                </a:ext>
              </a:extLst>
            </p:cNvPr>
            <p:cNvSpPr/>
            <p:nvPr/>
          </p:nvSpPr>
          <p:spPr>
            <a:xfrm>
              <a:off x="9787700" y="3215207"/>
              <a:ext cx="72197" cy="92785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FF997FF-C948-8BD6-C167-7229182C9C09}"/>
                </a:ext>
              </a:extLst>
            </p:cNvPr>
            <p:cNvSpPr/>
            <p:nvPr/>
          </p:nvSpPr>
          <p:spPr>
            <a:xfrm>
              <a:off x="7092166" y="3212530"/>
              <a:ext cx="76200" cy="91975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10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2F36-CDBC-DEEE-E41C-8C27DEF5A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212" y="152400"/>
            <a:ext cx="10553576" cy="483610"/>
          </a:xfrm>
        </p:spPr>
        <p:txBody>
          <a:bodyPr/>
          <a:lstStyle/>
          <a:p>
            <a:r>
              <a:rPr lang="en-US" sz="2800"/>
              <a:t>Disaggregated SRAM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23AB2-C779-B55F-4A3D-02A33D42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743" y="704106"/>
            <a:ext cx="10833111" cy="3536265"/>
          </a:xfrm>
        </p:spPr>
        <p:txBody>
          <a:bodyPr/>
          <a:lstStyle/>
          <a:p>
            <a:pPr marL="231775" indent="-223838"/>
            <a:r>
              <a:rPr lang="en-US" sz="1600"/>
              <a:t>256MB System Level Cache organization</a:t>
            </a:r>
          </a:p>
          <a:p>
            <a:pPr marL="517525" lvl="1" indent="-285750">
              <a:buNone/>
            </a:pPr>
            <a:r>
              <a:rPr lang="en-US" sz="1600" i="1" u="sng"/>
              <a:t>8MB channel: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32 banks in 8 bank groups, 256KB/bank</a:t>
            </a:r>
            <a:br>
              <a:rPr lang="en-US" sz="1600"/>
            </a:br>
            <a:r>
              <a:rPr lang="en-US" sz="1600"/>
              <a:t>64B ECC Full Duplex DQ @ 1.6MT/s, 0.2pJ/b</a:t>
            </a:r>
            <a:br>
              <a:rPr lang="en-US" sz="1600"/>
            </a:br>
            <a:r>
              <a:rPr lang="en-US" sz="1600"/>
              <a:t>102 MB/s for read/write @ 3ns latency</a:t>
            </a:r>
          </a:p>
          <a:p>
            <a:pPr marL="231775" lvl="1" indent="0">
              <a:buNone/>
            </a:pPr>
            <a:r>
              <a:rPr lang="en-US" sz="1600" i="1" u="sng"/>
              <a:t>32 channels</a:t>
            </a:r>
            <a:r>
              <a:rPr lang="en-US" sz="1600"/>
              <a:t> deliver max BW 6.6TB/s @ 10~11W</a:t>
            </a:r>
          </a:p>
          <a:p>
            <a:pPr marL="231775" lvl="1" indent="0">
              <a:buNone/>
            </a:pPr>
            <a:r>
              <a:rPr lang="en-US" sz="1600" i="1" u="sng"/>
              <a:t>"Electric Pond"</a:t>
            </a:r>
            <a:r>
              <a:rPr lang="en-US" sz="1600"/>
              <a:t>: 2MB channel in FO-3D package for SV</a:t>
            </a:r>
          </a:p>
          <a:p>
            <a:pPr marL="231775" indent="-223838"/>
            <a:r>
              <a:rPr lang="en-US" sz="1600"/>
              <a:t>Choices of technology and die capacity </a:t>
            </a:r>
          </a:p>
          <a:p>
            <a:pPr marL="517525" lvl="1" indent="-285750"/>
            <a:r>
              <a:rPr lang="en-US" sz="1600"/>
              <a:t>64MB/die yields the best cost due to yield</a:t>
            </a:r>
          </a:p>
          <a:p>
            <a:pPr marL="32744" indent="-285750"/>
            <a:r>
              <a:rPr lang="en-US" sz="1600" err="1"/>
              <a:t>Emb</a:t>
            </a:r>
            <a:r>
              <a:rPr lang="en-US" sz="1600"/>
              <a:t>. SRAM is estimated &lt; 3˚C (∆T) higher than top die</a:t>
            </a:r>
          </a:p>
          <a:p>
            <a:pPr marL="517525" lvl="1" indent="-285750"/>
            <a:r>
              <a:rPr lang="en-US" sz="1600"/>
              <a:t>Feasibility in reducing ∆T with 25µm-Pitch bump/underfill optimization and “thermal chimney” design / TFM development</a:t>
            </a:r>
          </a:p>
          <a:p>
            <a:pPr marL="517525" lvl="1" indent="-285750"/>
            <a:r>
              <a:rPr lang="en-US" sz="1600"/>
              <a:t>Early Engagement between suppliers and design team to achieve STCO before design start</a:t>
            </a:r>
          </a:p>
          <a:p>
            <a:pPr marL="517525" lvl="1" indent="-285750"/>
            <a:endParaRPr lang="en-US" sz="16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1EE7F0-1D9F-D0F4-C649-6CC0CAF39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613505"/>
              </p:ext>
            </p:extLst>
          </p:nvPr>
        </p:nvGraphicFramePr>
        <p:xfrm>
          <a:off x="6447149" y="800809"/>
          <a:ext cx="5090706" cy="235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926519550"/>
                    </a:ext>
                  </a:extLst>
                </a:gridCol>
                <a:gridCol w="1036502">
                  <a:extLst>
                    <a:ext uri="{9D8B030D-6E8A-4147-A177-3AD203B41FA5}">
                      <a16:colId xmlns:a16="http://schemas.microsoft.com/office/drawing/2014/main" val="2431574524"/>
                    </a:ext>
                  </a:extLst>
                </a:gridCol>
                <a:gridCol w="1036502">
                  <a:extLst>
                    <a:ext uri="{9D8B030D-6E8A-4147-A177-3AD203B41FA5}">
                      <a16:colId xmlns:a16="http://schemas.microsoft.com/office/drawing/2014/main" val="4252983604"/>
                    </a:ext>
                  </a:extLst>
                </a:gridCol>
                <a:gridCol w="1036502">
                  <a:extLst>
                    <a:ext uri="{9D8B030D-6E8A-4147-A177-3AD203B41FA5}">
                      <a16:colId xmlns:a16="http://schemas.microsoft.com/office/drawing/2014/main" val="3200380894"/>
                    </a:ext>
                  </a:extLst>
                </a:gridCol>
              </a:tblGrid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256MB SRAM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SF4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N4P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707422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Density [MB/mm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2.16</a:t>
                      </a:r>
                    </a:p>
                  </a:txBody>
                  <a:tcPr marL="7481" marR="7481" marT="74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2.57</a:t>
                      </a:r>
                    </a:p>
                  </a:txBody>
                  <a:tcPr marL="7481" marR="7481" marT="74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2.77</a:t>
                      </a:r>
                    </a:p>
                  </a:txBody>
                  <a:tcPr marL="7481" marR="7481" marT="7481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87298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Footprint [mm</a:t>
                      </a:r>
                      <a:r>
                        <a:rPr lang="en-US" sz="1600" b="1" baseline="30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baseline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]</a:t>
                      </a:r>
                    </a:p>
                  </a:txBody>
                  <a:tcPr anchor="ctr"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marL="7481" marR="7481" marT="7481" marB="0" anchor="ctr"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7481" marR="7481" marT="7481" marB="0" anchor="ctr"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</a:t>
                      </a:r>
                    </a:p>
                  </a:txBody>
                  <a:tcPr marL="7481" marR="7481" marT="7481" marB="0" anchor="ctr"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251114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4x   64MB/die</a:t>
                      </a:r>
                    </a:p>
                  </a:txBody>
                  <a:tcPr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$19.79</a:t>
                      </a:r>
                    </a:p>
                  </a:txBody>
                  <a:tcPr marL="7481" marR="7481" marT="7481" marB="0"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$20.27</a:t>
                      </a:r>
                    </a:p>
                  </a:txBody>
                  <a:tcPr marL="7481" marR="7481" marT="7481" marB="0"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$21.65</a:t>
                      </a:r>
                    </a:p>
                  </a:txBody>
                  <a:tcPr marL="7481" marR="7481" marT="7481" marB="0" anchor="ctr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10627448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2x 128MB/die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$20.85</a:t>
                      </a: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$21.89</a:t>
                      </a: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$22.75</a:t>
                      </a:r>
                    </a:p>
                  </a:txBody>
                  <a:tcPr marL="7481" marR="7481" marT="7481" marB="0" anchor="ctr"/>
                </a:tc>
                <a:extLst>
                  <a:ext uri="{0D108BD9-81ED-4DB2-BD59-A6C34878D82A}">
                    <a16:rowId xmlns:a16="http://schemas.microsoft.com/office/drawing/2014/main" val="4160126551"/>
                  </a:ext>
                </a:extLst>
              </a:tr>
              <a:tr h="392875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1x 256MB/die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$23.54</a:t>
                      </a: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$25.30</a:t>
                      </a:r>
                    </a:p>
                  </a:txBody>
                  <a:tcPr marL="7481" marR="7481" marT="74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$25.35</a:t>
                      </a:r>
                    </a:p>
                  </a:txBody>
                  <a:tcPr marL="7481" marR="7481" marT="7481" marB="0" anchor="ctr"/>
                </a:tc>
                <a:extLst>
                  <a:ext uri="{0D108BD9-81ED-4DB2-BD59-A6C34878D82A}">
                    <a16:rowId xmlns:a16="http://schemas.microsoft.com/office/drawing/2014/main" val="22266344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F0FB42ED-C409-3FF3-3765-F92229F2DB1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46858188"/>
                  </p:ext>
                </p:extLst>
              </p:nvPr>
            </p:nvGraphicFramePr>
            <p:xfrm>
              <a:off x="899468" y="4070195"/>
              <a:ext cx="2109577" cy="2326102"/>
            </p:xfrm>
            <a:graphic>
              <a:graphicData uri="http://schemas.microsoft.com/office/powerpoint/2016/slidezoom">
                <pslz:sldZm>
                  <pslz:sldZmObj sldId="2147328823" cId="384972553">
                    <pslz:zmPr id="{D0B137C7-22DA-4961-BB60-B28D1953D9C8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09577" cy="2326102"/>
                        </a:xfrm>
                        <a:prstGeom prst="rect">
                          <a:avLst/>
                        </a:prstGeom>
                        <a:ln w="3175">
                          <a:solidFill>
                            <a:srgbClr val="7030A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F0FB42ED-C409-3FF3-3765-F92229F2DB1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468" y="4070195"/>
                <a:ext cx="2109577" cy="2326102"/>
              </a:xfrm>
              <a:prstGeom prst="rect">
                <a:avLst/>
              </a:prstGeom>
              <a:ln w="3175">
                <a:solidFill>
                  <a:srgbClr val="7030A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Slide Zoom 11">
                <a:extLst>
                  <a:ext uri="{FF2B5EF4-FFF2-40B4-BE49-F238E27FC236}">
                    <a16:creationId xmlns:a16="http://schemas.microsoft.com/office/drawing/2014/main" id="{5754A5A4-39F0-5854-E6CE-83795116EB7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5321888"/>
                  </p:ext>
                </p:extLst>
              </p:nvPr>
            </p:nvGraphicFramePr>
            <p:xfrm>
              <a:off x="6934960" y="4070195"/>
              <a:ext cx="4607948" cy="2447662"/>
            </p:xfrm>
            <a:graphic>
              <a:graphicData uri="http://schemas.microsoft.com/office/powerpoint/2016/slidezoom">
                <pslz:sldZm>
                  <pslz:sldZmObj sldId="2147328825" cId="3032382252">
                    <pslz:zmPr id="{5435B755-7608-4A0F-BE9A-0FFA272CEDDF}" returnToParent="0" imageType="cover" transitionDur="1000">
                      <p166:blipFill xmlns:p166="http://schemas.microsoft.com/office/powerpoint/2016/6/main"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607948" cy="2447662"/>
                        </a:xfrm>
                        <a:prstGeom prst="rect">
                          <a:avLst/>
                        </a:prstGeom>
                        <a:ln w="3175">
                          <a:solidFill>
                            <a:srgbClr val="7030A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Slide Zoom 11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754A5A4-39F0-5854-E6CE-83795116EB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34960" y="4070195"/>
                <a:ext cx="4607948" cy="2447662"/>
              </a:xfrm>
              <a:prstGeom prst="rect">
                <a:avLst/>
              </a:prstGeom>
              <a:ln w="3175">
                <a:solidFill>
                  <a:srgbClr val="7030A0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4106770D-FF0D-199D-843B-2A577666472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9491639"/>
                  </p:ext>
                </p:extLst>
              </p:nvPr>
            </p:nvGraphicFramePr>
            <p:xfrm>
              <a:off x="3392366" y="4070195"/>
              <a:ext cx="3248481" cy="2447662"/>
            </p:xfrm>
            <a:graphic>
              <a:graphicData uri="http://schemas.microsoft.com/office/powerpoint/2016/slidezoom">
                <pslz:sldZm>
                  <pslz:sldZmObj sldId="2147328798" cId="4035920818">
                    <pslz:zmPr id="{6158C82E-7A2B-4722-8211-CE72BE788459}" returnToParent="0" imageType="cover" transitionDur="1000">
                      <p166:blipFill xmlns:p166="http://schemas.microsoft.com/office/powerpoint/2016/6/main"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248481" cy="2447662"/>
                        </a:xfrm>
                        <a:prstGeom prst="rect">
                          <a:avLst/>
                        </a:prstGeom>
                        <a:ln w="3175">
                          <a:solidFill>
                            <a:srgbClr val="7030A0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4106770D-FF0D-199D-843B-2A577666472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92366" y="4070195"/>
                <a:ext cx="3248481" cy="2447662"/>
              </a:xfrm>
              <a:prstGeom prst="rect">
                <a:avLst/>
              </a:prstGeom>
              <a:ln w="3175">
                <a:solidFill>
                  <a:srgbClr val="7030A0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489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0FDE97C5-5869-03F1-A4B7-B6580073D974}"/>
              </a:ext>
            </a:extLst>
          </p:cNvPr>
          <p:cNvGrpSpPr/>
          <p:nvPr/>
        </p:nvGrpSpPr>
        <p:grpSpPr>
          <a:xfrm rot="16200000">
            <a:off x="1918126" y="337410"/>
            <a:ext cx="2985302" cy="5306581"/>
            <a:chOff x="7721555" y="979918"/>
            <a:chExt cx="2985302" cy="530658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F3AA52A-0DFD-0103-8F91-A60F8F647880}"/>
                </a:ext>
              </a:extLst>
            </p:cNvPr>
            <p:cNvGrpSpPr/>
            <p:nvPr/>
          </p:nvGrpSpPr>
          <p:grpSpPr>
            <a:xfrm>
              <a:off x="7804303" y="1056289"/>
              <a:ext cx="2850726" cy="5141599"/>
              <a:chOff x="7804303" y="1056289"/>
              <a:chExt cx="2850726" cy="514159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28B569-953E-9D5F-C0D6-5C0DA4199B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12483" y="1056289"/>
                <a:ext cx="1828800" cy="3200400"/>
              </a:xfrm>
              <a:prstGeom prst="rect">
                <a:avLst/>
              </a:prstGeom>
              <a:solidFill>
                <a:srgbClr val="92D05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lIns="0" rtlCol="0" anchor="ctr"/>
              <a:lstStyle/>
              <a:p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Discrete 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CPU-PX                            DTC 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   not 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                            shown)</a:t>
                </a:r>
              </a:p>
              <a:p>
                <a:pPr algn="ctr"/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endPara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8B4C9CF-43CD-3809-409A-1CA345EA6B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77589" y="4277648"/>
                <a:ext cx="2377440" cy="1920240"/>
              </a:xfrm>
              <a:prstGeom prst="rect">
                <a:avLst/>
              </a:prstGeom>
              <a:solidFill>
                <a:srgbClr val="C00000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87E1E5E-59B9-F9F0-8A53-85FE52F2437C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7347103" y="2832026"/>
                <a:ext cx="1874519" cy="960120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PCD-PX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(HBI DTC </a:t>
                </a:r>
                <a:b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not shown)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6485111-828C-1BBB-A605-BDC904E370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455044" y="4188107"/>
                <a:ext cx="548022" cy="303439"/>
              </a:xfrm>
              <a:prstGeom prst="rect">
                <a:avLst/>
              </a:prstGeom>
              <a:solidFill>
                <a:schemeClr val="tx1">
                  <a:alpha val="6705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Bridge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D596EC-66DC-0EE7-E406-75EF63EAA2EC}"/>
                  </a:ext>
                </a:extLst>
              </p:cNvPr>
              <p:cNvSpPr>
                <a:spLocks/>
              </p:cNvSpPr>
              <p:nvPr/>
            </p:nvSpPr>
            <p:spPr>
              <a:xfrm rot="16200000" flipV="1">
                <a:off x="8515040" y="3742634"/>
                <a:ext cx="548022" cy="303439"/>
              </a:xfrm>
              <a:prstGeom prst="rect">
                <a:avLst/>
              </a:prstGeom>
              <a:solidFill>
                <a:schemeClr val="tx1">
                  <a:alpha val="67059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Bridge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D334F76-B15F-2828-C521-9CF764BA5F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58864" y="2577662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Emb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64MB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3C041D7-72F7-5813-2E06-15B71B8D1E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42087" y="2579557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Emb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64MB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6283AE7-C3C4-D64E-1DEB-B53EFD940D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61240" y="1132437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Emb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64MB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94BFC92-323F-1472-F1CF-FF586FD17A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42087" y="1132437"/>
                <a:ext cx="886968" cy="996696"/>
              </a:xfrm>
              <a:prstGeom prst="rect">
                <a:avLst/>
              </a:prstGeom>
              <a:solidFill>
                <a:srgbClr val="7030A0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Emb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b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64MB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F290D4-826C-213C-23EB-64A4F0FA081C}"/>
                </a:ext>
              </a:extLst>
            </p:cNvPr>
            <p:cNvSpPr/>
            <p:nvPr/>
          </p:nvSpPr>
          <p:spPr>
            <a:xfrm>
              <a:off x="7721555" y="979918"/>
              <a:ext cx="2985302" cy="5306581"/>
            </a:xfrm>
            <a:prstGeom prst="rect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A9ABD8-FB99-1127-B34B-B8C0BDFF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42" y="208245"/>
            <a:ext cx="6131072" cy="952499"/>
          </a:xfrm>
        </p:spPr>
        <p:txBody>
          <a:bodyPr/>
          <a:lstStyle/>
          <a:p>
            <a:r>
              <a:rPr lang="en-US" sz="2800"/>
              <a:t>2.3D BT</a:t>
            </a:r>
            <a:r>
              <a:rPr lang="en-US" sz="2800" baseline="30000"/>
              <a:t>2</a:t>
            </a:r>
            <a:r>
              <a:rPr lang="en-US" sz="2800"/>
              <a:t> Chip-Last Mockup Flow </a:t>
            </a:r>
            <a:br>
              <a:rPr lang="en-US" sz="2800"/>
            </a:br>
            <a:r>
              <a:rPr lang="en-US" sz="2800"/>
              <a:t>(SPIL/FO-3D, TSMC/InFO-3D)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E85889-9751-D8F6-6744-F2154714F865}"/>
              </a:ext>
            </a:extLst>
          </p:cNvPr>
          <p:cNvCxnSpPr>
            <a:cxnSpLocks/>
          </p:cNvCxnSpPr>
          <p:nvPr/>
        </p:nvCxnSpPr>
        <p:spPr>
          <a:xfrm>
            <a:off x="696698" y="2300459"/>
            <a:ext cx="539496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5BE863-6E4C-FC6D-2C7A-56A4819E7B66}"/>
              </a:ext>
            </a:extLst>
          </p:cNvPr>
          <p:cNvSpPr txBox="1"/>
          <p:nvPr/>
        </p:nvSpPr>
        <p:spPr>
          <a:xfrm>
            <a:off x="472181" y="2157659"/>
            <a:ext cx="28886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669" name="TextBox 668">
            <a:extLst>
              <a:ext uri="{FF2B5EF4-FFF2-40B4-BE49-F238E27FC236}">
                <a16:creationId xmlns:a16="http://schemas.microsoft.com/office/drawing/2014/main" id="{B47ABD81-B8FD-3328-FBFC-E66960934517}"/>
              </a:ext>
            </a:extLst>
          </p:cNvPr>
          <p:cNvSpPr txBox="1"/>
          <p:nvPr/>
        </p:nvSpPr>
        <p:spPr>
          <a:xfrm>
            <a:off x="6055824" y="2157659"/>
            <a:ext cx="333746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A’</a:t>
            </a:r>
          </a:p>
        </p:txBody>
      </p:sp>
      <p:sp>
        <p:nvSpPr>
          <p:cNvPr id="773" name="Oval 772">
            <a:extLst>
              <a:ext uri="{FF2B5EF4-FFF2-40B4-BE49-F238E27FC236}">
                <a16:creationId xmlns:a16="http://schemas.microsoft.com/office/drawing/2014/main" id="{F1B2799B-4F69-4E62-AA25-7A368792334B}"/>
              </a:ext>
            </a:extLst>
          </p:cNvPr>
          <p:cNvSpPr>
            <a:spLocks noChangeAspect="1"/>
          </p:cNvSpPr>
          <p:nvPr/>
        </p:nvSpPr>
        <p:spPr>
          <a:xfrm>
            <a:off x="1000722" y="1917285"/>
            <a:ext cx="201545" cy="2015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774" name="Oval 773">
            <a:extLst>
              <a:ext uri="{FF2B5EF4-FFF2-40B4-BE49-F238E27FC236}">
                <a16:creationId xmlns:a16="http://schemas.microsoft.com/office/drawing/2014/main" id="{BD9A41ED-99FF-1D13-D3D7-BF4FC43BDAAB}"/>
              </a:ext>
            </a:extLst>
          </p:cNvPr>
          <p:cNvSpPr>
            <a:spLocks noChangeAspect="1"/>
          </p:cNvSpPr>
          <p:nvPr/>
        </p:nvSpPr>
        <p:spPr>
          <a:xfrm rot="16200000">
            <a:off x="4018218" y="2773331"/>
            <a:ext cx="201545" cy="2015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3</a:t>
            </a:r>
          </a:p>
        </p:txBody>
      </p:sp>
      <p:sp>
        <p:nvSpPr>
          <p:cNvPr id="775" name="Oval 774">
            <a:extLst>
              <a:ext uri="{FF2B5EF4-FFF2-40B4-BE49-F238E27FC236}">
                <a16:creationId xmlns:a16="http://schemas.microsoft.com/office/drawing/2014/main" id="{E083551C-922D-ED6F-6D2A-37C1CF929BC3}"/>
              </a:ext>
            </a:extLst>
          </p:cNvPr>
          <p:cNvSpPr>
            <a:spLocks noChangeAspect="1"/>
          </p:cNvSpPr>
          <p:nvPr/>
        </p:nvSpPr>
        <p:spPr>
          <a:xfrm>
            <a:off x="3174321" y="3311601"/>
            <a:ext cx="201545" cy="2015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3</a:t>
            </a:r>
          </a:p>
        </p:txBody>
      </p:sp>
      <p:sp>
        <p:nvSpPr>
          <p:cNvPr id="789" name="Oval 788">
            <a:extLst>
              <a:ext uri="{FF2B5EF4-FFF2-40B4-BE49-F238E27FC236}">
                <a16:creationId xmlns:a16="http://schemas.microsoft.com/office/drawing/2014/main" id="{9C1E9BC0-FB1F-D6CA-C893-AE8F9F888961}"/>
              </a:ext>
            </a:extLst>
          </p:cNvPr>
          <p:cNvSpPr>
            <a:spLocks noChangeAspect="1"/>
          </p:cNvSpPr>
          <p:nvPr/>
        </p:nvSpPr>
        <p:spPr>
          <a:xfrm>
            <a:off x="2009182" y="2505339"/>
            <a:ext cx="201545" cy="20154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4</a:t>
            </a:r>
          </a:p>
        </p:txBody>
      </p:sp>
      <p:sp>
        <p:nvSpPr>
          <p:cNvPr id="790" name="Oval 789">
            <a:extLst>
              <a:ext uri="{FF2B5EF4-FFF2-40B4-BE49-F238E27FC236}">
                <a16:creationId xmlns:a16="http://schemas.microsoft.com/office/drawing/2014/main" id="{E9FBC1BA-E818-2129-A658-4F1E2CE6D559}"/>
              </a:ext>
            </a:extLst>
          </p:cNvPr>
          <p:cNvSpPr>
            <a:spLocks noChangeAspect="1"/>
          </p:cNvSpPr>
          <p:nvPr/>
        </p:nvSpPr>
        <p:spPr>
          <a:xfrm>
            <a:off x="4903689" y="3054115"/>
            <a:ext cx="201545" cy="2015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5</a:t>
            </a:r>
          </a:p>
        </p:txBody>
      </p:sp>
      <p:sp>
        <p:nvSpPr>
          <p:cNvPr id="791" name="Oval 790">
            <a:extLst>
              <a:ext uri="{FF2B5EF4-FFF2-40B4-BE49-F238E27FC236}">
                <a16:creationId xmlns:a16="http://schemas.microsoft.com/office/drawing/2014/main" id="{8875DD9F-235D-1643-8CA4-C026191BBE80}"/>
              </a:ext>
            </a:extLst>
          </p:cNvPr>
          <p:cNvSpPr>
            <a:spLocks noChangeAspect="1"/>
          </p:cNvSpPr>
          <p:nvPr/>
        </p:nvSpPr>
        <p:spPr>
          <a:xfrm>
            <a:off x="2589215" y="3530170"/>
            <a:ext cx="201545" cy="2015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6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C2E4825-0B1C-B31E-D05B-153CCBE94423}"/>
              </a:ext>
            </a:extLst>
          </p:cNvPr>
          <p:cNvSpPr>
            <a:spLocks noChangeAspect="1"/>
          </p:cNvSpPr>
          <p:nvPr/>
        </p:nvSpPr>
        <p:spPr>
          <a:xfrm>
            <a:off x="990900" y="2801442"/>
            <a:ext cx="201545" cy="2015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9559B42-02FD-38E0-F0CC-0CAD8113E954}"/>
              </a:ext>
            </a:extLst>
          </p:cNvPr>
          <p:cNvSpPr>
            <a:spLocks noChangeAspect="1"/>
          </p:cNvSpPr>
          <p:nvPr/>
        </p:nvSpPr>
        <p:spPr>
          <a:xfrm>
            <a:off x="2444685" y="1900484"/>
            <a:ext cx="201545" cy="2015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98A65DF-DC4F-8E95-1D59-076C8676E662}"/>
              </a:ext>
            </a:extLst>
          </p:cNvPr>
          <p:cNvSpPr>
            <a:spLocks noChangeAspect="1"/>
          </p:cNvSpPr>
          <p:nvPr/>
        </p:nvSpPr>
        <p:spPr>
          <a:xfrm>
            <a:off x="2440252" y="2806815"/>
            <a:ext cx="201545" cy="20154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2</a:t>
            </a:r>
          </a:p>
        </p:txBody>
      </p:sp>
      <p:sp>
        <p:nvSpPr>
          <p:cNvPr id="678" name="Oval 677">
            <a:extLst>
              <a:ext uri="{FF2B5EF4-FFF2-40B4-BE49-F238E27FC236}">
                <a16:creationId xmlns:a16="http://schemas.microsoft.com/office/drawing/2014/main" id="{B3B105D7-819C-5592-5482-53D96D6CC0A7}"/>
              </a:ext>
            </a:extLst>
          </p:cNvPr>
          <p:cNvSpPr>
            <a:spLocks noChangeAspect="1"/>
          </p:cNvSpPr>
          <p:nvPr/>
        </p:nvSpPr>
        <p:spPr>
          <a:xfrm>
            <a:off x="3504483" y="1900484"/>
            <a:ext cx="201168" cy="201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679" name="Oval 678">
            <a:extLst>
              <a:ext uri="{FF2B5EF4-FFF2-40B4-BE49-F238E27FC236}">
                <a16:creationId xmlns:a16="http://schemas.microsoft.com/office/drawing/2014/main" id="{F13F0427-5C80-B2B4-4CD0-0357FB434C75}"/>
              </a:ext>
            </a:extLst>
          </p:cNvPr>
          <p:cNvSpPr>
            <a:spLocks noChangeAspect="1"/>
          </p:cNvSpPr>
          <p:nvPr/>
        </p:nvSpPr>
        <p:spPr>
          <a:xfrm>
            <a:off x="2005261" y="1917018"/>
            <a:ext cx="201168" cy="201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1</a:t>
            </a:r>
          </a:p>
        </p:txBody>
      </p:sp>
      <p:sp>
        <p:nvSpPr>
          <p:cNvPr id="680" name="Oval 679">
            <a:extLst>
              <a:ext uri="{FF2B5EF4-FFF2-40B4-BE49-F238E27FC236}">
                <a16:creationId xmlns:a16="http://schemas.microsoft.com/office/drawing/2014/main" id="{F24A35FE-DCC0-9057-06C8-15E9B2F60814}"/>
              </a:ext>
            </a:extLst>
          </p:cNvPr>
          <p:cNvSpPr>
            <a:spLocks noChangeAspect="1"/>
          </p:cNvSpPr>
          <p:nvPr/>
        </p:nvSpPr>
        <p:spPr>
          <a:xfrm>
            <a:off x="2477265" y="4019447"/>
            <a:ext cx="201168" cy="201168"/>
          </a:xfrm>
          <a:prstGeom prst="ellipse">
            <a:avLst/>
          </a:prstGeom>
          <a:solidFill>
            <a:srgbClr val="FC64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7</a:t>
            </a:r>
          </a:p>
        </p:txBody>
      </p:sp>
      <p:grpSp>
        <p:nvGrpSpPr>
          <p:cNvPr id="976" name="Group 975">
            <a:extLst>
              <a:ext uri="{FF2B5EF4-FFF2-40B4-BE49-F238E27FC236}">
                <a16:creationId xmlns:a16="http://schemas.microsoft.com/office/drawing/2014/main" id="{6EB8BF27-46B5-EFF1-89FB-4958C040B285}"/>
              </a:ext>
            </a:extLst>
          </p:cNvPr>
          <p:cNvGrpSpPr/>
          <p:nvPr/>
        </p:nvGrpSpPr>
        <p:grpSpPr>
          <a:xfrm>
            <a:off x="461036" y="4926228"/>
            <a:ext cx="5917389" cy="1398901"/>
            <a:chOff x="130098" y="4926228"/>
            <a:chExt cx="5917389" cy="1398901"/>
          </a:xfrm>
        </p:grpSpPr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6AAA2546-F307-DC85-66F0-3D30F0602AD1}"/>
                </a:ext>
              </a:extLst>
            </p:cNvPr>
            <p:cNvGrpSpPr/>
            <p:nvPr/>
          </p:nvGrpSpPr>
          <p:grpSpPr>
            <a:xfrm>
              <a:off x="2366912" y="6020529"/>
              <a:ext cx="181191" cy="303276"/>
              <a:chOff x="7274609" y="5706308"/>
              <a:chExt cx="192991" cy="303276"/>
            </a:xfrm>
          </p:grpSpPr>
          <p:sp>
            <p:nvSpPr>
              <p:cNvPr id="434" name="Oval 433">
                <a:extLst>
                  <a:ext uri="{FF2B5EF4-FFF2-40B4-BE49-F238E27FC236}">
                    <a16:creationId xmlns:a16="http://schemas.microsoft.com/office/drawing/2014/main" id="{2B104212-AED3-BC83-FCE9-E0A20B195F6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35" name="Group 434">
                <a:extLst>
                  <a:ext uri="{FF2B5EF4-FFF2-40B4-BE49-F238E27FC236}">
                    <a16:creationId xmlns:a16="http://schemas.microsoft.com/office/drawing/2014/main" id="{124580EE-0D1F-B932-AF24-4C7AFD13DED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37" name="Oval 436">
                  <a:extLst>
                    <a:ext uri="{FF2B5EF4-FFF2-40B4-BE49-F238E27FC236}">
                      <a16:creationId xmlns:a16="http://schemas.microsoft.com/office/drawing/2014/main" id="{E64BA368-9EFB-9115-0689-725EEE04952D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2A980153-3AB6-918A-D301-1D6DE623AF6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6" name="Rounded Rectangle 435">
                <a:extLst>
                  <a:ext uri="{FF2B5EF4-FFF2-40B4-BE49-F238E27FC236}">
                    <a16:creationId xmlns:a16="http://schemas.microsoft.com/office/drawing/2014/main" id="{6CF9F535-B448-EF23-95BC-E5FA84864BDD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C398377A-8F75-B50B-8D14-189AF95C1772}"/>
                </a:ext>
              </a:extLst>
            </p:cNvPr>
            <p:cNvGrpSpPr/>
            <p:nvPr/>
          </p:nvGrpSpPr>
          <p:grpSpPr>
            <a:xfrm>
              <a:off x="2194684" y="6012829"/>
              <a:ext cx="181191" cy="303276"/>
              <a:chOff x="7274609" y="5706308"/>
              <a:chExt cx="192991" cy="303276"/>
            </a:xfrm>
          </p:grpSpPr>
          <p:sp>
            <p:nvSpPr>
              <p:cNvPr id="452" name="Oval 451">
                <a:extLst>
                  <a:ext uri="{FF2B5EF4-FFF2-40B4-BE49-F238E27FC236}">
                    <a16:creationId xmlns:a16="http://schemas.microsoft.com/office/drawing/2014/main" id="{A16AA3F4-C721-0D4C-2E82-F17D350E9F93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3" name="Group 452">
                <a:extLst>
                  <a:ext uri="{FF2B5EF4-FFF2-40B4-BE49-F238E27FC236}">
                    <a16:creationId xmlns:a16="http://schemas.microsoft.com/office/drawing/2014/main" id="{AA660EFD-6452-38F1-01C1-B95B1D02997A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55" name="Oval 454">
                  <a:extLst>
                    <a:ext uri="{FF2B5EF4-FFF2-40B4-BE49-F238E27FC236}">
                      <a16:creationId xmlns:a16="http://schemas.microsoft.com/office/drawing/2014/main" id="{FC3CE5AC-78C1-E62B-F06D-A6039460FC8B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05AEDE9A-A08C-1C9D-51E6-34F8A48F977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4" name="Rounded Rectangle 453">
                <a:extLst>
                  <a:ext uri="{FF2B5EF4-FFF2-40B4-BE49-F238E27FC236}">
                    <a16:creationId xmlns:a16="http://schemas.microsoft.com/office/drawing/2014/main" id="{DC84D091-D747-0C06-E32B-1B5FC13228AE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9" name="Group 468">
              <a:extLst>
                <a:ext uri="{FF2B5EF4-FFF2-40B4-BE49-F238E27FC236}">
                  <a16:creationId xmlns:a16="http://schemas.microsoft.com/office/drawing/2014/main" id="{8BB97669-AC62-3997-7973-8A32CFBADE07}"/>
                </a:ext>
              </a:extLst>
            </p:cNvPr>
            <p:cNvGrpSpPr/>
            <p:nvPr/>
          </p:nvGrpSpPr>
          <p:grpSpPr>
            <a:xfrm>
              <a:off x="1993816" y="6017815"/>
              <a:ext cx="181191" cy="303276"/>
              <a:chOff x="7274609" y="5706308"/>
              <a:chExt cx="192991" cy="303276"/>
            </a:xfrm>
          </p:grpSpPr>
          <p:sp>
            <p:nvSpPr>
              <p:cNvPr id="470" name="Oval 469">
                <a:extLst>
                  <a:ext uri="{FF2B5EF4-FFF2-40B4-BE49-F238E27FC236}">
                    <a16:creationId xmlns:a16="http://schemas.microsoft.com/office/drawing/2014/main" id="{F6F51D46-8CEA-1C40-3841-CDD825005BF6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1C678358-D2D6-5DCA-42F5-757ED9943660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73" name="Oval 472">
                  <a:extLst>
                    <a:ext uri="{FF2B5EF4-FFF2-40B4-BE49-F238E27FC236}">
                      <a16:creationId xmlns:a16="http://schemas.microsoft.com/office/drawing/2014/main" id="{821C05BC-6CF7-4405-791D-F5632AC556D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>
                  <a:extLst>
                    <a:ext uri="{FF2B5EF4-FFF2-40B4-BE49-F238E27FC236}">
                      <a16:creationId xmlns:a16="http://schemas.microsoft.com/office/drawing/2014/main" id="{A32E3020-7492-104B-C294-8DB7A71C43D2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72" name="Rounded Rectangle 471">
                <a:extLst>
                  <a:ext uri="{FF2B5EF4-FFF2-40B4-BE49-F238E27FC236}">
                    <a16:creationId xmlns:a16="http://schemas.microsoft.com/office/drawing/2014/main" id="{E80B7FBD-36DC-B80A-FE8A-1CC0DD032C1B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143E516E-87F1-B53F-6E30-F58ECDD36248}"/>
                </a:ext>
              </a:extLst>
            </p:cNvPr>
            <p:cNvGrpSpPr/>
            <p:nvPr/>
          </p:nvGrpSpPr>
          <p:grpSpPr>
            <a:xfrm>
              <a:off x="1020717" y="6016919"/>
              <a:ext cx="181191" cy="303276"/>
              <a:chOff x="7274609" y="5706308"/>
              <a:chExt cx="192991" cy="303276"/>
            </a:xfrm>
          </p:grpSpPr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1C0E501B-1B84-797B-EA13-7B329A6B486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2" name="Group 241">
                <a:extLst>
                  <a:ext uri="{FF2B5EF4-FFF2-40B4-BE49-F238E27FC236}">
                    <a16:creationId xmlns:a16="http://schemas.microsoft.com/office/drawing/2014/main" id="{BDCF480F-668C-EA7D-7A00-F0B48C7EDDC2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44" name="Oval 243">
                  <a:extLst>
                    <a:ext uri="{FF2B5EF4-FFF2-40B4-BE49-F238E27FC236}">
                      <a16:creationId xmlns:a16="http://schemas.microsoft.com/office/drawing/2014/main" id="{E1E9CFD9-AFAE-8BD5-64B8-E23D3EEABDE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D4AC2D32-2ED8-89AF-1FBB-EE6FF5AC073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3" name="Rounded Rectangle 242">
                <a:extLst>
                  <a:ext uri="{FF2B5EF4-FFF2-40B4-BE49-F238E27FC236}">
                    <a16:creationId xmlns:a16="http://schemas.microsoft.com/office/drawing/2014/main" id="{7121387E-1541-E5F8-903E-F42481D4BF59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DAB1072C-63F3-CB21-3C57-98CE542E9D9B}"/>
                </a:ext>
              </a:extLst>
            </p:cNvPr>
            <p:cNvGrpSpPr/>
            <p:nvPr/>
          </p:nvGrpSpPr>
          <p:grpSpPr>
            <a:xfrm>
              <a:off x="1209270" y="6016919"/>
              <a:ext cx="181191" cy="303276"/>
              <a:chOff x="7274609" y="5706308"/>
              <a:chExt cx="192991" cy="303276"/>
            </a:xfrm>
          </p:grpSpPr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F777AA9A-74C5-4EB4-4441-35B085D8AE28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CB5A7252-4B52-4A4C-0D54-EF635AFCAA57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50" name="Oval 249">
                  <a:extLst>
                    <a:ext uri="{FF2B5EF4-FFF2-40B4-BE49-F238E27FC236}">
                      <a16:creationId xmlns:a16="http://schemas.microsoft.com/office/drawing/2014/main" id="{D403913E-7F70-800B-817C-F6331A12C629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34678263-DCF6-3979-2519-651AA45D3D5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9" name="Rounded Rectangle 248">
                <a:extLst>
                  <a:ext uri="{FF2B5EF4-FFF2-40B4-BE49-F238E27FC236}">
                    <a16:creationId xmlns:a16="http://schemas.microsoft.com/office/drawing/2014/main" id="{B51A7EDB-E629-F1E6-548C-0322D0A28F75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7E9F69AD-4D60-FB84-03B6-92BB9FB20808}"/>
                </a:ext>
              </a:extLst>
            </p:cNvPr>
            <p:cNvGrpSpPr/>
            <p:nvPr/>
          </p:nvGrpSpPr>
          <p:grpSpPr>
            <a:xfrm>
              <a:off x="1416209" y="6015862"/>
              <a:ext cx="181191" cy="303276"/>
              <a:chOff x="7274609" y="5706308"/>
              <a:chExt cx="192991" cy="303276"/>
            </a:xfrm>
          </p:grpSpPr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FFDAE214-7A0D-3BA7-F141-A6D95A2FEB70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F99CCCC6-4B11-CD86-881A-6FED59E7A8E1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56" name="Oval 255">
                  <a:extLst>
                    <a:ext uri="{FF2B5EF4-FFF2-40B4-BE49-F238E27FC236}">
                      <a16:creationId xmlns:a16="http://schemas.microsoft.com/office/drawing/2014/main" id="{69182537-C16B-C2D6-2E37-CD08D89436A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8752427F-9579-47D5-4837-6AA44D844693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5" name="Rounded Rectangle 254">
                <a:extLst>
                  <a:ext uri="{FF2B5EF4-FFF2-40B4-BE49-F238E27FC236}">
                    <a16:creationId xmlns:a16="http://schemas.microsoft.com/office/drawing/2014/main" id="{F16684AB-91F9-A232-7F58-6BE2C0ACE315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ECA12466-60CE-4BAD-8D18-5AC10505808D}"/>
                </a:ext>
              </a:extLst>
            </p:cNvPr>
            <p:cNvGrpSpPr/>
            <p:nvPr/>
          </p:nvGrpSpPr>
          <p:grpSpPr>
            <a:xfrm>
              <a:off x="848489" y="6009219"/>
              <a:ext cx="181191" cy="303276"/>
              <a:chOff x="7274609" y="5706308"/>
              <a:chExt cx="192991" cy="303276"/>
            </a:xfrm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B5EC25DA-0B05-C9F6-456F-932EAF0F8B18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0" name="Group 259">
                <a:extLst>
                  <a:ext uri="{FF2B5EF4-FFF2-40B4-BE49-F238E27FC236}">
                    <a16:creationId xmlns:a16="http://schemas.microsoft.com/office/drawing/2014/main" id="{0DDCFCB3-C04E-D4ED-F5E0-EFD60A442905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0BFA8396-FB6E-BEE0-47A8-0394FFB1D54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F73AC858-2D7E-E285-030C-FE0A7E2E6F5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1" name="Rounded Rectangle 260">
                <a:extLst>
                  <a:ext uri="{FF2B5EF4-FFF2-40B4-BE49-F238E27FC236}">
                    <a16:creationId xmlns:a16="http://schemas.microsoft.com/office/drawing/2014/main" id="{8842951E-B235-F3E9-5C62-FB4F5F317258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1DB683FE-B109-2F21-2821-21B0EB6FD84F}"/>
                </a:ext>
              </a:extLst>
            </p:cNvPr>
            <p:cNvGrpSpPr/>
            <p:nvPr/>
          </p:nvGrpSpPr>
          <p:grpSpPr>
            <a:xfrm>
              <a:off x="1600253" y="6013690"/>
              <a:ext cx="181191" cy="303276"/>
              <a:chOff x="7274609" y="5706308"/>
              <a:chExt cx="192991" cy="303276"/>
            </a:xfrm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4B8AD355-538A-C7C2-7B66-1C3B32A8B9AB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9EEF28C4-32AE-5112-15D1-1D7FD8EBB427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68" name="Oval 267">
                  <a:extLst>
                    <a:ext uri="{FF2B5EF4-FFF2-40B4-BE49-F238E27FC236}">
                      <a16:creationId xmlns:a16="http://schemas.microsoft.com/office/drawing/2014/main" id="{E01CD8F1-C4FB-73ED-9405-D1CB784A38E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BCF63D47-7B0F-78B1-616F-1886A7F1DE6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7" name="Rounded Rectangle 266">
                <a:extLst>
                  <a:ext uri="{FF2B5EF4-FFF2-40B4-BE49-F238E27FC236}">
                    <a16:creationId xmlns:a16="http://schemas.microsoft.com/office/drawing/2014/main" id="{46B97958-44F5-386C-FC13-B6E33F1FC793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502D7BBD-3216-9616-D322-640CA907C598}"/>
                </a:ext>
              </a:extLst>
            </p:cNvPr>
            <p:cNvGrpSpPr/>
            <p:nvPr/>
          </p:nvGrpSpPr>
          <p:grpSpPr>
            <a:xfrm>
              <a:off x="1779773" y="6008704"/>
              <a:ext cx="181191" cy="303276"/>
              <a:chOff x="7274609" y="5706308"/>
              <a:chExt cx="192991" cy="303276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541A2D8A-2B53-D1ED-49C3-3DAF1986932D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3576832B-B872-479F-785A-A49B6C07E04C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74" name="Oval 273">
                  <a:extLst>
                    <a:ext uri="{FF2B5EF4-FFF2-40B4-BE49-F238E27FC236}">
                      <a16:creationId xmlns:a16="http://schemas.microsoft.com/office/drawing/2014/main" id="{27D78732-7ADC-3209-0228-2D8D09B54E8E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4898834B-6F1F-EC81-9C92-AB8B8087FE9D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3" name="Rounded Rectangle 272">
                <a:extLst>
                  <a:ext uri="{FF2B5EF4-FFF2-40B4-BE49-F238E27FC236}">
                    <a16:creationId xmlns:a16="http://schemas.microsoft.com/office/drawing/2014/main" id="{9C4BF3D8-46CD-F020-46A3-60EEE7E920CC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1F05F5F6-4766-5F6A-EE76-E418EFDF1A35}"/>
                </a:ext>
              </a:extLst>
            </p:cNvPr>
            <p:cNvGrpSpPr/>
            <p:nvPr/>
          </p:nvGrpSpPr>
          <p:grpSpPr>
            <a:xfrm>
              <a:off x="647621" y="6014205"/>
              <a:ext cx="181191" cy="303276"/>
              <a:chOff x="7274609" y="5706308"/>
              <a:chExt cx="192991" cy="303276"/>
            </a:xfrm>
          </p:grpSpPr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214C7FED-D0C1-9F09-AF62-30C91C68770D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8" name="Group 277">
                <a:extLst>
                  <a:ext uri="{FF2B5EF4-FFF2-40B4-BE49-F238E27FC236}">
                    <a16:creationId xmlns:a16="http://schemas.microsoft.com/office/drawing/2014/main" id="{120CF5B1-9D16-1D43-E4D9-E153CB1381AA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280" name="Oval 279">
                  <a:extLst>
                    <a:ext uri="{FF2B5EF4-FFF2-40B4-BE49-F238E27FC236}">
                      <a16:creationId xmlns:a16="http://schemas.microsoft.com/office/drawing/2014/main" id="{84E69D61-E0C4-5179-2D81-04A2310A2A0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Rectangle 280">
                  <a:extLst>
                    <a:ext uri="{FF2B5EF4-FFF2-40B4-BE49-F238E27FC236}">
                      <a16:creationId xmlns:a16="http://schemas.microsoft.com/office/drawing/2014/main" id="{573A6C51-E7A6-7FFD-FE03-D34E4230571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9" name="Rounded Rectangle 278">
                <a:extLst>
                  <a:ext uri="{FF2B5EF4-FFF2-40B4-BE49-F238E27FC236}">
                    <a16:creationId xmlns:a16="http://schemas.microsoft.com/office/drawing/2014/main" id="{03E6A2B3-5CD9-E0A8-BF65-5057356C85B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17687FFA-70CC-9499-43BA-DEB7959540D3}"/>
                </a:ext>
              </a:extLst>
            </p:cNvPr>
            <p:cNvSpPr/>
            <p:nvPr/>
          </p:nvSpPr>
          <p:spPr>
            <a:xfrm>
              <a:off x="652237" y="5951344"/>
              <a:ext cx="731976" cy="24802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64M SRAM</a:t>
              </a:r>
            </a:p>
          </p:txBody>
        </p:sp>
        <p:sp>
          <p:nvSpPr>
            <p:cNvPr id="476" name="Rectangle 475">
              <a:extLst>
                <a:ext uri="{FF2B5EF4-FFF2-40B4-BE49-F238E27FC236}">
                  <a16:creationId xmlns:a16="http://schemas.microsoft.com/office/drawing/2014/main" id="{E430E964-B887-2C4D-33E0-D65EE65FDBDF}"/>
                </a:ext>
              </a:extLst>
            </p:cNvPr>
            <p:cNvSpPr/>
            <p:nvPr/>
          </p:nvSpPr>
          <p:spPr>
            <a:xfrm>
              <a:off x="3716396" y="5126884"/>
              <a:ext cx="1920240" cy="59727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GPU-PX N3P</a:t>
              </a:r>
            </a:p>
          </p:txBody>
        </p:sp>
        <p:grpSp>
          <p:nvGrpSpPr>
            <p:cNvPr id="512" name="Group 511">
              <a:extLst>
                <a:ext uri="{FF2B5EF4-FFF2-40B4-BE49-F238E27FC236}">
                  <a16:creationId xmlns:a16="http://schemas.microsoft.com/office/drawing/2014/main" id="{6DC679F4-F63F-3647-F4C0-ABA09B8267E2}"/>
                </a:ext>
              </a:extLst>
            </p:cNvPr>
            <p:cNvGrpSpPr/>
            <p:nvPr/>
          </p:nvGrpSpPr>
          <p:grpSpPr>
            <a:xfrm>
              <a:off x="3495955" y="5718791"/>
              <a:ext cx="353081" cy="70182"/>
              <a:chOff x="8056194" y="5806359"/>
              <a:chExt cx="574024" cy="119274"/>
            </a:xfrm>
          </p:grpSpPr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4C278E2-D49E-3171-F3CA-3802DBE0E7D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59"/>
                <a:ext cx="570206" cy="119274"/>
                <a:chOff x="1957457" y="2130288"/>
                <a:chExt cx="1147530" cy="240039"/>
              </a:xfrm>
            </p:grpSpPr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BE86E5F3-F8E1-63D9-7127-6524DD819083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545" name="Oval 544">
                    <a:extLst>
                      <a:ext uri="{FF2B5EF4-FFF2-40B4-BE49-F238E27FC236}">
                        <a16:creationId xmlns:a16="http://schemas.microsoft.com/office/drawing/2014/main" id="{02ABAE76-7977-7719-F412-2F79BF498D6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6" name="Rectangle 545">
                    <a:extLst>
                      <a:ext uri="{FF2B5EF4-FFF2-40B4-BE49-F238E27FC236}">
                        <a16:creationId xmlns:a16="http://schemas.microsoft.com/office/drawing/2014/main" id="{E591073D-F680-8873-0615-0B6A9F5853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853FBEDB-2061-9FC8-C1E6-15BBA7C523B0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543" name="Oval 542">
                    <a:extLst>
                      <a:ext uri="{FF2B5EF4-FFF2-40B4-BE49-F238E27FC236}">
                        <a16:creationId xmlns:a16="http://schemas.microsoft.com/office/drawing/2014/main" id="{2DF784F6-276B-DB49-6FD7-7C969FD69B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4" name="Rectangle 543">
                    <a:extLst>
                      <a:ext uri="{FF2B5EF4-FFF2-40B4-BE49-F238E27FC236}">
                        <a16:creationId xmlns:a16="http://schemas.microsoft.com/office/drawing/2014/main" id="{740EDD8D-AED2-F1A3-411E-2AB128C48B8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E22FA633-6B39-D766-D298-DDB4BC6AFA86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541" name="Oval 540">
                    <a:extLst>
                      <a:ext uri="{FF2B5EF4-FFF2-40B4-BE49-F238E27FC236}">
                        <a16:creationId xmlns:a16="http://schemas.microsoft.com/office/drawing/2014/main" id="{8C74F46B-9926-AD5D-A4DB-2C4827091D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9F5565D8-B3E8-17C8-4C21-39F9036D4FD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1C5E8C74-CF31-C860-336C-A709C1418780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535" name="Oval 534">
                    <a:extLst>
                      <a:ext uri="{FF2B5EF4-FFF2-40B4-BE49-F238E27FC236}">
                        <a16:creationId xmlns:a16="http://schemas.microsoft.com/office/drawing/2014/main" id="{376DC4E4-0F29-4615-6ECF-5C449F34C51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6" name="Rectangle 535">
                    <a:extLst>
                      <a:ext uri="{FF2B5EF4-FFF2-40B4-BE49-F238E27FC236}">
                        <a16:creationId xmlns:a16="http://schemas.microsoft.com/office/drawing/2014/main" id="{BB58F108-41B2-02FE-4A7A-C63CB54F537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9" name="Group 528">
                  <a:extLst>
                    <a:ext uri="{FF2B5EF4-FFF2-40B4-BE49-F238E27FC236}">
                      <a16:creationId xmlns:a16="http://schemas.microsoft.com/office/drawing/2014/main" id="{9BFB2B3E-66C8-7CA4-9EE7-034D3399341F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90C7A86C-5F34-4CE0-FFC1-C6A7A0B5F06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4" name="Rectangle 533">
                    <a:extLst>
                      <a:ext uri="{FF2B5EF4-FFF2-40B4-BE49-F238E27FC236}">
                        <a16:creationId xmlns:a16="http://schemas.microsoft.com/office/drawing/2014/main" id="{48F7B488-F3D6-1F84-28FE-BEDA112A881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0" name="Group 529">
                  <a:extLst>
                    <a:ext uri="{FF2B5EF4-FFF2-40B4-BE49-F238E27FC236}">
                      <a16:creationId xmlns:a16="http://schemas.microsoft.com/office/drawing/2014/main" id="{7B1D2336-538E-1577-312D-469B17FA7524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31" name="Oval 530">
                    <a:extLst>
                      <a:ext uri="{FF2B5EF4-FFF2-40B4-BE49-F238E27FC236}">
                        <a16:creationId xmlns:a16="http://schemas.microsoft.com/office/drawing/2014/main" id="{078A14A9-298B-B1DC-F3AB-6FACFB9B56D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0C08FE29-9D7F-13A6-4BA9-045652FA18C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386A56D3-379F-11E3-78F5-FBEDC41D0E54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15" name="Rectangle 514">
                  <a:extLst>
                    <a:ext uri="{FF2B5EF4-FFF2-40B4-BE49-F238E27FC236}">
                      <a16:creationId xmlns:a16="http://schemas.microsoft.com/office/drawing/2014/main" id="{E26821C0-8550-78C0-C85E-CBB6BB2075AA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6" name="Rectangle 515">
                  <a:extLst>
                    <a:ext uri="{FF2B5EF4-FFF2-40B4-BE49-F238E27FC236}">
                      <a16:creationId xmlns:a16="http://schemas.microsoft.com/office/drawing/2014/main" id="{7E7D0F76-E053-49D0-3F6B-EABD10D23676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7" name="Rectangle 516">
                  <a:extLst>
                    <a:ext uri="{FF2B5EF4-FFF2-40B4-BE49-F238E27FC236}">
                      <a16:creationId xmlns:a16="http://schemas.microsoft.com/office/drawing/2014/main" id="{A9CBF092-0511-15C2-5212-294F01EA2070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0" name="Rectangle 519">
                  <a:extLst>
                    <a:ext uri="{FF2B5EF4-FFF2-40B4-BE49-F238E27FC236}">
                      <a16:creationId xmlns:a16="http://schemas.microsoft.com/office/drawing/2014/main" id="{7CCD88BB-D976-3EB5-862B-BD01E3EA1AA6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1" name="Rectangle 520">
                  <a:extLst>
                    <a:ext uri="{FF2B5EF4-FFF2-40B4-BE49-F238E27FC236}">
                      <a16:creationId xmlns:a16="http://schemas.microsoft.com/office/drawing/2014/main" id="{FCA9A0A9-B70A-6647-111E-465284FBF09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Rectangle 521">
                  <a:extLst>
                    <a:ext uri="{FF2B5EF4-FFF2-40B4-BE49-F238E27FC236}">
                      <a16:creationId xmlns:a16="http://schemas.microsoft.com/office/drawing/2014/main" id="{3A95CC30-B2E1-789E-6DAD-619427B6B470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995C3A01-923C-1423-31B0-3C361EE7DF04}"/>
                </a:ext>
              </a:extLst>
            </p:cNvPr>
            <p:cNvSpPr/>
            <p:nvPr/>
          </p:nvSpPr>
          <p:spPr>
            <a:xfrm>
              <a:off x="3487202" y="5925004"/>
              <a:ext cx="366245" cy="2480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E7AF7D74-0986-1741-2E8C-14DA880946F8}"/>
                </a:ext>
              </a:extLst>
            </p:cNvPr>
            <p:cNvGrpSpPr/>
            <p:nvPr/>
          </p:nvGrpSpPr>
          <p:grpSpPr>
            <a:xfrm>
              <a:off x="458526" y="5798021"/>
              <a:ext cx="171700" cy="527108"/>
              <a:chOff x="6671104" y="5409159"/>
              <a:chExt cx="182881" cy="601396"/>
            </a:xfrm>
          </p:grpSpPr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DC7F083F-7896-9010-703A-EA5B715A9F80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94A771F2-818B-065E-5872-998B570BD73E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561" name="Oval 560">
                  <a:extLst>
                    <a:ext uri="{FF2B5EF4-FFF2-40B4-BE49-F238E27FC236}">
                      <a16:creationId xmlns:a16="http://schemas.microsoft.com/office/drawing/2014/main" id="{E7035CA9-CB74-1D0B-1E85-4FFCB45F430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2" name="Rectangle 561">
                  <a:extLst>
                    <a:ext uri="{FF2B5EF4-FFF2-40B4-BE49-F238E27FC236}">
                      <a16:creationId xmlns:a16="http://schemas.microsoft.com/office/drawing/2014/main" id="{B7B31094-66FC-89BC-79D5-7DF679275B0B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59" name="Rounded Rectangle 558">
                <a:extLst>
                  <a:ext uri="{FF2B5EF4-FFF2-40B4-BE49-F238E27FC236}">
                    <a16:creationId xmlns:a16="http://schemas.microsoft.com/office/drawing/2014/main" id="{6A19BCBF-46BF-3F95-BBBC-448DC9AB23C1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0" name="Rectangle 559">
                <a:extLst>
                  <a:ext uri="{FF2B5EF4-FFF2-40B4-BE49-F238E27FC236}">
                    <a16:creationId xmlns:a16="http://schemas.microsoft.com/office/drawing/2014/main" id="{E80D8735-DA0C-3F26-277A-68B565766C4D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EA282677-007E-6FF2-B67F-C9678A3FFB97}"/>
                </a:ext>
              </a:extLst>
            </p:cNvPr>
            <p:cNvGrpSpPr/>
            <p:nvPr/>
          </p:nvGrpSpPr>
          <p:grpSpPr>
            <a:xfrm>
              <a:off x="3251084" y="5786206"/>
              <a:ext cx="171700" cy="527108"/>
              <a:chOff x="6671104" y="5409159"/>
              <a:chExt cx="182881" cy="601396"/>
            </a:xfrm>
          </p:grpSpPr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140AEB0C-97C7-011C-D540-2BC7C0C2EBE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6" name="Group 585">
                <a:extLst>
                  <a:ext uri="{FF2B5EF4-FFF2-40B4-BE49-F238E27FC236}">
                    <a16:creationId xmlns:a16="http://schemas.microsoft.com/office/drawing/2014/main" id="{B80EC758-685A-6C8E-95EA-C2CBFCB2BCEC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589" name="Oval 588">
                  <a:extLst>
                    <a:ext uri="{FF2B5EF4-FFF2-40B4-BE49-F238E27FC236}">
                      <a16:creationId xmlns:a16="http://schemas.microsoft.com/office/drawing/2014/main" id="{3E4A909B-7EDF-381F-800E-2AEDA175352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>
                  <a:extLst>
                    <a:ext uri="{FF2B5EF4-FFF2-40B4-BE49-F238E27FC236}">
                      <a16:creationId xmlns:a16="http://schemas.microsoft.com/office/drawing/2014/main" id="{4CF3EA44-0600-38B7-2507-C537A54F816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7" name="Rounded Rectangle 586">
                <a:extLst>
                  <a:ext uri="{FF2B5EF4-FFF2-40B4-BE49-F238E27FC236}">
                    <a16:creationId xmlns:a16="http://schemas.microsoft.com/office/drawing/2014/main" id="{80BAE643-788D-D2E7-A6B7-FC1017FE2541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6FB62106-A810-BFDB-F8B1-01E5F05135E3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8" name="Group 597">
              <a:extLst>
                <a:ext uri="{FF2B5EF4-FFF2-40B4-BE49-F238E27FC236}">
                  <a16:creationId xmlns:a16="http://schemas.microsoft.com/office/drawing/2014/main" id="{8DA2BAB5-61DB-A46E-E530-DD619DE991D4}"/>
                </a:ext>
              </a:extLst>
            </p:cNvPr>
            <p:cNvGrpSpPr/>
            <p:nvPr/>
          </p:nvGrpSpPr>
          <p:grpSpPr>
            <a:xfrm>
              <a:off x="3889733" y="5784287"/>
              <a:ext cx="171700" cy="538103"/>
              <a:chOff x="6671104" y="5409159"/>
              <a:chExt cx="182881" cy="601396"/>
            </a:xfrm>
          </p:grpSpPr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6E207C07-B579-E53E-8C08-5FE2C9423A0D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0" name="Group 599">
                <a:extLst>
                  <a:ext uri="{FF2B5EF4-FFF2-40B4-BE49-F238E27FC236}">
                    <a16:creationId xmlns:a16="http://schemas.microsoft.com/office/drawing/2014/main" id="{E2507976-EBF1-6924-5A56-2D3ADA0EF07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03" name="Oval 602">
                  <a:extLst>
                    <a:ext uri="{FF2B5EF4-FFF2-40B4-BE49-F238E27FC236}">
                      <a16:creationId xmlns:a16="http://schemas.microsoft.com/office/drawing/2014/main" id="{6CB00150-E64B-22EB-DED1-87ED4F299AF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>
                  <a:extLst>
                    <a:ext uri="{FF2B5EF4-FFF2-40B4-BE49-F238E27FC236}">
                      <a16:creationId xmlns:a16="http://schemas.microsoft.com/office/drawing/2014/main" id="{1E14A2C4-5862-1BC4-BE8B-759503A330F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1" name="Rounded Rectangle 600">
                <a:extLst>
                  <a:ext uri="{FF2B5EF4-FFF2-40B4-BE49-F238E27FC236}">
                    <a16:creationId xmlns:a16="http://schemas.microsoft.com/office/drawing/2014/main" id="{A2C475AF-8D85-7533-532C-AC4CD06324C4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A959AEF1-773C-680F-4403-1B8E13541D04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5" name="Group 604">
              <a:extLst>
                <a:ext uri="{FF2B5EF4-FFF2-40B4-BE49-F238E27FC236}">
                  <a16:creationId xmlns:a16="http://schemas.microsoft.com/office/drawing/2014/main" id="{F35349C0-2C97-19F3-9ECA-205D57AD0D25}"/>
                </a:ext>
              </a:extLst>
            </p:cNvPr>
            <p:cNvGrpSpPr/>
            <p:nvPr/>
          </p:nvGrpSpPr>
          <p:grpSpPr>
            <a:xfrm>
              <a:off x="4074461" y="5791791"/>
              <a:ext cx="171700" cy="527108"/>
              <a:chOff x="6671104" y="5409159"/>
              <a:chExt cx="182881" cy="601396"/>
            </a:xfrm>
          </p:grpSpPr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C76274B1-FB3A-6FA8-068C-6849650F04AC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7" name="Group 606">
                <a:extLst>
                  <a:ext uri="{FF2B5EF4-FFF2-40B4-BE49-F238E27FC236}">
                    <a16:creationId xmlns:a16="http://schemas.microsoft.com/office/drawing/2014/main" id="{78EA1D30-64CB-21CE-3FE6-44D660A7C1A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10" name="Oval 609">
                  <a:extLst>
                    <a:ext uri="{FF2B5EF4-FFF2-40B4-BE49-F238E27FC236}">
                      <a16:creationId xmlns:a16="http://schemas.microsoft.com/office/drawing/2014/main" id="{4092E33F-C9CD-46F2-0699-E6383EEC2513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610">
                  <a:extLst>
                    <a:ext uri="{FF2B5EF4-FFF2-40B4-BE49-F238E27FC236}">
                      <a16:creationId xmlns:a16="http://schemas.microsoft.com/office/drawing/2014/main" id="{8904D417-8BC3-EA4A-125B-515BC06979EC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8" name="Rounded Rectangle 607">
                <a:extLst>
                  <a:ext uri="{FF2B5EF4-FFF2-40B4-BE49-F238E27FC236}">
                    <a16:creationId xmlns:a16="http://schemas.microsoft.com/office/drawing/2014/main" id="{D2E6C4BE-4C64-6AEE-2FF5-0563B829224D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E1CA239C-0FCB-FE4F-D2EE-8D25E457497D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EC5156C5-307D-2C28-E40C-241E935F56E4}"/>
                </a:ext>
              </a:extLst>
            </p:cNvPr>
            <p:cNvGrpSpPr/>
            <p:nvPr/>
          </p:nvGrpSpPr>
          <p:grpSpPr>
            <a:xfrm>
              <a:off x="4261250" y="5794141"/>
              <a:ext cx="171700" cy="527108"/>
              <a:chOff x="6671104" y="5409159"/>
              <a:chExt cx="182881" cy="601396"/>
            </a:xfrm>
          </p:grpSpPr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B1B63C5F-ECEF-B208-2FE5-571E6EC9F752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D8358172-B620-CCCE-7562-D7E596783039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17" name="Oval 616">
                  <a:extLst>
                    <a:ext uri="{FF2B5EF4-FFF2-40B4-BE49-F238E27FC236}">
                      <a16:creationId xmlns:a16="http://schemas.microsoft.com/office/drawing/2014/main" id="{6EDB9740-A33D-5BF6-1084-F24168FADE6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>
                  <a:extLst>
                    <a:ext uri="{FF2B5EF4-FFF2-40B4-BE49-F238E27FC236}">
                      <a16:creationId xmlns:a16="http://schemas.microsoft.com/office/drawing/2014/main" id="{34A595AB-5FFA-1F90-4EF8-A1BD3CE3111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5" name="Rounded Rectangle 614">
                <a:extLst>
                  <a:ext uri="{FF2B5EF4-FFF2-40B4-BE49-F238E27FC236}">
                    <a16:creationId xmlns:a16="http://schemas.microsoft.com/office/drawing/2014/main" id="{B9DE6A09-94CE-8A89-162D-5C4749A9134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532339FB-65C1-12EC-A6C7-47E14D07FDE3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9" name="Group 618">
              <a:extLst>
                <a:ext uri="{FF2B5EF4-FFF2-40B4-BE49-F238E27FC236}">
                  <a16:creationId xmlns:a16="http://schemas.microsoft.com/office/drawing/2014/main" id="{2AE2B3FF-40CC-68E7-B8CD-B8AC097FE8C5}"/>
                </a:ext>
              </a:extLst>
            </p:cNvPr>
            <p:cNvGrpSpPr/>
            <p:nvPr/>
          </p:nvGrpSpPr>
          <p:grpSpPr>
            <a:xfrm>
              <a:off x="4468649" y="5792922"/>
              <a:ext cx="171700" cy="527108"/>
              <a:chOff x="6671104" y="5409159"/>
              <a:chExt cx="182881" cy="601396"/>
            </a:xfrm>
          </p:grpSpPr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A85905D8-F1A0-E008-9A11-915C6F998E44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1" name="Group 620">
                <a:extLst>
                  <a:ext uri="{FF2B5EF4-FFF2-40B4-BE49-F238E27FC236}">
                    <a16:creationId xmlns:a16="http://schemas.microsoft.com/office/drawing/2014/main" id="{35936B25-5F39-032F-081E-01DF9F860734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24" name="Oval 623">
                  <a:extLst>
                    <a:ext uri="{FF2B5EF4-FFF2-40B4-BE49-F238E27FC236}">
                      <a16:creationId xmlns:a16="http://schemas.microsoft.com/office/drawing/2014/main" id="{8750845F-8955-CDD8-E7D1-394D8FB736D1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5" name="Rectangle 624">
                  <a:extLst>
                    <a:ext uri="{FF2B5EF4-FFF2-40B4-BE49-F238E27FC236}">
                      <a16:creationId xmlns:a16="http://schemas.microsoft.com/office/drawing/2014/main" id="{9623EB8A-6C8B-C397-9B05-788CA88D874F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2" name="Rounded Rectangle 621">
                <a:extLst>
                  <a:ext uri="{FF2B5EF4-FFF2-40B4-BE49-F238E27FC236}">
                    <a16:creationId xmlns:a16="http://schemas.microsoft.com/office/drawing/2014/main" id="{AC94B9AB-5C38-FEBB-421D-66EC40A39722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D2617B5D-A433-EF9F-3DE0-9917D7333C7D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6" name="Group 625">
              <a:extLst>
                <a:ext uri="{FF2B5EF4-FFF2-40B4-BE49-F238E27FC236}">
                  <a16:creationId xmlns:a16="http://schemas.microsoft.com/office/drawing/2014/main" id="{63FEC8A1-B116-A69F-FB39-63B8B7F52B5E}"/>
                </a:ext>
              </a:extLst>
            </p:cNvPr>
            <p:cNvGrpSpPr/>
            <p:nvPr/>
          </p:nvGrpSpPr>
          <p:grpSpPr>
            <a:xfrm>
              <a:off x="4653377" y="5789441"/>
              <a:ext cx="171700" cy="527108"/>
              <a:chOff x="6671104" y="5409159"/>
              <a:chExt cx="182881" cy="601396"/>
            </a:xfrm>
          </p:grpSpPr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10BFBA3D-0F99-3174-FD67-200546DC7A27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28" name="Group 627">
                <a:extLst>
                  <a:ext uri="{FF2B5EF4-FFF2-40B4-BE49-F238E27FC236}">
                    <a16:creationId xmlns:a16="http://schemas.microsoft.com/office/drawing/2014/main" id="{797171CB-7FEC-5D47-8FC9-B10CB1294BA8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31" name="Oval 630">
                  <a:extLst>
                    <a:ext uri="{FF2B5EF4-FFF2-40B4-BE49-F238E27FC236}">
                      <a16:creationId xmlns:a16="http://schemas.microsoft.com/office/drawing/2014/main" id="{67D29718-9EFB-E63D-8A0C-74754135A2B2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>
                  <a:extLst>
                    <a:ext uri="{FF2B5EF4-FFF2-40B4-BE49-F238E27FC236}">
                      <a16:creationId xmlns:a16="http://schemas.microsoft.com/office/drawing/2014/main" id="{E22AC5BC-450F-EC9D-18A6-719DDA5EC6B8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9" name="Rounded Rectangle 628">
                <a:extLst>
                  <a:ext uri="{FF2B5EF4-FFF2-40B4-BE49-F238E27FC236}">
                    <a16:creationId xmlns:a16="http://schemas.microsoft.com/office/drawing/2014/main" id="{85DF400E-495E-EF5E-06F4-0FED8A1DE113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E240A686-403B-7989-6855-A233145B73C3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3" name="Group 632">
              <a:extLst>
                <a:ext uri="{FF2B5EF4-FFF2-40B4-BE49-F238E27FC236}">
                  <a16:creationId xmlns:a16="http://schemas.microsoft.com/office/drawing/2014/main" id="{4028CCD8-F40C-B392-9A1B-3E3D8DB8E182}"/>
                </a:ext>
              </a:extLst>
            </p:cNvPr>
            <p:cNvGrpSpPr/>
            <p:nvPr/>
          </p:nvGrpSpPr>
          <p:grpSpPr>
            <a:xfrm>
              <a:off x="4860810" y="5797622"/>
              <a:ext cx="171700" cy="527108"/>
              <a:chOff x="6671104" y="5409159"/>
              <a:chExt cx="182881" cy="601396"/>
            </a:xfrm>
          </p:grpSpPr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29092D8A-8B0B-624C-EB8C-F1458FB06399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5" name="Group 634">
                <a:extLst>
                  <a:ext uri="{FF2B5EF4-FFF2-40B4-BE49-F238E27FC236}">
                    <a16:creationId xmlns:a16="http://schemas.microsoft.com/office/drawing/2014/main" id="{33815CF7-0399-7E49-537F-4401D5B69B31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38" name="Oval 637">
                  <a:extLst>
                    <a:ext uri="{FF2B5EF4-FFF2-40B4-BE49-F238E27FC236}">
                      <a16:creationId xmlns:a16="http://schemas.microsoft.com/office/drawing/2014/main" id="{6F964208-D4C7-7E29-A390-A75A6DFD0CEC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>
                  <a:extLst>
                    <a:ext uri="{FF2B5EF4-FFF2-40B4-BE49-F238E27FC236}">
                      <a16:creationId xmlns:a16="http://schemas.microsoft.com/office/drawing/2014/main" id="{42D80060-4BD9-4818-4E43-37BAA77EE3D5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36" name="Rounded Rectangle 635">
                <a:extLst>
                  <a:ext uri="{FF2B5EF4-FFF2-40B4-BE49-F238E27FC236}">
                    <a16:creationId xmlns:a16="http://schemas.microsoft.com/office/drawing/2014/main" id="{8DF4A059-FF46-5204-1061-283DEA43738E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0363439F-1F48-C4C0-35D5-FEB93638B338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B63677E1-334C-4E51-04AE-D58AEC425783}"/>
                </a:ext>
              </a:extLst>
            </p:cNvPr>
            <p:cNvGrpSpPr/>
            <p:nvPr/>
          </p:nvGrpSpPr>
          <p:grpSpPr>
            <a:xfrm>
              <a:off x="5045538" y="5788071"/>
              <a:ext cx="171700" cy="533199"/>
              <a:chOff x="6671104" y="5409159"/>
              <a:chExt cx="182881" cy="601396"/>
            </a:xfrm>
          </p:grpSpPr>
          <p:sp>
            <p:nvSpPr>
              <p:cNvPr id="641" name="Oval 640">
                <a:extLst>
                  <a:ext uri="{FF2B5EF4-FFF2-40B4-BE49-F238E27FC236}">
                    <a16:creationId xmlns:a16="http://schemas.microsoft.com/office/drawing/2014/main" id="{66594FFF-B172-8085-13D4-E68DEE39FF06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2" name="Group 641">
                <a:extLst>
                  <a:ext uri="{FF2B5EF4-FFF2-40B4-BE49-F238E27FC236}">
                    <a16:creationId xmlns:a16="http://schemas.microsoft.com/office/drawing/2014/main" id="{1F8C326B-8552-73B6-775F-8B404ABA07F2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45" name="Oval 644">
                  <a:extLst>
                    <a:ext uri="{FF2B5EF4-FFF2-40B4-BE49-F238E27FC236}">
                      <a16:creationId xmlns:a16="http://schemas.microsoft.com/office/drawing/2014/main" id="{ED313908-CFAA-BF7F-B35B-50F65563B04F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>
                  <a:extLst>
                    <a:ext uri="{FF2B5EF4-FFF2-40B4-BE49-F238E27FC236}">
                      <a16:creationId xmlns:a16="http://schemas.microsoft.com/office/drawing/2014/main" id="{573E1021-8FAD-3AB1-154A-5674BFA7201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43" name="Rounded Rectangle 642">
                <a:extLst>
                  <a:ext uri="{FF2B5EF4-FFF2-40B4-BE49-F238E27FC236}">
                    <a16:creationId xmlns:a16="http://schemas.microsoft.com/office/drawing/2014/main" id="{8FFF0F9A-192B-BACE-E5DB-A306DC6A1ACE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ABC73677-072B-2B88-B5C3-A75FEF5A107B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7" name="Group 646">
              <a:extLst>
                <a:ext uri="{FF2B5EF4-FFF2-40B4-BE49-F238E27FC236}">
                  <a16:creationId xmlns:a16="http://schemas.microsoft.com/office/drawing/2014/main" id="{9D210FC3-833B-F3EC-3CC4-93412099A71D}"/>
                </a:ext>
              </a:extLst>
            </p:cNvPr>
            <p:cNvGrpSpPr/>
            <p:nvPr/>
          </p:nvGrpSpPr>
          <p:grpSpPr>
            <a:xfrm>
              <a:off x="5232327" y="5796491"/>
              <a:ext cx="171700" cy="527108"/>
              <a:chOff x="6671104" y="5409159"/>
              <a:chExt cx="182881" cy="601396"/>
            </a:xfrm>
          </p:grpSpPr>
          <p:sp>
            <p:nvSpPr>
              <p:cNvPr id="648" name="Oval 647">
                <a:extLst>
                  <a:ext uri="{FF2B5EF4-FFF2-40B4-BE49-F238E27FC236}">
                    <a16:creationId xmlns:a16="http://schemas.microsoft.com/office/drawing/2014/main" id="{6303F708-D956-AC96-D4CE-B62F32A3FDEC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49" name="Group 648">
                <a:extLst>
                  <a:ext uri="{FF2B5EF4-FFF2-40B4-BE49-F238E27FC236}">
                    <a16:creationId xmlns:a16="http://schemas.microsoft.com/office/drawing/2014/main" id="{5DFD3E16-DB83-9B44-9EE9-4B50BF724F2D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52" name="Oval 651">
                  <a:extLst>
                    <a:ext uri="{FF2B5EF4-FFF2-40B4-BE49-F238E27FC236}">
                      <a16:creationId xmlns:a16="http://schemas.microsoft.com/office/drawing/2014/main" id="{9DEDBAA7-EDD8-4F29-B6F1-C45D60F7B4C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>
                  <a:extLst>
                    <a:ext uri="{FF2B5EF4-FFF2-40B4-BE49-F238E27FC236}">
                      <a16:creationId xmlns:a16="http://schemas.microsoft.com/office/drawing/2014/main" id="{89F7F252-5056-7F95-3C45-2FBB4711B38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0" name="Rounded Rectangle 649">
                <a:extLst>
                  <a:ext uri="{FF2B5EF4-FFF2-40B4-BE49-F238E27FC236}">
                    <a16:creationId xmlns:a16="http://schemas.microsoft.com/office/drawing/2014/main" id="{1886A0B6-B0A8-AD63-DB51-D02F91D1333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1" name="Rectangle 650">
                <a:extLst>
                  <a:ext uri="{FF2B5EF4-FFF2-40B4-BE49-F238E27FC236}">
                    <a16:creationId xmlns:a16="http://schemas.microsoft.com/office/drawing/2014/main" id="{9622DDB7-C02E-C577-885D-2823846D5E06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4" name="Group 653">
              <a:extLst>
                <a:ext uri="{FF2B5EF4-FFF2-40B4-BE49-F238E27FC236}">
                  <a16:creationId xmlns:a16="http://schemas.microsoft.com/office/drawing/2014/main" id="{A66235E1-71F5-765F-1B8D-A9D4C344E6B5}"/>
                </a:ext>
              </a:extLst>
            </p:cNvPr>
            <p:cNvGrpSpPr/>
            <p:nvPr/>
          </p:nvGrpSpPr>
          <p:grpSpPr>
            <a:xfrm>
              <a:off x="5439726" y="5795272"/>
              <a:ext cx="171700" cy="527108"/>
              <a:chOff x="6671104" y="5409159"/>
              <a:chExt cx="182881" cy="601396"/>
            </a:xfrm>
          </p:grpSpPr>
          <p:sp>
            <p:nvSpPr>
              <p:cNvPr id="655" name="Oval 654">
                <a:extLst>
                  <a:ext uri="{FF2B5EF4-FFF2-40B4-BE49-F238E27FC236}">
                    <a16:creationId xmlns:a16="http://schemas.microsoft.com/office/drawing/2014/main" id="{75F00D1F-FA43-9F06-07FF-F2F141452B1F}"/>
                  </a:ext>
                </a:extLst>
              </p:cNvPr>
              <p:cNvSpPr/>
              <p:nvPr/>
            </p:nvSpPr>
            <p:spPr>
              <a:xfrm flipV="1">
                <a:off x="6671105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6" name="Group 655">
                <a:extLst>
                  <a:ext uri="{FF2B5EF4-FFF2-40B4-BE49-F238E27FC236}">
                    <a16:creationId xmlns:a16="http://schemas.microsoft.com/office/drawing/2014/main" id="{5F9AA7D5-46D9-63FA-4C82-E63C1DD53277}"/>
                  </a:ext>
                </a:extLst>
              </p:cNvPr>
              <p:cNvGrpSpPr/>
              <p:nvPr/>
            </p:nvGrpSpPr>
            <p:grpSpPr>
              <a:xfrm>
                <a:off x="6719873" y="5886377"/>
                <a:ext cx="93468" cy="124178"/>
                <a:chOff x="1752599" y="1570252"/>
                <a:chExt cx="93468" cy="124178"/>
              </a:xfrm>
            </p:grpSpPr>
            <p:sp>
              <p:nvSpPr>
                <p:cNvPr id="659" name="Oval 658">
                  <a:extLst>
                    <a:ext uri="{FF2B5EF4-FFF2-40B4-BE49-F238E27FC236}">
                      <a16:creationId xmlns:a16="http://schemas.microsoft.com/office/drawing/2014/main" id="{BF4FA15A-2DA9-3F96-D577-6ABE69FB7775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>
                  <a:extLst>
                    <a:ext uri="{FF2B5EF4-FFF2-40B4-BE49-F238E27FC236}">
                      <a16:creationId xmlns:a16="http://schemas.microsoft.com/office/drawing/2014/main" id="{1074A7F8-7ECE-E0DF-E310-063499B5D756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7" name="Rounded Rectangle 656">
                <a:extLst>
                  <a:ext uri="{FF2B5EF4-FFF2-40B4-BE49-F238E27FC236}">
                    <a16:creationId xmlns:a16="http://schemas.microsoft.com/office/drawing/2014/main" id="{4F67C60A-6D29-A742-A174-67D1FC34B31B}"/>
                  </a:ext>
                </a:extLst>
              </p:cNvPr>
              <p:cNvSpPr/>
              <p:nvPr/>
            </p:nvSpPr>
            <p:spPr>
              <a:xfrm>
                <a:off x="6671104" y="5714316"/>
                <a:ext cx="18288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8" name="Rectangle 657">
                <a:extLst>
                  <a:ext uri="{FF2B5EF4-FFF2-40B4-BE49-F238E27FC236}">
                    <a16:creationId xmlns:a16="http://schemas.microsoft.com/office/drawing/2014/main" id="{5331802F-22D2-7A72-6178-426DC518CC8D}"/>
                  </a:ext>
                </a:extLst>
              </p:cNvPr>
              <p:cNvSpPr/>
              <p:nvPr/>
            </p:nvSpPr>
            <p:spPr>
              <a:xfrm>
                <a:off x="6719873" y="5409159"/>
                <a:ext cx="91441" cy="475618"/>
              </a:xfrm>
              <a:prstGeom prst="rect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70" name="Straight Connector 669">
              <a:extLst>
                <a:ext uri="{FF2B5EF4-FFF2-40B4-BE49-F238E27FC236}">
                  <a16:creationId xmlns:a16="http://schemas.microsoft.com/office/drawing/2014/main" id="{4E2990C5-6FAD-C7E4-8B36-83983BA7A2B9}"/>
                </a:ext>
              </a:extLst>
            </p:cNvPr>
            <p:cNvCxnSpPr>
              <a:cxnSpLocks/>
            </p:cNvCxnSpPr>
            <p:nvPr/>
          </p:nvCxnSpPr>
          <p:spPr>
            <a:xfrm>
              <a:off x="365760" y="5051099"/>
              <a:ext cx="539496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1" name="TextBox 670">
              <a:extLst>
                <a:ext uri="{FF2B5EF4-FFF2-40B4-BE49-F238E27FC236}">
                  <a16:creationId xmlns:a16="http://schemas.microsoft.com/office/drawing/2014/main" id="{7A316991-F7E6-7097-E1EB-51ECAA4D369A}"/>
                </a:ext>
              </a:extLst>
            </p:cNvPr>
            <p:cNvSpPr txBox="1"/>
            <p:nvPr/>
          </p:nvSpPr>
          <p:spPr>
            <a:xfrm>
              <a:off x="130098" y="4926228"/>
              <a:ext cx="288862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72" name="TextBox 671">
              <a:extLst>
                <a:ext uri="{FF2B5EF4-FFF2-40B4-BE49-F238E27FC236}">
                  <a16:creationId xmlns:a16="http://schemas.microsoft.com/office/drawing/2014/main" id="{51CAB0F2-8D8F-4A98-767A-B3C42EFE33DE}"/>
                </a:ext>
              </a:extLst>
            </p:cNvPr>
            <p:cNvSpPr txBox="1"/>
            <p:nvPr/>
          </p:nvSpPr>
          <p:spPr>
            <a:xfrm>
              <a:off x="5713741" y="4926228"/>
              <a:ext cx="333746" cy="2862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A’</a:t>
              </a:r>
            </a:p>
          </p:txBody>
        </p:sp>
        <p:cxnSp>
          <p:nvCxnSpPr>
            <p:cNvPr id="764" name="Straight Connector 763">
              <a:extLst>
                <a:ext uri="{FF2B5EF4-FFF2-40B4-BE49-F238E27FC236}">
                  <a16:creationId xmlns:a16="http://schemas.microsoft.com/office/drawing/2014/main" id="{1CB296ED-8D0C-4501-1978-76DAF182CD3B}"/>
                </a:ext>
              </a:extLst>
            </p:cNvPr>
            <p:cNvCxnSpPr>
              <a:cxnSpLocks/>
            </p:cNvCxnSpPr>
            <p:nvPr/>
          </p:nvCxnSpPr>
          <p:spPr>
            <a:xfrm>
              <a:off x="649224" y="5968395"/>
              <a:ext cx="731520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5"/>
                  </a:gs>
                  <a:gs pos="83000">
                    <a:schemeClr val="accent5"/>
                  </a:gs>
                  <a:gs pos="100000">
                    <a:schemeClr val="accent5"/>
                  </a:gs>
                </a:gsLst>
                <a:lin ang="5400000" scaled="1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1CB5CC35-3B4E-F73F-C820-E63E162D9B3E}"/>
                </a:ext>
              </a:extLst>
            </p:cNvPr>
            <p:cNvCxnSpPr>
              <a:cxnSpLocks/>
            </p:cNvCxnSpPr>
            <p:nvPr/>
          </p:nvCxnSpPr>
          <p:spPr>
            <a:xfrm>
              <a:off x="3726009" y="5692077"/>
              <a:ext cx="1895030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C00000"/>
                  </a:gs>
                  <a:gs pos="83000">
                    <a:srgbClr val="C00000"/>
                  </a:gs>
                  <a:gs pos="99000">
                    <a:srgbClr val="C00000"/>
                  </a:gs>
                </a:gsLst>
                <a:lin ang="16200000" scaled="0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ED684A9-396D-1CA2-2834-58FFC0FDA858}"/>
                </a:ext>
              </a:extLst>
            </p:cNvPr>
            <p:cNvSpPr/>
            <p:nvPr/>
          </p:nvSpPr>
          <p:spPr>
            <a:xfrm>
              <a:off x="1982430" y="5952744"/>
              <a:ext cx="671187" cy="248021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0" rtlCol="0" anchor="ctr"/>
            <a:lstStyle/>
            <a:p>
              <a:pPr algn="ctr"/>
              <a:r>
                <a:rPr 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N6/N4P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21F0383-811D-A7B3-30C5-03C9B19D2D78}"/>
                </a:ext>
              </a:extLst>
            </p:cNvPr>
            <p:cNvSpPr/>
            <p:nvPr/>
          </p:nvSpPr>
          <p:spPr>
            <a:xfrm>
              <a:off x="1408694" y="5952744"/>
              <a:ext cx="545871" cy="2468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B7B07D7-33E6-136A-70AA-89C2C6AB6D1B}"/>
                </a:ext>
              </a:extLst>
            </p:cNvPr>
            <p:cNvCxnSpPr>
              <a:cxnSpLocks/>
            </p:cNvCxnSpPr>
            <p:nvPr/>
          </p:nvCxnSpPr>
          <p:spPr>
            <a:xfrm>
              <a:off x="1982353" y="5968395"/>
              <a:ext cx="667512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5"/>
                  </a:gs>
                  <a:gs pos="83000">
                    <a:schemeClr val="accent5"/>
                  </a:gs>
                  <a:gs pos="100000">
                    <a:schemeClr val="accent5"/>
                  </a:gs>
                </a:gsLst>
                <a:lin ang="5400000" scaled="1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B3FF781-6794-936A-F45C-F50CD89BDCA7}"/>
                </a:ext>
              </a:extLst>
            </p:cNvPr>
            <p:cNvCxnSpPr>
              <a:cxnSpLocks/>
            </p:cNvCxnSpPr>
            <p:nvPr/>
          </p:nvCxnSpPr>
          <p:spPr>
            <a:xfrm>
              <a:off x="1406191" y="5968395"/>
              <a:ext cx="548640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000"/>
                  </a:gs>
                  <a:gs pos="83000">
                    <a:srgbClr val="FFC000"/>
                  </a:gs>
                  <a:gs pos="100000">
                    <a:srgbClr val="FFC000"/>
                  </a:gs>
                </a:gsLst>
                <a:lin ang="5400000" scaled="1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643AA91-286D-E266-0231-5EB33B31C3A5}"/>
                </a:ext>
              </a:extLst>
            </p:cNvPr>
            <p:cNvGrpSpPr/>
            <p:nvPr/>
          </p:nvGrpSpPr>
          <p:grpSpPr>
            <a:xfrm>
              <a:off x="2699024" y="6003045"/>
              <a:ext cx="181191" cy="303276"/>
              <a:chOff x="7274609" y="5706308"/>
              <a:chExt cx="192991" cy="30327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C250CE4-47B2-BB42-B339-744C6439E25A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A253151F-6FF5-0880-B12D-4DFAEA229D23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CF9598F-AA04-33BC-FFE8-A8DAA8177218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37D43DBB-87BF-DC11-44C5-0A7EA3373431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3642BBF2-F568-B5F6-9B18-D02DB2D90422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D5ACBA4E-E919-57AF-FD91-AACDA9F2358F}"/>
                </a:ext>
              </a:extLst>
            </p:cNvPr>
            <p:cNvGrpSpPr/>
            <p:nvPr/>
          </p:nvGrpSpPr>
          <p:grpSpPr>
            <a:xfrm>
              <a:off x="2883068" y="6000873"/>
              <a:ext cx="181191" cy="303276"/>
              <a:chOff x="7274609" y="5706308"/>
              <a:chExt cx="192991" cy="303276"/>
            </a:xfrm>
          </p:grpSpPr>
          <p:sp>
            <p:nvSpPr>
              <p:cNvPr id="449" name="Oval 448">
                <a:extLst>
                  <a:ext uri="{FF2B5EF4-FFF2-40B4-BE49-F238E27FC236}">
                    <a16:creationId xmlns:a16="http://schemas.microsoft.com/office/drawing/2014/main" id="{98C73760-7E9E-F01A-F7D5-AB86A6C7C0E9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044F38FB-62C5-4E3A-DF1B-8DDC66091CBE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58" name="Oval 457">
                  <a:extLst>
                    <a:ext uri="{FF2B5EF4-FFF2-40B4-BE49-F238E27FC236}">
                      <a16:creationId xmlns:a16="http://schemas.microsoft.com/office/drawing/2014/main" id="{B9CA4BB8-A01C-FF04-71B5-FED1D431F82A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>
                  <a:extLst>
                    <a:ext uri="{FF2B5EF4-FFF2-40B4-BE49-F238E27FC236}">
                      <a16:creationId xmlns:a16="http://schemas.microsoft.com/office/drawing/2014/main" id="{D4099752-73D5-5C93-7066-43847419672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7" name="Rounded Rectangle 456">
                <a:extLst>
                  <a:ext uri="{FF2B5EF4-FFF2-40B4-BE49-F238E27FC236}">
                    <a16:creationId xmlns:a16="http://schemas.microsoft.com/office/drawing/2014/main" id="{487C75D8-CE26-7CFE-67CB-8D5D9D13A911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BD2CBB92-4FC0-E482-505B-BB9E31B8E132}"/>
                </a:ext>
              </a:extLst>
            </p:cNvPr>
            <p:cNvGrpSpPr/>
            <p:nvPr/>
          </p:nvGrpSpPr>
          <p:grpSpPr>
            <a:xfrm>
              <a:off x="3062588" y="5995887"/>
              <a:ext cx="181191" cy="303276"/>
              <a:chOff x="7274609" y="5706308"/>
              <a:chExt cx="192991" cy="303276"/>
            </a:xfrm>
          </p:grpSpPr>
          <p:sp>
            <p:nvSpPr>
              <p:cNvPr id="461" name="Oval 460">
                <a:extLst>
                  <a:ext uri="{FF2B5EF4-FFF2-40B4-BE49-F238E27FC236}">
                    <a16:creationId xmlns:a16="http://schemas.microsoft.com/office/drawing/2014/main" id="{9421AA9A-9794-581A-A1D4-79F42933EC81}"/>
                  </a:ext>
                </a:extLst>
              </p:cNvPr>
              <p:cNvSpPr/>
              <p:nvPr/>
            </p:nvSpPr>
            <p:spPr>
              <a:xfrm flipV="1">
                <a:off x="7274609" y="5791538"/>
                <a:ext cx="182880" cy="182880"/>
              </a:xfrm>
              <a:prstGeom prst="ellipse">
                <a:avLst/>
              </a:prstGeom>
              <a:solidFill>
                <a:srgbClr val="FF57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C8EC0546-82F9-177E-8327-81B280760E9F}"/>
                  </a:ext>
                </a:extLst>
              </p:cNvPr>
              <p:cNvGrpSpPr/>
              <p:nvPr/>
            </p:nvGrpSpPr>
            <p:grpSpPr>
              <a:xfrm>
                <a:off x="7320219" y="5885406"/>
                <a:ext cx="93468" cy="124178"/>
                <a:chOff x="1752599" y="1570252"/>
                <a:chExt cx="93468" cy="124178"/>
              </a:xfrm>
            </p:grpSpPr>
            <p:sp>
              <p:nvSpPr>
                <p:cNvPr id="464" name="Oval 463">
                  <a:extLst>
                    <a:ext uri="{FF2B5EF4-FFF2-40B4-BE49-F238E27FC236}">
                      <a16:creationId xmlns:a16="http://schemas.microsoft.com/office/drawing/2014/main" id="{8A1E4CBF-AB5C-60D0-6DF3-7DB8068BD914}"/>
                    </a:ext>
                  </a:extLst>
                </p:cNvPr>
                <p:cNvSpPr/>
                <p:nvPr/>
              </p:nvSpPr>
              <p:spPr>
                <a:xfrm>
                  <a:off x="1752600" y="1570252"/>
                  <a:ext cx="93467" cy="91440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5CBF8E3B-C939-97DD-8FFA-B22FE7EBF6C4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3" name="Rounded Rectangle 462">
                <a:extLst>
                  <a:ext uri="{FF2B5EF4-FFF2-40B4-BE49-F238E27FC236}">
                    <a16:creationId xmlns:a16="http://schemas.microsoft.com/office/drawing/2014/main" id="{B1C16FFA-7312-0716-D840-CB3037516E15}"/>
                  </a:ext>
                </a:extLst>
              </p:cNvPr>
              <p:cNvSpPr/>
              <p:nvPr/>
            </p:nvSpPr>
            <p:spPr>
              <a:xfrm>
                <a:off x="7274609" y="5706308"/>
                <a:ext cx="192991" cy="17046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30468619-27A7-D630-FE74-CE013C944086}"/>
                </a:ext>
              </a:extLst>
            </p:cNvPr>
            <p:cNvSpPr/>
            <p:nvPr/>
          </p:nvSpPr>
          <p:spPr>
            <a:xfrm>
              <a:off x="2691509" y="5939927"/>
              <a:ext cx="545871" cy="2468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DTC</a:t>
              </a: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0B32D348-D64D-933A-D2D9-9214605AB5D2}"/>
                </a:ext>
              </a:extLst>
            </p:cNvPr>
            <p:cNvCxnSpPr>
              <a:cxnSpLocks/>
            </p:cNvCxnSpPr>
            <p:nvPr/>
          </p:nvCxnSpPr>
          <p:spPr>
            <a:xfrm>
              <a:off x="2689006" y="5955578"/>
              <a:ext cx="548640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000"/>
                  </a:gs>
                  <a:gs pos="83000">
                    <a:srgbClr val="FFC000"/>
                  </a:gs>
                  <a:gs pos="100000">
                    <a:srgbClr val="FFC000"/>
                  </a:gs>
                </a:gsLst>
                <a:lin ang="5400000" scaled="1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B6918C40-D427-7D51-E522-028D9F4537BB}"/>
                </a:ext>
              </a:extLst>
            </p:cNvPr>
            <p:cNvGrpSpPr/>
            <p:nvPr/>
          </p:nvGrpSpPr>
          <p:grpSpPr>
            <a:xfrm>
              <a:off x="2619977" y="5719872"/>
              <a:ext cx="353081" cy="70185"/>
              <a:chOff x="8056194" y="5806349"/>
              <a:chExt cx="574024" cy="119279"/>
            </a:xfrm>
          </p:grpSpPr>
          <p:grpSp>
            <p:nvGrpSpPr>
              <p:cNvPr id="475" name="Group 474">
                <a:extLst>
                  <a:ext uri="{FF2B5EF4-FFF2-40B4-BE49-F238E27FC236}">
                    <a16:creationId xmlns:a16="http://schemas.microsoft.com/office/drawing/2014/main" id="{C0A93AA3-52BD-2A58-4A6E-CF85ECCFF16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486" name="Group 485">
                  <a:extLst>
                    <a:ext uri="{FF2B5EF4-FFF2-40B4-BE49-F238E27FC236}">
                      <a16:creationId xmlns:a16="http://schemas.microsoft.com/office/drawing/2014/main" id="{B5267B78-4611-6983-F627-1D3F5B52BF82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508" name="Oval 507">
                    <a:extLst>
                      <a:ext uri="{FF2B5EF4-FFF2-40B4-BE49-F238E27FC236}">
                        <a16:creationId xmlns:a16="http://schemas.microsoft.com/office/drawing/2014/main" id="{ED6BB0DC-03A9-C6AB-C898-D5559B6D3D0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Rectangle 508">
                    <a:extLst>
                      <a:ext uri="{FF2B5EF4-FFF2-40B4-BE49-F238E27FC236}">
                        <a16:creationId xmlns:a16="http://schemas.microsoft.com/office/drawing/2014/main" id="{68468A20-EAF0-CBDE-6588-7EA28F5CBBE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2B2CB467-1BA7-F2FB-A65B-8D050068D6E1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506" name="Oval 505">
                    <a:extLst>
                      <a:ext uri="{FF2B5EF4-FFF2-40B4-BE49-F238E27FC236}">
                        <a16:creationId xmlns:a16="http://schemas.microsoft.com/office/drawing/2014/main" id="{64EB03F1-B8A1-BA11-329A-E313B1AEEC4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3CF4EE76-2B54-342F-D48D-F511B9CDB85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EB9689EE-5E3E-5FA6-CFCF-C170F71E4F00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504" name="Oval 503">
                    <a:extLst>
                      <a:ext uri="{FF2B5EF4-FFF2-40B4-BE49-F238E27FC236}">
                        <a16:creationId xmlns:a16="http://schemas.microsoft.com/office/drawing/2014/main" id="{5F2BA12B-A7A8-CDEC-5445-60F432BD9BB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Rectangle 504">
                    <a:extLst>
                      <a:ext uri="{FF2B5EF4-FFF2-40B4-BE49-F238E27FC236}">
                        <a16:creationId xmlns:a16="http://schemas.microsoft.com/office/drawing/2014/main" id="{16CD71EF-A334-B42B-AA9E-972FD8756C5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5B4DDE27-4ED4-0BEB-D7C1-6B11203B0A69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502" name="Oval 501">
                    <a:extLst>
                      <a:ext uri="{FF2B5EF4-FFF2-40B4-BE49-F238E27FC236}">
                        <a16:creationId xmlns:a16="http://schemas.microsoft.com/office/drawing/2014/main" id="{504F9B45-5D6F-53D8-6F56-D85A30533A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Rectangle 502">
                    <a:extLst>
                      <a:ext uri="{FF2B5EF4-FFF2-40B4-BE49-F238E27FC236}">
                        <a16:creationId xmlns:a16="http://schemas.microsoft.com/office/drawing/2014/main" id="{5DF5C8C6-BDC3-49DF-46F8-D8819FECE57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0" name="Group 489">
                  <a:extLst>
                    <a:ext uri="{FF2B5EF4-FFF2-40B4-BE49-F238E27FC236}">
                      <a16:creationId xmlns:a16="http://schemas.microsoft.com/office/drawing/2014/main" id="{D4999E75-4B85-A0C7-4655-3973CBA2D1D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500" name="Oval 499">
                    <a:extLst>
                      <a:ext uri="{FF2B5EF4-FFF2-40B4-BE49-F238E27FC236}">
                        <a16:creationId xmlns:a16="http://schemas.microsoft.com/office/drawing/2014/main" id="{671DD1FB-D942-AD56-559A-0A22DDBDF29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Rectangle 500">
                    <a:extLst>
                      <a:ext uri="{FF2B5EF4-FFF2-40B4-BE49-F238E27FC236}">
                        <a16:creationId xmlns:a16="http://schemas.microsoft.com/office/drawing/2014/main" id="{C45D481B-EBA1-B58D-78A8-882116BF14D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143BC309-92A1-10EE-55A9-F88CA40AB5E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498" name="Oval 497">
                    <a:extLst>
                      <a:ext uri="{FF2B5EF4-FFF2-40B4-BE49-F238E27FC236}">
                        <a16:creationId xmlns:a16="http://schemas.microsoft.com/office/drawing/2014/main" id="{2A374892-A5A4-58C3-A8AD-86C0BC9E743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Rectangle 498">
                    <a:extLst>
                      <a:ext uri="{FF2B5EF4-FFF2-40B4-BE49-F238E27FC236}">
                        <a16:creationId xmlns:a16="http://schemas.microsoft.com/office/drawing/2014/main" id="{00FBCA75-F070-55F0-1D19-86754D21D62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2" name="Group 491">
                  <a:extLst>
                    <a:ext uri="{FF2B5EF4-FFF2-40B4-BE49-F238E27FC236}">
                      <a16:creationId xmlns:a16="http://schemas.microsoft.com/office/drawing/2014/main" id="{AFFDD536-6930-9846-D5EC-8891B0E0AA5A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496" name="Oval 495">
                    <a:extLst>
                      <a:ext uri="{FF2B5EF4-FFF2-40B4-BE49-F238E27FC236}">
                        <a16:creationId xmlns:a16="http://schemas.microsoft.com/office/drawing/2014/main" id="{D8F8D638-4223-BC0D-3685-E773060C671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Rectangle 496">
                    <a:extLst>
                      <a:ext uri="{FF2B5EF4-FFF2-40B4-BE49-F238E27FC236}">
                        <a16:creationId xmlns:a16="http://schemas.microsoft.com/office/drawing/2014/main" id="{F10AF2E1-C862-AE2B-5529-2EDB9DD97C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3" name="Group 492">
                  <a:extLst>
                    <a:ext uri="{FF2B5EF4-FFF2-40B4-BE49-F238E27FC236}">
                      <a16:creationId xmlns:a16="http://schemas.microsoft.com/office/drawing/2014/main" id="{70AC694D-23D9-8C49-73D7-9ED9555C705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494" name="Oval 493">
                    <a:extLst>
                      <a:ext uri="{FF2B5EF4-FFF2-40B4-BE49-F238E27FC236}">
                        <a16:creationId xmlns:a16="http://schemas.microsoft.com/office/drawing/2014/main" id="{20B35EA9-1E34-3115-27DA-B9D4C9465FD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Rectangle 494">
                    <a:extLst>
                      <a:ext uri="{FF2B5EF4-FFF2-40B4-BE49-F238E27FC236}">
                        <a16:creationId xmlns:a16="http://schemas.microsoft.com/office/drawing/2014/main" id="{57EB6057-7DA1-E87C-62DA-DD01A7ABC21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7" name="Group 476">
                <a:extLst>
                  <a:ext uri="{FF2B5EF4-FFF2-40B4-BE49-F238E27FC236}">
                    <a16:creationId xmlns:a16="http://schemas.microsoft.com/office/drawing/2014/main" id="{A31EC808-0963-B0D1-FCEB-F6E211190988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478" name="Rectangle 477">
                  <a:extLst>
                    <a:ext uri="{FF2B5EF4-FFF2-40B4-BE49-F238E27FC236}">
                      <a16:creationId xmlns:a16="http://schemas.microsoft.com/office/drawing/2014/main" id="{05A146DB-FE25-5ECF-E849-9CE3F0E4AEE9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9" name="Rectangle 478">
                  <a:extLst>
                    <a:ext uri="{FF2B5EF4-FFF2-40B4-BE49-F238E27FC236}">
                      <a16:creationId xmlns:a16="http://schemas.microsoft.com/office/drawing/2014/main" id="{D202065A-9E54-F1A4-EB02-B0346D88132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0" name="Rectangle 479">
                  <a:extLst>
                    <a:ext uri="{FF2B5EF4-FFF2-40B4-BE49-F238E27FC236}">
                      <a16:creationId xmlns:a16="http://schemas.microsoft.com/office/drawing/2014/main" id="{C2D381DB-3391-672C-407F-5EEF37A77C43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1" name="Rectangle 480">
                  <a:extLst>
                    <a:ext uri="{FF2B5EF4-FFF2-40B4-BE49-F238E27FC236}">
                      <a16:creationId xmlns:a16="http://schemas.microsoft.com/office/drawing/2014/main" id="{84C80D3D-56A2-FD92-A61A-4DFDDB33F580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2" name="Rectangle 481">
                  <a:extLst>
                    <a:ext uri="{FF2B5EF4-FFF2-40B4-BE49-F238E27FC236}">
                      <a16:creationId xmlns:a16="http://schemas.microsoft.com/office/drawing/2014/main" id="{1F4C73AA-C96C-3785-383B-ED0D438BEF1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3" name="Rectangle 482">
                  <a:extLst>
                    <a:ext uri="{FF2B5EF4-FFF2-40B4-BE49-F238E27FC236}">
                      <a16:creationId xmlns:a16="http://schemas.microsoft.com/office/drawing/2014/main" id="{15DF7207-97E0-8E76-F715-FD9CDD1CD386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4" name="Rectangle 483">
                  <a:extLst>
                    <a:ext uri="{FF2B5EF4-FFF2-40B4-BE49-F238E27FC236}">
                      <a16:creationId xmlns:a16="http://schemas.microsoft.com/office/drawing/2014/main" id="{C0D67679-7E29-2B55-5AB8-D2184EFFE55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5" name="Rectangle 484">
                  <a:extLst>
                    <a:ext uri="{FF2B5EF4-FFF2-40B4-BE49-F238E27FC236}">
                      <a16:creationId xmlns:a16="http://schemas.microsoft.com/office/drawing/2014/main" id="{76C7FB43-DEB8-C43A-B0CA-389BA42369C3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6A6A95CB-1598-303E-A534-B75133912E48}"/>
                </a:ext>
              </a:extLst>
            </p:cNvPr>
            <p:cNvGrpSpPr/>
            <p:nvPr/>
          </p:nvGrpSpPr>
          <p:grpSpPr>
            <a:xfrm>
              <a:off x="2996047" y="5721776"/>
              <a:ext cx="353081" cy="70185"/>
              <a:chOff x="8056194" y="5806349"/>
              <a:chExt cx="574024" cy="119279"/>
            </a:xfrm>
          </p:grpSpPr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BD147F28-63EC-0472-FC9C-3621F9DD234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550" name="Group 549">
                  <a:extLst>
                    <a:ext uri="{FF2B5EF4-FFF2-40B4-BE49-F238E27FC236}">
                      <a16:creationId xmlns:a16="http://schemas.microsoft.com/office/drawing/2014/main" id="{9BE68889-EADD-9583-B910-13B911A1D30E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674" name="Oval 673">
                    <a:extLst>
                      <a:ext uri="{FF2B5EF4-FFF2-40B4-BE49-F238E27FC236}">
                        <a16:creationId xmlns:a16="http://schemas.microsoft.com/office/drawing/2014/main" id="{13D41CEE-D36C-C045-9915-597A3DFEF0F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60280F20-F384-1513-F858-3B6584D80F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1" name="Group 550">
                  <a:extLst>
                    <a:ext uri="{FF2B5EF4-FFF2-40B4-BE49-F238E27FC236}">
                      <a16:creationId xmlns:a16="http://schemas.microsoft.com/office/drawing/2014/main" id="{3B814BCE-FF92-9C56-C5F0-FB2E44AB9FC6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668" name="Oval 667">
                    <a:extLst>
                      <a:ext uri="{FF2B5EF4-FFF2-40B4-BE49-F238E27FC236}">
                        <a16:creationId xmlns:a16="http://schemas.microsoft.com/office/drawing/2014/main" id="{743E7081-0B79-A08F-C5C0-2381B2AAB30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3" name="Rectangle 672">
                    <a:extLst>
                      <a:ext uri="{FF2B5EF4-FFF2-40B4-BE49-F238E27FC236}">
                        <a16:creationId xmlns:a16="http://schemas.microsoft.com/office/drawing/2014/main" id="{31E81FE4-215A-C390-ED64-08B2A9D763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2" name="Group 551">
                  <a:extLst>
                    <a:ext uri="{FF2B5EF4-FFF2-40B4-BE49-F238E27FC236}">
                      <a16:creationId xmlns:a16="http://schemas.microsoft.com/office/drawing/2014/main" id="{39D99F87-F8A0-B320-7EA8-36FE73E2A66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666" name="Oval 665">
                    <a:extLst>
                      <a:ext uri="{FF2B5EF4-FFF2-40B4-BE49-F238E27FC236}">
                        <a16:creationId xmlns:a16="http://schemas.microsoft.com/office/drawing/2014/main" id="{CAE6B8BE-7EB2-1AE4-43FB-D7B76021FC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7" name="Rectangle 666">
                    <a:extLst>
                      <a:ext uri="{FF2B5EF4-FFF2-40B4-BE49-F238E27FC236}">
                        <a16:creationId xmlns:a16="http://schemas.microsoft.com/office/drawing/2014/main" id="{C8C6FA02-3FFD-6ADE-A3C3-70CA656F202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3" name="Group 552">
                  <a:extLst>
                    <a:ext uri="{FF2B5EF4-FFF2-40B4-BE49-F238E27FC236}">
                      <a16:creationId xmlns:a16="http://schemas.microsoft.com/office/drawing/2014/main" id="{FED6A3F7-85FB-A4D3-5067-3A53DAE816FD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664" name="Oval 663">
                    <a:extLst>
                      <a:ext uri="{FF2B5EF4-FFF2-40B4-BE49-F238E27FC236}">
                        <a16:creationId xmlns:a16="http://schemas.microsoft.com/office/drawing/2014/main" id="{66FD2D0A-01B3-07D7-C1EA-95C9F7BFA67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5" name="Rectangle 664">
                    <a:extLst>
                      <a:ext uri="{FF2B5EF4-FFF2-40B4-BE49-F238E27FC236}">
                        <a16:creationId xmlns:a16="http://schemas.microsoft.com/office/drawing/2014/main" id="{922A446B-82A5-ACEE-D5E5-B57CA74C018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4" name="Group 553">
                  <a:extLst>
                    <a:ext uri="{FF2B5EF4-FFF2-40B4-BE49-F238E27FC236}">
                      <a16:creationId xmlns:a16="http://schemas.microsoft.com/office/drawing/2014/main" id="{FBB35BEF-7F22-2944-773E-C545216D6B7D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662" name="Oval 661">
                    <a:extLst>
                      <a:ext uri="{FF2B5EF4-FFF2-40B4-BE49-F238E27FC236}">
                        <a16:creationId xmlns:a16="http://schemas.microsoft.com/office/drawing/2014/main" id="{33A7150E-FC28-8C6D-EAA3-F9CE3CB216D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3" name="Rectangle 662">
                    <a:extLst>
                      <a:ext uri="{FF2B5EF4-FFF2-40B4-BE49-F238E27FC236}">
                        <a16:creationId xmlns:a16="http://schemas.microsoft.com/office/drawing/2014/main" id="{FF86F2D6-F6F2-7530-2FFD-1DC051348E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5" name="Group 554">
                  <a:extLst>
                    <a:ext uri="{FF2B5EF4-FFF2-40B4-BE49-F238E27FC236}">
                      <a16:creationId xmlns:a16="http://schemas.microsoft.com/office/drawing/2014/main" id="{F4B63547-69B9-5F1A-2BA8-ED42E31444E1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597" name="Oval 596">
                    <a:extLst>
                      <a:ext uri="{FF2B5EF4-FFF2-40B4-BE49-F238E27FC236}">
                        <a16:creationId xmlns:a16="http://schemas.microsoft.com/office/drawing/2014/main" id="{425FF5D4-E4A6-0966-0DE7-8A2E1697854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1" name="Rectangle 660">
                    <a:extLst>
                      <a:ext uri="{FF2B5EF4-FFF2-40B4-BE49-F238E27FC236}">
                        <a16:creationId xmlns:a16="http://schemas.microsoft.com/office/drawing/2014/main" id="{AB73C4CA-821A-7419-8129-8A80024D84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1" name="Group 590">
                  <a:extLst>
                    <a:ext uri="{FF2B5EF4-FFF2-40B4-BE49-F238E27FC236}">
                      <a16:creationId xmlns:a16="http://schemas.microsoft.com/office/drawing/2014/main" id="{1034108D-8D97-13A3-B4C0-704954334CD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595" name="Oval 594">
                    <a:extLst>
                      <a:ext uri="{FF2B5EF4-FFF2-40B4-BE49-F238E27FC236}">
                        <a16:creationId xmlns:a16="http://schemas.microsoft.com/office/drawing/2014/main" id="{0CE8F099-EC86-7A7F-310F-65D73A8A65B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6" name="Rectangle 595">
                    <a:extLst>
                      <a:ext uri="{FF2B5EF4-FFF2-40B4-BE49-F238E27FC236}">
                        <a16:creationId xmlns:a16="http://schemas.microsoft.com/office/drawing/2014/main" id="{3C486043-394B-DF28-F94F-E2EB618058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2" name="Group 591">
                  <a:extLst>
                    <a:ext uri="{FF2B5EF4-FFF2-40B4-BE49-F238E27FC236}">
                      <a16:creationId xmlns:a16="http://schemas.microsoft.com/office/drawing/2014/main" id="{0D1015A8-81A3-0F67-16B5-31D69BA2DA68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593" name="Oval 592">
                    <a:extLst>
                      <a:ext uri="{FF2B5EF4-FFF2-40B4-BE49-F238E27FC236}">
                        <a16:creationId xmlns:a16="http://schemas.microsoft.com/office/drawing/2014/main" id="{A07C3807-D279-2F97-3118-09883A9D861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4" name="Rectangle 593">
                    <a:extLst>
                      <a:ext uri="{FF2B5EF4-FFF2-40B4-BE49-F238E27FC236}">
                        <a16:creationId xmlns:a16="http://schemas.microsoft.com/office/drawing/2014/main" id="{C2D3526F-C0FD-ECF4-74CD-27883F78E03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EB1FB218-51F2-8816-2824-88ACA8C759C7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519" name="Rectangle 518">
                  <a:extLst>
                    <a:ext uri="{FF2B5EF4-FFF2-40B4-BE49-F238E27FC236}">
                      <a16:creationId xmlns:a16="http://schemas.microsoft.com/office/drawing/2014/main" id="{85A8BAFA-6426-404F-3F61-2EE22B903E45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6" name="Rectangle 525">
                  <a:extLst>
                    <a:ext uri="{FF2B5EF4-FFF2-40B4-BE49-F238E27FC236}">
                      <a16:creationId xmlns:a16="http://schemas.microsoft.com/office/drawing/2014/main" id="{DE4D85BC-429F-0B7C-8755-F029294C4E95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7" name="Rectangle 526">
                  <a:extLst>
                    <a:ext uri="{FF2B5EF4-FFF2-40B4-BE49-F238E27FC236}">
                      <a16:creationId xmlns:a16="http://schemas.microsoft.com/office/drawing/2014/main" id="{9560A0AE-9683-AB7B-312F-8E52E06162B5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7" name="Rectangle 536">
                  <a:extLst>
                    <a:ext uri="{FF2B5EF4-FFF2-40B4-BE49-F238E27FC236}">
                      <a16:creationId xmlns:a16="http://schemas.microsoft.com/office/drawing/2014/main" id="{BC4C29A4-81E5-A9A3-E7E0-0683C281102C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8" name="Rectangle 537">
                  <a:extLst>
                    <a:ext uri="{FF2B5EF4-FFF2-40B4-BE49-F238E27FC236}">
                      <a16:creationId xmlns:a16="http://schemas.microsoft.com/office/drawing/2014/main" id="{853309D5-F79D-A93F-1276-261696AFC3AE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9" name="Rectangle 538">
                  <a:extLst>
                    <a:ext uri="{FF2B5EF4-FFF2-40B4-BE49-F238E27FC236}">
                      <a16:creationId xmlns:a16="http://schemas.microsoft.com/office/drawing/2014/main" id="{F68A0587-C8C8-D73A-9D6D-C1AB0CF4C387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0" name="Rectangle 539">
                  <a:extLst>
                    <a:ext uri="{FF2B5EF4-FFF2-40B4-BE49-F238E27FC236}">
                      <a16:creationId xmlns:a16="http://schemas.microsoft.com/office/drawing/2014/main" id="{02795BC8-CE55-D448-38E8-4BD5D04A7444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9" name="Rectangle 548">
                  <a:extLst>
                    <a:ext uri="{FF2B5EF4-FFF2-40B4-BE49-F238E27FC236}">
                      <a16:creationId xmlns:a16="http://schemas.microsoft.com/office/drawing/2014/main" id="{383AF9D5-B732-13CC-E489-01D1374D0AF8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76" name="Rectangle 675">
              <a:extLst>
                <a:ext uri="{FF2B5EF4-FFF2-40B4-BE49-F238E27FC236}">
                  <a16:creationId xmlns:a16="http://schemas.microsoft.com/office/drawing/2014/main" id="{405BCFD9-BE59-B164-36B8-09D4773FC0C1}"/>
                </a:ext>
              </a:extLst>
            </p:cNvPr>
            <p:cNvSpPr/>
            <p:nvPr/>
          </p:nvSpPr>
          <p:spPr>
            <a:xfrm>
              <a:off x="476431" y="5127948"/>
              <a:ext cx="3173017" cy="5972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 N3P/N3X/N2</a:t>
              </a:r>
            </a:p>
          </p:txBody>
        </p: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CD8CBAF9-3B6A-B6F4-9FDD-2A5A34A30F4A}"/>
                </a:ext>
              </a:extLst>
            </p:cNvPr>
            <p:cNvCxnSpPr>
              <a:cxnSpLocks/>
            </p:cNvCxnSpPr>
            <p:nvPr/>
          </p:nvCxnSpPr>
          <p:spPr>
            <a:xfrm>
              <a:off x="480845" y="5687568"/>
              <a:ext cx="3172968" cy="0"/>
            </a:xfrm>
            <a:prstGeom prst="line">
              <a:avLst/>
            </a:prstGeom>
            <a:noFill/>
            <a:ln w="76200" cap="flat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92D050"/>
                  </a:gs>
                  <a:gs pos="83000">
                    <a:srgbClr val="92D050"/>
                  </a:gs>
                  <a:gs pos="99000">
                    <a:srgbClr val="92D050"/>
                  </a:gs>
                </a:gsLst>
                <a:lin ang="16200000" scaled="0"/>
              </a:gra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2D94E944-BE89-FF35-1204-EFE7112524C4}"/>
                </a:ext>
              </a:extLst>
            </p:cNvPr>
            <p:cNvSpPr/>
            <p:nvPr/>
          </p:nvSpPr>
          <p:spPr>
            <a:xfrm>
              <a:off x="476431" y="5784288"/>
              <a:ext cx="5094932" cy="157536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8" name="Group 687">
              <a:extLst>
                <a:ext uri="{FF2B5EF4-FFF2-40B4-BE49-F238E27FC236}">
                  <a16:creationId xmlns:a16="http://schemas.microsoft.com/office/drawing/2014/main" id="{801206E4-BD0A-6652-47D2-0918464983E2}"/>
                </a:ext>
              </a:extLst>
            </p:cNvPr>
            <p:cNvGrpSpPr/>
            <p:nvPr/>
          </p:nvGrpSpPr>
          <p:grpSpPr>
            <a:xfrm>
              <a:off x="1520984" y="5724171"/>
              <a:ext cx="353081" cy="70185"/>
              <a:chOff x="8056194" y="5806349"/>
              <a:chExt cx="574024" cy="119279"/>
            </a:xfrm>
          </p:grpSpPr>
          <p:grpSp>
            <p:nvGrpSpPr>
              <p:cNvPr id="689" name="Group 688">
                <a:extLst>
                  <a:ext uri="{FF2B5EF4-FFF2-40B4-BE49-F238E27FC236}">
                    <a16:creationId xmlns:a16="http://schemas.microsoft.com/office/drawing/2014/main" id="{423F25FE-4E9E-04C8-5AF7-A4C819F985E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30485D02-326A-C7DD-FA4C-F6DD64554F11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714" name="Oval 713">
                    <a:extLst>
                      <a:ext uri="{FF2B5EF4-FFF2-40B4-BE49-F238E27FC236}">
                        <a16:creationId xmlns:a16="http://schemas.microsoft.com/office/drawing/2014/main" id="{BA2575B5-D102-64A9-D3A9-3C06A2E3690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7" name="Rectangle 756">
                    <a:extLst>
                      <a:ext uri="{FF2B5EF4-FFF2-40B4-BE49-F238E27FC236}">
                        <a16:creationId xmlns:a16="http://schemas.microsoft.com/office/drawing/2014/main" id="{8B31358F-62EF-D50D-B6CE-9098DA8CB8B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0" name="Group 699">
                  <a:extLst>
                    <a:ext uri="{FF2B5EF4-FFF2-40B4-BE49-F238E27FC236}">
                      <a16:creationId xmlns:a16="http://schemas.microsoft.com/office/drawing/2014/main" id="{1F991684-5E95-2A4D-EA6A-298961E3C845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711" name="Oval 710">
                    <a:extLst>
                      <a:ext uri="{FF2B5EF4-FFF2-40B4-BE49-F238E27FC236}">
                        <a16:creationId xmlns:a16="http://schemas.microsoft.com/office/drawing/2014/main" id="{0115EBF2-411F-13C9-B129-38E3DD18320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2" name="Rectangle 711">
                    <a:extLst>
                      <a:ext uri="{FF2B5EF4-FFF2-40B4-BE49-F238E27FC236}">
                        <a16:creationId xmlns:a16="http://schemas.microsoft.com/office/drawing/2014/main" id="{4C7AF9EF-8A74-425E-D945-EC9240D704F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1" name="Group 700">
                  <a:extLst>
                    <a:ext uri="{FF2B5EF4-FFF2-40B4-BE49-F238E27FC236}">
                      <a16:creationId xmlns:a16="http://schemas.microsoft.com/office/drawing/2014/main" id="{79403F3C-DBCE-1890-5D94-9E58575856C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709" name="Oval 708">
                    <a:extLst>
                      <a:ext uri="{FF2B5EF4-FFF2-40B4-BE49-F238E27FC236}">
                        <a16:creationId xmlns:a16="http://schemas.microsoft.com/office/drawing/2014/main" id="{F906C07D-8315-F9EA-6E45-5156BA0943C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0" name="Rectangle 709">
                    <a:extLst>
                      <a:ext uri="{FF2B5EF4-FFF2-40B4-BE49-F238E27FC236}">
                        <a16:creationId xmlns:a16="http://schemas.microsoft.com/office/drawing/2014/main" id="{233E4A52-7CEC-2387-ABD8-875364F2C6C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2" name="Group 701">
                  <a:extLst>
                    <a:ext uri="{FF2B5EF4-FFF2-40B4-BE49-F238E27FC236}">
                      <a16:creationId xmlns:a16="http://schemas.microsoft.com/office/drawing/2014/main" id="{94FF1870-807F-20F2-7329-E20D11B6D463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707" name="Oval 706">
                    <a:extLst>
                      <a:ext uri="{FF2B5EF4-FFF2-40B4-BE49-F238E27FC236}">
                        <a16:creationId xmlns:a16="http://schemas.microsoft.com/office/drawing/2014/main" id="{FDF2104F-3A29-5C0F-5430-A15A43F5FB4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1D4F1BFC-F6C2-2127-DD47-CA9BD02835C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6E03EA8C-5776-34F6-FA45-C475B1B9C2F6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705" name="Oval 704">
                    <a:extLst>
                      <a:ext uri="{FF2B5EF4-FFF2-40B4-BE49-F238E27FC236}">
                        <a16:creationId xmlns:a16="http://schemas.microsoft.com/office/drawing/2014/main" id="{D92068D4-79A4-3845-5A8C-3632A0216A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6" name="Rectangle 705">
                    <a:extLst>
                      <a:ext uri="{FF2B5EF4-FFF2-40B4-BE49-F238E27FC236}">
                        <a16:creationId xmlns:a16="http://schemas.microsoft.com/office/drawing/2014/main" id="{70389D22-F948-18D5-25AA-26862303427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E37A0592-987B-7F08-27E4-F8F653470723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239" name="Oval 238">
                    <a:extLst>
                      <a:ext uri="{FF2B5EF4-FFF2-40B4-BE49-F238E27FC236}">
                        <a16:creationId xmlns:a16="http://schemas.microsoft.com/office/drawing/2014/main" id="{B5487E43-7CCC-DCA2-E92F-39196AC46EB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4" name="Rectangle 703">
                    <a:extLst>
                      <a:ext uri="{FF2B5EF4-FFF2-40B4-BE49-F238E27FC236}">
                        <a16:creationId xmlns:a16="http://schemas.microsoft.com/office/drawing/2014/main" id="{C2AE0D79-F935-6D59-B017-43A5549E0FC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C9D9C1A6-F770-9072-15EC-20B7532D6416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197" name="Oval 196">
                    <a:extLst>
                      <a:ext uri="{FF2B5EF4-FFF2-40B4-BE49-F238E27FC236}">
                        <a16:creationId xmlns:a16="http://schemas.microsoft.com/office/drawing/2014/main" id="{288D41E0-42F8-2471-26F0-E1CFD0CD6A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id="{85A31536-66AB-3E37-8F5A-BB193A60AE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7DC06BD-D1C6-087F-0C8E-39A0D6BD0E7E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195" name="Oval 194">
                    <a:extLst>
                      <a:ext uri="{FF2B5EF4-FFF2-40B4-BE49-F238E27FC236}">
                        <a16:creationId xmlns:a16="http://schemas.microsoft.com/office/drawing/2014/main" id="{DFFD3696-8769-DECF-62F1-9DC4814DC7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37697DD3-80DE-DB52-FD89-09C5AA3E66F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90" name="Group 689">
                <a:extLst>
                  <a:ext uri="{FF2B5EF4-FFF2-40B4-BE49-F238E27FC236}">
                    <a16:creationId xmlns:a16="http://schemas.microsoft.com/office/drawing/2014/main" id="{067654B9-F0F7-A1D8-E677-3CFB5D407530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691" name="Rectangle 690">
                  <a:extLst>
                    <a:ext uri="{FF2B5EF4-FFF2-40B4-BE49-F238E27FC236}">
                      <a16:creationId xmlns:a16="http://schemas.microsoft.com/office/drawing/2014/main" id="{B664C053-9729-ABF3-FE95-43E3EC2AA802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>
                  <a:extLst>
                    <a:ext uri="{FF2B5EF4-FFF2-40B4-BE49-F238E27FC236}">
                      <a16:creationId xmlns:a16="http://schemas.microsoft.com/office/drawing/2014/main" id="{BC6646A3-1714-E9DD-0591-4BBAA01A69B0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>
                  <a:extLst>
                    <a:ext uri="{FF2B5EF4-FFF2-40B4-BE49-F238E27FC236}">
                      <a16:creationId xmlns:a16="http://schemas.microsoft.com/office/drawing/2014/main" id="{862F2279-17DF-C09E-8839-647BE0BA8961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id="{0DB0915A-495D-AF54-F2F2-E4FC4CCB12DE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id="{E54C3E90-4F30-6B6A-A165-E886BB55DC5F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id="{086424B7-2FB2-5824-9B65-46783F4DC92B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id="{82FCEECB-BFD9-7FC1-263A-D32ABABE2911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id="{B59BCE58-7183-8C61-6873-C883550041D3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133F4F93-C318-11A1-3583-2F5CE3144A02}"/>
                </a:ext>
              </a:extLst>
            </p:cNvPr>
            <p:cNvGrpSpPr/>
            <p:nvPr/>
          </p:nvGrpSpPr>
          <p:grpSpPr>
            <a:xfrm>
              <a:off x="1240471" y="5730197"/>
              <a:ext cx="260539" cy="69901"/>
              <a:chOff x="8206644" y="5806345"/>
              <a:chExt cx="423574" cy="118796"/>
            </a:xfrm>
          </p:grpSpPr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DECD7099-2557-F89C-469A-BF9D27809F5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206644" y="5806345"/>
                <a:ext cx="419758" cy="118796"/>
                <a:chOff x="2260231" y="2130277"/>
                <a:chExt cx="844756" cy="239079"/>
              </a:xfrm>
            </p:grpSpPr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08A6EC88-2691-5FE4-4F97-8667702D78B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43" name="Oval 342">
                    <a:extLst>
                      <a:ext uri="{FF2B5EF4-FFF2-40B4-BE49-F238E27FC236}">
                        <a16:creationId xmlns:a16="http://schemas.microsoft.com/office/drawing/2014/main" id="{21D7C653-B12E-5D9F-4DC7-1E4B347F797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45EDAAF8-CF13-D682-B887-6502C2474A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46E09799-987C-311A-A396-5D1974ECCCC7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41" name="Oval 340">
                    <a:extLst>
                      <a:ext uri="{FF2B5EF4-FFF2-40B4-BE49-F238E27FC236}">
                        <a16:creationId xmlns:a16="http://schemas.microsoft.com/office/drawing/2014/main" id="{E0C90747-DD62-8C61-246A-A5C32A9B8C1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C4431BE0-4420-02A2-9C37-274E035D587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60D0D5B9-51B2-174E-DE0D-CD07C54A5D3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39" name="Oval 338">
                    <a:extLst>
                      <a:ext uri="{FF2B5EF4-FFF2-40B4-BE49-F238E27FC236}">
                        <a16:creationId xmlns:a16="http://schemas.microsoft.com/office/drawing/2014/main" id="{ECA7D188-1CC0-3798-6E5A-B3F3F814E7D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Rectangle 339">
                    <a:extLst>
                      <a:ext uri="{FF2B5EF4-FFF2-40B4-BE49-F238E27FC236}">
                        <a16:creationId xmlns:a16="http://schemas.microsoft.com/office/drawing/2014/main" id="{AC59605A-CE9E-F585-6637-2AC4E673B96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3466BF18-DF57-45E1-3669-5CCC1512E67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37" name="Oval 336">
                    <a:extLst>
                      <a:ext uri="{FF2B5EF4-FFF2-40B4-BE49-F238E27FC236}">
                        <a16:creationId xmlns:a16="http://schemas.microsoft.com/office/drawing/2014/main" id="{ECBC61C4-6304-1EEE-EA18-EC646EFEA46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337">
                    <a:extLst>
                      <a:ext uri="{FF2B5EF4-FFF2-40B4-BE49-F238E27FC236}">
                        <a16:creationId xmlns:a16="http://schemas.microsoft.com/office/drawing/2014/main" id="{8024DE58-1FBA-3C42-C3DD-A5CD5E0EBC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1" name="Group 330">
                  <a:extLst>
                    <a:ext uri="{FF2B5EF4-FFF2-40B4-BE49-F238E27FC236}">
                      <a16:creationId xmlns:a16="http://schemas.microsoft.com/office/drawing/2014/main" id="{7258536B-33E9-7E25-006C-E3B7FC23B176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35" name="Oval 334">
                    <a:extLst>
                      <a:ext uri="{FF2B5EF4-FFF2-40B4-BE49-F238E27FC236}">
                        <a16:creationId xmlns:a16="http://schemas.microsoft.com/office/drawing/2014/main" id="{3F999F7D-7C9E-6438-E3C1-94111BD78BC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335">
                    <a:extLst>
                      <a:ext uri="{FF2B5EF4-FFF2-40B4-BE49-F238E27FC236}">
                        <a16:creationId xmlns:a16="http://schemas.microsoft.com/office/drawing/2014/main" id="{41897C4A-55CC-2673-AA0A-74FBEB8A04E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2" name="Group 331">
                  <a:extLst>
                    <a:ext uri="{FF2B5EF4-FFF2-40B4-BE49-F238E27FC236}">
                      <a16:creationId xmlns:a16="http://schemas.microsoft.com/office/drawing/2014/main" id="{62F2BBD3-976C-88B9-E574-A37AB7353890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947A2911-46E0-BC99-07A7-5598731F95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66DB102F-ACA9-1DD1-7C5D-A530AA6873D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5340EBBB-62F6-EF88-FF59-EEA3504F02B3}"/>
                  </a:ext>
                </a:extLst>
              </p:cNvPr>
              <p:cNvGrpSpPr/>
              <p:nvPr/>
            </p:nvGrpSpPr>
            <p:grpSpPr>
              <a:xfrm>
                <a:off x="8210746" y="5815613"/>
                <a:ext cx="419472" cy="38171"/>
                <a:chOff x="9000676" y="5901580"/>
                <a:chExt cx="419472" cy="38171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68F96848-AB5B-E7FF-FCE4-F216CB37F02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0F55E0A0-FC43-DAFA-8169-036C9DEF7B29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id="{1DD06DF1-8F88-C319-FA65-0406614A803A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id="{F2B65B58-1A5A-C63B-7080-87DBB214DAA5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id="{D7295510-F73E-49B8-E46C-FEF2740CEFB8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73F4D3F2-F2FD-8571-3D1C-BAF1F546E875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20085604-7EBF-CABC-4E6A-733288E687C2}"/>
                </a:ext>
              </a:extLst>
            </p:cNvPr>
            <p:cNvGrpSpPr/>
            <p:nvPr/>
          </p:nvGrpSpPr>
          <p:grpSpPr>
            <a:xfrm>
              <a:off x="854226" y="5730030"/>
              <a:ext cx="353081" cy="70185"/>
              <a:chOff x="8056194" y="5806349"/>
              <a:chExt cx="574024" cy="119279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id="{317DB7A6-E5DC-2C08-627E-D5012FCAFA6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213" name="Group 212">
                  <a:extLst>
                    <a:ext uri="{FF2B5EF4-FFF2-40B4-BE49-F238E27FC236}">
                      <a16:creationId xmlns:a16="http://schemas.microsoft.com/office/drawing/2014/main" id="{B96869D2-7138-2F39-A8C9-749F23EE2FF1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235" name="Oval 234">
                    <a:extLst>
                      <a:ext uri="{FF2B5EF4-FFF2-40B4-BE49-F238E27FC236}">
                        <a16:creationId xmlns:a16="http://schemas.microsoft.com/office/drawing/2014/main" id="{039381C5-C055-39F4-0E4E-75FAE312922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Rectangle 235">
                    <a:extLst>
                      <a:ext uri="{FF2B5EF4-FFF2-40B4-BE49-F238E27FC236}">
                        <a16:creationId xmlns:a16="http://schemas.microsoft.com/office/drawing/2014/main" id="{DD375644-5B7B-A952-1EAE-ED8DC18A897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4B34AF3B-F8C9-908B-4034-5B013A88DA11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233" name="Oval 232">
                    <a:extLst>
                      <a:ext uri="{FF2B5EF4-FFF2-40B4-BE49-F238E27FC236}">
                        <a16:creationId xmlns:a16="http://schemas.microsoft.com/office/drawing/2014/main" id="{2A8FC643-F24F-F920-4ADF-DAB670955EA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233">
                    <a:extLst>
                      <a:ext uri="{FF2B5EF4-FFF2-40B4-BE49-F238E27FC236}">
                        <a16:creationId xmlns:a16="http://schemas.microsoft.com/office/drawing/2014/main" id="{6A0EAF25-AC0E-A24A-4F59-34FCFDB472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2AAEEC14-CD2E-92E1-546B-D54C3AE03783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231" name="Oval 230">
                    <a:extLst>
                      <a:ext uri="{FF2B5EF4-FFF2-40B4-BE49-F238E27FC236}">
                        <a16:creationId xmlns:a16="http://schemas.microsoft.com/office/drawing/2014/main" id="{A4C05EB1-EECF-DC3A-6B75-0981E0F600D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B471D758-4518-4B46-A302-4DDC32F10DC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718886F7-C872-557A-8EED-06B3C41EE0C8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229" name="Oval 228">
                    <a:extLst>
                      <a:ext uri="{FF2B5EF4-FFF2-40B4-BE49-F238E27FC236}">
                        <a16:creationId xmlns:a16="http://schemas.microsoft.com/office/drawing/2014/main" id="{A4AAFCAD-E6CF-F4D6-74A8-153F701A62C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1740AC8B-C943-DE98-71A3-8CFD6185713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EB583705-108B-AADA-D1BA-F0195B14720C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227" name="Oval 226">
                    <a:extLst>
                      <a:ext uri="{FF2B5EF4-FFF2-40B4-BE49-F238E27FC236}">
                        <a16:creationId xmlns:a16="http://schemas.microsoft.com/office/drawing/2014/main" id="{545CF048-258F-F75B-C7FD-B83B64F09A7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75F132C0-29F9-9A52-1DA0-B7B516813A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8" name="Group 217">
                  <a:extLst>
                    <a:ext uri="{FF2B5EF4-FFF2-40B4-BE49-F238E27FC236}">
                      <a16:creationId xmlns:a16="http://schemas.microsoft.com/office/drawing/2014/main" id="{AB6828C5-A8CD-76A0-B686-1FAEF85D51BB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225" name="Oval 224">
                    <a:extLst>
                      <a:ext uri="{FF2B5EF4-FFF2-40B4-BE49-F238E27FC236}">
                        <a16:creationId xmlns:a16="http://schemas.microsoft.com/office/drawing/2014/main" id="{C9973080-00E9-895E-A77E-3759B05A02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Rectangle 225">
                    <a:extLst>
                      <a:ext uri="{FF2B5EF4-FFF2-40B4-BE49-F238E27FC236}">
                        <a16:creationId xmlns:a16="http://schemas.microsoft.com/office/drawing/2014/main" id="{1C966BEE-4458-715A-2A5E-80237D22DB8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C22FF036-F7DC-1E22-EF0E-40C70F77A85D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223" name="Oval 222">
                    <a:extLst>
                      <a:ext uri="{FF2B5EF4-FFF2-40B4-BE49-F238E27FC236}">
                        <a16:creationId xmlns:a16="http://schemas.microsoft.com/office/drawing/2014/main" id="{DB29E7EB-CE4E-6306-BCBD-E5ADA52EE10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DEA8EC60-A7EE-3EA6-868F-83B6F0D57A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F6859456-2CD0-D1D1-E99D-F7D7B3EC5C8C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221" name="Oval 220">
                    <a:extLst>
                      <a:ext uri="{FF2B5EF4-FFF2-40B4-BE49-F238E27FC236}">
                        <a16:creationId xmlns:a16="http://schemas.microsoft.com/office/drawing/2014/main" id="{27A795DF-0F15-21A9-216F-8D666F6A109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D630F439-439F-16A1-3C9D-9DA800ECAF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4" name="Group 203">
                <a:extLst>
                  <a:ext uri="{FF2B5EF4-FFF2-40B4-BE49-F238E27FC236}">
                    <a16:creationId xmlns:a16="http://schemas.microsoft.com/office/drawing/2014/main" id="{71D89E98-B929-10CE-EB18-D6F44ACAED55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id="{7ABB51AB-61F7-61BC-D462-CAD4BC148E9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B0820A1D-80FC-322E-6958-EFF09D9E06D6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DA9001E0-549B-456E-D85F-ED1F7BA6807E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id="{AD58D24C-C82E-05C5-FF62-E64878328AC1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891DD826-DC0F-A886-A05C-C10165CE3FF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B2FB77CA-00C2-19C7-9B58-2DB6C2D65A71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B2CD516E-1AB4-73AF-7257-65E1D734848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D09B8ADD-8505-95CF-D65C-874AC537ACC9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301C3E10-E78B-9C2A-B6E1-F0A1F7F3134C}"/>
                </a:ext>
              </a:extLst>
            </p:cNvPr>
            <p:cNvGrpSpPr/>
            <p:nvPr/>
          </p:nvGrpSpPr>
          <p:grpSpPr>
            <a:xfrm>
              <a:off x="475517" y="5728748"/>
              <a:ext cx="353081" cy="70185"/>
              <a:chOff x="8056194" y="5806349"/>
              <a:chExt cx="574024" cy="11927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784FEDCE-640F-63D5-9100-B8AD070EF8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294" name="Group 293">
                  <a:extLst>
                    <a:ext uri="{FF2B5EF4-FFF2-40B4-BE49-F238E27FC236}">
                      <a16:creationId xmlns:a16="http://schemas.microsoft.com/office/drawing/2014/main" id="{59AEDF35-50C2-DB17-078D-D67DE098361E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FA13861E-0C51-E9F3-F223-6BD777E3E6C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>
                    <a:extLst>
                      <a:ext uri="{FF2B5EF4-FFF2-40B4-BE49-F238E27FC236}">
                        <a16:creationId xmlns:a16="http://schemas.microsoft.com/office/drawing/2014/main" id="{6618593E-4B87-323A-0255-8BD7D28AF6E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625CF4EA-B343-0070-4AB3-0C74E7E16835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14" name="Oval 313">
                    <a:extLst>
                      <a:ext uri="{FF2B5EF4-FFF2-40B4-BE49-F238E27FC236}">
                        <a16:creationId xmlns:a16="http://schemas.microsoft.com/office/drawing/2014/main" id="{E669570E-29D8-5F1B-514E-1CEA1179892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468A0DA6-7777-B1A6-09CB-1FAD566A6A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2E29F228-ADE7-2519-FB02-D7EB69500E84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12" name="Oval 311">
                    <a:extLst>
                      <a:ext uri="{FF2B5EF4-FFF2-40B4-BE49-F238E27FC236}">
                        <a16:creationId xmlns:a16="http://schemas.microsoft.com/office/drawing/2014/main" id="{2C93DEB0-11A8-802C-6CAC-E859DAA16CB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4DBB47D1-C930-AF52-35C6-417A30B8332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AE7E790D-70B1-AECE-43B2-5B92B67C7212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10" name="Oval 309">
                    <a:extLst>
                      <a:ext uri="{FF2B5EF4-FFF2-40B4-BE49-F238E27FC236}">
                        <a16:creationId xmlns:a16="http://schemas.microsoft.com/office/drawing/2014/main" id="{C78AEE7C-907E-F049-A14B-C454507030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ectangle 310">
                    <a:extLst>
                      <a:ext uri="{FF2B5EF4-FFF2-40B4-BE49-F238E27FC236}">
                        <a16:creationId xmlns:a16="http://schemas.microsoft.com/office/drawing/2014/main" id="{FFC54D8D-4EF3-1AC6-C90F-8B1020C11AB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21BA0486-E4CE-BF56-C255-4ABA10951B30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08" name="Oval 307">
                    <a:extLst>
                      <a:ext uri="{FF2B5EF4-FFF2-40B4-BE49-F238E27FC236}">
                        <a16:creationId xmlns:a16="http://schemas.microsoft.com/office/drawing/2014/main" id="{AB8FF8EB-6C92-B3F1-6206-9CD47061B8A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1C1F7FFB-CAEF-C033-4BCB-CBC71CD0E3E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9" name="Group 298">
                  <a:extLst>
                    <a:ext uri="{FF2B5EF4-FFF2-40B4-BE49-F238E27FC236}">
                      <a16:creationId xmlns:a16="http://schemas.microsoft.com/office/drawing/2014/main" id="{6190C0DC-5C45-0075-29DE-13E35F164AAB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06" name="Oval 305">
                    <a:extLst>
                      <a:ext uri="{FF2B5EF4-FFF2-40B4-BE49-F238E27FC236}">
                        <a16:creationId xmlns:a16="http://schemas.microsoft.com/office/drawing/2014/main" id="{50C9D292-495D-E119-E6B5-70A1098188F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81FB03D4-D55B-0F1B-08B3-DA557B4483D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0" name="Group 299">
                  <a:extLst>
                    <a:ext uri="{FF2B5EF4-FFF2-40B4-BE49-F238E27FC236}">
                      <a16:creationId xmlns:a16="http://schemas.microsoft.com/office/drawing/2014/main" id="{90DBC68E-B427-ED80-78A9-3BD836F888D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04" name="Oval 303">
                    <a:extLst>
                      <a:ext uri="{FF2B5EF4-FFF2-40B4-BE49-F238E27FC236}">
                        <a16:creationId xmlns:a16="http://schemas.microsoft.com/office/drawing/2014/main" id="{A585F146-2B6F-701A-09FF-23DF27E0BD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F67F07BC-DB42-70B1-600E-81414846CC5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664A29B5-7C92-409F-5A0E-ACEAF6462D39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02" name="Oval 301">
                    <a:extLst>
                      <a:ext uri="{FF2B5EF4-FFF2-40B4-BE49-F238E27FC236}">
                        <a16:creationId xmlns:a16="http://schemas.microsoft.com/office/drawing/2014/main" id="{1ACDAAD9-FBB3-2DB7-294E-0D868C81833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FBED805C-05F6-E521-839B-B6AAF9EE452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ED4A55A0-58BF-124A-6650-E28A2DA26C67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6959306A-35DF-9307-7BFC-8E962477C715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DC993AE-C53E-4B91-C2FA-7877D989EC9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95D10798-7CBA-8B79-5AB4-8202B31F2A6C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473B75B5-6131-FBDA-1E04-50D7AE80829F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B703D3A2-C721-99CE-3716-AD7401705ECF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Rectangle 290">
                  <a:extLst>
                    <a:ext uri="{FF2B5EF4-FFF2-40B4-BE49-F238E27FC236}">
                      <a16:creationId xmlns:a16="http://schemas.microsoft.com/office/drawing/2014/main" id="{124195DB-FC47-E7B0-4D6F-5FEB7C482F6C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389B4F78-D243-F83C-CE23-EF589722F55A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3AC74167-FFFB-1BA7-0E26-31833042FE25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3" name="Group 362">
              <a:extLst>
                <a:ext uri="{FF2B5EF4-FFF2-40B4-BE49-F238E27FC236}">
                  <a16:creationId xmlns:a16="http://schemas.microsoft.com/office/drawing/2014/main" id="{39EB9A2B-1EF8-5954-E5C4-23E80F61F354}"/>
                </a:ext>
              </a:extLst>
            </p:cNvPr>
            <p:cNvGrpSpPr/>
            <p:nvPr/>
          </p:nvGrpSpPr>
          <p:grpSpPr>
            <a:xfrm>
              <a:off x="1887765" y="5722342"/>
              <a:ext cx="353081" cy="70185"/>
              <a:chOff x="8056194" y="5806349"/>
              <a:chExt cx="574024" cy="119279"/>
            </a:xfrm>
          </p:grpSpPr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E96173DE-544A-DF32-73B5-CE8C8C078F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374" name="Group 373">
                  <a:extLst>
                    <a:ext uri="{FF2B5EF4-FFF2-40B4-BE49-F238E27FC236}">
                      <a16:creationId xmlns:a16="http://schemas.microsoft.com/office/drawing/2014/main" id="{DAE4321A-58AB-74BB-D30F-4FF43D5F03CA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A58374BC-892B-A5A7-23F7-C1DDBA835AE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C1D64921-BD98-35EC-287B-54E8CF1AF2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7FC2DD9B-C68A-BB6E-F7D0-8E3303A7D39F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73979CBE-522A-59DA-B189-E734887B8C8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Rectangle 394">
                    <a:extLst>
                      <a:ext uri="{FF2B5EF4-FFF2-40B4-BE49-F238E27FC236}">
                        <a16:creationId xmlns:a16="http://schemas.microsoft.com/office/drawing/2014/main" id="{DEC1681A-7581-7D9F-5850-E1E4408F1E9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31F7D685-62C0-15E1-487E-066F3CAA2C9B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392" name="Oval 391">
                    <a:extLst>
                      <a:ext uri="{FF2B5EF4-FFF2-40B4-BE49-F238E27FC236}">
                        <a16:creationId xmlns:a16="http://schemas.microsoft.com/office/drawing/2014/main" id="{5197FD9A-78B6-BC51-80A4-B6D4DAF2225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Rectangle 392">
                    <a:extLst>
                      <a:ext uri="{FF2B5EF4-FFF2-40B4-BE49-F238E27FC236}">
                        <a16:creationId xmlns:a16="http://schemas.microsoft.com/office/drawing/2014/main" id="{DB3F439E-2392-C586-22B1-32D10729CD2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E58CA010-DA26-EC14-49EF-BDDA0C8D2937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390" name="Oval 389">
                    <a:extLst>
                      <a:ext uri="{FF2B5EF4-FFF2-40B4-BE49-F238E27FC236}">
                        <a16:creationId xmlns:a16="http://schemas.microsoft.com/office/drawing/2014/main" id="{ABE00858-1CC4-DDEA-6226-E588084C314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Rectangle 390">
                    <a:extLst>
                      <a:ext uri="{FF2B5EF4-FFF2-40B4-BE49-F238E27FC236}">
                        <a16:creationId xmlns:a16="http://schemas.microsoft.com/office/drawing/2014/main" id="{63DF7B12-C862-D6CE-9EB6-527E4AC35F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59A72AA7-10BF-D4FD-561E-EF00505502D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388" name="Oval 387">
                    <a:extLst>
                      <a:ext uri="{FF2B5EF4-FFF2-40B4-BE49-F238E27FC236}">
                        <a16:creationId xmlns:a16="http://schemas.microsoft.com/office/drawing/2014/main" id="{C13CDF10-BCE1-63C4-0782-F6A42900B1B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E6B266E1-394B-41F0-4CFF-92967E7EDB6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9" name="Group 378">
                  <a:extLst>
                    <a:ext uri="{FF2B5EF4-FFF2-40B4-BE49-F238E27FC236}">
                      <a16:creationId xmlns:a16="http://schemas.microsoft.com/office/drawing/2014/main" id="{E6679D2A-0A6A-ABBE-51A8-AA02F98BBC33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386" name="Oval 385">
                    <a:extLst>
                      <a:ext uri="{FF2B5EF4-FFF2-40B4-BE49-F238E27FC236}">
                        <a16:creationId xmlns:a16="http://schemas.microsoft.com/office/drawing/2014/main" id="{88C3A67D-4BD6-6FA4-5950-598236AACA8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EB491983-11AF-FB3E-33E2-7E693BF94B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017CFED2-6FC7-6FBD-D0CD-7444409AA12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384" name="Oval 383">
                    <a:extLst>
                      <a:ext uri="{FF2B5EF4-FFF2-40B4-BE49-F238E27FC236}">
                        <a16:creationId xmlns:a16="http://schemas.microsoft.com/office/drawing/2014/main" id="{5D6C7A80-BFD8-10A4-6DDF-D21A0D332EA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18960FA5-A722-81F3-E521-1963F6D6599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1" name="Group 380">
                  <a:extLst>
                    <a:ext uri="{FF2B5EF4-FFF2-40B4-BE49-F238E27FC236}">
                      <a16:creationId xmlns:a16="http://schemas.microsoft.com/office/drawing/2014/main" id="{A8039777-749C-047F-1DBE-138E75746D9D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382" name="Oval 381">
                    <a:extLst>
                      <a:ext uri="{FF2B5EF4-FFF2-40B4-BE49-F238E27FC236}">
                        <a16:creationId xmlns:a16="http://schemas.microsoft.com/office/drawing/2014/main" id="{3CDF1A42-29AE-91A1-E9A3-BB5FF019CFB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Rectangle 382">
                    <a:extLst>
                      <a:ext uri="{FF2B5EF4-FFF2-40B4-BE49-F238E27FC236}">
                        <a16:creationId xmlns:a16="http://schemas.microsoft.com/office/drawing/2014/main" id="{738B3960-8501-277B-E17C-C955F34AAB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5" name="Group 364">
                <a:extLst>
                  <a:ext uri="{FF2B5EF4-FFF2-40B4-BE49-F238E27FC236}">
                    <a16:creationId xmlns:a16="http://schemas.microsoft.com/office/drawing/2014/main" id="{F8A8DE19-68C5-FA86-770F-88516B17DE1A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id="{5896B791-1A3B-760E-2FDF-BDB2C6630368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184B396B-0AD6-D1CF-34E7-2732FE10B1C8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3C7A4D01-D0E7-3B75-F775-1351C410BB32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id="{8351B77C-069D-439B-152A-7E1F8F351878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id="{EB24ACEC-AA16-D1F9-2403-E5E92EED9648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E39804E4-3822-1F03-A47B-3B7302A7605C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id="{B4D229B6-FFAF-7E18-5FDF-B5F9D52726D5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AFDAA763-160B-9E4C-95E7-52F4D9BF851A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98" name="Group 397">
              <a:extLst>
                <a:ext uri="{FF2B5EF4-FFF2-40B4-BE49-F238E27FC236}">
                  <a16:creationId xmlns:a16="http://schemas.microsoft.com/office/drawing/2014/main" id="{0F91E4BC-F659-88A2-6C26-0D36F20C2423}"/>
                </a:ext>
              </a:extLst>
            </p:cNvPr>
            <p:cNvGrpSpPr/>
            <p:nvPr/>
          </p:nvGrpSpPr>
          <p:grpSpPr>
            <a:xfrm>
              <a:off x="2254355" y="5718502"/>
              <a:ext cx="353081" cy="70185"/>
              <a:chOff x="8056194" y="5806349"/>
              <a:chExt cx="574024" cy="119279"/>
            </a:xfrm>
          </p:grpSpPr>
          <p:grpSp>
            <p:nvGrpSpPr>
              <p:cNvPr id="399" name="Group 398">
                <a:extLst>
                  <a:ext uri="{FF2B5EF4-FFF2-40B4-BE49-F238E27FC236}">
                    <a16:creationId xmlns:a16="http://schemas.microsoft.com/office/drawing/2014/main" id="{8F9D0328-E062-EC06-F34B-52538FE0B38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409" name="Group 408">
                  <a:extLst>
                    <a:ext uri="{FF2B5EF4-FFF2-40B4-BE49-F238E27FC236}">
                      <a16:creationId xmlns:a16="http://schemas.microsoft.com/office/drawing/2014/main" id="{8FC91BDD-E459-F3CA-1D81-9F4A5917E669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431" name="Oval 430">
                    <a:extLst>
                      <a:ext uri="{FF2B5EF4-FFF2-40B4-BE49-F238E27FC236}">
                        <a16:creationId xmlns:a16="http://schemas.microsoft.com/office/drawing/2014/main" id="{FA6BB1A1-21EF-A4D1-C7EA-8961C3107B4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Rectangle 431">
                    <a:extLst>
                      <a:ext uri="{FF2B5EF4-FFF2-40B4-BE49-F238E27FC236}">
                        <a16:creationId xmlns:a16="http://schemas.microsoft.com/office/drawing/2014/main" id="{11376816-BA73-0E7F-1C7D-3B54779B0D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0" name="Group 409">
                  <a:extLst>
                    <a:ext uri="{FF2B5EF4-FFF2-40B4-BE49-F238E27FC236}">
                      <a16:creationId xmlns:a16="http://schemas.microsoft.com/office/drawing/2014/main" id="{B3E8652F-E868-F455-4C61-1AF834927AF8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429" name="Oval 428">
                    <a:extLst>
                      <a:ext uri="{FF2B5EF4-FFF2-40B4-BE49-F238E27FC236}">
                        <a16:creationId xmlns:a16="http://schemas.microsoft.com/office/drawing/2014/main" id="{52932B7A-29C9-1B8D-133C-F2590CAF021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Rectangle 429">
                    <a:extLst>
                      <a:ext uri="{FF2B5EF4-FFF2-40B4-BE49-F238E27FC236}">
                        <a16:creationId xmlns:a16="http://schemas.microsoft.com/office/drawing/2014/main" id="{B7AB27BD-C2B3-3C08-C758-147AD1678C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1" name="Group 410">
                  <a:extLst>
                    <a:ext uri="{FF2B5EF4-FFF2-40B4-BE49-F238E27FC236}">
                      <a16:creationId xmlns:a16="http://schemas.microsoft.com/office/drawing/2014/main" id="{8324C53D-71EB-3FBF-E30E-7C0D89FF0A72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427" name="Oval 426">
                    <a:extLst>
                      <a:ext uri="{FF2B5EF4-FFF2-40B4-BE49-F238E27FC236}">
                        <a16:creationId xmlns:a16="http://schemas.microsoft.com/office/drawing/2014/main" id="{175768AF-F945-ED54-CAD1-8E9E2A0B7B9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Rectangle 427">
                    <a:extLst>
                      <a:ext uri="{FF2B5EF4-FFF2-40B4-BE49-F238E27FC236}">
                        <a16:creationId xmlns:a16="http://schemas.microsoft.com/office/drawing/2014/main" id="{DFF366A0-2615-95D2-5468-38348129C9E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6E130693-BD7B-0909-8B03-744FEDF92F1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992E1CAE-50A2-BA5C-3822-A6E1A46AC24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Rectangle 425">
                    <a:extLst>
                      <a:ext uri="{FF2B5EF4-FFF2-40B4-BE49-F238E27FC236}">
                        <a16:creationId xmlns:a16="http://schemas.microsoft.com/office/drawing/2014/main" id="{C8E28589-ECF6-6B7D-481E-1C1E8F32328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98E04C01-0207-8C51-C70C-0D2A3E1D6638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423" name="Oval 422">
                    <a:extLst>
                      <a:ext uri="{FF2B5EF4-FFF2-40B4-BE49-F238E27FC236}">
                        <a16:creationId xmlns:a16="http://schemas.microsoft.com/office/drawing/2014/main" id="{ED125CA1-D38C-493A-D29E-1F0A09D3535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DEA93C45-DDC2-F203-4D16-D96878B3802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D9A602F0-0A02-C38A-0B7F-F5CB27B43C87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421" name="Oval 420">
                    <a:extLst>
                      <a:ext uri="{FF2B5EF4-FFF2-40B4-BE49-F238E27FC236}">
                        <a16:creationId xmlns:a16="http://schemas.microsoft.com/office/drawing/2014/main" id="{CAA14F6C-E05E-ED36-9BA6-68B507BB85F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A6605967-9015-D926-71FA-D00839067D3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" name="Group 414">
                  <a:extLst>
                    <a:ext uri="{FF2B5EF4-FFF2-40B4-BE49-F238E27FC236}">
                      <a16:creationId xmlns:a16="http://schemas.microsoft.com/office/drawing/2014/main" id="{8D9F66DC-CFC9-51BD-A0BB-0A26893EB6D7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419" name="Oval 418">
                    <a:extLst>
                      <a:ext uri="{FF2B5EF4-FFF2-40B4-BE49-F238E27FC236}">
                        <a16:creationId xmlns:a16="http://schemas.microsoft.com/office/drawing/2014/main" id="{D72D39B2-6850-6190-59B5-7BE188D94D6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Rectangle 419">
                    <a:extLst>
                      <a:ext uri="{FF2B5EF4-FFF2-40B4-BE49-F238E27FC236}">
                        <a16:creationId xmlns:a16="http://schemas.microsoft.com/office/drawing/2014/main" id="{F9C02AD4-755E-0F96-0997-68920B7D98E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6" name="Group 415">
                  <a:extLst>
                    <a:ext uri="{FF2B5EF4-FFF2-40B4-BE49-F238E27FC236}">
                      <a16:creationId xmlns:a16="http://schemas.microsoft.com/office/drawing/2014/main" id="{06830675-C099-329E-9566-CA77769739F2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417" name="Oval 416">
                    <a:extLst>
                      <a:ext uri="{FF2B5EF4-FFF2-40B4-BE49-F238E27FC236}">
                        <a16:creationId xmlns:a16="http://schemas.microsoft.com/office/drawing/2014/main" id="{931EEF21-85B4-9B6F-E621-75A2254AA2B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CE6A54FE-16E2-611C-968B-8DB3B3CA3A3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0" name="Group 399">
                <a:extLst>
                  <a:ext uri="{FF2B5EF4-FFF2-40B4-BE49-F238E27FC236}">
                    <a16:creationId xmlns:a16="http://schemas.microsoft.com/office/drawing/2014/main" id="{FA79878D-EED5-D8C3-6C42-D24E736317D7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401" name="Rectangle 400">
                  <a:extLst>
                    <a:ext uri="{FF2B5EF4-FFF2-40B4-BE49-F238E27FC236}">
                      <a16:creationId xmlns:a16="http://schemas.microsoft.com/office/drawing/2014/main" id="{6409AAD3-5512-224E-8109-216351E87244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2" name="Rectangle 401">
                  <a:extLst>
                    <a:ext uri="{FF2B5EF4-FFF2-40B4-BE49-F238E27FC236}">
                      <a16:creationId xmlns:a16="http://schemas.microsoft.com/office/drawing/2014/main" id="{B5A10496-6EFA-D621-E29B-F93C209FF96D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3" name="Rectangle 402">
                  <a:extLst>
                    <a:ext uri="{FF2B5EF4-FFF2-40B4-BE49-F238E27FC236}">
                      <a16:creationId xmlns:a16="http://schemas.microsoft.com/office/drawing/2014/main" id="{F113F62D-D916-9E18-2E00-20CA46259531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4" name="Rectangle 403">
                  <a:extLst>
                    <a:ext uri="{FF2B5EF4-FFF2-40B4-BE49-F238E27FC236}">
                      <a16:creationId xmlns:a16="http://schemas.microsoft.com/office/drawing/2014/main" id="{4597DDCB-70E1-9E57-D490-8248B85BAFB4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5" name="Rectangle 404">
                  <a:extLst>
                    <a:ext uri="{FF2B5EF4-FFF2-40B4-BE49-F238E27FC236}">
                      <a16:creationId xmlns:a16="http://schemas.microsoft.com/office/drawing/2014/main" id="{4A040180-1607-E735-399F-2AF17AF3DBEF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6" name="Rectangle 405">
                  <a:extLst>
                    <a:ext uri="{FF2B5EF4-FFF2-40B4-BE49-F238E27FC236}">
                      <a16:creationId xmlns:a16="http://schemas.microsoft.com/office/drawing/2014/main" id="{7D0607C1-B469-BDBE-FBC9-2DAF014D2340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7" name="Rectangle 406">
                  <a:extLst>
                    <a:ext uri="{FF2B5EF4-FFF2-40B4-BE49-F238E27FC236}">
                      <a16:creationId xmlns:a16="http://schemas.microsoft.com/office/drawing/2014/main" id="{126DA1D4-DA49-E948-3AA0-CC6AEC7D862D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D23A9E7E-52ED-5DD5-8FE1-EA4A9E563509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C3DB7102-9AE0-59B6-20D7-451381F2727F}"/>
                </a:ext>
              </a:extLst>
            </p:cNvPr>
            <p:cNvGrpSpPr/>
            <p:nvPr/>
          </p:nvGrpSpPr>
          <p:grpSpPr>
            <a:xfrm>
              <a:off x="3137227" y="5718768"/>
              <a:ext cx="353081" cy="70185"/>
              <a:chOff x="8056194" y="5806349"/>
              <a:chExt cx="574024" cy="119279"/>
            </a:xfrm>
          </p:grpSpPr>
          <p:grpSp>
            <p:nvGrpSpPr>
              <p:cNvPr id="759" name="Group 758">
                <a:extLst>
                  <a:ext uri="{FF2B5EF4-FFF2-40B4-BE49-F238E27FC236}">
                    <a16:creationId xmlns:a16="http://schemas.microsoft.com/office/drawing/2014/main" id="{5E2B2298-DAD1-50A3-FDB7-4AE22EDDDD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776" name="Group 775">
                  <a:extLst>
                    <a:ext uri="{FF2B5EF4-FFF2-40B4-BE49-F238E27FC236}">
                      <a16:creationId xmlns:a16="http://schemas.microsoft.com/office/drawing/2014/main" id="{16BE38D9-C385-70F8-9E71-277464F17FA1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806" name="Oval 805">
                    <a:extLst>
                      <a:ext uri="{FF2B5EF4-FFF2-40B4-BE49-F238E27FC236}">
                        <a16:creationId xmlns:a16="http://schemas.microsoft.com/office/drawing/2014/main" id="{2B4BFA44-D65A-50CF-8507-6A532884A6B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2D515890-A553-D2A6-0DF0-D50120FE09A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7" name="Group 776">
                  <a:extLst>
                    <a:ext uri="{FF2B5EF4-FFF2-40B4-BE49-F238E27FC236}">
                      <a16:creationId xmlns:a16="http://schemas.microsoft.com/office/drawing/2014/main" id="{EF01D45D-EFF3-264D-2692-F306B9571AC8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804" name="Oval 803">
                    <a:extLst>
                      <a:ext uri="{FF2B5EF4-FFF2-40B4-BE49-F238E27FC236}">
                        <a16:creationId xmlns:a16="http://schemas.microsoft.com/office/drawing/2014/main" id="{1467F23C-0318-D6A1-5F80-8486BC9EBE0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Rectangle 804">
                    <a:extLst>
                      <a:ext uri="{FF2B5EF4-FFF2-40B4-BE49-F238E27FC236}">
                        <a16:creationId xmlns:a16="http://schemas.microsoft.com/office/drawing/2014/main" id="{7CD60489-634F-8C4B-541D-A1EDD8DCE66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Group 777">
                  <a:extLst>
                    <a:ext uri="{FF2B5EF4-FFF2-40B4-BE49-F238E27FC236}">
                      <a16:creationId xmlns:a16="http://schemas.microsoft.com/office/drawing/2014/main" id="{E136AFA9-6F00-3E4F-5D6B-D4A9C0D10DB9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02" name="Oval 801">
                    <a:extLst>
                      <a:ext uri="{FF2B5EF4-FFF2-40B4-BE49-F238E27FC236}">
                        <a16:creationId xmlns:a16="http://schemas.microsoft.com/office/drawing/2014/main" id="{4904CACF-2C32-58C4-6873-2F49C6D4662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Rectangle 802">
                    <a:extLst>
                      <a:ext uri="{FF2B5EF4-FFF2-40B4-BE49-F238E27FC236}">
                        <a16:creationId xmlns:a16="http://schemas.microsoft.com/office/drawing/2014/main" id="{6DCC5420-6543-ACF7-64E3-2B955D37A83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9" name="Group 778">
                  <a:extLst>
                    <a:ext uri="{FF2B5EF4-FFF2-40B4-BE49-F238E27FC236}">
                      <a16:creationId xmlns:a16="http://schemas.microsoft.com/office/drawing/2014/main" id="{AA1D4553-CA2D-5432-D933-DDB2E202F53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00" name="Oval 799">
                    <a:extLst>
                      <a:ext uri="{FF2B5EF4-FFF2-40B4-BE49-F238E27FC236}">
                        <a16:creationId xmlns:a16="http://schemas.microsoft.com/office/drawing/2014/main" id="{6B6869F9-A01D-6C20-AAAE-39D8A3CA760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1" name="Rectangle 800">
                    <a:extLst>
                      <a:ext uri="{FF2B5EF4-FFF2-40B4-BE49-F238E27FC236}">
                        <a16:creationId xmlns:a16="http://schemas.microsoft.com/office/drawing/2014/main" id="{6073BA83-AB1E-165C-3821-B2268601D2B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0" name="Group 779">
                  <a:extLst>
                    <a:ext uri="{FF2B5EF4-FFF2-40B4-BE49-F238E27FC236}">
                      <a16:creationId xmlns:a16="http://schemas.microsoft.com/office/drawing/2014/main" id="{7752835A-E03B-D3CF-8654-9F763A16D79A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798" name="Oval 797">
                    <a:extLst>
                      <a:ext uri="{FF2B5EF4-FFF2-40B4-BE49-F238E27FC236}">
                        <a16:creationId xmlns:a16="http://schemas.microsoft.com/office/drawing/2014/main" id="{58F4CB64-6B04-C992-6121-135DCAE96E9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9" name="Rectangle 798">
                    <a:extLst>
                      <a:ext uri="{FF2B5EF4-FFF2-40B4-BE49-F238E27FC236}">
                        <a16:creationId xmlns:a16="http://schemas.microsoft.com/office/drawing/2014/main" id="{4347AE6E-EF71-2373-0BE2-F759493FD4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1" name="Group 780">
                  <a:extLst>
                    <a:ext uri="{FF2B5EF4-FFF2-40B4-BE49-F238E27FC236}">
                      <a16:creationId xmlns:a16="http://schemas.microsoft.com/office/drawing/2014/main" id="{8065D0EA-646C-7293-C445-2D56ED253AA9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788" name="Oval 787">
                    <a:extLst>
                      <a:ext uri="{FF2B5EF4-FFF2-40B4-BE49-F238E27FC236}">
                        <a16:creationId xmlns:a16="http://schemas.microsoft.com/office/drawing/2014/main" id="{E65A8048-4E8D-840F-799F-C2AB8D263F56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Rectangle 796">
                    <a:extLst>
                      <a:ext uri="{FF2B5EF4-FFF2-40B4-BE49-F238E27FC236}">
                        <a16:creationId xmlns:a16="http://schemas.microsoft.com/office/drawing/2014/main" id="{8AB5809C-9990-A10B-D119-AD52D496DF6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2" name="Group 781">
                  <a:extLst>
                    <a:ext uri="{FF2B5EF4-FFF2-40B4-BE49-F238E27FC236}">
                      <a16:creationId xmlns:a16="http://schemas.microsoft.com/office/drawing/2014/main" id="{BB0B5B81-6EDC-8AF6-2C85-C1EC1ACB197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786" name="Oval 785">
                    <a:extLst>
                      <a:ext uri="{FF2B5EF4-FFF2-40B4-BE49-F238E27FC236}">
                        <a16:creationId xmlns:a16="http://schemas.microsoft.com/office/drawing/2014/main" id="{3080CEA4-F5C4-06D2-9E37-33EFCB6AD78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7" name="Rectangle 786">
                    <a:extLst>
                      <a:ext uri="{FF2B5EF4-FFF2-40B4-BE49-F238E27FC236}">
                        <a16:creationId xmlns:a16="http://schemas.microsoft.com/office/drawing/2014/main" id="{73D524E2-50A1-CE67-DF89-C9E935BE5CD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3" name="Group 782">
                  <a:extLst>
                    <a:ext uri="{FF2B5EF4-FFF2-40B4-BE49-F238E27FC236}">
                      <a16:creationId xmlns:a16="http://schemas.microsoft.com/office/drawing/2014/main" id="{1C3D265A-B5A6-0FF2-B036-D27A500E45CA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784" name="Oval 783">
                    <a:extLst>
                      <a:ext uri="{FF2B5EF4-FFF2-40B4-BE49-F238E27FC236}">
                        <a16:creationId xmlns:a16="http://schemas.microsoft.com/office/drawing/2014/main" id="{D2438921-FBFA-BBB0-E96A-D694EB66FE7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5" name="Rectangle 784">
                    <a:extLst>
                      <a:ext uri="{FF2B5EF4-FFF2-40B4-BE49-F238E27FC236}">
                        <a16:creationId xmlns:a16="http://schemas.microsoft.com/office/drawing/2014/main" id="{7BC19962-F233-A949-7E8C-1718A379BA4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61" name="Group 760">
                <a:extLst>
                  <a:ext uri="{FF2B5EF4-FFF2-40B4-BE49-F238E27FC236}">
                    <a16:creationId xmlns:a16="http://schemas.microsoft.com/office/drawing/2014/main" id="{9AAF1F76-3936-35AE-7BF2-0FA46CE0DB8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762" name="Rectangle 761">
                  <a:extLst>
                    <a:ext uri="{FF2B5EF4-FFF2-40B4-BE49-F238E27FC236}">
                      <a16:creationId xmlns:a16="http://schemas.microsoft.com/office/drawing/2014/main" id="{083FAC1A-B3F3-F3F3-1719-E451D777E37B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5" name="Rectangle 764">
                  <a:extLst>
                    <a:ext uri="{FF2B5EF4-FFF2-40B4-BE49-F238E27FC236}">
                      <a16:creationId xmlns:a16="http://schemas.microsoft.com/office/drawing/2014/main" id="{26064825-DE28-1AA1-F1CB-96DB08CA3E6C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6" name="Rectangle 765">
                  <a:extLst>
                    <a:ext uri="{FF2B5EF4-FFF2-40B4-BE49-F238E27FC236}">
                      <a16:creationId xmlns:a16="http://schemas.microsoft.com/office/drawing/2014/main" id="{4D0B80C8-884E-0570-9A11-52410075E7CA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7" name="Rectangle 766">
                  <a:extLst>
                    <a:ext uri="{FF2B5EF4-FFF2-40B4-BE49-F238E27FC236}">
                      <a16:creationId xmlns:a16="http://schemas.microsoft.com/office/drawing/2014/main" id="{5C54F497-F3B5-B422-4060-6B383B5BFC3F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8" name="Rectangle 767">
                  <a:extLst>
                    <a:ext uri="{FF2B5EF4-FFF2-40B4-BE49-F238E27FC236}">
                      <a16:creationId xmlns:a16="http://schemas.microsoft.com/office/drawing/2014/main" id="{272D1C78-4FDA-983A-E2E8-71A8F1E55EB5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Rectangle 768">
                  <a:extLst>
                    <a:ext uri="{FF2B5EF4-FFF2-40B4-BE49-F238E27FC236}">
                      <a16:creationId xmlns:a16="http://schemas.microsoft.com/office/drawing/2014/main" id="{95A47A29-BB20-66ED-B3A5-CABB032A5213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1" name="Rectangle 770">
                  <a:extLst>
                    <a:ext uri="{FF2B5EF4-FFF2-40B4-BE49-F238E27FC236}">
                      <a16:creationId xmlns:a16="http://schemas.microsoft.com/office/drawing/2014/main" id="{22886E97-5A92-8C31-E5D7-00FA3944018A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2" name="Rectangle 771">
                  <a:extLst>
                    <a:ext uri="{FF2B5EF4-FFF2-40B4-BE49-F238E27FC236}">
                      <a16:creationId xmlns:a16="http://schemas.microsoft.com/office/drawing/2014/main" id="{AE15EB98-2D5C-37B0-98F2-B264645146DF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08" name="Group 807">
              <a:extLst>
                <a:ext uri="{FF2B5EF4-FFF2-40B4-BE49-F238E27FC236}">
                  <a16:creationId xmlns:a16="http://schemas.microsoft.com/office/drawing/2014/main" id="{E8801272-6E01-886D-A903-27055E4B431D}"/>
                </a:ext>
              </a:extLst>
            </p:cNvPr>
            <p:cNvGrpSpPr/>
            <p:nvPr/>
          </p:nvGrpSpPr>
          <p:grpSpPr>
            <a:xfrm>
              <a:off x="3869732" y="5718719"/>
              <a:ext cx="353081" cy="70185"/>
              <a:chOff x="8056194" y="5806349"/>
              <a:chExt cx="574024" cy="119279"/>
            </a:xfrm>
          </p:grpSpPr>
          <p:grpSp>
            <p:nvGrpSpPr>
              <p:cNvPr id="809" name="Group 808">
                <a:extLst>
                  <a:ext uri="{FF2B5EF4-FFF2-40B4-BE49-F238E27FC236}">
                    <a16:creationId xmlns:a16="http://schemas.microsoft.com/office/drawing/2014/main" id="{B51438CB-CDEC-2262-626F-4BFA47BC48C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819" name="Group 818">
                  <a:extLst>
                    <a:ext uri="{FF2B5EF4-FFF2-40B4-BE49-F238E27FC236}">
                      <a16:creationId xmlns:a16="http://schemas.microsoft.com/office/drawing/2014/main" id="{0D6B1885-F937-7AD8-B23B-5352EB658E94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832" name="Oval 831">
                    <a:extLst>
                      <a:ext uri="{FF2B5EF4-FFF2-40B4-BE49-F238E27FC236}">
                        <a16:creationId xmlns:a16="http://schemas.microsoft.com/office/drawing/2014/main" id="{C0EFEC98-B5A3-332A-B044-403A241675C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Rectangle 832">
                    <a:extLst>
                      <a:ext uri="{FF2B5EF4-FFF2-40B4-BE49-F238E27FC236}">
                        <a16:creationId xmlns:a16="http://schemas.microsoft.com/office/drawing/2014/main" id="{3E7FAD98-CA3C-E8B4-87DB-9E5184329B8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B6CBEAF4-A46A-A0E8-498C-A55EDAD7C923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446" name="Oval 445">
                    <a:extLst>
                      <a:ext uri="{FF2B5EF4-FFF2-40B4-BE49-F238E27FC236}">
                        <a16:creationId xmlns:a16="http://schemas.microsoft.com/office/drawing/2014/main" id="{EB22FA1A-B455-4CF6-3E9B-553EF0FA46A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Rectangle 446">
                    <a:extLst>
                      <a:ext uri="{FF2B5EF4-FFF2-40B4-BE49-F238E27FC236}">
                        <a16:creationId xmlns:a16="http://schemas.microsoft.com/office/drawing/2014/main" id="{35DE29DF-CAD1-25A3-98C4-53A7DE6182E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D3A9FEDA-AAE3-A4AD-8460-91C8CCF46C15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444" name="Oval 443">
                    <a:extLst>
                      <a:ext uri="{FF2B5EF4-FFF2-40B4-BE49-F238E27FC236}">
                        <a16:creationId xmlns:a16="http://schemas.microsoft.com/office/drawing/2014/main" id="{993D3568-086F-42B5-F917-5982D4EB28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ctangle 444">
                    <a:extLst>
                      <a:ext uri="{FF2B5EF4-FFF2-40B4-BE49-F238E27FC236}">
                        <a16:creationId xmlns:a16="http://schemas.microsoft.com/office/drawing/2014/main" id="{DB292D62-12FC-87BE-C0BA-7F4AA858608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BFB35F04-97DB-A559-9B95-E4BC5FCE13C6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442" name="Oval 441">
                    <a:extLst>
                      <a:ext uri="{FF2B5EF4-FFF2-40B4-BE49-F238E27FC236}">
                        <a16:creationId xmlns:a16="http://schemas.microsoft.com/office/drawing/2014/main" id="{6C7DBC9A-CA12-1DFD-01F5-4BEE817E924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Rectangle 442">
                    <a:extLst>
                      <a:ext uri="{FF2B5EF4-FFF2-40B4-BE49-F238E27FC236}">
                        <a16:creationId xmlns:a16="http://schemas.microsoft.com/office/drawing/2014/main" id="{A5140B78-CD9C-FF10-87E7-82E5801A1F3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3" name="Group 822">
                  <a:extLst>
                    <a:ext uri="{FF2B5EF4-FFF2-40B4-BE49-F238E27FC236}">
                      <a16:creationId xmlns:a16="http://schemas.microsoft.com/office/drawing/2014/main" id="{D4CC6796-2449-ACDA-1E63-C533C9A56644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440" name="Oval 439">
                    <a:extLst>
                      <a:ext uri="{FF2B5EF4-FFF2-40B4-BE49-F238E27FC236}">
                        <a16:creationId xmlns:a16="http://schemas.microsoft.com/office/drawing/2014/main" id="{B7491394-3644-BFC7-B9D9-B77AC1B6379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D3FCB860-73D3-AD2E-9EFF-115DE487D6A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4" name="Group 823">
                  <a:extLst>
                    <a:ext uri="{FF2B5EF4-FFF2-40B4-BE49-F238E27FC236}">
                      <a16:creationId xmlns:a16="http://schemas.microsoft.com/office/drawing/2014/main" id="{8C63904C-E5CA-4A40-B0AC-DA78C9E6AAEA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31" name="Oval 830">
                    <a:extLst>
                      <a:ext uri="{FF2B5EF4-FFF2-40B4-BE49-F238E27FC236}">
                        <a16:creationId xmlns:a16="http://schemas.microsoft.com/office/drawing/2014/main" id="{8BF82896-48C2-BBC4-1B86-2777A499826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BA97FA89-F507-49F2-6245-1D62BA00115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5" name="Group 824">
                  <a:extLst>
                    <a:ext uri="{FF2B5EF4-FFF2-40B4-BE49-F238E27FC236}">
                      <a16:creationId xmlns:a16="http://schemas.microsoft.com/office/drawing/2014/main" id="{85033CA6-CC1A-3147-A524-72DB216EDAC1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29" name="Oval 828">
                    <a:extLst>
                      <a:ext uri="{FF2B5EF4-FFF2-40B4-BE49-F238E27FC236}">
                        <a16:creationId xmlns:a16="http://schemas.microsoft.com/office/drawing/2014/main" id="{8A337672-65B8-8DF8-ACF9-780D6E9D23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" name="Rectangle 829">
                    <a:extLst>
                      <a:ext uri="{FF2B5EF4-FFF2-40B4-BE49-F238E27FC236}">
                        <a16:creationId xmlns:a16="http://schemas.microsoft.com/office/drawing/2014/main" id="{EAD341B6-D732-0245-0F51-67CB83E96AF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26" name="Group 825">
                  <a:extLst>
                    <a:ext uri="{FF2B5EF4-FFF2-40B4-BE49-F238E27FC236}">
                      <a16:creationId xmlns:a16="http://schemas.microsoft.com/office/drawing/2014/main" id="{0321B6D6-D05B-2443-8187-A1732B796304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27" name="Oval 826">
                    <a:extLst>
                      <a:ext uri="{FF2B5EF4-FFF2-40B4-BE49-F238E27FC236}">
                        <a16:creationId xmlns:a16="http://schemas.microsoft.com/office/drawing/2014/main" id="{9DDDB5B1-E9DA-6F60-4F19-6DA3885138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Rectangle 827">
                    <a:extLst>
                      <a:ext uri="{FF2B5EF4-FFF2-40B4-BE49-F238E27FC236}">
                        <a16:creationId xmlns:a16="http://schemas.microsoft.com/office/drawing/2014/main" id="{52BBCD08-0AD7-364E-A9F7-27498AC07D2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0" name="Group 809">
                <a:extLst>
                  <a:ext uri="{FF2B5EF4-FFF2-40B4-BE49-F238E27FC236}">
                    <a16:creationId xmlns:a16="http://schemas.microsoft.com/office/drawing/2014/main" id="{D8C890CA-BF08-960F-1701-09E1D199B6BE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811" name="Rectangle 810">
                  <a:extLst>
                    <a:ext uri="{FF2B5EF4-FFF2-40B4-BE49-F238E27FC236}">
                      <a16:creationId xmlns:a16="http://schemas.microsoft.com/office/drawing/2014/main" id="{0173210C-DCED-A06A-0E2D-054DC63F021D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2" name="Rectangle 811">
                  <a:extLst>
                    <a:ext uri="{FF2B5EF4-FFF2-40B4-BE49-F238E27FC236}">
                      <a16:creationId xmlns:a16="http://schemas.microsoft.com/office/drawing/2014/main" id="{BC02F828-D12C-6D0A-EF45-E15240FF2BA9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3" name="Rectangle 812">
                  <a:extLst>
                    <a:ext uri="{FF2B5EF4-FFF2-40B4-BE49-F238E27FC236}">
                      <a16:creationId xmlns:a16="http://schemas.microsoft.com/office/drawing/2014/main" id="{9EC8C748-551B-3765-1031-E812AA9048CF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4" name="Rectangle 813">
                  <a:extLst>
                    <a:ext uri="{FF2B5EF4-FFF2-40B4-BE49-F238E27FC236}">
                      <a16:creationId xmlns:a16="http://schemas.microsoft.com/office/drawing/2014/main" id="{F0DA4E38-C744-DEC5-FAFA-16C05BB403FB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5" name="Rectangle 814">
                  <a:extLst>
                    <a:ext uri="{FF2B5EF4-FFF2-40B4-BE49-F238E27FC236}">
                      <a16:creationId xmlns:a16="http://schemas.microsoft.com/office/drawing/2014/main" id="{E1200BEA-EEE8-C525-41CD-DC77D47F7E0A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6" name="Rectangle 815">
                  <a:extLst>
                    <a:ext uri="{FF2B5EF4-FFF2-40B4-BE49-F238E27FC236}">
                      <a16:creationId xmlns:a16="http://schemas.microsoft.com/office/drawing/2014/main" id="{E1EA1E3F-384C-8A26-E7BC-AFDCF3F70ECA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7" name="Rectangle 816">
                  <a:extLst>
                    <a:ext uri="{FF2B5EF4-FFF2-40B4-BE49-F238E27FC236}">
                      <a16:creationId xmlns:a16="http://schemas.microsoft.com/office/drawing/2014/main" id="{1D9B7CFC-044E-E5C8-FE78-6D4787EB3A1B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8" name="Rectangle 817">
                  <a:extLst>
                    <a:ext uri="{FF2B5EF4-FFF2-40B4-BE49-F238E27FC236}">
                      <a16:creationId xmlns:a16="http://schemas.microsoft.com/office/drawing/2014/main" id="{3300B52F-8FEC-EDAB-C954-AC770B1D1D6D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34" name="Group 833">
              <a:extLst>
                <a:ext uri="{FF2B5EF4-FFF2-40B4-BE49-F238E27FC236}">
                  <a16:creationId xmlns:a16="http://schemas.microsoft.com/office/drawing/2014/main" id="{DEDF091E-BEA1-8E72-A40C-C7BFF2F154C0}"/>
                </a:ext>
              </a:extLst>
            </p:cNvPr>
            <p:cNvGrpSpPr/>
            <p:nvPr/>
          </p:nvGrpSpPr>
          <p:grpSpPr>
            <a:xfrm>
              <a:off x="4242963" y="5711712"/>
              <a:ext cx="353081" cy="70185"/>
              <a:chOff x="8056194" y="5806349"/>
              <a:chExt cx="574024" cy="119279"/>
            </a:xfrm>
          </p:grpSpPr>
          <p:grpSp>
            <p:nvGrpSpPr>
              <p:cNvPr id="835" name="Group 834">
                <a:extLst>
                  <a:ext uri="{FF2B5EF4-FFF2-40B4-BE49-F238E27FC236}">
                    <a16:creationId xmlns:a16="http://schemas.microsoft.com/office/drawing/2014/main" id="{90982857-8EC3-1B2F-026B-0A66EE6D054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845" name="Group 844">
                  <a:extLst>
                    <a:ext uri="{FF2B5EF4-FFF2-40B4-BE49-F238E27FC236}">
                      <a16:creationId xmlns:a16="http://schemas.microsoft.com/office/drawing/2014/main" id="{0B59B15D-78C4-D91F-4698-1CA7E6C212D6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867" name="Oval 866">
                    <a:extLst>
                      <a:ext uri="{FF2B5EF4-FFF2-40B4-BE49-F238E27FC236}">
                        <a16:creationId xmlns:a16="http://schemas.microsoft.com/office/drawing/2014/main" id="{491372EE-CAFB-E284-7985-E2AC2A4E97F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Rectangle 867">
                    <a:extLst>
                      <a:ext uri="{FF2B5EF4-FFF2-40B4-BE49-F238E27FC236}">
                        <a16:creationId xmlns:a16="http://schemas.microsoft.com/office/drawing/2014/main" id="{33644286-6299-308B-6739-B86B1B35971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6" name="Group 845">
                  <a:extLst>
                    <a:ext uri="{FF2B5EF4-FFF2-40B4-BE49-F238E27FC236}">
                      <a16:creationId xmlns:a16="http://schemas.microsoft.com/office/drawing/2014/main" id="{5E6DFB83-BB2F-089D-C71F-06CDE5FED407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865" name="Oval 864">
                    <a:extLst>
                      <a:ext uri="{FF2B5EF4-FFF2-40B4-BE49-F238E27FC236}">
                        <a16:creationId xmlns:a16="http://schemas.microsoft.com/office/drawing/2014/main" id="{0EBAFE81-A86B-9502-34E8-B2CDC4C48F9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>
                    <a:extLst>
                      <a:ext uri="{FF2B5EF4-FFF2-40B4-BE49-F238E27FC236}">
                        <a16:creationId xmlns:a16="http://schemas.microsoft.com/office/drawing/2014/main" id="{7F7F96BA-4AB4-32F4-97E7-A36F8F34E9E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7" name="Group 846">
                  <a:extLst>
                    <a:ext uri="{FF2B5EF4-FFF2-40B4-BE49-F238E27FC236}">
                      <a16:creationId xmlns:a16="http://schemas.microsoft.com/office/drawing/2014/main" id="{A24CD194-9D46-CAC2-9AA2-0CE0B5ED4447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63" name="Oval 862">
                    <a:extLst>
                      <a:ext uri="{FF2B5EF4-FFF2-40B4-BE49-F238E27FC236}">
                        <a16:creationId xmlns:a16="http://schemas.microsoft.com/office/drawing/2014/main" id="{1367F8B3-C85E-C8AC-F98D-451707A44B8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>
                    <a:extLst>
                      <a:ext uri="{FF2B5EF4-FFF2-40B4-BE49-F238E27FC236}">
                        <a16:creationId xmlns:a16="http://schemas.microsoft.com/office/drawing/2014/main" id="{444A2C1A-A58D-4C23-4CFE-A6A386EE06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8" name="Group 847">
                  <a:extLst>
                    <a:ext uri="{FF2B5EF4-FFF2-40B4-BE49-F238E27FC236}">
                      <a16:creationId xmlns:a16="http://schemas.microsoft.com/office/drawing/2014/main" id="{3B95B06D-832B-E108-2AD6-87A85B5DBA9E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61" name="Oval 860">
                    <a:extLst>
                      <a:ext uri="{FF2B5EF4-FFF2-40B4-BE49-F238E27FC236}">
                        <a16:creationId xmlns:a16="http://schemas.microsoft.com/office/drawing/2014/main" id="{98E03C7A-986D-C810-D5F3-8303A8309613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>
                    <a:extLst>
                      <a:ext uri="{FF2B5EF4-FFF2-40B4-BE49-F238E27FC236}">
                        <a16:creationId xmlns:a16="http://schemas.microsoft.com/office/drawing/2014/main" id="{1C82550F-3420-D7FB-F5F7-89C1763832E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49" name="Group 848">
                  <a:extLst>
                    <a:ext uri="{FF2B5EF4-FFF2-40B4-BE49-F238E27FC236}">
                      <a16:creationId xmlns:a16="http://schemas.microsoft.com/office/drawing/2014/main" id="{AECA6344-5D6C-22E0-81B9-9483F7050487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59" name="Oval 858">
                    <a:extLst>
                      <a:ext uri="{FF2B5EF4-FFF2-40B4-BE49-F238E27FC236}">
                        <a16:creationId xmlns:a16="http://schemas.microsoft.com/office/drawing/2014/main" id="{C7A8B4EC-8259-1B1D-E604-D62F2614E4E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>
                    <a:extLst>
                      <a:ext uri="{FF2B5EF4-FFF2-40B4-BE49-F238E27FC236}">
                        <a16:creationId xmlns:a16="http://schemas.microsoft.com/office/drawing/2014/main" id="{7E57E985-6AF2-683D-C17F-ADFFD2FA4E1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0" name="Group 849">
                  <a:extLst>
                    <a:ext uri="{FF2B5EF4-FFF2-40B4-BE49-F238E27FC236}">
                      <a16:creationId xmlns:a16="http://schemas.microsoft.com/office/drawing/2014/main" id="{C757E2F7-344C-395C-980A-02785FEF9C06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57" name="Oval 856">
                    <a:extLst>
                      <a:ext uri="{FF2B5EF4-FFF2-40B4-BE49-F238E27FC236}">
                        <a16:creationId xmlns:a16="http://schemas.microsoft.com/office/drawing/2014/main" id="{E19E6427-D858-B9CC-6235-E361F19818BA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525E3206-F705-9ECF-0C30-D9F50F82D40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1" name="Group 850">
                  <a:extLst>
                    <a:ext uri="{FF2B5EF4-FFF2-40B4-BE49-F238E27FC236}">
                      <a16:creationId xmlns:a16="http://schemas.microsoft.com/office/drawing/2014/main" id="{7EE0CE05-372E-E922-DCBA-5B7EAC58A439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55" name="Oval 854">
                    <a:extLst>
                      <a:ext uri="{FF2B5EF4-FFF2-40B4-BE49-F238E27FC236}">
                        <a16:creationId xmlns:a16="http://schemas.microsoft.com/office/drawing/2014/main" id="{59FF62E8-DCF5-57BB-CC8E-96A4230741A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Rectangle 855">
                    <a:extLst>
                      <a:ext uri="{FF2B5EF4-FFF2-40B4-BE49-F238E27FC236}">
                        <a16:creationId xmlns:a16="http://schemas.microsoft.com/office/drawing/2014/main" id="{4AE69085-EF67-B1AE-019B-59AB2C841FB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52" name="Group 851">
                  <a:extLst>
                    <a:ext uri="{FF2B5EF4-FFF2-40B4-BE49-F238E27FC236}">
                      <a16:creationId xmlns:a16="http://schemas.microsoft.com/office/drawing/2014/main" id="{45F7C7E8-13B0-4386-FAFC-9A9591A5C595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53" name="Oval 852">
                    <a:extLst>
                      <a:ext uri="{FF2B5EF4-FFF2-40B4-BE49-F238E27FC236}">
                        <a16:creationId xmlns:a16="http://schemas.microsoft.com/office/drawing/2014/main" id="{6A4DCB10-C51A-1356-E60C-883441230EA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Rectangle 853">
                    <a:extLst>
                      <a:ext uri="{FF2B5EF4-FFF2-40B4-BE49-F238E27FC236}">
                        <a16:creationId xmlns:a16="http://schemas.microsoft.com/office/drawing/2014/main" id="{D1917A89-1101-702F-335E-C4C4AB65545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36" name="Group 835">
                <a:extLst>
                  <a:ext uri="{FF2B5EF4-FFF2-40B4-BE49-F238E27FC236}">
                    <a16:creationId xmlns:a16="http://schemas.microsoft.com/office/drawing/2014/main" id="{F6629544-1560-338A-7027-31580145FC9A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837" name="Rectangle 836">
                  <a:extLst>
                    <a:ext uri="{FF2B5EF4-FFF2-40B4-BE49-F238E27FC236}">
                      <a16:creationId xmlns:a16="http://schemas.microsoft.com/office/drawing/2014/main" id="{60753232-52E0-2461-051C-24984ECC04FA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8" name="Rectangle 837">
                  <a:extLst>
                    <a:ext uri="{FF2B5EF4-FFF2-40B4-BE49-F238E27FC236}">
                      <a16:creationId xmlns:a16="http://schemas.microsoft.com/office/drawing/2014/main" id="{7E80E61A-4A9D-4353-F6A4-517C2993E7E9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9" name="Rectangle 838">
                  <a:extLst>
                    <a:ext uri="{FF2B5EF4-FFF2-40B4-BE49-F238E27FC236}">
                      <a16:creationId xmlns:a16="http://schemas.microsoft.com/office/drawing/2014/main" id="{7F4D0ACE-84FC-6860-C02B-4B8A9089A57D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0" name="Rectangle 839">
                  <a:extLst>
                    <a:ext uri="{FF2B5EF4-FFF2-40B4-BE49-F238E27FC236}">
                      <a16:creationId xmlns:a16="http://schemas.microsoft.com/office/drawing/2014/main" id="{ABFCACFE-A56A-3C90-94D4-0C8B5128A9B4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1" name="Rectangle 840">
                  <a:extLst>
                    <a:ext uri="{FF2B5EF4-FFF2-40B4-BE49-F238E27FC236}">
                      <a16:creationId xmlns:a16="http://schemas.microsoft.com/office/drawing/2014/main" id="{18701E87-C4D4-ED41-3A4E-C2BC95C44C0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2" name="Rectangle 841">
                  <a:extLst>
                    <a:ext uri="{FF2B5EF4-FFF2-40B4-BE49-F238E27FC236}">
                      <a16:creationId xmlns:a16="http://schemas.microsoft.com/office/drawing/2014/main" id="{388921A6-7BB9-EB01-8CC3-43F0257C8EDC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3" name="Rectangle 842">
                  <a:extLst>
                    <a:ext uri="{FF2B5EF4-FFF2-40B4-BE49-F238E27FC236}">
                      <a16:creationId xmlns:a16="http://schemas.microsoft.com/office/drawing/2014/main" id="{0756AE29-DFA5-126E-D300-FDD44CC35F27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Rectangle 843">
                  <a:extLst>
                    <a:ext uri="{FF2B5EF4-FFF2-40B4-BE49-F238E27FC236}">
                      <a16:creationId xmlns:a16="http://schemas.microsoft.com/office/drawing/2014/main" id="{364593EF-8DDC-8E41-8C3E-D04D62D6E8D3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69" name="Group 868">
              <a:extLst>
                <a:ext uri="{FF2B5EF4-FFF2-40B4-BE49-F238E27FC236}">
                  <a16:creationId xmlns:a16="http://schemas.microsoft.com/office/drawing/2014/main" id="{26968A7B-82A1-FB80-ACD7-84B9F47AA0F5}"/>
                </a:ext>
              </a:extLst>
            </p:cNvPr>
            <p:cNvGrpSpPr/>
            <p:nvPr/>
          </p:nvGrpSpPr>
          <p:grpSpPr>
            <a:xfrm>
              <a:off x="4619882" y="5711807"/>
              <a:ext cx="353081" cy="70185"/>
              <a:chOff x="8056194" y="5806349"/>
              <a:chExt cx="574024" cy="119279"/>
            </a:xfrm>
          </p:grpSpPr>
          <p:grpSp>
            <p:nvGrpSpPr>
              <p:cNvPr id="870" name="Group 869">
                <a:extLst>
                  <a:ext uri="{FF2B5EF4-FFF2-40B4-BE49-F238E27FC236}">
                    <a16:creationId xmlns:a16="http://schemas.microsoft.com/office/drawing/2014/main" id="{13E36F04-A8E3-82C5-4894-33637309D85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880" name="Group 879">
                  <a:extLst>
                    <a:ext uri="{FF2B5EF4-FFF2-40B4-BE49-F238E27FC236}">
                      <a16:creationId xmlns:a16="http://schemas.microsoft.com/office/drawing/2014/main" id="{FB55DE8B-C9A8-FCFB-BB94-0DBC38CB3A70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902" name="Oval 901">
                    <a:extLst>
                      <a:ext uri="{FF2B5EF4-FFF2-40B4-BE49-F238E27FC236}">
                        <a16:creationId xmlns:a16="http://schemas.microsoft.com/office/drawing/2014/main" id="{D8B09663-4059-3CB7-4A1B-DD29C9A0007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3" name="Rectangle 902">
                    <a:extLst>
                      <a:ext uri="{FF2B5EF4-FFF2-40B4-BE49-F238E27FC236}">
                        <a16:creationId xmlns:a16="http://schemas.microsoft.com/office/drawing/2014/main" id="{F03F6B93-1D31-745B-1BC9-512A09A7EA85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1" name="Group 880">
                  <a:extLst>
                    <a:ext uri="{FF2B5EF4-FFF2-40B4-BE49-F238E27FC236}">
                      <a16:creationId xmlns:a16="http://schemas.microsoft.com/office/drawing/2014/main" id="{CB0FC59F-6E77-2274-D299-D16A2B029258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900" name="Oval 899">
                    <a:extLst>
                      <a:ext uri="{FF2B5EF4-FFF2-40B4-BE49-F238E27FC236}">
                        <a16:creationId xmlns:a16="http://schemas.microsoft.com/office/drawing/2014/main" id="{6A91E7EA-A6F1-F740-C90E-EE3B404B9A6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1" name="Rectangle 900">
                    <a:extLst>
                      <a:ext uri="{FF2B5EF4-FFF2-40B4-BE49-F238E27FC236}">
                        <a16:creationId xmlns:a16="http://schemas.microsoft.com/office/drawing/2014/main" id="{F3969744-6039-2320-8762-BFB4D7A1503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2" name="Group 881">
                  <a:extLst>
                    <a:ext uri="{FF2B5EF4-FFF2-40B4-BE49-F238E27FC236}">
                      <a16:creationId xmlns:a16="http://schemas.microsoft.com/office/drawing/2014/main" id="{7124D701-CE67-F0BC-BA1C-6C725CD9BE88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898" name="Oval 897">
                    <a:extLst>
                      <a:ext uri="{FF2B5EF4-FFF2-40B4-BE49-F238E27FC236}">
                        <a16:creationId xmlns:a16="http://schemas.microsoft.com/office/drawing/2014/main" id="{53ADF098-BF82-390C-C093-3449479E2B6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9" name="Rectangle 898">
                    <a:extLst>
                      <a:ext uri="{FF2B5EF4-FFF2-40B4-BE49-F238E27FC236}">
                        <a16:creationId xmlns:a16="http://schemas.microsoft.com/office/drawing/2014/main" id="{0F340C12-7B64-1766-2D78-E02A2118EB7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3" name="Group 882">
                  <a:extLst>
                    <a:ext uri="{FF2B5EF4-FFF2-40B4-BE49-F238E27FC236}">
                      <a16:creationId xmlns:a16="http://schemas.microsoft.com/office/drawing/2014/main" id="{0740AE63-F3D8-055E-52C7-C3A91463C38C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896" name="Oval 895">
                    <a:extLst>
                      <a:ext uri="{FF2B5EF4-FFF2-40B4-BE49-F238E27FC236}">
                        <a16:creationId xmlns:a16="http://schemas.microsoft.com/office/drawing/2014/main" id="{89479EF4-B3F0-67F0-DC31-F8BD91EDAD0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7" name="Rectangle 896">
                    <a:extLst>
                      <a:ext uri="{FF2B5EF4-FFF2-40B4-BE49-F238E27FC236}">
                        <a16:creationId xmlns:a16="http://schemas.microsoft.com/office/drawing/2014/main" id="{6FD5C785-D41A-9662-0DEC-0C9684C626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4" name="Group 883">
                  <a:extLst>
                    <a:ext uri="{FF2B5EF4-FFF2-40B4-BE49-F238E27FC236}">
                      <a16:creationId xmlns:a16="http://schemas.microsoft.com/office/drawing/2014/main" id="{9AC75206-58CA-FE05-28ED-E0D974FE621B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894" name="Oval 893">
                    <a:extLst>
                      <a:ext uri="{FF2B5EF4-FFF2-40B4-BE49-F238E27FC236}">
                        <a16:creationId xmlns:a16="http://schemas.microsoft.com/office/drawing/2014/main" id="{F323B5E4-B7CF-E469-B024-BA2D6A99E2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5" name="Rectangle 894">
                    <a:extLst>
                      <a:ext uri="{FF2B5EF4-FFF2-40B4-BE49-F238E27FC236}">
                        <a16:creationId xmlns:a16="http://schemas.microsoft.com/office/drawing/2014/main" id="{A80AF8A1-923C-D422-AC55-51F4A4C9F96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5" name="Group 884">
                  <a:extLst>
                    <a:ext uri="{FF2B5EF4-FFF2-40B4-BE49-F238E27FC236}">
                      <a16:creationId xmlns:a16="http://schemas.microsoft.com/office/drawing/2014/main" id="{C0EB6794-8FA0-95A1-F24D-516570A22E97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892" name="Oval 891">
                    <a:extLst>
                      <a:ext uri="{FF2B5EF4-FFF2-40B4-BE49-F238E27FC236}">
                        <a16:creationId xmlns:a16="http://schemas.microsoft.com/office/drawing/2014/main" id="{3A653DA2-0625-D3EB-F8E4-440AACAF7A8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Rectangle 892">
                    <a:extLst>
                      <a:ext uri="{FF2B5EF4-FFF2-40B4-BE49-F238E27FC236}">
                        <a16:creationId xmlns:a16="http://schemas.microsoft.com/office/drawing/2014/main" id="{CFC40235-DE2F-E71E-A30B-CEF6A983F25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6" name="Group 885">
                  <a:extLst>
                    <a:ext uri="{FF2B5EF4-FFF2-40B4-BE49-F238E27FC236}">
                      <a16:creationId xmlns:a16="http://schemas.microsoft.com/office/drawing/2014/main" id="{D3B611AF-F1AC-A75B-D1B2-315030F740DA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890" name="Oval 889">
                    <a:extLst>
                      <a:ext uri="{FF2B5EF4-FFF2-40B4-BE49-F238E27FC236}">
                        <a16:creationId xmlns:a16="http://schemas.microsoft.com/office/drawing/2014/main" id="{A7DBCDCB-2624-CFD3-A656-FC804E1FDC1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2D8DCC5A-0EFC-183E-9757-B3F796C00032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7" name="Group 886">
                  <a:extLst>
                    <a:ext uri="{FF2B5EF4-FFF2-40B4-BE49-F238E27FC236}">
                      <a16:creationId xmlns:a16="http://schemas.microsoft.com/office/drawing/2014/main" id="{8F7CBEEC-6DB8-F3C9-D93C-0C58D86CC228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888" name="Oval 887">
                    <a:extLst>
                      <a:ext uri="{FF2B5EF4-FFF2-40B4-BE49-F238E27FC236}">
                        <a16:creationId xmlns:a16="http://schemas.microsoft.com/office/drawing/2014/main" id="{C877B5F4-C3FE-4DC1-B797-5602722F28E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Rectangle 888">
                    <a:extLst>
                      <a:ext uri="{FF2B5EF4-FFF2-40B4-BE49-F238E27FC236}">
                        <a16:creationId xmlns:a16="http://schemas.microsoft.com/office/drawing/2014/main" id="{2C809482-ACFF-24FC-2FB3-227B6167776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71" name="Group 870">
                <a:extLst>
                  <a:ext uri="{FF2B5EF4-FFF2-40B4-BE49-F238E27FC236}">
                    <a16:creationId xmlns:a16="http://schemas.microsoft.com/office/drawing/2014/main" id="{F1231406-36A5-833A-5A78-1016785849AA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872" name="Rectangle 871">
                  <a:extLst>
                    <a:ext uri="{FF2B5EF4-FFF2-40B4-BE49-F238E27FC236}">
                      <a16:creationId xmlns:a16="http://schemas.microsoft.com/office/drawing/2014/main" id="{5B9CDAF3-E7C4-7FC5-2EB5-895C86933DBF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3" name="Rectangle 872">
                  <a:extLst>
                    <a:ext uri="{FF2B5EF4-FFF2-40B4-BE49-F238E27FC236}">
                      <a16:creationId xmlns:a16="http://schemas.microsoft.com/office/drawing/2014/main" id="{E00FE4E6-6999-91F7-2C8C-969C1019CB31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4" name="Rectangle 873">
                  <a:extLst>
                    <a:ext uri="{FF2B5EF4-FFF2-40B4-BE49-F238E27FC236}">
                      <a16:creationId xmlns:a16="http://schemas.microsoft.com/office/drawing/2014/main" id="{FAC46F06-BC5F-7C4B-6D28-38D807EE0A5C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5" name="Rectangle 874">
                  <a:extLst>
                    <a:ext uri="{FF2B5EF4-FFF2-40B4-BE49-F238E27FC236}">
                      <a16:creationId xmlns:a16="http://schemas.microsoft.com/office/drawing/2014/main" id="{B807CFFD-278E-F36E-5CB9-167B39E1E2E4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6" name="Rectangle 875">
                  <a:extLst>
                    <a:ext uri="{FF2B5EF4-FFF2-40B4-BE49-F238E27FC236}">
                      <a16:creationId xmlns:a16="http://schemas.microsoft.com/office/drawing/2014/main" id="{E6B22D8C-A660-3597-5FD6-B431C58257A1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Rectangle 876">
                  <a:extLst>
                    <a:ext uri="{FF2B5EF4-FFF2-40B4-BE49-F238E27FC236}">
                      <a16:creationId xmlns:a16="http://schemas.microsoft.com/office/drawing/2014/main" id="{7D9991FB-4918-D3A3-DC55-6BCE02528F5F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8" name="Rectangle 877">
                  <a:extLst>
                    <a:ext uri="{FF2B5EF4-FFF2-40B4-BE49-F238E27FC236}">
                      <a16:creationId xmlns:a16="http://schemas.microsoft.com/office/drawing/2014/main" id="{85A9CD4C-3331-157C-A84D-F605F8BF2BD7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9" name="Rectangle 878">
                  <a:extLst>
                    <a:ext uri="{FF2B5EF4-FFF2-40B4-BE49-F238E27FC236}">
                      <a16:creationId xmlns:a16="http://schemas.microsoft.com/office/drawing/2014/main" id="{CAC4C0C8-F6C9-D6DC-CC35-39EC2F403F33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04" name="Group 903">
              <a:extLst>
                <a:ext uri="{FF2B5EF4-FFF2-40B4-BE49-F238E27FC236}">
                  <a16:creationId xmlns:a16="http://schemas.microsoft.com/office/drawing/2014/main" id="{F304C713-7ABA-2B19-E455-21CF65F39F0A}"/>
                </a:ext>
              </a:extLst>
            </p:cNvPr>
            <p:cNvGrpSpPr/>
            <p:nvPr/>
          </p:nvGrpSpPr>
          <p:grpSpPr>
            <a:xfrm>
              <a:off x="4997273" y="5712662"/>
              <a:ext cx="353081" cy="70185"/>
              <a:chOff x="8056194" y="5806349"/>
              <a:chExt cx="574024" cy="119279"/>
            </a:xfrm>
          </p:grpSpPr>
          <p:grpSp>
            <p:nvGrpSpPr>
              <p:cNvPr id="905" name="Group 904">
                <a:extLst>
                  <a:ext uri="{FF2B5EF4-FFF2-40B4-BE49-F238E27FC236}">
                    <a16:creationId xmlns:a16="http://schemas.microsoft.com/office/drawing/2014/main" id="{8AA4C3F6-0FD7-9F23-6C43-52B917DB17A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056194" y="5806349"/>
                <a:ext cx="570206" cy="119279"/>
                <a:chOff x="1957457" y="2130277"/>
                <a:chExt cx="1147530" cy="240050"/>
              </a:xfrm>
            </p:grpSpPr>
            <p:grpSp>
              <p:nvGrpSpPr>
                <p:cNvPr id="915" name="Group 914">
                  <a:extLst>
                    <a:ext uri="{FF2B5EF4-FFF2-40B4-BE49-F238E27FC236}">
                      <a16:creationId xmlns:a16="http://schemas.microsoft.com/office/drawing/2014/main" id="{42D8DA15-427A-898F-CAB6-95F40D335D66}"/>
                    </a:ext>
                  </a:extLst>
                </p:cNvPr>
                <p:cNvGrpSpPr/>
                <p:nvPr/>
              </p:nvGrpSpPr>
              <p:grpSpPr>
                <a:xfrm>
                  <a:off x="1957457" y="2153791"/>
                  <a:ext cx="92009" cy="215565"/>
                  <a:chOff x="1752599" y="1478865"/>
                  <a:chExt cx="92009" cy="215565"/>
                </a:xfrm>
              </p:grpSpPr>
              <p:sp>
                <p:nvSpPr>
                  <p:cNvPr id="937" name="Oval 936">
                    <a:extLst>
                      <a:ext uri="{FF2B5EF4-FFF2-40B4-BE49-F238E27FC236}">
                        <a16:creationId xmlns:a16="http://schemas.microsoft.com/office/drawing/2014/main" id="{0A53A407-50B6-1F71-F235-9A64273E6EF1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8865"/>
                    <a:ext cx="92009" cy="182837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07C18764-3A55-3861-A5F2-7CC37A1B5E19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6" name="Group 915">
                  <a:extLst>
                    <a:ext uri="{FF2B5EF4-FFF2-40B4-BE49-F238E27FC236}">
                      <a16:creationId xmlns:a16="http://schemas.microsoft.com/office/drawing/2014/main" id="{F4F90ADB-B107-5580-D717-C64144FE8679}"/>
                    </a:ext>
                  </a:extLst>
                </p:cNvPr>
                <p:cNvGrpSpPr/>
                <p:nvPr/>
              </p:nvGrpSpPr>
              <p:grpSpPr>
                <a:xfrm>
                  <a:off x="2109858" y="2153788"/>
                  <a:ext cx="92009" cy="216539"/>
                  <a:chOff x="1752599" y="1477891"/>
                  <a:chExt cx="92009" cy="216539"/>
                </a:xfrm>
              </p:grpSpPr>
              <p:sp>
                <p:nvSpPr>
                  <p:cNvPr id="935" name="Oval 934">
                    <a:extLst>
                      <a:ext uri="{FF2B5EF4-FFF2-40B4-BE49-F238E27FC236}">
                        <a16:creationId xmlns:a16="http://schemas.microsoft.com/office/drawing/2014/main" id="{3B6E3270-A633-6167-D8FB-0B5BFF72F0FD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77891"/>
                    <a:ext cx="92009" cy="183804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6" name="Rectangle 935">
                    <a:extLst>
                      <a:ext uri="{FF2B5EF4-FFF2-40B4-BE49-F238E27FC236}">
                        <a16:creationId xmlns:a16="http://schemas.microsoft.com/office/drawing/2014/main" id="{E37064BE-E3EE-9D1A-118B-4EA6D89392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7" name="Group 916">
                  <a:extLst>
                    <a:ext uri="{FF2B5EF4-FFF2-40B4-BE49-F238E27FC236}">
                      <a16:creationId xmlns:a16="http://schemas.microsoft.com/office/drawing/2014/main" id="{B77244BC-CFE0-4CE3-C35B-9FAABCE227DD}"/>
                    </a:ext>
                  </a:extLst>
                </p:cNvPr>
                <p:cNvGrpSpPr/>
                <p:nvPr/>
              </p:nvGrpSpPr>
              <p:grpSpPr>
                <a:xfrm>
                  <a:off x="2260231" y="2166767"/>
                  <a:ext cx="92009" cy="199893"/>
                  <a:chOff x="1752599" y="1494537"/>
                  <a:chExt cx="92009" cy="199893"/>
                </a:xfrm>
              </p:grpSpPr>
              <p:sp>
                <p:nvSpPr>
                  <p:cNvPr id="933" name="Oval 932">
                    <a:extLst>
                      <a:ext uri="{FF2B5EF4-FFF2-40B4-BE49-F238E27FC236}">
                        <a16:creationId xmlns:a16="http://schemas.microsoft.com/office/drawing/2014/main" id="{67DCB8B6-FC09-E53D-8C6B-E5280836DC1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37"/>
                    <a:ext cx="92009" cy="16715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4" name="Rectangle 933">
                    <a:extLst>
                      <a:ext uri="{FF2B5EF4-FFF2-40B4-BE49-F238E27FC236}">
                        <a16:creationId xmlns:a16="http://schemas.microsoft.com/office/drawing/2014/main" id="{6FF327CD-5ADA-DEAD-D769-DE581DE082C4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8" name="Group 917">
                  <a:extLst>
                    <a:ext uri="{FF2B5EF4-FFF2-40B4-BE49-F238E27FC236}">
                      <a16:creationId xmlns:a16="http://schemas.microsoft.com/office/drawing/2014/main" id="{7E7588FC-6682-C2DA-76D7-A75496B7C6DD}"/>
                    </a:ext>
                  </a:extLst>
                </p:cNvPr>
                <p:cNvGrpSpPr/>
                <p:nvPr/>
              </p:nvGrpSpPr>
              <p:grpSpPr>
                <a:xfrm>
                  <a:off x="2412632" y="2166768"/>
                  <a:ext cx="92009" cy="200863"/>
                  <a:chOff x="1752599" y="1493567"/>
                  <a:chExt cx="92009" cy="200863"/>
                </a:xfrm>
              </p:grpSpPr>
              <p:sp>
                <p:nvSpPr>
                  <p:cNvPr id="931" name="Oval 930">
                    <a:extLst>
                      <a:ext uri="{FF2B5EF4-FFF2-40B4-BE49-F238E27FC236}">
                        <a16:creationId xmlns:a16="http://schemas.microsoft.com/office/drawing/2014/main" id="{BAADB9C8-2C22-5DBD-57C2-553B19A593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3567"/>
                    <a:ext cx="92009" cy="16812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2" name="Rectangle 931">
                    <a:extLst>
                      <a:ext uri="{FF2B5EF4-FFF2-40B4-BE49-F238E27FC236}">
                        <a16:creationId xmlns:a16="http://schemas.microsoft.com/office/drawing/2014/main" id="{398331DE-9C97-771B-A767-612CDEB5D1A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19" name="Group 918">
                  <a:extLst>
                    <a:ext uri="{FF2B5EF4-FFF2-40B4-BE49-F238E27FC236}">
                      <a16:creationId xmlns:a16="http://schemas.microsoft.com/office/drawing/2014/main" id="{CE26B782-7D4C-84F6-8312-5651C11A8DD4}"/>
                    </a:ext>
                  </a:extLst>
                </p:cNvPr>
                <p:cNvGrpSpPr/>
                <p:nvPr/>
              </p:nvGrpSpPr>
              <p:grpSpPr>
                <a:xfrm>
                  <a:off x="2557803" y="2130277"/>
                  <a:ext cx="92009" cy="238108"/>
                  <a:chOff x="1752599" y="1456322"/>
                  <a:chExt cx="92009" cy="238108"/>
                </a:xfrm>
              </p:grpSpPr>
              <p:sp>
                <p:nvSpPr>
                  <p:cNvPr id="929" name="Oval 928">
                    <a:extLst>
                      <a:ext uri="{FF2B5EF4-FFF2-40B4-BE49-F238E27FC236}">
                        <a16:creationId xmlns:a16="http://schemas.microsoft.com/office/drawing/2014/main" id="{C565438A-581E-C16E-17B3-1976C1A4A7DF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6322"/>
                    <a:ext cx="92009" cy="20537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Rectangle 929">
                    <a:extLst>
                      <a:ext uri="{FF2B5EF4-FFF2-40B4-BE49-F238E27FC236}">
                        <a16:creationId xmlns:a16="http://schemas.microsoft.com/office/drawing/2014/main" id="{CAB0B7B5-E603-04AD-9167-67498F87D910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0" name="Group 919">
                  <a:extLst>
                    <a:ext uri="{FF2B5EF4-FFF2-40B4-BE49-F238E27FC236}">
                      <a16:creationId xmlns:a16="http://schemas.microsoft.com/office/drawing/2014/main" id="{AD7CB3C9-91D1-E806-420F-5D0DA41ADF8C}"/>
                    </a:ext>
                  </a:extLst>
                </p:cNvPr>
                <p:cNvGrpSpPr/>
                <p:nvPr/>
              </p:nvGrpSpPr>
              <p:grpSpPr>
                <a:xfrm>
                  <a:off x="2710204" y="2130288"/>
                  <a:ext cx="92009" cy="239068"/>
                  <a:chOff x="1752599" y="1455362"/>
                  <a:chExt cx="92009" cy="239068"/>
                </a:xfrm>
              </p:grpSpPr>
              <p:sp>
                <p:nvSpPr>
                  <p:cNvPr id="927" name="Oval 926">
                    <a:extLst>
                      <a:ext uri="{FF2B5EF4-FFF2-40B4-BE49-F238E27FC236}">
                        <a16:creationId xmlns:a16="http://schemas.microsoft.com/office/drawing/2014/main" id="{567904B1-6943-5FDF-682D-8D5145591A1C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55362"/>
                    <a:ext cx="92009" cy="206331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8" name="Rectangle 927">
                    <a:extLst>
                      <a:ext uri="{FF2B5EF4-FFF2-40B4-BE49-F238E27FC236}">
                        <a16:creationId xmlns:a16="http://schemas.microsoft.com/office/drawing/2014/main" id="{1FAC3265-1E31-0184-1583-F1FAB736957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1" name="Group 920">
                  <a:extLst>
                    <a:ext uri="{FF2B5EF4-FFF2-40B4-BE49-F238E27FC236}">
                      <a16:creationId xmlns:a16="http://schemas.microsoft.com/office/drawing/2014/main" id="{7FAE1658-4158-33DD-FD6A-7704BE7CEC48}"/>
                    </a:ext>
                  </a:extLst>
                </p:cNvPr>
                <p:cNvGrpSpPr/>
                <p:nvPr/>
              </p:nvGrpSpPr>
              <p:grpSpPr>
                <a:xfrm>
                  <a:off x="2860577" y="2153804"/>
                  <a:ext cx="92009" cy="211885"/>
                  <a:chOff x="1752599" y="1482545"/>
                  <a:chExt cx="92009" cy="211885"/>
                </a:xfrm>
              </p:grpSpPr>
              <p:sp>
                <p:nvSpPr>
                  <p:cNvPr id="925" name="Oval 924">
                    <a:extLst>
                      <a:ext uri="{FF2B5EF4-FFF2-40B4-BE49-F238E27FC236}">
                        <a16:creationId xmlns:a16="http://schemas.microsoft.com/office/drawing/2014/main" id="{B33E55E6-D642-2BD4-FA31-F3B418E8790B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82545"/>
                    <a:ext cx="92009" cy="179148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6" name="Rectangle 925">
                    <a:extLst>
                      <a:ext uri="{FF2B5EF4-FFF2-40B4-BE49-F238E27FC236}">
                        <a16:creationId xmlns:a16="http://schemas.microsoft.com/office/drawing/2014/main" id="{DC74FE28-97BF-6EE4-688B-2F5345C9E148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2" name="Group 921">
                  <a:extLst>
                    <a:ext uri="{FF2B5EF4-FFF2-40B4-BE49-F238E27FC236}">
                      <a16:creationId xmlns:a16="http://schemas.microsoft.com/office/drawing/2014/main" id="{DEED3927-7566-2635-94DF-23B0A1D0D051}"/>
                    </a:ext>
                  </a:extLst>
                </p:cNvPr>
                <p:cNvGrpSpPr/>
                <p:nvPr/>
              </p:nvGrpSpPr>
              <p:grpSpPr>
                <a:xfrm>
                  <a:off x="3012978" y="2166777"/>
                  <a:ext cx="92009" cy="199883"/>
                  <a:chOff x="1752599" y="1494547"/>
                  <a:chExt cx="92009" cy="199883"/>
                </a:xfrm>
              </p:grpSpPr>
              <p:sp>
                <p:nvSpPr>
                  <p:cNvPr id="923" name="Oval 922">
                    <a:extLst>
                      <a:ext uri="{FF2B5EF4-FFF2-40B4-BE49-F238E27FC236}">
                        <a16:creationId xmlns:a16="http://schemas.microsoft.com/office/drawing/2014/main" id="{62BEF720-7643-C95A-549D-068857B558E7}"/>
                      </a:ext>
                    </a:extLst>
                  </p:cNvPr>
                  <p:cNvSpPr/>
                  <p:nvPr/>
                </p:nvSpPr>
                <p:spPr>
                  <a:xfrm>
                    <a:off x="1752599" y="1494547"/>
                    <a:ext cx="92009" cy="167145"/>
                  </a:xfrm>
                  <a:prstGeom prst="ellipse">
                    <a:avLst/>
                  </a:prstGeom>
                  <a:solidFill>
                    <a:srgbClr val="FF57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4" name="Rectangle 923">
                    <a:extLst>
                      <a:ext uri="{FF2B5EF4-FFF2-40B4-BE49-F238E27FC236}">
                        <a16:creationId xmlns:a16="http://schemas.microsoft.com/office/drawing/2014/main" id="{81F232A6-6296-DAFF-00C8-C2958E6D0B1E}"/>
                      </a:ext>
                    </a:extLst>
                  </p:cNvPr>
                  <p:cNvSpPr/>
                  <p:nvPr/>
                </p:nvSpPr>
                <p:spPr>
                  <a:xfrm>
                    <a:off x="1752599" y="1621278"/>
                    <a:ext cx="91440" cy="73152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06" name="Group 905">
                <a:extLst>
                  <a:ext uri="{FF2B5EF4-FFF2-40B4-BE49-F238E27FC236}">
                    <a16:creationId xmlns:a16="http://schemas.microsoft.com/office/drawing/2014/main" id="{5DDF7888-29F3-FE96-1E5E-03ED0E09A8EF}"/>
                  </a:ext>
                </a:extLst>
              </p:cNvPr>
              <p:cNvGrpSpPr/>
              <p:nvPr/>
            </p:nvGrpSpPr>
            <p:grpSpPr>
              <a:xfrm>
                <a:off x="8060299" y="5815613"/>
                <a:ext cx="569919" cy="38654"/>
                <a:chOff x="8850229" y="5901580"/>
                <a:chExt cx="569919" cy="38654"/>
              </a:xfrm>
            </p:grpSpPr>
            <p:sp>
              <p:nvSpPr>
                <p:cNvPr id="907" name="Rectangle 906">
                  <a:extLst>
                    <a:ext uri="{FF2B5EF4-FFF2-40B4-BE49-F238E27FC236}">
                      <a16:creationId xmlns:a16="http://schemas.microsoft.com/office/drawing/2014/main" id="{922D9130-37C6-5A1C-E76D-7387EFE45E05}"/>
                    </a:ext>
                  </a:extLst>
                </p:cNvPr>
                <p:cNvSpPr/>
                <p:nvPr/>
              </p:nvSpPr>
              <p:spPr>
                <a:xfrm>
                  <a:off x="8850229" y="590340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8" name="Rectangle 907">
                  <a:extLst>
                    <a:ext uri="{FF2B5EF4-FFF2-40B4-BE49-F238E27FC236}">
                      <a16:creationId xmlns:a16="http://schemas.microsoft.com/office/drawing/2014/main" id="{59E79A51-4B91-D99D-D9C8-5734A601953A}"/>
                    </a:ext>
                  </a:extLst>
                </p:cNvPr>
                <p:cNvSpPr/>
                <p:nvPr/>
              </p:nvSpPr>
              <p:spPr>
                <a:xfrm>
                  <a:off x="8925956" y="590388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9" name="Rectangle 908">
                  <a:extLst>
                    <a:ext uri="{FF2B5EF4-FFF2-40B4-BE49-F238E27FC236}">
                      <a16:creationId xmlns:a16="http://schemas.microsoft.com/office/drawing/2014/main" id="{3F673369-B960-ED79-5BDB-3CC17FD09D56}"/>
                    </a:ext>
                  </a:extLst>
                </p:cNvPr>
                <p:cNvSpPr/>
                <p:nvPr/>
              </p:nvSpPr>
              <p:spPr>
                <a:xfrm>
                  <a:off x="9000676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0" name="Rectangle 909">
                  <a:extLst>
                    <a:ext uri="{FF2B5EF4-FFF2-40B4-BE49-F238E27FC236}">
                      <a16:creationId xmlns:a16="http://schemas.microsoft.com/office/drawing/2014/main" id="{EE0E25FF-BF40-8918-64F8-56C617D98A7C}"/>
                    </a:ext>
                  </a:extLst>
                </p:cNvPr>
                <p:cNvSpPr/>
                <p:nvPr/>
              </p:nvSpPr>
              <p:spPr>
                <a:xfrm>
                  <a:off x="9076403" y="5902545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1" name="Rectangle 910">
                  <a:extLst>
                    <a:ext uri="{FF2B5EF4-FFF2-40B4-BE49-F238E27FC236}">
                      <a16:creationId xmlns:a16="http://schemas.microsoft.com/office/drawing/2014/main" id="{E93617DD-FF73-8AD7-04D5-869EA4AB9A26}"/>
                    </a:ext>
                  </a:extLst>
                </p:cNvPr>
                <p:cNvSpPr/>
                <p:nvPr/>
              </p:nvSpPr>
              <p:spPr>
                <a:xfrm>
                  <a:off x="9148538" y="590292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2" name="Rectangle 911">
                  <a:extLst>
                    <a:ext uri="{FF2B5EF4-FFF2-40B4-BE49-F238E27FC236}">
                      <a16:creationId xmlns:a16="http://schemas.microsoft.com/office/drawing/2014/main" id="{9A182A3C-4873-A5FB-F223-3233A84CBE7F}"/>
                    </a:ext>
                  </a:extLst>
                </p:cNvPr>
                <p:cNvSpPr/>
                <p:nvPr/>
              </p:nvSpPr>
              <p:spPr>
                <a:xfrm>
                  <a:off x="9224265" y="5903402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3" name="Rectangle 912">
                  <a:extLst>
                    <a:ext uri="{FF2B5EF4-FFF2-40B4-BE49-F238E27FC236}">
                      <a16:creationId xmlns:a16="http://schemas.microsoft.com/office/drawing/2014/main" id="{01AA7D9E-8B5D-72E7-2BFA-A4E13DAE895E}"/>
                    </a:ext>
                  </a:extLst>
                </p:cNvPr>
                <p:cNvSpPr/>
                <p:nvPr/>
              </p:nvSpPr>
              <p:spPr>
                <a:xfrm>
                  <a:off x="9298985" y="5901580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4" name="Rectangle 913">
                  <a:extLst>
                    <a:ext uri="{FF2B5EF4-FFF2-40B4-BE49-F238E27FC236}">
                      <a16:creationId xmlns:a16="http://schemas.microsoft.com/office/drawing/2014/main" id="{9953FE88-C65C-D7F8-D349-98CEF9F9D376}"/>
                    </a:ext>
                  </a:extLst>
                </p:cNvPr>
                <p:cNvSpPr/>
                <p:nvPr/>
              </p:nvSpPr>
              <p:spPr>
                <a:xfrm>
                  <a:off x="9374712" y="5902063"/>
                  <a:ext cx="45436" cy="3634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2F12519B-300D-A42B-FA07-EFA93C3016AE}"/>
                </a:ext>
              </a:extLst>
            </p:cNvPr>
            <p:cNvGrpSpPr/>
            <p:nvPr/>
          </p:nvGrpSpPr>
          <p:grpSpPr>
            <a:xfrm>
              <a:off x="5378676" y="5714672"/>
              <a:ext cx="169597" cy="69901"/>
              <a:chOff x="2556464" y="5692298"/>
              <a:chExt cx="180640" cy="69901"/>
            </a:xfrm>
          </p:grpSpPr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id="{D14DDDE3-50FA-60C6-9C03-1F1B5A68AD4B}"/>
                  </a:ext>
                </a:extLst>
              </p:cNvPr>
              <p:cNvGrpSpPr/>
              <p:nvPr/>
            </p:nvGrpSpPr>
            <p:grpSpPr>
              <a:xfrm>
                <a:off x="2556464" y="5692298"/>
                <a:ext cx="29953" cy="69616"/>
                <a:chOff x="1752599" y="1456322"/>
                <a:chExt cx="92009" cy="238108"/>
              </a:xfrm>
            </p:grpSpPr>
            <p:sp>
              <p:nvSpPr>
                <p:cNvPr id="360" name="Oval 359">
                  <a:extLst>
                    <a:ext uri="{FF2B5EF4-FFF2-40B4-BE49-F238E27FC236}">
                      <a16:creationId xmlns:a16="http://schemas.microsoft.com/office/drawing/2014/main" id="{3537BC62-2976-7E6F-A22D-95594A872798}"/>
                    </a:ext>
                  </a:extLst>
                </p:cNvPr>
                <p:cNvSpPr/>
                <p:nvPr/>
              </p:nvSpPr>
              <p:spPr>
                <a:xfrm>
                  <a:off x="1752599" y="1456322"/>
                  <a:ext cx="92009" cy="20537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DCE7CB80-08FB-A8C9-53FF-B96555D4062A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8C4B9DF7-8A3D-6ECC-CB9A-7338964C0913}"/>
                  </a:ext>
                </a:extLst>
              </p:cNvPr>
              <p:cNvGrpSpPr/>
              <p:nvPr/>
            </p:nvGrpSpPr>
            <p:grpSpPr>
              <a:xfrm>
                <a:off x="2606077" y="5692302"/>
                <a:ext cx="29953" cy="69897"/>
                <a:chOff x="1752599" y="1455362"/>
                <a:chExt cx="92009" cy="239068"/>
              </a:xfrm>
            </p:grpSpPr>
            <p:sp>
              <p:nvSpPr>
                <p:cNvPr id="358" name="Oval 357">
                  <a:extLst>
                    <a:ext uri="{FF2B5EF4-FFF2-40B4-BE49-F238E27FC236}">
                      <a16:creationId xmlns:a16="http://schemas.microsoft.com/office/drawing/2014/main" id="{4DA3BF58-B04B-5CF4-0F81-14DCA1607E3C}"/>
                    </a:ext>
                  </a:extLst>
                </p:cNvPr>
                <p:cNvSpPr/>
                <p:nvPr/>
              </p:nvSpPr>
              <p:spPr>
                <a:xfrm>
                  <a:off x="1752599" y="1455362"/>
                  <a:ext cx="92009" cy="206331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id="{F7769113-9202-994D-F87E-A53F153FD029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E47B1A7E-988D-6FDD-D616-F6E0FF9281EC}"/>
                  </a:ext>
                </a:extLst>
              </p:cNvPr>
              <p:cNvGrpSpPr/>
              <p:nvPr/>
            </p:nvGrpSpPr>
            <p:grpSpPr>
              <a:xfrm>
                <a:off x="2655030" y="5699191"/>
                <a:ext cx="29953" cy="61951"/>
                <a:chOff x="1752599" y="1482545"/>
                <a:chExt cx="92009" cy="211885"/>
              </a:xfrm>
            </p:grpSpPr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96BBF196-ED81-2B19-66C1-B04CFF98F577}"/>
                    </a:ext>
                  </a:extLst>
                </p:cNvPr>
                <p:cNvSpPr/>
                <p:nvPr/>
              </p:nvSpPr>
              <p:spPr>
                <a:xfrm>
                  <a:off x="1752599" y="1482545"/>
                  <a:ext cx="92009" cy="179148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11271123-1A35-892B-67C8-A789DB7C09B0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3D93EFCC-A02E-9EB7-97E7-B596D66FD64D}"/>
                  </a:ext>
                </a:extLst>
              </p:cNvPr>
              <p:cNvGrpSpPr/>
              <p:nvPr/>
            </p:nvGrpSpPr>
            <p:grpSpPr>
              <a:xfrm>
                <a:off x="2704643" y="5702977"/>
                <a:ext cx="29953" cy="58441"/>
                <a:chOff x="1752599" y="1494547"/>
                <a:chExt cx="92009" cy="199883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761FB8F5-EB11-BA24-A9CF-6AAE1D4A33B1}"/>
                    </a:ext>
                  </a:extLst>
                </p:cNvPr>
                <p:cNvSpPr/>
                <p:nvPr/>
              </p:nvSpPr>
              <p:spPr>
                <a:xfrm>
                  <a:off x="1752599" y="1494547"/>
                  <a:ext cx="92009" cy="167145"/>
                </a:xfrm>
                <a:prstGeom prst="ellipse">
                  <a:avLst/>
                </a:prstGeom>
                <a:solidFill>
                  <a:srgbClr val="FF57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8466B4B9-6991-345B-DA6A-DC72DDE54857}"/>
                    </a:ext>
                  </a:extLst>
                </p:cNvPr>
                <p:cNvSpPr/>
                <p:nvPr/>
              </p:nvSpPr>
              <p:spPr>
                <a:xfrm>
                  <a:off x="1752599" y="1621278"/>
                  <a:ext cx="91440" cy="73152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0" name="Rectangle 349">
                <a:extLst>
                  <a:ext uri="{FF2B5EF4-FFF2-40B4-BE49-F238E27FC236}">
                    <a16:creationId xmlns:a16="http://schemas.microsoft.com/office/drawing/2014/main" id="{3E6A1F81-46A9-4442-4511-87FEC80A9108}"/>
                  </a:ext>
                </a:extLst>
              </p:cNvPr>
              <p:cNvSpPr/>
              <p:nvPr/>
            </p:nvSpPr>
            <p:spPr>
              <a:xfrm>
                <a:off x="2559157" y="5698544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Rectangle 350">
                <a:extLst>
                  <a:ext uri="{FF2B5EF4-FFF2-40B4-BE49-F238E27FC236}">
                    <a16:creationId xmlns:a16="http://schemas.microsoft.com/office/drawing/2014/main" id="{32F7CEC4-9F97-549B-7E97-57D926AE50D9}"/>
                  </a:ext>
                </a:extLst>
              </p:cNvPr>
              <p:cNvSpPr/>
              <p:nvPr/>
            </p:nvSpPr>
            <p:spPr>
              <a:xfrm>
                <a:off x="2608770" y="5698828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9059D7DC-FD5E-D2EC-8D9D-953EBBFA27B9}"/>
                  </a:ext>
                </a:extLst>
              </p:cNvPr>
              <p:cNvSpPr/>
              <p:nvPr/>
            </p:nvSpPr>
            <p:spPr>
              <a:xfrm>
                <a:off x="2657724" y="5697756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>
                <a:extLst>
                  <a:ext uri="{FF2B5EF4-FFF2-40B4-BE49-F238E27FC236}">
                    <a16:creationId xmlns:a16="http://schemas.microsoft.com/office/drawing/2014/main" id="{39F7EBC4-868E-0BE5-4279-B4599C61482F}"/>
                  </a:ext>
                </a:extLst>
              </p:cNvPr>
              <p:cNvSpPr/>
              <p:nvPr/>
            </p:nvSpPr>
            <p:spPr>
              <a:xfrm>
                <a:off x="2707336" y="5698040"/>
                <a:ext cx="29768" cy="213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9" name="TextBox 198">
            <a:extLst>
              <a:ext uri="{FF2B5EF4-FFF2-40B4-BE49-F238E27FC236}">
                <a16:creationId xmlns:a16="http://schemas.microsoft.com/office/drawing/2014/main" id="{01279B9E-951C-5098-993C-103F686AD0C7}"/>
              </a:ext>
            </a:extLst>
          </p:cNvPr>
          <p:cNvSpPr txBox="1"/>
          <p:nvPr/>
        </p:nvSpPr>
        <p:spPr>
          <a:xfrm>
            <a:off x="6368073" y="4504979"/>
            <a:ext cx="5547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Delivery</a:t>
            </a:r>
          </a:p>
          <a:p>
            <a:pPr marL="231775" indent="-23177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Small chiplet embedded in 2.3D-BT</a:t>
            </a:r>
            <a:r>
              <a:rPr lang="en-US" sz="1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 package enables flexibilities for PDN optimization for parasitic insertion loss (</a:t>
            </a:r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I·</a:t>
            </a:r>
            <a:r>
              <a:rPr lang="en-US" sz="1400" i="1" u="sng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i="1">
                <a:latin typeface="Calibri" panose="020F0502020204030204" pitchFamily="34" charset="0"/>
                <a:cs typeface="Calibri" panose="020F0502020204030204" pitchFamily="34" charset="0"/>
              </a:rPr>
              <a:t>, di/</a:t>
            </a:r>
            <a:r>
              <a:rPr lang="en-US" sz="1400" i="1" err="1">
                <a:latin typeface="Calibri" panose="020F0502020204030204" pitchFamily="34" charset="0"/>
                <a:cs typeface="Calibri" panose="020F0502020204030204" pitchFamily="34" charset="0"/>
              </a:rPr>
              <a:t>dt·</a:t>
            </a:r>
            <a:r>
              <a:rPr lang="en-US" sz="1400" i="1" u="sng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) reduction and noise de-coupling by effective capacitor placement within proximity of consumption.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TSMC DTC and SF ISC are the high-density de-cap choices for CPU/GPU in scaling path.</a:t>
            </a:r>
          </a:p>
        </p:txBody>
      </p: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551856F8-0857-73A7-1336-A6709766D944}"/>
              </a:ext>
            </a:extLst>
          </p:cNvPr>
          <p:cNvGrpSpPr/>
          <p:nvPr/>
        </p:nvGrpSpPr>
        <p:grpSpPr>
          <a:xfrm>
            <a:off x="7155629" y="392338"/>
            <a:ext cx="4179007" cy="3886907"/>
            <a:chOff x="7155629" y="392338"/>
            <a:chExt cx="4179007" cy="3886907"/>
          </a:xfrm>
        </p:grpSpPr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E1F4F04E-995B-76D0-4D51-F0C39DD9F5EF}"/>
                </a:ext>
              </a:extLst>
            </p:cNvPr>
            <p:cNvGrpSpPr/>
            <p:nvPr/>
          </p:nvGrpSpPr>
          <p:grpSpPr>
            <a:xfrm>
              <a:off x="7597737" y="3044659"/>
              <a:ext cx="600947" cy="590298"/>
              <a:chOff x="5783692" y="1466206"/>
              <a:chExt cx="852653" cy="837542"/>
            </a:xfrm>
          </p:grpSpPr>
          <p:sp>
            <p:nvSpPr>
              <p:cNvPr id="716" name="Rectangle 715">
                <a:extLst>
                  <a:ext uri="{FF2B5EF4-FFF2-40B4-BE49-F238E27FC236}">
                    <a16:creationId xmlns:a16="http://schemas.microsoft.com/office/drawing/2014/main" id="{3FF87049-CF41-2577-97D0-7A1F099EAF65}"/>
                  </a:ext>
                </a:extLst>
              </p:cNvPr>
              <p:cNvSpPr/>
              <p:nvPr/>
            </p:nvSpPr>
            <p:spPr>
              <a:xfrm>
                <a:off x="5783692" y="1466206"/>
                <a:ext cx="850392" cy="35661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latin typeface="Calibri" panose="020F0502020204030204" pitchFamily="34" charset="0"/>
                    <a:cs typeface="Calibri" panose="020F0502020204030204" pitchFamily="34" charset="0"/>
                  </a:rPr>
                  <a:t> PCD</a:t>
                </a:r>
              </a:p>
            </p:txBody>
          </p:sp>
          <p:sp>
            <p:nvSpPr>
              <p:cNvPr id="717" name="Rectangle 716">
                <a:extLst>
                  <a:ext uri="{FF2B5EF4-FFF2-40B4-BE49-F238E27FC236}">
                    <a16:creationId xmlns:a16="http://schemas.microsoft.com/office/drawing/2014/main" id="{7B25CDB4-6576-6C7F-4E10-8FFAAB56558A}"/>
                  </a:ext>
                </a:extLst>
              </p:cNvPr>
              <p:cNvSpPr/>
              <p:nvPr/>
            </p:nvSpPr>
            <p:spPr>
              <a:xfrm>
                <a:off x="5787770" y="1922212"/>
                <a:ext cx="848575" cy="381536"/>
              </a:xfrm>
              <a:prstGeom prst="rect">
                <a:avLst/>
              </a:prstGeom>
              <a:solidFill>
                <a:srgbClr val="FC6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46AD4576-4935-7A9E-14D9-F7B1FAB7DC27}"/>
                </a:ext>
              </a:extLst>
            </p:cNvPr>
            <p:cNvGrpSpPr/>
            <p:nvPr/>
          </p:nvGrpSpPr>
          <p:grpSpPr>
            <a:xfrm>
              <a:off x="8426415" y="3148879"/>
              <a:ext cx="600184" cy="388117"/>
              <a:chOff x="8190886" y="1383620"/>
              <a:chExt cx="1411595" cy="550678"/>
            </a:xfrm>
          </p:grpSpPr>
          <p:sp>
            <p:nvSpPr>
              <p:cNvPr id="719" name="Rectangle 718">
                <a:extLst>
                  <a:ext uri="{FF2B5EF4-FFF2-40B4-BE49-F238E27FC236}">
                    <a16:creationId xmlns:a16="http://schemas.microsoft.com/office/drawing/2014/main" id="{01CDB9EB-87CA-6FE8-7B0B-F15E7ED20269}"/>
                  </a:ext>
                </a:extLst>
              </p:cNvPr>
              <p:cNvSpPr/>
              <p:nvPr/>
            </p:nvSpPr>
            <p:spPr>
              <a:xfrm>
                <a:off x="8203449" y="1383620"/>
                <a:ext cx="1399032" cy="35661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>
                    <a:latin typeface="Calibri" panose="020F0502020204030204" pitchFamily="34" charset="0"/>
                    <a:cs typeface="Calibri" panose="020F0502020204030204" pitchFamily="34" charset="0"/>
                  </a:rPr>
                  <a:t>PCD</a:t>
                </a:r>
              </a:p>
            </p:txBody>
          </p:sp>
          <p:sp>
            <p:nvSpPr>
              <p:cNvPr id="720" name="Rectangle 719">
                <a:extLst>
                  <a:ext uri="{FF2B5EF4-FFF2-40B4-BE49-F238E27FC236}">
                    <a16:creationId xmlns:a16="http://schemas.microsoft.com/office/drawing/2014/main" id="{9F167667-917D-68B5-E49E-611893557FE7}"/>
                  </a:ext>
                </a:extLst>
              </p:cNvPr>
              <p:cNvSpPr/>
              <p:nvPr/>
            </p:nvSpPr>
            <p:spPr>
              <a:xfrm>
                <a:off x="8190886" y="1787994"/>
                <a:ext cx="1399032" cy="146304"/>
              </a:xfrm>
              <a:prstGeom prst="rect">
                <a:avLst/>
              </a:prstGeom>
              <a:solidFill>
                <a:srgbClr val="FC64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  <p:cxnSp>
            <p:nvCxnSpPr>
              <p:cNvPr id="721" name="Straight Connector 720">
                <a:extLst>
                  <a:ext uri="{FF2B5EF4-FFF2-40B4-BE49-F238E27FC236}">
                    <a16:creationId xmlns:a16="http://schemas.microsoft.com/office/drawing/2014/main" id="{20844564-E238-0C76-F367-C8292F370C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0886" y="1751418"/>
                <a:ext cx="1399032" cy="0"/>
              </a:xfrm>
              <a:prstGeom prst="line">
                <a:avLst/>
              </a:prstGeom>
              <a:ln w="317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540A7AAD-4B80-94EB-321A-898D47082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3449" y="1781257"/>
                <a:ext cx="1399032" cy="0"/>
              </a:xfrm>
              <a:prstGeom prst="line">
                <a:avLst/>
              </a:prstGeom>
              <a:ln w="317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3" name="Elbow Connector 722">
              <a:extLst>
                <a:ext uri="{FF2B5EF4-FFF2-40B4-BE49-F238E27FC236}">
                  <a16:creationId xmlns:a16="http://schemas.microsoft.com/office/drawing/2014/main" id="{0F1362B1-0B28-45B5-7982-EA446C4A10D8}"/>
                </a:ext>
              </a:extLst>
            </p:cNvPr>
            <p:cNvCxnSpPr>
              <a:cxnSpLocks/>
              <a:stCxn id="716" idx="3"/>
            </p:cNvCxnSpPr>
            <p:nvPr/>
          </p:nvCxnSpPr>
          <p:spPr>
            <a:xfrm>
              <a:off x="8197091" y="3170330"/>
              <a:ext cx="231434" cy="195721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4" name="Elbow Connector 723">
              <a:extLst>
                <a:ext uri="{FF2B5EF4-FFF2-40B4-BE49-F238E27FC236}">
                  <a16:creationId xmlns:a16="http://schemas.microsoft.com/office/drawing/2014/main" id="{979EA805-DB9D-D304-7586-873FF357C933}"/>
                </a:ext>
              </a:extLst>
            </p:cNvPr>
            <p:cNvCxnSpPr>
              <a:cxnSpLocks/>
              <a:stCxn id="717" idx="3"/>
            </p:cNvCxnSpPr>
            <p:nvPr/>
          </p:nvCxnSpPr>
          <p:spPr>
            <a:xfrm flipV="1">
              <a:off x="8198684" y="3368041"/>
              <a:ext cx="241902" cy="13246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5" name="Rectangle 724">
              <a:extLst>
                <a:ext uri="{FF2B5EF4-FFF2-40B4-BE49-F238E27FC236}">
                  <a16:creationId xmlns:a16="http://schemas.microsoft.com/office/drawing/2014/main" id="{76CDF076-128C-FC07-C429-2827FCF46C76}"/>
                </a:ext>
              </a:extLst>
            </p:cNvPr>
            <p:cNvSpPr/>
            <p:nvPr/>
          </p:nvSpPr>
          <p:spPr>
            <a:xfrm>
              <a:off x="7600611" y="2566489"/>
              <a:ext cx="601048" cy="25335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GPU</a:t>
              </a:r>
            </a:p>
          </p:txBody>
        </p:sp>
        <p:sp>
          <p:nvSpPr>
            <p:cNvPr id="726" name="Rectangle 725">
              <a:extLst>
                <a:ext uri="{FF2B5EF4-FFF2-40B4-BE49-F238E27FC236}">
                  <a16:creationId xmlns:a16="http://schemas.microsoft.com/office/drawing/2014/main" id="{4F5E034C-7E2E-379D-2C0C-64B136C44197}"/>
                </a:ext>
              </a:extLst>
            </p:cNvPr>
            <p:cNvSpPr/>
            <p:nvPr/>
          </p:nvSpPr>
          <p:spPr>
            <a:xfrm>
              <a:off x="7308370" y="1524051"/>
              <a:ext cx="601048" cy="30368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Carrier Prep</a:t>
              </a:r>
            </a:p>
          </p:txBody>
        </p:sp>
        <p:sp>
          <p:nvSpPr>
            <p:cNvPr id="727" name="Rectangle 726">
              <a:extLst>
                <a:ext uri="{FF2B5EF4-FFF2-40B4-BE49-F238E27FC236}">
                  <a16:creationId xmlns:a16="http://schemas.microsoft.com/office/drawing/2014/main" id="{AF68BC4E-8788-E0E2-08E7-AA0F330A132C}"/>
                </a:ext>
              </a:extLst>
            </p:cNvPr>
            <p:cNvSpPr/>
            <p:nvPr/>
          </p:nvSpPr>
          <p:spPr>
            <a:xfrm>
              <a:off x="10306997" y="3336427"/>
              <a:ext cx="1027639" cy="3015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Top Die  Attachment</a:t>
              </a:r>
            </a:p>
          </p:txBody>
        </p:sp>
        <p:cxnSp>
          <p:nvCxnSpPr>
            <p:cNvPr id="728" name="Elbow Connector 727">
              <a:extLst>
                <a:ext uri="{FF2B5EF4-FFF2-40B4-BE49-F238E27FC236}">
                  <a16:creationId xmlns:a16="http://schemas.microsoft.com/office/drawing/2014/main" id="{9855617E-AE7A-6B64-8702-DB185AE9007E}"/>
                </a:ext>
              </a:extLst>
            </p:cNvPr>
            <p:cNvCxnSpPr>
              <a:cxnSpLocks/>
              <a:stCxn id="719" idx="3"/>
              <a:endCxn id="727" idx="1"/>
            </p:cNvCxnSpPr>
            <p:nvPr/>
          </p:nvCxnSpPr>
          <p:spPr>
            <a:xfrm>
              <a:off x="9026599" y="3274550"/>
              <a:ext cx="1280398" cy="212662"/>
            </a:xfrm>
            <a:prstGeom prst="bentConnector3">
              <a:avLst>
                <a:gd name="adj1" fmla="val 17570"/>
              </a:avLst>
            </a:prstGeom>
            <a:ln>
              <a:gradFill>
                <a:gsLst>
                  <a:gs pos="0">
                    <a:srgbClr val="00B0F0"/>
                  </a:gs>
                  <a:gs pos="68000">
                    <a:srgbClr val="00B0F0"/>
                  </a:gs>
                  <a:gs pos="86000">
                    <a:schemeClr val="tx1"/>
                  </a:gs>
                  <a:gs pos="100000">
                    <a:schemeClr val="tx1"/>
                  </a:gs>
                </a:gsLst>
                <a:lin ang="0" scaled="0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9" name="Elbow Connector 728">
              <a:extLst>
                <a:ext uri="{FF2B5EF4-FFF2-40B4-BE49-F238E27FC236}">
                  <a16:creationId xmlns:a16="http://schemas.microsoft.com/office/drawing/2014/main" id="{F9976392-1B40-1191-80E5-B3064B608E55}"/>
                </a:ext>
              </a:extLst>
            </p:cNvPr>
            <p:cNvCxnSpPr>
              <a:cxnSpLocks/>
              <a:stCxn id="725" idx="3"/>
              <a:endCxn id="727" idx="1"/>
            </p:cNvCxnSpPr>
            <p:nvPr/>
          </p:nvCxnSpPr>
          <p:spPr>
            <a:xfrm>
              <a:off x="8201659" y="2693166"/>
              <a:ext cx="2105338" cy="794046"/>
            </a:xfrm>
            <a:prstGeom prst="bentConnector3">
              <a:avLst>
                <a:gd name="adj1" fmla="val 51659"/>
              </a:avLst>
            </a:prstGeom>
            <a:ln>
              <a:gradFill>
                <a:gsLst>
                  <a:gs pos="0">
                    <a:srgbClr val="FF0000"/>
                  </a:gs>
                  <a:gs pos="72000">
                    <a:srgbClr val="FF0000"/>
                  </a:gs>
                  <a:gs pos="89000">
                    <a:schemeClr val="tx1"/>
                  </a:gs>
                  <a:gs pos="100000">
                    <a:schemeClr val="tx1"/>
                  </a:gs>
                </a:gsLst>
                <a:lin ang="0" scaled="0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Arrow Connector 729">
              <a:extLst>
                <a:ext uri="{FF2B5EF4-FFF2-40B4-BE49-F238E27FC236}">
                  <a16:creationId xmlns:a16="http://schemas.microsoft.com/office/drawing/2014/main" id="{02AE74D0-75C3-06A2-001F-26FB30638298}"/>
                </a:ext>
              </a:extLst>
            </p:cNvPr>
            <p:cNvCxnSpPr>
              <a:cxnSpLocks/>
              <a:stCxn id="726" idx="3"/>
              <a:endCxn id="738" idx="1"/>
            </p:cNvCxnSpPr>
            <p:nvPr/>
          </p:nvCxnSpPr>
          <p:spPr>
            <a:xfrm flipV="1">
              <a:off x="7909417" y="1671620"/>
              <a:ext cx="308127" cy="42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987E8216-26FD-1031-CD86-942848241494}"/>
                </a:ext>
              </a:extLst>
            </p:cNvPr>
            <p:cNvSpPr/>
            <p:nvPr/>
          </p:nvSpPr>
          <p:spPr>
            <a:xfrm>
              <a:off x="9434186" y="1523373"/>
              <a:ext cx="864091" cy="2964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9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Chiplets</a:t>
              </a:r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Attachment</a:t>
              </a:r>
            </a:p>
          </p:txBody>
        </p:sp>
        <p:cxnSp>
          <p:nvCxnSpPr>
            <p:cNvPr id="732" name="Straight Arrow Connector 731">
              <a:extLst>
                <a:ext uri="{FF2B5EF4-FFF2-40B4-BE49-F238E27FC236}">
                  <a16:creationId xmlns:a16="http://schemas.microsoft.com/office/drawing/2014/main" id="{7F2140A4-C512-8FEE-F87A-1DFF1F70AE66}"/>
                </a:ext>
              </a:extLst>
            </p:cNvPr>
            <p:cNvCxnSpPr>
              <a:cxnSpLocks/>
              <a:stCxn id="738" idx="3"/>
              <a:endCxn id="731" idx="1"/>
            </p:cNvCxnSpPr>
            <p:nvPr/>
          </p:nvCxnSpPr>
          <p:spPr>
            <a:xfrm flipV="1">
              <a:off x="9195668" y="1671619"/>
              <a:ext cx="23851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3" name="Rectangle 732">
              <a:extLst>
                <a:ext uri="{FF2B5EF4-FFF2-40B4-BE49-F238E27FC236}">
                  <a16:creationId xmlns:a16="http://schemas.microsoft.com/office/drawing/2014/main" id="{26DEE506-6988-6F8D-9ECA-5DD27D3C97DE}"/>
                </a:ext>
              </a:extLst>
            </p:cNvPr>
            <p:cNvSpPr/>
            <p:nvPr/>
          </p:nvSpPr>
          <p:spPr>
            <a:xfrm>
              <a:off x="9061988" y="767264"/>
              <a:ext cx="500980" cy="25565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SRAM</a:t>
              </a:r>
            </a:p>
          </p:txBody>
        </p:sp>
        <p:sp>
          <p:nvSpPr>
            <p:cNvPr id="734" name="Rectangle 733">
              <a:extLst>
                <a:ext uri="{FF2B5EF4-FFF2-40B4-BE49-F238E27FC236}">
                  <a16:creationId xmlns:a16="http://schemas.microsoft.com/office/drawing/2014/main" id="{E2F2617F-887F-B154-0DAA-E6873601B1F6}"/>
                </a:ext>
              </a:extLst>
            </p:cNvPr>
            <p:cNvSpPr/>
            <p:nvPr/>
          </p:nvSpPr>
          <p:spPr>
            <a:xfrm>
              <a:off x="9043476" y="1149010"/>
              <a:ext cx="518913" cy="2556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Bridge</a:t>
              </a:r>
            </a:p>
          </p:txBody>
        </p:sp>
        <p:cxnSp>
          <p:nvCxnSpPr>
            <p:cNvPr id="735" name="Elbow Connector 734">
              <a:extLst>
                <a:ext uri="{FF2B5EF4-FFF2-40B4-BE49-F238E27FC236}">
                  <a16:creationId xmlns:a16="http://schemas.microsoft.com/office/drawing/2014/main" id="{086F3382-4C46-4D9A-DF92-ABCCA8E18405}"/>
                </a:ext>
              </a:extLst>
            </p:cNvPr>
            <p:cNvCxnSpPr>
              <a:cxnSpLocks/>
              <a:stCxn id="733" idx="3"/>
              <a:endCxn id="731" idx="0"/>
            </p:cNvCxnSpPr>
            <p:nvPr/>
          </p:nvCxnSpPr>
          <p:spPr>
            <a:xfrm>
              <a:off x="9562969" y="895094"/>
              <a:ext cx="303262" cy="62827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Elbow Connector 735">
              <a:extLst>
                <a:ext uri="{FF2B5EF4-FFF2-40B4-BE49-F238E27FC236}">
                  <a16:creationId xmlns:a16="http://schemas.microsoft.com/office/drawing/2014/main" id="{9AB98367-0080-40A6-9301-63BC246E5D4A}"/>
                </a:ext>
              </a:extLst>
            </p:cNvPr>
            <p:cNvCxnSpPr>
              <a:cxnSpLocks/>
              <a:stCxn id="734" idx="3"/>
              <a:endCxn id="731" idx="0"/>
            </p:cNvCxnSpPr>
            <p:nvPr/>
          </p:nvCxnSpPr>
          <p:spPr>
            <a:xfrm>
              <a:off x="9562388" y="1276840"/>
              <a:ext cx="303843" cy="246533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" name="Rectangle 736">
              <a:extLst>
                <a:ext uri="{FF2B5EF4-FFF2-40B4-BE49-F238E27FC236}">
                  <a16:creationId xmlns:a16="http://schemas.microsoft.com/office/drawing/2014/main" id="{83DE7C72-6B6C-D9A6-6D5D-9BAAC17E463F}"/>
                </a:ext>
              </a:extLst>
            </p:cNvPr>
            <p:cNvSpPr/>
            <p:nvPr/>
          </p:nvSpPr>
          <p:spPr>
            <a:xfrm>
              <a:off x="10482147" y="1526171"/>
              <a:ext cx="601048" cy="3015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Mold, RDL</a:t>
              </a:r>
            </a:p>
          </p:txBody>
        </p:sp>
        <p:sp>
          <p:nvSpPr>
            <p:cNvPr id="738" name="Rectangle 737">
              <a:extLst>
                <a:ext uri="{FF2B5EF4-FFF2-40B4-BE49-F238E27FC236}">
                  <a16:creationId xmlns:a16="http://schemas.microsoft.com/office/drawing/2014/main" id="{97D13A3F-74DA-CAFD-4C18-A0C6E9375D51}"/>
                </a:ext>
              </a:extLst>
            </p:cNvPr>
            <p:cNvSpPr/>
            <p:nvPr/>
          </p:nvSpPr>
          <p:spPr>
            <a:xfrm>
              <a:off x="8217545" y="1523374"/>
              <a:ext cx="978123" cy="29649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RDL, Cu Pillar</a:t>
              </a:r>
            </a:p>
          </p:txBody>
        </p:sp>
        <p:cxnSp>
          <p:nvCxnSpPr>
            <p:cNvPr id="739" name="Elbow Connector 738">
              <a:extLst>
                <a:ext uri="{FF2B5EF4-FFF2-40B4-BE49-F238E27FC236}">
                  <a16:creationId xmlns:a16="http://schemas.microsoft.com/office/drawing/2014/main" id="{108E1F5F-3617-1248-2463-0841DCB6569D}"/>
                </a:ext>
              </a:extLst>
            </p:cNvPr>
            <p:cNvCxnSpPr>
              <a:cxnSpLocks/>
              <a:stCxn id="747" idx="1"/>
              <a:endCxn id="727" idx="0"/>
            </p:cNvCxnSpPr>
            <p:nvPr/>
          </p:nvCxnSpPr>
          <p:spPr>
            <a:xfrm rot="10800000" flipH="1" flipV="1">
              <a:off x="10054239" y="2479543"/>
              <a:ext cx="766578" cy="856883"/>
            </a:xfrm>
            <a:prstGeom prst="bentConnector4">
              <a:avLst>
                <a:gd name="adj1" fmla="val -29821"/>
                <a:gd name="adj2" fmla="val 5879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0" name="Oval 739">
              <a:extLst>
                <a:ext uri="{FF2B5EF4-FFF2-40B4-BE49-F238E27FC236}">
                  <a16:creationId xmlns:a16="http://schemas.microsoft.com/office/drawing/2014/main" id="{0970DD3A-BDCD-7800-C34B-0B6DE52DB2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55629" y="3686526"/>
              <a:ext cx="580466" cy="58046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C4</a:t>
              </a:r>
            </a:p>
          </p:txBody>
        </p:sp>
        <p:sp>
          <p:nvSpPr>
            <p:cNvPr id="741" name="Oval 740">
              <a:extLst>
                <a:ext uri="{FF2B5EF4-FFF2-40B4-BE49-F238E27FC236}">
                  <a16:creationId xmlns:a16="http://schemas.microsoft.com/office/drawing/2014/main" id="{561C0B73-1470-EE3E-8D93-52B235FF9C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3680" y="397897"/>
              <a:ext cx="257787" cy="2577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1</a:t>
              </a:r>
            </a:p>
          </p:txBody>
        </p:sp>
        <p:sp>
          <p:nvSpPr>
            <p:cNvPr id="742" name="Oval 741">
              <a:extLst>
                <a:ext uri="{FF2B5EF4-FFF2-40B4-BE49-F238E27FC236}">
                  <a16:creationId xmlns:a16="http://schemas.microsoft.com/office/drawing/2014/main" id="{15A3056E-72B6-E53D-546E-09163DCE3E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3676" y="3068707"/>
              <a:ext cx="257787" cy="25778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6</a:t>
              </a:r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1AE61610-50FA-E4CB-2226-247DBF2A8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5007" y="2566489"/>
              <a:ext cx="257787" cy="257787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5</a:t>
              </a:r>
            </a:p>
          </p:txBody>
        </p:sp>
        <p:sp>
          <p:nvSpPr>
            <p:cNvPr id="744" name="Oval 743">
              <a:extLst>
                <a:ext uri="{FF2B5EF4-FFF2-40B4-BE49-F238E27FC236}">
                  <a16:creationId xmlns:a16="http://schemas.microsoft.com/office/drawing/2014/main" id="{1E4FED8A-9C11-6FCF-F5BE-561A9DF2E5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4671" y="773017"/>
              <a:ext cx="257787" cy="257787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2</a:t>
              </a:r>
            </a:p>
          </p:txBody>
        </p:sp>
        <p:sp>
          <p:nvSpPr>
            <p:cNvPr id="745" name="Oval 744">
              <a:extLst>
                <a:ext uri="{FF2B5EF4-FFF2-40B4-BE49-F238E27FC236}">
                  <a16:creationId xmlns:a16="http://schemas.microsoft.com/office/drawing/2014/main" id="{7D708613-3E71-A425-634E-8ADF620572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03680" y="1149571"/>
              <a:ext cx="257787" cy="25778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3</a:t>
              </a:r>
            </a:p>
          </p:txBody>
        </p:sp>
        <p:cxnSp>
          <p:nvCxnSpPr>
            <p:cNvPr id="746" name="Elbow Connector 745">
              <a:extLst>
                <a:ext uri="{FF2B5EF4-FFF2-40B4-BE49-F238E27FC236}">
                  <a16:creationId xmlns:a16="http://schemas.microsoft.com/office/drawing/2014/main" id="{E115D0C4-BD04-D0E3-12A1-AA96CA2D1CD8}"/>
                </a:ext>
              </a:extLst>
            </p:cNvPr>
            <p:cNvCxnSpPr>
              <a:cxnSpLocks/>
              <a:stCxn id="727" idx="2"/>
              <a:endCxn id="753" idx="3"/>
            </p:cNvCxnSpPr>
            <p:nvPr/>
          </p:nvCxnSpPr>
          <p:spPr>
            <a:xfrm rot="5400000">
              <a:off x="10192900" y="3350179"/>
              <a:ext cx="340101" cy="915735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7" name="Rectangle 746">
              <a:extLst>
                <a:ext uri="{FF2B5EF4-FFF2-40B4-BE49-F238E27FC236}">
                  <a16:creationId xmlns:a16="http://schemas.microsoft.com/office/drawing/2014/main" id="{90AAFC9D-F156-29CF-E4C3-979A7A55A04E}"/>
                </a:ext>
              </a:extLst>
            </p:cNvPr>
            <p:cNvSpPr/>
            <p:nvPr/>
          </p:nvSpPr>
          <p:spPr>
            <a:xfrm>
              <a:off x="10054239" y="2328759"/>
              <a:ext cx="1027638" cy="3015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Micro Bumping</a:t>
              </a:r>
            </a:p>
          </p:txBody>
        </p:sp>
        <p:cxnSp>
          <p:nvCxnSpPr>
            <p:cNvPr id="748" name="Straight Arrow Connector 747">
              <a:extLst>
                <a:ext uri="{FF2B5EF4-FFF2-40B4-BE49-F238E27FC236}">
                  <a16:creationId xmlns:a16="http://schemas.microsoft.com/office/drawing/2014/main" id="{EE042BB3-BCDD-B1B5-28C1-74CAB13BC056}"/>
                </a:ext>
              </a:extLst>
            </p:cNvPr>
            <p:cNvCxnSpPr>
              <a:cxnSpLocks/>
              <a:stCxn id="731" idx="3"/>
              <a:endCxn id="737" idx="1"/>
            </p:cNvCxnSpPr>
            <p:nvPr/>
          </p:nvCxnSpPr>
          <p:spPr>
            <a:xfrm>
              <a:off x="10298277" y="1671619"/>
              <a:ext cx="183870" cy="533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9" name="Elbow Connector 748">
              <a:extLst>
                <a:ext uri="{FF2B5EF4-FFF2-40B4-BE49-F238E27FC236}">
                  <a16:creationId xmlns:a16="http://schemas.microsoft.com/office/drawing/2014/main" id="{4657253E-AA1B-54C2-630D-85A4698783B4}"/>
                </a:ext>
              </a:extLst>
            </p:cNvPr>
            <p:cNvCxnSpPr>
              <a:cxnSpLocks/>
              <a:stCxn id="737" idx="3"/>
              <a:endCxn id="747" idx="3"/>
            </p:cNvCxnSpPr>
            <p:nvPr/>
          </p:nvCxnSpPr>
          <p:spPr>
            <a:xfrm flipH="1">
              <a:off x="11081877" y="1676955"/>
              <a:ext cx="1318" cy="802589"/>
            </a:xfrm>
            <a:prstGeom prst="bentConnector3">
              <a:avLst>
                <a:gd name="adj1" fmla="val -1222459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09FBE6B4-31E3-B5E3-B8C9-8459D925DDBB}"/>
                </a:ext>
              </a:extLst>
            </p:cNvPr>
            <p:cNvSpPr txBox="1"/>
            <p:nvPr/>
          </p:nvSpPr>
          <p:spPr>
            <a:xfrm>
              <a:off x="8184679" y="2867638"/>
              <a:ext cx="29174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900">
                  <a:latin typeface="Calibri" panose="020F0502020204030204" pitchFamily="34" charset="0"/>
                  <a:cs typeface="Calibri" panose="020F0502020204030204" pitchFamily="34" charset="0"/>
                </a:rPr>
                <a:t> 9 µm </a:t>
              </a:r>
              <a:br>
                <a:rPr lang="en-US" sz="90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900">
                  <a:latin typeface="Calibri" panose="020F0502020204030204" pitchFamily="34" charset="0"/>
                  <a:cs typeface="Calibri" panose="020F0502020204030204" pitchFamily="34" charset="0"/>
                </a:rPr>
                <a:t>HBI</a:t>
              </a:r>
            </a:p>
          </p:txBody>
        </p:sp>
        <p:sp>
          <p:nvSpPr>
            <p:cNvPr id="751" name="Rectangle 750">
              <a:extLst>
                <a:ext uri="{FF2B5EF4-FFF2-40B4-BE49-F238E27FC236}">
                  <a16:creationId xmlns:a16="http://schemas.microsoft.com/office/drawing/2014/main" id="{C35B0F58-E331-4878-0312-A5FB9969B991}"/>
                </a:ext>
              </a:extLst>
            </p:cNvPr>
            <p:cNvSpPr/>
            <p:nvPr/>
          </p:nvSpPr>
          <p:spPr>
            <a:xfrm>
              <a:off x="10319456" y="2167853"/>
              <a:ext cx="526832" cy="1384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b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25µm µB</a:t>
              </a:r>
            </a:p>
          </p:txBody>
        </p:sp>
        <p:sp>
          <p:nvSpPr>
            <p:cNvPr id="752" name="Rectangle 751">
              <a:extLst>
                <a:ext uri="{FF2B5EF4-FFF2-40B4-BE49-F238E27FC236}">
                  <a16:creationId xmlns:a16="http://schemas.microsoft.com/office/drawing/2014/main" id="{69CC91BE-CF36-A596-D945-D945FA81ABC8}"/>
                </a:ext>
              </a:extLst>
            </p:cNvPr>
            <p:cNvSpPr/>
            <p:nvPr/>
          </p:nvSpPr>
          <p:spPr>
            <a:xfrm>
              <a:off x="7800065" y="4020133"/>
              <a:ext cx="526832" cy="1384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900">
                  <a:latin typeface="Calibri" panose="020F0502020204030204" pitchFamily="34" charset="0"/>
                  <a:cs typeface="Calibri" panose="020F0502020204030204" pitchFamily="34" charset="0"/>
                </a:rPr>
                <a:t>80µm C4</a:t>
              </a:r>
              <a:endParaRPr lang="en-US" sz="900"/>
            </a:p>
          </p:txBody>
        </p:sp>
        <p:sp>
          <p:nvSpPr>
            <p:cNvPr id="753" name="Rectangle 752">
              <a:extLst>
                <a:ext uri="{FF2B5EF4-FFF2-40B4-BE49-F238E27FC236}">
                  <a16:creationId xmlns:a16="http://schemas.microsoft.com/office/drawing/2014/main" id="{5E3F215F-F256-5908-5B0F-BE260539CB13}"/>
                </a:ext>
              </a:extLst>
            </p:cNvPr>
            <p:cNvSpPr/>
            <p:nvPr/>
          </p:nvSpPr>
          <p:spPr>
            <a:xfrm>
              <a:off x="8644377" y="3676948"/>
              <a:ext cx="1260705" cy="60229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Top Carrier Bond,</a:t>
              </a:r>
            </a:p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Back Carrier </a:t>
              </a:r>
              <a:r>
                <a:rPr lang="en-US" sz="9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Debond</a:t>
              </a:r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Bumping</a:t>
              </a:r>
            </a:p>
          </p:txBody>
        </p:sp>
        <p:cxnSp>
          <p:nvCxnSpPr>
            <p:cNvPr id="754" name="Straight Arrow Connector 753">
              <a:extLst>
                <a:ext uri="{FF2B5EF4-FFF2-40B4-BE49-F238E27FC236}">
                  <a16:creationId xmlns:a16="http://schemas.microsoft.com/office/drawing/2014/main" id="{B6CC9A71-EE02-0E27-F5A8-7B682C6F7958}"/>
                </a:ext>
              </a:extLst>
            </p:cNvPr>
            <p:cNvCxnSpPr>
              <a:cxnSpLocks/>
              <a:stCxn id="753" idx="1"/>
              <a:endCxn id="740" idx="6"/>
            </p:cNvCxnSpPr>
            <p:nvPr/>
          </p:nvCxnSpPr>
          <p:spPr>
            <a:xfrm flipH="1" flipV="1">
              <a:off x="7736095" y="3976760"/>
              <a:ext cx="908282" cy="13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55" name="Rectangle 754">
              <a:extLst>
                <a:ext uri="{FF2B5EF4-FFF2-40B4-BE49-F238E27FC236}">
                  <a16:creationId xmlns:a16="http://schemas.microsoft.com/office/drawing/2014/main" id="{0088A909-6533-55E6-8D4C-32099A46E8F4}"/>
                </a:ext>
              </a:extLst>
            </p:cNvPr>
            <p:cNvSpPr/>
            <p:nvPr/>
          </p:nvSpPr>
          <p:spPr>
            <a:xfrm>
              <a:off x="7597429" y="2112044"/>
              <a:ext cx="601048" cy="2533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cxnSp>
          <p:nvCxnSpPr>
            <p:cNvPr id="756" name="Elbow Connector 755">
              <a:extLst>
                <a:ext uri="{FF2B5EF4-FFF2-40B4-BE49-F238E27FC236}">
                  <a16:creationId xmlns:a16="http://schemas.microsoft.com/office/drawing/2014/main" id="{C89D46AF-6CFE-08FC-E67C-802AB4A140A9}"/>
                </a:ext>
              </a:extLst>
            </p:cNvPr>
            <p:cNvCxnSpPr>
              <a:cxnSpLocks/>
              <a:stCxn id="755" idx="3"/>
              <a:endCxn id="727" idx="1"/>
            </p:cNvCxnSpPr>
            <p:nvPr/>
          </p:nvCxnSpPr>
          <p:spPr>
            <a:xfrm>
              <a:off x="8198477" y="2238721"/>
              <a:ext cx="2108520" cy="1248491"/>
            </a:xfrm>
            <a:prstGeom prst="bentConnector3">
              <a:avLst>
                <a:gd name="adj1" fmla="val 53313"/>
              </a:avLst>
            </a:prstGeom>
            <a:ln>
              <a:gradFill>
                <a:gsLst>
                  <a:gs pos="0">
                    <a:srgbClr val="92D050"/>
                  </a:gs>
                  <a:gs pos="65000">
                    <a:srgbClr val="92D050"/>
                  </a:gs>
                  <a:gs pos="88000">
                    <a:schemeClr val="tx2"/>
                  </a:gs>
                  <a:gs pos="100000">
                    <a:schemeClr val="tx1"/>
                  </a:gs>
                </a:gsLst>
                <a:lin ang="0" scaled="0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0" name="Oval 759">
              <a:extLst>
                <a:ext uri="{FF2B5EF4-FFF2-40B4-BE49-F238E27FC236}">
                  <a16:creationId xmlns:a16="http://schemas.microsoft.com/office/drawing/2014/main" id="{3D823489-FEF6-7166-22A9-8A269E9CB1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242" y="2114882"/>
              <a:ext cx="257787" cy="25778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4</a:t>
              </a:r>
            </a:p>
          </p:txBody>
        </p:sp>
        <p:sp>
          <p:nvSpPr>
            <p:cNvPr id="795" name="Rectangle 794">
              <a:extLst>
                <a:ext uri="{FF2B5EF4-FFF2-40B4-BE49-F238E27FC236}">
                  <a16:creationId xmlns:a16="http://schemas.microsoft.com/office/drawing/2014/main" id="{DC7BB533-B9BD-3831-D6FE-B396AB0D41F4}"/>
                </a:ext>
              </a:extLst>
            </p:cNvPr>
            <p:cNvSpPr/>
            <p:nvPr/>
          </p:nvSpPr>
          <p:spPr>
            <a:xfrm>
              <a:off x="9061988" y="392338"/>
              <a:ext cx="500400" cy="26890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IPD</a:t>
              </a:r>
              <a:br>
                <a:rPr lang="en-US" sz="9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not shown</a:t>
              </a:r>
              <a:endParaRPr lang="en-US" sz="9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96" name="Elbow Connector 795">
              <a:extLst>
                <a:ext uri="{FF2B5EF4-FFF2-40B4-BE49-F238E27FC236}">
                  <a16:creationId xmlns:a16="http://schemas.microsoft.com/office/drawing/2014/main" id="{CCF1156E-D98A-1712-5C21-643459CE071B}"/>
                </a:ext>
              </a:extLst>
            </p:cNvPr>
            <p:cNvCxnSpPr>
              <a:cxnSpLocks/>
              <a:endCxn id="731" idx="0"/>
            </p:cNvCxnSpPr>
            <p:nvPr/>
          </p:nvCxnSpPr>
          <p:spPr>
            <a:xfrm rot="16200000" flipH="1">
              <a:off x="9210937" y="868079"/>
              <a:ext cx="1006334" cy="304254"/>
            </a:xfrm>
            <a:prstGeom prst="bentConnector3">
              <a:avLst>
                <a:gd name="adj1" fmla="val 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08BF9D04-4205-47B3-5F8E-92AAB4350D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3676" y="3371611"/>
              <a:ext cx="257787" cy="257787"/>
            </a:xfrm>
            <a:prstGeom prst="ellipse">
              <a:avLst/>
            </a:prstGeom>
            <a:solidFill>
              <a:srgbClr val="FC64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7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BC3CEBF-FA9A-CA9B-7A5A-FF7DDD22E242}"/>
                </a:ext>
              </a:extLst>
            </p:cNvPr>
            <p:cNvSpPr/>
            <p:nvPr/>
          </p:nvSpPr>
          <p:spPr>
            <a:xfrm>
              <a:off x="9457567" y="3353853"/>
              <a:ext cx="526833" cy="27699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900" b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25µm</a:t>
              </a:r>
            </a:p>
            <a:p>
              <a:pPr algn="ctr"/>
              <a:r>
                <a:rPr lang="en-US" sz="900" b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Bumping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51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55B541-CD24-A819-E492-E09C5964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0ECA0-F1FD-8651-D35C-7D4B2710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6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1E2F-92A7-84C8-2FD8-4FD25A1E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1482"/>
            <a:ext cx="5500388" cy="838200"/>
          </a:xfrm>
        </p:spPr>
        <p:txBody>
          <a:bodyPr/>
          <a:lstStyle/>
          <a:p>
            <a:r>
              <a:rPr lang="en-US"/>
              <a:t>NVL-PX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BAA0F2-9EC1-43C1-8B47-A46F094787A7}"/>
              </a:ext>
            </a:extLst>
          </p:cNvPr>
          <p:cNvGrpSpPr/>
          <p:nvPr/>
        </p:nvGrpSpPr>
        <p:grpSpPr>
          <a:xfrm>
            <a:off x="444333" y="2228136"/>
            <a:ext cx="3270315" cy="2282490"/>
            <a:chOff x="444333" y="1840418"/>
            <a:chExt cx="3270315" cy="22824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5707D-0AF9-22B1-176D-BAAE012888AD}"/>
                </a:ext>
              </a:extLst>
            </p:cNvPr>
            <p:cNvSpPr/>
            <p:nvPr/>
          </p:nvSpPr>
          <p:spPr>
            <a:xfrm>
              <a:off x="1161005" y="1840418"/>
              <a:ext cx="110855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LPDDR PHY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B7D375-3A91-AF08-8A3F-A380A35F37C7}"/>
                </a:ext>
              </a:extLst>
            </p:cNvPr>
            <p:cNvSpPr/>
            <p:nvPr/>
          </p:nvSpPr>
          <p:spPr>
            <a:xfrm>
              <a:off x="2415696" y="1840418"/>
              <a:ext cx="110855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LPDDR PHY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7792CE-56C2-7253-9EF0-5FEE6C268385}"/>
                </a:ext>
              </a:extLst>
            </p:cNvPr>
            <p:cNvSpPr/>
            <p:nvPr/>
          </p:nvSpPr>
          <p:spPr>
            <a:xfrm>
              <a:off x="1161005" y="2210819"/>
              <a:ext cx="2363245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Mem Controller (D-Unit)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109A3FF-BD36-0C2B-0AE4-608B0D165EFF}"/>
                </a:ext>
              </a:extLst>
            </p:cNvPr>
            <p:cNvGrpSpPr/>
            <p:nvPr/>
          </p:nvGrpSpPr>
          <p:grpSpPr>
            <a:xfrm>
              <a:off x="444333" y="2541505"/>
              <a:ext cx="3270315" cy="1581403"/>
              <a:chOff x="575502" y="2145239"/>
              <a:chExt cx="3270315" cy="1581403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CFC605EA-9867-9EE8-C919-B6464F4F38E4}"/>
                  </a:ext>
                </a:extLst>
              </p:cNvPr>
              <p:cNvSpPr/>
              <p:nvPr/>
            </p:nvSpPr>
            <p:spPr>
              <a:xfrm>
                <a:off x="2540381" y="2611825"/>
                <a:ext cx="1305436" cy="1114817"/>
              </a:xfrm>
              <a:prstGeom prst="cloud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System Agent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2CB0556-FCB7-860A-4998-087683E0519E}"/>
                  </a:ext>
                </a:extLst>
              </p:cNvPr>
              <p:cNvSpPr/>
              <p:nvPr/>
            </p:nvSpPr>
            <p:spPr>
              <a:xfrm>
                <a:off x="575502" y="2559639"/>
                <a:ext cx="937155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P-Core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1DD4684-B60A-EC4C-2FD1-D8034161C7F8}"/>
                  </a:ext>
                </a:extLst>
              </p:cNvPr>
              <p:cNvSpPr/>
              <p:nvPr/>
            </p:nvSpPr>
            <p:spPr>
              <a:xfrm>
                <a:off x="575503" y="2974039"/>
                <a:ext cx="937156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P-Core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D32E68B-C4D9-740A-1A19-E586A8BA249C}"/>
                  </a:ext>
                </a:extLst>
              </p:cNvPr>
              <p:cNvSpPr/>
              <p:nvPr/>
            </p:nvSpPr>
            <p:spPr>
              <a:xfrm>
                <a:off x="575502" y="3388439"/>
                <a:ext cx="937156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P-Core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C574751-E5D3-1E29-F0D7-094DB54CB24B}"/>
                  </a:ext>
                </a:extLst>
              </p:cNvPr>
              <p:cNvSpPr/>
              <p:nvPr/>
            </p:nvSpPr>
            <p:spPr>
              <a:xfrm>
                <a:off x="575502" y="2145239"/>
                <a:ext cx="937155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chemeClr val="bg2">
                    <a:lumMod val="50000"/>
                  </a:schemeClr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E-Core Cluster</a:t>
                </a: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0EC6648-4914-5D6F-BC00-30EFE9003D3F}"/>
                  </a:ext>
                </a:extLst>
              </p:cNvPr>
              <p:cNvGrpSpPr/>
              <p:nvPr/>
            </p:nvGrpSpPr>
            <p:grpSpPr>
              <a:xfrm>
                <a:off x="1696582" y="2182570"/>
                <a:ext cx="570047" cy="1516131"/>
                <a:chOff x="974276" y="2001794"/>
                <a:chExt cx="570047" cy="1516131"/>
              </a:xfrm>
            </p:grpSpPr>
            <p:sp>
              <p:nvSpPr>
                <p:cNvPr id="13" name="Arrow: U-Turn 118">
                  <a:extLst>
                    <a:ext uri="{FF2B5EF4-FFF2-40B4-BE49-F238E27FC236}">
                      <a16:creationId xmlns:a16="http://schemas.microsoft.com/office/drawing/2014/main" id="{3DC622BB-C986-2C2E-0A7B-CAEC8185030E}"/>
                    </a:ext>
                  </a:extLst>
                </p:cNvPr>
                <p:cNvSpPr/>
                <p:nvPr/>
              </p:nvSpPr>
              <p:spPr>
                <a:xfrm>
                  <a:off x="1037785" y="2001794"/>
                  <a:ext cx="506538" cy="1298810"/>
                </a:xfrm>
                <a:prstGeom prst="uturnArrow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4" name="Arrow: U-Turn 119">
                  <a:extLst>
                    <a:ext uri="{FF2B5EF4-FFF2-40B4-BE49-F238E27FC236}">
                      <a16:creationId xmlns:a16="http://schemas.microsoft.com/office/drawing/2014/main" id="{56E2E435-CAED-793C-1463-A0B0CC88B699}"/>
                    </a:ext>
                  </a:extLst>
                </p:cNvPr>
                <p:cNvSpPr/>
                <p:nvPr/>
              </p:nvSpPr>
              <p:spPr>
                <a:xfrm rot="10800000">
                  <a:off x="974276" y="2219115"/>
                  <a:ext cx="506538" cy="1298810"/>
                </a:xfrm>
                <a:prstGeom prst="uturnArrow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C963D32-FFF9-8BE7-04D0-02644EF545DA}"/>
                  </a:ext>
                </a:extLst>
              </p:cNvPr>
              <p:cNvCxnSpPr>
                <a:cxnSpLocks/>
                <a:stCxn id="11" idx="3"/>
              </p:cNvCxnSpPr>
              <p:nvPr/>
            </p:nvCxnSpPr>
            <p:spPr>
              <a:xfrm>
                <a:off x="1512657" y="2314341"/>
                <a:ext cx="242540" cy="83039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01A8063-453A-8C9C-E81B-1675889F3548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 flipV="1">
                <a:off x="1512657" y="2721901"/>
                <a:ext cx="242540" cy="6840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DFBE391-6128-1254-169E-5E992B9FDADF}"/>
                  </a:ext>
                </a:extLst>
              </p:cNvPr>
              <p:cNvCxnSpPr>
                <a:cxnSpLocks/>
                <a:stCxn id="9" idx="3"/>
              </p:cNvCxnSpPr>
              <p:nvPr/>
            </p:nvCxnSpPr>
            <p:spPr>
              <a:xfrm flipV="1">
                <a:off x="1512659" y="3136811"/>
                <a:ext cx="242538" cy="6330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7DC6620-6598-7C9B-4FD7-11980D01E4BC}"/>
                  </a:ext>
                </a:extLst>
              </p:cNvPr>
              <p:cNvCxnSpPr>
                <a:cxnSpLocks/>
                <a:endCxn id="7" idx="2"/>
              </p:cNvCxnSpPr>
              <p:nvPr/>
            </p:nvCxnSpPr>
            <p:spPr>
              <a:xfrm flipV="1">
                <a:off x="2204418" y="3169234"/>
                <a:ext cx="340012" cy="26360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B69FC91-8C16-1FB2-9496-1206B733B462}"/>
                  </a:ext>
                </a:extLst>
              </p:cNvPr>
              <p:cNvSpPr txBox="1"/>
              <p:nvPr/>
            </p:nvSpPr>
            <p:spPr>
              <a:xfrm rot="752596">
                <a:off x="1572163" y="2155916"/>
                <a:ext cx="19396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IDI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AA3D139-4E09-1FCB-E05F-590D1B26E770}"/>
                  </a:ext>
                </a:extLst>
              </p:cNvPr>
              <p:cNvSpPr txBox="1"/>
              <p:nvPr/>
            </p:nvSpPr>
            <p:spPr>
              <a:xfrm rot="21404866">
                <a:off x="2303684" y="2980314"/>
                <a:ext cx="193964" cy="1692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t" anchorCtr="0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spc="0" normalizeH="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Neue"/>
                  </a:rPr>
                  <a:t>IDI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1383173-B994-91A4-4E0D-97C9C2ED2AA6}"/>
                  </a:ext>
                </a:extLst>
              </p:cNvPr>
              <p:cNvSpPr/>
              <p:nvPr/>
            </p:nvSpPr>
            <p:spPr>
              <a:xfrm rot="16200000">
                <a:off x="1607234" y="2861994"/>
                <a:ext cx="747901" cy="139934"/>
              </a:xfrm>
              <a:prstGeom prst="rect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LLC (L3$)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89C2724-52BF-62E9-8D7D-8B9E3F7E9046}"/>
                  </a:ext>
                </a:extLst>
              </p:cNvPr>
              <p:cNvSpPr/>
              <p:nvPr/>
            </p:nvSpPr>
            <p:spPr>
              <a:xfrm rot="16200000">
                <a:off x="1258669" y="3472820"/>
                <a:ext cx="327575" cy="15858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bg1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</a:t>
                </a:r>
                <a:r>
                  <a:rPr kumimoji="0" lang="en-US" sz="5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LC (L2$)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ED4C1E7-EC46-E91F-322B-B3251AB2982F}"/>
                  </a:ext>
                </a:extLst>
              </p:cNvPr>
              <p:cNvSpPr/>
              <p:nvPr/>
            </p:nvSpPr>
            <p:spPr>
              <a:xfrm rot="16200000">
                <a:off x="1258669" y="3059369"/>
                <a:ext cx="327575" cy="15858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bg1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</a:t>
                </a:r>
                <a:r>
                  <a:rPr kumimoji="0" lang="en-US" sz="5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LC (L2$)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5E3BB60-8B77-A1A9-A299-365C370BA4AA}"/>
                  </a:ext>
                </a:extLst>
              </p:cNvPr>
              <p:cNvSpPr/>
              <p:nvPr/>
            </p:nvSpPr>
            <p:spPr>
              <a:xfrm rot="16200000">
                <a:off x="1265977" y="2235047"/>
                <a:ext cx="327575" cy="15858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bg1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</a:t>
                </a:r>
                <a:r>
                  <a:rPr kumimoji="0" lang="en-US" sz="5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LC (L2$)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13DAAEC-DC6E-1677-2316-4B09B2271134}"/>
                  </a:ext>
                </a:extLst>
              </p:cNvPr>
              <p:cNvSpPr/>
              <p:nvPr/>
            </p:nvSpPr>
            <p:spPr>
              <a:xfrm rot="16200000">
                <a:off x="1258698" y="2648849"/>
                <a:ext cx="327575" cy="158583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bg1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</a:t>
                </a:r>
                <a:r>
                  <a:rPr kumimoji="0" lang="en-US" sz="5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LC (L2$)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CAB25E83-AAE4-05EB-887F-B3C06C9DFC1B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 flipV="1">
                <a:off x="1512658" y="3491813"/>
                <a:ext cx="270892" cy="65728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headEnd type="triangle" w="med" len="med"/>
                <a:tailEnd type="triangle" w="med" len="med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59DB5A2-2998-020C-0B24-A1359EBFC423}"/>
              </a:ext>
            </a:extLst>
          </p:cNvPr>
          <p:cNvGrpSpPr/>
          <p:nvPr/>
        </p:nvGrpSpPr>
        <p:grpSpPr>
          <a:xfrm>
            <a:off x="1371600" y="4821069"/>
            <a:ext cx="3180915" cy="1503531"/>
            <a:chOff x="1502769" y="3935208"/>
            <a:chExt cx="3180915" cy="150353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97050A-112B-4300-1760-4673E71227E8}"/>
                </a:ext>
              </a:extLst>
            </p:cNvPr>
            <p:cNvSpPr/>
            <p:nvPr/>
          </p:nvSpPr>
          <p:spPr>
            <a:xfrm>
              <a:off x="3431593" y="5095251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MIPI PHY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73C519F-2C18-6F6D-8B14-15F885565615}"/>
                </a:ext>
              </a:extLst>
            </p:cNvPr>
            <p:cNvSpPr/>
            <p:nvPr/>
          </p:nvSpPr>
          <p:spPr>
            <a:xfrm>
              <a:off x="1515075" y="4709938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TBT PHY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5CE556E-5FB4-FE97-F6AB-8F3513CB9E4A}"/>
                </a:ext>
              </a:extLst>
            </p:cNvPr>
            <p:cNvSpPr/>
            <p:nvPr/>
          </p:nvSpPr>
          <p:spPr>
            <a:xfrm>
              <a:off x="2081549" y="4716057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PCIe PHY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5576DA6-1847-00AD-AAF1-87370929D539}"/>
                </a:ext>
              </a:extLst>
            </p:cNvPr>
            <p:cNvSpPr/>
            <p:nvPr/>
          </p:nvSpPr>
          <p:spPr>
            <a:xfrm>
              <a:off x="3996728" y="5100536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UART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39E3D4C-6925-6060-997D-B3CBED60EE66}"/>
                </a:ext>
              </a:extLst>
            </p:cNvPr>
            <p:cNvSpPr/>
            <p:nvPr/>
          </p:nvSpPr>
          <p:spPr>
            <a:xfrm>
              <a:off x="3996728" y="4707072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CTRL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54B439A-7AB0-E68F-06C1-A43C89B6231A}"/>
                </a:ext>
              </a:extLst>
            </p:cNvPr>
            <p:cNvSpPr/>
            <p:nvPr/>
          </p:nvSpPr>
          <p:spPr>
            <a:xfrm>
              <a:off x="3424263" y="4707073"/>
              <a:ext cx="50742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CTRL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497C247-6B76-E5E4-3C88-756D90C4497F}"/>
                </a:ext>
              </a:extLst>
            </p:cNvPr>
            <p:cNvSpPr/>
            <p:nvPr/>
          </p:nvSpPr>
          <p:spPr>
            <a:xfrm>
              <a:off x="3343927" y="4318766"/>
              <a:ext cx="1339757" cy="145955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MS IOSF Fabric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6FD9FB-FB00-A41D-D73E-27A546A0AD23}"/>
                </a:ext>
              </a:extLst>
            </p:cNvPr>
            <p:cNvSpPr/>
            <p:nvPr/>
          </p:nvSpPr>
          <p:spPr>
            <a:xfrm>
              <a:off x="1512657" y="3935208"/>
              <a:ext cx="2829538" cy="156664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HS IOSF Fabric (PSF)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98A9433-8954-231B-5B2D-DC7CB71D94AF}"/>
                </a:ext>
              </a:extLst>
            </p:cNvPr>
            <p:cNvSpPr/>
            <p:nvPr/>
          </p:nvSpPr>
          <p:spPr>
            <a:xfrm>
              <a:off x="2075234" y="4323514"/>
              <a:ext cx="50009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CTRL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DC2E82C-1457-C1E9-E7FD-B158D8657DB8}"/>
                </a:ext>
              </a:extLst>
            </p:cNvPr>
            <p:cNvSpPr/>
            <p:nvPr/>
          </p:nvSpPr>
          <p:spPr>
            <a:xfrm>
              <a:off x="1502769" y="4323515"/>
              <a:ext cx="507424" cy="338203"/>
            </a:xfrm>
            <a:prstGeom prst="rect">
              <a:avLst/>
            </a:prstGeom>
            <a:solidFill>
              <a:schemeClr val="bg1"/>
            </a:solidFill>
            <a:ln w="12700" cap="flat">
              <a:solidFill>
                <a:schemeClr val="bg2">
                  <a:lumMod val="50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>
                  <a:solidFill>
                    <a:srgbClr val="000864"/>
                  </a:solidFill>
                  <a:latin typeface="+mj-lt"/>
                  <a:ea typeface="Helvetica Neue Medium"/>
                  <a:cs typeface="Helvetica Neue Medium"/>
                  <a:sym typeface="Helvetica Neue Medium"/>
                </a:rPr>
                <a:t>CTRL</a:t>
              </a: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864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37D5F8ED-5D12-EA97-41FF-D7F51A97F5A5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4246775" y="4464721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FA45D43-18E6-916D-1914-FFBC8ACF54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1131" y="4473517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A33D2E1-480F-D05E-1C60-BFC65CB8D8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7973" y="4091872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00C9D6-85CA-9706-A7D3-C18417CF85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1235" y="4091871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5F68335-7A50-A72D-2819-79F0AC6FDB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2614" y="4076660"/>
              <a:ext cx="0" cy="24235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C7F9FD45-EB7C-1A2E-6298-2136B509509D}"/>
              </a:ext>
            </a:extLst>
          </p:cNvPr>
          <p:cNvSpPr/>
          <p:nvPr/>
        </p:nvSpPr>
        <p:spPr>
          <a:xfrm>
            <a:off x="8488273" y="1295680"/>
            <a:ext cx="792523" cy="3461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CPU-PX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5943354-CBFB-E53F-DA2D-11FAE78D59A7}"/>
              </a:ext>
            </a:extLst>
          </p:cNvPr>
          <p:cNvSpPr/>
          <p:nvPr/>
        </p:nvSpPr>
        <p:spPr>
          <a:xfrm>
            <a:off x="10267066" y="1293144"/>
            <a:ext cx="787400" cy="3461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GPU-PX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E55911-8EC5-BC97-87E7-7094D339800B}"/>
              </a:ext>
            </a:extLst>
          </p:cNvPr>
          <p:cNvSpPr>
            <a:spLocks/>
          </p:cNvSpPr>
          <p:nvPr/>
        </p:nvSpPr>
        <p:spPr>
          <a:xfrm>
            <a:off x="9380231" y="1282674"/>
            <a:ext cx="787400" cy="346149"/>
          </a:xfrm>
          <a:prstGeom prst="rect">
            <a:avLst/>
          </a:prstGeom>
          <a:solidFill>
            <a:srgbClr val="00B0F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PCD-P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7FB8D78-6F5E-CC8B-73CB-C7689DEC4251}"/>
              </a:ext>
            </a:extLst>
          </p:cNvPr>
          <p:cNvSpPr>
            <a:spLocks/>
          </p:cNvSpPr>
          <p:nvPr/>
        </p:nvSpPr>
        <p:spPr>
          <a:xfrm rot="16200000">
            <a:off x="11341180" y="1059461"/>
            <a:ext cx="434160" cy="687380"/>
          </a:xfrm>
          <a:prstGeom prst="rect">
            <a:avLst/>
          </a:prstGeom>
          <a:solidFill>
            <a:srgbClr val="BC5C32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LPDDR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7811AB7-4C99-C2E4-11F1-1F3094F0C9FA}"/>
              </a:ext>
            </a:extLst>
          </p:cNvPr>
          <p:cNvSpPr>
            <a:spLocks/>
          </p:cNvSpPr>
          <p:nvPr/>
        </p:nvSpPr>
        <p:spPr>
          <a:xfrm rot="16200000">
            <a:off x="7763181" y="1075330"/>
            <a:ext cx="465897" cy="687380"/>
          </a:xfrm>
          <a:prstGeom prst="rect">
            <a:avLst/>
          </a:prstGeom>
          <a:solidFill>
            <a:srgbClr val="BC5C32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LPDDR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FDFF1C9-EFE2-D062-2B4C-E54BD00E6EAF}"/>
              </a:ext>
            </a:extLst>
          </p:cNvPr>
          <p:cNvSpPr/>
          <p:nvPr/>
        </p:nvSpPr>
        <p:spPr>
          <a:xfrm>
            <a:off x="7614638" y="1618765"/>
            <a:ext cx="4325111" cy="3461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Substrate (</a:t>
            </a:r>
            <a:r>
              <a:rPr lang="en-US" sz="14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UCIe</a:t>
            </a:r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08FB24F8-1C99-F7F4-E3DF-8B59F3ED327C}"/>
              </a:ext>
            </a:extLst>
          </p:cNvPr>
          <p:cNvGrpSpPr/>
          <p:nvPr/>
        </p:nvGrpSpPr>
        <p:grpSpPr>
          <a:xfrm>
            <a:off x="7613748" y="4146893"/>
            <a:ext cx="4325111" cy="864498"/>
            <a:chOff x="7617302" y="5376404"/>
            <a:chExt cx="4325111" cy="86449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6287927-276D-94B2-6E29-08A20C550AF7}"/>
                </a:ext>
              </a:extLst>
            </p:cNvPr>
            <p:cNvSpPr/>
            <p:nvPr/>
          </p:nvSpPr>
          <p:spPr>
            <a:xfrm>
              <a:off x="8463975" y="5454373"/>
              <a:ext cx="792523" cy="21539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CPU-PX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8B7CD13-8F5A-2080-4FD6-42756CC0C197}"/>
                </a:ext>
              </a:extLst>
            </p:cNvPr>
            <p:cNvSpPr/>
            <p:nvPr/>
          </p:nvSpPr>
          <p:spPr>
            <a:xfrm>
              <a:off x="10251742" y="5457174"/>
              <a:ext cx="787400" cy="2153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Calibri" panose="020F0502020204030204" pitchFamily="34" charset="0"/>
                  <a:cs typeface="Calibri" panose="020F0502020204030204" pitchFamily="34" charset="0"/>
                </a:rPr>
                <a:t>GPU-PX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9148648-1AEF-1343-8A9E-2E002AFBDBEA}"/>
                </a:ext>
              </a:extLst>
            </p:cNvPr>
            <p:cNvSpPr>
              <a:spLocks/>
            </p:cNvSpPr>
            <p:nvPr/>
          </p:nvSpPr>
          <p:spPr>
            <a:xfrm>
              <a:off x="9343298" y="5453522"/>
              <a:ext cx="787400" cy="215395"/>
            </a:xfrm>
            <a:prstGeom prst="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PCD-P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EDBA7AA-20AB-BB39-5FA4-F6BCEDA24FA6}"/>
                </a:ext>
              </a:extLst>
            </p:cNvPr>
            <p:cNvSpPr>
              <a:spLocks/>
            </p:cNvSpPr>
            <p:nvPr/>
          </p:nvSpPr>
          <p:spPr>
            <a:xfrm rot="16200000">
              <a:off x="11283425" y="5288084"/>
              <a:ext cx="510739" cy="687380"/>
            </a:xfrm>
            <a:prstGeom prst="rect">
              <a:avLst/>
            </a:prstGeom>
            <a:solidFill>
              <a:srgbClr val="BC5C32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LPDDR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271AC55-C60E-E04F-7C39-11EF324F4231}"/>
                </a:ext>
              </a:extLst>
            </p:cNvPr>
            <p:cNvSpPr>
              <a:spLocks/>
            </p:cNvSpPr>
            <p:nvPr/>
          </p:nvSpPr>
          <p:spPr>
            <a:xfrm rot="16200000">
              <a:off x="7771122" y="5288085"/>
              <a:ext cx="510738" cy="687380"/>
            </a:xfrm>
            <a:prstGeom prst="rect">
              <a:avLst/>
            </a:prstGeom>
            <a:solidFill>
              <a:srgbClr val="BC5C32">
                <a:alpha val="6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LPDDR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EEE99F4-4168-AB19-22C0-86E24081FADE}"/>
                </a:ext>
              </a:extLst>
            </p:cNvPr>
            <p:cNvSpPr/>
            <p:nvPr/>
          </p:nvSpPr>
          <p:spPr>
            <a:xfrm>
              <a:off x="7617302" y="5894753"/>
              <a:ext cx="4325111" cy="34614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Substrate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05567AF-C077-DDC8-65B5-45B99B61E761}"/>
                </a:ext>
              </a:extLst>
            </p:cNvPr>
            <p:cNvSpPr/>
            <p:nvPr/>
          </p:nvSpPr>
          <p:spPr>
            <a:xfrm>
              <a:off x="8470290" y="5672653"/>
              <a:ext cx="2568449" cy="21921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Interposer / </a:t>
              </a:r>
              <a:r>
                <a:rPr lang="en-US" sz="140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MiM</a:t>
              </a:r>
              <a:r>
                <a:rPr lang="en-US" sz="1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/ i3FV SLC</a:t>
              </a:r>
            </a:p>
          </p:txBody>
        </p: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8469C36B-1FC0-E02F-F774-C46C4517AAD0}"/>
              </a:ext>
            </a:extLst>
          </p:cNvPr>
          <p:cNvCxnSpPr>
            <a:cxnSpLocks/>
          </p:cNvCxnSpPr>
          <p:nvPr/>
        </p:nvCxnSpPr>
        <p:spPr>
          <a:xfrm flipH="1" flipV="1">
            <a:off x="2599853" y="2925351"/>
            <a:ext cx="310284" cy="737752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CD60318-870E-A358-060E-F6E7FCEE244E}"/>
              </a:ext>
            </a:extLst>
          </p:cNvPr>
          <p:cNvCxnSpPr>
            <a:cxnSpLocks/>
          </p:cNvCxnSpPr>
          <p:nvPr/>
        </p:nvCxnSpPr>
        <p:spPr>
          <a:xfrm flipH="1" flipV="1">
            <a:off x="2885640" y="4333891"/>
            <a:ext cx="6040" cy="485768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30A6115-DA1E-45B3-A130-BA6887935AEC}"/>
              </a:ext>
            </a:extLst>
          </p:cNvPr>
          <p:cNvSpPr/>
          <p:nvPr/>
        </p:nvSpPr>
        <p:spPr>
          <a:xfrm>
            <a:off x="1161005" y="1524000"/>
            <a:ext cx="1108554" cy="53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MiP</a:t>
            </a:r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B7956D0-1EBA-4514-BACB-E6944100BB7E}"/>
              </a:ext>
            </a:extLst>
          </p:cNvPr>
          <p:cNvSpPr/>
          <p:nvPr/>
        </p:nvSpPr>
        <p:spPr>
          <a:xfrm>
            <a:off x="2414806" y="1527397"/>
            <a:ext cx="1108554" cy="53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MiP</a:t>
            </a:r>
            <a:endParaRPr lang="en-US"/>
          </a:p>
        </p:txBody>
      </p: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7DE37D22-85C4-4253-9033-0F6135754A92}"/>
              </a:ext>
            </a:extLst>
          </p:cNvPr>
          <p:cNvSpPr/>
          <p:nvPr/>
        </p:nvSpPr>
        <p:spPr>
          <a:xfrm rot="5400000">
            <a:off x="1595281" y="1911269"/>
            <a:ext cx="240002" cy="467134"/>
          </a:xfrm>
          <a:prstGeom prst="leftRightArrow">
            <a:avLst>
              <a:gd name="adj1" fmla="val 65979"/>
              <a:gd name="adj2" fmla="val 214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Arrow: Left-Right 126">
            <a:extLst>
              <a:ext uri="{FF2B5EF4-FFF2-40B4-BE49-F238E27FC236}">
                <a16:creationId xmlns:a16="http://schemas.microsoft.com/office/drawing/2014/main" id="{BCB31899-966C-4C24-A195-9B6203237AAE}"/>
              </a:ext>
            </a:extLst>
          </p:cNvPr>
          <p:cNvSpPr/>
          <p:nvPr/>
        </p:nvSpPr>
        <p:spPr>
          <a:xfrm rot="5400000">
            <a:off x="2849082" y="1907607"/>
            <a:ext cx="240002" cy="467134"/>
          </a:xfrm>
          <a:prstGeom prst="leftRightArrow">
            <a:avLst>
              <a:gd name="adj1" fmla="val 65979"/>
              <a:gd name="adj2" fmla="val 214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EC723B-33BD-4F90-820C-AA26938C86EE}"/>
              </a:ext>
            </a:extLst>
          </p:cNvPr>
          <p:cNvGrpSpPr/>
          <p:nvPr/>
        </p:nvGrpSpPr>
        <p:grpSpPr>
          <a:xfrm>
            <a:off x="3492848" y="2220619"/>
            <a:ext cx="3624305" cy="3199779"/>
            <a:chOff x="3492848" y="2220619"/>
            <a:chExt cx="3624305" cy="319977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E366E98-EE7D-4B42-9524-BCE6C60EBB5D}"/>
                </a:ext>
              </a:extLst>
            </p:cNvPr>
            <p:cNvGrpSpPr/>
            <p:nvPr/>
          </p:nvGrpSpPr>
          <p:grpSpPr>
            <a:xfrm>
              <a:off x="3597559" y="2220619"/>
              <a:ext cx="3519594" cy="3199779"/>
              <a:chOff x="3597559" y="1832901"/>
              <a:chExt cx="3519594" cy="3199779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264CA183-F701-540D-345D-77F1FC2B363B}"/>
                  </a:ext>
                </a:extLst>
              </p:cNvPr>
              <p:cNvGrpSpPr/>
              <p:nvPr/>
            </p:nvGrpSpPr>
            <p:grpSpPr>
              <a:xfrm>
                <a:off x="4883668" y="2437654"/>
                <a:ext cx="2233485" cy="2595026"/>
                <a:chOff x="5014837" y="1939511"/>
                <a:chExt cx="2233485" cy="2595026"/>
              </a:xfrm>
            </p:grpSpPr>
            <p:sp>
              <p:nvSpPr>
                <p:cNvPr id="16" name="Multiplication Sign 122">
                  <a:extLst>
                    <a:ext uri="{FF2B5EF4-FFF2-40B4-BE49-F238E27FC236}">
                      <a16:creationId xmlns:a16="http://schemas.microsoft.com/office/drawing/2014/main" id="{BCBD02FD-23CE-5F78-9C87-117E5B2C0974}"/>
                    </a:ext>
                  </a:extLst>
                </p:cNvPr>
                <p:cNvSpPr/>
                <p:nvPr/>
              </p:nvSpPr>
              <p:spPr>
                <a:xfrm>
                  <a:off x="5014837" y="1939511"/>
                  <a:ext cx="431356" cy="2000979"/>
                </a:xfrm>
                <a:prstGeom prst="mathMultiply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C10152B-8324-3381-8F13-2B3290419722}"/>
                    </a:ext>
                  </a:extLst>
                </p:cNvPr>
                <p:cNvSpPr/>
                <p:nvPr/>
              </p:nvSpPr>
              <p:spPr>
                <a:xfrm>
                  <a:off x="5934590" y="2140824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EC3616A-F747-E698-9825-C3EBA274CAA6}"/>
                    </a:ext>
                  </a:extLst>
                </p:cNvPr>
                <p:cNvSpPr/>
                <p:nvPr/>
              </p:nvSpPr>
              <p:spPr>
                <a:xfrm>
                  <a:off x="5934590" y="2555225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577E239-9B7D-77AE-A03A-B7F16B905AB0}"/>
                    </a:ext>
                  </a:extLst>
                </p:cNvPr>
                <p:cNvSpPr/>
                <p:nvPr/>
              </p:nvSpPr>
              <p:spPr>
                <a:xfrm>
                  <a:off x="5934590" y="2963295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30FE032-6FD6-5C36-7AC7-6D8109B9B01D}"/>
                    </a:ext>
                  </a:extLst>
                </p:cNvPr>
                <p:cNvSpPr/>
                <p:nvPr/>
              </p:nvSpPr>
              <p:spPr>
                <a:xfrm>
                  <a:off x="5934590" y="3377696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6C92CD44-4D22-2DBE-E627-9B3C38FC73B5}"/>
                    </a:ext>
                  </a:extLst>
                </p:cNvPr>
                <p:cNvCxnSpPr>
                  <a:cxnSpLocks/>
                  <a:stCxn id="64" idx="1"/>
                  <a:endCxn id="15" idx="1"/>
                </p:cNvCxnSpPr>
                <p:nvPr/>
              </p:nvCxnSpPr>
              <p:spPr>
                <a:xfrm flipV="1">
                  <a:off x="5686480" y="2309926"/>
                  <a:ext cx="248110" cy="153849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D686774A-1DE4-A4FA-CBCE-89C09AA8B914}"/>
                    </a:ext>
                  </a:extLst>
                </p:cNvPr>
                <p:cNvCxnSpPr>
                  <a:cxnSpLocks/>
                  <a:stCxn id="64" idx="2"/>
                  <a:endCxn id="17" idx="1"/>
                </p:cNvCxnSpPr>
                <p:nvPr/>
              </p:nvCxnSpPr>
              <p:spPr>
                <a:xfrm flipV="1">
                  <a:off x="5686480" y="2724327"/>
                  <a:ext cx="248110" cy="120735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4C87409-B167-42E4-9C51-2D8AECEF7C8D}"/>
                    </a:ext>
                  </a:extLst>
                </p:cNvPr>
                <p:cNvCxnSpPr>
                  <a:cxnSpLocks/>
                  <a:stCxn id="63" idx="1"/>
                  <a:endCxn id="18" idx="1"/>
                </p:cNvCxnSpPr>
                <p:nvPr/>
              </p:nvCxnSpPr>
              <p:spPr>
                <a:xfrm>
                  <a:off x="5686480" y="3068153"/>
                  <a:ext cx="248110" cy="64244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8B952042-DBDB-3F2D-A5DC-84C2899E1EAB}"/>
                    </a:ext>
                  </a:extLst>
                </p:cNvPr>
                <p:cNvCxnSpPr>
                  <a:cxnSpLocks/>
                  <a:stCxn id="63" idx="2"/>
                  <a:endCxn id="19" idx="1"/>
                </p:cNvCxnSpPr>
                <p:nvPr/>
              </p:nvCxnSpPr>
              <p:spPr>
                <a:xfrm>
                  <a:off x="5686480" y="3449440"/>
                  <a:ext cx="248110" cy="97358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E668DF9F-7B4B-96DF-890C-781AFCF898A6}"/>
                    </a:ext>
                  </a:extLst>
                </p:cNvPr>
                <p:cNvSpPr/>
                <p:nvPr/>
              </p:nvSpPr>
              <p:spPr>
                <a:xfrm>
                  <a:off x="5286068" y="3803016"/>
                  <a:ext cx="656504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VDEC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0E042C2B-81CF-F819-0C9C-74ED300A067C}"/>
                    </a:ext>
                  </a:extLst>
                </p:cNvPr>
                <p:cNvSpPr/>
                <p:nvPr/>
              </p:nvSpPr>
              <p:spPr>
                <a:xfrm>
                  <a:off x="5286068" y="4196334"/>
                  <a:ext cx="656504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Display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1AB89648-038F-9145-FFC4-DB0FEA0B955B}"/>
                    </a:ext>
                  </a:extLst>
                </p:cNvPr>
                <p:cNvSpPr/>
                <p:nvPr/>
              </p:nvSpPr>
              <p:spPr>
                <a:xfrm rot="16200000">
                  <a:off x="4856564" y="2844168"/>
                  <a:ext cx="747901" cy="139934"/>
                </a:xfrm>
                <a:prstGeom prst="rect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9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LLC (L3$)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183D61D-9901-7FB4-6955-3BA9DF719A65}"/>
                    </a:ext>
                  </a:extLst>
                </p:cNvPr>
                <p:cNvSpPr/>
                <p:nvPr/>
              </p:nvSpPr>
              <p:spPr>
                <a:xfrm rot="5400000">
                  <a:off x="5839847" y="2225320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D2B245FA-EAA6-637E-9D0F-B87460381E31}"/>
                    </a:ext>
                  </a:extLst>
                </p:cNvPr>
                <p:cNvSpPr/>
                <p:nvPr/>
              </p:nvSpPr>
              <p:spPr>
                <a:xfrm rot="5400000">
                  <a:off x="5839847" y="2634357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9E0DF50-0186-22A8-1E7D-DFF695E83112}"/>
                    </a:ext>
                  </a:extLst>
                </p:cNvPr>
                <p:cNvSpPr/>
                <p:nvPr/>
              </p:nvSpPr>
              <p:spPr>
                <a:xfrm rot="5400000">
                  <a:off x="5848895" y="3049856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31C8CCA1-443C-573C-12C0-9345835B964B}"/>
                    </a:ext>
                  </a:extLst>
                </p:cNvPr>
                <p:cNvSpPr/>
                <p:nvPr/>
              </p:nvSpPr>
              <p:spPr>
                <a:xfrm rot="5400000">
                  <a:off x="5848894" y="3463382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63" name="Multiplication Sign 188">
                  <a:extLst>
                    <a:ext uri="{FF2B5EF4-FFF2-40B4-BE49-F238E27FC236}">
                      <a16:creationId xmlns:a16="http://schemas.microsoft.com/office/drawing/2014/main" id="{8668C4F1-E3AE-547F-6B43-BCF638C4D61A}"/>
                    </a:ext>
                  </a:extLst>
                </p:cNvPr>
                <p:cNvSpPr/>
                <p:nvPr/>
              </p:nvSpPr>
              <p:spPr>
                <a:xfrm>
                  <a:off x="5483724" y="2891928"/>
                  <a:ext cx="266845" cy="733737"/>
                </a:xfrm>
                <a:prstGeom prst="mathMultiply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4" name="Multiplication Sign 189">
                  <a:extLst>
                    <a:ext uri="{FF2B5EF4-FFF2-40B4-BE49-F238E27FC236}">
                      <a16:creationId xmlns:a16="http://schemas.microsoft.com/office/drawing/2014/main" id="{9A4F7E15-D86C-1407-73ED-BAA9378E1450}"/>
                    </a:ext>
                  </a:extLst>
                </p:cNvPr>
                <p:cNvSpPr/>
                <p:nvPr/>
              </p:nvSpPr>
              <p:spPr>
                <a:xfrm>
                  <a:off x="5483724" y="2287550"/>
                  <a:ext cx="266845" cy="733737"/>
                </a:xfrm>
                <a:prstGeom prst="mathMultiply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C7E0A2A3-666D-5498-9C84-ABABC92C15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56554" y="3204527"/>
                  <a:ext cx="226457" cy="46749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CE8F138-A0F4-B03F-5B77-059712428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6553" y="2639609"/>
                  <a:ext cx="224601" cy="14809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F540CD2D-33E1-1F82-747E-33067F74F9AA}"/>
                    </a:ext>
                  </a:extLst>
                </p:cNvPr>
                <p:cNvSpPr txBox="1"/>
                <p:nvPr/>
              </p:nvSpPr>
              <p:spPr>
                <a:xfrm rot="16200000">
                  <a:off x="5446237" y="2190878"/>
                  <a:ext cx="327013" cy="1692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t" anchorCtr="0">
                  <a:spAutoFit/>
                </a:bodyPr>
                <a:lstStyle/>
                <a:p>
                  <a:pPr marL="0" marR="0" indent="0" algn="l" defTabSz="2438338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spc="0" normalizeH="0" baseline="0">
                      <a:ln>
                        <a:noFill/>
                      </a:ln>
                      <a:solidFill>
                        <a:schemeClr val="tx2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 Neue"/>
                    </a:rPr>
                    <a:t>Slice</a:t>
                  </a:r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430CA2A-F94A-DF30-530E-A41A73E06287}"/>
                    </a:ext>
                  </a:extLst>
                </p:cNvPr>
                <p:cNvSpPr/>
                <p:nvPr/>
              </p:nvSpPr>
              <p:spPr>
                <a:xfrm>
                  <a:off x="6636955" y="2140824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01AD622E-FCCC-66F6-BA38-C7B8191F3AEA}"/>
                    </a:ext>
                  </a:extLst>
                </p:cNvPr>
                <p:cNvSpPr/>
                <p:nvPr/>
              </p:nvSpPr>
              <p:spPr>
                <a:xfrm>
                  <a:off x="6636955" y="2555225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A862593D-0D7D-B046-1193-89EC45FB2F64}"/>
                    </a:ext>
                  </a:extLst>
                </p:cNvPr>
                <p:cNvSpPr/>
                <p:nvPr/>
              </p:nvSpPr>
              <p:spPr>
                <a:xfrm>
                  <a:off x="6636955" y="2963295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8AEED36D-B4B1-FD0A-49AF-45FA1FD2ADB2}"/>
                    </a:ext>
                  </a:extLst>
                </p:cNvPr>
                <p:cNvSpPr/>
                <p:nvPr/>
              </p:nvSpPr>
              <p:spPr>
                <a:xfrm>
                  <a:off x="6636955" y="3377696"/>
                  <a:ext cx="611367" cy="338203"/>
                </a:xfrm>
                <a:prstGeom prst="rect">
                  <a:avLst/>
                </a:prstGeom>
                <a:solidFill>
                  <a:schemeClr val="bg1"/>
                </a:solidFill>
                <a:ln w="12700" cap="flat">
                  <a:solidFill>
                    <a:schemeClr val="bg2">
                      <a:lumMod val="50000"/>
                    </a:schemeClr>
                  </a:solidFill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spc="0" normalizeH="0" baseline="0">
                      <a:ln>
                        <a:noFill/>
                      </a:ln>
                      <a:solidFill>
                        <a:srgbClr val="000864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EU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3B2559CA-800D-AF5B-CE26-7812D441BF8A}"/>
                    </a:ext>
                  </a:extLst>
                </p:cNvPr>
                <p:cNvSpPr/>
                <p:nvPr/>
              </p:nvSpPr>
              <p:spPr>
                <a:xfrm rot="5400000">
                  <a:off x="6542212" y="2225320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F52ED143-D792-A702-7CC1-1397ECA27B4F}"/>
                    </a:ext>
                  </a:extLst>
                </p:cNvPr>
                <p:cNvSpPr/>
                <p:nvPr/>
              </p:nvSpPr>
              <p:spPr>
                <a:xfrm rot="5400000">
                  <a:off x="6542212" y="2634357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FAC06561-A260-0E8D-CFE1-E59AA1B02FC6}"/>
                    </a:ext>
                  </a:extLst>
                </p:cNvPr>
                <p:cNvSpPr/>
                <p:nvPr/>
              </p:nvSpPr>
              <p:spPr>
                <a:xfrm rot="5400000">
                  <a:off x="6551260" y="3049856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8CA79EC6-AEC1-BD14-37B3-AD9D901339E0}"/>
                    </a:ext>
                  </a:extLst>
                </p:cNvPr>
                <p:cNvSpPr/>
                <p:nvPr/>
              </p:nvSpPr>
              <p:spPr>
                <a:xfrm rot="5400000">
                  <a:off x="6551259" y="3463382"/>
                  <a:ext cx="327575" cy="158583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ot="0" spcFirstLastPara="1" vertOverflow="overflow" horzOverflow="overflow" vert="horz" wrap="square" lIns="0" tIns="0" rIns="0" bIns="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00" b="0" i="0" u="none" strike="noStrike" cap="none" spc="0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FillTx/>
                      <a:latin typeface="+mj-lt"/>
                      <a:ea typeface="Helvetica Neue Medium"/>
                      <a:cs typeface="Helvetica Neue Medium"/>
                      <a:sym typeface="Helvetica Neue Medium"/>
                    </a:rPr>
                    <a:t>L1$</a:t>
                  </a: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1FF52A4-996C-FDF5-9FA1-1701E6FCC51F}"/>
                  </a:ext>
                </a:extLst>
              </p:cNvPr>
              <p:cNvSpPr/>
              <p:nvPr/>
            </p:nvSpPr>
            <p:spPr>
              <a:xfrm>
                <a:off x="3597559" y="1832901"/>
                <a:ext cx="1108554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LPDDR PHY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B2AD878-6A25-3DB9-EE95-26CB1DB88CA0}"/>
                  </a:ext>
                </a:extLst>
              </p:cNvPr>
              <p:cNvSpPr/>
              <p:nvPr/>
            </p:nvSpPr>
            <p:spPr>
              <a:xfrm>
                <a:off x="4852250" y="1832901"/>
                <a:ext cx="1108554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spc="0" normalizeH="0" baseline="0">
                    <a:ln>
                      <a:noFill/>
                    </a:ln>
                    <a:solidFill>
                      <a:srgbClr val="000864"/>
                    </a:solidFill>
                    <a:effectLst/>
                    <a:uFillTx/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LPDDR PHY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B216F7C-AAF5-4D8D-C226-8F4EF9D00EB4}"/>
                  </a:ext>
                </a:extLst>
              </p:cNvPr>
              <p:cNvSpPr/>
              <p:nvPr/>
            </p:nvSpPr>
            <p:spPr>
              <a:xfrm>
                <a:off x="3597559" y="2203302"/>
                <a:ext cx="2363245" cy="338203"/>
              </a:xfrm>
              <a:prstGeom prst="rect">
                <a:avLst/>
              </a:prstGeom>
              <a:solidFill>
                <a:schemeClr val="bg1"/>
              </a:solidFill>
              <a:ln w="12700" cap="flat">
                <a:solidFill>
                  <a:srgbClr val="FF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200">
                    <a:solidFill>
                      <a:srgbClr val="000864"/>
                    </a:solidFill>
                    <a:latin typeface="+mj-lt"/>
                    <a:ea typeface="Helvetica Neue Medium"/>
                    <a:cs typeface="Helvetica Neue Medium"/>
                    <a:sym typeface="Helvetica Neue Medium"/>
                  </a:rPr>
                  <a:t>Mem Controller (D-Unit)</a:t>
                </a:r>
                <a:endPara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131" name="Cloud 130">
              <a:extLst>
                <a:ext uri="{FF2B5EF4-FFF2-40B4-BE49-F238E27FC236}">
                  <a16:creationId xmlns:a16="http://schemas.microsoft.com/office/drawing/2014/main" id="{9FFD291F-44E8-4BF8-BD8C-1A50D92EE808}"/>
                </a:ext>
              </a:extLst>
            </p:cNvPr>
            <p:cNvSpPr/>
            <p:nvPr/>
          </p:nvSpPr>
          <p:spPr>
            <a:xfrm>
              <a:off x="3492848" y="3400313"/>
              <a:ext cx="1170085" cy="1114817"/>
            </a:xfrm>
            <a:prstGeom prst="cloud">
              <a:avLst/>
            </a:prstGeom>
            <a:solidFill>
              <a:schemeClr val="bg1"/>
            </a:solidFill>
            <a:ln w="12700" cap="flat">
              <a:solidFill>
                <a:srgbClr val="FF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>
                  <a:ln>
                    <a:noFill/>
                  </a:ln>
                  <a:solidFill>
                    <a:srgbClr val="000864"/>
                  </a:solidFill>
                  <a:effectLst/>
                  <a:uFillTx/>
                  <a:latin typeface="+mj-lt"/>
                  <a:ea typeface="Helvetica Neue Medium"/>
                  <a:cs typeface="Helvetica Neue Medium"/>
                  <a:sym typeface="Helvetica Neue Medium"/>
                </a:rPr>
                <a:t>System Agent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775845C-CE98-869B-7971-EF12F1296B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6169" y="2944518"/>
              <a:ext cx="116132" cy="491204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8758182-A17D-E9A4-3D6E-EF7EBA23A2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33335" y="4368136"/>
              <a:ext cx="721565" cy="883162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F20226A5-F6C5-CAF9-E5EF-35B2F9CD03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48287" y="4131708"/>
              <a:ext cx="642567" cy="706726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B16E36B5-6F42-3358-2B5A-E63493726DC2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V="1">
              <a:off x="4661958" y="3828568"/>
              <a:ext cx="382457" cy="129154"/>
            </a:xfrm>
            <a:prstGeom prst="straightConnector1">
              <a:avLst/>
            </a:prstGeom>
            <a:noFill/>
            <a:ln w="25400" cap="flat">
              <a:solidFill>
                <a:srgbClr val="FF0000"/>
              </a:solidFill>
              <a:prstDash val="solid"/>
              <a:miter lim="400000"/>
              <a:headEnd type="triangle" w="med" len="med"/>
              <a:tailEnd type="triangle" w="med" len="med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C749425-6E10-4C0D-9F71-7EEBF62ABBF7}"/>
              </a:ext>
            </a:extLst>
          </p:cNvPr>
          <p:cNvCxnSpPr>
            <a:cxnSpLocks/>
          </p:cNvCxnSpPr>
          <p:nvPr/>
        </p:nvCxnSpPr>
        <p:spPr>
          <a:xfrm flipH="1" flipV="1">
            <a:off x="3401850" y="4113762"/>
            <a:ext cx="291056" cy="1"/>
          </a:xfrm>
          <a:prstGeom prst="straightConnector1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miter lim="400000"/>
            <a:headEnd type="triangl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9551C5D-9456-48E2-9BFE-74FA5B1CABD7}"/>
              </a:ext>
            </a:extLst>
          </p:cNvPr>
          <p:cNvSpPr/>
          <p:nvPr/>
        </p:nvSpPr>
        <p:spPr>
          <a:xfrm>
            <a:off x="3600982" y="1527115"/>
            <a:ext cx="1108554" cy="53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MiP</a:t>
            </a:r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44D174CC-8B9D-4CAC-A043-0ED5177A4475}"/>
              </a:ext>
            </a:extLst>
          </p:cNvPr>
          <p:cNvSpPr/>
          <p:nvPr/>
        </p:nvSpPr>
        <p:spPr>
          <a:xfrm>
            <a:off x="4846902" y="1531003"/>
            <a:ext cx="1108554" cy="53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/>
              <a:t>MiP</a:t>
            </a:r>
            <a:endParaRPr lang="en-US"/>
          </a:p>
        </p:txBody>
      </p:sp>
      <p:sp>
        <p:nvSpPr>
          <p:cNvPr id="128" name="Arrow: Left-Right 127">
            <a:extLst>
              <a:ext uri="{FF2B5EF4-FFF2-40B4-BE49-F238E27FC236}">
                <a16:creationId xmlns:a16="http://schemas.microsoft.com/office/drawing/2014/main" id="{57B5DE59-4B4D-43BD-9747-17C52E647BAC}"/>
              </a:ext>
            </a:extLst>
          </p:cNvPr>
          <p:cNvSpPr/>
          <p:nvPr/>
        </p:nvSpPr>
        <p:spPr>
          <a:xfrm rot="5400000">
            <a:off x="4007366" y="1900892"/>
            <a:ext cx="240002" cy="467134"/>
          </a:xfrm>
          <a:prstGeom prst="leftRightArrow">
            <a:avLst>
              <a:gd name="adj1" fmla="val 65979"/>
              <a:gd name="adj2" fmla="val 214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Arrow: Left-Right 128">
            <a:extLst>
              <a:ext uri="{FF2B5EF4-FFF2-40B4-BE49-F238E27FC236}">
                <a16:creationId xmlns:a16="http://schemas.microsoft.com/office/drawing/2014/main" id="{179BD50D-3B55-4699-9935-1A8569FB5492}"/>
              </a:ext>
            </a:extLst>
          </p:cNvPr>
          <p:cNvSpPr/>
          <p:nvPr/>
        </p:nvSpPr>
        <p:spPr>
          <a:xfrm rot="5400000">
            <a:off x="5261167" y="1897230"/>
            <a:ext cx="240002" cy="467134"/>
          </a:xfrm>
          <a:prstGeom prst="leftRightArrow">
            <a:avLst>
              <a:gd name="adj1" fmla="val 65979"/>
              <a:gd name="adj2" fmla="val 214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317C6AB-4A5F-BF00-DEEF-492564F7C2C7}"/>
              </a:ext>
            </a:extLst>
          </p:cNvPr>
          <p:cNvSpPr/>
          <p:nvPr/>
        </p:nvSpPr>
        <p:spPr>
          <a:xfrm>
            <a:off x="2560176" y="3132663"/>
            <a:ext cx="2067588" cy="195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L4/S</a:t>
            </a:r>
            <a:r>
              <a:rPr kumimoji="0" lang="en-US" sz="1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Helvetica Neue Medium"/>
                <a:cs typeface="Helvetica Neue Medium"/>
                <a:sym typeface="Helvetica Neue Medium"/>
              </a:rPr>
              <a:t>LC/MSC</a:t>
            </a:r>
          </a:p>
        </p:txBody>
      </p: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AFD69878-E073-0AD8-49FB-28DDC9E6D72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494495" y="1149835"/>
            <a:ext cx="10140" cy="813249"/>
          </a:xfrm>
          <a:prstGeom prst="bentConnector3">
            <a:avLst>
              <a:gd name="adj1" fmla="val -2080533"/>
            </a:avLst>
          </a:prstGeom>
          <a:ln w="38100">
            <a:gradFill>
              <a:gsLst>
                <a:gs pos="0">
                  <a:schemeClr val="accent6"/>
                </a:gs>
                <a:gs pos="39000">
                  <a:schemeClr val="bg1"/>
                </a:gs>
                <a:gs pos="57000">
                  <a:schemeClr val="bg1"/>
                </a:gs>
                <a:gs pos="100000">
                  <a:schemeClr val="accent6"/>
                </a:gs>
              </a:gsLst>
              <a:lin ang="0" scaled="0"/>
            </a:gra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0DE87ED7-2C90-DCCD-D820-BA0811FB05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072734" y="1151819"/>
            <a:ext cx="659" cy="820082"/>
          </a:xfrm>
          <a:prstGeom prst="bentConnector3">
            <a:avLst>
              <a:gd name="adj1" fmla="val 32982549"/>
            </a:avLst>
          </a:prstGeom>
          <a:ln w="38100">
            <a:gradFill>
              <a:gsLst>
                <a:gs pos="0">
                  <a:schemeClr val="accent6"/>
                </a:gs>
                <a:gs pos="38000">
                  <a:schemeClr val="bg1"/>
                </a:gs>
                <a:gs pos="57000">
                  <a:schemeClr val="accent3"/>
                </a:gs>
                <a:gs pos="100000">
                  <a:schemeClr val="accent6"/>
                </a:gs>
              </a:gsLst>
              <a:lin ang="0" scaled="0"/>
            </a:gra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E2264DF-502E-4667-A7F8-8FF7CE0D0BE7}"/>
              </a:ext>
            </a:extLst>
          </p:cNvPr>
          <p:cNvSpPr txBox="1"/>
          <p:nvPr/>
        </p:nvSpPr>
        <p:spPr>
          <a:xfrm>
            <a:off x="8516384" y="854193"/>
            <a:ext cx="2512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Lowest-Cost State (MCP)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74BFF4D-656D-4587-8383-DAF2CC8D336B}"/>
              </a:ext>
            </a:extLst>
          </p:cNvPr>
          <p:cNvGrpSpPr/>
          <p:nvPr/>
        </p:nvGrpSpPr>
        <p:grpSpPr>
          <a:xfrm>
            <a:off x="8414227" y="1186072"/>
            <a:ext cx="2724817" cy="432693"/>
            <a:chOff x="8396244" y="1377143"/>
            <a:chExt cx="2724817" cy="432693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8F463F6-CFEE-4007-8155-6893F22CD4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6244" y="1377143"/>
              <a:ext cx="0" cy="4213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8832E76-8245-4589-A2BE-829192BDA5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1061" y="1388459"/>
              <a:ext cx="0" cy="4213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4FD32CE-B199-4EFA-93F2-763A304664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96244" y="1377143"/>
              <a:ext cx="2724817" cy="113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2EEAA25C-C862-4ACF-AB2A-28C0B41F59E6}"/>
              </a:ext>
            </a:extLst>
          </p:cNvPr>
          <p:cNvSpPr txBox="1"/>
          <p:nvPr/>
        </p:nvSpPr>
        <p:spPr>
          <a:xfrm>
            <a:off x="8244094" y="2175892"/>
            <a:ext cx="2978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POR passive interposer (2.5D)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9B6FD1A-038C-48A0-8169-7EB1188A50FE}"/>
              </a:ext>
            </a:extLst>
          </p:cNvPr>
          <p:cNvSpPr txBox="1"/>
          <p:nvPr/>
        </p:nvSpPr>
        <p:spPr>
          <a:xfrm>
            <a:off x="7927619" y="3814556"/>
            <a:ext cx="3756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Active interposer for </a:t>
            </a:r>
            <a:r>
              <a:rPr lang="en-US" sz="1600" err="1"/>
              <a:t>eLLC</a:t>
            </a:r>
            <a:r>
              <a:rPr lang="en-US" sz="1600"/>
              <a:t> / SLC (2.5D)</a:t>
            </a: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B05C509-5DB8-4677-B9B2-769FE84AA6BF}"/>
              </a:ext>
            </a:extLst>
          </p:cNvPr>
          <p:cNvGrpSpPr/>
          <p:nvPr/>
        </p:nvGrpSpPr>
        <p:grpSpPr>
          <a:xfrm>
            <a:off x="8407580" y="4139590"/>
            <a:ext cx="2724817" cy="516968"/>
            <a:chOff x="8396244" y="1377143"/>
            <a:chExt cx="2724817" cy="432693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7076B7E-BF71-43D7-A3D2-7B798464D8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96244" y="1377143"/>
              <a:ext cx="0" cy="4213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C196EE9-BDB9-483F-9C66-10E467C29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21061" y="1388459"/>
              <a:ext cx="0" cy="4213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AEE42FAD-C774-40CA-8CFB-83F82A6A16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96244" y="1377143"/>
              <a:ext cx="2724817" cy="1131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C094C01A-D718-479A-9DAB-FE880A671DB7}"/>
              </a:ext>
            </a:extLst>
          </p:cNvPr>
          <p:cNvSpPr txBox="1"/>
          <p:nvPr/>
        </p:nvSpPr>
        <p:spPr>
          <a:xfrm>
            <a:off x="7927619" y="5269392"/>
            <a:ext cx="3581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Embedded Die interposer (2.3D-BT</a:t>
            </a:r>
            <a:r>
              <a:rPr lang="en-US" sz="1600" baseline="30000"/>
              <a:t>2</a:t>
            </a:r>
            <a:r>
              <a:rPr lang="en-US" sz="1600"/>
              <a:t>)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4F98674-EE00-4103-A26C-1659A8D98EF8}"/>
              </a:ext>
            </a:extLst>
          </p:cNvPr>
          <p:cNvGrpSpPr/>
          <p:nvPr/>
        </p:nvGrpSpPr>
        <p:grpSpPr>
          <a:xfrm>
            <a:off x="7613748" y="2541574"/>
            <a:ext cx="4325111" cy="869949"/>
            <a:chOff x="7613748" y="2541574"/>
            <a:chExt cx="4325111" cy="86994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C49A1D7-3A7A-CD20-7C94-994FF26E05AE}"/>
                </a:ext>
              </a:extLst>
            </p:cNvPr>
            <p:cNvGrpSpPr/>
            <p:nvPr/>
          </p:nvGrpSpPr>
          <p:grpSpPr>
            <a:xfrm>
              <a:off x="7613748" y="2541574"/>
              <a:ext cx="4325111" cy="869949"/>
              <a:chOff x="7634817" y="3498187"/>
              <a:chExt cx="4325111" cy="869949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823336C9-390A-2D84-A8AF-D4E7CAEF97B3}"/>
                  </a:ext>
                </a:extLst>
              </p:cNvPr>
              <p:cNvSpPr/>
              <p:nvPr/>
            </p:nvSpPr>
            <p:spPr>
              <a:xfrm>
                <a:off x="8503474" y="3566056"/>
                <a:ext cx="792523" cy="20391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43E9AF3B-4EF5-2846-3F88-C6F664FD8A88}"/>
                  </a:ext>
                </a:extLst>
              </p:cNvPr>
              <p:cNvSpPr/>
              <p:nvPr/>
            </p:nvSpPr>
            <p:spPr>
              <a:xfrm>
                <a:off x="10262197" y="3567840"/>
                <a:ext cx="787400" cy="20391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656C504-E926-3E93-0B4F-5AB7D45AE1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81720" y="3558548"/>
                <a:ext cx="787400" cy="203914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37FE3F58-8055-56D6-8E74-84648A88A959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64650" y="3428643"/>
                <a:ext cx="548291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382BDBEB-8B1C-61B7-C2D8-D29A64F00CB0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68008" y="3414392"/>
                <a:ext cx="51696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C1F1DF1-CA7C-B9BA-2435-2E7669485B8E}"/>
                  </a:ext>
                </a:extLst>
              </p:cNvPr>
              <p:cNvSpPr/>
              <p:nvPr/>
            </p:nvSpPr>
            <p:spPr>
              <a:xfrm>
                <a:off x="7634817" y="4021987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241E831-8A3D-A4B1-6B56-568CF0C86A46}"/>
                  </a:ext>
                </a:extLst>
              </p:cNvPr>
              <p:cNvSpPr/>
              <p:nvPr/>
            </p:nvSpPr>
            <p:spPr>
              <a:xfrm>
                <a:off x="8470290" y="3777789"/>
                <a:ext cx="2568449" cy="260466"/>
              </a:xfrm>
              <a:prstGeom prst="rect">
                <a:avLst/>
              </a:prstGeom>
              <a:solidFill>
                <a:srgbClr val="B68A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i16 Si Interposer/</a:t>
                </a:r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MiM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* (</a:t>
                </a:r>
                <a:r>
                  <a:rPr lang="en-US" sz="1400" err="1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UCIe</a:t>
                </a:r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-A)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CAC075A8-3FC6-44C5-8A38-B162C28B7BA3}"/>
                </a:ext>
              </a:extLst>
            </p:cNvPr>
            <p:cNvGrpSpPr/>
            <p:nvPr/>
          </p:nvGrpSpPr>
          <p:grpSpPr>
            <a:xfrm>
              <a:off x="8396379" y="2542985"/>
              <a:ext cx="2724817" cy="516968"/>
              <a:chOff x="8396244" y="1377143"/>
              <a:chExt cx="2724817" cy="432693"/>
            </a:xfrm>
          </p:grpSpPr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5EDE88AB-3386-47E6-99AA-9CB5F361EC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29DE8AD-3B33-4EED-A44C-5997723AE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A4156076-6EAC-451F-AB69-F992FC0CE7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Elbow Connector 49">
              <a:extLst>
                <a:ext uri="{FF2B5EF4-FFF2-40B4-BE49-F238E27FC236}">
                  <a16:creationId xmlns:a16="http://schemas.microsoft.com/office/drawing/2014/main" id="{54B34DB2-43AA-40B4-A894-ED3E4097CED0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161686" y="2603540"/>
              <a:ext cx="240268" cy="517766"/>
            </a:xfrm>
            <a:prstGeom prst="bentConnector3">
              <a:avLst>
                <a:gd name="adj1" fmla="val -130607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Elbow Connector 49">
              <a:extLst>
                <a:ext uri="{FF2B5EF4-FFF2-40B4-BE49-F238E27FC236}">
                  <a16:creationId xmlns:a16="http://schemas.microsoft.com/office/drawing/2014/main" id="{AAD8A0BF-4627-49F2-A880-433A7CEE24CD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080173" y="2614590"/>
              <a:ext cx="299956" cy="566737"/>
            </a:xfrm>
            <a:prstGeom prst="bentConnector3">
              <a:avLst>
                <a:gd name="adj1" fmla="val 156155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E4605BD-7F98-45AA-9036-14563A24A46E}"/>
              </a:ext>
            </a:extLst>
          </p:cNvPr>
          <p:cNvGrpSpPr/>
          <p:nvPr/>
        </p:nvGrpSpPr>
        <p:grpSpPr>
          <a:xfrm>
            <a:off x="7613748" y="5594426"/>
            <a:ext cx="4325111" cy="871801"/>
            <a:chOff x="7613748" y="5594426"/>
            <a:chExt cx="4325111" cy="871801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48763EE7-7234-4D22-A273-A57B246DD489}"/>
                </a:ext>
              </a:extLst>
            </p:cNvPr>
            <p:cNvGrpSpPr/>
            <p:nvPr/>
          </p:nvGrpSpPr>
          <p:grpSpPr>
            <a:xfrm>
              <a:off x="7613748" y="5601729"/>
              <a:ext cx="4325111" cy="864498"/>
              <a:chOff x="7617302" y="5376404"/>
              <a:chExt cx="4325111" cy="864498"/>
            </a:xfrm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39C9453-0C12-4DBC-8E8D-E8F08137CD0E}"/>
                  </a:ext>
                </a:extLst>
              </p:cNvPr>
              <p:cNvSpPr/>
              <p:nvPr/>
            </p:nvSpPr>
            <p:spPr>
              <a:xfrm>
                <a:off x="8473104" y="5447171"/>
                <a:ext cx="792523" cy="21539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CPU-PX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888AF97-9F77-40AB-BE2A-8CB467E977E9}"/>
                  </a:ext>
                </a:extLst>
              </p:cNvPr>
              <p:cNvSpPr/>
              <p:nvPr/>
            </p:nvSpPr>
            <p:spPr>
              <a:xfrm>
                <a:off x="10251742" y="5457174"/>
                <a:ext cx="787400" cy="215395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Calibri" panose="020F0502020204030204" pitchFamily="34" charset="0"/>
                    <a:cs typeface="Calibri" panose="020F0502020204030204" pitchFamily="34" charset="0"/>
                  </a:rPr>
                  <a:t>GPU-PX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E962E3A-CE31-4A57-AE62-7F6B1BB4DA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67264" y="5454373"/>
                <a:ext cx="787400" cy="215395"/>
              </a:xfrm>
              <a:prstGeom prst="rect">
                <a:avLst/>
              </a:prstGeom>
              <a:solidFill>
                <a:srgbClr val="00B0F0">
                  <a:alpha val="32941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PCD-P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4E4E6A1-92C9-457A-8A93-7334EEE1848A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11283425" y="5288084"/>
                <a:ext cx="510739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AD12D659-A1CA-498F-8750-2446D0B75132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7771122" y="5288085"/>
                <a:ext cx="510738" cy="687380"/>
              </a:xfrm>
              <a:prstGeom prst="rect">
                <a:avLst/>
              </a:prstGeom>
              <a:solidFill>
                <a:srgbClr val="BC5C32">
                  <a:alpha val="6705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LPDDR</a:t>
                </a: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7899910-5921-4B82-A7FA-AC143FCB9AA5}"/>
                  </a:ext>
                </a:extLst>
              </p:cNvPr>
              <p:cNvSpPr/>
              <p:nvPr/>
            </p:nvSpPr>
            <p:spPr>
              <a:xfrm>
                <a:off x="7617302" y="5894753"/>
                <a:ext cx="4325111" cy="34614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Substrate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C638F87A-0DDC-40CB-BE9F-08A63BC9D5C5}"/>
                  </a:ext>
                </a:extLst>
              </p:cNvPr>
              <p:cNvSpPr/>
              <p:nvPr/>
            </p:nvSpPr>
            <p:spPr>
              <a:xfrm>
                <a:off x="8632174" y="5673232"/>
                <a:ext cx="500094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SLC</a:t>
                </a:r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99E26052-03BF-4D01-8CFE-BEC87891F9BF}"/>
                </a:ext>
              </a:extLst>
            </p:cNvPr>
            <p:cNvGrpSpPr/>
            <p:nvPr/>
          </p:nvGrpSpPr>
          <p:grpSpPr>
            <a:xfrm>
              <a:off x="8407580" y="5594426"/>
              <a:ext cx="2724817" cy="516968"/>
              <a:chOff x="8396244" y="1377143"/>
              <a:chExt cx="2724817" cy="432693"/>
            </a:xfrm>
          </p:grpSpPr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680460E8-BD0F-4105-B9C9-D2D72C8F18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96244" y="1377143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B40F330B-8228-488F-A809-32D89393D4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121061" y="1388459"/>
                <a:ext cx="0" cy="4213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708B33CE-8350-474E-8636-0E82911713A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6244" y="1377143"/>
                <a:ext cx="2724817" cy="1131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4219DB2A-1DD9-462B-BAFB-7A3AE28672DD}"/>
                </a:ext>
              </a:extLst>
            </p:cNvPr>
            <p:cNvGrpSpPr/>
            <p:nvPr/>
          </p:nvGrpSpPr>
          <p:grpSpPr>
            <a:xfrm>
              <a:off x="8469468" y="5895093"/>
              <a:ext cx="2565717" cy="226824"/>
              <a:chOff x="8469468" y="5895093"/>
              <a:chExt cx="2565717" cy="226824"/>
            </a:xfrm>
          </p:grpSpPr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DB6E9C4E-A21B-4208-BF65-27A46494E698}"/>
                  </a:ext>
                </a:extLst>
              </p:cNvPr>
              <p:cNvSpPr/>
              <p:nvPr/>
            </p:nvSpPr>
            <p:spPr>
              <a:xfrm>
                <a:off x="9507152" y="5902702"/>
                <a:ext cx="500094" cy="219215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DTC</a:t>
                </a:r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F2C6CC0F-46A8-4CCB-AD9A-2B5F1C6AA103}"/>
                  </a:ext>
                </a:extLst>
              </p:cNvPr>
              <p:cNvSpPr/>
              <p:nvPr/>
            </p:nvSpPr>
            <p:spPr>
              <a:xfrm>
                <a:off x="10412975" y="5902702"/>
                <a:ext cx="500094" cy="21921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SLC</a:t>
                </a: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240339E0-7578-44CF-90A8-0B9EB14255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72201" y="6115467"/>
                <a:ext cx="2562984" cy="46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3B77EEC3-3FD2-46DF-9356-9E21085442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9468" y="5905503"/>
                <a:ext cx="2562984" cy="4611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7326400D-01C0-4507-9C9B-777F4E2C7D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1780" y="5903736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9A4A2C93-697E-4E1B-87D6-C00807393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7593" y="5895093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4B4602E-E09F-4F24-8C2F-5EDFDE7032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4141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15FA8492-73F5-4AF5-81FC-B282C8CFD9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01993" y="5902702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4762A57-1F5C-4FB2-B23E-2D28CEC790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16001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49CFCAC-0622-4A78-9AD3-43700B69D1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51017" y="5910114"/>
                <a:ext cx="0" cy="207658"/>
              </a:xfrm>
              <a:prstGeom prst="line">
                <a:avLst/>
              </a:pr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6" name="Elbow Connector 49">
              <a:extLst>
                <a:ext uri="{FF2B5EF4-FFF2-40B4-BE49-F238E27FC236}">
                  <a16:creationId xmlns:a16="http://schemas.microsoft.com/office/drawing/2014/main" id="{47416778-816F-4F0F-A59B-1EE7DC281B0C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8169650" y="5674607"/>
              <a:ext cx="240268" cy="517766"/>
            </a:xfrm>
            <a:prstGeom prst="bentConnector3">
              <a:avLst>
                <a:gd name="adj1" fmla="val -130607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7" name="Elbow Connector 49">
              <a:extLst>
                <a:ext uri="{FF2B5EF4-FFF2-40B4-BE49-F238E27FC236}">
                  <a16:creationId xmlns:a16="http://schemas.microsoft.com/office/drawing/2014/main" id="{B3B90364-C3B3-432C-999E-878A67B51B1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1088137" y="5685657"/>
              <a:ext cx="299956" cy="566737"/>
            </a:xfrm>
            <a:prstGeom prst="bentConnector3">
              <a:avLst>
                <a:gd name="adj1" fmla="val 156155"/>
              </a:avLst>
            </a:prstGeom>
            <a:ln w="38100">
              <a:gradFill>
                <a:gsLst>
                  <a:gs pos="0">
                    <a:schemeClr val="accent6"/>
                  </a:gs>
                  <a:gs pos="39000">
                    <a:schemeClr val="bg1"/>
                  </a:gs>
                  <a:gs pos="57000">
                    <a:schemeClr val="bg1"/>
                  </a:gs>
                  <a:gs pos="100000">
                    <a:schemeClr val="accent6"/>
                  </a:gs>
                </a:gsLst>
                <a:lin ang="0" scaled="0"/>
              </a:gra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0" name="Rectangle 199">
            <a:extLst>
              <a:ext uri="{FF2B5EF4-FFF2-40B4-BE49-F238E27FC236}">
                <a16:creationId xmlns:a16="http://schemas.microsoft.com/office/drawing/2014/main" id="{C219C5DB-1B10-4F14-9443-664E87C86D17}"/>
              </a:ext>
            </a:extLst>
          </p:cNvPr>
          <p:cNvSpPr/>
          <p:nvPr/>
        </p:nvSpPr>
        <p:spPr>
          <a:xfrm rot="16200000">
            <a:off x="1628740" y="3650547"/>
            <a:ext cx="741343" cy="1399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err="1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eLLC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8" name="Action Button: Forward or Next 6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0EFFDEE9-7D29-36C0-EC39-4838CE796938}"/>
              </a:ext>
            </a:extLst>
          </p:cNvPr>
          <p:cNvSpPr/>
          <p:nvPr/>
        </p:nvSpPr>
        <p:spPr>
          <a:xfrm>
            <a:off x="11222795" y="201478"/>
            <a:ext cx="460980" cy="4804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26" grpId="0" animBg="1"/>
      <p:bldP spid="119" grpId="0" animBg="1"/>
      <p:bldP spid="45" grpId="0" animBg="1"/>
      <p:bldP spid="127" grpId="0" animBg="1"/>
      <p:bldP spid="121" grpId="0" animBg="1"/>
      <p:bldP spid="125" grpId="0" animBg="1"/>
      <p:bldP spid="128" grpId="0" animBg="1"/>
      <p:bldP spid="129" grpId="0" animBg="1"/>
      <p:bldP spid="117" grpId="0" animBg="1"/>
      <p:bldP spid="49" grpId="0"/>
      <p:bldP spid="143" grpId="0"/>
      <p:bldP spid="156" grpId="0"/>
      <p:bldP spid="169" grpId="0"/>
      <p:bldP spid="2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E7EEE-C2E4-70B6-3479-91083770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Electric Pond - Summary</a:t>
            </a:r>
          </a:p>
        </p:txBody>
      </p:sp>
      <p:grpSp>
        <p:nvGrpSpPr>
          <p:cNvPr id="413" name="Group 412">
            <a:extLst>
              <a:ext uri="{FF2B5EF4-FFF2-40B4-BE49-F238E27FC236}">
                <a16:creationId xmlns:a16="http://schemas.microsoft.com/office/drawing/2014/main" id="{24029966-7C90-B6DD-1723-1CE32E983E8E}"/>
              </a:ext>
            </a:extLst>
          </p:cNvPr>
          <p:cNvGrpSpPr/>
          <p:nvPr/>
        </p:nvGrpSpPr>
        <p:grpSpPr>
          <a:xfrm>
            <a:off x="-5538217" y="1033445"/>
            <a:ext cx="11027760" cy="2032467"/>
            <a:chOff x="-5538217" y="1033445"/>
            <a:chExt cx="11027760" cy="20324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197C662-84CE-09A7-342E-F7967B5A4B23}"/>
                </a:ext>
              </a:extLst>
            </p:cNvPr>
            <p:cNvSpPr txBox="1"/>
            <p:nvPr/>
          </p:nvSpPr>
          <p:spPr>
            <a:xfrm>
              <a:off x="4063721" y="1033445"/>
              <a:ext cx="1425822" cy="42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>
                  <a:solidFill>
                    <a:srgbClr val="0000FF"/>
                  </a:solidFill>
                </a:rPr>
                <a:t>Top Die</a:t>
              </a:r>
            </a:p>
            <a:p>
              <a:pPr>
                <a:spcBef>
                  <a:spcPts val="0"/>
                </a:spcBef>
              </a:pPr>
              <a:r>
                <a:rPr lang="en-US" sz="1200">
                  <a:solidFill>
                    <a:srgbClr val="0000FF"/>
                  </a:solidFill>
                </a:rPr>
                <a:t>(Controller)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B15E1E-BC1B-729D-BF25-EF9447EF4DC2}"/>
                </a:ext>
              </a:extLst>
            </p:cNvPr>
            <p:cNvSpPr/>
            <p:nvPr/>
          </p:nvSpPr>
          <p:spPr>
            <a:xfrm>
              <a:off x="1074767" y="1910350"/>
              <a:ext cx="3183952" cy="41378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1F3D14-63B3-9EFC-1F1F-ED62B64135C4}"/>
                </a:ext>
              </a:extLst>
            </p:cNvPr>
            <p:cNvSpPr/>
            <p:nvPr/>
          </p:nvSpPr>
          <p:spPr>
            <a:xfrm>
              <a:off x="1565062" y="1919919"/>
              <a:ext cx="2145798" cy="360078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F090EAA8-51AE-502B-21E1-69581E1CF589}"/>
                </a:ext>
              </a:extLst>
            </p:cNvPr>
            <p:cNvSpPr/>
            <p:nvPr/>
          </p:nvSpPr>
          <p:spPr>
            <a:xfrm rot="10800000">
              <a:off x="1565062" y="1405619"/>
              <a:ext cx="2145798" cy="360078"/>
            </a:xfrm>
            <a:prstGeom prst="rect">
              <a:avLst/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449" name="Group 448">
              <a:extLst>
                <a:ext uri="{FF2B5EF4-FFF2-40B4-BE49-F238E27FC236}">
                  <a16:creationId xmlns:a16="http://schemas.microsoft.com/office/drawing/2014/main" id="{65E8DFEB-3E85-56B0-E0DC-AC01E6D6B013}"/>
                </a:ext>
              </a:extLst>
            </p:cNvPr>
            <p:cNvGrpSpPr/>
            <p:nvPr/>
          </p:nvGrpSpPr>
          <p:grpSpPr>
            <a:xfrm flipV="1">
              <a:off x="-2979513" y="2554532"/>
              <a:ext cx="232107" cy="194434"/>
              <a:chOff x="5944970" y="2472174"/>
              <a:chExt cx="232107" cy="373225"/>
            </a:xfrm>
          </p:grpSpPr>
          <p:cxnSp>
            <p:nvCxnSpPr>
              <p:cNvPr id="450" name="Straight Arrow Connector 449">
                <a:extLst>
                  <a:ext uri="{FF2B5EF4-FFF2-40B4-BE49-F238E27FC236}">
                    <a16:creationId xmlns:a16="http://schemas.microsoft.com/office/drawing/2014/main" id="{93DE5361-B4C0-0C34-20F9-6047F072ED70}"/>
                  </a:ext>
                </a:extLst>
              </p:cNvPr>
              <p:cNvCxnSpPr/>
              <p:nvPr/>
            </p:nvCxnSpPr>
            <p:spPr>
              <a:xfrm>
                <a:off x="5944970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1" name="Straight Arrow Connector 450">
                <a:extLst>
                  <a:ext uri="{FF2B5EF4-FFF2-40B4-BE49-F238E27FC236}">
                    <a16:creationId xmlns:a16="http://schemas.microsoft.com/office/drawing/2014/main" id="{C8F785FE-1335-BD8A-B214-2C1E9F926296}"/>
                  </a:ext>
                </a:extLst>
              </p:cNvPr>
              <p:cNvCxnSpPr/>
              <p:nvPr/>
            </p:nvCxnSpPr>
            <p:spPr>
              <a:xfrm>
                <a:off x="6059270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2" name="Straight Arrow Connector 451">
                <a:extLst>
                  <a:ext uri="{FF2B5EF4-FFF2-40B4-BE49-F238E27FC236}">
                    <a16:creationId xmlns:a16="http://schemas.microsoft.com/office/drawing/2014/main" id="{4CF7D05C-CFD5-6DC1-812F-A031AB1C3AA8}"/>
                  </a:ext>
                </a:extLst>
              </p:cNvPr>
              <p:cNvCxnSpPr/>
              <p:nvPr/>
            </p:nvCxnSpPr>
            <p:spPr>
              <a:xfrm>
                <a:off x="6177077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453" name="Group 452">
              <a:extLst>
                <a:ext uri="{FF2B5EF4-FFF2-40B4-BE49-F238E27FC236}">
                  <a16:creationId xmlns:a16="http://schemas.microsoft.com/office/drawing/2014/main" id="{6F964470-643E-86D2-355B-F18F80466F95}"/>
                </a:ext>
              </a:extLst>
            </p:cNvPr>
            <p:cNvGrpSpPr/>
            <p:nvPr/>
          </p:nvGrpSpPr>
          <p:grpSpPr>
            <a:xfrm>
              <a:off x="3842826" y="1901180"/>
              <a:ext cx="252703" cy="385289"/>
              <a:chOff x="8754099" y="2221685"/>
              <a:chExt cx="307844" cy="480252"/>
            </a:xfrm>
          </p:grpSpPr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76938279-224C-2313-056A-37FDDC979FC4}"/>
                  </a:ext>
                </a:extLst>
              </p:cNvPr>
              <p:cNvSpPr/>
              <p:nvPr/>
            </p:nvSpPr>
            <p:spPr>
              <a:xfrm flipH="1">
                <a:off x="8754099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1BB3E90A-DB02-915B-AFFA-8F8E9E6059A2}"/>
                  </a:ext>
                </a:extLst>
              </p:cNvPr>
              <p:cNvSpPr/>
              <p:nvPr/>
            </p:nvSpPr>
            <p:spPr>
              <a:xfrm flipH="1">
                <a:off x="8869703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3B2AD5E-3567-155D-599F-98E91C7061BE}"/>
                  </a:ext>
                </a:extLst>
              </p:cNvPr>
              <p:cNvSpPr/>
              <p:nvPr/>
            </p:nvSpPr>
            <p:spPr>
              <a:xfrm flipH="1">
                <a:off x="8985308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57" name="Rectangle 456">
              <a:extLst>
                <a:ext uri="{FF2B5EF4-FFF2-40B4-BE49-F238E27FC236}">
                  <a16:creationId xmlns:a16="http://schemas.microsoft.com/office/drawing/2014/main" id="{643B2D7B-5F50-E54B-9A06-417F5FA7086E}"/>
                </a:ext>
              </a:extLst>
            </p:cNvPr>
            <p:cNvSpPr/>
            <p:nvPr/>
          </p:nvSpPr>
          <p:spPr>
            <a:xfrm>
              <a:off x="960352" y="2324138"/>
              <a:ext cx="3475367" cy="126583"/>
            </a:xfrm>
            <a:prstGeom prst="rect">
              <a:avLst/>
            </a:prstGeom>
            <a:solidFill>
              <a:srgbClr val="00B05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9814F960-8C2D-4B67-3905-28B7BDD3E7C9}"/>
                </a:ext>
              </a:extLst>
            </p:cNvPr>
            <p:cNvSpPr/>
            <p:nvPr/>
          </p:nvSpPr>
          <p:spPr>
            <a:xfrm>
              <a:off x="3835773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295AFDA1-4CF5-3B9A-5000-8E40BAF4A82F}"/>
                </a:ext>
              </a:extLst>
            </p:cNvPr>
            <p:cNvSpPr/>
            <p:nvPr/>
          </p:nvSpPr>
          <p:spPr>
            <a:xfrm>
              <a:off x="3930760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809FC165-D896-B6EB-AF10-4CE4E71A4F5B}"/>
                </a:ext>
              </a:extLst>
            </p:cNvPr>
            <p:cNvSpPr/>
            <p:nvPr/>
          </p:nvSpPr>
          <p:spPr>
            <a:xfrm>
              <a:off x="4025747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ADCF98CE-A74A-DAB2-5284-09C2D0A6E334}"/>
                </a:ext>
              </a:extLst>
            </p:cNvPr>
            <p:cNvSpPr/>
            <p:nvPr/>
          </p:nvSpPr>
          <p:spPr>
            <a:xfrm>
              <a:off x="3546331" y="2406753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D4594F11-845A-E947-1CEF-9F6F61F854D7}"/>
                </a:ext>
              </a:extLst>
            </p:cNvPr>
            <p:cNvSpPr/>
            <p:nvPr/>
          </p:nvSpPr>
          <p:spPr>
            <a:xfrm>
              <a:off x="3782185" y="2410528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4F5627E3-6552-B510-6F75-1B32BC6D3EEF}"/>
                </a:ext>
              </a:extLst>
            </p:cNvPr>
            <p:cNvSpPr/>
            <p:nvPr/>
          </p:nvSpPr>
          <p:spPr>
            <a:xfrm>
              <a:off x="4032593" y="2410528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427D067C-83FF-B108-F45C-C91D5FECEF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1713" y="2419097"/>
              <a:ext cx="687897" cy="0"/>
            </a:xfrm>
            <a:prstGeom prst="line">
              <a:avLst/>
            </a:prstGeom>
            <a:noFill/>
            <a:ln w="25400" cap="flat">
              <a:solidFill>
                <a:srgbClr val="FFC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F87A498E-CA3C-0348-740A-5C5D20CA2E0F}"/>
                </a:ext>
              </a:extLst>
            </p:cNvPr>
            <p:cNvGrpSpPr/>
            <p:nvPr/>
          </p:nvGrpSpPr>
          <p:grpSpPr>
            <a:xfrm>
              <a:off x="1206358" y="1918760"/>
              <a:ext cx="252703" cy="367709"/>
              <a:chOff x="8754099" y="2221685"/>
              <a:chExt cx="307844" cy="480252"/>
            </a:xfrm>
          </p:grpSpPr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A17B6C4F-1129-B88B-A920-6D62AA852FFA}"/>
                  </a:ext>
                </a:extLst>
              </p:cNvPr>
              <p:cNvSpPr/>
              <p:nvPr/>
            </p:nvSpPr>
            <p:spPr>
              <a:xfrm flipH="1">
                <a:off x="8754099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688A5B42-E4BC-A484-30EE-36B3C409E278}"/>
                  </a:ext>
                </a:extLst>
              </p:cNvPr>
              <p:cNvSpPr/>
              <p:nvPr/>
            </p:nvSpPr>
            <p:spPr>
              <a:xfrm flipH="1">
                <a:off x="8869703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789B0DB-A5D9-17A9-505E-EA96ED966240}"/>
                  </a:ext>
                </a:extLst>
              </p:cNvPr>
              <p:cNvSpPr/>
              <p:nvPr/>
            </p:nvSpPr>
            <p:spPr>
              <a:xfrm flipH="1">
                <a:off x="8985308" y="2221685"/>
                <a:ext cx="76635" cy="480252"/>
              </a:xfrm>
              <a:custGeom>
                <a:avLst/>
                <a:gdLst>
                  <a:gd name="connsiteX0" fmla="*/ 0 w 202500"/>
                  <a:gd name="connsiteY0" fmla="*/ 0 h 324000"/>
                  <a:gd name="connsiteX1" fmla="*/ 202500 w 202500"/>
                  <a:gd name="connsiteY1" fmla="*/ 0 h 324000"/>
                  <a:gd name="connsiteX2" fmla="*/ 202500 w 202500"/>
                  <a:gd name="connsiteY2" fmla="*/ 36000 h 324000"/>
                  <a:gd name="connsiteX3" fmla="*/ 202500 w 202500"/>
                  <a:gd name="connsiteY3" fmla="*/ 324000 h 324000"/>
                  <a:gd name="connsiteX4" fmla="*/ 0 w 202500"/>
                  <a:gd name="connsiteY4" fmla="*/ 324000 h 324000"/>
                  <a:gd name="connsiteX5" fmla="*/ 0 w 202500"/>
                  <a:gd name="connsiteY5" fmla="*/ 36000 h 3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500" h="324000">
                    <a:moveTo>
                      <a:pt x="0" y="0"/>
                    </a:moveTo>
                    <a:lnTo>
                      <a:pt x="202500" y="0"/>
                    </a:lnTo>
                    <a:lnTo>
                      <a:pt x="202500" y="36000"/>
                    </a:lnTo>
                    <a:lnTo>
                      <a:pt x="202500" y="324000"/>
                    </a:lnTo>
                    <a:lnTo>
                      <a:pt x="0" y="324000"/>
                    </a:lnTo>
                    <a:lnTo>
                      <a:pt x="0" y="36000"/>
                    </a:lnTo>
                    <a:close/>
                  </a:path>
                </a:pathLst>
              </a:cu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469" name="Oval 468">
              <a:extLst>
                <a:ext uri="{FF2B5EF4-FFF2-40B4-BE49-F238E27FC236}">
                  <a16:creationId xmlns:a16="http://schemas.microsoft.com/office/drawing/2014/main" id="{3B575761-D1A5-6016-A49F-8B3BFB1FA56D}"/>
                </a:ext>
              </a:extLst>
            </p:cNvPr>
            <p:cNvSpPr/>
            <p:nvPr/>
          </p:nvSpPr>
          <p:spPr>
            <a:xfrm>
              <a:off x="1199304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ED439D94-1C6F-8D66-8959-023819B5DDDC}"/>
                </a:ext>
              </a:extLst>
            </p:cNvPr>
            <p:cNvSpPr/>
            <p:nvPr/>
          </p:nvSpPr>
          <p:spPr>
            <a:xfrm>
              <a:off x="1294292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1" name="Oval 470">
              <a:extLst>
                <a:ext uri="{FF2B5EF4-FFF2-40B4-BE49-F238E27FC236}">
                  <a16:creationId xmlns:a16="http://schemas.microsoft.com/office/drawing/2014/main" id="{5EF3938B-B610-A476-B989-FEB89C216CFB}"/>
                </a:ext>
              </a:extLst>
            </p:cNvPr>
            <p:cNvSpPr/>
            <p:nvPr/>
          </p:nvSpPr>
          <p:spPr>
            <a:xfrm>
              <a:off x="1389279" y="2291171"/>
              <a:ext cx="76997" cy="64690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0167610D-982F-4855-BC1A-9086ADBE540A}"/>
                </a:ext>
              </a:extLst>
            </p:cNvPr>
            <p:cNvSpPr txBox="1"/>
            <p:nvPr/>
          </p:nvSpPr>
          <p:spPr>
            <a:xfrm>
              <a:off x="754381" y="2758135"/>
              <a:ext cx="1173847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Power &amp; test signals to bottom die</a:t>
              </a:r>
            </a:p>
          </p:txBody>
        </p:sp>
        <p:grpSp>
          <p:nvGrpSpPr>
            <p:cNvPr id="473" name="Group 472">
              <a:extLst>
                <a:ext uri="{FF2B5EF4-FFF2-40B4-BE49-F238E27FC236}">
                  <a16:creationId xmlns:a16="http://schemas.microsoft.com/office/drawing/2014/main" id="{8D793DE8-8C3F-69FE-5E61-EBF90D860397}"/>
                </a:ext>
              </a:extLst>
            </p:cNvPr>
            <p:cNvGrpSpPr/>
            <p:nvPr/>
          </p:nvGrpSpPr>
          <p:grpSpPr>
            <a:xfrm flipV="1">
              <a:off x="-5538217" y="2554532"/>
              <a:ext cx="232107" cy="194434"/>
              <a:chOff x="5944970" y="2472174"/>
              <a:chExt cx="232107" cy="373225"/>
            </a:xfrm>
          </p:grpSpPr>
          <p:cxnSp>
            <p:nvCxnSpPr>
              <p:cNvPr id="474" name="Straight Arrow Connector 473">
                <a:extLst>
                  <a:ext uri="{FF2B5EF4-FFF2-40B4-BE49-F238E27FC236}">
                    <a16:creationId xmlns:a16="http://schemas.microsoft.com/office/drawing/2014/main" id="{AD70ED6B-736B-5C9F-7A53-5FBAC5577D96}"/>
                  </a:ext>
                </a:extLst>
              </p:cNvPr>
              <p:cNvCxnSpPr/>
              <p:nvPr/>
            </p:nvCxnSpPr>
            <p:spPr>
              <a:xfrm>
                <a:off x="5944970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5" name="Straight Arrow Connector 474">
                <a:extLst>
                  <a:ext uri="{FF2B5EF4-FFF2-40B4-BE49-F238E27FC236}">
                    <a16:creationId xmlns:a16="http://schemas.microsoft.com/office/drawing/2014/main" id="{D84A8959-EB2C-6623-CAA6-7FF5BE565F5E}"/>
                  </a:ext>
                </a:extLst>
              </p:cNvPr>
              <p:cNvCxnSpPr/>
              <p:nvPr/>
            </p:nvCxnSpPr>
            <p:spPr>
              <a:xfrm>
                <a:off x="6059270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6" name="Straight Arrow Connector 475">
                <a:extLst>
                  <a:ext uri="{FF2B5EF4-FFF2-40B4-BE49-F238E27FC236}">
                    <a16:creationId xmlns:a16="http://schemas.microsoft.com/office/drawing/2014/main" id="{78B91E3F-CB91-1F3B-B548-6BC21FB163C3}"/>
                  </a:ext>
                </a:extLst>
              </p:cNvPr>
              <p:cNvCxnSpPr/>
              <p:nvPr/>
            </p:nvCxnSpPr>
            <p:spPr>
              <a:xfrm>
                <a:off x="6177077" y="2472174"/>
                <a:ext cx="0" cy="373225"/>
              </a:xfrm>
              <a:prstGeom prst="straightConnector1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77" name="Oval 476">
              <a:extLst>
                <a:ext uri="{FF2B5EF4-FFF2-40B4-BE49-F238E27FC236}">
                  <a16:creationId xmlns:a16="http://schemas.microsoft.com/office/drawing/2014/main" id="{078F2171-D7FB-85E6-5B0F-A7AC2799A25A}"/>
                </a:ext>
              </a:extLst>
            </p:cNvPr>
            <p:cNvSpPr/>
            <p:nvPr/>
          </p:nvSpPr>
          <p:spPr>
            <a:xfrm>
              <a:off x="987628" y="2406753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268D7FAE-BE87-94B7-44ED-8E98EAFC0D2B}"/>
                </a:ext>
              </a:extLst>
            </p:cNvPr>
            <p:cNvSpPr/>
            <p:nvPr/>
          </p:nvSpPr>
          <p:spPr>
            <a:xfrm>
              <a:off x="1223482" y="2410528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79" name="Oval 478">
              <a:extLst>
                <a:ext uri="{FF2B5EF4-FFF2-40B4-BE49-F238E27FC236}">
                  <a16:creationId xmlns:a16="http://schemas.microsoft.com/office/drawing/2014/main" id="{BAB34B4F-1FB5-B435-C39A-01F2575E0A08}"/>
                </a:ext>
              </a:extLst>
            </p:cNvPr>
            <p:cNvSpPr/>
            <p:nvPr/>
          </p:nvSpPr>
          <p:spPr>
            <a:xfrm>
              <a:off x="1473889" y="2410528"/>
              <a:ext cx="186964" cy="172474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36E32EFB-DB26-5BBD-9EB1-B9911DBA33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3010" y="2419097"/>
              <a:ext cx="687897" cy="0"/>
            </a:xfrm>
            <a:prstGeom prst="line">
              <a:avLst/>
            </a:prstGeom>
            <a:noFill/>
            <a:ln w="25400" cap="flat">
              <a:solidFill>
                <a:srgbClr val="FFC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81" name="TextBox 480">
              <a:extLst>
                <a:ext uri="{FF2B5EF4-FFF2-40B4-BE49-F238E27FC236}">
                  <a16:creationId xmlns:a16="http://schemas.microsoft.com/office/drawing/2014/main" id="{3CCFF708-2CFD-EAA1-5EC5-0125F6375876}"/>
                </a:ext>
              </a:extLst>
            </p:cNvPr>
            <p:cNvSpPr txBox="1"/>
            <p:nvPr/>
          </p:nvSpPr>
          <p:spPr>
            <a:xfrm>
              <a:off x="2011585" y="2483249"/>
              <a:ext cx="1308804" cy="42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200">
                  <a:solidFill>
                    <a:srgbClr val="0000FF"/>
                  </a:solidFill>
                </a:rPr>
                <a:t>Embedded Die</a:t>
              </a:r>
            </a:p>
            <a:p>
              <a:pPr>
                <a:spcBef>
                  <a:spcPts val="0"/>
                </a:spcBef>
              </a:pPr>
              <a:r>
                <a:rPr lang="en-US" sz="1200">
                  <a:solidFill>
                    <a:srgbClr val="0000FF"/>
                  </a:solidFill>
                </a:rPr>
                <a:t>(SRAM)</a:t>
              </a:r>
            </a:p>
          </p:txBody>
        </p:sp>
        <p:cxnSp>
          <p:nvCxnSpPr>
            <p:cNvPr id="482" name="Straight Arrow Connector 481">
              <a:extLst>
                <a:ext uri="{FF2B5EF4-FFF2-40B4-BE49-F238E27FC236}">
                  <a16:creationId xmlns:a16="http://schemas.microsoft.com/office/drawing/2014/main" id="{58676475-F772-0731-097B-247583CD89C9}"/>
                </a:ext>
              </a:extLst>
            </p:cNvPr>
            <p:cNvCxnSpPr>
              <a:cxnSpLocks/>
              <a:stCxn id="493" idx="2"/>
            </p:cNvCxnSpPr>
            <p:nvPr/>
          </p:nvCxnSpPr>
          <p:spPr>
            <a:xfrm flipH="1">
              <a:off x="2481223" y="2147373"/>
              <a:ext cx="193063" cy="393411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3" name="Group 482">
              <a:extLst>
                <a:ext uri="{FF2B5EF4-FFF2-40B4-BE49-F238E27FC236}">
                  <a16:creationId xmlns:a16="http://schemas.microsoft.com/office/drawing/2014/main" id="{1E525AD4-7B0E-4868-BB4F-F463C66D0FD0}"/>
                </a:ext>
              </a:extLst>
            </p:cNvPr>
            <p:cNvGrpSpPr/>
            <p:nvPr/>
          </p:nvGrpSpPr>
          <p:grpSpPr>
            <a:xfrm>
              <a:off x="1207118" y="2356913"/>
              <a:ext cx="255106" cy="49840"/>
              <a:chOff x="1316792" y="4702945"/>
              <a:chExt cx="310773" cy="330920"/>
            </a:xfrm>
          </p:grpSpPr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759DE34C-0996-A8D3-CAB8-71F08DBCF52B}"/>
                  </a:ext>
                </a:extLst>
              </p:cNvPr>
              <p:cNvSpPr/>
              <p:nvPr/>
            </p:nvSpPr>
            <p:spPr>
              <a:xfrm>
                <a:off x="1316792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02730EC2-AE9D-FB55-2BF2-EE2B29CA04A1}"/>
                  </a:ext>
                </a:extLst>
              </p:cNvPr>
              <p:cNvSpPr/>
              <p:nvPr/>
            </p:nvSpPr>
            <p:spPr>
              <a:xfrm>
                <a:off x="1431092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1E70C03F-04AF-E179-E002-4E0D47C06AAF}"/>
                  </a:ext>
                </a:extLst>
              </p:cNvPr>
              <p:cNvSpPr/>
              <p:nvPr/>
            </p:nvSpPr>
            <p:spPr>
              <a:xfrm>
                <a:off x="1548944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487" name="Group 486">
              <a:extLst>
                <a:ext uri="{FF2B5EF4-FFF2-40B4-BE49-F238E27FC236}">
                  <a16:creationId xmlns:a16="http://schemas.microsoft.com/office/drawing/2014/main" id="{1700AF0F-53B3-4DEE-55DE-3D8A62C55789}"/>
                </a:ext>
              </a:extLst>
            </p:cNvPr>
            <p:cNvGrpSpPr/>
            <p:nvPr/>
          </p:nvGrpSpPr>
          <p:grpSpPr>
            <a:xfrm>
              <a:off x="3842820" y="2352929"/>
              <a:ext cx="255106" cy="49840"/>
              <a:chOff x="1316792" y="4702945"/>
              <a:chExt cx="310773" cy="330920"/>
            </a:xfrm>
          </p:grpSpPr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DFB9C071-BE51-50DA-23E8-C74E484FC268}"/>
                  </a:ext>
                </a:extLst>
              </p:cNvPr>
              <p:cNvSpPr/>
              <p:nvPr/>
            </p:nvSpPr>
            <p:spPr>
              <a:xfrm>
                <a:off x="1316792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3A63BD6D-49C8-324D-9D68-5083B0C88369}"/>
                  </a:ext>
                </a:extLst>
              </p:cNvPr>
              <p:cNvSpPr/>
              <p:nvPr/>
            </p:nvSpPr>
            <p:spPr>
              <a:xfrm>
                <a:off x="1431092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76D253ED-B217-1F7F-14F2-9700BD62E204}"/>
                  </a:ext>
                </a:extLst>
              </p:cNvPr>
              <p:cNvSpPr/>
              <p:nvPr/>
            </p:nvSpPr>
            <p:spPr>
              <a:xfrm>
                <a:off x="1548944" y="4702945"/>
                <a:ext cx="78621" cy="330920"/>
              </a:xfrm>
              <a:prstGeom prst="rect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cxnSp>
          <p:nvCxnSpPr>
            <p:cNvPr id="491" name="Straight Arrow Connector 490">
              <a:extLst>
                <a:ext uri="{FF2B5EF4-FFF2-40B4-BE49-F238E27FC236}">
                  <a16:creationId xmlns:a16="http://schemas.microsoft.com/office/drawing/2014/main" id="{381CD9F6-5D23-CDCC-1DC8-B2D3509FBB8B}"/>
                </a:ext>
              </a:extLst>
            </p:cNvPr>
            <p:cNvCxnSpPr>
              <a:cxnSpLocks/>
              <a:stCxn id="492" idx="3"/>
            </p:cNvCxnSpPr>
            <p:nvPr/>
          </p:nvCxnSpPr>
          <p:spPr>
            <a:xfrm flipV="1">
              <a:off x="3312367" y="1307142"/>
              <a:ext cx="759839" cy="343362"/>
            </a:xfrm>
            <a:prstGeom prst="straightConnector1">
              <a:avLst/>
            </a:prstGeom>
            <a:ln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61543565-1125-9FA9-8527-B4D8EA963AD8}"/>
                </a:ext>
              </a:extLst>
            </p:cNvPr>
            <p:cNvSpPr/>
            <p:nvPr/>
          </p:nvSpPr>
          <p:spPr>
            <a:xfrm>
              <a:off x="2039572" y="1536204"/>
              <a:ext cx="1272795" cy="2286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Controller</a:t>
              </a: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3407348E-8FC2-0F72-953A-E6291E67C7EB}"/>
                </a:ext>
              </a:extLst>
            </p:cNvPr>
            <p:cNvSpPr/>
            <p:nvPr/>
          </p:nvSpPr>
          <p:spPr>
            <a:xfrm>
              <a:off x="2039572" y="1918773"/>
              <a:ext cx="1269427" cy="2286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9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SRAM</a:t>
              </a:r>
              <a:endParaRPr kumimoji="0" lang="en-US" sz="9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494" name="TextBox 493">
              <a:extLst>
                <a:ext uri="{FF2B5EF4-FFF2-40B4-BE49-F238E27FC236}">
                  <a16:creationId xmlns:a16="http://schemas.microsoft.com/office/drawing/2014/main" id="{D6F814F1-14AE-F3D7-1205-54B3824D32FC}"/>
                </a:ext>
              </a:extLst>
            </p:cNvPr>
            <p:cNvSpPr txBox="1"/>
            <p:nvPr/>
          </p:nvSpPr>
          <p:spPr>
            <a:xfrm>
              <a:off x="316000" y="1740365"/>
              <a:ext cx="605935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RDL layer</a:t>
              </a:r>
            </a:p>
          </p:txBody>
        </p:sp>
        <p:sp>
          <p:nvSpPr>
            <p:cNvPr id="495" name="TextBox 494">
              <a:extLst>
                <a:ext uri="{FF2B5EF4-FFF2-40B4-BE49-F238E27FC236}">
                  <a16:creationId xmlns:a16="http://schemas.microsoft.com/office/drawing/2014/main" id="{1779B056-A2D7-4CEB-5840-776E34112B7F}"/>
                </a:ext>
              </a:extLst>
            </p:cNvPr>
            <p:cNvSpPr txBox="1"/>
            <p:nvPr/>
          </p:nvSpPr>
          <p:spPr>
            <a:xfrm>
              <a:off x="275550" y="2293210"/>
              <a:ext cx="617157" cy="1692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Substrate</a:t>
              </a: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BFBEF57F-734A-F0C7-8F2A-7C4E9A82B2D0}"/>
                </a:ext>
              </a:extLst>
            </p:cNvPr>
            <p:cNvSpPr/>
            <p:nvPr/>
          </p:nvSpPr>
          <p:spPr>
            <a:xfrm>
              <a:off x="960352" y="1766296"/>
              <a:ext cx="3475367" cy="143895"/>
            </a:xfrm>
            <a:prstGeom prst="rect">
              <a:avLst/>
            </a:prstGeom>
            <a:solidFill>
              <a:srgbClr val="7030A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9D5825A2-5873-FA29-F261-B2E8D6E60579}"/>
                </a:ext>
              </a:extLst>
            </p:cNvPr>
            <p:cNvGrpSpPr/>
            <p:nvPr/>
          </p:nvGrpSpPr>
          <p:grpSpPr>
            <a:xfrm>
              <a:off x="1190072" y="1848262"/>
              <a:ext cx="745727" cy="117340"/>
              <a:chOff x="1186897" y="1860962"/>
              <a:chExt cx="745727" cy="117340"/>
            </a:xfrm>
          </p:grpSpPr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B4C77928-3A68-7DE9-8B66-F09D86CDBC96}"/>
                  </a:ext>
                </a:extLst>
              </p:cNvPr>
              <p:cNvGrpSpPr/>
              <p:nvPr/>
            </p:nvGrpSpPr>
            <p:grpSpPr>
              <a:xfrm>
                <a:off x="1660853" y="1928462"/>
                <a:ext cx="255106" cy="49840"/>
                <a:chOff x="1316792" y="4702945"/>
                <a:chExt cx="310773" cy="330920"/>
              </a:xfrm>
            </p:grpSpPr>
            <p:sp>
              <p:nvSpPr>
                <p:cNvPr id="570" name="Rectangle 569">
                  <a:extLst>
                    <a:ext uri="{FF2B5EF4-FFF2-40B4-BE49-F238E27FC236}">
                      <a16:creationId xmlns:a16="http://schemas.microsoft.com/office/drawing/2014/main" id="{92B30350-152D-2FE5-1D76-68EDAE4F179B}"/>
                    </a:ext>
                  </a:extLst>
                </p:cNvPr>
                <p:cNvSpPr/>
                <p:nvPr/>
              </p:nvSpPr>
              <p:spPr>
                <a:xfrm>
                  <a:off x="1316792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71" name="Rectangle 570">
                  <a:extLst>
                    <a:ext uri="{FF2B5EF4-FFF2-40B4-BE49-F238E27FC236}">
                      <a16:creationId xmlns:a16="http://schemas.microsoft.com/office/drawing/2014/main" id="{C1BDA7BD-8440-0DAB-D067-D922A56D4FB0}"/>
                    </a:ext>
                  </a:extLst>
                </p:cNvPr>
                <p:cNvSpPr/>
                <p:nvPr/>
              </p:nvSpPr>
              <p:spPr>
                <a:xfrm>
                  <a:off x="1431092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72" name="Rectangle 571">
                  <a:extLst>
                    <a:ext uri="{FF2B5EF4-FFF2-40B4-BE49-F238E27FC236}">
                      <a16:creationId xmlns:a16="http://schemas.microsoft.com/office/drawing/2014/main" id="{8F072A8C-B470-D8C7-11DF-30A1463C1734}"/>
                    </a:ext>
                  </a:extLst>
                </p:cNvPr>
                <p:cNvSpPr/>
                <p:nvPr/>
              </p:nvSpPr>
              <p:spPr>
                <a:xfrm>
                  <a:off x="1548944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C7BA98F5-61D6-A832-A7C6-820C2CB37268}"/>
                  </a:ext>
                </a:extLst>
              </p:cNvPr>
              <p:cNvSpPr/>
              <p:nvPr/>
            </p:nvSpPr>
            <p:spPr>
              <a:xfrm>
                <a:off x="1199304" y="1860962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1A42E467-7C1B-048E-5721-FEF24A9A601E}"/>
                  </a:ext>
                </a:extLst>
              </p:cNvPr>
              <p:cNvSpPr/>
              <p:nvPr/>
            </p:nvSpPr>
            <p:spPr>
              <a:xfrm>
                <a:off x="1294292" y="1860962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E873794D-5C88-C076-9CD8-080C802D6CA8}"/>
                  </a:ext>
                </a:extLst>
              </p:cNvPr>
              <p:cNvSpPr/>
              <p:nvPr/>
            </p:nvSpPr>
            <p:spPr>
              <a:xfrm>
                <a:off x="1389279" y="1860962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704F1663-E365-0CC0-45F4-D19059B8EFDD}"/>
                  </a:ext>
                </a:extLst>
              </p:cNvPr>
              <p:cNvSpPr/>
              <p:nvPr/>
            </p:nvSpPr>
            <p:spPr>
              <a:xfrm>
                <a:off x="1661257" y="1860962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A174474D-0E3F-BA55-E8B0-2465C6AB0464}"/>
                  </a:ext>
                </a:extLst>
              </p:cNvPr>
              <p:cNvSpPr/>
              <p:nvPr/>
            </p:nvSpPr>
            <p:spPr>
              <a:xfrm>
                <a:off x="1756245" y="1860962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08D13F08-0993-C166-A6E2-9B57A326FF9F}"/>
                  </a:ext>
                </a:extLst>
              </p:cNvPr>
              <p:cNvSpPr/>
              <p:nvPr/>
            </p:nvSpPr>
            <p:spPr>
              <a:xfrm>
                <a:off x="1858734" y="1860962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569" name="Straight Connector 568">
                <a:extLst>
                  <a:ext uri="{FF2B5EF4-FFF2-40B4-BE49-F238E27FC236}">
                    <a16:creationId xmlns:a16="http://schemas.microsoft.com/office/drawing/2014/main" id="{0F273C3E-8091-3A9C-6CA5-4E0FFCC14A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86897" y="1860962"/>
                <a:ext cx="745727" cy="0"/>
              </a:xfrm>
              <a:prstGeom prst="line">
                <a:avLst/>
              </a:prstGeom>
              <a:noFill/>
              <a:ln w="2540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573" name="Group 572">
              <a:extLst>
                <a:ext uri="{FF2B5EF4-FFF2-40B4-BE49-F238E27FC236}">
                  <a16:creationId xmlns:a16="http://schemas.microsoft.com/office/drawing/2014/main" id="{193B6D07-40A8-CEDE-F4A0-A02588531BE2}"/>
                </a:ext>
              </a:extLst>
            </p:cNvPr>
            <p:cNvGrpSpPr/>
            <p:nvPr/>
          </p:nvGrpSpPr>
          <p:grpSpPr>
            <a:xfrm>
              <a:off x="2132821" y="1719347"/>
              <a:ext cx="529534" cy="230301"/>
              <a:chOff x="720101" y="1366298"/>
              <a:chExt cx="529534" cy="230301"/>
            </a:xfrm>
          </p:grpSpPr>
          <p:grpSp>
            <p:nvGrpSpPr>
              <p:cNvPr id="574" name="Group 573">
                <a:extLst>
                  <a:ext uri="{FF2B5EF4-FFF2-40B4-BE49-F238E27FC236}">
                    <a16:creationId xmlns:a16="http://schemas.microsoft.com/office/drawing/2014/main" id="{8711709B-FC73-5457-E2D8-E09CCFFDA1B7}"/>
                  </a:ext>
                </a:extLst>
              </p:cNvPr>
              <p:cNvGrpSpPr/>
              <p:nvPr/>
            </p:nvGrpSpPr>
            <p:grpSpPr>
              <a:xfrm>
                <a:off x="720101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DF933C2C-922F-13DC-2C53-D75FD12858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45" name="Oval 744">
                  <a:extLst>
                    <a:ext uri="{FF2B5EF4-FFF2-40B4-BE49-F238E27FC236}">
                      <a16:creationId xmlns:a16="http://schemas.microsoft.com/office/drawing/2014/main" id="{9B2C5F5C-BA17-9ECC-6504-BEC0B38D9146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46" name="Oval 745">
                  <a:extLst>
                    <a:ext uri="{FF2B5EF4-FFF2-40B4-BE49-F238E27FC236}">
                      <a16:creationId xmlns:a16="http://schemas.microsoft.com/office/drawing/2014/main" id="{C7C6BF0C-7363-0BC8-68D7-0FF471849AB3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575" name="Group 574">
                <a:extLst>
                  <a:ext uri="{FF2B5EF4-FFF2-40B4-BE49-F238E27FC236}">
                    <a16:creationId xmlns:a16="http://schemas.microsoft.com/office/drawing/2014/main" id="{BD2B0097-6530-6C23-55E4-820F33C9351C}"/>
                  </a:ext>
                </a:extLst>
              </p:cNvPr>
              <p:cNvGrpSpPr/>
              <p:nvPr/>
            </p:nvGrpSpPr>
            <p:grpSpPr>
              <a:xfrm>
                <a:off x="789217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41" name="Straight Connector 740">
                  <a:extLst>
                    <a:ext uri="{FF2B5EF4-FFF2-40B4-BE49-F238E27FC236}">
                      <a16:creationId xmlns:a16="http://schemas.microsoft.com/office/drawing/2014/main" id="{A20630ED-5D01-0065-A27A-9D8CB0DC10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42" name="Oval 741">
                  <a:extLst>
                    <a:ext uri="{FF2B5EF4-FFF2-40B4-BE49-F238E27FC236}">
                      <a16:creationId xmlns:a16="http://schemas.microsoft.com/office/drawing/2014/main" id="{DADD6BF2-C88B-6B2A-1A5E-674B7F7F178E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43" name="Oval 742">
                  <a:extLst>
                    <a:ext uri="{FF2B5EF4-FFF2-40B4-BE49-F238E27FC236}">
                      <a16:creationId xmlns:a16="http://schemas.microsoft.com/office/drawing/2014/main" id="{2D40721F-A7D7-8696-DA75-57DFBF8D198F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377ECBEB-FC2B-1BC8-6B57-5A901C6A9332}"/>
                  </a:ext>
                </a:extLst>
              </p:cNvPr>
              <p:cNvGrpSpPr/>
              <p:nvPr/>
            </p:nvGrpSpPr>
            <p:grpSpPr>
              <a:xfrm>
                <a:off x="858333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248" name="Straight Connector 247">
                  <a:extLst>
                    <a:ext uri="{FF2B5EF4-FFF2-40B4-BE49-F238E27FC236}">
                      <a16:creationId xmlns:a16="http://schemas.microsoft.com/office/drawing/2014/main" id="{EBFF6594-23C5-4AE9-0C07-0660AA78A5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36" name="Oval 735">
                  <a:extLst>
                    <a:ext uri="{FF2B5EF4-FFF2-40B4-BE49-F238E27FC236}">
                      <a16:creationId xmlns:a16="http://schemas.microsoft.com/office/drawing/2014/main" id="{30857595-A9CA-4004-922C-09A145F67A6D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40" name="Oval 739">
                  <a:extLst>
                    <a:ext uri="{FF2B5EF4-FFF2-40B4-BE49-F238E27FC236}">
                      <a16:creationId xmlns:a16="http://schemas.microsoft.com/office/drawing/2014/main" id="{EA94C130-22FF-FE1B-6A49-1574EDC5E438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D4B70674-DADF-1DDC-2CF4-B73DA13D30F1}"/>
                  </a:ext>
                </a:extLst>
              </p:cNvPr>
              <p:cNvGrpSpPr/>
              <p:nvPr/>
            </p:nvGrpSpPr>
            <p:grpSpPr>
              <a:xfrm>
                <a:off x="927449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BB603682-E62A-8EF3-4C1B-CCC95FA4FD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245" name="Oval 244">
                  <a:extLst>
                    <a:ext uri="{FF2B5EF4-FFF2-40B4-BE49-F238E27FC236}">
                      <a16:creationId xmlns:a16="http://schemas.microsoft.com/office/drawing/2014/main" id="{CA25F19B-5CED-1036-1291-F2FEA34495E5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47" name="Oval 246">
                  <a:extLst>
                    <a:ext uri="{FF2B5EF4-FFF2-40B4-BE49-F238E27FC236}">
                      <a16:creationId xmlns:a16="http://schemas.microsoft.com/office/drawing/2014/main" id="{5D96E908-BF51-30A8-E453-CFCAF908D5CD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5500A83-C4C2-5968-29EE-193D6FA649D5}"/>
                  </a:ext>
                </a:extLst>
              </p:cNvPr>
              <p:cNvGrpSpPr/>
              <p:nvPr/>
            </p:nvGrpSpPr>
            <p:grpSpPr>
              <a:xfrm>
                <a:off x="996565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232" name="Straight Connector 231">
                  <a:extLst>
                    <a:ext uri="{FF2B5EF4-FFF2-40B4-BE49-F238E27FC236}">
                      <a16:creationId xmlns:a16="http://schemas.microsoft.com/office/drawing/2014/main" id="{5D4C1D72-3DBA-611F-BC23-09EB40A19A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61870302-E3DD-F3A9-1ED5-B6BB644340B8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40" name="Oval 239">
                  <a:extLst>
                    <a:ext uri="{FF2B5EF4-FFF2-40B4-BE49-F238E27FC236}">
                      <a16:creationId xmlns:a16="http://schemas.microsoft.com/office/drawing/2014/main" id="{97227694-0915-789D-50DA-5A4A92B64636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34F543EC-B76A-159D-5431-304A7DCB9E42}"/>
                  </a:ext>
                </a:extLst>
              </p:cNvPr>
              <p:cNvGrpSpPr/>
              <p:nvPr/>
            </p:nvGrpSpPr>
            <p:grpSpPr>
              <a:xfrm>
                <a:off x="1065681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227" name="Straight Connector 226">
                  <a:extLst>
                    <a:ext uri="{FF2B5EF4-FFF2-40B4-BE49-F238E27FC236}">
                      <a16:creationId xmlns:a16="http://schemas.microsoft.com/office/drawing/2014/main" id="{A257E54A-D5F4-A792-1498-FDA18FA168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7691E72C-46AE-C960-5CC0-9CAEC0D4385F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7F5B6A35-57EC-8964-02CD-97945843705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12A55940-1678-C970-1263-D60AFB7A2F41}"/>
                  </a:ext>
                </a:extLst>
              </p:cNvPr>
              <p:cNvGrpSpPr/>
              <p:nvPr/>
            </p:nvGrpSpPr>
            <p:grpSpPr>
              <a:xfrm>
                <a:off x="1134797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576" name="Straight Connector 575">
                  <a:extLst>
                    <a:ext uri="{FF2B5EF4-FFF2-40B4-BE49-F238E27FC236}">
                      <a16:creationId xmlns:a16="http://schemas.microsoft.com/office/drawing/2014/main" id="{875A349F-669D-13C5-22E0-6FB06D48A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577" name="Oval 576">
                  <a:extLst>
                    <a:ext uri="{FF2B5EF4-FFF2-40B4-BE49-F238E27FC236}">
                      <a16:creationId xmlns:a16="http://schemas.microsoft.com/office/drawing/2014/main" id="{02B4AFD4-91F0-B4B6-63F5-E2F00DCB8FD0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78" name="Oval 577">
                  <a:extLst>
                    <a:ext uri="{FF2B5EF4-FFF2-40B4-BE49-F238E27FC236}">
                      <a16:creationId xmlns:a16="http://schemas.microsoft.com/office/drawing/2014/main" id="{8D436F12-A58E-3AF5-FF62-301C86808E39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5B1C036F-F15B-C1B3-228D-DF36442D2705}"/>
                  </a:ext>
                </a:extLst>
              </p:cNvPr>
              <p:cNvGrpSpPr/>
              <p:nvPr/>
            </p:nvGrpSpPr>
            <p:grpSpPr>
              <a:xfrm>
                <a:off x="1203916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4151DBD4-4650-FAF6-CDCC-0729652D3A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B781F39E-A36A-4E43-89DF-CDC11022B8D9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311BB862-BD0F-4A7B-6E20-EB8B5564F531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747" name="Group 746">
              <a:extLst>
                <a:ext uri="{FF2B5EF4-FFF2-40B4-BE49-F238E27FC236}">
                  <a16:creationId xmlns:a16="http://schemas.microsoft.com/office/drawing/2014/main" id="{28565871-3695-7329-2F37-C086C92B1A75}"/>
                </a:ext>
              </a:extLst>
            </p:cNvPr>
            <p:cNvGrpSpPr/>
            <p:nvPr/>
          </p:nvGrpSpPr>
          <p:grpSpPr>
            <a:xfrm>
              <a:off x="2688039" y="1719347"/>
              <a:ext cx="529534" cy="230301"/>
              <a:chOff x="720101" y="1366298"/>
              <a:chExt cx="529534" cy="230301"/>
            </a:xfrm>
          </p:grpSpPr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D5010431-5EEF-9F55-1DCC-3D5CB94266D4}"/>
                  </a:ext>
                </a:extLst>
              </p:cNvPr>
              <p:cNvGrpSpPr/>
              <p:nvPr/>
            </p:nvGrpSpPr>
            <p:grpSpPr>
              <a:xfrm>
                <a:off x="720101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397" name="Straight Connector 396">
                  <a:extLst>
                    <a:ext uri="{FF2B5EF4-FFF2-40B4-BE49-F238E27FC236}">
                      <a16:creationId xmlns:a16="http://schemas.microsoft.com/office/drawing/2014/main" id="{09E91200-E4AA-E026-C91B-C84DE1644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98" name="Oval 397">
                  <a:extLst>
                    <a:ext uri="{FF2B5EF4-FFF2-40B4-BE49-F238E27FC236}">
                      <a16:creationId xmlns:a16="http://schemas.microsoft.com/office/drawing/2014/main" id="{6A52497D-F3EB-84B3-DC37-169827601534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99" name="Oval 398">
                  <a:extLst>
                    <a:ext uri="{FF2B5EF4-FFF2-40B4-BE49-F238E27FC236}">
                      <a16:creationId xmlns:a16="http://schemas.microsoft.com/office/drawing/2014/main" id="{2EE3F301-13D1-874B-7BCB-59754FFA93A0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13EE9EF8-F5BC-FCA4-B7FB-B8E38D760C1F}"/>
                  </a:ext>
                </a:extLst>
              </p:cNvPr>
              <p:cNvGrpSpPr/>
              <p:nvPr/>
            </p:nvGrpSpPr>
            <p:grpSpPr>
              <a:xfrm>
                <a:off x="789217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388" name="Straight Connector 387">
                  <a:extLst>
                    <a:ext uri="{FF2B5EF4-FFF2-40B4-BE49-F238E27FC236}">
                      <a16:creationId xmlns:a16="http://schemas.microsoft.com/office/drawing/2014/main" id="{EE617D5F-43AB-B3EC-6CEC-A0508DCF57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74F51DD9-DD70-A18B-5EE5-C74599CB4D9B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96" name="Oval 395">
                  <a:extLst>
                    <a:ext uri="{FF2B5EF4-FFF2-40B4-BE49-F238E27FC236}">
                      <a16:creationId xmlns:a16="http://schemas.microsoft.com/office/drawing/2014/main" id="{2E955101-1EB7-D0C8-315E-EB6BD63560E7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6595C0D0-82C8-FE84-1D22-C633A1CA5021}"/>
                  </a:ext>
                </a:extLst>
              </p:cNvPr>
              <p:cNvGrpSpPr/>
              <p:nvPr/>
            </p:nvGrpSpPr>
            <p:grpSpPr>
              <a:xfrm>
                <a:off x="858333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359" name="Straight Connector 358">
                  <a:extLst>
                    <a:ext uri="{FF2B5EF4-FFF2-40B4-BE49-F238E27FC236}">
                      <a16:creationId xmlns:a16="http://schemas.microsoft.com/office/drawing/2014/main" id="{F130F0CF-D624-1B8C-52A6-1B08147128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61" name="Oval 360">
                  <a:extLst>
                    <a:ext uri="{FF2B5EF4-FFF2-40B4-BE49-F238E27FC236}">
                      <a16:creationId xmlns:a16="http://schemas.microsoft.com/office/drawing/2014/main" id="{56A3AA7B-BA2F-5217-F7F9-DE23B9C28D3B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FB000784-7D55-51A7-1163-3AE0F4BA024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15B9B898-51ED-1B59-01EF-BD3A9E779009}"/>
                  </a:ext>
                </a:extLst>
              </p:cNvPr>
              <p:cNvGrpSpPr/>
              <p:nvPr/>
            </p:nvGrpSpPr>
            <p:grpSpPr>
              <a:xfrm>
                <a:off x="927449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413B0873-F864-C4A5-D46D-1FA254CB56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12B92190-036E-D879-3ECA-546B9A5960A3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55" name="Oval 354">
                  <a:extLst>
                    <a:ext uri="{FF2B5EF4-FFF2-40B4-BE49-F238E27FC236}">
                      <a16:creationId xmlns:a16="http://schemas.microsoft.com/office/drawing/2014/main" id="{5EB3526C-A2E3-1DAE-7473-E23ED418732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BE6DE06E-F75E-9305-EAB5-4169125764D8}"/>
                  </a:ext>
                </a:extLst>
              </p:cNvPr>
              <p:cNvGrpSpPr/>
              <p:nvPr/>
            </p:nvGrpSpPr>
            <p:grpSpPr>
              <a:xfrm>
                <a:off x="996565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65" name="Straight Connector 764">
                  <a:extLst>
                    <a:ext uri="{FF2B5EF4-FFF2-40B4-BE49-F238E27FC236}">
                      <a16:creationId xmlns:a16="http://schemas.microsoft.com/office/drawing/2014/main" id="{D8714322-AFC5-5CC7-744A-AFF1C2E233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66" name="Oval 765">
                  <a:extLst>
                    <a:ext uri="{FF2B5EF4-FFF2-40B4-BE49-F238E27FC236}">
                      <a16:creationId xmlns:a16="http://schemas.microsoft.com/office/drawing/2014/main" id="{A9657579-D34A-2310-3960-6280BAC2F5C3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67" name="Oval 766">
                  <a:extLst>
                    <a:ext uri="{FF2B5EF4-FFF2-40B4-BE49-F238E27FC236}">
                      <a16:creationId xmlns:a16="http://schemas.microsoft.com/office/drawing/2014/main" id="{DA317028-7915-6A8E-3FE1-C212444BC3EC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3" name="Group 752">
                <a:extLst>
                  <a:ext uri="{FF2B5EF4-FFF2-40B4-BE49-F238E27FC236}">
                    <a16:creationId xmlns:a16="http://schemas.microsoft.com/office/drawing/2014/main" id="{8185B551-8B79-58D6-C022-A704C0BD2CCC}"/>
                  </a:ext>
                </a:extLst>
              </p:cNvPr>
              <p:cNvGrpSpPr/>
              <p:nvPr/>
            </p:nvGrpSpPr>
            <p:grpSpPr>
              <a:xfrm>
                <a:off x="1065681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62" name="Straight Connector 761">
                  <a:extLst>
                    <a:ext uri="{FF2B5EF4-FFF2-40B4-BE49-F238E27FC236}">
                      <a16:creationId xmlns:a16="http://schemas.microsoft.com/office/drawing/2014/main" id="{2A8B486E-0DD4-B29A-EC78-8B048CF5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63" name="Oval 762">
                  <a:extLst>
                    <a:ext uri="{FF2B5EF4-FFF2-40B4-BE49-F238E27FC236}">
                      <a16:creationId xmlns:a16="http://schemas.microsoft.com/office/drawing/2014/main" id="{160AE904-5561-88B3-9E49-E4F485922DE8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64" name="Oval 763">
                  <a:extLst>
                    <a:ext uri="{FF2B5EF4-FFF2-40B4-BE49-F238E27FC236}">
                      <a16:creationId xmlns:a16="http://schemas.microsoft.com/office/drawing/2014/main" id="{A195C6BD-878C-22A2-BFEC-841FB0F8C55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4" name="Group 753">
                <a:extLst>
                  <a:ext uri="{FF2B5EF4-FFF2-40B4-BE49-F238E27FC236}">
                    <a16:creationId xmlns:a16="http://schemas.microsoft.com/office/drawing/2014/main" id="{B565418F-D4E4-7805-F400-056887204A90}"/>
                  </a:ext>
                </a:extLst>
              </p:cNvPr>
              <p:cNvGrpSpPr/>
              <p:nvPr/>
            </p:nvGrpSpPr>
            <p:grpSpPr>
              <a:xfrm>
                <a:off x="1134797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59" name="Straight Connector 758">
                  <a:extLst>
                    <a:ext uri="{FF2B5EF4-FFF2-40B4-BE49-F238E27FC236}">
                      <a16:creationId xmlns:a16="http://schemas.microsoft.com/office/drawing/2014/main" id="{C27C869F-1F9F-3308-E07A-6B55EB7C3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60" name="Oval 759">
                  <a:extLst>
                    <a:ext uri="{FF2B5EF4-FFF2-40B4-BE49-F238E27FC236}">
                      <a16:creationId xmlns:a16="http://schemas.microsoft.com/office/drawing/2014/main" id="{7203642C-D2DF-CAEA-3B20-FF0D2C5365B8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61" name="Oval 760">
                  <a:extLst>
                    <a:ext uri="{FF2B5EF4-FFF2-40B4-BE49-F238E27FC236}">
                      <a16:creationId xmlns:a16="http://schemas.microsoft.com/office/drawing/2014/main" id="{874DE6AA-97B3-1D49-F360-128A9247FB7A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grpSp>
            <p:nvGrpSpPr>
              <p:cNvPr id="755" name="Group 754">
                <a:extLst>
                  <a:ext uri="{FF2B5EF4-FFF2-40B4-BE49-F238E27FC236}">
                    <a16:creationId xmlns:a16="http://schemas.microsoft.com/office/drawing/2014/main" id="{4F3B6F0E-F2C3-597F-E034-83D90A8E75A8}"/>
                  </a:ext>
                </a:extLst>
              </p:cNvPr>
              <p:cNvGrpSpPr/>
              <p:nvPr/>
            </p:nvGrpSpPr>
            <p:grpSpPr>
              <a:xfrm>
                <a:off x="1203916" y="1366298"/>
                <a:ext cx="45719" cy="230301"/>
                <a:chOff x="720101" y="1366298"/>
                <a:chExt cx="45719" cy="230301"/>
              </a:xfrm>
            </p:grpSpPr>
            <p:cxnSp>
              <p:nvCxnSpPr>
                <p:cNvPr id="756" name="Straight Connector 755">
                  <a:extLst>
                    <a:ext uri="{FF2B5EF4-FFF2-40B4-BE49-F238E27FC236}">
                      <a16:creationId xmlns:a16="http://schemas.microsoft.com/office/drawing/2014/main" id="{8360A3BA-B845-3F2D-06CA-49E2A1005A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42960" y="1421020"/>
                  <a:ext cx="0" cy="120856"/>
                </a:xfrm>
                <a:prstGeom prst="line">
                  <a:avLst/>
                </a:prstGeom>
                <a:noFill/>
                <a:ln w="25400" cap="flat">
                  <a:solidFill>
                    <a:srgbClr val="FFC000"/>
                  </a:solidFill>
                  <a:prstDash val="solid"/>
                  <a:miter lim="400000"/>
                  <a:headEnd type="triangle" w="sm" len="sm"/>
                  <a:tailEnd type="triangle" w="sm" len="sm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757" name="Oval 756">
                  <a:extLst>
                    <a:ext uri="{FF2B5EF4-FFF2-40B4-BE49-F238E27FC236}">
                      <a16:creationId xmlns:a16="http://schemas.microsoft.com/office/drawing/2014/main" id="{06CBDFF8-ED1C-38F7-7C88-9E8C2ADEA6A5}"/>
                    </a:ext>
                  </a:extLst>
                </p:cNvPr>
                <p:cNvSpPr/>
                <p:nvPr/>
              </p:nvSpPr>
              <p:spPr>
                <a:xfrm>
                  <a:off x="720101" y="1366298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758" name="Oval 757">
                  <a:extLst>
                    <a:ext uri="{FF2B5EF4-FFF2-40B4-BE49-F238E27FC236}">
                      <a16:creationId xmlns:a16="http://schemas.microsoft.com/office/drawing/2014/main" id="{287CE16C-3A6A-ED28-C556-B6F1CE13BF12}"/>
                    </a:ext>
                  </a:extLst>
                </p:cNvPr>
                <p:cNvSpPr/>
                <p:nvPr/>
              </p:nvSpPr>
              <p:spPr>
                <a:xfrm>
                  <a:off x="720101" y="1531909"/>
                  <a:ext cx="45719" cy="64690"/>
                </a:xfrm>
                <a:prstGeom prst="ellipse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  <p:grpSp>
          <p:nvGrpSpPr>
            <p:cNvPr id="400" name="Group 399">
              <a:extLst>
                <a:ext uri="{FF2B5EF4-FFF2-40B4-BE49-F238E27FC236}">
                  <a16:creationId xmlns:a16="http://schemas.microsoft.com/office/drawing/2014/main" id="{71F33627-7578-06B7-478D-5F8334C0147F}"/>
                </a:ext>
              </a:extLst>
            </p:cNvPr>
            <p:cNvGrpSpPr/>
            <p:nvPr/>
          </p:nvGrpSpPr>
          <p:grpSpPr>
            <a:xfrm rot="10800000">
              <a:off x="3367563" y="1712611"/>
              <a:ext cx="745727" cy="186733"/>
              <a:chOff x="2522876" y="953740"/>
              <a:chExt cx="745727" cy="186733"/>
            </a:xfrm>
          </p:grpSpPr>
          <p:grpSp>
            <p:nvGrpSpPr>
              <p:cNvPr id="401" name="Group 400">
                <a:extLst>
                  <a:ext uri="{FF2B5EF4-FFF2-40B4-BE49-F238E27FC236}">
                    <a16:creationId xmlns:a16="http://schemas.microsoft.com/office/drawing/2014/main" id="{0A4605C7-E2DC-6E01-80CD-C70AB9DD7C94}"/>
                  </a:ext>
                </a:extLst>
              </p:cNvPr>
              <p:cNvGrpSpPr/>
              <p:nvPr/>
            </p:nvGrpSpPr>
            <p:grpSpPr>
              <a:xfrm>
                <a:off x="2996832" y="1090633"/>
                <a:ext cx="255106" cy="49840"/>
                <a:chOff x="1316792" y="4702945"/>
                <a:chExt cx="310773" cy="330920"/>
              </a:xfrm>
            </p:grpSpPr>
            <p:sp>
              <p:nvSpPr>
                <p:cNvPr id="409" name="Rectangle 408">
                  <a:extLst>
                    <a:ext uri="{FF2B5EF4-FFF2-40B4-BE49-F238E27FC236}">
                      <a16:creationId xmlns:a16="http://schemas.microsoft.com/office/drawing/2014/main" id="{9BE46F24-D4F0-561B-1099-BAD645DA342A}"/>
                    </a:ext>
                  </a:extLst>
                </p:cNvPr>
                <p:cNvSpPr/>
                <p:nvPr/>
              </p:nvSpPr>
              <p:spPr>
                <a:xfrm>
                  <a:off x="1316792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0" name="Rectangle 409">
                  <a:extLst>
                    <a:ext uri="{FF2B5EF4-FFF2-40B4-BE49-F238E27FC236}">
                      <a16:creationId xmlns:a16="http://schemas.microsoft.com/office/drawing/2014/main" id="{E9AE25DC-F336-6AD4-590B-2D93460D1C91}"/>
                    </a:ext>
                  </a:extLst>
                </p:cNvPr>
                <p:cNvSpPr/>
                <p:nvPr/>
              </p:nvSpPr>
              <p:spPr>
                <a:xfrm>
                  <a:off x="1431092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E40C96AA-6B75-D3C1-B166-5045EB04DA54}"/>
                    </a:ext>
                  </a:extLst>
                </p:cNvPr>
                <p:cNvSpPr/>
                <p:nvPr/>
              </p:nvSpPr>
              <p:spPr>
                <a:xfrm>
                  <a:off x="1548944" y="4702945"/>
                  <a:ext cx="78621" cy="330920"/>
                </a:xfrm>
                <a:prstGeom prst="rect">
                  <a:avLst/>
                </a:prstGeom>
                <a:solidFill>
                  <a:srgbClr val="FFC000"/>
                </a:solidFill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noAutofit/>
                </a:bodyPr>
                <a:lstStyle/>
                <a:p>
                  <a:pPr marL="0" marR="0" indent="0" algn="ctr" defTabSz="8255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402" name="Oval 401">
                <a:extLst>
                  <a:ext uri="{FF2B5EF4-FFF2-40B4-BE49-F238E27FC236}">
                    <a16:creationId xmlns:a16="http://schemas.microsoft.com/office/drawing/2014/main" id="{8D945927-35A9-F66D-8624-9918AAC33413}"/>
                  </a:ext>
                </a:extLst>
              </p:cNvPr>
              <p:cNvSpPr/>
              <p:nvPr/>
            </p:nvSpPr>
            <p:spPr>
              <a:xfrm>
                <a:off x="2535283" y="953740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3" name="Oval 402">
                <a:extLst>
                  <a:ext uri="{FF2B5EF4-FFF2-40B4-BE49-F238E27FC236}">
                    <a16:creationId xmlns:a16="http://schemas.microsoft.com/office/drawing/2014/main" id="{6B201C7F-576B-5067-A188-6B6DD830ECDD}"/>
                  </a:ext>
                </a:extLst>
              </p:cNvPr>
              <p:cNvSpPr/>
              <p:nvPr/>
            </p:nvSpPr>
            <p:spPr>
              <a:xfrm>
                <a:off x="2630271" y="953740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4" name="Oval 403">
                <a:extLst>
                  <a:ext uri="{FF2B5EF4-FFF2-40B4-BE49-F238E27FC236}">
                    <a16:creationId xmlns:a16="http://schemas.microsoft.com/office/drawing/2014/main" id="{189138E0-1EAC-D20C-94CD-925A68585655}"/>
                  </a:ext>
                </a:extLst>
              </p:cNvPr>
              <p:cNvSpPr/>
              <p:nvPr/>
            </p:nvSpPr>
            <p:spPr>
              <a:xfrm>
                <a:off x="2725258" y="953740"/>
                <a:ext cx="76997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5" name="Oval 404">
                <a:extLst>
                  <a:ext uri="{FF2B5EF4-FFF2-40B4-BE49-F238E27FC236}">
                    <a16:creationId xmlns:a16="http://schemas.microsoft.com/office/drawing/2014/main" id="{C4243B1F-99AE-5648-2FB9-49BBC2DE7CBC}"/>
                  </a:ext>
                </a:extLst>
              </p:cNvPr>
              <p:cNvSpPr/>
              <p:nvPr/>
            </p:nvSpPr>
            <p:spPr>
              <a:xfrm>
                <a:off x="2997236" y="1023133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6" name="Oval 405">
                <a:extLst>
                  <a:ext uri="{FF2B5EF4-FFF2-40B4-BE49-F238E27FC236}">
                    <a16:creationId xmlns:a16="http://schemas.microsoft.com/office/drawing/2014/main" id="{D43CA5D2-B236-3646-5937-B56EF0712F46}"/>
                  </a:ext>
                </a:extLst>
              </p:cNvPr>
              <p:cNvSpPr/>
              <p:nvPr/>
            </p:nvSpPr>
            <p:spPr>
              <a:xfrm>
                <a:off x="3092224" y="1023133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407" name="Oval 406">
                <a:extLst>
                  <a:ext uri="{FF2B5EF4-FFF2-40B4-BE49-F238E27FC236}">
                    <a16:creationId xmlns:a16="http://schemas.microsoft.com/office/drawing/2014/main" id="{6CE6A3E9-F49D-4B36-03BB-9C83C075741B}"/>
                  </a:ext>
                </a:extLst>
              </p:cNvPr>
              <p:cNvSpPr/>
              <p:nvPr/>
            </p:nvSpPr>
            <p:spPr>
              <a:xfrm>
                <a:off x="3194713" y="1023133"/>
                <a:ext cx="45719" cy="64690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cxnSp>
            <p:nvCxnSpPr>
              <p:cNvPr id="408" name="Straight Connector 407">
                <a:extLst>
                  <a:ext uri="{FF2B5EF4-FFF2-40B4-BE49-F238E27FC236}">
                    <a16:creationId xmlns:a16="http://schemas.microsoft.com/office/drawing/2014/main" id="{2A450469-301E-BC42-1982-AD08C99980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2876" y="1023133"/>
                <a:ext cx="745727" cy="0"/>
              </a:xfrm>
              <a:prstGeom prst="line">
                <a:avLst/>
              </a:prstGeom>
              <a:noFill/>
              <a:ln w="25400" cap="flat">
                <a:solidFill>
                  <a:srgbClr val="FFC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412" name="TextBox 411">
              <a:extLst>
                <a:ext uri="{FF2B5EF4-FFF2-40B4-BE49-F238E27FC236}">
                  <a16:creationId xmlns:a16="http://schemas.microsoft.com/office/drawing/2014/main" id="{16B4769C-F2F7-1F14-29C3-FDB619E2862C}"/>
                </a:ext>
              </a:extLst>
            </p:cNvPr>
            <p:cNvSpPr txBox="1"/>
            <p:nvPr/>
          </p:nvSpPr>
          <p:spPr>
            <a:xfrm>
              <a:off x="3521947" y="2758135"/>
              <a:ext cx="1004331" cy="3077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indent="0" algn="l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rPr>
                <a:t>Power &amp; test signals to top die</a:t>
              </a:r>
            </a:p>
          </p:txBody>
        </p:sp>
      </p:grpSp>
      <p:sp>
        <p:nvSpPr>
          <p:cNvPr id="414" name="TextBox 413">
            <a:extLst>
              <a:ext uri="{FF2B5EF4-FFF2-40B4-BE49-F238E27FC236}">
                <a16:creationId xmlns:a16="http://schemas.microsoft.com/office/drawing/2014/main" id="{F53F6B58-2554-4E4B-9362-7A2785C7255E}"/>
              </a:ext>
            </a:extLst>
          </p:cNvPr>
          <p:cNvSpPr txBox="1"/>
          <p:nvPr/>
        </p:nvSpPr>
        <p:spPr>
          <a:xfrm>
            <a:off x="6531697" y="2731522"/>
            <a:ext cx="52738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Drivers</a:t>
            </a:r>
          </a:p>
        </p:txBody>
      </p:sp>
      <p:cxnSp>
        <p:nvCxnSpPr>
          <p:cNvPr id="415" name="Straight Arrow Connector 414">
            <a:extLst>
              <a:ext uri="{FF2B5EF4-FFF2-40B4-BE49-F238E27FC236}">
                <a16:creationId xmlns:a16="http://schemas.microsoft.com/office/drawing/2014/main" id="{EB586F86-09C0-676A-34DC-91D73AF738AD}"/>
              </a:ext>
            </a:extLst>
          </p:cNvPr>
          <p:cNvCxnSpPr>
            <a:cxnSpLocks/>
          </p:cNvCxnSpPr>
          <p:nvPr/>
        </p:nvCxnSpPr>
        <p:spPr>
          <a:xfrm flipV="1">
            <a:off x="6864415" y="2625454"/>
            <a:ext cx="132900" cy="136855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6" name="TextBox 415">
            <a:extLst>
              <a:ext uri="{FF2B5EF4-FFF2-40B4-BE49-F238E27FC236}">
                <a16:creationId xmlns:a16="http://schemas.microsoft.com/office/drawing/2014/main" id="{ECEE47C7-BBD9-9F04-F08F-346C55DE466B}"/>
              </a:ext>
            </a:extLst>
          </p:cNvPr>
          <p:cNvSpPr txBox="1"/>
          <p:nvPr/>
        </p:nvSpPr>
        <p:spPr>
          <a:xfrm>
            <a:off x="9463635" y="2891052"/>
            <a:ext cx="527388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Drivers</a:t>
            </a:r>
          </a:p>
        </p:txBody>
      </p:sp>
      <p:cxnSp>
        <p:nvCxnSpPr>
          <p:cNvPr id="417" name="Straight Arrow Connector 416">
            <a:extLst>
              <a:ext uri="{FF2B5EF4-FFF2-40B4-BE49-F238E27FC236}">
                <a16:creationId xmlns:a16="http://schemas.microsoft.com/office/drawing/2014/main" id="{B978E09C-0529-7521-E4AA-C45F4A0B8B7F}"/>
              </a:ext>
            </a:extLst>
          </p:cNvPr>
          <p:cNvCxnSpPr>
            <a:cxnSpLocks/>
          </p:cNvCxnSpPr>
          <p:nvPr/>
        </p:nvCxnSpPr>
        <p:spPr>
          <a:xfrm flipV="1">
            <a:off x="9806982" y="2807882"/>
            <a:ext cx="132900" cy="136855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CF28607-EC4C-81AB-61F5-175CD5155339}"/>
              </a:ext>
            </a:extLst>
          </p:cNvPr>
          <p:cNvGrpSpPr/>
          <p:nvPr/>
        </p:nvGrpSpPr>
        <p:grpSpPr>
          <a:xfrm>
            <a:off x="5889875" y="1548434"/>
            <a:ext cx="5807955" cy="1797050"/>
            <a:chOff x="1367534" y="3968750"/>
            <a:chExt cx="5807955" cy="1797050"/>
          </a:xfrm>
          <a:scene3d>
            <a:camera prst="isometricOffAxis2Top">
              <a:rot lat="18075713" lon="3207254" rev="18441450"/>
            </a:camera>
            <a:lightRig rig="threePt" dir="t"/>
          </a:scene3d>
        </p:grpSpPr>
        <p:sp>
          <p:nvSpPr>
            <p:cNvPr id="843" name="Rectangle 842">
              <a:extLst>
                <a:ext uri="{FF2B5EF4-FFF2-40B4-BE49-F238E27FC236}">
                  <a16:creationId xmlns:a16="http://schemas.microsoft.com/office/drawing/2014/main" id="{F6EA5095-D223-9B57-77F5-4AA3944575F3}"/>
                </a:ext>
              </a:extLst>
            </p:cNvPr>
            <p:cNvSpPr/>
            <p:nvPr/>
          </p:nvSpPr>
          <p:spPr>
            <a:xfrm>
              <a:off x="1367534" y="3968750"/>
              <a:ext cx="2536791" cy="1797050"/>
            </a:xfrm>
            <a:prstGeom prst="rect">
              <a:avLst/>
            </a:prstGeom>
            <a:noFill/>
            <a:ln w="571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44" name="Rectangle 843">
              <a:extLst>
                <a:ext uri="{FF2B5EF4-FFF2-40B4-BE49-F238E27FC236}">
                  <a16:creationId xmlns:a16="http://schemas.microsoft.com/office/drawing/2014/main" id="{D7365211-A51B-71FF-9785-48DF09F704C1}"/>
                </a:ext>
              </a:extLst>
            </p:cNvPr>
            <p:cNvSpPr/>
            <p:nvPr/>
          </p:nvSpPr>
          <p:spPr>
            <a:xfrm>
              <a:off x="4638698" y="3968750"/>
              <a:ext cx="2536791" cy="1797050"/>
            </a:xfrm>
            <a:prstGeom prst="rect">
              <a:avLst/>
            </a:prstGeom>
            <a:noFill/>
            <a:ln w="57150" cap="flat">
              <a:solidFill>
                <a:schemeClr val="tx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grpSp>
          <p:nvGrpSpPr>
            <p:cNvPr id="845" name="Group 844">
              <a:extLst>
                <a:ext uri="{FF2B5EF4-FFF2-40B4-BE49-F238E27FC236}">
                  <a16:creationId xmlns:a16="http://schemas.microsoft.com/office/drawing/2014/main" id="{49AA4DC0-2F5F-2DB4-B84F-3B93EB1685BD}"/>
                </a:ext>
              </a:extLst>
            </p:cNvPr>
            <p:cNvGrpSpPr/>
            <p:nvPr/>
          </p:nvGrpSpPr>
          <p:grpSpPr>
            <a:xfrm>
              <a:off x="1476970" y="4028829"/>
              <a:ext cx="5585830" cy="1659676"/>
              <a:chOff x="344435" y="4543824"/>
              <a:chExt cx="4576670" cy="1359832"/>
            </a:xfrm>
          </p:grpSpPr>
          <p:sp>
            <p:nvSpPr>
              <p:cNvPr id="846" name="Rectangle 845">
                <a:extLst>
                  <a:ext uri="{FF2B5EF4-FFF2-40B4-BE49-F238E27FC236}">
                    <a16:creationId xmlns:a16="http://schemas.microsoft.com/office/drawing/2014/main" id="{A4E0FD49-A1EA-55A1-9EB7-042CCF4A1231}"/>
                  </a:ext>
                </a:extLst>
              </p:cNvPr>
              <p:cNvSpPr/>
              <p:nvPr/>
            </p:nvSpPr>
            <p:spPr>
              <a:xfrm>
                <a:off x="2976980" y="4543824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47" name="Rectangle 846">
                <a:extLst>
                  <a:ext uri="{FF2B5EF4-FFF2-40B4-BE49-F238E27FC236}">
                    <a16:creationId xmlns:a16="http://schemas.microsoft.com/office/drawing/2014/main" id="{106E11E8-C713-D8F5-42B4-1D394B34A10B}"/>
                  </a:ext>
                </a:extLst>
              </p:cNvPr>
              <p:cNvSpPr/>
              <p:nvPr/>
            </p:nvSpPr>
            <p:spPr>
              <a:xfrm>
                <a:off x="2410675" y="4543824"/>
                <a:ext cx="451254" cy="1359831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vert270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j-lt"/>
                    <a:ea typeface="Helvetica Neue Medium"/>
                    <a:cs typeface="Arial" panose="020B0604020202020204" pitchFamily="34" charset="0"/>
                    <a:sym typeface="Helvetica Neue Medium"/>
                  </a:rPr>
                  <a:t>MUX</a:t>
                </a:r>
              </a:p>
            </p:txBody>
          </p:sp>
          <p:sp>
            <p:nvSpPr>
              <p:cNvPr id="848" name="Rectangle 847">
                <a:extLst>
                  <a:ext uri="{FF2B5EF4-FFF2-40B4-BE49-F238E27FC236}">
                    <a16:creationId xmlns:a16="http://schemas.microsoft.com/office/drawing/2014/main" id="{3D00A039-37C2-0A6B-6990-E039766AB449}"/>
                  </a:ext>
                </a:extLst>
              </p:cNvPr>
              <p:cNvSpPr/>
              <p:nvPr/>
            </p:nvSpPr>
            <p:spPr>
              <a:xfrm>
                <a:off x="4006568" y="4543824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49" name="Rectangle 848">
                <a:extLst>
                  <a:ext uri="{FF2B5EF4-FFF2-40B4-BE49-F238E27FC236}">
                    <a16:creationId xmlns:a16="http://schemas.microsoft.com/office/drawing/2014/main" id="{1B900E23-E606-F0E5-6E4D-DA67EF31D9B4}"/>
                  </a:ext>
                </a:extLst>
              </p:cNvPr>
              <p:cNvSpPr/>
              <p:nvPr/>
            </p:nvSpPr>
            <p:spPr>
              <a:xfrm>
                <a:off x="2976980" y="5265999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0" name="Rectangle 849">
                <a:extLst>
                  <a:ext uri="{FF2B5EF4-FFF2-40B4-BE49-F238E27FC236}">
                    <a16:creationId xmlns:a16="http://schemas.microsoft.com/office/drawing/2014/main" id="{D6D88DCC-4424-0068-9705-10989E91D076}"/>
                  </a:ext>
                </a:extLst>
              </p:cNvPr>
              <p:cNvSpPr/>
              <p:nvPr/>
            </p:nvSpPr>
            <p:spPr>
              <a:xfrm>
                <a:off x="4005266" y="5265999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1" name="Rectangle 850">
                <a:extLst>
                  <a:ext uri="{FF2B5EF4-FFF2-40B4-BE49-F238E27FC236}">
                    <a16:creationId xmlns:a16="http://schemas.microsoft.com/office/drawing/2014/main" id="{3F7E29FD-EA25-774A-D8A8-6D651E9548F5}"/>
                  </a:ext>
                </a:extLst>
              </p:cNvPr>
              <p:cNvSpPr/>
              <p:nvPr/>
            </p:nvSpPr>
            <p:spPr>
              <a:xfrm>
                <a:off x="344435" y="4543824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2" name="Rectangle 851">
                <a:extLst>
                  <a:ext uri="{FF2B5EF4-FFF2-40B4-BE49-F238E27FC236}">
                    <a16:creationId xmlns:a16="http://schemas.microsoft.com/office/drawing/2014/main" id="{074F6F3C-0CE8-47B8-6C77-EB104D0CBB70}"/>
                  </a:ext>
                </a:extLst>
              </p:cNvPr>
              <p:cNvSpPr/>
              <p:nvPr/>
            </p:nvSpPr>
            <p:spPr>
              <a:xfrm>
                <a:off x="1374023" y="4543824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3" name="Rectangle 852">
                <a:extLst>
                  <a:ext uri="{FF2B5EF4-FFF2-40B4-BE49-F238E27FC236}">
                    <a16:creationId xmlns:a16="http://schemas.microsoft.com/office/drawing/2014/main" id="{2A45F2E2-0AE1-2B72-9E9C-1C15854088CC}"/>
                  </a:ext>
                </a:extLst>
              </p:cNvPr>
              <p:cNvSpPr/>
              <p:nvPr/>
            </p:nvSpPr>
            <p:spPr>
              <a:xfrm>
                <a:off x="344435" y="5265999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sp>
            <p:nvSpPr>
              <p:cNvPr id="854" name="Rectangle 853">
                <a:extLst>
                  <a:ext uri="{FF2B5EF4-FFF2-40B4-BE49-F238E27FC236}">
                    <a16:creationId xmlns:a16="http://schemas.microsoft.com/office/drawing/2014/main" id="{C3A77F7B-5526-E372-9A09-B33E9D0EB2EA}"/>
                  </a:ext>
                </a:extLst>
              </p:cNvPr>
              <p:cNvSpPr/>
              <p:nvPr/>
            </p:nvSpPr>
            <p:spPr>
              <a:xfrm>
                <a:off x="1372721" y="5265999"/>
                <a:ext cx="914537" cy="637657"/>
              </a:xfrm>
              <a:prstGeom prst="rect">
                <a:avLst/>
              </a:pr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</a:t>
                </a:r>
              </a:p>
            </p:txBody>
          </p:sp>
          <p:grpSp>
            <p:nvGrpSpPr>
              <p:cNvPr id="855" name="Group 854">
                <a:extLst>
                  <a:ext uri="{FF2B5EF4-FFF2-40B4-BE49-F238E27FC236}">
                    <a16:creationId xmlns:a16="http://schemas.microsoft.com/office/drawing/2014/main" id="{7C745DA9-050F-9F17-C773-671ED55F5422}"/>
                  </a:ext>
                </a:extLst>
              </p:cNvPr>
              <p:cNvGrpSpPr/>
              <p:nvPr/>
            </p:nvGrpSpPr>
            <p:grpSpPr>
              <a:xfrm>
                <a:off x="2768600" y="4721077"/>
                <a:ext cx="332705" cy="964417"/>
                <a:chOff x="2687062" y="4721077"/>
                <a:chExt cx="414243" cy="964417"/>
              </a:xfrm>
            </p:grpSpPr>
            <p:cxnSp>
              <p:nvCxnSpPr>
                <p:cNvPr id="881" name="Straight Arrow Connector 880">
                  <a:extLst>
                    <a:ext uri="{FF2B5EF4-FFF2-40B4-BE49-F238E27FC236}">
                      <a16:creationId xmlns:a16="http://schemas.microsoft.com/office/drawing/2014/main" id="{D40A8065-D4D6-5AF9-D03E-B147D295E6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721077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2" name="Straight Arrow Connector 881">
                  <a:extLst>
                    <a:ext uri="{FF2B5EF4-FFF2-40B4-BE49-F238E27FC236}">
                      <a16:creationId xmlns:a16="http://schemas.microsoft.com/office/drawing/2014/main" id="{F28D766B-C90A-98B8-9022-A1F9E87A47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858851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3" name="Straight Arrow Connector 882">
                  <a:extLst>
                    <a:ext uri="{FF2B5EF4-FFF2-40B4-BE49-F238E27FC236}">
                      <a16:creationId xmlns:a16="http://schemas.microsoft.com/office/drawing/2014/main" id="{8B07D6AB-486C-B098-62C9-D659CE1D8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996625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4" name="Straight Arrow Connector 883">
                  <a:extLst>
                    <a:ext uri="{FF2B5EF4-FFF2-40B4-BE49-F238E27FC236}">
                      <a16:creationId xmlns:a16="http://schemas.microsoft.com/office/drawing/2014/main" id="{6E650FFD-3239-C2FE-A4C7-DEFBB0CBFC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134399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5" name="Straight Arrow Connector 884">
                  <a:extLst>
                    <a:ext uri="{FF2B5EF4-FFF2-40B4-BE49-F238E27FC236}">
                      <a16:creationId xmlns:a16="http://schemas.microsoft.com/office/drawing/2014/main" id="{F26582E8-E74E-A7FB-316E-26F4518D2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272173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6" name="Straight Arrow Connector 885">
                  <a:extLst>
                    <a:ext uri="{FF2B5EF4-FFF2-40B4-BE49-F238E27FC236}">
                      <a16:creationId xmlns:a16="http://schemas.microsoft.com/office/drawing/2014/main" id="{48E90048-59F8-8FFE-856B-1E8679B267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409947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7" name="Straight Arrow Connector 886">
                  <a:extLst>
                    <a:ext uri="{FF2B5EF4-FFF2-40B4-BE49-F238E27FC236}">
                      <a16:creationId xmlns:a16="http://schemas.microsoft.com/office/drawing/2014/main" id="{986A73D1-8FD0-FD09-FA1F-8DE2DB2507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547721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8" name="Straight Arrow Connector 887">
                  <a:extLst>
                    <a:ext uri="{FF2B5EF4-FFF2-40B4-BE49-F238E27FC236}">
                      <a16:creationId xmlns:a16="http://schemas.microsoft.com/office/drawing/2014/main" id="{2F799371-14EC-16BD-FD51-D1BF1FFAAF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685494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856" name="Rectangle 855">
                <a:extLst>
                  <a:ext uri="{FF2B5EF4-FFF2-40B4-BE49-F238E27FC236}">
                    <a16:creationId xmlns:a16="http://schemas.microsoft.com/office/drawing/2014/main" id="{C9CCEE36-411C-5F91-3F17-C15135C708B8}"/>
                  </a:ext>
                </a:extLst>
              </p:cNvPr>
              <p:cNvSpPr/>
              <p:nvPr/>
            </p:nvSpPr>
            <p:spPr>
              <a:xfrm>
                <a:off x="3909538" y="4582404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7" name="Rectangle 856">
                <a:extLst>
                  <a:ext uri="{FF2B5EF4-FFF2-40B4-BE49-F238E27FC236}">
                    <a16:creationId xmlns:a16="http://schemas.microsoft.com/office/drawing/2014/main" id="{2BC6C655-CC89-0067-E348-8DA6F663BB19}"/>
                  </a:ext>
                </a:extLst>
              </p:cNvPr>
              <p:cNvSpPr/>
              <p:nvPr/>
            </p:nvSpPr>
            <p:spPr>
              <a:xfrm>
                <a:off x="3909538" y="4723118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8" name="Rectangle 857">
                <a:extLst>
                  <a:ext uri="{FF2B5EF4-FFF2-40B4-BE49-F238E27FC236}">
                    <a16:creationId xmlns:a16="http://schemas.microsoft.com/office/drawing/2014/main" id="{53ED234E-527D-57C4-9A54-CBEC400BA2AD}"/>
                  </a:ext>
                </a:extLst>
              </p:cNvPr>
              <p:cNvSpPr/>
              <p:nvPr/>
            </p:nvSpPr>
            <p:spPr>
              <a:xfrm>
                <a:off x="3909538" y="4860892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9" name="Rectangle 858">
                <a:extLst>
                  <a:ext uri="{FF2B5EF4-FFF2-40B4-BE49-F238E27FC236}">
                    <a16:creationId xmlns:a16="http://schemas.microsoft.com/office/drawing/2014/main" id="{7D665548-1917-33E8-27BE-9769776006B3}"/>
                  </a:ext>
                </a:extLst>
              </p:cNvPr>
              <p:cNvSpPr/>
              <p:nvPr/>
            </p:nvSpPr>
            <p:spPr>
              <a:xfrm>
                <a:off x="3909538" y="4998666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0" name="Rectangle 859">
                <a:extLst>
                  <a:ext uri="{FF2B5EF4-FFF2-40B4-BE49-F238E27FC236}">
                    <a16:creationId xmlns:a16="http://schemas.microsoft.com/office/drawing/2014/main" id="{A3ADD607-1FA3-9231-DA5B-7E876D8B1B12}"/>
                  </a:ext>
                </a:extLst>
              </p:cNvPr>
              <p:cNvSpPr/>
              <p:nvPr/>
            </p:nvSpPr>
            <p:spPr>
              <a:xfrm>
                <a:off x="3909538" y="5336998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1" name="Rectangle 860">
                <a:extLst>
                  <a:ext uri="{FF2B5EF4-FFF2-40B4-BE49-F238E27FC236}">
                    <a16:creationId xmlns:a16="http://schemas.microsoft.com/office/drawing/2014/main" id="{04F8879D-1EEB-365B-7CA8-E7DF277200FF}"/>
                  </a:ext>
                </a:extLst>
              </p:cNvPr>
              <p:cNvSpPr/>
              <p:nvPr/>
            </p:nvSpPr>
            <p:spPr>
              <a:xfrm>
                <a:off x="3909538" y="5477712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2" name="Rectangle 861">
                <a:extLst>
                  <a:ext uri="{FF2B5EF4-FFF2-40B4-BE49-F238E27FC236}">
                    <a16:creationId xmlns:a16="http://schemas.microsoft.com/office/drawing/2014/main" id="{5791FF39-D140-C588-FF3A-04A2DFCEA3D6}"/>
                  </a:ext>
                </a:extLst>
              </p:cNvPr>
              <p:cNvSpPr/>
              <p:nvPr/>
            </p:nvSpPr>
            <p:spPr>
              <a:xfrm>
                <a:off x="3909538" y="5615486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3" name="Rectangle 862">
                <a:extLst>
                  <a:ext uri="{FF2B5EF4-FFF2-40B4-BE49-F238E27FC236}">
                    <a16:creationId xmlns:a16="http://schemas.microsoft.com/office/drawing/2014/main" id="{C8EBB881-5906-B5FF-8062-5A16D34B066E}"/>
                  </a:ext>
                </a:extLst>
              </p:cNvPr>
              <p:cNvSpPr/>
              <p:nvPr/>
            </p:nvSpPr>
            <p:spPr>
              <a:xfrm>
                <a:off x="3909538" y="5753260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864" name="Group 863">
                <a:extLst>
                  <a:ext uri="{FF2B5EF4-FFF2-40B4-BE49-F238E27FC236}">
                    <a16:creationId xmlns:a16="http://schemas.microsoft.com/office/drawing/2014/main" id="{F1E639D3-474F-FE3A-2DF1-FB6080810A83}"/>
                  </a:ext>
                </a:extLst>
              </p:cNvPr>
              <p:cNvGrpSpPr/>
              <p:nvPr/>
            </p:nvGrpSpPr>
            <p:grpSpPr>
              <a:xfrm>
                <a:off x="2183531" y="4721077"/>
                <a:ext cx="332705" cy="964417"/>
                <a:chOff x="2687062" y="4721077"/>
                <a:chExt cx="414243" cy="964417"/>
              </a:xfrm>
            </p:grpSpPr>
            <p:cxnSp>
              <p:nvCxnSpPr>
                <p:cNvPr id="873" name="Straight Arrow Connector 872">
                  <a:extLst>
                    <a:ext uri="{FF2B5EF4-FFF2-40B4-BE49-F238E27FC236}">
                      <a16:creationId xmlns:a16="http://schemas.microsoft.com/office/drawing/2014/main" id="{2F0B8926-48B3-210C-F9CA-5ED5868817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721077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4" name="Straight Arrow Connector 873">
                  <a:extLst>
                    <a:ext uri="{FF2B5EF4-FFF2-40B4-BE49-F238E27FC236}">
                      <a16:creationId xmlns:a16="http://schemas.microsoft.com/office/drawing/2014/main" id="{49587BAB-F821-8F58-BBAA-44FB24D40F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858851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5" name="Straight Arrow Connector 874">
                  <a:extLst>
                    <a:ext uri="{FF2B5EF4-FFF2-40B4-BE49-F238E27FC236}">
                      <a16:creationId xmlns:a16="http://schemas.microsoft.com/office/drawing/2014/main" id="{533194F9-B60F-F4D8-D7F2-EFE072743E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4996625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6" name="Straight Arrow Connector 875">
                  <a:extLst>
                    <a:ext uri="{FF2B5EF4-FFF2-40B4-BE49-F238E27FC236}">
                      <a16:creationId xmlns:a16="http://schemas.microsoft.com/office/drawing/2014/main" id="{5DE5C096-E6B6-E3BD-5E98-BCA06008FC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134399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7" name="Straight Arrow Connector 876">
                  <a:extLst>
                    <a:ext uri="{FF2B5EF4-FFF2-40B4-BE49-F238E27FC236}">
                      <a16:creationId xmlns:a16="http://schemas.microsoft.com/office/drawing/2014/main" id="{60B56D6D-50F3-07B4-C72B-EC967D5751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272173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8" name="Straight Arrow Connector 877">
                  <a:extLst>
                    <a:ext uri="{FF2B5EF4-FFF2-40B4-BE49-F238E27FC236}">
                      <a16:creationId xmlns:a16="http://schemas.microsoft.com/office/drawing/2014/main" id="{32103E18-14A9-9240-DF75-AAAD891B9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409947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9" name="Straight Arrow Connector 878">
                  <a:extLst>
                    <a:ext uri="{FF2B5EF4-FFF2-40B4-BE49-F238E27FC236}">
                      <a16:creationId xmlns:a16="http://schemas.microsoft.com/office/drawing/2014/main" id="{C0266D27-6D69-4F0C-B4F5-ABEEB1AA4B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547721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80" name="Straight Arrow Connector 879">
                  <a:extLst>
                    <a:ext uri="{FF2B5EF4-FFF2-40B4-BE49-F238E27FC236}">
                      <a16:creationId xmlns:a16="http://schemas.microsoft.com/office/drawing/2014/main" id="{D84AA239-179C-2182-222E-740BA5AEA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87062" y="5685494"/>
                  <a:ext cx="414243" cy="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  <a:headEnd type="triangle" w="med" len="med"/>
                  <a:tailEnd type="triangle" w="med" len="med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sp>
            <p:nvSpPr>
              <p:cNvPr id="865" name="Rectangle 864">
                <a:extLst>
                  <a:ext uri="{FF2B5EF4-FFF2-40B4-BE49-F238E27FC236}">
                    <a16:creationId xmlns:a16="http://schemas.microsoft.com/office/drawing/2014/main" id="{3A7E2C5C-1F3B-DF00-4485-33F4AC6F5852}"/>
                  </a:ext>
                </a:extLst>
              </p:cNvPr>
              <p:cNvSpPr/>
              <p:nvPr/>
            </p:nvSpPr>
            <p:spPr>
              <a:xfrm>
                <a:off x="1273854" y="4582404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6" name="Rectangle 865">
                <a:extLst>
                  <a:ext uri="{FF2B5EF4-FFF2-40B4-BE49-F238E27FC236}">
                    <a16:creationId xmlns:a16="http://schemas.microsoft.com/office/drawing/2014/main" id="{53B77460-B17D-498A-7770-9104812B83F5}"/>
                  </a:ext>
                </a:extLst>
              </p:cNvPr>
              <p:cNvSpPr/>
              <p:nvPr/>
            </p:nvSpPr>
            <p:spPr>
              <a:xfrm>
                <a:off x="1273854" y="4723118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7" name="Rectangle 866">
                <a:extLst>
                  <a:ext uri="{FF2B5EF4-FFF2-40B4-BE49-F238E27FC236}">
                    <a16:creationId xmlns:a16="http://schemas.microsoft.com/office/drawing/2014/main" id="{31F62BD1-356A-042F-3651-8047AE7C3FCF}"/>
                  </a:ext>
                </a:extLst>
              </p:cNvPr>
              <p:cNvSpPr/>
              <p:nvPr/>
            </p:nvSpPr>
            <p:spPr>
              <a:xfrm>
                <a:off x="1273854" y="4860892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8" name="Rectangle 867">
                <a:extLst>
                  <a:ext uri="{FF2B5EF4-FFF2-40B4-BE49-F238E27FC236}">
                    <a16:creationId xmlns:a16="http://schemas.microsoft.com/office/drawing/2014/main" id="{582109D7-CC89-50FB-41E9-8B27753B63D0}"/>
                  </a:ext>
                </a:extLst>
              </p:cNvPr>
              <p:cNvSpPr/>
              <p:nvPr/>
            </p:nvSpPr>
            <p:spPr>
              <a:xfrm>
                <a:off x="1273854" y="4998666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69" name="Rectangle 868">
                <a:extLst>
                  <a:ext uri="{FF2B5EF4-FFF2-40B4-BE49-F238E27FC236}">
                    <a16:creationId xmlns:a16="http://schemas.microsoft.com/office/drawing/2014/main" id="{0806FA3C-1D4B-5F3E-2F63-B76FB0A692F8}"/>
                  </a:ext>
                </a:extLst>
              </p:cNvPr>
              <p:cNvSpPr/>
              <p:nvPr/>
            </p:nvSpPr>
            <p:spPr>
              <a:xfrm>
                <a:off x="1273854" y="5336998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0" name="Rectangle 869">
                <a:extLst>
                  <a:ext uri="{FF2B5EF4-FFF2-40B4-BE49-F238E27FC236}">
                    <a16:creationId xmlns:a16="http://schemas.microsoft.com/office/drawing/2014/main" id="{E5E4BEFD-A4D4-2262-FA98-F283E21FE3F9}"/>
                  </a:ext>
                </a:extLst>
              </p:cNvPr>
              <p:cNvSpPr/>
              <p:nvPr/>
            </p:nvSpPr>
            <p:spPr>
              <a:xfrm>
                <a:off x="1273854" y="5477712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1" name="Rectangle 870">
                <a:extLst>
                  <a:ext uri="{FF2B5EF4-FFF2-40B4-BE49-F238E27FC236}">
                    <a16:creationId xmlns:a16="http://schemas.microsoft.com/office/drawing/2014/main" id="{58683E19-8DDD-8B77-B3B1-F8539B07182C}"/>
                  </a:ext>
                </a:extLst>
              </p:cNvPr>
              <p:cNvSpPr/>
              <p:nvPr/>
            </p:nvSpPr>
            <p:spPr>
              <a:xfrm>
                <a:off x="1273854" y="5615486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72" name="Rectangle 871">
                <a:extLst>
                  <a:ext uri="{FF2B5EF4-FFF2-40B4-BE49-F238E27FC236}">
                    <a16:creationId xmlns:a16="http://schemas.microsoft.com/office/drawing/2014/main" id="{C0129CEF-AD0E-E2F5-6E98-BB01F25CA60D}"/>
                  </a:ext>
                </a:extLst>
              </p:cNvPr>
              <p:cNvSpPr/>
              <p:nvPr/>
            </p:nvSpPr>
            <p:spPr>
              <a:xfrm>
                <a:off x="1273854" y="5753260"/>
                <a:ext cx="79008" cy="104936"/>
              </a:xfrm>
              <a:prstGeom prst="rect">
                <a:avLst/>
              </a:prstGeom>
              <a:solidFill>
                <a:srgbClr val="7030A0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p:sp>
        <p:nvSpPr>
          <p:cNvPr id="420" name="Freeform: Shape 419">
            <a:extLst>
              <a:ext uri="{FF2B5EF4-FFF2-40B4-BE49-F238E27FC236}">
                <a16:creationId xmlns:a16="http://schemas.microsoft.com/office/drawing/2014/main" id="{C2CA607F-9734-0598-00A6-6EA9478B266D}"/>
              </a:ext>
            </a:extLst>
          </p:cNvPr>
          <p:cNvSpPr/>
          <p:nvPr/>
        </p:nvSpPr>
        <p:spPr>
          <a:xfrm>
            <a:off x="9226250" y="2001693"/>
            <a:ext cx="1196399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1" name="Freeform: Shape 420">
            <a:extLst>
              <a:ext uri="{FF2B5EF4-FFF2-40B4-BE49-F238E27FC236}">
                <a16:creationId xmlns:a16="http://schemas.microsoft.com/office/drawing/2014/main" id="{347136C3-6C3B-A64F-C153-4636DF153A6C}"/>
              </a:ext>
            </a:extLst>
          </p:cNvPr>
          <p:cNvSpPr/>
          <p:nvPr/>
        </p:nvSpPr>
        <p:spPr>
          <a:xfrm>
            <a:off x="9086191" y="2117913"/>
            <a:ext cx="1203321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2" name="Freeform: Shape 421">
            <a:extLst>
              <a:ext uri="{FF2B5EF4-FFF2-40B4-BE49-F238E27FC236}">
                <a16:creationId xmlns:a16="http://schemas.microsoft.com/office/drawing/2014/main" id="{234E8E3C-B3D0-5ABF-5ABA-F9F533EF17BF}"/>
              </a:ext>
            </a:extLst>
          </p:cNvPr>
          <p:cNvSpPr/>
          <p:nvPr/>
        </p:nvSpPr>
        <p:spPr>
          <a:xfrm>
            <a:off x="8879636" y="2267199"/>
            <a:ext cx="1288158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3" name="Freeform: Shape 422">
            <a:extLst>
              <a:ext uri="{FF2B5EF4-FFF2-40B4-BE49-F238E27FC236}">
                <a16:creationId xmlns:a16="http://schemas.microsoft.com/office/drawing/2014/main" id="{D5A1001C-A7AD-2CF5-65B5-7F3299142F18}"/>
              </a:ext>
            </a:extLst>
          </p:cNvPr>
          <p:cNvSpPr/>
          <p:nvPr/>
        </p:nvSpPr>
        <p:spPr>
          <a:xfrm>
            <a:off x="8666953" y="2409145"/>
            <a:ext cx="1351788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4" name="Freeform: Shape 423">
            <a:extLst>
              <a:ext uri="{FF2B5EF4-FFF2-40B4-BE49-F238E27FC236}">
                <a16:creationId xmlns:a16="http://schemas.microsoft.com/office/drawing/2014/main" id="{BAEF0049-FE44-DD3C-B2FB-25672E1A1E59}"/>
              </a:ext>
            </a:extLst>
          </p:cNvPr>
          <p:cNvSpPr/>
          <p:nvPr/>
        </p:nvSpPr>
        <p:spPr>
          <a:xfrm>
            <a:off x="7666292" y="1889190"/>
            <a:ext cx="1362944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5" name="Freeform: Shape 424">
            <a:extLst>
              <a:ext uri="{FF2B5EF4-FFF2-40B4-BE49-F238E27FC236}">
                <a16:creationId xmlns:a16="http://schemas.microsoft.com/office/drawing/2014/main" id="{01810132-5411-3DEB-BA1E-3DFCB0AAEE87}"/>
              </a:ext>
            </a:extLst>
          </p:cNvPr>
          <p:cNvSpPr/>
          <p:nvPr/>
        </p:nvSpPr>
        <p:spPr>
          <a:xfrm>
            <a:off x="7470883" y="2039914"/>
            <a:ext cx="1362944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6" name="Freeform: Shape 425">
            <a:extLst>
              <a:ext uri="{FF2B5EF4-FFF2-40B4-BE49-F238E27FC236}">
                <a16:creationId xmlns:a16="http://schemas.microsoft.com/office/drawing/2014/main" id="{D8BEF93E-87AF-B5EA-C66B-D679E07F54B3}"/>
              </a:ext>
            </a:extLst>
          </p:cNvPr>
          <p:cNvSpPr/>
          <p:nvPr/>
        </p:nvSpPr>
        <p:spPr>
          <a:xfrm>
            <a:off x="7278823" y="2199680"/>
            <a:ext cx="1362944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5B566507-A5D3-E07F-8FD4-F0E9FCB9E11C}"/>
              </a:ext>
            </a:extLst>
          </p:cNvPr>
          <p:cNvSpPr/>
          <p:nvPr/>
        </p:nvSpPr>
        <p:spPr>
          <a:xfrm>
            <a:off x="7118781" y="2338890"/>
            <a:ext cx="1362944" cy="318878"/>
          </a:xfrm>
          <a:custGeom>
            <a:avLst/>
            <a:gdLst>
              <a:gd name="connsiteX0" fmla="*/ 0 w 1200150"/>
              <a:gd name="connsiteY0" fmla="*/ 191418 h 261268"/>
              <a:gd name="connsiteX1" fmla="*/ 552450 w 1200150"/>
              <a:gd name="connsiteY1" fmla="*/ 918 h 261268"/>
              <a:gd name="connsiteX2" fmla="*/ 1200150 w 1200150"/>
              <a:gd name="connsiteY2" fmla="*/ 261268 h 2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261268">
                <a:moveTo>
                  <a:pt x="0" y="191418"/>
                </a:moveTo>
                <a:cubicBezTo>
                  <a:pt x="176212" y="90347"/>
                  <a:pt x="352425" y="-10724"/>
                  <a:pt x="552450" y="918"/>
                </a:cubicBezTo>
                <a:cubicBezTo>
                  <a:pt x="752475" y="12560"/>
                  <a:pt x="976312" y="136914"/>
                  <a:pt x="1200150" y="261268"/>
                </a:cubicBezTo>
              </a:path>
            </a:pathLst>
          </a:custGeom>
          <a:noFill/>
          <a:ln w="12700" cap="flat">
            <a:solidFill>
              <a:srgbClr val="7030A0"/>
            </a:solidFill>
            <a:miter lim="400000"/>
            <a:headEnd type="triangle" w="sm" len="med"/>
            <a:tailEnd type="triangle" w="sm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432" name="Straight Arrow Connector 431">
            <a:extLst>
              <a:ext uri="{FF2B5EF4-FFF2-40B4-BE49-F238E27FC236}">
                <a16:creationId xmlns:a16="http://schemas.microsoft.com/office/drawing/2014/main" id="{E54411AC-3C59-1F07-13EB-806EE6FF7249}"/>
              </a:ext>
            </a:extLst>
          </p:cNvPr>
          <p:cNvCxnSpPr/>
          <p:nvPr/>
        </p:nvCxnSpPr>
        <p:spPr>
          <a:xfrm flipV="1">
            <a:off x="10045707" y="1825239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3" name="Straight Arrow Connector 432">
            <a:extLst>
              <a:ext uri="{FF2B5EF4-FFF2-40B4-BE49-F238E27FC236}">
                <a16:creationId xmlns:a16="http://schemas.microsoft.com/office/drawing/2014/main" id="{2C9649CB-9506-C9B1-6C6C-1C5A20BDB14D}"/>
              </a:ext>
            </a:extLst>
          </p:cNvPr>
          <p:cNvCxnSpPr/>
          <p:nvPr/>
        </p:nvCxnSpPr>
        <p:spPr>
          <a:xfrm flipV="1">
            <a:off x="10205713" y="1685754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4" name="Straight Arrow Connector 433">
            <a:extLst>
              <a:ext uri="{FF2B5EF4-FFF2-40B4-BE49-F238E27FC236}">
                <a16:creationId xmlns:a16="http://schemas.microsoft.com/office/drawing/2014/main" id="{EC2CB371-C2A0-D6F5-0FAC-FD93F3D09B85}"/>
              </a:ext>
            </a:extLst>
          </p:cNvPr>
          <p:cNvCxnSpPr/>
          <p:nvPr/>
        </p:nvCxnSpPr>
        <p:spPr>
          <a:xfrm flipV="1">
            <a:off x="10329037" y="1593240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5" name="Straight Arrow Connector 434">
            <a:extLst>
              <a:ext uri="{FF2B5EF4-FFF2-40B4-BE49-F238E27FC236}">
                <a16:creationId xmlns:a16="http://schemas.microsoft.com/office/drawing/2014/main" id="{B3BA4E4A-787B-A58F-9E05-432261E2A997}"/>
              </a:ext>
            </a:extLst>
          </p:cNvPr>
          <p:cNvCxnSpPr/>
          <p:nvPr/>
        </p:nvCxnSpPr>
        <p:spPr>
          <a:xfrm flipV="1">
            <a:off x="10461497" y="1483711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95" name="TextBox 894">
            <a:extLst>
              <a:ext uri="{FF2B5EF4-FFF2-40B4-BE49-F238E27FC236}">
                <a16:creationId xmlns:a16="http://schemas.microsoft.com/office/drawing/2014/main" id="{C31BD8A2-F648-952C-EED8-175096BCF173}"/>
              </a:ext>
            </a:extLst>
          </p:cNvPr>
          <p:cNvSpPr txBox="1"/>
          <p:nvPr/>
        </p:nvSpPr>
        <p:spPr>
          <a:xfrm>
            <a:off x="11032873" y="6192437"/>
            <a:ext cx="724557" cy="1384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lvl="0" indent="0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0" cap="none" spc="0" normalizeH="0" baseline="0" noProof="0">
                <a:ln>
                  <a:noFill/>
                </a:ln>
                <a:solidFill>
                  <a:srgbClr val="004A86"/>
                </a:solidFill>
                <a:effectLst/>
                <a:uLnTx/>
                <a:uFillTx/>
                <a:latin typeface="Intel Clear"/>
                <a:sym typeface="Helvetica Neue"/>
              </a:rPr>
              <a:t>(*) preliminary</a:t>
            </a:r>
          </a:p>
        </p:txBody>
      </p:sp>
      <p:sp>
        <p:nvSpPr>
          <p:cNvPr id="896" name="Content Placeholder 27">
            <a:extLst>
              <a:ext uri="{FF2B5EF4-FFF2-40B4-BE49-F238E27FC236}">
                <a16:creationId xmlns:a16="http://schemas.microsoft.com/office/drawing/2014/main" id="{539D28F6-634F-8B76-0411-2B57F7846AA5}"/>
              </a:ext>
            </a:extLst>
          </p:cNvPr>
          <p:cNvSpPr txBox="1">
            <a:spLocks/>
          </p:cNvSpPr>
          <p:nvPr/>
        </p:nvSpPr>
        <p:spPr>
          <a:xfrm>
            <a:off x="163158" y="3500354"/>
            <a:ext cx="5505819" cy="2951246"/>
          </a:xfrm>
          <a:prstGeom prst="rect">
            <a:avLst/>
          </a:prstGeom>
        </p:spPr>
        <p:txBody>
          <a:bodyPr/>
          <a:lstStyle>
            <a:lvl1pPr marL="415526" indent="-415526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3878" b="1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900307" indent="-346272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387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38508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•"/>
              <a:defRPr sz="3393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939122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–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493157" indent="-277017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304719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6pPr>
            <a:lvl7pPr marL="360122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7pPr>
            <a:lvl8pPr marL="4155262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8pPr>
            <a:lvl9pPr marL="4709297" indent="-27701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Char char="»"/>
              <a:defRPr sz="2908">
                <a:solidFill>
                  <a:schemeClr val="tx1"/>
                </a:solidFill>
                <a:latin typeface="+mn-lt"/>
              </a:defRPr>
            </a:lvl9pPr>
          </a:lstStyle>
          <a:p>
            <a:pPr marL="231775" indent="-231775" defTabSz="914400">
              <a:spcBef>
                <a:spcPts val="400"/>
              </a:spcBef>
            </a:pPr>
            <a:r>
              <a:rPr lang="en-US" sz="1400" u="sng" kern="0"/>
              <a:t>Electric Pond </a:t>
            </a:r>
            <a:r>
              <a:rPr lang="en-US" sz="1400" u="sng" kern="0" err="1"/>
              <a:t>Testchip</a:t>
            </a:r>
            <a:endParaRPr lang="en-US" sz="1400" u="sng" kern="0"/>
          </a:p>
          <a:p>
            <a:pPr marL="457200" lvl="1" indent="-225425" defTabSz="914400">
              <a:spcBef>
                <a:spcPts val="400"/>
              </a:spcBef>
            </a:pPr>
            <a:r>
              <a:rPr lang="en-US" sz="1400" kern="0"/>
              <a:t>Technology: TSMC N6</a:t>
            </a:r>
          </a:p>
          <a:p>
            <a:pPr marL="457200" lvl="1" indent="-225425" defTabSz="914400">
              <a:spcBef>
                <a:spcPts val="400"/>
              </a:spcBef>
            </a:pPr>
            <a:r>
              <a:rPr lang="en-US" sz="1400" kern="0"/>
              <a:t>Memory density: 2.25 MB/mm</a:t>
            </a:r>
            <a:r>
              <a:rPr lang="en-US" sz="1400" kern="0" baseline="30000"/>
              <a:t>2</a:t>
            </a:r>
          </a:p>
          <a:p>
            <a:pPr marL="457200" lvl="1" indent="-225425" defTabSz="914400">
              <a:spcBef>
                <a:spcPts val="400"/>
              </a:spcBef>
            </a:pPr>
            <a:r>
              <a:rPr lang="en-US" sz="1400" kern="0" err="1"/>
              <a:t>Databus</a:t>
            </a:r>
            <a:r>
              <a:rPr lang="en-US" sz="1400" kern="0"/>
              <a:t> width: 64B cache line</a:t>
            </a:r>
          </a:p>
          <a:p>
            <a:pPr marL="457200" lvl="1" indent="-225425" defTabSz="914400">
              <a:spcBef>
                <a:spcPts val="400"/>
              </a:spcBef>
            </a:pPr>
            <a:r>
              <a:rPr lang="en-US" sz="1400" kern="0"/>
              <a:t>Die-to-die link (data, </a:t>
            </a:r>
            <a:r>
              <a:rPr lang="en-US" sz="1400" kern="0" err="1"/>
              <a:t>cmd</a:t>
            </a:r>
            <a:r>
              <a:rPr lang="en-US" sz="1400" kern="0"/>
              <a:t>, red): 1272 pads @ 1.6GT/s</a:t>
            </a:r>
          </a:p>
          <a:p>
            <a:pPr defTabSz="914400">
              <a:spcBef>
                <a:spcPts val="400"/>
              </a:spcBef>
            </a:pPr>
            <a:endParaRPr lang="en-US" sz="1400" kern="0"/>
          </a:p>
          <a:p>
            <a:pPr marL="231775" indent="-231775" defTabSz="914400">
              <a:spcBef>
                <a:spcPts val="400"/>
              </a:spcBef>
            </a:pPr>
            <a:r>
              <a:rPr lang="en-US" sz="1400" u="sng" kern="0"/>
              <a:t>Package Assembly</a:t>
            </a:r>
          </a:p>
          <a:p>
            <a:pPr marL="457200" lvl="1" indent="-225425" defTabSz="914400">
              <a:spcBef>
                <a:spcPts val="400"/>
              </a:spcBef>
            </a:pPr>
            <a:r>
              <a:rPr lang="en-US" sz="1400" kern="0"/>
              <a:t>Technology: SPIL FO-EB (Fan-Out, Embedded Bridge)</a:t>
            </a:r>
          </a:p>
          <a:p>
            <a:pPr marL="457200" lvl="1" indent="-225425" defTabSz="914400">
              <a:spcBef>
                <a:spcPts val="400"/>
              </a:spcBef>
            </a:pPr>
            <a:r>
              <a:rPr lang="en-US" sz="1400" kern="0"/>
              <a:t>Face-to-Face integration between top die and embedded die</a:t>
            </a:r>
          </a:p>
          <a:p>
            <a:pPr marL="457200" lvl="1" indent="-225425" defTabSz="914400">
              <a:spcBef>
                <a:spcPts val="400"/>
              </a:spcBef>
            </a:pPr>
            <a:r>
              <a:rPr lang="en-US" sz="1400"/>
              <a:t>Micro-bump pitch @ 25µm, 1.78K bumps per mm</a:t>
            </a:r>
            <a:r>
              <a:rPr lang="en-US" sz="1400" baseline="30000"/>
              <a:t>2</a:t>
            </a:r>
            <a:r>
              <a:rPr lang="en-US" sz="1400"/>
              <a:t> in HCP</a:t>
            </a:r>
            <a:endParaRPr lang="en-US" sz="1400" baseline="30000"/>
          </a:p>
          <a:p>
            <a:pPr marL="457200" lvl="1" indent="-225425" defTabSz="914400">
              <a:spcBef>
                <a:spcPts val="400"/>
              </a:spcBef>
            </a:pPr>
            <a:r>
              <a:rPr lang="en-US" sz="1400" kern="0"/>
              <a:t>RDL layer: 1 layer for routing test signals &amp; power</a:t>
            </a:r>
          </a:p>
        </p:txBody>
      </p:sp>
      <p:cxnSp>
        <p:nvCxnSpPr>
          <p:cNvPr id="1080" name="Straight Arrow Connector 1079">
            <a:extLst>
              <a:ext uri="{FF2B5EF4-FFF2-40B4-BE49-F238E27FC236}">
                <a16:creationId xmlns:a16="http://schemas.microsoft.com/office/drawing/2014/main" id="{3D5D80A4-F884-2DAA-E113-52B4FBAA6FB7}"/>
              </a:ext>
            </a:extLst>
          </p:cNvPr>
          <p:cNvCxnSpPr/>
          <p:nvPr/>
        </p:nvCxnSpPr>
        <p:spPr>
          <a:xfrm flipV="1">
            <a:off x="7103794" y="1646145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1" name="Straight Arrow Connector 1080">
            <a:extLst>
              <a:ext uri="{FF2B5EF4-FFF2-40B4-BE49-F238E27FC236}">
                <a16:creationId xmlns:a16="http://schemas.microsoft.com/office/drawing/2014/main" id="{14281EAE-04F8-DEFE-4B48-A84AAAEF9047}"/>
              </a:ext>
            </a:extLst>
          </p:cNvPr>
          <p:cNvCxnSpPr/>
          <p:nvPr/>
        </p:nvCxnSpPr>
        <p:spPr>
          <a:xfrm flipV="1">
            <a:off x="7263800" y="1506660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2" name="Straight Arrow Connector 1081">
            <a:extLst>
              <a:ext uri="{FF2B5EF4-FFF2-40B4-BE49-F238E27FC236}">
                <a16:creationId xmlns:a16="http://schemas.microsoft.com/office/drawing/2014/main" id="{8D0E104D-ECF4-C810-8FD0-168D37D69817}"/>
              </a:ext>
            </a:extLst>
          </p:cNvPr>
          <p:cNvCxnSpPr/>
          <p:nvPr/>
        </p:nvCxnSpPr>
        <p:spPr>
          <a:xfrm flipV="1">
            <a:off x="7387124" y="1414146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83" name="Straight Arrow Connector 1082">
            <a:extLst>
              <a:ext uri="{FF2B5EF4-FFF2-40B4-BE49-F238E27FC236}">
                <a16:creationId xmlns:a16="http://schemas.microsoft.com/office/drawing/2014/main" id="{29D8D99D-A16C-A627-547F-4B25BBDF6F5A}"/>
              </a:ext>
            </a:extLst>
          </p:cNvPr>
          <p:cNvCxnSpPr/>
          <p:nvPr/>
        </p:nvCxnSpPr>
        <p:spPr>
          <a:xfrm flipV="1">
            <a:off x="7519584" y="1304617"/>
            <a:ext cx="0" cy="896109"/>
          </a:xfrm>
          <a:prstGeom prst="straightConnector1">
            <a:avLst/>
          </a:prstGeom>
          <a:noFill/>
          <a:ln w="25400" cap="flat">
            <a:solidFill>
              <a:srgbClr val="7030A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3" name="Rectangle 992">
            <a:extLst>
              <a:ext uri="{FF2B5EF4-FFF2-40B4-BE49-F238E27FC236}">
                <a16:creationId xmlns:a16="http://schemas.microsoft.com/office/drawing/2014/main" id="{B965D657-E965-6BEB-11A0-253BE197EF9B}"/>
              </a:ext>
            </a:extLst>
          </p:cNvPr>
          <p:cNvSpPr/>
          <p:nvPr/>
        </p:nvSpPr>
        <p:spPr>
          <a:xfrm>
            <a:off x="6690567" y="931603"/>
            <a:ext cx="4383410" cy="1230222"/>
          </a:xfrm>
          <a:prstGeom prst="rect">
            <a:avLst/>
          </a:prstGeom>
          <a:solidFill>
            <a:srgbClr val="FFFFFF">
              <a:alpha val="75000"/>
            </a:srgbClr>
          </a:solidFill>
          <a:ln w="12700" cap="flat">
            <a:solidFill>
              <a:schemeClr val="tx1"/>
            </a:solidFill>
            <a:miter lim="400000"/>
          </a:ln>
          <a:effectLst/>
          <a:scene3d>
            <a:camera prst="isometricOffAxis2Top">
              <a:rot lat="18075713" lon="3207254" rev="18441450"/>
            </a:camera>
            <a:lightRig rig="threeP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994" name="Group 993">
            <a:extLst>
              <a:ext uri="{FF2B5EF4-FFF2-40B4-BE49-F238E27FC236}">
                <a16:creationId xmlns:a16="http://schemas.microsoft.com/office/drawing/2014/main" id="{417FDD93-1C88-12E2-C643-1006C7266913}"/>
              </a:ext>
            </a:extLst>
          </p:cNvPr>
          <p:cNvGrpSpPr/>
          <p:nvPr/>
        </p:nvGrpSpPr>
        <p:grpSpPr>
          <a:xfrm>
            <a:off x="6744045" y="991168"/>
            <a:ext cx="4235100" cy="1104518"/>
            <a:chOff x="2154343" y="3004403"/>
            <a:chExt cx="3469969" cy="904968"/>
          </a:xfrm>
          <a:scene3d>
            <a:camera prst="isometricOffAxis2Top">
              <a:rot lat="18075713" lon="3207254" rev="18441450"/>
            </a:camera>
            <a:lightRig rig="threePt" dir="t"/>
          </a:scene3d>
        </p:grpSpPr>
        <p:grpSp>
          <p:nvGrpSpPr>
            <p:cNvPr id="995" name="Group 994">
              <a:extLst>
                <a:ext uri="{FF2B5EF4-FFF2-40B4-BE49-F238E27FC236}">
                  <a16:creationId xmlns:a16="http://schemas.microsoft.com/office/drawing/2014/main" id="{5D084396-73E6-AC63-C225-244CFEE858CA}"/>
                </a:ext>
              </a:extLst>
            </p:cNvPr>
            <p:cNvGrpSpPr/>
            <p:nvPr/>
          </p:nvGrpSpPr>
          <p:grpSpPr>
            <a:xfrm>
              <a:off x="2154343" y="3790471"/>
              <a:ext cx="3338865" cy="118900"/>
              <a:chOff x="6183927" y="2335896"/>
              <a:chExt cx="4211541" cy="152967"/>
            </a:xfrm>
          </p:grpSpPr>
          <p:sp>
            <p:nvSpPr>
              <p:cNvPr id="1064" name="Oval 1063">
                <a:extLst>
                  <a:ext uri="{FF2B5EF4-FFF2-40B4-BE49-F238E27FC236}">
                    <a16:creationId xmlns:a16="http://schemas.microsoft.com/office/drawing/2014/main" id="{9E4BB425-BCB3-CDB6-93B7-6DCCA87BCBEF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5" name="Oval 1064">
                <a:extLst>
                  <a:ext uri="{FF2B5EF4-FFF2-40B4-BE49-F238E27FC236}">
                    <a16:creationId xmlns:a16="http://schemas.microsoft.com/office/drawing/2014/main" id="{5CD9627E-B331-CD05-F7B0-27DFA80ED2A4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6" name="Oval 1065">
                <a:extLst>
                  <a:ext uri="{FF2B5EF4-FFF2-40B4-BE49-F238E27FC236}">
                    <a16:creationId xmlns:a16="http://schemas.microsoft.com/office/drawing/2014/main" id="{E7BE1138-0720-5516-7E21-476CEC430AC2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7" name="Oval 1066">
                <a:extLst>
                  <a:ext uri="{FF2B5EF4-FFF2-40B4-BE49-F238E27FC236}">
                    <a16:creationId xmlns:a16="http://schemas.microsoft.com/office/drawing/2014/main" id="{B0F3A0AB-4629-5DB4-67F0-CBA6C9C0A1F9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8" name="Oval 1067">
                <a:extLst>
                  <a:ext uri="{FF2B5EF4-FFF2-40B4-BE49-F238E27FC236}">
                    <a16:creationId xmlns:a16="http://schemas.microsoft.com/office/drawing/2014/main" id="{1ADEAD8F-424C-09D9-DDA7-584A1987F532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9" name="Oval 1068">
                <a:extLst>
                  <a:ext uri="{FF2B5EF4-FFF2-40B4-BE49-F238E27FC236}">
                    <a16:creationId xmlns:a16="http://schemas.microsoft.com/office/drawing/2014/main" id="{21E6B337-DAE9-D28F-4CEC-F1B88A4CBD33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0" name="Oval 1069">
                <a:extLst>
                  <a:ext uri="{FF2B5EF4-FFF2-40B4-BE49-F238E27FC236}">
                    <a16:creationId xmlns:a16="http://schemas.microsoft.com/office/drawing/2014/main" id="{864A9CCB-4EBC-3DEC-40A4-66760758B72A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1" name="Oval 1070">
                <a:extLst>
                  <a:ext uri="{FF2B5EF4-FFF2-40B4-BE49-F238E27FC236}">
                    <a16:creationId xmlns:a16="http://schemas.microsoft.com/office/drawing/2014/main" id="{3CAE0BB6-828A-A05A-23D4-33C4DCE993FD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2" name="Oval 1071">
                <a:extLst>
                  <a:ext uri="{FF2B5EF4-FFF2-40B4-BE49-F238E27FC236}">
                    <a16:creationId xmlns:a16="http://schemas.microsoft.com/office/drawing/2014/main" id="{7CA534A0-4C0B-932D-620D-FBAF9D931D7B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3" name="Oval 1072">
                <a:extLst>
                  <a:ext uri="{FF2B5EF4-FFF2-40B4-BE49-F238E27FC236}">
                    <a16:creationId xmlns:a16="http://schemas.microsoft.com/office/drawing/2014/main" id="{888AC44A-E43A-D433-E86E-6412A9DF7953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4" name="Oval 1073">
                <a:extLst>
                  <a:ext uri="{FF2B5EF4-FFF2-40B4-BE49-F238E27FC236}">
                    <a16:creationId xmlns:a16="http://schemas.microsoft.com/office/drawing/2014/main" id="{69A9D050-4B84-F20A-A5AA-3CE8FD99878D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5" name="Oval 1074">
                <a:extLst>
                  <a:ext uri="{FF2B5EF4-FFF2-40B4-BE49-F238E27FC236}">
                    <a16:creationId xmlns:a16="http://schemas.microsoft.com/office/drawing/2014/main" id="{2C166A52-7DAF-DE49-6E8B-141FC782E506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6" name="Oval 1075">
                <a:extLst>
                  <a:ext uri="{FF2B5EF4-FFF2-40B4-BE49-F238E27FC236}">
                    <a16:creationId xmlns:a16="http://schemas.microsoft.com/office/drawing/2014/main" id="{F2E87576-0842-D42A-1FD3-02685F0E285F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7" name="Oval 1076">
                <a:extLst>
                  <a:ext uri="{FF2B5EF4-FFF2-40B4-BE49-F238E27FC236}">
                    <a16:creationId xmlns:a16="http://schemas.microsoft.com/office/drawing/2014/main" id="{5A09688A-E8D2-CBC8-8B3A-2A187868BB68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8" name="Oval 1077">
                <a:extLst>
                  <a:ext uri="{FF2B5EF4-FFF2-40B4-BE49-F238E27FC236}">
                    <a16:creationId xmlns:a16="http://schemas.microsoft.com/office/drawing/2014/main" id="{6B679660-B010-4867-AE8C-AF0238BF8094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79" name="Oval 1078">
                <a:extLst>
                  <a:ext uri="{FF2B5EF4-FFF2-40B4-BE49-F238E27FC236}">
                    <a16:creationId xmlns:a16="http://schemas.microsoft.com/office/drawing/2014/main" id="{785FA6D5-4AA6-7081-E06C-D711657430F5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996" name="Group 995">
              <a:extLst>
                <a:ext uri="{FF2B5EF4-FFF2-40B4-BE49-F238E27FC236}">
                  <a16:creationId xmlns:a16="http://schemas.microsoft.com/office/drawing/2014/main" id="{0ED79E77-5C81-A738-C7C8-2CA41B573C31}"/>
                </a:ext>
              </a:extLst>
            </p:cNvPr>
            <p:cNvGrpSpPr/>
            <p:nvPr/>
          </p:nvGrpSpPr>
          <p:grpSpPr>
            <a:xfrm>
              <a:off x="2285447" y="3593954"/>
              <a:ext cx="3338865" cy="118900"/>
              <a:chOff x="6183927" y="2335896"/>
              <a:chExt cx="4211541" cy="152967"/>
            </a:xfrm>
          </p:grpSpPr>
          <p:sp>
            <p:nvSpPr>
              <p:cNvPr id="1048" name="Oval 1047">
                <a:extLst>
                  <a:ext uri="{FF2B5EF4-FFF2-40B4-BE49-F238E27FC236}">
                    <a16:creationId xmlns:a16="http://schemas.microsoft.com/office/drawing/2014/main" id="{1B886D29-15D1-11F8-3510-2EA9644B4A92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9" name="Oval 1048">
                <a:extLst>
                  <a:ext uri="{FF2B5EF4-FFF2-40B4-BE49-F238E27FC236}">
                    <a16:creationId xmlns:a16="http://schemas.microsoft.com/office/drawing/2014/main" id="{A7740EC5-08D8-732A-403F-B3EBF9FB0D30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0" name="Oval 1049">
                <a:extLst>
                  <a:ext uri="{FF2B5EF4-FFF2-40B4-BE49-F238E27FC236}">
                    <a16:creationId xmlns:a16="http://schemas.microsoft.com/office/drawing/2014/main" id="{4C9C44DB-B030-8C32-9E3D-2B9CAD0777CB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1" name="Oval 1050">
                <a:extLst>
                  <a:ext uri="{FF2B5EF4-FFF2-40B4-BE49-F238E27FC236}">
                    <a16:creationId xmlns:a16="http://schemas.microsoft.com/office/drawing/2014/main" id="{E994E450-5A77-A937-CFE2-6D8BA60489A5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2" name="Oval 1051">
                <a:extLst>
                  <a:ext uri="{FF2B5EF4-FFF2-40B4-BE49-F238E27FC236}">
                    <a16:creationId xmlns:a16="http://schemas.microsoft.com/office/drawing/2014/main" id="{2CFBB761-6782-1FF3-8AC8-5136411C812E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3" name="Oval 1052">
                <a:extLst>
                  <a:ext uri="{FF2B5EF4-FFF2-40B4-BE49-F238E27FC236}">
                    <a16:creationId xmlns:a16="http://schemas.microsoft.com/office/drawing/2014/main" id="{0855E72A-3138-13D8-3798-E18795377B0D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4" name="Oval 1053">
                <a:extLst>
                  <a:ext uri="{FF2B5EF4-FFF2-40B4-BE49-F238E27FC236}">
                    <a16:creationId xmlns:a16="http://schemas.microsoft.com/office/drawing/2014/main" id="{CB8D4A4D-9A2F-C17A-DD89-431C310536AD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5" name="Oval 1054">
                <a:extLst>
                  <a:ext uri="{FF2B5EF4-FFF2-40B4-BE49-F238E27FC236}">
                    <a16:creationId xmlns:a16="http://schemas.microsoft.com/office/drawing/2014/main" id="{AE51C89B-BA72-CDA2-A62F-D43CB7AC99FF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6" name="Oval 1055">
                <a:extLst>
                  <a:ext uri="{FF2B5EF4-FFF2-40B4-BE49-F238E27FC236}">
                    <a16:creationId xmlns:a16="http://schemas.microsoft.com/office/drawing/2014/main" id="{DE48DF7B-82EE-40E2-DE6A-91A2E82F26E1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7" name="Oval 1056">
                <a:extLst>
                  <a:ext uri="{FF2B5EF4-FFF2-40B4-BE49-F238E27FC236}">
                    <a16:creationId xmlns:a16="http://schemas.microsoft.com/office/drawing/2014/main" id="{BB0D57E6-6F13-8329-2056-DDE365A4BE82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8" name="Oval 1057">
                <a:extLst>
                  <a:ext uri="{FF2B5EF4-FFF2-40B4-BE49-F238E27FC236}">
                    <a16:creationId xmlns:a16="http://schemas.microsoft.com/office/drawing/2014/main" id="{408944FE-22E7-DFF4-1B4C-9E41A540BEE6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59" name="Oval 1058">
                <a:extLst>
                  <a:ext uri="{FF2B5EF4-FFF2-40B4-BE49-F238E27FC236}">
                    <a16:creationId xmlns:a16="http://schemas.microsoft.com/office/drawing/2014/main" id="{B278F9C0-6399-8CD4-2ABA-944534347807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0DC7B235-CC60-C0B6-F39F-905295EA9018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1" name="Oval 1060">
                <a:extLst>
                  <a:ext uri="{FF2B5EF4-FFF2-40B4-BE49-F238E27FC236}">
                    <a16:creationId xmlns:a16="http://schemas.microsoft.com/office/drawing/2014/main" id="{B87E534F-7475-C2B2-CD01-629244FAF463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2" name="Oval 1061">
                <a:extLst>
                  <a:ext uri="{FF2B5EF4-FFF2-40B4-BE49-F238E27FC236}">
                    <a16:creationId xmlns:a16="http://schemas.microsoft.com/office/drawing/2014/main" id="{C717CEC7-4AEC-95D7-4B28-F65AB5EBE3E6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63" name="Oval 1062">
                <a:extLst>
                  <a:ext uri="{FF2B5EF4-FFF2-40B4-BE49-F238E27FC236}">
                    <a16:creationId xmlns:a16="http://schemas.microsoft.com/office/drawing/2014/main" id="{7443FD49-DE16-1890-D0EF-421CC45604A1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997" name="Group 996">
              <a:extLst>
                <a:ext uri="{FF2B5EF4-FFF2-40B4-BE49-F238E27FC236}">
                  <a16:creationId xmlns:a16="http://schemas.microsoft.com/office/drawing/2014/main" id="{025CFD59-6E09-8D63-45C0-B75B7510DDD5}"/>
                </a:ext>
              </a:extLst>
            </p:cNvPr>
            <p:cNvGrpSpPr/>
            <p:nvPr/>
          </p:nvGrpSpPr>
          <p:grpSpPr>
            <a:xfrm>
              <a:off x="2154343" y="3397437"/>
              <a:ext cx="3338865" cy="118900"/>
              <a:chOff x="6183927" y="2335896"/>
              <a:chExt cx="4211541" cy="152967"/>
            </a:xfrm>
          </p:grpSpPr>
          <p:sp>
            <p:nvSpPr>
              <p:cNvPr id="1032" name="Oval 1031">
                <a:extLst>
                  <a:ext uri="{FF2B5EF4-FFF2-40B4-BE49-F238E27FC236}">
                    <a16:creationId xmlns:a16="http://schemas.microsoft.com/office/drawing/2014/main" id="{1CFCDCFB-AB92-888F-32DB-88C8F7EB85FD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3" name="Oval 1032">
                <a:extLst>
                  <a:ext uri="{FF2B5EF4-FFF2-40B4-BE49-F238E27FC236}">
                    <a16:creationId xmlns:a16="http://schemas.microsoft.com/office/drawing/2014/main" id="{B7AF09C5-D9C2-72EE-F764-6B7D62498E78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4" name="Oval 1033">
                <a:extLst>
                  <a:ext uri="{FF2B5EF4-FFF2-40B4-BE49-F238E27FC236}">
                    <a16:creationId xmlns:a16="http://schemas.microsoft.com/office/drawing/2014/main" id="{D4E7D367-D479-FCB8-5E60-85B00CBDCA1B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5" name="Oval 1034">
                <a:extLst>
                  <a:ext uri="{FF2B5EF4-FFF2-40B4-BE49-F238E27FC236}">
                    <a16:creationId xmlns:a16="http://schemas.microsoft.com/office/drawing/2014/main" id="{F73624B4-D859-85D7-036A-0A67D7FE054A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6" name="Oval 1035">
                <a:extLst>
                  <a:ext uri="{FF2B5EF4-FFF2-40B4-BE49-F238E27FC236}">
                    <a16:creationId xmlns:a16="http://schemas.microsoft.com/office/drawing/2014/main" id="{9D2C1330-A633-EC54-C461-3379C6DF70DB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7" name="Oval 1036">
                <a:extLst>
                  <a:ext uri="{FF2B5EF4-FFF2-40B4-BE49-F238E27FC236}">
                    <a16:creationId xmlns:a16="http://schemas.microsoft.com/office/drawing/2014/main" id="{370E88AE-23A1-1DC0-EAFD-C1C2FF893CE1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8" name="Oval 1037">
                <a:extLst>
                  <a:ext uri="{FF2B5EF4-FFF2-40B4-BE49-F238E27FC236}">
                    <a16:creationId xmlns:a16="http://schemas.microsoft.com/office/drawing/2014/main" id="{EE019974-419C-C4E7-0E2E-2FA578B3C2EA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9" name="Oval 1038">
                <a:extLst>
                  <a:ext uri="{FF2B5EF4-FFF2-40B4-BE49-F238E27FC236}">
                    <a16:creationId xmlns:a16="http://schemas.microsoft.com/office/drawing/2014/main" id="{5BE650DF-79A5-B4F6-0B16-FFD114F017EC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0" name="Oval 1039">
                <a:extLst>
                  <a:ext uri="{FF2B5EF4-FFF2-40B4-BE49-F238E27FC236}">
                    <a16:creationId xmlns:a16="http://schemas.microsoft.com/office/drawing/2014/main" id="{2CE97691-5631-218F-B366-F800621F5C01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1" name="Oval 1040">
                <a:extLst>
                  <a:ext uri="{FF2B5EF4-FFF2-40B4-BE49-F238E27FC236}">
                    <a16:creationId xmlns:a16="http://schemas.microsoft.com/office/drawing/2014/main" id="{9C8E5CB3-6AF6-9586-60FA-F792E34CEEAF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2" name="Oval 1041">
                <a:extLst>
                  <a:ext uri="{FF2B5EF4-FFF2-40B4-BE49-F238E27FC236}">
                    <a16:creationId xmlns:a16="http://schemas.microsoft.com/office/drawing/2014/main" id="{BD6AA496-DE8F-1C76-F521-E801F3EFBF0D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3" name="Oval 1042">
                <a:extLst>
                  <a:ext uri="{FF2B5EF4-FFF2-40B4-BE49-F238E27FC236}">
                    <a16:creationId xmlns:a16="http://schemas.microsoft.com/office/drawing/2014/main" id="{BB9907F5-2297-979C-776A-A9788E1B46D6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4" name="Oval 1043">
                <a:extLst>
                  <a:ext uri="{FF2B5EF4-FFF2-40B4-BE49-F238E27FC236}">
                    <a16:creationId xmlns:a16="http://schemas.microsoft.com/office/drawing/2014/main" id="{7758CD99-A368-BC4C-26D0-7E8E13D177E5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5" name="Oval 1044">
                <a:extLst>
                  <a:ext uri="{FF2B5EF4-FFF2-40B4-BE49-F238E27FC236}">
                    <a16:creationId xmlns:a16="http://schemas.microsoft.com/office/drawing/2014/main" id="{3EA0B181-8B53-DD34-9920-93A1EA435916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6" name="Oval 1045">
                <a:extLst>
                  <a:ext uri="{FF2B5EF4-FFF2-40B4-BE49-F238E27FC236}">
                    <a16:creationId xmlns:a16="http://schemas.microsoft.com/office/drawing/2014/main" id="{31B93602-1EC9-6157-F068-80BBEB1E7446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47" name="Oval 1046">
                <a:extLst>
                  <a:ext uri="{FF2B5EF4-FFF2-40B4-BE49-F238E27FC236}">
                    <a16:creationId xmlns:a16="http://schemas.microsoft.com/office/drawing/2014/main" id="{2A03304A-6E6B-A321-3049-05C74F120F8B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9990E634-2C15-ABC6-6388-F9586E5B9A3F}"/>
                </a:ext>
              </a:extLst>
            </p:cNvPr>
            <p:cNvGrpSpPr/>
            <p:nvPr/>
          </p:nvGrpSpPr>
          <p:grpSpPr>
            <a:xfrm>
              <a:off x="2285447" y="3200920"/>
              <a:ext cx="3338865" cy="118900"/>
              <a:chOff x="6183927" y="2335896"/>
              <a:chExt cx="4211541" cy="152967"/>
            </a:xfrm>
          </p:grpSpPr>
          <p:sp>
            <p:nvSpPr>
              <p:cNvPr id="1016" name="Oval 1015">
                <a:extLst>
                  <a:ext uri="{FF2B5EF4-FFF2-40B4-BE49-F238E27FC236}">
                    <a16:creationId xmlns:a16="http://schemas.microsoft.com/office/drawing/2014/main" id="{FA954F61-CF41-6E00-C6BD-E7695AB7E4A1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7" name="Oval 1016">
                <a:extLst>
                  <a:ext uri="{FF2B5EF4-FFF2-40B4-BE49-F238E27FC236}">
                    <a16:creationId xmlns:a16="http://schemas.microsoft.com/office/drawing/2014/main" id="{7F7EEDC7-B151-6596-1AC6-CB878C539068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8" name="Oval 1017">
                <a:extLst>
                  <a:ext uri="{FF2B5EF4-FFF2-40B4-BE49-F238E27FC236}">
                    <a16:creationId xmlns:a16="http://schemas.microsoft.com/office/drawing/2014/main" id="{5A21A169-E67D-6BDC-C27E-3BFD03808D08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9" name="Oval 1018">
                <a:extLst>
                  <a:ext uri="{FF2B5EF4-FFF2-40B4-BE49-F238E27FC236}">
                    <a16:creationId xmlns:a16="http://schemas.microsoft.com/office/drawing/2014/main" id="{F0F5CB35-EF6F-A19C-BDF9-1EF54577D2E7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0" name="Oval 1019">
                <a:extLst>
                  <a:ext uri="{FF2B5EF4-FFF2-40B4-BE49-F238E27FC236}">
                    <a16:creationId xmlns:a16="http://schemas.microsoft.com/office/drawing/2014/main" id="{C98C0ED9-6F07-991D-957A-EF73C2C75468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1" name="Oval 1020">
                <a:extLst>
                  <a:ext uri="{FF2B5EF4-FFF2-40B4-BE49-F238E27FC236}">
                    <a16:creationId xmlns:a16="http://schemas.microsoft.com/office/drawing/2014/main" id="{C0590343-3A3C-2945-3892-18200B05A327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2" name="Oval 1021">
                <a:extLst>
                  <a:ext uri="{FF2B5EF4-FFF2-40B4-BE49-F238E27FC236}">
                    <a16:creationId xmlns:a16="http://schemas.microsoft.com/office/drawing/2014/main" id="{85A04596-BF41-127E-430A-337D6A13A7FD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3" name="Oval 1022">
                <a:extLst>
                  <a:ext uri="{FF2B5EF4-FFF2-40B4-BE49-F238E27FC236}">
                    <a16:creationId xmlns:a16="http://schemas.microsoft.com/office/drawing/2014/main" id="{F689CB10-20E2-78F4-AC3A-CD78EE00D635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4" name="Oval 1023">
                <a:extLst>
                  <a:ext uri="{FF2B5EF4-FFF2-40B4-BE49-F238E27FC236}">
                    <a16:creationId xmlns:a16="http://schemas.microsoft.com/office/drawing/2014/main" id="{021B4EEF-F39E-8D81-95D6-495683FA474F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5" name="Oval 1024">
                <a:extLst>
                  <a:ext uri="{FF2B5EF4-FFF2-40B4-BE49-F238E27FC236}">
                    <a16:creationId xmlns:a16="http://schemas.microsoft.com/office/drawing/2014/main" id="{D7DD8AC3-FE76-37DD-952E-B7FA64CE8EA4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6" name="Oval 1025">
                <a:extLst>
                  <a:ext uri="{FF2B5EF4-FFF2-40B4-BE49-F238E27FC236}">
                    <a16:creationId xmlns:a16="http://schemas.microsoft.com/office/drawing/2014/main" id="{C16F0AB4-C2F6-B9B9-6E6E-19C24FEA3478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7" name="Oval 1026">
                <a:extLst>
                  <a:ext uri="{FF2B5EF4-FFF2-40B4-BE49-F238E27FC236}">
                    <a16:creationId xmlns:a16="http://schemas.microsoft.com/office/drawing/2014/main" id="{2C3DEF04-0A9A-C671-3F89-2B0000CA499C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8" name="Oval 1027">
                <a:extLst>
                  <a:ext uri="{FF2B5EF4-FFF2-40B4-BE49-F238E27FC236}">
                    <a16:creationId xmlns:a16="http://schemas.microsoft.com/office/drawing/2014/main" id="{CE851703-400E-D463-74E9-1BD51516E35B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29" name="Oval 1028">
                <a:extLst>
                  <a:ext uri="{FF2B5EF4-FFF2-40B4-BE49-F238E27FC236}">
                    <a16:creationId xmlns:a16="http://schemas.microsoft.com/office/drawing/2014/main" id="{84FF1386-65AE-46E4-446C-4B6D8CFB78D3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0" name="Oval 1029">
                <a:extLst>
                  <a:ext uri="{FF2B5EF4-FFF2-40B4-BE49-F238E27FC236}">
                    <a16:creationId xmlns:a16="http://schemas.microsoft.com/office/drawing/2014/main" id="{F0AFEDC6-48D8-FF3E-455D-3A2E90E79807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31" name="Oval 1030">
                <a:extLst>
                  <a:ext uri="{FF2B5EF4-FFF2-40B4-BE49-F238E27FC236}">
                    <a16:creationId xmlns:a16="http://schemas.microsoft.com/office/drawing/2014/main" id="{91AB3680-BD6A-85F7-744C-995798909917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999" name="Group 998">
              <a:extLst>
                <a:ext uri="{FF2B5EF4-FFF2-40B4-BE49-F238E27FC236}">
                  <a16:creationId xmlns:a16="http://schemas.microsoft.com/office/drawing/2014/main" id="{6BD4E0D7-7176-764C-292C-743A8F92C06E}"/>
                </a:ext>
              </a:extLst>
            </p:cNvPr>
            <p:cNvGrpSpPr/>
            <p:nvPr/>
          </p:nvGrpSpPr>
          <p:grpSpPr>
            <a:xfrm>
              <a:off x="2154343" y="3004403"/>
              <a:ext cx="3338865" cy="118900"/>
              <a:chOff x="6183927" y="2335896"/>
              <a:chExt cx="4211541" cy="152967"/>
            </a:xfrm>
          </p:grpSpPr>
          <p:sp>
            <p:nvSpPr>
              <p:cNvPr id="1000" name="Oval 999">
                <a:extLst>
                  <a:ext uri="{FF2B5EF4-FFF2-40B4-BE49-F238E27FC236}">
                    <a16:creationId xmlns:a16="http://schemas.microsoft.com/office/drawing/2014/main" id="{31D48E9E-FE2E-CAA0-C103-D0E91FC190BB}"/>
                  </a:ext>
                </a:extLst>
              </p:cNvPr>
              <p:cNvSpPr/>
              <p:nvPr/>
            </p:nvSpPr>
            <p:spPr>
              <a:xfrm>
                <a:off x="8332543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1" name="Oval 1000">
                <a:extLst>
                  <a:ext uri="{FF2B5EF4-FFF2-40B4-BE49-F238E27FC236}">
                    <a16:creationId xmlns:a16="http://schemas.microsoft.com/office/drawing/2014/main" id="{B1AFA543-6720-CBF6-E846-1FEF32B9143D}"/>
                  </a:ext>
                </a:extLst>
              </p:cNvPr>
              <p:cNvSpPr/>
              <p:nvPr/>
            </p:nvSpPr>
            <p:spPr>
              <a:xfrm>
                <a:off x="8601120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2" name="Oval 1001">
                <a:extLst>
                  <a:ext uri="{FF2B5EF4-FFF2-40B4-BE49-F238E27FC236}">
                    <a16:creationId xmlns:a16="http://schemas.microsoft.com/office/drawing/2014/main" id="{F7DCBE07-FC5E-1E00-62A4-8734D460E1B5}"/>
                  </a:ext>
                </a:extLst>
              </p:cNvPr>
              <p:cNvSpPr/>
              <p:nvPr/>
            </p:nvSpPr>
            <p:spPr>
              <a:xfrm>
                <a:off x="886969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3" name="Oval 1002">
                <a:extLst>
                  <a:ext uri="{FF2B5EF4-FFF2-40B4-BE49-F238E27FC236}">
                    <a16:creationId xmlns:a16="http://schemas.microsoft.com/office/drawing/2014/main" id="{5BC0D04F-B521-EFC3-2C63-2643F176C3BB}"/>
                  </a:ext>
                </a:extLst>
              </p:cNvPr>
              <p:cNvSpPr/>
              <p:nvPr/>
            </p:nvSpPr>
            <p:spPr>
              <a:xfrm>
                <a:off x="913827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4" name="Oval 1003">
                <a:extLst>
                  <a:ext uri="{FF2B5EF4-FFF2-40B4-BE49-F238E27FC236}">
                    <a16:creationId xmlns:a16="http://schemas.microsoft.com/office/drawing/2014/main" id="{A2CD68FB-A715-697E-8029-6193A8D562D9}"/>
                  </a:ext>
                </a:extLst>
              </p:cNvPr>
              <p:cNvSpPr/>
              <p:nvPr/>
            </p:nvSpPr>
            <p:spPr>
              <a:xfrm>
                <a:off x="940685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5" name="Oval 1004">
                <a:extLst>
                  <a:ext uri="{FF2B5EF4-FFF2-40B4-BE49-F238E27FC236}">
                    <a16:creationId xmlns:a16="http://schemas.microsoft.com/office/drawing/2014/main" id="{7663B751-A810-D551-3A1B-8660849AF8E5}"/>
                  </a:ext>
                </a:extLst>
              </p:cNvPr>
              <p:cNvSpPr/>
              <p:nvPr/>
            </p:nvSpPr>
            <p:spPr>
              <a:xfrm>
                <a:off x="967542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6" name="Oval 1005">
                <a:extLst>
                  <a:ext uri="{FF2B5EF4-FFF2-40B4-BE49-F238E27FC236}">
                    <a16:creationId xmlns:a16="http://schemas.microsoft.com/office/drawing/2014/main" id="{C792BEFF-38E4-CDB9-BCD1-52E8D8376B4E}"/>
                  </a:ext>
                </a:extLst>
              </p:cNvPr>
              <p:cNvSpPr/>
              <p:nvPr/>
            </p:nvSpPr>
            <p:spPr>
              <a:xfrm>
                <a:off x="994400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7" name="Oval 1006">
                <a:extLst>
                  <a:ext uri="{FF2B5EF4-FFF2-40B4-BE49-F238E27FC236}">
                    <a16:creationId xmlns:a16="http://schemas.microsoft.com/office/drawing/2014/main" id="{1A4C42BC-F75A-49B4-3BD9-4F49633F0129}"/>
                  </a:ext>
                </a:extLst>
              </p:cNvPr>
              <p:cNvSpPr/>
              <p:nvPr/>
            </p:nvSpPr>
            <p:spPr>
              <a:xfrm>
                <a:off x="1021258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8" name="Oval 1007">
                <a:extLst>
                  <a:ext uri="{FF2B5EF4-FFF2-40B4-BE49-F238E27FC236}">
                    <a16:creationId xmlns:a16="http://schemas.microsoft.com/office/drawing/2014/main" id="{9C220BD6-E00D-8341-9F6A-2B321889087C}"/>
                  </a:ext>
                </a:extLst>
              </p:cNvPr>
              <p:cNvSpPr/>
              <p:nvPr/>
            </p:nvSpPr>
            <p:spPr>
              <a:xfrm>
                <a:off x="6183927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09" name="Oval 1008">
                <a:extLst>
                  <a:ext uri="{FF2B5EF4-FFF2-40B4-BE49-F238E27FC236}">
                    <a16:creationId xmlns:a16="http://schemas.microsoft.com/office/drawing/2014/main" id="{D1D7D97B-97E8-8905-C802-DBE359C61B82}"/>
                  </a:ext>
                </a:extLst>
              </p:cNvPr>
              <p:cNvSpPr/>
              <p:nvPr/>
            </p:nvSpPr>
            <p:spPr>
              <a:xfrm>
                <a:off x="6452504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0" name="Oval 1009">
                <a:extLst>
                  <a:ext uri="{FF2B5EF4-FFF2-40B4-BE49-F238E27FC236}">
                    <a16:creationId xmlns:a16="http://schemas.microsoft.com/office/drawing/2014/main" id="{5E258B28-C1FA-A8F1-E577-76ECC4F6354E}"/>
                  </a:ext>
                </a:extLst>
              </p:cNvPr>
              <p:cNvSpPr/>
              <p:nvPr/>
            </p:nvSpPr>
            <p:spPr>
              <a:xfrm>
                <a:off x="6721081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1" name="Oval 1010">
                <a:extLst>
                  <a:ext uri="{FF2B5EF4-FFF2-40B4-BE49-F238E27FC236}">
                    <a16:creationId xmlns:a16="http://schemas.microsoft.com/office/drawing/2014/main" id="{EF6CD074-915B-4C19-8A19-A0174615655C}"/>
                  </a:ext>
                </a:extLst>
              </p:cNvPr>
              <p:cNvSpPr/>
              <p:nvPr/>
            </p:nvSpPr>
            <p:spPr>
              <a:xfrm>
                <a:off x="6989658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2" name="Oval 1011">
                <a:extLst>
                  <a:ext uri="{FF2B5EF4-FFF2-40B4-BE49-F238E27FC236}">
                    <a16:creationId xmlns:a16="http://schemas.microsoft.com/office/drawing/2014/main" id="{2CB65DA4-0AA3-AFEA-CE9A-5B413F63DF57}"/>
                  </a:ext>
                </a:extLst>
              </p:cNvPr>
              <p:cNvSpPr/>
              <p:nvPr/>
            </p:nvSpPr>
            <p:spPr>
              <a:xfrm>
                <a:off x="7258235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3" name="Oval 1012">
                <a:extLst>
                  <a:ext uri="{FF2B5EF4-FFF2-40B4-BE49-F238E27FC236}">
                    <a16:creationId xmlns:a16="http://schemas.microsoft.com/office/drawing/2014/main" id="{38A4F482-765F-A59B-AD71-317A2EFDAA0B}"/>
                  </a:ext>
                </a:extLst>
              </p:cNvPr>
              <p:cNvSpPr/>
              <p:nvPr/>
            </p:nvSpPr>
            <p:spPr>
              <a:xfrm>
                <a:off x="7526812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4" name="Oval 1013">
                <a:extLst>
                  <a:ext uri="{FF2B5EF4-FFF2-40B4-BE49-F238E27FC236}">
                    <a16:creationId xmlns:a16="http://schemas.microsoft.com/office/drawing/2014/main" id="{0FACC7C0-04FD-9DF0-836C-31CA7D72F746}"/>
                  </a:ext>
                </a:extLst>
              </p:cNvPr>
              <p:cNvSpPr/>
              <p:nvPr/>
            </p:nvSpPr>
            <p:spPr>
              <a:xfrm>
                <a:off x="7795389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1015" name="Oval 1014">
                <a:extLst>
                  <a:ext uri="{FF2B5EF4-FFF2-40B4-BE49-F238E27FC236}">
                    <a16:creationId xmlns:a16="http://schemas.microsoft.com/office/drawing/2014/main" id="{072FD7FB-77C3-E15D-57AE-26855770AF64}"/>
                  </a:ext>
                </a:extLst>
              </p:cNvPr>
              <p:cNvSpPr/>
              <p:nvPr/>
            </p:nvSpPr>
            <p:spPr>
              <a:xfrm>
                <a:off x="8063966" y="2335896"/>
                <a:ext cx="182880" cy="152967"/>
              </a:xfrm>
              <a:prstGeom prst="ellipse">
                <a:avLst/>
              </a:prstGeom>
              <a:solidFill>
                <a:srgbClr val="FFC000"/>
              </a:solidFill>
              <a:ln w="12700" cap="flat">
                <a:solidFill>
                  <a:schemeClr val="tx1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116">
                <a:extLst>
                  <a:ext uri="{FF2B5EF4-FFF2-40B4-BE49-F238E27FC236}">
                    <a16:creationId xmlns:a16="http://schemas.microsoft.com/office/drawing/2014/main" id="{56D3CE8D-14D0-AC90-15F6-C9BBFA1378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8977" y="3121395"/>
              <a:ext cx="6365901" cy="3330612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05568">
                      <a:extLst>
                        <a:ext uri="{9D8B030D-6E8A-4147-A177-3AD203B41FA5}">
                          <a16:colId xmlns:a16="http://schemas.microsoft.com/office/drawing/2014/main" val="274522270"/>
                        </a:ext>
                      </a:extLst>
                    </a:gridCol>
                    <a:gridCol w="1270004">
                      <a:extLst>
                        <a:ext uri="{9D8B030D-6E8A-4147-A177-3AD203B41FA5}">
                          <a16:colId xmlns:a16="http://schemas.microsoft.com/office/drawing/2014/main" val="3958979838"/>
                        </a:ext>
                      </a:extLst>
                    </a:gridCol>
                    <a:gridCol w="1401009">
                      <a:extLst>
                        <a:ext uri="{9D8B030D-6E8A-4147-A177-3AD203B41FA5}">
                          <a16:colId xmlns:a16="http://schemas.microsoft.com/office/drawing/2014/main" val="1144232277"/>
                        </a:ext>
                      </a:extLst>
                    </a:gridCol>
                    <a:gridCol w="2089320">
                      <a:extLst>
                        <a:ext uri="{9D8B030D-6E8A-4147-A177-3AD203B41FA5}">
                          <a16:colId xmlns:a16="http://schemas.microsoft.com/office/drawing/2014/main" val="2488260977"/>
                        </a:ext>
                      </a:extLst>
                    </a:gridCol>
                  </a:tblGrid>
                  <a:tr h="271459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/>
                            <a:t>Test Chip KPI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/>
                            <a:t>Test Chip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/>
                            <a:t>32x Scaling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908201"/>
                      </a:ext>
                    </a:extLst>
                  </a:tr>
                  <a:tr h="441122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Memory capacity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2MB</a:t>
                          </a:r>
                        </a:p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(1 channel x 2MB)</a:t>
                          </a:r>
                          <a:endParaRPr lang="en-US" sz="1000" b="0" baseline="3000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64MB</a:t>
                          </a:r>
                        </a:p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(8 channels x 8MB)</a:t>
                          </a:r>
                          <a:endParaRPr lang="en-US" sz="1000" b="0" baseline="3000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32x increase:</a:t>
                          </a:r>
                        </a:p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8x independent channels</a:t>
                          </a:r>
                        </a:p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4x more memory per channel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0252812"/>
                      </a:ext>
                    </a:extLst>
                  </a:tr>
                  <a:tr h="27145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Channel capacity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2MB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8MB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000" b="0" baseline="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0136016"/>
                      </a:ext>
                    </a:extLst>
                  </a:tr>
                  <a:tr h="271459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Memory density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2.25 MB/mm</a:t>
                          </a:r>
                          <a:r>
                            <a:rPr lang="en-US" sz="1000" b="0" baseline="3000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2.25 MB/mm</a:t>
                          </a:r>
                          <a:r>
                            <a:rPr lang="en-US" sz="1000" b="0" baseline="3000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endParaRPr lang="en-US" sz="1000" b="0" baseline="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7694360"/>
                      </a:ext>
                    </a:extLst>
                  </a:tr>
                  <a:tr h="271459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IO drivers (die-to-die)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1,272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10,176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IO drivers scaling w/ # channels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4928694"/>
                      </a:ext>
                    </a:extLst>
                  </a:tr>
                  <a:tr h="441122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RD Bandwidth</a:t>
                          </a:r>
                        </a:p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WR Bandwidth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102 GB/s</a:t>
                          </a:r>
                        </a:p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102 GB/s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816 GB/s</a:t>
                          </a:r>
                        </a:p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816 GB/s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marL="0" marR="0" lvl="0" indent="0" algn="l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Scaling with # of </a:t>
                          </a:r>
                          <a:r>
                            <a:rPr lang="en-US" sz="1000" b="0" i="1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channels</a:t>
                          </a:r>
                          <a:endParaRPr lang="en-US" sz="1000" b="0" baseline="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4090126"/>
                      </a:ext>
                    </a:extLst>
                  </a:tr>
                  <a:tr h="441122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RD Latency</a:t>
                          </a:r>
                        </a:p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WR Latency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4.375 ns</a:t>
                          </a:r>
                        </a:p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2.5 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4.375 ns</a:t>
                          </a:r>
                        </a:p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2.5 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Datapath propagation delay remains 1 clk up to ~8MB channel capacity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3869684"/>
                      </a:ext>
                    </a:extLst>
                  </a:tr>
                  <a:tr h="441122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RD energy per bit*</a:t>
                          </a:r>
                        </a:p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WR energy per bit*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0.22 </a:t>
                          </a:r>
                          <a:r>
                            <a:rPr lang="en-US" sz="1000" b="0" err="1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pJ</a:t>
                          </a: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/bit</a:t>
                          </a:r>
                        </a:p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0.20 </a:t>
                          </a:r>
                          <a:r>
                            <a:rPr lang="en-US" sz="1000" b="0" err="1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pJ</a:t>
                          </a: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/bit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0.30 </a:t>
                          </a:r>
                          <a:r>
                            <a:rPr lang="en-US" sz="1000" b="0" err="1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pJ</a:t>
                          </a: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/bit</a:t>
                          </a:r>
                        </a:p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0.28 </a:t>
                          </a:r>
                          <a:r>
                            <a:rPr lang="en-US" sz="1000" b="0" err="1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pJ</a:t>
                          </a: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/bit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marL="0" marR="0" lvl="0" indent="0" algn="l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Datapath energy scaling with </a:t>
                          </a:r>
                          <a:r>
                            <a:rPr lang="en-US" sz="1000" b="0" i="1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channel capacity</a:t>
                          </a:r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:</a:t>
                          </a:r>
                        </a:p>
                        <a:p>
                          <a:pPr marL="0" marR="0" lvl="0" indent="0" algn="l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0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Intel Clear" panose="020B0604020203020204" pitchFamily="34" charset="0"/>
                                </a:rPr>
                                <m:t>≈</m:t>
                              </m:r>
                              <m:r>
                                <a:rPr lang="en-US" sz="1000" b="0" i="0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l Clear" panose="020B0604020203020204" pitchFamily="34" charset="0"/>
                                  <a:cs typeface="Intel Clear" panose="020B0604020203020204" pitchFamily="34" charset="0"/>
                                </a:rPr>
                                <m:t>0.14+0.08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0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l Clear" panose="020B0604020203020204" pitchFamily="34" charset="0"/>
                                      <a:cs typeface="Intel Clear" panose="020B0604020203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Intel Clear" panose="020B0604020203020204" pitchFamily="34" charset="0"/>
                                          <a:cs typeface="Intel Clear" panose="020B0604020203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Intel Clear" panose="020B0604020203020204" pitchFamily="34" charset="0"/>
                                          <a:cs typeface="Intel Clear" panose="020B0604020203020204" pitchFamily="34" charset="0"/>
                                        </a:rPr>
                                        <m:t>𝐶h𝑎𝑛𝑛𝑒𝑙</m:t>
                                      </m:r>
                                    </m:num>
                                    <m:den>
                                      <m:r>
                                        <a:rPr lang="en-US" sz="1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Intel Clear" panose="020B0604020203020204" pitchFamily="34" charset="0"/>
                                          <a:cs typeface="Intel Clear" panose="020B0604020203020204" pitchFamily="34" charset="0"/>
                                        </a:rPr>
                                        <m:t>2 </m:t>
                                      </m:r>
                                      <m:r>
                                        <a:rPr lang="en-US" sz="1000" b="0" i="1" baseline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Intel Clear" panose="020B0604020203020204" pitchFamily="34" charset="0"/>
                                          <a:cs typeface="Intel Clear" panose="020B0604020203020204" pitchFamily="34" charset="0"/>
                                        </a:rPr>
                                        <m:t>𝑀𝐵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 [</a:t>
                          </a:r>
                          <a:r>
                            <a:rPr lang="en-US" sz="1000" b="0" baseline="0" err="1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pJ</a:t>
                          </a:r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/bit]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388394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116">
                <a:extLst>
                  <a:ext uri="{FF2B5EF4-FFF2-40B4-BE49-F238E27FC236}">
                    <a16:creationId xmlns:a16="http://schemas.microsoft.com/office/drawing/2014/main" id="{56D3CE8D-14D0-AC90-15F6-C9BBFA13789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68977" y="3121395"/>
              <a:ext cx="6365901" cy="322309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605568">
                      <a:extLst>
                        <a:ext uri="{9D8B030D-6E8A-4147-A177-3AD203B41FA5}">
                          <a16:colId xmlns:a16="http://schemas.microsoft.com/office/drawing/2014/main" val="274522270"/>
                        </a:ext>
                      </a:extLst>
                    </a:gridCol>
                    <a:gridCol w="1270004">
                      <a:extLst>
                        <a:ext uri="{9D8B030D-6E8A-4147-A177-3AD203B41FA5}">
                          <a16:colId xmlns:a16="http://schemas.microsoft.com/office/drawing/2014/main" val="3958979838"/>
                        </a:ext>
                      </a:extLst>
                    </a:gridCol>
                    <a:gridCol w="1401009">
                      <a:extLst>
                        <a:ext uri="{9D8B030D-6E8A-4147-A177-3AD203B41FA5}">
                          <a16:colId xmlns:a16="http://schemas.microsoft.com/office/drawing/2014/main" val="1144232277"/>
                        </a:ext>
                      </a:extLst>
                    </a:gridCol>
                    <a:gridCol w="2089320">
                      <a:extLst>
                        <a:ext uri="{9D8B030D-6E8A-4147-A177-3AD203B41FA5}">
                          <a16:colId xmlns:a16="http://schemas.microsoft.com/office/drawing/2014/main" val="2488260977"/>
                        </a:ext>
                      </a:extLst>
                    </a:gridCol>
                  </a:tblGrid>
                  <a:tr h="271459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/>
                            <a:t>Test Chip KPI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/>
                            <a:t>Test Chip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/>
                            <a:t>32x Scaling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b="1" kern="1200">
                              <a:solidFill>
                                <a:schemeClr val="lt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/>
                            <a:t>Notes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908201"/>
                      </a:ext>
                    </a:extLst>
                  </a:tr>
                  <a:tr h="548640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Memory capacity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2MB</a:t>
                          </a:r>
                        </a:p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(1 channel x 2MB)</a:t>
                          </a:r>
                          <a:endParaRPr lang="en-US" sz="1000" b="0" baseline="3000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64MB</a:t>
                          </a:r>
                        </a:p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(8 channels x 8MB)</a:t>
                          </a:r>
                          <a:endParaRPr lang="en-US" sz="1000" b="0" baseline="3000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32x increase:</a:t>
                          </a:r>
                        </a:p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8x independent channels</a:t>
                          </a:r>
                        </a:p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4x more memory per channel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20252812"/>
                      </a:ext>
                    </a:extLst>
                  </a:tr>
                  <a:tr h="27145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Channel capacity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2MB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8MB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sz="1000" b="0" baseline="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10136016"/>
                      </a:ext>
                    </a:extLst>
                  </a:tr>
                  <a:tr h="271459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Memory density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2.25 MB/mm</a:t>
                          </a:r>
                          <a:r>
                            <a:rPr lang="en-US" sz="1000" b="0" baseline="3000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2.25 MB/mm</a:t>
                          </a:r>
                          <a:r>
                            <a:rPr lang="en-US" sz="1000" b="0" baseline="3000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endParaRPr lang="en-US" sz="1000" b="0" baseline="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47694360"/>
                      </a:ext>
                    </a:extLst>
                  </a:tr>
                  <a:tr h="271459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IO drivers (die-to-die)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1,272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10,176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IO drivers scaling w/ # channels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4928694"/>
                      </a:ext>
                    </a:extLst>
                  </a:tr>
                  <a:tr h="441122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RD Bandwidth</a:t>
                          </a:r>
                        </a:p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WR Bandwidth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102 GB/s</a:t>
                          </a:r>
                        </a:p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102 GB/s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816 GB/s</a:t>
                          </a:r>
                        </a:p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816 GB/s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marL="0" marR="0" lvl="0" indent="0" algn="l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Scaling with # of </a:t>
                          </a:r>
                          <a:r>
                            <a:rPr lang="en-US" sz="1000" b="0" i="1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channels</a:t>
                          </a:r>
                          <a:endParaRPr lang="en-US" sz="1000" b="0" baseline="0">
                            <a:solidFill>
                              <a:schemeClr val="tx1"/>
                            </a:solidFill>
                            <a:latin typeface="Intel Clear" panose="020B0604020203020204" pitchFamily="34" charset="0"/>
                            <a:ea typeface="Intel Clear" panose="020B0604020203020204" pitchFamily="34" charset="0"/>
                            <a:cs typeface="Intel Clear" panose="020B0604020203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4090126"/>
                      </a:ext>
                    </a:extLst>
                  </a:tr>
                  <a:tr h="441122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RD Latency</a:t>
                          </a:r>
                        </a:p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WR Latency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4.375 ns</a:t>
                          </a:r>
                        </a:p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2.5 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4.375 ns</a:t>
                          </a:r>
                        </a:p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2.5 ns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 b="0" baseline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Datapath propagation delay remains 1 clk up to ~8MB channel capacity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83869684"/>
                      </a:ext>
                    </a:extLst>
                  </a:tr>
                  <a:tr h="706374"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RD energy per bit*</a:t>
                          </a:r>
                        </a:p>
                        <a:p>
                          <a:pPr algn="l"/>
                          <a:r>
                            <a:rPr lang="en-US" sz="1000"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WR energy per bit*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0.22 </a:t>
                          </a:r>
                          <a:r>
                            <a:rPr lang="en-US" sz="1000" b="0" err="1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pJ</a:t>
                          </a: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/bit</a:t>
                          </a:r>
                        </a:p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0.20 </a:t>
                          </a:r>
                          <a:r>
                            <a:rPr lang="en-US" sz="1000" b="0" err="1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pJ</a:t>
                          </a: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/bit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>
                          <a:lvl1pPr marL="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1pPr>
                          <a:lvl2pPr marL="55403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2pPr>
                          <a:lvl3pPr marL="110807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3pPr>
                          <a:lvl4pPr marL="166210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4pPr>
                          <a:lvl5pPr marL="221614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5pPr>
                          <a:lvl6pPr marL="277017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6pPr>
                          <a:lvl7pPr marL="332421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7pPr>
                          <a:lvl8pPr marL="3878245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8pPr>
                          <a:lvl9pPr marL="4432280" algn="l" defTabSz="1108070" rtl="0" eaLnBrk="1" latinLnBrk="0" hangingPunct="1">
                            <a:defRPr sz="2181" kern="1200">
                              <a:solidFill>
                                <a:schemeClr val="dk1"/>
                              </a:solidFill>
                              <a:latin typeface="Intel Clear"/>
                              <a:ea typeface="Helvetica Neue"/>
                              <a:cs typeface="Helvetica Neue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0.30 </a:t>
                          </a:r>
                          <a:r>
                            <a:rPr lang="en-US" sz="1000" b="0" err="1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pJ</a:t>
                          </a: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/bit</a:t>
                          </a:r>
                        </a:p>
                        <a:p>
                          <a:pPr marL="0" marR="0" lvl="0" indent="0" algn="ctr" defTabSz="6096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0.28 </a:t>
                          </a:r>
                          <a:r>
                            <a:rPr lang="en-US" sz="1000" b="0" err="1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pJ</a:t>
                          </a:r>
                          <a:r>
                            <a:rPr lang="en-US" sz="1000" b="0">
                              <a:solidFill>
                                <a:schemeClr val="tx1"/>
                              </a:solidFill>
                              <a:latin typeface="Intel Clear" panose="020B0604020203020204" pitchFamily="34" charset="0"/>
                              <a:ea typeface="Intel Clear" panose="020B0604020203020204" pitchFamily="34" charset="0"/>
                              <a:cs typeface="Intel Clear" panose="020B0604020203020204" pitchFamily="34" charset="0"/>
                            </a:rPr>
                            <a:t>/bit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5248" t="-357759" r="-1166" b="-17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83943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Action Button: Forward or Next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2827CADF-456A-A5E2-A32F-93A744723DA5}"/>
              </a:ext>
            </a:extLst>
          </p:cNvPr>
          <p:cNvSpPr/>
          <p:nvPr/>
        </p:nvSpPr>
        <p:spPr>
          <a:xfrm>
            <a:off x="11222795" y="201478"/>
            <a:ext cx="460980" cy="4804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D58E7-FB87-9D28-F428-737CABB7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416" y="609601"/>
            <a:ext cx="9313984" cy="5334326"/>
          </a:xfrm>
        </p:spPr>
        <p:txBody>
          <a:bodyPr/>
          <a:lstStyle/>
          <a:p>
            <a:pPr algn="just"/>
            <a:r>
              <a:rPr lang="en-US" sz="1600"/>
              <a:t>Base Line and </a:t>
            </a:r>
            <a:r>
              <a:rPr lang="en-US" sz="1600">
                <a:highlight>
                  <a:srgbClr val="FFFF00"/>
                </a:highlight>
              </a:rPr>
              <a:t>experiment explored</a:t>
            </a:r>
          </a:p>
          <a:p>
            <a:pPr marL="0" indent="0" algn="just">
              <a:buNone/>
            </a:pPr>
            <a:endParaRPr lang="en-US" sz="1600">
              <a:highlight>
                <a:srgbClr val="FFFF00"/>
              </a:highlight>
            </a:endParaRPr>
          </a:p>
          <a:p>
            <a:pPr marL="0" indent="0" algn="just">
              <a:buNone/>
            </a:pPr>
            <a:endParaRPr lang="en-US" sz="1600">
              <a:highlight>
                <a:srgbClr val="FFFF00"/>
              </a:highlight>
            </a:endParaRPr>
          </a:p>
          <a:p>
            <a:pPr algn="just"/>
            <a:endParaRPr lang="en-US" sz="1600"/>
          </a:p>
          <a:p>
            <a:pPr algn="just"/>
            <a:endParaRPr lang="en-US" sz="1600"/>
          </a:p>
          <a:p>
            <a:pPr marL="0" indent="0" algn="just">
              <a:buNone/>
            </a:pPr>
            <a:endParaRPr lang="en-US" sz="1600"/>
          </a:p>
          <a:p>
            <a:pPr algn="just"/>
            <a:r>
              <a:rPr lang="en-US" sz="1600"/>
              <a:t>Base Line ∆T: </a:t>
            </a:r>
            <a:r>
              <a:rPr lang="en-US" sz="1600" err="1"/>
              <a:t>Emb</a:t>
            </a:r>
            <a:r>
              <a:rPr lang="en-US" sz="1600"/>
              <a:t>. SRAM is &lt;3˚C higher than Top Die at Full BW</a:t>
            </a:r>
          </a:p>
          <a:p>
            <a:r>
              <a:rPr lang="en-US" sz="1600"/>
              <a:t>25µm pitch µBump process change</a:t>
            </a:r>
          </a:p>
          <a:p>
            <a:pPr lvl="1"/>
            <a:r>
              <a:rPr lang="en-US" sz="1600" err="1"/>
              <a:t>Upto</a:t>
            </a:r>
            <a:r>
              <a:rPr lang="en-US" sz="1600"/>
              <a:t> 40% ∆T reduction with </a:t>
            </a:r>
            <a:br>
              <a:rPr lang="en-US" sz="1600"/>
            </a:br>
            <a:r>
              <a:rPr lang="en-US" sz="1600"/>
              <a:t>thickness, CD and Underfill material change</a:t>
            </a:r>
          </a:p>
          <a:p>
            <a:r>
              <a:rPr lang="en-US" sz="1600"/>
              <a:t>Layout effects:</a:t>
            </a:r>
          </a:p>
          <a:p>
            <a:pPr lvl="1"/>
            <a:r>
              <a:rPr lang="en-US" sz="1600" err="1"/>
              <a:t>Upto</a:t>
            </a:r>
            <a:r>
              <a:rPr lang="en-US" sz="1600"/>
              <a:t> 60% ∆T reduction by deploying Thermal Chimney </a:t>
            </a:r>
            <a:br>
              <a:rPr lang="en-US" sz="1600"/>
            </a:br>
            <a:r>
              <a:rPr lang="en-US" sz="1600"/>
              <a:t>(µBump </a:t>
            </a:r>
            <a:r>
              <a:rPr lang="en-US" sz="1600" err="1"/>
              <a:t>dummification</a:t>
            </a:r>
            <a:r>
              <a:rPr lang="en-US" sz="1600"/>
              <a:t>, method under development)</a:t>
            </a:r>
          </a:p>
          <a:p>
            <a:pPr lvl="1"/>
            <a:r>
              <a:rPr lang="en-US" sz="1600"/>
              <a:t>Lower SRAM density to 1.66MB/mm</a:t>
            </a:r>
            <a:r>
              <a:rPr lang="en-US" sz="1600" baseline="30000"/>
              <a:t>2</a:t>
            </a:r>
            <a:r>
              <a:rPr lang="en-US" sz="1600"/>
              <a:t> (~25%) reduce ∆T by 20%</a:t>
            </a:r>
          </a:p>
          <a:p>
            <a:r>
              <a:rPr lang="en-US" sz="1600"/>
              <a:t>Other Design impact</a:t>
            </a:r>
          </a:p>
          <a:p>
            <a:pPr lvl="1"/>
            <a:r>
              <a:rPr lang="en-US" sz="1600"/>
              <a:t>½ Transfer Rate, ½ ∆T whereas +20% ∆T with Half Duplex @ constant BW</a:t>
            </a:r>
          </a:p>
          <a:p>
            <a:pPr lvl="1"/>
            <a:r>
              <a:rPr lang="en-US" sz="1600"/>
              <a:t>∆T inversely correlated with channel capacity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23C989-E781-E0A8-ECA3-3A81AA6F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0"/>
            <a:ext cx="8915401" cy="554915"/>
          </a:xfrm>
        </p:spPr>
        <p:txBody>
          <a:bodyPr/>
          <a:lstStyle/>
          <a:p>
            <a:r>
              <a:rPr lang="en-US" sz="2400"/>
              <a:t>∆T between Embedded SRAM &amp; Top Die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F51841-3C87-E1A1-3238-E9E771792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01873"/>
              </p:ext>
            </p:extLst>
          </p:nvPr>
        </p:nvGraphicFramePr>
        <p:xfrm>
          <a:off x="380999" y="990600"/>
          <a:ext cx="8915401" cy="1572768"/>
        </p:xfrm>
        <a:graphic>
          <a:graphicData uri="http://schemas.openxmlformats.org/drawingml/2006/table">
            <a:tbl>
              <a:tblPr/>
              <a:tblGrid>
                <a:gridCol w="810491">
                  <a:extLst>
                    <a:ext uri="{9D8B030D-6E8A-4147-A177-3AD203B41FA5}">
                      <a16:colId xmlns:a16="http://schemas.microsoft.com/office/drawing/2014/main" val="650333500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658041286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715298353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628743578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012178077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471448243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3782533027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489259295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3070918222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722872756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32376627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µBump</a:t>
                      </a:r>
                    </a:p>
                    <a:p>
                      <a:pPr algn="ctr" fontAlgn="ctr"/>
                      <a:r>
                        <a:rPr lang="en-US" sz="1600" b="0" i="0" u="none" strike="noStrike" baseline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Pitchw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µBump</a:t>
                      </a:r>
                    </a:p>
                    <a:p>
                      <a:pPr algn="ctr" fontAlgn="ctr"/>
                      <a:r>
                        <a:rPr lang="en-US" sz="1600" b="0" i="0" u="none" strike="noStrike" baseline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thicknes</a:t>
                      </a:r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µBump</a:t>
                      </a:r>
                    </a:p>
                    <a:p>
                      <a:pPr algn="ctr" fontAlgn="ctr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n-US" sz="16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µBump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n-US" sz="1600" b="0" i="0" u="none" strike="noStrike" baseline="-250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UnderFill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 PDN 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 µBump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Adding Thermal Chimney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SRAM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I/O</a:t>
                      </a:r>
                    </a:p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Duplex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44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µm</a:t>
                      </a:r>
                    </a:p>
                  </a:txBody>
                  <a:tcPr marL="18288" marR="18288" marT="18288" marB="18288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µm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µm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W/°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C·m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W/°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C·m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6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MT/s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037145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baseline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</a:t>
                      </a:r>
                    </a:p>
                  </a:txBody>
                  <a:tcPr marL="18288" marR="18288" marT="18288" marB="18288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 </a:t>
                      </a:r>
                    </a:p>
                  </a:txBody>
                  <a:tcPr marL="18288" marR="18288" marT="18288" marB="18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23611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0.8~3.2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2~16</a:t>
                      </a:r>
                    </a:p>
                  </a:txBody>
                  <a:tcPr marL="18288" marR="18288" marT="18288" marB="18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09633"/>
                  </a:ext>
                </a:extLst>
              </a:tr>
            </a:tbl>
          </a:graphicData>
        </a:graphic>
      </p:graphicFrame>
      <p:sp>
        <p:nvSpPr>
          <p:cNvPr id="9" name="Line Callout 2 (Border and Accent Bar) 8">
            <a:extLst>
              <a:ext uri="{FF2B5EF4-FFF2-40B4-BE49-F238E27FC236}">
                <a16:creationId xmlns:a16="http://schemas.microsoft.com/office/drawing/2014/main" id="{3B4F758D-7470-C4FD-FD62-9805927033E0}"/>
              </a:ext>
            </a:extLst>
          </p:cNvPr>
          <p:cNvSpPr/>
          <p:nvPr/>
        </p:nvSpPr>
        <p:spPr>
          <a:xfrm>
            <a:off x="7315200" y="2819400"/>
            <a:ext cx="1857375" cy="1594104"/>
          </a:xfrm>
          <a:prstGeom prst="accentBorderCallout2">
            <a:avLst>
              <a:gd name="adj1" fmla="val 60962"/>
              <a:gd name="adj2" fmla="val -9102"/>
              <a:gd name="adj3" fmla="val 61347"/>
              <a:gd name="adj4" fmla="val -28206"/>
              <a:gd name="adj5" fmla="val 101141"/>
              <a:gd name="adj6" fmla="val -76484"/>
            </a:avLst>
          </a:prstGeom>
          <a:solidFill>
            <a:schemeClr val="accent6">
              <a:alpha val="67000"/>
            </a:schemeClr>
          </a:solidFill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Callout 2 (Border and Accent Bar) 9">
            <a:extLst>
              <a:ext uri="{FF2B5EF4-FFF2-40B4-BE49-F238E27FC236}">
                <a16:creationId xmlns:a16="http://schemas.microsoft.com/office/drawing/2014/main" id="{6B80ECBA-C9BD-2AB7-453D-0ACCF2C98DEB}"/>
              </a:ext>
            </a:extLst>
          </p:cNvPr>
          <p:cNvSpPr/>
          <p:nvPr/>
        </p:nvSpPr>
        <p:spPr>
          <a:xfrm>
            <a:off x="7315200" y="2819400"/>
            <a:ext cx="1857375" cy="1594104"/>
          </a:xfrm>
          <a:prstGeom prst="accentBorderCallout2">
            <a:avLst>
              <a:gd name="adj1" fmla="val 61246"/>
              <a:gd name="adj2" fmla="val -8860"/>
              <a:gd name="adj3" fmla="val 61347"/>
              <a:gd name="adj4" fmla="val -29744"/>
              <a:gd name="adj5" fmla="val 38210"/>
              <a:gd name="adj6" fmla="val -181001"/>
            </a:avLst>
          </a:prstGeom>
          <a:solidFill>
            <a:schemeClr val="accent6">
              <a:alpha val="67000"/>
            </a:schemeClr>
          </a:solidFill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0.7˚C ∆T (76% reduction) can be achieved with process change and </a:t>
            </a:r>
            <a:r>
              <a:rPr lang="en-US" sz="120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dummification</a:t>
            </a:r>
            <a:r>
              <a:rPr lang="en-US" sz="12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A3A7BCF-20BB-65DB-FAC2-3D71DDCD3370}"/>
              </a:ext>
            </a:extLst>
          </p:cNvPr>
          <p:cNvGrpSpPr/>
          <p:nvPr/>
        </p:nvGrpSpPr>
        <p:grpSpPr>
          <a:xfrm>
            <a:off x="9677401" y="304800"/>
            <a:ext cx="2151184" cy="3646467"/>
            <a:chOff x="1143000" y="1524000"/>
            <a:chExt cx="2514600" cy="44556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590C8B1-501F-8941-9F3F-5129DF2BD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45" b="98964" l="2381" r="97789">
                          <a14:foregroundMark x1="8844" y1="29016" x2="13095" y2="30570"/>
                          <a14:foregroundMark x1="22619" y1="27288" x2="39626" y2="21416"/>
                          <a14:foregroundMark x1="88605" y1="55440" x2="86224" y2="42314"/>
                          <a14:foregroundMark x1="50340" y1="85665" x2="17687" y2="76857"/>
                          <a14:foregroundMark x1="18878" y1="73230" x2="49490" y2="78066"/>
                          <a14:foregroundMark x1="44218" y1="80311" x2="75850" y2="83247"/>
                          <a14:foregroundMark x1="75850" y1="83247" x2="85544" y2="68566"/>
                          <a14:foregroundMark x1="85544" y1="68566" x2="95238" y2="26425"/>
                          <a14:foregroundMark x1="92007" y1="51295" x2="94898" y2="83765"/>
                          <a14:foregroundMark x1="94898" y1="83765" x2="90646" y2="87392"/>
                          <a14:foregroundMark x1="50340" y1="84974" x2="69728" y2="87392"/>
                          <a14:foregroundMark x1="69728" y1="87392" x2="82653" y2="87219"/>
                          <a14:foregroundMark x1="82653" y1="87219" x2="93537" y2="87737"/>
                          <a14:foregroundMark x1="95748" y1="20898" x2="97449" y2="94646"/>
                          <a14:foregroundMark x1="79592" y1="92573" x2="90306" y2="93437"/>
                          <a14:foregroundMark x1="93537" y1="97582" x2="98129" y2="99309"/>
                          <a14:foregroundMark x1="13435" y1="25216" x2="6463" y2="75993"/>
                          <a14:foregroundMark x1="2381" y1="29361" x2="3912" y2="43005"/>
                          <a14:foregroundMark x1="3912" y1="43005" x2="2381" y2="483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000" y="1827882"/>
              <a:ext cx="2514600" cy="24718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4B5C12-B655-8B0E-D489-05FC6863D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3000" y="4566215"/>
              <a:ext cx="2514600" cy="8049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8D4E59F-301C-4D81-602B-D37A7941AB78}"/>
                </a:ext>
              </a:extLst>
            </p:cNvPr>
            <p:cNvSpPr txBox="1"/>
            <p:nvPr/>
          </p:nvSpPr>
          <p:spPr>
            <a:xfrm>
              <a:off x="1244919" y="1560028"/>
              <a:ext cx="2160103" cy="340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Embedded SRAM Chiplet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76E1AD-F181-D935-A601-552BF041301B}"/>
                </a:ext>
              </a:extLst>
            </p:cNvPr>
            <p:cNvSpPr txBox="1"/>
            <p:nvPr/>
          </p:nvSpPr>
          <p:spPr>
            <a:xfrm>
              <a:off x="1199136" y="4094412"/>
              <a:ext cx="2197992" cy="340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µBump connect to top die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19D9D6-F887-444D-BFB7-9AB6D40E65AE}"/>
                </a:ext>
              </a:extLst>
            </p:cNvPr>
            <p:cNvSpPr txBox="1"/>
            <p:nvPr/>
          </p:nvSpPr>
          <p:spPr>
            <a:xfrm>
              <a:off x="1217416" y="5389065"/>
              <a:ext cx="2195887" cy="3404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Calibri" panose="020F0502020204030204" pitchFamily="34" charset="0"/>
                  <a:cs typeface="Calibri" panose="020F0502020204030204" pitchFamily="34" charset="0"/>
                </a:rPr>
                <a:t>TSVs connect to Substrate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A8B5EFD-C259-ED89-4AA2-3FCF7D2E5764}"/>
                </a:ext>
              </a:extLst>
            </p:cNvPr>
            <p:cNvSpPr/>
            <p:nvPr/>
          </p:nvSpPr>
          <p:spPr>
            <a:xfrm>
              <a:off x="1143000" y="1524000"/>
              <a:ext cx="2514600" cy="4455628"/>
            </a:xfrm>
            <a:prstGeom prst="roundRect">
              <a:avLst/>
            </a:prstGeom>
            <a:solidFill>
              <a:srgbClr val="C00000">
                <a:alpha val="2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F709B8-C3BB-BE0E-B8A5-E6DE8A9C9CB2}"/>
              </a:ext>
            </a:extLst>
          </p:cNvPr>
          <p:cNvGrpSpPr/>
          <p:nvPr/>
        </p:nvGrpSpPr>
        <p:grpSpPr>
          <a:xfrm>
            <a:off x="9677400" y="4049843"/>
            <a:ext cx="2151184" cy="2211255"/>
            <a:chOff x="4191000" y="2021856"/>
            <a:chExt cx="3302000" cy="32893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2247414-B9BA-6F1B-5637-370E9B1C7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1000" y="2021856"/>
              <a:ext cx="3302000" cy="3289300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4794BD-0A3A-0F54-3540-8439021C9356}"/>
                </a:ext>
              </a:extLst>
            </p:cNvPr>
            <p:cNvCxnSpPr/>
            <p:nvPr/>
          </p:nvCxnSpPr>
          <p:spPr>
            <a:xfrm>
              <a:off x="5257800" y="3691834"/>
              <a:ext cx="838200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EBADF57-509D-E4B7-F8C3-14A4897DBF2D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2683220"/>
              <a:ext cx="0" cy="129540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12B036E-B5AF-F681-B2AE-8A509216999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29201" y="4034432"/>
              <a:ext cx="609599" cy="471803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D43A00-1831-9128-C6B8-0526FA60BE3A}"/>
                </a:ext>
              </a:extLst>
            </p:cNvPr>
            <p:cNvSpPr txBox="1"/>
            <p:nvPr/>
          </p:nvSpPr>
          <p:spPr>
            <a:xfrm>
              <a:off x="5606358" y="3445613"/>
              <a:ext cx="365840" cy="221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CD</a:t>
              </a:r>
              <a:r>
                <a:rPr lang="en-US" sz="1050" baseline="-2500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D23FCD-7198-6A18-0AB8-6BDE68FCD991}"/>
                </a:ext>
              </a:extLst>
            </p:cNvPr>
            <p:cNvSpPr txBox="1"/>
            <p:nvPr/>
          </p:nvSpPr>
          <p:spPr>
            <a:xfrm>
              <a:off x="6456601" y="3142079"/>
              <a:ext cx="206076" cy="221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en-US" sz="1050" baseline="-2500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µB</a:t>
              </a:r>
              <a:endParaRPr lang="en-US" sz="1050" baseline="-25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4DA206-4A84-47DA-70CA-C1C687F6F2BB}"/>
                </a:ext>
              </a:extLst>
            </p:cNvPr>
            <p:cNvSpPr txBox="1"/>
            <p:nvPr/>
          </p:nvSpPr>
          <p:spPr>
            <a:xfrm>
              <a:off x="4724400" y="4239737"/>
              <a:ext cx="534869" cy="22132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5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Pitch</a:t>
              </a:r>
              <a:r>
                <a:rPr lang="en-US" sz="1050" baseline="-25000" err="1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µB</a:t>
              </a:r>
              <a:endParaRPr lang="en-US" sz="1050" baseline="-2500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6D2C4BD-C5B4-56E5-F5E9-CC2A2CE737A0}"/>
              </a:ext>
            </a:extLst>
          </p:cNvPr>
          <p:cNvSpPr txBox="1"/>
          <p:nvPr/>
        </p:nvSpPr>
        <p:spPr>
          <a:xfrm>
            <a:off x="488077" y="6048344"/>
            <a:ext cx="9064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Early Engagement with Suppliers and Customer to achieve STCO before Design Start</a:t>
            </a:r>
          </a:p>
        </p:txBody>
      </p:sp>
      <p:sp>
        <p:nvSpPr>
          <p:cNvPr id="23" name="Action Button: Forward or Next 22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C246B9C9-A880-D1B7-9AAC-0D1DD0926CFC}"/>
              </a:ext>
            </a:extLst>
          </p:cNvPr>
          <p:cNvSpPr/>
          <p:nvPr/>
        </p:nvSpPr>
        <p:spPr>
          <a:xfrm>
            <a:off x="8835421" y="233053"/>
            <a:ext cx="460980" cy="48044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2081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CE47CDF4-E903-5740-8B7A-37FE3D2FD544}" vid="{82FDEB5B-D09A-2F40-BE21-7BE94F973DD2}"/>
    </a:ext>
  </a:extLst>
</a:theme>
</file>

<file path=ppt/theme/theme2.xml><?xml version="1.0" encoding="utf-8"?>
<a:theme xmlns:a="http://schemas.openxmlformats.org/drawingml/2006/main" name="21_BasicWhite">
  <a:themeElements>
    <a:clrScheme name="Intel2020">
      <a:dk1>
        <a:srgbClr val="000000"/>
      </a:dk1>
      <a:lt1>
        <a:srgbClr val="FFFFFF"/>
      </a:lt1>
      <a:dk2>
        <a:srgbClr val="004A86"/>
      </a:dk2>
      <a:lt2>
        <a:srgbClr val="525252"/>
      </a:lt2>
      <a:accent1>
        <a:srgbClr val="0068B5"/>
      </a:accent1>
      <a:accent2>
        <a:srgbClr val="00C7FD"/>
      </a:accent2>
      <a:accent3>
        <a:srgbClr val="F6CB4B"/>
      </a:accent3>
      <a:accent4>
        <a:srgbClr val="D96930"/>
      </a:accent4>
      <a:accent5>
        <a:srgbClr val="8F5DA2"/>
      </a:accent5>
      <a:accent6>
        <a:srgbClr val="8BAE46"/>
      </a:accent6>
      <a:hlink>
        <a:srgbClr val="0068B5"/>
      </a:hlink>
      <a:folHlink>
        <a:srgbClr val="0068B5"/>
      </a:folHlink>
    </a:clrScheme>
    <a:fontScheme name="Custom 11">
      <a:majorFont>
        <a:latin typeface="Intel Clear Light"/>
        <a:ea typeface="Helvetica Neue"/>
        <a:cs typeface="Helvetica Neue"/>
      </a:majorFont>
      <a:minorFont>
        <a:latin typeface="Intel Clear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30A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ctr">
        <a:no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+mj-lt"/>
            <a:ea typeface="Helvetica Neue Medium"/>
            <a:cs typeface="Helvetica Neue Medium"/>
            <a:sym typeface="Helvetica Neue Medium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0" tIns="0" rIns="0" bIns="0" numCol="1" spcCol="38100" rtlCol="0" anchor="t" anchorCtr="0">
        <a:spAutoFit/>
      </a:bodyPr>
      <a:lstStyle>
        <a:defPPr marL="0" marR="0" indent="0" algn="l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b="0" i="0" u="none" strike="noStrike" cap="none" spc="0" normalizeH="0" baseline="0" dirty="0" err="1" smtClean="0">
            <a:ln>
              <a:noFill/>
            </a:ln>
            <a:solidFill>
              <a:schemeClr val="tx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Intel_Internal_PPT_Template_White_Intel_Internal _PPT_Template_Final" id="{C3456016-2AA3-D34E-86BF-A1D609CAAC0C}" vid="{9A918FA0-80F6-F84A-9634-3248CA2F271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9757D6-16EA-49DF-BF94-FEF25FAF8351}">
  <ds:schemaRefs>
    <ds:schemaRef ds:uri="http://purl.org/dc/dcmitype/"/>
    <ds:schemaRef ds:uri="http://schemas.openxmlformats.org/package/2006/metadata/core-properties"/>
    <ds:schemaRef ds:uri="http://purl.org/dc/elements/1.1/"/>
    <ds:schemaRef ds:uri="90b7a245-a7c3-4504-88b2-cf85318e6b78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B8EBDB-013A-44C4-B714-038C8F2517DD}">
  <ds:schemaRefs>
    <ds:schemaRef ds:uri="90b7a245-a7c3-4504-88b2-cf85318e6b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</TotalTime>
  <Words>1742</Words>
  <Application>Microsoft Macintosh PowerPoint</Application>
  <PresentationFormat>Widescreen</PresentationFormat>
  <Paragraphs>506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Neo Sans Intel</vt:lpstr>
      <vt:lpstr>Neo Sans Intel Medium</vt:lpstr>
      <vt:lpstr>System Font Regular</vt:lpstr>
      <vt:lpstr>Arial</vt:lpstr>
      <vt:lpstr>Calibri</vt:lpstr>
      <vt:lpstr>Cambria Math</vt:lpstr>
      <vt:lpstr>Helvetica</vt:lpstr>
      <vt:lpstr>Helvetica Neue Medium</vt:lpstr>
      <vt:lpstr>Intel Clear</vt:lpstr>
      <vt:lpstr>Intel Clear Light</vt:lpstr>
      <vt:lpstr>Wingdings</vt:lpstr>
      <vt:lpstr>blank</vt:lpstr>
      <vt:lpstr>21_BasicWhite</vt:lpstr>
      <vt:lpstr>NVL PX/MX Intercept</vt:lpstr>
      <vt:lpstr>System in Package Mockup: Inspired by PX Processer</vt:lpstr>
      <vt:lpstr>Base Die (Advanced Packaging) Technology:  2.5D (Si Interposer)  2.3D (Fan-out)</vt:lpstr>
      <vt:lpstr>Disaggregated SRAM</vt:lpstr>
      <vt:lpstr>2.3D BT2 Chip-Last Mockup Flow  (SPIL/FO-3D, TSMC/InFO-3D)</vt:lpstr>
      <vt:lpstr>Backup</vt:lpstr>
      <vt:lpstr>NVL-PX</vt:lpstr>
      <vt:lpstr>Electric Pond - Summary</vt:lpstr>
      <vt:lpstr>∆T between Embedded SRAM &amp; Top Die</vt:lpstr>
      <vt:lpstr>PowerPoint Presentation</vt:lpstr>
      <vt:lpstr>Disaggregated SRAM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NVL-PX</dc:title>
  <dc:creator>Kau, Derchang</dc:creator>
  <cp:keywords>CTPClassification=CTP_NT</cp:keywords>
  <cp:lastModifiedBy>Kau, Derchang</cp:lastModifiedBy>
  <cp:revision>1</cp:revision>
  <dcterms:created xsi:type="dcterms:W3CDTF">2023-02-28T05:14:32Z</dcterms:created>
  <dcterms:modified xsi:type="dcterms:W3CDTF">2023-04-23T01:46:35Z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