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9" autoAdjust="0"/>
    <p:restoredTop sz="94660"/>
  </p:normalViewPr>
  <p:slideViewPr>
    <p:cSldViewPr>
      <p:cViewPr varScale="1">
        <p:scale>
          <a:sx n="56" d="100"/>
          <a:sy n="56" d="100"/>
        </p:scale>
        <p:origin x="72" y="65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 err="1" smtClean="0"/>
              <a:t>Scalin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066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Thermal-Electrical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6143705"/>
              </p:ext>
            </p:extLst>
          </p:nvPr>
        </p:nvGraphicFramePr>
        <p:xfrm>
          <a:off x="914400" y="1219200"/>
          <a:ext cx="10373043" cy="589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7200"/>
                <a:gridCol w="1727200"/>
                <a:gridCol w="2565400"/>
                <a:gridCol w="619443"/>
                <a:gridCol w="2580957"/>
                <a:gridCol w="11528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Category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Attributes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Problem Statement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Risk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Strategy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Next Step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Thermal-Electric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800" baseline="-25000" dirty="0" err="1" smtClean="0">
                          <a:latin typeface="Calibri" panose="020F0502020204030204" pitchFamily="34" charset="0"/>
                        </a:rPr>
                        <a:t>sat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, I</a:t>
                      </a:r>
                      <a:r>
                        <a:rPr lang="en-US" sz="1800" baseline="-25000" dirty="0" smtClean="0">
                          <a:latin typeface="Calibri" panose="020F0502020204030204" pitchFamily="34" charset="0"/>
                        </a:rPr>
                        <a:t>RESET</a:t>
                      </a:r>
                      <a:endParaRPr lang="en-US" sz="1800" baseline="-250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10% higher than DTS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2.5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Optimization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at CR4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Q4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plan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Thermal-Electric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800" baseline="-25000" dirty="0" err="1" smtClean="0">
                          <a:latin typeface="Calibri" panose="020F0502020204030204" pitchFamily="34" charset="0"/>
                        </a:rPr>
                        <a:t>melt</a:t>
                      </a:r>
                      <a:endParaRPr lang="en-US" sz="1800" baseline="-250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xx%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lower than DTS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1.5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(initial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segmentation)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Get data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Set-ability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18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τ</a:t>
                      </a:r>
                      <a:r>
                        <a:rPr lang="en-US" sz="1800" baseline="-25000" dirty="0" err="1" smtClean="0">
                          <a:latin typeface="Calibri" panose="020F0502020204030204" pitchFamily="34" charset="0"/>
                        </a:rPr>
                        <a:t>nuc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 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Improper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DTS assumption (constant vs. 2X in time due to 50% of nuclei reduction) 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+65nsec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800" baseline="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CD skew Si projection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800" baseline="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T</a:t>
                      </a:r>
                      <a:r>
                        <a:rPr lang="en-US" sz="1800" baseline="-2500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0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: 200ns vs. 80ns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800" baseline="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4M:600ns vs. 130ns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1.5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Set scheme analysis for timing redistribution for risk management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sz="1800" baseline="0" dirty="0" smtClean="0">
                        <a:latin typeface="Calibri" panose="020F0502020204030204" pitchFamily="34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endParaRPr lang="en-US" sz="1800" baseline="0" dirty="0" smtClean="0">
                        <a:latin typeface="Calibri" panose="020F0502020204030204" pitchFamily="34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9235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Set-ability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561769"/>
              </p:ext>
            </p:extLst>
          </p:nvPr>
        </p:nvGraphicFramePr>
        <p:xfrm>
          <a:off x="914400" y="1219200"/>
          <a:ext cx="10373043" cy="733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7200"/>
                <a:gridCol w="1727200"/>
                <a:gridCol w="2565400"/>
                <a:gridCol w="619443"/>
                <a:gridCol w="2580957"/>
                <a:gridCol w="11528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Category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Attributes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Problem Statement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Risk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Strategy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Next Step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Set-ability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18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τ</a:t>
                      </a:r>
                      <a:r>
                        <a:rPr lang="en-US" sz="1800" baseline="-25000" dirty="0" err="1" smtClean="0">
                          <a:latin typeface="Calibri" panose="020F0502020204030204" pitchFamily="34" charset="0"/>
                        </a:rPr>
                        <a:t>nuc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 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Improper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DTS assumption (constant vs. 2X in time due to 50% of nuclei reduction) 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+65nsec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800" baseline="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CD skew Si projection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800" baseline="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T</a:t>
                      </a:r>
                      <a:r>
                        <a:rPr lang="en-US" sz="1800" baseline="-2500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0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: 200ns vs. 80ns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800" baseline="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4M:600ns vs. 130ns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1.5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Set scheme analysis for timing redistribution for risk management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sz="1800" baseline="0" dirty="0" smtClean="0">
                        <a:latin typeface="Calibri" panose="020F0502020204030204" pitchFamily="34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endParaRPr lang="en-US" sz="1800" baseline="0" dirty="0" smtClean="0">
                        <a:latin typeface="Calibri" panose="020F0502020204030204" pitchFamily="34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Set-ability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τ</a:t>
                      </a:r>
                      <a:r>
                        <a:rPr lang="en-US" sz="1800" baseline="-25000" dirty="0" err="1" smtClean="0">
                          <a:latin typeface="Calibri" panose="020F0502020204030204" pitchFamily="34" charset="0"/>
                        </a:rPr>
                        <a:t>gro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expected no rate reduction (nm/ns)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D0 is okay, D1 poor predictability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2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Make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clean process for char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Set-ability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err="1" smtClean="0"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800" baseline="-25000" dirty="0" err="1" smtClean="0">
                          <a:latin typeface="Calibri" panose="020F0502020204030204" pitchFamily="34" charset="0"/>
                        </a:rPr>
                        <a:t>nuc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Low bound doesn’t scale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Upper bound requires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Calibri" panose="020F0502020204030204" pitchFamily="34" charset="0"/>
                        </a:rPr>
                        <a:t>recharx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at proper cycle/</a:t>
                      </a:r>
                      <a:r>
                        <a:rPr lang="el-GR" sz="1800" baseline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τ</a:t>
                      </a:r>
                      <a:r>
                        <a:rPr lang="en-US" sz="1800" baseline="-25000" dirty="0" err="1" smtClean="0">
                          <a:latin typeface="Calibri" panose="020F0502020204030204" pitchFamily="34" charset="0"/>
                        </a:rPr>
                        <a:t>nuc</a:t>
                      </a:r>
                      <a:endParaRPr lang="en-US" sz="1800" baseline="-250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1.5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Set-ability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err="1" smtClean="0"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800" baseline="-25000" dirty="0" err="1" smtClean="0">
                          <a:latin typeface="Calibri" panose="020F0502020204030204" pitchFamily="34" charset="0"/>
                        </a:rPr>
                        <a:t>gro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seems matching to thermal I</a:t>
                      </a:r>
                      <a:r>
                        <a:rPr lang="en-US" sz="1800" baseline="-25000" dirty="0" smtClean="0">
                          <a:latin typeface="Calibri" panose="020F0502020204030204" pitchFamily="34" charset="0"/>
                        </a:rPr>
                        <a:t>2</a:t>
                      </a:r>
                      <a:endParaRPr lang="en-US" sz="1800" baseline="-250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2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Solving thermal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I</a:t>
                      </a:r>
                      <a:r>
                        <a:rPr lang="en-US" sz="1800" baseline="-25000" dirty="0" smtClean="0"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first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8510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I-V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5524868"/>
              </p:ext>
            </p:extLst>
          </p:nvPr>
        </p:nvGraphicFramePr>
        <p:xfrm>
          <a:off x="914400" y="1219200"/>
          <a:ext cx="10373043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7200"/>
                <a:gridCol w="1727200"/>
                <a:gridCol w="2565400"/>
                <a:gridCol w="762000"/>
                <a:gridCol w="2438400"/>
                <a:gridCol w="11528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Category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Attributes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Problem Statement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Risk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Strategy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Next Step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I-V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Subthreshold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No data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I-V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Threshold point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No data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I-V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NDR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Constant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J-V (not a problem)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3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I-V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800" baseline="-25000" dirty="0" err="1" smtClean="0">
                          <a:latin typeface="Calibri" panose="020F0502020204030204" pitchFamily="34" charset="0"/>
                        </a:rPr>
                        <a:t>hold</a:t>
                      </a:r>
                      <a:endParaRPr lang="en-US" sz="1800" baseline="-250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No scaling (in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sufficient data)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1.5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3621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</a:t>
            </a:r>
            <a:r>
              <a:rPr lang="en-US" baseline="-25000" dirty="0" smtClean="0"/>
              <a:t>T</a:t>
            </a:r>
            <a:r>
              <a:rPr lang="en-US" dirty="0" smtClean="0"/>
              <a:t> and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dirty="0" smtClean="0"/>
              <a:t>V</a:t>
            </a:r>
            <a:r>
              <a:rPr lang="en-US" baseline="-25000" dirty="0" smtClean="0"/>
              <a:t>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2272011"/>
              </p:ext>
            </p:extLst>
          </p:nvPr>
        </p:nvGraphicFramePr>
        <p:xfrm>
          <a:off x="914400" y="1219200"/>
          <a:ext cx="10373043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7200"/>
                <a:gridCol w="1727200"/>
                <a:gridCol w="2565400"/>
                <a:gridCol w="619443"/>
                <a:gridCol w="2580957"/>
                <a:gridCol w="11528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Category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Attributes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Problem Statement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Risk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Strategy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Next Step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V</a:t>
                      </a:r>
                      <a:r>
                        <a:rPr lang="en-US" sz="1800" baseline="-25000" dirty="0" smtClean="0">
                          <a:latin typeface="Calibri" panose="020F0502020204030204" pitchFamily="34" charset="0"/>
                        </a:rPr>
                        <a:t>T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 and ∆V</a:t>
                      </a:r>
                      <a:r>
                        <a:rPr lang="en-US" sz="1800" baseline="-25000" dirty="0" smtClean="0">
                          <a:latin typeface="Calibri" panose="020F0502020204030204" pitchFamily="34" charset="0"/>
                        </a:rPr>
                        <a:t>T</a:t>
                      </a:r>
                      <a:endParaRPr lang="en-US" sz="1800" baseline="-250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Amorphization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Calibri" panose="020F0502020204030204" pitchFamily="34" charset="0"/>
                        </a:rPr>
                        <a:t>V</a:t>
                      </a:r>
                      <a:r>
                        <a:rPr lang="en-US" sz="1800" baseline="-25000" smtClean="0">
                          <a:latin typeface="Calibri" panose="020F0502020204030204" pitchFamily="34" charset="0"/>
                        </a:rPr>
                        <a:t>T</a:t>
                      </a:r>
                      <a:r>
                        <a:rPr lang="en-US" sz="1800" smtClean="0">
                          <a:latin typeface="Calibri" panose="020F0502020204030204" pitchFamily="34" charset="0"/>
                        </a:rPr>
                        <a:t> and ∆V</a:t>
                      </a:r>
                      <a:r>
                        <a:rPr lang="en-US" sz="1800" baseline="-25000" smtClean="0">
                          <a:latin typeface="Calibri" panose="020F0502020204030204" pitchFamily="34" charset="0"/>
                        </a:rPr>
                        <a:t>T</a:t>
                      </a:r>
                      <a:endParaRPr lang="en-US" sz="1800" baseline="-250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Memory Effects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Calibri" panose="020F0502020204030204" pitchFamily="34" charset="0"/>
                        </a:rPr>
                        <a:t>V</a:t>
                      </a:r>
                      <a:r>
                        <a:rPr lang="en-US" sz="1800" baseline="-25000" smtClean="0">
                          <a:latin typeface="Calibri" panose="020F0502020204030204" pitchFamily="34" charset="0"/>
                        </a:rPr>
                        <a:t>T</a:t>
                      </a:r>
                      <a:r>
                        <a:rPr lang="en-US" sz="1800" smtClean="0">
                          <a:latin typeface="Calibri" panose="020F0502020204030204" pitchFamily="34" charset="0"/>
                        </a:rPr>
                        <a:t> and ∆V</a:t>
                      </a:r>
                      <a:r>
                        <a:rPr lang="en-US" sz="1800" baseline="-25000" smtClean="0">
                          <a:latin typeface="Calibri" panose="020F0502020204030204" pitchFamily="34" charset="0"/>
                        </a:rPr>
                        <a:t>T</a:t>
                      </a:r>
                      <a:endParaRPr lang="en-US" sz="1800" baseline="-250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V</a:t>
                      </a:r>
                      <a:r>
                        <a:rPr lang="en-US" sz="1800" baseline="-25000" dirty="0" smtClean="0">
                          <a:latin typeface="Calibri" panose="020F0502020204030204" pitchFamily="34" charset="0"/>
                        </a:rPr>
                        <a:t>T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 and ∆V</a:t>
                      </a:r>
                      <a:r>
                        <a:rPr lang="en-US" sz="1800" baseline="-25000" dirty="0" smtClean="0">
                          <a:latin typeface="Calibri" panose="020F0502020204030204" pitchFamily="34" charset="0"/>
                        </a:rPr>
                        <a:t>T</a:t>
                      </a:r>
                      <a:endParaRPr lang="en-US" sz="1800" baseline="-250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980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Parasitics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9804321"/>
              </p:ext>
            </p:extLst>
          </p:nvPr>
        </p:nvGraphicFramePr>
        <p:xfrm>
          <a:off x="914400" y="1219200"/>
          <a:ext cx="10373043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7200"/>
                <a:gridCol w="1727200"/>
                <a:gridCol w="2565400"/>
                <a:gridCol w="619443"/>
                <a:gridCol w="2580957"/>
                <a:gridCol w="11528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Category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Attributes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Problem Statement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Risk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Strategy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Next Step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WL</a:t>
                      </a:r>
                      <a:endParaRPr lang="en-US" sz="1800" baseline="-250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Resistance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WL</a:t>
                      </a:r>
                      <a:endParaRPr lang="en-US" sz="1800" baseline="-250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Capacitance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BL</a:t>
                      </a:r>
                      <a:endParaRPr lang="en-US" sz="1800" baseline="-250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Resistance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BL</a:t>
                      </a:r>
                      <a:endParaRPr lang="en-US" sz="1800" baseline="-250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Capacitance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Via</a:t>
                      </a:r>
                      <a:endParaRPr lang="en-US" sz="1800" baseline="-250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Calibri" panose="020F0502020204030204" pitchFamily="34" charset="0"/>
                        </a:rPr>
                        <a:t>WSiN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670921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90b7a245-a7c3-4504-88b2-cf85318e6b7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469</TotalTime>
  <Words>285</Words>
  <Application>Microsoft Office PowerPoint</Application>
  <PresentationFormat>Widescreen</PresentationFormat>
  <Paragraphs>111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Neo Sans Intel</vt:lpstr>
      <vt:lpstr>Neo Sans Intel Medium</vt:lpstr>
      <vt:lpstr>Arial</vt:lpstr>
      <vt:lpstr>Calibri</vt:lpstr>
      <vt:lpstr>Cambria Math</vt:lpstr>
      <vt:lpstr>Wingdings</vt:lpstr>
      <vt:lpstr>blank</vt:lpstr>
      <vt:lpstr>PowerPoint Presentation</vt:lpstr>
      <vt:lpstr>Thermal-Electrical</vt:lpstr>
      <vt:lpstr>Set-ability</vt:lpstr>
      <vt:lpstr>I-V</vt:lpstr>
      <vt:lpstr>VT and ∆VT</vt:lpstr>
      <vt:lpstr>Parasitics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14</cp:revision>
  <dcterms:created xsi:type="dcterms:W3CDTF">2018-03-20T19:06:41Z</dcterms:created>
  <dcterms:modified xsi:type="dcterms:W3CDTF">2018-03-21T15:00:31Z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