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4660"/>
  </p:normalViewPr>
  <p:slideViewPr>
    <p:cSldViewPr>
      <p:cViewPr varScale="1">
        <p:scale>
          <a:sx n="71" d="100"/>
          <a:sy n="71" d="100"/>
        </p:scale>
        <p:origin x="72" y="56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45359"/>
              </p:ext>
            </p:extLst>
          </p:nvPr>
        </p:nvGraphicFramePr>
        <p:xfrm>
          <a:off x="228600" y="1066800"/>
          <a:ext cx="11768831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145"/>
                <a:gridCol w="1091376"/>
                <a:gridCol w="1091376"/>
                <a:gridCol w="1136359"/>
                <a:gridCol w="1184991"/>
                <a:gridCol w="1113396"/>
                <a:gridCol w="1113396"/>
                <a:gridCol w="1113396"/>
                <a:gridCol w="1113396"/>
              </a:tblGrid>
              <a:tr h="137160"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S15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S26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S26S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S37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S37.1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S37.2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S37.3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“S26.5”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17920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Node [nm]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20.5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20.5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20.5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14 (1y)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14 (1y)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14 (1y)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14 (1y)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17 (1x)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7920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Density [Gb]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256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256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512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512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512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512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256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7920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Die size [mm</a:t>
                      </a:r>
                      <a:r>
                        <a:rPr lang="en-US" sz="1600" b="1" baseline="300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208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198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198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195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195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205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205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143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7920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Cell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SXP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SXP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SSM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SXP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SXP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SXP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SXP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SXP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7920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Tile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2D 2Kx4K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4D 4Kx4K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4D 4Kx4K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4D 4Kx4K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4D 4Kx4K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4D 4Kx4K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4D 4Kx4K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4D 4Kx4K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79204">
                <a:tc>
                  <a:txBody>
                    <a:bodyPr/>
                    <a:lstStyle/>
                    <a:p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Word Width [b/partition]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7920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Slice/Partition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79204">
                <a:tc>
                  <a:txBody>
                    <a:bodyPr/>
                    <a:lstStyle/>
                    <a:p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Concurrency [Partition]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16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32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32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32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32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64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64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32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79204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Read/Write  Latency[ns]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105/475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100/475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100/245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85/475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85/475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85/475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85/475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85/475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17053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Read/Write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energy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[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/b]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69/159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52/118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52/139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26/86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17/86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17/59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13/45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17/60~86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17053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Read/Write Bandwidth [MB/s]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1600/550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1600/800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1600/800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3200/1100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4800/1100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4800/1600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6400/2100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4800/1100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17053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I/O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DDR–Data Rate [MT/S]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1600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1600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–1600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4800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4800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–6400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5-3200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17053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𝛂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-product DBR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Q4/2014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Q2/2016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Q3/2018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Q4/2018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Q4/2018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Q4/2018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Q4/2018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Q4/2018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317053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PG1 PRQ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Q1/2018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Q3/2018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N/A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Q1/2020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Q1/2020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Q1/2020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Q1/2020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Q1/2020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2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Structure:</a:t>
            </a:r>
          </a:p>
          <a:p>
            <a:pPr lvl="1"/>
            <a:r>
              <a:rPr lang="en-US" dirty="0" smtClean="0"/>
              <a:t>Aspect Ratio: partial </a:t>
            </a:r>
            <a:r>
              <a:rPr lang="en-US" dirty="0"/>
              <a:t>e</a:t>
            </a:r>
            <a:r>
              <a:rPr lang="en-US" dirty="0" smtClean="0"/>
              <a:t>tch strategy, </a:t>
            </a:r>
            <a:r>
              <a:rPr lang="en-US" dirty="0" smtClean="0">
                <a:sym typeface="Wingdings" panose="05000000000000000000" pitchFamily="2" charset="2"/>
              </a:rPr>
              <a:t>learning from w-etch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6863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0881268"/>
              </p:ext>
            </p:extLst>
          </p:nvPr>
        </p:nvGraphicFramePr>
        <p:xfrm>
          <a:off x="304800" y="1143000"/>
          <a:ext cx="7133591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1145"/>
                <a:gridCol w="1029018"/>
                <a:gridCol w="1029018"/>
                <a:gridCol w="1132205"/>
                <a:gridCol w="1132205"/>
              </a:tblGrid>
              <a:tr h="118575"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S15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S26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“S26.5”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S37</a:t>
                      </a:r>
                      <a:endParaRPr lang="en-US" sz="1600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118575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Node [nm]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20.5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20.5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17 (1x)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14 (1y)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18575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Density [Gb]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256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256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512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18575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Die size [mm</a:t>
                      </a:r>
                      <a:r>
                        <a:rPr lang="en-US" sz="1600" b="1" baseline="3000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208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198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143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195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18575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Cell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SXP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SXP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SXP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SXP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18575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Tile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2D 2Kx4K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4D 4Kx4K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4D 4Kx4K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4D 4Kx4K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204811">
                <a:tc>
                  <a:txBody>
                    <a:bodyPr/>
                    <a:lstStyle/>
                    <a:p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Word Width [b/partition]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128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18575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Slice/Partition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18575">
                <a:tc>
                  <a:txBody>
                    <a:bodyPr/>
                    <a:lstStyle/>
                    <a:p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Concurrency [Partition]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16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32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32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32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20481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Read/Write  Latency[ns]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105/475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100/475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85/475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85/475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20481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Read/Write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energy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[</a:t>
                      </a:r>
                      <a:r>
                        <a:rPr lang="en-US" sz="1600" b="1" dirty="0" err="1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/b]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69/159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52/118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17/60~86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17/60~86</a:t>
                      </a:r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20481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Read/Write Bandwidth [MB/s]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1600/550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1600/800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4800/1100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4800/1100</a:t>
                      </a:r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204811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I/O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 DDR–Data Rate [MT/S]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1600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–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1600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4-3200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5-4800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–48</a:t>
                      </a:r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00</a:t>
                      </a:r>
                      <a:endParaRPr lang="en-US" sz="1600" dirty="0" smtClean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18575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𝛂</a:t>
                      </a:r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-product DBR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Q4/2014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Q2/2016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Q4/2018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Q4/2018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  <a:tr h="118575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PG1 PRQ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Q1/2018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Q3/2018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  <a:sym typeface="Wingdings" panose="05000000000000000000" pitchFamily="2" charset="2"/>
                        </a:rPr>
                        <a:t>Q1/2020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Q1/2020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6454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90b7a245-a7c3-4504-88b2-cf85318e6b7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6032</TotalTime>
  <Words>330</Words>
  <Application>Microsoft Office PowerPoint</Application>
  <PresentationFormat>Widescreen</PresentationFormat>
  <Paragraphs>211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Neo Sans Intel</vt:lpstr>
      <vt:lpstr>Neo Sans Intel Medium</vt:lpstr>
      <vt:lpstr>Arial</vt:lpstr>
      <vt:lpstr>Calibri</vt:lpstr>
      <vt:lpstr>Cambria Math</vt:lpstr>
      <vt:lpstr>Wingdings</vt:lpstr>
      <vt:lpstr>blank</vt:lpstr>
      <vt:lpstr>PowerPoint Presentation</vt:lpstr>
      <vt:lpstr>PowerPoint Presentation</vt:lpstr>
      <vt:lpstr>PowerPoint Presentation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35</cp:revision>
  <dcterms:created xsi:type="dcterms:W3CDTF">2017-12-22T17:28:27Z</dcterms:created>
  <dcterms:modified xsi:type="dcterms:W3CDTF">2017-12-26T22:01:49Z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