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FD377-892A-4F86-89D6-B29121E621C1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DCB58-440E-4F11-8793-6C2F49972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1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08D8C9-2823-4B81-8A7D-6941C88EBA7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Intel/Micron Confidential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53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3925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3925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3925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3925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F3A877-8FB3-4C10-9EDA-A5DB02F43370}" type="slidenum">
              <a:rPr lang="en-US" altLang="en-US" sz="1200" b="0"/>
              <a:pPr/>
              <a:t>2</a:t>
            </a:fld>
            <a:endParaRPr lang="en-US" altLang="en-US" sz="1200" b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Intel/Micron Confidential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130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1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6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1" y="76200"/>
            <a:ext cx="2747433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76200"/>
            <a:ext cx="80391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29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er Title Onl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White Micron color logo [Converted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9218" y="6532564"/>
            <a:ext cx="12149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9754837" y="6551613"/>
            <a:ext cx="1787348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eaLnBrk="0" hangingPunct="0">
              <a:defRPr/>
            </a:pPr>
            <a:r>
              <a:rPr lang="en-US" sz="800" dirty="0">
                <a:solidFill>
                  <a:srgbClr val="002060"/>
                </a:solidFill>
                <a:ea typeface="+mn-ea"/>
                <a:cs typeface="Tahoma" pitchFamily="34" charset="0"/>
              </a:rPr>
              <a:t>©2011 Micron Technology, Inc.    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Tahoma" pitchFamily="34" charset="0"/>
              </a:rPr>
              <a:t>|</a:t>
            </a:r>
          </a:p>
        </p:txBody>
      </p:sp>
      <p:sp>
        <p:nvSpPr>
          <p:cNvPr id="7" name="Rectangle 9"/>
          <p:cNvSpPr txBox="1">
            <a:spLocks noChangeArrowheads="1"/>
          </p:cNvSpPr>
          <p:nvPr/>
        </p:nvSpPr>
        <p:spPr>
          <a:xfrm>
            <a:off x="11381317" y="6554789"/>
            <a:ext cx="668867" cy="249237"/>
          </a:xfrm>
          <a:prstGeom prst="rect">
            <a:avLst/>
          </a:prstGeom>
        </p:spPr>
        <p:txBody>
          <a:bodyPr/>
          <a:lstStyle>
            <a:lvl1pPr algn="ctr">
              <a:defRPr sz="800" b="1" smtClean="0">
                <a:ea typeface="+mn-ea"/>
              </a:defRPr>
            </a:lvl1pPr>
          </a:lstStyle>
          <a:p>
            <a:pPr eaLnBrk="0" hangingPunct="0">
              <a:defRPr/>
            </a:pPr>
            <a:fld id="{5D413F90-6FDA-44DA-A2BC-AA3963DBD409}" type="slidenum">
              <a:rPr lang="en-US" sz="800"/>
              <a:pPr eaLnBrk="0" hangingPunct="0">
                <a:defRPr/>
              </a:pPr>
              <a:t>‹#›</a:t>
            </a:fld>
            <a:endParaRPr 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>
          <a:xfrm>
            <a:off x="3600451" y="6472239"/>
            <a:ext cx="24955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>
                <a:solidFill>
                  <a:srgbClr val="002060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60800" y="6553200"/>
            <a:ext cx="3894667" cy="241300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61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533" y="838200"/>
            <a:ext cx="10972800" cy="5486400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60800" y="6553200"/>
            <a:ext cx="3894667" cy="241300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9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860800" y="6553200"/>
            <a:ext cx="3894667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SXP JDP – Confidential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6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6533" y="685800"/>
            <a:ext cx="5384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4533" y="685800"/>
            <a:ext cx="5384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6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9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1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3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cron ppt 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18534" y="6307139"/>
            <a:ext cx="142663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1"/>
            <a:ext cx="109728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6533" y="685800"/>
            <a:ext cx="10972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60800" y="6553200"/>
            <a:ext cx="3894667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Intel / Micron Confidential</a:t>
            </a: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73067" y="6575426"/>
            <a:ext cx="138853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36D024-63A2-4B07-BA7B-F2C99C7D8649}" type="slidenum">
              <a:rPr lang="en-US" smtClean="0"/>
              <a:t>‹#›</a:t>
            </a:fld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490134" y="6451601"/>
            <a:ext cx="9592733" cy="106363"/>
          </a:xfrm>
          <a:prstGeom prst="rect">
            <a:avLst/>
          </a:prstGeom>
          <a:gradFill rotWithShape="0">
            <a:gsLst>
              <a:gs pos="0">
                <a:srgbClr val="0020E0"/>
              </a:gs>
              <a:gs pos="100000">
                <a:srgbClr val="0020E0">
                  <a:gamma/>
                  <a:tint val="30196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1074400" y="6323014"/>
            <a:ext cx="1117600" cy="53498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8260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1961"/>
            <a:ext cx="10972800" cy="563563"/>
          </a:xfrm>
        </p:spPr>
        <p:txBody>
          <a:bodyPr/>
          <a:lstStyle/>
          <a:p>
            <a:r>
              <a:rPr lang="en-US" altLang="en-US" dirty="0" smtClean="0"/>
              <a:t>Risk Assessment and Mitigation template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26845"/>
            <a:ext cx="11098883" cy="5045075"/>
          </a:xfrm>
        </p:spPr>
        <p:txBody>
          <a:bodyPr/>
          <a:lstStyle/>
          <a:p>
            <a:r>
              <a:rPr lang="en-US" altLang="en-US" sz="2000" dirty="0" smtClean="0"/>
              <a:t>Include reticle requirements, vehicle, short loops, tools, SEM/TEM/metrology requirements</a:t>
            </a:r>
          </a:p>
          <a:p>
            <a:endParaRPr lang="en-US" altLang="en-US" sz="2000" dirty="0" smtClean="0"/>
          </a:p>
          <a:p>
            <a:r>
              <a:rPr lang="en-US" altLang="en-US" sz="2000" dirty="0" smtClean="0">
                <a:solidFill>
                  <a:srgbClr val="FF0000"/>
                </a:solidFill>
              </a:rPr>
              <a:t>1	show stopper;  no technical path </a:t>
            </a:r>
          </a:p>
          <a:p>
            <a:r>
              <a:rPr lang="en-US" altLang="en-US" sz="2000" dirty="0" smtClean="0">
                <a:solidFill>
                  <a:srgbClr val="FF0000"/>
                </a:solidFill>
              </a:rPr>
              <a:t>1.5	potential show stopper w/ some technical path (e.g., PM scaling)</a:t>
            </a:r>
          </a:p>
          <a:p>
            <a:r>
              <a:rPr lang="en-US" altLang="en-US" sz="2000" dirty="0" smtClean="0">
                <a:solidFill>
                  <a:srgbClr val="FF9900"/>
                </a:solidFill>
              </a:rPr>
              <a:t>2	high risk to resolve issue</a:t>
            </a:r>
          </a:p>
          <a:p>
            <a:r>
              <a:rPr lang="en-US" altLang="en-US" sz="2000" dirty="0" smtClean="0">
                <a:solidFill>
                  <a:srgbClr val="FF9900"/>
                </a:solidFill>
              </a:rPr>
              <a:t>2.5	high risk; data needed to vet strategy (e.g., </a:t>
            </a:r>
            <a:r>
              <a:rPr lang="en-US" altLang="en-US" sz="2000" dirty="0" err="1" smtClean="0">
                <a:solidFill>
                  <a:srgbClr val="FF9900"/>
                </a:solidFill>
              </a:rPr>
              <a:t>WSiNless</a:t>
            </a:r>
            <a:r>
              <a:rPr lang="en-US" altLang="en-US" sz="2000" dirty="0" smtClean="0">
                <a:solidFill>
                  <a:srgbClr val="FF9900"/>
                </a:solidFill>
              </a:rPr>
              <a:t> via)</a:t>
            </a:r>
            <a:endParaRPr lang="en-US" altLang="en-US" sz="2000" dirty="0" smtClean="0">
              <a:solidFill>
                <a:srgbClr val="FFFF00"/>
              </a:solidFill>
            </a:endParaRPr>
          </a:p>
          <a:p>
            <a:r>
              <a:rPr lang="en-US" altLang="en-US" sz="2000" dirty="0" smtClean="0">
                <a:solidFill>
                  <a:srgbClr val="FFFF00"/>
                </a:solidFill>
              </a:rPr>
              <a:t>3.0      manageable risk </a:t>
            </a:r>
          </a:p>
          <a:p>
            <a:endParaRPr lang="en-US" altLang="en-US" sz="2000" dirty="0" smtClean="0">
              <a:solidFill>
                <a:srgbClr val="FFFF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1977571" y="6616700"/>
            <a:ext cx="3894667" cy="2413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Intel / Micron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3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607" name="Group 223"/>
          <p:cNvGraphicFramePr>
            <a:graphicFrameLocks noGrp="1"/>
          </p:cNvGraphicFramePr>
          <p:nvPr>
            <p:extLst/>
          </p:nvPr>
        </p:nvGraphicFramePr>
        <p:xfrm>
          <a:off x="404037" y="596899"/>
          <a:ext cx="11344940" cy="5463659"/>
        </p:xfrm>
        <a:graphic>
          <a:graphicData uri="http://schemas.openxmlformats.org/drawingml/2006/table">
            <a:tbl>
              <a:tblPr/>
              <a:tblGrid>
                <a:gridCol w="3001094"/>
                <a:gridCol w="4260943"/>
                <a:gridCol w="3183796"/>
                <a:gridCol w="899107"/>
              </a:tblGrid>
              <a:tr h="3084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Goal/Actual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Model/Knobs/Strategy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Results/Next Steps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ECD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155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085850" indent="-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606550" indent="-4064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2076450" indent="-3556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546350" indent="-3556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3003550" indent="-355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460750" indent="-355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917950" indent="-355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4375150" indent="-355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Goal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Support 14nm Line width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Enable standard x-point integration for DTS meeting W thickness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kumimoji="0" lang="en-US" altLang="en-US" sz="1300" b="1" i="1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Gap to Goal</a:t>
                      </a:r>
                      <a:endParaRPr kumimoji="0" lang="en-US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Need S36X silicon to validate, need to integrate with new HM scheme</a:t>
                      </a:r>
                    </a:p>
                  </a:txBody>
                  <a:tcPr marR="914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810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858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82700" indent="-3048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63700" indent="-266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95500" indent="-266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527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0099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671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9243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Model/assumptions:</a:t>
                      </a: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thicknesses ~ matched to S26</a:t>
                      </a:r>
                      <a:endParaRPr kumimoji="0" lang="el-GR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l-GR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ρ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&lt;1.7X of S26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 HM flow required for first cut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Strategies: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Alt HM process flow enabled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altLang="en-US" sz="13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cut W </a:t>
                      </a: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improvement w/ XLR2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Kr based sputter w/ uniformity improvement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WSiNless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via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81000" indent="-38100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63600" indent="-34290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82700" indent="-30480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63700" indent="-26670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95500" indent="-26670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527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0099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671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924300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Results: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 pad and S15 shrink data show worst case 1.3X resistivity 14nm/20nm CD at common thickness.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Enables scaling by ~ 20% versus 20nm product W thicknesses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XLR2 </a:t>
                      </a: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~ xx% reduction </a:t>
                      </a: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verus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XLR1 but with low stress (not 2</a:t>
                      </a:r>
                      <a:r>
                        <a:rPr kumimoji="0" lang="en-US" altLang="en-US" sz="13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cut compatible)  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Plans: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 </a:t>
                      </a: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new calculated MTS thickness w/ cu pad flow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Enable alt HM for 1</a:t>
                      </a:r>
                      <a:r>
                        <a:rPr kumimoji="0" lang="en-US" altLang="en-US" sz="13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cut, validate requirement for 2</a:t>
                      </a:r>
                      <a:r>
                        <a:rPr kumimoji="0" lang="en-US" altLang="en-US" sz="13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cut.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 current gains for </a:t>
                      </a:r>
                      <a:r>
                        <a:rPr kumimoji="0" lang="en-US" alt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WSiNless</a:t>
                      </a:r>
                      <a:r>
                        <a:rPr kumimoji="0" lang="en-US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via @ 30s dimensions.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altLang="en-US" sz="13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 needs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r>
                        <a:rPr kumimoji="0" lang="en-US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>
                          <a:tab pos="234950" algn="l"/>
                        </a:tabLst>
                      </a:pPr>
                      <a:endParaRPr kumimoji="0" lang="en-US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5720" marR="457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4600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537767"/>
              </p:ext>
            </p:extLst>
          </p:nvPr>
        </p:nvGraphicFramePr>
        <p:xfrm>
          <a:off x="404038" y="76200"/>
          <a:ext cx="11344939" cy="517525"/>
        </p:xfrm>
        <a:graphic>
          <a:graphicData uri="http://schemas.openxmlformats.org/drawingml/2006/table">
            <a:tbl>
              <a:tblPr/>
              <a:tblGrid>
                <a:gridCol w="7619730"/>
                <a:gridCol w="2564648"/>
                <a:gridCol w="1160561"/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Issue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 Meet current delivery, WL/BL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requirements</a:t>
                      </a:r>
                    </a:p>
                  </a:txBody>
                  <a:tcPr marL="91439" marR="91439"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Owner: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Integration</a:t>
                      </a:r>
                    </a:p>
                  </a:txBody>
                  <a:tcPr marL="91439" marR="91439"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Risk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 2.5</a:t>
                      </a:r>
                    </a:p>
                  </a:txBody>
                  <a:tcPr marL="91439" marR="91439"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2554515" y="6531429"/>
            <a:ext cx="3894667" cy="2413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Intel / Micron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2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73051"/>
            <a:ext cx="10982325" cy="609452"/>
          </a:xfrm>
        </p:spPr>
        <p:txBody>
          <a:bodyPr/>
          <a:lstStyle/>
          <a:p>
            <a:r>
              <a:rPr lang="en-US" dirty="0" smtClean="0"/>
              <a:t>Supporting critical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1041991"/>
            <a:ext cx="10982325" cy="4343400"/>
          </a:xfrm>
        </p:spPr>
        <p:txBody>
          <a:bodyPr/>
          <a:lstStyle/>
          <a:p>
            <a:r>
              <a:rPr lang="en-US" dirty="0" smtClean="0"/>
              <a:t>Any key data or calculations supporting assumptions, strategy or risk assessment.</a:t>
            </a:r>
          </a:p>
          <a:p>
            <a:r>
              <a:rPr lang="en-US" dirty="0" smtClean="0"/>
              <a:t>Critical path timelines as appropriate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434771" y="6520543"/>
            <a:ext cx="3894667" cy="241300"/>
          </a:xfrm>
        </p:spPr>
        <p:txBody>
          <a:bodyPr/>
          <a:lstStyle/>
          <a:p>
            <a:pPr>
              <a:defRPr/>
            </a:pPr>
            <a:r>
              <a:rPr lang="en-US" smtClean="0"/>
              <a:t>Intel / Micron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5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5"/>
          <p:cNvSpPr>
            <a:spLocks noGrp="1"/>
          </p:cNvSpPr>
          <p:nvPr>
            <p:ph type="title"/>
          </p:nvPr>
        </p:nvSpPr>
        <p:spPr>
          <a:xfrm>
            <a:off x="1491342" y="401180"/>
            <a:ext cx="9329057" cy="914400"/>
          </a:xfrm>
        </p:spPr>
        <p:txBody>
          <a:bodyPr/>
          <a:lstStyle/>
          <a:p>
            <a:r>
              <a:rPr lang="en-US" altLang="en-US" dirty="0" smtClean="0"/>
              <a:t>POR and key options, next steps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25043" y="1447115"/>
            <a:ext cx="10377377" cy="1653638"/>
          </a:xfrm>
        </p:spPr>
        <p:txBody>
          <a:bodyPr/>
          <a:lstStyle/>
          <a:p>
            <a:r>
              <a:rPr lang="en-US" altLang="en-US" sz="1600" dirty="0" smtClean="0"/>
              <a:t>Detail review of vehicle, short loop, metro, strategy to achieve the goal and data, simulations or calculations.  Any tool changes or new hardware/consumable needs.  Typical format has been an embedded </a:t>
            </a:r>
            <a:r>
              <a:rPr lang="en-US" altLang="en-US" sz="1600" dirty="0" smtClean="0"/>
              <a:t>worksheet</a:t>
            </a:r>
            <a:r>
              <a:rPr lang="en-US" altLang="en-US" sz="1600" dirty="0"/>
              <a:t> </a:t>
            </a:r>
            <a:r>
              <a:rPr lang="en-US" altLang="en-US" sz="1600" dirty="0" smtClean="0"/>
              <a:t>but is flexible as required to communicate effectively.</a:t>
            </a:r>
            <a:endParaRPr lang="en-US" altLang="en-US" sz="1600" dirty="0" smtClean="0"/>
          </a:p>
          <a:p>
            <a:r>
              <a:rPr lang="en-US" altLang="en-US" sz="1600" dirty="0" smtClean="0"/>
              <a:t>Not covered in </a:t>
            </a:r>
            <a:r>
              <a:rPr lang="en-US" altLang="en-US" sz="1600" dirty="0" smtClean="0"/>
              <a:t>detail </a:t>
            </a:r>
            <a:r>
              <a:rPr lang="en-US" altLang="en-US" sz="1600" dirty="0" smtClean="0"/>
              <a:t>but can be used to explain help needed or opportunity to improve learning cycle, strategy risks, etc</a:t>
            </a:r>
            <a:r>
              <a:rPr lang="en-US" altLang="en-US" sz="1600" dirty="0" smtClean="0"/>
              <a:t>.</a:t>
            </a:r>
            <a:endParaRPr lang="en-US" altLang="en-US" sz="1600" dirty="0" smtClean="0"/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/>
        </p:nvGraphicFramePr>
        <p:xfrm>
          <a:off x="3719513" y="3725183"/>
          <a:ext cx="3667125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3" imgW="3666971" imgH="1628775" progId="Excel.Sheet.12">
                  <p:embed/>
                </p:oleObj>
              </mc:Choice>
              <mc:Fallback>
                <p:oleObj name="Worksheet" r:id="rId3" imgW="3666971" imgH="1628775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3725183"/>
                        <a:ext cx="3667125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2380343" y="6531428"/>
            <a:ext cx="3894667" cy="2413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Intel / Micron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6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DP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99CC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NTITLED (006).pptx [Read-Only]" id="{61691175-DEC1-4159-B7EE-47FEFFC4C158}" vid="{BD5F4F58-64AB-410E-A59A-FE3E485234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JDP</Template>
  <TotalTime>1088</TotalTime>
  <Words>325</Words>
  <Application>Microsoft Office PowerPoint</Application>
  <PresentationFormat>Widescreen</PresentationFormat>
  <Paragraphs>68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Tahoma</vt:lpstr>
      <vt:lpstr>Times New Roman</vt:lpstr>
      <vt:lpstr>JDP</vt:lpstr>
      <vt:lpstr>Worksheet</vt:lpstr>
      <vt:lpstr>Risk Assessment and Mitigation template</vt:lpstr>
      <vt:lpstr>PowerPoint Presentation</vt:lpstr>
      <vt:lpstr>Supporting critical detail</vt:lpstr>
      <vt:lpstr>POR and key options, next steps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Mitigation template</dc:title>
  <dc:creator>Hineman, Max F</dc:creator>
  <cp:keywords>CTPClassification=CTP_NT</cp:keywords>
  <cp:lastModifiedBy>Hineman, Max F</cp:lastModifiedBy>
  <cp:revision>7</cp:revision>
  <dcterms:created xsi:type="dcterms:W3CDTF">2018-05-03T21:28:31Z</dcterms:created>
  <dcterms:modified xsi:type="dcterms:W3CDTF">2018-05-04T16:20:30Z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64b645e0-a06e-42fe-8190-6ec966a213cb</vt:lpwstr>
  </property>
  <property fmtid="{D5CDD505-2E9C-101B-9397-08002B2CF9AE}" pid="3" name="CTP_TimeStamp">
    <vt:lpwstr>2018-05-04 16:20:29Z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