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337" r:id="rId2"/>
    <p:sldId id="350" r:id="rId3"/>
    <p:sldId id="351" r:id="rId4"/>
    <p:sldId id="352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Neo Sans Intel Medium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00FF"/>
    <a:srgbClr val="FF6600"/>
    <a:srgbClr val="00FFFF"/>
    <a:srgbClr val="33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95" autoAdjust="0"/>
    <p:restoredTop sz="94660"/>
  </p:normalViewPr>
  <p:slideViewPr>
    <p:cSldViewPr>
      <p:cViewPr varScale="1">
        <p:scale>
          <a:sx n="75" d="100"/>
          <a:sy n="75" d="100"/>
        </p:scale>
        <p:origin x="-86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1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A0E2933-0F37-41EA-8636-CB19D0249E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762000" y="6613525"/>
            <a:ext cx="792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b="1" dirty="0">
                <a:latin typeface="Neo Sans Intel" pitchFamily="34" charset="0"/>
              </a:rPr>
              <a:t>	         </a:t>
            </a:r>
            <a:fld id="{3CBE715E-4167-445E-8F25-69DFD044E05F}" type="slidenum">
              <a:rPr lang="en-US" sz="1200" b="0">
                <a:latin typeface="Calibri" pitchFamily="34" charset="0"/>
                <a:cs typeface="Calibri" pitchFamily="34" charset="0"/>
              </a:rPr>
              <a:pPr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r>
              <a:rPr lang="en-US" sz="1400" b="1" dirty="0">
                <a:latin typeface="Neo Sans Intel" pitchFamily="34" charset="0"/>
              </a:rPr>
              <a:t>	</a:t>
            </a:r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396201"/>
            <a:ext cx="723900" cy="4617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685800" y="6553200"/>
            <a:ext cx="1471493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</a:t>
            </a:r>
            <a:r>
              <a:rPr lang="en-US" sz="1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7696200" y="6550223"/>
            <a:ext cx="13907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DerChang Kau/NSG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5575"/>
            <a:ext cx="7772400" cy="1470025"/>
          </a:xfrm>
        </p:spPr>
        <p:txBody>
          <a:bodyPr/>
          <a:lstStyle/>
          <a:p>
            <a:r>
              <a:rPr lang="en-US" sz="4400" dirty="0" smtClean="0">
                <a:latin typeface="Calibri" pitchFamily="34" charset="0"/>
                <a:cs typeface="Calibri" pitchFamily="34" charset="0"/>
              </a:rPr>
              <a:t>Scaling of PCMS Component</a:t>
            </a:r>
            <a:br>
              <a:rPr lang="en-US" sz="4400" dirty="0" smtClean="0">
                <a:latin typeface="Calibri" pitchFamily="34" charset="0"/>
                <a:cs typeface="Calibri" pitchFamily="34" charset="0"/>
              </a:rPr>
            </a:b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0"/>
            <a:ext cx="8686800" cy="1676400"/>
          </a:xfrm>
        </p:spPr>
        <p:txBody>
          <a:bodyPr/>
          <a:lstStyle/>
          <a:p>
            <a:r>
              <a:rPr lang="en-US" sz="2000" b="0" dirty="0" smtClean="0"/>
              <a:t>DerChang Kau</a:t>
            </a:r>
            <a:endParaRPr lang="en-US" sz="1800" b="0" dirty="0" smtClean="0"/>
          </a:p>
          <a:p>
            <a:endParaRPr lang="en-US" sz="1800" b="0" dirty="0" smtClean="0"/>
          </a:p>
          <a:p>
            <a:r>
              <a:rPr lang="en-US" sz="1600" b="0" dirty="0" smtClean="0"/>
              <a:t>Feb/9/2011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066800" y="2819400"/>
            <a:ext cx="72390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346075" indent="-346075" eaLnBrk="0" hangingPunct="0">
              <a:buFont typeface="Arial" pitchFamily="34" charset="0"/>
              <a:buChar char="•"/>
            </a:pPr>
            <a:r>
              <a:rPr lang="en-US" sz="2000" b="1" kern="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Objective: making storage memory architectures that scale</a:t>
            </a:r>
          </a:p>
          <a:p>
            <a:pPr marL="346075" marR="0" lvl="0" indent="-3460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000" b="1" kern="0" dirty="0" smtClean="0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rPr>
              <a:t>This is a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preliminary scaling analysis</a:t>
            </a:r>
          </a:p>
          <a:p>
            <a:pPr marL="346075" lvl="0" indent="-346075" eaLnBrk="0" hangingPunct="0">
              <a:buFont typeface="Arial" pitchFamily="34" charset="0"/>
              <a:buChar char="•"/>
            </a:pPr>
            <a:r>
              <a:rPr lang="en-US" sz="2000" b="1" kern="0" dirty="0" smtClean="0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rPr>
              <a:t>Looking for feedback and vertical </a:t>
            </a:r>
            <a:r>
              <a:rPr lang="en-US" sz="2000" b="1" kern="0" noProof="0" dirty="0" smtClean="0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rPr>
              <a:t>alignment </a:t>
            </a:r>
            <a:r>
              <a:rPr lang="en-US" sz="2000" b="1" kern="0" dirty="0" smtClean="0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rPr>
              <a:t>to plan ahead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dirty="0" smtClean="0"/>
              <a:t>Scaling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486400"/>
          </a:xfrm>
        </p:spPr>
        <p:txBody>
          <a:bodyPr/>
          <a:lstStyle/>
          <a:p>
            <a:r>
              <a:rPr lang="en-US" sz="2400" dirty="0" smtClean="0"/>
              <a:t>Sync point cadence: 18 months </a:t>
            </a:r>
          </a:p>
          <a:p>
            <a:r>
              <a:rPr lang="en-US" sz="2400" dirty="0" smtClean="0"/>
              <a:t>Patterning: 70%/Gen linear shrink; 50% cell size shrink</a:t>
            </a:r>
          </a:p>
          <a:p>
            <a:r>
              <a:rPr lang="en-US" sz="2400" dirty="0" smtClean="0"/>
              <a:t>I</a:t>
            </a:r>
            <a:r>
              <a:rPr lang="en-US" sz="2400" baseline="-25000" dirty="0" smtClean="0"/>
              <a:t>CELL</a:t>
            </a:r>
            <a:r>
              <a:rPr lang="en-US" sz="2400" dirty="0" smtClean="0"/>
              <a:t>: 60%/Gen shrink; voltage is non-scalable.</a:t>
            </a:r>
          </a:p>
          <a:p>
            <a:r>
              <a:rPr lang="en-US" sz="2400" dirty="0" smtClean="0"/>
              <a:t>Logic scaling follows Moore’s law (power and die size)</a:t>
            </a:r>
          </a:p>
          <a:p>
            <a:r>
              <a:rPr lang="en-US" sz="2400" dirty="0" smtClean="0"/>
              <a:t>Array CMOS T</a:t>
            </a:r>
            <a:r>
              <a:rPr lang="en-US" sz="2400" baseline="-25000" dirty="0" smtClean="0"/>
              <a:t>ox</a:t>
            </a:r>
            <a:r>
              <a:rPr lang="en-US" sz="2400" dirty="0" smtClean="0"/>
              <a:t>, L</a:t>
            </a:r>
            <a:r>
              <a:rPr lang="en-US" sz="2400" baseline="-25000" dirty="0" smtClean="0"/>
              <a:t>G</a:t>
            </a:r>
            <a:r>
              <a:rPr lang="en-US" sz="2400" dirty="0" smtClean="0"/>
              <a:t> are not scaling due to voltage and 60% width shrink subject to cell operating current.</a:t>
            </a:r>
          </a:p>
          <a:p>
            <a:r>
              <a:rPr lang="en-US" sz="2400" dirty="0" smtClean="0"/>
              <a:t>Access latency, driven by cell performance and array CMOS, remains constant.</a:t>
            </a:r>
          </a:p>
          <a:p>
            <a:r>
              <a:rPr lang="en-US" sz="2400" dirty="0" smtClean="0"/>
              <a:t>Socket and interconnect is assumed 70% linear shrink</a:t>
            </a:r>
          </a:p>
          <a:p>
            <a:r>
              <a:rPr lang="en-US" sz="2400" dirty="0" smtClean="0"/>
              <a:t>Constant die size therefore cost neutral (~200mm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381000"/>
          </a:xfrm>
        </p:spPr>
        <p:txBody>
          <a:bodyPr/>
          <a:lstStyle/>
          <a:p>
            <a:r>
              <a:rPr lang="en-US" dirty="0" smtClean="0"/>
              <a:t>Scaling of PCMS attributes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685800"/>
          <a:ext cx="7696201" cy="5630492"/>
        </p:xfrm>
        <a:graphic>
          <a:graphicData uri="http://schemas.openxmlformats.org/drawingml/2006/table">
            <a:tbl>
              <a:tblPr/>
              <a:tblGrid>
                <a:gridCol w="1941017"/>
                <a:gridCol w="827987"/>
                <a:gridCol w="736196"/>
                <a:gridCol w="865481"/>
                <a:gridCol w="665104"/>
                <a:gridCol w="665104"/>
                <a:gridCol w="665104"/>
                <a:gridCol w="665104"/>
                <a:gridCol w="665104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Technology Attributes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Unit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Multiplier (</a:t>
                      </a:r>
                      <a:r>
                        <a:rPr lang="en-US" sz="1200" b="0" i="0" u="none" strike="noStrike" dirty="0" smtClean="0">
                          <a:latin typeface="Symbol"/>
                        </a:rPr>
                        <a:t>a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=1.414)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PCMS80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Gen+1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Gen+2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Gen+3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Gen+4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788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½ Pitch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nm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K=1/</a:t>
                      </a:r>
                      <a:r>
                        <a:rPr lang="en-US" sz="1200" b="0" i="0" u="none" strike="noStrike">
                          <a:latin typeface="Symbol"/>
                        </a:rPr>
                        <a:t>a 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0.707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20.5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14.50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10.25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7.25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5.13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841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Cell Current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latin typeface="Calibri" pitchFamily="34" charset="0"/>
                          <a:cs typeface="Calibri" pitchFamily="34" charset="0"/>
                        </a:rPr>
                        <a:t>uA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1/</a:t>
                      </a:r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1½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0.595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111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841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Tile Dimension</a:t>
                      </a:r>
                      <a:endParaRPr lang="en-US" sz="1400" b="1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#bit/</a:t>
                      </a:r>
                      <a:r>
                        <a:rPr lang="en-US" sz="12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col</a:t>
                      </a:r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b/</a:t>
                      </a:r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col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 dirty="0">
                          <a:latin typeface="Calibri"/>
                        </a:rPr>
                        <a:t>½</a:t>
                      </a:r>
                      <a:endParaRPr lang="en-US" sz="1200" b="0" i="0" u="none" strike="noStrike" dirty="0">
                        <a:latin typeface="Symbo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1.189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1024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1024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#bit/row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b/row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½</a:t>
                      </a:r>
                      <a:endParaRPr lang="en-US" sz="1200" b="0" i="0" u="none" strike="noStrike">
                        <a:latin typeface="Symbo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1.189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3072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3072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4096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19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# of deck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#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1.000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36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Density/Tile [#bits/Tile]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baseline="30000" dirty="0" smtClean="0">
                          <a:latin typeface="Calibri" pitchFamily="34" charset="0"/>
                          <a:cs typeface="Calibri" pitchFamily="34" charset="0"/>
                        </a:rPr>
                        <a:t>*</a:t>
                      </a:r>
                      <a:r>
                        <a:rPr lang="en-US" sz="1000" b="0" i="0" u="none" strike="noStrike" dirty="0" err="1" smtClean="0">
                          <a:latin typeface="Calibri" pitchFamily="34" charset="0"/>
                          <a:cs typeface="Calibri" pitchFamily="34" charset="0"/>
                        </a:rPr>
                        <a:t>Mib</a:t>
                      </a:r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/Tile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1.414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05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Tile Physical Area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um</a:t>
                      </a:r>
                      <a:r>
                        <a:rPr lang="en-US" sz="1000" b="0" i="0" u="none" strike="noStrike" baseline="300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alibri"/>
                        </a:rPr>
                        <a:t>1/</a:t>
                      </a:r>
                      <a:r>
                        <a:rPr lang="en-US" sz="1200" b="0" i="0" u="none" strike="noStrike" dirty="0">
                          <a:latin typeface="Symbol"/>
                        </a:rPr>
                        <a:t>a</a:t>
                      </a:r>
                      <a:endParaRPr lang="en-US" sz="1200" b="0" i="0" u="none" strike="noStrike" dirty="0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0.707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3525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2644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1763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1322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881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19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Array Efficiency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1.000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65%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65%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65%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65%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65%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0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Array Core</a:t>
                      </a:r>
                      <a:endParaRPr lang="en-US" sz="1400" b="1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Sequencer Width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Tile/Slice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½</a:t>
                      </a:r>
                      <a:endParaRPr lang="en-US" sz="1200" b="0" i="0" u="none" strike="noStrike">
                        <a:latin typeface="Symbo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1.189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2560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3072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3584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4096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Slice Depth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Slice/core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½</a:t>
                      </a:r>
                      <a:endParaRPr lang="en-US" sz="1200" b="0" i="0" u="none" strike="noStrike">
                        <a:latin typeface="Symbo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1.189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36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# tile / component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Tile/core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1.414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32768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46080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67584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93184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131072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Component Density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baseline="30000" dirty="0" smtClean="0">
                          <a:latin typeface="Calibri" pitchFamily="34" charset="0"/>
                          <a:cs typeface="Calibri" pitchFamily="34" charset="0"/>
                        </a:rPr>
                        <a:t>*</a:t>
                      </a:r>
                      <a:r>
                        <a:rPr lang="en-US" sz="1000" b="0" i="0" u="none" strike="noStrike" dirty="0" err="1" smtClean="0">
                          <a:latin typeface="Calibri" pitchFamily="34" charset="0"/>
                          <a:cs typeface="Calibri" pitchFamily="34" charset="0"/>
                        </a:rPr>
                        <a:t>Gib</a:t>
                      </a:r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/core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2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2.000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128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270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528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1092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2048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0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Array Performance</a:t>
                      </a:r>
                      <a:endParaRPr lang="en-US" sz="1400" b="1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READ Bandwidth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MB/s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 dirty="0">
                          <a:latin typeface="Calibri"/>
                        </a:rPr>
                        <a:t>½</a:t>
                      </a:r>
                      <a:endParaRPr lang="en-US" sz="1200" b="0" i="0" u="none" strike="noStrike" dirty="0">
                        <a:latin typeface="Symbo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1.189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1600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2000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2400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2800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3200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WRITE </a:t>
                      </a:r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Bandwidth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MB/s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½</a:t>
                      </a:r>
                      <a:endParaRPr lang="en-US" sz="1200" b="0" i="0" u="none" strike="noStrike">
                        <a:latin typeface="Symbol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1.189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500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600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700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800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05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READ Power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mW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alibri"/>
                        </a:rPr>
                        <a:t>1/</a:t>
                      </a:r>
                      <a:r>
                        <a:rPr lang="en-US" sz="1200" b="0" i="0" u="none" strike="noStrike" dirty="0">
                          <a:latin typeface="Symbol"/>
                        </a:rPr>
                        <a:t>a</a:t>
                      </a:r>
                      <a:endParaRPr lang="en-US" sz="1200" b="0" i="0" u="none" strike="noStrike" dirty="0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0.707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576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428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305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212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144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05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WRITE Power 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mW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1/</a:t>
                      </a:r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0.707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293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218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155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108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73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02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r>
                        <a:rPr lang="en-US" sz="1400" b="1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Normalized Performance Benchmark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READ Energy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pJ</a:t>
                      </a:r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/b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alibri"/>
                        </a:rPr>
                        <a:t>1/</a:t>
                      </a:r>
                      <a:r>
                        <a:rPr lang="en-US" sz="1200" b="0" i="0" u="none" strike="noStrike" dirty="0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 dirty="0">
                          <a:latin typeface="Calibri"/>
                        </a:rPr>
                        <a:t>1½</a:t>
                      </a:r>
                      <a:endParaRPr lang="en-US" sz="1200" b="0" i="0" u="none" strike="noStrike" dirty="0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0.595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45.00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26.76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15.91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9.46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5.63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98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WRITE Energy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pJ</a:t>
                      </a:r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/b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1/</a:t>
                      </a:r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1½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0.595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91.49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54.40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32.35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19.23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11.44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READ BW/Density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[</a:t>
                      </a:r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MB/s</a:t>
                      </a:r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]/</a:t>
                      </a:r>
                      <a:r>
                        <a:rPr lang="en-US" sz="1000" b="0" i="0" u="none" strike="noStrike" dirty="0" err="1" smtClean="0">
                          <a:latin typeface="Calibri" pitchFamily="34" charset="0"/>
                          <a:cs typeface="Calibri" pitchFamily="34" charset="0"/>
                        </a:rPr>
                        <a:t>GiB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1/</a:t>
                      </a:r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1½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0.595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100.0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59.3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36.4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20.5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12.5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WRITE BW/Density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[</a:t>
                      </a:r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MB/s</a:t>
                      </a:r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]/</a:t>
                      </a:r>
                      <a:r>
                        <a:rPr lang="en-US" sz="1000" b="0" i="0" u="none" strike="noStrike" dirty="0" err="1" smtClean="0">
                          <a:latin typeface="Calibri" pitchFamily="34" charset="0"/>
                          <a:cs typeface="Calibri" pitchFamily="34" charset="0"/>
                        </a:rPr>
                        <a:t>GiB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alibri"/>
                        </a:rPr>
                        <a:t>1/</a:t>
                      </a:r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1½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0.595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25.00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14.81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9.09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5.13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3.13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READ BW/Power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[</a:t>
                      </a:r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MB/s</a:t>
                      </a:r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]/</a:t>
                      </a:r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mW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1½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1.682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2.78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4.67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7.86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13.21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22.22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WRITE BW/Power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[</a:t>
                      </a:r>
                      <a:r>
                        <a:rPr lang="en-US" sz="1000" b="0" i="0" u="none" strike="noStrike" dirty="0" smtClean="0">
                          <a:latin typeface="Calibri" pitchFamily="34" charset="0"/>
                          <a:cs typeface="Calibri" pitchFamily="34" charset="0"/>
                        </a:rPr>
                        <a:t>MB/s</a:t>
                      </a:r>
                      <a:r>
                        <a:rPr lang="en-US" sz="1000" b="0" i="0" u="none" strike="noStrike" dirty="0">
                          <a:latin typeface="Calibri" pitchFamily="34" charset="0"/>
                          <a:cs typeface="Calibri" pitchFamily="34" charset="0"/>
                        </a:rPr>
                        <a:t>]/</a:t>
                      </a:r>
                      <a:r>
                        <a:rPr lang="en-US" sz="1000" b="0" i="0" u="none" strike="noStrike" dirty="0" err="1">
                          <a:latin typeface="Calibri" pitchFamily="34" charset="0"/>
                          <a:cs typeface="Calibri" pitchFamily="34" charset="0"/>
                        </a:rPr>
                        <a:t>mW</a:t>
                      </a:r>
                      <a:endParaRPr lang="en-US" sz="1000" b="0" i="0" u="none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Symbol"/>
                        </a:rPr>
                        <a:t>a</a:t>
                      </a:r>
                      <a:r>
                        <a:rPr lang="en-US" sz="1200" b="0" i="0" u="none" strike="noStrike" baseline="30000">
                          <a:latin typeface="Calibri"/>
                        </a:rPr>
                        <a:t>1½</a:t>
                      </a:r>
                      <a:endParaRPr lang="en-US" sz="1200" b="0" i="0" u="none" strike="noStrike">
                        <a:latin typeface="Neo Sans Intel Medium"/>
                      </a:endParaRP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1.682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1.37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Corbel" pitchFamily="34" charset="0"/>
                          <a:cs typeface="Calibri" pitchFamily="34" charset="0"/>
                        </a:rPr>
                        <a:t>2.30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3.86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6.50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Corbel" pitchFamily="34" charset="0"/>
                          <a:cs typeface="Calibri" pitchFamily="34" charset="0"/>
                        </a:rPr>
                        <a:t>10.93</a:t>
                      </a:r>
                    </a:p>
                  </a:txBody>
                  <a:tcPr marL="6573" marR="6573" marT="6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257800" y="6324600"/>
            <a:ext cx="32039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* : http://physics.nist.gov/cuu/Units/binary.html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factors impacting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/>
          <a:lstStyle/>
          <a:p>
            <a:pPr lvl="0"/>
            <a:r>
              <a:rPr lang="en-US" sz="1800" dirty="0" smtClean="0"/>
              <a:t>Fork in scaling roadmap, such as</a:t>
            </a:r>
          </a:p>
          <a:p>
            <a:pPr lvl="1"/>
            <a:r>
              <a:rPr lang="en-US" sz="1800" dirty="0" smtClean="0"/>
              <a:t>Dual Decks to 4 decks may result in a step function in scaling attributes – </a:t>
            </a:r>
            <a:r>
              <a:rPr lang="en-US" sz="1800" dirty="0" err="1" smtClean="0"/>
              <a:t>eg</a:t>
            </a:r>
            <a:r>
              <a:rPr lang="en-US" sz="1800" dirty="0" smtClean="0"/>
              <a:t>.  Density of tile therefore slice width </a:t>
            </a:r>
            <a:r>
              <a:rPr lang="en-US" sz="1800" dirty="0" smtClean="0">
                <a:sym typeface="Wingdings" pitchFamily="2" charset="2"/>
              </a:rPr>
              <a:t>and concurrency</a:t>
            </a:r>
            <a:endParaRPr lang="en-US" sz="1800" dirty="0" smtClean="0"/>
          </a:p>
          <a:p>
            <a:pPr lvl="0"/>
            <a:r>
              <a:rPr lang="en-US" sz="1800" dirty="0" smtClean="0"/>
              <a:t>C-spec items scaling against this analysis, such as </a:t>
            </a:r>
            <a:endParaRPr lang="en-US" sz="1800" dirty="0" smtClean="0">
              <a:sym typeface="Wingdings" pitchFamily="2" charset="2"/>
            </a:endParaRPr>
          </a:p>
          <a:p>
            <a:pPr lvl="1"/>
            <a:r>
              <a:rPr lang="en-US" sz="1800" dirty="0" smtClean="0"/>
              <a:t>Granularity: partition and region width, page size and transfer size</a:t>
            </a:r>
          </a:p>
          <a:p>
            <a:pPr lvl="1"/>
            <a:r>
              <a:rPr lang="en-US" sz="1800" dirty="0" smtClean="0"/>
              <a:t>Address translation: full binary vs. partial binary addressing space and void </a:t>
            </a:r>
          </a:p>
          <a:p>
            <a:pPr lvl="1"/>
            <a:r>
              <a:rPr lang="en-US" sz="1800" dirty="0" smtClean="0"/>
              <a:t>Concurrency limitation: number of regions</a:t>
            </a:r>
          </a:p>
          <a:p>
            <a:r>
              <a:rPr lang="en-US" sz="1800" dirty="0" smtClean="0"/>
              <a:t>Platform architecture elements to be independently built / scaled,  such as</a:t>
            </a:r>
          </a:p>
          <a:p>
            <a:pPr lvl="1"/>
            <a:r>
              <a:rPr lang="en-US" sz="1800" dirty="0" smtClean="0"/>
              <a:t>NAND page size and block size: tends to go up every 1.5 generations</a:t>
            </a:r>
          </a:p>
          <a:p>
            <a:pPr lvl="1"/>
            <a:r>
              <a:rPr lang="en-US" sz="1800" dirty="0" smtClean="0"/>
              <a:t>DRAM page size: tends to go up every 2 generations</a:t>
            </a:r>
          </a:p>
          <a:p>
            <a:pPr lvl="1"/>
            <a:r>
              <a:rPr lang="en-US" sz="1800" dirty="0" smtClean="0"/>
              <a:t>Cache entry structure: data width &amp; burst length are platform driven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indow Budget Assessment  &amp;#x0D;&amp;#x0A;on 2ynm PCMS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Outline&amp;quot;&quot;/&gt;&lt;property id=&quot;20307&quot; value=&quot;260&quot;/&gt;&lt;/object&gt;&lt;object type=&quot;3&quot; unique_id=&quot;10006&quot;&gt;&lt;property id=&quot;20148&quot; value=&quot;5&quot;/&gt;&lt;property id=&quot;20300&quot; value=&quot;Slide 4 - &amp;quot;PCM operating Current&amp;quot;&quot;/&gt;&lt;property id=&quot;20307&quot; value=&quot;258&quot;/&gt;&lt;/object&gt;&lt;object type=&quot;3&quot; unique_id=&quot;10007&quot;&gt;&lt;property id=&quot;20148&quot; value=&quot;5&quot;/&gt;&lt;property id=&quot;20300&quot; value=&quot;Slide 5 - &amp;quot;OTS Subthreshold IV&amp;quot;&quot;/&gt;&lt;property id=&quot;20307&quot; value=&quot;259&quot;/&gt;&lt;/object&gt;&lt;object type=&quot;3&quot; unique_id=&quot;10008&quot;&gt;&lt;property id=&quot;20148&quot; value=&quot;5&quot;/&gt;&lt;property id=&quot;20300&quot; value=&quot;Slide 3 - &amp;quot;Basic Architecture – PCMS Tile&amp;#x0D;&amp;#x0A;(Goal: NAND-compatible spec – 128Gb 202mm2)&amp;quot;&quot;/&gt;&lt;property id=&quot;20307&quot; value=&quot;257&quot;/&gt;&lt;/object&gt;&lt;object type=&quot;3&quot; unique_id=&quot;10010&quot;&gt;&lt;property id=&quot;20148&quot; value=&quot;5&quot;/&gt;&lt;property id=&quot;20300&quot; value=&quot;Slide 6 - &amp;quot;Window Budget Model&amp;quot;&quot;/&gt;&lt;property id=&quot;20307&quot; value=&quot;263&quot;/&gt;&lt;/object&gt;&lt;object type=&quot;3&quot; unique_id=&quot;10159&quot;&gt;&lt;property id=&quot;20148&quot; value=&quot;5&quot;/&gt;&lt;property id=&quot;20300&quot; value=&quot;Slide 7 - &amp;quot;Technology Goal&amp;quot;&quot;/&gt;&lt;property id=&quot;20307&quot; value=&quot;267&quot;/&gt;&lt;/object&gt;&lt;object type=&quot;3&quot; unique_id=&quot;10512&quot;&gt;&lt;property id=&quot;20148&quot; value=&quot;5&quot;/&gt;&lt;property id=&quot;20300&quot; value=&quot;Slide 10 - &amp;quot;BACKUP&amp;quot;&quot;/&gt;&lt;property id=&quot;20307&quot; value=&quot;268&quot;/&gt;&lt;/object&gt;&lt;object type=&quot;3&quot; unique_id=&quot;10513&quot;&gt;&lt;property id=&quot;20148&quot; value=&quot;5&quot;/&gt;&lt;property id=&quot;20300&quot; value=&quot;Slide 11 - &amp;quot;SET Bounce Analysis&amp;quot;&quot;/&gt;&lt;property id=&quot;20307&quot; value=&quot;272&quot;/&gt;&lt;/object&gt;&lt;object type=&quot;3&quot; unique_id=&quot;10516&quot;&gt;&lt;property id=&quot;20148&quot; value=&quot;5&quot;/&gt;&lt;property id=&quot;20300&quot; value=&quot;Slide 12 - &amp;quot;SET Physical Variation&amp;quot;&quot;/&gt;&lt;property id=&quot;20307&quot; value=&quot;271&quot;/&gt;&lt;/object&gt;&lt;object type=&quot;3&quot; unique_id=&quot;10764&quot;&gt;&lt;property id=&quot;20148&quot; value=&quot;5&quot;/&gt;&lt;property id=&quot;20300&quot; value=&quot;Slide 13 - &amp;quot;RESET Physical Variation&amp;quot;&quot;/&gt;&lt;property id=&quot;20307&quot; value=&quot;273&quot;/&gt;&lt;/object&gt;&lt;object type=&quot;3&quot; unique_id=&quot;10765&quot;&gt;&lt;property id=&quot;20148&quot; value=&quot;5&quot;/&gt;&lt;property id=&quot;20300&quot; value=&quot;Slide 14 - &amp;quot;SET  Drift&amp;quot;&quot;/&gt;&lt;property id=&quot;20307&quot; value=&quot;276&quot;/&gt;&lt;/object&gt;&lt;object type=&quot;3&quot; unique_id=&quot;10766&quot;&gt;&lt;property id=&quot;20148&quot; value=&quot;5&quot;/&gt;&lt;property id=&quot;20300&quot; value=&quot;Slide 15 - &amp;quot;RESET Drift&amp;quot;&quot;/&gt;&lt;property id=&quot;20307&quot; value=&quot;274&quot;/&gt;&lt;/object&gt;&lt;object type=&quot;3&quot; unique_id=&quot;10767&quot;&gt;&lt;property id=&quot;20148&quot; value=&quot;5&quot;/&gt;&lt;property id=&quot;20300&quot; value=&quot;Slide 17 - &amp;quot;Systematic components in DVopen &amp;quot;&quot;/&gt;&lt;property id=&quot;20307&quot; value=&quot;277&quot;/&gt;&lt;/object&gt;&lt;object type=&quot;3&quot; unique_id=&quot;10768&quot;&gt;&lt;property id=&quot;20148&quot; value=&quot;5&quot;/&gt;&lt;property id=&quot;20300&quot; value=&quot;Slide 18 - &amp;quot;DVopen Window Requirement (25°C|55°C)&amp;quot;&quot;/&gt;&lt;property id=&quot;20307&quot; value=&quot;278&quot;/&gt;&lt;/object&gt;&lt;object type=&quot;3&quot; unique_id=&quot;10769&quot;&gt;&lt;property id=&quot;20148&quot; value=&quot;5&quot;/&gt;&lt;property id=&quot;20300&quot; value=&quot;Slide 20 - &amp;quot;Systematic components in Vopen &amp;quot;&quot;/&gt;&lt;property id=&quot;20307&quot; value=&quot;279&quot;/&gt;&lt;/object&gt;&lt;object type=&quot;3&quot; unique_id=&quot;10770&quot;&gt;&lt;property id=&quot;20148&quot; value=&quot;5&quot;/&gt;&lt;property id=&quot;20300&quot; value=&quot;Slide 21 - &amp;quot;Vopen Window Requirement (25°C|55°C)&amp;quot;&quot;/&gt;&lt;property id=&quot;20307&quot; value=&quot;280&quot;/&gt;&lt;/object&gt;&lt;object type=&quot;3&quot; unique_id=&quot;11296&quot;&gt;&lt;property id=&quot;20148&quot; value=&quot;5&quot;/&gt;&lt;property id=&quot;20300&quot; value=&quot;Slide 9 - &amp;quot;SAG @ 42% Se Performance&amp;quot;&quot;/&gt;&lt;property id=&quot;20307&quot; value=&quot;283&quot;/&gt;&lt;/object&gt;&lt;object type=&quot;3&quot; unique_id=&quot;11772&quot;&gt;&lt;property id=&quot;20148&quot; value=&quot;5&quot;/&gt;&lt;property id=&quot;20300&quot; value=&quot;Slide 8 - &amp;quot;Bridge the Gap with Selenium-Rich Switch Alloys&amp;quot;&quot;/&gt;&lt;property id=&quot;20307&quot; value=&quot;286&quot;/&gt;&lt;/object&gt;&lt;object type=&quot;3&quot; unique_id=&quot;12187&quot;&gt;&lt;property id=&quot;20148&quot; value=&quot;5&quot;/&gt;&lt;property id=&quot;20300&quot; value=&quot;Slide 22 - &amp;quot;Alternative Inhibiting Schemes &amp;quot;&quot;/&gt;&lt;property id=&quot;20307&quot; value=&quot;287&quot;/&gt;&lt;/object&gt;&lt;object type=&quot;3&quot; unique_id=&quot;12449&quot;&gt;&lt;property id=&quot;20148&quot; value=&quot;5&quot;/&gt;&lt;property id=&quot;20300&quot; value=&quot;Slide 23 - &amp;quot;Inhibiting vs. Leakage&amp;quot;&quot;/&gt;&lt;property id=&quot;20307&quot; value=&quot;288&quot;/&gt;&lt;/object&gt;&lt;object type=&quot;3&quot; unique_id=&quot;12450&quot;&gt;&lt;property id=&quot;20148&quot; value=&quot;5&quot;/&gt;&lt;property id=&quot;20300&quot; value=&quot;Slide 24 - &amp;quot;Recovery (I): SAG Leakage Improvement&amp;quot;&quot;/&gt;&lt;property id=&quot;20307&quot; value=&quot;289&quot;/&gt;&lt;/object&gt;&lt;object type=&quot;3&quot; unique_id=&quot;12451&quot;&gt;&lt;property id=&quot;20148&quot; value=&quot;5&quot;/&gt;&lt;property id=&quot;20300&quot; value=&quot;Slide 25 - &amp;quot;Recovery (II): SAG Drift Reduction&amp;quot;&quot;/&gt;&lt;property id=&quot;20307&quot; value=&quot;290&quot;/&gt;&lt;/object&gt;&lt;object type=&quot;3&quot; unique_id=&quot;12629&quot;&gt;&lt;property id=&quot;20148&quot; value=&quot;5&quot;/&gt;&lt;property id=&quot;20300&quot; value=&quot;Slide 16 - &amp;quot;XPA Read Window: DVopen&amp;quot;&quot;/&gt;&lt;property id=&quot;20307&quot; value=&quot;291&quot;/&gt;&lt;/object&gt;&lt;object type=&quot;3&quot; unique_id=&quot;12630&quot;&gt;&lt;property id=&quot;20148&quot; value=&quot;5&quot;/&gt;&lt;property id=&quot;20300&quot; value=&quot;Slide 19 - &amp;quot;Selection &amp;amp; Inhibiting: Vopen&amp;quot;&quot;/&gt;&lt;property id=&quot;20307&quot; value=&quot;292&quot;/&gt;&lt;/object&gt;&lt;object type=&quot;3&quot; unique_id=&quot;12834&quot;&gt;&lt;property id=&quot;20148&quot; value=&quot;5&quot;/&gt;&lt;property id=&quot;20300&quot; value=&quot;Slide 26 - &amp;quot;PCMS Cross Point Array Operation Primer &amp;quot;&quot;/&gt;&lt;property id=&quot;20307&quot; value=&quot;293&quot;/&gt;&lt;/object&gt;&lt;object type=&quot;3&quot; unique_id=&quot;12835&quot;&gt;&lt;property id=&quot;20148&quot; value=&quot;5&quot;/&gt;&lt;property id=&quot;20300&quot; value=&quot;Slide 27 - &amp;quot;Technology Goals vs. Anticipated Window&amp;quot;&quot;/&gt;&lt;property id=&quot;20307&quot; value=&quot;29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Analog Elements Learning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PCMS Arch</Template>
  <TotalTime>18856</TotalTime>
  <Words>529</Words>
  <Application>Microsoft Office PowerPoint</Application>
  <PresentationFormat>On-screen Show (4:3)</PresentationFormat>
  <Paragraphs>239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Analog Elements Learning</vt:lpstr>
      <vt:lpstr>Scaling of PCMS Component </vt:lpstr>
      <vt:lpstr>Scaling Assumption</vt:lpstr>
      <vt:lpstr>Scaling of PCMS attributes </vt:lpstr>
      <vt:lpstr>Other factors impacting scalability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 Budget Assessment   on 2ynm PCMS</dc:title>
  <dc:creator>dkau</dc:creator>
  <cp:lastModifiedBy>dkau</cp:lastModifiedBy>
  <cp:revision>349</cp:revision>
  <dcterms:created xsi:type="dcterms:W3CDTF">2010-03-12T23:12:02Z</dcterms:created>
  <dcterms:modified xsi:type="dcterms:W3CDTF">2011-02-17T05:28:15Z</dcterms:modified>
</cp:coreProperties>
</file>