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8"/>
  </p:notesMasterIdLst>
  <p:sldIdLst>
    <p:sldId id="300" r:id="rId2"/>
    <p:sldId id="263" r:id="rId3"/>
    <p:sldId id="303" r:id="rId4"/>
    <p:sldId id="301" r:id="rId5"/>
    <p:sldId id="302" r:id="rId6"/>
    <p:sldId id="289"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81" autoAdjust="0"/>
  </p:normalViewPr>
  <p:slideViewPr>
    <p:cSldViewPr snapToGrid="0">
      <p:cViewPr>
        <p:scale>
          <a:sx n="75" d="100"/>
          <a:sy n="75" d="100"/>
        </p:scale>
        <p:origin x="372" y="690"/>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11/30/2016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November 30,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XPS Analysis of SD </a:t>
            </a:r>
            <a:endParaRPr lang="en-US" dirty="0"/>
          </a:p>
        </p:txBody>
      </p:sp>
      <p:sp>
        <p:nvSpPr>
          <p:cNvPr id="4" name="Text Placeholder 3"/>
          <p:cNvSpPr>
            <a:spLocks noGrp="1"/>
          </p:cNvSpPr>
          <p:nvPr>
            <p:ph type="body" sz="quarter" idx="10"/>
          </p:nvPr>
        </p:nvSpPr>
        <p:spPr/>
        <p:txBody>
          <a:bodyPr/>
          <a:lstStyle/>
          <a:p>
            <a:r>
              <a:rPr lang="en-US" dirty="0"/>
              <a:t>Subtitle</a:t>
            </a:r>
          </a:p>
        </p:txBody>
      </p:sp>
      <p:sp>
        <p:nvSpPr>
          <p:cNvPr id="5" name="Text Placeholder 4"/>
          <p:cNvSpPr>
            <a:spLocks noGrp="1"/>
          </p:cNvSpPr>
          <p:nvPr>
            <p:ph type="body" sz="quarter" idx="12"/>
          </p:nvPr>
        </p:nvSpPr>
        <p:spPr/>
        <p:txBody>
          <a:bodyPr/>
          <a:lstStyle/>
          <a:p>
            <a:r>
              <a:rPr lang="en-US"/>
              <a:t>Speaker name</a:t>
            </a:r>
            <a:br>
              <a:rPr lang="en-US"/>
            </a:br>
            <a:r>
              <a:rPr lang="en-US"/>
              <a:t>and title</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Bullet Slide Example</a:t>
            </a:r>
          </a:p>
        </p:txBody>
      </p:sp>
      <p:sp>
        <p:nvSpPr>
          <p:cNvPr id="3" name="Content Placeholder 2"/>
          <p:cNvSpPr>
            <a:spLocks noGrp="1"/>
          </p:cNvSpPr>
          <p:nvPr>
            <p:ph idx="1"/>
          </p:nvPr>
        </p:nvSpPr>
        <p:spPr/>
        <p:txBody>
          <a:bodyPr/>
          <a:lstStyle/>
          <a:p>
            <a:r>
              <a:rPr lang="en-US" dirty="0"/>
              <a:t>Bullet points are sentence case</a:t>
            </a:r>
          </a:p>
          <a:p>
            <a:r>
              <a:rPr lang="en-US" dirty="0"/>
              <a:t>Bullet points are size 24 Segoe UI</a:t>
            </a:r>
          </a:p>
          <a:p>
            <a:pPr lvl="1"/>
            <a:r>
              <a:rPr lang="en-US" dirty="0"/>
              <a:t>Sub-bullets are size 20</a:t>
            </a:r>
          </a:p>
          <a:p>
            <a:pPr lvl="2"/>
            <a:r>
              <a:rPr lang="en-US" dirty="0"/>
              <a:t>Level 3 sub-bullets are size 18</a:t>
            </a:r>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November 30,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171" y="206943"/>
            <a:ext cx="3491594" cy="932313"/>
          </a:xfrm>
        </p:spPr>
        <p:txBody>
          <a:bodyPr>
            <a:normAutofit fontScale="90000"/>
          </a:bodyPr>
          <a:lstStyle/>
          <a:p>
            <a:r>
              <a:rPr lang="en-US" dirty="0" smtClean="0"/>
              <a:t>XPS Valence band spectra</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2560417" y="673100"/>
            <a:ext cx="5984275" cy="4572000"/>
          </a:xfrm>
          <a:prstGeom prst="rect">
            <a:avLst/>
          </a:prstGeom>
        </p:spPr>
      </p:pic>
      <p:graphicFrame>
        <p:nvGraphicFramePr>
          <p:cNvPr id="9" name="Content Placeholder 17"/>
          <p:cNvGraphicFramePr>
            <a:graphicFrameLocks/>
          </p:cNvGraphicFramePr>
          <p:nvPr>
            <p:extLst>
              <p:ext uri="{D42A27DB-BD31-4B8C-83A1-F6EECF244321}">
                <p14:modId xmlns:p14="http://schemas.microsoft.com/office/powerpoint/2010/main" val="1107678821"/>
              </p:ext>
            </p:extLst>
          </p:nvPr>
        </p:nvGraphicFramePr>
        <p:xfrm>
          <a:off x="8376172" y="1923939"/>
          <a:ext cx="3175192" cy="1337310"/>
        </p:xfrm>
        <a:graphic>
          <a:graphicData uri="http://schemas.openxmlformats.org/drawingml/2006/table">
            <a:tbl>
              <a:tblPr firstRow="1" bandRow="1">
                <a:tableStyleId>{5C22544A-7EE6-4342-B048-85BDC9FD1C3A}</a:tableStyleId>
              </a:tblPr>
              <a:tblGrid>
                <a:gridCol w="673126"/>
                <a:gridCol w="1774907"/>
                <a:gridCol w="727159"/>
              </a:tblGrid>
              <a:tr h="185420">
                <a:tc>
                  <a:txBody>
                    <a:bodyPr/>
                    <a:lstStyle/>
                    <a:p>
                      <a:pPr algn="l" fontAlgn="ctr"/>
                      <a:r>
                        <a:rPr lang="en-US" sz="1400" b="0" i="0" u="none" strike="noStrike" dirty="0">
                          <a:solidFill>
                            <a:schemeClr val="bg1"/>
                          </a:solidFill>
                          <a:effectLst/>
                          <a:latin typeface="Calibri" panose="020F0502020204030204" pitchFamily="34" charset="0"/>
                        </a:rPr>
                        <a:t>Wafer ID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Film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Anneal</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7353-07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~As2Se3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7353-08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7353-09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Yes</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7353-10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18%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dirty="0">
                          <a:solidFill>
                            <a:srgbClr val="000000"/>
                          </a:solidFill>
                          <a:effectLst/>
                          <a:latin typeface="Calibri" panose="020F0502020204030204" pitchFamily="34" charset="0"/>
                        </a:rPr>
                        <a:t>7353-11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18% Ge, </a:t>
                      </a:r>
                      <a:r>
                        <a:rPr lang="en-US" sz="1400" b="0" i="0" u="none" strike="noStrike" dirty="0" err="1">
                          <a:solidFill>
                            <a:srgbClr val="000000"/>
                          </a:solidFill>
                          <a:effectLst/>
                          <a:latin typeface="Calibri" panose="020F0502020204030204" pitchFamily="34" charset="0"/>
                        </a:rPr>
                        <a:t>SiSeAsGe</a:t>
                      </a:r>
                      <a:r>
                        <a:rPr lang="en-US" sz="1400" b="0" i="0" u="none" strike="noStrike" dirty="0">
                          <a:solidFill>
                            <a:srgbClr val="000000"/>
                          </a:solidFill>
                          <a:effectLst/>
                          <a:latin typeface="Calibri" panose="020F0502020204030204" pitchFamily="34" charset="0"/>
                        </a:rPr>
                        <a:t>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Yes</a:t>
                      </a:r>
                    </a:p>
                  </a:txBody>
                  <a:tcPr marL="9525" marR="9525" marT="9525" marB="0" anchor="ctr"/>
                </a:tc>
              </a:tr>
            </a:tbl>
          </a:graphicData>
        </a:graphic>
      </p:graphicFrame>
      <p:sp>
        <p:nvSpPr>
          <p:cNvPr id="10" name="Rectangle 9"/>
          <p:cNvSpPr/>
          <p:nvPr/>
        </p:nvSpPr>
        <p:spPr>
          <a:xfrm>
            <a:off x="910984" y="4303675"/>
            <a:ext cx="10900016" cy="1200329"/>
          </a:xfrm>
          <a:prstGeom prst="rect">
            <a:avLst/>
          </a:prstGeom>
        </p:spPr>
        <p:txBody>
          <a:bodyPr wrap="square">
            <a:spAutoFit/>
          </a:bodyPr>
          <a:lstStyle/>
          <a:p>
            <a:r>
              <a:rPr lang="en-US" sz="1200" dirty="0">
                <a:solidFill>
                  <a:schemeClr val="bg1">
                    <a:lumMod val="75000"/>
                  </a:schemeClr>
                </a:solidFill>
                <a:latin typeface="AdvTT5235d5a9"/>
              </a:rPr>
              <a:t>The peak at the top of the valence </a:t>
            </a:r>
            <a:r>
              <a:rPr lang="en-US" sz="1200" dirty="0" smtClean="0">
                <a:solidFill>
                  <a:schemeClr val="bg1">
                    <a:lumMod val="75000"/>
                  </a:schemeClr>
                </a:solidFill>
                <a:latin typeface="AdvTT5235d5a9"/>
              </a:rPr>
              <a:t>band around </a:t>
            </a:r>
            <a:r>
              <a:rPr lang="en-US" sz="1200" dirty="0">
                <a:solidFill>
                  <a:schemeClr val="bg1">
                    <a:lumMod val="75000"/>
                  </a:schemeClr>
                </a:solidFill>
                <a:latin typeface="AdvTT5235d5a9"/>
              </a:rPr>
              <a:t>~2 eV corresponds to the XPS signal from lone pair electrons </a:t>
            </a:r>
            <a:r>
              <a:rPr lang="en-US" sz="1200" dirty="0" smtClean="0">
                <a:solidFill>
                  <a:schemeClr val="bg1">
                    <a:lumMod val="75000"/>
                  </a:schemeClr>
                </a:solidFill>
                <a:latin typeface="AdvTT5235d5a9"/>
              </a:rPr>
              <a:t>of Se </a:t>
            </a:r>
            <a:r>
              <a:rPr lang="en-US" sz="1200" dirty="0">
                <a:solidFill>
                  <a:schemeClr val="bg1">
                    <a:lumMod val="75000"/>
                  </a:schemeClr>
                </a:solidFill>
                <a:latin typeface="AdvTT5235d5a9"/>
              </a:rPr>
              <a:t>atoms [28]. </a:t>
            </a:r>
            <a:endParaRPr lang="en-US" sz="1200" dirty="0" smtClean="0">
              <a:solidFill>
                <a:schemeClr val="bg1">
                  <a:lumMod val="75000"/>
                </a:schemeClr>
              </a:solidFill>
              <a:latin typeface="AdvTT5235d5a9"/>
            </a:endParaRPr>
          </a:p>
          <a:p>
            <a:r>
              <a:rPr lang="en-US" sz="1200" dirty="0" smtClean="0">
                <a:solidFill>
                  <a:schemeClr val="bg1">
                    <a:lumMod val="75000"/>
                  </a:schemeClr>
                </a:solidFill>
                <a:latin typeface="AdvTT5235d5a9"/>
              </a:rPr>
              <a:t>Bonding </a:t>
            </a:r>
            <a:r>
              <a:rPr lang="en-US" sz="1200" dirty="0">
                <a:solidFill>
                  <a:schemeClr val="bg1">
                    <a:lumMod val="75000"/>
                  </a:schemeClr>
                </a:solidFill>
                <a:latin typeface="AdvTT5235d5a9"/>
              </a:rPr>
              <a:t>states related to Se 4</a:t>
            </a:r>
            <a:r>
              <a:rPr lang="en-US" sz="1200" i="1" dirty="0">
                <a:solidFill>
                  <a:schemeClr val="bg1">
                    <a:lumMod val="75000"/>
                  </a:schemeClr>
                </a:solidFill>
                <a:latin typeface="AdvTT94c8263f.I"/>
              </a:rPr>
              <a:t>p </a:t>
            </a:r>
            <a:r>
              <a:rPr lang="en-US" sz="1200" dirty="0">
                <a:solidFill>
                  <a:schemeClr val="bg1">
                    <a:lumMod val="75000"/>
                  </a:schemeClr>
                </a:solidFill>
                <a:latin typeface="AdvTT5235d5a9"/>
              </a:rPr>
              <a:t>electrons within Se</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Ge</a:t>
            </a:r>
            <a:r>
              <a:rPr lang="en-US" sz="1200" dirty="0" smtClean="0">
                <a:solidFill>
                  <a:schemeClr val="bg1">
                    <a:lumMod val="75000"/>
                  </a:schemeClr>
                </a:solidFill>
                <a:latin typeface="AdvTT5235d5a9"/>
              </a:rPr>
              <a:t>, Se</a:t>
            </a:r>
            <a:r>
              <a:rPr lang="en-US" sz="1200" dirty="0" smtClean="0">
                <a:solidFill>
                  <a:schemeClr val="bg1">
                    <a:lumMod val="75000"/>
                  </a:schemeClr>
                </a:solidFill>
                <a:latin typeface="AdvTT5235d5a9+20"/>
              </a:rPr>
              <a:t>–</a:t>
            </a:r>
            <a:r>
              <a:rPr lang="en-US" sz="1200" dirty="0" smtClean="0">
                <a:solidFill>
                  <a:schemeClr val="bg1">
                    <a:lumMod val="75000"/>
                  </a:schemeClr>
                </a:solidFill>
                <a:latin typeface="AdvTT5235d5a9"/>
              </a:rPr>
              <a:t>As </a:t>
            </a:r>
            <a:r>
              <a:rPr lang="en-US" sz="1200" dirty="0">
                <a:solidFill>
                  <a:schemeClr val="bg1">
                    <a:lumMod val="75000"/>
                  </a:schemeClr>
                </a:solidFill>
                <a:latin typeface="AdvTT5235d5a9"/>
              </a:rPr>
              <a:t>and Se</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Se covalent bonds give rise to the wide band centered </a:t>
            </a:r>
            <a:r>
              <a:rPr lang="en-US" sz="1200" dirty="0" smtClean="0">
                <a:solidFill>
                  <a:schemeClr val="bg1">
                    <a:lumMod val="75000"/>
                  </a:schemeClr>
                </a:solidFill>
                <a:latin typeface="AdvTT5235d5a9"/>
              </a:rPr>
              <a:t>at ~</a:t>
            </a:r>
            <a:r>
              <a:rPr lang="en-US" sz="1200" dirty="0">
                <a:solidFill>
                  <a:schemeClr val="bg1">
                    <a:lumMod val="75000"/>
                  </a:schemeClr>
                </a:solidFill>
                <a:latin typeface="AdvTT5235d5a9"/>
              </a:rPr>
              <a:t>5 eV [23,24,28]. </a:t>
            </a:r>
            <a:endParaRPr lang="en-US" sz="1200" dirty="0" smtClean="0">
              <a:solidFill>
                <a:schemeClr val="bg1">
                  <a:lumMod val="75000"/>
                </a:schemeClr>
              </a:solidFill>
              <a:latin typeface="AdvTT5235d5a9"/>
            </a:endParaRPr>
          </a:p>
          <a:p>
            <a:r>
              <a:rPr lang="en-US" sz="1200" dirty="0" smtClean="0">
                <a:solidFill>
                  <a:schemeClr val="bg1">
                    <a:lumMod val="75000"/>
                  </a:schemeClr>
                </a:solidFill>
                <a:latin typeface="AdvTT5235d5a9"/>
              </a:rPr>
              <a:t>The </a:t>
            </a:r>
            <a:r>
              <a:rPr lang="en-US" sz="1200" dirty="0">
                <a:solidFill>
                  <a:schemeClr val="bg1">
                    <a:lumMod val="75000"/>
                  </a:schemeClr>
                </a:solidFill>
                <a:latin typeface="AdvTT5235d5a9"/>
              </a:rPr>
              <a:t>Ge 4</a:t>
            </a:r>
            <a:r>
              <a:rPr lang="en-US" sz="1200" i="1" dirty="0">
                <a:solidFill>
                  <a:schemeClr val="bg1">
                    <a:lumMod val="75000"/>
                  </a:schemeClr>
                </a:solidFill>
                <a:latin typeface="AdvTT94c8263f.I"/>
              </a:rPr>
              <a:t>p </a:t>
            </a:r>
            <a:r>
              <a:rPr lang="en-US" sz="1200" dirty="0">
                <a:solidFill>
                  <a:schemeClr val="bg1">
                    <a:lumMod val="75000"/>
                  </a:schemeClr>
                </a:solidFill>
                <a:latin typeface="AdvTT5235d5a9"/>
              </a:rPr>
              <a:t>and As 4</a:t>
            </a:r>
            <a:r>
              <a:rPr lang="en-US" sz="1200" i="1" dirty="0">
                <a:solidFill>
                  <a:schemeClr val="bg1">
                    <a:lumMod val="75000"/>
                  </a:schemeClr>
                </a:solidFill>
                <a:latin typeface="AdvTT94c8263f.I"/>
              </a:rPr>
              <a:t>p </a:t>
            </a:r>
            <a:r>
              <a:rPr lang="en-US" sz="1200" dirty="0">
                <a:solidFill>
                  <a:schemeClr val="bg1">
                    <a:lumMod val="75000"/>
                  </a:schemeClr>
                </a:solidFill>
                <a:latin typeface="AdvTT5235d5a9"/>
              </a:rPr>
              <a:t>electronic states of the </a:t>
            </a:r>
            <a:r>
              <a:rPr lang="en-US" sz="1200" dirty="0" smtClean="0">
                <a:solidFill>
                  <a:schemeClr val="bg1">
                    <a:lumMod val="75000"/>
                  </a:schemeClr>
                </a:solidFill>
                <a:latin typeface="AdvTT5235d5a9"/>
              </a:rPr>
              <a:t>atoms participating </a:t>
            </a:r>
            <a:r>
              <a:rPr lang="en-US" sz="1200" dirty="0">
                <a:solidFill>
                  <a:schemeClr val="bg1">
                    <a:lumMod val="75000"/>
                  </a:schemeClr>
                </a:solidFill>
                <a:latin typeface="AdvTT5235d5a9"/>
              </a:rPr>
              <a:t>in Ge</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Ge, Ge</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As and As</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As bonding should contribute </a:t>
            </a:r>
            <a:r>
              <a:rPr lang="en-US" sz="1200" dirty="0" smtClean="0">
                <a:solidFill>
                  <a:schemeClr val="bg1">
                    <a:lumMod val="75000"/>
                  </a:schemeClr>
                </a:solidFill>
                <a:latin typeface="AdvTT5235d5a9"/>
              </a:rPr>
              <a:t>to the </a:t>
            </a:r>
            <a:r>
              <a:rPr lang="en-US" sz="1200" dirty="0">
                <a:solidFill>
                  <a:schemeClr val="bg1">
                    <a:lumMod val="75000"/>
                  </a:schemeClr>
                </a:solidFill>
                <a:latin typeface="AdvTT5235d5a9"/>
              </a:rPr>
              <a:t>peak around ~3 eV [24,29], but it could be partially overlapped </a:t>
            </a:r>
            <a:r>
              <a:rPr lang="en-US" sz="1200" dirty="0" smtClean="0">
                <a:solidFill>
                  <a:schemeClr val="bg1">
                    <a:lumMod val="75000"/>
                  </a:schemeClr>
                </a:solidFill>
                <a:latin typeface="AdvTT5235d5a9"/>
              </a:rPr>
              <a:t>also with </a:t>
            </a:r>
            <a:r>
              <a:rPr lang="en-US" sz="1200" dirty="0">
                <a:solidFill>
                  <a:schemeClr val="bg1">
                    <a:lumMod val="75000"/>
                  </a:schemeClr>
                </a:solidFill>
                <a:latin typeface="AdvTT5235d5a9"/>
              </a:rPr>
              <a:t>stronger Se 4</a:t>
            </a:r>
            <a:r>
              <a:rPr lang="en-US" sz="1200" i="1" dirty="0">
                <a:solidFill>
                  <a:schemeClr val="bg1">
                    <a:lumMod val="75000"/>
                  </a:schemeClr>
                </a:solidFill>
                <a:latin typeface="AdvTT94c8263f.I"/>
              </a:rPr>
              <a:t>p </a:t>
            </a:r>
            <a:r>
              <a:rPr lang="en-US" sz="1200" dirty="0">
                <a:solidFill>
                  <a:schemeClr val="bg1">
                    <a:lumMod val="75000"/>
                  </a:schemeClr>
                </a:solidFill>
                <a:latin typeface="AdvTT5235d5a9"/>
              </a:rPr>
              <a:t>band shifted towards lower binding energy </a:t>
            </a:r>
            <a:r>
              <a:rPr lang="en-US" sz="1200" dirty="0" smtClean="0">
                <a:solidFill>
                  <a:schemeClr val="bg1">
                    <a:lumMod val="75000"/>
                  </a:schemeClr>
                </a:solidFill>
                <a:latin typeface="AdvTT5235d5a9"/>
              </a:rPr>
              <a:t>because of </a:t>
            </a:r>
            <a:r>
              <a:rPr lang="en-US" sz="1200" dirty="0">
                <a:solidFill>
                  <a:schemeClr val="bg1">
                    <a:lumMod val="75000"/>
                  </a:schemeClr>
                </a:solidFill>
                <a:latin typeface="AdvTT5235d5a9"/>
              </a:rPr>
              <a:t>decreased number of Se</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Se bonds as per speci</a:t>
            </a:r>
            <a:r>
              <a:rPr lang="en-US" sz="1200" dirty="0">
                <a:solidFill>
                  <a:schemeClr val="bg1">
                    <a:lumMod val="75000"/>
                  </a:schemeClr>
                </a:solidFill>
                <a:latin typeface="AdvTT5235d5a9+fb"/>
              </a:rPr>
              <a:t>fi</a:t>
            </a:r>
            <a:r>
              <a:rPr lang="en-US" sz="1200" dirty="0">
                <a:solidFill>
                  <a:schemeClr val="bg1">
                    <a:lumMod val="75000"/>
                  </a:schemeClr>
                </a:solidFill>
                <a:latin typeface="AdvTT5235d5a9"/>
              </a:rPr>
              <a:t>c composition. </a:t>
            </a:r>
            <a:endParaRPr lang="en-US" sz="1200" dirty="0" smtClean="0">
              <a:solidFill>
                <a:schemeClr val="bg1">
                  <a:lumMod val="75000"/>
                </a:schemeClr>
              </a:solidFill>
              <a:latin typeface="AdvTT5235d5a9"/>
            </a:endParaRPr>
          </a:p>
          <a:p>
            <a:r>
              <a:rPr lang="en-US" sz="1200" dirty="0" smtClean="0">
                <a:solidFill>
                  <a:schemeClr val="bg1">
                    <a:lumMod val="75000"/>
                  </a:schemeClr>
                </a:solidFill>
                <a:latin typeface="AdvTT5235d5a9"/>
              </a:rPr>
              <a:t>The next </a:t>
            </a:r>
            <a:r>
              <a:rPr lang="en-US" sz="1200" dirty="0">
                <a:solidFill>
                  <a:schemeClr val="bg1">
                    <a:lumMod val="75000"/>
                  </a:schemeClr>
                </a:solidFill>
                <a:latin typeface="AdvTT5235d5a9"/>
              </a:rPr>
              <a:t>broad features in the 6</a:t>
            </a:r>
            <a:r>
              <a:rPr lang="en-US" sz="1200" dirty="0">
                <a:solidFill>
                  <a:schemeClr val="bg1">
                    <a:lumMod val="75000"/>
                  </a:schemeClr>
                </a:solidFill>
                <a:latin typeface="AdvTT5235d5a9+20"/>
              </a:rPr>
              <a:t>–</a:t>
            </a:r>
            <a:r>
              <a:rPr lang="en-US" sz="1200" dirty="0">
                <a:solidFill>
                  <a:schemeClr val="bg1">
                    <a:lumMod val="75000"/>
                  </a:schemeClr>
                </a:solidFill>
                <a:latin typeface="AdvTT5235d5a9"/>
              </a:rPr>
              <a:t>16 eV range correspond to the signal </a:t>
            </a:r>
            <a:r>
              <a:rPr lang="en-US" sz="1200" dirty="0" smtClean="0">
                <a:solidFill>
                  <a:schemeClr val="bg1">
                    <a:lumMod val="75000"/>
                  </a:schemeClr>
                </a:solidFill>
                <a:latin typeface="AdvTT5235d5a9"/>
              </a:rPr>
              <a:t>from 4</a:t>
            </a:r>
            <a:r>
              <a:rPr lang="en-US" sz="1200" i="1" dirty="0" smtClean="0">
                <a:solidFill>
                  <a:schemeClr val="bg1">
                    <a:lumMod val="75000"/>
                  </a:schemeClr>
                </a:solidFill>
                <a:latin typeface="AdvTT94c8263f.I"/>
              </a:rPr>
              <a:t>s </a:t>
            </a:r>
            <a:r>
              <a:rPr lang="en-US" sz="1200" dirty="0">
                <a:solidFill>
                  <a:schemeClr val="bg1">
                    <a:lumMod val="75000"/>
                  </a:schemeClr>
                </a:solidFill>
                <a:latin typeface="AdvTT5235d5a9"/>
              </a:rPr>
              <a:t>electrons of As, Ge and Se [23,24,28,29]. </a:t>
            </a:r>
            <a:endParaRPr lang="en-US" sz="1200" dirty="0">
              <a:solidFill>
                <a:schemeClr val="bg1">
                  <a:lumMod val="75000"/>
                </a:schemeClr>
              </a:solidFill>
            </a:endParaRPr>
          </a:p>
        </p:txBody>
      </p:sp>
      <p:pic>
        <p:nvPicPr>
          <p:cNvPr id="11" name="Picture 10"/>
          <p:cNvPicPr>
            <a:picLocks noChangeAspect="1"/>
          </p:cNvPicPr>
          <p:nvPr/>
        </p:nvPicPr>
        <p:blipFill>
          <a:blip r:embed="rId3"/>
          <a:stretch>
            <a:fillRect/>
          </a:stretch>
        </p:blipFill>
        <p:spPr>
          <a:xfrm>
            <a:off x="616907" y="5336468"/>
            <a:ext cx="7224386" cy="951058"/>
          </a:xfrm>
          <a:prstGeom prst="rect">
            <a:avLst/>
          </a:prstGeom>
        </p:spPr>
      </p:pic>
      <p:sp>
        <p:nvSpPr>
          <p:cNvPr id="12" name="TextBox 11"/>
          <p:cNvSpPr txBox="1"/>
          <p:nvPr/>
        </p:nvSpPr>
        <p:spPr>
          <a:xfrm>
            <a:off x="699972" y="4152900"/>
            <a:ext cx="348172" cy="523220"/>
          </a:xfrm>
          <a:prstGeom prst="rect">
            <a:avLst/>
          </a:prstGeom>
          <a:noFill/>
        </p:spPr>
        <p:txBody>
          <a:bodyPr wrap="none" rtlCol="0">
            <a:spAutoFit/>
          </a:bodyPr>
          <a:lstStyle/>
          <a:p>
            <a:r>
              <a:rPr lang="en-US" sz="2800" b="1" dirty="0" smtClean="0">
                <a:latin typeface="Segoe UI" panose="020B0502040204020203" pitchFamily="34" charset="0"/>
                <a:cs typeface="Segoe UI" panose="020B0502040204020203" pitchFamily="34" charset="0"/>
              </a:rPr>
              <a:t>*</a:t>
            </a:r>
            <a:endParaRPr lang="en-US" sz="2800" b="1"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92167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576551" y="128233"/>
            <a:ext cx="6027314" cy="932313"/>
          </a:xfrm>
        </p:spPr>
        <p:txBody>
          <a:bodyPr/>
          <a:lstStyle/>
          <a:p>
            <a:r>
              <a:rPr lang="en-US" dirty="0" smtClean="0"/>
              <a:t>3d Core level spectra</a:t>
            </a:r>
            <a:endParaRPr lang="en-US" dirty="0"/>
          </a:p>
        </p:txBody>
      </p:sp>
      <p:sp>
        <p:nvSpPr>
          <p:cNvPr id="4" name="Date Placeholder 3"/>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pic>
        <p:nvPicPr>
          <p:cNvPr id="11" name="Picture 10"/>
          <p:cNvPicPr>
            <a:picLocks noChangeAspect="1"/>
          </p:cNvPicPr>
          <p:nvPr/>
        </p:nvPicPr>
        <p:blipFill>
          <a:blip r:embed="rId2"/>
          <a:stretch>
            <a:fillRect/>
          </a:stretch>
        </p:blipFill>
        <p:spPr>
          <a:xfrm>
            <a:off x="72981" y="66233"/>
            <a:ext cx="4792349" cy="3657600"/>
          </a:xfrm>
          <a:prstGeom prst="rect">
            <a:avLst/>
          </a:prstGeom>
        </p:spPr>
      </p:pic>
      <p:sp>
        <p:nvSpPr>
          <p:cNvPr id="12" name="Rectangle 11"/>
          <p:cNvSpPr/>
          <p:nvPr/>
        </p:nvSpPr>
        <p:spPr>
          <a:xfrm>
            <a:off x="2321897" y="1710367"/>
            <a:ext cx="644728" cy="369332"/>
          </a:xfrm>
          <a:prstGeom prst="rect">
            <a:avLst/>
          </a:prstGeom>
        </p:spPr>
        <p:txBody>
          <a:bodyPr wrap="none">
            <a:spAutoFit/>
          </a:bodyPr>
          <a:lstStyle/>
          <a:p>
            <a:r>
              <a:rPr lang="en-US" dirty="0">
                <a:solidFill>
                  <a:srgbClr val="000000"/>
                </a:solidFill>
                <a:latin typeface="Calibri" panose="020F0502020204030204" pitchFamily="34" charset="0"/>
              </a:rPr>
              <a:t>Se3d</a:t>
            </a:r>
            <a:endParaRPr lang="en-US" dirty="0"/>
          </a:p>
        </p:txBody>
      </p:sp>
      <p:pic>
        <p:nvPicPr>
          <p:cNvPr id="17" name="Picture 16"/>
          <p:cNvPicPr>
            <a:picLocks noChangeAspect="1"/>
          </p:cNvPicPr>
          <p:nvPr/>
        </p:nvPicPr>
        <p:blipFill>
          <a:blip r:embed="rId3"/>
          <a:stretch>
            <a:fillRect/>
          </a:stretch>
        </p:blipFill>
        <p:spPr>
          <a:xfrm>
            <a:off x="3797857" y="1283105"/>
            <a:ext cx="4792351" cy="3657600"/>
          </a:xfrm>
          <a:prstGeom prst="rect">
            <a:avLst/>
          </a:prstGeom>
        </p:spPr>
      </p:pic>
      <p:sp>
        <p:nvSpPr>
          <p:cNvPr id="15" name="Rectangle 14"/>
          <p:cNvSpPr/>
          <p:nvPr/>
        </p:nvSpPr>
        <p:spPr>
          <a:xfrm>
            <a:off x="5908574" y="2927239"/>
            <a:ext cx="646331" cy="369332"/>
          </a:xfrm>
          <a:prstGeom prst="rect">
            <a:avLst/>
          </a:prstGeom>
        </p:spPr>
        <p:txBody>
          <a:bodyPr wrap="none">
            <a:spAutoFit/>
          </a:bodyPr>
          <a:lstStyle/>
          <a:p>
            <a:r>
              <a:rPr lang="en-US" dirty="0">
                <a:solidFill>
                  <a:srgbClr val="000000"/>
                </a:solidFill>
                <a:latin typeface="Calibri" panose="020F0502020204030204" pitchFamily="34" charset="0"/>
              </a:rPr>
              <a:t>As3d</a:t>
            </a:r>
            <a:endParaRPr lang="en-US" dirty="0"/>
          </a:p>
        </p:txBody>
      </p:sp>
      <p:pic>
        <p:nvPicPr>
          <p:cNvPr id="20" name="Picture 19"/>
          <p:cNvPicPr>
            <a:picLocks noChangeAspect="1"/>
          </p:cNvPicPr>
          <p:nvPr/>
        </p:nvPicPr>
        <p:blipFill>
          <a:blip r:embed="rId4"/>
          <a:stretch>
            <a:fillRect/>
          </a:stretch>
        </p:blipFill>
        <p:spPr>
          <a:xfrm>
            <a:off x="7394932" y="2483675"/>
            <a:ext cx="4797068" cy="3657600"/>
          </a:xfrm>
          <a:prstGeom prst="rect">
            <a:avLst/>
          </a:prstGeom>
        </p:spPr>
      </p:pic>
      <p:sp>
        <p:nvSpPr>
          <p:cNvPr id="21" name="Rectangle 20"/>
          <p:cNvSpPr/>
          <p:nvPr/>
        </p:nvSpPr>
        <p:spPr>
          <a:xfrm>
            <a:off x="9616974" y="3900000"/>
            <a:ext cx="684803" cy="369332"/>
          </a:xfrm>
          <a:prstGeom prst="rect">
            <a:avLst/>
          </a:prstGeom>
        </p:spPr>
        <p:txBody>
          <a:bodyPr wrap="none">
            <a:spAutoFit/>
          </a:bodyPr>
          <a:lstStyle/>
          <a:p>
            <a:r>
              <a:rPr lang="en-US" dirty="0" smtClean="0">
                <a:solidFill>
                  <a:srgbClr val="000000"/>
                </a:solidFill>
                <a:latin typeface="Calibri" panose="020F0502020204030204" pitchFamily="34" charset="0"/>
              </a:rPr>
              <a:t>Ge3d</a:t>
            </a:r>
            <a:endParaRPr lang="en-US" dirty="0"/>
          </a:p>
        </p:txBody>
      </p:sp>
      <p:graphicFrame>
        <p:nvGraphicFramePr>
          <p:cNvPr id="18" name="Content Placeholder 17"/>
          <p:cNvGraphicFramePr>
            <a:graphicFrameLocks noGrp="1"/>
          </p:cNvGraphicFramePr>
          <p:nvPr>
            <p:ph idx="1"/>
            <p:extLst>
              <p:ext uri="{D42A27DB-BD31-4B8C-83A1-F6EECF244321}">
                <p14:modId xmlns:p14="http://schemas.microsoft.com/office/powerpoint/2010/main" val="2809529754"/>
              </p:ext>
            </p:extLst>
          </p:nvPr>
        </p:nvGraphicFramePr>
        <p:xfrm>
          <a:off x="522556" y="3155839"/>
          <a:ext cx="3175192" cy="1337310"/>
        </p:xfrm>
        <a:graphic>
          <a:graphicData uri="http://schemas.openxmlformats.org/drawingml/2006/table">
            <a:tbl>
              <a:tblPr firstRow="1" bandRow="1">
                <a:tableStyleId>{5C22544A-7EE6-4342-B048-85BDC9FD1C3A}</a:tableStyleId>
              </a:tblPr>
              <a:tblGrid>
                <a:gridCol w="673126"/>
                <a:gridCol w="1774907"/>
                <a:gridCol w="727159"/>
              </a:tblGrid>
              <a:tr h="185420">
                <a:tc>
                  <a:txBody>
                    <a:bodyPr/>
                    <a:lstStyle/>
                    <a:p>
                      <a:pPr algn="l" fontAlgn="ctr"/>
                      <a:r>
                        <a:rPr lang="en-US" sz="1400" b="0" i="0" u="none" strike="noStrike" dirty="0">
                          <a:solidFill>
                            <a:schemeClr val="bg1"/>
                          </a:solidFill>
                          <a:effectLst/>
                          <a:latin typeface="Calibri" panose="020F0502020204030204" pitchFamily="34" charset="0"/>
                        </a:rPr>
                        <a:t>Wafer ID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Film </a:t>
                      </a:r>
                    </a:p>
                  </a:txBody>
                  <a:tcPr marL="9525" marR="9525" marT="9525" marB="0" anchor="ctr"/>
                </a:tc>
                <a:tc>
                  <a:txBody>
                    <a:bodyPr/>
                    <a:lstStyle/>
                    <a:p>
                      <a:pPr algn="l" fontAlgn="ctr"/>
                      <a:r>
                        <a:rPr lang="en-US" sz="1400" b="0" i="0" u="none" strike="noStrike" dirty="0">
                          <a:solidFill>
                            <a:schemeClr val="bg1"/>
                          </a:solidFill>
                          <a:effectLst/>
                          <a:latin typeface="Calibri" panose="020F0502020204030204" pitchFamily="34" charset="0"/>
                        </a:rPr>
                        <a:t>Anneal</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7353-07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~As2Se3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7353-08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7353-09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9%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Yes</a:t>
                      </a:r>
                    </a:p>
                  </a:txBody>
                  <a:tcPr marL="9525" marR="9525" marT="9525" marB="0" anchor="ctr"/>
                </a:tc>
              </a:tr>
              <a:tr h="185420">
                <a:tc>
                  <a:txBody>
                    <a:bodyPr/>
                    <a:lstStyle/>
                    <a:p>
                      <a:pPr algn="l" fontAlgn="ctr"/>
                      <a:r>
                        <a:rPr lang="en-US" sz="1400" b="0" i="0" u="none" strike="noStrike">
                          <a:solidFill>
                            <a:srgbClr val="000000"/>
                          </a:solidFill>
                          <a:effectLst/>
                          <a:latin typeface="Calibri" panose="020F0502020204030204" pitchFamily="34" charset="0"/>
                        </a:rPr>
                        <a:t>7353-10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18% Ge, SiSeAsGe </a:t>
                      </a:r>
                    </a:p>
                  </a:txBody>
                  <a:tcPr marL="9525" marR="9525" marT="9525" marB="0" anchor="ctr"/>
                </a:tc>
                <a:tc>
                  <a:txBody>
                    <a:bodyPr/>
                    <a:lstStyle/>
                    <a:p>
                      <a:pPr algn="l" fontAlgn="ctr"/>
                      <a:r>
                        <a:rPr lang="en-US" sz="1400" b="0" i="0" u="none" strike="noStrike">
                          <a:solidFill>
                            <a:srgbClr val="000000"/>
                          </a:solidFill>
                          <a:effectLst/>
                          <a:latin typeface="Calibri" panose="020F0502020204030204" pitchFamily="34" charset="0"/>
                        </a:rPr>
                        <a:t>No</a:t>
                      </a:r>
                    </a:p>
                  </a:txBody>
                  <a:tcPr marL="9525" marR="9525" marT="9525" marB="0" anchor="ctr"/>
                </a:tc>
              </a:tr>
              <a:tr h="185420">
                <a:tc>
                  <a:txBody>
                    <a:bodyPr/>
                    <a:lstStyle/>
                    <a:p>
                      <a:pPr algn="l" fontAlgn="ctr"/>
                      <a:r>
                        <a:rPr lang="en-US" sz="1400" b="0" i="0" u="none" strike="noStrike" dirty="0">
                          <a:solidFill>
                            <a:srgbClr val="000000"/>
                          </a:solidFill>
                          <a:effectLst/>
                          <a:latin typeface="Calibri" panose="020F0502020204030204" pitchFamily="34" charset="0"/>
                        </a:rPr>
                        <a:t>7353-11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18% Ge, </a:t>
                      </a:r>
                      <a:r>
                        <a:rPr lang="en-US" sz="1400" b="0" i="0" u="none" strike="noStrike" dirty="0" err="1">
                          <a:solidFill>
                            <a:srgbClr val="000000"/>
                          </a:solidFill>
                          <a:effectLst/>
                          <a:latin typeface="Calibri" panose="020F0502020204030204" pitchFamily="34" charset="0"/>
                        </a:rPr>
                        <a:t>SiSeAsGe</a:t>
                      </a:r>
                      <a:r>
                        <a:rPr lang="en-US" sz="1400" b="0" i="0" u="none" strike="noStrike" dirty="0">
                          <a:solidFill>
                            <a:srgbClr val="000000"/>
                          </a:solidFill>
                          <a:effectLst/>
                          <a:latin typeface="Calibri" panose="020F0502020204030204" pitchFamily="34" charset="0"/>
                        </a:rPr>
                        <a:t> </a:t>
                      </a:r>
                    </a:p>
                  </a:txBody>
                  <a:tcPr marL="9525" marR="9525" marT="9525" marB="0" anchor="ctr"/>
                </a:tc>
                <a:tc>
                  <a:txBody>
                    <a:bodyPr/>
                    <a:lstStyle/>
                    <a:p>
                      <a:pPr algn="l" fontAlgn="ctr"/>
                      <a:r>
                        <a:rPr lang="en-US" sz="1400" b="0" i="0" u="none" strike="noStrike" dirty="0">
                          <a:solidFill>
                            <a:srgbClr val="000000"/>
                          </a:solidFill>
                          <a:effectLst/>
                          <a:latin typeface="Calibri" panose="020F0502020204030204" pitchFamily="34" charset="0"/>
                        </a:rPr>
                        <a:t>Yes</a:t>
                      </a:r>
                    </a:p>
                  </a:txBody>
                  <a:tcPr marL="9525" marR="9525" marT="9525" marB="0" anchor="ctr"/>
                </a:tc>
              </a:tr>
            </a:tbl>
          </a:graphicData>
        </a:graphic>
      </p:graphicFrame>
      <p:sp>
        <p:nvSpPr>
          <p:cNvPr id="19" name="TextBox 18"/>
          <p:cNvSpPr txBox="1"/>
          <p:nvPr/>
        </p:nvSpPr>
        <p:spPr>
          <a:xfrm>
            <a:off x="8421936" y="5489659"/>
            <a:ext cx="2743059" cy="430887"/>
          </a:xfrm>
          <a:prstGeom prst="rect">
            <a:avLst/>
          </a:prstGeom>
          <a:noFill/>
        </p:spPr>
        <p:txBody>
          <a:bodyPr wrap="none" rtlCol="0">
            <a:spAutoFit/>
          </a:bodyPr>
          <a:lstStyle/>
          <a:p>
            <a:r>
              <a:rPr lang="en-US" sz="1100" dirty="0" smtClean="0">
                <a:latin typeface="Segoe UI" panose="020B0502040204020203" pitchFamily="34" charset="0"/>
                <a:cs typeface="Segoe UI" panose="020B0502040204020203" pitchFamily="34" charset="0"/>
              </a:rPr>
              <a:t>Shift to higher BE post anneal; oxidation?</a:t>
            </a:r>
          </a:p>
          <a:p>
            <a:r>
              <a:rPr lang="en-US" sz="1100" dirty="0" smtClean="0">
                <a:latin typeface="Segoe UI" panose="020B0502040204020203" pitchFamily="34" charset="0"/>
                <a:cs typeface="Segoe UI" panose="020B0502040204020203" pitchFamily="34" charset="0"/>
              </a:rPr>
              <a:t>Intensity differences reflect composition</a:t>
            </a:r>
            <a:endParaRPr lang="en-US" sz="1100" dirty="0" smtClean="0">
              <a:latin typeface="Segoe UI" panose="020B0502040204020203" pitchFamily="34" charset="0"/>
              <a:cs typeface="Segoe UI" panose="020B0502040204020203" pitchFamily="34" charset="0"/>
            </a:endParaRPr>
          </a:p>
        </p:txBody>
      </p:sp>
      <p:sp>
        <p:nvSpPr>
          <p:cNvPr id="24" name="TextBox 23"/>
          <p:cNvSpPr txBox="1"/>
          <p:nvPr/>
        </p:nvSpPr>
        <p:spPr>
          <a:xfrm>
            <a:off x="4633978" y="4255482"/>
            <a:ext cx="3092773" cy="430887"/>
          </a:xfrm>
          <a:prstGeom prst="rect">
            <a:avLst/>
          </a:prstGeom>
          <a:noFill/>
        </p:spPr>
        <p:txBody>
          <a:bodyPr wrap="square" rtlCol="0">
            <a:spAutoFit/>
          </a:bodyPr>
          <a:lstStyle/>
          <a:p>
            <a:r>
              <a:rPr lang="en-US" sz="1100" dirty="0" smtClean="0">
                <a:latin typeface="Segoe UI" panose="020B0502040204020203" pitchFamily="34" charset="0"/>
                <a:cs typeface="Segoe UI" panose="020B0502040204020203" pitchFamily="34" charset="0"/>
              </a:rPr>
              <a:t>Shift to lower BE for the higher Ge film due to “wrong” </a:t>
            </a:r>
            <a:r>
              <a:rPr lang="en-US" sz="1100" dirty="0" smtClean="0">
                <a:latin typeface="Segoe UI" panose="020B0502040204020203" pitchFamily="34" charset="0"/>
                <a:cs typeface="Segoe UI" panose="020B0502040204020203" pitchFamily="34" charset="0"/>
              </a:rPr>
              <a:t>bond formation (As, Ge)-As-(Ge, As) </a:t>
            </a:r>
            <a:r>
              <a:rPr lang="en-US" sz="1100" b="1" dirty="0" smtClean="0">
                <a:latin typeface="Segoe UI" panose="020B0502040204020203" pitchFamily="34" charset="0"/>
                <a:cs typeface="Segoe UI" panose="020B0502040204020203" pitchFamily="34" charset="0"/>
              </a:rPr>
              <a:t>*</a:t>
            </a:r>
            <a:endParaRPr lang="en-US" sz="1100" b="1" dirty="0" smtClean="0">
              <a:latin typeface="Segoe UI" panose="020B0502040204020203" pitchFamily="34" charset="0"/>
              <a:cs typeface="Segoe UI" panose="020B0502040204020203" pitchFamily="34" charset="0"/>
            </a:endParaRPr>
          </a:p>
        </p:txBody>
      </p:sp>
      <p:sp>
        <p:nvSpPr>
          <p:cNvPr id="22" name="Rectangle 21"/>
          <p:cNvSpPr/>
          <p:nvPr/>
        </p:nvSpPr>
        <p:spPr>
          <a:xfrm>
            <a:off x="910984" y="5509490"/>
            <a:ext cx="6833044" cy="684803"/>
          </a:xfrm>
          <a:prstGeom prst="rect">
            <a:avLst/>
          </a:prstGeom>
        </p:spPr>
        <p:txBody>
          <a:bodyPr wrap="square">
            <a:spAutoFit/>
          </a:bodyPr>
          <a:lstStyle/>
          <a:p>
            <a:r>
              <a:rPr lang="en-US" sz="1400" dirty="0">
                <a:solidFill>
                  <a:srgbClr val="232020"/>
                </a:solidFill>
                <a:latin typeface="AdvTT5235d5a9"/>
              </a:rPr>
              <a:t>Topology and chemical order in As</a:t>
            </a:r>
            <a:r>
              <a:rPr lang="en-US" sz="900" i="1" dirty="0">
                <a:solidFill>
                  <a:srgbClr val="232020"/>
                </a:solidFill>
                <a:latin typeface="AdvTT94c8263f.I"/>
              </a:rPr>
              <a:t>x</a:t>
            </a:r>
            <a:r>
              <a:rPr lang="en-US" sz="1400" dirty="0">
                <a:solidFill>
                  <a:srgbClr val="232020"/>
                </a:solidFill>
                <a:latin typeface="AdvTT5235d5a9"/>
              </a:rPr>
              <a:t>Ge</a:t>
            </a:r>
            <a:r>
              <a:rPr lang="en-US" sz="900" i="1" dirty="0">
                <a:solidFill>
                  <a:srgbClr val="232020"/>
                </a:solidFill>
                <a:latin typeface="AdvTT94c8263f.I"/>
              </a:rPr>
              <a:t>x</a:t>
            </a:r>
            <a:r>
              <a:rPr lang="en-US" sz="1400" dirty="0">
                <a:solidFill>
                  <a:srgbClr val="232020"/>
                </a:solidFill>
                <a:latin typeface="AdvTT5235d5a9"/>
              </a:rPr>
              <a:t>Se</a:t>
            </a:r>
            <a:r>
              <a:rPr lang="en-US" sz="900" dirty="0">
                <a:solidFill>
                  <a:srgbClr val="232020"/>
                </a:solidFill>
                <a:latin typeface="AdvTT5235d5a9"/>
              </a:rPr>
              <a:t>1</a:t>
            </a:r>
            <a:r>
              <a:rPr lang="en-US" sz="900" dirty="0">
                <a:solidFill>
                  <a:srgbClr val="232020"/>
                </a:solidFill>
                <a:latin typeface="AdvTT5235d5a9+22"/>
              </a:rPr>
              <a:t>−</a:t>
            </a:r>
            <a:r>
              <a:rPr lang="en-US" sz="900" dirty="0">
                <a:solidFill>
                  <a:srgbClr val="232020"/>
                </a:solidFill>
                <a:latin typeface="AdvTT5235d5a9"/>
              </a:rPr>
              <a:t>2</a:t>
            </a:r>
            <a:r>
              <a:rPr lang="en-US" sz="900" i="1" dirty="0">
                <a:solidFill>
                  <a:srgbClr val="232020"/>
                </a:solidFill>
                <a:latin typeface="AdvTT94c8263f.I"/>
              </a:rPr>
              <a:t>x </a:t>
            </a:r>
            <a:r>
              <a:rPr lang="en-US" sz="1400" dirty="0">
                <a:solidFill>
                  <a:srgbClr val="232020"/>
                </a:solidFill>
                <a:latin typeface="AdvTT5235d5a9"/>
              </a:rPr>
              <a:t>glasses: A high-resolution X-ray</a:t>
            </a:r>
          </a:p>
          <a:p>
            <a:r>
              <a:rPr lang="en-US" sz="1400" dirty="0">
                <a:solidFill>
                  <a:srgbClr val="232020"/>
                </a:solidFill>
                <a:latin typeface="AdvTT5235d5a9"/>
              </a:rPr>
              <a:t>photoelectron spectroscopy study</a:t>
            </a:r>
          </a:p>
          <a:p>
            <a:r>
              <a:rPr lang="en-US" sz="1000" dirty="0">
                <a:solidFill>
                  <a:srgbClr val="232020"/>
                </a:solidFill>
                <a:latin typeface="AdvTT5235d5a9"/>
              </a:rPr>
              <a:t>R. </a:t>
            </a:r>
            <a:r>
              <a:rPr lang="en-US" sz="1000" dirty="0" err="1">
                <a:solidFill>
                  <a:srgbClr val="232020"/>
                </a:solidFill>
                <a:latin typeface="AdvTT5235d5a9"/>
              </a:rPr>
              <a:t>Golovchak</a:t>
            </a:r>
            <a:r>
              <a:rPr lang="en-US" sz="1000" dirty="0">
                <a:solidFill>
                  <a:srgbClr val="232020"/>
                </a:solidFill>
                <a:latin typeface="AdvTT5235d5a9"/>
              </a:rPr>
              <a:t> </a:t>
            </a:r>
            <a:r>
              <a:rPr lang="en-US" sz="600" dirty="0" err="1" smtClean="0">
                <a:solidFill>
                  <a:srgbClr val="303193"/>
                </a:solidFill>
                <a:latin typeface="AdvTT5235d5a9"/>
              </a:rPr>
              <a:t>a</a:t>
            </a:r>
            <a:r>
              <a:rPr lang="en-US" sz="600" dirty="0" err="1" smtClean="0">
                <a:solidFill>
                  <a:srgbClr val="232020"/>
                </a:solidFill>
                <a:latin typeface="AdvTT5235d5a9"/>
              </a:rPr>
              <a:t>,</a:t>
            </a:r>
            <a:r>
              <a:rPr lang="en-US" sz="600" dirty="0" err="1" smtClean="0">
                <a:solidFill>
                  <a:srgbClr val="303193"/>
                </a:solidFill>
                <a:latin typeface="AdvTT5235d5a9"/>
              </a:rPr>
              <a:t>b</a:t>
            </a:r>
            <a:r>
              <a:rPr lang="en-US" sz="1000" dirty="0" smtClean="0">
                <a:solidFill>
                  <a:srgbClr val="232020"/>
                </a:solidFill>
                <a:latin typeface="AdvTT5235d5a9"/>
              </a:rPr>
              <a:t>, </a:t>
            </a:r>
            <a:r>
              <a:rPr lang="en-US" sz="1000" dirty="0">
                <a:solidFill>
                  <a:srgbClr val="232020"/>
                </a:solidFill>
                <a:latin typeface="AdvTT5235d5a9"/>
              </a:rPr>
              <a:t>O. </a:t>
            </a:r>
            <a:r>
              <a:rPr lang="en-US" sz="1000" dirty="0" err="1">
                <a:solidFill>
                  <a:srgbClr val="232020"/>
                </a:solidFill>
                <a:latin typeface="AdvTT5235d5a9"/>
              </a:rPr>
              <a:t>Shpotyuk</a:t>
            </a:r>
            <a:r>
              <a:rPr lang="en-US" sz="1000" dirty="0">
                <a:solidFill>
                  <a:srgbClr val="232020"/>
                </a:solidFill>
                <a:latin typeface="AdvTT5235d5a9"/>
              </a:rPr>
              <a:t> </a:t>
            </a:r>
            <a:r>
              <a:rPr lang="en-US" sz="600" dirty="0">
                <a:solidFill>
                  <a:srgbClr val="303193"/>
                </a:solidFill>
                <a:latin typeface="AdvTT5235d5a9"/>
              </a:rPr>
              <a:t>c</a:t>
            </a:r>
            <a:r>
              <a:rPr lang="en-US" sz="1000" dirty="0">
                <a:solidFill>
                  <a:srgbClr val="232020"/>
                </a:solidFill>
                <a:latin typeface="AdvTT5235d5a9"/>
              </a:rPr>
              <a:t>, M. </a:t>
            </a:r>
            <a:r>
              <a:rPr lang="en-US" sz="1000" dirty="0" err="1">
                <a:solidFill>
                  <a:srgbClr val="232020"/>
                </a:solidFill>
                <a:latin typeface="AdvTT5235d5a9"/>
              </a:rPr>
              <a:t>Iovu</a:t>
            </a:r>
            <a:r>
              <a:rPr lang="en-US" sz="1000" dirty="0">
                <a:solidFill>
                  <a:srgbClr val="232020"/>
                </a:solidFill>
                <a:latin typeface="AdvTT5235d5a9"/>
              </a:rPr>
              <a:t> </a:t>
            </a:r>
            <a:r>
              <a:rPr lang="en-US" sz="600" dirty="0">
                <a:solidFill>
                  <a:srgbClr val="303193"/>
                </a:solidFill>
                <a:latin typeface="AdvTT5235d5a9"/>
              </a:rPr>
              <a:t>d</a:t>
            </a:r>
            <a:r>
              <a:rPr lang="en-US" sz="1000" dirty="0">
                <a:solidFill>
                  <a:srgbClr val="232020"/>
                </a:solidFill>
                <a:latin typeface="AdvTT5235d5a9"/>
              </a:rPr>
              <a:t>, A. </a:t>
            </a:r>
            <a:r>
              <a:rPr lang="en-US" sz="1000" dirty="0" err="1">
                <a:solidFill>
                  <a:srgbClr val="232020"/>
                </a:solidFill>
                <a:latin typeface="AdvTT5235d5a9"/>
              </a:rPr>
              <a:t>Kovalskiy</a:t>
            </a:r>
            <a:r>
              <a:rPr lang="en-US" sz="1000" dirty="0">
                <a:solidFill>
                  <a:srgbClr val="232020"/>
                </a:solidFill>
                <a:latin typeface="AdvTT5235d5a9"/>
              </a:rPr>
              <a:t> </a:t>
            </a:r>
            <a:r>
              <a:rPr lang="en-US" sz="600" dirty="0">
                <a:solidFill>
                  <a:srgbClr val="303193"/>
                </a:solidFill>
                <a:latin typeface="AdvTT5235d5a9"/>
              </a:rPr>
              <a:t>a</a:t>
            </a:r>
            <a:r>
              <a:rPr lang="en-US" sz="1000" dirty="0">
                <a:solidFill>
                  <a:srgbClr val="232020"/>
                </a:solidFill>
                <a:latin typeface="AdvTT5235d5a9"/>
              </a:rPr>
              <a:t>, H. Jain </a:t>
            </a:r>
            <a:r>
              <a:rPr lang="en-US" sz="600" dirty="0">
                <a:solidFill>
                  <a:srgbClr val="303193"/>
                </a:solidFill>
                <a:latin typeface="AdvTT5235d5a9"/>
              </a:rPr>
              <a:t>a</a:t>
            </a:r>
            <a:endParaRPr lang="en-US" sz="1400" dirty="0"/>
          </a:p>
        </p:txBody>
      </p:sp>
      <p:sp>
        <p:nvSpPr>
          <p:cNvPr id="23" name="TextBox 22"/>
          <p:cNvSpPr txBox="1"/>
          <p:nvPr/>
        </p:nvSpPr>
        <p:spPr>
          <a:xfrm>
            <a:off x="675926" y="5335771"/>
            <a:ext cx="372218" cy="584775"/>
          </a:xfrm>
          <a:prstGeom prst="rect">
            <a:avLst/>
          </a:prstGeom>
          <a:noFill/>
        </p:spPr>
        <p:txBody>
          <a:bodyPr wrap="none" rtlCol="0">
            <a:spAutoFit/>
          </a:bodyPr>
          <a:lstStyle/>
          <a:p>
            <a:r>
              <a:rPr lang="en-US" sz="3200" b="1" dirty="0" smtClean="0">
                <a:latin typeface="Segoe UI" panose="020B0502040204020203" pitchFamily="34" charset="0"/>
                <a:cs typeface="Segoe UI" panose="020B0502040204020203" pitchFamily="34" charset="0"/>
              </a:rPr>
              <a:t>*</a:t>
            </a:r>
            <a:endParaRPr lang="en-US" sz="3200" b="1"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14756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2p3 core level spectra</a:t>
            </a:r>
            <a:endParaRPr lang="en-US" dirty="0"/>
          </a:p>
        </p:txBody>
      </p:sp>
      <p:sp>
        <p:nvSpPr>
          <p:cNvPr id="3" name="Content Placeholder 2"/>
          <p:cNvSpPr>
            <a:spLocks noGrp="1"/>
          </p:cNvSpPr>
          <p:nvPr>
            <p:ph idx="1"/>
          </p:nvPr>
        </p:nvSpPr>
        <p:spPr>
          <a:xfrm>
            <a:off x="915305" y="4851400"/>
            <a:ext cx="1599295" cy="1167435"/>
          </a:xfrm>
        </p:spPr>
        <p:txBody>
          <a:bodyPr/>
          <a:lstStyle/>
          <a:p>
            <a:endParaRPr lang="en-US"/>
          </a:p>
        </p:txBody>
      </p:sp>
      <p:sp>
        <p:nvSpPr>
          <p:cNvPr id="4" name="Date Placeholder 3"/>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p:cNvPicPr>
          <p:nvPr/>
        </p:nvPicPr>
        <p:blipFill>
          <a:blip r:embed="rId2"/>
          <a:stretch>
            <a:fillRect/>
          </a:stretch>
        </p:blipFill>
        <p:spPr>
          <a:xfrm>
            <a:off x="910980" y="1276629"/>
            <a:ext cx="4792351" cy="3657600"/>
          </a:xfrm>
          <a:prstGeom prst="rect">
            <a:avLst/>
          </a:prstGeom>
        </p:spPr>
      </p:pic>
      <p:pic>
        <p:nvPicPr>
          <p:cNvPr id="9" name="Picture 8"/>
          <p:cNvPicPr>
            <a:picLocks noChangeAspect="1"/>
          </p:cNvPicPr>
          <p:nvPr/>
        </p:nvPicPr>
        <p:blipFill>
          <a:blip r:embed="rId3"/>
          <a:stretch>
            <a:fillRect/>
          </a:stretch>
        </p:blipFill>
        <p:spPr>
          <a:xfrm>
            <a:off x="4901522" y="2705551"/>
            <a:ext cx="4792350" cy="3657600"/>
          </a:xfrm>
          <a:prstGeom prst="rect">
            <a:avLst/>
          </a:prstGeom>
        </p:spPr>
      </p:pic>
      <p:sp>
        <p:nvSpPr>
          <p:cNvPr id="10" name="Rectangle 9"/>
          <p:cNvSpPr/>
          <p:nvPr/>
        </p:nvSpPr>
        <p:spPr>
          <a:xfrm>
            <a:off x="3261995" y="2920763"/>
            <a:ext cx="763351" cy="369332"/>
          </a:xfrm>
          <a:prstGeom prst="rect">
            <a:avLst/>
          </a:prstGeom>
        </p:spPr>
        <p:txBody>
          <a:bodyPr wrap="none">
            <a:spAutoFit/>
          </a:bodyPr>
          <a:lstStyle/>
          <a:p>
            <a:r>
              <a:rPr lang="en-US" dirty="0" smtClean="0">
                <a:solidFill>
                  <a:srgbClr val="000000"/>
                </a:solidFill>
                <a:latin typeface="Calibri" panose="020F0502020204030204" pitchFamily="34" charset="0"/>
              </a:rPr>
              <a:t>As2p3</a:t>
            </a:r>
            <a:endParaRPr lang="en-US" dirty="0"/>
          </a:p>
        </p:txBody>
      </p:sp>
      <p:sp>
        <p:nvSpPr>
          <p:cNvPr id="11" name="Rectangle 10"/>
          <p:cNvSpPr/>
          <p:nvPr/>
        </p:nvSpPr>
        <p:spPr>
          <a:xfrm>
            <a:off x="5966969" y="3504963"/>
            <a:ext cx="801823" cy="369332"/>
          </a:xfrm>
          <a:prstGeom prst="rect">
            <a:avLst/>
          </a:prstGeom>
        </p:spPr>
        <p:txBody>
          <a:bodyPr wrap="none">
            <a:spAutoFit/>
          </a:bodyPr>
          <a:lstStyle/>
          <a:p>
            <a:r>
              <a:rPr lang="en-US" dirty="0" smtClean="0">
                <a:solidFill>
                  <a:srgbClr val="000000"/>
                </a:solidFill>
                <a:latin typeface="Calibri" panose="020F0502020204030204" pitchFamily="34" charset="0"/>
              </a:rPr>
              <a:t>Ge2p3</a:t>
            </a:r>
            <a:endParaRPr lang="en-US" dirty="0"/>
          </a:p>
        </p:txBody>
      </p:sp>
    </p:spTree>
    <p:extLst>
      <p:ext uri="{BB962C8B-B14F-4D97-AF65-F5344CB8AC3E}">
        <p14:creationId xmlns:p14="http://schemas.microsoft.com/office/powerpoint/2010/main" val="194944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C0A77876-4880-40CB-92C2-79974DAB4B3B}"/>
</file>

<file path=customXml/itemProps2.xml><?xml version="1.0" encoding="utf-8"?>
<ds:datastoreItem xmlns:ds="http://schemas.openxmlformats.org/officeDocument/2006/customXml" ds:itemID="{1C4CBA69-AA18-483B-9912-7B57FA207371}"/>
</file>

<file path=customXml/itemProps3.xml><?xml version="1.0" encoding="utf-8"?>
<ds:datastoreItem xmlns:ds="http://schemas.openxmlformats.org/officeDocument/2006/customXml" ds:itemID="{A2620023-30AE-4B4E-821B-7E41F8087E2C}"/>
</file>

<file path=docProps/app.xml><?xml version="1.0" encoding="utf-8"?>
<Properties xmlns="http://schemas.openxmlformats.org/officeDocument/2006/extended-properties" xmlns:vt="http://schemas.openxmlformats.org/officeDocument/2006/docPropsVTypes">
  <Template>blank</Template>
  <TotalTime>0</TotalTime>
  <Words>367</Words>
  <Application>Microsoft Office PowerPoint</Application>
  <PresentationFormat>Widescreen</PresentationFormat>
  <Paragraphs>77</Paragraphs>
  <Slides>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vt:i4>
      </vt:variant>
    </vt:vector>
  </HeadingPairs>
  <TitlesOfParts>
    <vt:vector size="17" baseType="lpstr">
      <vt:lpstr>AdvTT5235d5a9</vt:lpstr>
      <vt:lpstr>AdvTT5235d5a9+20</vt:lpstr>
      <vt:lpstr>AdvTT5235d5a9+22</vt:lpstr>
      <vt:lpstr>AdvTT5235d5a9+fb</vt:lpstr>
      <vt:lpstr>AdvTT94c8263f.I</vt:lpstr>
      <vt:lpstr>Arial</vt:lpstr>
      <vt:lpstr>Calibri</vt:lpstr>
      <vt:lpstr>Segoe UI</vt:lpstr>
      <vt:lpstr>Segoe UI Semibold</vt:lpstr>
      <vt:lpstr>Wingdings</vt:lpstr>
      <vt:lpstr>Micron Nov-2015</vt:lpstr>
      <vt:lpstr>XPS Analysis of SD </vt:lpstr>
      <vt:lpstr>Bullet Slide Example</vt:lpstr>
      <vt:lpstr>XPS Valence band spectra</vt:lpstr>
      <vt:lpstr>3d Core level spectra</vt:lpstr>
      <vt:lpstr>2p3 core level spectra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2016-11-30T17:17:57Z</dcterms:created>
  <dcterms:modified xsi:type="dcterms:W3CDTF">2016-11-30T18:02:54Z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