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15"/>
  </p:notesMasterIdLst>
  <p:sldIdLst>
    <p:sldId id="257" r:id="rId2"/>
    <p:sldId id="262" r:id="rId3"/>
    <p:sldId id="258" r:id="rId4"/>
    <p:sldId id="259" r:id="rId5"/>
    <p:sldId id="261" r:id="rId6"/>
    <p:sldId id="260" r:id="rId7"/>
    <p:sldId id="263" r:id="rId8"/>
    <p:sldId id="264" r:id="rId9"/>
    <p:sldId id="266" r:id="rId10"/>
    <p:sldId id="265" r:id="rId11"/>
    <p:sldId id="267" r:id="rId12"/>
    <p:sldId id="271" r:id="rId13"/>
    <p:sldId id="270"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81" autoAdjust="0"/>
  </p:normalViewPr>
  <p:slideViewPr>
    <p:cSldViewPr snapToGrid="0">
      <p:cViewPr>
        <p:scale>
          <a:sx n="100" d="100"/>
          <a:sy n="100" d="100"/>
        </p:scale>
        <p:origin x="276" y="-426"/>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11/30/2016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30, 2016</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November 30,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November 30, 2016</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5.xml"/><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8.png"/><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Layout" Target="../slideLayouts/slideLayout5.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Campaign K preliminary results </a:t>
            </a:r>
            <a:endParaRPr lang="en-US" dirty="0"/>
          </a:p>
        </p:txBody>
      </p:sp>
      <p:sp>
        <p:nvSpPr>
          <p:cNvPr id="3" name="Text Placeholder 2"/>
          <p:cNvSpPr>
            <a:spLocks noGrp="1"/>
          </p:cNvSpPr>
          <p:nvPr>
            <p:ph type="body" sz="quarter" idx="10"/>
          </p:nvPr>
        </p:nvSpPr>
        <p:spPr>
          <a:xfrm>
            <a:off x="962902" y="2929138"/>
            <a:ext cx="6694311" cy="762000"/>
          </a:xfrm>
        </p:spPr>
        <p:txBody>
          <a:bodyPr/>
          <a:lstStyle/>
          <a:p>
            <a:r>
              <a:rPr lang="en-US" dirty="0" smtClean="0"/>
              <a:t>3297243 lot</a:t>
            </a:r>
            <a:endParaRPr lang="en-US" dirty="0"/>
          </a:p>
        </p:txBody>
      </p:sp>
      <p:sp>
        <p:nvSpPr>
          <p:cNvPr id="8" name="Text Placeholder 7"/>
          <p:cNvSpPr>
            <a:spLocks noGrp="1"/>
          </p:cNvSpPr>
          <p:nvPr>
            <p:ph type="body" sz="quarter" idx="14"/>
          </p:nvPr>
        </p:nvSpPr>
        <p:spPr/>
        <p:txBody>
          <a:bodyPr/>
          <a:lstStyle/>
          <a:p>
            <a:endParaRPr lang="en-US"/>
          </a:p>
        </p:txBody>
      </p:sp>
      <p:sp>
        <p:nvSpPr>
          <p:cNvPr id="7" name="TextBox 6"/>
          <p:cNvSpPr txBox="1"/>
          <p:nvPr/>
        </p:nvSpPr>
        <p:spPr>
          <a:xfrm>
            <a:off x="962902" y="275897"/>
            <a:ext cx="8738501" cy="369332"/>
          </a:xfrm>
          <a:prstGeom prst="rect">
            <a:avLst/>
          </a:prstGeom>
          <a:noFill/>
        </p:spPr>
        <p:txBody>
          <a:bodyPr wrap="square" lIns="0" rtlCol="0">
            <a:spAutoFit/>
          </a:bodyPr>
          <a:lstStyle/>
          <a:p>
            <a:r>
              <a:rPr lang="en-US" dirty="0">
                <a:solidFill>
                  <a:srgbClr val="FFFF00"/>
                </a:solidFill>
                <a:latin typeface="Segoe UI" panose="020B0502040204020203" pitchFamily="34" charset="0"/>
                <a:cs typeface="Segoe UI" panose="020B0502040204020203" pitchFamily="34" charset="0"/>
              </a:rPr>
              <a:t>See the notes on the left margin of many of these slides for instructions on their use.</a:t>
            </a:r>
          </a:p>
        </p:txBody>
      </p:sp>
      <p:sp>
        <p:nvSpPr>
          <p:cNvPr id="4" name="Text Placeholder 3"/>
          <p:cNvSpPr>
            <a:spLocks noGrp="1"/>
          </p:cNvSpPr>
          <p:nvPr>
            <p:ph type="body" sz="quarter" idx="12"/>
          </p:nvPr>
        </p:nvSpPr>
        <p:spPr/>
        <p:txBody>
          <a:bodyPr/>
          <a:lstStyle/>
          <a:p>
            <a:endParaRPr lang="en-US" dirty="0"/>
          </a:p>
        </p:txBody>
      </p:sp>
    </p:spTree>
    <p:extLst>
      <p:ext uri="{BB962C8B-B14F-4D97-AF65-F5344CB8AC3E}">
        <p14:creationId xmlns:p14="http://schemas.microsoft.com/office/powerpoint/2010/main" val="316546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 on thermal stability limit</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10</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2309880690"/>
              </p:ext>
            </p:extLst>
          </p:nvPr>
        </p:nvGraphicFramePr>
        <p:xfrm>
          <a:off x="2590302" y="1693559"/>
          <a:ext cx="6889161" cy="2320379"/>
        </p:xfrm>
        <a:graphic>
          <a:graphicData uri="http://schemas.openxmlformats.org/drawingml/2006/table">
            <a:tbl>
              <a:tblPr firstRow="1" firstCol="1" bandRow="1">
                <a:tableStyleId>{5C22544A-7EE6-4342-B048-85BDC9FD1C3A}</a:tableStyleId>
              </a:tblPr>
              <a:tblGrid>
                <a:gridCol w="1388842"/>
                <a:gridCol w="999037"/>
                <a:gridCol w="809390"/>
                <a:gridCol w="742950"/>
                <a:gridCol w="754380"/>
                <a:gridCol w="708660"/>
                <a:gridCol w="720090"/>
                <a:gridCol w="765812"/>
              </a:tblGrid>
              <a:tr h="371969">
                <a:tc>
                  <a:txBody>
                    <a:bodyPr/>
                    <a:lstStyle/>
                    <a:p>
                      <a:pPr marL="0" marR="0">
                        <a:spcBef>
                          <a:spcPts val="0"/>
                        </a:spcBef>
                        <a:spcAft>
                          <a:spcPts val="0"/>
                        </a:spcAft>
                      </a:pPr>
                      <a:r>
                        <a:rPr lang="en-US" sz="1700" dirty="0">
                          <a:effectLst/>
                        </a:rPr>
                        <a:t>Alloys</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As-dep</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270C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280C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290C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300C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310C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ctr">
                        <a:spcBef>
                          <a:spcPts val="0"/>
                        </a:spcBef>
                        <a:spcAft>
                          <a:spcPts val="0"/>
                        </a:spcAft>
                      </a:pPr>
                      <a:r>
                        <a:rPr lang="en-US" sz="1700">
                          <a:effectLst/>
                        </a:rPr>
                        <a:t>320C</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r>
              <a:tr h="389682">
                <a:tc>
                  <a:txBody>
                    <a:bodyPr/>
                    <a:lstStyle/>
                    <a:p>
                      <a:pPr marL="0" marR="0">
                        <a:spcBef>
                          <a:spcPts val="0"/>
                        </a:spcBef>
                        <a:spcAft>
                          <a:spcPts val="0"/>
                        </a:spcAft>
                      </a:pPr>
                      <a:r>
                        <a:rPr lang="en-US" sz="1700">
                          <a:effectLst/>
                        </a:rPr>
                        <a:t>v12</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FF00"/>
                    </a:solidFill>
                  </a:tcP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r>
              <a:tr h="389682">
                <a:tc>
                  <a:txBody>
                    <a:bodyPr/>
                    <a:lstStyle/>
                    <a:p>
                      <a:pPr marL="0" marR="0">
                        <a:spcBef>
                          <a:spcPts val="0"/>
                        </a:spcBef>
                        <a:spcAft>
                          <a:spcPts val="0"/>
                        </a:spcAft>
                      </a:pPr>
                      <a:r>
                        <a:rPr lang="en-US" sz="1700">
                          <a:effectLst/>
                        </a:rPr>
                        <a:t>A36</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FF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r>
              <a:tr h="389682">
                <a:tc>
                  <a:txBody>
                    <a:bodyPr/>
                    <a:lstStyle/>
                    <a:p>
                      <a:pPr marL="0" marR="0">
                        <a:spcBef>
                          <a:spcPts val="0"/>
                        </a:spcBef>
                        <a:spcAft>
                          <a:spcPts val="0"/>
                        </a:spcAft>
                      </a:pPr>
                      <a:r>
                        <a:rPr lang="en-US" sz="1700">
                          <a:effectLst/>
                        </a:rPr>
                        <a:t>Ge10 Si6</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FF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r>
              <a:tr h="389682">
                <a:tc>
                  <a:txBody>
                    <a:bodyPr/>
                    <a:lstStyle/>
                    <a:p>
                      <a:pPr marL="0" marR="0">
                        <a:spcBef>
                          <a:spcPts val="0"/>
                        </a:spcBef>
                        <a:spcAft>
                          <a:spcPts val="0"/>
                        </a:spcAft>
                      </a:pPr>
                      <a:r>
                        <a:rPr lang="en-US" sz="1700">
                          <a:effectLst/>
                        </a:rPr>
                        <a:t>Ge9.5 Si6</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FF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r>
              <a:tr h="389682">
                <a:tc>
                  <a:txBody>
                    <a:bodyPr/>
                    <a:lstStyle/>
                    <a:p>
                      <a:pPr marL="0" marR="0">
                        <a:spcBef>
                          <a:spcPts val="0"/>
                        </a:spcBef>
                        <a:spcAft>
                          <a:spcPts val="0"/>
                        </a:spcAft>
                      </a:pPr>
                      <a:r>
                        <a:rPr lang="en-US" sz="1700">
                          <a:effectLst/>
                        </a:rPr>
                        <a:t>Ge9.0 Si6</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92D05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FF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a:effectLst/>
                        </a:rPr>
                        <a:t> </a:t>
                      </a:r>
                      <a:endParaRPr lang="en-US" sz="170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c>
                  <a:txBody>
                    <a:bodyPr/>
                    <a:lstStyle/>
                    <a:p>
                      <a:pPr marL="0" marR="0" algn="r">
                        <a:spcBef>
                          <a:spcPts val="0"/>
                        </a:spcBef>
                        <a:spcAft>
                          <a:spcPts val="0"/>
                        </a:spcAft>
                      </a:pPr>
                      <a:r>
                        <a:rPr lang="en-US" sz="1700" dirty="0">
                          <a:effectLst/>
                        </a:rPr>
                        <a:t> </a:t>
                      </a:r>
                      <a:endParaRPr lang="en-US" sz="17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215" marR="65215" marT="0" marB="0" anchor="ctr">
                    <a:solidFill>
                      <a:srgbClr val="FF0000"/>
                    </a:solidFill>
                  </a:tcPr>
                </a:tc>
              </a:tr>
            </a:tbl>
          </a:graphicData>
        </a:graphic>
      </p:graphicFrame>
      <p:sp>
        <p:nvSpPr>
          <p:cNvPr id="10" name="TextBox 9"/>
          <p:cNvSpPr txBox="1"/>
          <p:nvPr/>
        </p:nvSpPr>
        <p:spPr>
          <a:xfrm>
            <a:off x="1003976" y="1128270"/>
            <a:ext cx="10061815" cy="369332"/>
          </a:xfrm>
          <a:prstGeom prst="rect">
            <a:avLst/>
          </a:prstGeom>
          <a:noFill/>
          <a:ln>
            <a:noFill/>
          </a:ln>
        </p:spPr>
        <p:txBody>
          <a:bodyPr wrap="square" rtlCol="0">
            <a:spAutoFit/>
          </a:bodyPr>
          <a:lstStyle/>
          <a:p>
            <a:r>
              <a:rPr lang="en-US" dirty="0" smtClean="0">
                <a:solidFill>
                  <a:schemeClr val="tx2"/>
                </a:solidFill>
                <a:latin typeface="Segoe UI" panose="020B0502040204020203" pitchFamily="34" charset="0"/>
                <a:cs typeface="Segoe UI" panose="020B0502040204020203" pitchFamily="34" charset="0"/>
              </a:rPr>
              <a:t>This is the thermal stability picture of the lot </a:t>
            </a:r>
            <a:r>
              <a:rPr lang="en-US" dirty="0" smtClean="0"/>
              <a:t>9742432.003 with low Ge skew that is going to probe:</a:t>
            </a:r>
            <a:endParaRPr lang="en-US" dirty="0" smtClean="0">
              <a:solidFill>
                <a:schemeClr val="tx2"/>
              </a:solidFill>
              <a:latin typeface="Segoe UI" panose="020B0502040204020203" pitchFamily="34" charset="0"/>
              <a:cs typeface="Segoe UI" panose="020B0502040204020203" pitchFamily="34" charset="0"/>
            </a:endParaRPr>
          </a:p>
        </p:txBody>
      </p:sp>
      <p:sp>
        <p:nvSpPr>
          <p:cNvPr id="11" name="TextBox 10"/>
          <p:cNvSpPr txBox="1"/>
          <p:nvPr/>
        </p:nvSpPr>
        <p:spPr>
          <a:xfrm>
            <a:off x="856058" y="4545157"/>
            <a:ext cx="10357652" cy="1421928"/>
          </a:xfrm>
          <a:prstGeom prst="rect">
            <a:avLst/>
          </a:prstGeom>
          <a:noFill/>
          <a:ln>
            <a:noFill/>
          </a:ln>
        </p:spPr>
        <p:txBody>
          <a:bodyPr wrap="square" rtlCol="0">
            <a:spAutoFit/>
          </a:bodyPr>
          <a:lstStyle/>
          <a:p>
            <a:pPr>
              <a:lnSpc>
                <a:spcPct val="120000"/>
              </a:lnSpc>
            </a:pPr>
            <a:r>
              <a:rPr lang="en-US" dirty="0" smtClean="0">
                <a:solidFill>
                  <a:schemeClr val="tx2"/>
                </a:solidFill>
                <a:latin typeface="Segoe UI" panose="020B0502040204020203" pitchFamily="34" charset="0"/>
                <a:cs typeface="Segoe UI" panose="020B0502040204020203" pitchFamily="34" charset="0"/>
              </a:rPr>
              <a:t>We are now considering as </a:t>
            </a:r>
            <a:r>
              <a:rPr lang="en-US" b="1" i="1" dirty="0" smtClean="0">
                <a:solidFill>
                  <a:schemeClr val="tx2"/>
                </a:solidFill>
                <a:latin typeface="Segoe UI" panose="020B0502040204020203" pitchFamily="34" charset="0"/>
                <a:cs typeface="Segoe UI" panose="020B0502040204020203" pitchFamily="34" charset="0"/>
              </a:rPr>
              <a:t>thermal stability limit</a:t>
            </a:r>
            <a:r>
              <a:rPr lang="en-US" dirty="0" smtClean="0">
                <a:solidFill>
                  <a:schemeClr val="tx2"/>
                </a:solidFill>
                <a:latin typeface="Segoe UI" panose="020B0502040204020203" pitchFamily="34" charset="0"/>
                <a:cs typeface="Segoe UI" panose="020B0502040204020203" pitchFamily="34" charset="0"/>
              </a:rPr>
              <a:t> for new alloys that we are exploring: </a:t>
            </a:r>
            <a:r>
              <a:rPr lang="en-US" b="1" dirty="0" smtClean="0">
                <a:solidFill>
                  <a:schemeClr val="tx2"/>
                </a:solidFill>
                <a:latin typeface="Segoe UI" panose="020B0502040204020203" pitchFamily="34" charset="0"/>
                <a:cs typeface="Segoe UI" panose="020B0502040204020203" pitchFamily="34" charset="0"/>
              </a:rPr>
              <a:t>290C</a:t>
            </a:r>
            <a:r>
              <a:rPr lang="en-US" dirty="0" smtClean="0">
                <a:solidFill>
                  <a:schemeClr val="tx2"/>
                </a:solidFill>
                <a:latin typeface="Segoe UI" panose="020B0502040204020203" pitchFamily="34" charset="0"/>
                <a:cs typeface="Segoe UI" panose="020B0502040204020203" pitchFamily="34" charset="0"/>
              </a:rPr>
              <a:t> yellow </a:t>
            </a:r>
            <a:r>
              <a:rPr lang="en-US" dirty="0" smtClean="0">
                <a:solidFill>
                  <a:schemeClr val="tx2"/>
                </a:solidFill>
                <a:latin typeface="Segoe UI" panose="020B0502040204020203" pitchFamily="34" charset="0"/>
                <a:cs typeface="Segoe UI" panose="020B0502040204020203" pitchFamily="34" charset="0"/>
                <a:sym typeface="Wingdings" panose="05000000000000000000" pitchFamily="2" charset="2"/>
              </a:rPr>
              <a:t> these alloys, in fact, demonstrated good probe</a:t>
            </a:r>
            <a:r>
              <a:rPr lang="en-US" dirty="0" smtClean="0">
                <a:solidFill>
                  <a:schemeClr val="tx2"/>
                </a:solidFill>
                <a:latin typeface="Segoe UI" panose="020B0502040204020203" pitchFamily="34" charset="0"/>
                <a:cs typeface="Segoe UI" panose="020B0502040204020203" pitchFamily="34" charset="0"/>
              </a:rPr>
              <a:t> yield w/o issues </a:t>
            </a:r>
          </a:p>
          <a:p>
            <a:pPr>
              <a:lnSpc>
                <a:spcPct val="120000"/>
              </a:lnSpc>
            </a:pPr>
            <a:r>
              <a:rPr lang="en-US" dirty="0" smtClean="0">
                <a:solidFill>
                  <a:schemeClr val="tx2"/>
                </a:solidFill>
                <a:latin typeface="Segoe UI" panose="020B0502040204020203" pitchFamily="34" charset="0"/>
                <a:cs typeface="Segoe UI" panose="020B0502040204020203" pitchFamily="34" charset="0"/>
              </a:rPr>
              <a:t>If the new lot </a:t>
            </a:r>
            <a:r>
              <a:rPr lang="en-US" dirty="0"/>
              <a:t>9742432.003 with low Ge skew </a:t>
            </a:r>
            <a:r>
              <a:rPr lang="en-US" dirty="0" smtClean="0"/>
              <a:t>would demonstrate </a:t>
            </a:r>
            <a:r>
              <a:rPr lang="en-US" dirty="0">
                <a:solidFill>
                  <a:schemeClr val="tx2"/>
                </a:solidFill>
                <a:latin typeface="Segoe UI" panose="020B0502040204020203" pitchFamily="34" charset="0"/>
                <a:cs typeface="Segoe UI" panose="020B0502040204020203" pitchFamily="34" charset="0"/>
                <a:sym typeface="Wingdings" panose="05000000000000000000" pitchFamily="2" charset="2"/>
              </a:rPr>
              <a:t>good probe</a:t>
            </a:r>
            <a:r>
              <a:rPr lang="en-US" dirty="0">
                <a:solidFill>
                  <a:schemeClr val="tx2"/>
                </a:solidFill>
                <a:latin typeface="Segoe UI" panose="020B0502040204020203" pitchFamily="34" charset="0"/>
                <a:cs typeface="Segoe UI" panose="020B0502040204020203" pitchFamily="34" charset="0"/>
              </a:rPr>
              <a:t> </a:t>
            </a:r>
            <a:r>
              <a:rPr lang="en-US" dirty="0" smtClean="0">
                <a:solidFill>
                  <a:schemeClr val="tx2"/>
                </a:solidFill>
                <a:latin typeface="Segoe UI" panose="020B0502040204020203" pitchFamily="34" charset="0"/>
                <a:cs typeface="Segoe UI" panose="020B0502040204020203" pitchFamily="34" charset="0"/>
              </a:rPr>
              <a:t>yield also for the alloys with the limit at </a:t>
            </a:r>
            <a:r>
              <a:rPr lang="en-US" b="1" dirty="0" smtClean="0">
                <a:solidFill>
                  <a:schemeClr val="tx2"/>
                </a:solidFill>
                <a:latin typeface="Segoe UI" panose="020B0502040204020203" pitchFamily="34" charset="0"/>
                <a:cs typeface="Segoe UI" panose="020B0502040204020203" pitchFamily="34" charset="0"/>
              </a:rPr>
              <a:t>280C</a:t>
            </a:r>
            <a:r>
              <a:rPr lang="en-US" dirty="0" smtClean="0">
                <a:solidFill>
                  <a:schemeClr val="tx2"/>
                </a:solidFill>
                <a:latin typeface="Segoe UI" panose="020B0502040204020203" pitchFamily="34" charset="0"/>
                <a:cs typeface="Segoe UI" panose="020B0502040204020203" pitchFamily="34" charset="0"/>
              </a:rPr>
              <a:t> we propose to shift down at that level the </a:t>
            </a:r>
            <a:r>
              <a:rPr lang="en-US" dirty="0">
                <a:solidFill>
                  <a:schemeClr val="tx2"/>
                </a:solidFill>
                <a:latin typeface="Segoe UI" panose="020B0502040204020203" pitchFamily="34" charset="0"/>
                <a:cs typeface="Segoe UI" panose="020B0502040204020203" pitchFamily="34" charset="0"/>
              </a:rPr>
              <a:t>thermal stability limit </a:t>
            </a:r>
            <a:endParaRPr lang="en-US" dirty="0" smtClean="0">
              <a:solidFill>
                <a:schemeClr val="tx2"/>
              </a:solidFill>
              <a:latin typeface="Segoe UI" panose="020B0502040204020203" pitchFamily="34" charset="0"/>
              <a:cs typeface="Segoe UI" panose="020B0502040204020203" pitchFamily="34" charset="0"/>
            </a:endParaRPr>
          </a:p>
        </p:txBody>
      </p:sp>
      <p:cxnSp>
        <p:nvCxnSpPr>
          <p:cNvPr id="13" name="Straight Arrow Connector 12"/>
          <p:cNvCxnSpPr/>
          <p:nvPr/>
        </p:nvCxnSpPr>
        <p:spPr>
          <a:xfrm>
            <a:off x="6892290" y="2674620"/>
            <a:ext cx="0" cy="1577340"/>
          </a:xfrm>
          <a:prstGeom prst="straightConnector1">
            <a:avLst/>
          </a:prstGeom>
          <a:ln w="28575">
            <a:tailEnd type="ova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6949282" y="4090154"/>
            <a:ext cx="1289392" cy="369332"/>
          </a:xfrm>
          <a:prstGeom prst="rect">
            <a:avLst/>
          </a:prstGeom>
        </p:spPr>
        <p:txBody>
          <a:bodyPr wrap="none">
            <a:spAutoFit/>
          </a:bodyPr>
          <a:lstStyle/>
          <a:p>
            <a:r>
              <a:rPr lang="en-US" dirty="0" smtClean="0">
                <a:solidFill>
                  <a:schemeClr val="tx2"/>
                </a:solidFill>
                <a:latin typeface="Segoe UI" panose="020B0502040204020203" pitchFamily="34" charset="0"/>
                <a:cs typeface="Segoe UI" panose="020B0502040204020203" pitchFamily="34" charset="0"/>
              </a:rPr>
              <a:t>Today limit</a:t>
            </a:r>
            <a:endParaRPr lang="en-US" dirty="0"/>
          </a:p>
        </p:txBody>
      </p:sp>
    </p:spTree>
    <p:extLst>
      <p:ext uri="{BB962C8B-B14F-4D97-AF65-F5344CB8AC3E}">
        <p14:creationId xmlns:p14="http://schemas.microsoft.com/office/powerpoint/2010/main" val="3420417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Long time drift @85C</a:t>
            </a:r>
            <a:endParaRPr lang="en-US" dirty="0"/>
          </a:p>
        </p:txBody>
      </p:sp>
      <p:sp>
        <p:nvSpPr>
          <p:cNvPr id="3" name="Text Placeholder 2"/>
          <p:cNvSpPr>
            <a:spLocks noGrp="1"/>
          </p:cNvSpPr>
          <p:nvPr>
            <p:ph type="body" sz="quarter" idx="14"/>
          </p:nvPr>
        </p:nvSpPr>
        <p:spPr/>
        <p:txBody>
          <a:bodyPr/>
          <a:lstStyle/>
          <a:p>
            <a:endParaRPr lang="en-US"/>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November 30,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11</a:t>
            </a:fld>
            <a:endParaRPr lang="en-US" dirty="0"/>
          </a:p>
        </p:txBody>
      </p:sp>
      <p:sp>
        <p:nvSpPr>
          <p:cNvPr id="6" name="Footer Placeholder 5"/>
          <p:cNvSpPr>
            <a:spLocks noGrp="1"/>
          </p:cNvSpPr>
          <p:nvPr>
            <p:ph type="ftr" sz="quarter" idx="15"/>
          </p:nvPr>
        </p:nvSpPr>
        <p:spPr/>
        <p:txBody>
          <a:bodyPr/>
          <a:lstStyle/>
          <a:p>
            <a:r>
              <a:rPr lang="en-US" smtClean="0"/>
              <a:t>|  Micron Confidential</a:t>
            </a:r>
            <a:endParaRPr lang="en-US" dirty="0"/>
          </a:p>
        </p:txBody>
      </p:sp>
    </p:spTree>
    <p:extLst>
      <p:ext uri="{BB962C8B-B14F-4D97-AF65-F5344CB8AC3E}">
        <p14:creationId xmlns:p14="http://schemas.microsoft.com/office/powerpoint/2010/main" val="3279201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pPr algn="l"/>
            <a:fld id="{0D904593-1668-4B95-BA96-EF3EF43EDF4E}" type="slidenum">
              <a:rPr lang="en-US" smtClean="0"/>
              <a:pPr algn="l"/>
              <a:t>12</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a:blip r:embed="rId2"/>
          <a:stretch>
            <a:fillRect/>
          </a:stretch>
        </p:blipFill>
        <p:spPr>
          <a:xfrm>
            <a:off x="910984" y="1263880"/>
            <a:ext cx="9962525" cy="1904466"/>
          </a:xfrm>
          <a:prstGeom prst="rect">
            <a:avLst/>
          </a:prstGeom>
        </p:spPr>
      </p:pic>
      <p:sp>
        <p:nvSpPr>
          <p:cNvPr id="9" name="Title 1"/>
          <p:cNvSpPr>
            <a:spLocks noGrp="1"/>
          </p:cNvSpPr>
          <p:nvPr>
            <p:ph type="title"/>
          </p:nvPr>
        </p:nvSpPr>
        <p:spPr/>
        <p:txBody>
          <a:bodyPr anchor="b">
            <a:normAutofit/>
          </a:bodyPr>
          <a:lstStyle/>
          <a:p>
            <a:r>
              <a:rPr lang="en-US" dirty="0" smtClean="0"/>
              <a:t>Long time drift (up to 100 sec) evaluation @85C</a:t>
            </a:r>
            <a:endParaRPr lang="en-US" dirty="0"/>
          </a:p>
        </p:txBody>
      </p:sp>
      <p:sp>
        <p:nvSpPr>
          <p:cNvPr id="11" name="TextBox 10"/>
          <p:cNvSpPr txBox="1"/>
          <p:nvPr/>
        </p:nvSpPr>
        <p:spPr>
          <a:xfrm>
            <a:off x="767428" y="3680836"/>
            <a:ext cx="7452648" cy="2169825"/>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The drift curves @85C form 1msec to 100 sec has been measured on two alloys:</a:t>
            </a:r>
          </a:p>
          <a:p>
            <a:endParaRPr lang="en-US" dirty="0">
              <a:latin typeface="Segoe UI" panose="020B0502040204020203" pitchFamily="34" charset="0"/>
              <a:cs typeface="Segoe UI" panose="020B0502040204020203" pitchFamily="34" charset="0"/>
            </a:endParaRPr>
          </a:p>
          <a:p>
            <a:pPr marL="342900" indent="-342900">
              <a:lnSpc>
                <a:spcPct val="150000"/>
              </a:lnSpc>
              <a:buAutoNum type="arabicPeriod"/>
            </a:pPr>
            <a:r>
              <a:rPr lang="en-US" dirty="0" smtClean="0">
                <a:latin typeface="Segoe UI" panose="020B0502040204020203" pitchFamily="34" charset="0"/>
                <a:cs typeface="Segoe UI" panose="020B0502040204020203" pitchFamily="34" charset="0"/>
              </a:rPr>
              <a:t>SDv12 as reference</a:t>
            </a:r>
          </a:p>
          <a:p>
            <a:pPr marL="342900" indent="-342900">
              <a:lnSpc>
                <a:spcPct val="150000"/>
              </a:lnSpc>
              <a:buAutoNum type="arabicPeriod"/>
            </a:pPr>
            <a:r>
              <a:rPr lang="en-US" dirty="0" smtClean="0">
                <a:latin typeface="Segoe UI" panose="020B0502040204020203" pitchFamily="34" charset="0"/>
                <a:cs typeface="Segoe UI" panose="020B0502040204020203" pitchFamily="34" charset="0"/>
              </a:rPr>
              <a:t>K016 that was good in terms of variability and not far from the thermal stability goal</a:t>
            </a:r>
            <a:endParaRPr lang="en-US" baseline="-25000" dirty="0">
              <a:latin typeface="Segoe UI" panose="020B0502040204020203" pitchFamily="34" charset="0"/>
              <a:cs typeface="Segoe UI" panose="020B0502040204020203" pitchFamily="34" charset="0"/>
            </a:endParaRPr>
          </a:p>
        </p:txBody>
      </p:sp>
      <p:pic>
        <p:nvPicPr>
          <p:cNvPr id="12" name="Picture 11"/>
          <p:cNvPicPr>
            <a:picLocks noChangeAspect="1"/>
          </p:cNvPicPr>
          <p:nvPr/>
        </p:nvPicPr>
        <p:blipFill>
          <a:blip r:embed="rId3"/>
          <a:stretch>
            <a:fillRect/>
          </a:stretch>
        </p:blipFill>
        <p:spPr>
          <a:xfrm>
            <a:off x="8320575" y="3709411"/>
            <a:ext cx="2907722" cy="2229720"/>
          </a:xfrm>
          <a:prstGeom prst="rect">
            <a:avLst/>
          </a:prstGeom>
          <a:ln w="38100">
            <a:solidFill>
              <a:srgbClr val="FFC000"/>
            </a:solidFill>
          </a:ln>
        </p:spPr>
      </p:pic>
      <p:sp>
        <p:nvSpPr>
          <p:cNvPr id="13" name="Right Arrow 12"/>
          <p:cNvSpPr/>
          <p:nvPr/>
        </p:nvSpPr>
        <p:spPr>
          <a:xfrm rot="20588514">
            <a:off x="7682607" y="5014012"/>
            <a:ext cx="414569" cy="283768"/>
          </a:xfrm>
          <a:prstGeom prst="right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4" name="Oval 13"/>
          <p:cNvSpPr/>
          <p:nvPr/>
        </p:nvSpPr>
        <p:spPr>
          <a:xfrm>
            <a:off x="767428" y="2875343"/>
            <a:ext cx="714375" cy="2930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5" name="Oval 14"/>
          <p:cNvSpPr/>
          <p:nvPr/>
        </p:nvSpPr>
        <p:spPr>
          <a:xfrm>
            <a:off x="10296525" y="3658841"/>
            <a:ext cx="714375" cy="2930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7083805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dirty="0" smtClean="0"/>
              <a:t>data </a:t>
            </a:r>
            <a:r>
              <a:rPr lang="en-US" dirty="0" smtClean="0"/>
              <a:t>and comments</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13</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r>
              <a:rPr lang="en-US" smtClean="0"/>
              <a:t>|  </a:t>
            </a:r>
            <a:fld id="{784611AB-1163-4594-8D20-1263FABFB343}" type="datetime4">
              <a:rPr lang="en-US" smtClean="0"/>
              <a:t>November 30, 2016</a:t>
            </a:fld>
            <a:endParaRPr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sp>
        <p:nvSpPr>
          <p:cNvPr id="10" name="Title 1"/>
          <p:cNvSpPr>
            <a:spLocks noGrp="1"/>
          </p:cNvSpPr>
          <p:nvPr>
            <p:ph type="title"/>
          </p:nvPr>
        </p:nvSpPr>
        <p:spPr>
          <a:xfrm>
            <a:off x="910984" y="-35186"/>
            <a:ext cx="8114619" cy="932313"/>
          </a:xfrm>
        </p:spPr>
        <p:txBody>
          <a:bodyPr anchor="b">
            <a:normAutofit fontScale="90000"/>
          </a:bodyPr>
          <a:lstStyle/>
          <a:p>
            <a:r>
              <a:rPr lang="en-US" dirty="0" smtClean="0"/>
              <a:t>Long time drift (up to 100 sec) evaluation @85C</a:t>
            </a:r>
            <a:endParaRPr lang="en-US" dirty="0"/>
          </a:p>
        </p:txBody>
      </p:sp>
      <p:grpSp>
        <p:nvGrpSpPr>
          <p:cNvPr id="13" name="Group 12"/>
          <p:cNvGrpSpPr/>
          <p:nvPr/>
        </p:nvGrpSpPr>
        <p:grpSpPr>
          <a:xfrm>
            <a:off x="2679600" y="4787517"/>
            <a:ext cx="2150100" cy="1404619"/>
            <a:chOff x="5759944" y="3837818"/>
            <a:chExt cx="3688979" cy="2409937"/>
          </a:xfrm>
        </p:grpSpPr>
        <p:cxnSp>
          <p:nvCxnSpPr>
            <p:cNvPr id="21" name="Straight Connector 20"/>
            <p:cNvCxnSpPr/>
            <p:nvPr/>
          </p:nvCxnSpPr>
          <p:spPr>
            <a:xfrm>
              <a:off x="7988563" y="5373625"/>
              <a:ext cx="1" cy="396946"/>
            </a:xfrm>
            <a:prstGeom prst="line">
              <a:avLst/>
            </a:prstGeom>
            <a:ln w="1905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22" name="Group 21"/>
            <p:cNvGrpSpPr/>
            <p:nvPr/>
          </p:nvGrpSpPr>
          <p:grpSpPr>
            <a:xfrm>
              <a:off x="5759944" y="3837818"/>
              <a:ext cx="3688979" cy="2409937"/>
              <a:chOff x="1871729" y="2130925"/>
              <a:chExt cx="4225084" cy="2601884"/>
            </a:xfrm>
          </p:grpSpPr>
          <p:cxnSp>
            <p:nvCxnSpPr>
              <p:cNvPr id="27" name="Straight Arrow Connector 26"/>
              <p:cNvCxnSpPr/>
              <p:nvPr/>
            </p:nvCxnSpPr>
            <p:spPr>
              <a:xfrm flipV="1">
                <a:off x="2536265" y="2130925"/>
                <a:ext cx="0" cy="2118483"/>
              </a:xfrm>
              <a:prstGeom prst="straightConnector1">
                <a:avLst/>
              </a:prstGeom>
              <a:ln w="25400">
                <a:solidFill>
                  <a:schemeClr val="tx1"/>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2394807" y="4146788"/>
                <a:ext cx="3626491" cy="0"/>
              </a:xfrm>
              <a:prstGeom prst="straightConnector1">
                <a:avLst/>
              </a:prstGeom>
              <a:ln w="25400">
                <a:solidFill>
                  <a:schemeClr val="tx1"/>
                </a:solidFill>
                <a:tailEnd type="arrow" w="lg" len="med"/>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2831803" y="3756081"/>
                <a:ext cx="158314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4410681" y="2217925"/>
                <a:ext cx="1308310" cy="1539624"/>
              </a:xfrm>
              <a:prstGeom prst="line">
                <a:avLst/>
              </a:prstGeom>
              <a:ln w="28575">
                <a:solidFill>
                  <a:srgbClr val="FF0000"/>
                </a:solidFill>
                <a:headEnd type="ova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1871729" y="2314866"/>
                <a:ext cx="714203" cy="570119"/>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V</a:t>
                </a:r>
                <a:r>
                  <a:rPr lang="en-US" sz="1400" baseline="-25000" dirty="0">
                    <a:latin typeface="Segoe UI" panose="020B0502040204020203" pitchFamily="34" charset="0"/>
                    <a:cs typeface="Segoe UI" panose="020B0502040204020203" pitchFamily="34" charset="0"/>
                  </a:rPr>
                  <a:t>T</a:t>
                </a:r>
              </a:p>
            </p:txBody>
          </p:sp>
          <p:sp>
            <p:nvSpPr>
              <p:cNvPr id="36" name="TextBox 35"/>
              <p:cNvSpPr txBox="1"/>
              <p:nvPr/>
            </p:nvSpPr>
            <p:spPr>
              <a:xfrm>
                <a:off x="4800521" y="4162690"/>
                <a:ext cx="1296292" cy="570119"/>
              </a:xfrm>
              <a:prstGeom prst="rect">
                <a:avLst/>
              </a:prstGeom>
              <a:noFill/>
            </p:spPr>
            <p:txBody>
              <a:bodyPr wrap="square" rtlCol="0">
                <a:spAutoFit/>
              </a:bodyPr>
              <a:lstStyle/>
              <a:p>
                <a:r>
                  <a:rPr lang="en-US" sz="1400" i="1" dirty="0">
                    <a:latin typeface="Segoe UI" panose="020B0502040204020203" pitchFamily="34" charset="0"/>
                    <a:cs typeface="Segoe UI" panose="020B0502040204020203" pitchFamily="34" charset="0"/>
                  </a:rPr>
                  <a:t>Log(t)</a:t>
                </a:r>
              </a:p>
            </p:txBody>
          </p:sp>
        </p:grpSp>
        <p:sp>
          <p:nvSpPr>
            <p:cNvPr id="23" name="TextBox 22"/>
            <p:cNvSpPr txBox="1"/>
            <p:nvPr/>
          </p:nvSpPr>
          <p:spPr>
            <a:xfrm>
              <a:off x="6619227" y="5746672"/>
              <a:ext cx="982202" cy="475253"/>
            </a:xfrm>
            <a:prstGeom prst="rect">
              <a:avLst/>
            </a:prstGeom>
            <a:noFill/>
          </p:spPr>
          <p:txBody>
            <a:bodyPr wrap="square" rtlCol="0">
              <a:spAutoFit/>
            </a:bodyPr>
            <a:lstStyle/>
            <a:p>
              <a:r>
                <a:rPr lang="en-US" sz="1200" i="1" dirty="0">
                  <a:latin typeface="Segoe UI" panose="020B0502040204020203" pitchFamily="34" charset="0"/>
                  <a:cs typeface="Segoe UI" panose="020B0502040204020203" pitchFamily="34" charset="0"/>
                </a:rPr>
                <a:t>1</a:t>
              </a:r>
              <a:r>
                <a:rPr lang="en-US" sz="1200" i="1" dirty="0">
                  <a:latin typeface="Symbol" panose="05050102010706020507" pitchFamily="18" charset="2"/>
                  <a:cs typeface="Segoe UI" panose="020B0502040204020203" pitchFamily="34" charset="0"/>
                </a:rPr>
                <a:t>m</a:t>
              </a:r>
              <a:r>
                <a:rPr lang="en-US" sz="1200" i="1" dirty="0">
                  <a:latin typeface="Segoe UI" panose="020B0502040204020203" pitchFamily="34" charset="0"/>
                  <a:cs typeface="Segoe UI" panose="020B0502040204020203" pitchFamily="34" charset="0"/>
                </a:rPr>
                <a:t>s</a:t>
              </a:r>
            </a:p>
          </p:txBody>
        </p:sp>
        <p:sp>
          <p:nvSpPr>
            <p:cNvPr id="25" name="TextBox 24"/>
            <p:cNvSpPr txBox="1"/>
            <p:nvPr/>
          </p:nvSpPr>
          <p:spPr>
            <a:xfrm>
              <a:off x="7673273" y="5746671"/>
              <a:ext cx="982202" cy="475254"/>
            </a:xfrm>
            <a:prstGeom prst="rect">
              <a:avLst/>
            </a:prstGeom>
            <a:noFill/>
          </p:spPr>
          <p:txBody>
            <a:bodyPr wrap="square" rtlCol="0">
              <a:spAutoFit/>
            </a:bodyPr>
            <a:lstStyle/>
            <a:p>
              <a:r>
                <a:rPr lang="en-US" sz="1200" i="1" dirty="0">
                  <a:latin typeface="Segoe UI" panose="020B0502040204020203" pitchFamily="34" charset="0"/>
                  <a:cs typeface="Segoe UI" panose="020B0502040204020203" pitchFamily="34" charset="0"/>
                </a:rPr>
                <a:t>0.1s</a:t>
              </a:r>
            </a:p>
          </p:txBody>
        </p:sp>
        <p:cxnSp>
          <p:nvCxnSpPr>
            <p:cNvPr id="26" name="Straight Connector 25"/>
            <p:cNvCxnSpPr/>
            <p:nvPr/>
          </p:nvCxnSpPr>
          <p:spPr>
            <a:xfrm>
              <a:off x="6869430" y="5341724"/>
              <a:ext cx="0" cy="439238"/>
            </a:xfrm>
            <a:prstGeom prst="line">
              <a:avLst/>
            </a:prstGeom>
            <a:ln w="19050">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48" name="TextBox 47"/>
          <p:cNvSpPr txBox="1"/>
          <p:nvPr/>
        </p:nvSpPr>
        <p:spPr>
          <a:xfrm>
            <a:off x="653849" y="4842873"/>
            <a:ext cx="2141040" cy="1169551"/>
          </a:xfrm>
          <a:prstGeom prst="rect">
            <a:avLst/>
          </a:prstGeom>
          <a:noFill/>
        </p:spPr>
        <p:txBody>
          <a:bodyPr wrap="square" rtlCol="0">
            <a:spAutoFit/>
          </a:bodyPr>
          <a:lstStyle/>
          <a:p>
            <a:r>
              <a:rPr lang="en-US" sz="1400" dirty="0">
                <a:latin typeface="Segoe UI" panose="020B0502040204020203" pitchFamily="34" charset="0"/>
                <a:cs typeface="Segoe UI" panose="020B0502040204020203" pitchFamily="34" charset="0"/>
              </a:rPr>
              <a:t>CLV data @85C show the typical feature we also experience on S15</a:t>
            </a:r>
            <a:r>
              <a:rPr lang="en-US" sz="1400" dirty="0">
                <a:latin typeface="Segoe UI" panose="020B0502040204020203" pitchFamily="34" charset="0"/>
                <a:cs typeface="Segoe UI" panose="020B0502040204020203" pitchFamily="34" charset="0"/>
              </a:rPr>
              <a:t>: </a:t>
            </a:r>
            <a:r>
              <a:rPr lang="en-US" sz="1400" dirty="0" smtClean="0">
                <a:latin typeface="Segoe UI" panose="020B0502040204020203" pitchFamily="34" charset="0"/>
                <a:cs typeface="Segoe UI" panose="020B0502040204020203" pitchFamily="34" charset="0"/>
              </a:rPr>
              <a:t>drift slope rises-up after </a:t>
            </a:r>
            <a:r>
              <a:rPr lang="en-US" sz="1400" dirty="0">
                <a:latin typeface="Segoe UI" panose="020B0502040204020203" pitchFamily="34" charset="0"/>
                <a:cs typeface="Segoe UI" panose="020B0502040204020203" pitchFamily="34" charset="0"/>
              </a:rPr>
              <a:t>~100 </a:t>
            </a:r>
            <a:r>
              <a:rPr lang="en-US" sz="1400" dirty="0" err="1" smtClean="0">
                <a:latin typeface="Segoe UI" panose="020B0502040204020203" pitchFamily="34" charset="0"/>
                <a:cs typeface="Segoe UI" panose="020B0502040204020203" pitchFamily="34" charset="0"/>
              </a:rPr>
              <a:t>msec</a:t>
            </a:r>
            <a:endParaRPr lang="en-US" sz="1400" dirty="0">
              <a:latin typeface="Segoe UI" panose="020B0502040204020203" pitchFamily="34" charset="0"/>
              <a:cs typeface="Segoe UI" panose="020B0502040204020203" pitchFamily="34" charset="0"/>
            </a:endParaRPr>
          </a:p>
        </p:txBody>
      </p:sp>
      <p:sp>
        <p:nvSpPr>
          <p:cNvPr id="49" name="TextBox 48"/>
          <p:cNvSpPr txBox="1"/>
          <p:nvPr/>
        </p:nvSpPr>
        <p:spPr>
          <a:xfrm>
            <a:off x="5745140" y="4731209"/>
            <a:ext cx="5418380" cy="1477328"/>
          </a:xfrm>
          <a:prstGeom prst="rect">
            <a:avLst/>
          </a:prstGeom>
          <a:noFill/>
        </p:spPr>
        <p:txBody>
          <a:bodyPr wrap="square" rtlCol="0">
            <a:spAutoFit/>
          </a:bodyPr>
          <a:lstStyle/>
          <a:p>
            <a:r>
              <a:rPr lang="en-US" b="1" u="sng" dirty="0" smtClean="0">
                <a:latin typeface="Segoe UI" panose="020B0502040204020203" pitchFamily="34" charset="0"/>
                <a:cs typeface="Segoe UI" panose="020B0502040204020203" pitchFamily="34" charset="0"/>
              </a:rPr>
              <a:t>In-</a:t>
            </a:r>
            <a:r>
              <a:rPr lang="en-US" b="1" u="sng" dirty="0" err="1" smtClean="0">
                <a:latin typeface="Segoe UI" panose="020B0502040204020203" pitchFamily="34" charset="0"/>
                <a:cs typeface="Segoe UI" panose="020B0502040204020203" pitchFamily="34" charset="0"/>
              </a:rPr>
              <a:t>SiSAG</a:t>
            </a:r>
            <a:r>
              <a:rPr lang="en-US" b="1" u="sng" dirty="0" smtClean="0">
                <a:latin typeface="Segoe UI" panose="020B0502040204020203" pitchFamily="34" charset="0"/>
                <a:cs typeface="Segoe UI" panose="020B0502040204020203" pitchFamily="34" charset="0"/>
              </a:rPr>
              <a:t> is again confirmed to be very stable in terms of drift! </a:t>
            </a:r>
          </a:p>
          <a:p>
            <a:r>
              <a:rPr lang="en-US" dirty="0" smtClean="0">
                <a:latin typeface="Segoe UI" panose="020B0502040204020203" pitchFamily="34" charset="0"/>
                <a:cs typeface="Segoe UI" panose="020B0502040204020203" pitchFamily="34" charset="0"/>
              </a:rPr>
              <a:t>We will continue the characterization adding data after 3hrs and, possibly, (depending on the </a:t>
            </a:r>
            <a:r>
              <a:rPr lang="en-US" dirty="0" err="1" smtClean="0">
                <a:latin typeface="Segoe UI" panose="020B0502040204020203" pitchFamily="34" charset="0"/>
                <a:cs typeface="Segoe UI" panose="020B0502040204020203" pitchFamily="34" charset="0"/>
              </a:rPr>
              <a:t>wfs</a:t>
            </a:r>
            <a:r>
              <a:rPr lang="en-US" dirty="0" smtClean="0">
                <a:latin typeface="Segoe UI" panose="020B0502040204020203" pitchFamily="34" charset="0"/>
                <a:cs typeface="Segoe UI" panose="020B0502040204020203" pitchFamily="34" charset="0"/>
              </a:rPr>
              <a:t> availability) after 2days</a:t>
            </a:r>
          </a:p>
        </p:txBody>
      </p:sp>
      <p:sp>
        <p:nvSpPr>
          <p:cNvPr id="50" name="Right Arrow 49"/>
          <p:cNvSpPr/>
          <p:nvPr/>
        </p:nvSpPr>
        <p:spPr>
          <a:xfrm rot="5400000">
            <a:off x="2299365" y="4478280"/>
            <a:ext cx="301738" cy="365109"/>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pic>
        <p:nvPicPr>
          <p:cNvPr id="29" name="Picture 28"/>
          <p:cNvPicPr>
            <a:picLocks noChangeAspect="1"/>
          </p:cNvPicPr>
          <p:nvPr/>
        </p:nvPicPr>
        <p:blipFill rotWithShape="1">
          <a:blip r:embed="rId2"/>
          <a:srcRect b="73677"/>
          <a:stretch/>
        </p:blipFill>
        <p:spPr>
          <a:xfrm>
            <a:off x="678811" y="1307197"/>
            <a:ext cx="3417182" cy="3188376"/>
          </a:xfrm>
          <a:prstGeom prst="rect">
            <a:avLst/>
          </a:prstGeom>
        </p:spPr>
      </p:pic>
      <p:pic>
        <p:nvPicPr>
          <p:cNvPr id="30" name="Picture 29"/>
          <p:cNvPicPr>
            <a:picLocks noChangeAspect="1"/>
          </p:cNvPicPr>
          <p:nvPr/>
        </p:nvPicPr>
        <p:blipFill rotWithShape="1">
          <a:blip r:embed="rId3"/>
          <a:srcRect b="57050"/>
          <a:stretch/>
        </p:blipFill>
        <p:spPr>
          <a:xfrm>
            <a:off x="7377909" y="1153876"/>
            <a:ext cx="3690141" cy="3415845"/>
          </a:xfrm>
          <a:prstGeom prst="rect">
            <a:avLst/>
          </a:prstGeom>
        </p:spPr>
      </p:pic>
      <p:sp>
        <p:nvSpPr>
          <p:cNvPr id="2" name="Oval 1"/>
          <p:cNvSpPr/>
          <p:nvPr/>
        </p:nvSpPr>
        <p:spPr>
          <a:xfrm>
            <a:off x="9906000" y="1307197"/>
            <a:ext cx="714375" cy="293003"/>
          </a:xfrm>
          <a:prstGeom prst="ellipse">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3" name="Oval 32"/>
          <p:cNvSpPr/>
          <p:nvPr/>
        </p:nvSpPr>
        <p:spPr>
          <a:xfrm>
            <a:off x="2933700" y="1440547"/>
            <a:ext cx="714375" cy="29300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pic>
        <p:nvPicPr>
          <p:cNvPr id="34" name="Picture 33"/>
          <p:cNvPicPr>
            <a:picLocks noChangeAspect="1"/>
          </p:cNvPicPr>
          <p:nvPr/>
        </p:nvPicPr>
        <p:blipFill rotWithShape="1">
          <a:blip r:embed="rId4"/>
          <a:srcRect l="2146" r="6395"/>
          <a:stretch/>
        </p:blipFill>
        <p:spPr>
          <a:xfrm>
            <a:off x="4076943" y="1751775"/>
            <a:ext cx="3436443" cy="2416492"/>
          </a:xfrm>
          <a:prstGeom prst="rect">
            <a:avLst/>
          </a:prstGeom>
        </p:spPr>
      </p:pic>
      <p:sp>
        <p:nvSpPr>
          <p:cNvPr id="37" name="Oval 36"/>
          <p:cNvSpPr/>
          <p:nvPr/>
        </p:nvSpPr>
        <p:spPr>
          <a:xfrm>
            <a:off x="5795164" y="2042065"/>
            <a:ext cx="1242909" cy="12096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1" name="Freeform 10"/>
          <p:cNvSpPr/>
          <p:nvPr/>
        </p:nvSpPr>
        <p:spPr>
          <a:xfrm>
            <a:off x="3629268" y="1578307"/>
            <a:ext cx="2914407" cy="479093"/>
          </a:xfrm>
          <a:custGeom>
            <a:avLst/>
            <a:gdLst>
              <a:gd name="connsiteX0" fmla="*/ 2867025 w 2867025"/>
              <a:gd name="connsiteY0" fmla="*/ 565783 h 565783"/>
              <a:gd name="connsiteX1" fmla="*/ 2257425 w 2867025"/>
              <a:gd name="connsiteY1" fmla="*/ 41908 h 565783"/>
              <a:gd name="connsiteX2" fmla="*/ 0 w 2867025"/>
              <a:gd name="connsiteY2" fmla="*/ 70483 h 565783"/>
            </a:gdLst>
            <a:ahLst/>
            <a:cxnLst>
              <a:cxn ang="0">
                <a:pos x="connsiteX0" y="connsiteY0"/>
              </a:cxn>
              <a:cxn ang="0">
                <a:pos x="connsiteX1" y="connsiteY1"/>
              </a:cxn>
              <a:cxn ang="0">
                <a:pos x="connsiteX2" y="connsiteY2"/>
              </a:cxn>
            </a:cxnLst>
            <a:rect l="l" t="t" r="r" b="b"/>
            <a:pathLst>
              <a:path w="2867025" h="565783">
                <a:moveTo>
                  <a:pt x="2867025" y="565783"/>
                </a:moveTo>
                <a:cubicBezTo>
                  <a:pt x="2801143" y="345120"/>
                  <a:pt x="2735262" y="124458"/>
                  <a:pt x="2257425" y="41908"/>
                </a:cubicBezTo>
                <a:cubicBezTo>
                  <a:pt x="1779587" y="-40642"/>
                  <a:pt x="889793" y="14920"/>
                  <a:pt x="0" y="70483"/>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p:cNvSpPr/>
          <p:nvPr/>
        </p:nvSpPr>
        <p:spPr>
          <a:xfrm>
            <a:off x="6772004" y="1543050"/>
            <a:ext cx="3200671" cy="647700"/>
          </a:xfrm>
          <a:custGeom>
            <a:avLst/>
            <a:gdLst>
              <a:gd name="connsiteX0" fmla="*/ 266971 w 3200671"/>
              <a:gd name="connsiteY0" fmla="*/ 647700 h 647700"/>
              <a:gd name="connsiteX1" fmla="*/ 271 w 3200671"/>
              <a:gd name="connsiteY1" fmla="*/ 333375 h 647700"/>
              <a:gd name="connsiteX2" fmla="*/ 238396 w 3200671"/>
              <a:gd name="connsiteY2" fmla="*/ 114300 h 647700"/>
              <a:gd name="connsiteX3" fmla="*/ 1114696 w 3200671"/>
              <a:gd name="connsiteY3" fmla="*/ 19050 h 647700"/>
              <a:gd name="connsiteX4" fmla="*/ 3200671 w 3200671"/>
              <a:gd name="connsiteY4" fmla="*/ 0 h 647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00671" h="647700">
                <a:moveTo>
                  <a:pt x="266971" y="647700"/>
                </a:moveTo>
                <a:cubicBezTo>
                  <a:pt x="136002" y="534987"/>
                  <a:pt x="5033" y="422275"/>
                  <a:pt x="271" y="333375"/>
                </a:cubicBezTo>
                <a:cubicBezTo>
                  <a:pt x="-4492" y="244475"/>
                  <a:pt x="52658" y="166687"/>
                  <a:pt x="238396" y="114300"/>
                </a:cubicBezTo>
                <a:cubicBezTo>
                  <a:pt x="424134" y="61912"/>
                  <a:pt x="620984" y="38100"/>
                  <a:pt x="1114696" y="19050"/>
                </a:cubicBezTo>
                <a:cubicBezTo>
                  <a:pt x="1608408" y="0"/>
                  <a:pt x="2404539" y="0"/>
                  <a:pt x="3200671" y="0"/>
                </a:cubicBezTo>
              </a:path>
            </a:pathLst>
          </a:cu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411463" y="1204171"/>
            <a:ext cx="2681125" cy="369332"/>
          </a:xfrm>
          <a:prstGeom prst="rect">
            <a:avLst/>
          </a:prstGeom>
        </p:spPr>
        <p:txBody>
          <a:bodyPr wrap="square">
            <a:spAutoFit/>
          </a:bodyPr>
          <a:lstStyle/>
          <a:p>
            <a:r>
              <a:rPr lang="en-US" b="1" dirty="0" smtClean="0">
                <a:latin typeface="Segoe UI" panose="020B0502040204020203" pitchFamily="34" charset="0"/>
                <a:cs typeface="Segoe UI" panose="020B0502040204020203" pitchFamily="34" charset="0"/>
              </a:rPr>
              <a:t>10s to 100s Drift slope</a:t>
            </a:r>
            <a:endParaRPr lang="en-US" dirty="0"/>
          </a:p>
        </p:txBody>
      </p:sp>
    </p:spTree>
    <p:extLst>
      <p:ext uri="{BB962C8B-B14F-4D97-AF65-F5344CB8AC3E}">
        <p14:creationId xmlns:p14="http://schemas.microsoft.com/office/powerpoint/2010/main" val="5095151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smtClean="0"/>
              <a:t>Split table/thermal stability/scorecard</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11" name="Picture 10"/>
          <p:cNvPicPr>
            <a:picLocks noChangeAspect="1"/>
          </p:cNvPicPr>
          <p:nvPr/>
        </p:nvPicPr>
        <p:blipFill>
          <a:blip r:embed="rId2"/>
          <a:stretch>
            <a:fillRect/>
          </a:stretch>
        </p:blipFill>
        <p:spPr>
          <a:xfrm>
            <a:off x="138406" y="530455"/>
            <a:ext cx="9962525" cy="1904466"/>
          </a:xfrm>
          <a:prstGeom prst="rect">
            <a:avLst/>
          </a:prstGeom>
        </p:spPr>
      </p:pic>
      <p:pic>
        <p:nvPicPr>
          <p:cNvPr id="12" name="Picture 11"/>
          <p:cNvPicPr>
            <a:picLocks noChangeAspect="1"/>
          </p:cNvPicPr>
          <p:nvPr/>
        </p:nvPicPr>
        <p:blipFill>
          <a:blip r:embed="rId3"/>
          <a:stretch>
            <a:fillRect/>
          </a:stretch>
        </p:blipFill>
        <p:spPr>
          <a:xfrm>
            <a:off x="138406" y="2591705"/>
            <a:ext cx="6727912" cy="3457878"/>
          </a:xfrm>
          <a:prstGeom prst="rect">
            <a:avLst/>
          </a:prstGeom>
        </p:spPr>
      </p:pic>
      <p:sp>
        <p:nvSpPr>
          <p:cNvPr id="13" name="TextBox 12"/>
          <p:cNvSpPr txBox="1"/>
          <p:nvPr/>
        </p:nvSpPr>
        <p:spPr>
          <a:xfrm>
            <a:off x="6954491" y="2591705"/>
            <a:ext cx="5135526" cy="2800767"/>
          </a:xfrm>
          <a:prstGeom prst="rect">
            <a:avLst/>
          </a:prstGeom>
          <a:noFill/>
          <a:ln>
            <a:solidFill>
              <a:schemeClr val="accent1">
                <a:lumMod val="50000"/>
              </a:schemeClr>
            </a:solidFill>
          </a:ln>
        </p:spPr>
        <p:txBody>
          <a:bodyPr wrap="square" rtlCol="0">
            <a:spAutoFit/>
          </a:bodyPr>
          <a:lstStyle/>
          <a:p>
            <a:r>
              <a:rPr lang="en-US" sz="1600" b="1" dirty="0" smtClean="0">
                <a:solidFill>
                  <a:schemeClr val="tx2"/>
                </a:solidFill>
                <a:latin typeface="Segoe UI" panose="020B0502040204020203" pitchFamily="34" charset="0"/>
                <a:cs typeface="Segoe UI" panose="020B0502040204020203" pitchFamily="34" charset="0"/>
              </a:rPr>
              <a:t>NOTES</a:t>
            </a:r>
            <a:r>
              <a:rPr lang="en-US" sz="1600" dirty="0" smtClean="0">
                <a:solidFill>
                  <a:schemeClr val="tx2"/>
                </a:solidFill>
                <a:latin typeface="Segoe UI" panose="020B0502040204020203" pitchFamily="34" charset="0"/>
                <a:cs typeface="Segoe UI" panose="020B0502040204020203" pitchFamily="34" charset="0"/>
              </a:rPr>
              <a:t>:</a:t>
            </a:r>
          </a:p>
          <a:p>
            <a:pPr marL="285750" indent="-285750">
              <a:buFontTx/>
              <a:buChar char="-"/>
            </a:pPr>
            <a:r>
              <a:rPr lang="en-US" sz="1600" dirty="0" smtClean="0">
                <a:solidFill>
                  <a:schemeClr val="tx2"/>
                </a:solidFill>
                <a:latin typeface="Segoe UI" panose="020B0502040204020203" pitchFamily="34" charset="0"/>
                <a:cs typeface="Segoe UI" panose="020B0502040204020203" pitchFamily="34" charset="0"/>
              </a:rPr>
              <a:t>Lot healthy is good very poor </a:t>
            </a:r>
            <a:r>
              <a:rPr lang="en-US" sz="1600" dirty="0" err="1" smtClean="0">
                <a:solidFill>
                  <a:schemeClr val="tx2"/>
                </a:solidFill>
                <a:latin typeface="Segoe UI" panose="020B0502040204020203" pitchFamily="34" charset="0"/>
                <a:cs typeface="Segoe UI" panose="020B0502040204020203" pitchFamily="34" charset="0"/>
              </a:rPr>
              <a:t>wf</a:t>
            </a:r>
            <a:r>
              <a:rPr lang="en-US" sz="1600" dirty="0" smtClean="0">
                <a:solidFill>
                  <a:schemeClr val="tx2"/>
                </a:solidFill>
                <a:latin typeface="Segoe UI" panose="020B0502040204020203" pitchFamily="34" charset="0"/>
                <a:cs typeface="Segoe UI" panose="020B0502040204020203" pitchFamily="34" charset="0"/>
              </a:rPr>
              <a:t> to </a:t>
            </a:r>
            <a:r>
              <a:rPr lang="en-US" sz="1600" dirty="0" err="1" smtClean="0">
                <a:solidFill>
                  <a:schemeClr val="tx2"/>
                </a:solidFill>
                <a:latin typeface="Segoe UI" panose="020B0502040204020203" pitchFamily="34" charset="0"/>
                <a:cs typeface="Segoe UI" panose="020B0502040204020203" pitchFamily="34" charset="0"/>
              </a:rPr>
              <a:t>wf</a:t>
            </a:r>
            <a:r>
              <a:rPr lang="en-US" sz="1600" dirty="0" smtClean="0">
                <a:solidFill>
                  <a:schemeClr val="tx2"/>
                </a:solidFill>
                <a:latin typeface="Segoe UI" panose="020B0502040204020203" pitchFamily="34" charset="0"/>
                <a:cs typeface="Segoe UI" panose="020B0502040204020203" pitchFamily="34" charset="0"/>
              </a:rPr>
              <a:t> variability and spread;</a:t>
            </a:r>
          </a:p>
          <a:p>
            <a:pPr marL="285750" indent="-285750">
              <a:buFontTx/>
              <a:buChar char="-"/>
            </a:pPr>
            <a:r>
              <a:rPr lang="en-US" sz="1600" dirty="0" smtClean="0">
                <a:solidFill>
                  <a:schemeClr val="tx2"/>
                </a:solidFill>
                <a:latin typeface="Segoe UI" panose="020B0502040204020203" pitchFamily="34" charset="0"/>
                <a:cs typeface="Segoe UI" panose="020B0502040204020203" pitchFamily="34" charset="0"/>
              </a:rPr>
              <a:t>Spread seems more alloy related;</a:t>
            </a:r>
          </a:p>
          <a:p>
            <a:pPr marL="285750" indent="-285750">
              <a:buFontTx/>
              <a:buChar char="-"/>
            </a:pPr>
            <a:r>
              <a:rPr lang="en-US" sz="1600" dirty="0" smtClean="0">
                <a:solidFill>
                  <a:schemeClr val="tx2"/>
                </a:solidFill>
                <a:latin typeface="Segoe UI" panose="020B0502040204020203" pitchFamily="34" charset="0"/>
                <a:cs typeface="Segoe UI" panose="020B0502040204020203" pitchFamily="34" charset="0"/>
              </a:rPr>
              <a:t>From TH stability only K004/6/8 satisfy the criteria, unfortunately these alloys are the one with very high spread;</a:t>
            </a:r>
          </a:p>
          <a:p>
            <a:pPr marL="285750" indent="-285750">
              <a:buFontTx/>
              <a:buChar char="-"/>
            </a:pPr>
            <a:r>
              <a:rPr lang="en-US" sz="1600" dirty="0" smtClean="0">
                <a:solidFill>
                  <a:schemeClr val="tx2"/>
                </a:solidFill>
                <a:latin typeface="Segoe UI" panose="020B0502040204020203" pitchFamily="34" charset="0"/>
                <a:cs typeface="Segoe UI" panose="020B0502040204020203" pitchFamily="34" charset="0"/>
              </a:rPr>
              <a:t>Leakage with In % increasing seems not increase (no correlation between In amount and leakage value).</a:t>
            </a:r>
          </a:p>
          <a:p>
            <a:endParaRPr lang="en-US" sz="1600" dirty="0" smtClean="0">
              <a:solidFill>
                <a:schemeClr val="tx2"/>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8940372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smtClean="0"/>
              <a:t>FF/SF/Vth cycled</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13" name="Text Placeholder 12"/>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a:blip r:embed="rId2"/>
          <a:stretch>
            <a:fillRect/>
          </a:stretch>
        </p:blipFill>
        <p:spPr>
          <a:xfrm>
            <a:off x="6294474" y="4744666"/>
            <a:ext cx="5897526" cy="2093165"/>
          </a:xfrm>
          <a:prstGeom prst="rect">
            <a:avLst/>
          </a:prstGeom>
          <a:solidFill>
            <a:schemeClr val="bg1"/>
          </a:solidFill>
        </p:spPr>
      </p:pic>
      <p:pic>
        <p:nvPicPr>
          <p:cNvPr id="9" name="Picture 8"/>
          <p:cNvPicPr>
            <a:picLocks noChangeAspect="1"/>
          </p:cNvPicPr>
          <p:nvPr/>
        </p:nvPicPr>
        <p:blipFill rotWithShape="1">
          <a:blip r:embed="rId3"/>
          <a:srcRect l="2002" r="19142" b="3090"/>
          <a:stretch/>
        </p:blipFill>
        <p:spPr>
          <a:xfrm>
            <a:off x="-1" y="458681"/>
            <a:ext cx="4636135" cy="3123038"/>
          </a:xfrm>
          <a:prstGeom prst="rect">
            <a:avLst/>
          </a:prstGeom>
        </p:spPr>
      </p:pic>
      <p:pic>
        <p:nvPicPr>
          <p:cNvPr id="10" name="Picture 9"/>
          <p:cNvPicPr>
            <a:picLocks noChangeAspect="1"/>
          </p:cNvPicPr>
          <p:nvPr/>
        </p:nvPicPr>
        <p:blipFill rotWithShape="1">
          <a:blip r:embed="rId4"/>
          <a:srcRect l="1795" r="18729" b="3174"/>
          <a:stretch/>
        </p:blipFill>
        <p:spPr>
          <a:xfrm>
            <a:off x="4713182" y="458681"/>
            <a:ext cx="4695874" cy="3126153"/>
          </a:xfrm>
          <a:prstGeom prst="rect">
            <a:avLst/>
          </a:prstGeom>
        </p:spPr>
      </p:pic>
      <p:pic>
        <p:nvPicPr>
          <p:cNvPr id="11" name="Picture 10"/>
          <p:cNvPicPr>
            <a:picLocks noChangeAspect="1"/>
          </p:cNvPicPr>
          <p:nvPr/>
        </p:nvPicPr>
        <p:blipFill rotWithShape="1">
          <a:blip r:embed="rId5"/>
          <a:srcRect l="1790" r="18980" b="3465"/>
          <a:stretch/>
        </p:blipFill>
        <p:spPr>
          <a:xfrm>
            <a:off x="-2" y="3581719"/>
            <a:ext cx="4636135" cy="3077125"/>
          </a:xfrm>
          <a:prstGeom prst="rect">
            <a:avLst/>
          </a:prstGeom>
        </p:spPr>
      </p:pic>
      <p:sp>
        <p:nvSpPr>
          <p:cNvPr id="12" name="TextBox 11"/>
          <p:cNvSpPr txBox="1"/>
          <p:nvPr/>
        </p:nvSpPr>
        <p:spPr>
          <a:xfrm>
            <a:off x="4895723" y="3614283"/>
            <a:ext cx="7166344" cy="1077218"/>
          </a:xfrm>
          <a:prstGeom prst="rect">
            <a:avLst/>
          </a:prstGeom>
          <a:noFill/>
          <a:ln>
            <a:solidFill>
              <a:schemeClr val="accent1">
                <a:lumMod val="50000"/>
              </a:schemeClr>
            </a:solidFill>
          </a:ln>
        </p:spPr>
        <p:txBody>
          <a:bodyPr wrap="square" rtlCol="0">
            <a:spAutoFit/>
          </a:bodyPr>
          <a:lstStyle/>
          <a:p>
            <a:pPr marL="285750" indent="-285750" algn="just">
              <a:buFontTx/>
              <a:buChar char="-"/>
            </a:pPr>
            <a:r>
              <a:rPr lang="en-US" sz="1600" dirty="0" smtClean="0">
                <a:latin typeface="Segoe UI" panose="020B0502040204020203" pitchFamily="34" charset="0"/>
                <a:cs typeface="Segoe UI" panose="020B0502040204020203" pitchFamily="34" charset="0"/>
              </a:rPr>
              <a:t>Good lot;</a:t>
            </a:r>
          </a:p>
          <a:p>
            <a:pPr marL="285750" indent="-285750" algn="just">
              <a:buFontTx/>
              <a:buChar char="-"/>
            </a:pPr>
            <a:r>
              <a:rPr lang="en-US" sz="1600" dirty="0" smtClean="0">
                <a:latin typeface="Segoe UI" panose="020B0502040204020203" pitchFamily="34" charset="0"/>
                <a:cs typeface="Segoe UI" panose="020B0502040204020203" pitchFamily="34" charset="0"/>
              </a:rPr>
              <a:t>variability seems to be alloy related more than </a:t>
            </a:r>
            <a:r>
              <a:rPr lang="en-US" sz="1600" dirty="0" err="1" smtClean="0">
                <a:latin typeface="Segoe UI" panose="020B0502040204020203" pitchFamily="34" charset="0"/>
                <a:cs typeface="Segoe UI" panose="020B0502040204020203" pitchFamily="34" charset="0"/>
              </a:rPr>
              <a:t>wf</a:t>
            </a:r>
            <a:r>
              <a:rPr lang="en-US" sz="1600" dirty="0" smtClean="0">
                <a:latin typeface="Segoe UI" panose="020B0502040204020203" pitchFamily="34" charset="0"/>
                <a:cs typeface="Segoe UI" panose="020B0502040204020203" pitchFamily="34" charset="0"/>
              </a:rPr>
              <a:t> to </a:t>
            </a:r>
            <a:r>
              <a:rPr lang="en-US" sz="1600" dirty="0" err="1" smtClean="0">
                <a:latin typeface="Segoe UI" panose="020B0502040204020203" pitchFamily="34" charset="0"/>
                <a:cs typeface="Segoe UI" panose="020B0502040204020203" pitchFamily="34" charset="0"/>
              </a:rPr>
              <a:t>wf</a:t>
            </a:r>
            <a:r>
              <a:rPr lang="en-US" sz="1600" dirty="0" smtClean="0">
                <a:latin typeface="Segoe UI" panose="020B0502040204020203" pitchFamily="34" charset="0"/>
                <a:cs typeface="Segoe UI" panose="020B0502040204020203" pitchFamily="34" charset="0"/>
              </a:rPr>
              <a:t> variability </a:t>
            </a:r>
            <a:r>
              <a:rPr lang="en-US" sz="1600" dirty="0" smtClean="0">
                <a:latin typeface="Segoe UI" panose="020B0502040204020203" pitchFamily="34" charset="0"/>
                <a:cs typeface="Segoe UI" panose="020B0502040204020203" pitchFamily="34" charset="0"/>
                <a:sym typeface="Wingdings" panose="05000000000000000000" pitchFamily="2" charset="2"/>
              </a:rPr>
              <a:t> not clear why: K004/6/8 have been retested to conform these data on a complementary map  </a:t>
            </a:r>
            <a:r>
              <a:rPr lang="en-US" sz="1600" u="sng" dirty="0" err="1" smtClean="0">
                <a:latin typeface="Segoe UI" panose="020B0502040204020203" pitchFamily="34" charset="0"/>
                <a:cs typeface="Segoe UI" panose="020B0502040204020203" pitchFamily="34" charset="0"/>
                <a:sym typeface="Wingdings" panose="05000000000000000000" pitchFamily="2" charset="2"/>
              </a:rPr>
              <a:t>Hp</a:t>
            </a:r>
            <a:r>
              <a:rPr lang="en-US" sz="1600" u="sng" dirty="0" smtClean="0">
                <a:latin typeface="Segoe UI" panose="020B0502040204020203" pitchFamily="34" charset="0"/>
                <a:cs typeface="Segoe UI" panose="020B0502040204020203" pitchFamily="34" charset="0"/>
                <a:sym typeface="Wingdings" panose="05000000000000000000" pitchFamily="2" charset="2"/>
              </a:rPr>
              <a:t>: Is variability ascribed to the too high Si?</a:t>
            </a:r>
            <a:endParaRPr lang="en-US" sz="1600" u="sng" dirty="0" smtClean="0">
              <a:latin typeface="Segoe UI" panose="020B0502040204020203" pitchFamily="34" charset="0"/>
              <a:cs typeface="Segoe UI" panose="020B0502040204020203" pitchFamily="34" charset="0"/>
            </a:endParaRPr>
          </a:p>
        </p:txBody>
      </p:sp>
      <p:pic>
        <p:nvPicPr>
          <p:cNvPr id="14" name="Picture 13"/>
          <p:cNvPicPr>
            <a:picLocks noChangeAspect="1"/>
          </p:cNvPicPr>
          <p:nvPr/>
        </p:nvPicPr>
        <p:blipFill rotWithShape="1">
          <a:blip r:embed="rId3"/>
          <a:srcRect l="2002" r="19142" b="3090"/>
          <a:stretch/>
        </p:blipFill>
        <p:spPr>
          <a:xfrm>
            <a:off x="-68394" y="458681"/>
            <a:ext cx="4636135" cy="3123038"/>
          </a:xfrm>
          <a:prstGeom prst="rect">
            <a:avLst/>
          </a:prstGeom>
        </p:spPr>
      </p:pic>
      <p:pic>
        <p:nvPicPr>
          <p:cNvPr id="15" name="Picture 14"/>
          <p:cNvPicPr>
            <a:picLocks noChangeAspect="1"/>
          </p:cNvPicPr>
          <p:nvPr/>
        </p:nvPicPr>
        <p:blipFill rotWithShape="1">
          <a:blip r:embed="rId4"/>
          <a:srcRect l="1795" r="18729" b="3174"/>
          <a:stretch/>
        </p:blipFill>
        <p:spPr>
          <a:xfrm>
            <a:off x="4644789" y="458681"/>
            <a:ext cx="4695874" cy="3126153"/>
          </a:xfrm>
          <a:prstGeom prst="rect">
            <a:avLst/>
          </a:prstGeom>
        </p:spPr>
      </p:pic>
      <p:pic>
        <p:nvPicPr>
          <p:cNvPr id="16" name="Picture 15"/>
          <p:cNvPicPr>
            <a:picLocks noChangeAspect="1"/>
          </p:cNvPicPr>
          <p:nvPr/>
        </p:nvPicPr>
        <p:blipFill rotWithShape="1">
          <a:blip r:embed="rId5"/>
          <a:srcRect l="1790" r="18980" b="3465"/>
          <a:stretch/>
        </p:blipFill>
        <p:spPr>
          <a:xfrm>
            <a:off x="-68395" y="3581719"/>
            <a:ext cx="4636135" cy="3077125"/>
          </a:xfrm>
          <a:prstGeom prst="rect">
            <a:avLst/>
          </a:prstGeom>
        </p:spPr>
      </p:pic>
      <p:sp>
        <p:nvSpPr>
          <p:cNvPr id="3" name="Rectangle 2"/>
          <p:cNvSpPr/>
          <p:nvPr/>
        </p:nvSpPr>
        <p:spPr>
          <a:xfrm>
            <a:off x="11440631" y="5199320"/>
            <a:ext cx="578904" cy="92503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5" name="Freeform 4"/>
          <p:cNvSpPr/>
          <p:nvPr/>
        </p:nvSpPr>
        <p:spPr>
          <a:xfrm>
            <a:off x="11461898" y="4497572"/>
            <a:ext cx="404644" cy="691116"/>
          </a:xfrm>
          <a:custGeom>
            <a:avLst/>
            <a:gdLst>
              <a:gd name="connsiteX0" fmla="*/ 0 w 404644"/>
              <a:gd name="connsiteY0" fmla="*/ 0 h 691116"/>
              <a:gd name="connsiteX1" fmla="*/ 372139 w 404644"/>
              <a:gd name="connsiteY1" fmla="*/ 170121 h 691116"/>
              <a:gd name="connsiteX2" fmla="*/ 361507 w 404644"/>
              <a:gd name="connsiteY2" fmla="*/ 691116 h 691116"/>
            </a:gdLst>
            <a:ahLst/>
            <a:cxnLst>
              <a:cxn ang="0">
                <a:pos x="connsiteX0" y="connsiteY0"/>
              </a:cxn>
              <a:cxn ang="0">
                <a:pos x="connsiteX1" y="connsiteY1"/>
              </a:cxn>
              <a:cxn ang="0">
                <a:pos x="connsiteX2" y="connsiteY2"/>
              </a:cxn>
            </a:cxnLst>
            <a:rect l="l" t="t" r="r" b="b"/>
            <a:pathLst>
              <a:path w="404644" h="691116">
                <a:moveTo>
                  <a:pt x="0" y="0"/>
                </a:moveTo>
                <a:cubicBezTo>
                  <a:pt x="155944" y="27467"/>
                  <a:pt x="311888" y="54935"/>
                  <a:pt x="372139" y="170121"/>
                </a:cubicBezTo>
                <a:cubicBezTo>
                  <a:pt x="432390" y="285307"/>
                  <a:pt x="396948" y="488211"/>
                  <a:pt x="361507" y="691116"/>
                </a:cubicBezTo>
              </a:path>
            </a:pathLst>
          </a:custGeom>
          <a:noFill/>
          <a:ln>
            <a:solidFill>
              <a:srgbClr val="FF0000"/>
            </a:solidFill>
            <a:tailEnd type="arrow"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36823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smtClean="0"/>
              <a:t>Leakage</a:t>
            </a:r>
            <a:endParaRPr lang="en-US" dirty="0"/>
          </a:p>
        </p:txBody>
      </p:sp>
      <p:sp>
        <p:nvSpPr>
          <p:cNvPr id="3" name="Text Placeholder 2"/>
          <p:cNvSpPr>
            <a:spLocks noGrp="1"/>
          </p:cNvSpPr>
          <p:nvPr>
            <p:ph type="body" sz="quarter" idx="11"/>
          </p:nvPr>
        </p:nvSpPr>
        <p:spPr/>
        <p:txBody>
          <a:bodyPr/>
          <a:lstStyle/>
          <a:p>
            <a:endParaRPr lang="en-US"/>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9" name="Text Placeholder 8"/>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rotWithShape="1">
          <a:blip r:embed="rId2"/>
          <a:srcRect r="18357"/>
          <a:stretch/>
        </p:blipFill>
        <p:spPr>
          <a:xfrm>
            <a:off x="23200" y="549541"/>
            <a:ext cx="5179887" cy="3362794"/>
          </a:xfrm>
          <a:prstGeom prst="rect">
            <a:avLst/>
          </a:prstGeom>
        </p:spPr>
      </p:pic>
      <p:sp>
        <p:nvSpPr>
          <p:cNvPr id="10" name="TextBox 9"/>
          <p:cNvSpPr txBox="1"/>
          <p:nvPr/>
        </p:nvSpPr>
        <p:spPr>
          <a:xfrm>
            <a:off x="340242" y="3912335"/>
            <a:ext cx="7804298"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Leakage is not increasing with In concentrations</a:t>
            </a:r>
          </a:p>
        </p:txBody>
      </p:sp>
      <p:pic>
        <p:nvPicPr>
          <p:cNvPr id="11" name="Picture 10"/>
          <p:cNvPicPr>
            <a:picLocks noChangeAspect="1"/>
          </p:cNvPicPr>
          <p:nvPr/>
        </p:nvPicPr>
        <p:blipFill>
          <a:blip r:embed="rId3"/>
          <a:stretch>
            <a:fillRect/>
          </a:stretch>
        </p:blipFill>
        <p:spPr>
          <a:xfrm>
            <a:off x="5669339" y="4542960"/>
            <a:ext cx="6522661" cy="2315040"/>
          </a:xfrm>
          <a:prstGeom prst="rect">
            <a:avLst/>
          </a:prstGeom>
          <a:solidFill>
            <a:schemeClr val="bg1"/>
          </a:solidFill>
        </p:spPr>
      </p:pic>
      <p:pic>
        <p:nvPicPr>
          <p:cNvPr id="12" name="Picture 11"/>
          <p:cNvPicPr>
            <a:picLocks noChangeAspect="1"/>
          </p:cNvPicPr>
          <p:nvPr/>
        </p:nvPicPr>
        <p:blipFill>
          <a:blip r:embed="rId4"/>
          <a:stretch>
            <a:fillRect/>
          </a:stretch>
        </p:blipFill>
        <p:spPr>
          <a:xfrm>
            <a:off x="5462824" y="549540"/>
            <a:ext cx="5613751" cy="3533361"/>
          </a:xfrm>
          <a:prstGeom prst="rect">
            <a:avLst/>
          </a:prstGeom>
        </p:spPr>
      </p:pic>
    </p:spTree>
    <p:extLst>
      <p:ext uri="{BB962C8B-B14F-4D97-AF65-F5344CB8AC3E}">
        <p14:creationId xmlns:p14="http://schemas.microsoft.com/office/powerpoint/2010/main" val="3442930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fontScale="90000"/>
          </a:bodyPr>
          <a:lstStyle/>
          <a:p>
            <a:r>
              <a:rPr lang="en-US" dirty="0" smtClean="0"/>
              <a:t/>
            </a:r>
            <a:br>
              <a:rPr lang="en-US" dirty="0" smtClean="0"/>
            </a:br>
            <a:r>
              <a:rPr lang="en-US" dirty="0" smtClean="0"/>
              <a:t>Short time drift</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1026" name="Picture 1" descr="image001"/>
          <p:cNvPicPr>
            <a:picLocks noChangeAspect="1" noChangeArrowheads="1"/>
          </p:cNvPicPr>
          <p:nvPr/>
        </p:nvPicPr>
        <p:blipFill rotWithShape="1">
          <a:blip r:embed="rId2">
            <a:extLst>
              <a:ext uri="{28A0092B-C50C-407E-A947-70E740481C1C}">
                <a14:useLocalDpi xmlns:a14="http://schemas.microsoft.com/office/drawing/2010/main" val="0"/>
              </a:ext>
            </a:extLst>
          </a:blip>
          <a:srcRect r="14508"/>
          <a:stretch/>
        </p:blipFill>
        <p:spPr bwMode="auto">
          <a:xfrm>
            <a:off x="2386307" y="1039422"/>
            <a:ext cx="6180593" cy="370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1759857" y="4855181"/>
            <a:ext cx="8856921" cy="1287212"/>
          </a:xfrm>
          <a:prstGeom prst="rect">
            <a:avLst/>
          </a:prstGeom>
          <a:noFill/>
          <a:ln>
            <a:solidFill>
              <a:schemeClr val="tx1"/>
            </a:solidFill>
          </a:ln>
        </p:spPr>
        <p:txBody>
          <a:bodyPr wrap="square" rtlCol="0">
            <a:spAutoFit/>
          </a:bodyPr>
          <a:lstStyle/>
          <a:p>
            <a:pPr>
              <a:lnSpc>
                <a:spcPct val="110000"/>
              </a:lnSpc>
            </a:pPr>
            <a:r>
              <a:rPr lang="en-US" dirty="0" smtClean="0">
                <a:latin typeface="Segoe UI" panose="020B0502040204020203" pitchFamily="34" charset="0"/>
                <a:cs typeface="Segoe UI" panose="020B0502040204020203" pitchFamily="34" charset="0"/>
              </a:rPr>
              <a:t>Up to 1 sec at RT, all alloys are stable </a:t>
            </a:r>
            <a:r>
              <a:rPr lang="en-US" dirty="0">
                <a:latin typeface="Segoe UI" panose="020B0502040204020203" pitchFamily="34" charset="0"/>
                <a:cs typeface="Segoe UI" panose="020B0502040204020203" pitchFamily="34" charset="0"/>
              </a:rPr>
              <a:t>for drift and </a:t>
            </a:r>
            <a:r>
              <a:rPr lang="en-US" dirty="0" smtClean="0">
                <a:latin typeface="Segoe UI" panose="020B0502040204020203" pitchFamily="34" charset="0"/>
                <a:cs typeface="Segoe UI" panose="020B0502040204020203" pitchFamily="34" charset="0"/>
              </a:rPr>
              <a:t>no </a:t>
            </a:r>
            <a:r>
              <a:rPr lang="en-US" dirty="0">
                <a:latin typeface="Segoe UI" panose="020B0502040204020203" pitchFamily="34" charset="0"/>
                <a:cs typeface="Segoe UI" panose="020B0502040204020203" pitchFamily="34" charset="0"/>
              </a:rPr>
              <a:t>particular differences </a:t>
            </a:r>
            <a:r>
              <a:rPr lang="en-US" dirty="0" smtClean="0">
                <a:latin typeface="Segoe UI" panose="020B0502040204020203" pitchFamily="34" charset="0"/>
                <a:cs typeface="Segoe UI" panose="020B0502040204020203" pitchFamily="34" charset="0"/>
              </a:rPr>
              <a:t>among alloys are detectable.</a:t>
            </a:r>
          </a:p>
          <a:p>
            <a:pPr>
              <a:lnSpc>
                <a:spcPct val="110000"/>
              </a:lnSpc>
            </a:pPr>
            <a:r>
              <a:rPr lang="en-US" dirty="0" smtClean="0">
                <a:latin typeface="Segoe UI" panose="020B0502040204020203" pitchFamily="34" charset="0"/>
                <a:cs typeface="Segoe UI" panose="020B0502040204020203" pitchFamily="34" charset="0"/>
              </a:rPr>
              <a:t>We will address the WLR drift char for K016 and v12 to enhance our data with this kind characterization.</a:t>
            </a:r>
          </a:p>
        </p:txBody>
      </p:sp>
    </p:spTree>
    <p:extLst>
      <p:ext uri="{BB962C8B-B14F-4D97-AF65-F5344CB8AC3E}">
        <p14:creationId xmlns:p14="http://schemas.microsoft.com/office/powerpoint/2010/main" val="340322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err="1" smtClean="0"/>
              <a:t>Subthtreshold</a:t>
            </a:r>
            <a:r>
              <a:rPr lang="en-US" dirty="0" smtClean="0"/>
              <a:t> IV</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a:blip r:embed="rId2"/>
          <a:stretch>
            <a:fillRect/>
          </a:stretch>
        </p:blipFill>
        <p:spPr>
          <a:xfrm>
            <a:off x="3088687" y="614410"/>
            <a:ext cx="2918200" cy="2237754"/>
          </a:xfrm>
          <a:prstGeom prst="rect">
            <a:avLst/>
          </a:prstGeom>
          <a:ln w="38100">
            <a:solidFill>
              <a:srgbClr val="92D050"/>
            </a:solidFill>
          </a:ln>
        </p:spPr>
      </p:pic>
      <p:pic>
        <p:nvPicPr>
          <p:cNvPr id="9" name="Picture 8"/>
          <p:cNvPicPr>
            <a:picLocks noChangeAspect="1"/>
          </p:cNvPicPr>
          <p:nvPr/>
        </p:nvPicPr>
        <p:blipFill>
          <a:blip r:embed="rId3"/>
          <a:stretch>
            <a:fillRect/>
          </a:stretch>
        </p:blipFill>
        <p:spPr>
          <a:xfrm>
            <a:off x="6160598" y="614410"/>
            <a:ext cx="2904102" cy="2226943"/>
          </a:xfrm>
          <a:prstGeom prst="rect">
            <a:avLst/>
          </a:prstGeom>
          <a:ln w="38100">
            <a:solidFill>
              <a:srgbClr val="92D050"/>
            </a:solidFill>
          </a:ln>
        </p:spPr>
      </p:pic>
      <p:pic>
        <p:nvPicPr>
          <p:cNvPr id="10" name="Picture 9"/>
          <p:cNvPicPr>
            <a:picLocks noChangeAspect="1"/>
          </p:cNvPicPr>
          <p:nvPr/>
        </p:nvPicPr>
        <p:blipFill>
          <a:blip r:embed="rId4"/>
          <a:stretch>
            <a:fillRect/>
          </a:stretch>
        </p:blipFill>
        <p:spPr>
          <a:xfrm>
            <a:off x="9218411" y="607070"/>
            <a:ext cx="2927770" cy="2245093"/>
          </a:xfrm>
          <a:prstGeom prst="rect">
            <a:avLst/>
          </a:prstGeom>
          <a:ln w="38100">
            <a:solidFill>
              <a:srgbClr val="92D050"/>
            </a:solidFill>
          </a:ln>
        </p:spPr>
      </p:pic>
      <p:pic>
        <p:nvPicPr>
          <p:cNvPr id="11" name="Picture 10"/>
          <p:cNvPicPr>
            <a:picLocks noChangeAspect="1"/>
          </p:cNvPicPr>
          <p:nvPr/>
        </p:nvPicPr>
        <p:blipFill>
          <a:blip r:embed="rId5"/>
          <a:stretch>
            <a:fillRect/>
          </a:stretch>
        </p:blipFill>
        <p:spPr>
          <a:xfrm>
            <a:off x="57150" y="3061038"/>
            <a:ext cx="2889698" cy="2215898"/>
          </a:xfrm>
          <a:prstGeom prst="rect">
            <a:avLst/>
          </a:prstGeom>
          <a:ln w="38100">
            <a:solidFill>
              <a:srgbClr val="92D050"/>
            </a:solidFill>
          </a:ln>
        </p:spPr>
      </p:pic>
      <p:pic>
        <p:nvPicPr>
          <p:cNvPr id="12" name="Picture 11"/>
          <p:cNvPicPr>
            <a:picLocks noChangeAspect="1"/>
          </p:cNvPicPr>
          <p:nvPr/>
        </p:nvPicPr>
        <p:blipFill>
          <a:blip r:embed="rId6"/>
          <a:stretch>
            <a:fillRect/>
          </a:stretch>
        </p:blipFill>
        <p:spPr>
          <a:xfrm>
            <a:off x="3056012" y="3027932"/>
            <a:ext cx="2932870" cy="2249004"/>
          </a:xfrm>
          <a:prstGeom prst="rect">
            <a:avLst/>
          </a:prstGeom>
          <a:ln w="38100">
            <a:solidFill>
              <a:srgbClr val="FF0000"/>
            </a:solidFill>
          </a:ln>
        </p:spPr>
      </p:pic>
      <p:pic>
        <p:nvPicPr>
          <p:cNvPr id="13" name="Picture 12"/>
          <p:cNvPicPr>
            <a:picLocks noChangeAspect="1"/>
          </p:cNvPicPr>
          <p:nvPr/>
        </p:nvPicPr>
        <p:blipFill>
          <a:blip r:embed="rId7"/>
          <a:stretch>
            <a:fillRect/>
          </a:stretch>
        </p:blipFill>
        <p:spPr>
          <a:xfrm>
            <a:off x="6137404" y="3027933"/>
            <a:ext cx="2932871" cy="2249004"/>
          </a:xfrm>
          <a:prstGeom prst="rect">
            <a:avLst/>
          </a:prstGeom>
          <a:ln w="38100">
            <a:solidFill>
              <a:srgbClr val="FF0000"/>
            </a:solidFill>
          </a:ln>
        </p:spPr>
      </p:pic>
      <p:pic>
        <p:nvPicPr>
          <p:cNvPr id="14" name="Picture 13"/>
          <p:cNvPicPr>
            <a:picLocks noChangeAspect="1"/>
          </p:cNvPicPr>
          <p:nvPr/>
        </p:nvPicPr>
        <p:blipFill>
          <a:blip r:embed="rId8"/>
          <a:stretch>
            <a:fillRect/>
          </a:stretch>
        </p:blipFill>
        <p:spPr>
          <a:xfrm>
            <a:off x="9177825" y="3047216"/>
            <a:ext cx="2907722" cy="2229720"/>
          </a:xfrm>
          <a:prstGeom prst="rect">
            <a:avLst/>
          </a:prstGeom>
          <a:ln w="38100">
            <a:solidFill>
              <a:srgbClr val="FFC000"/>
            </a:solidFill>
          </a:ln>
        </p:spPr>
      </p:pic>
      <p:pic>
        <p:nvPicPr>
          <p:cNvPr id="15" name="Picture 14"/>
          <p:cNvPicPr>
            <a:picLocks noChangeAspect="1"/>
          </p:cNvPicPr>
          <p:nvPr/>
        </p:nvPicPr>
        <p:blipFill>
          <a:blip r:embed="rId9"/>
          <a:stretch>
            <a:fillRect/>
          </a:stretch>
        </p:blipFill>
        <p:spPr>
          <a:xfrm>
            <a:off x="70966" y="625043"/>
            <a:ext cx="2874643" cy="2204354"/>
          </a:xfrm>
          <a:prstGeom prst="rect">
            <a:avLst/>
          </a:prstGeom>
          <a:ln w="38100">
            <a:solidFill>
              <a:srgbClr val="92D050"/>
            </a:solidFill>
          </a:ln>
        </p:spPr>
      </p:pic>
      <p:sp>
        <p:nvSpPr>
          <p:cNvPr id="16" name="TextBox 15"/>
          <p:cNvSpPr txBox="1"/>
          <p:nvPr/>
        </p:nvSpPr>
        <p:spPr>
          <a:xfrm>
            <a:off x="1396642" y="5452704"/>
            <a:ext cx="9413230" cy="757130"/>
          </a:xfrm>
          <a:prstGeom prst="rect">
            <a:avLst/>
          </a:prstGeom>
          <a:noFill/>
          <a:ln>
            <a:solidFill>
              <a:schemeClr val="tx1"/>
            </a:solidFill>
          </a:ln>
        </p:spPr>
        <p:txBody>
          <a:bodyPr wrap="square" rtlCol="0">
            <a:spAutoFit/>
          </a:bodyPr>
          <a:lstStyle/>
          <a:p>
            <a:pPr>
              <a:lnSpc>
                <a:spcPct val="120000"/>
              </a:lnSpc>
            </a:pPr>
            <a:r>
              <a:rPr lang="en-US" dirty="0" smtClean="0">
                <a:latin typeface="Segoe UI" panose="020B0502040204020203" pitchFamily="34" charset="0"/>
                <a:cs typeface="Segoe UI" panose="020B0502040204020203" pitchFamily="34" charset="0"/>
              </a:rPr>
              <a:t>Thermally stable alloys present a very high spread. While pretty good variability is found for K014-K015 and K016 alloys having Si&lt;7%, but they did not pass the thermal stability test.</a:t>
            </a:r>
          </a:p>
        </p:txBody>
      </p:sp>
    </p:spTree>
    <p:extLst>
      <p:ext uri="{BB962C8B-B14F-4D97-AF65-F5344CB8AC3E}">
        <p14:creationId xmlns:p14="http://schemas.microsoft.com/office/powerpoint/2010/main" val="14070333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dirty="0" smtClean="0"/>
              <a:t>Retest data</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rotWithShape="1">
          <a:blip r:embed="rId2"/>
          <a:srcRect r="25374"/>
          <a:stretch/>
        </p:blipFill>
        <p:spPr>
          <a:xfrm>
            <a:off x="25393" y="466156"/>
            <a:ext cx="3440822" cy="3238952"/>
          </a:xfrm>
          <a:prstGeom prst="rect">
            <a:avLst/>
          </a:prstGeom>
        </p:spPr>
      </p:pic>
      <p:pic>
        <p:nvPicPr>
          <p:cNvPr id="9" name="Picture 8"/>
          <p:cNvPicPr>
            <a:picLocks noChangeAspect="1"/>
          </p:cNvPicPr>
          <p:nvPr/>
        </p:nvPicPr>
        <p:blipFill rotWithShape="1">
          <a:blip r:embed="rId3"/>
          <a:srcRect r="25133"/>
          <a:stretch/>
        </p:blipFill>
        <p:spPr>
          <a:xfrm>
            <a:off x="3466215" y="466156"/>
            <a:ext cx="3466213" cy="3238952"/>
          </a:xfrm>
          <a:prstGeom prst="rect">
            <a:avLst/>
          </a:prstGeom>
        </p:spPr>
      </p:pic>
      <p:pic>
        <p:nvPicPr>
          <p:cNvPr id="10" name="Picture 9"/>
          <p:cNvPicPr>
            <a:picLocks noChangeAspect="1"/>
          </p:cNvPicPr>
          <p:nvPr/>
        </p:nvPicPr>
        <p:blipFill rotWithShape="1">
          <a:blip r:embed="rId4"/>
          <a:srcRect r="24893"/>
          <a:stretch/>
        </p:blipFill>
        <p:spPr>
          <a:xfrm>
            <a:off x="6907037" y="466156"/>
            <a:ext cx="3491605" cy="3238952"/>
          </a:xfrm>
          <a:prstGeom prst="rect">
            <a:avLst/>
          </a:prstGeom>
        </p:spPr>
      </p:pic>
      <p:sp>
        <p:nvSpPr>
          <p:cNvPr id="14" name="TextBox 13"/>
          <p:cNvSpPr txBox="1"/>
          <p:nvPr/>
        </p:nvSpPr>
        <p:spPr>
          <a:xfrm>
            <a:off x="4423313" y="48412"/>
            <a:ext cx="5794575" cy="369332"/>
          </a:xfrm>
          <a:prstGeom prst="rect">
            <a:avLst/>
          </a:prstGeom>
          <a:noFill/>
          <a:ln>
            <a:solidFill>
              <a:schemeClr val="accent1">
                <a:lumMod val="50000"/>
              </a:schemeClr>
            </a:solidFill>
          </a:ln>
        </p:spPr>
        <p:txBody>
          <a:bodyPr wrap="square" rtlCol="0">
            <a:spAutoFit/>
          </a:bodyPr>
          <a:lstStyle/>
          <a:p>
            <a:r>
              <a:rPr lang="en-US" dirty="0" smtClean="0">
                <a:solidFill>
                  <a:srgbClr val="FF0000"/>
                </a:solidFill>
                <a:latin typeface="Segoe UI" panose="020B0502040204020203" pitchFamily="34" charset="0"/>
                <a:cs typeface="Segoe UI" panose="020B0502040204020203" pitchFamily="34" charset="0"/>
              </a:rPr>
              <a:t>After retest the spread is confirmed on K004/6/8 alloys.</a:t>
            </a:r>
          </a:p>
        </p:txBody>
      </p:sp>
      <p:pic>
        <p:nvPicPr>
          <p:cNvPr id="15" name="Picture 14"/>
          <p:cNvPicPr>
            <a:picLocks noChangeAspect="1"/>
          </p:cNvPicPr>
          <p:nvPr/>
        </p:nvPicPr>
        <p:blipFill>
          <a:blip r:embed="rId5"/>
          <a:stretch>
            <a:fillRect/>
          </a:stretch>
        </p:blipFill>
        <p:spPr>
          <a:xfrm>
            <a:off x="-2937" y="3705105"/>
            <a:ext cx="3962953" cy="3038899"/>
          </a:xfrm>
          <a:prstGeom prst="rect">
            <a:avLst/>
          </a:prstGeom>
        </p:spPr>
      </p:pic>
      <p:pic>
        <p:nvPicPr>
          <p:cNvPr id="16" name="Picture 15"/>
          <p:cNvPicPr>
            <a:picLocks noChangeAspect="1"/>
          </p:cNvPicPr>
          <p:nvPr/>
        </p:nvPicPr>
        <p:blipFill>
          <a:blip r:embed="rId6"/>
          <a:stretch>
            <a:fillRect/>
          </a:stretch>
        </p:blipFill>
        <p:spPr>
          <a:xfrm>
            <a:off x="3961765" y="3705106"/>
            <a:ext cx="3962953" cy="3038899"/>
          </a:xfrm>
          <a:prstGeom prst="rect">
            <a:avLst/>
          </a:prstGeom>
        </p:spPr>
      </p:pic>
      <p:pic>
        <p:nvPicPr>
          <p:cNvPr id="17" name="Picture 16"/>
          <p:cNvPicPr>
            <a:picLocks noChangeAspect="1"/>
          </p:cNvPicPr>
          <p:nvPr/>
        </p:nvPicPr>
        <p:blipFill>
          <a:blip r:embed="rId7"/>
          <a:stretch>
            <a:fillRect/>
          </a:stretch>
        </p:blipFill>
        <p:spPr>
          <a:xfrm>
            <a:off x="7924718" y="3705107"/>
            <a:ext cx="3962953" cy="3038899"/>
          </a:xfrm>
          <a:prstGeom prst="rect">
            <a:avLst/>
          </a:prstGeom>
        </p:spPr>
      </p:pic>
    </p:spTree>
    <p:extLst>
      <p:ext uri="{BB962C8B-B14F-4D97-AF65-F5344CB8AC3E}">
        <p14:creationId xmlns:p14="http://schemas.microsoft.com/office/powerpoint/2010/main" val="39031851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a:lstStyle/>
          <a:p>
            <a:r>
              <a:rPr lang="en-US" dirty="0" smtClean="0"/>
              <a:t>Conclusions</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sp>
        <p:nvSpPr>
          <p:cNvPr id="8" name="Title 1"/>
          <p:cNvSpPr txBox="1">
            <a:spLocks/>
          </p:cNvSpPr>
          <p:nvPr/>
        </p:nvSpPr>
        <p:spPr>
          <a:xfrm>
            <a:off x="892446" y="2437497"/>
            <a:ext cx="10375902" cy="932313"/>
          </a:xfrm>
          <a:prstGeom prst="rect">
            <a:avLst/>
          </a:prstGeom>
        </p:spPr>
        <p:txBody>
          <a:bodyPr vert="horz" lIns="0" tIns="0" rIns="0" bIns="45720" rtlCol="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Recommendation and follow-up</a:t>
            </a:r>
            <a:endParaRPr lang="en-US" dirty="0"/>
          </a:p>
        </p:txBody>
      </p:sp>
      <p:sp>
        <p:nvSpPr>
          <p:cNvPr id="10" name="TextBox 9"/>
          <p:cNvSpPr txBox="1"/>
          <p:nvPr/>
        </p:nvSpPr>
        <p:spPr>
          <a:xfrm>
            <a:off x="613243" y="3409783"/>
            <a:ext cx="10880489" cy="338554"/>
          </a:xfrm>
          <a:prstGeom prst="rect">
            <a:avLst/>
          </a:prstGeom>
          <a:noFill/>
          <a:ln>
            <a:noFill/>
          </a:ln>
        </p:spPr>
        <p:txBody>
          <a:bodyPr wrap="square" rtlCol="0">
            <a:spAutoFit/>
          </a:bodyPr>
          <a:lstStyle/>
          <a:p>
            <a:pPr marL="285750" indent="-285750">
              <a:buFontTx/>
              <a:buChar char="-"/>
            </a:pPr>
            <a:r>
              <a:rPr lang="en-US" sz="1600" dirty="0" smtClean="0">
                <a:solidFill>
                  <a:schemeClr val="tx2"/>
                </a:solidFill>
                <a:latin typeface="Segoe UI" panose="020B0502040204020203" pitchFamily="34" charset="0"/>
                <a:cs typeface="Segoe UI" panose="020B0502040204020203" pitchFamily="34" charset="0"/>
              </a:rPr>
              <a:t>In order to meet the thermal stability criterion avoiding to Si &gt; 7% we suggest to change the target configuration:</a:t>
            </a:r>
          </a:p>
        </p:txBody>
      </p:sp>
      <p:sp>
        <p:nvSpPr>
          <p:cNvPr id="11" name="Isosceles Triangle 10"/>
          <p:cNvSpPr/>
          <p:nvPr/>
        </p:nvSpPr>
        <p:spPr>
          <a:xfrm>
            <a:off x="2370677" y="4231705"/>
            <a:ext cx="2121313" cy="1740565"/>
          </a:xfrm>
          <a:prstGeom prst="triangl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2" name="TextBox 11"/>
          <p:cNvSpPr txBox="1"/>
          <p:nvPr/>
        </p:nvSpPr>
        <p:spPr>
          <a:xfrm>
            <a:off x="3062856" y="3815105"/>
            <a:ext cx="922758"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As</a:t>
            </a:r>
            <a:r>
              <a:rPr lang="en-US" baseline="-25000" dirty="0" smtClean="0">
                <a:latin typeface="Segoe UI" panose="020B0502040204020203" pitchFamily="34" charset="0"/>
                <a:cs typeface="Segoe UI" panose="020B0502040204020203" pitchFamily="34" charset="0"/>
              </a:rPr>
              <a:t>2</a:t>
            </a:r>
            <a:r>
              <a:rPr lang="en-US" dirty="0" smtClean="0">
                <a:latin typeface="Segoe UI" panose="020B0502040204020203" pitchFamily="34" charset="0"/>
                <a:cs typeface="Segoe UI" panose="020B0502040204020203" pitchFamily="34" charset="0"/>
              </a:rPr>
              <a:t>Se</a:t>
            </a:r>
            <a:r>
              <a:rPr lang="en-US" baseline="-25000" dirty="0" smtClean="0">
                <a:latin typeface="Segoe UI" panose="020B0502040204020203" pitchFamily="34" charset="0"/>
                <a:cs typeface="Segoe UI" panose="020B0502040204020203" pitchFamily="34" charset="0"/>
              </a:rPr>
              <a:t>3</a:t>
            </a:r>
          </a:p>
        </p:txBody>
      </p:sp>
      <p:sp>
        <p:nvSpPr>
          <p:cNvPr id="13" name="TextBox 12"/>
          <p:cNvSpPr txBox="1"/>
          <p:nvPr/>
        </p:nvSpPr>
        <p:spPr>
          <a:xfrm>
            <a:off x="4538655" y="5803349"/>
            <a:ext cx="829339"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In</a:t>
            </a:r>
            <a:r>
              <a:rPr lang="en-US" baseline="-25000" dirty="0" smtClean="0">
                <a:latin typeface="Segoe UI" panose="020B0502040204020203" pitchFamily="34" charset="0"/>
                <a:cs typeface="Segoe UI" panose="020B0502040204020203" pitchFamily="34" charset="0"/>
              </a:rPr>
              <a:t>2</a:t>
            </a:r>
            <a:r>
              <a:rPr lang="en-US" dirty="0" smtClean="0">
                <a:latin typeface="Segoe UI" panose="020B0502040204020203" pitchFamily="34" charset="0"/>
                <a:cs typeface="Segoe UI" panose="020B0502040204020203" pitchFamily="34" charset="0"/>
              </a:rPr>
              <a:t>Se</a:t>
            </a:r>
            <a:r>
              <a:rPr lang="en-US" baseline="-25000" dirty="0" smtClean="0">
                <a:latin typeface="Segoe UI" panose="020B0502040204020203" pitchFamily="34" charset="0"/>
                <a:cs typeface="Segoe UI" panose="020B0502040204020203" pitchFamily="34" charset="0"/>
              </a:rPr>
              <a:t>3</a:t>
            </a:r>
          </a:p>
        </p:txBody>
      </p:sp>
      <p:sp>
        <p:nvSpPr>
          <p:cNvPr id="14" name="TextBox 13"/>
          <p:cNvSpPr txBox="1"/>
          <p:nvPr/>
        </p:nvSpPr>
        <p:spPr>
          <a:xfrm>
            <a:off x="6581799" y="5824420"/>
            <a:ext cx="1113170"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Si</a:t>
            </a:r>
            <a:r>
              <a:rPr lang="en-US" baseline="-25000" dirty="0" smtClean="0">
                <a:latin typeface="Segoe UI" panose="020B0502040204020203" pitchFamily="34" charset="0"/>
                <a:cs typeface="Segoe UI" panose="020B0502040204020203" pitchFamily="34" charset="0"/>
              </a:rPr>
              <a:t>3.5</a:t>
            </a:r>
            <a:r>
              <a:rPr lang="en-US" dirty="0" smtClean="0">
                <a:latin typeface="Segoe UI" panose="020B0502040204020203" pitchFamily="34" charset="0"/>
                <a:cs typeface="Segoe UI" panose="020B0502040204020203" pitchFamily="34" charset="0"/>
              </a:rPr>
              <a:t>Ge</a:t>
            </a:r>
            <a:r>
              <a:rPr lang="en-US" baseline="-25000" dirty="0" smtClean="0">
                <a:latin typeface="Segoe UI" panose="020B0502040204020203" pitchFamily="34" charset="0"/>
                <a:cs typeface="Segoe UI" panose="020B0502040204020203" pitchFamily="34" charset="0"/>
              </a:rPr>
              <a:t>6.5</a:t>
            </a:r>
          </a:p>
        </p:txBody>
      </p:sp>
      <p:sp>
        <p:nvSpPr>
          <p:cNvPr id="15" name="TextBox 14"/>
          <p:cNvSpPr txBox="1"/>
          <p:nvPr/>
        </p:nvSpPr>
        <p:spPr>
          <a:xfrm>
            <a:off x="1699517" y="5786613"/>
            <a:ext cx="829339" cy="369332"/>
          </a:xfrm>
          <a:prstGeom prst="rect">
            <a:avLst/>
          </a:prstGeom>
          <a:noFill/>
        </p:spPr>
        <p:txBody>
          <a:bodyPr wrap="square" rtlCol="0">
            <a:spAutoFit/>
          </a:bodyPr>
          <a:lstStyle/>
          <a:p>
            <a:r>
              <a:rPr lang="en-US" dirty="0" err="1" smtClean="0">
                <a:latin typeface="Segoe UI" panose="020B0502040204020203" pitchFamily="34" charset="0"/>
                <a:cs typeface="Segoe UI" panose="020B0502040204020203" pitchFamily="34" charset="0"/>
              </a:rPr>
              <a:t>SiGe</a:t>
            </a:r>
            <a:endParaRPr lang="en-US" baseline="-25000" dirty="0" smtClean="0">
              <a:latin typeface="Segoe UI" panose="020B0502040204020203" pitchFamily="34" charset="0"/>
              <a:cs typeface="Segoe UI" panose="020B0502040204020203" pitchFamily="34" charset="0"/>
            </a:endParaRPr>
          </a:p>
        </p:txBody>
      </p:sp>
      <p:sp>
        <p:nvSpPr>
          <p:cNvPr id="16" name="TextBox 15"/>
          <p:cNvSpPr txBox="1"/>
          <p:nvPr/>
        </p:nvSpPr>
        <p:spPr>
          <a:xfrm>
            <a:off x="602104" y="989463"/>
            <a:ext cx="9468559" cy="1754326"/>
          </a:xfrm>
          <a:prstGeom prst="rect">
            <a:avLst/>
          </a:prstGeom>
          <a:noFill/>
          <a:ln>
            <a:solidFill>
              <a:schemeClr val="accent1">
                <a:lumMod val="50000"/>
              </a:schemeClr>
            </a:solidFill>
          </a:ln>
        </p:spPr>
        <p:txBody>
          <a:bodyPr wrap="square" rtlCol="0">
            <a:spAutoFit/>
          </a:bodyPr>
          <a:lstStyle/>
          <a:p>
            <a:pPr marL="285750" indent="-285750">
              <a:lnSpc>
                <a:spcPct val="120000"/>
              </a:lnSpc>
              <a:buFontTx/>
              <a:buChar char="-"/>
            </a:pPr>
            <a:r>
              <a:rPr lang="en-US" dirty="0" smtClean="0">
                <a:solidFill>
                  <a:schemeClr val="tx2"/>
                </a:solidFill>
                <a:latin typeface="Segoe UI" panose="020B0502040204020203" pitchFamily="34" charset="0"/>
                <a:cs typeface="Segoe UI" panose="020B0502040204020203" pitchFamily="34" charset="0"/>
              </a:rPr>
              <a:t>Lot healthy is good very poor </a:t>
            </a:r>
            <a:r>
              <a:rPr lang="en-US" dirty="0" err="1" smtClean="0">
                <a:solidFill>
                  <a:schemeClr val="tx2"/>
                </a:solidFill>
                <a:latin typeface="Segoe UI" panose="020B0502040204020203" pitchFamily="34" charset="0"/>
                <a:cs typeface="Segoe UI" panose="020B0502040204020203" pitchFamily="34" charset="0"/>
              </a:rPr>
              <a:t>wf</a:t>
            </a:r>
            <a:r>
              <a:rPr lang="en-US" dirty="0" smtClean="0">
                <a:solidFill>
                  <a:schemeClr val="tx2"/>
                </a:solidFill>
                <a:latin typeface="Segoe UI" panose="020B0502040204020203" pitchFamily="34" charset="0"/>
                <a:cs typeface="Segoe UI" panose="020B0502040204020203" pitchFamily="34" charset="0"/>
              </a:rPr>
              <a:t> to </a:t>
            </a:r>
            <a:r>
              <a:rPr lang="en-US" dirty="0" err="1" smtClean="0">
                <a:solidFill>
                  <a:schemeClr val="tx2"/>
                </a:solidFill>
                <a:latin typeface="Segoe UI" panose="020B0502040204020203" pitchFamily="34" charset="0"/>
                <a:cs typeface="Segoe UI" panose="020B0502040204020203" pitchFamily="34" charset="0"/>
              </a:rPr>
              <a:t>wf</a:t>
            </a:r>
            <a:r>
              <a:rPr lang="en-US" dirty="0" smtClean="0">
                <a:solidFill>
                  <a:schemeClr val="tx2"/>
                </a:solidFill>
                <a:latin typeface="Segoe UI" panose="020B0502040204020203" pitchFamily="34" charset="0"/>
                <a:cs typeface="Segoe UI" panose="020B0502040204020203" pitchFamily="34" charset="0"/>
              </a:rPr>
              <a:t> variability and spread;</a:t>
            </a:r>
          </a:p>
          <a:p>
            <a:pPr marL="285750" indent="-285750">
              <a:lnSpc>
                <a:spcPct val="120000"/>
              </a:lnSpc>
              <a:buFontTx/>
              <a:buChar char="-"/>
            </a:pPr>
            <a:r>
              <a:rPr lang="en-US" dirty="0" smtClean="0">
                <a:solidFill>
                  <a:schemeClr val="tx2"/>
                </a:solidFill>
                <a:latin typeface="Segoe UI" panose="020B0502040204020203" pitchFamily="34" charset="0"/>
                <a:cs typeface="Segoe UI" panose="020B0502040204020203" pitchFamily="34" charset="0"/>
              </a:rPr>
              <a:t>Variability, when rises-up, is ascribed to alloy goodness;</a:t>
            </a:r>
          </a:p>
          <a:p>
            <a:pPr marL="285750" indent="-285750">
              <a:lnSpc>
                <a:spcPct val="120000"/>
              </a:lnSpc>
              <a:buFontTx/>
              <a:buChar char="-"/>
            </a:pPr>
            <a:r>
              <a:rPr lang="en-US" dirty="0">
                <a:solidFill>
                  <a:schemeClr val="tx2"/>
                </a:solidFill>
                <a:latin typeface="Segoe UI" panose="020B0502040204020203" pitchFamily="34" charset="0"/>
                <a:cs typeface="Segoe UI" panose="020B0502040204020203" pitchFamily="34" charset="0"/>
              </a:rPr>
              <a:t>On the basis of the past experience we </a:t>
            </a:r>
            <a:r>
              <a:rPr lang="en-US" dirty="0" smtClean="0">
                <a:solidFill>
                  <a:schemeClr val="tx2"/>
                </a:solidFill>
                <a:latin typeface="Segoe UI" panose="020B0502040204020203" pitchFamily="34" charset="0"/>
                <a:cs typeface="Segoe UI" panose="020B0502040204020203" pitchFamily="34" charset="0"/>
              </a:rPr>
              <a:t>ascribe the bad shape of K002/4/6/8 to the presence of Si &gt; 7% </a:t>
            </a:r>
            <a:r>
              <a:rPr lang="en-US" dirty="0" smtClean="0">
                <a:solidFill>
                  <a:schemeClr val="tx2"/>
                </a:solidFill>
                <a:latin typeface="Segoe UI" panose="020B0502040204020203" pitchFamily="34" charset="0"/>
                <a:cs typeface="Segoe UI" panose="020B0502040204020203" pitchFamily="34" charset="0"/>
                <a:sym typeface="Wingdings" panose="05000000000000000000" pitchFamily="2" charset="2"/>
              </a:rPr>
              <a:t> see recommendations</a:t>
            </a:r>
            <a:endParaRPr lang="en-US" dirty="0" smtClean="0">
              <a:solidFill>
                <a:schemeClr val="tx2"/>
              </a:solidFill>
              <a:latin typeface="Segoe UI" panose="020B0502040204020203" pitchFamily="34" charset="0"/>
              <a:cs typeface="Segoe UI" panose="020B0502040204020203" pitchFamily="34" charset="0"/>
            </a:endParaRPr>
          </a:p>
          <a:p>
            <a:pPr marL="285750" indent="-285750">
              <a:lnSpc>
                <a:spcPct val="120000"/>
              </a:lnSpc>
              <a:buFontTx/>
              <a:buChar char="-"/>
            </a:pPr>
            <a:r>
              <a:rPr lang="en-US" dirty="0" smtClean="0">
                <a:solidFill>
                  <a:schemeClr val="tx2"/>
                </a:solidFill>
                <a:latin typeface="Segoe UI" panose="020B0502040204020203" pitchFamily="34" charset="0"/>
                <a:cs typeface="Segoe UI" panose="020B0502040204020203" pitchFamily="34" charset="0"/>
              </a:rPr>
              <a:t>Alloy K014/15/16 that present controlled spread did not pass the thermal stability test</a:t>
            </a:r>
          </a:p>
        </p:txBody>
      </p:sp>
      <p:sp>
        <p:nvSpPr>
          <p:cNvPr id="17" name="Isosceles Triangle 16"/>
          <p:cNvSpPr/>
          <p:nvPr/>
        </p:nvSpPr>
        <p:spPr>
          <a:xfrm>
            <a:off x="7540847" y="4201225"/>
            <a:ext cx="2121313" cy="1740565"/>
          </a:xfrm>
          <a:prstGeom prst="triangl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8" name="TextBox 17"/>
          <p:cNvSpPr txBox="1"/>
          <p:nvPr/>
        </p:nvSpPr>
        <p:spPr>
          <a:xfrm>
            <a:off x="8233026" y="3784625"/>
            <a:ext cx="922758"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As</a:t>
            </a:r>
            <a:r>
              <a:rPr lang="en-US" baseline="-25000" dirty="0" smtClean="0">
                <a:latin typeface="Segoe UI" panose="020B0502040204020203" pitchFamily="34" charset="0"/>
                <a:cs typeface="Segoe UI" panose="020B0502040204020203" pitchFamily="34" charset="0"/>
              </a:rPr>
              <a:t>2</a:t>
            </a:r>
            <a:r>
              <a:rPr lang="en-US" dirty="0" smtClean="0">
                <a:latin typeface="Segoe UI" panose="020B0502040204020203" pitchFamily="34" charset="0"/>
                <a:cs typeface="Segoe UI" panose="020B0502040204020203" pitchFamily="34" charset="0"/>
              </a:rPr>
              <a:t>Se</a:t>
            </a:r>
            <a:r>
              <a:rPr lang="en-US" baseline="-25000" dirty="0" smtClean="0">
                <a:latin typeface="Segoe UI" panose="020B0502040204020203" pitchFamily="34" charset="0"/>
                <a:cs typeface="Segoe UI" panose="020B0502040204020203" pitchFamily="34" charset="0"/>
              </a:rPr>
              <a:t>3</a:t>
            </a:r>
          </a:p>
        </p:txBody>
      </p:sp>
      <p:sp>
        <p:nvSpPr>
          <p:cNvPr id="19" name="TextBox 18"/>
          <p:cNvSpPr txBox="1"/>
          <p:nvPr/>
        </p:nvSpPr>
        <p:spPr>
          <a:xfrm>
            <a:off x="9708825" y="5772869"/>
            <a:ext cx="829339" cy="369332"/>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In</a:t>
            </a:r>
            <a:r>
              <a:rPr lang="en-US" baseline="-25000" dirty="0" smtClean="0">
                <a:latin typeface="Segoe UI" panose="020B0502040204020203" pitchFamily="34" charset="0"/>
                <a:cs typeface="Segoe UI" panose="020B0502040204020203" pitchFamily="34" charset="0"/>
              </a:rPr>
              <a:t>2</a:t>
            </a:r>
            <a:r>
              <a:rPr lang="en-US" dirty="0" smtClean="0">
                <a:latin typeface="Segoe UI" panose="020B0502040204020203" pitchFamily="34" charset="0"/>
                <a:cs typeface="Segoe UI" panose="020B0502040204020203" pitchFamily="34" charset="0"/>
              </a:rPr>
              <a:t>Se</a:t>
            </a:r>
            <a:r>
              <a:rPr lang="en-US" baseline="-25000" dirty="0" smtClean="0">
                <a:latin typeface="Segoe UI" panose="020B0502040204020203" pitchFamily="34" charset="0"/>
                <a:cs typeface="Segoe UI" panose="020B0502040204020203" pitchFamily="34" charset="0"/>
              </a:rPr>
              <a:t>3</a:t>
            </a:r>
          </a:p>
        </p:txBody>
      </p:sp>
      <p:sp>
        <p:nvSpPr>
          <p:cNvPr id="21" name="TextBox 20"/>
          <p:cNvSpPr txBox="1"/>
          <p:nvPr/>
        </p:nvSpPr>
        <p:spPr>
          <a:xfrm>
            <a:off x="1295982" y="4575985"/>
            <a:ext cx="1478231" cy="646331"/>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Actual </a:t>
            </a:r>
            <a:r>
              <a:rPr lang="en-US" dirty="0" err="1" smtClean="0">
                <a:latin typeface="Segoe UI" panose="020B0502040204020203" pitchFamily="34" charset="0"/>
                <a:cs typeface="Segoe UI" panose="020B0502040204020203" pitchFamily="34" charset="0"/>
              </a:rPr>
              <a:t>config</a:t>
            </a:r>
            <a:endParaRPr lang="en-US" dirty="0" smtClean="0">
              <a:latin typeface="Segoe UI" panose="020B0502040204020203" pitchFamily="34" charset="0"/>
              <a:cs typeface="Segoe UI" panose="020B0502040204020203" pitchFamily="34" charset="0"/>
            </a:endParaRPr>
          </a:p>
        </p:txBody>
      </p:sp>
      <p:sp>
        <p:nvSpPr>
          <p:cNvPr id="22" name="TextBox 21"/>
          <p:cNvSpPr txBox="1"/>
          <p:nvPr/>
        </p:nvSpPr>
        <p:spPr>
          <a:xfrm>
            <a:off x="6854772" y="4465495"/>
            <a:ext cx="1478231" cy="646331"/>
          </a:xfrm>
          <a:prstGeom prst="rect">
            <a:avLst/>
          </a:prstGeom>
          <a:noFill/>
        </p:spPr>
        <p:txBody>
          <a:bodyPr wrap="square" rtlCol="0">
            <a:spAutoFit/>
          </a:bodyPr>
          <a:lstStyle/>
          <a:p>
            <a:r>
              <a:rPr lang="en-US" dirty="0" smtClean="0">
                <a:latin typeface="Segoe UI" panose="020B0502040204020203" pitchFamily="34" charset="0"/>
                <a:cs typeface="Segoe UI" panose="020B0502040204020203" pitchFamily="34" charset="0"/>
              </a:rPr>
              <a:t>Proposed </a:t>
            </a:r>
            <a:r>
              <a:rPr lang="en-US" dirty="0" err="1" smtClean="0">
                <a:latin typeface="Segoe UI" panose="020B0502040204020203" pitchFamily="34" charset="0"/>
                <a:cs typeface="Segoe UI" panose="020B0502040204020203" pitchFamily="34" charset="0"/>
              </a:rPr>
              <a:t>config</a:t>
            </a:r>
            <a:endParaRPr lang="en-US" dirty="0" smtClean="0">
              <a:latin typeface="Segoe UI" panose="020B0502040204020203" pitchFamily="34" charset="0"/>
              <a:cs typeface="Segoe UI" panose="020B0502040204020203" pitchFamily="34" charset="0"/>
            </a:endParaRPr>
          </a:p>
        </p:txBody>
      </p:sp>
      <p:sp>
        <p:nvSpPr>
          <p:cNvPr id="23" name="Right Arrow 22"/>
          <p:cNvSpPr/>
          <p:nvPr/>
        </p:nvSpPr>
        <p:spPr>
          <a:xfrm>
            <a:off x="5367994" y="4575985"/>
            <a:ext cx="1055666" cy="646331"/>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4" name="Oval 23"/>
          <p:cNvSpPr/>
          <p:nvPr/>
        </p:nvSpPr>
        <p:spPr>
          <a:xfrm>
            <a:off x="1676657" y="5775183"/>
            <a:ext cx="648300" cy="40713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5" name="TextBox 24"/>
          <p:cNvSpPr txBox="1"/>
          <p:nvPr/>
        </p:nvSpPr>
        <p:spPr>
          <a:xfrm>
            <a:off x="1136100" y="5265685"/>
            <a:ext cx="1351968" cy="461665"/>
          </a:xfrm>
          <a:prstGeom prst="rect">
            <a:avLst/>
          </a:prstGeom>
          <a:noFill/>
        </p:spPr>
        <p:txBody>
          <a:bodyPr wrap="square" rtlCol="0">
            <a:spAutoFit/>
          </a:bodyPr>
          <a:lstStyle/>
          <a:p>
            <a:r>
              <a:rPr lang="en-US" sz="1200" dirty="0" smtClean="0">
                <a:solidFill>
                  <a:srgbClr val="FF0000"/>
                </a:solidFill>
                <a:latin typeface="Segoe UI" panose="020B0502040204020203" pitchFamily="34" charset="0"/>
                <a:cs typeface="Segoe UI" panose="020B0502040204020203" pitchFamily="34" charset="0"/>
              </a:rPr>
              <a:t>Indeed ~Si60Ge40 on </a:t>
            </a:r>
            <a:r>
              <a:rPr lang="en-US" sz="1200" dirty="0" err="1" smtClean="0">
                <a:solidFill>
                  <a:srgbClr val="FF0000"/>
                </a:solidFill>
                <a:latin typeface="Segoe UI" panose="020B0502040204020203" pitchFamily="34" charset="0"/>
                <a:cs typeface="Segoe UI" panose="020B0502040204020203" pitchFamily="34" charset="0"/>
              </a:rPr>
              <a:t>wf</a:t>
            </a:r>
            <a:endParaRPr lang="en-US" sz="1200" dirty="0" smtClean="0">
              <a:solidFill>
                <a:srgbClr val="FF0000"/>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64045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scheduling</a:t>
            </a:r>
            <a:endParaRPr lang="en-US"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9</a:t>
            </a:fld>
            <a:endParaRPr lang="en-US" dirty="0"/>
          </a:p>
        </p:txBody>
      </p:sp>
      <p:sp>
        <p:nvSpPr>
          <p:cNvPr id="5" name="Text Placeholder 4"/>
          <p:cNvSpPr>
            <a:spLocks noGrp="1"/>
          </p:cNvSpPr>
          <p:nvPr>
            <p:ph type="body" sz="quarter" idx="14"/>
          </p:nvPr>
        </p:nvSpPr>
        <p:spPr/>
        <p:txBody>
          <a:bodyPr/>
          <a:lstStyle/>
          <a:p>
            <a:endParaRPr lang="en-US"/>
          </a:p>
        </p:txBody>
      </p:sp>
      <p:sp>
        <p:nvSpPr>
          <p:cNvPr id="6" name="Date Placeholder 5"/>
          <p:cNvSpPr>
            <a:spLocks noGrp="1"/>
          </p:cNvSpPr>
          <p:nvPr>
            <p:ph type="dt" sz="half" idx="2"/>
          </p:nvPr>
        </p:nvSpPr>
        <p:spPr/>
        <p:txBody>
          <a:bodyPr/>
          <a:lstStyle/>
          <a:p>
            <a:fld id="{DD0B5AFB-117C-46EA-B643-5FA810A8A3CB}" type="datetime4">
              <a:rPr lang="en-US" smtClean="0"/>
              <a:pPr/>
              <a:t>November 30, 2016</a:t>
            </a:fld>
            <a:endParaRPr lang="en-US" dirty="0"/>
          </a:p>
        </p:txBody>
      </p:sp>
      <p:sp>
        <p:nvSpPr>
          <p:cNvPr id="7" name="Footer Placeholder 6"/>
          <p:cNvSpPr>
            <a:spLocks noGrp="1"/>
          </p:cNvSpPr>
          <p:nvPr>
            <p:ph type="ftr" sz="quarter" idx="12"/>
          </p:nvPr>
        </p:nvSpPr>
        <p:spPr/>
        <p:txBody>
          <a:bodyPr/>
          <a:lstStyle/>
          <a:p>
            <a:r>
              <a:rPr lang="en-US" smtClean="0"/>
              <a:t>|  Micron Confidential</a:t>
            </a:r>
            <a:endParaRPr lang="en-US" dirty="0"/>
          </a:p>
        </p:txBody>
      </p:sp>
      <p:pic>
        <p:nvPicPr>
          <p:cNvPr id="8" name="Picture 7"/>
          <p:cNvPicPr>
            <a:picLocks noChangeAspect="1"/>
          </p:cNvPicPr>
          <p:nvPr/>
        </p:nvPicPr>
        <p:blipFill rotWithShape="1">
          <a:blip r:embed="rId2"/>
          <a:srcRect r="36730" b="51753"/>
          <a:stretch/>
        </p:blipFill>
        <p:spPr>
          <a:xfrm>
            <a:off x="2631713" y="1573828"/>
            <a:ext cx="6943087" cy="2408191"/>
          </a:xfrm>
          <a:prstGeom prst="rect">
            <a:avLst/>
          </a:prstGeom>
          <a:ln w="38100">
            <a:solidFill>
              <a:schemeClr val="tx1"/>
            </a:solidFill>
          </a:ln>
        </p:spPr>
      </p:pic>
      <p:cxnSp>
        <p:nvCxnSpPr>
          <p:cNvPr id="9" name="Straight Arrow Connector 8"/>
          <p:cNvCxnSpPr/>
          <p:nvPr/>
        </p:nvCxnSpPr>
        <p:spPr>
          <a:xfrm>
            <a:off x="6492240" y="3017520"/>
            <a:ext cx="0" cy="1577340"/>
          </a:xfrm>
          <a:prstGeom prst="straightConnector1">
            <a:avLst/>
          </a:prstGeom>
          <a:ln w="28575">
            <a:tailEnd type="ova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6594952" y="4438868"/>
            <a:ext cx="4320698" cy="646331"/>
          </a:xfrm>
          <a:prstGeom prst="rect">
            <a:avLst/>
          </a:prstGeom>
        </p:spPr>
        <p:txBody>
          <a:bodyPr wrap="square">
            <a:spAutoFit/>
          </a:bodyPr>
          <a:lstStyle/>
          <a:p>
            <a:r>
              <a:rPr lang="en-US" dirty="0" smtClean="0">
                <a:solidFill>
                  <a:schemeClr val="tx2"/>
                </a:solidFill>
                <a:latin typeface="Segoe UI" panose="020B0502040204020203" pitchFamily="34" charset="0"/>
                <a:cs typeface="Segoe UI" panose="020B0502040204020203" pitchFamily="34" charset="0"/>
              </a:rPr>
              <a:t>L0/L1 check point to assess the possible L3 promotion of some compositions</a:t>
            </a:r>
            <a:endParaRPr lang="en-US" dirty="0"/>
          </a:p>
        </p:txBody>
      </p:sp>
    </p:spTree>
    <p:extLst>
      <p:ext uri="{BB962C8B-B14F-4D97-AF65-F5344CB8AC3E}">
        <p14:creationId xmlns:p14="http://schemas.microsoft.com/office/powerpoint/2010/main" val="722885633"/>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77617EC2-E758-49AA-9152-9B466E8D60E3}"/>
</file>

<file path=customXml/itemProps2.xml><?xml version="1.0" encoding="utf-8"?>
<ds:datastoreItem xmlns:ds="http://schemas.openxmlformats.org/officeDocument/2006/customXml" ds:itemID="{129C795E-4BBA-48BF-87B3-AF8BBB1C89D2}"/>
</file>

<file path=customXml/itemProps3.xml><?xml version="1.0" encoding="utf-8"?>
<ds:datastoreItem xmlns:ds="http://schemas.openxmlformats.org/officeDocument/2006/customXml" ds:itemID="{87C3A62F-B3E0-48A9-97F6-91824B0E7659}"/>
</file>

<file path=docProps/app.xml><?xml version="1.0" encoding="utf-8"?>
<Properties xmlns="http://schemas.openxmlformats.org/officeDocument/2006/extended-properties" xmlns:vt="http://schemas.openxmlformats.org/officeDocument/2006/docPropsVTypes">
  <Template>blank</Template>
  <TotalTime>0</TotalTime>
  <Words>651</Words>
  <Application>Microsoft Office PowerPoint</Application>
  <PresentationFormat>Widescreen</PresentationFormat>
  <Paragraphs>144</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Segoe UI</vt:lpstr>
      <vt:lpstr>Segoe UI Semibold</vt:lpstr>
      <vt:lpstr>Symbol</vt:lpstr>
      <vt:lpstr>Times New Roman</vt:lpstr>
      <vt:lpstr>Wingdings</vt:lpstr>
      <vt:lpstr>Micron Nov-2015</vt:lpstr>
      <vt:lpstr>Campaign K preliminary results </vt:lpstr>
      <vt:lpstr>Split table/thermal stability/scorecard</vt:lpstr>
      <vt:lpstr>FF/SF/Vth cycled</vt:lpstr>
      <vt:lpstr>Leakage</vt:lpstr>
      <vt:lpstr> Short time drift</vt:lpstr>
      <vt:lpstr>Subthtreshold IV</vt:lpstr>
      <vt:lpstr>Retest data</vt:lpstr>
      <vt:lpstr>Conclusions</vt:lpstr>
      <vt:lpstr>Possible scheduling</vt:lpstr>
      <vt:lpstr>Comments on thermal stability limit</vt:lpstr>
      <vt:lpstr>Long time drift @85C</vt:lpstr>
      <vt:lpstr>Long time drift (up to 100 sec) evaluation @85C</vt:lpstr>
      <vt:lpstr>Long time drift (up to 100 sec) evaluation @85C</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2016-11-08T16:28:08Z</dcterms:created>
  <dcterms:modified xsi:type="dcterms:W3CDTF">2016-11-30T17:14:46Z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