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12"/>
  </p:notesMasterIdLst>
  <p:sldIdLst>
    <p:sldId id="257" r:id="rId2"/>
    <p:sldId id="262" r:id="rId3"/>
    <p:sldId id="258" r:id="rId4"/>
    <p:sldId id="259" r:id="rId5"/>
    <p:sldId id="261" r:id="rId6"/>
    <p:sldId id="260" r:id="rId7"/>
    <p:sldId id="263" r:id="rId8"/>
    <p:sldId id="264" r:id="rId9"/>
    <p:sldId id="266"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81" autoAdjust="0"/>
  </p:normalViewPr>
  <p:slideViewPr>
    <p:cSldViewPr snapToGrid="0">
      <p:cViewPr varScale="1">
        <p:scale>
          <a:sx n="84" d="100"/>
          <a:sy n="84" d="100"/>
        </p:scale>
        <p:origin x="114" y="216"/>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11/16/2016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16, 2016</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16,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16, 2016</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16, 2016</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16,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16, 2016</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16,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16, 2016</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16, 2016</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16, 2016</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16, 2016</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16, 2016</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16, 2016</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16, 2016</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16,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November 16, 2016</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5.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5.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Campaign K preliminary results </a:t>
            </a:r>
            <a:endParaRPr lang="en-US" dirty="0"/>
          </a:p>
        </p:txBody>
      </p:sp>
      <p:sp>
        <p:nvSpPr>
          <p:cNvPr id="3" name="Text Placeholder 2"/>
          <p:cNvSpPr>
            <a:spLocks noGrp="1"/>
          </p:cNvSpPr>
          <p:nvPr>
            <p:ph type="body" sz="quarter" idx="10"/>
          </p:nvPr>
        </p:nvSpPr>
        <p:spPr>
          <a:xfrm>
            <a:off x="962902" y="2929138"/>
            <a:ext cx="6694311" cy="762000"/>
          </a:xfrm>
        </p:spPr>
        <p:txBody>
          <a:bodyPr/>
          <a:lstStyle/>
          <a:p>
            <a:r>
              <a:rPr lang="en-US" dirty="0" smtClean="0"/>
              <a:t>3297243 lot</a:t>
            </a:r>
            <a:endParaRPr lang="en-US" dirty="0"/>
          </a:p>
        </p:txBody>
      </p:sp>
      <p:sp>
        <p:nvSpPr>
          <p:cNvPr id="8" name="Text Placeholder 7"/>
          <p:cNvSpPr>
            <a:spLocks noGrp="1"/>
          </p:cNvSpPr>
          <p:nvPr>
            <p:ph type="body" sz="quarter" idx="14"/>
          </p:nvPr>
        </p:nvSpPr>
        <p:spPr/>
        <p:txBody>
          <a:bodyPr/>
          <a:lstStyle/>
          <a:p>
            <a:endParaRPr lang="en-US"/>
          </a:p>
        </p:txBody>
      </p:sp>
      <p:sp>
        <p:nvSpPr>
          <p:cNvPr id="7" name="TextBox 6"/>
          <p:cNvSpPr txBox="1"/>
          <p:nvPr/>
        </p:nvSpPr>
        <p:spPr>
          <a:xfrm>
            <a:off x="962902" y="275897"/>
            <a:ext cx="8738501" cy="369332"/>
          </a:xfrm>
          <a:prstGeom prst="rect">
            <a:avLst/>
          </a:prstGeom>
          <a:noFill/>
        </p:spPr>
        <p:txBody>
          <a:bodyPr wrap="square" lIns="0" rtlCol="0">
            <a:spAutoFit/>
          </a:bodyPr>
          <a:lstStyle/>
          <a:p>
            <a:r>
              <a:rPr lang="en-US" dirty="0">
                <a:solidFill>
                  <a:srgbClr val="FFFF00"/>
                </a:solidFill>
                <a:latin typeface="Segoe UI" panose="020B0502040204020203" pitchFamily="34" charset="0"/>
                <a:cs typeface="Segoe UI" panose="020B0502040204020203" pitchFamily="34" charset="0"/>
              </a:rPr>
              <a:t>See the notes on the left margin of many of these slides for instructions on their use.</a:t>
            </a:r>
          </a:p>
        </p:txBody>
      </p:sp>
      <p:sp>
        <p:nvSpPr>
          <p:cNvPr id="4" name="Text Placeholder 3"/>
          <p:cNvSpPr>
            <a:spLocks noGrp="1"/>
          </p:cNvSpPr>
          <p:nvPr>
            <p:ph type="body" sz="quarter" idx="12"/>
          </p:nvPr>
        </p:nvSpPr>
        <p:spPr/>
        <p:txBody>
          <a:bodyPr/>
          <a:lstStyle/>
          <a:p>
            <a:endParaRPr lang="en-US" dirty="0"/>
          </a:p>
        </p:txBody>
      </p:sp>
    </p:spTree>
    <p:extLst>
      <p:ext uri="{BB962C8B-B14F-4D97-AF65-F5344CB8AC3E}">
        <p14:creationId xmlns:p14="http://schemas.microsoft.com/office/powerpoint/2010/main" val="316546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 on thermal stability limit</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10</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16,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3587968798"/>
              </p:ext>
            </p:extLst>
          </p:nvPr>
        </p:nvGraphicFramePr>
        <p:xfrm>
          <a:off x="1321572" y="1693559"/>
          <a:ext cx="6889161" cy="2320379"/>
        </p:xfrm>
        <a:graphic>
          <a:graphicData uri="http://schemas.openxmlformats.org/drawingml/2006/table">
            <a:tbl>
              <a:tblPr firstRow="1" firstCol="1" bandRow="1">
                <a:tableStyleId>{5C22544A-7EE6-4342-B048-85BDC9FD1C3A}</a:tableStyleId>
              </a:tblPr>
              <a:tblGrid>
                <a:gridCol w="1388842"/>
                <a:gridCol w="999037"/>
                <a:gridCol w="809390"/>
                <a:gridCol w="742950"/>
                <a:gridCol w="754380"/>
                <a:gridCol w="708660"/>
                <a:gridCol w="720090"/>
                <a:gridCol w="765812"/>
              </a:tblGrid>
              <a:tr h="371969">
                <a:tc>
                  <a:txBody>
                    <a:bodyPr/>
                    <a:lstStyle/>
                    <a:p>
                      <a:pPr marL="0" marR="0">
                        <a:spcBef>
                          <a:spcPts val="0"/>
                        </a:spcBef>
                        <a:spcAft>
                          <a:spcPts val="0"/>
                        </a:spcAft>
                      </a:pPr>
                      <a:r>
                        <a:rPr lang="en-US" sz="1700" dirty="0">
                          <a:effectLst/>
                        </a:rPr>
                        <a:t>Alloys</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As-dep</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270C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280C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290C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300C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310C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320C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r>
              <a:tr h="389682">
                <a:tc>
                  <a:txBody>
                    <a:bodyPr/>
                    <a:lstStyle/>
                    <a:p>
                      <a:pPr marL="0" marR="0">
                        <a:spcBef>
                          <a:spcPts val="0"/>
                        </a:spcBef>
                        <a:spcAft>
                          <a:spcPts val="0"/>
                        </a:spcAft>
                      </a:pPr>
                      <a:r>
                        <a:rPr lang="en-US" sz="1700">
                          <a:effectLst/>
                        </a:rPr>
                        <a:t>v12</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FF00"/>
                    </a:solidFill>
                  </a:tcP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r>
              <a:tr h="389682">
                <a:tc>
                  <a:txBody>
                    <a:bodyPr/>
                    <a:lstStyle/>
                    <a:p>
                      <a:pPr marL="0" marR="0">
                        <a:spcBef>
                          <a:spcPts val="0"/>
                        </a:spcBef>
                        <a:spcAft>
                          <a:spcPts val="0"/>
                        </a:spcAft>
                      </a:pPr>
                      <a:r>
                        <a:rPr lang="en-US" sz="1700">
                          <a:effectLst/>
                        </a:rPr>
                        <a:t>A36</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FF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r>
              <a:tr h="389682">
                <a:tc>
                  <a:txBody>
                    <a:bodyPr/>
                    <a:lstStyle/>
                    <a:p>
                      <a:pPr marL="0" marR="0">
                        <a:spcBef>
                          <a:spcPts val="0"/>
                        </a:spcBef>
                        <a:spcAft>
                          <a:spcPts val="0"/>
                        </a:spcAft>
                      </a:pPr>
                      <a:r>
                        <a:rPr lang="en-US" sz="1700">
                          <a:effectLst/>
                        </a:rPr>
                        <a:t>Ge10 Si6</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FF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r>
              <a:tr h="389682">
                <a:tc>
                  <a:txBody>
                    <a:bodyPr/>
                    <a:lstStyle/>
                    <a:p>
                      <a:pPr marL="0" marR="0">
                        <a:spcBef>
                          <a:spcPts val="0"/>
                        </a:spcBef>
                        <a:spcAft>
                          <a:spcPts val="0"/>
                        </a:spcAft>
                      </a:pPr>
                      <a:r>
                        <a:rPr lang="en-US" sz="1700">
                          <a:effectLst/>
                        </a:rPr>
                        <a:t>Ge9.5 Si6</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FF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r>
              <a:tr h="389682">
                <a:tc>
                  <a:txBody>
                    <a:bodyPr/>
                    <a:lstStyle/>
                    <a:p>
                      <a:pPr marL="0" marR="0">
                        <a:spcBef>
                          <a:spcPts val="0"/>
                        </a:spcBef>
                        <a:spcAft>
                          <a:spcPts val="0"/>
                        </a:spcAft>
                      </a:pPr>
                      <a:r>
                        <a:rPr lang="en-US" sz="1700">
                          <a:effectLst/>
                        </a:rPr>
                        <a:t>Ge9.0 Si6</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FF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r>
            </a:tbl>
          </a:graphicData>
        </a:graphic>
      </p:graphicFrame>
      <p:sp>
        <p:nvSpPr>
          <p:cNvPr id="10" name="TextBox 9"/>
          <p:cNvSpPr txBox="1"/>
          <p:nvPr/>
        </p:nvSpPr>
        <p:spPr>
          <a:xfrm>
            <a:off x="1003976" y="1128270"/>
            <a:ext cx="10061815" cy="369332"/>
          </a:xfrm>
          <a:prstGeom prst="rect">
            <a:avLst/>
          </a:prstGeom>
          <a:noFill/>
          <a:ln>
            <a:noFill/>
          </a:ln>
        </p:spPr>
        <p:txBody>
          <a:bodyPr wrap="square" rtlCol="0">
            <a:spAutoFit/>
          </a:bodyPr>
          <a:lstStyle/>
          <a:p>
            <a:r>
              <a:rPr lang="en-US" dirty="0" smtClean="0">
                <a:solidFill>
                  <a:schemeClr val="tx2"/>
                </a:solidFill>
                <a:latin typeface="Segoe UI" panose="020B0502040204020203" pitchFamily="34" charset="0"/>
                <a:cs typeface="Segoe UI" panose="020B0502040204020203" pitchFamily="34" charset="0"/>
              </a:rPr>
              <a:t>This is the thermal stability picture of the lot </a:t>
            </a:r>
            <a:r>
              <a:rPr lang="en-US" dirty="0" smtClean="0"/>
              <a:t>9742432.003 with low Ge skew that is going to probe:</a:t>
            </a:r>
            <a:endParaRPr lang="en-US" dirty="0" smtClean="0">
              <a:solidFill>
                <a:schemeClr val="tx2"/>
              </a:solidFill>
              <a:latin typeface="Segoe UI" panose="020B0502040204020203" pitchFamily="34" charset="0"/>
              <a:cs typeface="Segoe UI" panose="020B0502040204020203" pitchFamily="34" charset="0"/>
            </a:endParaRPr>
          </a:p>
        </p:txBody>
      </p:sp>
      <p:sp>
        <p:nvSpPr>
          <p:cNvPr id="11" name="TextBox 10"/>
          <p:cNvSpPr txBox="1"/>
          <p:nvPr/>
        </p:nvSpPr>
        <p:spPr>
          <a:xfrm>
            <a:off x="856058" y="4545157"/>
            <a:ext cx="10357652" cy="1421928"/>
          </a:xfrm>
          <a:prstGeom prst="rect">
            <a:avLst/>
          </a:prstGeom>
          <a:noFill/>
          <a:ln>
            <a:noFill/>
          </a:ln>
        </p:spPr>
        <p:txBody>
          <a:bodyPr wrap="square" rtlCol="0">
            <a:spAutoFit/>
          </a:bodyPr>
          <a:lstStyle/>
          <a:p>
            <a:pPr>
              <a:lnSpc>
                <a:spcPct val="120000"/>
              </a:lnSpc>
            </a:pPr>
            <a:r>
              <a:rPr lang="en-US" dirty="0" smtClean="0">
                <a:solidFill>
                  <a:schemeClr val="tx2"/>
                </a:solidFill>
                <a:latin typeface="Segoe UI" panose="020B0502040204020203" pitchFamily="34" charset="0"/>
                <a:cs typeface="Segoe UI" panose="020B0502040204020203" pitchFamily="34" charset="0"/>
              </a:rPr>
              <a:t>We are now considering as </a:t>
            </a:r>
            <a:r>
              <a:rPr lang="en-US" b="1" i="1" dirty="0" smtClean="0">
                <a:solidFill>
                  <a:schemeClr val="tx2"/>
                </a:solidFill>
                <a:latin typeface="Segoe UI" panose="020B0502040204020203" pitchFamily="34" charset="0"/>
                <a:cs typeface="Segoe UI" panose="020B0502040204020203" pitchFamily="34" charset="0"/>
              </a:rPr>
              <a:t>thermal stability limit</a:t>
            </a:r>
            <a:r>
              <a:rPr lang="en-US" dirty="0" smtClean="0">
                <a:solidFill>
                  <a:schemeClr val="tx2"/>
                </a:solidFill>
                <a:latin typeface="Segoe UI" panose="020B0502040204020203" pitchFamily="34" charset="0"/>
                <a:cs typeface="Segoe UI" panose="020B0502040204020203" pitchFamily="34" charset="0"/>
              </a:rPr>
              <a:t> for new alloys that we are exploring: </a:t>
            </a:r>
            <a:r>
              <a:rPr lang="en-US" b="1" dirty="0" smtClean="0">
                <a:solidFill>
                  <a:schemeClr val="tx2"/>
                </a:solidFill>
                <a:latin typeface="Segoe UI" panose="020B0502040204020203" pitchFamily="34" charset="0"/>
                <a:cs typeface="Segoe UI" panose="020B0502040204020203" pitchFamily="34" charset="0"/>
              </a:rPr>
              <a:t>290C</a:t>
            </a:r>
            <a:r>
              <a:rPr lang="en-US" dirty="0" smtClean="0">
                <a:solidFill>
                  <a:schemeClr val="tx2"/>
                </a:solidFill>
                <a:latin typeface="Segoe UI" panose="020B0502040204020203" pitchFamily="34" charset="0"/>
                <a:cs typeface="Segoe UI" panose="020B0502040204020203" pitchFamily="34" charset="0"/>
              </a:rPr>
              <a:t> yellow </a:t>
            </a:r>
            <a:r>
              <a:rPr lang="en-US" dirty="0" smtClean="0">
                <a:solidFill>
                  <a:schemeClr val="tx2"/>
                </a:solidFill>
                <a:latin typeface="Segoe UI" panose="020B0502040204020203" pitchFamily="34" charset="0"/>
                <a:cs typeface="Segoe UI" panose="020B0502040204020203" pitchFamily="34" charset="0"/>
                <a:sym typeface="Wingdings" panose="05000000000000000000" pitchFamily="2" charset="2"/>
              </a:rPr>
              <a:t> these alloys, in fact, demonstrated good probe</a:t>
            </a:r>
            <a:r>
              <a:rPr lang="en-US" dirty="0" smtClean="0">
                <a:solidFill>
                  <a:schemeClr val="tx2"/>
                </a:solidFill>
                <a:latin typeface="Segoe UI" panose="020B0502040204020203" pitchFamily="34" charset="0"/>
                <a:cs typeface="Segoe UI" panose="020B0502040204020203" pitchFamily="34" charset="0"/>
              </a:rPr>
              <a:t> yield w/o issues </a:t>
            </a:r>
          </a:p>
          <a:p>
            <a:pPr>
              <a:lnSpc>
                <a:spcPct val="120000"/>
              </a:lnSpc>
            </a:pPr>
            <a:r>
              <a:rPr lang="en-US" dirty="0" smtClean="0">
                <a:solidFill>
                  <a:schemeClr val="tx2"/>
                </a:solidFill>
                <a:latin typeface="Segoe UI" panose="020B0502040204020203" pitchFamily="34" charset="0"/>
                <a:cs typeface="Segoe UI" panose="020B0502040204020203" pitchFamily="34" charset="0"/>
              </a:rPr>
              <a:t>If the new lot </a:t>
            </a:r>
            <a:r>
              <a:rPr lang="en-US" dirty="0"/>
              <a:t>9742432.003 with low Ge skew </a:t>
            </a:r>
            <a:r>
              <a:rPr lang="en-US" dirty="0" smtClean="0"/>
              <a:t>would demonstrate </a:t>
            </a:r>
            <a:r>
              <a:rPr lang="en-US" dirty="0">
                <a:solidFill>
                  <a:schemeClr val="tx2"/>
                </a:solidFill>
                <a:latin typeface="Segoe UI" panose="020B0502040204020203" pitchFamily="34" charset="0"/>
                <a:cs typeface="Segoe UI" panose="020B0502040204020203" pitchFamily="34" charset="0"/>
                <a:sym typeface="Wingdings" panose="05000000000000000000" pitchFamily="2" charset="2"/>
              </a:rPr>
              <a:t>good probe</a:t>
            </a:r>
            <a:r>
              <a:rPr lang="en-US" dirty="0">
                <a:solidFill>
                  <a:schemeClr val="tx2"/>
                </a:solidFill>
                <a:latin typeface="Segoe UI" panose="020B0502040204020203" pitchFamily="34" charset="0"/>
                <a:cs typeface="Segoe UI" panose="020B0502040204020203" pitchFamily="34" charset="0"/>
              </a:rPr>
              <a:t> </a:t>
            </a:r>
            <a:r>
              <a:rPr lang="en-US" dirty="0" smtClean="0">
                <a:solidFill>
                  <a:schemeClr val="tx2"/>
                </a:solidFill>
                <a:latin typeface="Segoe UI" panose="020B0502040204020203" pitchFamily="34" charset="0"/>
                <a:cs typeface="Segoe UI" panose="020B0502040204020203" pitchFamily="34" charset="0"/>
              </a:rPr>
              <a:t>yield also for the alloys with the limit at </a:t>
            </a:r>
            <a:r>
              <a:rPr lang="en-US" b="1" dirty="0" smtClean="0">
                <a:solidFill>
                  <a:schemeClr val="tx2"/>
                </a:solidFill>
                <a:latin typeface="Segoe UI" panose="020B0502040204020203" pitchFamily="34" charset="0"/>
                <a:cs typeface="Segoe UI" panose="020B0502040204020203" pitchFamily="34" charset="0"/>
              </a:rPr>
              <a:t>280C</a:t>
            </a:r>
            <a:r>
              <a:rPr lang="en-US" dirty="0" smtClean="0">
                <a:solidFill>
                  <a:schemeClr val="tx2"/>
                </a:solidFill>
                <a:latin typeface="Segoe UI" panose="020B0502040204020203" pitchFamily="34" charset="0"/>
                <a:cs typeface="Segoe UI" panose="020B0502040204020203" pitchFamily="34" charset="0"/>
              </a:rPr>
              <a:t> we propose to shift down at that level the </a:t>
            </a:r>
            <a:r>
              <a:rPr lang="en-US" dirty="0">
                <a:solidFill>
                  <a:schemeClr val="tx2"/>
                </a:solidFill>
                <a:latin typeface="Segoe UI" panose="020B0502040204020203" pitchFamily="34" charset="0"/>
                <a:cs typeface="Segoe UI" panose="020B0502040204020203" pitchFamily="34" charset="0"/>
              </a:rPr>
              <a:t>thermal stability limit </a:t>
            </a:r>
            <a:endParaRPr lang="en-US" dirty="0" smtClean="0">
              <a:solidFill>
                <a:schemeClr val="tx2"/>
              </a:solidFill>
              <a:latin typeface="Segoe UI" panose="020B0502040204020203" pitchFamily="34" charset="0"/>
              <a:cs typeface="Segoe UI" panose="020B0502040204020203" pitchFamily="34" charset="0"/>
            </a:endParaRPr>
          </a:p>
        </p:txBody>
      </p:sp>
      <p:cxnSp>
        <p:nvCxnSpPr>
          <p:cNvPr id="13" name="Straight Arrow Connector 12"/>
          <p:cNvCxnSpPr/>
          <p:nvPr/>
        </p:nvCxnSpPr>
        <p:spPr>
          <a:xfrm>
            <a:off x="5623560" y="2674620"/>
            <a:ext cx="0" cy="1577340"/>
          </a:xfrm>
          <a:prstGeom prst="straightConnector1">
            <a:avLst/>
          </a:prstGeom>
          <a:ln w="28575">
            <a:tailEnd type="ova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5680552" y="4090154"/>
            <a:ext cx="1289392" cy="369332"/>
          </a:xfrm>
          <a:prstGeom prst="rect">
            <a:avLst/>
          </a:prstGeom>
        </p:spPr>
        <p:txBody>
          <a:bodyPr wrap="none">
            <a:spAutoFit/>
          </a:bodyPr>
          <a:lstStyle/>
          <a:p>
            <a:r>
              <a:rPr lang="en-US" dirty="0" smtClean="0">
                <a:solidFill>
                  <a:schemeClr val="tx2"/>
                </a:solidFill>
                <a:latin typeface="Segoe UI" panose="020B0502040204020203" pitchFamily="34" charset="0"/>
                <a:cs typeface="Segoe UI" panose="020B0502040204020203" pitchFamily="34" charset="0"/>
              </a:rPr>
              <a:t>Today limit</a:t>
            </a:r>
            <a:endParaRPr lang="en-US" dirty="0"/>
          </a:p>
        </p:txBody>
      </p:sp>
      <p:pic>
        <p:nvPicPr>
          <p:cNvPr id="15" name="Picture 14"/>
          <p:cNvPicPr>
            <a:picLocks noChangeAspect="1"/>
          </p:cNvPicPr>
          <p:nvPr/>
        </p:nvPicPr>
        <p:blipFill rotWithShape="1">
          <a:blip r:embed="rId2"/>
          <a:srcRect l="51595" t="3577" b="52049"/>
          <a:stretch/>
        </p:blipFill>
        <p:spPr>
          <a:xfrm>
            <a:off x="8671887" y="1693559"/>
            <a:ext cx="3158163" cy="2461432"/>
          </a:xfrm>
          <a:prstGeom prst="rect">
            <a:avLst/>
          </a:prstGeom>
        </p:spPr>
      </p:pic>
      <p:cxnSp>
        <p:nvCxnSpPr>
          <p:cNvPr id="17" name="Straight Connector 16"/>
          <p:cNvCxnSpPr/>
          <p:nvPr/>
        </p:nvCxnSpPr>
        <p:spPr>
          <a:xfrm>
            <a:off x="9121140" y="3122123"/>
            <a:ext cx="1129828"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9113520" y="3365963"/>
            <a:ext cx="81915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9875703" y="3246120"/>
            <a:ext cx="0" cy="59441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10245273" y="3028950"/>
            <a:ext cx="5695" cy="803962"/>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9248775" y="1997238"/>
            <a:ext cx="1542696" cy="523220"/>
          </a:xfrm>
          <a:prstGeom prst="rect">
            <a:avLst/>
          </a:prstGeom>
          <a:noFill/>
        </p:spPr>
        <p:txBody>
          <a:bodyPr wrap="square" rtlCol="0">
            <a:spAutoFit/>
          </a:bodyPr>
          <a:lstStyle/>
          <a:p>
            <a:r>
              <a:rPr lang="en-US" sz="1400" dirty="0" smtClean="0">
                <a:latin typeface="Segoe UI" panose="020B0502040204020203" pitchFamily="34" charset="0"/>
                <a:cs typeface="Segoe UI" panose="020B0502040204020203" pitchFamily="34" charset="0"/>
              </a:rPr>
              <a:t>For In-</a:t>
            </a:r>
            <a:r>
              <a:rPr lang="en-US" sz="1400" dirty="0" err="1" smtClean="0">
                <a:latin typeface="Segoe UI" panose="020B0502040204020203" pitchFamily="34" charset="0"/>
                <a:cs typeface="Segoe UI" panose="020B0502040204020203" pitchFamily="34" charset="0"/>
              </a:rPr>
              <a:t>SiSAG</a:t>
            </a:r>
            <a:r>
              <a:rPr lang="en-US" sz="1400" dirty="0" smtClean="0">
                <a:latin typeface="Segoe UI" panose="020B0502040204020203" pitchFamily="34" charset="0"/>
                <a:cs typeface="Segoe UI" panose="020B0502040204020203" pitchFamily="34" charset="0"/>
              </a:rPr>
              <a:t> </a:t>
            </a:r>
            <a:r>
              <a:rPr lang="en-US" sz="1400" dirty="0" smtClean="0">
                <a:latin typeface="Segoe UI" panose="020B0502040204020203" pitchFamily="34" charset="0"/>
                <a:cs typeface="Segoe UI" panose="020B0502040204020203" pitchFamily="34" charset="0"/>
                <a:sym typeface="Wingdings" panose="05000000000000000000" pitchFamily="2" charset="2"/>
              </a:rPr>
              <a:t> CN ~2.66-2.68</a:t>
            </a:r>
            <a:endParaRPr lang="en-US" sz="1400" dirty="0" smtClean="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4204175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smtClean="0"/>
              <a:t>Split table/thermal stability/scorecard</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16,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11" name="Picture 10"/>
          <p:cNvPicPr>
            <a:picLocks noChangeAspect="1"/>
          </p:cNvPicPr>
          <p:nvPr/>
        </p:nvPicPr>
        <p:blipFill>
          <a:blip r:embed="rId2"/>
          <a:stretch>
            <a:fillRect/>
          </a:stretch>
        </p:blipFill>
        <p:spPr>
          <a:xfrm>
            <a:off x="138406" y="530455"/>
            <a:ext cx="9962525" cy="1904466"/>
          </a:xfrm>
          <a:prstGeom prst="rect">
            <a:avLst/>
          </a:prstGeom>
        </p:spPr>
      </p:pic>
      <p:sp>
        <p:nvSpPr>
          <p:cNvPr id="13" name="TextBox 12"/>
          <p:cNvSpPr txBox="1"/>
          <p:nvPr/>
        </p:nvSpPr>
        <p:spPr>
          <a:xfrm>
            <a:off x="7080221" y="3076104"/>
            <a:ext cx="4944139" cy="2554545"/>
          </a:xfrm>
          <a:prstGeom prst="rect">
            <a:avLst/>
          </a:prstGeom>
          <a:noFill/>
          <a:ln>
            <a:solidFill>
              <a:schemeClr val="accent1">
                <a:lumMod val="50000"/>
              </a:schemeClr>
            </a:solidFill>
          </a:ln>
        </p:spPr>
        <p:txBody>
          <a:bodyPr wrap="square" rtlCol="0">
            <a:spAutoFit/>
          </a:bodyPr>
          <a:lstStyle/>
          <a:p>
            <a:r>
              <a:rPr lang="en-US" sz="1600" b="1" dirty="0" smtClean="0">
                <a:solidFill>
                  <a:schemeClr val="tx2"/>
                </a:solidFill>
                <a:latin typeface="Segoe UI" panose="020B0502040204020203" pitchFamily="34" charset="0"/>
                <a:cs typeface="Segoe UI" panose="020B0502040204020203" pitchFamily="34" charset="0"/>
              </a:rPr>
              <a:t>NOTES</a:t>
            </a:r>
            <a:r>
              <a:rPr lang="en-US" sz="1600" dirty="0" smtClean="0">
                <a:solidFill>
                  <a:schemeClr val="tx2"/>
                </a:solidFill>
                <a:latin typeface="Segoe UI" panose="020B0502040204020203" pitchFamily="34" charset="0"/>
                <a:cs typeface="Segoe UI" panose="020B0502040204020203" pitchFamily="34" charset="0"/>
              </a:rPr>
              <a:t>:</a:t>
            </a:r>
          </a:p>
          <a:p>
            <a:pPr marL="285750" indent="-285750">
              <a:buFontTx/>
              <a:buChar char="-"/>
            </a:pPr>
            <a:r>
              <a:rPr lang="en-US" sz="1600" dirty="0" smtClean="0">
                <a:solidFill>
                  <a:schemeClr val="tx2"/>
                </a:solidFill>
                <a:latin typeface="Segoe UI" panose="020B0502040204020203" pitchFamily="34" charset="0"/>
                <a:cs typeface="Segoe UI" panose="020B0502040204020203" pitchFamily="34" charset="0"/>
              </a:rPr>
              <a:t>Lot healthy is good very poor </a:t>
            </a:r>
            <a:r>
              <a:rPr lang="en-US" sz="1600" dirty="0" err="1" smtClean="0">
                <a:solidFill>
                  <a:schemeClr val="tx2"/>
                </a:solidFill>
                <a:latin typeface="Segoe UI" panose="020B0502040204020203" pitchFamily="34" charset="0"/>
                <a:cs typeface="Segoe UI" panose="020B0502040204020203" pitchFamily="34" charset="0"/>
              </a:rPr>
              <a:t>wf</a:t>
            </a:r>
            <a:r>
              <a:rPr lang="en-US" sz="1600" dirty="0" smtClean="0">
                <a:solidFill>
                  <a:schemeClr val="tx2"/>
                </a:solidFill>
                <a:latin typeface="Segoe UI" panose="020B0502040204020203" pitchFamily="34" charset="0"/>
                <a:cs typeface="Segoe UI" panose="020B0502040204020203" pitchFamily="34" charset="0"/>
              </a:rPr>
              <a:t> to </a:t>
            </a:r>
            <a:r>
              <a:rPr lang="en-US" sz="1600" dirty="0" err="1" smtClean="0">
                <a:solidFill>
                  <a:schemeClr val="tx2"/>
                </a:solidFill>
                <a:latin typeface="Segoe UI" panose="020B0502040204020203" pitchFamily="34" charset="0"/>
                <a:cs typeface="Segoe UI" panose="020B0502040204020203" pitchFamily="34" charset="0"/>
              </a:rPr>
              <a:t>wf</a:t>
            </a:r>
            <a:r>
              <a:rPr lang="en-US" sz="1600" dirty="0" smtClean="0">
                <a:solidFill>
                  <a:schemeClr val="tx2"/>
                </a:solidFill>
                <a:latin typeface="Segoe UI" panose="020B0502040204020203" pitchFamily="34" charset="0"/>
                <a:cs typeface="Segoe UI" panose="020B0502040204020203" pitchFamily="34" charset="0"/>
              </a:rPr>
              <a:t> variability and spread;</a:t>
            </a:r>
          </a:p>
          <a:p>
            <a:pPr marL="285750" indent="-285750">
              <a:buFontTx/>
              <a:buChar char="-"/>
            </a:pPr>
            <a:r>
              <a:rPr lang="en-US" sz="1600" dirty="0" smtClean="0">
                <a:solidFill>
                  <a:schemeClr val="tx2"/>
                </a:solidFill>
                <a:latin typeface="Segoe UI" panose="020B0502040204020203" pitchFamily="34" charset="0"/>
                <a:cs typeface="Segoe UI" panose="020B0502040204020203" pitchFamily="34" charset="0"/>
              </a:rPr>
              <a:t>Spread seems more alloy related;</a:t>
            </a:r>
          </a:p>
          <a:p>
            <a:pPr marL="285750" indent="-285750">
              <a:buFontTx/>
              <a:buChar char="-"/>
            </a:pPr>
            <a:r>
              <a:rPr lang="en-US" sz="1600" dirty="0" smtClean="0">
                <a:solidFill>
                  <a:schemeClr val="tx2"/>
                </a:solidFill>
                <a:latin typeface="Segoe UI" panose="020B0502040204020203" pitchFamily="34" charset="0"/>
                <a:cs typeface="Segoe UI" panose="020B0502040204020203" pitchFamily="34" charset="0"/>
              </a:rPr>
              <a:t>From TH stability only K004/6/8 satisfy the criteria, unfortunately these alloys are the one with very high spread;</a:t>
            </a:r>
          </a:p>
          <a:p>
            <a:pPr marL="285750" indent="-285750">
              <a:buFontTx/>
              <a:buChar char="-"/>
            </a:pPr>
            <a:r>
              <a:rPr lang="en-US" sz="1600" dirty="0" smtClean="0">
                <a:solidFill>
                  <a:schemeClr val="tx2"/>
                </a:solidFill>
                <a:latin typeface="Segoe UI" panose="020B0502040204020203" pitchFamily="34" charset="0"/>
                <a:cs typeface="Segoe UI" panose="020B0502040204020203" pitchFamily="34" charset="0"/>
              </a:rPr>
              <a:t>Leakage, that was the critical electrical parameter to be controlled is not diverging </a:t>
            </a:r>
            <a:r>
              <a:rPr lang="en-US" sz="1600" dirty="0" smtClean="0">
                <a:solidFill>
                  <a:schemeClr val="tx2"/>
                </a:solidFill>
                <a:latin typeface="Segoe UI" panose="020B0502040204020203" pitchFamily="34" charset="0"/>
                <a:cs typeface="Segoe UI" panose="020B0502040204020203" pitchFamily="34" charset="0"/>
              </a:rPr>
              <a:t>with </a:t>
            </a:r>
            <a:r>
              <a:rPr lang="en-US" sz="1600" dirty="0" smtClean="0">
                <a:solidFill>
                  <a:schemeClr val="tx2"/>
                </a:solidFill>
                <a:latin typeface="Segoe UI" panose="020B0502040204020203" pitchFamily="34" charset="0"/>
                <a:cs typeface="Segoe UI" panose="020B0502040204020203" pitchFamily="34" charset="0"/>
              </a:rPr>
              <a:t>In content.</a:t>
            </a:r>
            <a:endParaRPr lang="en-US" sz="1600" dirty="0" smtClean="0">
              <a:solidFill>
                <a:schemeClr val="tx2"/>
              </a:solidFill>
              <a:latin typeface="Segoe UI" panose="020B0502040204020203" pitchFamily="34" charset="0"/>
              <a:cs typeface="Segoe UI" panose="020B0502040204020203" pitchFamily="34" charset="0"/>
            </a:endParaRPr>
          </a:p>
          <a:p>
            <a:endParaRPr lang="en-US" sz="1600" dirty="0" smtClean="0">
              <a:solidFill>
                <a:schemeClr val="tx2"/>
              </a:solidFill>
              <a:latin typeface="Segoe UI" panose="020B0502040204020203" pitchFamily="34" charset="0"/>
              <a:cs typeface="Segoe UI" panose="020B0502040204020203" pitchFamily="34" charset="0"/>
            </a:endParaRPr>
          </a:p>
        </p:txBody>
      </p:sp>
      <p:pic>
        <p:nvPicPr>
          <p:cNvPr id="10" name="Picture 9"/>
          <p:cNvPicPr>
            <a:picLocks noChangeAspect="1"/>
          </p:cNvPicPr>
          <p:nvPr/>
        </p:nvPicPr>
        <p:blipFill>
          <a:blip r:embed="rId3"/>
          <a:stretch>
            <a:fillRect/>
          </a:stretch>
        </p:blipFill>
        <p:spPr>
          <a:xfrm>
            <a:off x="104115" y="2591704"/>
            <a:ext cx="6855291" cy="3523346"/>
          </a:xfrm>
          <a:prstGeom prst="rect">
            <a:avLst/>
          </a:prstGeom>
        </p:spPr>
      </p:pic>
    </p:spTree>
    <p:extLst>
      <p:ext uri="{BB962C8B-B14F-4D97-AF65-F5344CB8AC3E}">
        <p14:creationId xmlns:p14="http://schemas.microsoft.com/office/powerpoint/2010/main" val="18940372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smtClean="0"/>
              <a:t>FF/SF/Vth cycled</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13" name="Text Placeholder 12"/>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16,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a:blip r:embed="rId2"/>
          <a:stretch>
            <a:fillRect/>
          </a:stretch>
        </p:blipFill>
        <p:spPr>
          <a:xfrm>
            <a:off x="6294474" y="4744666"/>
            <a:ext cx="5897526" cy="2093165"/>
          </a:xfrm>
          <a:prstGeom prst="rect">
            <a:avLst/>
          </a:prstGeom>
          <a:solidFill>
            <a:schemeClr val="bg1"/>
          </a:solidFill>
        </p:spPr>
      </p:pic>
      <p:pic>
        <p:nvPicPr>
          <p:cNvPr id="9" name="Picture 8"/>
          <p:cNvPicPr>
            <a:picLocks noChangeAspect="1"/>
          </p:cNvPicPr>
          <p:nvPr/>
        </p:nvPicPr>
        <p:blipFill rotWithShape="1">
          <a:blip r:embed="rId3"/>
          <a:srcRect l="2002" r="19142" b="3090"/>
          <a:stretch/>
        </p:blipFill>
        <p:spPr>
          <a:xfrm>
            <a:off x="-1" y="458681"/>
            <a:ext cx="4636135" cy="3123038"/>
          </a:xfrm>
          <a:prstGeom prst="rect">
            <a:avLst/>
          </a:prstGeom>
        </p:spPr>
      </p:pic>
      <p:pic>
        <p:nvPicPr>
          <p:cNvPr id="10" name="Picture 9"/>
          <p:cNvPicPr>
            <a:picLocks noChangeAspect="1"/>
          </p:cNvPicPr>
          <p:nvPr/>
        </p:nvPicPr>
        <p:blipFill rotWithShape="1">
          <a:blip r:embed="rId4"/>
          <a:srcRect l="1795" r="18729" b="3174"/>
          <a:stretch/>
        </p:blipFill>
        <p:spPr>
          <a:xfrm>
            <a:off x="4713182" y="458681"/>
            <a:ext cx="4695874" cy="3126153"/>
          </a:xfrm>
          <a:prstGeom prst="rect">
            <a:avLst/>
          </a:prstGeom>
        </p:spPr>
      </p:pic>
      <p:pic>
        <p:nvPicPr>
          <p:cNvPr id="11" name="Picture 10"/>
          <p:cNvPicPr>
            <a:picLocks noChangeAspect="1"/>
          </p:cNvPicPr>
          <p:nvPr/>
        </p:nvPicPr>
        <p:blipFill rotWithShape="1">
          <a:blip r:embed="rId5"/>
          <a:srcRect l="1790" r="18980" b="3465"/>
          <a:stretch/>
        </p:blipFill>
        <p:spPr>
          <a:xfrm>
            <a:off x="-2" y="3581719"/>
            <a:ext cx="4636135" cy="3077125"/>
          </a:xfrm>
          <a:prstGeom prst="rect">
            <a:avLst/>
          </a:prstGeom>
        </p:spPr>
      </p:pic>
      <p:sp>
        <p:nvSpPr>
          <p:cNvPr id="12" name="TextBox 11"/>
          <p:cNvSpPr txBox="1"/>
          <p:nvPr/>
        </p:nvSpPr>
        <p:spPr>
          <a:xfrm>
            <a:off x="4895723" y="3614283"/>
            <a:ext cx="7166344" cy="1077218"/>
          </a:xfrm>
          <a:prstGeom prst="rect">
            <a:avLst/>
          </a:prstGeom>
          <a:noFill/>
          <a:ln>
            <a:solidFill>
              <a:schemeClr val="accent1">
                <a:lumMod val="50000"/>
              </a:schemeClr>
            </a:solidFill>
          </a:ln>
        </p:spPr>
        <p:txBody>
          <a:bodyPr wrap="square" rtlCol="0">
            <a:spAutoFit/>
          </a:bodyPr>
          <a:lstStyle/>
          <a:p>
            <a:pPr marL="285750" indent="-285750" algn="just">
              <a:buFontTx/>
              <a:buChar char="-"/>
            </a:pPr>
            <a:r>
              <a:rPr lang="en-US" sz="1600" dirty="0" smtClean="0">
                <a:latin typeface="Segoe UI" panose="020B0502040204020203" pitchFamily="34" charset="0"/>
                <a:cs typeface="Segoe UI" panose="020B0502040204020203" pitchFamily="34" charset="0"/>
              </a:rPr>
              <a:t>Good lot;</a:t>
            </a:r>
          </a:p>
          <a:p>
            <a:pPr marL="285750" indent="-285750" algn="just">
              <a:buFontTx/>
              <a:buChar char="-"/>
            </a:pPr>
            <a:r>
              <a:rPr lang="en-US" sz="1600" dirty="0" smtClean="0">
                <a:latin typeface="Segoe UI" panose="020B0502040204020203" pitchFamily="34" charset="0"/>
                <a:cs typeface="Segoe UI" panose="020B0502040204020203" pitchFamily="34" charset="0"/>
              </a:rPr>
              <a:t>variability seems to be alloy related more than </a:t>
            </a:r>
            <a:r>
              <a:rPr lang="en-US" sz="1600" dirty="0" err="1" smtClean="0">
                <a:latin typeface="Segoe UI" panose="020B0502040204020203" pitchFamily="34" charset="0"/>
                <a:cs typeface="Segoe UI" panose="020B0502040204020203" pitchFamily="34" charset="0"/>
              </a:rPr>
              <a:t>wf</a:t>
            </a:r>
            <a:r>
              <a:rPr lang="en-US" sz="1600" dirty="0" smtClean="0">
                <a:latin typeface="Segoe UI" panose="020B0502040204020203" pitchFamily="34" charset="0"/>
                <a:cs typeface="Segoe UI" panose="020B0502040204020203" pitchFamily="34" charset="0"/>
              </a:rPr>
              <a:t> to </a:t>
            </a:r>
            <a:r>
              <a:rPr lang="en-US" sz="1600" dirty="0" err="1" smtClean="0">
                <a:latin typeface="Segoe UI" panose="020B0502040204020203" pitchFamily="34" charset="0"/>
                <a:cs typeface="Segoe UI" panose="020B0502040204020203" pitchFamily="34" charset="0"/>
              </a:rPr>
              <a:t>wf</a:t>
            </a:r>
            <a:r>
              <a:rPr lang="en-US" sz="1600" dirty="0" smtClean="0">
                <a:latin typeface="Segoe UI" panose="020B0502040204020203" pitchFamily="34" charset="0"/>
                <a:cs typeface="Segoe UI" panose="020B0502040204020203" pitchFamily="34" charset="0"/>
              </a:rPr>
              <a:t> variability </a:t>
            </a:r>
            <a:r>
              <a:rPr lang="en-US" sz="1600" dirty="0" smtClean="0">
                <a:latin typeface="Segoe UI" panose="020B0502040204020203" pitchFamily="34" charset="0"/>
                <a:cs typeface="Segoe UI" panose="020B0502040204020203" pitchFamily="34" charset="0"/>
                <a:sym typeface="Wingdings" panose="05000000000000000000" pitchFamily="2" charset="2"/>
              </a:rPr>
              <a:t> not clear why: K004/6/8 have been retested to conform these data on a complementary </a:t>
            </a:r>
            <a:r>
              <a:rPr lang="en-US" sz="1600" dirty="0" smtClean="0">
                <a:latin typeface="Segoe UI" panose="020B0502040204020203" pitchFamily="34" charset="0"/>
                <a:cs typeface="Segoe UI" panose="020B0502040204020203" pitchFamily="34" charset="0"/>
                <a:sym typeface="Wingdings" panose="05000000000000000000" pitchFamily="2" charset="2"/>
              </a:rPr>
              <a:t>map  </a:t>
            </a:r>
            <a:r>
              <a:rPr lang="en-US" sz="1600" u="sng" dirty="0" err="1" smtClean="0">
                <a:latin typeface="Segoe UI" panose="020B0502040204020203" pitchFamily="34" charset="0"/>
                <a:cs typeface="Segoe UI" panose="020B0502040204020203" pitchFamily="34" charset="0"/>
                <a:sym typeface="Wingdings" panose="05000000000000000000" pitchFamily="2" charset="2"/>
              </a:rPr>
              <a:t>Hp</a:t>
            </a:r>
            <a:r>
              <a:rPr lang="en-US" sz="1600" u="sng" dirty="0" smtClean="0">
                <a:latin typeface="Segoe UI" panose="020B0502040204020203" pitchFamily="34" charset="0"/>
                <a:cs typeface="Segoe UI" panose="020B0502040204020203" pitchFamily="34" charset="0"/>
                <a:sym typeface="Wingdings" panose="05000000000000000000" pitchFamily="2" charset="2"/>
              </a:rPr>
              <a:t>: Is variability ascribed to the too high Si?</a:t>
            </a:r>
            <a:endParaRPr lang="en-US" sz="1600" u="sng" dirty="0" smtClean="0">
              <a:latin typeface="Segoe UI" panose="020B0502040204020203" pitchFamily="34" charset="0"/>
              <a:cs typeface="Segoe UI" panose="020B0502040204020203" pitchFamily="34" charset="0"/>
            </a:endParaRPr>
          </a:p>
        </p:txBody>
      </p:sp>
      <p:pic>
        <p:nvPicPr>
          <p:cNvPr id="14" name="Picture 13"/>
          <p:cNvPicPr>
            <a:picLocks noChangeAspect="1"/>
          </p:cNvPicPr>
          <p:nvPr/>
        </p:nvPicPr>
        <p:blipFill rotWithShape="1">
          <a:blip r:embed="rId3"/>
          <a:srcRect l="2002" r="19142" b="3090"/>
          <a:stretch/>
        </p:blipFill>
        <p:spPr>
          <a:xfrm>
            <a:off x="-68394" y="458681"/>
            <a:ext cx="4636135" cy="3123038"/>
          </a:xfrm>
          <a:prstGeom prst="rect">
            <a:avLst/>
          </a:prstGeom>
        </p:spPr>
      </p:pic>
      <p:pic>
        <p:nvPicPr>
          <p:cNvPr id="15" name="Picture 14"/>
          <p:cNvPicPr>
            <a:picLocks noChangeAspect="1"/>
          </p:cNvPicPr>
          <p:nvPr/>
        </p:nvPicPr>
        <p:blipFill rotWithShape="1">
          <a:blip r:embed="rId4"/>
          <a:srcRect l="1795" r="18729" b="3174"/>
          <a:stretch/>
        </p:blipFill>
        <p:spPr>
          <a:xfrm>
            <a:off x="4644789" y="458681"/>
            <a:ext cx="4695874" cy="3126153"/>
          </a:xfrm>
          <a:prstGeom prst="rect">
            <a:avLst/>
          </a:prstGeom>
        </p:spPr>
      </p:pic>
      <p:pic>
        <p:nvPicPr>
          <p:cNvPr id="16" name="Picture 15"/>
          <p:cNvPicPr>
            <a:picLocks noChangeAspect="1"/>
          </p:cNvPicPr>
          <p:nvPr/>
        </p:nvPicPr>
        <p:blipFill rotWithShape="1">
          <a:blip r:embed="rId5"/>
          <a:srcRect l="1790" r="18980" b="3465"/>
          <a:stretch/>
        </p:blipFill>
        <p:spPr>
          <a:xfrm>
            <a:off x="-68395" y="3581719"/>
            <a:ext cx="4636135" cy="3077125"/>
          </a:xfrm>
          <a:prstGeom prst="rect">
            <a:avLst/>
          </a:prstGeom>
        </p:spPr>
      </p:pic>
      <p:sp>
        <p:nvSpPr>
          <p:cNvPr id="3" name="Rectangle 2"/>
          <p:cNvSpPr/>
          <p:nvPr/>
        </p:nvSpPr>
        <p:spPr>
          <a:xfrm>
            <a:off x="11440631" y="5199320"/>
            <a:ext cx="578904" cy="92503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 name="Freeform 4"/>
          <p:cNvSpPr/>
          <p:nvPr/>
        </p:nvSpPr>
        <p:spPr>
          <a:xfrm>
            <a:off x="11461898" y="4497572"/>
            <a:ext cx="404644" cy="691116"/>
          </a:xfrm>
          <a:custGeom>
            <a:avLst/>
            <a:gdLst>
              <a:gd name="connsiteX0" fmla="*/ 0 w 404644"/>
              <a:gd name="connsiteY0" fmla="*/ 0 h 691116"/>
              <a:gd name="connsiteX1" fmla="*/ 372139 w 404644"/>
              <a:gd name="connsiteY1" fmla="*/ 170121 h 691116"/>
              <a:gd name="connsiteX2" fmla="*/ 361507 w 404644"/>
              <a:gd name="connsiteY2" fmla="*/ 691116 h 691116"/>
            </a:gdLst>
            <a:ahLst/>
            <a:cxnLst>
              <a:cxn ang="0">
                <a:pos x="connsiteX0" y="connsiteY0"/>
              </a:cxn>
              <a:cxn ang="0">
                <a:pos x="connsiteX1" y="connsiteY1"/>
              </a:cxn>
              <a:cxn ang="0">
                <a:pos x="connsiteX2" y="connsiteY2"/>
              </a:cxn>
            </a:cxnLst>
            <a:rect l="l" t="t" r="r" b="b"/>
            <a:pathLst>
              <a:path w="404644" h="691116">
                <a:moveTo>
                  <a:pt x="0" y="0"/>
                </a:moveTo>
                <a:cubicBezTo>
                  <a:pt x="155944" y="27467"/>
                  <a:pt x="311888" y="54935"/>
                  <a:pt x="372139" y="170121"/>
                </a:cubicBezTo>
                <a:cubicBezTo>
                  <a:pt x="432390" y="285307"/>
                  <a:pt x="396948" y="488211"/>
                  <a:pt x="361507" y="691116"/>
                </a:cubicBezTo>
              </a:path>
            </a:pathLst>
          </a:custGeom>
          <a:noFill/>
          <a:ln>
            <a:solidFill>
              <a:srgbClr val="FF0000"/>
            </a:solidFill>
            <a:tailEnd type="arrow"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36823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fontScale="90000"/>
          </a:bodyPr>
          <a:lstStyle/>
          <a:p>
            <a:r>
              <a:rPr lang="en-US" dirty="0" smtClean="0"/>
              <a:t/>
            </a:r>
            <a:br>
              <a:rPr lang="en-US" dirty="0" smtClean="0"/>
            </a:br>
            <a:r>
              <a:rPr lang="en-US" sz="3600" dirty="0" smtClean="0"/>
              <a:t>Leakage</a:t>
            </a:r>
            <a:endParaRPr lang="en-US" sz="3600"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9" name="Text Placeholder 8"/>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16,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rotWithShape="1">
          <a:blip r:embed="rId2"/>
          <a:srcRect r="18357"/>
          <a:stretch/>
        </p:blipFill>
        <p:spPr>
          <a:xfrm>
            <a:off x="6089489" y="436726"/>
            <a:ext cx="5591972" cy="3630320"/>
          </a:xfrm>
          <a:prstGeom prst="rect">
            <a:avLst/>
          </a:prstGeom>
        </p:spPr>
      </p:pic>
      <p:sp>
        <p:nvSpPr>
          <p:cNvPr id="10" name="TextBox 9"/>
          <p:cNvSpPr txBox="1"/>
          <p:nvPr/>
        </p:nvSpPr>
        <p:spPr>
          <a:xfrm>
            <a:off x="1293239" y="1653337"/>
            <a:ext cx="4174608" cy="646331"/>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Leakage is not increasing with In concentrations</a:t>
            </a:r>
          </a:p>
        </p:txBody>
      </p:sp>
      <p:pic>
        <p:nvPicPr>
          <p:cNvPr id="11" name="Picture 10"/>
          <p:cNvPicPr>
            <a:picLocks noChangeAspect="1"/>
          </p:cNvPicPr>
          <p:nvPr/>
        </p:nvPicPr>
        <p:blipFill>
          <a:blip r:embed="rId3"/>
          <a:stretch>
            <a:fillRect/>
          </a:stretch>
        </p:blipFill>
        <p:spPr>
          <a:xfrm>
            <a:off x="671596" y="3667025"/>
            <a:ext cx="6150164" cy="2182832"/>
          </a:xfrm>
          <a:prstGeom prst="rect">
            <a:avLst/>
          </a:prstGeom>
          <a:solidFill>
            <a:schemeClr val="bg1"/>
          </a:solidFill>
        </p:spPr>
      </p:pic>
      <p:sp>
        <p:nvSpPr>
          <p:cNvPr id="5" name="Oval 4"/>
          <p:cNvSpPr/>
          <p:nvPr/>
        </p:nvSpPr>
        <p:spPr>
          <a:xfrm>
            <a:off x="9738360" y="1445607"/>
            <a:ext cx="754380" cy="98898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3" name="Oval 12"/>
          <p:cNvSpPr/>
          <p:nvPr/>
        </p:nvSpPr>
        <p:spPr>
          <a:xfrm>
            <a:off x="10988040" y="1335117"/>
            <a:ext cx="754380" cy="98898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4" name="TextBox 13"/>
          <p:cNvSpPr txBox="1"/>
          <p:nvPr/>
        </p:nvSpPr>
        <p:spPr>
          <a:xfrm>
            <a:off x="9726930" y="2501984"/>
            <a:ext cx="1009650" cy="307777"/>
          </a:xfrm>
          <a:prstGeom prst="rect">
            <a:avLst/>
          </a:prstGeom>
          <a:noFill/>
        </p:spPr>
        <p:txBody>
          <a:bodyPr wrap="square" rtlCol="0">
            <a:spAutoFit/>
          </a:bodyPr>
          <a:lstStyle/>
          <a:p>
            <a:r>
              <a:rPr lang="en-US" sz="1400" dirty="0" smtClean="0">
                <a:solidFill>
                  <a:srgbClr val="FF0000"/>
                </a:solidFill>
                <a:latin typeface="Segoe UI" panose="020B0502040204020203" pitchFamily="34" charset="0"/>
                <a:cs typeface="Segoe UI" panose="020B0502040204020203" pitchFamily="34" charset="0"/>
              </a:rPr>
              <a:t>9.7% In</a:t>
            </a:r>
            <a:endParaRPr lang="en-US" sz="1400" dirty="0" smtClean="0">
              <a:solidFill>
                <a:srgbClr val="FF0000"/>
              </a:solidFill>
              <a:latin typeface="Segoe UI" panose="020B0502040204020203" pitchFamily="34" charset="0"/>
              <a:cs typeface="Segoe UI" panose="020B0502040204020203" pitchFamily="34" charset="0"/>
            </a:endParaRPr>
          </a:p>
        </p:txBody>
      </p:sp>
      <p:sp>
        <p:nvSpPr>
          <p:cNvPr id="15" name="TextBox 14"/>
          <p:cNvSpPr txBox="1"/>
          <p:nvPr/>
        </p:nvSpPr>
        <p:spPr>
          <a:xfrm>
            <a:off x="11022330" y="2494364"/>
            <a:ext cx="716281" cy="307777"/>
          </a:xfrm>
          <a:prstGeom prst="rect">
            <a:avLst/>
          </a:prstGeom>
          <a:noFill/>
        </p:spPr>
        <p:txBody>
          <a:bodyPr wrap="square" rtlCol="0">
            <a:spAutoFit/>
          </a:bodyPr>
          <a:lstStyle/>
          <a:p>
            <a:r>
              <a:rPr lang="en-US" sz="1400" dirty="0" smtClean="0">
                <a:solidFill>
                  <a:srgbClr val="FF0000"/>
                </a:solidFill>
                <a:latin typeface="Segoe UI" panose="020B0502040204020203" pitchFamily="34" charset="0"/>
                <a:cs typeface="Segoe UI" panose="020B0502040204020203" pitchFamily="34" charset="0"/>
              </a:rPr>
              <a:t>No In</a:t>
            </a:r>
            <a:endParaRPr lang="en-US" sz="1400" dirty="0" smtClean="0">
              <a:solidFill>
                <a:srgbClr val="FF0000"/>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442930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fontScale="90000"/>
          </a:bodyPr>
          <a:lstStyle/>
          <a:p>
            <a:r>
              <a:rPr lang="en-US" dirty="0" smtClean="0"/>
              <a:t/>
            </a:r>
            <a:br>
              <a:rPr lang="en-US" dirty="0" smtClean="0"/>
            </a:br>
            <a:r>
              <a:rPr lang="en-US" dirty="0" smtClean="0"/>
              <a:t>Short </a:t>
            </a:r>
            <a:r>
              <a:rPr lang="en-US" dirty="0" smtClean="0"/>
              <a:t>time drift</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16,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1026" name="Picture 1" descr="image001"/>
          <p:cNvPicPr>
            <a:picLocks noChangeAspect="1" noChangeArrowheads="1"/>
          </p:cNvPicPr>
          <p:nvPr/>
        </p:nvPicPr>
        <p:blipFill rotWithShape="1">
          <a:blip r:embed="rId2">
            <a:extLst>
              <a:ext uri="{28A0092B-C50C-407E-A947-70E740481C1C}">
                <a14:useLocalDpi xmlns:a14="http://schemas.microsoft.com/office/drawing/2010/main" val="0"/>
              </a:ext>
            </a:extLst>
          </a:blip>
          <a:srcRect r="14508"/>
          <a:stretch/>
        </p:blipFill>
        <p:spPr bwMode="auto">
          <a:xfrm>
            <a:off x="2386307" y="1039422"/>
            <a:ext cx="6180593" cy="370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1759857" y="4855181"/>
            <a:ext cx="8856921" cy="1287212"/>
          </a:xfrm>
          <a:prstGeom prst="rect">
            <a:avLst/>
          </a:prstGeom>
          <a:noFill/>
          <a:ln>
            <a:solidFill>
              <a:schemeClr val="tx1"/>
            </a:solidFill>
          </a:ln>
        </p:spPr>
        <p:txBody>
          <a:bodyPr wrap="square" rtlCol="0">
            <a:spAutoFit/>
          </a:bodyPr>
          <a:lstStyle/>
          <a:p>
            <a:pPr>
              <a:lnSpc>
                <a:spcPct val="110000"/>
              </a:lnSpc>
            </a:pPr>
            <a:r>
              <a:rPr lang="en-US" dirty="0" smtClean="0">
                <a:latin typeface="Segoe UI" panose="020B0502040204020203" pitchFamily="34" charset="0"/>
                <a:cs typeface="Segoe UI" panose="020B0502040204020203" pitchFamily="34" charset="0"/>
              </a:rPr>
              <a:t>Up to 1 sec at RT, all alloys are stable </a:t>
            </a:r>
            <a:r>
              <a:rPr lang="en-US" dirty="0">
                <a:latin typeface="Segoe UI" panose="020B0502040204020203" pitchFamily="34" charset="0"/>
                <a:cs typeface="Segoe UI" panose="020B0502040204020203" pitchFamily="34" charset="0"/>
              </a:rPr>
              <a:t>for drift and </a:t>
            </a:r>
            <a:r>
              <a:rPr lang="en-US" dirty="0" smtClean="0">
                <a:latin typeface="Segoe UI" panose="020B0502040204020203" pitchFamily="34" charset="0"/>
                <a:cs typeface="Segoe UI" panose="020B0502040204020203" pitchFamily="34" charset="0"/>
              </a:rPr>
              <a:t>no </a:t>
            </a:r>
            <a:r>
              <a:rPr lang="en-US" dirty="0">
                <a:latin typeface="Segoe UI" panose="020B0502040204020203" pitchFamily="34" charset="0"/>
                <a:cs typeface="Segoe UI" panose="020B0502040204020203" pitchFamily="34" charset="0"/>
              </a:rPr>
              <a:t>particular differences </a:t>
            </a:r>
            <a:r>
              <a:rPr lang="en-US" dirty="0" smtClean="0">
                <a:latin typeface="Segoe UI" panose="020B0502040204020203" pitchFamily="34" charset="0"/>
                <a:cs typeface="Segoe UI" panose="020B0502040204020203" pitchFamily="34" charset="0"/>
              </a:rPr>
              <a:t>among alloys</a:t>
            </a:r>
            <a:r>
              <a:rPr lang="en-US" dirty="0" smtClean="0">
                <a:latin typeface="Segoe UI" panose="020B0502040204020203" pitchFamily="34" charset="0"/>
                <a:cs typeface="Segoe UI" panose="020B0502040204020203" pitchFamily="34" charset="0"/>
              </a:rPr>
              <a:t> are detectable.</a:t>
            </a:r>
          </a:p>
          <a:p>
            <a:pPr>
              <a:lnSpc>
                <a:spcPct val="110000"/>
              </a:lnSpc>
            </a:pPr>
            <a:r>
              <a:rPr lang="en-US" dirty="0" smtClean="0">
                <a:latin typeface="Segoe UI" panose="020B0502040204020203" pitchFamily="34" charset="0"/>
                <a:cs typeface="Segoe UI" panose="020B0502040204020203" pitchFamily="34" charset="0"/>
              </a:rPr>
              <a:t>We will address the WLR drift char for K016 and v12 to enhance our data with this kind characterization.</a:t>
            </a:r>
            <a:endParaRPr lang="en-US" dirty="0" smtClean="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40322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err="1" smtClean="0"/>
              <a:t>Subthtreshold</a:t>
            </a:r>
            <a:r>
              <a:rPr lang="en-US" dirty="0" smtClean="0"/>
              <a:t> IV</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16,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a:blip r:embed="rId2"/>
          <a:stretch>
            <a:fillRect/>
          </a:stretch>
        </p:blipFill>
        <p:spPr>
          <a:xfrm>
            <a:off x="3088687" y="614410"/>
            <a:ext cx="2918200" cy="2237754"/>
          </a:xfrm>
          <a:prstGeom prst="rect">
            <a:avLst/>
          </a:prstGeom>
          <a:ln w="38100">
            <a:solidFill>
              <a:srgbClr val="92D050"/>
            </a:solidFill>
          </a:ln>
        </p:spPr>
      </p:pic>
      <p:pic>
        <p:nvPicPr>
          <p:cNvPr id="9" name="Picture 8"/>
          <p:cNvPicPr>
            <a:picLocks noChangeAspect="1"/>
          </p:cNvPicPr>
          <p:nvPr/>
        </p:nvPicPr>
        <p:blipFill>
          <a:blip r:embed="rId3"/>
          <a:stretch>
            <a:fillRect/>
          </a:stretch>
        </p:blipFill>
        <p:spPr>
          <a:xfrm>
            <a:off x="6160598" y="614410"/>
            <a:ext cx="2904102" cy="2226943"/>
          </a:xfrm>
          <a:prstGeom prst="rect">
            <a:avLst/>
          </a:prstGeom>
          <a:ln w="38100">
            <a:solidFill>
              <a:srgbClr val="92D050"/>
            </a:solidFill>
          </a:ln>
        </p:spPr>
      </p:pic>
      <p:pic>
        <p:nvPicPr>
          <p:cNvPr id="10" name="Picture 9"/>
          <p:cNvPicPr>
            <a:picLocks noChangeAspect="1"/>
          </p:cNvPicPr>
          <p:nvPr/>
        </p:nvPicPr>
        <p:blipFill>
          <a:blip r:embed="rId4"/>
          <a:stretch>
            <a:fillRect/>
          </a:stretch>
        </p:blipFill>
        <p:spPr>
          <a:xfrm>
            <a:off x="9218411" y="607070"/>
            <a:ext cx="2927770" cy="2245093"/>
          </a:xfrm>
          <a:prstGeom prst="rect">
            <a:avLst/>
          </a:prstGeom>
          <a:ln w="38100">
            <a:solidFill>
              <a:srgbClr val="92D050"/>
            </a:solidFill>
          </a:ln>
        </p:spPr>
      </p:pic>
      <p:pic>
        <p:nvPicPr>
          <p:cNvPr id="11" name="Picture 10"/>
          <p:cNvPicPr>
            <a:picLocks noChangeAspect="1"/>
          </p:cNvPicPr>
          <p:nvPr/>
        </p:nvPicPr>
        <p:blipFill>
          <a:blip r:embed="rId5"/>
          <a:stretch>
            <a:fillRect/>
          </a:stretch>
        </p:blipFill>
        <p:spPr>
          <a:xfrm>
            <a:off x="57150" y="3061038"/>
            <a:ext cx="2889698" cy="2215898"/>
          </a:xfrm>
          <a:prstGeom prst="rect">
            <a:avLst/>
          </a:prstGeom>
          <a:ln w="38100">
            <a:solidFill>
              <a:srgbClr val="92D050"/>
            </a:solidFill>
          </a:ln>
        </p:spPr>
      </p:pic>
      <p:pic>
        <p:nvPicPr>
          <p:cNvPr id="12" name="Picture 11"/>
          <p:cNvPicPr>
            <a:picLocks noChangeAspect="1"/>
          </p:cNvPicPr>
          <p:nvPr/>
        </p:nvPicPr>
        <p:blipFill>
          <a:blip r:embed="rId6"/>
          <a:stretch>
            <a:fillRect/>
          </a:stretch>
        </p:blipFill>
        <p:spPr>
          <a:xfrm>
            <a:off x="3056012" y="3027932"/>
            <a:ext cx="2932870" cy="2249004"/>
          </a:xfrm>
          <a:prstGeom prst="rect">
            <a:avLst/>
          </a:prstGeom>
          <a:ln w="38100">
            <a:solidFill>
              <a:srgbClr val="FF0000"/>
            </a:solidFill>
          </a:ln>
        </p:spPr>
      </p:pic>
      <p:pic>
        <p:nvPicPr>
          <p:cNvPr id="13" name="Picture 12"/>
          <p:cNvPicPr>
            <a:picLocks noChangeAspect="1"/>
          </p:cNvPicPr>
          <p:nvPr/>
        </p:nvPicPr>
        <p:blipFill>
          <a:blip r:embed="rId7"/>
          <a:stretch>
            <a:fillRect/>
          </a:stretch>
        </p:blipFill>
        <p:spPr>
          <a:xfrm>
            <a:off x="6137404" y="3027933"/>
            <a:ext cx="2932871" cy="2249004"/>
          </a:xfrm>
          <a:prstGeom prst="rect">
            <a:avLst/>
          </a:prstGeom>
          <a:ln w="38100">
            <a:solidFill>
              <a:srgbClr val="FF0000"/>
            </a:solidFill>
          </a:ln>
        </p:spPr>
      </p:pic>
      <p:pic>
        <p:nvPicPr>
          <p:cNvPr id="14" name="Picture 13"/>
          <p:cNvPicPr>
            <a:picLocks noChangeAspect="1"/>
          </p:cNvPicPr>
          <p:nvPr/>
        </p:nvPicPr>
        <p:blipFill>
          <a:blip r:embed="rId8"/>
          <a:stretch>
            <a:fillRect/>
          </a:stretch>
        </p:blipFill>
        <p:spPr>
          <a:xfrm>
            <a:off x="9177825" y="3047216"/>
            <a:ext cx="2907722" cy="2229720"/>
          </a:xfrm>
          <a:prstGeom prst="rect">
            <a:avLst/>
          </a:prstGeom>
          <a:ln w="38100">
            <a:solidFill>
              <a:srgbClr val="FFC000"/>
            </a:solidFill>
          </a:ln>
        </p:spPr>
      </p:pic>
      <p:pic>
        <p:nvPicPr>
          <p:cNvPr id="15" name="Picture 14"/>
          <p:cNvPicPr>
            <a:picLocks noChangeAspect="1"/>
          </p:cNvPicPr>
          <p:nvPr/>
        </p:nvPicPr>
        <p:blipFill>
          <a:blip r:embed="rId9"/>
          <a:stretch>
            <a:fillRect/>
          </a:stretch>
        </p:blipFill>
        <p:spPr>
          <a:xfrm>
            <a:off x="70966" y="625043"/>
            <a:ext cx="2874643" cy="2204354"/>
          </a:xfrm>
          <a:prstGeom prst="rect">
            <a:avLst/>
          </a:prstGeom>
          <a:ln w="38100">
            <a:solidFill>
              <a:srgbClr val="92D050"/>
            </a:solidFill>
          </a:ln>
        </p:spPr>
      </p:pic>
      <p:sp>
        <p:nvSpPr>
          <p:cNvPr id="16" name="TextBox 15"/>
          <p:cNvSpPr txBox="1"/>
          <p:nvPr/>
        </p:nvSpPr>
        <p:spPr>
          <a:xfrm>
            <a:off x="1396642" y="5452704"/>
            <a:ext cx="9413230" cy="757130"/>
          </a:xfrm>
          <a:prstGeom prst="rect">
            <a:avLst/>
          </a:prstGeom>
          <a:noFill/>
          <a:ln>
            <a:solidFill>
              <a:schemeClr val="tx1"/>
            </a:solidFill>
          </a:ln>
        </p:spPr>
        <p:txBody>
          <a:bodyPr wrap="square" rtlCol="0">
            <a:spAutoFit/>
          </a:bodyPr>
          <a:lstStyle/>
          <a:p>
            <a:pPr>
              <a:lnSpc>
                <a:spcPct val="120000"/>
              </a:lnSpc>
            </a:pPr>
            <a:r>
              <a:rPr lang="en-US" dirty="0" smtClean="0">
                <a:latin typeface="Segoe UI" panose="020B0502040204020203" pitchFamily="34" charset="0"/>
                <a:cs typeface="Segoe UI" panose="020B0502040204020203" pitchFamily="34" charset="0"/>
              </a:rPr>
              <a:t>Thermally stable alloys present a very high spread. </a:t>
            </a:r>
            <a:r>
              <a:rPr lang="en-US" dirty="0" smtClean="0">
                <a:latin typeface="Segoe UI" panose="020B0502040204020203" pitchFamily="34" charset="0"/>
                <a:cs typeface="Segoe UI" panose="020B0502040204020203" pitchFamily="34" charset="0"/>
              </a:rPr>
              <a:t>While pretty good variability is found for K014-K015 and K016 alloys having Si&lt;7%, but they</a:t>
            </a:r>
            <a:r>
              <a:rPr lang="en-US" dirty="0" smtClean="0">
                <a:latin typeface="Segoe UI" panose="020B0502040204020203" pitchFamily="34" charset="0"/>
                <a:cs typeface="Segoe UI" panose="020B0502040204020203" pitchFamily="34" charset="0"/>
              </a:rPr>
              <a:t> did not pass the thermal stability test.</a:t>
            </a:r>
            <a:endParaRPr lang="en-US" dirty="0" smtClean="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4070333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smtClean="0"/>
              <a:t>Retest data</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16,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rotWithShape="1">
          <a:blip r:embed="rId2"/>
          <a:srcRect r="25374"/>
          <a:stretch/>
        </p:blipFill>
        <p:spPr>
          <a:xfrm>
            <a:off x="25393" y="466156"/>
            <a:ext cx="3440822" cy="3238952"/>
          </a:xfrm>
          <a:prstGeom prst="rect">
            <a:avLst/>
          </a:prstGeom>
        </p:spPr>
      </p:pic>
      <p:pic>
        <p:nvPicPr>
          <p:cNvPr id="9" name="Picture 8"/>
          <p:cNvPicPr>
            <a:picLocks noChangeAspect="1"/>
          </p:cNvPicPr>
          <p:nvPr/>
        </p:nvPicPr>
        <p:blipFill rotWithShape="1">
          <a:blip r:embed="rId3"/>
          <a:srcRect r="25133"/>
          <a:stretch/>
        </p:blipFill>
        <p:spPr>
          <a:xfrm>
            <a:off x="3466215" y="466156"/>
            <a:ext cx="3466213" cy="3238952"/>
          </a:xfrm>
          <a:prstGeom prst="rect">
            <a:avLst/>
          </a:prstGeom>
        </p:spPr>
      </p:pic>
      <p:pic>
        <p:nvPicPr>
          <p:cNvPr id="10" name="Picture 9"/>
          <p:cNvPicPr>
            <a:picLocks noChangeAspect="1"/>
          </p:cNvPicPr>
          <p:nvPr/>
        </p:nvPicPr>
        <p:blipFill rotWithShape="1">
          <a:blip r:embed="rId4"/>
          <a:srcRect r="24893"/>
          <a:stretch/>
        </p:blipFill>
        <p:spPr>
          <a:xfrm>
            <a:off x="6907037" y="466156"/>
            <a:ext cx="3491605" cy="3238952"/>
          </a:xfrm>
          <a:prstGeom prst="rect">
            <a:avLst/>
          </a:prstGeom>
        </p:spPr>
      </p:pic>
      <p:sp>
        <p:nvSpPr>
          <p:cNvPr id="14" name="TextBox 13"/>
          <p:cNvSpPr txBox="1"/>
          <p:nvPr/>
        </p:nvSpPr>
        <p:spPr>
          <a:xfrm>
            <a:off x="4423313" y="48412"/>
            <a:ext cx="5794575" cy="369332"/>
          </a:xfrm>
          <a:prstGeom prst="rect">
            <a:avLst/>
          </a:prstGeom>
          <a:noFill/>
          <a:ln>
            <a:solidFill>
              <a:schemeClr val="accent1">
                <a:lumMod val="50000"/>
              </a:schemeClr>
            </a:solidFill>
          </a:ln>
        </p:spPr>
        <p:txBody>
          <a:bodyPr wrap="square" rtlCol="0">
            <a:spAutoFit/>
          </a:bodyPr>
          <a:lstStyle/>
          <a:p>
            <a:r>
              <a:rPr lang="en-US" dirty="0" smtClean="0">
                <a:solidFill>
                  <a:srgbClr val="FF0000"/>
                </a:solidFill>
                <a:latin typeface="Segoe UI" panose="020B0502040204020203" pitchFamily="34" charset="0"/>
                <a:cs typeface="Segoe UI" panose="020B0502040204020203" pitchFamily="34" charset="0"/>
              </a:rPr>
              <a:t>After retest the spread is confirmed on K004/6/8 alloys.</a:t>
            </a:r>
          </a:p>
        </p:txBody>
      </p:sp>
      <p:pic>
        <p:nvPicPr>
          <p:cNvPr id="15" name="Picture 14"/>
          <p:cNvPicPr>
            <a:picLocks noChangeAspect="1"/>
          </p:cNvPicPr>
          <p:nvPr/>
        </p:nvPicPr>
        <p:blipFill>
          <a:blip r:embed="rId5"/>
          <a:stretch>
            <a:fillRect/>
          </a:stretch>
        </p:blipFill>
        <p:spPr>
          <a:xfrm>
            <a:off x="-2937" y="3705105"/>
            <a:ext cx="3962953" cy="3038899"/>
          </a:xfrm>
          <a:prstGeom prst="rect">
            <a:avLst/>
          </a:prstGeom>
        </p:spPr>
      </p:pic>
      <p:pic>
        <p:nvPicPr>
          <p:cNvPr id="16" name="Picture 15"/>
          <p:cNvPicPr>
            <a:picLocks noChangeAspect="1"/>
          </p:cNvPicPr>
          <p:nvPr/>
        </p:nvPicPr>
        <p:blipFill>
          <a:blip r:embed="rId6"/>
          <a:stretch>
            <a:fillRect/>
          </a:stretch>
        </p:blipFill>
        <p:spPr>
          <a:xfrm>
            <a:off x="3961765" y="3705106"/>
            <a:ext cx="3962953" cy="3038899"/>
          </a:xfrm>
          <a:prstGeom prst="rect">
            <a:avLst/>
          </a:prstGeom>
        </p:spPr>
      </p:pic>
      <p:pic>
        <p:nvPicPr>
          <p:cNvPr id="17" name="Picture 16"/>
          <p:cNvPicPr>
            <a:picLocks noChangeAspect="1"/>
          </p:cNvPicPr>
          <p:nvPr/>
        </p:nvPicPr>
        <p:blipFill>
          <a:blip r:embed="rId7"/>
          <a:stretch>
            <a:fillRect/>
          </a:stretch>
        </p:blipFill>
        <p:spPr>
          <a:xfrm>
            <a:off x="7924718" y="3705107"/>
            <a:ext cx="3962953" cy="3038899"/>
          </a:xfrm>
          <a:prstGeom prst="rect">
            <a:avLst/>
          </a:prstGeom>
        </p:spPr>
      </p:pic>
    </p:spTree>
    <p:extLst>
      <p:ext uri="{BB962C8B-B14F-4D97-AF65-F5344CB8AC3E}">
        <p14:creationId xmlns:p14="http://schemas.microsoft.com/office/powerpoint/2010/main" val="39031851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a:lstStyle/>
          <a:p>
            <a:r>
              <a:rPr lang="en-US" dirty="0" smtClean="0"/>
              <a:t>Conclusions</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16,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sp>
        <p:nvSpPr>
          <p:cNvPr id="8" name="Title 1"/>
          <p:cNvSpPr txBox="1">
            <a:spLocks/>
          </p:cNvSpPr>
          <p:nvPr/>
        </p:nvSpPr>
        <p:spPr>
          <a:xfrm>
            <a:off x="892446" y="2437497"/>
            <a:ext cx="10375902" cy="932313"/>
          </a:xfrm>
          <a:prstGeom prst="rect">
            <a:avLst/>
          </a:prstGeom>
        </p:spPr>
        <p:txBody>
          <a:bodyPr vert="horz" lIns="0" tIns="0" rIns="0" bIns="45720" rtlCol="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Recommendation and follow-up</a:t>
            </a:r>
            <a:endParaRPr lang="en-US" dirty="0"/>
          </a:p>
        </p:txBody>
      </p:sp>
      <p:sp>
        <p:nvSpPr>
          <p:cNvPr id="10" name="TextBox 9"/>
          <p:cNvSpPr txBox="1"/>
          <p:nvPr/>
        </p:nvSpPr>
        <p:spPr>
          <a:xfrm>
            <a:off x="613243" y="3409783"/>
            <a:ext cx="10880489" cy="338554"/>
          </a:xfrm>
          <a:prstGeom prst="rect">
            <a:avLst/>
          </a:prstGeom>
          <a:noFill/>
          <a:ln>
            <a:noFill/>
          </a:ln>
        </p:spPr>
        <p:txBody>
          <a:bodyPr wrap="square" rtlCol="0">
            <a:spAutoFit/>
          </a:bodyPr>
          <a:lstStyle/>
          <a:p>
            <a:pPr marL="285750" indent="-285750">
              <a:buFontTx/>
              <a:buChar char="-"/>
            </a:pPr>
            <a:r>
              <a:rPr lang="en-US" sz="1600" dirty="0" smtClean="0">
                <a:solidFill>
                  <a:schemeClr val="tx2"/>
                </a:solidFill>
                <a:latin typeface="Segoe UI" panose="020B0502040204020203" pitchFamily="34" charset="0"/>
                <a:cs typeface="Segoe UI" panose="020B0502040204020203" pitchFamily="34" charset="0"/>
              </a:rPr>
              <a:t>In order to </a:t>
            </a:r>
            <a:r>
              <a:rPr lang="en-US" sz="1600" dirty="0" smtClean="0">
                <a:solidFill>
                  <a:schemeClr val="tx2"/>
                </a:solidFill>
                <a:latin typeface="Segoe UI" panose="020B0502040204020203" pitchFamily="34" charset="0"/>
                <a:cs typeface="Segoe UI" panose="020B0502040204020203" pitchFamily="34" charset="0"/>
              </a:rPr>
              <a:t>meet the thermal stability criterion </a:t>
            </a:r>
            <a:r>
              <a:rPr lang="en-US" sz="1600" dirty="0" smtClean="0">
                <a:solidFill>
                  <a:schemeClr val="tx2"/>
                </a:solidFill>
                <a:latin typeface="Segoe UI" panose="020B0502040204020203" pitchFamily="34" charset="0"/>
                <a:cs typeface="Segoe UI" panose="020B0502040204020203" pitchFamily="34" charset="0"/>
              </a:rPr>
              <a:t>avoiding to Si &gt; 7% we suggest to change the target configuration:</a:t>
            </a:r>
            <a:endParaRPr lang="en-US" sz="1600" dirty="0" smtClean="0">
              <a:solidFill>
                <a:schemeClr val="tx2"/>
              </a:solidFill>
              <a:latin typeface="Segoe UI" panose="020B0502040204020203" pitchFamily="34" charset="0"/>
              <a:cs typeface="Segoe UI" panose="020B0502040204020203" pitchFamily="34" charset="0"/>
            </a:endParaRPr>
          </a:p>
        </p:txBody>
      </p:sp>
      <p:sp>
        <p:nvSpPr>
          <p:cNvPr id="11" name="Isosceles Triangle 10"/>
          <p:cNvSpPr/>
          <p:nvPr/>
        </p:nvSpPr>
        <p:spPr>
          <a:xfrm>
            <a:off x="2370677" y="4231705"/>
            <a:ext cx="2121313" cy="1740565"/>
          </a:xfrm>
          <a:prstGeom prst="triangl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2" name="TextBox 11"/>
          <p:cNvSpPr txBox="1"/>
          <p:nvPr/>
        </p:nvSpPr>
        <p:spPr>
          <a:xfrm>
            <a:off x="3062856" y="3815105"/>
            <a:ext cx="922758"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As</a:t>
            </a:r>
            <a:r>
              <a:rPr lang="en-US" baseline="-25000" dirty="0" smtClean="0">
                <a:latin typeface="Segoe UI" panose="020B0502040204020203" pitchFamily="34" charset="0"/>
                <a:cs typeface="Segoe UI" panose="020B0502040204020203" pitchFamily="34" charset="0"/>
              </a:rPr>
              <a:t>2</a:t>
            </a:r>
            <a:r>
              <a:rPr lang="en-US" dirty="0" smtClean="0">
                <a:latin typeface="Segoe UI" panose="020B0502040204020203" pitchFamily="34" charset="0"/>
                <a:cs typeface="Segoe UI" panose="020B0502040204020203" pitchFamily="34" charset="0"/>
              </a:rPr>
              <a:t>Se</a:t>
            </a:r>
            <a:r>
              <a:rPr lang="en-US" baseline="-25000" dirty="0" smtClean="0">
                <a:latin typeface="Segoe UI" panose="020B0502040204020203" pitchFamily="34" charset="0"/>
                <a:cs typeface="Segoe UI" panose="020B0502040204020203" pitchFamily="34" charset="0"/>
              </a:rPr>
              <a:t>3</a:t>
            </a:r>
            <a:endParaRPr lang="en-US" baseline="-25000" dirty="0" smtClean="0">
              <a:latin typeface="Segoe UI" panose="020B0502040204020203" pitchFamily="34" charset="0"/>
              <a:cs typeface="Segoe UI" panose="020B0502040204020203" pitchFamily="34" charset="0"/>
            </a:endParaRPr>
          </a:p>
        </p:txBody>
      </p:sp>
      <p:sp>
        <p:nvSpPr>
          <p:cNvPr id="13" name="TextBox 12"/>
          <p:cNvSpPr txBox="1"/>
          <p:nvPr/>
        </p:nvSpPr>
        <p:spPr>
          <a:xfrm>
            <a:off x="4538655" y="5803349"/>
            <a:ext cx="829339"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In</a:t>
            </a:r>
            <a:r>
              <a:rPr lang="en-US" baseline="-25000" dirty="0" smtClean="0">
                <a:latin typeface="Segoe UI" panose="020B0502040204020203" pitchFamily="34" charset="0"/>
                <a:cs typeface="Segoe UI" panose="020B0502040204020203" pitchFamily="34" charset="0"/>
              </a:rPr>
              <a:t>2</a:t>
            </a:r>
            <a:r>
              <a:rPr lang="en-US" dirty="0" smtClean="0">
                <a:latin typeface="Segoe UI" panose="020B0502040204020203" pitchFamily="34" charset="0"/>
                <a:cs typeface="Segoe UI" panose="020B0502040204020203" pitchFamily="34" charset="0"/>
              </a:rPr>
              <a:t>Se</a:t>
            </a:r>
            <a:r>
              <a:rPr lang="en-US" baseline="-25000" dirty="0" smtClean="0">
                <a:latin typeface="Segoe UI" panose="020B0502040204020203" pitchFamily="34" charset="0"/>
                <a:cs typeface="Segoe UI" panose="020B0502040204020203" pitchFamily="34" charset="0"/>
              </a:rPr>
              <a:t>3</a:t>
            </a:r>
            <a:endParaRPr lang="en-US" baseline="-25000" dirty="0" smtClean="0">
              <a:latin typeface="Segoe UI" panose="020B0502040204020203" pitchFamily="34" charset="0"/>
              <a:cs typeface="Segoe UI" panose="020B0502040204020203" pitchFamily="34" charset="0"/>
            </a:endParaRPr>
          </a:p>
        </p:txBody>
      </p:sp>
      <p:sp>
        <p:nvSpPr>
          <p:cNvPr id="14" name="TextBox 13"/>
          <p:cNvSpPr txBox="1"/>
          <p:nvPr/>
        </p:nvSpPr>
        <p:spPr>
          <a:xfrm>
            <a:off x="6581799" y="5824420"/>
            <a:ext cx="1113170"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Si</a:t>
            </a:r>
            <a:r>
              <a:rPr lang="en-US" baseline="-25000" dirty="0" smtClean="0">
                <a:latin typeface="Segoe UI" panose="020B0502040204020203" pitchFamily="34" charset="0"/>
                <a:cs typeface="Segoe UI" panose="020B0502040204020203" pitchFamily="34" charset="0"/>
              </a:rPr>
              <a:t>3.5</a:t>
            </a:r>
            <a:r>
              <a:rPr lang="en-US" dirty="0" smtClean="0">
                <a:latin typeface="Segoe UI" panose="020B0502040204020203" pitchFamily="34" charset="0"/>
                <a:cs typeface="Segoe UI" panose="020B0502040204020203" pitchFamily="34" charset="0"/>
              </a:rPr>
              <a:t>Ge</a:t>
            </a:r>
            <a:r>
              <a:rPr lang="en-US" baseline="-25000" dirty="0" smtClean="0">
                <a:latin typeface="Segoe UI" panose="020B0502040204020203" pitchFamily="34" charset="0"/>
                <a:cs typeface="Segoe UI" panose="020B0502040204020203" pitchFamily="34" charset="0"/>
              </a:rPr>
              <a:t>6.5</a:t>
            </a:r>
            <a:endParaRPr lang="en-US" baseline="-25000" dirty="0" smtClean="0">
              <a:latin typeface="Segoe UI" panose="020B0502040204020203" pitchFamily="34" charset="0"/>
              <a:cs typeface="Segoe UI" panose="020B0502040204020203" pitchFamily="34" charset="0"/>
            </a:endParaRPr>
          </a:p>
        </p:txBody>
      </p:sp>
      <p:sp>
        <p:nvSpPr>
          <p:cNvPr id="15" name="TextBox 14"/>
          <p:cNvSpPr txBox="1"/>
          <p:nvPr/>
        </p:nvSpPr>
        <p:spPr>
          <a:xfrm>
            <a:off x="1699517" y="5786613"/>
            <a:ext cx="829339" cy="369332"/>
          </a:xfrm>
          <a:prstGeom prst="rect">
            <a:avLst/>
          </a:prstGeom>
          <a:noFill/>
        </p:spPr>
        <p:txBody>
          <a:bodyPr wrap="square" rtlCol="0">
            <a:spAutoFit/>
          </a:bodyPr>
          <a:lstStyle/>
          <a:p>
            <a:r>
              <a:rPr lang="en-US" dirty="0" err="1" smtClean="0">
                <a:latin typeface="Segoe UI" panose="020B0502040204020203" pitchFamily="34" charset="0"/>
                <a:cs typeface="Segoe UI" panose="020B0502040204020203" pitchFamily="34" charset="0"/>
              </a:rPr>
              <a:t>SiGe</a:t>
            </a:r>
            <a:endParaRPr lang="en-US" baseline="-25000" dirty="0" smtClean="0">
              <a:latin typeface="Segoe UI" panose="020B0502040204020203" pitchFamily="34" charset="0"/>
              <a:cs typeface="Segoe UI" panose="020B0502040204020203" pitchFamily="34" charset="0"/>
            </a:endParaRPr>
          </a:p>
        </p:txBody>
      </p:sp>
      <p:sp>
        <p:nvSpPr>
          <p:cNvPr id="16" name="TextBox 15"/>
          <p:cNvSpPr txBox="1"/>
          <p:nvPr/>
        </p:nvSpPr>
        <p:spPr>
          <a:xfrm>
            <a:off x="602104" y="989463"/>
            <a:ext cx="9468559" cy="1754326"/>
          </a:xfrm>
          <a:prstGeom prst="rect">
            <a:avLst/>
          </a:prstGeom>
          <a:noFill/>
          <a:ln>
            <a:solidFill>
              <a:schemeClr val="accent1">
                <a:lumMod val="50000"/>
              </a:schemeClr>
            </a:solidFill>
          </a:ln>
        </p:spPr>
        <p:txBody>
          <a:bodyPr wrap="square" rtlCol="0">
            <a:spAutoFit/>
          </a:bodyPr>
          <a:lstStyle/>
          <a:p>
            <a:pPr marL="285750" indent="-285750">
              <a:lnSpc>
                <a:spcPct val="120000"/>
              </a:lnSpc>
              <a:buFontTx/>
              <a:buChar char="-"/>
            </a:pPr>
            <a:r>
              <a:rPr lang="en-US" dirty="0" smtClean="0">
                <a:solidFill>
                  <a:schemeClr val="tx2"/>
                </a:solidFill>
                <a:latin typeface="Segoe UI" panose="020B0502040204020203" pitchFamily="34" charset="0"/>
                <a:cs typeface="Segoe UI" panose="020B0502040204020203" pitchFamily="34" charset="0"/>
              </a:rPr>
              <a:t>Lot </a:t>
            </a:r>
            <a:r>
              <a:rPr lang="en-US" dirty="0" smtClean="0">
                <a:solidFill>
                  <a:schemeClr val="tx2"/>
                </a:solidFill>
                <a:latin typeface="Segoe UI" panose="020B0502040204020203" pitchFamily="34" charset="0"/>
                <a:cs typeface="Segoe UI" panose="020B0502040204020203" pitchFamily="34" charset="0"/>
              </a:rPr>
              <a:t>healthy is good very poor </a:t>
            </a:r>
            <a:r>
              <a:rPr lang="en-US" dirty="0" err="1" smtClean="0">
                <a:solidFill>
                  <a:schemeClr val="tx2"/>
                </a:solidFill>
                <a:latin typeface="Segoe UI" panose="020B0502040204020203" pitchFamily="34" charset="0"/>
                <a:cs typeface="Segoe UI" panose="020B0502040204020203" pitchFamily="34" charset="0"/>
              </a:rPr>
              <a:t>wf</a:t>
            </a:r>
            <a:r>
              <a:rPr lang="en-US" dirty="0" smtClean="0">
                <a:solidFill>
                  <a:schemeClr val="tx2"/>
                </a:solidFill>
                <a:latin typeface="Segoe UI" panose="020B0502040204020203" pitchFamily="34" charset="0"/>
                <a:cs typeface="Segoe UI" panose="020B0502040204020203" pitchFamily="34" charset="0"/>
              </a:rPr>
              <a:t> to </a:t>
            </a:r>
            <a:r>
              <a:rPr lang="en-US" dirty="0" err="1" smtClean="0">
                <a:solidFill>
                  <a:schemeClr val="tx2"/>
                </a:solidFill>
                <a:latin typeface="Segoe UI" panose="020B0502040204020203" pitchFamily="34" charset="0"/>
                <a:cs typeface="Segoe UI" panose="020B0502040204020203" pitchFamily="34" charset="0"/>
              </a:rPr>
              <a:t>wf</a:t>
            </a:r>
            <a:r>
              <a:rPr lang="en-US" dirty="0" smtClean="0">
                <a:solidFill>
                  <a:schemeClr val="tx2"/>
                </a:solidFill>
                <a:latin typeface="Segoe UI" panose="020B0502040204020203" pitchFamily="34" charset="0"/>
                <a:cs typeface="Segoe UI" panose="020B0502040204020203" pitchFamily="34" charset="0"/>
              </a:rPr>
              <a:t> variability and spread;</a:t>
            </a:r>
          </a:p>
          <a:p>
            <a:pPr marL="285750" indent="-285750">
              <a:lnSpc>
                <a:spcPct val="120000"/>
              </a:lnSpc>
              <a:buFontTx/>
              <a:buChar char="-"/>
            </a:pPr>
            <a:r>
              <a:rPr lang="en-US" dirty="0" smtClean="0">
                <a:solidFill>
                  <a:schemeClr val="tx2"/>
                </a:solidFill>
                <a:latin typeface="Segoe UI" panose="020B0502040204020203" pitchFamily="34" charset="0"/>
                <a:cs typeface="Segoe UI" panose="020B0502040204020203" pitchFamily="34" charset="0"/>
              </a:rPr>
              <a:t>Variability, when rises-up, is ascribed to</a:t>
            </a:r>
            <a:r>
              <a:rPr lang="en-US" dirty="0" smtClean="0">
                <a:solidFill>
                  <a:schemeClr val="tx2"/>
                </a:solidFill>
                <a:latin typeface="Segoe UI" panose="020B0502040204020203" pitchFamily="34" charset="0"/>
                <a:cs typeface="Segoe UI" panose="020B0502040204020203" pitchFamily="34" charset="0"/>
              </a:rPr>
              <a:t> alloy goodness;</a:t>
            </a:r>
          </a:p>
          <a:p>
            <a:pPr marL="285750" indent="-285750">
              <a:lnSpc>
                <a:spcPct val="120000"/>
              </a:lnSpc>
              <a:buFontTx/>
              <a:buChar char="-"/>
            </a:pPr>
            <a:r>
              <a:rPr lang="en-US" dirty="0">
                <a:solidFill>
                  <a:schemeClr val="tx2"/>
                </a:solidFill>
                <a:latin typeface="Segoe UI" panose="020B0502040204020203" pitchFamily="34" charset="0"/>
                <a:cs typeface="Segoe UI" panose="020B0502040204020203" pitchFamily="34" charset="0"/>
              </a:rPr>
              <a:t>On the basis of the past experience we </a:t>
            </a:r>
            <a:r>
              <a:rPr lang="en-US" dirty="0" smtClean="0">
                <a:solidFill>
                  <a:schemeClr val="tx2"/>
                </a:solidFill>
                <a:latin typeface="Segoe UI" panose="020B0502040204020203" pitchFamily="34" charset="0"/>
                <a:cs typeface="Segoe UI" panose="020B0502040204020203" pitchFamily="34" charset="0"/>
              </a:rPr>
              <a:t>ascribe the bad shape of K002/4/6/8 to the presence of Si &gt; 7% </a:t>
            </a:r>
            <a:r>
              <a:rPr lang="en-US" dirty="0" smtClean="0">
                <a:solidFill>
                  <a:schemeClr val="tx2"/>
                </a:solidFill>
                <a:latin typeface="Segoe UI" panose="020B0502040204020203" pitchFamily="34" charset="0"/>
                <a:cs typeface="Segoe UI" panose="020B0502040204020203" pitchFamily="34" charset="0"/>
                <a:sym typeface="Wingdings" panose="05000000000000000000" pitchFamily="2" charset="2"/>
              </a:rPr>
              <a:t> see recommendations</a:t>
            </a:r>
            <a:endParaRPr lang="en-US" dirty="0" smtClean="0">
              <a:solidFill>
                <a:schemeClr val="tx2"/>
              </a:solidFill>
              <a:latin typeface="Segoe UI" panose="020B0502040204020203" pitchFamily="34" charset="0"/>
              <a:cs typeface="Segoe UI" panose="020B0502040204020203" pitchFamily="34" charset="0"/>
            </a:endParaRPr>
          </a:p>
          <a:p>
            <a:pPr marL="285750" indent="-285750">
              <a:lnSpc>
                <a:spcPct val="120000"/>
              </a:lnSpc>
              <a:buFontTx/>
              <a:buChar char="-"/>
            </a:pPr>
            <a:r>
              <a:rPr lang="en-US" dirty="0" smtClean="0">
                <a:solidFill>
                  <a:schemeClr val="tx2"/>
                </a:solidFill>
                <a:latin typeface="Segoe UI" panose="020B0502040204020203" pitchFamily="34" charset="0"/>
                <a:cs typeface="Segoe UI" panose="020B0502040204020203" pitchFamily="34" charset="0"/>
              </a:rPr>
              <a:t>Alloy K014/15/16 that present controlled spread did not pass the </a:t>
            </a:r>
            <a:r>
              <a:rPr lang="en-US" dirty="0" smtClean="0">
                <a:solidFill>
                  <a:schemeClr val="tx2"/>
                </a:solidFill>
                <a:latin typeface="Segoe UI" panose="020B0502040204020203" pitchFamily="34" charset="0"/>
                <a:cs typeface="Segoe UI" panose="020B0502040204020203" pitchFamily="34" charset="0"/>
              </a:rPr>
              <a:t>thermal stability test</a:t>
            </a:r>
            <a:endParaRPr lang="en-US" dirty="0" smtClean="0">
              <a:solidFill>
                <a:schemeClr val="tx2"/>
              </a:solidFill>
              <a:latin typeface="Segoe UI" panose="020B0502040204020203" pitchFamily="34" charset="0"/>
              <a:cs typeface="Segoe UI" panose="020B0502040204020203" pitchFamily="34" charset="0"/>
            </a:endParaRPr>
          </a:p>
        </p:txBody>
      </p:sp>
      <p:sp>
        <p:nvSpPr>
          <p:cNvPr id="17" name="Isosceles Triangle 16"/>
          <p:cNvSpPr/>
          <p:nvPr/>
        </p:nvSpPr>
        <p:spPr>
          <a:xfrm>
            <a:off x="7540847" y="4201225"/>
            <a:ext cx="2121313" cy="1740565"/>
          </a:xfrm>
          <a:prstGeom prst="triangl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8" name="TextBox 17"/>
          <p:cNvSpPr txBox="1"/>
          <p:nvPr/>
        </p:nvSpPr>
        <p:spPr>
          <a:xfrm>
            <a:off x="8233026" y="3784625"/>
            <a:ext cx="922758"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As</a:t>
            </a:r>
            <a:r>
              <a:rPr lang="en-US" baseline="-25000" dirty="0" smtClean="0">
                <a:latin typeface="Segoe UI" panose="020B0502040204020203" pitchFamily="34" charset="0"/>
                <a:cs typeface="Segoe UI" panose="020B0502040204020203" pitchFamily="34" charset="0"/>
              </a:rPr>
              <a:t>2</a:t>
            </a:r>
            <a:r>
              <a:rPr lang="en-US" dirty="0" smtClean="0">
                <a:latin typeface="Segoe UI" panose="020B0502040204020203" pitchFamily="34" charset="0"/>
                <a:cs typeface="Segoe UI" panose="020B0502040204020203" pitchFamily="34" charset="0"/>
              </a:rPr>
              <a:t>Se</a:t>
            </a:r>
            <a:r>
              <a:rPr lang="en-US" baseline="-25000" dirty="0" smtClean="0">
                <a:latin typeface="Segoe UI" panose="020B0502040204020203" pitchFamily="34" charset="0"/>
                <a:cs typeface="Segoe UI" panose="020B0502040204020203" pitchFamily="34" charset="0"/>
              </a:rPr>
              <a:t>3</a:t>
            </a:r>
            <a:endParaRPr lang="en-US" baseline="-25000" dirty="0" smtClean="0">
              <a:latin typeface="Segoe UI" panose="020B0502040204020203" pitchFamily="34" charset="0"/>
              <a:cs typeface="Segoe UI" panose="020B0502040204020203" pitchFamily="34" charset="0"/>
            </a:endParaRPr>
          </a:p>
        </p:txBody>
      </p:sp>
      <p:sp>
        <p:nvSpPr>
          <p:cNvPr id="19" name="TextBox 18"/>
          <p:cNvSpPr txBox="1"/>
          <p:nvPr/>
        </p:nvSpPr>
        <p:spPr>
          <a:xfrm>
            <a:off x="9708825" y="5772869"/>
            <a:ext cx="829339"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In</a:t>
            </a:r>
            <a:r>
              <a:rPr lang="en-US" baseline="-25000" dirty="0" smtClean="0">
                <a:latin typeface="Segoe UI" panose="020B0502040204020203" pitchFamily="34" charset="0"/>
                <a:cs typeface="Segoe UI" panose="020B0502040204020203" pitchFamily="34" charset="0"/>
              </a:rPr>
              <a:t>2</a:t>
            </a:r>
            <a:r>
              <a:rPr lang="en-US" dirty="0" smtClean="0">
                <a:latin typeface="Segoe UI" panose="020B0502040204020203" pitchFamily="34" charset="0"/>
                <a:cs typeface="Segoe UI" panose="020B0502040204020203" pitchFamily="34" charset="0"/>
              </a:rPr>
              <a:t>Se</a:t>
            </a:r>
            <a:r>
              <a:rPr lang="en-US" baseline="-25000" dirty="0" smtClean="0">
                <a:latin typeface="Segoe UI" panose="020B0502040204020203" pitchFamily="34" charset="0"/>
                <a:cs typeface="Segoe UI" panose="020B0502040204020203" pitchFamily="34" charset="0"/>
              </a:rPr>
              <a:t>3</a:t>
            </a:r>
            <a:endParaRPr lang="en-US" baseline="-25000" dirty="0" smtClean="0">
              <a:latin typeface="Segoe UI" panose="020B0502040204020203" pitchFamily="34" charset="0"/>
              <a:cs typeface="Segoe UI" panose="020B0502040204020203" pitchFamily="34" charset="0"/>
            </a:endParaRPr>
          </a:p>
        </p:txBody>
      </p:sp>
      <p:sp>
        <p:nvSpPr>
          <p:cNvPr id="21" name="TextBox 20"/>
          <p:cNvSpPr txBox="1"/>
          <p:nvPr/>
        </p:nvSpPr>
        <p:spPr>
          <a:xfrm>
            <a:off x="1295982" y="4575985"/>
            <a:ext cx="1478231" cy="646331"/>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Actual </a:t>
            </a:r>
            <a:r>
              <a:rPr lang="en-US" dirty="0" err="1" smtClean="0">
                <a:latin typeface="Segoe UI" panose="020B0502040204020203" pitchFamily="34" charset="0"/>
                <a:cs typeface="Segoe UI" panose="020B0502040204020203" pitchFamily="34" charset="0"/>
              </a:rPr>
              <a:t>config</a:t>
            </a:r>
            <a:endParaRPr lang="en-US" dirty="0" smtClean="0">
              <a:latin typeface="Segoe UI" panose="020B0502040204020203" pitchFamily="34" charset="0"/>
              <a:cs typeface="Segoe UI" panose="020B0502040204020203" pitchFamily="34" charset="0"/>
            </a:endParaRPr>
          </a:p>
        </p:txBody>
      </p:sp>
      <p:sp>
        <p:nvSpPr>
          <p:cNvPr id="22" name="TextBox 21"/>
          <p:cNvSpPr txBox="1"/>
          <p:nvPr/>
        </p:nvSpPr>
        <p:spPr>
          <a:xfrm>
            <a:off x="6854772" y="4465495"/>
            <a:ext cx="1478231" cy="646331"/>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Proposed </a:t>
            </a:r>
            <a:r>
              <a:rPr lang="en-US" dirty="0" err="1" smtClean="0">
                <a:latin typeface="Segoe UI" panose="020B0502040204020203" pitchFamily="34" charset="0"/>
                <a:cs typeface="Segoe UI" panose="020B0502040204020203" pitchFamily="34" charset="0"/>
              </a:rPr>
              <a:t>config</a:t>
            </a:r>
            <a:endParaRPr lang="en-US" dirty="0" smtClean="0">
              <a:latin typeface="Segoe UI" panose="020B0502040204020203" pitchFamily="34" charset="0"/>
              <a:cs typeface="Segoe UI" panose="020B0502040204020203" pitchFamily="34" charset="0"/>
            </a:endParaRPr>
          </a:p>
        </p:txBody>
      </p:sp>
      <p:sp>
        <p:nvSpPr>
          <p:cNvPr id="23" name="Right Arrow 22"/>
          <p:cNvSpPr/>
          <p:nvPr/>
        </p:nvSpPr>
        <p:spPr>
          <a:xfrm>
            <a:off x="5367994" y="4575985"/>
            <a:ext cx="1055666" cy="646331"/>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4" name="Oval 23"/>
          <p:cNvSpPr/>
          <p:nvPr/>
        </p:nvSpPr>
        <p:spPr>
          <a:xfrm>
            <a:off x="1676657" y="5775183"/>
            <a:ext cx="648300" cy="40713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5" name="TextBox 24"/>
          <p:cNvSpPr txBox="1"/>
          <p:nvPr/>
        </p:nvSpPr>
        <p:spPr>
          <a:xfrm>
            <a:off x="1136100" y="5265685"/>
            <a:ext cx="1351968" cy="461665"/>
          </a:xfrm>
          <a:prstGeom prst="rect">
            <a:avLst/>
          </a:prstGeom>
          <a:noFill/>
        </p:spPr>
        <p:txBody>
          <a:bodyPr wrap="square" rtlCol="0">
            <a:spAutoFit/>
          </a:bodyPr>
          <a:lstStyle/>
          <a:p>
            <a:r>
              <a:rPr lang="en-US" sz="1200" dirty="0" smtClean="0">
                <a:solidFill>
                  <a:srgbClr val="FF0000"/>
                </a:solidFill>
                <a:latin typeface="Segoe UI" panose="020B0502040204020203" pitchFamily="34" charset="0"/>
                <a:cs typeface="Segoe UI" panose="020B0502040204020203" pitchFamily="34" charset="0"/>
              </a:rPr>
              <a:t>Indeed ~Si60Ge40 on </a:t>
            </a:r>
            <a:r>
              <a:rPr lang="en-US" sz="1200" dirty="0" err="1" smtClean="0">
                <a:solidFill>
                  <a:srgbClr val="FF0000"/>
                </a:solidFill>
                <a:latin typeface="Segoe UI" panose="020B0502040204020203" pitchFamily="34" charset="0"/>
                <a:cs typeface="Segoe UI" panose="020B0502040204020203" pitchFamily="34" charset="0"/>
              </a:rPr>
              <a:t>wf</a:t>
            </a:r>
            <a:endParaRPr lang="en-US" sz="1200" dirty="0" smtClean="0">
              <a:solidFill>
                <a:srgbClr val="FF0000"/>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640453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scheduling</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9</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16,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rotWithShape="1">
          <a:blip r:embed="rId2"/>
          <a:srcRect r="36730" b="51753"/>
          <a:stretch/>
        </p:blipFill>
        <p:spPr>
          <a:xfrm>
            <a:off x="2631713" y="1573828"/>
            <a:ext cx="6943087" cy="2408191"/>
          </a:xfrm>
          <a:prstGeom prst="rect">
            <a:avLst/>
          </a:prstGeom>
          <a:ln w="38100">
            <a:solidFill>
              <a:schemeClr val="tx1"/>
            </a:solidFill>
          </a:ln>
        </p:spPr>
      </p:pic>
      <p:cxnSp>
        <p:nvCxnSpPr>
          <p:cNvPr id="9" name="Straight Arrow Connector 8"/>
          <p:cNvCxnSpPr/>
          <p:nvPr/>
        </p:nvCxnSpPr>
        <p:spPr>
          <a:xfrm>
            <a:off x="6492240" y="3017520"/>
            <a:ext cx="0" cy="1577340"/>
          </a:xfrm>
          <a:prstGeom prst="straightConnector1">
            <a:avLst/>
          </a:prstGeom>
          <a:ln w="28575">
            <a:tailEnd type="ova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6594952" y="4438868"/>
            <a:ext cx="4320698" cy="646331"/>
          </a:xfrm>
          <a:prstGeom prst="rect">
            <a:avLst/>
          </a:prstGeom>
        </p:spPr>
        <p:txBody>
          <a:bodyPr wrap="square">
            <a:spAutoFit/>
          </a:bodyPr>
          <a:lstStyle/>
          <a:p>
            <a:r>
              <a:rPr lang="en-US" dirty="0" smtClean="0">
                <a:solidFill>
                  <a:schemeClr val="tx2"/>
                </a:solidFill>
                <a:latin typeface="Segoe UI" panose="020B0502040204020203" pitchFamily="34" charset="0"/>
                <a:cs typeface="Segoe UI" panose="020B0502040204020203" pitchFamily="34" charset="0"/>
              </a:rPr>
              <a:t>L0/L1 check point to assess the possible L3 promotion of some compositions</a:t>
            </a:r>
            <a:endParaRPr lang="en-US" dirty="0"/>
          </a:p>
        </p:txBody>
      </p:sp>
    </p:spTree>
    <p:extLst>
      <p:ext uri="{BB962C8B-B14F-4D97-AF65-F5344CB8AC3E}">
        <p14:creationId xmlns:p14="http://schemas.microsoft.com/office/powerpoint/2010/main" val="722885633"/>
      </p:ext>
    </p:extLst>
  </p:cSld>
  <p:clrMapOvr>
    <a:masterClrMapping/>
  </p:clrMapOvr>
  <p:timing>
    <p:tnLst>
      <p:par>
        <p:cTn id="1" dur="indefinite" restart="never" nodeType="tmRoot"/>
      </p:par>
    </p:tnLst>
  </p:timing>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EC0084BF-FFFC-40A3-A666-429735F1CA25}"/>
</file>

<file path=customXml/itemProps2.xml><?xml version="1.0" encoding="utf-8"?>
<ds:datastoreItem xmlns:ds="http://schemas.openxmlformats.org/officeDocument/2006/customXml" ds:itemID="{D720C606-CF81-46F5-8131-61C0741FC3E9}"/>
</file>

<file path=customXml/itemProps3.xml><?xml version="1.0" encoding="utf-8"?>
<ds:datastoreItem xmlns:ds="http://schemas.openxmlformats.org/officeDocument/2006/customXml" ds:itemID="{66C4D292-B7AD-472F-B720-3D3F886F9E12}"/>
</file>

<file path=docProps/app.xml><?xml version="1.0" encoding="utf-8"?>
<Properties xmlns="http://schemas.openxmlformats.org/officeDocument/2006/extended-properties" xmlns:vt="http://schemas.openxmlformats.org/officeDocument/2006/docPropsVTypes">
  <Template>blank</Template>
  <TotalTime>0</TotalTime>
  <Words>510</Words>
  <Application>Microsoft Office PowerPoint</Application>
  <PresentationFormat>Widescreen</PresentationFormat>
  <Paragraphs>122</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Segoe UI</vt:lpstr>
      <vt:lpstr>Segoe UI Semibold</vt:lpstr>
      <vt:lpstr>Times New Roman</vt:lpstr>
      <vt:lpstr>Wingdings</vt:lpstr>
      <vt:lpstr>Micron Nov-2015</vt:lpstr>
      <vt:lpstr>Campaign K preliminary results </vt:lpstr>
      <vt:lpstr>Split table/thermal stability/scorecard</vt:lpstr>
      <vt:lpstr>FF/SF/Vth cycled</vt:lpstr>
      <vt:lpstr> Leakage</vt:lpstr>
      <vt:lpstr> Short time drift</vt:lpstr>
      <vt:lpstr>Subthtreshold IV</vt:lpstr>
      <vt:lpstr>Retest data</vt:lpstr>
      <vt:lpstr>Conclusions</vt:lpstr>
      <vt:lpstr>Possible scheduling</vt:lpstr>
      <vt:lpstr>Comments on thermal stability limit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2016-11-08T16:28:08Z</dcterms:created>
  <dcterms:modified xsi:type="dcterms:W3CDTF">2016-11-16T17:40:56Z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