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6"/>
  </p:sldMasterIdLst>
  <p:notesMasterIdLst>
    <p:notesMasterId r:id="rId27"/>
  </p:notesMasterIdLst>
  <p:sldIdLst>
    <p:sldId id="300" r:id="rId7"/>
    <p:sldId id="307" r:id="rId8"/>
    <p:sldId id="308" r:id="rId9"/>
    <p:sldId id="301" r:id="rId10"/>
    <p:sldId id="263" r:id="rId11"/>
    <p:sldId id="306" r:id="rId12"/>
    <p:sldId id="302" r:id="rId13"/>
    <p:sldId id="303" r:id="rId14"/>
    <p:sldId id="304" r:id="rId15"/>
    <p:sldId id="305" r:id="rId16"/>
    <p:sldId id="315" r:id="rId17"/>
    <p:sldId id="316" r:id="rId18"/>
    <p:sldId id="309" r:id="rId19"/>
    <p:sldId id="311" r:id="rId20"/>
    <p:sldId id="310" r:id="rId21"/>
    <p:sldId id="317" r:id="rId22"/>
    <p:sldId id="312" r:id="rId23"/>
    <p:sldId id="314" r:id="rId24"/>
    <p:sldId id="313" r:id="rId25"/>
    <p:sldId id="289"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0"/>
    <a:srgbClr val="000000"/>
    <a:srgbClr val="45B4FF"/>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81" autoAdjust="0"/>
  </p:normalViewPr>
  <p:slideViewPr>
    <p:cSldViewPr snapToGrid="0">
      <p:cViewPr varScale="1">
        <p:scale>
          <a:sx n="90" d="100"/>
          <a:sy n="90" d="100"/>
        </p:scale>
        <p:origin x="564" y="84"/>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28" Type="http://schemas.openxmlformats.org/officeDocument/2006/relationships/presProps" Target="presProps.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30"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10/21/2016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5</a:t>
            </a:fld>
            <a:endParaRPr lang="en-US"/>
          </a:p>
        </p:txBody>
      </p:sp>
    </p:spTree>
    <p:extLst>
      <p:ext uri="{BB962C8B-B14F-4D97-AF65-F5344CB8AC3E}">
        <p14:creationId xmlns:p14="http://schemas.microsoft.com/office/powerpoint/2010/main" val="8507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21, 2016</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21,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21, 2016</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21, 2016</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21, 2016</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21, 2016</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21, 2016</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sp>
        <p:nvSpPr>
          <p:cNvPr id="5"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40677CEC-E280-4B86-A9DD-CAA5CE5CEBF8}"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0DF6829C-069E-4CCA-822C-563E5671EB6F}" type="datetime4">
              <a:rPr lang="en-US">
                <a:ea typeface="MS PGothic" pitchFamily="34" charset="-128"/>
              </a:rPr>
              <a:pPr fontAlgn="base">
                <a:spcBef>
                  <a:spcPct val="0"/>
                </a:spcBef>
                <a:spcAft>
                  <a:spcPct val="0"/>
                </a:spcAft>
              </a:pPr>
              <a:t>October 21, 2016</a:t>
            </a:fld>
            <a:endParaRPr lang="en-US">
              <a:ea typeface="MS PGothic" pitchFamily="34" charset="-128"/>
            </a:endParaRPr>
          </a:p>
        </p:txBody>
      </p:sp>
    </p:spTree>
    <p:extLst>
      <p:ext uri="{BB962C8B-B14F-4D97-AF65-F5344CB8AC3E}">
        <p14:creationId xmlns:p14="http://schemas.microsoft.com/office/powerpoint/2010/main" val="218496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21, 2016</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21, 2016</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21, 2016</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21, 2016</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21, 2016</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21, 2016</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21, 2016</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21,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October 21, 2016</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 id="2147483728" r:id="rId16"/>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package" Target="../embeddings/Microsoft_Excel_Worksheet5.xlsx"/></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package" Target="../embeddings/Microsoft_Excel_Worksheet6.xlsx"/><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e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2.bin"/><Relationship Id="rId7" Type="http://schemas.openxmlformats.org/officeDocument/2006/relationships/package" Target="../embeddings/Microsoft_Excel_Worksheet3.xlsx"/><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8670495" cy="1734724"/>
          </a:xfrm>
        </p:spPr>
        <p:txBody>
          <a:bodyPr/>
          <a:lstStyle/>
          <a:p>
            <a:r>
              <a:rPr lang="en-US" dirty="0" smtClean="0"/>
              <a:t>SD Camp K* - InSiSeAsGe</a:t>
            </a:r>
            <a:endParaRPr lang="en-US" dirty="0"/>
          </a:p>
        </p:txBody>
      </p:sp>
      <p:sp>
        <p:nvSpPr>
          <p:cNvPr id="4" name="Text Placeholder 3"/>
          <p:cNvSpPr>
            <a:spLocks noGrp="1"/>
          </p:cNvSpPr>
          <p:nvPr>
            <p:ph type="body" sz="quarter" idx="10"/>
          </p:nvPr>
        </p:nvSpPr>
        <p:spPr>
          <a:xfrm>
            <a:off x="962902" y="2889332"/>
            <a:ext cx="9855352" cy="762000"/>
          </a:xfrm>
        </p:spPr>
        <p:txBody>
          <a:bodyPr>
            <a:normAutofit fontScale="85000" lnSpcReduction="10000"/>
          </a:bodyPr>
          <a:lstStyle/>
          <a:p>
            <a:r>
              <a:rPr lang="en-US" dirty="0" smtClean="0"/>
              <a:t>Swapnil Lengade, Paolo Fantini, Enrico Varesi, Dan Gealy</a:t>
            </a:r>
            <a:endParaRPr lang="en-US" dirty="0"/>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81050"/>
            <a:ext cx="10375902" cy="932313"/>
          </a:xfrm>
        </p:spPr>
        <p:txBody>
          <a:bodyPr/>
          <a:lstStyle/>
          <a:p>
            <a:r>
              <a:rPr lang="en-US" dirty="0"/>
              <a:t>Camp K* proposed split table </a:t>
            </a:r>
            <a:r>
              <a:rPr lang="en-US" dirty="0" smtClean="0"/>
              <a:t>- detailed</a:t>
            </a:r>
            <a:endParaRPr lang="en-US" dirty="0"/>
          </a:p>
        </p:txBody>
      </p:sp>
      <p:sp>
        <p:nvSpPr>
          <p:cNvPr id="3" name="Content Placeholder 2"/>
          <p:cNvSpPr>
            <a:spLocks noGrp="1"/>
          </p:cNvSpPr>
          <p:nvPr>
            <p:ph idx="1"/>
          </p:nvPr>
        </p:nvSpPr>
        <p:spPr>
          <a:xfrm>
            <a:off x="915305" y="5122605"/>
            <a:ext cx="10375904" cy="1115173"/>
          </a:xfrm>
        </p:spPr>
        <p:txBody>
          <a:bodyPr/>
          <a:lstStyle/>
          <a:p>
            <a:r>
              <a:rPr lang="en-US" dirty="0" smtClean="0"/>
              <a:t>The alloys agreed upon for L1 are highlighted in the last column</a:t>
            </a:r>
          </a:p>
          <a:p>
            <a:r>
              <a:rPr lang="en-US" dirty="0" smtClean="0"/>
              <a:t>L0 data will be collected on these alloys in addition to some high In alloys</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436126493"/>
              </p:ext>
            </p:extLst>
          </p:nvPr>
        </p:nvGraphicFramePr>
        <p:xfrm>
          <a:off x="918483" y="1132022"/>
          <a:ext cx="10372725" cy="3971925"/>
        </p:xfrm>
        <a:graphic>
          <a:graphicData uri="http://schemas.openxmlformats.org/presentationml/2006/ole">
            <mc:AlternateContent xmlns:mc="http://schemas.openxmlformats.org/markup-compatibility/2006">
              <mc:Choice xmlns:v="urn:schemas-microsoft-com:vml" Requires="v">
                <p:oleObj spid="_x0000_s3087" name="Worksheet" r:id="rId4" imgW="10372641" imgH="3971958" progId="Excel.Sheet.12">
                  <p:embed/>
                </p:oleObj>
              </mc:Choice>
              <mc:Fallback>
                <p:oleObj name="Worksheet" r:id="rId4" imgW="10372641" imgH="3971958" progId="Excel.Sheet.12">
                  <p:embed/>
                  <p:pic>
                    <p:nvPicPr>
                      <p:cNvPr id="0" name=""/>
                      <p:cNvPicPr/>
                      <p:nvPr/>
                    </p:nvPicPr>
                    <p:blipFill>
                      <a:blip r:embed="rId5"/>
                      <a:stretch>
                        <a:fillRect/>
                      </a:stretch>
                    </p:blipFill>
                    <p:spPr>
                      <a:xfrm>
                        <a:off x="918483" y="1132022"/>
                        <a:ext cx="10372725" cy="3971925"/>
                      </a:xfrm>
                      <a:prstGeom prst="rect">
                        <a:avLst/>
                      </a:prstGeom>
                    </p:spPr>
                  </p:pic>
                </p:oleObj>
              </mc:Fallback>
            </mc:AlternateContent>
          </a:graphicData>
        </a:graphic>
      </p:graphicFrame>
    </p:spTree>
    <p:extLst>
      <p:ext uri="{BB962C8B-B14F-4D97-AF65-F5344CB8AC3E}">
        <p14:creationId xmlns:p14="http://schemas.microsoft.com/office/powerpoint/2010/main" val="1709225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K L1 split table</a:t>
            </a:r>
            <a:endParaRPr lang="en-US" dirty="0"/>
          </a:p>
        </p:txBody>
      </p:sp>
      <p:sp>
        <p:nvSpPr>
          <p:cNvPr id="3" name="Content Placeholder 2"/>
          <p:cNvSpPr>
            <a:spLocks noGrp="1"/>
          </p:cNvSpPr>
          <p:nvPr>
            <p:ph idx="1"/>
          </p:nvPr>
        </p:nvSpPr>
        <p:spPr>
          <a:xfrm>
            <a:off x="478594" y="3374265"/>
            <a:ext cx="4956291" cy="2483160"/>
          </a:xfrm>
        </p:spPr>
        <p:txBody>
          <a:bodyPr/>
          <a:lstStyle/>
          <a:p>
            <a:r>
              <a:rPr lang="en-US" dirty="0" smtClean="0"/>
              <a:t>3x2 matrix on Ge x In with an added alloy K015 (F on the ternary plot)</a:t>
            </a:r>
          </a:p>
          <a:p>
            <a:r>
              <a:rPr lang="en-US" dirty="0" smtClean="0"/>
              <a:t>Disclaimer: these set of alloys are likely going to be thermally unstable based on Camp J*. </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3"/>
          <a:stretch>
            <a:fillRect/>
          </a:stretch>
        </p:blipFill>
        <p:spPr>
          <a:xfrm>
            <a:off x="5563673" y="932313"/>
            <a:ext cx="6306430" cy="4925112"/>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1419191024"/>
              </p:ext>
            </p:extLst>
          </p:nvPr>
        </p:nvGraphicFramePr>
        <p:xfrm>
          <a:off x="478593" y="1304276"/>
          <a:ext cx="5646260" cy="1954079"/>
        </p:xfrm>
        <a:graphic>
          <a:graphicData uri="http://schemas.openxmlformats.org/presentationml/2006/ole">
            <mc:AlternateContent xmlns:mc="http://schemas.openxmlformats.org/markup-compatibility/2006">
              <mc:Choice xmlns:v="urn:schemas-microsoft-com:vml" Requires="v">
                <p:oleObj spid="_x0000_s7177" name="Worksheet" r:id="rId5" imgW="5229343" imgH="1809685" progId="Excel.Sheet.12">
                  <p:embed/>
                </p:oleObj>
              </mc:Choice>
              <mc:Fallback>
                <p:oleObj name="Worksheet" r:id="rId5" imgW="5229343" imgH="1809685" progId="Excel.Sheet.12">
                  <p:embed/>
                  <p:pic>
                    <p:nvPicPr>
                      <p:cNvPr id="0" name=""/>
                      <p:cNvPicPr/>
                      <p:nvPr/>
                    </p:nvPicPr>
                    <p:blipFill>
                      <a:blip r:embed="rId6"/>
                      <a:stretch>
                        <a:fillRect/>
                      </a:stretch>
                    </p:blipFill>
                    <p:spPr>
                      <a:xfrm>
                        <a:off x="478593" y="1304276"/>
                        <a:ext cx="5646260" cy="1954079"/>
                      </a:xfrm>
                      <a:prstGeom prst="rect">
                        <a:avLst/>
                      </a:prstGeom>
                      <a:ln w="25400">
                        <a:solidFill>
                          <a:srgbClr val="000000"/>
                        </a:solidFill>
                      </a:ln>
                    </p:spPr>
                  </p:pic>
                </p:oleObj>
              </mc:Fallback>
            </mc:AlternateContent>
          </a:graphicData>
        </a:graphic>
      </p:graphicFrame>
    </p:spTree>
    <p:extLst>
      <p:ext uri="{BB962C8B-B14F-4D97-AF65-F5344CB8AC3E}">
        <p14:creationId xmlns:p14="http://schemas.microsoft.com/office/powerpoint/2010/main" val="264996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204114"/>
            <a:ext cx="10375902" cy="932313"/>
          </a:xfrm>
        </p:spPr>
        <p:txBody>
          <a:bodyPr/>
          <a:lstStyle/>
          <a:p>
            <a:r>
              <a:rPr lang="en-US" dirty="0"/>
              <a:t>SWR7713604 - SD CAMP K </a:t>
            </a:r>
            <a:r>
              <a:rPr lang="en-US" dirty="0" smtClean="0"/>
              <a:t>L1</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12</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928335" y="1355369"/>
            <a:ext cx="10368601" cy="4878007"/>
          </a:xfrm>
          <a:prstGeom prst="rect">
            <a:avLst/>
          </a:prstGeom>
        </p:spPr>
      </p:pic>
    </p:spTree>
    <p:extLst>
      <p:ext uri="{BB962C8B-B14F-4D97-AF65-F5344CB8AC3E}">
        <p14:creationId xmlns:p14="http://schemas.microsoft.com/office/powerpoint/2010/main" val="102980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41669"/>
            <a:ext cx="10375902" cy="932313"/>
          </a:xfrm>
        </p:spPr>
        <p:txBody>
          <a:bodyPr/>
          <a:lstStyle/>
          <a:p>
            <a:r>
              <a:rPr lang="en-US" dirty="0" smtClean="0"/>
              <a:t>Extended L0</a:t>
            </a:r>
            <a:endParaRPr lang="en-US" dirty="0"/>
          </a:p>
        </p:txBody>
      </p:sp>
      <p:sp>
        <p:nvSpPr>
          <p:cNvPr id="3" name="Content Placeholder 2"/>
          <p:cNvSpPr>
            <a:spLocks noGrp="1"/>
          </p:cNvSpPr>
          <p:nvPr>
            <p:ph idx="1"/>
          </p:nvPr>
        </p:nvSpPr>
        <p:spPr>
          <a:xfrm>
            <a:off x="915305" y="4430333"/>
            <a:ext cx="10375904" cy="1678655"/>
          </a:xfrm>
        </p:spPr>
        <p:txBody>
          <a:bodyPr/>
          <a:lstStyle/>
          <a:p>
            <a:r>
              <a:rPr lang="en-US" dirty="0" smtClean="0"/>
              <a:t>Collected L0 data on the above table of compositions</a:t>
            </a:r>
          </a:p>
          <a:p>
            <a:r>
              <a:rPr lang="en-US" dirty="0" smtClean="0"/>
              <a:t>This has 3 more alloys (the last 3) in addition to the ones that ran on L1</a:t>
            </a:r>
          </a:p>
          <a:p>
            <a:pPr lvl="1"/>
            <a:r>
              <a:rPr lang="en-US" dirty="0" smtClean="0"/>
              <a:t>These alloys have higher (&gt;12.5%) In in them</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748863669"/>
              </p:ext>
            </p:extLst>
          </p:nvPr>
        </p:nvGraphicFramePr>
        <p:xfrm>
          <a:off x="3961765" y="951082"/>
          <a:ext cx="4790940" cy="3237386"/>
        </p:xfrm>
        <a:graphic>
          <a:graphicData uri="http://schemas.openxmlformats.org/drawingml/2006/table">
            <a:tbl>
              <a:tblPr/>
              <a:tblGrid>
                <a:gridCol w="958188"/>
                <a:gridCol w="958188"/>
                <a:gridCol w="958188"/>
                <a:gridCol w="958188"/>
                <a:gridCol w="958188"/>
              </a:tblGrid>
              <a:tr h="494186">
                <a:tc>
                  <a:txBody>
                    <a:bodyPr/>
                    <a:lstStyle/>
                    <a:p>
                      <a:pPr algn="ctr" fontAlgn="ctr"/>
                      <a:r>
                        <a:rPr lang="en-US" sz="1600" b="1" i="0" u="none" strike="noStrike" dirty="0">
                          <a:solidFill>
                            <a:srgbClr val="000000"/>
                          </a:solidFill>
                          <a:effectLst/>
                          <a:latin typeface="Calibri" panose="020F0502020204030204" pitchFamily="34" charset="0"/>
                        </a:rPr>
                        <a:t>Split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Calibri" panose="020F0502020204030204" pitchFamily="34" charset="0"/>
                        </a:rPr>
                        <a:t>As2Se3 Rf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Calibri" panose="020F0502020204030204" pitchFamily="34" charset="0"/>
                        </a:rPr>
                        <a:t>SiGe Rf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Calibri" panose="020F0502020204030204" pitchFamily="34" charset="0"/>
                        </a:rPr>
                        <a:t>In2Se3 Rf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Calibri" panose="020F0502020204030204" pitchFamily="34" charset="0"/>
                        </a:rPr>
                        <a:t>Alloys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71802">
                <a:tc>
                  <a:txBody>
                    <a:bodyPr/>
                    <a:lstStyle/>
                    <a:p>
                      <a:pPr algn="ctr" fontAlgn="ctr"/>
                      <a:r>
                        <a:rPr lang="en-US" sz="1800" b="0" i="0" u="none" strike="noStrike">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108W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34W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1802">
                <a:tc>
                  <a:txBody>
                    <a:bodyPr/>
                    <a:lstStyle/>
                    <a:p>
                      <a:pPr algn="ctr" fontAlgn="ctr"/>
                      <a:r>
                        <a:rPr lang="en-US" sz="1800" b="0" i="0" u="none" strike="noStrike">
                          <a:solidFill>
                            <a:srgbClr val="000000"/>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133W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90W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1802">
                <a:tc>
                  <a:txBody>
                    <a:bodyPr/>
                    <a:lstStyle/>
                    <a:p>
                      <a:pPr algn="ctr" fontAlgn="ctr"/>
                      <a:r>
                        <a:rPr lang="en-US" sz="1800" b="0" i="0" u="none" strike="noStrike">
                          <a:solidFill>
                            <a:srgbClr val="000000"/>
                          </a:solidFill>
                          <a:effectLst/>
                          <a:latin typeface="Calibri" panose="020F050202020403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124W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35W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1802">
                <a:tc>
                  <a:txBody>
                    <a:bodyPr/>
                    <a:lstStyle/>
                    <a:p>
                      <a:pPr algn="ctr" fontAlgn="ctr"/>
                      <a:r>
                        <a:rPr lang="en-US" sz="1800" b="0" i="0" u="none" strike="noStrike">
                          <a:solidFill>
                            <a:srgbClr val="000000"/>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153W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92W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1802">
                <a:tc>
                  <a:txBody>
                    <a:bodyPr/>
                    <a:lstStyle/>
                    <a:p>
                      <a:pPr algn="ctr" fontAlgn="ctr"/>
                      <a:r>
                        <a:rPr lang="en-US" sz="18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90W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34W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1802">
                <a:tc>
                  <a:txBody>
                    <a:bodyPr/>
                    <a:lstStyle/>
                    <a:p>
                      <a:pPr algn="ctr" fontAlgn="ctr"/>
                      <a:r>
                        <a:rPr lang="en-US" sz="1800" b="0" i="0" u="none" strike="noStrike">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107W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68W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1802">
                <a:tc>
                  <a:txBody>
                    <a:bodyPr/>
                    <a:lstStyle/>
                    <a:p>
                      <a:pPr algn="ctr" fontAlgn="ctr"/>
                      <a:r>
                        <a:rPr lang="en-US" sz="18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113W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90W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1802">
                <a:tc>
                  <a:txBody>
                    <a:bodyPr/>
                    <a:lstStyle/>
                    <a:p>
                      <a:pPr algn="ctr" fontAlgn="ctr"/>
                      <a:r>
                        <a:rPr lang="en-US" sz="1800" b="0" i="0" u="none" strike="noStrike">
                          <a:solidFill>
                            <a:srgbClr val="000000"/>
                          </a:solidFill>
                          <a:effectLst/>
                          <a:latin typeface="Calibri" panose="020F050202020403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147W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130W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1802">
                <a:tc>
                  <a:txBody>
                    <a:bodyPr/>
                    <a:lstStyle/>
                    <a:p>
                      <a:pPr algn="ctr" fontAlgn="ctr"/>
                      <a:r>
                        <a:rPr lang="en-US" sz="1800" b="0" i="0" u="none" strike="noStrike">
                          <a:solidFill>
                            <a:srgbClr val="000000"/>
                          </a:solidFill>
                          <a:effectLst/>
                          <a:latin typeface="Calibri" panose="020F0502020204030204" pitchFamily="34" charset="0"/>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154W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1802">
                <a:tc>
                  <a:txBody>
                    <a:bodyPr/>
                    <a:lstStyle/>
                    <a:p>
                      <a:pPr algn="ctr" fontAlgn="ctr"/>
                      <a:r>
                        <a:rPr lang="en-US" sz="1800" b="0" i="0" u="none" strike="noStrike" dirty="0">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800" b="0" i="0" u="none" strike="noStrike" dirty="0">
                          <a:solidFill>
                            <a:srgbClr val="000000"/>
                          </a:solidFill>
                          <a:effectLst/>
                          <a:latin typeface="Calibri" panose="020F0502020204030204" pitchFamily="34" charset="0"/>
                        </a:rPr>
                        <a:t>134W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800" b="0" i="0" u="none" strike="noStrike">
                          <a:solidFill>
                            <a:srgbClr val="000000"/>
                          </a:solidFill>
                          <a:effectLst/>
                          <a:latin typeface="Calibri" panose="020F0502020204030204" pitchFamily="34" charset="0"/>
                        </a:rPr>
                        <a:t>150W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800" b="0" i="0" u="none" strike="noStrike" dirty="0">
                          <a:solidFill>
                            <a:srgbClr val="000000"/>
                          </a:solidFill>
                          <a:effectLst/>
                          <a:latin typeface="Calibri" panose="020F0502020204030204" pitchFamily="34" charset="0"/>
                        </a:rPr>
                        <a:t>K021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1325454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54547"/>
            <a:ext cx="10375902" cy="932313"/>
          </a:xfrm>
        </p:spPr>
        <p:txBody>
          <a:bodyPr/>
          <a:lstStyle/>
          <a:p>
            <a:r>
              <a:rPr lang="en-US" dirty="0" smtClean="0"/>
              <a:t>ICP data</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04276529"/>
              </p:ext>
            </p:extLst>
          </p:nvPr>
        </p:nvGraphicFramePr>
        <p:xfrm>
          <a:off x="844771" y="1388962"/>
          <a:ext cx="10446436" cy="3339407"/>
        </p:xfrm>
        <a:graphic>
          <a:graphicData uri="http://schemas.openxmlformats.org/drawingml/2006/table">
            <a:tbl>
              <a:tblPr/>
              <a:tblGrid>
                <a:gridCol w="746174"/>
                <a:gridCol w="746174"/>
                <a:gridCol w="746174"/>
                <a:gridCol w="746174"/>
                <a:gridCol w="746174"/>
                <a:gridCol w="746174"/>
                <a:gridCol w="746174"/>
                <a:gridCol w="746174"/>
                <a:gridCol w="746174"/>
                <a:gridCol w="746174"/>
                <a:gridCol w="746174"/>
                <a:gridCol w="746174"/>
                <a:gridCol w="746174"/>
                <a:gridCol w="746174"/>
              </a:tblGrid>
              <a:tr h="513757">
                <a:tc>
                  <a:txBody>
                    <a:bodyPr/>
                    <a:lstStyle/>
                    <a:p>
                      <a:pPr algn="ctr" fontAlgn="ctr"/>
                      <a:r>
                        <a:rPr lang="en-US" sz="1400" b="1" i="0" u="none" strike="noStrike" dirty="0">
                          <a:solidFill>
                            <a:srgbClr val="000000"/>
                          </a:solidFill>
                          <a:effectLst/>
                          <a:latin typeface="Calibri" panose="020F0502020204030204" pitchFamily="34" charset="0"/>
                        </a:rPr>
                        <a:t>Split</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Calibri" panose="020F0502020204030204" pitchFamily="34" charset="0"/>
                        </a:rPr>
                        <a:t>Alloys</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panose="020B0604020202020204" pitchFamily="34" charset="0"/>
                        </a:rPr>
                        <a:t>ICP Ge</a:t>
                      </a:r>
                    </a:p>
                  </a:txBody>
                  <a:tcPr marL="2491" marR="2491" marT="249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ICP As</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ICP Se</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ICP Si</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ICP In</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a:solidFill>
                            <a:srgbClr val="000000"/>
                          </a:solidFill>
                          <a:effectLst/>
                          <a:latin typeface="Arial" panose="020B0604020202020204" pitchFamily="34" charset="0"/>
                        </a:rPr>
                        <a:t>As+In</a:t>
                      </a:r>
                    </a:p>
                  </a:txBody>
                  <a:tcPr marL="2491" marR="2491" marT="249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Grp IV</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As+Se</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CN (In=3)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CN (In=4)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As/Se</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panose="020B0604020202020204" pitchFamily="34" charset="0"/>
                        </a:rPr>
                        <a:t>delta Se</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K002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dirty="0">
                          <a:solidFill>
                            <a:srgbClr val="000000"/>
                          </a:solidFill>
                          <a:effectLst/>
                          <a:latin typeface="Calibri" panose="020F0502020204030204" pitchFamily="34" charset="0"/>
                        </a:rPr>
                        <a:t>5.9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effectLst/>
                          <a:latin typeface="Calibri" panose="020F0502020204030204" pitchFamily="34" charset="0"/>
                        </a:rPr>
                        <a:t>27.9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53.2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7.1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33.8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81.1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2.598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2.657</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0.524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K004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a:solidFill>
                            <a:srgbClr val="000000"/>
                          </a:solidFill>
                          <a:effectLst/>
                          <a:latin typeface="Calibri" panose="020F0502020204030204" pitchFamily="34" charset="0"/>
                        </a:rPr>
                        <a:t>6.0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effectLst/>
                          <a:latin typeface="Calibri" panose="020F0502020204030204" pitchFamily="34" charset="0"/>
                        </a:rPr>
                        <a:t>24.1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effectLst/>
                          <a:latin typeface="Calibri" panose="020F0502020204030204" pitchFamily="34" charset="0"/>
                        </a:rPr>
                        <a:t>52.3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7.0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10.5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34.6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76.4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2.604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2.709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0.461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K006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a:solidFill>
                            <a:srgbClr val="000000"/>
                          </a:solidFill>
                          <a:effectLst/>
                          <a:latin typeface="Calibri" panose="020F0502020204030204" pitchFamily="34" charset="0"/>
                        </a:rPr>
                        <a:t>6.9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26.8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51.5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effectLst/>
                          <a:latin typeface="Calibri" panose="020F0502020204030204" pitchFamily="34" charset="0"/>
                        </a:rPr>
                        <a:t>8.3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6.5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33.3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78.3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2.637</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2.702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0.520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-28.9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K008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a:solidFill>
                            <a:srgbClr val="000000"/>
                          </a:solidFill>
                          <a:effectLst/>
                          <a:latin typeface="Calibri" panose="020F0502020204030204" pitchFamily="34" charset="0"/>
                        </a:rPr>
                        <a:t>7.2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23.4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50.8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8.1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effectLst/>
                          <a:latin typeface="Calibri" panose="020F0502020204030204" pitchFamily="34" charset="0"/>
                        </a:rPr>
                        <a:t>10.6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effectLst/>
                          <a:latin typeface="Calibri" panose="020F0502020204030204" pitchFamily="34" charset="0"/>
                        </a:rPr>
                        <a:t>34.0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15.3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74.2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2.648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2.754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0.461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14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K014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a:solidFill>
                            <a:srgbClr val="000000"/>
                          </a:solidFill>
                          <a:effectLst/>
                          <a:latin typeface="Calibri" panose="020F0502020204030204" pitchFamily="34" charset="0"/>
                        </a:rPr>
                        <a:t>5.2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27.9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54.1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6.3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6.4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34.3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11.5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82.0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2.571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2.635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0.516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-20.3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15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K015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a:solidFill>
                            <a:srgbClr val="000000"/>
                          </a:solidFill>
                          <a:effectLst/>
                          <a:latin typeface="Calibri" panose="020F0502020204030204" pitchFamily="34" charset="0"/>
                        </a:rPr>
                        <a:t>5.2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25.3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53.4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6.3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9.7</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35.0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78.7</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2.578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2.675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0.474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16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K016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a:solidFill>
                            <a:srgbClr val="000000"/>
                          </a:solidFill>
                          <a:effectLst/>
                          <a:latin typeface="Calibri" panose="020F0502020204030204" pitchFamily="34" charset="0"/>
                        </a:rPr>
                        <a:t>5.2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24.7</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53.2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6.1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10.8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35.5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77.9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2.581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Calibri" panose="020F0502020204030204" pitchFamily="34" charset="0"/>
                        </a:rPr>
                        <a:t>2.689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0.464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-22.7</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18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K018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a:solidFill>
                            <a:srgbClr val="000000"/>
                          </a:solidFill>
                          <a:effectLst/>
                          <a:latin typeface="Calibri" panose="020F0502020204030204" pitchFamily="34" charset="0"/>
                        </a:rPr>
                        <a:t>6.4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21.0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52.5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7.2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12.8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33.8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73.5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2.611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Calibri" panose="020F0502020204030204" pitchFamily="34" charset="0"/>
                        </a:rPr>
                        <a:t>2.740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Calibri" panose="020F0502020204030204" pitchFamily="34" charset="0"/>
                        </a:rPr>
                        <a:t>0.400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19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K019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a:solidFill>
                            <a:srgbClr val="000000"/>
                          </a:solidFill>
                          <a:effectLst/>
                          <a:latin typeface="Calibri" panose="020F0502020204030204" pitchFamily="34" charset="0"/>
                        </a:rPr>
                        <a:t>6.4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19.6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52.3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7.1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14.6</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34.2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71.9</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2.612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2.758</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Calibri" panose="020F0502020204030204" pitchFamily="34" charset="0"/>
                        </a:rPr>
                        <a:t>0.375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-26.0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65">
                <a:tc>
                  <a:txBody>
                    <a:bodyPr/>
                    <a:lstStyle/>
                    <a:p>
                      <a:pPr algn="ctr" fontAlgn="ctr"/>
                      <a:r>
                        <a:rPr lang="en-US" sz="1400" b="0" i="0" u="none" strike="noStrike">
                          <a:solidFill>
                            <a:srgbClr val="000000"/>
                          </a:solidFill>
                          <a:effectLst/>
                          <a:latin typeface="Calibri" panose="020F0502020204030204" pitchFamily="34" charset="0"/>
                        </a:rPr>
                        <a:t>21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K021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400" b="0" i="0" u="none" strike="noStrike">
                          <a:solidFill>
                            <a:srgbClr val="000000"/>
                          </a:solidFill>
                          <a:effectLst/>
                          <a:latin typeface="Calibri" panose="020F0502020204030204" pitchFamily="34" charset="0"/>
                        </a:rPr>
                        <a:t>5.3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20.4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53.1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6.2</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15.1</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a:solidFill>
                            <a:srgbClr val="000000"/>
                          </a:solidFill>
                          <a:effectLst/>
                          <a:latin typeface="Calibri" panose="020F0502020204030204" pitchFamily="34" charset="0"/>
                        </a:rPr>
                        <a:t>35.5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73.4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2.584</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2.735</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panose="020F0502020204030204" pitchFamily="34" charset="0"/>
                        </a:rPr>
                        <a:t>0.383</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-23.0</a:t>
                      </a:r>
                    </a:p>
                  </a:txBody>
                  <a:tcPr marL="2491" marR="2491" marT="2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14</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9154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42611" y="1198137"/>
            <a:ext cx="4553585" cy="3391373"/>
          </a:xfrm>
          <a:prstGeom prst="rect">
            <a:avLst/>
          </a:prstGeom>
        </p:spPr>
      </p:pic>
      <p:pic>
        <p:nvPicPr>
          <p:cNvPr id="9" name="Picture 8"/>
          <p:cNvPicPr>
            <a:picLocks noChangeAspect="1"/>
          </p:cNvPicPr>
          <p:nvPr/>
        </p:nvPicPr>
        <p:blipFill>
          <a:blip r:embed="rId3"/>
          <a:stretch>
            <a:fillRect/>
          </a:stretch>
        </p:blipFill>
        <p:spPr>
          <a:xfrm>
            <a:off x="6034884" y="1198136"/>
            <a:ext cx="4515480" cy="3391373"/>
          </a:xfrm>
          <a:prstGeom prst="rect">
            <a:avLst/>
          </a:prstGeom>
        </p:spPr>
      </p:pic>
      <p:sp>
        <p:nvSpPr>
          <p:cNvPr id="2" name="Title 1"/>
          <p:cNvSpPr>
            <a:spLocks noGrp="1"/>
          </p:cNvSpPr>
          <p:nvPr>
            <p:ph type="title"/>
          </p:nvPr>
        </p:nvSpPr>
        <p:spPr>
          <a:xfrm>
            <a:off x="915306" y="154548"/>
            <a:ext cx="10375902" cy="932313"/>
          </a:xfrm>
        </p:spPr>
        <p:txBody>
          <a:bodyPr/>
          <a:lstStyle/>
          <a:p>
            <a:r>
              <a:rPr lang="en-US" dirty="0" smtClean="0"/>
              <a:t>XRR Density &amp; Optical Eg</a:t>
            </a:r>
            <a:endParaRPr lang="en-US" dirty="0"/>
          </a:p>
        </p:txBody>
      </p:sp>
      <p:sp>
        <p:nvSpPr>
          <p:cNvPr id="3" name="Content Placeholder 2"/>
          <p:cNvSpPr>
            <a:spLocks noGrp="1"/>
          </p:cNvSpPr>
          <p:nvPr>
            <p:ph idx="1"/>
          </p:nvPr>
        </p:nvSpPr>
        <p:spPr>
          <a:xfrm>
            <a:off x="629735" y="4499357"/>
            <a:ext cx="10947043" cy="1390689"/>
          </a:xfrm>
        </p:spPr>
        <p:txBody>
          <a:bodyPr/>
          <a:lstStyle/>
          <a:p>
            <a:pPr>
              <a:spcBef>
                <a:spcPts val="600"/>
              </a:spcBef>
              <a:spcAft>
                <a:spcPts val="600"/>
              </a:spcAft>
            </a:pPr>
            <a:r>
              <a:rPr lang="en-US" dirty="0" smtClean="0"/>
              <a:t>For the current composition space, In content controls the film density</a:t>
            </a:r>
          </a:p>
          <a:p>
            <a:pPr>
              <a:spcBef>
                <a:spcPts val="600"/>
              </a:spcBef>
              <a:spcAft>
                <a:spcPts val="600"/>
              </a:spcAft>
            </a:pPr>
            <a:r>
              <a:rPr lang="en-US" dirty="0" smtClean="0"/>
              <a:t>Eg shows a unilateral decrease with In content for up to 10% In (jives with the historically high leakage seen in In-SAG). At higher In, the picture is not so clear</a:t>
            </a:r>
          </a:p>
          <a:p>
            <a:pPr lvl="1">
              <a:spcBef>
                <a:spcPts val="600"/>
              </a:spcBef>
              <a:spcAft>
                <a:spcPts val="600"/>
              </a:spcAft>
            </a:pPr>
            <a:r>
              <a:rPr lang="en-US" dirty="0" smtClean="0"/>
              <a:t>Need to get a re-fit of the Eg data since some of the samples showed higher std. dev.</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15</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94469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2" y="427157"/>
            <a:ext cx="10375902" cy="932313"/>
          </a:xfrm>
        </p:spPr>
        <p:txBody>
          <a:bodyPr>
            <a:normAutofit fontScale="90000"/>
          </a:bodyPr>
          <a:lstStyle/>
          <a:p>
            <a:r>
              <a:rPr lang="en-US" dirty="0" smtClean="0"/>
              <a:t>Optical Eg data fit quality is questionable for some samples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2309626"/>
              </p:ext>
            </p:extLst>
          </p:nvPr>
        </p:nvGraphicFramePr>
        <p:xfrm>
          <a:off x="3961765" y="1596851"/>
          <a:ext cx="4395119" cy="3359224"/>
        </p:xfrm>
        <a:graphic>
          <a:graphicData uri="http://schemas.openxmlformats.org/drawingml/2006/table">
            <a:tbl>
              <a:tblPr/>
              <a:tblGrid>
                <a:gridCol w="801911"/>
                <a:gridCol w="1738648"/>
                <a:gridCol w="1854560"/>
              </a:tblGrid>
              <a:tr h="314462">
                <a:tc>
                  <a:txBody>
                    <a:bodyPr/>
                    <a:lstStyle/>
                    <a:p>
                      <a:pPr algn="l" fontAlgn="ctr"/>
                      <a:r>
                        <a:rPr lang="en-US" sz="1600" b="1" i="0" u="none" strike="noStrike" dirty="0">
                          <a:solidFill>
                            <a:srgbClr val="000000"/>
                          </a:solidFill>
                          <a:effectLst/>
                          <a:latin typeface="Calibri" panose="020F0502020204030204" pitchFamily="34" charset="0"/>
                        </a:rPr>
                        <a:t>Alloys</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600" b="1" i="0" u="none" strike="noStrike" dirty="0">
                          <a:solidFill>
                            <a:srgbClr val="000000"/>
                          </a:solidFill>
                          <a:effectLst/>
                          <a:latin typeface="Calibri" panose="020F0502020204030204" pitchFamily="34" charset="0"/>
                        </a:rPr>
                        <a:t>OPTICAL EG MEAN</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OPTICAL EG %RSD</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452">
                <a:tc>
                  <a:txBody>
                    <a:bodyPr/>
                    <a:lstStyle/>
                    <a:p>
                      <a:pPr algn="l" fontAlgn="ctr"/>
                      <a:r>
                        <a:rPr lang="en-US" sz="1800" b="0" i="0" u="none" strike="noStrike">
                          <a:solidFill>
                            <a:srgbClr val="000000"/>
                          </a:solidFill>
                          <a:effectLst/>
                          <a:latin typeface="Calibri" panose="020F0502020204030204" pitchFamily="34" charset="0"/>
                        </a:rPr>
                        <a:t>K002</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dirty="0">
                          <a:solidFill>
                            <a:srgbClr val="000000"/>
                          </a:solidFill>
                          <a:effectLst/>
                          <a:latin typeface="Calibri" panose="020F0502020204030204" pitchFamily="34" charset="0"/>
                        </a:rPr>
                        <a:t>1.835</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0.11</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452">
                <a:tc>
                  <a:txBody>
                    <a:bodyPr/>
                    <a:lstStyle/>
                    <a:p>
                      <a:pPr algn="l" fontAlgn="ctr"/>
                      <a:r>
                        <a:rPr lang="en-US" sz="1800" b="0" i="0" u="none" strike="noStrike">
                          <a:solidFill>
                            <a:srgbClr val="000000"/>
                          </a:solidFill>
                          <a:effectLst/>
                          <a:latin typeface="Calibri" panose="020F0502020204030204" pitchFamily="34" charset="0"/>
                        </a:rPr>
                        <a:t>K004</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dirty="0">
                          <a:solidFill>
                            <a:srgbClr val="000000"/>
                          </a:solidFill>
                          <a:effectLst/>
                          <a:latin typeface="Calibri" panose="020F0502020204030204" pitchFamily="34" charset="0"/>
                        </a:rPr>
                        <a:t>1.765</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3.83</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6">
                <a:tc>
                  <a:txBody>
                    <a:bodyPr/>
                    <a:lstStyle/>
                    <a:p>
                      <a:pPr algn="l" fontAlgn="ctr"/>
                      <a:r>
                        <a:rPr lang="en-US" sz="1800" b="0" i="0" u="none" strike="noStrike">
                          <a:solidFill>
                            <a:srgbClr val="000000"/>
                          </a:solidFill>
                          <a:effectLst/>
                          <a:latin typeface="Calibri" panose="020F0502020204030204" pitchFamily="34" charset="0"/>
                        </a:rPr>
                        <a:t>K006</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dirty="0">
                          <a:solidFill>
                            <a:srgbClr val="000000"/>
                          </a:solidFill>
                          <a:effectLst/>
                          <a:latin typeface="Calibri" panose="020F0502020204030204" pitchFamily="34" charset="0"/>
                        </a:rPr>
                        <a:t>1.822</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2.22</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6">
                <a:tc>
                  <a:txBody>
                    <a:bodyPr/>
                    <a:lstStyle/>
                    <a:p>
                      <a:pPr algn="l" fontAlgn="ctr"/>
                      <a:r>
                        <a:rPr lang="en-US" sz="1800" b="0" i="0" u="none" strike="noStrike">
                          <a:solidFill>
                            <a:srgbClr val="000000"/>
                          </a:solidFill>
                          <a:effectLst/>
                          <a:latin typeface="Calibri" panose="020F0502020204030204" pitchFamily="34" charset="0"/>
                        </a:rPr>
                        <a:t>K008</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dirty="0">
                          <a:solidFill>
                            <a:srgbClr val="000000"/>
                          </a:solidFill>
                          <a:effectLst/>
                          <a:latin typeface="Calibri" panose="020F0502020204030204" pitchFamily="34" charset="0"/>
                        </a:rPr>
                        <a:t>1.743</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3.57</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6">
                <a:tc>
                  <a:txBody>
                    <a:bodyPr/>
                    <a:lstStyle/>
                    <a:p>
                      <a:pPr algn="l" fontAlgn="ctr"/>
                      <a:r>
                        <a:rPr lang="en-US" sz="1800" b="0" i="0" u="none" strike="noStrike">
                          <a:solidFill>
                            <a:srgbClr val="000000"/>
                          </a:solidFill>
                          <a:effectLst/>
                          <a:latin typeface="Calibri" panose="020F0502020204030204" pitchFamily="34" charset="0"/>
                        </a:rPr>
                        <a:t>K014</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dirty="0">
                          <a:solidFill>
                            <a:srgbClr val="000000"/>
                          </a:solidFill>
                          <a:effectLst/>
                          <a:latin typeface="Calibri" panose="020F0502020204030204" pitchFamily="34" charset="0"/>
                        </a:rPr>
                        <a:t>1.832</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0.24</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452">
                <a:tc>
                  <a:txBody>
                    <a:bodyPr/>
                    <a:lstStyle/>
                    <a:p>
                      <a:pPr algn="l" fontAlgn="ctr"/>
                      <a:r>
                        <a:rPr lang="en-US" sz="1800" b="0" i="0" u="none" strike="noStrike">
                          <a:solidFill>
                            <a:srgbClr val="000000"/>
                          </a:solidFill>
                          <a:effectLst/>
                          <a:latin typeface="Calibri" panose="020F0502020204030204" pitchFamily="34" charset="0"/>
                        </a:rPr>
                        <a:t>K015</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dirty="0">
                          <a:solidFill>
                            <a:srgbClr val="000000"/>
                          </a:solidFill>
                          <a:effectLst/>
                          <a:latin typeface="Calibri" panose="020F0502020204030204" pitchFamily="34" charset="0"/>
                        </a:rPr>
                        <a:t>1.788</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3.45</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452">
                <a:tc>
                  <a:txBody>
                    <a:bodyPr/>
                    <a:lstStyle/>
                    <a:p>
                      <a:pPr algn="l" fontAlgn="ctr"/>
                      <a:r>
                        <a:rPr lang="en-US" sz="1800" b="0" i="0" u="none" strike="noStrike" dirty="0">
                          <a:solidFill>
                            <a:srgbClr val="000000"/>
                          </a:solidFill>
                          <a:effectLst/>
                          <a:latin typeface="Calibri" panose="020F0502020204030204" pitchFamily="34" charset="0"/>
                        </a:rPr>
                        <a:t>K016</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dirty="0">
                          <a:solidFill>
                            <a:srgbClr val="000000"/>
                          </a:solidFill>
                          <a:effectLst/>
                          <a:latin typeface="Calibri" panose="020F0502020204030204" pitchFamily="34" charset="0"/>
                        </a:rPr>
                        <a:t>1.761</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3.13</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6">
                <a:tc>
                  <a:txBody>
                    <a:bodyPr/>
                    <a:lstStyle/>
                    <a:p>
                      <a:pPr algn="l" fontAlgn="ctr"/>
                      <a:r>
                        <a:rPr lang="en-US" sz="1800" b="0" i="0" u="none" strike="noStrike" dirty="0">
                          <a:solidFill>
                            <a:srgbClr val="000000"/>
                          </a:solidFill>
                          <a:effectLst/>
                          <a:latin typeface="Calibri" panose="020F0502020204030204" pitchFamily="34" charset="0"/>
                        </a:rPr>
                        <a:t>K018</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a:solidFill>
                            <a:srgbClr val="000000"/>
                          </a:solidFill>
                          <a:effectLst/>
                          <a:latin typeface="Calibri" panose="020F0502020204030204" pitchFamily="34" charset="0"/>
                        </a:rPr>
                        <a:t>1.892</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FF0000"/>
                          </a:solidFill>
                          <a:effectLst/>
                          <a:latin typeface="Calibri" panose="020F0502020204030204" pitchFamily="34" charset="0"/>
                        </a:rPr>
                        <a:t>12.56</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6">
                <a:tc>
                  <a:txBody>
                    <a:bodyPr/>
                    <a:lstStyle/>
                    <a:p>
                      <a:pPr algn="l" fontAlgn="ctr"/>
                      <a:r>
                        <a:rPr lang="en-US" sz="1800" b="0" i="0" u="none" strike="noStrike" dirty="0">
                          <a:solidFill>
                            <a:srgbClr val="000000"/>
                          </a:solidFill>
                          <a:effectLst/>
                          <a:latin typeface="Calibri" panose="020F0502020204030204" pitchFamily="34" charset="0"/>
                        </a:rPr>
                        <a:t>K019</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a:solidFill>
                            <a:srgbClr val="000000"/>
                          </a:solidFill>
                          <a:effectLst/>
                          <a:latin typeface="Calibri" panose="020F0502020204030204" pitchFamily="34" charset="0"/>
                        </a:rPr>
                        <a:t>1.824</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FF0000"/>
                          </a:solidFill>
                          <a:effectLst/>
                          <a:latin typeface="Calibri" panose="020F0502020204030204" pitchFamily="34" charset="0"/>
                        </a:rPr>
                        <a:t>7.99</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6">
                <a:tc>
                  <a:txBody>
                    <a:bodyPr/>
                    <a:lstStyle/>
                    <a:p>
                      <a:pPr algn="l" fontAlgn="ctr"/>
                      <a:r>
                        <a:rPr lang="en-US" sz="1800" b="0" i="0" u="none" strike="noStrike" dirty="0">
                          <a:solidFill>
                            <a:srgbClr val="000000"/>
                          </a:solidFill>
                          <a:effectLst/>
                          <a:latin typeface="Calibri" panose="020F0502020204030204" pitchFamily="34" charset="0"/>
                        </a:rPr>
                        <a:t>K021</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1600" b="0" i="0" u="none" strike="noStrike" dirty="0">
                          <a:solidFill>
                            <a:srgbClr val="000000"/>
                          </a:solidFill>
                          <a:effectLst/>
                          <a:latin typeface="Calibri" panose="020F0502020204030204" pitchFamily="34" charset="0"/>
                        </a:rPr>
                        <a:t>1.800</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2.85</a:t>
                      </a:r>
                    </a:p>
                  </a:txBody>
                  <a:tcPr marL="2839" marR="2839" marT="28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16</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82015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74058"/>
            <a:ext cx="10375902" cy="932313"/>
          </a:xfrm>
        </p:spPr>
        <p:txBody>
          <a:bodyPr/>
          <a:lstStyle/>
          <a:p>
            <a:r>
              <a:rPr lang="en-US" dirty="0" smtClean="0"/>
              <a:t>SEM Wrinkle test</a:t>
            </a:r>
            <a:endParaRPr lang="en-US" dirty="0"/>
          </a:p>
        </p:txBody>
      </p:sp>
      <p:sp>
        <p:nvSpPr>
          <p:cNvPr id="3" name="Content Placeholder 2"/>
          <p:cNvSpPr>
            <a:spLocks noGrp="1"/>
          </p:cNvSpPr>
          <p:nvPr>
            <p:ph idx="1"/>
          </p:nvPr>
        </p:nvSpPr>
        <p:spPr/>
        <p:txBody>
          <a:bodyPr/>
          <a:lstStyle/>
          <a:p>
            <a:r>
              <a:rPr lang="en-US" dirty="0" smtClean="0"/>
              <a:t>Samples at the lab for anneals</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17</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6072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41669"/>
            <a:ext cx="10375902" cy="932313"/>
          </a:xfrm>
        </p:spPr>
        <p:txBody>
          <a:bodyPr/>
          <a:lstStyle/>
          <a:p>
            <a:r>
              <a:rPr lang="en-US" dirty="0" smtClean="0"/>
              <a:t>Raman Spectra</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18</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93177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105" y="180304"/>
            <a:ext cx="10375902" cy="932313"/>
          </a:xfrm>
        </p:spPr>
        <p:txBody>
          <a:bodyPr/>
          <a:lstStyle/>
          <a:p>
            <a:r>
              <a:rPr lang="en-US" dirty="0" smtClean="0"/>
              <a:t>XRF setup for </a:t>
            </a:r>
            <a:r>
              <a:rPr lang="en-US" dirty="0" err="1" smtClean="0"/>
              <a:t>InSiSAG</a:t>
            </a:r>
            <a:endParaRPr lang="en-US" dirty="0"/>
          </a:p>
        </p:txBody>
      </p:sp>
      <p:sp>
        <p:nvSpPr>
          <p:cNvPr id="3" name="Content Placeholder 2"/>
          <p:cNvSpPr>
            <a:spLocks noGrp="1"/>
          </p:cNvSpPr>
          <p:nvPr>
            <p:ph idx="1"/>
          </p:nvPr>
        </p:nvSpPr>
        <p:spPr/>
        <p:txBody>
          <a:bodyPr/>
          <a:lstStyle/>
          <a:p>
            <a:r>
              <a:rPr lang="en-US" dirty="0" smtClean="0"/>
              <a:t>Samples at the lab</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19</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9477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0984" y="180304"/>
            <a:ext cx="10375902" cy="932313"/>
          </a:xfrm>
        </p:spPr>
        <p:txBody>
          <a:bodyPr/>
          <a:lstStyle/>
          <a:p>
            <a:r>
              <a:rPr lang="en-US" dirty="0" smtClean="0"/>
              <a:t>Camp K* - InSiSeAsGe (</a:t>
            </a:r>
            <a:r>
              <a:rPr lang="en-US" dirty="0" err="1" smtClean="0"/>
              <a:t>InSiSAG</a:t>
            </a:r>
            <a:r>
              <a:rPr lang="en-US" dirty="0" smtClean="0"/>
              <a:t>)</a:t>
            </a:r>
            <a:endParaRPr lang="en-US" dirty="0"/>
          </a:p>
        </p:txBody>
      </p:sp>
      <p:sp>
        <p:nvSpPr>
          <p:cNvPr id="10" name="Content Placeholder 9"/>
          <p:cNvSpPr>
            <a:spLocks noGrp="1"/>
          </p:cNvSpPr>
          <p:nvPr>
            <p:ph idx="1"/>
          </p:nvPr>
        </p:nvSpPr>
        <p:spPr/>
        <p:txBody>
          <a:bodyPr/>
          <a:lstStyle/>
          <a:p>
            <a:r>
              <a:rPr lang="en-US" dirty="0" smtClean="0"/>
              <a:t>Motivation</a:t>
            </a:r>
          </a:p>
          <a:p>
            <a:pPr lvl="1"/>
            <a:r>
              <a:rPr lang="en-US" dirty="0" smtClean="0"/>
              <a:t>The primary motivation for adding In to the SAG (Camp J*) was </a:t>
            </a:r>
            <a:r>
              <a:rPr lang="en-US" dirty="0" smtClean="0">
                <a:hlinkClick r:id="rId2" action="ppaction://hlinksldjump"/>
              </a:rPr>
              <a:t>CLV data on Camp Kappa from Agrate </a:t>
            </a:r>
            <a:r>
              <a:rPr lang="en-US" dirty="0" smtClean="0"/>
              <a:t>which showed almost “0” forming, “0” drift behavior</a:t>
            </a:r>
          </a:p>
          <a:p>
            <a:pPr lvl="2"/>
            <a:r>
              <a:rPr lang="en-US" dirty="0" smtClean="0"/>
              <a:t>The downside was ~10x higher leakage compared to SiSAG</a:t>
            </a:r>
          </a:p>
          <a:p>
            <a:pPr lvl="1"/>
            <a:r>
              <a:rPr lang="en-US" dirty="0"/>
              <a:t>Camp K* is an extension of Camp J* </a:t>
            </a:r>
            <a:r>
              <a:rPr lang="en-US" dirty="0" smtClean="0"/>
              <a:t>where we want to investigate In addition into SiSAG. The idea is to mitigate the higher leakage seen on In-SAG with the addition of Si to the film</a:t>
            </a:r>
          </a:p>
          <a:p>
            <a:r>
              <a:rPr lang="en-US" dirty="0" smtClean="0"/>
              <a:t>Goal</a:t>
            </a:r>
          </a:p>
          <a:p>
            <a:pPr lvl="1"/>
            <a:r>
              <a:rPr lang="en-US" dirty="0" smtClean="0"/>
              <a:t>Achieve low drift, low forming, acceptable leakage SD that meets the PG1 DTS spec</a:t>
            </a:r>
          </a:p>
          <a:p>
            <a:pPr marL="309562" lvl="1" indent="0">
              <a:buNone/>
            </a:pPr>
            <a:endParaRPr lang="en-US" dirty="0"/>
          </a:p>
        </p:txBody>
      </p:sp>
      <p:sp>
        <p:nvSpPr>
          <p:cNvPr id="6" name="Date Placeholder 5"/>
          <p:cNvSpPr>
            <a:spLocks noGrp="1"/>
          </p:cNvSpPr>
          <p:nvPr>
            <p:ph type="dt" sz="half" idx="2"/>
          </p:nvPr>
        </p:nvSpPr>
        <p:spPr/>
        <p:txBody>
          <a:bodyPr/>
          <a:lstStyle/>
          <a:p>
            <a:r>
              <a:rPr lang="en-US" smtClean="0"/>
              <a:t>|  </a:t>
            </a:r>
            <a:fld id="{F55C824C-5440-421F-B1ED-9166A1D48D51}" type="datetime4">
              <a:rPr lang="en-US" smtClean="0"/>
              <a:pPr/>
              <a:t>October 21, 2016</a:t>
            </a:fld>
            <a:endParaRPr dirty="0"/>
          </a:p>
        </p:txBody>
      </p:sp>
      <p:sp>
        <p:nvSpPr>
          <p:cNvPr id="7" name="Slide Number Placeholder 6"/>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8" name="Footer Placeholder 7"/>
          <p:cNvSpPr>
            <a:spLocks noGrp="1"/>
          </p:cNvSpPr>
          <p:nvPr>
            <p:ph type="ftr" sz="quarter" idx="12"/>
          </p:nvPr>
        </p:nvSpPr>
        <p:spPr/>
        <p:txBody>
          <a:bodyPr/>
          <a:lstStyle/>
          <a:p>
            <a:r>
              <a:rPr lang="en-US" smtClean="0"/>
              <a:t>|  Micron Confidential</a:t>
            </a:r>
            <a:endParaRPr lang="en-US" dirty="0"/>
          </a:p>
        </p:txBody>
      </p:sp>
      <p:sp>
        <p:nvSpPr>
          <p:cNvPr id="11" name="Text Placeholder 10"/>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1531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200 mV memory spec: WLR-like CLV data</a:t>
            </a:r>
            <a:endParaRPr lang="en-US" dirty="0"/>
          </a:p>
        </p:txBody>
      </p:sp>
      <p:sp>
        <p:nvSpPr>
          <p:cNvPr id="4" name="Date Placeholder 3"/>
          <p:cNvSpPr>
            <a:spLocks noGrp="1"/>
          </p:cNvSpPr>
          <p:nvPr>
            <p:ph type="dt" sz="half" idx="10"/>
          </p:nvPr>
        </p:nvSpPr>
        <p:spPr/>
        <p:txBody>
          <a:bodyPr/>
          <a:lstStyle/>
          <a:p>
            <a:fld id="{CB458007-8F39-43CE-A5FC-8DF0366A76B5}" type="datetime4">
              <a:rPr lang="en-US" smtClean="0"/>
              <a:pPr/>
              <a:t>October 21, 2016</a:t>
            </a:fld>
            <a:endParaRPr lang="en-US"/>
          </a:p>
        </p:txBody>
      </p:sp>
      <p:pic>
        <p:nvPicPr>
          <p:cNvPr id="5" name="Picture 4"/>
          <p:cNvPicPr>
            <a:picLocks noChangeAspect="1"/>
          </p:cNvPicPr>
          <p:nvPr/>
        </p:nvPicPr>
        <p:blipFill rotWithShape="1">
          <a:blip r:embed="rId3" cstate="print"/>
          <a:srcRect l="849" t="2814" r="3269" b="4838"/>
          <a:stretch/>
        </p:blipFill>
        <p:spPr>
          <a:xfrm>
            <a:off x="6605969" y="4210374"/>
            <a:ext cx="3531372" cy="2004292"/>
          </a:xfrm>
          <a:prstGeom prst="rect">
            <a:avLst/>
          </a:prstGeom>
        </p:spPr>
      </p:pic>
      <p:sp>
        <p:nvSpPr>
          <p:cNvPr id="6" name="TextBox 5"/>
          <p:cNvSpPr txBox="1"/>
          <p:nvPr/>
        </p:nvSpPr>
        <p:spPr>
          <a:xfrm>
            <a:off x="7085410" y="3877969"/>
            <a:ext cx="2470548" cy="338554"/>
          </a:xfrm>
          <a:prstGeom prst="rect">
            <a:avLst/>
          </a:prstGeom>
          <a:noFill/>
        </p:spPr>
        <p:txBody>
          <a:bodyPr wrap="none" rtlCol="0">
            <a:spAutoFit/>
          </a:bodyPr>
          <a:lstStyle/>
          <a:p>
            <a:r>
              <a:rPr lang="en-US" sz="1600" dirty="0">
                <a:latin typeface="+mj-lt"/>
              </a:rPr>
              <a:t>Normalized IVs @ 1E3cyc</a:t>
            </a:r>
          </a:p>
        </p:txBody>
      </p:sp>
      <p:cxnSp>
        <p:nvCxnSpPr>
          <p:cNvPr id="7" name="Straight Arrow Connector 6"/>
          <p:cNvCxnSpPr/>
          <p:nvPr/>
        </p:nvCxnSpPr>
        <p:spPr bwMode="auto">
          <a:xfrm flipH="1" flipV="1">
            <a:off x="8397879" y="5184766"/>
            <a:ext cx="428556" cy="380938"/>
          </a:xfrm>
          <a:prstGeom prst="straightConnector1">
            <a:avLst/>
          </a:prstGeom>
          <a:solidFill>
            <a:schemeClr val="accent1"/>
          </a:solidFill>
          <a:ln w="28575" cap="flat" cmpd="sng" algn="ctr">
            <a:solidFill>
              <a:srgbClr val="FF0000"/>
            </a:solidFill>
            <a:prstDash val="solid"/>
            <a:round/>
            <a:headEnd type="none" w="sm" len="sm"/>
            <a:tailEnd type="arrow" w="lg" len="med"/>
          </a:ln>
          <a:effectLst/>
        </p:spPr>
      </p:cxnSp>
      <p:sp>
        <p:nvSpPr>
          <p:cNvPr id="8" name="TextBox 7"/>
          <p:cNvSpPr txBox="1"/>
          <p:nvPr/>
        </p:nvSpPr>
        <p:spPr>
          <a:xfrm>
            <a:off x="7302732" y="4798047"/>
            <a:ext cx="1444626" cy="307777"/>
          </a:xfrm>
          <a:prstGeom prst="rect">
            <a:avLst/>
          </a:prstGeom>
          <a:noFill/>
        </p:spPr>
        <p:txBody>
          <a:bodyPr wrap="none" rtlCol="0">
            <a:spAutoFit/>
          </a:bodyPr>
          <a:lstStyle/>
          <a:p>
            <a:r>
              <a:rPr lang="en-US" sz="1400" dirty="0">
                <a:solidFill>
                  <a:srgbClr val="FF0000"/>
                </a:solidFill>
                <a:latin typeface="+mj-lt"/>
              </a:rPr>
              <a:t>Indium addition</a:t>
            </a:r>
          </a:p>
        </p:txBody>
      </p:sp>
      <p:graphicFrame>
        <p:nvGraphicFramePr>
          <p:cNvPr id="9" name="Table 8"/>
          <p:cNvGraphicFramePr>
            <a:graphicFrameLocks noGrp="1"/>
          </p:cNvGraphicFramePr>
          <p:nvPr>
            <p:extLst>
              <p:ext uri="{D42A27DB-BD31-4B8C-83A1-F6EECF244321}">
                <p14:modId xmlns:p14="http://schemas.microsoft.com/office/powerpoint/2010/main" val="962719483"/>
              </p:ext>
            </p:extLst>
          </p:nvPr>
        </p:nvGraphicFramePr>
        <p:xfrm>
          <a:off x="6453207" y="3329355"/>
          <a:ext cx="3143675" cy="579120"/>
        </p:xfrm>
        <a:graphic>
          <a:graphicData uri="http://schemas.openxmlformats.org/drawingml/2006/table">
            <a:tbl>
              <a:tblPr firstRow="1" firstCol="1" bandRow="1">
                <a:tableStyleId>{00A15C55-8517-42AA-B614-E9B94910E393}</a:tableStyleId>
              </a:tblPr>
              <a:tblGrid>
                <a:gridCol w="583383"/>
                <a:gridCol w="640073"/>
                <a:gridCol w="640073"/>
                <a:gridCol w="640073"/>
                <a:gridCol w="640073"/>
              </a:tblGrid>
              <a:tr h="240601">
                <a:tc>
                  <a:txBody>
                    <a:bodyPr/>
                    <a:lstStyle/>
                    <a:p>
                      <a:pPr marL="0" marR="0" algn="ctr">
                        <a:spcBef>
                          <a:spcPts val="0"/>
                        </a:spcBef>
                        <a:spcAft>
                          <a:spcPts val="0"/>
                        </a:spcAft>
                      </a:pPr>
                      <a:r>
                        <a:rPr lang="en-US" sz="1600" b="1" dirty="0" smtClean="0">
                          <a:effectLst/>
                          <a:latin typeface="+mj-lt"/>
                        </a:rPr>
                        <a:t>Se% </a:t>
                      </a:r>
                      <a:endParaRPr lang="en-US" sz="1600" b="1" dirty="0">
                        <a:effectLst/>
                        <a:latin typeface="+mj-lt"/>
                        <a:ea typeface="Calibri"/>
                      </a:endParaRPr>
                    </a:p>
                  </a:txBody>
                  <a:tcPr marL="68580" marR="68580" marT="0" marB="0" anchor="ctr">
                    <a:solidFill>
                      <a:srgbClr val="C00000"/>
                    </a:solidFill>
                  </a:tcPr>
                </a:tc>
                <a:tc>
                  <a:txBody>
                    <a:bodyPr/>
                    <a:lstStyle/>
                    <a:p>
                      <a:pPr marL="0" marR="0" algn="ctr">
                        <a:spcBef>
                          <a:spcPts val="0"/>
                        </a:spcBef>
                        <a:spcAft>
                          <a:spcPts val="0"/>
                        </a:spcAft>
                      </a:pPr>
                      <a:r>
                        <a:rPr lang="en-US" sz="1600" b="1" dirty="0" smtClean="0">
                          <a:effectLst/>
                          <a:latin typeface="+mj-lt"/>
                        </a:rPr>
                        <a:t>As% </a:t>
                      </a:r>
                      <a:endParaRPr lang="en-US" sz="1600" b="1" dirty="0">
                        <a:effectLst/>
                        <a:latin typeface="+mj-lt"/>
                        <a:ea typeface="Calibri"/>
                      </a:endParaRPr>
                    </a:p>
                  </a:txBody>
                  <a:tcPr marL="68580" marR="68580" marT="0" marB="0" anchor="ctr">
                    <a:solidFill>
                      <a:srgbClr val="C00000"/>
                    </a:solidFill>
                  </a:tcPr>
                </a:tc>
                <a:tc>
                  <a:txBody>
                    <a:bodyPr/>
                    <a:lstStyle/>
                    <a:p>
                      <a:pPr marL="0" marR="0" algn="ctr">
                        <a:spcBef>
                          <a:spcPts val="0"/>
                        </a:spcBef>
                        <a:spcAft>
                          <a:spcPts val="0"/>
                        </a:spcAft>
                      </a:pPr>
                      <a:r>
                        <a:rPr lang="en-US" sz="1600" b="1" dirty="0" smtClean="0">
                          <a:effectLst/>
                          <a:latin typeface="+mj-lt"/>
                        </a:rPr>
                        <a:t>Si% </a:t>
                      </a:r>
                      <a:endParaRPr lang="en-US" sz="1600" b="1" dirty="0">
                        <a:effectLst/>
                        <a:latin typeface="+mj-lt"/>
                        <a:ea typeface="Calibri"/>
                      </a:endParaRPr>
                    </a:p>
                  </a:txBody>
                  <a:tcPr marL="68580" marR="68580" marT="0" marB="0" anchor="ctr">
                    <a:solidFill>
                      <a:srgbClr val="C00000"/>
                    </a:solidFill>
                  </a:tcPr>
                </a:tc>
                <a:tc>
                  <a:txBody>
                    <a:bodyPr/>
                    <a:lstStyle/>
                    <a:p>
                      <a:pPr marL="0" marR="0" algn="ctr">
                        <a:spcBef>
                          <a:spcPts val="0"/>
                        </a:spcBef>
                        <a:spcAft>
                          <a:spcPts val="0"/>
                        </a:spcAft>
                      </a:pPr>
                      <a:r>
                        <a:rPr lang="en-US" sz="1600" b="1" dirty="0" err="1" smtClean="0">
                          <a:effectLst/>
                          <a:latin typeface="+mj-lt"/>
                        </a:rPr>
                        <a:t>Ge</a:t>
                      </a:r>
                      <a:r>
                        <a:rPr lang="en-US" sz="1600" b="1" dirty="0" smtClean="0">
                          <a:effectLst/>
                          <a:latin typeface="+mj-lt"/>
                        </a:rPr>
                        <a:t>% </a:t>
                      </a:r>
                      <a:endParaRPr lang="en-US" sz="1600" b="1" dirty="0">
                        <a:effectLst/>
                        <a:latin typeface="+mj-lt"/>
                        <a:ea typeface="Calibri"/>
                      </a:endParaRPr>
                    </a:p>
                  </a:txBody>
                  <a:tcPr marL="68580" marR="68580" marT="0" marB="0" anchor="ctr">
                    <a:solidFill>
                      <a:srgbClr val="C00000"/>
                    </a:solidFill>
                  </a:tcPr>
                </a:tc>
                <a:tc>
                  <a:txBody>
                    <a:bodyPr/>
                    <a:lstStyle/>
                    <a:p>
                      <a:pPr marL="0" marR="0" algn="ctr">
                        <a:spcBef>
                          <a:spcPts val="0"/>
                        </a:spcBef>
                        <a:spcAft>
                          <a:spcPts val="0"/>
                        </a:spcAft>
                      </a:pPr>
                      <a:r>
                        <a:rPr lang="en-US" sz="1600" b="1" dirty="0" smtClean="0">
                          <a:effectLst/>
                          <a:latin typeface="+mj-lt"/>
                        </a:rPr>
                        <a:t>In% </a:t>
                      </a:r>
                      <a:endParaRPr lang="en-US" sz="1600" b="1" dirty="0">
                        <a:effectLst/>
                        <a:latin typeface="+mj-lt"/>
                        <a:ea typeface="Calibri"/>
                      </a:endParaRPr>
                    </a:p>
                  </a:txBody>
                  <a:tcPr marL="68580" marR="68580" marT="0" marB="0" anchor="ctr">
                    <a:solidFill>
                      <a:srgbClr val="C00000"/>
                    </a:solidFill>
                  </a:tcPr>
                </a:tc>
              </a:tr>
              <a:tr h="0">
                <a:tc>
                  <a:txBody>
                    <a:bodyPr/>
                    <a:lstStyle/>
                    <a:p>
                      <a:pPr marL="0" marR="0" algn="ctr">
                        <a:spcBef>
                          <a:spcPts val="0"/>
                        </a:spcBef>
                        <a:spcAft>
                          <a:spcPts val="0"/>
                        </a:spcAft>
                      </a:pPr>
                      <a:r>
                        <a:rPr lang="en-US" sz="1600" b="0" dirty="0">
                          <a:solidFill>
                            <a:schemeClr val="tx1"/>
                          </a:solidFill>
                          <a:effectLst/>
                          <a:latin typeface="+mj-lt"/>
                          <a:ea typeface="Calibri"/>
                        </a:rPr>
                        <a:t>53.0</a:t>
                      </a:r>
                    </a:p>
                  </a:txBody>
                  <a:tcPr marL="68580" marR="68580" anchor="ctr">
                    <a:solidFill>
                      <a:schemeClr val="bg1">
                        <a:lumMod val="85000"/>
                      </a:schemeClr>
                    </a:solidFill>
                  </a:tcPr>
                </a:tc>
                <a:tc>
                  <a:txBody>
                    <a:bodyPr/>
                    <a:lstStyle/>
                    <a:p>
                      <a:pPr marL="0" marR="0" algn="ctr">
                        <a:spcBef>
                          <a:spcPts val="0"/>
                        </a:spcBef>
                        <a:spcAft>
                          <a:spcPts val="0"/>
                        </a:spcAft>
                      </a:pPr>
                      <a:r>
                        <a:rPr lang="en-US" sz="1600" b="0" dirty="0">
                          <a:solidFill>
                            <a:schemeClr val="tx1"/>
                          </a:solidFill>
                          <a:effectLst/>
                          <a:latin typeface="+mj-lt"/>
                          <a:ea typeface="Calibri"/>
                        </a:rPr>
                        <a:t>21.8</a:t>
                      </a:r>
                    </a:p>
                  </a:txBody>
                  <a:tcPr marL="68580" marR="68580" anchor="ctr">
                    <a:solidFill>
                      <a:schemeClr val="bg1">
                        <a:lumMod val="85000"/>
                      </a:schemeClr>
                    </a:solidFill>
                  </a:tcPr>
                </a:tc>
                <a:tc>
                  <a:txBody>
                    <a:bodyPr/>
                    <a:lstStyle/>
                    <a:p>
                      <a:pPr marL="0" marR="0" algn="ctr">
                        <a:spcBef>
                          <a:spcPts val="0"/>
                        </a:spcBef>
                        <a:spcAft>
                          <a:spcPts val="0"/>
                        </a:spcAft>
                      </a:pPr>
                      <a:r>
                        <a:rPr lang="en-US" sz="1600" b="0" dirty="0">
                          <a:solidFill>
                            <a:schemeClr val="tx1"/>
                          </a:solidFill>
                          <a:effectLst/>
                          <a:latin typeface="+mj-lt"/>
                          <a:ea typeface="Calibri"/>
                        </a:rPr>
                        <a:t>1.1</a:t>
                      </a:r>
                    </a:p>
                  </a:txBody>
                  <a:tcPr marL="68580" marR="68580" anchor="ctr">
                    <a:solidFill>
                      <a:schemeClr val="bg1">
                        <a:lumMod val="85000"/>
                      </a:schemeClr>
                    </a:solidFill>
                  </a:tcPr>
                </a:tc>
                <a:tc>
                  <a:txBody>
                    <a:bodyPr/>
                    <a:lstStyle/>
                    <a:p>
                      <a:pPr marL="0" marR="0" algn="ctr">
                        <a:spcBef>
                          <a:spcPts val="0"/>
                        </a:spcBef>
                        <a:spcAft>
                          <a:spcPts val="0"/>
                        </a:spcAft>
                      </a:pPr>
                      <a:r>
                        <a:rPr lang="en-US" sz="1600" b="0" dirty="0">
                          <a:solidFill>
                            <a:schemeClr val="tx1"/>
                          </a:solidFill>
                          <a:effectLst/>
                          <a:latin typeface="+mj-lt"/>
                          <a:ea typeface="Calibri"/>
                        </a:rPr>
                        <a:t>13.0</a:t>
                      </a:r>
                    </a:p>
                  </a:txBody>
                  <a:tcPr marL="68580" marR="68580" anchor="ctr">
                    <a:solidFill>
                      <a:schemeClr val="bg1">
                        <a:lumMod val="85000"/>
                      </a:schemeClr>
                    </a:solidFill>
                  </a:tcPr>
                </a:tc>
                <a:tc>
                  <a:txBody>
                    <a:bodyPr/>
                    <a:lstStyle/>
                    <a:p>
                      <a:pPr marL="0" marR="0" algn="ctr">
                        <a:spcBef>
                          <a:spcPts val="0"/>
                        </a:spcBef>
                        <a:spcAft>
                          <a:spcPts val="0"/>
                        </a:spcAft>
                      </a:pPr>
                      <a:r>
                        <a:rPr lang="en-US" sz="1600" b="0" dirty="0">
                          <a:solidFill>
                            <a:schemeClr val="tx1"/>
                          </a:solidFill>
                          <a:effectLst/>
                          <a:latin typeface="+mj-lt"/>
                          <a:ea typeface="Calibri"/>
                        </a:rPr>
                        <a:t>11.1</a:t>
                      </a:r>
                    </a:p>
                  </a:txBody>
                  <a:tcPr marL="68580" marR="68580" anchor="ctr">
                    <a:solidFill>
                      <a:schemeClr val="bg1">
                        <a:lumMod val="85000"/>
                      </a:schemeClr>
                    </a:solidFill>
                  </a:tcPr>
                </a:tc>
              </a:tr>
            </a:tbl>
          </a:graphicData>
        </a:graphic>
      </p:graphicFrame>
      <p:cxnSp>
        <p:nvCxnSpPr>
          <p:cNvPr id="12" name="Straight Arrow Connector 11"/>
          <p:cNvCxnSpPr/>
          <p:nvPr/>
        </p:nvCxnSpPr>
        <p:spPr>
          <a:xfrm flipV="1">
            <a:off x="9187026" y="4686663"/>
            <a:ext cx="0" cy="486259"/>
          </a:xfrm>
          <a:prstGeom prst="straightConnector1">
            <a:avLst/>
          </a:prstGeom>
          <a:ln w="25400" cap="rnd" cmpd="sng">
            <a:solidFill>
              <a:srgbClr val="FF0000"/>
            </a:solidFill>
            <a:headEnd type="arrow" w="lg" len="med"/>
            <a:tailEnd type="arrow" w="lg" len="med"/>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350871" y="5428170"/>
            <a:ext cx="912635" cy="430887"/>
          </a:xfrm>
          <a:prstGeom prst="rect">
            <a:avLst/>
          </a:prstGeom>
          <a:noFill/>
        </p:spPr>
        <p:txBody>
          <a:bodyPr wrap="square" lIns="0" tIns="0" rIns="0" bIns="0" rtlCol="0">
            <a:spAutoFit/>
          </a:bodyPr>
          <a:lstStyle/>
          <a:p>
            <a:r>
              <a:rPr lang="en-US" sz="1400" b="1" dirty="0">
                <a:solidFill>
                  <a:srgbClr val="FF0000"/>
                </a:solidFill>
                <a:latin typeface="Calibri"/>
                <a:cs typeface="Calibri"/>
              </a:rPr>
              <a:t>&gt; x10 higher leakage</a:t>
            </a:r>
          </a:p>
        </p:txBody>
      </p:sp>
      <p:cxnSp>
        <p:nvCxnSpPr>
          <p:cNvPr id="15" name="Straight Arrow Connector 14"/>
          <p:cNvCxnSpPr/>
          <p:nvPr/>
        </p:nvCxnSpPr>
        <p:spPr>
          <a:xfrm>
            <a:off x="9303371" y="5184796"/>
            <a:ext cx="237837" cy="231498"/>
          </a:xfrm>
          <a:prstGeom prst="straightConnector1">
            <a:avLst/>
          </a:prstGeom>
          <a:ln w="19050" cap="rnd" cmpd="sng">
            <a:solidFill>
              <a:schemeClr val="accent1"/>
            </a:solidFill>
            <a:tailEnd type="arrow" w="lg" len="med"/>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4"/>
          <a:srcRect l="5521" t="3493" r="10858" b="9306"/>
          <a:stretch/>
        </p:blipFill>
        <p:spPr>
          <a:xfrm>
            <a:off x="931902" y="904333"/>
            <a:ext cx="4767070" cy="3042811"/>
          </a:xfrm>
          <a:prstGeom prst="rect">
            <a:avLst/>
          </a:prstGeom>
        </p:spPr>
      </p:pic>
      <p:cxnSp>
        <p:nvCxnSpPr>
          <p:cNvPr id="19" name="Straight Connector 18"/>
          <p:cNvCxnSpPr/>
          <p:nvPr/>
        </p:nvCxnSpPr>
        <p:spPr>
          <a:xfrm>
            <a:off x="1683918" y="2963491"/>
            <a:ext cx="3923299" cy="0"/>
          </a:xfrm>
          <a:prstGeom prst="line">
            <a:avLst/>
          </a:prstGeom>
          <a:ln w="12700" cap="rnd"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Content Placeholder 2"/>
          <p:cNvSpPr>
            <a:spLocks noGrp="1"/>
          </p:cNvSpPr>
          <p:nvPr>
            <p:ph idx="1"/>
          </p:nvPr>
        </p:nvSpPr>
        <p:spPr>
          <a:xfrm>
            <a:off x="5916627" y="906059"/>
            <a:ext cx="5133446" cy="2401294"/>
          </a:xfrm>
        </p:spPr>
        <p:txBody>
          <a:bodyPr>
            <a:normAutofit/>
          </a:bodyPr>
          <a:lstStyle/>
          <a:p>
            <a:pPr>
              <a:spcAft>
                <a:spcPts val="600"/>
              </a:spcAft>
            </a:pPr>
            <a:r>
              <a:rPr lang="en-US" sz="1800" b="1" dirty="0"/>
              <a:t>Summary:</a:t>
            </a:r>
          </a:p>
          <a:p>
            <a:pPr marL="457200" indent="-457200">
              <a:spcAft>
                <a:spcPts val="600"/>
              </a:spcAft>
              <a:buClr>
                <a:srgbClr val="0042C8"/>
              </a:buClr>
              <a:buSzPct val="100000"/>
              <a:buFont typeface="+mj-lt"/>
              <a:buAutoNum type="arabicPeriod"/>
            </a:pPr>
            <a:r>
              <a:rPr lang="en-US" sz="1800" dirty="0"/>
              <a:t>CLV and L3 data on A3* camp match</a:t>
            </a:r>
          </a:p>
          <a:p>
            <a:pPr marL="457200" indent="-457200">
              <a:spcAft>
                <a:spcPts val="600"/>
              </a:spcAft>
              <a:buClr>
                <a:srgbClr val="0042C8"/>
              </a:buClr>
              <a:buSzPct val="100000"/>
              <a:buFont typeface="+mj-lt"/>
              <a:buAutoNum type="arabicPeriod"/>
            </a:pPr>
            <a:r>
              <a:rPr lang="en-US" sz="1800" dirty="0"/>
              <a:t>CLV data of lambda indicate the possibility to improve drift with F* (since we reduce Ge% in the ‘well tempered’ including Si)</a:t>
            </a:r>
          </a:p>
          <a:p>
            <a:pPr marL="457200" indent="-457200">
              <a:spcAft>
                <a:spcPts val="600"/>
              </a:spcAft>
              <a:buClr>
                <a:srgbClr val="0042C8"/>
              </a:buClr>
              <a:buSzPct val="100000"/>
              <a:buFont typeface="+mj-lt"/>
              <a:buAutoNum type="arabicPeriod"/>
            </a:pPr>
            <a:r>
              <a:rPr lang="en-US" sz="1800" dirty="0">
                <a:sym typeface="Wingdings" pitchFamily="2" charset="2"/>
              </a:rPr>
              <a:t>The In-SAG composition shows the possibility to get the Memory spec</a:t>
            </a:r>
            <a:endParaRPr lang="en-US" sz="1800" b="1" i="1" dirty="0">
              <a:sym typeface="Wingdings" pitchFamily="2" charset="2"/>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718139041"/>
              </p:ext>
            </p:extLst>
          </p:nvPr>
        </p:nvGraphicFramePr>
        <p:xfrm>
          <a:off x="896842" y="4549419"/>
          <a:ext cx="5019785" cy="1006285"/>
        </p:xfrm>
        <a:graphic>
          <a:graphicData uri="http://schemas.openxmlformats.org/presentationml/2006/ole">
            <mc:AlternateContent xmlns:mc="http://schemas.openxmlformats.org/markup-compatibility/2006">
              <mc:Choice xmlns:v="urn:schemas-microsoft-com:vml" Requires="v">
                <p:oleObj spid="_x0000_s6155" name="Worksheet" r:id="rId6" imgW="3943485" imgH="790665" progId="Excel.Sheet.12">
                  <p:embed/>
                </p:oleObj>
              </mc:Choice>
              <mc:Fallback>
                <p:oleObj name="Worksheet" r:id="rId6" imgW="3943485" imgH="790665" progId="Excel.Sheet.12">
                  <p:embed/>
                  <p:pic>
                    <p:nvPicPr>
                      <p:cNvPr id="0" name=""/>
                      <p:cNvPicPr>
                        <a:picLocks noChangeAspect="1" noChangeArrowheads="1"/>
                      </p:cNvPicPr>
                      <p:nvPr/>
                    </p:nvPicPr>
                    <p:blipFill>
                      <a:blip r:embed="rId7"/>
                      <a:srcRect/>
                      <a:stretch>
                        <a:fillRect/>
                      </a:stretch>
                    </p:blipFill>
                    <p:spPr bwMode="auto">
                      <a:xfrm>
                        <a:off x="896842" y="4549419"/>
                        <a:ext cx="5019785" cy="1006285"/>
                      </a:xfrm>
                      <a:prstGeom prst="rect">
                        <a:avLst/>
                      </a:prstGeom>
                      <a:noFill/>
                    </p:spPr>
                  </p:pic>
                </p:oleObj>
              </mc:Fallback>
            </mc:AlternateContent>
          </a:graphicData>
        </a:graphic>
      </p:graphicFrame>
      <p:sp>
        <p:nvSpPr>
          <p:cNvPr id="27" name="Rectangle 26"/>
          <p:cNvSpPr/>
          <p:nvPr/>
        </p:nvSpPr>
        <p:spPr>
          <a:xfrm>
            <a:off x="2180711" y="4160512"/>
            <a:ext cx="2491195" cy="369332"/>
          </a:xfrm>
          <a:prstGeom prst="rect">
            <a:avLst/>
          </a:prstGeom>
        </p:spPr>
        <p:txBody>
          <a:bodyPr wrap="none">
            <a:spAutoFit/>
          </a:bodyPr>
          <a:lstStyle/>
          <a:p>
            <a:pPr algn="ctr">
              <a:spcAft>
                <a:spcPts val="600"/>
              </a:spcAft>
            </a:pPr>
            <a:r>
              <a:rPr lang="en-US" b="1" dirty="0">
                <a:solidFill>
                  <a:srgbClr val="292377"/>
                </a:solidFill>
                <a:latin typeface="+mj-lt"/>
              </a:rPr>
              <a:t>SD-</a:t>
            </a:r>
            <a:r>
              <a:rPr lang="en-US" b="1" dirty="0">
                <a:solidFill>
                  <a:srgbClr val="292377"/>
                </a:solidFill>
                <a:latin typeface="Symbol" panose="05050102010706020507" pitchFamily="18" charset="2"/>
              </a:rPr>
              <a:t>k</a:t>
            </a:r>
            <a:r>
              <a:rPr lang="en-US" b="1" dirty="0">
                <a:solidFill>
                  <a:srgbClr val="292377"/>
                </a:solidFill>
                <a:latin typeface="+mj-lt"/>
              </a:rPr>
              <a:t> A005 </a:t>
            </a:r>
            <a:r>
              <a:rPr lang="en-US" b="1" dirty="0" err="1">
                <a:solidFill>
                  <a:srgbClr val="292377"/>
                </a:solidFill>
                <a:latin typeface="+mj-lt"/>
              </a:rPr>
              <a:t>ScoreCard</a:t>
            </a:r>
            <a:endParaRPr lang="en-US" b="1" dirty="0">
              <a:solidFill>
                <a:srgbClr val="292377"/>
              </a:solidFill>
              <a:latin typeface="+mj-lt"/>
            </a:endParaRPr>
          </a:p>
        </p:txBody>
      </p:sp>
      <p:sp>
        <p:nvSpPr>
          <p:cNvPr id="30" name="Rectangle 29"/>
          <p:cNvSpPr/>
          <p:nvPr/>
        </p:nvSpPr>
        <p:spPr>
          <a:xfrm>
            <a:off x="845326" y="5526675"/>
            <a:ext cx="6264647" cy="723275"/>
          </a:xfrm>
          <a:prstGeom prst="rect">
            <a:avLst/>
          </a:prstGeom>
        </p:spPr>
        <p:txBody>
          <a:bodyPr wrap="square">
            <a:spAutoFit/>
          </a:bodyPr>
          <a:lstStyle/>
          <a:p>
            <a:pPr>
              <a:spcAft>
                <a:spcPts val="600"/>
              </a:spcAft>
            </a:pPr>
            <a:r>
              <a:rPr lang="en-US" b="1" i="1" dirty="0">
                <a:solidFill>
                  <a:srgbClr val="292377"/>
                </a:solidFill>
                <a:latin typeface="+mj-lt"/>
                <a:sym typeface="Wingdings" pitchFamily="2" charset="2"/>
              </a:rPr>
              <a:t>Strengths of SD-</a:t>
            </a:r>
            <a:r>
              <a:rPr lang="en-US" b="1" i="1" dirty="0">
                <a:solidFill>
                  <a:srgbClr val="292377"/>
                </a:solidFill>
                <a:latin typeface="Symbol" panose="05050102010706020507" pitchFamily="18" charset="2"/>
                <a:sym typeface="Wingdings" pitchFamily="2" charset="2"/>
              </a:rPr>
              <a:t>k</a:t>
            </a:r>
            <a:r>
              <a:rPr lang="en-US" dirty="0">
                <a:solidFill>
                  <a:srgbClr val="292377"/>
                </a:solidFill>
                <a:latin typeface="+mj-lt"/>
                <a:sym typeface="Wingdings" pitchFamily="2" charset="2"/>
              </a:rPr>
              <a:t>: Forming ~0, lowest Drift, Low spread</a:t>
            </a:r>
          </a:p>
          <a:p>
            <a:pPr>
              <a:spcAft>
                <a:spcPts val="600"/>
              </a:spcAft>
            </a:pPr>
            <a:r>
              <a:rPr lang="en-US" b="1" i="1" dirty="0">
                <a:solidFill>
                  <a:srgbClr val="292377"/>
                </a:solidFill>
                <a:latin typeface="+mj-lt"/>
                <a:sym typeface="Wingdings" pitchFamily="2" charset="2"/>
              </a:rPr>
              <a:t>Weakness of SD-</a:t>
            </a:r>
            <a:r>
              <a:rPr lang="en-US" b="1" i="1" dirty="0">
                <a:solidFill>
                  <a:srgbClr val="292377"/>
                </a:solidFill>
                <a:latin typeface="Symbol" panose="05050102010706020507" pitchFamily="18" charset="2"/>
                <a:sym typeface="Wingdings" pitchFamily="2" charset="2"/>
              </a:rPr>
              <a:t>k</a:t>
            </a:r>
            <a:r>
              <a:rPr lang="en-US" dirty="0">
                <a:solidFill>
                  <a:srgbClr val="292377"/>
                </a:solidFill>
                <a:latin typeface="+mj-lt"/>
                <a:sym typeface="Wingdings" pitchFamily="2" charset="2"/>
              </a:rPr>
              <a:t>: Leakage</a:t>
            </a:r>
            <a:endParaRPr lang="en-US" dirty="0">
              <a:solidFill>
                <a:srgbClr val="292377"/>
              </a:solidFill>
              <a:latin typeface="+mj-lt"/>
            </a:endParaRPr>
          </a:p>
        </p:txBody>
      </p:sp>
      <p:sp>
        <p:nvSpPr>
          <p:cNvPr id="3" name="TextBox 2"/>
          <p:cNvSpPr txBox="1"/>
          <p:nvPr/>
        </p:nvSpPr>
        <p:spPr>
          <a:xfrm>
            <a:off x="9807188" y="904333"/>
            <a:ext cx="1852943" cy="307777"/>
          </a:xfrm>
          <a:prstGeom prst="rect">
            <a:avLst/>
          </a:prstGeom>
          <a:solidFill>
            <a:srgbClr val="FFC000"/>
          </a:solidFill>
        </p:spPr>
        <p:txBody>
          <a:bodyPr wrap="none" rtlCol="0">
            <a:spAutoFit/>
          </a:bodyPr>
          <a:lstStyle/>
          <a:p>
            <a:r>
              <a:rPr lang="en-US" sz="1400" b="1" dirty="0" smtClean="0">
                <a:latin typeface="Segoe UI" panose="020B0502040204020203" pitchFamily="34" charset="0"/>
                <a:cs typeface="Segoe UI" panose="020B0502040204020203" pitchFamily="34" charset="0"/>
              </a:rPr>
              <a:t>Courtesy: PFANTINI</a:t>
            </a:r>
          </a:p>
        </p:txBody>
      </p:sp>
    </p:spTree>
    <p:extLst>
      <p:ext uri="{BB962C8B-B14F-4D97-AF65-F5344CB8AC3E}">
        <p14:creationId xmlns:p14="http://schemas.microsoft.com/office/powerpoint/2010/main" val="3508054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339918" y="1182139"/>
            <a:ext cx="6363588" cy="4925112"/>
          </a:xfrm>
          <a:prstGeom prst="rect">
            <a:avLst/>
          </a:prstGeom>
        </p:spPr>
      </p:pic>
      <p:sp>
        <p:nvSpPr>
          <p:cNvPr id="2" name="Title 1"/>
          <p:cNvSpPr>
            <a:spLocks noGrp="1"/>
          </p:cNvSpPr>
          <p:nvPr>
            <p:ph type="title"/>
          </p:nvPr>
        </p:nvSpPr>
        <p:spPr>
          <a:xfrm>
            <a:off x="915305" y="141669"/>
            <a:ext cx="10598407" cy="932313"/>
          </a:xfrm>
        </p:spPr>
        <p:txBody>
          <a:bodyPr/>
          <a:lstStyle/>
          <a:p>
            <a:r>
              <a:rPr lang="en-US" dirty="0" smtClean="0"/>
              <a:t>Camp K* - InSiSeAsGe</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3" name="Content Placeholder 2"/>
          <p:cNvSpPr>
            <a:spLocks noGrp="1"/>
          </p:cNvSpPr>
          <p:nvPr>
            <p:ph idx="1"/>
          </p:nvPr>
        </p:nvSpPr>
        <p:spPr>
          <a:xfrm>
            <a:off x="852934" y="1481067"/>
            <a:ext cx="4569070" cy="4061188"/>
          </a:xfrm>
        </p:spPr>
        <p:txBody>
          <a:bodyPr>
            <a:normAutofit fontScale="92500" lnSpcReduction="10000"/>
          </a:bodyPr>
          <a:lstStyle/>
          <a:p>
            <a:r>
              <a:rPr lang="en-US" sz="2800" dirty="0" smtClean="0"/>
              <a:t>Methodology</a:t>
            </a:r>
          </a:p>
          <a:p>
            <a:pPr lvl="1"/>
            <a:r>
              <a:rPr lang="en-US" sz="2400" dirty="0" smtClean="0"/>
              <a:t>Experiment</a:t>
            </a:r>
          </a:p>
          <a:p>
            <a:pPr lvl="2"/>
            <a:r>
              <a:rPr lang="en-US" sz="2200" dirty="0" smtClean="0"/>
              <a:t>Grp IV skew from 13 to 18%</a:t>
            </a:r>
          </a:p>
          <a:p>
            <a:pPr lvl="3"/>
            <a:r>
              <a:rPr lang="en-US" sz="2000" dirty="0" smtClean="0"/>
              <a:t>Ge from 6.0 to 8.0%</a:t>
            </a:r>
          </a:p>
          <a:p>
            <a:pPr lvl="3"/>
            <a:r>
              <a:rPr lang="en-US" sz="2000" dirty="0" smtClean="0"/>
              <a:t>Si from 7.0 to 9.0%</a:t>
            </a:r>
          </a:p>
          <a:p>
            <a:pPr lvl="2"/>
            <a:r>
              <a:rPr lang="en-US" sz="2200" dirty="0" smtClean="0"/>
              <a:t>In skew from 6 to 13%</a:t>
            </a:r>
            <a:endParaRPr lang="en-US" sz="2200" dirty="0"/>
          </a:p>
          <a:p>
            <a:pPr lvl="1"/>
            <a:r>
              <a:rPr lang="en-US" sz="2400" dirty="0" smtClean="0"/>
              <a:t>L0 data collection</a:t>
            </a:r>
          </a:p>
          <a:p>
            <a:pPr lvl="1"/>
            <a:r>
              <a:rPr lang="en-US" sz="2400" dirty="0" smtClean="0"/>
              <a:t>L1 CLV assessment</a:t>
            </a:r>
          </a:p>
          <a:p>
            <a:pPr lvl="1"/>
            <a:r>
              <a:rPr lang="en-US" sz="2400" dirty="0" smtClean="0"/>
              <a:t>L1D based on CLV results</a:t>
            </a:r>
          </a:p>
          <a:p>
            <a:pPr lvl="1"/>
            <a:r>
              <a:rPr lang="en-US" sz="2400" dirty="0" smtClean="0"/>
              <a:t>L3 based on L1D results</a:t>
            </a:r>
          </a:p>
        </p:txBody>
      </p:sp>
      <p:graphicFrame>
        <p:nvGraphicFramePr>
          <p:cNvPr id="8" name="Table 7"/>
          <p:cNvGraphicFramePr>
            <a:graphicFrameLocks noGrp="1"/>
          </p:cNvGraphicFramePr>
          <p:nvPr>
            <p:extLst>
              <p:ext uri="{D42A27DB-BD31-4B8C-83A1-F6EECF244321}">
                <p14:modId xmlns:p14="http://schemas.microsoft.com/office/powerpoint/2010/main" val="1288776213"/>
              </p:ext>
            </p:extLst>
          </p:nvPr>
        </p:nvGraphicFramePr>
        <p:xfrm>
          <a:off x="9247031" y="2089038"/>
          <a:ext cx="2507430" cy="2545080"/>
        </p:xfrm>
        <a:graphic>
          <a:graphicData uri="http://schemas.openxmlformats.org/drawingml/2006/table">
            <a:tbl>
              <a:tblPr/>
              <a:tblGrid>
                <a:gridCol w="501486"/>
                <a:gridCol w="501486"/>
                <a:gridCol w="501486"/>
                <a:gridCol w="501486"/>
                <a:gridCol w="501486"/>
              </a:tblGrid>
              <a:tr h="54056">
                <a:tc>
                  <a:txBody>
                    <a:bodyPr/>
                    <a:lstStyle/>
                    <a:p>
                      <a:pPr algn="ctr" fontAlgn="b"/>
                      <a:r>
                        <a:rPr lang="en-US" sz="1100" b="1" i="0" u="none" strike="noStrike" dirty="0">
                          <a:solidFill>
                            <a:schemeClr val="bg1"/>
                          </a:solidFill>
                          <a:effectLst/>
                          <a:latin typeface="Arial" panose="020B0604020202020204" pitchFamily="34" charset="0"/>
                        </a:rPr>
                        <a:t>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E0"/>
                    </a:solidFill>
                  </a:tcPr>
                </a:tc>
                <a:tc>
                  <a:txBody>
                    <a:bodyPr/>
                    <a:lstStyle/>
                    <a:p>
                      <a:pPr algn="ctr" fontAlgn="b"/>
                      <a:r>
                        <a:rPr lang="en-US" sz="1100" b="1" i="0" u="none" strike="noStrike" dirty="0">
                          <a:solidFill>
                            <a:schemeClr val="bg1"/>
                          </a:solidFill>
                          <a:effectLst/>
                          <a:latin typeface="Arial" panose="020B0604020202020204" pitchFamily="34" charset="0"/>
                        </a:rPr>
                        <a: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E0"/>
                    </a:solidFill>
                  </a:tcPr>
                </a:tc>
                <a:tc>
                  <a:txBody>
                    <a:bodyPr/>
                    <a:lstStyle/>
                    <a:p>
                      <a:pPr algn="ctr" fontAlgn="b"/>
                      <a:r>
                        <a:rPr lang="en-US" sz="1100" b="1" i="0" u="none" strike="noStrike" dirty="0">
                          <a:solidFill>
                            <a:schemeClr val="bg1"/>
                          </a:solidFill>
                          <a:effectLst/>
                          <a:latin typeface="Arial" panose="020B0604020202020204" pitchFamily="34" charset="0"/>
                        </a:rPr>
                        <a:t>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E0"/>
                    </a:solidFill>
                  </a:tcPr>
                </a:tc>
                <a:tc>
                  <a:txBody>
                    <a:bodyPr/>
                    <a:lstStyle/>
                    <a:p>
                      <a:pPr algn="ctr" fontAlgn="b"/>
                      <a:r>
                        <a:rPr lang="en-US" sz="1100" b="1" i="0" u="none" strike="noStrike" dirty="0">
                          <a:solidFill>
                            <a:schemeClr val="bg1"/>
                          </a:solidFill>
                          <a:effectLst/>
                          <a:latin typeface="Arial" panose="020B0604020202020204" pitchFamily="34" charset="0"/>
                        </a:rPr>
                        <a:t>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E0"/>
                    </a:solidFill>
                  </a:tcPr>
                </a:tc>
                <a:tc>
                  <a:txBody>
                    <a:bodyPr/>
                    <a:lstStyle/>
                    <a:p>
                      <a:pPr algn="ctr" fontAlgn="b"/>
                      <a:r>
                        <a:rPr lang="en-US" sz="1100" b="1" i="0" u="none" strike="noStrike" dirty="0">
                          <a:solidFill>
                            <a:schemeClr val="bg1"/>
                          </a:solidFill>
                          <a:effectLst/>
                          <a:latin typeface="Arial" panose="020B0604020202020204" pitchFamily="34" charset="0"/>
                        </a:rPr>
                        <a:t>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E0"/>
                    </a:solidFill>
                  </a:tcPr>
                </a:tc>
              </a:tr>
              <a:tr h="56759">
                <a:tc>
                  <a:txBody>
                    <a:bodyPr/>
                    <a:lstStyle/>
                    <a:p>
                      <a:pPr algn="ctr" fontAlgn="b"/>
                      <a:r>
                        <a:rPr lang="en-US" sz="1200" b="0" i="0" u="none" strike="noStrike" dirty="0">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dirty="0">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dirty="0">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59">
                <a:tc>
                  <a:txBody>
                    <a:bodyPr/>
                    <a:lstStyle/>
                    <a:p>
                      <a:pPr algn="ctr" fontAlgn="b"/>
                      <a:r>
                        <a:rPr lang="en-US" sz="1200" b="0" i="0" u="none" strike="noStrike" dirty="0">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6202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93183"/>
            <a:ext cx="10375902" cy="932313"/>
          </a:xfrm>
        </p:spPr>
        <p:txBody>
          <a:bodyPr/>
          <a:lstStyle/>
          <a:p>
            <a:r>
              <a:rPr lang="en-US" dirty="0" smtClean="0"/>
              <a:t>Camp K* deposition specifics</a:t>
            </a:r>
            <a:endParaRPr lang="en-US" dirty="0"/>
          </a:p>
        </p:txBody>
      </p:sp>
      <p:sp>
        <p:nvSpPr>
          <p:cNvPr id="3" name="Content Placeholder 2"/>
          <p:cNvSpPr>
            <a:spLocks noGrp="1"/>
          </p:cNvSpPr>
          <p:nvPr>
            <p:ph idx="1"/>
          </p:nvPr>
        </p:nvSpPr>
        <p:spPr/>
        <p:txBody>
          <a:bodyPr/>
          <a:lstStyle/>
          <a:p>
            <a:r>
              <a:rPr lang="en-US" dirty="0" smtClean="0"/>
              <a:t>Camp K* runs on MMUM4C0300 F1 3C chamber (stage @75C)</a:t>
            </a:r>
          </a:p>
          <a:p>
            <a:r>
              <a:rPr lang="en-US" dirty="0" smtClean="0"/>
              <a:t>Targets</a:t>
            </a:r>
          </a:p>
          <a:p>
            <a:pPr lvl="1"/>
            <a:r>
              <a:rPr lang="en-US" dirty="0" smtClean="0"/>
              <a:t>Gun1: As</a:t>
            </a:r>
            <a:r>
              <a:rPr lang="en-US" baseline="-25000" dirty="0" smtClean="0"/>
              <a:t>2</a:t>
            </a:r>
            <a:r>
              <a:rPr lang="en-US" dirty="0" smtClean="0"/>
              <a:t>Se</a:t>
            </a:r>
            <a:r>
              <a:rPr lang="en-US" baseline="-25000" dirty="0" smtClean="0"/>
              <a:t>3, </a:t>
            </a:r>
            <a:r>
              <a:rPr lang="en-US" dirty="0" smtClean="0"/>
              <a:t>Rf</a:t>
            </a:r>
            <a:endParaRPr lang="en-US" baseline="-25000" dirty="0" smtClean="0"/>
          </a:p>
          <a:p>
            <a:pPr lvl="1"/>
            <a:r>
              <a:rPr lang="en-US" dirty="0" smtClean="0"/>
              <a:t>Gun2: SiGe, Rf</a:t>
            </a:r>
          </a:p>
          <a:p>
            <a:pPr lvl="1"/>
            <a:r>
              <a:rPr lang="en-US" dirty="0" smtClean="0"/>
              <a:t>Gun3: In</a:t>
            </a:r>
            <a:r>
              <a:rPr lang="en-US" baseline="-25000" dirty="0" smtClean="0"/>
              <a:t>2</a:t>
            </a:r>
            <a:r>
              <a:rPr lang="en-US" dirty="0" smtClean="0"/>
              <a:t>Se</a:t>
            </a:r>
            <a:r>
              <a:rPr lang="en-US" baseline="-25000" dirty="0" smtClean="0"/>
              <a:t>3</a:t>
            </a:r>
            <a:r>
              <a:rPr lang="en-US" dirty="0" smtClean="0"/>
              <a:t>, Rf</a:t>
            </a:r>
            <a:endParaRPr lang="en-US" dirty="0"/>
          </a:p>
          <a:p>
            <a:r>
              <a:rPr lang="en-US" dirty="0" smtClean="0"/>
              <a:t>Ran a 5-pt DOE to define a process space (As</a:t>
            </a:r>
            <a:r>
              <a:rPr lang="en-US" baseline="-25000" dirty="0" smtClean="0"/>
              <a:t>2</a:t>
            </a:r>
            <a:r>
              <a:rPr lang="en-US" dirty="0" smtClean="0"/>
              <a:t>Se</a:t>
            </a:r>
            <a:r>
              <a:rPr lang="en-US" baseline="-25000" dirty="0" smtClean="0"/>
              <a:t>3</a:t>
            </a:r>
            <a:r>
              <a:rPr lang="en-US" dirty="0" smtClean="0"/>
              <a:t> gun1 fixed at 150W)</a:t>
            </a:r>
          </a:p>
          <a:p>
            <a:pPr lvl="1"/>
            <a:endParaRPr lang="en-US" dirty="0"/>
          </a:p>
        </p:txBody>
      </p:sp>
      <p:sp>
        <p:nvSpPr>
          <p:cNvPr id="34" name="Date Placeholder 33"/>
          <p:cNvSpPr>
            <a:spLocks noGrp="1"/>
          </p:cNvSpPr>
          <p:nvPr>
            <p:ph type="dt" sz="half" idx="2"/>
          </p:nvPr>
        </p:nvSpPr>
        <p:spPr>
          <a:xfrm>
            <a:off x="3290570" y="6363151"/>
            <a:ext cx="1348740" cy="228600"/>
          </a:xfrm>
        </p:spPr>
        <p:txBody>
          <a:bodyPr/>
          <a:lstStyle/>
          <a:p>
            <a:fld id="{816EFC11-76F3-42BC-AE41-47369BD27274}" type="datetime4">
              <a:rPr lang="en-US" smtClean="0"/>
              <a:t>October 21, 2016</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5</a:t>
            </a:fld>
            <a:endParaRPr lang="en-US" dirty="0"/>
          </a:p>
        </p:txBody>
      </p:sp>
      <p:sp>
        <p:nvSpPr>
          <p:cNvPr id="35" name="Footer Placeholder 34"/>
          <p:cNvSpPr>
            <a:spLocks noGrp="1"/>
          </p:cNvSpPr>
          <p:nvPr>
            <p:ph type="ftr" sz="quarter" idx="12"/>
          </p:nvPr>
        </p:nvSpPr>
        <p:spPr/>
        <p:txBody>
          <a:bodyPr/>
          <a:lstStyle/>
          <a:p>
            <a:r>
              <a:rPr lang="en-US"/>
              <a:t>|  Micron Confidential</a:t>
            </a:r>
            <a:endParaRPr lang="en-US" dirty="0"/>
          </a:p>
        </p:txBody>
      </p:sp>
      <p:sp>
        <p:nvSpPr>
          <p:cNvPr id="10" name="Text Placeholder 9"/>
          <p:cNvSpPr>
            <a:spLocks noGrp="1"/>
          </p:cNvSpPr>
          <p:nvPr>
            <p:ph type="body" sz="quarter" idx="14"/>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167907186"/>
              </p:ext>
            </p:extLst>
          </p:nvPr>
        </p:nvGraphicFramePr>
        <p:xfrm>
          <a:off x="1184855" y="4739425"/>
          <a:ext cx="5254580" cy="1403796"/>
        </p:xfrm>
        <a:graphic>
          <a:graphicData uri="http://schemas.openxmlformats.org/drawingml/2006/table">
            <a:tbl>
              <a:tblPr>
                <a:tableStyleId>{69012ECD-51FC-41F1-AA8D-1B2483CD663E}</a:tableStyleId>
              </a:tblPr>
              <a:tblGrid>
                <a:gridCol w="1717261"/>
                <a:gridCol w="1215387"/>
                <a:gridCol w="1160966"/>
                <a:gridCol w="1160966"/>
              </a:tblGrid>
              <a:tr h="350949">
                <a:tc>
                  <a:txBody>
                    <a:bodyPr/>
                    <a:lstStyle/>
                    <a:p>
                      <a:pPr algn="ctr" fontAlgn="ctr"/>
                      <a:r>
                        <a:rPr lang="en-US" sz="2000" u="none" strike="noStrike" dirty="0">
                          <a:effectLst/>
                        </a:rPr>
                        <a:t>SiGe / In</a:t>
                      </a:r>
                      <a:r>
                        <a:rPr lang="en-US" sz="2000" u="none" strike="noStrike" baseline="-25000" dirty="0">
                          <a:effectLst/>
                        </a:rPr>
                        <a:t>2</a:t>
                      </a:r>
                      <a:r>
                        <a:rPr lang="en-US" sz="2000" u="none" strike="noStrike" dirty="0">
                          <a:effectLst/>
                        </a:rPr>
                        <a:t>Se</a:t>
                      </a:r>
                      <a:r>
                        <a:rPr lang="en-US" sz="2000" u="none" strike="noStrike" baseline="-25000" dirty="0">
                          <a:effectLst/>
                        </a:rPr>
                        <a:t>3</a:t>
                      </a:r>
                      <a:endParaRPr lang="en-US" sz="2000" b="1" i="0" u="none" strike="noStrike" baseline="-25000" dirty="0">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30W</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90W</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150W</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50949">
                <a:tc>
                  <a:txBody>
                    <a:bodyPr/>
                    <a:lstStyle/>
                    <a:p>
                      <a:pPr algn="ctr" fontAlgn="ctr"/>
                      <a:r>
                        <a:rPr lang="en-US" sz="2000" u="none" strike="noStrike" dirty="0">
                          <a:effectLst/>
                        </a:rPr>
                        <a:t>75W</a:t>
                      </a:r>
                      <a:endParaRPr lang="en-US" sz="2000" b="1" i="0" u="none" strike="noStrike" dirty="0">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x</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 </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x</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949">
                <a:tc>
                  <a:txBody>
                    <a:bodyPr/>
                    <a:lstStyle/>
                    <a:p>
                      <a:pPr algn="ctr" fontAlgn="ctr"/>
                      <a:r>
                        <a:rPr lang="en-US" sz="2000" u="none" strike="noStrike" dirty="0">
                          <a:effectLst/>
                        </a:rPr>
                        <a:t>125W</a:t>
                      </a:r>
                      <a:endParaRPr lang="en-US" sz="2000" b="1" i="0" u="none" strike="noStrike" dirty="0">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 </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x</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 </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949">
                <a:tc>
                  <a:txBody>
                    <a:bodyPr/>
                    <a:lstStyle/>
                    <a:p>
                      <a:pPr algn="ctr" fontAlgn="ctr"/>
                      <a:r>
                        <a:rPr lang="en-US" sz="2000" u="none" strike="noStrike" dirty="0">
                          <a:effectLst/>
                        </a:rPr>
                        <a:t>175W</a:t>
                      </a:r>
                      <a:endParaRPr lang="en-US" sz="2000" b="1" i="0" u="none" strike="noStrike" dirty="0">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x</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 </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x</a:t>
                      </a:r>
                      <a:endParaRPr lang="en-US" sz="2000" b="1"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5061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3" y="129376"/>
            <a:ext cx="10375902" cy="932313"/>
          </a:xfrm>
        </p:spPr>
        <p:txBody>
          <a:bodyPr/>
          <a:lstStyle/>
          <a:p>
            <a:r>
              <a:rPr lang="en-US" dirty="0" smtClean="0"/>
              <a:t>Si</a:t>
            </a:r>
            <a:r>
              <a:rPr lang="en-US" baseline="-25000" dirty="0" smtClean="0"/>
              <a:t>0.5</a:t>
            </a:r>
            <a:r>
              <a:rPr lang="en-US" dirty="0" smtClean="0"/>
              <a:t>Ge</a:t>
            </a:r>
            <a:r>
              <a:rPr lang="en-US" baseline="-25000" dirty="0" smtClean="0"/>
              <a:t>0.5</a:t>
            </a:r>
            <a:r>
              <a:rPr lang="en-US" dirty="0" smtClean="0"/>
              <a:t> composition not exactly 50-50</a:t>
            </a:r>
            <a:endParaRPr lang="en-US" dirty="0"/>
          </a:p>
        </p:txBody>
      </p:sp>
      <p:sp>
        <p:nvSpPr>
          <p:cNvPr id="3" name="Content Placeholder 2"/>
          <p:cNvSpPr>
            <a:spLocks noGrp="1"/>
          </p:cNvSpPr>
          <p:nvPr>
            <p:ph idx="1"/>
          </p:nvPr>
        </p:nvSpPr>
        <p:spPr>
          <a:xfrm>
            <a:off x="915304" y="5378664"/>
            <a:ext cx="9854054" cy="1005522"/>
          </a:xfrm>
        </p:spPr>
        <p:txBody>
          <a:bodyPr/>
          <a:lstStyle/>
          <a:p>
            <a:pPr>
              <a:spcBef>
                <a:spcPts val="600"/>
              </a:spcBef>
              <a:spcAft>
                <a:spcPts val="600"/>
              </a:spcAft>
            </a:pPr>
            <a:r>
              <a:rPr lang="en-US" dirty="0" smtClean="0"/>
              <a:t>The Rf power matrix on SiGe only and the 5pt DOE composition data indicate that…</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4927656"/>
              </p:ext>
            </p:extLst>
          </p:nvPr>
        </p:nvGraphicFramePr>
        <p:xfrm>
          <a:off x="910983" y="1193348"/>
          <a:ext cx="9858375" cy="1895475"/>
        </p:xfrm>
        <a:graphic>
          <a:graphicData uri="http://schemas.openxmlformats.org/presentationml/2006/ole">
            <mc:AlternateContent xmlns:mc="http://schemas.openxmlformats.org/markup-compatibility/2006">
              <mc:Choice xmlns:v="urn:schemas-microsoft-com:vml" Requires="v">
                <p:oleObj spid="_x0000_s5146" name="Worksheet" r:id="rId4" imgW="9858257" imgH="1895603" progId="Excel.Sheet.12">
                  <p:embed/>
                </p:oleObj>
              </mc:Choice>
              <mc:Fallback>
                <p:oleObj name="Worksheet" r:id="rId4" imgW="9858257" imgH="1895603" progId="Excel.Sheet.12">
                  <p:embed/>
                  <p:pic>
                    <p:nvPicPr>
                      <p:cNvPr id="0" name=""/>
                      <p:cNvPicPr/>
                      <p:nvPr/>
                    </p:nvPicPr>
                    <p:blipFill>
                      <a:blip r:embed="rId5"/>
                      <a:stretch>
                        <a:fillRect/>
                      </a:stretch>
                    </p:blipFill>
                    <p:spPr>
                      <a:xfrm>
                        <a:off x="910983" y="1193348"/>
                        <a:ext cx="9858375" cy="18954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814738"/>
              </p:ext>
            </p:extLst>
          </p:nvPr>
        </p:nvGraphicFramePr>
        <p:xfrm>
          <a:off x="910982" y="3143208"/>
          <a:ext cx="9897439" cy="2235456"/>
        </p:xfrm>
        <a:graphic>
          <a:graphicData uri="http://schemas.openxmlformats.org/presentationml/2006/ole">
            <mc:AlternateContent xmlns:mc="http://schemas.openxmlformats.org/markup-compatibility/2006">
              <mc:Choice xmlns:v="urn:schemas-microsoft-com:vml" Requires="v">
                <p:oleObj spid="_x0000_s5147" name="Worksheet" r:id="rId7" imgW="5524433" imgH="1247704" progId="Excel.Sheet.12">
                  <p:embed/>
                </p:oleObj>
              </mc:Choice>
              <mc:Fallback>
                <p:oleObj name="Worksheet" r:id="rId7" imgW="5524433" imgH="1247704" progId="Excel.Sheet.12">
                  <p:embed/>
                  <p:pic>
                    <p:nvPicPr>
                      <p:cNvPr id="0" name=""/>
                      <p:cNvPicPr/>
                      <p:nvPr/>
                    </p:nvPicPr>
                    <p:blipFill>
                      <a:blip r:embed="rId8"/>
                      <a:stretch>
                        <a:fillRect/>
                      </a:stretch>
                    </p:blipFill>
                    <p:spPr>
                      <a:xfrm>
                        <a:off x="910982" y="3143208"/>
                        <a:ext cx="9897439" cy="2235456"/>
                      </a:xfrm>
                      <a:prstGeom prst="rect">
                        <a:avLst/>
                      </a:prstGeom>
                    </p:spPr>
                  </p:pic>
                </p:oleObj>
              </mc:Fallback>
            </mc:AlternateContent>
          </a:graphicData>
        </a:graphic>
      </p:graphicFrame>
    </p:spTree>
    <p:extLst>
      <p:ext uri="{BB962C8B-B14F-4D97-AF65-F5344CB8AC3E}">
        <p14:creationId xmlns:p14="http://schemas.microsoft.com/office/powerpoint/2010/main" val="283129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41669"/>
            <a:ext cx="10375902" cy="932313"/>
          </a:xfrm>
        </p:spPr>
        <p:txBody>
          <a:bodyPr/>
          <a:lstStyle/>
          <a:p>
            <a:r>
              <a:rPr lang="en-US" dirty="0" smtClean="0"/>
              <a:t>Camp K* 13-way skew</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81043397"/>
              </p:ext>
            </p:extLst>
          </p:nvPr>
        </p:nvGraphicFramePr>
        <p:xfrm>
          <a:off x="910988" y="1545465"/>
          <a:ext cx="10380224" cy="3754405"/>
        </p:xfrm>
        <a:graphic>
          <a:graphicData uri="http://schemas.openxmlformats.org/drawingml/2006/table">
            <a:tbl>
              <a:tblPr/>
              <a:tblGrid>
                <a:gridCol w="832904"/>
                <a:gridCol w="795610"/>
                <a:gridCol w="795610"/>
                <a:gridCol w="795610"/>
                <a:gridCol w="795610"/>
                <a:gridCol w="795610"/>
                <a:gridCol w="795610"/>
                <a:gridCol w="795610"/>
                <a:gridCol w="795610"/>
                <a:gridCol w="795610"/>
                <a:gridCol w="795610"/>
                <a:gridCol w="795610"/>
                <a:gridCol w="795610"/>
              </a:tblGrid>
              <a:tr h="23989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5">
                  <a:txBody>
                    <a:bodyPr/>
                    <a:lstStyle/>
                    <a:p>
                      <a:pPr algn="ctr" fontAlgn="b"/>
                      <a:r>
                        <a:rPr lang="en-US" sz="1400" b="1" i="0" u="none" strike="noStrike" dirty="0" smtClean="0">
                          <a:solidFill>
                            <a:srgbClr val="000000"/>
                          </a:solidFill>
                          <a:effectLst/>
                          <a:latin typeface="Calibri" panose="020F0502020204030204" pitchFamily="34" charset="0"/>
                        </a:rPr>
                        <a:t>Predicted based on</a:t>
                      </a:r>
                      <a:r>
                        <a:rPr lang="en-US" sz="1400" b="1" i="0" u="none" strike="noStrike" baseline="0" dirty="0" smtClean="0">
                          <a:solidFill>
                            <a:srgbClr val="000000"/>
                          </a:solidFill>
                          <a:effectLst/>
                          <a:latin typeface="Calibri" panose="020F0502020204030204" pitchFamily="34" charset="0"/>
                        </a:rPr>
                        <a:t> 5pt DOE</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400" b="1" i="0" u="none" strike="noStrike" dirty="0">
                          <a:solidFill>
                            <a:srgbClr val="000000"/>
                          </a:solidFill>
                          <a:effectLst/>
                          <a:latin typeface="Calibri" panose="020F0502020204030204" pitchFamily="34" charset="0"/>
                        </a:rPr>
                        <a:t>Actual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9898">
                <a:tc>
                  <a:txBody>
                    <a:bodyPr/>
                    <a:lstStyle/>
                    <a:p>
                      <a:pPr algn="l" fontAlgn="b"/>
                      <a:r>
                        <a:rPr lang="en-US" sz="1400" b="1" i="0" u="none" strike="noStrike" dirty="0">
                          <a:solidFill>
                            <a:srgbClr val="000000"/>
                          </a:solidFill>
                          <a:effectLst/>
                          <a:latin typeface="Calibri" panose="020F0502020204030204" pitchFamily="34" charset="0"/>
                        </a:rPr>
                        <a:t>As2Se3 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400" b="1" i="0" u="none" strike="noStrike" dirty="0">
                          <a:solidFill>
                            <a:srgbClr val="000000"/>
                          </a:solidFill>
                          <a:effectLst/>
                          <a:latin typeface="Calibri" panose="020F0502020204030204" pitchFamily="34" charset="0"/>
                        </a:rPr>
                        <a:t>SiGe 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400" b="1" i="0" u="none" strike="noStrike" dirty="0">
                          <a:solidFill>
                            <a:srgbClr val="000000"/>
                          </a:solidFill>
                          <a:effectLst/>
                          <a:latin typeface="Calibri" panose="020F0502020204030204" pitchFamily="34" charset="0"/>
                        </a:rPr>
                        <a:t>In2Se3 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Calibri" panose="020F0502020204030204" pitchFamily="34" charset="0"/>
                        </a:rPr>
                        <a:t>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Calibri" panose="020F0502020204030204" pitchFamily="34" charset="0"/>
                        </a:rPr>
                        <a: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Calibri" panose="020F0502020204030204" pitchFamily="34" charset="0"/>
                        </a:rPr>
                        <a:t>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Calibri" panose="020F050202020403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Calibri" panose="020F0502020204030204" pitchFamily="34" charset="0"/>
                        </a:rPr>
                        <a:t>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1893">
                <a:tc>
                  <a:txBody>
                    <a:bodyPr/>
                    <a:lstStyle/>
                    <a:p>
                      <a:pPr algn="l" rtl="0" fontAlgn="b"/>
                      <a:r>
                        <a:rPr lang="en-US" sz="1200" b="0" i="0" u="none" strike="noStrike" dirty="0">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a:solidFill>
                            <a:srgbClr val="000000"/>
                          </a:solidFill>
                          <a:effectLst/>
                          <a:latin typeface="Calibri" panose="020F0502020204030204" pitchFamily="34" charset="0"/>
                        </a:rPr>
                        <a:t>115W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a:solidFill>
                            <a:srgbClr val="000000"/>
                          </a:solidFill>
                          <a:effectLst/>
                          <a:latin typeface="Calibri" panose="020F0502020204030204" pitchFamily="34" charset="0"/>
                        </a:rPr>
                        <a:t>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bg1"/>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dirty="0">
                          <a:solidFill>
                            <a:srgbClr val="000000"/>
                          </a:solidFill>
                          <a:effectLst/>
                          <a:latin typeface="Calibri" panose="020F0502020204030204" pitchFamily="34" charset="0"/>
                        </a:rPr>
                        <a:t>108W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a:solidFill>
                            <a:srgbClr val="000000"/>
                          </a:solidFill>
                          <a:effectLst/>
                          <a:latin typeface="Calibri" panose="020F0502020204030204" pitchFamily="34" charset="0"/>
                        </a:rPr>
                        <a:t>34W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bg1"/>
                          </a:solidFill>
                          <a:effectLst/>
                          <a:latin typeface="Calibri" panose="020F0502020204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dirty="0">
                          <a:solidFill>
                            <a:srgbClr val="000000"/>
                          </a:solidFill>
                          <a:effectLst/>
                          <a:latin typeface="Calibri" panose="020F0502020204030204" pitchFamily="34" charset="0"/>
                        </a:rPr>
                        <a:t>127W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a:solidFill>
                            <a:srgbClr val="000000"/>
                          </a:solidFill>
                          <a:effectLst/>
                          <a:latin typeface="Calibri" panose="020F0502020204030204" pitchFamily="34" charset="0"/>
                        </a:rPr>
                        <a:t>68W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bg1"/>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dirty="0">
                          <a:solidFill>
                            <a:srgbClr val="000000"/>
                          </a:solidFill>
                          <a:effectLst/>
                          <a:latin typeface="Calibri" panose="020F0502020204030204" pitchFamily="34" charset="0"/>
                        </a:rPr>
                        <a:t>133W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a:solidFill>
                            <a:srgbClr val="000000"/>
                          </a:solidFill>
                          <a:effectLst/>
                          <a:latin typeface="Calibri" panose="020F0502020204030204" pitchFamily="34" charset="0"/>
                        </a:rPr>
                        <a:t>90W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bg1"/>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dirty="0">
                          <a:solidFill>
                            <a:srgbClr val="000000"/>
                          </a:solidFill>
                          <a:effectLst/>
                          <a:latin typeface="Calibri" panose="020F0502020204030204" pitchFamily="34" charset="0"/>
                        </a:rPr>
                        <a:t>140W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a:solidFill>
                            <a:srgbClr val="000000"/>
                          </a:solidFill>
                          <a:effectLst/>
                          <a:latin typeface="Calibri" panose="020F0502020204030204" pitchFamily="34" charset="0"/>
                        </a:rPr>
                        <a:t>110W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bg1"/>
                          </a:solidFill>
                          <a:effectLst/>
                          <a:latin typeface="Calibri" panose="020F050202020403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dirty="0">
                          <a:solidFill>
                            <a:srgbClr val="000000"/>
                          </a:solidFill>
                          <a:effectLst/>
                          <a:latin typeface="Calibri" panose="020F0502020204030204" pitchFamily="34" charset="0"/>
                        </a:rPr>
                        <a:t>124W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a:solidFill>
                            <a:srgbClr val="000000"/>
                          </a:solidFill>
                          <a:effectLst/>
                          <a:latin typeface="Calibri" panose="020F0502020204030204" pitchFamily="34" charset="0"/>
                        </a:rPr>
                        <a:t>35W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bg1"/>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dirty="0">
                          <a:solidFill>
                            <a:srgbClr val="000000"/>
                          </a:solidFill>
                          <a:effectLst/>
                          <a:latin typeface="Calibri" panose="020F0502020204030204" pitchFamily="34" charset="0"/>
                        </a:rPr>
                        <a:t>147W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dirty="0">
                          <a:solidFill>
                            <a:srgbClr val="000000"/>
                          </a:solidFill>
                          <a:effectLst/>
                          <a:latin typeface="Calibri" panose="020F0502020204030204" pitchFamily="34" charset="0"/>
                        </a:rPr>
                        <a:t>69W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bg1"/>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a:solidFill>
                            <a:srgbClr val="000000"/>
                          </a:solidFill>
                          <a:effectLst/>
                          <a:latin typeface="Calibri" panose="020F0502020204030204" pitchFamily="34" charset="0"/>
                        </a:rPr>
                        <a:t>153W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dirty="0">
                          <a:solidFill>
                            <a:srgbClr val="000000"/>
                          </a:solidFill>
                          <a:effectLst/>
                          <a:latin typeface="Calibri" panose="020F0502020204030204" pitchFamily="34" charset="0"/>
                        </a:rPr>
                        <a:t>92W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bg1"/>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dirty="0">
                          <a:solidFill>
                            <a:srgbClr val="000000"/>
                          </a:solidFill>
                          <a:effectLst/>
                          <a:latin typeface="Calibri" panose="020F0502020204030204" pitchFamily="34" charset="0"/>
                        </a:rPr>
                        <a:t>160W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dirty="0">
                          <a:solidFill>
                            <a:srgbClr val="000000"/>
                          </a:solidFill>
                          <a:effectLst/>
                          <a:latin typeface="Calibri" panose="020F0502020204030204" pitchFamily="34" charset="0"/>
                        </a:rPr>
                        <a:t>110W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bg1"/>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dirty="0">
                          <a:solidFill>
                            <a:srgbClr val="000000"/>
                          </a:solidFill>
                          <a:effectLst/>
                          <a:latin typeface="Calibri" panose="020F0502020204030204" pitchFamily="34" charset="0"/>
                        </a:rPr>
                        <a:t>145W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dirty="0">
                          <a:solidFill>
                            <a:srgbClr val="000000"/>
                          </a:solidFill>
                          <a:effectLst/>
                          <a:latin typeface="Calibri" panose="020F0502020204030204" pitchFamily="34" charset="0"/>
                        </a:rPr>
                        <a:t>33W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bg1"/>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a:solidFill>
                            <a:srgbClr val="000000"/>
                          </a:solidFill>
                          <a:effectLst/>
                          <a:latin typeface="Calibri" panose="020F0502020204030204" pitchFamily="34" charset="0"/>
                        </a:rPr>
                        <a:t>167W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dirty="0">
                          <a:solidFill>
                            <a:srgbClr val="000000"/>
                          </a:solidFill>
                          <a:effectLst/>
                          <a:latin typeface="Calibri" panose="020F0502020204030204" pitchFamily="34" charset="0"/>
                        </a:rPr>
                        <a:t>70W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bg1"/>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a:solidFill>
                            <a:srgbClr val="000000"/>
                          </a:solidFill>
                          <a:effectLst/>
                          <a:latin typeface="Calibri" panose="020F0502020204030204" pitchFamily="34" charset="0"/>
                        </a:rPr>
                        <a:t>175W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dirty="0">
                          <a:solidFill>
                            <a:srgbClr val="000000"/>
                          </a:solidFill>
                          <a:effectLst/>
                          <a:latin typeface="Calibri" panose="020F0502020204030204" pitchFamily="34" charset="0"/>
                        </a:rPr>
                        <a:t>92W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bg1"/>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a:solidFill>
                            <a:schemeClr val="bg1"/>
                          </a:solidFill>
                          <a:effectLst/>
                          <a:latin typeface="Calibri" panose="020F0502020204030204" pitchFamily="34" charset="0"/>
                        </a:rPr>
                        <a:t>49.3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r h="251893">
                <a:tc>
                  <a:txBody>
                    <a:bodyPr/>
                    <a:lstStyle/>
                    <a:p>
                      <a:pPr algn="l" rtl="0" fontAlgn="b"/>
                      <a:r>
                        <a:rPr lang="en-US" sz="1200" b="0" i="0" u="none" strike="noStrike">
                          <a:solidFill>
                            <a:srgbClr val="000000"/>
                          </a:solidFill>
                          <a:effectLst/>
                          <a:latin typeface="Calibri" panose="020F0502020204030204" pitchFamily="34" charset="0"/>
                        </a:rPr>
                        <a:t>150W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US" sz="1200" b="0" i="0" u="none" strike="noStrike">
                          <a:solidFill>
                            <a:srgbClr val="000000"/>
                          </a:solidFill>
                          <a:effectLst/>
                          <a:latin typeface="Calibri" panose="020F0502020204030204" pitchFamily="34" charset="0"/>
                        </a:rPr>
                        <a:t>180W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rtl="0" fontAlgn="b"/>
                      <a:r>
                        <a:rPr lang="en-US" sz="1200" b="0" i="0" u="none" strike="noStrike" dirty="0">
                          <a:solidFill>
                            <a:srgbClr val="000000"/>
                          </a:solidFill>
                          <a:effectLst/>
                          <a:latin typeface="Calibri" panose="020F0502020204030204" pitchFamily="34" charset="0"/>
                        </a:rPr>
                        <a:t>110W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200" b="0" i="0" u="none" strike="noStrike" dirty="0">
                          <a:solidFill>
                            <a:srgbClr val="000000"/>
                          </a:solidFill>
                          <a:effectLst/>
                          <a:latin typeface="Calibri" panose="020F050202020403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bg1"/>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c>
                  <a:txBody>
                    <a:bodyPr/>
                    <a:lstStyle/>
                    <a:p>
                      <a:pPr algn="ctr" fontAlgn="ctr"/>
                      <a:r>
                        <a:rPr lang="en-US" sz="1200" b="0" i="0" u="none" strike="noStrike" dirty="0">
                          <a:solidFill>
                            <a:schemeClr val="bg1"/>
                          </a:solidFill>
                          <a:effectLst/>
                          <a:latin typeface="Calibri" panose="020F050202020403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0000"/>
                        <a:lumOff val="40000"/>
                      </a:schemeClr>
                    </a:solidFill>
                  </a:tcPr>
                </a:tc>
              </a:tr>
            </a:tbl>
          </a:graphicData>
        </a:graphic>
      </p:graphicFrame>
    </p:spTree>
    <p:extLst>
      <p:ext uri="{BB962C8B-B14F-4D97-AF65-F5344CB8AC3E}">
        <p14:creationId xmlns:p14="http://schemas.microsoft.com/office/powerpoint/2010/main" val="2140844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4" y="154422"/>
            <a:ext cx="10375902" cy="932313"/>
          </a:xfrm>
        </p:spPr>
        <p:txBody>
          <a:bodyPr/>
          <a:lstStyle/>
          <a:p>
            <a:r>
              <a:rPr lang="en-US" dirty="0" smtClean="0"/>
              <a:t>Camp K* split ternary – predicted vs. actual ICP data</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4497713" y="1158976"/>
            <a:ext cx="6364776" cy="4925995"/>
          </a:xfrm>
          <a:prstGeom prst="rect">
            <a:avLst/>
          </a:prstGeom>
        </p:spPr>
      </p:pic>
      <p:pic>
        <p:nvPicPr>
          <p:cNvPr id="9" name="Picture 8"/>
          <p:cNvPicPr>
            <a:picLocks noChangeAspect="1"/>
          </p:cNvPicPr>
          <p:nvPr/>
        </p:nvPicPr>
        <p:blipFill>
          <a:blip r:embed="rId3"/>
          <a:stretch>
            <a:fillRect/>
          </a:stretch>
        </p:blipFill>
        <p:spPr>
          <a:xfrm>
            <a:off x="1048144" y="1158976"/>
            <a:ext cx="3139712" cy="5114987"/>
          </a:xfrm>
          <a:prstGeom prst="rect">
            <a:avLst/>
          </a:prstGeom>
        </p:spPr>
      </p:pic>
    </p:spTree>
    <p:extLst>
      <p:ext uri="{BB962C8B-B14F-4D97-AF65-F5344CB8AC3E}">
        <p14:creationId xmlns:p14="http://schemas.microsoft.com/office/powerpoint/2010/main" val="3443491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4" y="148531"/>
            <a:ext cx="10375902" cy="932313"/>
          </a:xfrm>
        </p:spPr>
        <p:txBody>
          <a:bodyPr/>
          <a:lstStyle/>
          <a:p>
            <a:r>
              <a:rPr lang="en-US" dirty="0" smtClean="0"/>
              <a:t>Camp K* proposed split table for L1</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October 21,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9" name="Picture 8"/>
          <p:cNvPicPr>
            <a:picLocks noChangeAspect="1"/>
          </p:cNvPicPr>
          <p:nvPr/>
        </p:nvPicPr>
        <p:blipFill>
          <a:blip r:embed="rId3"/>
          <a:stretch>
            <a:fillRect/>
          </a:stretch>
        </p:blipFill>
        <p:spPr>
          <a:xfrm>
            <a:off x="779971" y="1080844"/>
            <a:ext cx="6363588" cy="4925112"/>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755324674"/>
              </p:ext>
            </p:extLst>
          </p:nvPr>
        </p:nvGraphicFramePr>
        <p:xfrm>
          <a:off x="5430856" y="1691997"/>
          <a:ext cx="5962650" cy="2390775"/>
        </p:xfrm>
        <a:graphic>
          <a:graphicData uri="http://schemas.openxmlformats.org/presentationml/2006/ole">
            <mc:AlternateContent xmlns:mc="http://schemas.openxmlformats.org/markup-compatibility/2006">
              <mc:Choice xmlns:v="urn:schemas-microsoft-com:vml" Requires="v">
                <p:oleObj spid="_x0000_s2062" name="Worksheet" r:id="rId5" imgW="5962751" imgH="2390848" progId="Excel.Sheet.12">
                  <p:embed/>
                </p:oleObj>
              </mc:Choice>
              <mc:Fallback>
                <p:oleObj name="Worksheet" r:id="rId5" imgW="5962751" imgH="2390848" progId="Excel.Sheet.12">
                  <p:embed/>
                  <p:pic>
                    <p:nvPicPr>
                      <p:cNvPr id="0" name=""/>
                      <p:cNvPicPr/>
                      <p:nvPr/>
                    </p:nvPicPr>
                    <p:blipFill>
                      <a:blip r:embed="rId6"/>
                      <a:stretch>
                        <a:fillRect/>
                      </a:stretch>
                    </p:blipFill>
                    <p:spPr>
                      <a:xfrm>
                        <a:off x="5430856" y="1691997"/>
                        <a:ext cx="5962650" cy="2390775"/>
                      </a:xfrm>
                      <a:prstGeom prst="rect">
                        <a:avLst/>
                      </a:prstGeom>
                    </p:spPr>
                  </p:pic>
                </p:oleObj>
              </mc:Fallback>
            </mc:AlternateContent>
          </a:graphicData>
        </a:graphic>
      </p:graphicFrame>
      <p:sp>
        <p:nvSpPr>
          <p:cNvPr id="3" name="Content Placeholder 2"/>
          <p:cNvSpPr>
            <a:spLocks noGrp="1"/>
          </p:cNvSpPr>
          <p:nvPr>
            <p:ph idx="1"/>
          </p:nvPr>
        </p:nvSpPr>
        <p:spPr>
          <a:xfrm>
            <a:off x="6297770" y="4263585"/>
            <a:ext cx="5095736" cy="1916660"/>
          </a:xfrm>
        </p:spPr>
        <p:txBody>
          <a:bodyPr/>
          <a:lstStyle/>
          <a:p>
            <a:r>
              <a:rPr lang="en-US" dirty="0" smtClean="0"/>
              <a:t>Split 1 will be changed to get a thermally stable alloy (~8% Ge)</a:t>
            </a:r>
          </a:p>
          <a:p>
            <a:r>
              <a:rPr lang="en-US" dirty="0" smtClean="0"/>
              <a:t>Detailed split table on the next slide</a:t>
            </a:r>
            <a:endParaRPr lang="en-US" dirty="0"/>
          </a:p>
        </p:txBody>
      </p:sp>
    </p:spTree>
    <p:extLst>
      <p:ext uri="{BB962C8B-B14F-4D97-AF65-F5344CB8AC3E}">
        <p14:creationId xmlns:p14="http://schemas.microsoft.com/office/powerpoint/2010/main" val="3288903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4.xml><?xml version="1.0" encoding="utf-8"?>
<ct:contentTypeSchema xmlns:ct="http://schemas.microsoft.com/office/2006/metadata/contentType" xmlns:ma="http://schemas.microsoft.com/office/2006/metadata/properties/metaAttributes" ct:_="" ma:_="" ma:contentTypeName="RND - Design and Development" ma:contentTypeID="0x010100CD6E6A531DF33E4DA07FC6A59B083B63120100A27EBAC11733B84780A64BEE4A1BC337" ma:contentTypeVersion="23" ma:contentTypeDescription="New" ma:contentTypeScope="" ma:versionID="1e255685f60fb7c0932c77d6c99113fe">
  <xsd:schema xmlns:xsd="http://www.w3.org/2001/XMLSchema" xmlns:xs="http://www.w3.org/2001/XMLSchema" xmlns:p="http://schemas.microsoft.com/office/2006/metadata/properties" xmlns:ns1="http://schemas.microsoft.com/sharepoint/v3" xmlns:ns2="9da2a8c5-e2e9-492f-892b-673e1ab35ec9" xmlns:ns3="http://schemas.microsoft.com/sharepoint/v3/fields" xmlns:ns4="0bf62afd-22e9-4dde-bf49-68f4eef0e709" targetNamespace="http://schemas.microsoft.com/office/2006/metadata/properties" ma:root="true" ma:fieldsID="afd378c58abd742cd6c43cc421044c60" ns1:_="" ns2:_="" ns3:_="" ns4:_="">
    <xsd:import namespace="http://schemas.microsoft.com/sharepoint/v3"/>
    <xsd:import namespace="9da2a8c5-e2e9-492f-892b-673e1ab35ec9"/>
    <xsd:import namespace="http://schemas.microsoft.com/sharepoint/v3/fields"/>
    <xsd:import namespace="0bf62afd-22e9-4dde-bf49-68f4eef0e709"/>
    <xsd:element name="properties">
      <xsd:complexType>
        <xsd:sequence>
          <xsd:element name="documentManagement">
            <xsd:complexType>
              <xsd:all>
                <xsd:element ref="ns2:r_object_id" minOccurs="0"/>
                <xsd:element ref="ns2:i_chronicle_id" minOccurs="0"/>
                <xsd:element ref="ns2:r_version_label" minOccurs="0"/>
                <xsd:element ref="ns2:DocType" minOccurs="0"/>
                <xsd:element ref="ns2:object_name" minOccurs="0"/>
                <xsd:element ref="ns2:MTKeywords" minOccurs="0"/>
                <xsd:element ref="ns2:WorkflowRoute" minOccurs="0"/>
                <xsd:element ref="ns2:WorkflowNotification" minOccurs="0"/>
                <xsd:element ref="ns2:WorkflowType" minOccurs="0"/>
                <xsd:element ref="ns3:Description" minOccurs="0"/>
                <xsd:element ref="ns1:Name" minOccurs="0"/>
                <xsd:element ref="ns2:MicronRecord" minOccurs="0"/>
                <xsd:element ref="ns2:DocumentComment" minOccurs="0"/>
                <xsd:element ref="ns2:EmFrom" minOccurs="0"/>
                <xsd:element ref="ns2:EmSubject" minOccurs="0"/>
                <xsd:element ref="ns2:EmReceivedDate" minOccurs="0"/>
                <xsd:element ref="ns2:EmCategory" minOccurs="0"/>
                <xsd:element ref="ns2:EmAttachment" minOccurs="0"/>
                <xsd:element ref="ns2:EmConversationID" minOccurs="0"/>
                <xsd:element ref="ns2:EmFolder" minOccurs="0"/>
                <xsd:element ref="ns2:EDC_DesignID" minOccurs="0"/>
                <xsd:element ref="ns2:EDC_DocumentType" minOccurs="0"/>
                <xsd:element ref="ns2:EDC_EquipmentTechnology" minOccurs="0"/>
                <xsd:element ref="ns2:EDC_FabModule" minOccurs="0"/>
                <xsd:element ref="ns2:EDC_MfgFacility" minOccurs="0"/>
                <xsd:element ref="ns2:EDC_ManufacturingGroup" minOccurs="0"/>
                <xsd:element ref="ns2:EDC_MfgProcess" minOccurs="0"/>
                <xsd:element ref="ns2:EDC_MfgStatus" minOccurs="0"/>
                <xsd:element ref="ns2:EDC_MfgArea" minOccurs="0"/>
                <xsd:element ref="ns2:EDC_ControlPlanDocument" minOccurs="0"/>
                <xsd:element ref="ns2:EDC_MfgDepartment"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ame" ma:index="18" nillable="true" ma:displayName="Account" ma:internalName="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2a8c5-e2e9-492f-892b-673e1ab35ec9" elementFormDefault="qualified">
    <xsd:import namespace="http://schemas.microsoft.com/office/2006/documentManagement/types"/>
    <xsd:import namespace="http://schemas.microsoft.com/office/infopath/2007/PartnerControls"/>
    <xsd:element name="r_object_id" ma:index="8" nillable="true" ma:displayName="r_object_id" ma:internalName="r_object_id">
      <xsd:simpleType>
        <xsd:restriction base="dms:Text"/>
      </xsd:simpleType>
    </xsd:element>
    <xsd:element name="i_chronicle_id" ma:index="9" nillable="true" ma:displayName="i_chronicle_id" ma:internalName="i_chronicle_id">
      <xsd:simpleType>
        <xsd:restriction base="dms:Text"/>
      </xsd:simpleType>
    </xsd:element>
    <xsd:element name="r_version_label" ma:index="10" nillable="true" ma:displayName="r_version_label" ma:internalName="r_version_label">
      <xsd:simpleType>
        <xsd:restriction base="dms:Text"/>
      </xsd:simpleType>
    </xsd:element>
    <xsd:element name="DocType" ma:index="11" nillable="true" ma:displayName="DocType" ma:internalName="DocType">
      <xsd:simpleType>
        <xsd:restriction base="dms:Text"/>
      </xsd:simpleType>
    </xsd:element>
    <xsd:element name="object_name" ma:index="12" nillable="true" ma:displayName="object_name" ma:internalName="object_name">
      <xsd:simpleType>
        <xsd:restriction base="dms:Note">
          <xsd:maxLength value="255"/>
        </xsd:restriction>
      </xsd:simpleType>
    </xsd:element>
    <xsd:element name="MTKeywords" ma:index="13" nillable="true" ma:displayName="MT Keywords" ma:internalName="MTKeywords">
      <xsd:simpleType>
        <xsd:restriction base="dms:Text"/>
      </xsd:simpleType>
    </xsd:element>
    <xsd:element name="WorkflowRoute" ma:index="14" nillable="true" ma:displayName="Workflow Route" ma:indexed="true" ma:list="{b0b857e4-c4b0-454d-b494-6c2ad4888376}" ma:internalName="WorkflowRoute" ma:showField="Title" ma:web="0bf62afd-22e9-4dde-bf49-68f4eef0e709">
      <xsd:simpleType>
        <xsd:restriction base="dms:Lookup"/>
      </xsd:simpleType>
    </xsd:element>
    <xsd:element name="WorkflowNotification" ma:index="15" nillable="true" ma:displayName="Workflow Notification" ma:internalName="WorkflowNotification">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orkflowType" ma:index="16" nillable="true" ma:displayName="Workflow Type" ma:default="Circular" ma:internalName="WorkflowType">
      <xsd:simpleType>
        <xsd:union memberTypes="dms:Text">
          <xsd:simpleType>
            <xsd:restriction base="dms:Choice">
              <xsd:enumeration value="Circular"/>
              <xsd:enumeration value=" Linear with Release"/>
              <xsd:enumeration value=" Linear with Reroute"/>
            </xsd:restriction>
          </xsd:simpleType>
        </xsd:union>
      </xsd:simpleType>
    </xsd:element>
    <xsd:element name="MicronRecord" ma:index="19" nillable="true" ma:displayName="Micron Record" ma:default="No" ma:internalName="MicronRecord">
      <xsd:simpleType>
        <xsd:union memberTypes="dms:Text">
          <xsd:simpleType>
            <xsd:restriction base="dms:Choice">
              <xsd:enumeration value="No"/>
              <xsd:enumeration value=" Yes"/>
            </xsd:restriction>
          </xsd:simpleType>
        </xsd:union>
      </xsd:simpleType>
    </xsd:element>
    <xsd:element name="DocumentComment" ma:index="20" nillable="true" ma:displayName="Document Comment" ma:internalName="DocumentComment">
      <xsd:simpleType>
        <xsd:restriction base="dms:Text"/>
      </xsd:simpleType>
    </xsd:element>
    <xsd:element name="EmFrom" ma:index="21" nillable="true" ma:displayName="EmFrom" ma:internalName="EmFrom" ma:readOnly="false">
      <xsd:simpleType>
        <xsd:restriction base="dms:Text">
          <xsd:maxLength value="255"/>
        </xsd:restriction>
      </xsd:simpleType>
    </xsd:element>
    <xsd:element name="EmSubject" ma:index="22" nillable="true" ma:displayName="EmSubject" ma:internalName="EmSubject" ma:readOnly="false">
      <xsd:simpleType>
        <xsd:restriction base="dms:Text">
          <xsd:maxLength value="255"/>
        </xsd:restriction>
      </xsd:simpleType>
    </xsd:element>
    <xsd:element name="EmReceivedDate" ma:index="23" nillable="true" ma:displayName="EmReceivedDate" ma:format="DateTime" ma:internalName="EmReceivedDate" ma:readOnly="false">
      <xsd:simpleType>
        <xsd:restriction base="dms:DateTime"/>
      </xsd:simpleType>
    </xsd:element>
    <xsd:element name="EmCategory" ma:index="24" nillable="true" ma:displayName="EmCategory" ma:internalName="EmCategory" ma:readOnly="false">
      <xsd:simpleType>
        <xsd:restriction base="dms:Text">
          <xsd:maxLength value="255"/>
        </xsd:restriction>
      </xsd:simpleType>
    </xsd:element>
    <xsd:element name="EmAttachment" ma:index="25" nillable="true" ma:displayName="EmAttachment" ma:default="No" ma:format="Dropdown" ma:internalName="EmAttachment" ma:readOnly="false">
      <xsd:simpleType>
        <xsd:restriction base="dms:Choice">
          <xsd:enumeration value="No"/>
          <xsd:enumeration value="Yes"/>
        </xsd:restriction>
      </xsd:simpleType>
    </xsd:element>
    <xsd:element name="EmConversationID" ma:index="26" nillable="true" ma:displayName="EmConversationID" ma:internalName="EmConversationID" ma:readOnly="false">
      <xsd:simpleType>
        <xsd:restriction base="dms:Text">
          <xsd:maxLength value="255"/>
        </xsd:restriction>
      </xsd:simpleType>
    </xsd:element>
    <xsd:element name="EmFolder" ma:index="27" nillable="true" ma:displayName="EmFolder" ma:internalName="EmFolder" ma:readOnly="false">
      <xsd:simpleType>
        <xsd:restriction base="dms:Text">
          <xsd:maxLength value="255"/>
        </xsd:restriction>
      </xsd:simpleType>
    </xsd:element>
    <xsd:element name="EDC_DesignID" ma:index="28" nillable="true" ma:displayName="Design ID" ma:internalName="EDC_DesignID">
      <xsd:simpleType>
        <xsd:union memberTypes="dms:Text">
          <xsd:simpleType>
            <xsd:restriction base="dms:Choice">
              <xsd:enumeration value="BO1A"/>
              <xsd:enumeration value="C12A/MI-366"/>
              <xsd:enumeration value="C13A/MI-350"/>
              <xsd:enumeration value="C14L/MI-1310"/>
              <xsd:enumeration value="C15L/MI-2010"/>
              <xsd:enumeration value="C42B/MI-0343"/>
              <xsd:enumeration value="C16A/MI-3200"/>
              <xsd:enumeration value="C17A/MI-4100"/>
              <xsd:enumeration value="C30C/GILO3"/>
              <xsd:enumeration value="C46A/MV-02"/>
              <xsd:enumeration value="C44A/MV-13"/>
              <xsd:enumeration value="C44A/MV-13 E-type"/>
              <xsd:enumeration value="C44B/MV-13HS"/>
              <xsd:enumeration value="C47B/MV-40"/>
              <xsd:enumeration value="C62A/MV-03"/>
              <xsd:enumeration value="C80A/GILO4"/>
              <xsd:enumeration value="C82A/MI-0360"/>
              <xsd:enumeration value="C82S/MI-0370"/>
              <xsd:enumeration value="C84A"/>
              <xsd:enumeration value="C84A/MI-1300"/>
              <xsd:enumeration value="C85A/MI-2000"/>
              <xsd:enumeration value="D22"/>
              <xsd:enumeration value="D22/D24/D30"/>
              <xsd:enumeration value="D22/D30"/>
              <xsd:enumeration value="D22/D30/D32"/>
              <xsd:enumeration value="D24"/>
              <xsd:enumeration value="D24/D28"/>
              <xsd:enumeration value="D24/D28/D30/D32/D42"/>
              <xsd:enumeration value="D24/D28/D37"/>
              <xsd:enumeration value="D24/D28/D42"/>
              <xsd:enumeration value="D24/D30"/>
              <xsd:enumeration value="D24/D30/D32"/>
              <xsd:enumeration value="D24/D37"/>
              <xsd:enumeration value="D28"/>
              <xsd:enumeration value="D28/D30"/>
              <xsd:enumeration value="D28/D30/D32"/>
              <xsd:enumeration value="D28/D30/D37/D42"/>
              <xsd:enumeration value="D28/D37"/>
              <xsd:enumeration value="D28/D37/D42"/>
              <xsd:enumeration value="D28/D42"/>
              <xsd:enumeration value="D28/D52"/>
              <xsd:enumeration value="D28M/D42S"/>
              <xsd:enumeration value="D28M/D42S/D37M"/>
              <xsd:enumeration value="D30"/>
              <xsd:enumeration value="D30A"/>
              <xsd:enumeration value="D30C"/>
              <xsd:enumeration value="D30/D24"/>
              <xsd:enumeration value="D30/D32"/>
              <xsd:enumeration value="D30/D37"/>
              <xsd:enumeration value="D30/D42"/>
              <xsd:enumeration value="D32"/>
              <xsd:enumeration value="D32A"/>
              <xsd:enumeration value="D37"/>
              <xsd:enumeration value="D37M"/>
              <xsd:enumeration value="D37/D40"/>
              <xsd:enumeration value="D37/D40/G41"/>
              <xsd:enumeration value="D37/D40/D41/D42/D52"/>
              <xsd:enumeration value="D37/D40/D41/D42/D52/D54"/>
              <xsd:enumeration value="D37/D40/D42"/>
              <xsd:enumeration value="D37/D42"/>
              <xsd:enumeration value="D37/D42/Q03"/>
              <xsd:enumeration value="D37/G41"/>
              <xsd:enumeration value="D40"/>
              <xsd:enumeration value="D40/G41"/>
              <xsd:enumeration value="D42"/>
              <xsd:enumeration value="D42/D28"/>
              <xsd:enumeration value="D42S/D28M"/>
              <xsd:enumeration value="D42S/D28M/D37M"/>
              <xsd:enumeration value="D42/D52"/>
              <xsd:enumeration value="D42/D52/QO3C"/>
              <xsd:enumeration value="D50"/>
              <xsd:enumeration value="D52"/>
              <xsd:enumeration value="D52D/D52Z/Y52D/Y52G/Y52Z/Y64A"/>
              <xsd:enumeration value="D52/Q03C"/>
              <xsd:enumeration value="D52/Y52"/>
              <xsd:enumeration value="D52/Y52/Y64"/>
              <xsd:enumeration value="D50/D70"/>
              <xsd:enumeration value="D50/D70/D80"/>
              <xsd:enumeration value="D50/D80"/>
              <xsd:enumeration value="D62A"/>
              <xsd:enumeration value="D70"/>
              <xsd:enumeration value="D72"/>
              <xsd:enumeration value="D72G"/>
              <xsd:enumeration value="D74"/>
              <xsd:enumeration value="D74A"/>
              <xsd:enumeration value="D70/D80"/>
              <xsd:enumeration value="D70/D80/D90"/>
              <xsd:enumeration value="D70/D90"/>
              <xsd:enumeration value="D80"/>
              <xsd:enumeration value="D80/D90"/>
              <xsd:enumeration value="D84A"/>
              <xsd:enumeration value="D84B"/>
              <xsd:enumeration value="D90"/>
              <xsd:enumeration value="D90/D100"/>
              <xsd:enumeration value="D94A"/>
              <xsd:enumeration value="D94B"/>
              <xsd:enumeration value="D100"/>
              <xsd:enumeration value="E85A"/>
              <xsd:enumeration value="F26A"/>
              <xsd:enumeration value="F37Z"/>
              <xsd:enumeration value="Flash .15"/>
              <xsd:enumeration value="Flash .22"/>
              <xsd:enumeration value="Flash .22/Flash .30"/>
              <xsd:enumeration value="Flash .30"/>
              <xsd:enumeration value="G41"/>
              <xsd:enumeration value="G72"/>
              <xsd:enumeration value="G72R"/>
              <xsd:enumeration value="GOM"/>
              <xsd:enumeration value="H96A"/>
              <xsd:enumeration value="K41A/MI-SOC133"/>
              <xsd:enumeration value="K42B/MI-SOC343"/>
              <xsd:enumeration value="K12B/MI-SOC366"/>
              <xsd:enumeration value="K82A/MI-SOC360"/>
              <xsd:enumeration value="K14L/MI-SOC1310"/>
              <xsd:enumeration value="K15L"/>
              <xsd:enumeration value="K15L/MI-SOC2010"/>
              <xsd:enumeration value="K41B"/>
              <xsd:enumeration value="L94A"/>
              <xsd:enumeration value="M01"/>
              <xsd:enumeration value="M02"/>
              <xsd:enumeration value="M01A"/>
              <xsd:enumeration value="M02A"/>
              <xsd:enumeration value="M01C"/>
              <xsd:enumeration value="M29"/>
              <xsd:enumeration value="M32A"/>
              <xsd:enumeration value="M48A"/>
              <xsd:enumeration value="M49A"/>
              <xsd:enumeration value="Multiple"/>
              <xsd:enumeration value="NP"/>
              <xsd:enumeration value="P25A"/>
              <xsd:enumeration value="P24A"/>
              <xsd:enumeration value="P26Z"/>
              <xsd:enumeration value="QII"/>
              <xsd:enumeration value="Q03B"/>
              <xsd:enumeration value="Q03B/D24"/>
              <xsd:enumeration value="Q03B/Q04A"/>
              <xsd:enumeration value="Q03C"/>
              <xsd:enumeration value="Q03C/Q04A"/>
              <xsd:enumeration value="Q03C/Q07A"/>
              <xsd:enumeration value="Q04A"/>
              <xsd:enumeration value="Q04B"/>
              <xsd:enumeration value="QO4/QO7"/>
              <xsd:enumeration value="QO4/QO7/Q10"/>
              <xsd:enumeration value="Q04/Q10"/>
              <xsd:enumeration value="Q07A"/>
              <xsd:enumeration value="Q10"/>
              <xsd:enumeration value="Q10A"/>
              <xsd:enumeration value="Q10B"/>
              <xsd:enumeration value="Q11"/>
              <xsd:enumeration value="Q11A"/>
              <xsd:enumeration value="Q12"/>
              <xsd:enumeration value="Q12A"/>
              <xsd:enumeration value="Q16J"/>
              <xsd:enumeration value="Q17"/>
              <xsd:enumeration value="Q17A"/>
              <xsd:enumeration value="Q45A"/>
              <xsd:enumeration value="Q47A"/>
              <xsd:enumeration value="R85"/>
              <xsd:enumeration value="R85A"/>
              <xsd:enumeration value="R85C"/>
              <xsd:enumeration value="R85D"/>
              <xsd:enumeration value="R95A"/>
              <xsd:enumeration value="R96A"/>
              <xsd:enumeration value="RB/4N/Z3"/>
              <xsd:enumeration value="S10W"/>
              <xsd:enumeration value="S14W"/>
              <xsd:enumeration value="S16W"/>
              <xsd:enumeration value="S25"/>
              <xsd:enumeration value="S91A"/>
              <xsd:enumeration value="S19W"/>
              <xsd:enumeration value="S97A"/>
              <xsd:enumeration value="S92A"/>
              <xsd:enumeration value="T16A"/>
              <xsd:enumeration value="T17A"/>
              <xsd:enumeration value="T25W"/>
              <xsd:enumeration value="T26A"/>
              <xsd:enumeration value="T26M"/>
              <xsd:enumeration value="T26Z"/>
              <xsd:enumeration value="T27B"/>
              <xsd:enumeration value="T27L"/>
              <xsd:enumeration value="T27Z"/>
              <xsd:enumeration value="T28A"/>
              <xsd:enumeration value="T37Z"/>
              <xsd:enumeration value="T38A"/>
              <xsd:enumeration value="T84"/>
              <xsd:enumeration value="T84A"/>
              <xsd:enumeration value="T84W"/>
              <xsd:enumeration value="T85A"/>
              <xsd:enumeration value="T94W"/>
              <xsd:enumeration value="T95A"/>
              <xsd:enumeration value="T95W"/>
              <xsd:enumeration value="T96A"/>
              <xsd:enumeration value="T96B"/>
              <xsd:enumeration value="T96W"/>
              <xsd:enumeration value="TW"/>
              <xsd:enumeration value="U26A"/>
              <xsd:enumeration value="U26W"/>
              <xsd:enumeration value="U27A"/>
              <xsd:enumeration value="U27Y"/>
              <xsd:enumeration value="U27Z"/>
              <xsd:enumeration value="U28A"/>
              <xsd:enumeration value="U37A"/>
              <xsd:enumeration value="U37Y"/>
              <xsd:enumeration value="U37Z"/>
              <xsd:enumeration value="V84A"/>
              <xsd:enumeration value="V96A"/>
              <xsd:enumeration value="W31A"/>
              <xsd:enumeration value="W32A"/>
              <xsd:enumeration value="W33A"/>
              <xsd:enumeration value="W36A"/>
              <xsd:enumeration value="W37A"/>
              <xsd:enumeration value="W42A"/>
              <xsd:enumeration value="W46A"/>
              <xsd:enumeration value="W48A"/>
              <xsd:enumeration value="W56A"/>
              <xsd:enumeration value="X59A"/>
              <xsd:enumeration value="X68"/>
              <xsd:enumeration value="X68A"/>
              <xsd:enumeration value="X97A"/>
              <xsd:enumeration value="XC3D"/>
              <xsd:enumeration value="Y15A"/>
              <xsd:enumeration value="Y15B"/>
              <xsd:enumeration value="Y15W"/>
              <xsd:enumeration value="Y16A"/>
              <xsd:enumeration value="Y16Y"/>
              <xsd:enumeration value="Y17A"/>
              <xsd:enumeration value="Y25L"/>
              <xsd:enumeration value="Y25W"/>
              <xsd:enumeration value="Y26A"/>
              <xsd:enumeration value="Y26W"/>
              <xsd:enumeration value="Y27B"/>
              <xsd:enumeration value="Y42"/>
              <xsd:enumeration value="Y52"/>
              <xsd:enumeration value="Y52/Y64"/>
              <xsd:enumeration value="Y64"/>
              <xsd:enumeration value="Y72G"/>
              <xsd:enumeration value="Y74"/>
              <xsd:enumeration value="Y84"/>
              <xsd:enumeration value="Y84B"/>
              <xsd:enumeration value="Y84L"/>
              <xsd:enumeration value="Y84W"/>
              <xsd:enumeration value="Y85"/>
              <xsd:enumeration value="Y85A"/>
              <xsd:enumeration value="Y85B"/>
              <xsd:enumeration value="Y85Z"/>
              <xsd:enumeration value="Y86A"/>
              <xsd:enumeration value="Y94W"/>
              <xsd:enumeration value="Y95A"/>
              <xsd:enumeration value="Y95B"/>
              <xsd:enumeration value="Y95C"/>
              <xsd:enumeration value="Y95L"/>
              <xsd:enumeration value="Y95W"/>
              <xsd:enumeration value="Y96A"/>
              <xsd:enumeration value="Y96L"/>
              <xsd:enumeration value="Y96W"/>
              <xsd:enumeration value="Y97A"/>
            </xsd:restriction>
          </xsd:simpleType>
        </xsd:union>
      </xsd:simpleType>
    </xsd:element>
    <xsd:element name="EDC_DocumentType" ma:index="29" nillable="true" ma:displayName="Document Type" ma:internalName="EDC_DocumentType">
      <xsd:simpleType>
        <xsd:restriction base="dms:Text"/>
      </xsd:simpleType>
    </xsd:element>
    <xsd:element name="EDC_EquipmentTechnology" ma:index="30" nillable="true" ma:displayName="Equipment Technology" ma:internalName="EDC_EquipmentTechnology">
      <xsd:simpleType>
        <xsd:union memberTypes="dms:Text">
          <xsd:simpleType>
            <xsd:restriction base="dms:Choice">
              <xsd:enumeration value="ASSOCIATED PM"/>
              <xsd:enumeration value=" Carpenter"/>
              <xsd:enumeration value=" COOKBOOK"/>
              <xsd:enumeration value=" HVAC"/>
              <xsd:enumeration value=" MACTRONIX"/>
              <xsd:enumeration value=" Plumbing &amp; Uhp Plumbing"/>
              <xsd:enumeration value=" Hook Up"/>
              <xsd:enumeration value=" Budget"/>
              <xsd:enumeration value=" PCS"/>
              <xsd:enumeration value=" WO"/>
              <xsd:enumeration value=" QCQA"/>
              <xsd:enumeration value=" SMANTELLAMENTI"/>
              <xsd:enumeration value=" SIZE"/>
              <xsd:enumeration value=" Manutenzione"/>
              <xsd:enumeration value=" General"/>
              <xsd:enumeration value=" Cmp"/>
              <xsd:enumeration value=" Cvd"/>
              <xsd:enumeration value=" Etch"/>
              <xsd:enumeration value=" Diffusion"/>
              <xsd:enumeration value=" Eips"/>
              <xsd:enumeration value=" Implant"/>
              <xsd:enumeration value=" Pvd"/>
              <xsd:enumeration value=" Photo"/>
              <xsd:enumeration value=" Pumps"/>
              <xsd:enumeration value=" Wet"/>
              <xsd:enumeration value=" Electronics"/>
              <xsd:enumeration value=" Mfc"/>
              <xsd:enumeration value=" Abbattimento"/>
              <xsd:enumeration value=" Scambio"/>
              <xsd:enumeration value=" Vuoto"/>
              <xsd:enumeration value=" High Energy"/>
              <xsd:enumeration value=" High Current"/>
              <xsd:enumeration value=" Medium Current"/>
              <xsd:enumeration value=" Rapid Anneal"/>
              <xsd:enumeration value=" Wafer Marker"/>
              <xsd:enumeration value=" Laser Marker"/>
              <xsd:enumeration value=" Endura"/>
              <xsd:enumeration value=" Centura"/>
              <xsd:enumeration value=" DEWARD"/>
              <xsd:enumeration value=" EDX"/>
              <xsd:enumeration value=" EFA"/>
              <xsd:enumeration value=" GOLD SPUTTER"/>
              <xsd:enumeration value=" PLASMA ETCHER"/>
              <xsd:enumeration value=" MICRO CLEVEAGE"/>
              <xsd:enumeration value=" CONFOCAL MICROSCOPE"/>
              <xsd:enumeration value=" HOTSPOT"/>
              <xsd:enumeration value=" FIB"/>
              <xsd:enumeration value=" SEM"/>
              <xsd:enumeration value=" TEM"/>
              <xsd:enumeration value=" PRODUCER"/>
              <xsd:enumeration value=" P5000"/>
              <xsd:enumeration value=" CENTURA"/>
              <xsd:enumeration value=" MBB"/>
              <xsd:enumeration value=" WJ"/>
              <xsd:enumeration value=" AG"/>
              <xsd:enumeration value=" PROCESS"/>
              <xsd:enumeration value=" EQUIPMENT"/>
              <xsd:enumeration value=" KLA 8xxx"/>
              <xsd:enumeration value=" KLA 5xxx"/>
              <xsd:enumeration value=" CANON"/>
              <xsd:enumeration value=" ASML"/>
              <xsd:enumeration value=" MARK8"/>
              <xsd:enumeration value=" ACT8"/>
              <xsd:enumeration value=" BARC COATER"/>
              <xsd:enumeration value=" PIX COATER/DEVELOPER"/>
              <xsd:enumeration value=" INSPECTION TOOLS"/>
              <xsd:enumeration value=" REVIEW TOOLS"/>
              <xsd:enumeration value=" PROCEDURE"/>
              <xsd:enumeration value=" DATABASE"/>
              <xsd:enumeration value=" HANDLING"/>
              <xsd:enumeration value=" CONCENTRATION"/>
              <xsd:enumeration value=" CONTRACTOR"/>
              <xsd:enumeration value=" DEFECTS"/>
              <xsd:enumeration value=" LOTO"/>
              <xsd:enumeration value=" MATERIAL-ANALYSIS"/>
              <xsd:enumeration value=" PROFILE"/>
              <xsd:enumeration value=" RESISTIVITY"/>
              <xsd:enumeration value=" THICKNESS"/>
              <xsd:enumeration value=" 160 GRADI"/>
              <xsd:enumeration value=" 85 GRADI"/>
              <xsd:enumeration value=" ANALISI"/>
              <xsd:enumeration value=" BIOLOGICO"/>
              <xsd:enumeration value=" CALDAIE"/>
              <xsd:enumeration value=" CHEMICAL"/>
              <xsd:enumeration value=" CHEMICAL DISTRIBUTION"/>
              <xsd:enumeration value=" CHILLER"/>
              <xsd:enumeration value=" CMP"/>
              <xsd:enumeration value=" COGEN"/>
              <xsd:enumeration value=" COMUNICAZIONI"/>
              <xsd:enumeration value=" DCA"/>
              <xsd:enumeration value=" DIW"/>
              <xsd:enumeration value=" ELECTRICAL"/>
              <xsd:enumeration value=" EQ. TECH."/>
              <xsd:enumeration value=" EXHAUST"/>
              <xsd:enumeration value=" FORM"/>
              <xsd:enumeration value=" GAS DISTRIBUTION"/>
              <xsd:enumeration value=" HOLD TIME"/>
              <xsd:enumeration value=" HOVAL"/>
              <xsd:enumeration value=" INDUSTRIAL WATER"/>
              <xsd:enumeration value=" MAINTENANCE"/>
              <xsd:enumeration value=" MAINT-COGEN"/>
              <xsd:enumeration value=" MAINT-ELECTRICAL"/>
              <xsd:enumeration value=" MAINT-MECHANICAL"/>
              <xsd:enumeration value=" MAINT-INSTRUMENT"/>
              <xsd:enumeration value=" MAINT-SITE MAINT"/>
              <xsd:enumeration value=" MAKE UP"/>
              <xsd:enumeration value=" PCW"/>
              <xsd:enumeration value=" PLENUM"/>
              <xsd:enumeration value=" PRODUCER/P5000"/>
              <xsd:enumeration value=" PV"/>
              <xsd:enumeration value=" SAFETY"/>
              <xsd:enumeration value=" SCRUBBER"/>
              <xsd:enumeration value=" STEAM GENERATOR"/>
              <xsd:enumeration value=" TWR"/>
              <xsd:enumeration value=" VARIE"/>
              <xsd:enumeration value=" VLF"/>
              <xsd:enumeration value=" WASTE COLLECTION"/>
              <xsd:enumeration value=" WWT"/>
              <xsd:enumeration value=" JOB"/>
              <xsd:enumeration value=" SCRUB"/>
              <xsd:enumeration value=" MIRRA"/>
              <xsd:enumeration value=" JOB SCRUB"/>
              <xsd:enumeration value=" PRO"/>
              <xsd:enumeration value=" NOVA"/>
              <xsd:enumeration value=" EIPS"/>
              <xsd:enumeration value=" BOAT"/>
              <xsd:enumeration value=" BPSG"/>
              <xsd:enumeration value=" STI"/>
              <xsd:enumeration value=" ILD"/>
              <xsd:enumeration value=" TUNGSTEN"/>
              <xsd:enumeration value=" CONTAINER"/>
              <xsd:enumeration value=" GENERAL"/>
              <xsd:enumeration value=" WET STAGE"/>
              <xsd:enumeration value=" TEST WAFER"/>
              <xsd:enumeration value=" CENTURA IPS"/>
              <xsd:enumeration value=" DPS2"/>
              <xsd:enumeration value=" HITACHI"/>
              <xsd:enumeration value=" LAM 2300"/>
              <xsd:enumeration value=" LAM 4420"/>
              <xsd:enumeration value=" LAM 4520"/>
              <xsd:enumeration value=" LAM 9400 ALLIANCE"/>
              <xsd:enumeration value=" LAM 9600"/>
              <xsd:enumeration value=" LAM 9600 ALLIANCE"/>
              <xsd:enumeration value=" P5000 NIT"/>
              <xsd:enumeration value=" P5000 OXIDE"/>
              <xsd:enumeration value=" P5000 POLY"/>
              <xsd:enumeration value=" TEL 8500"/>
              <xsd:enumeration value=" TEL DRM"/>
              <xsd:enumeration value=" TEL SCCM"/>
              <xsd:enumeration value=" ASHER"/>
              <xsd:enumeration value=" NVLS"/>
              <xsd:enumeration value=" NOVELLUS"/>
              <xsd:enumeration value=" MATTSON HOODS"/>
              <xsd:enumeration value=" STEAG RETICLE CLEANER"/>
              <xsd:enumeration value=" ENTEGRIS BOAT WASHER"/>
              <xsd:enumeration value=" SEMITOOL HOODS"/>
              <xsd:enumeration value=" DNS HOODS"/>
              <xsd:enumeration value=" TOHO HOODS"/>
              <xsd:enumeration value=" DNS SCRUBBERS"/>
              <xsd:enumeration value=" MICRON COMBI ETCHERS"/>
              <xsd:enumeration value=" MATTSON ASHERS"/>
              <xsd:enumeration value=" FUSION"/>
              <xsd:enumeration value=" GASONICS"/>
              <xsd:enumeration value=" DUMPER"/>
              <xsd:enumeration value=" BULK &amp; PROCESS GASES"/>
              <xsd:enumeration value=" MECHANICAL"/>
              <xsd:enumeration value=" CONTROLS"/>
              <xsd:enumeration value=" STRUCTURAL"/>
              <xsd:enumeration value=" Data-Analysis"/>
            </xsd:restriction>
          </xsd:simpleType>
        </xsd:union>
      </xsd:simpleType>
    </xsd:element>
    <xsd:element name="EDC_FabModule" ma:index="31" nillable="true" ma:displayName="Fab Module" ma:internalName="EDC_FabModule">
      <xsd:simpleType>
        <xsd:union memberTypes="dms:Text">
          <xsd:simpleType>
            <xsd:restriction base="dms:Choice">
              <xsd:enumeration value="BEOL"/>
              <xsd:enumeration value="Cell"/>
              <xsd:enumeration value="CFA"/>
              <xsd:enumeration value="FEOL"/>
              <xsd:enumeration value="General"/>
              <xsd:enumeration value="MOL"/>
              <xsd:enumeration value="Multiple"/>
              <xsd:enumeration value="Plug"/>
              <xsd:enumeration value="Transistor"/>
            </xsd:restriction>
          </xsd:simpleType>
        </xsd:union>
      </xsd:simpleType>
    </xsd:element>
    <xsd:element name="EDC_MfgFacility" ma:index="32" nillable="true" ma:displayName="Mfg Facility" ma:format="Dropdown" ma:internalName="EDC_MfgFacility">
      <xsd:simpleType>
        <xsd:union memberTypes="dms:Text">
          <xsd:simpleType>
            <xsd:restriction base="dms:Choice">
              <xsd:enumeration value="Assembly"/>
              <xsd:enumeration value="BOISE FACILITIES"/>
              <xsd:enumeration value="COMPANY WIDE"/>
              <xsd:enumeration value="CONTAMINATION CONTRL"/>
              <xsd:enumeration value="CORP LABS"/>
              <xsd:enumeration value="CORPORATE FACILITIES"/>
              <xsd:enumeration value="CORPORATE EHS"/>
              <xsd:enumeration value="Fab 0"/>
              <xsd:enumeration value="Fab 1"/>
              <xsd:enumeration value="Fab 2"/>
              <xsd:enumeration value="Fab 4"/>
              <xsd:enumeration value="Fab 6"/>
              <xsd:enumeration value="Fab 9"/>
              <xsd:enumeration value="Fab 9 (MIT)"/>
              <xsd:enumeration value="Fab 10"/>
              <xsd:enumeration value="Fab 15"/>
              <xsd:enumeration value="Fab 16"/>
              <xsd:enumeration value="Fab F"/>
              <xsd:enumeration value="Fab Wide"/>
              <xsd:enumeration value="FABS-BOISE"/>
              <xsd:enumeration value="Flash"/>
              <xsd:enumeration value="GAS SUPPORT"/>
              <xsd:enumeration value="GLOBAL FAB"/>
              <xsd:enumeration value="IMF"/>
              <xsd:enumeration value="MFG Administration"/>
              <xsd:enumeration value="MFG Planning"/>
              <xsd:enumeration value="MFG SUPPORT"/>
              <xsd:enumeration value="MICRON"/>
              <xsd:enumeration value="MSA"/>
              <xsd:enumeration value="MTC (MASK)"/>
              <xsd:enumeration value="Micron Display"/>
              <xsd:enumeration value="Micron Technology"/>
              <xsd:enumeration value="OCT"/>
              <xsd:enumeration value="Offshore Fabs"/>
              <xsd:enumeration value="PUMP SUPPORT"/>
              <xsd:enumeration value="Probe"/>
              <xsd:enumeration value="QA"/>
              <xsd:enumeration value="R&amp;D"/>
              <xsd:enumeration value="RDA"/>
              <xsd:enumeration value="Systems Integration"/>
              <xsd:enumeration value="Test"/>
            </xsd:restriction>
          </xsd:simpleType>
        </xsd:union>
      </xsd:simpleType>
    </xsd:element>
    <xsd:element name="EDC_ManufacturingGroup" ma:index="33" nillable="true" ma:displayName="Manufacturing Group" ma:internalName="EDC_ManufacturingGroup">
      <xsd:simpleType>
        <xsd:union memberTypes="dms:Text">
          <xsd:simpleType>
            <xsd:restriction base="dms:Choice">
              <xsd:enumeration value="Dept Wide"/>
              <xsd:enumeration value="Fab Wide"/>
              <xsd:enumeration value="Engineering"/>
              <xsd:enumeration value="Mfg Training"/>
              <xsd:enumeration value="Operative"/>
              <xsd:enumeration value="Production"/>
            </xsd:restriction>
          </xsd:simpleType>
        </xsd:union>
      </xsd:simpleType>
    </xsd:element>
    <xsd:element name="EDC_MfgProcess" ma:index="34" nillable="true" ma:displayName="Mfg Process" ma:internalName="EDC_MfgProcess">
      <xsd:simpleType>
        <xsd:union memberTypes="dms:Text">
          <xsd:simpleType>
            <xsd:restriction base="dms:Choice">
              <xsd:enumeration value=".35 CIF/SOC CMOS Imager"/>
              <xsd:enumeration value=".11 CMOS Imager"/>
              <xsd:enumeration value=".18 CMOS Imager"/>
              <xsd:enumeration value=".35 CMOS Imager"/>
              <xsd:enumeration value=".50 CMOS Imager"/>
              <xsd:enumeration value=".11 DDR"/>
              <xsd:enumeration value=".11 SDRAM"/>
              <xsd:enumeration value=".13 DDR"/>
              <xsd:enumeration value=".15 DDR"/>
              <xsd:enumeration value=".15 DRAM"/>
              <xsd:enumeration value=".18 DRAM"/>
              <xsd:enumeration value=".21 DRAM"/>
              <xsd:enumeration value=".25 DRAM"/>
              <xsd:enumeration value=".30 DRAM"/>
              <xsd:enumeration value=".35 DRAM"/>
              <xsd:enumeration value=".43 DRAM"/>
              <xsd:enumeration value=".35 Mach. Vis. CMOS Imager"/>
              <xsd:enumeration value=".11 SOC CMOS Imager"/>
              <xsd:enumeration value=".135 SDRAM"/>
              <xsd:enumeration value=".15 SDRAM"/>
              <xsd:enumeration value=".18 SDRAM"/>
              <xsd:enumeration value=".12um FLASH"/>
              <xsd:enumeration value=".15um FLASH"/>
              <xsd:enumeration value=".18um FLASH"/>
              <xsd:enumeration value=".25um FLASH"/>
              <xsd:enumeration value=".3um FLASH"/>
              <xsd:enumeration value=".43 FLASH"/>
              <xsd:enumeration value=".11 DDR2"/>
              <xsd:enumeration value=".11µm NCDRAM"/>
              <xsd:enumeration value=".11 PSRAM"/>
              <xsd:enumeration value=".13 SDRAM"/>
              <xsd:enumeration value=".085 DDR2"/>
              <xsd:enumeration value=".095 DDR"/>
              <xsd:enumeration value=".095 DDR2"/>
              <xsd:enumeration value=".095µm RLDRAM"/>
              <xsd:enumeration value=".11µm RLDRAM"/>
              <xsd:enumeration value="6INCH"/>
              <xsd:enumeration value="8INCH"/>
              <xsd:enumeration value="ALL"/>
              <xsd:enumeration value=".15 SRAM"/>
              <xsd:enumeration value="DDR"/>
              <xsd:enumeration value="DDR2"/>
              <xsd:enumeration value="DRAM 40-Series"/>
              <xsd:enumeration value="DRAM 50-Series"/>
              <xsd:enumeration value="DRAM 60-Series"/>
              <xsd:enumeration value="DRAM 70-Series"/>
              <xsd:enumeration value="EDRAM"/>
              <xsd:enumeration value="IMAGER"/>
              <xsd:enumeration value="IMAGER 10 Series"/>
              <xsd:enumeration value="IMAGER 10 Ext Series"/>
              <xsd:enumeration value="IMAGER 80 Series"/>
              <xsd:enumeration value="IMAGER 20 Series"/>
              <xsd:enumeration value="IMAGING"/>
              <xsd:enumeration value="Multiple"/>
              <xsd:enumeration value="RLDRAM"/>
              <xsd:enumeration value="SDRAM"/>
              <xsd:enumeration value="SRAM"/>
              <xsd:enumeration value=".11 VGA CMOS Imager"/>
              <xsd:enumeration value=".18 VGA CMOS Imager"/>
              <xsd:enumeration value=".22 VGA CMOS Imager"/>
              <xsd:enumeration value=".11 VGA/SOC CMOS Imager"/>
              <xsd:enumeration value=".25 VGA Mach. Vis. CMOS Imager"/>
            </xsd:restriction>
          </xsd:simpleType>
        </xsd:union>
      </xsd:simpleType>
    </xsd:element>
    <xsd:element name="EDC_MfgStatus" ma:index="35" nillable="true" ma:displayName="Mfg Status" ma:format="Dropdown" ma:internalName="EDC_MfgStatus">
      <xsd:simpleType>
        <xsd:union memberTypes="dms:Text">
          <xsd:simpleType>
            <xsd:restriction base="dms:Choice">
              <xsd:enumeration value="ACTIVE"/>
              <xsd:enumeration value="CANCELLED"/>
              <xsd:enumeration value="CLOSED"/>
              <xsd:enumeration value="COMPLETED"/>
              <xsd:enumeration value="DRAFT"/>
              <xsd:enumeration value="GENERATING REPORTS"/>
              <xsd:enumeration value="IN PROGRESS"/>
              <xsd:enumeration value="INACTIVE"/>
              <xsd:enumeration value="NOT STARTED"/>
              <xsd:enumeration value="OBSOLETE"/>
              <xsd:enumeration value="ONGOING"/>
              <xsd:enumeration value="PENDING APPROVAL"/>
              <xsd:enumeration value="Phase 0"/>
              <xsd:enumeration value="Phase 1"/>
              <xsd:enumeration value="Phase 2"/>
              <xsd:enumeration value="Phase 3"/>
              <xsd:enumeration value="Phase 4"/>
              <xsd:enumeration value="Phase 5"/>
              <xsd:enumeration value="Phase 6"/>
              <xsd:enumeration value="Phase 7"/>
              <xsd:enumeration value="Phase 8"/>
              <xsd:enumeration value="RELEASED"/>
              <xsd:enumeration value="REJECTED"/>
              <xsd:enumeration value="REVIEW"/>
              <xsd:enumeration value="TEST"/>
              <xsd:enumeration value="UNASSIGNED"/>
              <xsd:enumeration value="WORKING DOCUMENT"/>
            </xsd:restriction>
          </xsd:simpleType>
        </xsd:union>
      </xsd:simpleType>
    </xsd:element>
    <xsd:element name="EDC_MfgArea" ma:index="36" nillable="true" ma:displayName="Mfg Area" ma:internalName="EDC_MfgArea">
      <xsd:simpleType>
        <xsd:union memberTypes="dms:Text">
          <xsd:simpleType>
            <xsd:restriction base="dms:Choice">
              <xsd:enumeration value="8INCH"/>
              <xsd:enumeration value="AMHS"/>
              <xsd:enumeration value="ASSM ADHESIVE PRINT"/>
              <xsd:enumeration value="ASSM APE"/>
              <xsd:enumeration value="ASSM BALL ATTACH"/>
              <xsd:enumeration value="ASSM BOND DIAGRAM"/>
              <xsd:enumeration value="ASSM CIRCUIT BOARD"/>
              <xsd:enumeration value="ASSM CLEANROOM"/>
              <xsd:enumeration value="ASSM CSAM"/>
              <xsd:enumeration value="ASSM DESIGN AND DRAFTING"/>
              <xsd:enumeration value="ASSM DICING"/>
              <xsd:enumeration value="ASSM DIE ATTACH"/>
              <xsd:enumeration value="ASSM DIE BUMP"/>
              <xsd:enumeration value="ASSM ENCAP"/>
              <xsd:enumeration value="ASSM ETCH"/>
              <xsd:enumeration value="ASSM EXTERNAL PROGRAM"/>
              <xsd:enumeration value="ASSM FA"/>
              <xsd:enumeration value="ASSM GENERAL"/>
              <xsd:enumeration value="ASSM IMAGING"/>
              <xsd:enumeration value="ASSM LC"/>
              <xsd:enumeration value="ASSM LEAD FINISH"/>
              <xsd:enumeration value="ASSM LEADFRAME"/>
              <xsd:enumeration value="ASSM LEADFRAME MATERIALS"/>
              <xsd:enumeration value="ASSM MATERIALS"/>
              <xsd:enumeration value="ASSM MFGSYS"/>
              <xsd:enumeration value="ASSM MISC"/>
              <xsd:enumeration value="ASSM MST MECH LAB"/>
              <xsd:enumeration value="ASSM PACKAGES"/>
              <xsd:enumeration value="ASSM PHOTO"/>
              <xsd:enumeration value="ASSM PLANNING"/>
              <xsd:enumeration value="ASSM PRIME RECONSTRUCT"/>
              <xsd:enumeration value="ASSM PROTOTYPE"/>
              <xsd:enumeration value="ASSM PVD"/>
              <xsd:enumeration value="ASSM QC"/>
              <xsd:enumeration value="ASSM RDL"/>
              <xsd:enumeration value="ASSM SAFETY"/>
              <xsd:enumeration value="ASSM SINGULATION"/>
              <xsd:enumeration value="ASSM THINNING"/>
              <xsd:enumeration value="ASSM TRAINING"/>
              <xsd:enumeration value="ASSM TRIM AND FORM"/>
              <xsd:enumeration value="ASSM WAFER BUMP"/>
              <xsd:enumeration value="ASSM WAFER FINISH"/>
              <xsd:enumeration value="ASSM WAFER INSPECTION"/>
              <xsd:enumeration value="ASSM WAFER LAYOUT"/>
              <xsd:enumeration value="ASSM WAFER PLATE"/>
              <xsd:enumeration value="ASSM WAFER SCRIBE"/>
              <xsd:enumeration value="ASSM WIRE BOND"/>
              <xsd:enumeration value="BACKGRIND"/>
              <xsd:enumeration value="BALL ATTACH"/>
              <xsd:enumeration value="BENCH"/>
              <xsd:enumeration value="BOARD PRODUCTION"/>
              <xsd:enumeration value="BOARD PRODUCTION TEST"/>
              <xsd:enumeration value="BOND DIAGRAM"/>
              <xsd:enumeration value="BRIEF"/>
              <xsd:enumeration value="BURN-IN"/>
              <xsd:enumeration value="C/R SUPPORT"/>
              <xsd:enumeration value="CENTRAL MASK"/>
              <xsd:enumeration value="CFA"/>
              <xsd:enumeration value="CHANGE MANAGEMENT"/>
              <xsd:enumeration value="CHAR"/>
              <xsd:enumeration value="CIRCUIT BOARD"/>
              <xsd:enumeration value="CIRCUIT BOARD SUBSTRATES"/>
              <xsd:enumeration value="CLEANROOM"/>
              <xsd:enumeration value="CMP"/>
              <xsd:enumeration value="COMPANYWIDE"/>
              <xsd:enumeration value="COMPONENT AQL TESTING"/>
              <xsd:enumeration value="CONTAMINATION CONTRL"/>
              <xsd:enumeration value="CONTAMINATION CONTROL"/>
              <xsd:enumeration value="CORPORATE PURCHASING"/>
              <xsd:enumeration value="CVD"/>
              <xsd:enumeration value="DESIGN"/>
              <xsd:enumeration value="DESIGN AND DRAFTING"/>
              <xsd:enumeration value="DICING"/>
              <xsd:enumeration value="DIE ATTACH"/>
              <xsd:enumeration value="DIE COAT"/>
              <xsd:enumeration value="DIE/WAFER SALES"/>
              <xsd:enumeration value="DIFFUSION"/>
              <xsd:enumeration value="DIFFUSION-APPLIED"/>
              <xsd:enumeration value="DIFFUSION-CVD"/>
              <xsd:enumeration value="DIFFUSION-FURNACE"/>
              <xsd:enumeration value="DRY ETCH"/>
              <xsd:enumeration value="EPI"/>
              <xsd:enumeration value="ENCAP"/>
              <xsd:enumeration value="ENGINEERING SECTION 1"/>
              <xsd:enumeration value="ENGINEERING SECTION 2"/>
              <xsd:enumeration value="ENVIRONMENTAL TESTING"/>
              <xsd:enumeration value="EQUIPMENT SUPPORT"/>
              <xsd:enumeration value="ETCH"/>
              <xsd:enumeration value="F0 BENCH"/>
              <xsd:enumeration value="F0 CMP"/>
              <xsd:enumeration value="F0 CVD"/>
              <xsd:enumeration value="F0 DIFFUSION"/>
              <xsd:enumeration value="F0 DRY ETCH"/>
              <xsd:enumeration value="F0 General"/>
              <xsd:enumeration value="F0 IMPLANT"/>
              <xsd:enumeration value="F0 METALS"/>
              <xsd:enumeration value="F0 METROLOGY"/>
              <xsd:enumeration value="F0 PHOTO"/>
              <xsd:enumeration value="F0 PROBE"/>
              <xsd:enumeration value="F0 RDA"/>
              <xsd:enumeration value="F0 THIN FILM"/>
              <xsd:enumeration value="F0 WET"/>
              <xsd:enumeration value="F1 BENCH CVD"/>
              <xsd:enumeration value="F1 BENCH DIFFUSION"/>
              <xsd:enumeration value="F1 BENCH DRY ETCH"/>
              <xsd:enumeration value="F1 BENCH EIPS"/>
              <xsd:enumeration value="F1 BENCH ETCH"/>
              <xsd:enumeration value="F1 BENCH GENERAL"/>
              <xsd:enumeration value="F1 BENCH MFC"/>
              <xsd:enumeration value="F1 BENCH MFG SUPPORT"/>
              <xsd:enumeration value="F1 BENCH OPTICAL"/>
              <xsd:enumeration value="F1 BENCH PHOTO"/>
              <xsd:enumeration value="F1 BENCH ROBOT-RF"/>
              <xsd:enumeration value="F1 BENCH WET PROCESS"/>
              <xsd:enumeration value="F1 CONTAM CONTROL"/>
              <xsd:enumeration value="F1 CVD"/>
              <xsd:enumeration value="F1 DIFFUSION"/>
              <xsd:enumeration value="F1 DIFFUSION APPLIED"/>
              <xsd:enumeration value="F1 DIFFUSION FURNACE"/>
              <xsd:enumeration value="F1 DRY ETCH"/>
              <xsd:enumeration value="F1 GENERAL"/>
              <xsd:enumeration value="F1 LOT TRANSPORT"/>
              <xsd:enumeration value="F1 MASK"/>
              <xsd:enumeration value="F1 PC"/>
              <xsd:enumeration value="F1 PHOTO"/>
              <xsd:enumeration value="F1 PROCESS ENGINEER"/>
              <xsd:enumeration value="F1 RDA"/>
              <xsd:enumeration value="F1 TRAINING"/>
              <xsd:enumeration value="F1 WET ETCH"/>
              <xsd:enumeration value="F1 YE-PARAM"/>
              <xsd:enumeration value="F1 YIELD ANALYSIS"/>
              <xsd:enumeration value="F2 IQC"/>
              <xsd:enumeration value="F3 BENCH CVD"/>
              <xsd:enumeration value="F3 BENCH DIFFUSION"/>
              <xsd:enumeration value="F3 BENCH DIFF_SEMI"/>
              <xsd:enumeration value="F3 BENCH DRY ETCH"/>
              <xsd:enumeration value="F3 BENCH EIPS"/>
              <xsd:enumeration value="F3 BENCH ETCH"/>
              <xsd:enumeration value="F3 BENCH ETCH_OPTICL"/>
              <xsd:enumeration value="F3 BENCH GENERAL"/>
              <xsd:enumeration value="F3 BENCH PHOTO"/>
              <xsd:enumeration value="F3 BENCH PHOTO_PST"/>
              <xsd:enumeration value="F3 BENCH ROBOT-RF"/>
              <xsd:enumeration value="F3 BENCH WET PROCESS"/>
              <xsd:enumeration value="F3 CENTRAL MASK"/>
              <xsd:enumeration value="F3 CVD"/>
              <xsd:enumeration value="F3 DIFFUSION"/>
              <xsd:enumeration value="F3 DRY ETCH"/>
              <xsd:enumeration value="F3 GENERAL"/>
              <xsd:enumeration value="F3 METROLOGY"/>
              <xsd:enumeration value="F3 PARAMETRICS"/>
              <xsd:enumeration value="F3 PC"/>
              <xsd:enumeration value="F3 PHOTO"/>
              <xsd:enumeration value="F3 PLANNING"/>
              <xsd:enumeration value="F3 RDA"/>
              <xsd:enumeration value="F3 TRAINING"/>
              <xsd:enumeration value="F3 WET PROCESS"/>
              <xsd:enumeration value="F3 YIELD ENHANCEMENT"/>
              <xsd:enumeration value="F4 ASSEMBLY"/>
              <xsd:enumeration value="F4 BENCH"/>
              <xsd:enumeration value="F4 CMP"/>
              <xsd:enumeration value="F4 CVD"/>
              <xsd:enumeration value="F4 DIFFUSION"/>
              <xsd:enumeration value="F4 DRY ETCH"/>
              <xsd:enumeration value="F4 GENERAL"/>
              <xsd:enumeration value="F4 IMPLANT"/>
              <xsd:enumeration value="F4 MASK"/>
              <xsd:enumeration value="F4 METROLOGY"/>
              <xsd:enumeration value="F4 PARAM"/>
              <xsd:enumeration value="F4 PC TEST WAFERS"/>
              <xsd:enumeration value="F4 PHOTO"/>
              <xsd:enumeration value="F4 PHOTO METRO"/>
              <xsd:enumeration value="F4 PHOTO PARTS"/>
              <xsd:enumeration value="F4 PHOTO STEPPERS"/>
              <xsd:enumeration value="F4 PHOTO TRACKS"/>
              <xsd:enumeration value="F4 PVD CMP"/>
              <xsd:enumeration value="F4 PVD/PLATING"/>
              <xsd:enumeration value="F4 PVD/PLATING EQUIP"/>
              <xsd:enumeration value="F4 PVD/PLATING PLATE"/>
              <xsd:enumeration value="F4 PVD/PLATING PVD"/>
              <xsd:enumeration value="F4 QUALITY SYSTEMS"/>
              <xsd:enumeration value="F4 RDA"/>
              <xsd:enumeration value="F4 TRAINING"/>
              <xsd:enumeration value="F4 WET ETCH"/>
              <xsd:enumeration value="F4 WET PROCESS"/>
              <xsd:enumeration value="F4 WFR LVL PACKAGING"/>
              <xsd:enumeration value="F4 WORLDWIDE TRANSFER"/>
              <xsd:enumeration value="F4 YA_YE"/>
              <xsd:enumeration value="F6 Bench"/>
              <xsd:enumeration value="F6 CMP"/>
              <xsd:enumeration value="F6 CVD"/>
              <xsd:enumeration value="F6 Diffusion"/>
              <xsd:enumeration value="F6 General"/>
              <xsd:enumeration value="F6 PC"/>
              <xsd:enumeration value="F6 PROCESS CONTROL"/>
              <xsd:enumeration value="F6 Photo"/>
              <xsd:enumeration value="F6 R&amp;D"/>
              <xsd:enumeration value="F6 RDA"/>
              <xsd:enumeration value="F6 Safety"/>
              <xsd:enumeration value="F6 Training"/>
              <xsd:enumeration value="F6 Wet Process"/>
              <xsd:enumeration value="F8 BACKEND"/>
              <xsd:enumeration value="F8 CENTRAL MASK"/>
              <xsd:enumeration value="F8 EQUIPMENT SUPPORT"/>
              <xsd:enumeration value="F8 FRONTEND"/>
              <xsd:enumeration value="F8 GENERAL"/>
              <xsd:enumeration value="F8 LITHOGRAPHY"/>
              <xsd:enumeration value="F8 METROLOGY"/>
              <xsd:enumeration value="F8 PROCESS"/>
              <xsd:enumeration value="F8 SAFETY"/>
              <xsd:enumeration value="F9 ADMINISTRATION"/>
              <xsd:enumeration value="F9 ANALYTICAL CHEMISTRY LAB"/>
              <xsd:enumeration value="F9 CFA"/>
              <xsd:enumeration value="F9 CMP"/>
              <xsd:enumeration value="F9 CONSTRUCTION SPEC"/>
              <xsd:enumeration value="F9 CONTAMINATION CTRL"/>
              <xsd:enumeration value="F9 CORPORATE AFFAIRS"/>
              <xsd:enumeration value="F9 CVD"/>
              <xsd:enumeration value="F9 DESIGN STANDARD"/>
              <xsd:enumeration value="F9 DIFFUSION"/>
              <xsd:enumeration value="F9 DIFFUSION/CVD"/>
              <xsd:enumeration value="F9 DOC CTRL"/>
              <xsd:enumeration value="F9 DOC INTEGRATION"/>
              <xsd:enumeration value="F9 DRY ETCH"/>
              <xsd:enumeration value="F9 ENGINEERING"/>
              <xsd:enumeration value="F9 EQUIPMENT BENCH"/>
              <xsd:enumeration value="F9 EQUIPMENT CALIBRATION LAB"/>
              <xsd:enumeration value="F9 EQUIPMENT METROLOGY"/>
              <xsd:enumeration value="F9 EQUIPMENT PUMP"/>
              <xsd:enumeration value="F9 EQUIPMENT PUMP SIST. ABBATTIMENTO"/>
              <xsd:enumeration value="F9 EQUIPMENT PUMP SIST. SCAMBIO"/>
              <xsd:enumeration value="F9 EQUIPMENT PUMP SIST. VUOTO"/>
              <xsd:enumeration value="F9 EQUIPMENT SUPPORT"/>
              <xsd:enumeration value="F9 EQUIPMENT TRADE-SHOP"/>
              <xsd:enumeration value="F9 ESHS"/>
              <xsd:enumeration value="F9 FAB"/>
              <xsd:enumeration value="F9 FACILITIES"/>
              <xsd:enumeration value="F9 FACILITIES CONSTRUCTION"/>
              <xsd:enumeration value="F9 FACILITIES ENGINEERING"/>
              <xsd:enumeration value="F9 FACILITIES MAINTENANCE"/>
              <xsd:enumeration value="F9 FACILITIES OPERATIONS"/>
              <xsd:enumeration value="F9 FACILITIES OPERATIONS CHEM"/>
              <xsd:enumeration value="F9 FACILITIES OPERATIONS COGEN"/>
              <xsd:enumeration value="F9 FACILITIES OPERATIONS ELECT"/>
              <xsd:enumeration value="F9 FACILITIES OPERATIONS MECH"/>
              <xsd:enumeration value="F9 FACILITIES OPERATIONS PLENUM"/>
              <xsd:enumeration value="F9 FACILITIES OPERATIONS WWT"/>
              <xsd:enumeration value="F9 FACILITIES SPECIAL SERVICES"/>
              <xsd:enumeration value="F9 FAILURE ANALYSIS"/>
              <xsd:enumeration value="F9 FINANCE"/>
              <xsd:enumeration value="F9 GENERAL"/>
              <xsd:enumeration value="F9 HUMAN RESOURCES"/>
              <xsd:enumeration value="F9 IMPLANT"/>
              <xsd:enumeration value="F9 IMPLANT/SPUTTER"/>
              <xsd:enumeration value="F9 INTEGR/PARAM"/>
              <xsd:enumeration value="F9 INTEGRATION"/>
              <xsd:enumeration value="F9 LEGAL"/>
              <xsd:enumeration value="F9 MAT CHARACT"/>
              <xsd:enumeration value="F9 MATERIAL ANALYSIS"/>
              <xsd:enumeration value="F9 METROLOGY"/>
              <xsd:enumeration value="F9 PARAMETRIC"/>
              <xsd:enumeration value="F9 PHOTO"/>
              <xsd:enumeration value="F9 PHOTO MASK"/>
              <xsd:enumeration value="F9 PRO/PROC LAB"/>
              <xsd:enumeration value="F9 PROBE"/>
              <xsd:enumeration value="F9 PROC CONTROL"/>
              <xsd:enumeration value="F9 PRODUCT ENGINEERING"/>
              <xsd:enumeration value="F9 PRODUCTION"/>
              <xsd:enumeration value="F9 PRODUCTION CONTROL"/>
              <xsd:enumeration value="F9 PURCHASING"/>
              <xsd:enumeration value="F9 PVD"/>
              <xsd:enumeration value="F9 QRA"/>
              <xsd:enumeration value="F9 QUALITY SYSTEM"/>
              <xsd:enumeration value="F9 RD"/>
              <xsd:enumeration value="F9 RDA"/>
              <xsd:enumeration value="F9 RETICLE"/>
              <xsd:enumeration value="F9 SALES MKTG"/>
              <xsd:enumeration value="F9 SITE WIDE"/>
              <xsd:enumeration value="F9 SURF ANAL AND WAFER CHAR. LABS"/>
              <xsd:enumeration value="F9 TRAINING"/>
              <xsd:enumeration value="F9 WET"/>
              <xsd:enumeration value="F9 YIELD ANALYSIS"/>
              <xsd:enumeration value="FAB C RDA"/>
              <xsd:enumeration value="FAB SUPPORT"/>
              <xsd:enumeration value="FAB WIDE GENERAL"/>
              <xsd:enumeration value="FABS-BOISE GENERAL"/>
              <xsd:enumeration value="FABS-GLOBAL"/>
              <xsd:enumeration value="FAILURE ANALYSIS"/>
              <xsd:enumeration value="FC BENCH"/>
              <xsd:enumeration value="FC CMP"/>
              <xsd:enumeration value="FC EIPS AND BASICS"/>
              <xsd:enumeration value="FC GENERAL"/>
              <xsd:enumeration value="FC IMPLANT"/>
              <xsd:enumeration value="FC IMPLANT-METALS"/>
              <xsd:enumeration value="FC IMPLANT/METALS"/>
              <xsd:enumeration value="FC METALS"/>
              <xsd:enumeration value="FC PC"/>
              <xsd:enumeration value="FC PLANNING"/>
              <xsd:enumeration value="FC RDA"/>
              <xsd:enumeration value="FC SAFETY"/>
              <xsd:enumeration value="FC TRAINING"/>
              <xsd:enumeration value="FC WET PROCESS"/>
              <xsd:enumeration value="FF ASSEMBLY"/>
              <xsd:enumeration value="FF CMP"/>
              <xsd:enumeration value="FF CVD"/>
              <xsd:enumeration value="FF DIFFUSION"/>
              <xsd:enumeration value="FF DRY ETCH"/>
              <xsd:enumeration value="FF FAB SUPPORT"/>
              <xsd:enumeration value="FF GENERAL"/>
              <xsd:enumeration value="FF IMPLANT"/>
              <xsd:enumeration value="FF METROLOGY"/>
              <xsd:enumeration value="FF PARAM"/>
              <xsd:enumeration value="FF PC TEST WAFERS"/>
              <xsd:enumeration value="FF PHOTO"/>
              <xsd:enumeration value="FF PROCESS CONTROL"/>
              <xsd:enumeration value="FF PVD"/>
              <xsd:enumeration value="FF RDA"/>
              <xsd:enumeration value="FF WET PROCESS"/>
              <xsd:enumeration value="FF YA_YE"/>
              <xsd:enumeration value="FINANCE"/>
              <xsd:enumeration value="FINISHED GOODS"/>
              <xsd:enumeration value="FO METALS"/>
              <xsd:enumeration value="GAS SUPPORT"/>
              <xsd:enumeration value="GAS SUPPORT GROUP"/>
              <xsd:enumeration value="GENERAL"/>
              <xsd:enumeration value="IMPLANT"/>
              <xsd:enumeration value="IMPLANT/METALS"/>
              <xsd:enumeration value="INDUSTRIAL ENGINEERING"/>
              <xsd:enumeration value="INLINE"/>
              <xsd:enumeration value="INLINE PARAM"/>
              <xsd:enumeration value="INTEGRATION"/>
              <xsd:enumeration value="KGD"/>
              <xsd:enumeration value="LEAD FINISH"/>
              <xsd:enumeration value="LEADFRAME"/>
              <xsd:enumeration value="LEADFRAME MATERIALS"/>
              <xsd:enumeration value="MANUFACTURING SYSTEMS"/>
              <xsd:enumeration value="MARKING AND VISUAL"/>
              <xsd:enumeration value="MASK"/>
              <xsd:enumeration value="MASSIVE PARALLEL TESTING"/>
              <xsd:enumeration value="MATERIAL ANALYSIS"/>
              <xsd:enumeration value="MATERIALS"/>
              <xsd:enumeration value="MECHANICAL ASSEMBLY"/>
              <xsd:enumeration value="METALS"/>
              <xsd:enumeration value="METROLOGY"/>
              <xsd:enumeration value="MISC"/>
              <xsd:enumeration value="MODULE AQL REF"/>
              <xsd:enumeration value="MODULE AQL TESTING (SIG)"/>
              <xsd:enumeration value="MODULE ASSEMBLY"/>
              <xsd:enumeration value="MODULE RELIABILITY TESTING"/>
              <xsd:enumeration value="MSA MODULE ASSEMBLY"/>
              <xsd:enumeration value="Multiple"/>
              <xsd:enumeration value="NEW PARTS"/>
              <xsd:enumeration value="OVEN"/>
              <xsd:enumeration value="PACKAGE RELIABILITY TESTING"/>
              <xsd:enumeration value="PACKAGES"/>
              <xsd:enumeration value="PACKAGING"/>
              <xsd:enumeration value="PARAM"/>
              <xsd:enumeration value="PARAMETRIC"/>
              <xsd:enumeration value="PATTERNING"/>
              <xsd:enumeration value="PC"/>
              <xsd:enumeration value="PC SYSTEM LEVEL TEST"/>
              <xsd:enumeration value="PESOFT"/>
              <xsd:enumeration value="PHOTO"/>
              <xsd:enumeration value="PLANNING"/>
              <xsd:enumeration value="PLANT OPERATIONS"/>
              <xsd:enumeration value="POST ELECTRICAL"/>
              <xsd:enumeration value="PROBE"/>
              <xsd:enumeration value="PROBE ENGINEERING"/>
              <xsd:enumeration value="PROBE EQUIPMENT ENG"/>
              <xsd:enumeration value="PROBE PRODUCTIONS"/>
              <xsd:enumeration value="PROCESS INTEGRATION"/>
              <xsd:enumeration value="PRODUCT ENGINEERING"/>
              <xsd:enumeration value="PRODUCTION CONTROL"/>
              <xsd:enumeration value="PROJECT OFFICE"/>
              <xsd:enumeration value="PROTOTYPE"/>
              <xsd:enumeration value="PUMP SHOP"/>
              <xsd:enumeration value="PUMP SUPPORT"/>
              <xsd:enumeration value="PURCHASING/LOGISTIC"/>
              <xsd:enumeration value="PVD"/>
              <xsd:enumeration value="QA"/>
              <xsd:enumeration value="QA MODULE LAB"/>
              <xsd:enumeration value="QRA"/>
              <xsd:enumeration value="QRA ENGINEERING"/>
              <xsd:enumeration value="QUALITY SYSTEMS"/>
              <xsd:enumeration value="RDA"/>
              <xsd:enumeration value="RDL"/>
              <xsd:enumeration value="SAFETY"/>
              <xsd:enumeration value="SAMPLING AND DISPO"/>
              <xsd:enumeration value="SAW"/>
              <xsd:enumeration value="SIG FIELD SERVICE"/>
              <xsd:enumeration value="SINGULATION"/>
              <xsd:enumeration value="SYS COMP LAB"/>
              <xsd:enumeration value="TERADYNE"/>
              <xsd:enumeration value="TEST"/>
              <xsd:enumeration value="TEST FLOOR"/>
              <xsd:enumeration value="THINNING"/>
              <xsd:enumeration value="TRAINING"/>
              <xsd:enumeration value="TRIM AND FORM"/>
              <xsd:enumeration value="WAFER BUMPING"/>
              <xsd:enumeration value="WAFER LAYOUT"/>
              <xsd:enumeration value="WET PROCESS"/>
              <xsd:enumeration value="WFR CHARACTERIZATION"/>
              <xsd:enumeration value="WIRE BOND"/>
              <xsd:enumeration value="YA"/>
              <xsd:enumeration value="YE"/>
              <xsd:enumeration value="YE/YA"/>
              <xsd:enumeration value="YIELD ANALYSIS"/>
            </xsd:restriction>
          </xsd:simpleType>
        </xsd:union>
      </xsd:simpleType>
    </xsd:element>
    <xsd:element name="EDC_ControlPlanDocument" ma:index="37" nillable="true" ma:displayName="Control Plan Document" ma:internalName="EDC_ControlPlanDocument">
      <xsd:simpleType>
        <xsd:union memberTypes="dms:Text">
          <xsd:simpleType>
            <xsd:restriction base="dms:Choice">
              <xsd:enumeration value="Metrology Capability"/>
              <xsd:enumeration value="Reaction Mechanism"/>
            </xsd:restriction>
          </xsd:simpleType>
        </xsd:union>
      </xsd:simpleType>
    </xsd:element>
    <xsd:element name="EDC_MfgDepartment" ma:index="38" nillable="true" ma:displayName="Mfg Department" ma:internalName="EDC_MfgDepartment">
      <xsd:simpleType>
        <xsd:union memberTypes="dms:Text">
          <xsd:simpleType>
            <xsd:restriction base="dms:Choice">
              <xsd:enumeration value="Assembly"/>
              <xsd:enumeration value="F0 EM"/>
              <xsd:enumeration value="F9 FAB"/>
              <xsd:enumeration value="Finance"/>
              <xsd:enumeration value="Flash"/>
              <xsd:enumeration value="Human Resources"/>
              <xsd:enumeration value="Information Technology"/>
              <xsd:enumeration value="Module"/>
              <xsd:enumeration value="Planning"/>
              <xsd:enumeration value="QRA"/>
              <xsd:enumeration value="Site Services"/>
              <xsd:enumeration value="Test"/>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escription" ma:index="17" nillable="true" ma:displayName="Description" ma:internalName="Description"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62afd-22e9-4dde-bf49-68f4eef0e709" elementFormDefault="qualified">
    <xsd:import namespace="http://schemas.microsoft.com/office/2006/documentManagement/types"/>
    <xsd:import namespace="http://schemas.microsoft.com/office/infopath/2007/PartnerControls"/>
    <xsd:element name="_dlc_DocId" ma:index="39" nillable="true" ma:displayName="Document ID Value" ma:description="The value of the document ID assigned to this item." ma:internalName="_dlc_DocId" ma:readOnly="true">
      <xsd:simpleType>
        <xsd:restriction base="dms:Text"/>
      </xsd:simpleType>
    </xsd:element>
    <xsd:element name="_dlc_DocIdUrl" ma:index="4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7EF431-6342-49CE-8301-131AFA0929EA}"/>
</file>

<file path=customXml/itemProps2.xml><?xml version="1.0" encoding="utf-8"?>
<ds:datastoreItem xmlns:ds="http://schemas.openxmlformats.org/officeDocument/2006/customXml" ds:itemID="{3207BD0F-7D5E-4E19-804F-4114FD9B67CA}"/>
</file>

<file path=customXml/itemProps3.xml><?xml version="1.0" encoding="utf-8"?>
<ds:datastoreItem xmlns:ds="http://schemas.openxmlformats.org/officeDocument/2006/customXml" ds:itemID="{E9975D11-63EC-49A5-B36B-1F57A3644A4D}"/>
</file>

<file path=customXml/itemProps4.xml><?xml version="1.0" encoding="utf-8"?>
<ds:datastoreItem xmlns:ds="http://schemas.openxmlformats.org/officeDocument/2006/customXml" ds:itemID="{AA333D8D-F429-4D5D-9B82-5ED9340A0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a2a8c5-e2e9-492f-892b-673e1ab35ec9"/>
    <ds:schemaRef ds:uri="http://schemas.microsoft.com/sharepoint/v3/fields"/>
    <ds:schemaRef ds:uri="0bf62afd-22e9-4dde-bf49-68f4eef0e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207BD0F-7D5E-4E19-804F-4114FD9B67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1266</Words>
  <Application>Microsoft Office PowerPoint</Application>
  <PresentationFormat>Widescreen</PresentationFormat>
  <Paragraphs>643</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MS PGothic</vt:lpstr>
      <vt:lpstr>Arial</vt:lpstr>
      <vt:lpstr>Calibri</vt:lpstr>
      <vt:lpstr>Segoe UI</vt:lpstr>
      <vt:lpstr>Segoe UI Semibold</vt:lpstr>
      <vt:lpstr>Symbol</vt:lpstr>
      <vt:lpstr>Tahoma</vt:lpstr>
      <vt:lpstr>Wingdings</vt:lpstr>
      <vt:lpstr>Micron Nov-2015</vt:lpstr>
      <vt:lpstr>Worksheet</vt:lpstr>
      <vt:lpstr>SD Camp K* - InSiSeAsGe</vt:lpstr>
      <vt:lpstr>Camp K* - InSiSeAsGe (InSiSAG)</vt:lpstr>
      <vt:lpstr>Looking for 200 mV memory spec: WLR-like CLV data</vt:lpstr>
      <vt:lpstr>Camp K* - InSiSeAsGe</vt:lpstr>
      <vt:lpstr>Camp K* deposition specifics</vt:lpstr>
      <vt:lpstr>Si0.5Ge0.5 composition not exactly 50-50</vt:lpstr>
      <vt:lpstr>Camp K* 13-way skew</vt:lpstr>
      <vt:lpstr>Camp K* split ternary – predicted vs. actual ICP data</vt:lpstr>
      <vt:lpstr>Camp K* proposed split table for L1</vt:lpstr>
      <vt:lpstr>Camp K* proposed split table - detailed</vt:lpstr>
      <vt:lpstr>Camp K L1 split table</vt:lpstr>
      <vt:lpstr>SWR7713604 - SD CAMP K L1</vt:lpstr>
      <vt:lpstr>Extended L0</vt:lpstr>
      <vt:lpstr>ICP data</vt:lpstr>
      <vt:lpstr>XRR Density &amp; Optical Eg</vt:lpstr>
      <vt:lpstr>Optical Eg data fit quality is questionable for some samples</vt:lpstr>
      <vt:lpstr>SEM Wrinkle test</vt:lpstr>
      <vt:lpstr>Raman Spectra</vt:lpstr>
      <vt:lpstr>XRF setup for InSiSAG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2016-09-15T16:34:08Z</dcterms:created>
  <dcterms:modified xsi:type="dcterms:W3CDTF">2016-10-21T08:49:26Z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y fmtid="{D5CDD505-2E9C-101B-9397-08002B2CF9AE}" pid="3" name="_dlc_DocIdItemGuid">
    <vt:lpwstr>14a42f72-1849-484a-bd81-b13e9fd2aef5</vt:lpwstr>
  </property>
</Properties>
</file>