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17"/>
  </p:notesMasterIdLst>
  <p:sldIdLst>
    <p:sldId id="300" r:id="rId2"/>
    <p:sldId id="263" r:id="rId3"/>
    <p:sldId id="336" r:id="rId4"/>
    <p:sldId id="322" r:id="rId5"/>
    <p:sldId id="337" r:id="rId6"/>
    <p:sldId id="338" r:id="rId7"/>
    <p:sldId id="321" r:id="rId8"/>
    <p:sldId id="318" r:id="rId9"/>
    <p:sldId id="347" r:id="rId10"/>
    <p:sldId id="325" r:id="rId11"/>
    <p:sldId id="341" r:id="rId12"/>
    <p:sldId id="345" r:id="rId13"/>
    <p:sldId id="343" r:id="rId14"/>
    <p:sldId id="334" r:id="rId15"/>
    <p:sldId id="348" r:id="rId16"/>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ECFF"/>
    <a:srgbClr val="99CCFF"/>
    <a:srgbClr val="FF9900"/>
    <a:srgbClr val="CCCECE"/>
    <a:srgbClr val="FFFF66"/>
    <a:srgbClr val="45B4FF"/>
    <a:srgbClr val="00A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0" autoAdjust="0"/>
  </p:normalViewPr>
  <p:slideViewPr>
    <p:cSldViewPr snapToGrid="0">
      <p:cViewPr varScale="1">
        <p:scale>
          <a:sx n="87" d="100"/>
          <a:sy n="87" d="100"/>
        </p:scale>
        <p:origin x="1020" y="84"/>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B40669C-9E7F-40B6-AA24-95609E538717}" type="datetimeFigureOut">
              <a:rPr lang="en-US" smtClean="0"/>
              <a:t>8/4/2016</a:t>
            </a:fld>
            <a:endParaRPr lang="en-US"/>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2</a:t>
            </a:fld>
            <a:endParaRPr lang="en-US"/>
          </a:p>
        </p:txBody>
      </p:sp>
    </p:spTree>
    <p:extLst>
      <p:ext uri="{BB962C8B-B14F-4D97-AF65-F5344CB8AC3E}">
        <p14:creationId xmlns:p14="http://schemas.microsoft.com/office/powerpoint/2010/main" val="8507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4</a:t>
            </a:fld>
            <a:endParaRPr lang="en-US"/>
          </a:p>
        </p:txBody>
      </p:sp>
    </p:spTree>
    <p:extLst>
      <p:ext uri="{BB962C8B-B14F-4D97-AF65-F5344CB8AC3E}">
        <p14:creationId xmlns:p14="http://schemas.microsoft.com/office/powerpoint/2010/main" val="82603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5</a:t>
            </a:fld>
            <a:endParaRPr lang="en-US"/>
          </a:p>
        </p:txBody>
      </p:sp>
    </p:spTree>
    <p:extLst>
      <p:ext uri="{BB962C8B-B14F-4D97-AF65-F5344CB8AC3E}">
        <p14:creationId xmlns:p14="http://schemas.microsoft.com/office/powerpoint/2010/main" val="280966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6</a:t>
            </a:fld>
            <a:endParaRPr lang="en-US"/>
          </a:p>
        </p:txBody>
      </p:sp>
    </p:spTree>
    <p:extLst>
      <p:ext uri="{BB962C8B-B14F-4D97-AF65-F5344CB8AC3E}">
        <p14:creationId xmlns:p14="http://schemas.microsoft.com/office/powerpoint/2010/main" val="308823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10</a:t>
            </a:fld>
            <a:endParaRPr lang="en-US"/>
          </a:p>
        </p:txBody>
      </p:sp>
    </p:spTree>
    <p:extLst>
      <p:ext uri="{BB962C8B-B14F-4D97-AF65-F5344CB8AC3E}">
        <p14:creationId xmlns:p14="http://schemas.microsoft.com/office/powerpoint/2010/main" val="230966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14</a:t>
            </a:fld>
            <a:endParaRPr lang="en-US"/>
          </a:p>
        </p:txBody>
      </p:sp>
    </p:spTree>
    <p:extLst>
      <p:ext uri="{BB962C8B-B14F-4D97-AF65-F5344CB8AC3E}">
        <p14:creationId xmlns:p14="http://schemas.microsoft.com/office/powerpoint/2010/main" val="321684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15</a:t>
            </a:fld>
            <a:endParaRPr lang="en-US"/>
          </a:p>
        </p:txBody>
      </p:sp>
    </p:spTree>
    <p:extLst>
      <p:ext uri="{BB962C8B-B14F-4D97-AF65-F5344CB8AC3E}">
        <p14:creationId xmlns:p14="http://schemas.microsoft.com/office/powerpoint/2010/main" val="155765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smtClean="0"/>
              <a:t>Title of Presentation:</a:t>
            </a:r>
            <a:br>
              <a:rPr lang="en-US" dirty="0" smtClean="0"/>
            </a:br>
            <a:r>
              <a:rPr lang="en-US" dirty="0" smtClean="0"/>
              <a:t>Should fill two lines</a:t>
            </a:r>
            <a:endParaRPr lang="en-US" dirty="0"/>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smtClean="0"/>
              <a:t>Subtitle, only one line</a:t>
            </a:r>
            <a:endParaRPr lang="en-US" dirty="0"/>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smtClean="0"/>
              <a:t>Speaker name</a:t>
            </a:r>
            <a:br>
              <a:rPr lang="en-US" dirty="0" smtClean="0"/>
            </a:br>
            <a:r>
              <a:rPr lang="en-US" dirty="0" smtClean="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smtClean="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endParaRPr lang="en-US" sz="800" kern="1200" dirty="0">
              <a:solidFill>
                <a:schemeClr val="bg1"/>
              </a:solidFill>
              <a:latin typeface="Segoe UI" panose="020B0502040204020203" pitchFamily="34" charset="0"/>
              <a:ea typeface="+mn-ea"/>
              <a:cs typeface="Segoe UI" panose="020B0502040204020203" pitchFamily="34" charset="0"/>
            </a:endParaRP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Slide</a:t>
            </a:r>
          </a:p>
          <a:p>
            <a:pPr algn="r"/>
            <a:r>
              <a:rPr lang="en-US" sz="1200" dirty="0" smtClean="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endParaRPr lang="en-US" dirty="0"/>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August 4, 2016</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smtClean="0"/>
              <a:t>Simple text over photo</a:t>
            </a:r>
            <a:endParaRPr lang="en-US" dirty="0"/>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Full Photo </a:t>
            </a:r>
            <a:br>
              <a:rPr lang="en-US" sz="1200" b="1" dirty="0" smtClean="0">
                <a:solidFill>
                  <a:schemeClr val="tx2"/>
                </a:solidFill>
                <a:latin typeface="Segoe UI" panose="020B0502040204020203" pitchFamily="34" charset="0"/>
                <a:cs typeface="Segoe UI" panose="020B0502040204020203" pitchFamily="34" charset="0"/>
              </a:rPr>
            </a:br>
            <a:r>
              <a:rPr lang="en-US" sz="1200" b="1" dirty="0" smtClean="0">
                <a:solidFill>
                  <a:schemeClr val="tx2"/>
                </a:solidFill>
                <a:latin typeface="Segoe UI" panose="020B0502040204020203" pitchFamily="34" charset="0"/>
                <a:cs typeface="Segoe UI" panose="020B0502040204020203" pitchFamily="34" charset="0"/>
              </a:rPr>
              <a:t>with Right Text</a:t>
            </a:r>
          </a:p>
          <a:p>
            <a:pPr algn="r"/>
            <a:r>
              <a:rPr lang="en-US" sz="1200" dirty="0" smtClean="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August 4,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smtClean="0"/>
              <a:t>Click to Edit Segue Title</a:t>
            </a:r>
            <a:endParaRPr lang="en-US" dirty="0"/>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August 4, 2016</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smtClean="0"/>
              <a:t>Click to Edit Segue Title</a:t>
            </a:r>
            <a:endParaRPr lang="en-US" dirty="0"/>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White Segue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August 4, 2016</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White Ending Slide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August 4, 2016</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Blue Ending Slide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August 4, 2016</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smtClean="0"/>
              <a:t>Title of Presentation:</a:t>
            </a:r>
            <a:br>
              <a:rPr lang="en-US" dirty="0" smtClean="0"/>
            </a:br>
            <a:r>
              <a:rPr lang="en-US" dirty="0" smtClean="0"/>
              <a:t>Should fill two lines</a:t>
            </a:r>
            <a:endParaRPr lang="en-US" dirty="0"/>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smtClean="0"/>
              <a:t>Subtitle, only one lines</a:t>
            </a:r>
            <a:endParaRPr lang="en-US" dirty="0"/>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smtClean="0"/>
              <a:t>Speaker name</a:t>
            </a:r>
            <a:br>
              <a:rPr lang="en-US" dirty="0" smtClean="0"/>
            </a:br>
            <a:r>
              <a:rPr lang="en-US" dirty="0" smtClean="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Slide - White</a:t>
            </a:r>
          </a:p>
          <a:p>
            <a:pPr algn="r"/>
            <a:r>
              <a:rPr lang="en-US" sz="1200" dirty="0" smtClean="0">
                <a:solidFill>
                  <a:schemeClr val="tx2"/>
                </a:solidFill>
                <a:latin typeface="Segoe UI" panose="020B0502040204020203" pitchFamily="34" charset="0"/>
                <a:cs typeface="Segoe UI" panose="020B0502040204020203" pitchFamily="34" charset="0"/>
              </a:rPr>
              <a:t>Alternate layout </a:t>
            </a:r>
            <a:br>
              <a:rPr lang="en-US" sz="1200" dirty="0" smtClean="0">
                <a:solidFill>
                  <a:schemeClr val="tx2"/>
                </a:solidFill>
                <a:latin typeface="Segoe UI" panose="020B0502040204020203" pitchFamily="34" charset="0"/>
                <a:cs typeface="Segoe UI" panose="020B0502040204020203" pitchFamily="34" charset="0"/>
              </a:rPr>
            </a:br>
            <a:r>
              <a:rPr lang="en-US" sz="1200" dirty="0" smtClean="0">
                <a:solidFill>
                  <a:schemeClr val="tx2"/>
                </a:solidFill>
                <a:latin typeface="Segoe UI" panose="020B0502040204020203" pitchFamily="34" charset="0"/>
                <a:cs typeface="Segoe UI" panose="020B0502040204020203" pitchFamily="34" charset="0"/>
              </a:rPr>
              <a:t>for first slide </a:t>
            </a:r>
            <a:br>
              <a:rPr lang="en-US" sz="1200" dirty="0" smtClean="0">
                <a:solidFill>
                  <a:schemeClr val="tx2"/>
                </a:solidFill>
                <a:latin typeface="Segoe UI" panose="020B0502040204020203" pitchFamily="34" charset="0"/>
                <a:cs typeface="Segoe UI" panose="020B0502040204020203" pitchFamily="34" charset="0"/>
              </a:rPr>
            </a:br>
            <a:r>
              <a:rPr lang="en-US" sz="1200" dirty="0" smtClean="0">
                <a:solidFill>
                  <a:schemeClr val="tx2"/>
                </a:solidFill>
                <a:latin typeface="Segoe UI" panose="020B0502040204020203" pitchFamily="34" charset="0"/>
                <a:cs typeface="Segoe UI" panose="020B0502040204020203" pitchFamily="34" charset="0"/>
              </a:rPr>
              <a:t>in</a:t>
            </a:r>
            <a:r>
              <a:rPr lang="en-US" sz="1200" baseline="0" dirty="0" smtClean="0">
                <a:solidFill>
                  <a:schemeClr val="tx2"/>
                </a:solidFill>
                <a:latin typeface="Segoe UI" panose="020B0502040204020203" pitchFamily="34" charset="0"/>
                <a:cs typeface="Segoe UI" panose="020B0502040204020203" pitchFamily="34" charset="0"/>
              </a:rPr>
              <a:t> the deck.</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smtClean="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endParaRPr lang="en-US" sz="800" kern="1200" dirty="0">
              <a:solidFill>
                <a:schemeClr val="tx1"/>
              </a:solidFill>
              <a:latin typeface="Segoe UI" panose="020B0502040204020203" pitchFamily="34" charset="0"/>
              <a:ea typeface="+mn-ea"/>
              <a:cs typeface="Segoe UI" panose="020B0502040204020203" pitchFamily="34" charset="0"/>
            </a:endParaRP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endParaRPr lang="en-US" dirty="0"/>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August 4, 2016</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August 4,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and Content</a:t>
            </a:r>
          </a:p>
          <a:p>
            <a:pPr algn="r"/>
            <a:r>
              <a:rPr lang="en-US" sz="1200" dirty="0" smtClean="0">
                <a:solidFill>
                  <a:schemeClr val="tx2"/>
                </a:solidFill>
                <a:latin typeface="Segoe UI" panose="020B0502040204020203" pitchFamily="34" charset="0"/>
                <a:cs typeface="Segoe UI" panose="020B0502040204020203" pitchFamily="34" charset="0"/>
              </a:rPr>
              <a:t>The primary layout used</a:t>
            </a:r>
            <a:r>
              <a:rPr lang="en-US" sz="120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August 4,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Title/Subtitle </a:t>
            </a:r>
            <a:br>
              <a:rPr lang="en-US" sz="1200" b="1" dirty="0" smtClean="0">
                <a:solidFill>
                  <a:schemeClr val="tx2"/>
                </a:solidFill>
                <a:latin typeface="Segoe UI" panose="020B0502040204020203" pitchFamily="34" charset="0"/>
                <a:cs typeface="Segoe UI" panose="020B0502040204020203" pitchFamily="34" charset="0"/>
              </a:rPr>
            </a:br>
            <a:r>
              <a:rPr lang="en-US" sz="1200" b="1" dirty="0" smtClean="0">
                <a:solidFill>
                  <a:schemeClr val="tx2"/>
                </a:solidFill>
                <a:latin typeface="Segoe UI" panose="020B0502040204020203" pitchFamily="34" charset="0"/>
                <a:cs typeface="Segoe UI" panose="020B0502040204020203" pitchFamily="34" charset="0"/>
              </a:rPr>
              <a:t>and Content</a:t>
            </a:r>
          </a:p>
          <a:p>
            <a:pPr algn="r"/>
            <a:r>
              <a:rPr lang="en-US" sz="1200" dirty="0" smtClean="0">
                <a:solidFill>
                  <a:schemeClr val="tx2"/>
                </a:solidFill>
                <a:latin typeface="Segoe UI" panose="020B0502040204020203" pitchFamily="34" charset="0"/>
                <a:cs typeface="Segoe UI" panose="020B0502040204020203" pitchFamily="34" charset="0"/>
              </a:rPr>
              <a:t>Identical to main layout but</a:t>
            </a:r>
            <a:r>
              <a:rPr lang="en-US" sz="1200" baseline="0" dirty="0" smtClean="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smtClean="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August 4,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Only</a:t>
            </a:r>
          </a:p>
          <a:p>
            <a:pPr algn="r"/>
            <a:r>
              <a:rPr lang="en-US" sz="1200" dirty="0" smtClean="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smtClean="0">
                <a:solidFill>
                  <a:schemeClr val="tx2"/>
                </a:solidFill>
                <a:latin typeface="Segoe UI" panose="020B0502040204020203" pitchFamily="34" charset="0"/>
                <a:cs typeface="Segoe UI" panose="020B0502040204020203" pitchFamily="34" charset="0"/>
              </a:rPr>
              <a:t> space in the middle of the slide.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Enter Agenda Title</a:t>
            </a:r>
            <a:endParaRPr lang="en-US" dirty="0"/>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smtClean="0"/>
              <a:t>Agenda Items</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August 4,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smtClean="0"/>
              <a:t>Agenda Items</a:t>
            </a:r>
            <a:endParaRPr lang="en-US" dirty="0"/>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Agenda</a:t>
            </a:r>
          </a:p>
          <a:p>
            <a:pPr algn="r"/>
            <a:r>
              <a:rPr lang="en-US" sz="1200" dirty="0" smtClean="0">
                <a:solidFill>
                  <a:schemeClr val="tx2"/>
                </a:solidFill>
                <a:latin typeface="Segoe UI" panose="020B0502040204020203" pitchFamily="34" charset="0"/>
                <a:cs typeface="Segoe UI" panose="020B0502040204020203" pitchFamily="34" charset="0"/>
              </a:rPr>
              <a:t>Two-column</a:t>
            </a:r>
            <a:r>
              <a:rPr lang="en-US" sz="1200" baseline="0" dirty="0" smtClean="0">
                <a:solidFill>
                  <a:schemeClr val="tx2"/>
                </a:solidFill>
                <a:latin typeface="Segoe UI" panose="020B0502040204020203" pitchFamily="34" charset="0"/>
                <a:cs typeface="Segoe UI" panose="020B0502040204020203" pitchFamily="34" charset="0"/>
              </a:rPr>
              <a:t> layout, to be used with any number of items.</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August 4,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Two-Column Content</a:t>
            </a:r>
          </a:p>
          <a:p>
            <a:pPr algn="r"/>
            <a:r>
              <a:rPr lang="en-US" sz="1200" dirty="0" smtClean="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August 4,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Three-Column Content</a:t>
            </a:r>
          </a:p>
          <a:p>
            <a:pPr algn="r"/>
            <a:r>
              <a:rPr lang="en-US" sz="1200" dirty="0" smtClean="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smtClean="0"/>
              <a:t>Simple text over photo</a:t>
            </a:r>
            <a:endParaRPr lang="en-US" dirty="0"/>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Full Photo </a:t>
            </a:r>
            <a:br>
              <a:rPr lang="en-US" sz="1200" b="1" dirty="0" smtClean="0">
                <a:solidFill>
                  <a:schemeClr val="tx2"/>
                </a:solidFill>
                <a:latin typeface="Segoe UI" panose="020B0502040204020203" pitchFamily="34" charset="0"/>
                <a:cs typeface="Segoe UI" panose="020B0502040204020203" pitchFamily="34" charset="0"/>
              </a:rPr>
            </a:br>
            <a:r>
              <a:rPr lang="en-US" sz="1200" b="1" dirty="0" smtClean="0">
                <a:solidFill>
                  <a:schemeClr val="tx2"/>
                </a:solidFill>
                <a:latin typeface="Segoe UI" panose="020B0502040204020203" pitchFamily="34" charset="0"/>
                <a:cs typeface="Segoe UI" panose="020B0502040204020203" pitchFamily="34" charset="0"/>
              </a:rPr>
              <a:t>with Left Text</a:t>
            </a:r>
          </a:p>
          <a:p>
            <a:pPr algn="r"/>
            <a:r>
              <a:rPr lang="en-US" sz="1200" dirty="0" smtClean="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August 4,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E311BC51-49BC-45F0-B90C-E6310C708CCC}" type="datetime4">
              <a:rPr lang="en-US" sz="1100" smtClean="0"/>
              <a:pPr/>
              <a:t>August 4, 2016</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smtClean="0">
                <a:latin typeface="Segoe UI" panose="020B0502040204020203" pitchFamily="34" charset="0"/>
                <a:cs typeface="Segoe UI" panose="020B0502040204020203" pitchFamily="34" charset="0"/>
              </a:rPr>
              <a:t>© 2016 Micron Technology,</a:t>
            </a:r>
            <a:r>
              <a:rPr lang="en-US" sz="1100" baseline="0" dirty="0" smtClean="0">
                <a:latin typeface="Segoe UI" panose="020B0502040204020203" pitchFamily="34" charset="0"/>
                <a:cs typeface="Segoe UI" panose="020B0502040204020203" pitchFamily="34" charset="0"/>
              </a:rPr>
              <a:t> Inc.</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6694311" cy="1734724"/>
          </a:xfrm>
        </p:spPr>
        <p:txBody>
          <a:bodyPr>
            <a:normAutofit/>
          </a:bodyPr>
          <a:lstStyle/>
          <a:p>
            <a:r>
              <a:rPr lang="en-US" dirty="0" smtClean="0"/>
              <a:t>Atomistic model </a:t>
            </a:r>
            <a:r>
              <a:rPr lang="en-US" dirty="0" smtClean="0"/>
              <a:t>of the </a:t>
            </a:r>
            <a:r>
              <a:rPr lang="en-US" dirty="0" smtClean="0"/>
              <a:t>In-doped GST </a:t>
            </a:r>
            <a:r>
              <a:rPr lang="en-US" dirty="0" smtClean="0"/>
              <a:t>system</a:t>
            </a:r>
            <a:endParaRPr lang="en-US" dirty="0"/>
          </a:p>
        </p:txBody>
      </p:sp>
      <p:sp>
        <p:nvSpPr>
          <p:cNvPr id="4" name="Text Placeholder 3"/>
          <p:cNvSpPr>
            <a:spLocks noGrp="1"/>
          </p:cNvSpPr>
          <p:nvPr>
            <p:ph type="body" sz="quarter" idx="10"/>
          </p:nvPr>
        </p:nvSpPr>
        <p:spPr>
          <a:xfrm>
            <a:off x="962902" y="2889332"/>
            <a:ext cx="10285320" cy="762000"/>
          </a:xfrm>
        </p:spPr>
        <p:txBody>
          <a:bodyPr>
            <a:normAutofit fontScale="85000" lnSpcReduction="10000"/>
          </a:bodyPr>
          <a:lstStyle/>
          <a:p>
            <a:r>
              <a:rPr lang="en-US" dirty="0" smtClean="0"/>
              <a:t>Return </a:t>
            </a:r>
            <a:r>
              <a:rPr lang="en-US" dirty="0"/>
              <a:t>from the collaboration with Prof. Marco Bernasconi </a:t>
            </a:r>
          </a:p>
        </p:txBody>
      </p:sp>
      <p:sp>
        <p:nvSpPr>
          <p:cNvPr id="5" name="Text Placeholder 4"/>
          <p:cNvSpPr>
            <a:spLocks noGrp="1"/>
          </p:cNvSpPr>
          <p:nvPr>
            <p:ph type="body" sz="quarter" idx="12"/>
          </p:nvPr>
        </p:nvSpPr>
        <p:spPr/>
        <p:txBody>
          <a:bodyPr/>
          <a:lstStyle/>
          <a:p>
            <a:r>
              <a:rPr lang="en-US" dirty="0" smtClean="0"/>
              <a:t>Paolo Fantini</a:t>
            </a:r>
            <a:endParaRPr lang="en-US" dirty="0"/>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t>
            </a:r>
            <a:r>
              <a:rPr lang="en-US" dirty="0" smtClean="0"/>
              <a:t> </a:t>
            </a:r>
            <a:r>
              <a:rPr lang="en-US" dirty="0" smtClean="0"/>
              <a:t>doped GST: electronic properties</a:t>
            </a:r>
            <a:endParaRPr lang="en-US" dirty="0"/>
          </a:p>
        </p:txBody>
      </p:sp>
      <p:sp>
        <p:nvSpPr>
          <p:cNvPr id="3" name="Content Placeholder 2"/>
          <p:cNvSpPr>
            <a:spLocks noGrp="1"/>
          </p:cNvSpPr>
          <p:nvPr>
            <p:ph idx="1"/>
          </p:nvPr>
        </p:nvSpPr>
        <p:spPr>
          <a:xfrm>
            <a:off x="788067" y="1467721"/>
            <a:ext cx="6749837" cy="4046704"/>
          </a:xfrm>
        </p:spPr>
        <p:txBody>
          <a:bodyPr/>
          <a:lstStyle/>
          <a:p>
            <a:r>
              <a:rPr lang="en-US" dirty="0" smtClean="0"/>
              <a:t>The electronic </a:t>
            </a:r>
            <a:r>
              <a:rPr lang="en-US" dirty="0" err="1" smtClean="0"/>
              <a:t>DoS</a:t>
            </a:r>
            <a:r>
              <a:rPr lang="en-US" dirty="0" smtClean="0"/>
              <a:t> of the </a:t>
            </a:r>
            <a:r>
              <a:rPr lang="en-US" dirty="0" smtClean="0"/>
              <a:t>In</a:t>
            </a:r>
            <a:r>
              <a:rPr lang="en-US" dirty="0" smtClean="0"/>
              <a:t>-doped </a:t>
            </a:r>
            <a:r>
              <a:rPr lang="en-US" dirty="0" smtClean="0"/>
              <a:t>GST and the pure GST are almost overlapped</a:t>
            </a:r>
          </a:p>
          <a:p>
            <a:r>
              <a:rPr lang="en-US" dirty="0" smtClean="0"/>
              <a:t>No In-</a:t>
            </a:r>
            <a:r>
              <a:rPr lang="en-US" dirty="0" smtClean="0"/>
              <a:t>induced </a:t>
            </a:r>
            <a:r>
              <a:rPr lang="en-US" dirty="0" smtClean="0"/>
              <a:t>localized states are promoted inside the band gap</a:t>
            </a:r>
            <a:endParaRPr lang="en-US" dirty="0" smtClean="0"/>
          </a:p>
          <a:p>
            <a:r>
              <a:rPr lang="en-US" dirty="0"/>
              <a:t>In related states are deeper in the </a:t>
            </a:r>
            <a:r>
              <a:rPr lang="en-US" dirty="0" smtClean="0"/>
              <a:t>conduction band. Ge related states appear less relevant for the E</a:t>
            </a:r>
            <a:r>
              <a:rPr lang="en-US" baseline="-25000" dirty="0" smtClean="0"/>
              <a:t>G</a:t>
            </a:r>
            <a:r>
              <a:rPr lang="en-US" dirty="0" smtClean="0"/>
              <a:t> definition (p-states in the conduction band are higher in energy), while the Sb-</a:t>
            </a:r>
            <a:r>
              <a:rPr lang="en-US" dirty="0" err="1" smtClean="0"/>
              <a:t>Te</a:t>
            </a:r>
            <a:r>
              <a:rPr lang="en-US" dirty="0"/>
              <a:t> </a:t>
            </a:r>
            <a:r>
              <a:rPr lang="en-US" dirty="0" smtClean="0"/>
              <a:t>states dominate the edge of the valence and conduction bands. This could explain the higher band gap when In substitutes Sb (next slides).</a:t>
            </a:r>
          </a:p>
        </p:txBody>
      </p:sp>
      <p:sp>
        <p:nvSpPr>
          <p:cNvPr id="34" name="Date Placeholder 33"/>
          <p:cNvSpPr>
            <a:spLocks noGrp="1"/>
          </p:cNvSpPr>
          <p:nvPr>
            <p:ph type="dt" sz="half" idx="2"/>
          </p:nvPr>
        </p:nvSpPr>
        <p:spPr/>
        <p:txBody>
          <a:bodyPr/>
          <a:lstStyle/>
          <a:p>
            <a:r>
              <a:rPr lang="en-US" smtClean="0"/>
              <a:t>|  </a:t>
            </a:r>
            <a:fld id="{813B26B7-A279-4753-8A1A-AC4573FF378D}" type="datetime4">
              <a:rPr lang="en-US" smtClean="0"/>
              <a:pPr/>
              <a:t>August 8,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10</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42" name="Text Placeholder 41"/>
          <p:cNvSpPr>
            <a:spLocks noGrp="1"/>
          </p:cNvSpPr>
          <p:nvPr>
            <p:ph type="body" sz="quarter" idx="14"/>
          </p:nvPr>
        </p:nvSpPr>
        <p:spPr/>
        <p:txBody>
          <a:bodyPr/>
          <a:lstStyle/>
          <a:p>
            <a:endParaRPr lang="en-US"/>
          </a:p>
        </p:txBody>
      </p:sp>
      <p:sp>
        <p:nvSpPr>
          <p:cNvPr id="13" name="Oval 12"/>
          <p:cNvSpPr/>
          <p:nvPr/>
        </p:nvSpPr>
        <p:spPr>
          <a:xfrm rot="16200000">
            <a:off x="9735433" y="5512186"/>
            <a:ext cx="143016" cy="43434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rot="14846624">
            <a:off x="9999713" y="5866966"/>
            <a:ext cx="200906" cy="29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15" name="Straight Arrow Connector 14"/>
          <p:cNvCxnSpPr/>
          <p:nvPr/>
        </p:nvCxnSpPr>
        <p:spPr>
          <a:xfrm flipV="1">
            <a:off x="6816568" y="1301292"/>
            <a:ext cx="774062" cy="110768"/>
          </a:xfrm>
          <a:prstGeom prst="straightConnector1">
            <a:avLst/>
          </a:prstGeom>
          <a:ln w="25400">
            <a:solidFill>
              <a:srgbClr val="FFC000"/>
            </a:solidFill>
            <a:tailEnd type="arrow" w="lg" len="med"/>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1"/>
          </p:nvPr>
        </p:nvSpPr>
        <p:spPr/>
        <p:txBody>
          <a:bodyPr/>
          <a:lstStyle/>
          <a:p>
            <a:r>
              <a:rPr lang="en-US" dirty="0" smtClean="0"/>
              <a:t>Electronic dos</a:t>
            </a:r>
            <a:endParaRPr lang="en-US" dirty="0"/>
          </a:p>
        </p:txBody>
      </p:sp>
      <p:pic>
        <p:nvPicPr>
          <p:cNvPr id="7" name="Picture 6"/>
          <p:cNvPicPr>
            <a:picLocks noChangeAspect="1"/>
          </p:cNvPicPr>
          <p:nvPr/>
        </p:nvPicPr>
        <p:blipFill>
          <a:blip r:embed="rId3"/>
          <a:stretch>
            <a:fillRect/>
          </a:stretch>
        </p:blipFill>
        <p:spPr>
          <a:xfrm>
            <a:off x="7737235" y="513314"/>
            <a:ext cx="4021464" cy="2388045"/>
          </a:xfrm>
          <a:prstGeom prst="rect">
            <a:avLst/>
          </a:prstGeom>
        </p:spPr>
      </p:pic>
      <p:pic>
        <p:nvPicPr>
          <p:cNvPr id="8" name="Picture 7"/>
          <p:cNvPicPr>
            <a:picLocks noChangeAspect="1"/>
          </p:cNvPicPr>
          <p:nvPr/>
        </p:nvPicPr>
        <p:blipFill rotWithShape="1">
          <a:blip r:embed="rId4"/>
          <a:srcRect t="5443"/>
          <a:stretch/>
        </p:blipFill>
        <p:spPr>
          <a:xfrm>
            <a:off x="7590630" y="2901359"/>
            <a:ext cx="4115344" cy="3923590"/>
          </a:xfrm>
          <a:prstGeom prst="rect">
            <a:avLst/>
          </a:prstGeom>
        </p:spPr>
      </p:pic>
      <p:cxnSp>
        <p:nvCxnSpPr>
          <p:cNvPr id="19" name="Straight Arrow Connector 18"/>
          <p:cNvCxnSpPr/>
          <p:nvPr/>
        </p:nvCxnSpPr>
        <p:spPr>
          <a:xfrm>
            <a:off x="7106799" y="5296475"/>
            <a:ext cx="2820907" cy="504390"/>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40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r>
              <a:rPr lang="en-US" smtClean="0"/>
              <a:t>|  </a:t>
            </a:r>
            <a:fld id="{F55C824C-5440-421F-B1ED-9166A1D48D51}" type="datetime4">
              <a:rPr lang="en-US" smtClean="0"/>
              <a:pPr/>
              <a:t>August 8, 2016</a:t>
            </a:fld>
            <a:endParaRPr dirty="0"/>
          </a:p>
        </p:txBody>
      </p:sp>
      <p:sp>
        <p:nvSpPr>
          <p:cNvPr id="6" name="Slide Number Placeholder 5"/>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pic>
        <p:nvPicPr>
          <p:cNvPr id="9" name="Picture 8"/>
          <p:cNvPicPr>
            <a:picLocks noChangeAspect="1"/>
          </p:cNvPicPr>
          <p:nvPr/>
        </p:nvPicPr>
        <p:blipFill rotWithShape="1">
          <a:blip r:embed="rId2"/>
          <a:srcRect l="54395" t="5438"/>
          <a:stretch/>
        </p:blipFill>
        <p:spPr>
          <a:xfrm>
            <a:off x="8284688" y="1688603"/>
            <a:ext cx="3498566" cy="2952214"/>
          </a:xfrm>
          <a:prstGeom prst="rect">
            <a:avLst/>
          </a:prstGeom>
        </p:spPr>
      </p:pic>
      <p:sp>
        <p:nvSpPr>
          <p:cNvPr id="10" name="Title 1"/>
          <p:cNvSpPr txBox="1">
            <a:spLocks/>
          </p:cNvSpPr>
          <p:nvPr/>
        </p:nvSpPr>
        <p:spPr>
          <a:xfrm>
            <a:off x="924485" y="9179"/>
            <a:ext cx="10375902" cy="932313"/>
          </a:xfrm>
          <a:prstGeom prst="rect">
            <a:avLst/>
          </a:prstGeom>
        </p:spPr>
        <p:txBody>
          <a:bodyPr vert="horz" lIns="0" tIns="0" rIns="0" bIns="45720" rtlCol="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In doped GST: electronic properties (</a:t>
            </a:r>
            <a:r>
              <a:rPr lang="en-US" dirty="0" err="1" smtClean="0"/>
              <a:t>In</a:t>
            </a:r>
            <a:r>
              <a:rPr lang="en-US" baseline="-25000" dirty="0" err="1" smtClean="0"/>
              <a:t>Sb</a:t>
            </a:r>
            <a:r>
              <a:rPr lang="en-US" dirty="0" smtClean="0"/>
              <a:t> doping)</a:t>
            </a:r>
            <a:endParaRPr lang="en-US" dirty="0"/>
          </a:p>
        </p:txBody>
      </p:sp>
      <p:sp>
        <p:nvSpPr>
          <p:cNvPr id="11" name="Text Placeholder 3"/>
          <p:cNvSpPr txBox="1">
            <a:spLocks/>
          </p:cNvSpPr>
          <p:nvPr/>
        </p:nvSpPr>
        <p:spPr>
          <a:xfrm>
            <a:off x="924484" y="880875"/>
            <a:ext cx="10375903" cy="597900"/>
          </a:xfrm>
          <a:prstGeom prst="rect">
            <a:avLst/>
          </a:prstGeom>
        </p:spPr>
        <p:txBody>
          <a:bodyPr vert="horz" lIns="0" tIns="45720" rIns="0" bIns="0" rtlCol="0">
            <a:noAutofit/>
          </a:bodyPr>
          <a:lstStyle>
            <a:lvl1pPr marL="0" indent="0" algn="l" defTabSz="1219110" rtl="0" eaLnBrk="1" latinLnBrk="0" hangingPunct="1">
              <a:spcBef>
                <a:spcPct val="20000"/>
              </a:spcBef>
              <a:spcAft>
                <a:spcPts val="800"/>
              </a:spcAft>
              <a:buClr>
                <a:schemeClr val="accent1"/>
              </a:buClr>
              <a:buFont typeface="Wingdings" panose="05000000000000000000" pitchFamily="2" charset="2"/>
              <a:buNone/>
              <a:tabLst>
                <a:tab pos="74079" algn="l"/>
              </a:tabLst>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smtClean="0"/>
              <a:t>Tauc plot for optical band gap</a:t>
            </a:r>
            <a:endParaRPr lang="en-US"/>
          </a:p>
        </p:txBody>
      </p:sp>
      <p:sp>
        <p:nvSpPr>
          <p:cNvPr id="12" name="Content Placeholder 2"/>
          <p:cNvSpPr>
            <a:spLocks noGrp="1"/>
          </p:cNvSpPr>
          <p:nvPr>
            <p:ph idx="1"/>
          </p:nvPr>
        </p:nvSpPr>
        <p:spPr>
          <a:xfrm>
            <a:off x="481322" y="4905453"/>
            <a:ext cx="10664827" cy="951250"/>
          </a:xfrm>
        </p:spPr>
        <p:txBody>
          <a:bodyPr/>
          <a:lstStyle/>
          <a:p>
            <a:pPr lvl="2"/>
            <a:r>
              <a:rPr lang="en-US" sz="2400" dirty="0" smtClean="0"/>
              <a:t>A </a:t>
            </a:r>
            <a:r>
              <a:rPr lang="en-US" sz="2400" dirty="0"/>
              <a:t>clear widening of the band gap is </a:t>
            </a:r>
            <a:r>
              <a:rPr lang="en-US" sz="2400" dirty="0" smtClean="0"/>
              <a:t>observed </a:t>
            </a:r>
            <a:r>
              <a:rPr lang="en-US" sz="2400" dirty="0"/>
              <a:t>by substituting Sb by In, the </a:t>
            </a:r>
            <a:r>
              <a:rPr lang="en-US" sz="2400" dirty="0" err="1"/>
              <a:t>Tauc</a:t>
            </a:r>
            <a:r>
              <a:rPr lang="en-US" sz="2400" dirty="0"/>
              <a:t> gap increasing by 40 </a:t>
            </a:r>
            <a:r>
              <a:rPr lang="en-US" sz="2400" dirty="0" err="1"/>
              <a:t>meV</a:t>
            </a:r>
            <a:r>
              <a:rPr lang="en-US" sz="2400" dirty="0"/>
              <a:t> at low doping </a:t>
            </a:r>
            <a:r>
              <a:rPr lang="en-US" sz="2400" dirty="0" smtClean="0"/>
              <a:t>(~5%) and </a:t>
            </a:r>
            <a:r>
              <a:rPr lang="en-US" sz="2400" dirty="0"/>
              <a:t>by 80 </a:t>
            </a:r>
            <a:r>
              <a:rPr lang="en-US" sz="2400" dirty="0" err="1"/>
              <a:t>meV</a:t>
            </a:r>
            <a:r>
              <a:rPr lang="en-US" sz="2400" dirty="0"/>
              <a:t> at high </a:t>
            </a:r>
            <a:r>
              <a:rPr lang="en-US" sz="2400" dirty="0" smtClean="0"/>
              <a:t>doping (~10%) giving a ~ linear E</a:t>
            </a:r>
            <a:r>
              <a:rPr lang="en-US" sz="2400" baseline="-25000" dirty="0" smtClean="0"/>
              <a:t>G</a:t>
            </a:r>
            <a:r>
              <a:rPr lang="en-US" sz="2400" dirty="0" smtClean="0"/>
              <a:t> increase by 8meV by In at%</a:t>
            </a:r>
            <a:endParaRPr lang="en-US" sz="2400" dirty="0"/>
          </a:p>
        </p:txBody>
      </p:sp>
      <p:pic>
        <p:nvPicPr>
          <p:cNvPr id="13" name="Picture 12"/>
          <p:cNvPicPr>
            <a:picLocks noChangeAspect="1"/>
          </p:cNvPicPr>
          <p:nvPr/>
        </p:nvPicPr>
        <p:blipFill>
          <a:blip r:embed="rId3"/>
          <a:stretch>
            <a:fillRect/>
          </a:stretch>
        </p:blipFill>
        <p:spPr>
          <a:xfrm>
            <a:off x="253390" y="1699620"/>
            <a:ext cx="3794400" cy="2952213"/>
          </a:xfrm>
          <a:prstGeom prst="rect">
            <a:avLst/>
          </a:prstGeom>
        </p:spPr>
      </p:pic>
      <p:pic>
        <p:nvPicPr>
          <p:cNvPr id="14" name="Picture 13"/>
          <p:cNvPicPr>
            <a:picLocks noChangeAspect="1"/>
          </p:cNvPicPr>
          <p:nvPr/>
        </p:nvPicPr>
        <p:blipFill rotWithShape="1">
          <a:blip r:embed="rId2"/>
          <a:srcRect t="4806" r="52458"/>
          <a:stretch/>
        </p:blipFill>
        <p:spPr>
          <a:xfrm>
            <a:off x="4056424" y="1595808"/>
            <a:ext cx="3842669" cy="3131307"/>
          </a:xfrm>
          <a:prstGeom prst="rect">
            <a:avLst/>
          </a:prstGeom>
        </p:spPr>
      </p:pic>
      <p:pic>
        <p:nvPicPr>
          <p:cNvPr id="15" name="Picture 14"/>
          <p:cNvPicPr>
            <a:picLocks noChangeAspect="1"/>
          </p:cNvPicPr>
          <p:nvPr/>
        </p:nvPicPr>
        <p:blipFill rotWithShape="1">
          <a:blip r:embed="rId2"/>
          <a:srcRect l="89" t="38884" r="96123" b="35255"/>
          <a:stretch/>
        </p:blipFill>
        <p:spPr>
          <a:xfrm>
            <a:off x="8011482" y="2705997"/>
            <a:ext cx="317271" cy="881311"/>
          </a:xfrm>
          <a:prstGeom prst="rect">
            <a:avLst/>
          </a:prstGeom>
        </p:spPr>
      </p:pic>
      <p:sp>
        <p:nvSpPr>
          <p:cNvPr id="16" name="Rectangle 15"/>
          <p:cNvSpPr/>
          <p:nvPr/>
        </p:nvSpPr>
        <p:spPr>
          <a:xfrm>
            <a:off x="5087254" y="1294264"/>
            <a:ext cx="2294667" cy="369332"/>
          </a:xfrm>
          <a:prstGeom prst="rect">
            <a:avLst/>
          </a:prstGeom>
        </p:spPr>
        <p:txBody>
          <a:bodyPr wrap="none">
            <a:spAutoFit/>
          </a:bodyPr>
          <a:lstStyle/>
          <a:p>
            <a:r>
              <a:rPr lang="en-US" dirty="0" smtClean="0"/>
              <a:t>~</a:t>
            </a:r>
            <a:r>
              <a:rPr lang="en-US" dirty="0"/>
              <a:t>5</a:t>
            </a:r>
            <a:r>
              <a:rPr lang="en-US" dirty="0" smtClean="0"/>
              <a:t>% In instead of Sb</a:t>
            </a:r>
            <a:endParaRPr lang="en-US" dirty="0"/>
          </a:p>
        </p:txBody>
      </p:sp>
      <p:sp>
        <p:nvSpPr>
          <p:cNvPr id="17" name="Rectangle 16"/>
          <p:cNvSpPr/>
          <p:nvPr/>
        </p:nvSpPr>
        <p:spPr>
          <a:xfrm>
            <a:off x="8766965" y="1327315"/>
            <a:ext cx="2419701" cy="369332"/>
          </a:xfrm>
          <a:prstGeom prst="rect">
            <a:avLst/>
          </a:prstGeom>
        </p:spPr>
        <p:txBody>
          <a:bodyPr wrap="none">
            <a:spAutoFit/>
          </a:bodyPr>
          <a:lstStyle/>
          <a:p>
            <a:r>
              <a:rPr lang="en-US" dirty="0" smtClean="0"/>
              <a:t>~10% In instead of Sb</a:t>
            </a:r>
            <a:endParaRPr lang="en-US" dirty="0"/>
          </a:p>
        </p:txBody>
      </p:sp>
      <p:sp>
        <p:nvSpPr>
          <p:cNvPr id="18" name="Rectangle 17"/>
          <p:cNvSpPr/>
          <p:nvPr/>
        </p:nvSpPr>
        <p:spPr>
          <a:xfrm>
            <a:off x="9918601" y="54870"/>
            <a:ext cx="2273399" cy="1169551"/>
          </a:xfrm>
          <a:prstGeom prst="rect">
            <a:avLst/>
          </a:prstGeom>
          <a:solidFill>
            <a:srgbClr val="FFFF99"/>
          </a:solidFill>
        </p:spPr>
        <p:txBody>
          <a:bodyPr wrap="square">
            <a:spAutoFit/>
          </a:bodyPr>
          <a:lstStyle/>
          <a:p>
            <a:r>
              <a:rPr lang="en-US" sz="1400" dirty="0" smtClean="0"/>
              <a:t>Note: the BLYP functional lead to underestimate the band gap, but the relative change with doping should be captured.</a:t>
            </a:r>
            <a:endParaRPr lang="en-US" sz="1400" dirty="0"/>
          </a:p>
        </p:txBody>
      </p:sp>
    </p:spTree>
    <p:extLst>
      <p:ext uri="{BB962C8B-B14F-4D97-AF65-F5344CB8AC3E}">
        <p14:creationId xmlns:p14="http://schemas.microsoft.com/office/powerpoint/2010/main" val="3781909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r>
              <a:rPr lang="en-US" smtClean="0"/>
              <a:t>|  </a:t>
            </a:r>
            <a:fld id="{F55C824C-5440-421F-B1ED-9166A1D48D51}" type="datetime4">
              <a:rPr lang="en-US" smtClean="0"/>
              <a:pPr/>
              <a:t>August 8, 2016</a:t>
            </a:fld>
            <a:endParaRPr dirty="0"/>
          </a:p>
        </p:txBody>
      </p:sp>
      <p:sp>
        <p:nvSpPr>
          <p:cNvPr id="6" name="Slide Number Placeholder 5"/>
          <p:cNvSpPr>
            <a:spLocks noGrp="1"/>
          </p:cNvSpPr>
          <p:nvPr>
            <p:ph type="sldNum" sz="quarter" idx="4"/>
          </p:nvPr>
        </p:nvSpPr>
        <p:spPr/>
        <p:txBody>
          <a:bodyPr/>
          <a:lstStyle/>
          <a:p>
            <a:pPr algn="l"/>
            <a:fld id="{0D904593-1668-4B95-BA96-EF3EF43EDF4E}" type="slidenum">
              <a:rPr lang="en-US" smtClean="0"/>
              <a:pPr algn="l"/>
              <a:t>12</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sp>
        <p:nvSpPr>
          <p:cNvPr id="10" name="Title 1"/>
          <p:cNvSpPr txBox="1">
            <a:spLocks/>
          </p:cNvSpPr>
          <p:nvPr/>
        </p:nvSpPr>
        <p:spPr>
          <a:xfrm>
            <a:off x="924485" y="9179"/>
            <a:ext cx="10375902" cy="932313"/>
          </a:xfrm>
          <a:prstGeom prst="rect">
            <a:avLst/>
          </a:prstGeom>
        </p:spPr>
        <p:txBody>
          <a:bodyPr vert="horz" lIns="0" tIns="0" rIns="0" bIns="45720" rtlCol="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In doped GST: electronic properties </a:t>
            </a:r>
            <a:r>
              <a:rPr lang="en-US" dirty="0"/>
              <a:t>(</a:t>
            </a:r>
            <a:r>
              <a:rPr lang="en-US" dirty="0" err="1" smtClean="0"/>
              <a:t>In</a:t>
            </a:r>
            <a:r>
              <a:rPr lang="en-US" baseline="-25000" dirty="0" err="1" smtClean="0"/>
              <a:t>Ge</a:t>
            </a:r>
            <a:r>
              <a:rPr lang="en-US" dirty="0" smtClean="0"/>
              <a:t> </a:t>
            </a:r>
            <a:r>
              <a:rPr lang="en-US" dirty="0"/>
              <a:t>doping)</a:t>
            </a:r>
          </a:p>
        </p:txBody>
      </p:sp>
      <p:sp>
        <p:nvSpPr>
          <p:cNvPr id="11" name="Text Placeholder 3"/>
          <p:cNvSpPr txBox="1">
            <a:spLocks/>
          </p:cNvSpPr>
          <p:nvPr/>
        </p:nvSpPr>
        <p:spPr>
          <a:xfrm>
            <a:off x="924484" y="880875"/>
            <a:ext cx="10375903" cy="597900"/>
          </a:xfrm>
          <a:prstGeom prst="rect">
            <a:avLst/>
          </a:prstGeom>
        </p:spPr>
        <p:txBody>
          <a:bodyPr vert="horz" lIns="0" tIns="45720" rIns="0" bIns="0" rtlCol="0">
            <a:noAutofit/>
          </a:bodyPr>
          <a:lstStyle>
            <a:lvl1pPr marL="0" indent="0" algn="l" defTabSz="1219110" rtl="0" eaLnBrk="1" latinLnBrk="0" hangingPunct="1">
              <a:spcBef>
                <a:spcPct val="20000"/>
              </a:spcBef>
              <a:spcAft>
                <a:spcPts val="800"/>
              </a:spcAft>
              <a:buClr>
                <a:schemeClr val="accent1"/>
              </a:buClr>
              <a:buFont typeface="Wingdings" panose="05000000000000000000" pitchFamily="2" charset="2"/>
              <a:buNone/>
              <a:tabLst>
                <a:tab pos="74079" algn="l"/>
              </a:tabLst>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smtClean="0"/>
              <a:t>Tauc plot for optical band gap</a:t>
            </a:r>
            <a:endParaRPr lang="en-US"/>
          </a:p>
        </p:txBody>
      </p:sp>
      <p:sp>
        <p:nvSpPr>
          <p:cNvPr id="12" name="Content Placeholder 2"/>
          <p:cNvSpPr>
            <a:spLocks noGrp="1"/>
          </p:cNvSpPr>
          <p:nvPr>
            <p:ph idx="1"/>
          </p:nvPr>
        </p:nvSpPr>
        <p:spPr>
          <a:xfrm>
            <a:off x="187287" y="4872402"/>
            <a:ext cx="11113100" cy="951250"/>
          </a:xfrm>
        </p:spPr>
        <p:txBody>
          <a:bodyPr/>
          <a:lstStyle/>
          <a:p>
            <a:pPr lvl="2"/>
            <a:r>
              <a:rPr lang="en-US" sz="2000" dirty="0"/>
              <a:t>Substituting Sb is a more effective way to enlarge the band gap than substituting Ge. In fact, at the lower doping concentration (4.7 atom%) the substitution of Ge leads actually to a small decrease of the </a:t>
            </a:r>
            <a:r>
              <a:rPr lang="en-US" sz="2000" dirty="0" err="1"/>
              <a:t>Tauc</a:t>
            </a:r>
            <a:r>
              <a:rPr lang="en-US" sz="2000" dirty="0"/>
              <a:t> gap of about 50 </a:t>
            </a:r>
            <a:r>
              <a:rPr lang="en-US" sz="2000" dirty="0" err="1"/>
              <a:t>meV</a:t>
            </a:r>
            <a:r>
              <a:rPr lang="en-US" sz="2000" dirty="0"/>
              <a:t> with respect to pure GST, while the band gap increases by about 40 </a:t>
            </a:r>
            <a:r>
              <a:rPr lang="en-US" sz="2000" dirty="0" err="1"/>
              <a:t>meV</a:t>
            </a:r>
            <a:r>
              <a:rPr lang="en-US" sz="2000" dirty="0"/>
              <a:t> at high doping (10 atom</a:t>
            </a:r>
            <a:r>
              <a:rPr lang="en-US" sz="2000" dirty="0" smtClean="0"/>
              <a:t>%).</a:t>
            </a:r>
            <a:endParaRPr lang="en-US" sz="2000" dirty="0"/>
          </a:p>
        </p:txBody>
      </p:sp>
      <p:pic>
        <p:nvPicPr>
          <p:cNvPr id="13" name="Picture 12"/>
          <p:cNvPicPr>
            <a:picLocks noChangeAspect="1"/>
          </p:cNvPicPr>
          <p:nvPr/>
        </p:nvPicPr>
        <p:blipFill>
          <a:blip r:embed="rId2"/>
          <a:stretch>
            <a:fillRect/>
          </a:stretch>
        </p:blipFill>
        <p:spPr>
          <a:xfrm>
            <a:off x="264407" y="1684878"/>
            <a:ext cx="3790736" cy="2949362"/>
          </a:xfrm>
          <a:prstGeom prst="rect">
            <a:avLst/>
          </a:prstGeom>
        </p:spPr>
      </p:pic>
      <p:sp>
        <p:nvSpPr>
          <p:cNvPr id="14" name="Rectangle 13"/>
          <p:cNvSpPr/>
          <p:nvPr/>
        </p:nvSpPr>
        <p:spPr>
          <a:xfrm>
            <a:off x="5087254" y="1294264"/>
            <a:ext cx="2313903" cy="369332"/>
          </a:xfrm>
          <a:prstGeom prst="rect">
            <a:avLst/>
          </a:prstGeom>
        </p:spPr>
        <p:txBody>
          <a:bodyPr wrap="none">
            <a:spAutoFit/>
          </a:bodyPr>
          <a:lstStyle/>
          <a:p>
            <a:r>
              <a:rPr lang="en-US" dirty="0" smtClean="0"/>
              <a:t>~</a:t>
            </a:r>
            <a:r>
              <a:rPr lang="en-US" dirty="0"/>
              <a:t>5</a:t>
            </a:r>
            <a:r>
              <a:rPr lang="en-US" dirty="0" smtClean="0"/>
              <a:t>% In instead of Ge</a:t>
            </a:r>
            <a:endParaRPr lang="en-US" dirty="0"/>
          </a:p>
        </p:txBody>
      </p:sp>
      <p:sp>
        <p:nvSpPr>
          <p:cNvPr id="15" name="Rectangle 14"/>
          <p:cNvSpPr/>
          <p:nvPr/>
        </p:nvSpPr>
        <p:spPr>
          <a:xfrm>
            <a:off x="8833066" y="1327315"/>
            <a:ext cx="2438937" cy="369332"/>
          </a:xfrm>
          <a:prstGeom prst="rect">
            <a:avLst/>
          </a:prstGeom>
        </p:spPr>
        <p:txBody>
          <a:bodyPr wrap="none">
            <a:spAutoFit/>
          </a:bodyPr>
          <a:lstStyle/>
          <a:p>
            <a:r>
              <a:rPr lang="en-US" dirty="0" smtClean="0"/>
              <a:t>~10% In instead of Ge</a:t>
            </a:r>
            <a:endParaRPr lang="en-US" dirty="0"/>
          </a:p>
        </p:txBody>
      </p:sp>
      <p:pic>
        <p:nvPicPr>
          <p:cNvPr id="2" name="Picture 1"/>
          <p:cNvPicPr>
            <a:picLocks noChangeAspect="1"/>
          </p:cNvPicPr>
          <p:nvPr/>
        </p:nvPicPr>
        <p:blipFill rotWithShape="1">
          <a:blip r:embed="rId3"/>
          <a:srcRect r="52201"/>
          <a:stretch/>
        </p:blipFill>
        <p:spPr>
          <a:xfrm>
            <a:off x="4066264" y="1622223"/>
            <a:ext cx="3887922" cy="3077732"/>
          </a:xfrm>
          <a:prstGeom prst="rect">
            <a:avLst/>
          </a:prstGeom>
        </p:spPr>
      </p:pic>
      <p:grpSp>
        <p:nvGrpSpPr>
          <p:cNvPr id="3" name="Group 2"/>
          <p:cNvGrpSpPr/>
          <p:nvPr/>
        </p:nvGrpSpPr>
        <p:grpSpPr>
          <a:xfrm>
            <a:off x="7998254" y="1655274"/>
            <a:ext cx="3745201" cy="3040856"/>
            <a:chOff x="8042322" y="1831547"/>
            <a:chExt cx="3393187" cy="2755044"/>
          </a:xfrm>
        </p:grpSpPr>
        <p:pic>
          <p:nvPicPr>
            <p:cNvPr id="16" name="Picture 15"/>
            <p:cNvPicPr>
              <a:picLocks noChangeAspect="1"/>
            </p:cNvPicPr>
            <p:nvPr/>
          </p:nvPicPr>
          <p:blipFill rotWithShape="1">
            <a:blip r:embed="rId3"/>
            <a:srcRect l="57029"/>
            <a:stretch/>
          </p:blipFill>
          <p:spPr>
            <a:xfrm>
              <a:off x="8306718" y="1831547"/>
              <a:ext cx="3128791" cy="2755044"/>
            </a:xfrm>
            <a:prstGeom prst="rect">
              <a:avLst/>
            </a:prstGeom>
          </p:spPr>
        </p:pic>
        <p:pic>
          <p:nvPicPr>
            <p:cNvPr id="17" name="Picture 16"/>
            <p:cNvPicPr>
              <a:picLocks noChangeAspect="1"/>
            </p:cNvPicPr>
            <p:nvPr/>
          </p:nvPicPr>
          <p:blipFill rotWithShape="1">
            <a:blip r:embed="rId3"/>
            <a:srcRect l="137" t="37489" r="95928" b="36119"/>
            <a:stretch/>
          </p:blipFill>
          <p:spPr>
            <a:xfrm>
              <a:off x="8042322" y="2864386"/>
              <a:ext cx="286439" cy="727114"/>
            </a:xfrm>
            <a:prstGeom prst="rect">
              <a:avLst/>
            </a:prstGeom>
          </p:spPr>
        </p:pic>
      </p:grpSp>
    </p:spTree>
    <p:extLst>
      <p:ext uri="{BB962C8B-B14F-4D97-AF65-F5344CB8AC3E}">
        <p14:creationId xmlns:p14="http://schemas.microsoft.com/office/powerpoint/2010/main" val="333304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5" y="0"/>
            <a:ext cx="11042504" cy="932313"/>
          </a:xfrm>
        </p:spPr>
        <p:txBody>
          <a:bodyPr>
            <a:normAutofit/>
          </a:bodyPr>
          <a:lstStyle/>
          <a:p>
            <a:r>
              <a:rPr lang="en-US" dirty="0" smtClean="0"/>
              <a:t>Band gap of In-doped GST: comparison with experiments</a:t>
            </a:r>
            <a:endParaRPr lang="en-US" dirty="0"/>
          </a:p>
        </p:txBody>
      </p:sp>
      <p:sp>
        <p:nvSpPr>
          <p:cNvPr id="4" name="Text Placeholder 3"/>
          <p:cNvSpPr>
            <a:spLocks noGrp="1"/>
          </p:cNvSpPr>
          <p:nvPr>
            <p:ph type="body" sz="quarter" idx="11"/>
          </p:nvPr>
        </p:nvSpPr>
        <p:spPr>
          <a:xfrm>
            <a:off x="1822013" y="1183453"/>
            <a:ext cx="2543991" cy="597900"/>
          </a:xfrm>
        </p:spPr>
        <p:txBody>
          <a:bodyPr/>
          <a:lstStyle/>
          <a:p>
            <a:r>
              <a:rPr lang="en-US" dirty="0" smtClean="0"/>
              <a:t>Experimental data</a:t>
            </a:r>
            <a:endParaRPr lang="en-US" dirty="0"/>
          </a:p>
        </p:txBody>
      </p:sp>
      <p:sp>
        <p:nvSpPr>
          <p:cNvPr id="5" name="Date Placeholder 4"/>
          <p:cNvSpPr>
            <a:spLocks noGrp="1"/>
          </p:cNvSpPr>
          <p:nvPr>
            <p:ph type="dt" sz="half" idx="2"/>
          </p:nvPr>
        </p:nvSpPr>
        <p:spPr/>
        <p:txBody>
          <a:bodyPr/>
          <a:lstStyle/>
          <a:p>
            <a:r>
              <a:rPr lang="en-US" smtClean="0"/>
              <a:t>|  </a:t>
            </a:r>
            <a:fld id="{F55C824C-5440-421F-B1ED-9166A1D48D51}" type="datetime4">
              <a:rPr lang="en-US" smtClean="0"/>
              <a:pPr/>
              <a:t>August 5, 2016</a:t>
            </a:fld>
            <a:endParaRPr dirty="0"/>
          </a:p>
        </p:txBody>
      </p:sp>
      <p:sp>
        <p:nvSpPr>
          <p:cNvPr id="6" name="Slide Number Placeholder 5"/>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pic>
        <p:nvPicPr>
          <p:cNvPr id="9" name="Picture 2"/>
          <p:cNvPicPr>
            <a:picLocks noChangeAspect="1" noChangeArrowheads="1"/>
          </p:cNvPicPr>
          <p:nvPr/>
        </p:nvPicPr>
        <p:blipFill rotWithShape="1">
          <a:blip r:embed="rId2" cstate="print"/>
          <a:srcRect l="3207" t="2141" r="1951" b="4799"/>
          <a:stretch/>
        </p:blipFill>
        <p:spPr bwMode="auto">
          <a:xfrm>
            <a:off x="649992" y="1647739"/>
            <a:ext cx="5585553" cy="3106693"/>
          </a:xfrm>
          <a:prstGeom prst="rect">
            <a:avLst/>
          </a:prstGeom>
          <a:noFill/>
          <a:ln w="9525">
            <a:noFill/>
            <a:miter lim="800000"/>
            <a:headEnd/>
            <a:tailEnd/>
          </a:ln>
          <a:effectLst/>
        </p:spPr>
      </p:pic>
      <p:pic>
        <p:nvPicPr>
          <p:cNvPr id="11" name="Picture 10"/>
          <p:cNvPicPr>
            <a:picLocks noChangeAspect="1"/>
          </p:cNvPicPr>
          <p:nvPr/>
        </p:nvPicPr>
        <p:blipFill rotWithShape="1">
          <a:blip r:embed="rId3"/>
          <a:srcRect l="4691" t="2716" r="14341" b="6208"/>
          <a:stretch/>
        </p:blipFill>
        <p:spPr>
          <a:xfrm>
            <a:off x="6918595" y="1669773"/>
            <a:ext cx="4544564" cy="3198969"/>
          </a:xfrm>
          <a:prstGeom prst="rect">
            <a:avLst/>
          </a:prstGeom>
        </p:spPr>
      </p:pic>
      <p:sp>
        <p:nvSpPr>
          <p:cNvPr id="12" name="Content Placeholder 2"/>
          <p:cNvSpPr>
            <a:spLocks noGrp="1"/>
          </p:cNvSpPr>
          <p:nvPr>
            <p:ph idx="1"/>
          </p:nvPr>
        </p:nvSpPr>
        <p:spPr>
          <a:xfrm>
            <a:off x="429658" y="4982572"/>
            <a:ext cx="11259239" cy="951250"/>
          </a:xfrm>
        </p:spPr>
        <p:txBody>
          <a:bodyPr/>
          <a:lstStyle/>
          <a:p>
            <a:pPr marL="182880" lvl="2" indent="0">
              <a:buNone/>
            </a:pPr>
            <a:r>
              <a:rPr lang="en-US" dirty="0" smtClean="0"/>
              <a:t>Simulation-experiments comparison of the </a:t>
            </a:r>
            <a:r>
              <a:rPr lang="en-US" dirty="0" err="1" smtClean="0"/>
              <a:t>Tauc</a:t>
            </a:r>
            <a:r>
              <a:rPr lang="en-US" dirty="0" smtClean="0"/>
              <a:t> gap as a function of In doping returns </a:t>
            </a:r>
            <a:r>
              <a:rPr lang="en-US" i="1" u="sng" dirty="0" smtClean="0"/>
              <a:t>a good matching when In substitutes </a:t>
            </a:r>
            <a:r>
              <a:rPr lang="en-US" i="1" u="sng" dirty="0"/>
              <a:t>Sb</a:t>
            </a:r>
            <a:r>
              <a:rPr lang="en-US" dirty="0"/>
              <a:t> </a:t>
            </a:r>
            <a:r>
              <a:rPr lang="en-US" dirty="0" smtClean="0"/>
              <a:t>resulting the more </a:t>
            </a:r>
            <a:r>
              <a:rPr lang="en-US" dirty="0"/>
              <a:t>effective way to enlarge the band gap than substituting </a:t>
            </a:r>
            <a:r>
              <a:rPr lang="en-US" dirty="0" smtClean="0"/>
              <a:t>Ge with </a:t>
            </a:r>
            <a:r>
              <a:rPr lang="en-US" i="1" u="sng" dirty="0" smtClean="0"/>
              <a:t>~8 </a:t>
            </a:r>
            <a:r>
              <a:rPr lang="en-US" i="1" u="sng" dirty="0" err="1" smtClean="0"/>
              <a:t>meV</a:t>
            </a:r>
            <a:r>
              <a:rPr lang="en-US" i="1" u="sng" dirty="0" smtClean="0"/>
              <a:t> by In at% rate</a:t>
            </a:r>
            <a:r>
              <a:rPr lang="en-US" dirty="0" smtClean="0"/>
              <a:t>. At variance, when a small amount of In (~5 at%) substitutes Ge </a:t>
            </a:r>
            <a:r>
              <a:rPr lang="en-US" dirty="0"/>
              <a:t>a small decrease of the </a:t>
            </a:r>
            <a:r>
              <a:rPr lang="en-US" dirty="0" err="1"/>
              <a:t>Tauc</a:t>
            </a:r>
            <a:r>
              <a:rPr lang="en-US" dirty="0"/>
              <a:t> gap of about 50 </a:t>
            </a:r>
            <a:r>
              <a:rPr lang="en-US" dirty="0" err="1"/>
              <a:t>meV</a:t>
            </a:r>
            <a:r>
              <a:rPr lang="en-US" dirty="0"/>
              <a:t> with respect to pure GST, while the band gap increases by about 40 </a:t>
            </a:r>
            <a:r>
              <a:rPr lang="en-US" dirty="0" err="1"/>
              <a:t>meV</a:t>
            </a:r>
            <a:r>
              <a:rPr lang="en-US" dirty="0"/>
              <a:t> at high </a:t>
            </a:r>
            <a:r>
              <a:rPr lang="en-US" dirty="0" smtClean="0"/>
              <a:t>doping. </a:t>
            </a:r>
            <a:endParaRPr lang="en-US" dirty="0"/>
          </a:p>
        </p:txBody>
      </p:sp>
      <p:sp>
        <p:nvSpPr>
          <p:cNvPr id="13" name="Text Placeholder 3"/>
          <p:cNvSpPr txBox="1">
            <a:spLocks/>
          </p:cNvSpPr>
          <p:nvPr/>
        </p:nvSpPr>
        <p:spPr>
          <a:xfrm>
            <a:off x="8132857" y="1159581"/>
            <a:ext cx="2543991" cy="597900"/>
          </a:xfrm>
          <a:prstGeom prst="rect">
            <a:avLst/>
          </a:prstGeom>
        </p:spPr>
        <p:txBody>
          <a:bodyPr vert="horz" lIns="0" tIns="45720" rIns="0" bIns="0" rtlCol="0">
            <a:noAutofit/>
          </a:bodyPr>
          <a:lstStyle>
            <a:lvl1pPr marL="0" indent="0" algn="l" defTabSz="1219110" rtl="0" eaLnBrk="1" latinLnBrk="0" hangingPunct="1">
              <a:spcBef>
                <a:spcPct val="20000"/>
              </a:spcBef>
              <a:spcAft>
                <a:spcPts val="800"/>
              </a:spcAft>
              <a:buClr>
                <a:schemeClr val="accent1"/>
              </a:buClr>
              <a:buFont typeface="Wingdings" panose="05000000000000000000" pitchFamily="2" charset="2"/>
              <a:buNone/>
              <a:tabLst>
                <a:tab pos="74079" algn="l"/>
              </a:tabLst>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smtClean="0"/>
              <a:t>Simulation results</a:t>
            </a:r>
            <a:endParaRPr lang="en-US" dirty="0"/>
          </a:p>
        </p:txBody>
      </p:sp>
      <p:cxnSp>
        <p:nvCxnSpPr>
          <p:cNvPr id="15" name="Straight Connector 14"/>
          <p:cNvCxnSpPr/>
          <p:nvPr/>
        </p:nvCxnSpPr>
        <p:spPr>
          <a:xfrm flipV="1">
            <a:off x="7832993" y="1872867"/>
            <a:ext cx="2688115" cy="13330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21976" y="3227942"/>
            <a:ext cx="109067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c 17"/>
          <p:cNvSpPr/>
          <p:nvPr/>
        </p:nvSpPr>
        <p:spPr>
          <a:xfrm>
            <a:off x="8185529" y="2952521"/>
            <a:ext cx="352540" cy="53982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8427898" y="2828241"/>
            <a:ext cx="1922998" cy="338554"/>
          </a:xfrm>
          <a:prstGeom prst="rect">
            <a:avLst/>
          </a:prstGeom>
          <a:noFill/>
        </p:spPr>
        <p:txBody>
          <a:bodyPr wrap="square" rtlCol="0">
            <a:spAutoFit/>
          </a:bodyPr>
          <a:lstStyle/>
          <a:p>
            <a:r>
              <a:rPr lang="en-US" sz="1600" dirty="0" smtClean="0">
                <a:solidFill>
                  <a:schemeClr val="accent1">
                    <a:lumMod val="75000"/>
                  </a:schemeClr>
                </a:solidFill>
                <a:latin typeface="Segoe UI" panose="020B0502040204020203" pitchFamily="34" charset="0"/>
                <a:cs typeface="Segoe UI" panose="020B0502040204020203" pitchFamily="34" charset="0"/>
              </a:rPr>
              <a:t>8 </a:t>
            </a:r>
            <a:r>
              <a:rPr lang="en-US" sz="1600" dirty="0" err="1" smtClean="0">
                <a:solidFill>
                  <a:schemeClr val="accent1">
                    <a:lumMod val="75000"/>
                  </a:schemeClr>
                </a:solidFill>
                <a:latin typeface="Segoe UI" panose="020B0502040204020203" pitchFamily="34" charset="0"/>
                <a:cs typeface="Segoe UI" panose="020B0502040204020203" pitchFamily="34" charset="0"/>
              </a:rPr>
              <a:t>meV</a:t>
            </a:r>
            <a:r>
              <a:rPr lang="en-US" sz="1600" dirty="0" smtClean="0">
                <a:solidFill>
                  <a:schemeClr val="accent1">
                    <a:lumMod val="75000"/>
                  </a:schemeClr>
                </a:solidFill>
                <a:latin typeface="Segoe UI" panose="020B0502040204020203" pitchFamily="34" charset="0"/>
                <a:cs typeface="Segoe UI" panose="020B0502040204020203" pitchFamily="34" charset="0"/>
              </a:rPr>
              <a:t> </a:t>
            </a:r>
            <a:r>
              <a:rPr lang="en-US" sz="1600" dirty="0" smtClean="0">
                <a:solidFill>
                  <a:schemeClr val="accent1">
                    <a:lumMod val="75000"/>
                  </a:schemeClr>
                </a:solidFill>
                <a:latin typeface="Segoe UI" panose="020B0502040204020203" pitchFamily="34" charset="0"/>
                <a:cs typeface="Segoe UI" panose="020B0502040204020203" pitchFamily="34" charset="0"/>
                <a:sym typeface="Symbol" panose="05050102010706020507" pitchFamily="18" charset="2"/>
              </a:rPr>
              <a:t> </a:t>
            </a:r>
            <a:r>
              <a:rPr lang="en-US" sz="1600" dirty="0" smtClean="0">
                <a:solidFill>
                  <a:schemeClr val="accent1">
                    <a:lumMod val="75000"/>
                  </a:schemeClr>
                </a:solidFill>
                <a:latin typeface="Segoe UI" panose="020B0502040204020203" pitchFamily="34" charset="0"/>
                <a:cs typeface="Segoe UI" panose="020B0502040204020203" pitchFamily="34" charset="0"/>
              </a:rPr>
              <a:t>In at%</a:t>
            </a:r>
            <a:endParaRPr lang="en-US" sz="1600" dirty="0" smtClean="0">
              <a:solidFill>
                <a:schemeClr val="accent1">
                  <a:lumMod val="75000"/>
                </a:schemeClr>
              </a:solidFill>
              <a:latin typeface="Segoe UI" panose="020B0502040204020203" pitchFamily="34" charset="0"/>
              <a:cs typeface="Segoe UI" panose="020B0502040204020203" pitchFamily="34" charset="0"/>
            </a:endParaRPr>
          </a:p>
        </p:txBody>
      </p:sp>
      <p:cxnSp>
        <p:nvCxnSpPr>
          <p:cNvPr id="21" name="Straight Connector 20"/>
          <p:cNvCxnSpPr/>
          <p:nvPr/>
        </p:nvCxnSpPr>
        <p:spPr>
          <a:xfrm>
            <a:off x="7821976" y="3269257"/>
            <a:ext cx="1090670" cy="708383"/>
          </a:xfrm>
          <a:prstGeom prst="line">
            <a:avLst/>
          </a:prstGeom>
          <a:ln>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985865" y="2665174"/>
            <a:ext cx="1178808" cy="1349291"/>
          </a:xfrm>
          <a:prstGeom prst="line">
            <a:avLst/>
          </a:prstGeom>
          <a:ln>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10686" y="3437492"/>
            <a:ext cx="21813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a:off x="2051429" y="3173501"/>
            <a:ext cx="352540" cy="539827"/>
          </a:xfrm>
          <a:prstGeom prst="arc">
            <a:avLst>
              <a:gd name="adj1" fmla="val 17595404"/>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533069" y="3153794"/>
            <a:ext cx="1922998" cy="338554"/>
          </a:xfrm>
          <a:prstGeom prst="rect">
            <a:avLst/>
          </a:prstGeom>
          <a:noFill/>
        </p:spPr>
        <p:txBody>
          <a:bodyPr wrap="square" rtlCol="0">
            <a:spAutoFit/>
          </a:bodyPr>
          <a:lstStyle/>
          <a:p>
            <a:r>
              <a:rPr lang="en-US" sz="1600" dirty="0" smtClean="0">
                <a:latin typeface="Segoe UI" panose="020B0502040204020203" pitchFamily="34" charset="0"/>
                <a:cs typeface="Segoe UI" panose="020B0502040204020203" pitchFamily="34" charset="0"/>
              </a:rPr>
              <a:t>8 </a:t>
            </a:r>
            <a:r>
              <a:rPr lang="en-US" sz="1600" dirty="0" err="1" smtClean="0">
                <a:latin typeface="Segoe UI" panose="020B0502040204020203" pitchFamily="34" charset="0"/>
                <a:cs typeface="Segoe UI" panose="020B0502040204020203" pitchFamily="34" charset="0"/>
              </a:rPr>
              <a:t>meV</a:t>
            </a:r>
            <a:r>
              <a:rPr lang="en-US" sz="1600" dirty="0" smtClean="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sym typeface="Symbol" panose="05050102010706020507" pitchFamily="18" charset="2"/>
              </a:rPr>
              <a:t> </a:t>
            </a:r>
            <a:r>
              <a:rPr lang="en-US" sz="1600" dirty="0" smtClean="0">
                <a:latin typeface="Segoe UI" panose="020B0502040204020203" pitchFamily="34" charset="0"/>
                <a:cs typeface="Segoe UI" panose="020B0502040204020203" pitchFamily="34" charset="0"/>
              </a:rPr>
              <a:t>In at%</a:t>
            </a:r>
            <a:endParaRPr lang="en-US" sz="1600" dirty="0" smtClean="0">
              <a:latin typeface="Segoe UI" panose="020B0502040204020203" pitchFamily="34" charset="0"/>
              <a:cs typeface="Segoe UI" panose="020B0502040204020203" pitchFamily="34" charset="0"/>
            </a:endParaRPr>
          </a:p>
        </p:txBody>
      </p:sp>
      <p:sp>
        <p:nvSpPr>
          <p:cNvPr id="30" name="TextBox 29"/>
          <p:cNvSpPr txBox="1"/>
          <p:nvPr/>
        </p:nvSpPr>
        <p:spPr>
          <a:xfrm>
            <a:off x="4366004" y="1341982"/>
            <a:ext cx="2434875" cy="830997"/>
          </a:xfrm>
          <a:prstGeom prst="rect">
            <a:avLst/>
          </a:prstGeom>
          <a:solidFill>
            <a:srgbClr val="CCECFF"/>
          </a:solidFill>
          <a:ln>
            <a:gradFill flip="none" rotWithShape="1">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0700000" scaled="0"/>
              <a:tileRect/>
            </a:gradFill>
          </a:ln>
        </p:spPr>
        <p:txBody>
          <a:bodyPr wrap="square" rtlCol="0">
            <a:spAutoFit/>
          </a:bodyPr>
          <a:lstStyle/>
          <a:p>
            <a:r>
              <a:rPr lang="en-US" sz="1600" dirty="0" smtClean="0">
                <a:latin typeface="Segoe UI" panose="020B0502040204020203" pitchFamily="34" charset="0"/>
                <a:cs typeface="Segoe UI" panose="020B0502040204020203" pitchFamily="34" charset="0"/>
              </a:rPr>
              <a:t>In these experiments Indium atoms substitute, equally, Ge and Sb</a:t>
            </a:r>
            <a:endParaRPr lang="en-US" sz="16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0938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Conclusions</a:t>
            </a:r>
            <a:endParaRPr lang="en-US" dirty="0"/>
          </a:p>
        </p:txBody>
      </p:sp>
      <p:sp>
        <p:nvSpPr>
          <p:cNvPr id="9" name="Text Placeholder 8"/>
          <p:cNvSpPr>
            <a:spLocks noGrp="1"/>
          </p:cNvSpPr>
          <p:nvPr>
            <p:ph idx="1"/>
          </p:nvPr>
        </p:nvSpPr>
        <p:spPr>
          <a:xfrm>
            <a:off x="903386" y="981086"/>
            <a:ext cx="10612385" cy="4418635"/>
          </a:xfrm>
        </p:spPr>
        <p:txBody>
          <a:bodyPr/>
          <a:lstStyle/>
          <a:p>
            <a:pPr>
              <a:spcBef>
                <a:spcPts val="1200"/>
              </a:spcBef>
            </a:pPr>
            <a:r>
              <a:rPr lang="en-US" dirty="0" smtClean="0"/>
              <a:t>A reduction of the 4-membered rings both in the amorphous </a:t>
            </a:r>
            <a:r>
              <a:rPr lang="en-US" dirty="0" smtClean="0"/>
              <a:t>and in the super-cooled matrix is observed upon In doping, due to </a:t>
            </a:r>
            <a:r>
              <a:rPr lang="en-US" dirty="0"/>
              <a:t>In atoms </a:t>
            </a:r>
            <a:r>
              <a:rPr lang="en-US" dirty="0" smtClean="0"/>
              <a:t> </a:t>
            </a:r>
            <a:r>
              <a:rPr lang="en-US" dirty="0"/>
              <a:t>mostly coordinated with </a:t>
            </a:r>
            <a:r>
              <a:rPr lang="en-US" dirty="0" err="1"/>
              <a:t>Te</a:t>
            </a:r>
            <a:r>
              <a:rPr lang="en-US" dirty="0"/>
              <a:t> </a:t>
            </a:r>
            <a:r>
              <a:rPr lang="en-US" dirty="0" smtClean="0"/>
              <a:t>with </a:t>
            </a:r>
            <a:r>
              <a:rPr lang="en-US" dirty="0"/>
              <a:t>a tetrahedral 4-coord bonding </a:t>
            </a:r>
            <a:r>
              <a:rPr lang="en-US" dirty="0" smtClean="0"/>
              <a:t>scheme </a:t>
            </a:r>
            <a:r>
              <a:rPr lang="en-US" dirty="0" smtClean="0">
                <a:sym typeface="Wingdings" panose="05000000000000000000" pitchFamily="2" charset="2"/>
              </a:rPr>
              <a:t> This should be the cause of the slower SET speed</a:t>
            </a:r>
          </a:p>
          <a:p>
            <a:pPr>
              <a:spcBef>
                <a:spcPts val="600"/>
              </a:spcBef>
              <a:spcAft>
                <a:spcPts val="0"/>
              </a:spcAft>
            </a:pPr>
            <a:r>
              <a:rPr lang="en-US" dirty="0" smtClean="0"/>
              <a:t>Indium atoms substituting </a:t>
            </a:r>
            <a:r>
              <a:rPr lang="en-US" dirty="0"/>
              <a:t>Sb </a:t>
            </a:r>
            <a:r>
              <a:rPr lang="en-US" dirty="0" smtClean="0"/>
              <a:t>enlarge </a:t>
            </a:r>
            <a:r>
              <a:rPr lang="en-US" dirty="0"/>
              <a:t>the band </a:t>
            </a:r>
            <a:r>
              <a:rPr lang="en-US" dirty="0" smtClean="0"/>
              <a:t>gap </a:t>
            </a:r>
            <a:r>
              <a:rPr lang="en-US" dirty="0"/>
              <a:t>consistently </a:t>
            </a:r>
            <a:r>
              <a:rPr lang="en-US" dirty="0" smtClean="0"/>
              <a:t>with the model of the band gap </a:t>
            </a:r>
            <a:r>
              <a:rPr lang="en-US" dirty="0"/>
              <a:t>mainly controlled by  Sb-</a:t>
            </a:r>
            <a:r>
              <a:rPr lang="en-US" dirty="0" err="1"/>
              <a:t>Te</a:t>
            </a:r>
            <a:r>
              <a:rPr lang="en-US" dirty="0"/>
              <a:t> bonds. By increasing the electronegativity </a:t>
            </a:r>
            <a:r>
              <a:rPr lang="en-US" dirty="0" smtClean="0"/>
              <a:t>difference between </a:t>
            </a:r>
            <a:r>
              <a:rPr lang="en-US" dirty="0" err="1"/>
              <a:t>Te</a:t>
            </a:r>
            <a:r>
              <a:rPr lang="en-US" dirty="0"/>
              <a:t> and the cation </a:t>
            </a:r>
            <a:r>
              <a:rPr lang="en-US" dirty="0" smtClean="0"/>
              <a:t>one </a:t>
            </a:r>
            <a:r>
              <a:rPr lang="en-US" dirty="0"/>
              <a:t>could impart a stronger charge transfer character to the band gap which could lead to a gap </a:t>
            </a:r>
            <a:r>
              <a:rPr lang="en-US" dirty="0" smtClean="0"/>
              <a:t>widening. The E</a:t>
            </a:r>
            <a:r>
              <a:rPr lang="en-US" baseline="-25000" dirty="0" smtClean="0"/>
              <a:t>G</a:t>
            </a:r>
            <a:r>
              <a:rPr lang="en-US" dirty="0" smtClean="0"/>
              <a:t> widening is in line with our </a:t>
            </a:r>
            <a:r>
              <a:rPr lang="en-US" dirty="0"/>
              <a:t>experimental data.</a:t>
            </a:r>
            <a:r>
              <a:rPr lang="en-US" dirty="0" smtClean="0">
                <a:sym typeface="Wingdings" panose="05000000000000000000" pitchFamily="2" charset="2"/>
              </a:rPr>
              <a:t> </a:t>
            </a:r>
            <a:endParaRPr lang="en-US" dirty="0"/>
          </a:p>
        </p:txBody>
      </p:sp>
      <p:sp>
        <p:nvSpPr>
          <p:cNvPr id="21" name="Date Placeholder 20"/>
          <p:cNvSpPr>
            <a:spLocks noGrp="1"/>
          </p:cNvSpPr>
          <p:nvPr>
            <p:ph type="dt" sz="half" idx="2"/>
          </p:nvPr>
        </p:nvSpPr>
        <p:spPr/>
        <p:txBody>
          <a:bodyPr/>
          <a:lstStyle/>
          <a:p>
            <a:r>
              <a:rPr lang="en-US" smtClean="0"/>
              <a:t>|  </a:t>
            </a:r>
            <a:fld id="{E2B1C7AF-A5A2-4549-9F97-8DAEF5A9619D}" type="datetime4">
              <a:rPr lang="en-US" smtClean="0"/>
              <a:pPr/>
              <a:t>August 9, 2016</a:t>
            </a:fld>
            <a:endParaRPr dirty="0"/>
          </a:p>
        </p:txBody>
      </p:sp>
      <p:sp>
        <p:nvSpPr>
          <p:cNvPr id="20" name="Slide Number Placeholder 19"/>
          <p:cNvSpPr>
            <a:spLocks noGrp="1"/>
          </p:cNvSpPr>
          <p:nvPr>
            <p:ph type="sldNum" sz="quarter" idx="4"/>
          </p:nvPr>
        </p:nvSpPr>
        <p:spPr/>
        <p:txBody>
          <a:bodyPr/>
          <a:lstStyle/>
          <a:p>
            <a:fld id="{0D904593-1668-4B95-BA96-EF3EF43EDF4E}" type="slidenum">
              <a:rPr lang="en-US" smtClean="0"/>
              <a:pPr/>
              <a:t>14</a:t>
            </a:fld>
            <a:endParaRPr lang="en-US" dirty="0"/>
          </a:p>
        </p:txBody>
      </p:sp>
      <p:sp>
        <p:nvSpPr>
          <p:cNvPr id="11" name="Footer Placeholder 10"/>
          <p:cNvSpPr>
            <a:spLocks noGrp="1"/>
          </p:cNvSpPr>
          <p:nvPr>
            <p:ph type="ftr" sz="quarter" idx="12"/>
          </p:nvPr>
        </p:nvSpPr>
        <p:spPr/>
        <p:txBody>
          <a:bodyPr/>
          <a:lstStyle/>
          <a:p>
            <a:r>
              <a:rPr lang="en-US" dirty="0" smtClean="0"/>
              <a:t>|  Micron Confidential</a:t>
            </a:r>
            <a:endParaRPr lang="en-US" dirty="0"/>
          </a:p>
        </p:txBody>
      </p:sp>
      <p:sp>
        <p:nvSpPr>
          <p:cNvPr id="13" name="Text Placeholder 12"/>
          <p:cNvSpPr>
            <a:spLocks noGrp="1"/>
          </p:cNvSpPr>
          <p:nvPr>
            <p:ph type="body" sz="quarter" idx="14"/>
          </p:nvPr>
        </p:nvSpPr>
        <p:spPr/>
        <p:txBody>
          <a:bodyPr/>
          <a:lstStyle/>
          <a:p>
            <a:endParaRPr lang="en-US"/>
          </a:p>
        </p:txBody>
      </p:sp>
      <p:sp>
        <p:nvSpPr>
          <p:cNvPr id="10" name="Content Placeholder 2"/>
          <p:cNvSpPr txBox="1">
            <a:spLocks/>
          </p:cNvSpPr>
          <p:nvPr/>
        </p:nvSpPr>
        <p:spPr>
          <a:xfrm>
            <a:off x="910984" y="5077662"/>
            <a:ext cx="10375903" cy="627778"/>
          </a:xfrm>
          <a:prstGeom prst="rect">
            <a:avLst/>
          </a:prstGeom>
        </p:spPr>
        <p:txBody>
          <a:bodyPr vert="horz" lIns="0" tIns="0" rIns="0" bIns="0" rtlCol="0">
            <a:noAutofit/>
          </a:bodyPr>
          <a:lstStyle>
            <a:lvl1pPr marL="346075" indent="-346075" algn="l" defTabSz="1219110" rtl="0" eaLnBrk="1" latinLnBrk="0" hangingPunct="1">
              <a:spcBef>
                <a:spcPts val="1600"/>
              </a:spcBef>
              <a:spcAft>
                <a:spcPts val="800"/>
              </a:spcAft>
              <a:buClr>
                <a:schemeClr val="accent1"/>
              </a:buClr>
              <a:buFont typeface="Wingdings" panose="05000000000000000000" pitchFamily="2" charset="2"/>
              <a:buChar char="§"/>
              <a:tabLst/>
              <a:defRPr lang="en-US" sz="2400" kern="1200">
                <a:solidFill>
                  <a:schemeClr val="tx1"/>
                </a:solidFill>
                <a:latin typeface="Segoe UI" panose="020B0502040204020203" pitchFamily="34" charset="0"/>
                <a:ea typeface="+mn-ea"/>
                <a:cs typeface="Segoe UI" panose="020B0502040204020203" pitchFamily="34" charset="0"/>
              </a:defRPr>
            </a:lvl1pPr>
            <a:lvl2pPr marL="571500" indent="-261938" algn="l" defTabSz="1219110" rtl="0" eaLnBrk="1" latinLnBrk="0" hangingPunct="1">
              <a:spcBef>
                <a:spcPts val="0"/>
              </a:spcBef>
              <a:spcAft>
                <a:spcPts val="800"/>
              </a:spcAft>
              <a:buClr>
                <a:schemeClr val="accent1"/>
              </a:buClr>
              <a:buFont typeface="Arial" panose="020B0604020202020204" pitchFamily="34" charset="0"/>
              <a:buChar char="–"/>
              <a:defRPr lang="en-US" sz="2000" kern="1200">
                <a:solidFill>
                  <a:schemeClr val="tx1"/>
                </a:solidFill>
                <a:latin typeface="Segoe UI" panose="020B0502040204020203" pitchFamily="34" charset="0"/>
                <a:ea typeface="+mn-ea"/>
                <a:cs typeface="Segoe UI" panose="020B0502040204020203" pitchFamily="34" charset="0"/>
              </a:defRPr>
            </a:lvl2pPr>
            <a:lvl3pPr marL="800100" indent="-228600"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smtClean="0"/>
              <a:t>Substitute some Sb atoms with elements with higher electronegativity difference with </a:t>
            </a:r>
            <a:r>
              <a:rPr lang="en-US" dirty="0" err="1" smtClean="0"/>
              <a:t>Te</a:t>
            </a:r>
            <a:r>
              <a:rPr lang="en-US" dirty="0" smtClean="0"/>
              <a:t> to enlarge the band gap </a:t>
            </a:r>
            <a:r>
              <a:rPr lang="en-US" dirty="0" smtClean="0">
                <a:sym typeface="Wingdings" panose="05000000000000000000" pitchFamily="2" charset="2"/>
              </a:rPr>
              <a:t> Running on the simulation with Yttrium, </a:t>
            </a:r>
            <a:r>
              <a:rPr lang="en-US" dirty="0" err="1" smtClean="0">
                <a:sym typeface="Wingdings" panose="05000000000000000000" pitchFamily="2" charset="2"/>
              </a:rPr>
              <a:t>iso</a:t>
            </a:r>
            <a:r>
              <a:rPr lang="en-US" dirty="0" smtClean="0">
                <a:sym typeface="Wingdings" panose="05000000000000000000" pitchFamily="2" charset="2"/>
              </a:rPr>
              <a:t>-electronic with Sb, but where: </a:t>
            </a:r>
            <a:r>
              <a:rPr lang="en-US" dirty="0" err="1" smtClean="0">
                <a:latin typeface="Symbol" panose="05050102010706020507" pitchFamily="18" charset="2"/>
                <a:sym typeface="Wingdings" panose="05000000000000000000" pitchFamily="2" charset="2"/>
              </a:rPr>
              <a:t>c</a:t>
            </a:r>
            <a:r>
              <a:rPr lang="en-US" baseline="-25000" dirty="0" err="1" smtClean="0">
                <a:sym typeface="Wingdings" panose="05000000000000000000" pitchFamily="2" charset="2"/>
              </a:rPr>
              <a:t>Y</a:t>
            </a:r>
            <a:r>
              <a:rPr lang="en-US" dirty="0" smtClean="0">
                <a:sym typeface="Wingdings" panose="05000000000000000000" pitchFamily="2" charset="2"/>
              </a:rPr>
              <a:t>=1.22 and </a:t>
            </a:r>
            <a:r>
              <a:rPr lang="en-US" dirty="0" err="1" smtClean="0">
                <a:latin typeface="Symbol" panose="05050102010706020507" pitchFamily="18" charset="2"/>
                <a:sym typeface="Wingdings" panose="05000000000000000000" pitchFamily="2" charset="2"/>
              </a:rPr>
              <a:t>c</a:t>
            </a:r>
            <a:r>
              <a:rPr lang="en-US" baseline="-25000" dirty="0" err="1" smtClean="0">
                <a:sym typeface="Wingdings" panose="05000000000000000000" pitchFamily="2" charset="2"/>
              </a:rPr>
              <a:t>Sb</a:t>
            </a:r>
            <a:r>
              <a:rPr lang="en-US" dirty="0" smtClean="0">
                <a:sym typeface="Wingdings" panose="05000000000000000000" pitchFamily="2" charset="2"/>
              </a:rPr>
              <a:t>=2.05</a:t>
            </a:r>
            <a:r>
              <a:rPr lang="en-US" dirty="0" smtClean="0"/>
              <a:t> </a:t>
            </a:r>
            <a:endParaRPr lang="en-US" dirty="0" smtClean="0"/>
          </a:p>
        </p:txBody>
      </p:sp>
      <p:sp>
        <p:nvSpPr>
          <p:cNvPr id="14" name="Title 7"/>
          <p:cNvSpPr txBox="1">
            <a:spLocks/>
          </p:cNvSpPr>
          <p:nvPr/>
        </p:nvSpPr>
        <p:spPr>
          <a:xfrm>
            <a:off x="930546" y="4130040"/>
            <a:ext cx="10375902" cy="932313"/>
          </a:xfrm>
          <a:prstGeom prst="rect">
            <a:avLst/>
          </a:prstGeom>
        </p:spPr>
        <p:txBody>
          <a:bodyPr vert="horz" lIns="0" tIns="0" rIns="0" bIns="45720" rtlCol="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Recommendation</a:t>
            </a:r>
            <a:endParaRPr lang="en-US" dirty="0"/>
          </a:p>
        </p:txBody>
      </p:sp>
    </p:spTree>
    <p:extLst>
      <p:ext uri="{BB962C8B-B14F-4D97-AF65-F5344CB8AC3E}">
        <p14:creationId xmlns:p14="http://schemas.microsoft.com/office/powerpoint/2010/main" val="28412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Next step</a:t>
            </a:r>
            <a:endParaRPr lang="en-US" dirty="0"/>
          </a:p>
        </p:txBody>
      </p:sp>
      <p:sp>
        <p:nvSpPr>
          <p:cNvPr id="21" name="Date Placeholder 20"/>
          <p:cNvSpPr>
            <a:spLocks noGrp="1"/>
          </p:cNvSpPr>
          <p:nvPr>
            <p:ph type="dt" sz="half" idx="2"/>
          </p:nvPr>
        </p:nvSpPr>
        <p:spPr/>
        <p:txBody>
          <a:bodyPr/>
          <a:lstStyle/>
          <a:p>
            <a:r>
              <a:rPr lang="en-US" smtClean="0"/>
              <a:t>|  </a:t>
            </a:r>
            <a:fld id="{E2B1C7AF-A5A2-4549-9F97-8DAEF5A9619D}" type="datetime4">
              <a:rPr lang="en-US" smtClean="0"/>
              <a:pPr/>
              <a:t>August 9, 2016</a:t>
            </a:fld>
            <a:endParaRPr dirty="0"/>
          </a:p>
        </p:txBody>
      </p:sp>
      <p:sp>
        <p:nvSpPr>
          <p:cNvPr id="20" name="Slide Number Placeholder 19"/>
          <p:cNvSpPr>
            <a:spLocks noGrp="1"/>
          </p:cNvSpPr>
          <p:nvPr>
            <p:ph type="sldNum" sz="quarter" idx="4"/>
          </p:nvPr>
        </p:nvSpPr>
        <p:spPr/>
        <p:txBody>
          <a:bodyPr/>
          <a:lstStyle/>
          <a:p>
            <a:fld id="{0D904593-1668-4B95-BA96-EF3EF43EDF4E}" type="slidenum">
              <a:rPr lang="en-US" smtClean="0"/>
              <a:pPr/>
              <a:t>15</a:t>
            </a:fld>
            <a:endParaRPr lang="en-US" dirty="0"/>
          </a:p>
        </p:txBody>
      </p:sp>
      <p:sp>
        <p:nvSpPr>
          <p:cNvPr id="11" name="Footer Placeholder 10"/>
          <p:cNvSpPr>
            <a:spLocks noGrp="1"/>
          </p:cNvSpPr>
          <p:nvPr>
            <p:ph type="ftr" sz="quarter" idx="12"/>
          </p:nvPr>
        </p:nvSpPr>
        <p:spPr/>
        <p:txBody>
          <a:bodyPr/>
          <a:lstStyle/>
          <a:p>
            <a:r>
              <a:rPr lang="en-US" dirty="0" smtClean="0"/>
              <a:t>|  Micron Confidential</a:t>
            </a:r>
            <a:endParaRPr lang="en-US" dirty="0"/>
          </a:p>
        </p:txBody>
      </p:sp>
      <p:sp>
        <p:nvSpPr>
          <p:cNvPr id="13" name="Text Placeholder 12"/>
          <p:cNvSpPr>
            <a:spLocks noGrp="1"/>
          </p:cNvSpPr>
          <p:nvPr>
            <p:ph type="body" sz="quarter" idx="14"/>
          </p:nvPr>
        </p:nvSpPr>
        <p:spPr/>
        <p:txBody>
          <a:bodyPr/>
          <a:lstStyle/>
          <a:p>
            <a:endParaRPr lang="en-US"/>
          </a:p>
        </p:txBody>
      </p:sp>
      <p:sp>
        <p:nvSpPr>
          <p:cNvPr id="10" name="Content Placeholder 2"/>
          <p:cNvSpPr txBox="1">
            <a:spLocks/>
          </p:cNvSpPr>
          <p:nvPr/>
        </p:nvSpPr>
        <p:spPr>
          <a:xfrm>
            <a:off x="910984" y="1217388"/>
            <a:ext cx="10375903" cy="627778"/>
          </a:xfrm>
          <a:prstGeom prst="rect">
            <a:avLst/>
          </a:prstGeom>
        </p:spPr>
        <p:txBody>
          <a:bodyPr vert="horz" lIns="0" tIns="0" rIns="0" bIns="0" rtlCol="0">
            <a:noAutofit/>
          </a:bodyPr>
          <a:lstStyle>
            <a:lvl1pPr marL="346075" indent="-346075" algn="l" defTabSz="1219110" rtl="0" eaLnBrk="1" latinLnBrk="0" hangingPunct="1">
              <a:spcBef>
                <a:spcPts val="1600"/>
              </a:spcBef>
              <a:spcAft>
                <a:spcPts val="800"/>
              </a:spcAft>
              <a:buClr>
                <a:schemeClr val="accent1"/>
              </a:buClr>
              <a:buFont typeface="Wingdings" panose="05000000000000000000" pitchFamily="2" charset="2"/>
              <a:buChar char="§"/>
              <a:tabLst/>
              <a:defRPr lang="en-US" sz="2400" kern="1200">
                <a:solidFill>
                  <a:schemeClr val="tx1"/>
                </a:solidFill>
                <a:latin typeface="Segoe UI" panose="020B0502040204020203" pitchFamily="34" charset="0"/>
                <a:ea typeface="+mn-ea"/>
                <a:cs typeface="Segoe UI" panose="020B0502040204020203" pitchFamily="34" charset="0"/>
              </a:defRPr>
            </a:lvl1pPr>
            <a:lvl2pPr marL="571500" indent="-261938" algn="l" defTabSz="1219110" rtl="0" eaLnBrk="1" latinLnBrk="0" hangingPunct="1">
              <a:spcBef>
                <a:spcPts val="0"/>
              </a:spcBef>
              <a:spcAft>
                <a:spcPts val="800"/>
              </a:spcAft>
              <a:buClr>
                <a:schemeClr val="accent1"/>
              </a:buClr>
              <a:buFont typeface="Arial" panose="020B0604020202020204" pitchFamily="34" charset="0"/>
              <a:buChar char="–"/>
              <a:defRPr lang="en-US" sz="2000" kern="1200">
                <a:solidFill>
                  <a:schemeClr val="tx1"/>
                </a:solidFill>
                <a:latin typeface="Segoe UI" panose="020B0502040204020203" pitchFamily="34" charset="0"/>
                <a:ea typeface="+mn-ea"/>
                <a:cs typeface="Segoe UI" panose="020B0502040204020203" pitchFamily="34" charset="0"/>
              </a:defRPr>
            </a:lvl2pPr>
            <a:lvl3pPr marL="800100" indent="-228600"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smtClean="0"/>
              <a:t>The possibility to investigate the effect of H-based contaminants in the GST film to get an atomistic insight of their role in the PM performances</a:t>
            </a:r>
            <a:endParaRPr lang="en-US" dirty="0" smtClean="0"/>
          </a:p>
        </p:txBody>
      </p:sp>
    </p:spTree>
    <p:extLst>
      <p:ext uri="{BB962C8B-B14F-4D97-AF65-F5344CB8AC3E}">
        <p14:creationId xmlns:p14="http://schemas.microsoft.com/office/powerpoint/2010/main" val="58639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915304" y="1388962"/>
            <a:ext cx="10520203" cy="4418635"/>
          </a:xfrm>
        </p:spPr>
        <p:txBody>
          <a:bodyPr/>
          <a:lstStyle/>
          <a:p>
            <a:r>
              <a:rPr lang="en-US" sz="3200" dirty="0" smtClean="0"/>
              <a:t>How does In affect the structure of GST alloy?</a:t>
            </a:r>
          </a:p>
          <a:p>
            <a:r>
              <a:rPr lang="en-US" sz="3200" dirty="0"/>
              <a:t>How does In affect the </a:t>
            </a:r>
            <a:r>
              <a:rPr lang="en-US" sz="3200" dirty="0" smtClean="0"/>
              <a:t>electronic properties </a:t>
            </a:r>
            <a:r>
              <a:rPr lang="en-US" sz="3200" dirty="0"/>
              <a:t>of GST </a:t>
            </a:r>
            <a:r>
              <a:rPr lang="en-US" sz="3200" dirty="0" smtClean="0"/>
              <a:t>alloy?</a:t>
            </a:r>
            <a:endParaRPr lang="en-US" sz="3200" dirty="0" smtClean="0"/>
          </a:p>
          <a:p>
            <a:r>
              <a:rPr lang="en-US" sz="3200" dirty="0" smtClean="0"/>
              <a:t>How does In affect the speed of crystallization of GST?</a:t>
            </a:r>
          </a:p>
          <a:p>
            <a:endParaRPr lang="en-US" sz="3200" dirty="0"/>
          </a:p>
          <a:p>
            <a:pPr marL="0" indent="0">
              <a:buNone/>
            </a:pPr>
            <a:r>
              <a:rPr lang="en-US" sz="2800" dirty="0" smtClean="0"/>
              <a:t>A summary of the atomistic modeling activity to address these questions is here reported. The full report can be found at this link</a:t>
            </a:r>
            <a:endParaRPr lang="en-US" sz="2800" dirty="0" smtClean="0"/>
          </a:p>
        </p:txBody>
      </p:sp>
      <p:sp>
        <p:nvSpPr>
          <p:cNvPr id="34" name="Date Placeholder 33"/>
          <p:cNvSpPr>
            <a:spLocks noGrp="1"/>
          </p:cNvSpPr>
          <p:nvPr>
            <p:ph type="dt" sz="half" idx="2"/>
          </p:nvPr>
        </p:nvSpPr>
        <p:spPr/>
        <p:txBody>
          <a:bodyPr/>
          <a:lstStyle/>
          <a:p>
            <a:r>
              <a:rPr lang="en-US" smtClean="0"/>
              <a:t>|  </a:t>
            </a:r>
            <a:fld id="{813B26B7-A279-4753-8A1A-AC4573FF378D}" type="datetime4">
              <a:rPr lang="en-US" smtClean="0"/>
              <a:pPr/>
              <a:t>August 4,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2</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10" name="Text Placeholder 9"/>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061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88136"/>
            <a:ext cx="10375902" cy="932313"/>
          </a:xfrm>
        </p:spPr>
        <p:txBody>
          <a:bodyPr/>
          <a:lstStyle/>
          <a:p>
            <a:r>
              <a:rPr lang="en-US" dirty="0" smtClean="0"/>
              <a:t>Summary</a:t>
            </a:r>
            <a:endParaRPr lang="en-US" dirty="0"/>
          </a:p>
        </p:txBody>
      </p:sp>
      <p:sp>
        <p:nvSpPr>
          <p:cNvPr id="3" name="Content Placeholder 2"/>
          <p:cNvSpPr>
            <a:spLocks noGrp="1"/>
          </p:cNvSpPr>
          <p:nvPr>
            <p:ph idx="1"/>
          </p:nvPr>
        </p:nvSpPr>
        <p:spPr>
          <a:xfrm>
            <a:off x="468086" y="888245"/>
            <a:ext cx="11386065" cy="4418635"/>
          </a:xfrm>
        </p:spPr>
        <p:txBody>
          <a:bodyPr/>
          <a:lstStyle/>
          <a:p>
            <a:r>
              <a:rPr lang="en-US" sz="1600" b="1" u="sng" dirty="0" smtClean="0"/>
              <a:t>Structure:</a:t>
            </a:r>
          </a:p>
          <a:p>
            <a:pPr lvl="1"/>
            <a:r>
              <a:rPr lang="en-US" sz="1600" dirty="0" smtClean="0"/>
              <a:t>Indium atoms are mostly coordinated with </a:t>
            </a:r>
            <a:r>
              <a:rPr lang="en-US" sz="1600" dirty="0" err="1" smtClean="0"/>
              <a:t>Te</a:t>
            </a:r>
            <a:r>
              <a:rPr lang="en-US" sz="1600" dirty="0" smtClean="0"/>
              <a:t>. </a:t>
            </a:r>
          </a:p>
          <a:p>
            <a:pPr lvl="1"/>
            <a:r>
              <a:rPr lang="en-US" sz="1600" dirty="0" smtClean="0">
                <a:solidFill>
                  <a:srgbClr val="C00000"/>
                </a:solidFill>
              </a:rPr>
              <a:t>The coordination number of In is 4 consistent with a mostly tetrahedral bonding geometry</a:t>
            </a:r>
            <a:r>
              <a:rPr lang="en-US" sz="1600" dirty="0" smtClean="0"/>
              <a:t> (as occurs in the crystalline phase of </a:t>
            </a:r>
            <a:r>
              <a:rPr lang="en-US" sz="1600" dirty="0" err="1" smtClean="0"/>
              <a:t>In</a:t>
            </a:r>
            <a:r>
              <a:rPr lang="en-US" sz="1600" baseline="-25000" dirty="0" err="1" smtClean="0"/>
              <a:t>X</a:t>
            </a:r>
            <a:r>
              <a:rPr lang="en-US" sz="1600" dirty="0" err="1" smtClean="0"/>
              <a:t>Te</a:t>
            </a:r>
            <a:r>
              <a:rPr lang="en-US" sz="1600" baseline="-25000" dirty="0" smtClean="0"/>
              <a:t>(1-X)</a:t>
            </a:r>
            <a:r>
              <a:rPr lang="en-US" sz="1600" dirty="0" smtClean="0"/>
              <a:t> and others </a:t>
            </a:r>
            <a:r>
              <a:rPr lang="en-US" sz="1600" dirty="0" err="1" smtClean="0"/>
              <a:t>InGeTe</a:t>
            </a:r>
            <a:r>
              <a:rPr lang="en-US" sz="1600" dirty="0" smtClean="0"/>
              <a:t> and </a:t>
            </a:r>
            <a:r>
              <a:rPr lang="en-US" sz="1600" dirty="0" err="1" smtClean="0"/>
              <a:t>InSbTe</a:t>
            </a:r>
            <a:r>
              <a:rPr lang="en-US" sz="1600" dirty="0" smtClean="0"/>
              <a:t> amorphous alloys. </a:t>
            </a:r>
          </a:p>
          <a:p>
            <a:pPr lvl="1"/>
            <a:r>
              <a:rPr lang="en-US" sz="1600" dirty="0" smtClean="0"/>
              <a:t>Possible changes in the fraction of tetrahedral Ge is within the variability range obtained by different models of pure GST</a:t>
            </a:r>
          </a:p>
          <a:p>
            <a:pPr lvl="1"/>
            <a:r>
              <a:rPr lang="en-US" sz="1600" dirty="0" smtClean="0"/>
              <a:t>As a consequence of the tetrahedral bonding scheme of In atoms leading to the reduction of the total octahedral-like bonding, the number of four-membered rings decreases with In doping, while the number of larger 6- and 7-membered rings, typical of tetrahedral bonding, increases.   </a:t>
            </a:r>
          </a:p>
          <a:p>
            <a:pPr lvl="1"/>
            <a:r>
              <a:rPr lang="en-US" sz="1600" i="1" u="sng" dirty="0" smtClean="0">
                <a:solidFill>
                  <a:srgbClr val="C00000"/>
                </a:solidFill>
              </a:rPr>
              <a:t>The reduction in the number of 4-membered rings with In doping might lead to a reduction in the crystallization speed.</a:t>
            </a:r>
          </a:p>
          <a:p>
            <a:pPr>
              <a:spcBef>
                <a:spcPts val="600"/>
              </a:spcBef>
            </a:pPr>
            <a:r>
              <a:rPr lang="en-US" sz="1600" b="1" u="sng" dirty="0" smtClean="0"/>
              <a:t>Electronic features:</a:t>
            </a:r>
          </a:p>
          <a:p>
            <a:pPr lvl="1"/>
            <a:r>
              <a:rPr lang="en-US" sz="1600" dirty="0" smtClean="0"/>
              <a:t>Indium </a:t>
            </a:r>
            <a:r>
              <a:rPr lang="en-US" sz="1600" dirty="0"/>
              <a:t>does not </a:t>
            </a:r>
            <a:r>
              <a:rPr lang="en-US" sz="1600" dirty="0" smtClean="0"/>
              <a:t>introduce </a:t>
            </a:r>
            <a:r>
              <a:rPr lang="en-US" sz="1600" dirty="0"/>
              <a:t>localized states </a:t>
            </a:r>
            <a:r>
              <a:rPr lang="en-US" sz="1600" dirty="0" smtClean="0"/>
              <a:t>in the gap of the electronic density of states (</a:t>
            </a:r>
            <a:r>
              <a:rPr lang="en-US" sz="1600" dirty="0" err="1" smtClean="0"/>
              <a:t>DoS</a:t>
            </a:r>
            <a:r>
              <a:rPr lang="en-US" sz="1600" dirty="0" smtClean="0"/>
              <a:t>) </a:t>
            </a:r>
          </a:p>
          <a:p>
            <a:pPr lvl="1"/>
            <a:r>
              <a:rPr lang="en-US" sz="1600" i="1" u="sng" dirty="0" smtClean="0"/>
              <a:t>Band gap vs doping:</a:t>
            </a:r>
          </a:p>
          <a:p>
            <a:pPr lvl="2"/>
            <a:r>
              <a:rPr lang="en-US" sz="1600" dirty="0" smtClean="0"/>
              <a:t>Substituting </a:t>
            </a:r>
            <a:r>
              <a:rPr lang="en-US" sz="1600" dirty="0"/>
              <a:t>Sb is a more effective way to enlarge </a:t>
            </a:r>
            <a:r>
              <a:rPr lang="en-US" sz="1600" dirty="0" smtClean="0"/>
              <a:t>the band </a:t>
            </a:r>
            <a:r>
              <a:rPr lang="en-US" sz="1600" dirty="0"/>
              <a:t>gap than substituting Ge. </a:t>
            </a:r>
            <a:r>
              <a:rPr lang="en-US" sz="1600" i="1" u="sng" dirty="0" smtClean="0">
                <a:solidFill>
                  <a:srgbClr val="C00000"/>
                </a:solidFill>
              </a:rPr>
              <a:t>A </a:t>
            </a:r>
            <a:r>
              <a:rPr lang="en-US" sz="1600" i="1" u="sng" dirty="0">
                <a:solidFill>
                  <a:srgbClr val="C00000"/>
                </a:solidFill>
              </a:rPr>
              <a:t>clear widening of the band gap </a:t>
            </a:r>
            <a:r>
              <a:rPr lang="en-US" sz="1600" i="1" u="sng" dirty="0">
                <a:solidFill>
                  <a:srgbClr val="C00000"/>
                </a:solidFill>
              </a:rPr>
              <a:t>by ~</a:t>
            </a:r>
            <a:r>
              <a:rPr lang="en-US" sz="1600" i="1" u="sng" dirty="0" smtClean="0">
                <a:solidFill>
                  <a:srgbClr val="C00000"/>
                </a:solidFill>
              </a:rPr>
              <a:t>8meV/In </a:t>
            </a:r>
            <a:r>
              <a:rPr lang="en-US" sz="1600" i="1" u="sng" dirty="0">
                <a:solidFill>
                  <a:srgbClr val="C00000"/>
                </a:solidFill>
              </a:rPr>
              <a:t>at</a:t>
            </a:r>
            <a:r>
              <a:rPr lang="en-US" sz="1600" i="1" u="sng" dirty="0" smtClean="0">
                <a:solidFill>
                  <a:srgbClr val="C00000"/>
                </a:solidFill>
              </a:rPr>
              <a:t>% is observed, substituting </a:t>
            </a:r>
            <a:r>
              <a:rPr lang="en-US" sz="1600" i="1" u="sng" dirty="0">
                <a:solidFill>
                  <a:srgbClr val="C00000"/>
                </a:solidFill>
              </a:rPr>
              <a:t>Sb by </a:t>
            </a:r>
            <a:r>
              <a:rPr lang="en-US" sz="1600" i="1" u="sng" dirty="0" smtClean="0">
                <a:solidFill>
                  <a:srgbClr val="C00000"/>
                </a:solidFill>
              </a:rPr>
              <a:t>In, consistently with our experimental data.</a:t>
            </a:r>
            <a:r>
              <a:rPr lang="en-US" sz="1600" dirty="0" smtClean="0"/>
              <a:t> </a:t>
            </a:r>
          </a:p>
          <a:p>
            <a:pPr lvl="2"/>
            <a:r>
              <a:rPr lang="en-US" sz="1600" dirty="0" smtClean="0"/>
              <a:t>In related states are deeper in the valence and conduction bands. By </a:t>
            </a:r>
            <a:r>
              <a:rPr lang="en-US" sz="1600" i="1" u="sng" dirty="0" smtClean="0">
                <a:solidFill>
                  <a:srgbClr val="C00000"/>
                </a:solidFill>
              </a:rPr>
              <a:t>increasing the difference in electronegativity between </a:t>
            </a:r>
            <a:r>
              <a:rPr lang="en-US" sz="1600" i="1" u="sng" dirty="0" err="1" smtClean="0">
                <a:solidFill>
                  <a:srgbClr val="C00000"/>
                </a:solidFill>
              </a:rPr>
              <a:t>Te</a:t>
            </a:r>
            <a:r>
              <a:rPr lang="en-US" sz="1600" i="1" u="sng" dirty="0" smtClean="0">
                <a:solidFill>
                  <a:srgbClr val="C00000"/>
                </a:solidFill>
              </a:rPr>
              <a:t> and the cation (Sb vs In)</a:t>
            </a:r>
            <a:r>
              <a:rPr lang="en-US" sz="1600" dirty="0" smtClean="0"/>
              <a:t> one possibly imparts a stronger charge transfer to the antibonding states which move deeper the electronic states in the conduction band, </a:t>
            </a:r>
            <a:r>
              <a:rPr lang="en-US" sz="1600" i="1" u="sng" dirty="0" smtClean="0">
                <a:solidFill>
                  <a:srgbClr val="C00000"/>
                </a:solidFill>
              </a:rPr>
              <a:t>thus widening the band gap</a:t>
            </a:r>
            <a:r>
              <a:rPr lang="en-US" sz="1600" dirty="0" smtClean="0"/>
              <a:t>.</a:t>
            </a:r>
          </a:p>
          <a:p>
            <a:pPr lvl="1"/>
            <a:endParaRPr lang="en-US" sz="1600"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August 5,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2244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66102"/>
            <a:ext cx="10375902" cy="932313"/>
          </a:xfrm>
        </p:spPr>
        <p:txBody>
          <a:bodyPr/>
          <a:lstStyle/>
          <a:p>
            <a:r>
              <a:rPr lang="en-US" dirty="0" smtClean="0"/>
              <a:t>Simulation framework</a:t>
            </a:r>
            <a:endParaRPr lang="en-US" dirty="0"/>
          </a:p>
        </p:txBody>
      </p:sp>
      <p:sp>
        <p:nvSpPr>
          <p:cNvPr id="3" name="Content Placeholder 2"/>
          <p:cNvSpPr>
            <a:spLocks noGrp="1"/>
          </p:cNvSpPr>
          <p:nvPr>
            <p:ph idx="1"/>
          </p:nvPr>
        </p:nvSpPr>
        <p:spPr>
          <a:xfrm>
            <a:off x="694964" y="1092520"/>
            <a:ext cx="10960882" cy="4418635"/>
          </a:xfrm>
        </p:spPr>
        <p:txBody>
          <a:bodyPr/>
          <a:lstStyle/>
          <a:p>
            <a:pPr marL="285750" indent="-274320">
              <a:lnSpc>
                <a:spcPct val="130000"/>
              </a:lnSpc>
              <a:spcAft>
                <a:spcPts val="0"/>
              </a:spcAft>
            </a:pPr>
            <a:r>
              <a:rPr lang="en-US" sz="2000" dirty="0">
                <a:latin typeface="+mj-lt"/>
              </a:rPr>
              <a:t>A 297-atom cubic cell of molten </a:t>
            </a:r>
            <a:r>
              <a:rPr lang="en-US" sz="2000" dirty="0" smtClean="0">
                <a:latin typeface="+mj-lt"/>
              </a:rPr>
              <a:t>Ge</a:t>
            </a:r>
            <a:r>
              <a:rPr lang="en-US" sz="2000" baseline="-25000" dirty="0" smtClean="0">
                <a:latin typeface="+mj-lt"/>
              </a:rPr>
              <a:t>2</a:t>
            </a:r>
            <a:r>
              <a:rPr lang="en-US" sz="2000" dirty="0" smtClean="0">
                <a:latin typeface="+mj-lt"/>
              </a:rPr>
              <a:t>Sb</a:t>
            </a:r>
            <a:r>
              <a:rPr lang="en-US" sz="2000" baseline="-25000" dirty="0" smtClean="0">
                <a:latin typeface="+mj-lt"/>
              </a:rPr>
              <a:t>2</a:t>
            </a:r>
            <a:r>
              <a:rPr lang="en-US" sz="2000" dirty="0" smtClean="0">
                <a:latin typeface="+mj-lt"/>
              </a:rPr>
              <a:t>Te</a:t>
            </a:r>
            <a:r>
              <a:rPr lang="en-US" sz="2000" baseline="-25000" dirty="0" smtClean="0">
                <a:latin typeface="+mj-lt"/>
              </a:rPr>
              <a:t>5</a:t>
            </a:r>
            <a:r>
              <a:rPr lang="en-US" sz="2000" dirty="0" smtClean="0">
                <a:latin typeface="+mj-lt"/>
              </a:rPr>
              <a:t> </a:t>
            </a:r>
            <a:r>
              <a:rPr lang="en-US" sz="2000" dirty="0">
                <a:latin typeface="+mj-lt"/>
              </a:rPr>
              <a:t>(GST</a:t>
            </a:r>
            <a:r>
              <a:rPr lang="en-US" sz="2000" dirty="0" smtClean="0">
                <a:latin typeface="+mj-lt"/>
              </a:rPr>
              <a:t>) </a:t>
            </a:r>
            <a:r>
              <a:rPr lang="en-US" sz="2000" dirty="0"/>
              <a:t>from quenching from </a:t>
            </a:r>
            <a:r>
              <a:rPr lang="en-US" sz="2000" dirty="0"/>
              <a:t>~1000 K to 300 K in ~100 </a:t>
            </a:r>
            <a:r>
              <a:rPr lang="en-US" sz="2000" dirty="0" err="1" smtClean="0"/>
              <a:t>ps</a:t>
            </a:r>
            <a:r>
              <a:rPr lang="en-US" sz="2000" dirty="0" smtClean="0">
                <a:latin typeface="+mj-lt"/>
              </a:rPr>
              <a:t> </a:t>
            </a:r>
            <a:endParaRPr lang="en-US" sz="2000" dirty="0">
              <a:latin typeface="+mj-lt"/>
            </a:endParaRPr>
          </a:p>
          <a:p>
            <a:pPr marL="285750" indent="-274320">
              <a:lnSpc>
                <a:spcPct val="130000"/>
              </a:lnSpc>
              <a:spcBef>
                <a:spcPts val="1000"/>
              </a:spcBef>
              <a:spcAft>
                <a:spcPts val="400"/>
              </a:spcAft>
            </a:pPr>
            <a:r>
              <a:rPr lang="en-US" sz="2000" dirty="0" smtClean="0">
                <a:latin typeface="+mj-lt"/>
              </a:rPr>
              <a:t>2 doping levels </a:t>
            </a:r>
            <a:r>
              <a:rPr lang="en-US" sz="2000" dirty="0" smtClean="0">
                <a:latin typeface="+mj-lt"/>
              </a:rPr>
              <a:t>and 2 doping fashions (In substitution of Ge or Sb) have </a:t>
            </a:r>
            <a:r>
              <a:rPr lang="en-US" sz="2000" dirty="0" smtClean="0">
                <a:latin typeface="+mj-lt"/>
              </a:rPr>
              <a:t>been considered:</a:t>
            </a:r>
          </a:p>
          <a:p>
            <a:pPr lvl="1">
              <a:spcAft>
                <a:spcPts val="1200"/>
              </a:spcAft>
            </a:pPr>
            <a:r>
              <a:rPr lang="en-US" sz="1800" dirty="0" smtClean="0"/>
              <a:t>14</a:t>
            </a:r>
            <a:r>
              <a:rPr lang="en-US" sz="1800" dirty="0" smtClean="0"/>
              <a:t> </a:t>
            </a:r>
            <a:r>
              <a:rPr lang="en-US" sz="1800" dirty="0"/>
              <a:t>atoms of Ge </a:t>
            </a:r>
            <a:r>
              <a:rPr lang="en-US" sz="1800" dirty="0" smtClean="0"/>
              <a:t>or Sb atoms </a:t>
            </a:r>
            <a:r>
              <a:rPr lang="en-US" sz="1800" dirty="0"/>
              <a:t>substituted with </a:t>
            </a:r>
            <a:r>
              <a:rPr lang="en-US" sz="1800" dirty="0" smtClean="0"/>
              <a:t>In </a:t>
            </a:r>
            <a:r>
              <a:rPr lang="en-US" sz="1800" dirty="0"/>
              <a:t>corresponding to a doping of </a:t>
            </a:r>
            <a:r>
              <a:rPr lang="en-US" sz="1800" dirty="0" smtClean="0"/>
              <a:t>~4.7 </a:t>
            </a:r>
            <a:r>
              <a:rPr lang="en-US" sz="1800" dirty="0"/>
              <a:t>%</a:t>
            </a:r>
          </a:p>
          <a:p>
            <a:pPr lvl="1">
              <a:spcAft>
                <a:spcPts val="0"/>
              </a:spcAft>
            </a:pPr>
            <a:r>
              <a:rPr lang="en-US" sz="1800" dirty="0" smtClean="0"/>
              <a:t>30</a:t>
            </a:r>
            <a:r>
              <a:rPr lang="en-US" sz="1800" dirty="0" smtClean="0"/>
              <a:t> </a:t>
            </a:r>
            <a:r>
              <a:rPr lang="en-US" sz="1800" dirty="0"/>
              <a:t>atoms of </a:t>
            </a:r>
            <a:r>
              <a:rPr lang="en-US" sz="1800" dirty="0"/>
              <a:t>Ge or Sb atoms substituted with In </a:t>
            </a:r>
            <a:r>
              <a:rPr lang="en-US" sz="1800" dirty="0"/>
              <a:t>corresponding to a doping of </a:t>
            </a:r>
            <a:r>
              <a:rPr lang="en-US" sz="1800" dirty="0" smtClean="0"/>
              <a:t>~10 </a:t>
            </a:r>
            <a:r>
              <a:rPr lang="en-US" sz="1800" dirty="0" smtClean="0"/>
              <a:t>%</a:t>
            </a:r>
          </a:p>
          <a:p>
            <a:pPr marL="285750" indent="-274320">
              <a:lnSpc>
                <a:spcPct val="110000"/>
              </a:lnSpc>
              <a:spcBef>
                <a:spcPts val="1000"/>
              </a:spcBef>
              <a:spcAft>
                <a:spcPts val="0"/>
              </a:spcAft>
            </a:pPr>
            <a:r>
              <a:rPr lang="en-US" sz="2000" dirty="0" smtClean="0">
                <a:latin typeface="+mj-lt"/>
              </a:rPr>
              <a:t>Structural </a:t>
            </a:r>
            <a:r>
              <a:rPr lang="en-US" sz="2000" dirty="0" smtClean="0">
                <a:latin typeface="+mj-lt"/>
              </a:rPr>
              <a:t>and electronic properties have been analyzed separately for </a:t>
            </a:r>
            <a:r>
              <a:rPr lang="en-US" sz="2000" dirty="0" smtClean="0">
                <a:latin typeface="+mj-lt"/>
              </a:rPr>
              <a:t>In-doped GST, considering both In substituting Ge atoms and Sb atoms. </a:t>
            </a:r>
          </a:p>
          <a:p>
            <a:pPr>
              <a:spcBef>
                <a:spcPts val="1000"/>
              </a:spcBef>
              <a:spcAft>
                <a:spcPts val="0"/>
              </a:spcAft>
            </a:pPr>
            <a:r>
              <a:rPr lang="en-US" sz="2000" i="1" u="sng" dirty="0" smtClean="0"/>
              <a:t>Technical note:</a:t>
            </a:r>
            <a:r>
              <a:rPr lang="en-US" sz="2000" dirty="0" smtClean="0"/>
              <a:t> In-based </a:t>
            </a:r>
            <a:r>
              <a:rPr lang="en-US" sz="2000" dirty="0"/>
              <a:t>phase change compounds are better </a:t>
            </a:r>
            <a:r>
              <a:rPr lang="en-US" sz="2000" dirty="0" smtClean="0"/>
              <a:t>described by </a:t>
            </a:r>
            <a:r>
              <a:rPr lang="en-US" sz="2000" dirty="0"/>
              <a:t>the </a:t>
            </a:r>
            <a:r>
              <a:rPr lang="en-US" sz="2000" dirty="0" err="1"/>
              <a:t>Becke</a:t>
            </a:r>
            <a:r>
              <a:rPr lang="en-US" sz="2000" dirty="0"/>
              <a:t>-Lee-Yang-Parr exchange and correlation functional (BLYP</a:t>
            </a:r>
            <a:r>
              <a:rPr lang="en-US" sz="2000" dirty="0" smtClean="0"/>
              <a:t>) </a:t>
            </a:r>
            <a:r>
              <a:rPr lang="en-US" sz="2000" dirty="0"/>
              <a:t>than by the more </a:t>
            </a:r>
            <a:r>
              <a:rPr lang="en-US" sz="2000" dirty="0" smtClean="0"/>
              <a:t>commonly used </a:t>
            </a:r>
            <a:r>
              <a:rPr lang="en-US" sz="2000" dirty="0" err="1"/>
              <a:t>Perdew</a:t>
            </a:r>
            <a:r>
              <a:rPr lang="en-US" sz="2000" dirty="0"/>
              <a:t>-Burke-</a:t>
            </a:r>
            <a:r>
              <a:rPr lang="en-US" sz="2000" dirty="0" err="1"/>
              <a:t>Enrzerhof</a:t>
            </a:r>
            <a:r>
              <a:rPr lang="en-US" sz="2000" dirty="0"/>
              <a:t> (PBE</a:t>
            </a:r>
            <a:r>
              <a:rPr lang="en-US" sz="2000" dirty="0" smtClean="0"/>
              <a:t>) </a:t>
            </a:r>
            <a:r>
              <a:rPr lang="en-US" sz="2000" dirty="0"/>
              <a:t>functional. On the other hand the BLYP and PBE </a:t>
            </a:r>
            <a:r>
              <a:rPr lang="en-US" sz="2000" dirty="0" err="1"/>
              <a:t>functionals</a:t>
            </a:r>
            <a:r>
              <a:rPr lang="en-US" sz="2000" dirty="0"/>
              <a:t> </a:t>
            </a:r>
            <a:r>
              <a:rPr lang="en-US" sz="2000" dirty="0" smtClean="0"/>
              <a:t>yield very </a:t>
            </a:r>
            <a:r>
              <a:rPr lang="en-US" sz="2000" dirty="0"/>
              <a:t>similar results for pure </a:t>
            </a:r>
            <a:r>
              <a:rPr lang="en-US" sz="2000" dirty="0" smtClean="0"/>
              <a:t>GST. The obligate choice of </a:t>
            </a:r>
            <a:r>
              <a:rPr lang="en-US" sz="2000" dirty="0"/>
              <a:t>BLYP </a:t>
            </a:r>
            <a:r>
              <a:rPr lang="en-US" sz="2000" dirty="0" smtClean="0"/>
              <a:t>functional for In-GST leads </a:t>
            </a:r>
            <a:r>
              <a:rPr lang="en-US" sz="2000" dirty="0"/>
              <a:t>to a large underestimation of the band gap with respect to experiments. However, </a:t>
            </a:r>
            <a:r>
              <a:rPr lang="en-US" sz="2000" dirty="0" smtClean="0"/>
              <a:t>it is believed </a:t>
            </a:r>
            <a:r>
              <a:rPr lang="en-US" sz="2000" dirty="0"/>
              <a:t>that the relative change of the band gap with composition/doping </a:t>
            </a:r>
            <a:r>
              <a:rPr lang="en-US" sz="2000" dirty="0" smtClean="0"/>
              <a:t>could be </a:t>
            </a:r>
            <a:r>
              <a:rPr lang="en-US" sz="2000" dirty="0"/>
              <a:t>correctly </a:t>
            </a:r>
            <a:r>
              <a:rPr lang="en-US" sz="2000" dirty="0" smtClean="0"/>
              <a:t>captured. </a:t>
            </a:r>
            <a:endParaRPr lang="en-US" sz="2000" dirty="0">
              <a:latin typeface="+mj-lt"/>
            </a:endParaRPr>
          </a:p>
        </p:txBody>
      </p:sp>
      <p:sp>
        <p:nvSpPr>
          <p:cNvPr id="34" name="Date Placeholder 33"/>
          <p:cNvSpPr>
            <a:spLocks noGrp="1"/>
          </p:cNvSpPr>
          <p:nvPr>
            <p:ph type="dt" sz="half" idx="2"/>
          </p:nvPr>
        </p:nvSpPr>
        <p:spPr/>
        <p:txBody>
          <a:bodyPr/>
          <a:lstStyle/>
          <a:p>
            <a:r>
              <a:rPr lang="en-US" smtClean="0"/>
              <a:t>|  </a:t>
            </a:r>
            <a:fld id="{813B26B7-A279-4753-8A1A-AC4573FF378D}" type="datetime4">
              <a:rPr lang="en-US" smtClean="0"/>
              <a:pPr/>
              <a:t>August 5,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4</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10" name="Text Placeholder 9"/>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4555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537397" y="1292228"/>
            <a:ext cx="6310484" cy="4886516"/>
          </a:xfrm>
          <a:prstGeom prst="rect">
            <a:avLst/>
          </a:prstGeom>
        </p:spPr>
      </p:pic>
      <p:sp>
        <p:nvSpPr>
          <p:cNvPr id="2" name="Title 1"/>
          <p:cNvSpPr>
            <a:spLocks noGrp="1"/>
          </p:cNvSpPr>
          <p:nvPr>
            <p:ph type="title"/>
          </p:nvPr>
        </p:nvSpPr>
        <p:spPr/>
        <p:txBody>
          <a:bodyPr/>
          <a:lstStyle/>
          <a:p>
            <a:r>
              <a:rPr lang="en-US" dirty="0" smtClean="0"/>
              <a:t>In </a:t>
            </a:r>
            <a:r>
              <a:rPr lang="en-US" dirty="0" smtClean="0"/>
              <a:t>doped GST: structural properties</a:t>
            </a:r>
            <a:endParaRPr lang="en-US" dirty="0"/>
          </a:p>
        </p:txBody>
      </p:sp>
      <p:sp>
        <p:nvSpPr>
          <p:cNvPr id="3" name="Content Placeholder 2"/>
          <p:cNvSpPr>
            <a:spLocks noGrp="1"/>
          </p:cNvSpPr>
          <p:nvPr>
            <p:ph idx="1"/>
          </p:nvPr>
        </p:nvSpPr>
        <p:spPr>
          <a:xfrm>
            <a:off x="664218" y="1477649"/>
            <a:ext cx="4997992" cy="4155899"/>
          </a:xfrm>
        </p:spPr>
        <p:txBody>
          <a:bodyPr/>
          <a:lstStyle/>
          <a:p>
            <a:r>
              <a:rPr lang="en-US" dirty="0" smtClean="0"/>
              <a:t>Distribution of the coordination numbers for the different species have been computed</a:t>
            </a:r>
          </a:p>
          <a:p>
            <a:r>
              <a:rPr lang="en-US" dirty="0" smtClean="0"/>
              <a:t>Indium </a:t>
            </a:r>
            <a:r>
              <a:rPr lang="en-US" dirty="0" smtClean="0"/>
              <a:t>atoms are mostly coordinated with </a:t>
            </a:r>
            <a:r>
              <a:rPr lang="en-US" dirty="0" err="1" smtClean="0"/>
              <a:t>Te</a:t>
            </a:r>
            <a:r>
              <a:rPr lang="en-US" dirty="0" smtClean="0"/>
              <a:t>.</a:t>
            </a:r>
            <a:endParaRPr lang="en-US" dirty="0" smtClean="0"/>
          </a:p>
          <a:p>
            <a:pPr lvl="1"/>
            <a:r>
              <a:rPr lang="en-US" dirty="0"/>
              <a:t>CN of In is 4 </a:t>
            </a:r>
            <a:r>
              <a:rPr lang="en-US" dirty="0" smtClean="0"/>
              <a:t>consistently with tetrahedral bonding geometry (see next slide) as occurs in crystalline In</a:t>
            </a:r>
            <a:r>
              <a:rPr lang="en-US" baseline="-25000" dirty="0" smtClean="0"/>
              <a:t>2</a:t>
            </a:r>
            <a:r>
              <a:rPr lang="en-US" dirty="0" smtClean="0"/>
              <a:t>Te</a:t>
            </a:r>
            <a:r>
              <a:rPr lang="en-US" baseline="-25000" dirty="0" smtClean="0"/>
              <a:t>3</a:t>
            </a:r>
            <a:r>
              <a:rPr lang="en-US" dirty="0" smtClean="0"/>
              <a:t>, in amorphous InGeTe</a:t>
            </a:r>
            <a:r>
              <a:rPr lang="en-US" baseline="-25000" dirty="0" smtClean="0"/>
              <a:t>2</a:t>
            </a:r>
            <a:r>
              <a:rPr lang="en-US" dirty="0" smtClean="0"/>
              <a:t>, In</a:t>
            </a:r>
            <a:r>
              <a:rPr lang="en-US" baseline="-25000" dirty="0" smtClean="0"/>
              <a:t>3</a:t>
            </a:r>
            <a:r>
              <a:rPr lang="en-US" dirty="0" smtClean="0"/>
              <a:t>SbTe</a:t>
            </a:r>
            <a:r>
              <a:rPr lang="en-US" baseline="-25000" dirty="0" smtClean="0"/>
              <a:t>2</a:t>
            </a:r>
            <a:endParaRPr lang="en-US" baseline="-25000" dirty="0"/>
          </a:p>
          <a:p>
            <a:pPr lvl="1"/>
            <a:r>
              <a:rPr lang="en-US" dirty="0"/>
              <a:t>Possible </a:t>
            </a:r>
            <a:r>
              <a:rPr lang="en-US" dirty="0" smtClean="0"/>
              <a:t>structural changes of other GST atoms are </a:t>
            </a:r>
            <a:r>
              <a:rPr lang="en-US" dirty="0"/>
              <a:t>within the variability range </a:t>
            </a:r>
            <a:r>
              <a:rPr lang="en-US" dirty="0" smtClean="0"/>
              <a:t>of </a:t>
            </a:r>
            <a:r>
              <a:rPr lang="en-US" dirty="0"/>
              <a:t>different models of pure GST</a:t>
            </a:r>
            <a:endParaRPr lang="en-US" dirty="0" smtClean="0"/>
          </a:p>
        </p:txBody>
      </p:sp>
      <p:sp>
        <p:nvSpPr>
          <p:cNvPr id="34" name="Date Placeholder 33"/>
          <p:cNvSpPr>
            <a:spLocks noGrp="1"/>
          </p:cNvSpPr>
          <p:nvPr>
            <p:ph type="dt" sz="half" idx="2"/>
          </p:nvPr>
        </p:nvSpPr>
        <p:spPr/>
        <p:txBody>
          <a:bodyPr/>
          <a:lstStyle/>
          <a:p>
            <a:r>
              <a:rPr lang="en-US" dirty="0" smtClean="0"/>
              <a:t>|  </a:t>
            </a:r>
            <a:fld id="{813B26B7-A279-4753-8A1A-AC4573FF378D}" type="datetime4">
              <a:rPr lang="en-US" smtClean="0"/>
              <a:pPr/>
              <a:t>August 8,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5</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42" name="Text Placeholder 41"/>
          <p:cNvSpPr>
            <a:spLocks noGrp="1"/>
          </p:cNvSpPr>
          <p:nvPr>
            <p:ph type="body" sz="quarter" idx="14"/>
          </p:nvPr>
        </p:nvSpPr>
        <p:spPr/>
        <p:txBody>
          <a:bodyPr/>
          <a:lstStyle/>
          <a:p>
            <a:endParaRPr lang="en-US"/>
          </a:p>
        </p:txBody>
      </p:sp>
      <p:sp>
        <p:nvSpPr>
          <p:cNvPr id="14" name="Oval 13"/>
          <p:cNvSpPr/>
          <p:nvPr/>
        </p:nvSpPr>
        <p:spPr>
          <a:xfrm rot="16200000">
            <a:off x="6208552" y="2645450"/>
            <a:ext cx="284650" cy="474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18" name="Straight Arrow Connector 17"/>
          <p:cNvCxnSpPr/>
          <p:nvPr/>
        </p:nvCxnSpPr>
        <p:spPr>
          <a:xfrm flipV="1">
            <a:off x="4331970" y="2919471"/>
            <a:ext cx="1530226" cy="349509"/>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1"/>
          </p:nvPr>
        </p:nvSpPr>
        <p:spPr/>
        <p:txBody>
          <a:bodyPr/>
          <a:lstStyle/>
          <a:p>
            <a:r>
              <a:rPr lang="en-US" dirty="0" err="1" smtClean="0"/>
              <a:t>InDIUM</a:t>
            </a:r>
            <a:r>
              <a:rPr lang="en-US" dirty="0" smtClean="0"/>
              <a:t> substitution of </a:t>
            </a:r>
            <a:r>
              <a:rPr lang="en-US" dirty="0" err="1" smtClean="0"/>
              <a:t>sb</a:t>
            </a:r>
            <a:r>
              <a:rPr lang="en-US" dirty="0" smtClean="0"/>
              <a:t> – the same graph is obtained for Ge substitution   </a:t>
            </a:r>
            <a:endParaRPr lang="en-US" dirty="0"/>
          </a:p>
        </p:txBody>
      </p:sp>
    </p:spTree>
    <p:extLst>
      <p:ext uri="{BB962C8B-B14F-4D97-AF65-F5344CB8AC3E}">
        <p14:creationId xmlns:p14="http://schemas.microsoft.com/office/powerpoint/2010/main" val="219108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smtClean="0"/>
              <a:t>doped GST: </a:t>
            </a:r>
            <a:r>
              <a:rPr lang="en-US" dirty="0" smtClean="0"/>
              <a:t>bond angles distribution</a:t>
            </a:r>
            <a:endParaRPr lang="en-US" dirty="0"/>
          </a:p>
        </p:txBody>
      </p:sp>
      <p:sp>
        <p:nvSpPr>
          <p:cNvPr id="3" name="Content Placeholder 2"/>
          <p:cNvSpPr>
            <a:spLocks noGrp="1"/>
          </p:cNvSpPr>
          <p:nvPr>
            <p:ph idx="1"/>
          </p:nvPr>
        </p:nvSpPr>
        <p:spPr>
          <a:xfrm>
            <a:off x="586462" y="1544240"/>
            <a:ext cx="5407937" cy="2619608"/>
          </a:xfrm>
        </p:spPr>
        <p:txBody>
          <a:bodyPr/>
          <a:lstStyle/>
          <a:p>
            <a:pPr>
              <a:spcAft>
                <a:spcPts val="600"/>
              </a:spcAft>
            </a:pPr>
            <a:r>
              <a:rPr lang="en-US" dirty="0" smtClean="0"/>
              <a:t>Indium bond angle is peaked ~109 consistently </a:t>
            </a:r>
            <a:r>
              <a:rPr lang="en-US" dirty="0"/>
              <a:t>with tetrahedral bonding geometry </a:t>
            </a:r>
            <a:r>
              <a:rPr lang="en-US" dirty="0" smtClean="0"/>
              <a:t>and CN = 4 (see </a:t>
            </a:r>
            <a:r>
              <a:rPr lang="en-US" dirty="0" err="1" smtClean="0"/>
              <a:t>prev</a:t>
            </a:r>
            <a:r>
              <a:rPr lang="en-US" dirty="0" smtClean="0"/>
              <a:t> slide)</a:t>
            </a:r>
            <a:endParaRPr lang="en-US" dirty="0" smtClean="0"/>
          </a:p>
          <a:p>
            <a:pPr>
              <a:spcBef>
                <a:spcPts val="1200"/>
              </a:spcBef>
            </a:pPr>
            <a:r>
              <a:rPr lang="en-US" dirty="0" smtClean="0"/>
              <a:t>Other bonding schemes are the same as </a:t>
            </a:r>
            <a:r>
              <a:rPr lang="en-US" dirty="0" smtClean="0"/>
              <a:t>in the </a:t>
            </a:r>
            <a:r>
              <a:rPr lang="en-US" dirty="0" smtClean="0"/>
              <a:t>amorphous GST matrix:</a:t>
            </a:r>
            <a:endParaRPr lang="en-US" dirty="0" smtClean="0"/>
          </a:p>
        </p:txBody>
      </p:sp>
      <p:sp>
        <p:nvSpPr>
          <p:cNvPr id="34" name="Date Placeholder 33"/>
          <p:cNvSpPr>
            <a:spLocks noGrp="1"/>
          </p:cNvSpPr>
          <p:nvPr>
            <p:ph type="dt" sz="half" idx="2"/>
          </p:nvPr>
        </p:nvSpPr>
        <p:spPr/>
        <p:txBody>
          <a:bodyPr/>
          <a:lstStyle/>
          <a:p>
            <a:r>
              <a:rPr lang="en-US" smtClean="0"/>
              <a:t>|  </a:t>
            </a:r>
            <a:fld id="{813B26B7-A279-4753-8A1A-AC4573FF378D}" type="datetime4">
              <a:rPr lang="en-US" smtClean="0"/>
              <a:pPr/>
              <a:t>August 8,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6</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42" name="Text Placeholder 41"/>
          <p:cNvSpPr>
            <a:spLocks noGrp="1"/>
          </p:cNvSpPr>
          <p:nvPr>
            <p:ph type="body" sz="quarter" idx="14"/>
          </p:nvPr>
        </p:nvSpPr>
        <p:spPr/>
        <p:txBody>
          <a:bodyPr/>
          <a:lstStyle/>
          <a:p>
            <a:endParaRPr lang="en-US"/>
          </a:p>
        </p:txBody>
      </p:sp>
      <p:cxnSp>
        <p:nvCxnSpPr>
          <p:cNvPr id="21" name="Straight Arrow Connector 20"/>
          <p:cNvCxnSpPr/>
          <p:nvPr/>
        </p:nvCxnSpPr>
        <p:spPr>
          <a:xfrm>
            <a:off x="6173999" y="4415307"/>
            <a:ext cx="1211181" cy="373863"/>
          </a:xfrm>
          <a:prstGeom prst="straightConnector1">
            <a:avLst/>
          </a:prstGeom>
          <a:ln w="25400">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30" name="Text Placeholder 29"/>
          <p:cNvSpPr>
            <a:spLocks noGrp="1"/>
          </p:cNvSpPr>
          <p:nvPr>
            <p:ph type="body" sz="quarter" idx="11"/>
          </p:nvPr>
        </p:nvSpPr>
        <p:spPr/>
        <p:txBody>
          <a:bodyPr/>
          <a:lstStyle/>
          <a:p>
            <a:r>
              <a:rPr lang="en-US" dirty="0" smtClean="0"/>
              <a:t>Sb substitution with </a:t>
            </a:r>
            <a:r>
              <a:rPr lang="en-US" dirty="0" err="1" smtClean="0"/>
              <a:t>InDIUM</a:t>
            </a:r>
            <a:r>
              <a:rPr lang="en-US" dirty="0" smtClean="0"/>
              <a:t> – </a:t>
            </a:r>
            <a:r>
              <a:rPr lang="en-US" dirty="0"/>
              <a:t>the same graph is obtained for Ge substitution   </a:t>
            </a:r>
          </a:p>
        </p:txBody>
      </p:sp>
      <p:pic>
        <p:nvPicPr>
          <p:cNvPr id="20" name="Picture 19"/>
          <p:cNvPicPr>
            <a:picLocks noChangeAspect="1"/>
          </p:cNvPicPr>
          <p:nvPr/>
        </p:nvPicPr>
        <p:blipFill>
          <a:blip r:embed="rId3"/>
          <a:stretch>
            <a:fillRect/>
          </a:stretch>
        </p:blipFill>
        <p:spPr>
          <a:xfrm>
            <a:off x="6173999" y="2218265"/>
            <a:ext cx="5554240" cy="3810999"/>
          </a:xfrm>
          <a:prstGeom prst="rect">
            <a:avLst/>
          </a:prstGeom>
        </p:spPr>
      </p:pic>
      <p:pic>
        <p:nvPicPr>
          <p:cNvPr id="23" name="Picture 22"/>
          <p:cNvPicPr>
            <a:picLocks noChangeAspect="1"/>
          </p:cNvPicPr>
          <p:nvPr/>
        </p:nvPicPr>
        <p:blipFill>
          <a:blip r:embed="rId4"/>
          <a:stretch>
            <a:fillRect/>
          </a:stretch>
        </p:blipFill>
        <p:spPr>
          <a:xfrm>
            <a:off x="7300074" y="1852849"/>
            <a:ext cx="1473350" cy="1484525"/>
          </a:xfrm>
          <a:prstGeom prst="rect">
            <a:avLst/>
          </a:prstGeom>
        </p:spPr>
      </p:pic>
      <p:sp>
        <p:nvSpPr>
          <p:cNvPr id="6" name="TextBox 5"/>
          <p:cNvSpPr txBox="1"/>
          <p:nvPr/>
        </p:nvSpPr>
        <p:spPr>
          <a:xfrm>
            <a:off x="6757555" y="1477087"/>
            <a:ext cx="2707648"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Tetrahedral 4-coor Ge, In</a:t>
            </a:r>
            <a:endParaRPr lang="en-US" dirty="0" smtClean="0">
              <a:latin typeface="Segoe UI" panose="020B0502040204020203" pitchFamily="34" charset="0"/>
              <a:cs typeface="Segoe UI" panose="020B0502040204020203" pitchFamily="34" charset="0"/>
            </a:endParaRPr>
          </a:p>
        </p:txBody>
      </p:sp>
      <p:sp>
        <p:nvSpPr>
          <p:cNvPr id="26" name="TextBox 25"/>
          <p:cNvSpPr txBox="1"/>
          <p:nvPr/>
        </p:nvSpPr>
        <p:spPr>
          <a:xfrm>
            <a:off x="8815179" y="1802223"/>
            <a:ext cx="270764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a:t>
            </a:r>
            <a:r>
              <a:rPr lang="en-US" dirty="0" smtClean="0">
                <a:latin typeface="Segoe UI" panose="020B0502040204020203" pitchFamily="34" charset="0"/>
                <a:cs typeface="Segoe UI" panose="020B0502040204020203" pitchFamily="34" charset="0"/>
              </a:rPr>
              <a:t>p</a:t>
            </a:r>
            <a:r>
              <a:rPr lang="en-US" baseline="30000" dirty="0" smtClean="0">
                <a:latin typeface="Segoe UI" panose="020B0502040204020203" pitchFamily="34" charset="0"/>
                <a:cs typeface="Segoe UI" panose="020B0502040204020203" pitchFamily="34" charset="0"/>
              </a:rPr>
              <a:t>3</a:t>
            </a:r>
            <a:r>
              <a:rPr lang="en-US" dirty="0" smtClean="0">
                <a:latin typeface="Segoe UI" panose="020B0502040204020203" pitchFamily="34" charset="0"/>
                <a:cs typeface="Segoe UI" panose="020B0502040204020203" pitchFamily="34" charset="0"/>
              </a:rPr>
              <a:t> bonding</a:t>
            </a:r>
            <a:endParaRPr lang="en-US" dirty="0" smtClean="0">
              <a:latin typeface="Segoe UI" panose="020B0502040204020203" pitchFamily="34" charset="0"/>
              <a:cs typeface="Segoe UI" panose="020B0502040204020203" pitchFamily="34" charset="0"/>
            </a:endParaRPr>
          </a:p>
        </p:txBody>
      </p:sp>
      <p:cxnSp>
        <p:nvCxnSpPr>
          <p:cNvPr id="10" name="Straight Connector 9"/>
          <p:cNvCxnSpPr/>
          <p:nvPr/>
        </p:nvCxnSpPr>
        <p:spPr>
          <a:xfrm flipV="1">
            <a:off x="9266562" y="3956845"/>
            <a:ext cx="0" cy="1360307"/>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218812" y="2779993"/>
            <a:ext cx="0" cy="911897"/>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185761" y="3680756"/>
            <a:ext cx="1047750" cy="309140"/>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rotWithShape="1">
          <a:blip r:embed="rId5"/>
          <a:srcRect r="2412" b="1894"/>
          <a:stretch/>
        </p:blipFill>
        <p:spPr>
          <a:xfrm>
            <a:off x="1300362" y="4393887"/>
            <a:ext cx="1408548" cy="1405186"/>
          </a:xfrm>
          <a:prstGeom prst="rect">
            <a:avLst/>
          </a:prstGeom>
        </p:spPr>
      </p:pic>
      <p:sp>
        <p:nvSpPr>
          <p:cNvPr id="38" name="TextBox 37"/>
          <p:cNvSpPr txBox="1"/>
          <p:nvPr/>
        </p:nvSpPr>
        <p:spPr>
          <a:xfrm>
            <a:off x="817765" y="3721177"/>
            <a:ext cx="2565515"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t>
            </a:r>
            <a:r>
              <a:rPr lang="en-US" dirty="0" smtClean="0">
                <a:latin typeface="Segoe UI" panose="020B0502040204020203" pitchFamily="34" charset="0"/>
                <a:cs typeface="Segoe UI" panose="020B0502040204020203" pitchFamily="34" charset="0"/>
              </a:rPr>
              <a:t>defective) octa</a:t>
            </a:r>
            <a:r>
              <a:rPr lang="en-US" dirty="0" smtClean="0">
                <a:latin typeface="Segoe UI" panose="020B0502040204020203" pitchFamily="34" charset="0"/>
                <a:cs typeface="Segoe UI" panose="020B0502040204020203" pitchFamily="34" charset="0"/>
              </a:rPr>
              <a:t>hedral 4-coor Ge, Sb and </a:t>
            </a:r>
            <a:r>
              <a:rPr lang="en-US" dirty="0" err="1" smtClean="0">
                <a:latin typeface="Segoe UI" panose="020B0502040204020203" pitchFamily="34" charset="0"/>
                <a:cs typeface="Segoe UI" panose="020B0502040204020203" pitchFamily="34" charset="0"/>
              </a:rPr>
              <a:t>Te</a:t>
            </a:r>
            <a:endParaRPr lang="en-US" dirty="0" smtClean="0">
              <a:latin typeface="Segoe UI" panose="020B0502040204020203" pitchFamily="34" charset="0"/>
              <a:cs typeface="Segoe UI" panose="020B0502040204020203" pitchFamily="34" charset="0"/>
            </a:endParaRPr>
          </a:p>
        </p:txBody>
      </p:sp>
      <p:pic>
        <p:nvPicPr>
          <p:cNvPr id="39" name="Picture 38"/>
          <p:cNvPicPr>
            <a:picLocks noChangeAspect="1"/>
          </p:cNvPicPr>
          <p:nvPr/>
        </p:nvPicPr>
        <p:blipFill>
          <a:blip r:embed="rId6"/>
          <a:stretch>
            <a:fillRect/>
          </a:stretch>
        </p:blipFill>
        <p:spPr>
          <a:xfrm>
            <a:off x="3884816" y="4401062"/>
            <a:ext cx="1381690" cy="1384957"/>
          </a:xfrm>
          <a:prstGeom prst="rect">
            <a:avLst/>
          </a:prstGeom>
        </p:spPr>
      </p:pic>
      <p:sp>
        <p:nvSpPr>
          <p:cNvPr id="44" name="TextBox 43"/>
          <p:cNvSpPr txBox="1"/>
          <p:nvPr/>
        </p:nvSpPr>
        <p:spPr>
          <a:xfrm>
            <a:off x="3519056" y="3724987"/>
            <a:ext cx="2418194" cy="64633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Pyramidal-like 3-coor Ge, Sb and </a:t>
            </a:r>
            <a:r>
              <a:rPr lang="en-US" dirty="0" err="1" smtClean="0">
                <a:latin typeface="Segoe UI" panose="020B0502040204020203" pitchFamily="34" charset="0"/>
                <a:cs typeface="Segoe UI" panose="020B0502040204020203" pitchFamily="34" charset="0"/>
              </a:rPr>
              <a:t>Te</a:t>
            </a:r>
            <a:endParaRPr lang="en-US" dirty="0" smtClean="0">
              <a:latin typeface="Segoe UI" panose="020B0502040204020203" pitchFamily="34" charset="0"/>
              <a:cs typeface="Segoe UI" panose="020B0502040204020203" pitchFamily="34" charset="0"/>
            </a:endParaRPr>
          </a:p>
        </p:txBody>
      </p:sp>
      <p:sp>
        <p:nvSpPr>
          <p:cNvPr id="45" name="TextBox 44"/>
          <p:cNvSpPr txBox="1"/>
          <p:nvPr/>
        </p:nvSpPr>
        <p:spPr>
          <a:xfrm>
            <a:off x="2452479" y="5932263"/>
            <a:ext cx="2707648"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p– type bonding</a:t>
            </a:r>
            <a:endParaRPr lang="en-US" dirty="0" smtClean="0">
              <a:latin typeface="Segoe UI" panose="020B0502040204020203" pitchFamily="34" charset="0"/>
              <a:cs typeface="Segoe UI" panose="020B0502040204020203" pitchFamily="34" charset="0"/>
            </a:endParaRPr>
          </a:p>
        </p:txBody>
      </p:sp>
      <p:sp>
        <p:nvSpPr>
          <p:cNvPr id="15" name="Left Brace 14"/>
          <p:cNvSpPr/>
          <p:nvPr/>
        </p:nvSpPr>
        <p:spPr>
          <a:xfrm rot="16200000">
            <a:off x="3246197" y="4713731"/>
            <a:ext cx="128016" cy="2377440"/>
          </a:xfrm>
          <a:prstGeom prst="leftBrac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640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statistics and phase transition</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August 8,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pic>
        <p:nvPicPr>
          <p:cNvPr id="9" name="Picture 8"/>
          <p:cNvPicPr>
            <a:picLocks noChangeAspect="1"/>
          </p:cNvPicPr>
          <p:nvPr/>
        </p:nvPicPr>
        <p:blipFill>
          <a:blip r:embed="rId2"/>
          <a:stretch>
            <a:fillRect/>
          </a:stretch>
        </p:blipFill>
        <p:spPr>
          <a:xfrm>
            <a:off x="6351696" y="1622238"/>
            <a:ext cx="2704169" cy="2487643"/>
          </a:xfrm>
          <a:prstGeom prst="rect">
            <a:avLst/>
          </a:prstGeom>
        </p:spPr>
      </p:pic>
      <p:sp>
        <p:nvSpPr>
          <p:cNvPr id="12" name="TextBox 11"/>
          <p:cNvSpPr txBox="1"/>
          <p:nvPr/>
        </p:nvSpPr>
        <p:spPr>
          <a:xfrm>
            <a:off x="828332" y="1047734"/>
            <a:ext cx="5166067" cy="5116593"/>
          </a:xfrm>
          <a:prstGeom prst="rect">
            <a:avLst/>
          </a:prstGeom>
          <a:noFill/>
        </p:spPr>
        <p:txBody>
          <a:bodyPr wrap="square" rtlCol="0">
            <a:spAutoFit/>
          </a:bodyPr>
          <a:lstStyle/>
          <a:p>
            <a:pPr>
              <a:lnSpc>
                <a:spcPct val="120000"/>
              </a:lnSpc>
            </a:pPr>
            <a:r>
              <a:rPr lang="en-US" b="1" u="sng" dirty="0" smtClean="0"/>
              <a:t>Background:</a:t>
            </a:r>
            <a:endParaRPr lang="en-US" b="1" u="sng" dirty="0" smtClean="0"/>
          </a:p>
          <a:p>
            <a:pPr>
              <a:lnSpc>
                <a:spcPct val="114000"/>
              </a:lnSpc>
              <a:spcAft>
                <a:spcPts val="600"/>
              </a:spcAft>
            </a:pPr>
            <a:r>
              <a:rPr lang="en-US" dirty="0" smtClean="0"/>
              <a:t>There is scientific consensus about that </a:t>
            </a:r>
            <a:r>
              <a:rPr lang="en-US" dirty="0" smtClean="0"/>
              <a:t>four-folded rings </a:t>
            </a:r>
            <a:r>
              <a:rPr lang="en-US" dirty="0"/>
              <a:t>in a-GST </a:t>
            </a:r>
            <a:r>
              <a:rPr lang="en-US" dirty="0" smtClean="0"/>
              <a:t>and in the super-cooled phase act </a:t>
            </a:r>
            <a:r>
              <a:rPr lang="en-US" dirty="0"/>
              <a:t>as nuclei for </a:t>
            </a:r>
            <a:r>
              <a:rPr lang="en-US" dirty="0" smtClean="0"/>
              <a:t>crystallization. </a:t>
            </a:r>
            <a:r>
              <a:rPr lang="en-US" dirty="0" smtClean="0"/>
              <a:t>In fact, </a:t>
            </a:r>
            <a:r>
              <a:rPr lang="en-US" dirty="0" smtClean="0"/>
              <a:t>four-membered </a:t>
            </a:r>
            <a:r>
              <a:rPr lang="en-US" dirty="0"/>
              <a:t>rings with chemical alternation (`ABAB squares', A, Sb or Ge; B, </a:t>
            </a:r>
            <a:r>
              <a:rPr lang="en-US" dirty="0" err="1"/>
              <a:t>Te</a:t>
            </a:r>
            <a:r>
              <a:rPr lang="en-US" dirty="0" smtClean="0"/>
              <a:t>), </a:t>
            </a:r>
            <a:r>
              <a:rPr lang="en-US" dirty="0"/>
              <a:t>which are a </a:t>
            </a:r>
            <a:r>
              <a:rPr lang="en-US" dirty="0" smtClean="0"/>
              <a:t>structural motif </a:t>
            </a:r>
            <a:r>
              <a:rPr lang="en-US" dirty="0"/>
              <a:t>of the metastable rock-salt crystal structure of </a:t>
            </a:r>
            <a:r>
              <a:rPr lang="en-US" dirty="0" smtClean="0"/>
              <a:t>GST, act </a:t>
            </a:r>
            <a:r>
              <a:rPr lang="en-US" dirty="0"/>
              <a:t>as nuclei for crystallization</a:t>
            </a:r>
            <a:r>
              <a:rPr lang="en-US" dirty="0" smtClean="0"/>
              <a:t>. Thus</a:t>
            </a:r>
            <a:r>
              <a:rPr lang="en-US" dirty="0" smtClean="0"/>
              <a:t>, the larger is the fraction </a:t>
            </a:r>
            <a:r>
              <a:rPr lang="en-US" dirty="0"/>
              <a:t>of </a:t>
            </a:r>
            <a:r>
              <a:rPr lang="en-US" dirty="0" smtClean="0"/>
              <a:t>four-membered rings the faster is the nucleation</a:t>
            </a:r>
            <a:r>
              <a:rPr lang="en-US" dirty="0" smtClean="0"/>
              <a:t>. </a:t>
            </a:r>
            <a:endParaRPr lang="en-US" dirty="0">
              <a:latin typeface="Segoe UI" panose="020B0502040204020203" pitchFamily="34" charset="0"/>
              <a:cs typeface="Segoe UI" panose="020B0502040204020203" pitchFamily="34" charset="0"/>
            </a:endParaRPr>
          </a:p>
          <a:p>
            <a:pPr>
              <a:lnSpc>
                <a:spcPct val="120000"/>
              </a:lnSpc>
            </a:pPr>
            <a:r>
              <a:rPr lang="en-US" sz="1600" i="1" u="sng" dirty="0" smtClean="0">
                <a:latin typeface="Segoe UI" panose="020B0502040204020203" pitchFamily="34" charset="0"/>
                <a:cs typeface="Segoe UI" panose="020B0502040204020203" pitchFamily="34" charset="0"/>
              </a:rPr>
              <a:t>References:</a:t>
            </a:r>
          </a:p>
          <a:p>
            <a:pPr>
              <a:lnSpc>
                <a:spcPct val="120000"/>
              </a:lnSpc>
            </a:pPr>
            <a:r>
              <a:rPr lang="en-US" sz="1600" i="1" dirty="0" smtClean="0">
                <a:latin typeface="Segoe UI" panose="020B0502040204020203" pitchFamily="34" charset="0"/>
                <a:cs typeface="Segoe UI" panose="020B0502040204020203" pitchFamily="34" charset="0"/>
              </a:rPr>
              <a:t>Akola et al., Nat</a:t>
            </a:r>
            <a:r>
              <a:rPr lang="en-US" sz="1600" i="1" dirty="0" smtClean="0">
                <a:latin typeface="Segoe UI" panose="020B0502040204020203" pitchFamily="34" charset="0"/>
                <a:cs typeface="Segoe UI" panose="020B0502040204020203" pitchFamily="34" charset="0"/>
              </a:rPr>
              <a:t>. Mat., </a:t>
            </a:r>
            <a:r>
              <a:rPr lang="en-US" sz="1600" b="1" i="1" dirty="0" smtClean="0">
                <a:latin typeface="Segoe UI" panose="020B0502040204020203" pitchFamily="34" charset="0"/>
                <a:cs typeface="Segoe UI" panose="020B0502040204020203" pitchFamily="34" charset="0"/>
              </a:rPr>
              <a:t>10</a:t>
            </a:r>
            <a:r>
              <a:rPr lang="en-US" sz="1600" i="1" dirty="0" smtClean="0">
                <a:latin typeface="Segoe UI" panose="020B0502040204020203" pitchFamily="34" charset="0"/>
                <a:cs typeface="Segoe UI" panose="020B0502040204020203" pitchFamily="34" charset="0"/>
              </a:rPr>
              <a:t>, p. 129 (2011</a:t>
            </a:r>
            <a:r>
              <a:rPr lang="en-US" sz="1600" i="1" dirty="0" smtClean="0">
                <a:latin typeface="Segoe UI" panose="020B0502040204020203" pitchFamily="34" charset="0"/>
                <a:cs typeface="Segoe UI" panose="020B0502040204020203" pitchFamily="34" charset="0"/>
              </a:rPr>
              <a:t>)</a:t>
            </a:r>
          </a:p>
          <a:p>
            <a:pPr>
              <a:lnSpc>
                <a:spcPct val="120000"/>
              </a:lnSpc>
            </a:pPr>
            <a:r>
              <a:rPr lang="en-US" sz="1600" i="1" dirty="0" smtClean="0">
                <a:latin typeface="Segoe UI" panose="020B0502040204020203" pitchFamily="34" charset="0"/>
                <a:cs typeface="Segoe UI" panose="020B0502040204020203" pitchFamily="34" charset="0"/>
              </a:rPr>
              <a:t>S. </a:t>
            </a:r>
            <a:r>
              <a:rPr lang="en-US" sz="1600" i="1" dirty="0" err="1" smtClean="0">
                <a:latin typeface="Segoe UI" panose="020B0502040204020203" pitchFamily="34" charset="0"/>
                <a:cs typeface="Segoe UI" panose="020B0502040204020203" pitchFamily="34" charset="0"/>
              </a:rPr>
              <a:t>Caravati</a:t>
            </a:r>
            <a:r>
              <a:rPr lang="en-US" sz="1600" i="1" dirty="0" smtClean="0">
                <a:latin typeface="Segoe UI" panose="020B0502040204020203" pitchFamily="34" charset="0"/>
                <a:cs typeface="Segoe UI" panose="020B0502040204020203" pitchFamily="34" charset="0"/>
              </a:rPr>
              <a:t> et al. </a:t>
            </a:r>
            <a:r>
              <a:rPr lang="en-US" sz="1600" b="1" i="1" dirty="0" smtClean="0">
                <a:latin typeface="Segoe UI" panose="020B0502040204020203" pitchFamily="34" charset="0"/>
                <a:cs typeface="Segoe UI" panose="020B0502040204020203" pitchFamily="34" charset="0"/>
              </a:rPr>
              <a:t>APL</a:t>
            </a:r>
            <a:r>
              <a:rPr lang="en-US" sz="1600" i="1" dirty="0" smtClean="0">
                <a:latin typeface="Segoe UI" panose="020B0502040204020203" pitchFamily="34" charset="0"/>
                <a:cs typeface="Segoe UI" panose="020B0502040204020203" pitchFamily="34" charset="0"/>
              </a:rPr>
              <a:t> 2007; J. Phys. Cond. Matt. 2009; Phys Rev. </a:t>
            </a:r>
            <a:r>
              <a:rPr lang="en-US" sz="1600" b="1" i="1" dirty="0" smtClean="0">
                <a:latin typeface="Segoe UI" panose="020B0502040204020203" pitchFamily="34" charset="0"/>
                <a:cs typeface="Segoe UI" panose="020B0502040204020203" pitchFamily="34" charset="0"/>
              </a:rPr>
              <a:t>B</a:t>
            </a:r>
            <a:r>
              <a:rPr lang="en-US" sz="1600" i="1" dirty="0" smtClean="0">
                <a:latin typeface="Segoe UI" panose="020B0502040204020203" pitchFamily="34" charset="0"/>
                <a:cs typeface="Segoe UI" panose="020B0502040204020203" pitchFamily="34" charset="0"/>
              </a:rPr>
              <a:t> 2010</a:t>
            </a:r>
          </a:p>
          <a:p>
            <a:pPr>
              <a:lnSpc>
                <a:spcPct val="120000"/>
              </a:lnSpc>
            </a:pPr>
            <a:r>
              <a:rPr lang="en-US" sz="1600" i="1" dirty="0" smtClean="0">
                <a:latin typeface="Segoe UI" panose="020B0502040204020203" pitchFamily="34" charset="0"/>
                <a:cs typeface="Segoe UI" panose="020B0502040204020203" pitchFamily="34" charset="0"/>
              </a:rPr>
              <a:t>Akola </a:t>
            </a:r>
            <a:r>
              <a:rPr lang="en-US" sz="1600" i="1" dirty="0" smtClean="0">
                <a:latin typeface="Segoe UI" panose="020B0502040204020203" pitchFamily="34" charset="0"/>
                <a:cs typeface="Segoe UI" panose="020B0502040204020203" pitchFamily="34" charset="0"/>
              </a:rPr>
              <a:t>and Jones, Phys </a:t>
            </a:r>
            <a:r>
              <a:rPr lang="en-US" sz="1600" i="1" dirty="0">
                <a:latin typeface="Segoe UI" panose="020B0502040204020203" pitchFamily="34" charset="0"/>
                <a:cs typeface="Segoe UI" panose="020B0502040204020203" pitchFamily="34" charset="0"/>
              </a:rPr>
              <a:t>Rev. </a:t>
            </a:r>
            <a:r>
              <a:rPr lang="en-US" sz="1600" b="1" i="1" dirty="0">
                <a:latin typeface="Segoe UI" panose="020B0502040204020203" pitchFamily="34" charset="0"/>
                <a:cs typeface="Segoe UI" panose="020B0502040204020203" pitchFamily="34" charset="0"/>
              </a:rPr>
              <a:t>B</a:t>
            </a:r>
            <a:r>
              <a:rPr lang="en-US" sz="1600" i="1" dirty="0" smtClean="0">
                <a:latin typeface="Segoe UI" panose="020B0502040204020203" pitchFamily="34" charset="0"/>
                <a:cs typeface="Segoe UI" panose="020B0502040204020203" pitchFamily="34" charset="0"/>
              </a:rPr>
              <a:t> 76, p. 235201 (2007)</a:t>
            </a:r>
            <a:r>
              <a:rPr lang="en-US" sz="1600" i="1" dirty="0" smtClean="0">
                <a:latin typeface="Segoe UI" panose="020B0502040204020203" pitchFamily="34" charset="0"/>
                <a:cs typeface="Segoe UI" panose="020B0502040204020203" pitchFamily="34" charset="0"/>
              </a:rPr>
              <a:t> </a:t>
            </a:r>
            <a:endParaRPr lang="en-US" sz="1600" i="1" dirty="0" smtClean="0">
              <a:latin typeface="Segoe UI" panose="020B0502040204020203" pitchFamily="34" charset="0"/>
              <a:cs typeface="Segoe UI" panose="020B0502040204020203" pitchFamily="34" charset="0"/>
            </a:endParaRPr>
          </a:p>
          <a:p>
            <a:pPr>
              <a:lnSpc>
                <a:spcPct val="120000"/>
              </a:lnSpc>
            </a:pPr>
            <a:r>
              <a:rPr lang="en-US" sz="1600" i="1" dirty="0" err="1" smtClean="0">
                <a:latin typeface="Segoe UI" panose="020B0502040204020203" pitchFamily="34" charset="0"/>
                <a:cs typeface="Segoe UI" panose="020B0502040204020203" pitchFamily="34" charset="0"/>
              </a:rPr>
              <a:t>Hegedus</a:t>
            </a:r>
            <a:r>
              <a:rPr lang="en-US" sz="1600" i="1" dirty="0" smtClean="0">
                <a:latin typeface="Segoe UI" panose="020B0502040204020203" pitchFamily="34" charset="0"/>
                <a:cs typeface="Segoe UI" panose="020B0502040204020203" pitchFamily="34" charset="0"/>
              </a:rPr>
              <a:t> and </a:t>
            </a:r>
            <a:r>
              <a:rPr lang="en-US" sz="1600" i="1" dirty="0" err="1" smtClean="0">
                <a:latin typeface="Segoe UI" panose="020B0502040204020203" pitchFamily="34" charset="0"/>
                <a:cs typeface="Segoe UI" panose="020B0502040204020203" pitchFamily="34" charset="0"/>
              </a:rPr>
              <a:t>Eliott</a:t>
            </a:r>
            <a:r>
              <a:rPr lang="en-US" sz="1600" i="1" dirty="0" smtClean="0">
                <a:latin typeface="Segoe UI" panose="020B0502040204020203" pitchFamily="34" charset="0"/>
                <a:cs typeface="Segoe UI" panose="020B0502040204020203" pitchFamily="34" charset="0"/>
              </a:rPr>
              <a:t>, Nat. Mat. </a:t>
            </a:r>
            <a:r>
              <a:rPr lang="en-US" sz="1600" b="1" dirty="0"/>
              <a:t>7</a:t>
            </a:r>
            <a:r>
              <a:rPr lang="en-US" sz="1600" dirty="0"/>
              <a:t>, </a:t>
            </a:r>
            <a:r>
              <a:rPr lang="en-US" sz="1600" dirty="0" smtClean="0"/>
              <a:t>p. 399 (</a:t>
            </a:r>
            <a:r>
              <a:rPr lang="en-US" sz="1600" i="1" dirty="0" smtClean="0">
                <a:latin typeface="Segoe UI" panose="020B0502040204020203" pitchFamily="34" charset="0"/>
                <a:cs typeface="Segoe UI" panose="020B0502040204020203" pitchFamily="34" charset="0"/>
              </a:rPr>
              <a:t>2008)</a:t>
            </a:r>
            <a:endParaRPr lang="en-US" sz="1600" i="1" dirty="0" smtClean="0">
              <a:latin typeface="Segoe UI" panose="020B0502040204020203" pitchFamily="34" charset="0"/>
              <a:cs typeface="Segoe UI" panose="020B0502040204020203" pitchFamily="34" charset="0"/>
            </a:endParaRPr>
          </a:p>
        </p:txBody>
      </p:sp>
      <p:pic>
        <p:nvPicPr>
          <p:cNvPr id="13" name="Picture 12"/>
          <p:cNvPicPr>
            <a:picLocks noChangeAspect="1"/>
          </p:cNvPicPr>
          <p:nvPr/>
        </p:nvPicPr>
        <p:blipFill rotWithShape="1">
          <a:blip r:embed="rId3"/>
          <a:srcRect l="4014" t="9888" r="1174"/>
          <a:stretch/>
        </p:blipFill>
        <p:spPr>
          <a:xfrm>
            <a:off x="6032205" y="4609961"/>
            <a:ext cx="3320715" cy="1237926"/>
          </a:xfrm>
          <a:prstGeom prst="rect">
            <a:avLst/>
          </a:prstGeom>
        </p:spPr>
      </p:pic>
      <p:sp>
        <p:nvSpPr>
          <p:cNvPr id="14" name="Oval 13"/>
          <p:cNvSpPr/>
          <p:nvPr/>
        </p:nvSpPr>
        <p:spPr>
          <a:xfrm rot="20755122">
            <a:off x="6167050" y="5074818"/>
            <a:ext cx="403760" cy="63646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15" name="Straight Arrow Connector 14"/>
          <p:cNvCxnSpPr/>
          <p:nvPr/>
        </p:nvCxnSpPr>
        <p:spPr>
          <a:xfrm flipV="1">
            <a:off x="6469818" y="5486401"/>
            <a:ext cx="1836898" cy="207442"/>
          </a:xfrm>
          <a:prstGeom prst="straightConnector1">
            <a:avLst/>
          </a:prstGeom>
          <a:ln w="2540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a:fillRect/>
          </a:stretch>
        </p:blipFill>
        <p:spPr>
          <a:xfrm>
            <a:off x="9555981" y="1067987"/>
            <a:ext cx="2163205" cy="5140408"/>
          </a:xfrm>
          <a:prstGeom prst="rect">
            <a:avLst/>
          </a:prstGeom>
        </p:spPr>
      </p:pic>
      <p:sp>
        <p:nvSpPr>
          <p:cNvPr id="19" name="Rectangle 18"/>
          <p:cNvSpPr/>
          <p:nvPr/>
        </p:nvSpPr>
        <p:spPr>
          <a:xfrm>
            <a:off x="5851110" y="1024782"/>
            <a:ext cx="3749408" cy="523220"/>
          </a:xfrm>
          <a:prstGeom prst="rect">
            <a:avLst/>
          </a:prstGeom>
        </p:spPr>
        <p:txBody>
          <a:bodyPr wrap="square">
            <a:spAutoFit/>
          </a:bodyPr>
          <a:lstStyle/>
          <a:p>
            <a:r>
              <a:rPr lang="en-US" sz="1400" dirty="0"/>
              <a:t>Four-fold rings in a model of amorphous GST obtained by means of ab initio simulations</a:t>
            </a:r>
          </a:p>
        </p:txBody>
      </p:sp>
    </p:spTree>
    <p:extLst>
      <p:ext uri="{BB962C8B-B14F-4D97-AF65-F5344CB8AC3E}">
        <p14:creationId xmlns:p14="http://schemas.microsoft.com/office/powerpoint/2010/main" val="2506278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Ring </a:t>
            </a:r>
            <a:r>
              <a:rPr lang="en-US" dirty="0" smtClean="0"/>
              <a:t>length statistics: amorphous phase</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August 8,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pic>
        <p:nvPicPr>
          <p:cNvPr id="3" name="Picture 2"/>
          <p:cNvPicPr>
            <a:picLocks noChangeAspect="1"/>
          </p:cNvPicPr>
          <p:nvPr/>
        </p:nvPicPr>
        <p:blipFill>
          <a:blip r:embed="rId2"/>
          <a:stretch>
            <a:fillRect/>
          </a:stretch>
        </p:blipFill>
        <p:spPr>
          <a:xfrm>
            <a:off x="816335" y="1085694"/>
            <a:ext cx="10200535" cy="3843710"/>
          </a:xfrm>
          <a:prstGeom prst="rect">
            <a:avLst/>
          </a:prstGeom>
        </p:spPr>
      </p:pic>
      <p:sp>
        <p:nvSpPr>
          <p:cNvPr id="15" name="Content Placeholder 2"/>
          <p:cNvSpPr>
            <a:spLocks noGrp="1"/>
          </p:cNvSpPr>
          <p:nvPr>
            <p:ph idx="1"/>
          </p:nvPr>
        </p:nvSpPr>
        <p:spPr>
          <a:xfrm>
            <a:off x="624543" y="5103759"/>
            <a:ext cx="10910119" cy="951250"/>
          </a:xfrm>
        </p:spPr>
        <p:txBody>
          <a:bodyPr/>
          <a:lstStyle/>
          <a:p>
            <a:pPr marL="91440" lvl="2" indent="0">
              <a:buNone/>
            </a:pPr>
            <a:r>
              <a:rPr lang="en-US" sz="2200" dirty="0" smtClean="0"/>
              <a:t>As a consequence of the tetrahedral bonds privileged by In, </a:t>
            </a:r>
            <a:r>
              <a:rPr lang="en-US" sz="2200" i="1" u="sng" dirty="0" smtClean="0"/>
              <a:t>the number of four-membered rings typical of the octahedral-like bonding scheme decreases upon doping</a:t>
            </a:r>
            <a:r>
              <a:rPr lang="en-US" sz="2200" dirty="0" smtClean="0"/>
              <a:t>, while the larger 6- and 7-membered rings, typical of the tetrahedral bonding, increases.</a:t>
            </a:r>
            <a:endParaRPr lang="en-US" sz="2200" dirty="0"/>
          </a:p>
        </p:txBody>
      </p:sp>
    </p:spTree>
    <p:extLst>
      <p:ext uri="{BB962C8B-B14F-4D97-AF65-F5344CB8AC3E}">
        <p14:creationId xmlns:p14="http://schemas.microsoft.com/office/powerpoint/2010/main" val="213607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Ring length statistics: </a:t>
            </a:r>
            <a:r>
              <a:rPr lang="en-US" dirty="0" smtClean="0"/>
              <a:t>super-cooled </a:t>
            </a:r>
            <a:r>
              <a:rPr lang="en-US" dirty="0"/>
              <a:t>phase</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August 8,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pic>
        <p:nvPicPr>
          <p:cNvPr id="11" name="Picture 10"/>
          <p:cNvPicPr>
            <a:picLocks noChangeAspect="1"/>
          </p:cNvPicPr>
          <p:nvPr/>
        </p:nvPicPr>
        <p:blipFill>
          <a:blip r:embed="rId2"/>
          <a:stretch>
            <a:fillRect/>
          </a:stretch>
        </p:blipFill>
        <p:spPr>
          <a:xfrm>
            <a:off x="931157" y="1370199"/>
            <a:ext cx="3354409" cy="2385777"/>
          </a:xfrm>
          <a:prstGeom prst="rect">
            <a:avLst/>
          </a:prstGeom>
        </p:spPr>
      </p:pic>
      <p:sp>
        <p:nvSpPr>
          <p:cNvPr id="12" name="TextBox 11"/>
          <p:cNvSpPr txBox="1"/>
          <p:nvPr/>
        </p:nvSpPr>
        <p:spPr>
          <a:xfrm>
            <a:off x="798102" y="970758"/>
            <a:ext cx="7672256"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Ring length distribution: Super-cooled liquid phase Nucleation temp </a:t>
            </a:r>
            <a:r>
              <a:rPr lang="en-US" dirty="0" err="1" smtClean="0">
                <a:latin typeface="Segoe UI" panose="020B0502040204020203" pitchFamily="34" charset="0"/>
                <a:cs typeface="Segoe UI" panose="020B0502040204020203" pitchFamily="34" charset="0"/>
              </a:rPr>
              <a:t>proxi</a:t>
            </a:r>
            <a:endParaRPr lang="en-US" dirty="0" smtClean="0">
              <a:latin typeface="Segoe UI" panose="020B0502040204020203" pitchFamily="34" charset="0"/>
              <a:cs typeface="Segoe UI" panose="020B0502040204020203" pitchFamily="34" charset="0"/>
            </a:endParaRPr>
          </a:p>
        </p:txBody>
      </p:sp>
      <p:pic>
        <p:nvPicPr>
          <p:cNvPr id="13" name="Picture 12"/>
          <p:cNvPicPr>
            <a:picLocks noChangeAspect="1"/>
          </p:cNvPicPr>
          <p:nvPr/>
        </p:nvPicPr>
        <p:blipFill rotWithShape="1">
          <a:blip r:embed="rId3"/>
          <a:srcRect l="4032" t="1990" r="1392" b="1043"/>
          <a:stretch/>
        </p:blipFill>
        <p:spPr>
          <a:xfrm>
            <a:off x="4748270" y="1393446"/>
            <a:ext cx="3356920" cy="2371820"/>
          </a:xfrm>
          <a:prstGeom prst="rect">
            <a:avLst/>
          </a:prstGeom>
        </p:spPr>
      </p:pic>
      <p:pic>
        <p:nvPicPr>
          <p:cNvPr id="3" name="Picture 2"/>
          <p:cNvPicPr>
            <a:picLocks noChangeAspect="1"/>
          </p:cNvPicPr>
          <p:nvPr/>
        </p:nvPicPr>
        <p:blipFill>
          <a:blip r:embed="rId4"/>
          <a:stretch>
            <a:fillRect/>
          </a:stretch>
        </p:blipFill>
        <p:spPr>
          <a:xfrm>
            <a:off x="864204" y="3807659"/>
            <a:ext cx="3563436" cy="2519684"/>
          </a:xfrm>
          <a:prstGeom prst="rect">
            <a:avLst/>
          </a:prstGeom>
        </p:spPr>
      </p:pic>
      <p:sp>
        <p:nvSpPr>
          <p:cNvPr id="7" name="TextBox 6"/>
          <p:cNvSpPr txBox="1"/>
          <p:nvPr/>
        </p:nvSpPr>
        <p:spPr>
          <a:xfrm>
            <a:off x="1696598" y="1714138"/>
            <a:ext cx="2412694"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5% In substituting Ge</a:t>
            </a:r>
            <a:endParaRPr lang="en-US" dirty="0" smtClean="0">
              <a:latin typeface="Segoe UI" panose="020B0502040204020203" pitchFamily="34" charset="0"/>
              <a:cs typeface="Segoe UI" panose="020B0502040204020203" pitchFamily="34" charset="0"/>
            </a:endParaRPr>
          </a:p>
        </p:txBody>
      </p:sp>
      <p:sp>
        <p:nvSpPr>
          <p:cNvPr id="15" name="TextBox 14"/>
          <p:cNvSpPr txBox="1"/>
          <p:nvPr/>
        </p:nvSpPr>
        <p:spPr>
          <a:xfrm>
            <a:off x="5638809" y="1690266"/>
            <a:ext cx="2412694"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5% In substituting Sb</a:t>
            </a:r>
            <a:endParaRPr lang="en-US" dirty="0" smtClean="0">
              <a:latin typeface="Segoe UI" panose="020B0502040204020203" pitchFamily="34" charset="0"/>
              <a:cs typeface="Segoe UI" panose="020B0502040204020203" pitchFamily="34" charset="0"/>
            </a:endParaRPr>
          </a:p>
        </p:txBody>
      </p:sp>
      <p:sp>
        <p:nvSpPr>
          <p:cNvPr id="16" name="TextBox 15"/>
          <p:cNvSpPr txBox="1"/>
          <p:nvPr/>
        </p:nvSpPr>
        <p:spPr>
          <a:xfrm>
            <a:off x="2576810" y="4228333"/>
            <a:ext cx="1708756"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Pure GST225</a:t>
            </a:r>
            <a:endParaRPr lang="en-US" dirty="0" smtClean="0">
              <a:latin typeface="Segoe UI" panose="020B0502040204020203" pitchFamily="34" charset="0"/>
              <a:cs typeface="Segoe UI" panose="020B0502040204020203" pitchFamily="34" charset="0"/>
            </a:endParaRPr>
          </a:p>
        </p:txBody>
      </p:sp>
      <p:sp>
        <p:nvSpPr>
          <p:cNvPr id="17" name="Content Placeholder 2"/>
          <p:cNvSpPr>
            <a:spLocks noGrp="1"/>
          </p:cNvSpPr>
          <p:nvPr>
            <p:ph idx="1"/>
          </p:nvPr>
        </p:nvSpPr>
        <p:spPr>
          <a:xfrm>
            <a:off x="4832986" y="3838822"/>
            <a:ext cx="6800826" cy="951250"/>
          </a:xfrm>
        </p:spPr>
        <p:txBody>
          <a:bodyPr/>
          <a:lstStyle/>
          <a:p>
            <a:pPr marL="91440" lvl="2" indent="0">
              <a:buNone/>
            </a:pPr>
            <a:r>
              <a:rPr lang="en-US" sz="2200" dirty="0" smtClean="0"/>
              <a:t>Also in the super-cooled phase at ~650 K, close to the peak of nucleation temperature, the number of </a:t>
            </a:r>
            <a:r>
              <a:rPr lang="en-US" sz="2200" i="1" u="sng" dirty="0" smtClean="0"/>
              <a:t>four-membered rings favoring crystallization decreases with In doping</a:t>
            </a:r>
            <a:r>
              <a:rPr lang="en-US" sz="2200" dirty="0" smtClean="0"/>
              <a:t>, while the larger 6- and 7-membered rings, typical of the tetrahedral bonding, increases. This should explain the reduced crystallization speed we experimentally observe</a:t>
            </a:r>
            <a:endParaRPr lang="en-US" sz="2200" dirty="0"/>
          </a:p>
        </p:txBody>
      </p:sp>
    </p:spTree>
    <p:extLst>
      <p:ext uri="{BB962C8B-B14F-4D97-AF65-F5344CB8AC3E}">
        <p14:creationId xmlns:p14="http://schemas.microsoft.com/office/powerpoint/2010/main" val="225428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 2016 Corporate 16x9" id="{9704DF07-7148-42FC-BDA8-635D5FB16AC0}" vid="{7BDFE4F2-D4EB-4A20-A989-17F7022DA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Props1.xml><?xml version="1.0" encoding="utf-8"?>
<ds:datastoreItem xmlns:ds="http://schemas.openxmlformats.org/officeDocument/2006/customXml" ds:itemID="{E3459422-D481-4F17-90E7-B82E786F8DF7}"/>
</file>

<file path=customXml/itemProps2.xml><?xml version="1.0" encoding="utf-8"?>
<ds:datastoreItem xmlns:ds="http://schemas.openxmlformats.org/officeDocument/2006/customXml" ds:itemID="{D6092107-20DF-4CCA-AB58-856FFCB7D629}"/>
</file>

<file path=customXml/itemProps3.xml><?xml version="1.0" encoding="utf-8"?>
<ds:datastoreItem xmlns:ds="http://schemas.openxmlformats.org/officeDocument/2006/customXml" ds:itemID="{B31822AD-3DBA-4E9C-BC74-F3E6CA7288F8}"/>
</file>

<file path=docProps/app.xml><?xml version="1.0" encoding="utf-8"?>
<Properties xmlns="http://schemas.openxmlformats.org/officeDocument/2006/extended-properties" xmlns:vt="http://schemas.openxmlformats.org/officeDocument/2006/docPropsVTypes">
  <Template>blank</Template>
  <TotalTime>0</TotalTime>
  <Words>1678</Words>
  <Application>Microsoft Office PowerPoint</Application>
  <PresentationFormat>Widescreen</PresentationFormat>
  <Paragraphs>139</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Segoe UI</vt:lpstr>
      <vt:lpstr>Segoe UI Semibold</vt:lpstr>
      <vt:lpstr>Symbol</vt:lpstr>
      <vt:lpstr>Wingdings</vt:lpstr>
      <vt:lpstr>Micron Nov-2015</vt:lpstr>
      <vt:lpstr>Atomistic model of the In-doped GST system</vt:lpstr>
      <vt:lpstr>Questions:</vt:lpstr>
      <vt:lpstr>Summary</vt:lpstr>
      <vt:lpstr>Simulation framework</vt:lpstr>
      <vt:lpstr>In doped GST: structural properties</vt:lpstr>
      <vt:lpstr>In doped GST: bond angles distribution</vt:lpstr>
      <vt:lpstr>Ring statistics and phase transition</vt:lpstr>
      <vt:lpstr>Ring length statistics: amorphous phase</vt:lpstr>
      <vt:lpstr>Ring length statistics: super-cooled phase</vt:lpstr>
      <vt:lpstr>In doped GST: electronic properties</vt:lpstr>
      <vt:lpstr>PowerPoint Presentation</vt:lpstr>
      <vt:lpstr>PowerPoint Presentation</vt:lpstr>
      <vt:lpstr>Band gap of In-doped GST: comparison with experiments</vt:lpstr>
      <vt:lpstr>Conclusions</vt:lpstr>
      <vt:lpstr>Next step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2016-03-21T17:15:04Z</dcterms:created>
  <dcterms:modified xsi:type="dcterms:W3CDTF">2016-08-09T16:12:53Z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