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6"/>
  </p:sldMasterIdLst>
  <p:notesMasterIdLst>
    <p:notesMasterId r:id="rId14"/>
  </p:notesMasterIdLst>
  <p:sldIdLst>
    <p:sldId id="300" r:id="rId7"/>
    <p:sldId id="303" r:id="rId8"/>
    <p:sldId id="302" r:id="rId9"/>
    <p:sldId id="304" r:id="rId10"/>
    <p:sldId id="305" r:id="rId11"/>
    <p:sldId id="306" r:id="rId12"/>
    <p:sldId id="289"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72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81" autoAdjust="0"/>
  </p:normalViewPr>
  <p:slideViewPr>
    <p:cSldViewPr snapToGrid="0">
      <p:cViewPr varScale="1">
        <p:scale>
          <a:sx n="90" d="100"/>
          <a:sy n="90" d="100"/>
        </p:scale>
        <p:origin x="606" y="66"/>
      </p:cViewPr>
      <p:guideLst>
        <p:guide orient="horz" pos="1176"/>
        <p:guide pos="7282"/>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15" Type="http://schemas.openxmlformats.org/officeDocument/2006/relationships/presProps" Target="presProps.xml"/><Relationship Id="rId10" Type="http://schemas.openxmlformats.org/officeDocument/2006/relationships/slide" Target="slides/slide4.xml"/><Relationship Id="rId14" Type="http://schemas.openxmlformats.org/officeDocument/2006/relationships/notesMaster" Target="notesMasters/notes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8/10/2016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42" name="Group 41"/>
          <p:cNvGrpSpPr/>
          <p:nvPr/>
        </p:nvGrpSpPr>
        <p:grpSpPr>
          <a:xfrm>
            <a:off x="7589330" y="5509552"/>
            <a:ext cx="4141515" cy="1157119"/>
            <a:chOff x="5930901" y="4179887"/>
            <a:chExt cx="2727324" cy="762001"/>
          </a:xfrm>
          <a:solidFill>
            <a:schemeClr val="bg1"/>
          </a:solidFill>
        </p:grpSpPr>
        <p:sp>
          <p:nvSpPr>
            <p:cNvPr id="43"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1452880" y="6119336"/>
            <a:ext cx="12169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August 10, 2016</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1" orient="horz" pos="4056"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5934670"/>
            <a:ext cx="1399820"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August 10,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28" name="Group 27"/>
          <p:cNvGrpSpPr/>
          <p:nvPr userDrawn="1"/>
        </p:nvGrpSpPr>
        <p:grpSpPr>
          <a:xfrm>
            <a:off x="10550526" y="6351589"/>
            <a:ext cx="1179513" cy="330201"/>
            <a:chOff x="10550525" y="6351587"/>
            <a:chExt cx="1179513" cy="330201"/>
          </a:xfrm>
        </p:grpSpPr>
        <p:sp>
          <p:nvSpPr>
            <p:cNvPr id="29" name="Freeform 28"/>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0" name="Freeform 29"/>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2" name="Rectangle 8"/>
            <p:cNvSpPr>
              <a:spLocks noChangeArrowheads="1"/>
            </p:cNvSpPr>
            <p:nvPr userDrawn="1"/>
          </p:nvSpPr>
          <p:spPr bwMode="auto">
            <a:xfrm>
              <a:off x="10942638" y="6473825"/>
              <a:ext cx="47625" cy="1365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4" name="TextBox 2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August 10, 2016</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5" y="2044701"/>
            <a:ext cx="10784609" cy="1773428"/>
          </a:xfrm>
        </p:spPr>
        <p:txBody>
          <a:bodyPr>
            <a:normAutofit/>
          </a:bodyPr>
          <a:lstStyle>
            <a:lvl1pPr>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6"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nvGrpSpPr>
          <p:cNvPr id="15" name="Group 14"/>
          <p:cNvGrpSpPr/>
          <p:nvPr userDrawn="1"/>
        </p:nvGrpSpPr>
        <p:grpSpPr>
          <a:xfrm>
            <a:off x="10550526" y="6351589"/>
            <a:ext cx="1179513" cy="330201"/>
            <a:chOff x="10550525" y="6351587"/>
            <a:chExt cx="1179513" cy="330201"/>
          </a:xfrm>
          <a:solidFill>
            <a:schemeClr val="accent1"/>
          </a:solidFill>
        </p:grpSpPr>
        <p:sp>
          <p:nvSpPr>
            <p:cNvPr id="6" name="Freeform 5"/>
            <p:cNvSpPr>
              <a:spLocks/>
            </p:cNvSpPr>
            <p:nvPr userDrawn="1"/>
          </p:nvSpPr>
          <p:spPr bwMode="auto">
            <a:xfrm>
              <a:off x="11014075" y="6470650"/>
              <a:ext cx="168275" cy="144463"/>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noEditPoints="1"/>
            </p:cNvSpPr>
            <p:nvPr userDrawn="1"/>
          </p:nvSpPr>
          <p:spPr bwMode="auto">
            <a:xfrm>
              <a:off x="11314113" y="6470650"/>
              <a:ext cx="200025" cy="144463"/>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auto">
            <a:xfrm>
              <a:off x="11534775" y="6467475"/>
              <a:ext cx="146050" cy="142875"/>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0" name="Rectangle 8"/>
            <p:cNvSpPr>
              <a:spLocks noChangeArrowheads="1"/>
            </p:cNvSpPr>
            <p:nvPr userDrawn="1"/>
          </p:nvSpPr>
          <p:spPr bwMode="auto">
            <a:xfrm>
              <a:off x="10942638" y="6473825"/>
              <a:ext cx="47625" cy="1365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1" name="Freeform 9"/>
            <p:cNvSpPr>
              <a:spLocks/>
            </p:cNvSpPr>
            <p:nvPr userDrawn="1"/>
          </p:nvSpPr>
          <p:spPr bwMode="auto">
            <a:xfrm>
              <a:off x="11206163" y="6472238"/>
              <a:ext cx="101600" cy="138113"/>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2" name="Freeform 10"/>
            <p:cNvSpPr>
              <a:spLocks/>
            </p:cNvSpPr>
            <p:nvPr userDrawn="1"/>
          </p:nvSpPr>
          <p:spPr bwMode="auto">
            <a:xfrm>
              <a:off x="10752138" y="6351587"/>
              <a:ext cx="225425" cy="26987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3" name="Freeform 11"/>
            <p:cNvSpPr>
              <a:spLocks/>
            </p:cNvSpPr>
            <p:nvPr userDrawn="1"/>
          </p:nvSpPr>
          <p:spPr bwMode="auto">
            <a:xfrm>
              <a:off x="10550525" y="6416675"/>
              <a:ext cx="344488" cy="265113"/>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sp>
          <p:nvSpPr>
            <p:cNvPr id="14" name="Freeform 12"/>
            <p:cNvSpPr>
              <a:spLocks noEditPoints="1"/>
            </p:cNvSpPr>
            <p:nvPr userDrawn="1"/>
          </p:nvSpPr>
          <p:spPr bwMode="auto">
            <a:xfrm>
              <a:off x="11701463" y="6467475"/>
              <a:ext cx="28575" cy="28575"/>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0" name="TextBox 1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August 10, 2016</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203482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531" y="2567498"/>
            <a:ext cx="6801004" cy="185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August 10, 2016</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9" name="Group 18"/>
          <p:cNvGrpSpPr/>
          <p:nvPr/>
        </p:nvGrpSpPr>
        <p:grpSpPr>
          <a:xfrm>
            <a:off x="2660649" y="2499788"/>
            <a:ext cx="6879168" cy="1921933"/>
            <a:chOff x="1995487" y="1874838"/>
            <a:chExt cx="5159376" cy="1441450"/>
          </a:xfrm>
          <a:solidFill>
            <a:schemeClr val="bg1"/>
          </a:solidFill>
        </p:grpSpPr>
        <p:sp>
          <p:nvSpPr>
            <p:cNvPr id="20" name="Freeform 16"/>
            <p:cNvSpPr>
              <a:spLocks/>
            </p:cNvSpPr>
            <p:nvPr/>
          </p:nvSpPr>
          <p:spPr bwMode="auto">
            <a:xfrm>
              <a:off x="4024313" y="2397126"/>
              <a:ext cx="738188" cy="625475"/>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1" name="Freeform 17"/>
            <p:cNvSpPr>
              <a:spLocks noEditPoints="1"/>
            </p:cNvSpPr>
            <p:nvPr/>
          </p:nvSpPr>
          <p:spPr bwMode="auto">
            <a:xfrm>
              <a:off x="5334000" y="2397126"/>
              <a:ext cx="874713" cy="625475"/>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2" name="Freeform 18"/>
            <p:cNvSpPr>
              <a:spLocks/>
            </p:cNvSpPr>
            <p:nvPr/>
          </p:nvSpPr>
          <p:spPr bwMode="auto">
            <a:xfrm>
              <a:off x="6300788" y="2384426"/>
              <a:ext cx="638175" cy="622300"/>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3" name="Rectangle 19"/>
            <p:cNvSpPr>
              <a:spLocks noChangeArrowheads="1"/>
            </p:cNvSpPr>
            <p:nvPr/>
          </p:nvSpPr>
          <p:spPr bwMode="auto">
            <a:xfrm>
              <a:off x="3711575" y="2411413"/>
              <a:ext cx="212725" cy="59531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20"/>
            <p:cNvSpPr>
              <a:spLocks/>
            </p:cNvSpPr>
            <p:nvPr/>
          </p:nvSpPr>
          <p:spPr bwMode="auto">
            <a:xfrm>
              <a:off x="4864100" y="2400301"/>
              <a:ext cx="447675" cy="60642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21"/>
            <p:cNvSpPr>
              <a:spLocks/>
            </p:cNvSpPr>
            <p:nvPr/>
          </p:nvSpPr>
          <p:spPr bwMode="auto">
            <a:xfrm>
              <a:off x="2881313" y="1874838"/>
              <a:ext cx="981075" cy="1177925"/>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22"/>
            <p:cNvSpPr>
              <a:spLocks/>
            </p:cNvSpPr>
            <p:nvPr/>
          </p:nvSpPr>
          <p:spPr bwMode="auto">
            <a:xfrm>
              <a:off x="1995487" y="2160588"/>
              <a:ext cx="1511300" cy="1155700"/>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7" name="Freeform 23"/>
            <p:cNvSpPr>
              <a:spLocks noEditPoints="1"/>
            </p:cNvSpPr>
            <p:nvPr/>
          </p:nvSpPr>
          <p:spPr bwMode="auto">
            <a:xfrm>
              <a:off x="7031038" y="2384426"/>
              <a:ext cx="123825" cy="12065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August 10, 2016</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4" name="TextBox 13"/>
          <p:cNvSpPr txBox="1"/>
          <p:nvPr userDrawn="1"/>
        </p:nvSpPr>
        <p:spPr>
          <a:xfrm>
            <a:off x="-1635760" y="6673334"/>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Blank</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August 10, 2016</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733697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a:t>
            </a:r>
            <a:fld id="{E311BC51-49BC-45F0-B90C-E6310C708CCC}" type="datetime4">
              <a:rPr lang="en-US" sz="1100" smtClean="0"/>
              <a:pPr/>
              <a:t>August 10, 2016</a:t>
            </a:fld>
            <a:endParaRPr sz="1100" dirty="0"/>
          </a:p>
        </p:txBody>
      </p:sp>
      <p:sp>
        <p:nvSpPr>
          <p:cNvPr id="3" name="Slide Number Placeholder 2"/>
          <p:cNvSpPr>
            <a:spLocks noGrp="1"/>
          </p:cNvSpPr>
          <p:nvPr>
            <p:ph type="sldNum" sz="quarter" idx="11"/>
          </p:nvPr>
        </p:nvSpPr>
        <p:spPr/>
        <p:txBody>
          <a:bodyPr/>
          <a:lstStyle/>
          <a:p>
            <a:fld id="{0D904593-1668-4B95-BA96-EF3EF43EDF4E}" type="slidenum">
              <a:rPr lang="en-US" smtClean="0"/>
              <a:pPr/>
              <a:t>‹#›</a:t>
            </a:fld>
            <a:endParaRPr lang="en-US" dirty="0"/>
          </a:p>
        </p:txBody>
      </p:sp>
    </p:spTree>
    <p:extLst>
      <p:ext uri="{BB962C8B-B14F-4D97-AF65-F5344CB8AC3E}">
        <p14:creationId xmlns:p14="http://schemas.microsoft.com/office/powerpoint/2010/main" val="85851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2" y="721257"/>
            <a:ext cx="6694311" cy="1734724"/>
          </a:xfrm>
        </p:spPr>
        <p:txBody>
          <a:bodyPr>
            <a:normAutofit/>
          </a:bodyPr>
          <a:lstStyle>
            <a:lvl1pPr algn="l">
              <a:defRPr lang="en-US" sz="48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2" y="2889332"/>
            <a:ext cx="6694311"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2" y="3651332"/>
            <a:ext cx="6694311"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4"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1554480" y="6119336"/>
            <a:ext cx="131854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5" y="5755156"/>
            <a:ext cx="4944318" cy="738664"/>
          </a:xfrm>
          <a:prstGeom prst="rect">
            <a:avLst/>
          </a:prstGeom>
          <a:noFill/>
        </p:spPr>
        <p:txBody>
          <a:bodyPr wrap="square" lIns="0" tIns="0" rIns="0" bIns="0" rtlCol="0" anchor="b" anchorCtr="0">
            <a:spAutoFit/>
          </a:bodyPr>
          <a:lstStyle/>
          <a:p>
            <a:pPr marL="0" algn="l" defTabSz="1219110" rtl="0" eaLnBrk="1" latinLnBrk="0" hangingPunct="1"/>
            <a:r>
              <a:rPr lang="en-US" sz="8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24" name="Group 23"/>
          <p:cNvGrpSpPr/>
          <p:nvPr userDrawn="1"/>
        </p:nvGrpSpPr>
        <p:grpSpPr>
          <a:xfrm>
            <a:off x="7589330" y="5509552"/>
            <a:ext cx="4141515" cy="1157119"/>
            <a:chOff x="5930901" y="4179887"/>
            <a:chExt cx="2727324" cy="762001"/>
          </a:xfrm>
          <a:solidFill>
            <a:schemeClr val="accent1"/>
          </a:solidFill>
        </p:grpSpPr>
        <p:sp>
          <p:nvSpPr>
            <p:cNvPr id="25"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6"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37"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August 10, 2016</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398912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0"/>
            <a:ext cx="10375904" cy="4418635"/>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August 10, 2016</a:t>
            </a:fld>
            <a:endParaRPr lang="en-US"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8"/>
            <a:ext cx="144046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2040" userDrawn="1">
          <p15:clr>
            <a:srgbClr val="FBAE40"/>
          </p15:clr>
        </p15:guide>
        <p15:guide id="3" pos="29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1862936"/>
            <a:ext cx="10375904" cy="4155899"/>
          </a:xfrm>
        </p:spPr>
        <p:txBody>
          <a:bodyPr>
            <a:noAutofit/>
          </a:bodyPr>
          <a:lstStyle>
            <a:lvl1pPr marL="228600" indent="-228600">
              <a:spcBef>
                <a:spcPts val="1600"/>
              </a:spcBef>
              <a:spcAft>
                <a:spcPts val="800"/>
              </a:spcAft>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Box 8"/>
          <p:cNvSpPr txBox="1"/>
          <p:nvPr userDrawn="1"/>
        </p:nvSpPr>
        <p:spPr>
          <a:xfrm>
            <a:off x="-1635760" y="5565338"/>
            <a:ext cx="1399820"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August 10, 2016</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1" orient="horz" pos="1152"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7" name="TextBox 6"/>
          <p:cNvSpPr txBox="1"/>
          <p:nvPr userDrawn="1"/>
        </p:nvSpPr>
        <p:spPr>
          <a:xfrm>
            <a:off x="-1605280" y="5750004"/>
            <a:ext cx="1369340"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August 10, 2016</a:t>
            </a:fld>
            <a:endParaRPr lang="en-US" dirty="0"/>
          </a:p>
        </p:txBody>
      </p:sp>
      <p:sp>
        <p:nvSpPr>
          <p:cNvPr id="13"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0"/>
            <a:ext cx="4114800" cy="4418635"/>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Content Placeholder 2"/>
          <p:cNvSpPr>
            <a:spLocks noGrp="1"/>
          </p:cNvSpPr>
          <p:nvPr>
            <p:ph idx="13" hasCustomPrompt="1"/>
          </p:nvPr>
        </p:nvSpPr>
        <p:spPr>
          <a:xfrm>
            <a:off x="5744165" y="1600201"/>
            <a:ext cx="4114800" cy="4418634"/>
          </a:xfrm>
        </p:spPr>
        <p:txBody>
          <a:bodyPr>
            <a:noAutofit/>
          </a:bodyPr>
          <a:lstStyle>
            <a:lvl1pPr marL="346075" indent="-346075">
              <a:spcBef>
                <a:spcPts val="1600"/>
              </a:spcBef>
              <a:spcAft>
                <a:spcPts val="800"/>
              </a:spcAft>
              <a:buFont typeface="Wingdings" panose="05000000000000000000" pitchFamily="2" charset="2"/>
              <a:buChar char="§"/>
              <a:tabLst/>
              <a:defRPr sz="2400">
                <a:solidFill>
                  <a:schemeClr val="tx1"/>
                </a:solidFill>
              </a:defRPr>
            </a:lvl1pPr>
            <a:lvl2pPr marL="571500" indent="-261938">
              <a:spcBef>
                <a:spcPts val="0"/>
              </a:spcBef>
              <a:spcAft>
                <a:spcPts val="800"/>
              </a:spcAft>
              <a:defRPr sz="20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August 10, 2016</a:t>
            </a:fld>
            <a:endParaRPr lang="en-US" dirty="0"/>
          </a:p>
        </p:txBody>
      </p:sp>
      <p:sp>
        <p:nvSpPr>
          <p:cNvPr id="14"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1" orient="horz" pos="1008"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1" y="2431603"/>
            <a:ext cx="4808487"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4" name="TextBox 13"/>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8"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August 10, 2016</a:t>
            </a:fld>
            <a:endParaRPr lang="en-US" dirty="0"/>
          </a:p>
        </p:txBody>
      </p:sp>
      <p:sp>
        <p:nvSpPr>
          <p:cNvPr id="20"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915306" y="0"/>
            <a:ext cx="10375902" cy="932313"/>
          </a:xfrm>
        </p:spPr>
        <p:txBody>
          <a:bodyPr bIns="45720" anchor="b">
            <a:normAutofit/>
          </a:bodyPr>
          <a:lst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915305" y="2431604"/>
            <a:ext cx="3200400" cy="3587231"/>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5" name="Text Placeholder 18"/>
          <p:cNvSpPr>
            <a:spLocks noGrp="1"/>
          </p:cNvSpPr>
          <p:nvPr>
            <p:ph type="body" sz="quarter" idx="11" hasCustomPrompt="1"/>
          </p:nvPr>
        </p:nvSpPr>
        <p:spPr>
          <a:xfrm>
            <a:off x="915305" y="871696"/>
            <a:ext cx="10375903" cy="597900"/>
          </a:xfrm>
        </p:spPr>
        <p:txBody>
          <a:bodyPr tIns="45720">
            <a:noAutofit/>
          </a:bodyPr>
          <a:lstStyle>
            <a:lvl1pPr marL="0" indent="0" algn="l" defTabSz="121911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9" name="Text Placeholder 8"/>
          <p:cNvSpPr>
            <a:spLocks noGrp="1"/>
          </p:cNvSpPr>
          <p:nvPr>
            <p:ph type="body" sz="quarter" idx="15" hasCustomPrompt="1"/>
          </p:nvPr>
        </p:nvSpPr>
        <p:spPr>
          <a:xfrm>
            <a:off x="910984"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0" name="Content Placeholder 2"/>
          <p:cNvSpPr>
            <a:spLocks noGrp="1"/>
          </p:cNvSpPr>
          <p:nvPr>
            <p:ph idx="16"/>
          </p:nvPr>
        </p:nvSpPr>
        <p:spPr>
          <a:xfrm>
            <a:off x="4503056" y="2421211"/>
            <a:ext cx="3200400" cy="3597624"/>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1" name="Text Placeholder 8"/>
          <p:cNvSpPr>
            <a:spLocks noGrp="1"/>
          </p:cNvSpPr>
          <p:nvPr>
            <p:ph type="body" sz="quarter" idx="17" hasCustomPrompt="1"/>
          </p:nvPr>
        </p:nvSpPr>
        <p:spPr>
          <a:xfrm>
            <a:off x="4500896"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48674"/>
            <a:ext cx="3200400" cy="572536"/>
          </a:xfrm>
          <a:solidFill>
            <a:schemeClr val="accent1"/>
          </a:solidFill>
        </p:spPr>
        <p:txBody>
          <a:bodyPr lIns="137160" rIns="137160" anchor="ctr" anchorCtr="0"/>
          <a:lstStyle>
            <a:lvl1pPr marL="0" indent="0" algn="ctr">
              <a:buNone/>
              <a:defRPr b="1" baseline="0">
                <a:solidFill>
                  <a:schemeClr val="bg1"/>
                </a:solidFill>
              </a:defRPr>
            </a:lvl1pPr>
          </a:lstStyle>
          <a:p>
            <a:r>
              <a:rPr lang="en-US" dirty="0"/>
              <a:t>Column Heading</a:t>
            </a:r>
          </a:p>
        </p:txBody>
      </p:sp>
      <p:sp>
        <p:nvSpPr>
          <p:cNvPr id="13" name="Content Placeholder 2"/>
          <p:cNvSpPr>
            <a:spLocks noGrp="1"/>
          </p:cNvSpPr>
          <p:nvPr>
            <p:ph idx="19"/>
          </p:nvPr>
        </p:nvSpPr>
        <p:spPr>
          <a:xfrm>
            <a:off x="8090808" y="2431604"/>
            <a:ext cx="3200400" cy="3576837"/>
          </a:xfrm>
        </p:spPr>
        <p:txBody>
          <a:bodyPr lIns="137160" tIns="228600">
            <a:noAutofit/>
          </a:bodyPr>
          <a:lstStyle>
            <a:lvl1pPr marL="228600" indent="-228600">
              <a:spcBef>
                <a:spcPts val="1600"/>
              </a:spcBef>
              <a:spcAft>
                <a:spcPts val="0"/>
              </a:spcAft>
              <a:tabLst/>
              <a:defRPr sz="2000">
                <a:solidFill>
                  <a:schemeClr val="tx1"/>
                </a:solidFill>
              </a:defRPr>
            </a:lvl1pPr>
            <a:lvl2pPr marL="571500" indent="-261938">
              <a:spcBef>
                <a:spcPts val="0"/>
              </a:spcBef>
              <a:spcAft>
                <a:spcPts val="200"/>
              </a:spcAft>
              <a:defRPr sz="1800">
                <a:solidFill>
                  <a:schemeClr val="tx1"/>
                </a:solidFill>
              </a:defRPr>
            </a:lvl2pPr>
            <a:lvl3pPr marL="800100" indent="-228600">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smtClean="0"/>
              <a:t>Click to edit Master text styles</a:t>
            </a:r>
          </a:p>
          <a:p>
            <a:pPr lvl="1"/>
            <a:r>
              <a:rPr lang="en-US" smtClean="0"/>
              <a:t>Second level</a:t>
            </a:r>
          </a:p>
        </p:txBody>
      </p:sp>
      <p:sp>
        <p:nvSpPr>
          <p:cNvPr id="18" name="TextBox 17"/>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3287395" y="6363151"/>
            <a:ext cx="134874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August 10, 2016</a:t>
            </a:fld>
            <a:endParaRPr lang="en-US" dirty="0"/>
          </a:p>
        </p:txBody>
      </p:sp>
      <p:sp>
        <p:nvSpPr>
          <p:cNvPr id="22" name="Footer Placeholder 3"/>
          <p:cNvSpPr>
            <a:spLocks noGrp="1"/>
          </p:cNvSpPr>
          <p:nvPr>
            <p:ph type="ftr" sz="quarter" idx="12"/>
          </p:nvPr>
        </p:nvSpPr>
        <p:spPr>
          <a:xfrm>
            <a:off x="4637884" y="6363151"/>
            <a:ext cx="1397000"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1" orient="horz" pos="4112">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1635760" y="6119337"/>
            <a:ext cx="1399820"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1676400" y="1"/>
            <a:ext cx="1439862" cy="2777923"/>
          </a:xfrm>
        </p:spPr>
        <p:txBody>
          <a:bodyPr>
            <a:noAutofit/>
          </a:bodyPr>
          <a:lstStyle>
            <a:lvl1pPr marL="0" indent="0">
              <a:buNone/>
              <a:defRPr sz="1100" b="1">
                <a:solidFill>
                  <a:schemeClr val="accent1"/>
                </a:solidFill>
              </a:defRPr>
            </a:lvl1pPr>
            <a:lvl2pPr marL="231775" indent="-231775"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00"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August 10, 2016</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00"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00">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0"/>
            <a:ext cx="10363200" cy="842773"/>
          </a:xfrm>
          <a:prstGeom prst="rect">
            <a:avLst/>
          </a:prstGeom>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202560" y="6360461"/>
            <a:ext cx="1166283" cy="31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ate Placeholder 3"/>
          <p:cNvSpPr>
            <a:spLocks noGrp="1"/>
          </p:cNvSpPr>
          <p:nvPr>
            <p:ph type="dt" sz="half" idx="2"/>
          </p:nvPr>
        </p:nvSpPr>
        <p:spPr>
          <a:xfrm>
            <a:off x="4845896" y="6363365"/>
            <a:ext cx="2635781" cy="287225"/>
          </a:xfrm>
          <a:prstGeom prst="rect">
            <a:avLst/>
          </a:prstGeom>
        </p:spPr>
        <p:txBody>
          <a:bodyPr anchor="ctr" anchorCtr="0"/>
          <a:lstStyle>
            <a:lvl1pPr>
              <a:defRPr lang="en-US" sz="1067"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E311BC51-49BC-45F0-B90C-E6310C708CCC}" type="datetime4">
              <a:rPr lang="en-US" sz="1100" smtClean="0"/>
              <a:pPr/>
              <a:t>August 10, 2016</a:t>
            </a:fld>
            <a:endParaRPr sz="1100" dirty="0"/>
          </a:p>
        </p:txBody>
      </p:sp>
      <p:sp>
        <p:nvSpPr>
          <p:cNvPr id="16" name="Slide Number Placeholder 5"/>
          <p:cNvSpPr>
            <a:spLocks noGrp="1"/>
          </p:cNvSpPr>
          <p:nvPr>
            <p:ph type="sldNum" sz="quarter" idx="4"/>
          </p:nvPr>
        </p:nvSpPr>
        <p:spPr>
          <a:xfrm>
            <a:off x="914400" y="6363365"/>
            <a:ext cx="274320" cy="228600"/>
          </a:xfrm>
          <a:prstGeom prst="rect">
            <a:avLst/>
          </a:prstGeom>
          <a:noFill/>
          <a:ln>
            <a:noFill/>
          </a:ln>
        </p:spPr>
        <p:txBody>
          <a:bodyPr wrap="none" lIns="0" tIns="0" rIns="0" bIns="0" anchor="ctr" anchorCtr="0"/>
          <a:lstStyle>
            <a:lvl1pPr algn="l">
              <a:defRPr lang="en-US" sz="1100" b="1" kern="1200" smtClean="0">
                <a:solidFill>
                  <a:schemeClr val="tx1"/>
                </a:solidFill>
                <a:latin typeface="Segoe UI" panose="020B0502040204020203" pitchFamily="34" charset="0"/>
                <a:ea typeface="+mn-ea"/>
                <a:cs typeface="Segoe UI" panose="020B0502040204020203" pitchFamily="34" charset="0"/>
              </a:defRPr>
            </a:lvl1pPr>
          </a:lstStyle>
          <a:p>
            <a:fld id="{0D904593-1668-4B95-BA96-EF3EF43EDF4E}" type="slidenum">
              <a:rPr lang="en-US" smtClean="0"/>
              <a:pPr/>
              <a:t>‹#›</a:t>
            </a:fld>
            <a:endParaRPr lang="en-US" dirty="0"/>
          </a:p>
        </p:txBody>
      </p:sp>
      <p:grpSp>
        <p:nvGrpSpPr>
          <p:cNvPr id="20" name="Group 19"/>
          <p:cNvGrpSpPr/>
          <p:nvPr userDrawn="1"/>
        </p:nvGrpSpPr>
        <p:grpSpPr>
          <a:xfrm rot="10800000">
            <a:off x="918239" y="6260015"/>
            <a:ext cx="10375902"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
        <p:nvSpPr>
          <p:cNvPr id="11" name="TextBox 10"/>
          <p:cNvSpPr txBox="1"/>
          <p:nvPr userDrawn="1"/>
        </p:nvSpPr>
        <p:spPr>
          <a:xfrm>
            <a:off x="1188720" y="6363366"/>
            <a:ext cx="215519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a:t>
            </a:r>
            <a:endParaRPr lang="en-US" sz="1100" dirty="0"/>
          </a:p>
        </p:txBody>
      </p:sp>
      <p:grpSp>
        <p:nvGrpSpPr>
          <p:cNvPr id="28" name="Top Circuit Line (Hidden)" hidden="1"/>
          <p:cNvGrpSpPr/>
          <p:nvPr userDrawn="1"/>
        </p:nvGrpSpPr>
        <p:grpSpPr>
          <a:xfrm>
            <a:off x="915306" y="911360"/>
            <a:ext cx="10375902"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 id="2147483728" r:id="rId16"/>
  </p:sldLayoutIdLst>
  <p:hf hdr="0"/>
  <p:txStyles>
    <p:titleStyle>
      <a:lvl1pPr algn="l" defTabSz="121911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11" indent="-309011" algn="l" defTabSz="1219110" rtl="0" eaLnBrk="1" latinLnBrk="0" hangingPunct="1">
        <a:spcBef>
          <a:spcPct val="20000"/>
        </a:spcBef>
        <a:spcAft>
          <a:spcPts val="800"/>
        </a:spcAft>
        <a:buClr>
          <a:schemeClr val="accent1"/>
        </a:buClr>
        <a:buFont typeface="Wingdings" panose="05000000000000000000" pitchFamily="2" charset="2"/>
        <a:buChar char="§"/>
        <a:tabLst>
          <a:tab pos="74079"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28" indent="-450815" algn="l" defTabSz="121911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110" indent="-385205" algn="l" defTabSz="1219110" rtl="0" eaLnBrk="1" latinLnBrk="0" hangingPunct="1">
        <a:spcBef>
          <a:spcPts val="0"/>
        </a:spcBef>
        <a:spcAft>
          <a:spcPts val="800"/>
        </a:spcAft>
        <a:buClr>
          <a:schemeClr val="accent1"/>
        </a:buClr>
        <a:buFont typeface="Wingdings" panose="05000000000000000000" pitchFamily="2" charset="2"/>
        <a:buChar char="§"/>
        <a:tabLst>
          <a:tab pos="1293188" algn="l"/>
        </a:tabLst>
        <a:defRPr sz="1800" kern="1200">
          <a:solidFill>
            <a:schemeClr val="tx1"/>
          </a:solidFill>
          <a:latin typeface="Segoe UI" panose="020B0502040204020203" pitchFamily="34" charset="0"/>
          <a:ea typeface="+mn-ea"/>
          <a:cs typeface="Segoe UI" panose="020B0502040204020203" pitchFamily="34" charset="0"/>
        </a:defRPr>
      </a:lvl3pPr>
      <a:lvl4pPr marL="1546187" indent="-292093"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54" indent="-227008" algn="l" defTabSz="121911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slideLayout" Target="../slideLayouts/slideLayout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2" y="721257"/>
            <a:ext cx="10228839" cy="1734724"/>
          </a:xfrm>
        </p:spPr>
        <p:txBody>
          <a:bodyPr/>
          <a:lstStyle/>
          <a:p>
            <a:r>
              <a:rPr lang="en-US" dirty="0" smtClean="0"/>
              <a:t>Camp J* wind-up/ Camp K* update</a:t>
            </a:r>
            <a:endParaRPr lang="en-US" dirty="0"/>
          </a:p>
        </p:txBody>
      </p:sp>
      <p:sp>
        <p:nvSpPr>
          <p:cNvPr id="4" name="Text Placeholder 3"/>
          <p:cNvSpPr>
            <a:spLocks noGrp="1"/>
          </p:cNvSpPr>
          <p:nvPr>
            <p:ph type="body" sz="quarter" idx="10"/>
          </p:nvPr>
        </p:nvSpPr>
        <p:spPr/>
        <p:txBody>
          <a:bodyPr/>
          <a:lstStyle/>
          <a:p>
            <a:r>
              <a:rPr lang="en-US" dirty="0" smtClean="0"/>
              <a:t>30s Material Pathfinding</a:t>
            </a:r>
            <a:endParaRPr lang="en-US" dirty="0"/>
          </a:p>
        </p:txBody>
      </p:sp>
      <p:sp>
        <p:nvSpPr>
          <p:cNvPr id="5" name="Text Placeholder 4"/>
          <p:cNvSpPr>
            <a:spLocks noGrp="1"/>
          </p:cNvSpPr>
          <p:nvPr>
            <p:ph type="body" sz="quarter" idx="12"/>
          </p:nvPr>
        </p:nvSpPr>
        <p:spPr/>
        <p:txBody>
          <a:bodyPr/>
          <a:lstStyle/>
          <a:p>
            <a:r>
              <a:rPr lang="en-US" dirty="0" smtClean="0"/>
              <a:t>Swapnil Lengade</a:t>
            </a:r>
            <a:r>
              <a:rPr lang="en-US" dirty="0"/>
              <a:t/>
            </a:r>
            <a:br>
              <a:rPr lang="en-US" dirty="0"/>
            </a:br>
            <a:r>
              <a:rPr lang="en-US" dirty="0" smtClean="0"/>
              <a:t>Fab 4 PVD</a:t>
            </a:r>
            <a:endParaRPr lang="en-US" dirty="0"/>
          </a:p>
        </p:txBody>
      </p:sp>
      <p:sp>
        <p:nvSpPr>
          <p:cNvPr id="8" name="Text Placeholder 7"/>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5306" y="154548"/>
            <a:ext cx="10375902" cy="932313"/>
          </a:xfrm>
        </p:spPr>
        <p:txBody>
          <a:bodyPr/>
          <a:lstStyle/>
          <a:p>
            <a:r>
              <a:rPr lang="en-US" dirty="0" smtClean="0"/>
              <a:t>MMUM4C0300 F1 Camp J* Gun3 In2Se3 target</a:t>
            </a:r>
            <a:endParaRPr lang="en-US" dirty="0"/>
          </a:p>
        </p:txBody>
      </p:sp>
      <p:sp>
        <p:nvSpPr>
          <p:cNvPr id="10" name="Content Placeholder 9"/>
          <p:cNvSpPr>
            <a:spLocks noGrp="1"/>
          </p:cNvSpPr>
          <p:nvPr>
            <p:ph idx="1"/>
          </p:nvPr>
        </p:nvSpPr>
        <p:spPr/>
        <p:txBody>
          <a:bodyPr>
            <a:normAutofit fontScale="85000" lnSpcReduction="10000"/>
          </a:bodyPr>
          <a:lstStyle/>
          <a:p>
            <a:r>
              <a:rPr lang="en-US" dirty="0" smtClean="0"/>
              <a:t>Chamber was opened on 08/05/2016 to look at the Camp J* targets</a:t>
            </a:r>
          </a:p>
          <a:p>
            <a:pPr lvl="1"/>
            <a:r>
              <a:rPr lang="en-US" dirty="0" smtClean="0"/>
              <a:t>Gun1: As2Se3 @4.61 kWhrs</a:t>
            </a:r>
          </a:p>
          <a:p>
            <a:pPr lvl="1"/>
            <a:r>
              <a:rPr lang="en-US" dirty="0" smtClean="0"/>
              <a:t>Gun2: Ge @3.70 kWhrs</a:t>
            </a:r>
          </a:p>
          <a:p>
            <a:pPr lvl="1"/>
            <a:r>
              <a:rPr lang="en-US" dirty="0" smtClean="0"/>
              <a:t>Gun3: In2Se3 @4.40 kWhrs</a:t>
            </a:r>
          </a:p>
          <a:p>
            <a:r>
              <a:rPr lang="en-US" dirty="0" smtClean="0"/>
              <a:t>The targets in guns 1 and 2 looked alright. Gun1 showed erosion, Gun2 Ge did not show a race-track.</a:t>
            </a:r>
          </a:p>
          <a:p>
            <a:r>
              <a:rPr lang="en-US" dirty="0" smtClean="0"/>
              <a:t>Gun3 target In2Se3 was cracked. See pictures of this target in the subsequent slides</a:t>
            </a:r>
          </a:p>
          <a:p>
            <a:r>
              <a:rPr lang="en-US" dirty="0" smtClean="0"/>
              <a:t>The follow targets were installed into the chamber (new kit/shield pcs)</a:t>
            </a:r>
          </a:p>
          <a:p>
            <a:pPr lvl="1"/>
            <a:r>
              <a:rPr lang="en-US" dirty="0"/>
              <a:t>Gun1: As2Se3 @4.61 </a:t>
            </a:r>
            <a:r>
              <a:rPr lang="en-US" dirty="0" smtClean="0"/>
              <a:t>kWhrs (same one that was in there)</a:t>
            </a:r>
            <a:endParaRPr lang="en-US" dirty="0"/>
          </a:p>
          <a:p>
            <a:pPr lvl="1"/>
            <a:r>
              <a:rPr lang="en-US" dirty="0"/>
              <a:t>Gun2: </a:t>
            </a:r>
            <a:r>
              <a:rPr lang="en-US" dirty="0" smtClean="0"/>
              <a:t>New </a:t>
            </a:r>
            <a:r>
              <a:rPr lang="en-US" dirty="0" err="1" smtClean="0"/>
              <a:t>SiGe</a:t>
            </a:r>
            <a:r>
              <a:rPr lang="en-US" dirty="0" smtClean="0"/>
              <a:t> 50/50 (this will allow In doped </a:t>
            </a:r>
            <a:r>
              <a:rPr lang="en-US" dirty="0" err="1" smtClean="0"/>
              <a:t>SiSAG</a:t>
            </a:r>
            <a:r>
              <a:rPr lang="en-US" dirty="0" smtClean="0"/>
              <a:t> and also let us keep the Ge% low)</a:t>
            </a:r>
            <a:endParaRPr lang="en-US" dirty="0"/>
          </a:p>
          <a:p>
            <a:pPr lvl="1"/>
            <a:r>
              <a:rPr lang="en-US" dirty="0"/>
              <a:t>Gun3: </a:t>
            </a:r>
            <a:r>
              <a:rPr lang="en-US" dirty="0" smtClean="0"/>
              <a:t>New In2Se3</a:t>
            </a:r>
          </a:p>
        </p:txBody>
      </p:sp>
      <p:sp>
        <p:nvSpPr>
          <p:cNvPr id="6" name="Date Placeholder 5"/>
          <p:cNvSpPr>
            <a:spLocks noGrp="1"/>
          </p:cNvSpPr>
          <p:nvPr>
            <p:ph type="dt" sz="half" idx="2"/>
          </p:nvPr>
        </p:nvSpPr>
        <p:spPr/>
        <p:txBody>
          <a:bodyPr/>
          <a:lstStyle/>
          <a:p>
            <a:r>
              <a:rPr lang="en-US" smtClean="0"/>
              <a:t>|  </a:t>
            </a:r>
            <a:fld id="{F55C824C-5440-421F-B1ED-9166A1D48D51}" type="datetime4">
              <a:rPr lang="en-US" smtClean="0"/>
              <a:pPr/>
              <a:t>August 10, 2016</a:t>
            </a:fld>
            <a:endParaRPr dirty="0"/>
          </a:p>
        </p:txBody>
      </p:sp>
      <p:sp>
        <p:nvSpPr>
          <p:cNvPr id="7" name="Slide Number Placeholder 6"/>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8" name="Footer Placeholder 7"/>
          <p:cNvSpPr>
            <a:spLocks noGrp="1"/>
          </p:cNvSpPr>
          <p:nvPr>
            <p:ph type="ftr" sz="quarter" idx="12"/>
          </p:nvPr>
        </p:nvSpPr>
        <p:spPr/>
        <p:txBody>
          <a:bodyPr/>
          <a:lstStyle/>
          <a:p>
            <a:r>
              <a:rPr lang="en-US" smtClean="0"/>
              <a:t>|  Micron Confidential</a:t>
            </a:r>
            <a:endParaRPr lang="en-US" dirty="0"/>
          </a:p>
        </p:txBody>
      </p:sp>
      <p:sp>
        <p:nvSpPr>
          <p:cNvPr id="11" name="Text Placeholder 10"/>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297560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232955" y="2777924"/>
            <a:ext cx="4393027" cy="3291840"/>
          </a:xfrm>
          <a:prstGeom prst="rect">
            <a:avLst/>
          </a:prstGeom>
        </p:spPr>
      </p:pic>
      <p:sp>
        <p:nvSpPr>
          <p:cNvPr id="2" name="Title 1"/>
          <p:cNvSpPr>
            <a:spLocks noGrp="1"/>
          </p:cNvSpPr>
          <p:nvPr>
            <p:ph type="title"/>
          </p:nvPr>
        </p:nvSpPr>
        <p:spPr>
          <a:xfrm>
            <a:off x="858165" y="456649"/>
            <a:ext cx="5588526" cy="932313"/>
          </a:xfrm>
        </p:spPr>
        <p:txBody>
          <a:bodyPr>
            <a:noAutofit/>
          </a:bodyPr>
          <a:lstStyle/>
          <a:p>
            <a:r>
              <a:rPr lang="en-US" sz="3600" dirty="0"/>
              <a:t>In2Se3 [160112-N-1] @4.40 kWhrs</a:t>
            </a:r>
          </a:p>
        </p:txBody>
      </p:sp>
      <p:sp>
        <p:nvSpPr>
          <p:cNvPr id="4" name="Slide Number Placeholder 3"/>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5" name="Text Placeholder 4"/>
          <p:cNvSpPr>
            <a:spLocks noGrp="1"/>
          </p:cNvSpPr>
          <p:nvPr>
            <p:ph type="body" sz="quarter" idx="14"/>
          </p:nvPr>
        </p:nvSpPr>
        <p:spPr/>
        <p:txBody>
          <a:bodyPr/>
          <a:lstStyle/>
          <a:p>
            <a:endParaRPr lang="en-US"/>
          </a:p>
        </p:txBody>
      </p:sp>
      <p:sp>
        <p:nvSpPr>
          <p:cNvPr id="6" name="Date Placeholder 5"/>
          <p:cNvSpPr>
            <a:spLocks noGrp="1"/>
          </p:cNvSpPr>
          <p:nvPr>
            <p:ph type="dt" sz="half" idx="2"/>
          </p:nvPr>
        </p:nvSpPr>
        <p:spPr/>
        <p:txBody>
          <a:bodyPr/>
          <a:lstStyle/>
          <a:p>
            <a:fld id="{DD0B5AFB-117C-46EA-B643-5FA810A8A3CB}" type="datetime4">
              <a:rPr lang="en-US" smtClean="0"/>
              <a:pPr/>
              <a:t>August 10, 2016</a:t>
            </a:fld>
            <a:endParaRPr lang="en-US" dirty="0"/>
          </a:p>
        </p:txBody>
      </p:sp>
      <p:sp>
        <p:nvSpPr>
          <p:cNvPr id="7" name="Footer Placeholder 6"/>
          <p:cNvSpPr>
            <a:spLocks noGrp="1"/>
          </p:cNvSpPr>
          <p:nvPr>
            <p:ph type="ftr" sz="quarter" idx="12"/>
          </p:nvPr>
        </p:nvSpPr>
        <p:spPr/>
        <p:txBody>
          <a:bodyPr/>
          <a:lstStyle/>
          <a:p>
            <a:r>
              <a:rPr lang="en-US" smtClean="0"/>
              <a:t>|  Micron Confidential</a:t>
            </a:r>
            <a:endParaRPr lang="en-US" dirty="0"/>
          </a:p>
        </p:txBody>
      </p:sp>
      <p:pic>
        <p:nvPicPr>
          <p:cNvPr id="9" name="Picture 8"/>
          <p:cNvPicPr>
            <a:picLocks noChangeAspect="1"/>
          </p:cNvPicPr>
          <p:nvPr/>
        </p:nvPicPr>
        <p:blipFill>
          <a:blip r:embed="rId3"/>
          <a:stretch>
            <a:fillRect/>
          </a:stretch>
        </p:blipFill>
        <p:spPr>
          <a:xfrm>
            <a:off x="6586719" y="227042"/>
            <a:ext cx="4389120" cy="3291840"/>
          </a:xfrm>
          <a:prstGeom prst="rect">
            <a:avLst/>
          </a:prstGeom>
        </p:spPr>
      </p:pic>
      <p:pic>
        <p:nvPicPr>
          <p:cNvPr id="10" name="Picture 9"/>
          <p:cNvPicPr>
            <a:picLocks noChangeAspect="1"/>
          </p:cNvPicPr>
          <p:nvPr/>
        </p:nvPicPr>
        <p:blipFill>
          <a:blip r:embed="rId4"/>
          <a:stretch>
            <a:fillRect/>
          </a:stretch>
        </p:blipFill>
        <p:spPr>
          <a:xfrm>
            <a:off x="5492016" y="2777924"/>
            <a:ext cx="4389120" cy="3291840"/>
          </a:xfrm>
          <a:prstGeom prst="rect">
            <a:avLst/>
          </a:prstGeom>
        </p:spPr>
      </p:pic>
    </p:spTree>
    <p:extLst>
      <p:ext uri="{BB962C8B-B14F-4D97-AF65-F5344CB8AC3E}">
        <p14:creationId xmlns:p14="http://schemas.microsoft.com/office/powerpoint/2010/main" val="1367841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803778" y="1269626"/>
            <a:ext cx="6487430" cy="4925112"/>
          </a:xfrm>
          <a:prstGeom prst="rect">
            <a:avLst/>
          </a:prstGeom>
        </p:spPr>
      </p:pic>
      <p:sp>
        <p:nvSpPr>
          <p:cNvPr id="2" name="Title 1"/>
          <p:cNvSpPr>
            <a:spLocks noGrp="1"/>
          </p:cNvSpPr>
          <p:nvPr>
            <p:ph type="title"/>
          </p:nvPr>
        </p:nvSpPr>
        <p:spPr>
          <a:xfrm>
            <a:off x="915305" y="141669"/>
            <a:ext cx="10598407" cy="932313"/>
          </a:xfrm>
        </p:spPr>
        <p:txBody>
          <a:bodyPr/>
          <a:lstStyle/>
          <a:p>
            <a:r>
              <a:rPr lang="en-US" dirty="0" smtClean="0"/>
              <a:t>Pseudo-ternary of desired compositions</a:t>
            </a:r>
            <a:r>
              <a:rPr lang="en-US" dirty="0"/>
              <a:t> with Si50Ge50</a:t>
            </a:r>
          </a:p>
        </p:txBody>
      </p:sp>
      <p:sp>
        <p:nvSpPr>
          <p:cNvPr id="4" name="Date Placeholder 3"/>
          <p:cNvSpPr>
            <a:spLocks noGrp="1"/>
          </p:cNvSpPr>
          <p:nvPr>
            <p:ph type="dt" sz="half" idx="2"/>
          </p:nvPr>
        </p:nvSpPr>
        <p:spPr/>
        <p:txBody>
          <a:bodyPr/>
          <a:lstStyle/>
          <a:p>
            <a:fld id="{DD0B5AFB-117C-46EA-B643-5FA810A8A3CB}" type="datetime4">
              <a:rPr lang="en-US" smtClean="0"/>
              <a:pPr/>
              <a:t>August 10,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sp>
        <p:nvSpPr>
          <p:cNvPr id="3" name="Content Placeholder 2"/>
          <p:cNvSpPr>
            <a:spLocks noGrp="1"/>
          </p:cNvSpPr>
          <p:nvPr>
            <p:ph idx="1"/>
          </p:nvPr>
        </p:nvSpPr>
        <p:spPr>
          <a:xfrm>
            <a:off x="981724" y="1372659"/>
            <a:ext cx="4375888" cy="4478692"/>
          </a:xfrm>
        </p:spPr>
        <p:txBody>
          <a:bodyPr>
            <a:normAutofit/>
          </a:bodyPr>
          <a:lstStyle/>
          <a:p>
            <a:r>
              <a:rPr lang="en-US" b="1" dirty="0" smtClean="0"/>
              <a:t>CAMP K*</a:t>
            </a:r>
          </a:p>
          <a:p>
            <a:r>
              <a:rPr lang="en-US" dirty="0" smtClean="0"/>
              <a:t>Targets</a:t>
            </a:r>
          </a:p>
          <a:p>
            <a:pPr lvl="1"/>
            <a:r>
              <a:rPr lang="en-US" dirty="0" smtClean="0"/>
              <a:t>As2Se3</a:t>
            </a:r>
          </a:p>
          <a:p>
            <a:pPr lvl="1"/>
            <a:r>
              <a:rPr lang="en-US" dirty="0" smtClean="0"/>
              <a:t>Si50Ge50</a:t>
            </a:r>
          </a:p>
          <a:p>
            <a:pPr lvl="1"/>
            <a:r>
              <a:rPr lang="en-US" dirty="0" smtClean="0"/>
              <a:t>In2Se3</a:t>
            </a:r>
          </a:p>
          <a:p>
            <a:r>
              <a:rPr lang="en-US" dirty="0" smtClean="0"/>
              <a:t>Grp IV skew from 13 to 19%</a:t>
            </a:r>
          </a:p>
          <a:p>
            <a:pPr lvl="1"/>
            <a:r>
              <a:rPr lang="en-US" dirty="0" smtClean="0"/>
              <a:t>Ge from 6.5 to 9.5%</a:t>
            </a:r>
          </a:p>
          <a:p>
            <a:pPr lvl="1"/>
            <a:r>
              <a:rPr lang="en-US" dirty="0" smtClean="0"/>
              <a:t>Si from 6.5 to 9.5%</a:t>
            </a:r>
          </a:p>
          <a:p>
            <a:r>
              <a:rPr lang="en-US" dirty="0" smtClean="0"/>
              <a:t>In skew from 6 to 13%</a:t>
            </a:r>
          </a:p>
        </p:txBody>
      </p:sp>
    </p:spTree>
    <p:extLst>
      <p:ext uri="{BB962C8B-B14F-4D97-AF65-F5344CB8AC3E}">
        <p14:creationId xmlns:p14="http://schemas.microsoft.com/office/powerpoint/2010/main" val="4090803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306" y="195943"/>
            <a:ext cx="10375902" cy="932313"/>
          </a:xfrm>
        </p:spPr>
        <p:txBody>
          <a:bodyPr/>
          <a:lstStyle/>
          <a:p>
            <a:r>
              <a:rPr lang="en-US" dirty="0"/>
              <a:t>Approximate split table with </a:t>
            </a:r>
            <a:r>
              <a:rPr lang="en-US" dirty="0" smtClean="0"/>
              <a:t>Si50Ge50</a:t>
            </a:r>
            <a:endParaRPr lang="en-US" b="1" dirty="0"/>
          </a:p>
        </p:txBody>
      </p:sp>
      <p:sp>
        <p:nvSpPr>
          <p:cNvPr id="4" name="Date Placeholder 3"/>
          <p:cNvSpPr>
            <a:spLocks noGrp="1"/>
          </p:cNvSpPr>
          <p:nvPr>
            <p:ph type="dt" sz="half" idx="2"/>
          </p:nvPr>
        </p:nvSpPr>
        <p:spPr/>
        <p:txBody>
          <a:bodyPr/>
          <a:lstStyle/>
          <a:p>
            <a:fld id="{DD0B5AFB-117C-46EA-B643-5FA810A8A3CB}" type="datetime4">
              <a:rPr lang="en-US" smtClean="0"/>
              <a:pPr/>
              <a:t>August 10, 2016</a:t>
            </a:fld>
            <a:endParaRPr lang="en-US" dirty="0"/>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p:cNvSpPr>
            <a:spLocks noGrp="1"/>
          </p:cNvSpPr>
          <p:nvPr>
            <p:ph type="ftr" sz="quarter" idx="12"/>
          </p:nvPr>
        </p:nvSpPr>
        <p:spPr/>
        <p:txBody>
          <a:bodyPr/>
          <a:lstStyle/>
          <a:p>
            <a:r>
              <a:rPr lang="en-US" smtClean="0"/>
              <a:t>|  Micron Confidential</a:t>
            </a:r>
            <a:endParaRPr lang="en-US" dirty="0"/>
          </a:p>
        </p:txBody>
      </p:sp>
      <p:sp>
        <p:nvSpPr>
          <p:cNvPr id="7" name="Text Placeholder 6"/>
          <p:cNvSpPr>
            <a:spLocks noGrp="1"/>
          </p:cNvSpPr>
          <p:nvPr>
            <p:ph type="body" sz="quarter" idx="14"/>
          </p:nvPr>
        </p:nvSpPr>
        <p:spPr/>
        <p:txBody>
          <a:bodyPr/>
          <a:lstStyle/>
          <a:p>
            <a:endParaRPr lang="en-US"/>
          </a:p>
        </p:txBody>
      </p:sp>
      <p:graphicFrame>
        <p:nvGraphicFramePr>
          <p:cNvPr id="10" name="Content Placeholder 9"/>
          <p:cNvGraphicFramePr>
            <a:graphicFrameLocks noGrp="1"/>
          </p:cNvGraphicFramePr>
          <p:nvPr>
            <p:ph idx="1"/>
            <p:extLst/>
          </p:nvPr>
        </p:nvGraphicFramePr>
        <p:xfrm>
          <a:off x="1425122" y="1671178"/>
          <a:ext cx="9356270" cy="3953108"/>
        </p:xfrm>
        <a:graphic>
          <a:graphicData uri="http://schemas.openxmlformats.org/drawingml/2006/table">
            <a:tbl>
              <a:tblPr>
                <a:tableStyleId>{5C22544A-7EE6-4342-B048-85BDC9FD1C3A}</a:tableStyleId>
              </a:tblPr>
              <a:tblGrid>
                <a:gridCol w="850570"/>
                <a:gridCol w="850570"/>
                <a:gridCol w="850570"/>
                <a:gridCol w="850570"/>
                <a:gridCol w="850570"/>
                <a:gridCol w="850570"/>
                <a:gridCol w="850570"/>
                <a:gridCol w="850570"/>
                <a:gridCol w="850570"/>
                <a:gridCol w="850570"/>
                <a:gridCol w="850570"/>
              </a:tblGrid>
              <a:tr h="282251">
                <a:tc>
                  <a:txBody>
                    <a:bodyPr/>
                    <a:lstStyle/>
                    <a:p>
                      <a:pPr algn="ctr" fontAlgn="b"/>
                      <a:r>
                        <a:rPr lang="en-US" sz="1800" u="none" strike="noStrike" dirty="0">
                          <a:effectLst/>
                        </a:rPr>
                        <a:t>Ge</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As</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Se</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Si</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In</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As+In</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Grp IV</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As+Se</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CN</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As/Se</a:t>
                      </a:r>
                      <a:endParaRPr lang="en-US" sz="18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delta Se</a:t>
                      </a:r>
                      <a:endParaRPr lang="en-US" sz="1800" b="1" i="0" u="none" strike="noStrike" dirty="0">
                        <a:solidFill>
                          <a:srgbClr val="000000"/>
                        </a:solidFill>
                        <a:effectLst/>
                        <a:latin typeface="Arial" panose="020B0604020202020204" pitchFamily="34" charset="0"/>
                      </a:endParaRPr>
                    </a:p>
                  </a:txBody>
                  <a:tcPr marL="9525" marR="9525" marT="9525" marB="0" anchor="b"/>
                </a:tc>
              </a:tr>
              <a:tr h="282251">
                <a:tc>
                  <a:txBody>
                    <a:bodyPr/>
                    <a:lstStyle/>
                    <a:p>
                      <a:pPr algn="ct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33.6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33.6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0.67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6.5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28.8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81.0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0.55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6.5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25.8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52.2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6.5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23.6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52.2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75.8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27.6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33.6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0.55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24.6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75.0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33.6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72.8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9.5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48.6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19.0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75.0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0.54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9.5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23.4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48.6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19.0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72.0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2.70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9.5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48.6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19.0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69.8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2.70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-38.0</a:t>
                      </a:r>
                      <a:endParaRPr lang="en-US" sz="1400" b="0" i="0" u="none" strike="noStrike">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6.5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21.6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34.8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73.8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0.41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-26.0</a:t>
                      </a:r>
                      <a:endParaRPr lang="en-US" sz="1400" b="0" i="0" u="none" strike="noStrike" dirty="0">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8.0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33.6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70.8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-32.0</a:t>
                      </a:r>
                      <a:endParaRPr lang="en-US" sz="1400" b="0" i="0" u="none" strike="noStrike" dirty="0">
                        <a:solidFill>
                          <a:srgbClr val="000000"/>
                        </a:solidFill>
                        <a:effectLst/>
                        <a:latin typeface="Calibri" panose="020F0502020204030204" pitchFamily="34" charset="0"/>
                      </a:endParaRPr>
                    </a:p>
                  </a:txBody>
                  <a:tcPr marL="9525" marR="9525" marT="9525" marB="0" anchor="b"/>
                </a:tc>
              </a:tr>
              <a:tr h="282251">
                <a:tc>
                  <a:txBody>
                    <a:bodyPr/>
                    <a:lstStyle/>
                    <a:p>
                      <a:pPr algn="ctr" fontAlgn="b"/>
                      <a:r>
                        <a:rPr lang="en-US" sz="1400" u="none" strike="noStrike" dirty="0">
                          <a:effectLst/>
                        </a:rPr>
                        <a:t>9.5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19.2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48.6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32.4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19.0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67.8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2.70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0.40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-38.0</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381703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itle 101"/>
          <p:cNvSpPr>
            <a:spLocks noGrp="1"/>
          </p:cNvSpPr>
          <p:nvPr>
            <p:ph type="title"/>
          </p:nvPr>
        </p:nvSpPr>
        <p:spPr>
          <a:xfrm>
            <a:off x="915306" y="167427"/>
            <a:ext cx="10375902" cy="932313"/>
          </a:xfrm>
        </p:spPr>
        <p:txBody>
          <a:bodyPr/>
          <a:lstStyle/>
          <a:p>
            <a:r>
              <a:rPr lang="en-US" dirty="0" smtClean="0"/>
              <a:t>Camp K* Projected timeline</a:t>
            </a:r>
            <a:endParaRPr lang="en-US" dirty="0"/>
          </a:p>
        </p:txBody>
      </p:sp>
      <p:sp>
        <p:nvSpPr>
          <p:cNvPr id="3" name="Slide Number Placeholder 2"/>
          <p:cNvSpPr>
            <a:spLocks noGrp="1"/>
          </p:cNvSpPr>
          <p:nvPr>
            <p:ph type="sldNum" sz="quarter" idx="4"/>
          </p:nvPr>
        </p:nvSpPr>
        <p:spPr/>
        <p:txBody>
          <a:bodyPr/>
          <a:lstStyle/>
          <a:p>
            <a:fld id="{0D904593-1668-4B95-BA96-EF3EF43EDF4E}" type="slidenum">
              <a:rPr lang="en-US" smtClean="0"/>
              <a:pPr/>
              <a:t>6</a:t>
            </a:fld>
            <a:endParaRPr lang="en-US" dirty="0"/>
          </a:p>
        </p:txBody>
      </p:sp>
      <p:sp>
        <p:nvSpPr>
          <p:cNvPr id="104" name="Text Placeholder 103"/>
          <p:cNvSpPr>
            <a:spLocks noGrp="1"/>
          </p:cNvSpPr>
          <p:nvPr>
            <p:ph type="body" sz="quarter" idx="14"/>
          </p:nvPr>
        </p:nvSpPr>
        <p:spPr/>
        <p:txBody>
          <a:bodyPr/>
          <a:lstStyle/>
          <a:p>
            <a:endParaRPr lang="en-US"/>
          </a:p>
        </p:txBody>
      </p:sp>
      <p:sp>
        <p:nvSpPr>
          <p:cNvPr id="2" name="Date Placeholder 1"/>
          <p:cNvSpPr>
            <a:spLocks noGrp="1"/>
          </p:cNvSpPr>
          <p:nvPr>
            <p:ph type="dt" sz="half" idx="2"/>
          </p:nvPr>
        </p:nvSpPr>
        <p:spPr/>
        <p:txBody>
          <a:bodyPr/>
          <a:lstStyle/>
          <a:p>
            <a:r>
              <a:rPr lang="en-US" smtClean="0"/>
              <a:t>|  </a:t>
            </a:r>
            <a:fld id="{E311BC51-49BC-45F0-B90C-E6310C708CCC}" type="datetime4">
              <a:rPr lang="en-US" sz="1100" smtClean="0"/>
              <a:pPr/>
              <a:t>August 10, 2016</a:t>
            </a:fld>
            <a:endParaRPr sz="1100" dirty="0"/>
          </a:p>
        </p:txBody>
      </p:sp>
      <p:cxnSp>
        <p:nvCxnSpPr>
          <p:cNvPr id="44" name="OTLSHAPE_T_2f7102c7b7e24acfa56addacc6c5fa17_HorizontalConnector1"/>
          <p:cNvCxnSpPr/>
          <p:nvPr>
            <p:custDataLst>
              <p:tags r:id="rId2"/>
            </p:custDataLst>
          </p:nvPr>
        </p:nvCxnSpPr>
        <p:spPr>
          <a:xfrm>
            <a:off x="795062" y="5380355"/>
            <a:ext cx="9480216" cy="0"/>
          </a:xfrm>
          <a:prstGeom prst="line">
            <a:avLst/>
          </a:prstGeom>
          <a:ln w="9525"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OTLSHAPE_T_53623e07b2bb43cca5cef338b0eb796d_HorizontalConnector1"/>
          <p:cNvCxnSpPr/>
          <p:nvPr>
            <p:custDataLst>
              <p:tags r:id="rId3"/>
            </p:custDataLst>
          </p:nvPr>
        </p:nvCxnSpPr>
        <p:spPr>
          <a:xfrm>
            <a:off x="1140798" y="5113655"/>
            <a:ext cx="3726004" cy="0"/>
          </a:xfrm>
          <a:prstGeom prst="line">
            <a:avLst/>
          </a:prstGeom>
          <a:ln w="9525"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OTLSHAPE_T_02c3def3160b42ac824b2c116e4fe691_HorizontalConnector1"/>
          <p:cNvCxnSpPr/>
          <p:nvPr>
            <p:custDataLst>
              <p:tags r:id="rId4"/>
            </p:custDataLst>
          </p:nvPr>
        </p:nvCxnSpPr>
        <p:spPr>
          <a:xfrm>
            <a:off x="943271" y="4846955"/>
            <a:ext cx="2448492" cy="0"/>
          </a:xfrm>
          <a:prstGeom prst="line">
            <a:avLst/>
          </a:prstGeom>
          <a:ln w="9525"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OTLSHAPE_T_9de91f57d2fc45279f52c1d0de21dea4_HorizontalConnector1"/>
          <p:cNvCxnSpPr/>
          <p:nvPr>
            <p:custDataLst>
              <p:tags r:id="rId5"/>
            </p:custDataLst>
          </p:nvPr>
        </p:nvCxnSpPr>
        <p:spPr>
          <a:xfrm>
            <a:off x="735881" y="4580255"/>
            <a:ext cx="2655883" cy="0"/>
          </a:xfrm>
          <a:prstGeom prst="line">
            <a:avLst/>
          </a:prstGeom>
          <a:ln w="9525"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T_1595302dd17c4820a17a306383401efd_HorizontalConnector1"/>
          <p:cNvCxnSpPr/>
          <p:nvPr>
            <p:custDataLst>
              <p:tags r:id="rId6"/>
            </p:custDataLst>
          </p:nvPr>
        </p:nvCxnSpPr>
        <p:spPr>
          <a:xfrm>
            <a:off x="1306872" y="4313555"/>
            <a:ext cx="855692" cy="0"/>
          </a:xfrm>
          <a:prstGeom prst="line">
            <a:avLst/>
          </a:prstGeom>
          <a:ln w="9525"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T_0d1d9fb399084262860e7f0c81c8c7a2_HorizontalConnector1"/>
          <p:cNvCxnSpPr/>
          <p:nvPr>
            <p:custDataLst>
              <p:tags r:id="rId7"/>
            </p:custDataLst>
          </p:nvPr>
        </p:nvCxnSpPr>
        <p:spPr>
          <a:xfrm>
            <a:off x="1538478" y="4046855"/>
            <a:ext cx="624086" cy="0"/>
          </a:xfrm>
          <a:prstGeom prst="line">
            <a:avLst/>
          </a:prstGeom>
          <a:ln w="9525" cap="flat" cmpd="sng" algn="ctr">
            <a:solidFill>
              <a:srgbClr val="CCCC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OTLSHAPE_M_64ca1ae4bbff415dbb4fa079fdde3d03_Connector1"/>
          <p:cNvCxnSpPr/>
          <p:nvPr>
            <p:custDataLst>
              <p:tags r:id="rId8"/>
            </p:custDataLst>
          </p:nvPr>
        </p:nvCxnSpPr>
        <p:spPr>
          <a:xfrm>
            <a:off x="10527468" y="2605828"/>
            <a:ext cx="0" cy="442172"/>
          </a:xfrm>
          <a:prstGeom prst="line">
            <a:avLst/>
          </a:prstGeom>
          <a:ln w="9525" cap="flat" cmpd="sng" algn="ctr">
            <a:solidFill>
              <a:schemeClr val="accent2">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OTLSHAPE_M_17643c458fa14a4e801aa7b2acbaa70b_Connector1"/>
          <p:cNvCxnSpPr/>
          <p:nvPr>
            <p:custDataLst>
              <p:tags r:id="rId9"/>
            </p:custDataLst>
          </p:nvPr>
        </p:nvCxnSpPr>
        <p:spPr>
          <a:xfrm>
            <a:off x="5118992" y="2605828"/>
            <a:ext cx="0" cy="442172"/>
          </a:xfrm>
          <a:prstGeom prst="line">
            <a:avLst/>
          </a:prstGeom>
          <a:ln w="9525" cap="flat" cmpd="sng" algn="ctr">
            <a:solidFill>
              <a:schemeClr val="accent1">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OTLSHAPE_M_8bb43d728e6d44db8acfe927ff031269_Connector1"/>
          <p:cNvCxnSpPr/>
          <p:nvPr>
            <p:custDataLst>
              <p:tags r:id="rId10"/>
            </p:custDataLst>
          </p:nvPr>
        </p:nvCxnSpPr>
        <p:spPr>
          <a:xfrm>
            <a:off x="2414754" y="2605828"/>
            <a:ext cx="0" cy="442172"/>
          </a:xfrm>
          <a:prstGeom prst="line">
            <a:avLst/>
          </a:prstGeom>
          <a:ln w="9525" cap="flat" cmpd="sng" algn="ctr">
            <a:solidFill>
              <a:srgbClr val="0072BC">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TLSHAPE_TB_00000000000000000000000000000000_LeftEndCaps"/>
          <p:cNvSpPr txBox="1"/>
          <p:nvPr>
            <p:custDataLst>
              <p:tags r:id="rId11"/>
            </p:custDataLst>
          </p:nvPr>
        </p:nvSpPr>
        <p:spPr>
          <a:xfrm>
            <a:off x="317500" y="3098969"/>
            <a:ext cx="451662" cy="279061"/>
          </a:xfrm>
          <a:prstGeom prst="rect">
            <a:avLst/>
          </a:prstGeom>
          <a:noFill/>
        </p:spPr>
        <p:txBody>
          <a:bodyPr vert="horz" wrap="none" lIns="0" tIns="0" rIns="0" bIns="0" rtlCol="0" anchor="ctr" anchorCtr="0">
            <a:spAutoFit/>
          </a:bodyPr>
          <a:lstStyle/>
          <a:p>
            <a:pPr algn="ctr"/>
            <a:r>
              <a:rPr lang="en-US" b="1" spc="-38" smtClean="0">
                <a:solidFill>
                  <a:srgbClr val="C0504D"/>
                </a:solidFill>
                <a:latin typeface="Calibri" panose="020F0502020204030204" pitchFamily="34" charset="0"/>
                <a:cs typeface="Segoe UI" panose="020B0502040204020203" pitchFamily="34" charset="0"/>
              </a:rPr>
              <a:t>2016</a:t>
            </a:r>
            <a:endParaRPr lang="en-US" b="1" spc="-38" dirty="0" err="1" smtClean="0">
              <a:solidFill>
                <a:srgbClr val="C0504D"/>
              </a:solidFill>
              <a:latin typeface="Calibri" panose="020F0502020204030204" pitchFamily="34" charset="0"/>
              <a:cs typeface="Segoe UI" panose="020B0502040204020203" pitchFamily="34" charset="0"/>
            </a:endParaRPr>
          </a:p>
        </p:txBody>
      </p:sp>
      <p:sp>
        <p:nvSpPr>
          <p:cNvPr id="20" name="OTLSHAPE_TB_00000000000000000000000000000000_RightEndCaps"/>
          <p:cNvSpPr txBox="1"/>
          <p:nvPr>
            <p:custDataLst>
              <p:tags r:id="rId12"/>
            </p:custDataLst>
          </p:nvPr>
        </p:nvSpPr>
        <p:spPr>
          <a:xfrm>
            <a:off x="11411034" y="3098969"/>
            <a:ext cx="451662" cy="279061"/>
          </a:xfrm>
          <a:prstGeom prst="rect">
            <a:avLst/>
          </a:prstGeom>
          <a:noFill/>
        </p:spPr>
        <p:txBody>
          <a:bodyPr vert="horz" wrap="none" lIns="0" tIns="0" rIns="0" bIns="0" rtlCol="0" anchor="ctr" anchorCtr="0">
            <a:spAutoFit/>
          </a:bodyPr>
          <a:lstStyle/>
          <a:p>
            <a:pPr algn="ctr"/>
            <a:r>
              <a:rPr lang="en-US" b="1" spc="-38" smtClean="0">
                <a:solidFill>
                  <a:srgbClr val="C0504D"/>
                </a:solidFill>
                <a:latin typeface="Calibri" panose="020F0502020204030204" pitchFamily="34" charset="0"/>
                <a:cs typeface="Segoe UI" panose="020B0502040204020203" pitchFamily="34" charset="0"/>
              </a:rPr>
              <a:t>2016</a:t>
            </a:r>
            <a:endParaRPr lang="en-US" b="1" spc="-38" dirty="0" err="1" smtClean="0">
              <a:solidFill>
                <a:srgbClr val="C0504D"/>
              </a:solidFill>
              <a:latin typeface="Calibri" panose="020F0502020204030204" pitchFamily="34" charset="0"/>
              <a:cs typeface="Segoe UI" panose="020B0502040204020203" pitchFamily="34" charset="0"/>
            </a:endParaRPr>
          </a:p>
        </p:txBody>
      </p:sp>
      <p:sp>
        <p:nvSpPr>
          <p:cNvPr id="21" name="OTLSHAPE_TB_00000000000000000000000000000000_ScaleContainer"/>
          <p:cNvSpPr/>
          <p:nvPr>
            <p:custDataLst>
              <p:tags r:id="rId13"/>
            </p:custDataLst>
          </p:nvPr>
        </p:nvSpPr>
        <p:spPr>
          <a:xfrm>
            <a:off x="933365" y="3048000"/>
            <a:ext cx="10337800" cy="381000"/>
          </a:xfrm>
          <a:prstGeom prst="rect">
            <a:avLst/>
          </a:prstGeom>
          <a:gradFill flip="none" rotWithShape="1">
            <a:gsLst>
              <a:gs pos="0">
                <a:srgbClr val="44546A"/>
              </a:gs>
              <a:gs pos="0">
                <a:srgbClr val="44546A"/>
              </a:gs>
            </a:gsLst>
            <a:lin ang="5400000" scaled="1"/>
            <a:tileRect/>
          </a:gradFill>
          <a:ln>
            <a:noFill/>
          </a:ln>
          <a:effectLst>
            <a:reflection blurRad="6350" stA="50000" endA="300" endPos="55500" dist="50800" dir="5400000" sy="-100000" algn="bl" rotWithShape="0"/>
          </a:effectLst>
          <a:scene3d>
            <a:camera prst="orthographicFront"/>
            <a:lightRig rig="threePt" dir="t">
              <a:rot lat="0" lon="0" rev="8700000"/>
            </a:lightRig>
          </a:scene3d>
          <a:sp3d>
            <a:bevelT w="165100" h="1905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2" name="OTLSHAPE_TB_00000000000000000000000000000000_ElapsedTime"/>
          <p:cNvSpPr/>
          <p:nvPr>
            <p:custDataLst>
              <p:tags r:id="rId14"/>
            </p:custDataLst>
          </p:nvPr>
        </p:nvSpPr>
        <p:spPr>
          <a:xfrm>
            <a:off x="933365" y="3352800"/>
            <a:ext cx="2578100" cy="76200"/>
          </a:xfrm>
          <a:prstGeom prst="rect">
            <a:avLst/>
          </a:prstGeom>
          <a:solidFill>
            <a:srgbClr val="FF0000">
              <a:alpha val="74902"/>
            </a:srgbClr>
          </a:solidFill>
          <a:ln>
            <a:noFill/>
          </a:ln>
          <a:scene3d>
            <a:camera prst="orthographicFront"/>
            <a:lightRig rig="threePt" dir="t">
              <a:rot lat="0" lon="0" rev="0"/>
            </a:lightRig>
          </a:scene3d>
          <a:sp3d>
            <a:bevelT w="12700" h="139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3" name="OTLSHAPE_TB_00000000000000000000000000000000_TodayMarkerShape"/>
          <p:cNvSpPr/>
          <p:nvPr>
            <p:custDataLst>
              <p:tags r:id="rId15"/>
            </p:custDataLst>
          </p:nvPr>
        </p:nvSpPr>
        <p:spPr>
          <a:xfrm>
            <a:off x="3446792" y="3429000"/>
            <a:ext cx="114300" cy="127000"/>
          </a:xfrm>
          <a:prstGeom prst="triangle">
            <a:avLst/>
          </a:prstGeom>
          <a:solidFill>
            <a:srgbClr val="FF0000"/>
          </a:solidFill>
          <a:ln>
            <a:noFill/>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24" name="OTLSHAPE_TB_00000000000000000000000000000000_TodayMarkerText"/>
          <p:cNvSpPr txBox="1"/>
          <p:nvPr>
            <p:custDataLst>
              <p:tags r:id="rId16"/>
            </p:custDataLst>
          </p:nvPr>
        </p:nvSpPr>
        <p:spPr>
          <a:xfrm>
            <a:off x="3321092" y="3556000"/>
            <a:ext cx="368300" cy="186055"/>
          </a:xfrm>
          <a:prstGeom prst="rect">
            <a:avLst/>
          </a:prstGeom>
          <a:noFill/>
        </p:spPr>
        <p:txBody>
          <a:bodyPr vert="horz" wrap="none" lIns="0" tIns="0" rIns="0" bIns="0" rtlCol="0" anchor="ctr" anchorCtr="0">
            <a:spAutoFit/>
          </a:bodyPr>
          <a:lstStyle/>
          <a:p>
            <a:pPr algn="ctr"/>
            <a:r>
              <a:rPr lang="en-US" sz="1200" spc="-12" smtClean="0">
                <a:solidFill>
                  <a:srgbClr val="000000"/>
                </a:solidFill>
                <a:latin typeface="Calibri" panose="020F0502020204030204" pitchFamily="34" charset="0"/>
                <a:cs typeface="Segoe UI" panose="020B0502040204020203" pitchFamily="34" charset="0"/>
              </a:rPr>
              <a:t>Today</a:t>
            </a:r>
            <a:endParaRPr lang="en-US" sz="1200" spc="-12" dirty="0" err="1" smtClean="0">
              <a:solidFill>
                <a:srgbClr val="000000"/>
              </a:solidFill>
              <a:latin typeface="Calibri" panose="020F0502020204030204" pitchFamily="34" charset="0"/>
              <a:cs typeface="Segoe UI" panose="020B0502040204020203" pitchFamily="34" charset="0"/>
            </a:endParaRPr>
          </a:p>
        </p:txBody>
      </p:sp>
      <p:sp>
        <p:nvSpPr>
          <p:cNvPr id="25" name="OTLSHAPE_TB_00000000000000000000000000000000_TimescaleInterval1"/>
          <p:cNvSpPr txBox="1"/>
          <p:nvPr>
            <p:custDataLst>
              <p:tags r:id="rId17"/>
            </p:custDataLst>
          </p:nvPr>
        </p:nvSpPr>
        <p:spPr>
          <a:xfrm>
            <a:off x="996865" y="3145473"/>
            <a:ext cx="469900" cy="186055"/>
          </a:xfrm>
          <a:prstGeom prst="rect">
            <a:avLst/>
          </a:prstGeom>
          <a:noFill/>
        </p:spPr>
        <p:txBody>
          <a:bodyPr vert="horz" wrap="none" lIns="0" tIns="0" rIns="0" bIns="0" rtlCol="0" anchor="ctr" anchorCtr="0">
            <a:noAutofit/>
          </a:bodyPr>
          <a:lstStyle/>
          <a:p>
            <a:r>
              <a:rPr lang="en-US" sz="1200" spc="-14" smtClean="0">
                <a:solidFill>
                  <a:schemeClr val="lt1"/>
                </a:solidFill>
                <a:latin typeface="Calibri" panose="020F0502020204030204" pitchFamily="34" charset="0"/>
                <a:cs typeface="Segoe UI" panose="020B0502040204020203" pitchFamily="34" charset="0"/>
              </a:rPr>
              <a:t>Week 1</a:t>
            </a:r>
            <a:endParaRPr lang="en-US" sz="1200" spc="-14" dirty="0" err="1" smtClean="0">
              <a:solidFill>
                <a:schemeClr val="lt1"/>
              </a:solidFill>
              <a:latin typeface="Calibri" panose="020F0502020204030204" pitchFamily="34" charset="0"/>
              <a:cs typeface="Segoe UI" panose="020B0502040204020203" pitchFamily="34" charset="0"/>
            </a:endParaRPr>
          </a:p>
        </p:txBody>
      </p:sp>
      <p:cxnSp>
        <p:nvCxnSpPr>
          <p:cNvPr id="26" name="OTLSHAPE_TB_00000000000000000000000000000000_Separator1"/>
          <p:cNvCxnSpPr/>
          <p:nvPr>
            <p:custDataLst>
              <p:tags r:id="rId18"/>
            </p:custDataLst>
          </p:nvPr>
        </p:nvCxnSpPr>
        <p:spPr>
          <a:xfrm>
            <a:off x="2654241" y="3136900"/>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OTLSHAPE_TB_00000000000000000000000000000000_TimescaleInterval2"/>
          <p:cNvSpPr txBox="1"/>
          <p:nvPr>
            <p:custDataLst>
              <p:tags r:id="rId19"/>
            </p:custDataLst>
          </p:nvPr>
        </p:nvSpPr>
        <p:spPr>
          <a:xfrm>
            <a:off x="2717744" y="3145473"/>
            <a:ext cx="75470" cy="186055"/>
          </a:xfrm>
          <a:prstGeom prst="rect">
            <a:avLst/>
          </a:prstGeom>
          <a:noFill/>
        </p:spPr>
        <p:txBody>
          <a:bodyPr vert="horz" wrap="none" lIns="0" tIns="0" rIns="0" bIns="0" rtlCol="0" anchor="ctr" anchorCtr="0">
            <a:noAutofit/>
          </a:bodyPr>
          <a:lstStyle/>
          <a:p>
            <a:r>
              <a:rPr lang="en-US" sz="1200" spc="-26" smtClean="0">
                <a:solidFill>
                  <a:schemeClr val="lt1"/>
                </a:solidFill>
                <a:latin typeface="Calibri" panose="020F0502020204030204" pitchFamily="34" charset="0"/>
                <a:cs typeface="Segoe UI" panose="020B0502040204020203" pitchFamily="34" charset="0"/>
              </a:rPr>
              <a:t>2</a:t>
            </a:r>
            <a:endParaRPr lang="en-US" sz="1200" spc="-26" dirty="0" err="1" smtClean="0">
              <a:solidFill>
                <a:schemeClr val="lt1"/>
              </a:solidFill>
              <a:latin typeface="Calibri" panose="020F0502020204030204" pitchFamily="34" charset="0"/>
              <a:cs typeface="Segoe UI" panose="020B0502040204020203" pitchFamily="34" charset="0"/>
            </a:endParaRPr>
          </a:p>
        </p:txBody>
      </p:sp>
      <p:cxnSp>
        <p:nvCxnSpPr>
          <p:cNvPr id="28" name="OTLSHAPE_TB_00000000000000000000000000000000_Separator2"/>
          <p:cNvCxnSpPr/>
          <p:nvPr>
            <p:custDataLst>
              <p:tags r:id="rId20"/>
            </p:custDataLst>
          </p:nvPr>
        </p:nvCxnSpPr>
        <p:spPr>
          <a:xfrm>
            <a:off x="4375120" y="3136900"/>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TLSHAPE_TB_00000000000000000000000000000000_TimescaleInterval3"/>
          <p:cNvSpPr txBox="1"/>
          <p:nvPr>
            <p:custDataLst>
              <p:tags r:id="rId21"/>
            </p:custDataLst>
          </p:nvPr>
        </p:nvSpPr>
        <p:spPr>
          <a:xfrm>
            <a:off x="4438623" y="3145473"/>
            <a:ext cx="75470" cy="186055"/>
          </a:xfrm>
          <a:prstGeom prst="rect">
            <a:avLst/>
          </a:prstGeom>
          <a:noFill/>
        </p:spPr>
        <p:txBody>
          <a:bodyPr vert="horz" wrap="none" lIns="0" tIns="0" rIns="0" bIns="0" rtlCol="0" anchor="ctr" anchorCtr="0">
            <a:noAutofit/>
          </a:bodyPr>
          <a:lstStyle/>
          <a:p>
            <a:r>
              <a:rPr lang="en-US" sz="1200" spc="-26" smtClean="0">
                <a:solidFill>
                  <a:schemeClr val="lt1"/>
                </a:solidFill>
                <a:latin typeface="Calibri" panose="020F0502020204030204" pitchFamily="34" charset="0"/>
                <a:cs typeface="Segoe UI" panose="020B0502040204020203" pitchFamily="34" charset="0"/>
              </a:rPr>
              <a:t>3</a:t>
            </a:r>
            <a:endParaRPr lang="en-US" sz="1200" spc="-26" dirty="0" err="1" smtClean="0">
              <a:solidFill>
                <a:schemeClr val="lt1"/>
              </a:solidFill>
              <a:latin typeface="Calibri" panose="020F0502020204030204" pitchFamily="34" charset="0"/>
              <a:cs typeface="Segoe UI" panose="020B0502040204020203" pitchFamily="34" charset="0"/>
            </a:endParaRPr>
          </a:p>
        </p:txBody>
      </p:sp>
      <p:cxnSp>
        <p:nvCxnSpPr>
          <p:cNvPr id="30" name="OTLSHAPE_TB_00000000000000000000000000000000_Separator3"/>
          <p:cNvCxnSpPr/>
          <p:nvPr>
            <p:custDataLst>
              <p:tags r:id="rId22"/>
            </p:custDataLst>
          </p:nvPr>
        </p:nvCxnSpPr>
        <p:spPr>
          <a:xfrm>
            <a:off x="6095998" y="3136900"/>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TLSHAPE_TB_00000000000000000000000000000000_TimescaleInterval4"/>
          <p:cNvSpPr txBox="1"/>
          <p:nvPr>
            <p:custDataLst>
              <p:tags r:id="rId23"/>
            </p:custDataLst>
          </p:nvPr>
        </p:nvSpPr>
        <p:spPr>
          <a:xfrm>
            <a:off x="6159502" y="3145473"/>
            <a:ext cx="75470" cy="186055"/>
          </a:xfrm>
          <a:prstGeom prst="rect">
            <a:avLst/>
          </a:prstGeom>
          <a:noFill/>
        </p:spPr>
        <p:txBody>
          <a:bodyPr vert="horz" wrap="none" lIns="0" tIns="0" rIns="0" bIns="0" rtlCol="0" anchor="ctr" anchorCtr="0">
            <a:noAutofit/>
          </a:bodyPr>
          <a:lstStyle/>
          <a:p>
            <a:r>
              <a:rPr lang="en-US" sz="1200" spc="-26" smtClean="0">
                <a:solidFill>
                  <a:schemeClr val="lt1"/>
                </a:solidFill>
                <a:latin typeface="Calibri" panose="020F0502020204030204" pitchFamily="34" charset="0"/>
                <a:cs typeface="Segoe UI" panose="020B0502040204020203" pitchFamily="34" charset="0"/>
              </a:rPr>
              <a:t>4</a:t>
            </a:r>
            <a:endParaRPr lang="en-US" sz="1200" spc="-26" dirty="0" err="1" smtClean="0">
              <a:solidFill>
                <a:schemeClr val="lt1"/>
              </a:solidFill>
              <a:latin typeface="Calibri" panose="020F0502020204030204" pitchFamily="34" charset="0"/>
              <a:cs typeface="Segoe UI" panose="020B0502040204020203" pitchFamily="34" charset="0"/>
            </a:endParaRPr>
          </a:p>
        </p:txBody>
      </p:sp>
      <p:cxnSp>
        <p:nvCxnSpPr>
          <p:cNvPr id="32" name="OTLSHAPE_TB_00000000000000000000000000000000_Separator4"/>
          <p:cNvCxnSpPr/>
          <p:nvPr>
            <p:custDataLst>
              <p:tags r:id="rId24"/>
            </p:custDataLst>
          </p:nvPr>
        </p:nvCxnSpPr>
        <p:spPr>
          <a:xfrm>
            <a:off x="7816877" y="3136900"/>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OTLSHAPE_TB_00000000000000000000000000000000_TimescaleInterval5"/>
          <p:cNvSpPr txBox="1"/>
          <p:nvPr>
            <p:custDataLst>
              <p:tags r:id="rId25"/>
            </p:custDataLst>
          </p:nvPr>
        </p:nvSpPr>
        <p:spPr>
          <a:xfrm>
            <a:off x="7880380" y="3145473"/>
            <a:ext cx="75470" cy="186055"/>
          </a:xfrm>
          <a:prstGeom prst="rect">
            <a:avLst/>
          </a:prstGeom>
          <a:noFill/>
        </p:spPr>
        <p:txBody>
          <a:bodyPr vert="horz" wrap="none" lIns="0" tIns="0" rIns="0" bIns="0" rtlCol="0" anchor="ctr" anchorCtr="0">
            <a:noAutofit/>
          </a:bodyPr>
          <a:lstStyle/>
          <a:p>
            <a:r>
              <a:rPr lang="en-US" sz="1200" spc="-26" smtClean="0">
                <a:solidFill>
                  <a:schemeClr val="lt1"/>
                </a:solidFill>
                <a:latin typeface="Calibri" panose="020F0502020204030204" pitchFamily="34" charset="0"/>
                <a:cs typeface="Segoe UI" panose="020B0502040204020203" pitchFamily="34" charset="0"/>
              </a:rPr>
              <a:t>5</a:t>
            </a:r>
            <a:endParaRPr lang="en-US" sz="1200" spc="-26" dirty="0" err="1" smtClean="0">
              <a:solidFill>
                <a:schemeClr val="lt1"/>
              </a:solidFill>
              <a:latin typeface="Calibri" panose="020F0502020204030204" pitchFamily="34" charset="0"/>
              <a:cs typeface="Segoe UI" panose="020B0502040204020203" pitchFamily="34" charset="0"/>
            </a:endParaRPr>
          </a:p>
        </p:txBody>
      </p:sp>
      <p:cxnSp>
        <p:nvCxnSpPr>
          <p:cNvPr id="34" name="OTLSHAPE_TB_00000000000000000000000000000000_Separator5"/>
          <p:cNvCxnSpPr/>
          <p:nvPr>
            <p:custDataLst>
              <p:tags r:id="rId26"/>
            </p:custDataLst>
          </p:nvPr>
        </p:nvCxnSpPr>
        <p:spPr>
          <a:xfrm>
            <a:off x="9537756" y="3136900"/>
            <a:ext cx="0" cy="2032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TLSHAPE_TB_00000000000000000000000000000000_TimescaleInterval6"/>
          <p:cNvSpPr txBox="1"/>
          <p:nvPr>
            <p:custDataLst>
              <p:tags r:id="rId27"/>
            </p:custDataLst>
          </p:nvPr>
        </p:nvSpPr>
        <p:spPr>
          <a:xfrm>
            <a:off x="9601259" y="3145473"/>
            <a:ext cx="75470" cy="186055"/>
          </a:xfrm>
          <a:prstGeom prst="rect">
            <a:avLst/>
          </a:prstGeom>
          <a:noFill/>
        </p:spPr>
        <p:txBody>
          <a:bodyPr vert="horz" wrap="none" lIns="0" tIns="0" rIns="0" bIns="0" rtlCol="0" anchor="ctr" anchorCtr="0">
            <a:noAutofit/>
          </a:bodyPr>
          <a:lstStyle/>
          <a:p>
            <a:r>
              <a:rPr lang="en-US" sz="1200" spc="-26" smtClean="0">
                <a:solidFill>
                  <a:schemeClr val="lt1"/>
                </a:solidFill>
                <a:latin typeface="Calibri" panose="020F0502020204030204" pitchFamily="34" charset="0"/>
                <a:cs typeface="Segoe UI" panose="020B0502040204020203" pitchFamily="34" charset="0"/>
              </a:rPr>
              <a:t>6</a:t>
            </a:r>
            <a:endParaRPr lang="en-US" sz="1200" spc="-26" dirty="0" err="1" smtClean="0">
              <a:solidFill>
                <a:schemeClr val="lt1"/>
              </a:solidFill>
              <a:latin typeface="Calibri" panose="020F0502020204030204" pitchFamily="34" charset="0"/>
              <a:cs typeface="Segoe UI" panose="020B0502040204020203" pitchFamily="34" charset="0"/>
            </a:endParaRPr>
          </a:p>
        </p:txBody>
      </p:sp>
      <p:sp>
        <p:nvSpPr>
          <p:cNvPr id="45" name="OTLSHAPE_M_8bb43d728e6d44db8acfe927ff031269_Title"/>
          <p:cNvSpPr txBox="1"/>
          <p:nvPr>
            <p:custDataLst>
              <p:tags r:id="rId28"/>
            </p:custDataLst>
          </p:nvPr>
        </p:nvSpPr>
        <p:spPr>
          <a:xfrm>
            <a:off x="2637004" y="2493857"/>
            <a:ext cx="965200" cy="170519"/>
          </a:xfrm>
          <a:prstGeom prst="rect">
            <a:avLst/>
          </a:prstGeom>
          <a:noFill/>
        </p:spPr>
        <p:txBody>
          <a:bodyPr vert="horz" wrap="square" lIns="0" tIns="0" rIns="0" bIns="0" rtlCol="0" anchor="ctr" anchorCtr="0">
            <a:spAutoFit/>
          </a:bodyPr>
          <a:lstStyle/>
          <a:p>
            <a:r>
              <a:rPr lang="en-US" sz="1100" b="1" spc="-8" smtClean="0">
                <a:solidFill>
                  <a:srgbClr val="000000"/>
                </a:solidFill>
                <a:latin typeface="Calibri" panose="020F0502020204030204" pitchFamily="34" charset="0"/>
                <a:cs typeface="Segoe UI" panose="020B0502040204020203" pitchFamily="34" charset="0"/>
              </a:rPr>
              <a:t>Install K* targets</a:t>
            </a:r>
            <a:endParaRPr lang="en-US" sz="1100" b="1" spc="-8" dirty="0" err="1" smtClean="0">
              <a:solidFill>
                <a:srgbClr val="000000"/>
              </a:solidFill>
              <a:latin typeface="Calibri" panose="020F0502020204030204" pitchFamily="34" charset="0"/>
              <a:cs typeface="Segoe UI" panose="020B0502040204020203" pitchFamily="34" charset="0"/>
            </a:endParaRPr>
          </a:p>
        </p:txBody>
      </p:sp>
      <p:sp>
        <p:nvSpPr>
          <p:cNvPr id="46" name="OTLSHAPE_M_8bb43d728e6d44db8acfe927ff031269_Date"/>
          <p:cNvSpPr txBox="1"/>
          <p:nvPr>
            <p:custDataLst>
              <p:tags r:id="rId29"/>
            </p:custDataLst>
          </p:nvPr>
        </p:nvSpPr>
        <p:spPr>
          <a:xfrm>
            <a:off x="2637004" y="2677075"/>
            <a:ext cx="495300" cy="155025"/>
          </a:xfrm>
          <a:prstGeom prst="rect">
            <a:avLst/>
          </a:prstGeom>
          <a:noFill/>
        </p:spPr>
        <p:txBody>
          <a:bodyPr vert="horz" wrap="square" lIns="0" tIns="0" rIns="0" bIns="0" rtlCol="0" anchor="ctr" anchorCtr="0">
            <a:spAutoFit/>
          </a:bodyPr>
          <a:lstStyle/>
          <a:p>
            <a:r>
              <a:rPr lang="en-US" sz="1000" spc="-8" smtClean="0">
                <a:solidFill>
                  <a:srgbClr val="1F497E"/>
                </a:solidFill>
                <a:latin typeface="Calibri" panose="020F0502020204030204" pitchFamily="34" charset="0"/>
                <a:cs typeface="Segoe UI" panose="020B0502040204020203" pitchFamily="34" charset="0"/>
              </a:rPr>
              <a:t>8/5/2016</a:t>
            </a:r>
            <a:endParaRPr lang="en-US" sz="1000" spc="-8" dirty="0" err="1" smtClean="0">
              <a:solidFill>
                <a:srgbClr val="1F497E"/>
              </a:solidFill>
              <a:latin typeface="Calibri" panose="020F0502020204030204" pitchFamily="34" charset="0"/>
              <a:cs typeface="Segoe UI" panose="020B0502040204020203" pitchFamily="34" charset="0"/>
            </a:endParaRPr>
          </a:p>
        </p:txBody>
      </p:sp>
      <p:sp>
        <p:nvSpPr>
          <p:cNvPr id="47" name="OTLSHAPE_M_8bb43d728e6d44db8acfe927ff031269_Shape"/>
          <p:cNvSpPr/>
          <p:nvPr>
            <p:custDataLst>
              <p:tags r:id="rId30"/>
            </p:custDataLst>
          </p:nvPr>
        </p:nvSpPr>
        <p:spPr>
          <a:xfrm rot="16200000">
            <a:off x="2440154" y="2605828"/>
            <a:ext cx="165100" cy="165100"/>
          </a:xfrm>
          <a:prstGeom prst="flowChartMerge">
            <a:avLst/>
          </a:prstGeom>
          <a:solidFill>
            <a:srgbClr val="0072BC"/>
          </a:solidFill>
          <a:ln>
            <a:noFill/>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48" name="OTLSHAPE_M_17643c458fa14a4e801aa7b2acbaa70b_Title"/>
          <p:cNvSpPr txBox="1"/>
          <p:nvPr>
            <p:custDataLst>
              <p:tags r:id="rId31"/>
            </p:custDataLst>
          </p:nvPr>
        </p:nvSpPr>
        <p:spPr>
          <a:xfrm>
            <a:off x="5341242" y="2493857"/>
            <a:ext cx="317500" cy="170519"/>
          </a:xfrm>
          <a:prstGeom prst="rect">
            <a:avLst/>
          </a:prstGeom>
          <a:noFill/>
        </p:spPr>
        <p:txBody>
          <a:bodyPr vert="horz" wrap="square" lIns="0" tIns="0" rIns="0" bIns="0" rtlCol="0" anchor="ctr" anchorCtr="0">
            <a:spAutoFit/>
          </a:bodyPr>
          <a:lstStyle/>
          <a:p>
            <a:r>
              <a:rPr lang="en-US" sz="1100" b="1" spc="-10" smtClean="0">
                <a:solidFill>
                  <a:srgbClr val="000000"/>
                </a:solidFill>
                <a:latin typeface="Calibri" panose="020F0502020204030204" pitchFamily="34" charset="0"/>
                <a:cs typeface="Segoe UI" panose="020B0502040204020203" pitchFamily="34" charset="0"/>
              </a:rPr>
              <a:t>K* L0</a:t>
            </a:r>
            <a:endParaRPr lang="en-US" sz="1100" b="1" spc="-10" dirty="0" err="1" smtClean="0">
              <a:solidFill>
                <a:srgbClr val="000000"/>
              </a:solidFill>
              <a:latin typeface="Calibri" panose="020F0502020204030204" pitchFamily="34" charset="0"/>
              <a:cs typeface="Segoe UI" panose="020B0502040204020203" pitchFamily="34" charset="0"/>
            </a:endParaRPr>
          </a:p>
        </p:txBody>
      </p:sp>
      <p:sp>
        <p:nvSpPr>
          <p:cNvPr id="49" name="OTLSHAPE_M_17643c458fa14a4e801aa7b2acbaa70b_Date"/>
          <p:cNvSpPr txBox="1"/>
          <p:nvPr>
            <p:custDataLst>
              <p:tags r:id="rId32"/>
            </p:custDataLst>
          </p:nvPr>
        </p:nvSpPr>
        <p:spPr>
          <a:xfrm>
            <a:off x="5341242" y="2677075"/>
            <a:ext cx="558800" cy="155025"/>
          </a:xfrm>
          <a:prstGeom prst="rect">
            <a:avLst/>
          </a:prstGeom>
          <a:noFill/>
        </p:spPr>
        <p:txBody>
          <a:bodyPr vert="horz" wrap="square" lIns="0" tIns="0" rIns="0" bIns="0" rtlCol="0" anchor="ctr" anchorCtr="0">
            <a:spAutoFit/>
          </a:bodyPr>
          <a:lstStyle/>
          <a:p>
            <a:r>
              <a:rPr lang="en-US" sz="1000" spc="-8" smtClean="0">
                <a:solidFill>
                  <a:srgbClr val="1F497E"/>
                </a:solidFill>
                <a:latin typeface="Calibri" panose="020F0502020204030204" pitchFamily="34" charset="0"/>
                <a:cs typeface="Segoe UI" panose="020B0502040204020203" pitchFamily="34" charset="0"/>
              </a:rPr>
              <a:t>8/16/2016</a:t>
            </a:r>
            <a:endParaRPr lang="en-US" sz="1000" spc="-8" dirty="0" err="1" smtClean="0">
              <a:solidFill>
                <a:srgbClr val="1F497E"/>
              </a:solidFill>
              <a:latin typeface="Calibri" panose="020F0502020204030204" pitchFamily="34" charset="0"/>
              <a:cs typeface="Segoe UI" panose="020B0502040204020203" pitchFamily="34" charset="0"/>
            </a:endParaRPr>
          </a:p>
        </p:txBody>
      </p:sp>
      <p:sp>
        <p:nvSpPr>
          <p:cNvPr id="50" name="OTLSHAPE_M_17643c458fa14a4e801aa7b2acbaa70b_Shape"/>
          <p:cNvSpPr/>
          <p:nvPr>
            <p:custDataLst>
              <p:tags r:id="rId33"/>
            </p:custDataLst>
          </p:nvPr>
        </p:nvSpPr>
        <p:spPr>
          <a:xfrm rot="16200000">
            <a:off x="5144392" y="2605828"/>
            <a:ext cx="165100" cy="165100"/>
          </a:xfrm>
          <a:prstGeom prst="flowChartMerge">
            <a:avLst/>
          </a:prstGeom>
          <a:solidFill>
            <a:schemeClr val="accent1"/>
          </a:solidFill>
          <a:ln>
            <a:noFill/>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51" name="OTLSHAPE_M_64ca1ae4bbff415dbb4fa079fdde3d03_Title"/>
          <p:cNvSpPr txBox="1"/>
          <p:nvPr>
            <p:custDataLst>
              <p:tags r:id="rId34"/>
            </p:custDataLst>
          </p:nvPr>
        </p:nvSpPr>
        <p:spPr>
          <a:xfrm>
            <a:off x="10749718" y="2493857"/>
            <a:ext cx="317500" cy="170519"/>
          </a:xfrm>
          <a:prstGeom prst="rect">
            <a:avLst/>
          </a:prstGeom>
          <a:noFill/>
        </p:spPr>
        <p:txBody>
          <a:bodyPr vert="horz" wrap="square" lIns="0" tIns="0" rIns="0" bIns="0" rtlCol="0" anchor="ctr" anchorCtr="0">
            <a:spAutoFit/>
          </a:bodyPr>
          <a:lstStyle/>
          <a:p>
            <a:r>
              <a:rPr lang="en-US" sz="1100" b="1" spc="-10" smtClean="0">
                <a:solidFill>
                  <a:srgbClr val="000000"/>
                </a:solidFill>
                <a:latin typeface="Calibri" panose="020F0502020204030204" pitchFamily="34" charset="0"/>
                <a:cs typeface="Segoe UI" panose="020B0502040204020203" pitchFamily="34" charset="0"/>
              </a:rPr>
              <a:t>K* L1</a:t>
            </a:r>
            <a:endParaRPr lang="en-US" sz="1100" b="1" spc="-10" dirty="0" err="1" smtClean="0">
              <a:solidFill>
                <a:srgbClr val="000000"/>
              </a:solidFill>
              <a:latin typeface="Calibri" panose="020F0502020204030204" pitchFamily="34" charset="0"/>
              <a:cs typeface="Segoe UI" panose="020B0502040204020203" pitchFamily="34" charset="0"/>
            </a:endParaRPr>
          </a:p>
        </p:txBody>
      </p:sp>
      <p:sp>
        <p:nvSpPr>
          <p:cNvPr id="52" name="OTLSHAPE_M_64ca1ae4bbff415dbb4fa079fdde3d03_Date"/>
          <p:cNvSpPr txBox="1"/>
          <p:nvPr>
            <p:custDataLst>
              <p:tags r:id="rId35"/>
            </p:custDataLst>
          </p:nvPr>
        </p:nvSpPr>
        <p:spPr>
          <a:xfrm>
            <a:off x="10749718" y="2677075"/>
            <a:ext cx="495300" cy="155025"/>
          </a:xfrm>
          <a:prstGeom prst="rect">
            <a:avLst/>
          </a:prstGeom>
          <a:noFill/>
        </p:spPr>
        <p:txBody>
          <a:bodyPr vert="horz" wrap="square" lIns="0" tIns="0" rIns="0" bIns="0" rtlCol="0" anchor="ctr" anchorCtr="0">
            <a:spAutoFit/>
          </a:bodyPr>
          <a:lstStyle/>
          <a:p>
            <a:r>
              <a:rPr lang="en-US" sz="1000" spc="-8" smtClean="0">
                <a:solidFill>
                  <a:srgbClr val="1F497E"/>
                </a:solidFill>
                <a:latin typeface="Calibri" panose="020F0502020204030204" pitchFamily="34" charset="0"/>
                <a:cs typeface="Segoe UI" panose="020B0502040204020203" pitchFamily="34" charset="0"/>
              </a:rPr>
              <a:t>9/7/2016</a:t>
            </a:r>
            <a:endParaRPr lang="en-US" sz="1000" spc="-8" dirty="0" err="1" smtClean="0">
              <a:solidFill>
                <a:srgbClr val="1F497E"/>
              </a:solidFill>
              <a:latin typeface="Calibri" panose="020F0502020204030204" pitchFamily="34" charset="0"/>
              <a:cs typeface="Segoe UI" panose="020B0502040204020203" pitchFamily="34" charset="0"/>
            </a:endParaRPr>
          </a:p>
        </p:txBody>
      </p:sp>
      <p:sp>
        <p:nvSpPr>
          <p:cNvPr id="53" name="OTLSHAPE_M_64ca1ae4bbff415dbb4fa079fdde3d03_Shape"/>
          <p:cNvSpPr/>
          <p:nvPr>
            <p:custDataLst>
              <p:tags r:id="rId36"/>
            </p:custDataLst>
          </p:nvPr>
        </p:nvSpPr>
        <p:spPr>
          <a:xfrm rot="16200000">
            <a:off x="10552868" y="2605828"/>
            <a:ext cx="165100" cy="165100"/>
          </a:xfrm>
          <a:prstGeom prst="flowChartMerge">
            <a:avLst/>
          </a:prstGeom>
          <a:solidFill>
            <a:schemeClr val="accent2"/>
          </a:solidFill>
          <a:ln>
            <a:noFill/>
          </a:ln>
          <a:effectLst/>
          <a:scene3d>
            <a:camera prst="orthographicFront"/>
            <a:lightRig rig="threePt" dir="t"/>
          </a:scene3d>
          <a:sp3d>
            <a:bevelT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54" name="OTLSHAPE_T_0d1d9fb399084262860e7f0c81c8c7a2_Shape"/>
          <p:cNvSpPr/>
          <p:nvPr>
            <p:custDataLst>
              <p:tags r:id="rId37"/>
            </p:custDataLst>
          </p:nvPr>
        </p:nvSpPr>
        <p:spPr>
          <a:xfrm>
            <a:off x="2162564" y="3945255"/>
            <a:ext cx="254000" cy="203200"/>
          </a:xfrm>
          <a:prstGeom prst="rect">
            <a:avLst/>
          </a:prstGeom>
          <a:solidFill>
            <a:srgbClr val="0072BC"/>
          </a:solidFill>
          <a:ln>
            <a:noFill/>
          </a:ln>
          <a:effectLst/>
          <a:scene3d>
            <a:camera prst="orthographicFront"/>
            <a:lightRig rig="balanced" dir="t">
              <a:rot lat="0" lon="0" rev="8700000"/>
            </a:lightRig>
          </a:scene3d>
          <a:sp3d>
            <a:bevelT w="165100"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55" name="OTLSHAPE_T_0d1d9fb399084262860e7f0c81c8c7a2_ShapePercentage" hidden="1"/>
          <p:cNvSpPr/>
          <p:nvPr>
            <p:custDataLst>
              <p:tags r:id="rId38"/>
            </p:custDataLst>
          </p:nvPr>
        </p:nvSpPr>
        <p:spPr>
          <a:xfrm>
            <a:off x="2162564" y="3945255"/>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56" name="OTLSHAPE_T_0d1d9fb399084262860e7f0c81c8c7a2_Duration" hidden="1"/>
          <p:cNvSpPr txBox="1"/>
          <p:nvPr>
            <p:custDataLst>
              <p:tags r:id="rId39"/>
            </p:custDataLst>
          </p:nvPr>
        </p:nvSpPr>
        <p:spPr>
          <a:xfrm>
            <a:off x="0" y="3945255"/>
            <a:ext cx="2794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cs typeface="Segoe UI" panose="020B0502040204020203" pitchFamily="34" charset="0"/>
              </a:rPr>
              <a:t>1 day</a:t>
            </a: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57" name="OTLSHAPE_T_0d1d9fb399084262860e7f0c81c8c7a2_TextPercentage" hidden="1"/>
          <p:cNvSpPr txBox="1"/>
          <p:nvPr>
            <p:custDataLst>
              <p:tags r:id="rId40"/>
            </p:custDataLst>
          </p:nvPr>
        </p:nvSpPr>
        <p:spPr>
          <a:xfrm>
            <a:off x="0" y="41002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58" name="OTLSHAPE_T_0d1d9fb399084262860e7f0c81c8c7a2_StartDate" hidden="1"/>
          <p:cNvSpPr txBox="1"/>
          <p:nvPr>
            <p:custDataLst>
              <p:tags r:id="rId41"/>
            </p:custDataLst>
          </p:nvPr>
        </p:nvSpPr>
        <p:spPr>
          <a:xfrm>
            <a:off x="0" y="41002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59" name="OTLSHAPE_T_0d1d9fb399084262860e7f0c81c8c7a2_EndDate" hidden="1"/>
          <p:cNvSpPr txBox="1"/>
          <p:nvPr>
            <p:custDataLst>
              <p:tags r:id="rId42"/>
            </p:custDataLst>
          </p:nvPr>
        </p:nvSpPr>
        <p:spPr>
          <a:xfrm>
            <a:off x="0" y="41002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60" name="OTLSHAPE_T_0d1d9fb399084262860e7f0c81c8c7a2_JoinedDate"/>
          <p:cNvSpPr txBox="1"/>
          <p:nvPr>
            <p:custDataLst>
              <p:tags r:id="rId43"/>
            </p:custDataLst>
          </p:nvPr>
        </p:nvSpPr>
        <p:spPr>
          <a:xfrm>
            <a:off x="2459204" y="3969343"/>
            <a:ext cx="495300" cy="155025"/>
          </a:xfrm>
          <a:prstGeom prst="rect">
            <a:avLst/>
          </a:prstGeom>
          <a:noFill/>
        </p:spPr>
        <p:txBody>
          <a:bodyPr vert="horz" wrap="square" lIns="0" tIns="0" rIns="0" bIns="0" rtlCol="0" anchor="ctr" anchorCtr="0">
            <a:spAutoFit/>
          </a:bodyPr>
          <a:lstStyle/>
          <a:p>
            <a:r>
              <a:rPr lang="en-US" sz="1000" spc="-8" smtClean="0">
                <a:solidFill>
                  <a:srgbClr val="1F497E"/>
                </a:solidFill>
                <a:latin typeface="Calibri" panose="020F0502020204030204" pitchFamily="34" charset="0"/>
                <a:cs typeface="Segoe UI" panose="020B0502040204020203" pitchFamily="34" charset="0"/>
              </a:rPr>
              <a:t>8/5/2016</a:t>
            </a:r>
            <a:endParaRPr lang="en-US" sz="1000" spc="-8" dirty="0" err="1" smtClean="0">
              <a:solidFill>
                <a:srgbClr val="1F497E"/>
              </a:solidFill>
              <a:latin typeface="Calibri" panose="020F0502020204030204" pitchFamily="34" charset="0"/>
              <a:cs typeface="Segoe UI" panose="020B0502040204020203" pitchFamily="34" charset="0"/>
            </a:endParaRPr>
          </a:p>
        </p:txBody>
      </p:sp>
      <p:sp>
        <p:nvSpPr>
          <p:cNvPr id="61" name="OTLSHAPE_T_0d1d9fb399084262860e7f0c81c8c7a2_Title"/>
          <p:cNvSpPr txBox="1"/>
          <p:nvPr>
            <p:custDataLst>
              <p:tags r:id="rId44"/>
            </p:custDataLst>
          </p:nvPr>
        </p:nvSpPr>
        <p:spPr>
          <a:xfrm>
            <a:off x="127000" y="3961596"/>
            <a:ext cx="1422400" cy="170519"/>
          </a:xfrm>
          <a:prstGeom prst="rect">
            <a:avLst/>
          </a:prstGeom>
          <a:noFill/>
        </p:spPr>
        <p:txBody>
          <a:bodyPr vert="horz" wrap="square" lIns="0" tIns="0" rIns="0" bIns="0" rtlCol="0" anchor="ctr" anchorCtr="0">
            <a:spAutoFit/>
          </a:bodyPr>
          <a:lstStyle/>
          <a:p>
            <a:r>
              <a:rPr lang="en-US" sz="1100" b="1" spc="-6" smtClean="0">
                <a:solidFill>
                  <a:srgbClr val="000000"/>
                </a:solidFill>
                <a:latin typeface="Calibri" panose="020F0502020204030204" pitchFamily="34" charset="0"/>
                <a:cs typeface="Segoe UI" panose="020B0502040204020203" pitchFamily="34" charset="0"/>
              </a:rPr>
              <a:t>Install K* targets in 03F1</a:t>
            </a:r>
            <a:endParaRPr lang="en-US" sz="1100" b="1" spc="-6" dirty="0" err="1" smtClean="0">
              <a:solidFill>
                <a:srgbClr val="000000"/>
              </a:solidFill>
              <a:latin typeface="Calibri" panose="020F0502020204030204" pitchFamily="34" charset="0"/>
              <a:cs typeface="Segoe UI" panose="020B0502040204020203" pitchFamily="34" charset="0"/>
            </a:endParaRPr>
          </a:p>
        </p:txBody>
      </p:sp>
      <p:sp>
        <p:nvSpPr>
          <p:cNvPr id="62" name="OTLSHAPE_T_1595302dd17c4820a17a306383401efd_Shape"/>
          <p:cNvSpPr/>
          <p:nvPr>
            <p:custDataLst>
              <p:tags r:id="rId45"/>
            </p:custDataLst>
          </p:nvPr>
        </p:nvSpPr>
        <p:spPr>
          <a:xfrm>
            <a:off x="2162564" y="4211955"/>
            <a:ext cx="1231900" cy="203200"/>
          </a:xfrm>
          <a:prstGeom prst="rect">
            <a:avLst/>
          </a:prstGeom>
          <a:solidFill>
            <a:schemeClr val="accent1"/>
          </a:solidFill>
          <a:ln>
            <a:noFill/>
          </a:ln>
          <a:effectLst/>
          <a:scene3d>
            <a:camera prst="orthographicFront"/>
            <a:lightRig rig="balanced" dir="t">
              <a:rot lat="0" lon="0" rev="8700000"/>
            </a:lightRig>
          </a:scene3d>
          <a:sp3d>
            <a:bevelT w="165100"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63" name="OTLSHAPE_T_1595302dd17c4820a17a306383401efd_ShapePercentage" hidden="1"/>
          <p:cNvSpPr/>
          <p:nvPr>
            <p:custDataLst>
              <p:tags r:id="rId46"/>
            </p:custDataLst>
          </p:nvPr>
        </p:nvSpPr>
        <p:spPr>
          <a:xfrm>
            <a:off x="2162564" y="4211955"/>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64" name="OTLSHAPE_T_1595302dd17c4820a17a306383401efd_Duration" hidden="1"/>
          <p:cNvSpPr txBox="1"/>
          <p:nvPr>
            <p:custDataLst>
              <p:tags r:id="rId47"/>
            </p:custDataLst>
          </p:nvPr>
        </p:nvSpPr>
        <p:spPr>
          <a:xfrm>
            <a:off x="0" y="4211955"/>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cs typeface="Segoe UI" panose="020B0502040204020203" pitchFamily="34" charset="0"/>
              </a:rPr>
              <a:t>5 days</a:t>
            </a: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65" name="OTLSHAPE_T_1595302dd17c4820a17a306383401efd_TextPercentage" hidden="1"/>
          <p:cNvSpPr txBox="1"/>
          <p:nvPr>
            <p:custDataLst>
              <p:tags r:id="rId48"/>
            </p:custDataLst>
          </p:nvPr>
        </p:nvSpPr>
        <p:spPr>
          <a:xfrm>
            <a:off x="0" y="43669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66" name="OTLSHAPE_T_1595302dd17c4820a17a306383401efd_StartDate" hidden="1"/>
          <p:cNvSpPr txBox="1"/>
          <p:nvPr>
            <p:custDataLst>
              <p:tags r:id="rId49"/>
            </p:custDataLst>
          </p:nvPr>
        </p:nvSpPr>
        <p:spPr>
          <a:xfrm>
            <a:off x="0" y="43669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67" name="OTLSHAPE_T_1595302dd17c4820a17a306383401efd_EndDate" hidden="1"/>
          <p:cNvSpPr txBox="1"/>
          <p:nvPr>
            <p:custDataLst>
              <p:tags r:id="rId50"/>
            </p:custDataLst>
          </p:nvPr>
        </p:nvSpPr>
        <p:spPr>
          <a:xfrm>
            <a:off x="0" y="43669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68" name="OTLSHAPE_T_1595302dd17c4820a17a306383401efd_JoinedDate"/>
          <p:cNvSpPr txBox="1"/>
          <p:nvPr>
            <p:custDataLst>
              <p:tags r:id="rId51"/>
            </p:custDataLst>
          </p:nvPr>
        </p:nvSpPr>
        <p:spPr>
          <a:xfrm>
            <a:off x="3442564" y="4236043"/>
            <a:ext cx="1066800" cy="155025"/>
          </a:xfrm>
          <a:prstGeom prst="rect">
            <a:avLst/>
          </a:prstGeom>
          <a:noFill/>
        </p:spPr>
        <p:txBody>
          <a:bodyPr vert="horz" wrap="square" lIns="0" tIns="0" rIns="0" bIns="0" rtlCol="0" anchor="ctr" anchorCtr="0">
            <a:spAutoFit/>
          </a:bodyPr>
          <a:lstStyle/>
          <a:p>
            <a:r>
              <a:rPr lang="en-US" sz="1000" spc="-6" smtClean="0">
                <a:solidFill>
                  <a:srgbClr val="1F497E"/>
                </a:solidFill>
                <a:latin typeface="Calibri" panose="020F0502020204030204" pitchFamily="34" charset="0"/>
                <a:cs typeface="Segoe UI" panose="020B0502040204020203" pitchFamily="34" charset="0"/>
              </a:rPr>
              <a:t>8/5/2016 - 8/9/2016</a:t>
            </a:r>
            <a:endParaRPr lang="en-US" sz="1000" spc="-6" dirty="0" err="1" smtClean="0">
              <a:solidFill>
                <a:srgbClr val="1F497E"/>
              </a:solidFill>
              <a:latin typeface="Calibri" panose="020F0502020204030204" pitchFamily="34" charset="0"/>
              <a:cs typeface="Segoe UI" panose="020B0502040204020203" pitchFamily="34" charset="0"/>
            </a:endParaRPr>
          </a:p>
        </p:txBody>
      </p:sp>
      <p:sp>
        <p:nvSpPr>
          <p:cNvPr id="69" name="OTLSHAPE_T_1595302dd17c4820a17a306383401efd_Title"/>
          <p:cNvSpPr txBox="1"/>
          <p:nvPr>
            <p:custDataLst>
              <p:tags r:id="rId52"/>
            </p:custDataLst>
          </p:nvPr>
        </p:nvSpPr>
        <p:spPr>
          <a:xfrm>
            <a:off x="127000" y="4228296"/>
            <a:ext cx="1181100" cy="170519"/>
          </a:xfrm>
          <a:prstGeom prst="rect">
            <a:avLst/>
          </a:prstGeom>
          <a:noFill/>
        </p:spPr>
        <p:txBody>
          <a:bodyPr vert="horz" wrap="square" lIns="0" tIns="0" rIns="0" bIns="0" rtlCol="0" anchor="ctr" anchorCtr="0">
            <a:spAutoFit/>
          </a:bodyPr>
          <a:lstStyle/>
          <a:p>
            <a:r>
              <a:rPr lang="en-US" sz="1100" b="1" spc="-6" smtClean="0">
                <a:solidFill>
                  <a:srgbClr val="000000"/>
                </a:solidFill>
                <a:latin typeface="Calibri" panose="020F0502020204030204" pitchFamily="34" charset="0"/>
                <a:cs typeface="Segoe UI" panose="020B0502040204020203" pitchFamily="34" charset="0"/>
              </a:rPr>
              <a:t>03F1 bakeout macro</a:t>
            </a:r>
            <a:endParaRPr lang="en-US" sz="1100" b="1" spc="-6" dirty="0" err="1" smtClean="0">
              <a:solidFill>
                <a:srgbClr val="000000"/>
              </a:solidFill>
              <a:latin typeface="Calibri" panose="020F0502020204030204" pitchFamily="34" charset="0"/>
              <a:cs typeface="Segoe UI" panose="020B0502040204020203" pitchFamily="34" charset="0"/>
            </a:endParaRPr>
          </a:p>
        </p:txBody>
      </p:sp>
      <p:sp>
        <p:nvSpPr>
          <p:cNvPr id="70" name="OTLSHAPE_T_9de91f57d2fc45279f52c1d0de21dea4_Shape"/>
          <p:cNvSpPr/>
          <p:nvPr>
            <p:custDataLst>
              <p:tags r:id="rId53"/>
            </p:custDataLst>
          </p:nvPr>
        </p:nvSpPr>
        <p:spPr>
          <a:xfrm>
            <a:off x="3391764" y="4478655"/>
            <a:ext cx="254000" cy="203200"/>
          </a:xfrm>
          <a:prstGeom prst="rect">
            <a:avLst/>
          </a:prstGeom>
          <a:solidFill>
            <a:schemeClr val="accent1"/>
          </a:solidFill>
          <a:ln>
            <a:noFill/>
          </a:ln>
          <a:effectLst/>
          <a:scene3d>
            <a:camera prst="orthographicFront"/>
            <a:lightRig rig="balanced" dir="t">
              <a:rot lat="0" lon="0" rev="8700000"/>
            </a:lightRig>
          </a:scene3d>
          <a:sp3d>
            <a:bevelT w="165100"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71" name="OTLSHAPE_T_9de91f57d2fc45279f52c1d0de21dea4_ShapePercentage" hidden="1"/>
          <p:cNvSpPr/>
          <p:nvPr>
            <p:custDataLst>
              <p:tags r:id="rId54"/>
            </p:custDataLst>
          </p:nvPr>
        </p:nvSpPr>
        <p:spPr>
          <a:xfrm>
            <a:off x="3391764" y="4478655"/>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72" name="OTLSHAPE_T_9de91f57d2fc45279f52c1d0de21dea4_Duration" hidden="1"/>
          <p:cNvSpPr txBox="1"/>
          <p:nvPr>
            <p:custDataLst>
              <p:tags r:id="rId55"/>
            </p:custDataLst>
          </p:nvPr>
        </p:nvSpPr>
        <p:spPr>
          <a:xfrm>
            <a:off x="0" y="4478655"/>
            <a:ext cx="2794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cs typeface="Segoe UI" panose="020B0502040204020203" pitchFamily="34" charset="0"/>
              </a:rPr>
              <a:t>1 day</a:t>
            </a: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73" name="OTLSHAPE_T_9de91f57d2fc45279f52c1d0de21dea4_TextPercentage" hidden="1"/>
          <p:cNvSpPr txBox="1"/>
          <p:nvPr>
            <p:custDataLst>
              <p:tags r:id="rId56"/>
            </p:custDataLst>
          </p:nvPr>
        </p:nvSpPr>
        <p:spPr>
          <a:xfrm>
            <a:off x="0" y="46336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74" name="OTLSHAPE_T_9de91f57d2fc45279f52c1d0de21dea4_StartDate" hidden="1"/>
          <p:cNvSpPr txBox="1"/>
          <p:nvPr>
            <p:custDataLst>
              <p:tags r:id="rId57"/>
            </p:custDataLst>
          </p:nvPr>
        </p:nvSpPr>
        <p:spPr>
          <a:xfrm>
            <a:off x="0" y="46336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75" name="OTLSHAPE_T_9de91f57d2fc45279f52c1d0de21dea4_EndDate" hidden="1"/>
          <p:cNvSpPr txBox="1"/>
          <p:nvPr>
            <p:custDataLst>
              <p:tags r:id="rId58"/>
            </p:custDataLst>
          </p:nvPr>
        </p:nvSpPr>
        <p:spPr>
          <a:xfrm>
            <a:off x="0" y="46336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76" name="OTLSHAPE_T_9de91f57d2fc45279f52c1d0de21dea4_JoinedDate"/>
          <p:cNvSpPr txBox="1"/>
          <p:nvPr>
            <p:custDataLst>
              <p:tags r:id="rId59"/>
            </p:custDataLst>
          </p:nvPr>
        </p:nvSpPr>
        <p:spPr>
          <a:xfrm>
            <a:off x="3688403" y="4502743"/>
            <a:ext cx="558800" cy="155025"/>
          </a:xfrm>
          <a:prstGeom prst="rect">
            <a:avLst/>
          </a:prstGeom>
          <a:noFill/>
        </p:spPr>
        <p:txBody>
          <a:bodyPr vert="horz" wrap="square" lIns="0" tIns="0" rIns="0" bIns="0" rtlCol="0" anchor="ctr" anchorCtr="0">
            <a:spAutoFit/>
          </a:bodyPr>
          <a:lstStyle/>
          <a:p>
            <a:r>
              <a:rPr lang="en-US" sz="1000" spc="-8" smtClean="0">
                <a:solidFill>
                  <a:srgbClr val="1F497E"/>
                </a:solidFill>
                <a:latin typeface="Calibri" panose="020F0502020204030204" pitchFamily="34" charset="0"/>
                <a:cs typeface="Segoe UI" panose="020B0502040204020203" pitchFamily="34" charset="0"/>
              </a:rPr>
              <a:t>8/10/2016</a:t>
            </a:r>
            <a:endParaRPr lang="en-US" sz="1000" spc="-8" dirty="0" err="1" smtClean="0">
              <a:solidFill>
                <a:srgbClr val="1F497E"/>
              </a:solidFill>
              <a:latin typeface="Calibri" panose="020F0502020204030204" pitchFamily="34" charset="0"/>
              <a:cs typeface="Segoe UI" panose="020B0502040204020203" pitchFamily="34" charset="0"/>
            </a:endParaRPr>
          </a:p>
        </p:txBody>
      </p:sp>
      <p:sp>
        <p:nvSpPr>
          <p:cNvPr id="77" name="OTLSHAPE_T_9de91f57d2fc45279f52c1d0de21dea4_Title"/>
          <p:cNvSpPr txBox="1"/>
          <p:nvPr>
            <p:custDataLst>
              <p:tags r:id="rId60"/>
            </p:custDataLst>
          </p:nvPr>
        </p:nvSpPr>
        <p:spPr>
          <a:xfrm>
            <a:off x="127000" y="4494996"/>
            <a:ext cx="609600" cy="170519"/>
          </a:xfrm>
          <a:prstGeom prst="rect">
            <a:avLst/>
          </a:prstGeom>
          <a:noFill/>
        </p:spPr>
        <p:txBody>
          <a:bodyPr vert="horz" wrap="square" lIns="0" tIns="0" rIns="0" bIns="0" rtlCol="0" anchor="ctr" anchorCtr="0">
            <a:spAutoFit/>
          </a:bodyPr>
          <a:lstStyle/>
          <a:p>
            <a:r>
              <a:rPr lang="en-US" sz="1100" b="1" spc="-6" smtClean="0">
                <a:solidFill>
                  <a:srgbClr val="000000"/>
                </a:solidFill>
                <a:latin typeface="Calibri" panose="020F0502020204030204" pitchFamily="34" charset="0"/>
                <a:cs typeface="Segoe UI" panose="020B0502040204020203" pitchFamily="34" charset="0"/>
              </a:rPr>
              <a:t>03F1 VPDs</a:t>
            </a:r>
            <a:endParaRPr lang="en-US" sz="1100" b="1" spc="-6" dirty="0" err="1" smtClean="0">
              <a:solidFill>
                <a:srgbClr val="000000"/>
              </a:solidFill>
              <a:latin typeface="Calibri" panose="020F0502020204030204" pitchFamily="34" charset="0"/>
              <a:cs typeface="Segoe UI" panose="020B0502040204020203" pitchFamily="34" charset="0"/>
            </a:endParaRPr>
          </a:p>
        </p:txBody>
      </p:sp>
      <p:sp>
        <p:nvSpPr>
          <p:cNvPr id="78" name="OTLSHAPE_T_02c3def3160b42ac824b2c116e4fe691_Shape"/>
          <p:cNvSpPr/>
          <p:nvPr>
            <p:custDataLst>
              <p:tags r:id="rId61"/>
            </p:custDataLst>
          </p:nvPr>
        </p:nvSpPr>
        <p:spPr>
          <a:xfrm>
            <a:off x="3391764" y="4745355"/>
            <a:ext cx="1485900" cy="203200"/>
          </a:xfrm>
          <a:prstGeom prst="rect">
            <a:avLst/>
          </a:prstGeom>
          <a:solidFill>
            <a:schemeClr val="accent1"/>
          </a:solidFill>
          <a:ln>
            <a:noFill/>
          </a:ln>
          <a:effectLst/>
          <a:scene3d>
            <a:camera prst="orthographicFront"/>
            <a:lightRig rig="balanced" dir="t">
              <a:rot lat="0" lon="0" rev="8700000"/>
            </a:lightRig>
          </a:scene3d>
          <a:sp3d>
            <a:bevelT w="165100"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79" name="OTLSHAPE_T_02c3def3160b42ac824b2c116e4fe691_ShapePercentage" hidden="1"/>
          <p:cNvSpPr/>
          <p:nvPr>
            <p:custDataLst>
              <p:tags r:id="rId62"/>
            </p:custDataLst>
          </p:nvPr>
        </p:nvSpPr>
        <p:spPr>
          <a:xfrm>
            <a:off x="3391764" y="4745355"/>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80" name="OTLSHAPE_T_02c3def3160b42ac824b2c116e4fe691_Duration" hidden="1"/>
          <p:cNvSpPr txBox="1"/>
          <p:nvPr>
            <p:custDataLst>
              <p:tags r:id="rId63"/>
            </p:custDataLst>
          </p:nvPr>
        </p:nvSpPr>
        <p:spPr>
          <a:xfrm>
            <a:off x="0" y="4745355"/>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cs typeface="Segoe UI" panose="020B0502040204020203" pitchFamily="34" charset="0"/>
              </a:rPr>
              <a:t>6 days</a:t>
            </a: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81" name="OTLSHAPE_T_02c3def3160b42ac824b2c116e4fe691_TextPercentage" hidden="1"/>
          <p:cNvSpPr txBox="1"/>
          <p:nvPr>
            <p:custDataLst>
              <p:tags r:id="rId64"/>
            </p:custDataLst>
          </p:nvPr>
        </p:nvSpPr>
        <p:spPr>
          <a:xfrm>
            <a:off x="0" y="49003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82" name="OTLSHAPE_T_02c3def3160b42ac824b2c116e4fe691_StartDate" hidden="1"/>
          <p:cNvSpPr txBox="1"/>
          <p:nvPr>
            <p:custDataLst>
              <p:tags r:id="rId65"/>
            </p:custDataLst>
          </p:nvPr>
        </p:nvSpPr>
        <p:spPr>
          <a:xfrm>
            <a:off x="0" y="49003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83" name="OTLSHAPE_T_02c3def3160b42ac824b2c116e4fe691_EndDate" hidden="1"/>
          <p:cNvSpPr txBox="1"/>
          <p:nvPr>
            <p:custDataLst>
              <p:tags r:id="rId66"/>
            </p:custDataLst>
          </p:nvPr>
        </p:nvSpPr>
        <p:spPr>
          <a:xfrm>
            <a:off x="0" y="49003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84" name="OTLSHAPE_T_02c3def3160b42ac824b2c116e4fe691_JoinedDate"/>
          <p:cNvSpPr txBox="1"/>
          <p:nvPr>
            <p:custDataLst>
              <p:tags r:id="rId67"/>
            </p:custDataLst>
          </p:nvPr>
        </p:nvSpPr>
        <p:spPr>
          <a:xfrm>
            <a:off x="4917602" y="4769443"/>
            <a:ext cx="1206500" cy="155025"/>
          </a:xfrm>
          <a:prstGeom prst="rect">
            <a:avLst/>
          </a:prstGeom>
          <a:noFill/>
        </p:spPr>
        <p:txBody>
          <a:bodyPr vert="horz" wrap="square" lIns="0" tIns="0" rIns="0" bIns="0" rtlCol="0" anchor="ctr" anchorCtr="0">
            <a:spAutoFit/>
          </a:bodyPr>
          <a:lstStyle/>
          <a:p>
            <a:r>
              <a:rPr lang="en-US" sz="1000" spc="-6" smtClean="0">
                <a:solidFill>
                  <a:srgbClr val="1F497E"/>
                </a:solidFill>
                <a:latin typeface="Calibri" panose="020F0502020204030204" pitchFamily="34" charset="0"/>
                <a:cs typeface="Segoe UI" panose="020B0502040204020203" pitchFamily="34" charset="0"/>
              </a:rPr>
              <a:t>8/10/2016 - 8/15/2016</a:t>
            </a:r>
            <a:endParaRPr lang="en-US" sz="1000" spc="-6" dirty="0" err="1" smtClean="0">
              <a:solidFill>
                <a:srgbClr val="1F497E"/>
              </a:solidFill>
              <a:latin typeface="Calibri" panose="020F0502020204030204" pitchFamily="34" charset="0"/>
              <a:cs typeface="Segoe UI" panose="020B0502040204020203" pitchFamily="34" charset="0"/>
            </a:endParaRPr>
          </a:p>
        </p:txBody>
      </p:sp>
      <p:sp>
        <p:nvSpPr>
          <p:cNvPr id="85" name="OTLSHAPE_T_02c3def3160b42ac824b2c116e4fe691_Title"/>
          <p:cNvSpPr txBox="1"/>
          <p:nvPr>
            <p:custDataLst>
              <p:tags r:id="rId68"/>
            </p:custDataLst>
          </p:nvPr>
        </p:nvSpPr>
        <p:spPr>
          <a:xfrm>
            <a:off x="127000" y="4761696"/>
            <a:ext cx="825500" cy="170519"/>
          </a:xfrm>
          <a:prstGeom prst="rect">
            <a:avLst/>
          </a:prstGeom>
          <a:noFill/>
        </p:spPr>
        <p:txBody>
          <a:bodyPr vert="horz" wrap="square" lIns="0" tIns="0" rIns="0" bIns="0" rtlCol="0" anchor="ctr" anchorCtr="0">
            <a:spAutoFit/>
          </a:bodyPr>
          <a:lstStyle/>
          <a:p>
            <a:r>
              <a:rPr lang="en-US" sz="1100" b="1" spc="-12" smtClean="0">
                <a:solidFill>
                  <a:srgbClr val="000000"/>
                </a:solidFill>
                <a:latin typeface="Calibri" panose="020F0502020204030204" pitchFamily="34" charset="0"/>
                <a:cs typeface="Segoe UI" panose="020B0502040204020203" pitchFamily="34" charset="0"/>
              </a:rPr>
              <a:t>Target burn-in</a:t>
            </a:r>
            <a:endParaRPr lang="en-US" sz="1100" b="1" spc="-12" dirty="0" err="1" smtClean="0">
              <a:solidFill>
                <a:srgbClr val="000000"/>
              </a:solidFill>
              <a:latin typeface="Calibri" panose="020F0502020204030204" pitchFamily="34" charset="0"/>
              <a:cs typeface="Segoe UI" panose="020B0502040204020203" pitchFamily="34" charset="0"/>
            </a:endParaRPr>
          </a:p>
        </p:txBody>
      </p:sp>
      <p:sp>
        <p:nvSpPr>
          <p:cNvPr id="86" name="OTLSHAPE_T_53623e07b2bb43cca5cef338b0eb796d_Shape"/>
          <p:cNvSpPr/>
          <p:nvPr>
            <p:custDataLst>
              <p:tags r:id="rId69"/>
            </p:custDataLst>
          </p:nvPr>
        </p:nvSpPr>
        <p:spPr>
          <a:xfrm>
            <a:off x="4866802" y="5012055"/>
            <a:ext cx="5410200" cy="203200"/>
          </a:xfrm>
          <a:prstGeom prst="rect">
            <a:avLst/>
          </a:prstGeom>
          <a:solidFill>
            <a:schemeClr val="accent2"/>
          </a:solidFill>
          <a:ln>
            <a:noFill/>
          </a:ln>
          <a:effectLst/>
          <a:scene3d>
            <a:camera prst="orthographicFront"/>
            <a:lightRig rig="balanced" dir="t">
              <a:rot lat="0" lon="0" rev="8700000"/>
            </a:lightRig>
          </a:scene3d>
          <a:sp3d>
            <a:bevelT w="165100"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87" name="OTLSHAPE_T_53623e07b2bb43cca5cef338b0eb796d_ShapePercentage" hidden="1"/>
          <p:cNvSpPr/>
          <p:nvPr>
            <p:custDataLst>
              <p:tags r:id="rId70"/>
            </p:custDataLst>
          </p:nvPr>
        </p:nvSpPr>
        <p:spPr>
          <a:xfrm>
            <a:off x="4866802" y="5012055"/>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88" name="OTLSHAPE_T_53623e07b2bb43cca5cef338b0eb796d_Duration" hidden="1"/>
          <p:cNvSpPr txBox="1"/>
          <p:nvPr>
            <p:custDataLst>
              <p:tags r:id="rId71"/>
            </p:custDataLst>
          </p:nvPr>
        </p:nvSpPr>
        <p:spPr>
          <a:xfrm>
            <a:off x="0" y="5012055"/>
            <a:ext cx="3937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cs typeface="Segoe UI" panose="020B0502040204020203" pitchFamily="34" charset="0"/>
              </a:rPr>
              <a:t>22 days</a:t>
            </a: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89" name="OTLSHAPE_T_53623e07b2bb43cca5cef338b0eb796d_TextPercentage" hidden="1"/>
          <p:cNvSpPr txBox="1"/>
          <p:nvPr>
            <p:custDataLst>
              <p:tags r:id="rId72"/>
            </p:custDataLst>
          </p:nvPr>
        </p:nvSpPr>
        <p:spPr>
          <a:xfrm>
            <a:off x="0" y="51670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90" name="OTLSHAPE_T_53623e07b2bb43cca5cef338b0eb796d_StartDate" hidden="1"/>
          <p:cNvSpPr txBox="1"/>
          <p:nvPr>
            <p:custDataLst>
              <p:tags r:id="rId73"/>
            </p:custDataLst>
          </p:nvPr>
        </p:nvSpPr>
        <p:spPr>
          <a:xfrm>
            <a:off x="0" y="51670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91" name="OTLSHAPE_T_53623e07b2bb43cca5cef338b0eb796d_EndDate" hidden="1"/>
          <p:cNvSpPr txBox="1"/>
          <p:nvPr>
            <p:custDataLst>
              <p:tags r:id="rId74"/>
            </p:custDataLst>
          </p:nvPr>
        </p:nvSpPr>
        <p:spPr>
          <a:xfrm>
            <a:off x="0" y="51670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92" name="OTLSHAPE_T_53623e07b2bb43cca5cef338b0eb796d_JoinedDate"/>
          <p:cNvSpPr txBox="1"/>
          <p:nvPr>
            <p:custDataLst>
              <p:tags r:id="rId75"/>
            </p:custDataLst>
          </p:nvPr>
        </p:nvSpPr>
        <p:spPr>
          <a:xfrm>
            <a:off x="10326078" y="5036143"/>
            <a:ext cx="1130300" cy="155025"/>
          </a:xfrm>
          <a:prstGeom prst="rect">
            <a:avLst/>
          </a:prstGeom>
          <a:noFill/>
        </p:spPr>
        <p:txBody>
          <a:bodyPr vert="horz" wrap="square" lIns="0" tIns="0" rIns="0" bIns="0" rtlCol="0" anchor="ctr" anchorCtr="0">
            <a:spAutoFit/>
          </a:bodyPr>
          <a:lstStyle/>
          <a:p>
            <a:r>
              <a:rPr lang="en-US" sz="1000" spc="-6" smtClean="0">
                <a:solidFill>
                  <a:srgbClr val="1F497E"/>
                </a:solidFill>
                <a:latin typeface="Calibri" panose="020F0502020204030204" pitchFamily="34" charset="0"/>
                <a:cs typeface="Segoe UI" panose="020B0502040204020203" pitchFamily="34" charset="0"/>
              </a:rPr>
              <a:t>8/16/2016 - 9/6/2016</a:t>
            </a:r>
            <a:endParaRPr lang="en-US" sz="1000" spc="-6" dirty="0" err="1" smtClean="0">
              <a:solidFill>
                <a:srgbClr val="1F497E"/>
              </a:solidFill>
              <a:latin typeface="Calibri" panose="020F0502020204030204" pitchFamily="34" charset="0"/>
              <a:cs typeface="Segoe UI" panose="020B0502040204020203" pitchFamily="34" charset="0"/>
            </a:endParaRPr>
          </a:p>
        </p:txBody>
      </p:sp>
      <p:sp>
        <p:nvSpPr>
          <p:cNvPr id="93" name="OTLSHAPE_T_53623e07b2bb43cca5cef338b0eb796d_Title"/>
          <p:cNvSpPr txBox="1"/>
          <p:nvPr>
            <p:custDataLst>
              <p:tags r:id="rId76"/>
            </p:custDataLst>
          </p:nvPr>
        </p:nvSpPr>
        <p:spPr>
          <a:xfrm>
            <a:off x="127000" y="5028396"/>
            <a:ext cx="1016000" cy="170519"/>
          </a:xfrm>
          <a:prstGeom prst="rect">
            <a:avLst/>
          </a:prstGeom>
          <a:noFill/>
        </p:spPr>
        <p:txBody>
          <a:bodyPr vert="horz" wrap="square" lIns="0" tIns="0" rIns="0" bIns="0" rtlCol="0" anchor="ctr" anchorCtr="0">
            <a:spAutoFit/>
          </a:bodyPr>
          <a:lstStyle/>
          <a:p>
            <a:r>
              <a:rPr lang="en-US" sz="1100" b="1" spc="-6" smtClean="0">
                <a:solidFill>
                  <a:srgbClr val="000000"/>
                </a:solidFill>
                <a:latin typeface="Calibri" panose="020F0502020204030204" pitchFamily="34" charset="0"/>
                <a:cs typeface="Segoe UI" panose="020B0502040204020203" pitchFamily="34" charset="0"/>
              </a:rPr>
              <a:t>L0 data collection</a:t>
            </a:r>
            <a:endParaRPr lang="en-US" sz="1100" b="1" spc="-6" dirty="0" err="1" smtClean="0">
              <a:solidFill>
                <a:srgbClr val="000000"/>
              </a:solidFill>
              <a:latin typeface="Calibri" panose="020F0502020204030204" pitchFamily="34" charset="0"/>
              <a:cs typeface="Segoe UI" panose="020B0502040204020203" pitchFamily="34" charset="0"/>
            </a:endParaRPr>
          </a:p>
        </p:txBody>
      </p:sp>
      <p:sp>
        <p:nvSpPr>
          <p:cNvPr id="94" name="OTLSHAPE_T_2f7102c7b7e24acfa56addacc6c5fa17_Shape"/>
          <p:cNvSpPr/>
          <p:nvPr>
            <p:custDataLst>
              <p:tags r:id="rId77"/>
            </p:custDataLst>
          </p:nvPr>
        </p:nvSpPr>
        <p:spPr>
          <a:xfrm>
            <a:off x="10275278" y="5278755"/>
            <a:ext cx="749300" cy="203200"/>
          </a:xfrm>
          <a:prstGeom prst="rect">
            <a:avLst/>
          </a:prstGeom>
          <a:solidFill>
            <a:schemeClr val="accent2"/>
          </a:solidFill>
          <a:ln>
            <a:noFill/>
          </a:ln>
          <a:effectLst/>
          <a:scene3d>
            <a:camera prst="orthographicFront"/>
            <a:lightRig rig="balanced" dir="t">
              <a:rot lat="0" lon="0" rev="8700000"/>
            </a:lightRig>
          </a:scene3d>
          <a:sp3d>
            <a:bevelT w="165100" h="12700"/>
          </a:sp3d>
          <a:extLs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95" name="OTLSHAPE_T_2f7102c7b7e24acfa56addacc6c5fa17_ShapePercentage" hidden="1"/>
          <p:cNvSpPr/>
          <p:nvPr>
            <p:custDataLst>
              <p:tags r:id="rId78"/>
            </p:custDataLst>
          </p:nvPr>
        </p:nvSpPr>
        <p:spPr>
          <a:xfrm>
            <a:off x="10275278" y="5278755"/>
            <a:ext cx="0" cy="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96" name="OTLSHAPE_T_2f7102c7b7e24acfa56addacc6c5fa17_Duration" hidden="1"/>
          <p:cNvSpPr txBox="1"/>
          <p:nvPr>
            <p:custDataLst>
              <p:tags r:id="rId79"/>
            </p:custDataLst>
          </p:nvPr>
        </p:nvSpPr>
        <p:spPr>
          <a:xfrm>
            <a:off x="0" y="5278755"/>
            <a:ext cx="330200" cy="155025"/>
          </a:xfrm>
          <a:prstGeom prst="rect">
            <a:avLst/>
          </a:prstGeom>
          <a:noFill/>
        </p:spPr>
        <p:txBody>
          <a:bodyPr vert="horz" wrap="square" lIns="0" tIns="0" rIns="0" bIns="0" rtlCol="0" anchor="ctr" anchorCtr="0">
            <a:spAutoFit/>
          </a:bodyPr>
          <a:lstStyle/>
          <a:p>
            <a:pPr algn="ctr"/>
            <a:r>
              <a:rPr lang="en-US" sz="1000" smtClean="0">
                <a:solidFill>
                  <a:srgbClr val="C0504D"/>
                </a:solidFill>
                <a:latin typeface="Calibri" panose="020F0502020204030204" pitchFamily="34" charset="0"/>
                <a:cs typeface="Segoe UI" panose="020B0502040204020203" pitchFamily="34" charset="0"/>
              </a:rPr>
              <a:t>3 days</a:t>
            </a: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97" name="OTLSHAPE_T_2f7102c7b7e24acfa56addacc6c5fa17_TextPercentage" hidden="1"/>
          <p:cNvSpPr txBox="1"/>
          <p:nvPr>
            <p:custDataLst>
              <p:tags r:id="rId80"/>
            </p:custDataLst>
          </p:nvPr>
        </p:nvSpPr>
        <p:spPr>
          <a:xfrm>
            <a:off x="0" y="54337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C0504D"/>
              </a:solidFill>
              <a:latin typeface="Calibri" panose="020F0502020204030204" pitchFamily="34" charset="0"/>
              <a:cs typeface="Segoe UI" panose="020B0502040204020203" pitchFamily="34" charset="0"/>
            </a:endParaRPr>
          </a:p>
        </p:txBody>
      </p:sp>
      <p:sp>
        <p:nvSpPr>
          <p:cNvPr id="98" name="OTLSHAPE_T_2f7102c7b7e24acfa56addacc6c5fa17_StartDate" hidden="1"/>
          <p:cNvSpPr txBox="1"/>
          <p:nvPr>
            <p:custDataLst>
              <p:tags r:id="rId81"/>
            </p:custDataLst>
          </p:nvPr>
        </p:nvSpPr>
        <p:spPr>
          <a:xfrm>
            <a:off x="0" y="54337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99" name="OTLSHAPE_T_2f7102c7b7e24acfa56addacc6c5fa17_EndDate" hidden="1"/>
          <p:cNvSpPr txBox="1"/>
          <p:nvPr>
            <p:custDataLst>
              <p:tags r:id="rId82"/>
            </p:custDataLst>
          </p:nvPr>
        </p:nvSpPr>
        <p:spPr>
          <a:xfrm>
            <a:off x="0" y="5433780"/>
            <a:ext cx="0" cy="153888"/>
          </a:xfrm>
          <a:prstGeom prst="rect">
            <a:avLst/>
          </a:prstGeom>
          <a:noFill/>
        </p:spPr>
        <p:txBody>
          <a:bodyPr vert="horz" wrap="square" lIns="0" tIns="0" rIns="0" bIns="0" rtlCol="0" anchor="ctr" anchorCtr="0">
            <a:spAutoFit/>
          </a:bodyPr>
          <a:lstStyle/>
          <a:p>
            <a:pPr algn="ctr"/>
            <a:endParaRPr lang="en-US" sz="1000" dirty="0" err="1" smtClean="0">
              <a:solidFill>
                <a:srgbClr val="1F497E"/>
              </a:solidFill>
              <a:latin typeface="Calibri" panose="020F0502020204030204" pitchFamily="34" charset="0"/>
              <a:cs typeface="Segoe UI" panose="020B0502040204020203" pitchFamily="34" charset="0"/>
            </a:endParaRPr>
          </a:p>
        </p:txBody>
      </p:sp>
      <p:sp>
        <p:nvSpPr>
          <p:cNvPr id="100" name="OTLSHAPE_T_2f7102c7b7e24acfa56addacc6c5fa17_JoinedDate"/>
          <p:cNvSpPr txBox="1"/>
          <p:nvPr>
            <p:custDataLst>
              <p:tags r:id="rId83"/>
            </p:custDataLst>
          </p:nvPr>
        </p:nvSpPr>
        <p:spPr>
          <a:xfrm>
            <a:off x="11063598" y="5302843"/>
            <a:ext cx="1066800" cy="155025"/>
          </a:xfrm>
          <a:prstGeom prst="rect">
            <a:avLst/>
          </a:prstGeom>
          <a:noFill/>
        </p:spPr>
        <p:txBody>
          <a:bodyPr vert="horz" wrap="square" lIns="0" tIns="0" rIns="0" bIns="0" rtlCol="0" anchor="ctr" anchorCtr="0">
            <a:spAutoFit/>
          </a:bodyPr>
          <a:lstStyle/>
          <a:p>
            <a:r>
              <a:rPr lang="en-US" sz="1000" spc="-6" smtClean="0">
                <a:solidFill>
                  <a:srgbClr val="1F497E"/>
                </a:solidFill>
                <a:latin typeface="Calibri" panose="020F0502020204030204" pitchFamily="34" charset="0"/>
                <a:cs typeface="Segoe UI" panose="020B0502040204020203" pitchFamily="34" charset="0"/>
              </a:rPr>
              <a:t>9/7/2016 - 9/9/2016</a:t>
            </a:r>
            <a:endParaRPr lang="en-US" sz="1000" spc="-6" dirty="0" err="1" smtClean="0">
              <a:solidFill>
                <a:srgbClr val="1F497E"/>
              </a:solidFill>
              <a:latin typeface="Calibri" panose="020F0502020204030204" pitchFamily="34" charset="0"/>
              <a:cs typeface="Segoe UI" panose="020B0502040204020203" pitchFamily="34" charset="0"/>
            </a:endParaRPr>
          </a:p>
        </p:txBody>
      </p:sp>
      <p:sp>
        <p:nvSpPr>
          <p:cNvPr id="101" name="OTLSHAPE_T_2f7102c7b7e24acfa56addacc6c5fa17_Title"/>
          <p:cNvSpPr txBox="1"/>
          <p:nvPr>
            <p:custDataLst>
              <p:tags r:id="rId84"/>
            </p:custDataLst>
          </p:nvPr>
        </p:nvSpPr>
        <p:spPr>
          <a:xfrm>
            <a:off x="127000" y="5295096"/>
            <a:ext cx="673100" cy="170519"/>
          </a:xfrm>
          <a:prstGeom prst="rect">
            <a:avLst/>
          </a:prstGeom>
          <a:noFill/>
        </p:spPr>
        <p:txBody>
          <a:bodyPr vert="horz" wrap="square" lIns="0" tIns="0" rIns="0" bIns="0" rtlCol="0" anchor="ctr" anchorCtr="0">
            <a:spAutoFit/>
          </a:bodyPr>
          <a:lstStyle/>
          <a:p>
            <a:r>
              <a:rPr lang="en-US" sz="1100" b="1" spc="-16" smtClean="0">
                <a:solidFill>
                  <a:srgbClr val="000000"/>
                </a:solidFill>
                <a:latin typeface="Calibri" panose="020F0502020204030204" pitchFamily="34" charset="0"/>
                <a:cs typeface="Segoe UI" panose="020B0502040204020203" pitchFamily="34" charset="0"/>
              </a:rPr>
              <a:t>L1 CLV SWR</a:t>
            </a:r>
            <a:endParaRPr lang="en-US" sz="1100" b="1" spc="-16" dirty="0" err="1" smtClean="0">
              <a:solidFill>
                <a:srgbClr val="000000"/>
              </a:solidFill>
              <a:latin typeface="Calibri" panose="020F0502020204030204"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1229007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TdGFuZGFyZCIsIklzVGVtcGxhdGUiOmZhbHNlLCJWZXJzaW9uIjp7IiRpZCI6IjIiLCJWZXJzaW9uIjoiMy4wLjEiLCJPcmlnaW5hbEFzc2VtYmx5VmVyc2lvbiI6IjMuMDMuMDI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A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zEsIkciOjczLCJCIjoxMj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S9kL3l5eXkiLCJTZXBhcmF0b3IiOiIvIiwiVXNlSW50ZXJuYXRpb25hbERhdGVGb3JtYXQiOmZhbHNlfSwiSXNWaXNpYmxlIjp0cnVlLCJQYXJlbnRTdHlsZSI6bnVsbH0sIlNob3dFbGFwc2VkVGltZUdyYWRpZW50U3R5bGUiOmZhbHNlfSwiU2NhbGUiOnsiJGlkIjoiMTIyIiwiU3RhcnREYXRlIjoiMjAxNi0wOC0wNVQwMDowMDowMFoiLCJFbmREYXRlIjoiMjAxNi0wOS0wOVQyMzo1OTo1OS45OTlaIiwiRm9ybWF0IjoidyIsIlR5cGUiOjEsIkF1dG9EYXRlUmFuZ2UiOnRydWUsIldvcmtpbmdEYXlzIjozMSwiVG9kYXlNYXJrZXJUZXh0IjoiVG9kYXkiLCJBdXRvU2NhbGVUeXBlIjp0cnVlfSwiTWlsZXN0b25lcyI6W3siJGlkIjoiMTIzIiwiRGF0ZSI6IjIwMTYtMDgtMDV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wLCJHIjoxMTQsIkIiOjE4OH19LCJMaW5lV2VpZ2h0IjoxLjAsIkxpbmVUeXBlIjowLCJQYXJlbnRTdHlsZSI6eyIkcmVmIjoiNTUifX0sIklzQmVsb3dUaW1lYmFuZCI6ZmFsc2UsIkhpZGVEYXRlIjpmYWxzZSwiU2hhcGVTaXplIjoxLCJTcGFjaW5nIjoxLjAsIlBhZGRpbmciOnsiJHJlZiI6IjU4In0sIlNoYXBlU3R5bGUiOnsiJGlkIjoiMTI4IiwiTWFyZ2luIjp7IiRyZWYiOiI2MCJ9LCJQYWRkaW5nIjp7IiRyZWYiOiI2MSJ9LCJCYWNrZ3JvdW5kIjp7IiRpZCI6IjEyOSIsIkNvbG9yIjp7IiRpZCI6IjEzMCIsIkEiOjI1NSwiUiI6MCwiRyI6MTE0LCJCIjoxODh9fSwiSXNWaXNpYmxlIjp0cnVlLCJXaWR0aCI6MTguMCwiSGVpZ2h0IjoyMC4wLCJCb3JkZXJTdHlsZSI6eyIkaWQiOiIxMzEiLCJMaW5lQ29sb3IiOnsiJHJlZiI6IjYzIn0sIkxpbmVXZWlnaHQiOjAuMCwiTGluZVR5cGUiOjAsIlBhcmVudFN0eWxlIjp7IiRyZWYiOiI2MiJ9fSwiUGFyZW50U3R5bGUiOnsiJHJlZiI6IjU5In19LCJUaXRsZVN0eWxlIjp7IiRpZCI6IjEzMiIsIkZvbnRTZXR0aW5ncyI6eyIkaWQiOiIxMzM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CIsIkxpbmVDb2xvciI6bnVsbCwiTGluZVdlaWdodCI6MC4wLCJMaW5lVHlwZSI6MCwiUGFyZW50U3R5bGUiOm51bGx9LCJQYXJlbnRTdHlsZSI6eyIkcmVmIjoiNjUifX0sIkRhdGVTdHlsZSI6eyIkaWQiOiIxMzUiLCJGb250U2V0dGluZ3MiOnsiJGlkIjoiMTM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M3IiwiTGluZUNvbG9yIjpudWxsLCJMaW5lV2VpZ2h0IjowLjAsIkxpbmVUeXBlIjowLCJQYXJlbnRTdHlsZSI6bnVsbH0sIlBhcmVudFN0eWxlIjp7IiRyZWYiOiI3MiJ9fSwiRGF0ZUZvcm1hdCI6eyIkcmVmIjoiNzkifSwiSXNWaXNpYmxlIjp0cnVlLCJQYXJlbnRTdHlsZSI6eyIkcmVmIjoiNTMifX0sIlBvc2l0aW9uIjp7IiRpZCI6IjEzOCIsIlJhdGlvIjowLjAsIklzQ3VzdG9tIjpmYWxzZX0sIklkIjoiOGJiNDNkNzItOGU2ZC00NGRiLThhY2YtZTkyN2ZmMDMxMjY5IiwiSW1wb3J0SWQiOm51bGwsIlRpdGxlIjoiSW5zdGFsbCBLKiB0YXJnZXRzIiwiTm90ZSI6bnVsbCwiSHlwZXJsaW5rIjpudWxsLCJJc0NoYW5nZWQiOmZhbHNlLCJJc05ldyI6ZmFsc2V9LHsiJGlkIjoiMTM5IiwiRGF0ZSI6IjIwMTYtMDgtMTZUMjM6NTk6NTkuOTk5WiIsIlN0eWxlIjp7IiRpZCI6IjE0MCIsIlNoYXBlIjoyLCJDb25uZWN0b3JNYXJnaW4iOnsiJHJlZiI6IjU0In0sIkNvbm5lY3RvclN0eWxlIjp7IiRpZCI6IjE0MSIsIkxpbmVDb2xvciI6eyIkaWQiOiIxNDIiLCIkdHlwZSI6Ik5MUkUuQ29tbW9uLkRvbS5Tb2xpZENvbG9yQnJ1c2gsIE5MUkUuQ29tbW9uIiwiQ29sb3IiOnsiJGlkIjoiMTQzIiwiQSI6MTI3LCJSIjowLCJHIjoxMTksIkIiOjIwMH19LCJMaW5lV2VpZ2h0IjoxLjAsIkxpbmVUeXBlIjowLCJQYXJlbnRTdHlsZSI6eyIkcmVmIjoiNTUifX0sIklzQmVsb3dUaW1lYmFuZCI6ZmFsc2UsIkhpZGVEYXRlIjpmYWxzZSwiU2hhcGVTaXplIjoxLCJTcGFjaW5nIjoxLjAsIlBhZGRpbmciOnsiJHJlZiI6IjU4In0sIlNoYXBlU3R5bGUiOnsiJGlkIjoiMTQ0IiwiTWFyZ2luIjp7IiRyZWYiOiI2MCJ9LCJQYWRkaW5nIjp7IiRyZWYiOiI2MSJ9LCJCYWNrZ3JvdW5kIjp7IiRpZCI6IjE0NSIsIkNvbG9yIjp7IiRpZCI6IjE0NiIsIkEiOjI1NSwiUiI6MCwiRyI6MTE5LCJCIjoyMDB9fSwiSXNWaXNpYmxlIjp0cnVlLCJXaWR0aCI6MTguMCwiSGVpZ2h0IjoyMC4wLCJCb3JkZXJTdHlsZSI6eyIkaWQiOiIxNDciLCJMaW5lQ29sb3IiOnsiJHJlZiI6IjYzIn0sIkxpbmVXZWlnaHQiOjAuMCwiTGluZVR5cGUiOjAsIlBhcmVudFN0eWxlIjp7IiRyZWYiOiI2MiJ9fSwiUGFyZW50U3R5bGUiOnsiJHJlZiI6IjU5In19LCJUaXRsZVN0eWxlIjp7IiRpZCI6IjE0OCIsIkZvbnRTZXR0aW5ncyI6eyIkaWQiOiIxNDk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MCIsIkxpbmVDb2xvciI6bnVsbCwiTGluZVdlaWdodCI6MC4wLCJMaW5lVHlwZSI6MCwiUGFyZW50U3R5bGUiOm51bGx9LCJQYXJlbnRTdHlsZSI6eyIkcmVmIjoiNjUifX0sIkRhdGVTdHlsZSI6eyIkaWQiOiIxNTEiLCJGb250U2V0dGluZ3MiOnsiJGlkIjoiMTU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zIiwiTGluZUNvbG9yIjpudWxsLCJMaW5lV2VpZ2h0IjowLjAsIkxpbmVUeXBlIjowLCJQYXJlbnRTdHlsZSI6bnVsbH0sIlBhcmVudFN0eWxlIjp7IiRyZWYiOiI3MiJ9fSwiRGF0ZUZvcm1hdCI6eyIkcmVmIjoiNzkifSwiSXNWaXNpYmxlIjp0cnVlLCJQYXJlbnRTdHlsZSI6eyIkcmVmIjoiNTMifX0sIlBvc2l0aW9uIjp7IiRpZCI6IjE1NCIsIlJhdGlvIjowLjAsIklzQ3VzdG9tIjpmYWxzZX0sIklkIjoiMTc2NDNjNDUtOGZhMS00YTRlLTgwMWEtYTdiMmFjYmFhNzBiIiwiSW1wb3J0SWQiOm51bGwsIlRpdGxlIjoiSyogTDAiLCJOb3RlIjpudWxsLCJIeXBlcmxpbmsiOm51bGwsIklzQ2hhbmdlZCI6ZmFsc2UsIklzTmV3IjpmYWxzZX0seyIkaWQiOiIxNTUiLCJEYXRlIjoiMjAxNi0wOS0wN1QyMzo1OTo1OS45OTlaIiwiU3R5bGUiOnsiJGlkIjoiMTU2IiwiU2hhcGUiOjIsIkNvbm5lY3Rvck1hcmdpbiI6eyIkcmVmIjoiNTQifSwiQ29ubmVjdG9yU3R5bGUiOnsiJGlkIjoiMTU3IiwiTGluZUNvbG9yIjp7IiRpZCI6IjE1OCIsIiR0eXBlIjoiTkxSRS5Db21tb24uRG9tLlNvbGlkQ29sb3JCcnVzaCwgTkxSRS5Db21tb24iLCJDb2xvciI6eyIkaWQiOiIxNTkiLCJBIjoxMjcsIlIiOjk4LCJHIjoxNTcsIkIiOjU1fX0sIkxpbmVXZWlnaHQiOjEuMCwiTGluZVR5cGUiOjAsIlBhcmVudFN0eWxlIjp7IiRyZWYiOiI1NSJ9fSwiSXNCZWxvd1RpbWViYW5kIjpmYWxzZSwiSGlkZURhdGUiOmZhbHNlLCJTaGFwZVNpemUiOjEsIlNwYWNpbmciOjEuMCwiUGFkZGluZyI6eyIkcmVmIjoiNTgifSwiU2hhcGVTdHlsZSI6eyIkaWQiOiIxNjAiLCJNYXJnaW4iOnsiJHJlZiI6IjYwIn0sIlBhZGRpbmciOnsiJHJlZiI6IjYxIn0sIkJhY2tncm91bmQiOnsiJGlkIjoiMTYxIiwiQ29sb3IiOnsiJGlkIjoiMTYyIiwiQSI6MjU1LCJSIjo5OCwiRyI6MTU3LCJCIjo1NX19LCJJc1Zpc2libGUiOnRydWUsIldpZHRoIjoxOC4wLCJIZWlnaHQiOjIwLjAsIkJvcmRlclN0eWxlIjp7IiRpZCI6IjE2MyIsIkxpbmVDb2xvciI6eyIkcmVmIjoiNjMifSwiTGluZVdlaWdodCI6MC4wLCJMaW5lVHlwZSI6MCwiUGFyZW50U3R5bGUiOnsiJHJlZiI6IjYyIn19LCJQYXJlbnRTdHlsZSI6eyIkcmVmIjoiNTkifX0sIlRpdGxlU3R5bGUiOnsiJGlkIjoiMTY0IiwiRm9udFNldHRpbmdzIjp7IiRpZCI6IjE2N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2IiwiTGluZUNvbG9yIjpudWxsLCJMaW5lV2VpZ2h0IjowLjAsIkxpbmVUeXBlIjowLCJQYXJlbnRTdHlsZSI6bnVsbH0sIlBhcmVudFN0eWxlIjp7IiRyZWYiOiI2NSJ9fSwiRGF0ZVN0eWxlIjp7IiRpZCI6IjE2NyIsIkZvbnRTZXR0aW5ncyI6eyIkaWQiOiIxNjg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kiLCJMaW5lQ29sb3IiOm51bGwsIkxpbmVXZWlnaHQiOjAuMCwiTGluZVR5cGUiOjAsIlBhcmVudFN0eWxlIjpudWxsfSwiUGFyZW50U3R5bGUiOnsiJHJlZiI6IjcyIn19LCJEYXRlRm9ybWF0Ijp7IiRyZWYiOiI3OSJ9LCJJc1Zpc2libGUiOnRydWUsIlBhcmVudFN0eWxlIjp7IiRyZWYiOiI1MyJ9fSwiUG9zaXRpb24iOnsiJGlkIjoiMTcwIiwiUmF0aW8iOjAuMCwiSXNDdXN0b20iOmZhbHNlfSwiSWQiOiI2NGNhMWFlNC1iYmZmLTQxNWQtYmI0Zi1hMDc5ZmRkZTNkMDMiLCJJbXBvcnRJZCI6bnVsbCwiVGl0bGUiOiJLKiBMMSIsIk5vdGUiOm51bGwsIkh5cGVybGluayI6bnVsbCwiSXNDaGFuZ2VkIjpmYWxzZSwiSXNOZXciOmZhbHNlfV0sIlRhc2tzIjpbeyIkaWQiOiIxNzEiLCJHcm91cE5hbWUiOm51bGwsIlN0YXJ0RGF0ZSI6IjIwMTYtMDgtMDVUMDA6MDA6MDBaIiwiRW5kRGF0ZSI6IjIwMTYtMDgtMDVUMjM6NTk6NTkuOTk5WiIsIlBlcmNlbnRhZ2VDb21wbGV0ZSI6bnVsbCwiU3R5bGUiOnsiJGlkIjoiMTcyIiwiU2hhcGUiOjAsIlNoYXBlVGhpY2tuZXNzIjoxLCJEdXJhdGlvbkZvcm1hdCI6MCwiSW5jbHVkZU5vbldvcmtpbmdEYXlzSW5EdXJhdGlvbiI6dHJ1ZSwiUGVyY2VudGFnZUNvbXBsZXRlU3R5bGUiOnsiJGlkIjoiMTczIiwiRm9udFNldHRpbmdzIjp7IiRpZCI6IjE3N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E3NSIsIkxpbmVDb2xvciI6bnVsbCwiTGluZVdlaWdodCI6MC4wLCJMaW5lVHlwZSI6MCwiUGFyZW50U3R5bGUiOm51bGx9LCJQYXJlbnRTdHlsZSI6eyIkcmVmIjoiODEifX0sIkR1cmF0aW9uU3R5bGUiOnsiJGlkIjoiMTc2IiwiRm9udFNldHRpbmdzIjp7IiRpZCI6IjE3Ny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E3OCIsIkxpbmVDb2xvciI6bnVsbCwiTGluZVdlaWdodCI6MC4wLCJMaW5lVHlwZSI6MCwiUGFyZW50U3R5bGUiOm51bGx9LCJQYXJlbnRTdHlsZSI6eyIkcmVmIjoiODgifX0sIkhvcml6b250YWxDb25uZWN0b3JTdHlsZSI6eyIkaWQiOiIxNzkiLCJMaW5lQ29sb3IiOnsiJHJlZiI6Ijk2In0sIkxpbmVXZWlnaHQiOjEuMCwiTGluZVR5cGUiOjAsIlBhcmVudFN0eWxlIjp7IiRyZWYiOiI5NSJ9fSwiVmVydGljYWxDb25uZWN0b3JTdHlsZSI6eyIkaWQiOiIxODA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xODEiLCJNYXJnaW4iOnsiJHJlZiI6IjEwMiJ9LCJQYWRkaW5nIjp7IiRyZWYiOiIxMDMifSwiQmFja2dyb3VuZCI6eyIkaWQiOiIxODIiLCJDb2xvciI6eyIkaWQiOiIxODMiLCJBIjoyNTUsIlIiOjAsIkciOjExNCwiQiI6MTg4fX0sIklzVmlzaWJsZSI6dHJ1ZSwiV2lkdGgiOjAuMCwiSGVpZ2h0IjoxNi4wLCJCb3JkZXJTdHlsZSI6eyIkaWQiOiIxODQiLCJMaW5lQ29sb3IiOnsiJHJlZiI6IjEwNSJ9LCJMaW5lV2VpZ2h0IjowLjAsIkxpbmVUeXBlIjowLCJQYXJlbnRTdHlsZSI6eyIkcmVmIjoiMTA0In19LCJQYXJlbnRTdHlsZSI6eyIkcmVmIjoiMTAxIn19LCJUaXRsZVN0eWxlIjp7IiRpZCI6IjE4NSIsIkZvbnRTZXR0aW5ncyI6eyIkaWQiOiIxODY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g3IiwiTGluZUNvbG9yIjpudWxsLCJMaW5lV2VpZ2h0IjowLjAsIkxpbmVUeXBlIjowLCJQYXJlbnRTdHlsZSI6bnVsbH0sIlBhcmVudFN0eWxlIjp7IiRyZWYiOiIxMDcifX0sIkRhdGVTdHlsZSI6eyIkaWQiOiIxODgiLCJGb250U2V0dGluZ3MiOnsiJGlkIjoiMTg5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TAiLCJMaW5lQ29sb3IiOm51bGwsIkxpbmVXZWlnaHQiOjAuMCwiTGluZVR5cGUiOjAsIlBhcmVudFN0eWxlIjpudWxsfSwiUGFyZW50U3R5bGUiOnsiJHJlZiI6IjExNCJ9fSwiRGF0ZUZvcm1hdCI6eyIkcmVmIjoiMTIxIn0sIklzVmlzaWJsZSI6dHJ1ZSwiUGFyZW50U3R5bGUiOnsiJHJlZiI6IjgwIn19LCJJbmRleCI6MSwiSWQiOiIwZDFkOWZiMy05OTA4LTQyNjItODYwZS03ZjBjODFjOGM3YTIiLCJJbXBvcnRJZCI6bnVsbCwiVGl0bGUiOiJJbnN0YWxsIEsqIHRhcmdldHMgaW4gMDNGMSIsIk5vdGUiOm51bGwsIkh5cGVybGluayI6bnVsbCwiSXNDaGFuZ2VkIjpmYWxzZSwiSXNOZXciOmZhbHNlfSx7IiRpZCI6IjE5MSIsIkdyb3VwTmFtZSI6bnVsbCwiU3RhcnREYXRlIjoiMjAxNi0wOC0wNVQwMDowMDowMFoiLCJFbmREYXRlIjoiMjAxNi0wOC0wOVQyMzo1OTo1OS45OTlaIiwiUGVyY2VudGFnZUNvbXBsZXRlIjpudWxsLCJTdHlsZSI6eyIkaWQiOiIxOTIiLCJTaGFwZSI6MCwiU2hhcGVUaGlja25lc3MiOjEsIkR1cmF0aW9uRm9ybWF0IjowLCJJbmNsdWRlTm9uV29ya2luZ0RheXNJbkR1cmF0aW9uIjp0cnVlLCJQZXJjZW50YWdlQ29tcGxldGVTdHlsZSI6eyIkaWQiOiIxOTMiLCJGb250U2V0dGluZ3MiOnsiJGlkIjoiMTk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k1IiwiTGluZUNvbG9yIjpudWxsLCJMaW5lV2VpZ2h0IjowLjAsIkxpbmVUeXBlIjowLCJQYXJlbnRTdHlsZSI6bnVsbH0sIlBhcmVudFN0eWxlIjp7IiRyZWYiOiI4MSJ9fSwiRHVyYXRpb25TdHlsZSI6eyIkaWQiOiIxOTYiLCJGb250U2V0dGluZ3MiOnsiJGlkIjoiMTk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4IiwiTGluZUNvbG9yIjpudWxsLCJMaW5lV2VpZ2h0IjowLjAsIkxpbmVUeXBlIjowLCJQYXJlbnRTdHlsZSI6bnVsbH0sIlBhcmVudFN0eWxlIjp7IiRyZWYiOiI4OCJ9fSwiSG9yaXpvbnRhbENvbm5lY3RvclN0eWxlIjp7IiRpZCI6IjE5OSIsIkxpbmVDb2xvciI6eyIkcmVmIjoiOTYifSwiTGluZVdlaWdodCI6MS4wLCJMaW5lVHlwZSI6MCwiUGFyZW50U3R5bGUiOnsiJHJlZiI6Ijk1In19LCJWZXJ0aWNhbENvbm5lY3RvclN0eWxlIjp7IiRpZCI6IjIwMC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IwMSIsIk1hcmdpbiI6eyIkcmVmIjoiMTAyIn0sIlBhZGRpbmciOnsiJHJlZiI6IjEwMyJ9LCJCYWNrZ3JvdW5kIjp7IiRpZCI6IjIwMiIsIkNvbG9yIjp7IiRpZCI6IjIwMyIsIkEiOjI1NSwiUiI6MCwiRyI6MTE5LCJCIjoyMDB9fSwiSXNWaXNpYmxlIjp0cnVlLCJXaWR0aCI6MC4wLCJIZWlnaHQiOjE2LjAsIkJvcmRlclN0eWxlIjp7IiRpZCI6IjIwNCIsIkxpbmVDb2xvciI6eyIkcmVmIjoiMTA1In0sIkxpbmVXZWlnaHQiOjAuMCwiTGluZVR5cGUiOjAsIlBhcmVudFN0eWxlIjp7IiRyZWYiOiIxMDQifX0sIlBhcmVudFN0eWxlIjp7IiRyZWYiOiIxMDEifX0sIlRpdGxlU3R5bGUiOnsiJGlkIjoiMjA1IiwiRm9udFNldHRpbmdzIjp7IiRpZCI6IjIw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DciLCJMaW5lQ29sb3IiOm51bGwsIkxpbmVXZWlnaHQiOjAuMCwiTGluZVR5cGUiOjAsIlBhcmVudFN0eWxlIjpudWxsfSwiUGFyZW50U3R5bGUiOnsiJHJlZiI6IjEwNyJ9fSwiRGF0ZVN0eWxlIjp7IiRpZCI6IjIwOCIsIkZvbnRTZXR0aW5ncyI6eyIkaWQiOiIyMD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xMCIsIkxpbmVDb2xvciI6bnVsbCwiTGluZVdlaWdodCI6MC4wLCJMaW5lVHlwZSI6MCwiUGFyZW50U3R5bGUiOm51bGx9LCJQYXJlbnRTdHlsZSI6eyIkcmVmIjoiMTE0In19LCJEYXRlRm9ybWF0Ijp7IiRyZWYiOiIxMjEifSwiSXNWaXNpYmxlIjp0cnVlLCJQYXJlbnRTdHlsZSI6eyIkcmVmIjoiODAifX0sIkluZGV4IjoyLCJJZCI6IjE1OTUzMDJkLWQxN2MtNDgyMC1hMTdhLTMwNjM4MzQwMWVmZCIsIkltcG9ydElkIjpudWxsLCJUaXRsZSI6IjAzRjEgYmFrZW91dCBtYWNybyIsIk5vdGUiOm51bGwsIkh5cGVybGluayI6bnVsbCwiSXNDaGFuZ2VkIjpmYWxzZSwiSXNOZXciOmZhbHNlfSx7IiRpZCI6IjIxMSIsIkdyb3VwTmFtZSI6bnVsbCwiU3RhcnREYXRlIjoiMjAxNi0wOC0xMFQwMDowMDowMFoiLCJFbmREYXRlIjoiMjAxNi0wOC0xMFQyMzo1OTo1OS45OTlaIiwiUGVyY2VudGFnZUNvbXBsZXRlIjpudWxsLCJTdHlsZSI6eyIkaWQiOiIyMTIiLCJTaGFwZSI6MCwiU2hhcGVUaGlja25lc3MiOjEsIkR1cmF0aW9uRm9ybWF0IjowLCJJbmNsdWRlTm9uV29ya2luZ0RheXNJbkR1cmF0aW9uIjp0cnVlLCJQZXJjZW50YWdlQ29tcGxldGVTdHlsZSI6eyIkaWQiOiIyMTMiLCJGb250U2V0dGluZ3MiOnsiJGlkIjoiMjE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E1IiwiTGluZUNvbG9yIjpudWxsLCJMaW5lV2VpZ2h0IjowLjAsIkxpbmVUeXBlIjowLCJQYXJlbnRTdHlsZSI6bnVsbH0sIlBhcmVudFN0eWxlIjp7IiRyZWYiOiI4MSJ9fSwiRHVyYXRpb25TdHlsZSI6eyIkaWQiOiIyMTYiLCJGb250U2V0dGluZ3MiOnsiJGlkIjoiMjE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E4IiwiTGluZUNvbG9yIjpudWxsLCJMaW5lV2VpZ2h0IjowLjAsIkxpbmVUeXBlIjowLCJQYXJlbnRTdHlsZSI6bnVsbH0sIlBhcmVudFN0eWxlIjp7IiRyZWYiOiI4OCJ9fSwiSG9yaXpvbnRhbENvbm5lY3RvclN0eWxlIjp7IiRpZCI6IjIxOSIsIkxpbmVDb2xvciI6eyIkcmVmIjoiOTYifSwiTGluZVdlaWdodCI6MS4wLCJMaW5lVHlwZSI6MCwiUGFyZW50U3R5bGUiOnsiJHJlZiI6Ijk1In19LCJWZXJ0aWNhbENvbm5lY3RvclN0eWxlIjp7IiRpZCI6IjIyMC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IyMSIsIk1hcmdpbiI6eyIkcmVmIjoiMTAyIn0sIlBhZGRpbmciOnsiJHJlZiI6IjEwMyJ9LCJCYWNrZ3JvdW5kIjp7IiRpZCI6IjIyMiIsIkNvbG9yIjp7IiRpZCI6IjIyMyIsIkEiOjI1NSwiUiI6MCwiRyI6MTE5LCJCIjoyMDB9fSwiSXNWaXNpYmxlIjp0cnVlLCJXaWR0aCI6MC4wLCJIZWlnaHQiOjE2LjAsIkJvcmRlclN0eWxlIjp7IiRpZCI6IjIyNCIsIkxpbmVDb2xvciI6eyIkcmVmIjoiMTA1In0sIkxpbmVXZWlnaHQiOjAuMCwiTGluZVR5cGUiOjAsIlBhcmVudFN0eWxlIjp7IiRyZWYiOiIxMDQifX0sIlBhcmVudFN0eWxlIjp7IiRyZWYiOiIxMDEifX0sIlRpdGxlU3R5bGUiOnsiJGlkIjoiMjI1IiwiRm9udFNldHRpbmdzIjp7IiRpZCI6IjIy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jciLCJMaW5lQ29sb3IiOm51bGwsIkxpbmVXZWlnaHQiOjAuMCwiTGluZVR5cGUiOjAsIlBhcmVudFN0eWxlIjpudWxsfSwiUGFyZW50U3R5bGUiOnsiJHJlZiI6IjEwNyJ9fSwiRGF0ZVN0eWxlIjp7IiRpZCI6IjIyOCIsIkZvbnRTZXR0aW5ncyI6eyIkaWQiOiIyMj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zMCIsIkxpbmVDb2xvciI6bnVsbCwiTGluZVdlaWdodCI6MC4wLCJMaW5lVHlwZSI6MCwiUGFyZW50U3R5bGUiOm51bGx9LCJQYXJlbnRTdHlsZSI6eyIkcmVmIjoiMTE0In19LCJEYXRlRm9ybWF0Ijp7IiRyZWYiOiIxMjEifSwiSXNWaXNpYmxlIjp0cnVlLCJQYXJlbnRTdHlsZSI6eyIkcmVmIjoiODAifX0sIkluZGV4IjozLCJJZCI6IjlkZTkxZjU3LWQyZmMtNDUyNy05ZjUyLWMxZDBkZTIxZGVhNCIsIkltcG9ydElkIjpudWxsLCJUaXRsZSI6IjAzRjEgVlBEcyIsIk5vdGUiOm51bGwsIkh5cGVybGluayI6bnVsbCwiSXNDaGFuZ2VkIjpmYWxzZSwiSXNOZXciOmZhbHNlfSx7IiRpZCI6IjIzMSIsIkdyb3VwTmFtZSI6bnVsbCwiU3RhcnREYXRlIjoiMjAxNi0wOC0xMFQwMDowMDowMFoiLCJFbmREYXRlIjoiMjAxNi0wOC0xNVQyMzo1OTo1OS45OTlaIiwiUGVyY2VudGFnZUNvbXBsZXRlIjpudWxsLCJTdHlsZSI6eyIkaWQiOiIyMzIiLCJTaGFwZSI6MCwiU2hhcGVUaGlja25lc3MiOjEsIkR1cmF0aW9uRm9ybWF0IjowLCJJbmNsdWRlTm9uV29ya2luZ0RheXNJbkR1cmF0aW9uIjp0cnVlLCJQZXJjZW50YWdlQ29tcGxldGVTdHlsZSI6eyIkaWQiOiIyMzMiLCJGb250U2V0dGluZ3MiOnsiJGlkIjoiMjM0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M1IiwiTGluZUNvbG9yIjpudWxsLCJMaW5lV2VpZ2h0IjowLjAsIkxpbmVUeXBlIjowLCJQYXJlbnRTdHlsZSI6bnVsbH0sIlBhcmVudFN0eWxlIjp7IiRyZWYiOiI4MSJ9fSwiRHVyYXRpb25TdHlsZSI6eyIkaWQiOiIyMzYiLCJGb250U2V0dGluZ3MiOnsiJGlkIjoiMjM3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M4IiwiTGluZUNvbG9yIjpudWxsLCJMaW5lV2VpZ2h0IjowLjAsIkxpbmVUeXBlIjowLCJQYXJlbnRTdHlsZSI6bnVsbH0sIlBhcmVudFN0eWxlIjp7IiRyZWYiOiI4OCJ9fSwiSG9yaXpvbnRhbENvbm5lY3RvclN0eWxlIjp7IiRpZCI6IjIzOSIsIkxpbmVDb2xvciI6eyIkcmVmIjoiOTYifSwiTGluZVdlaWdodCI6MS4wLCJMaW5lVHlwZSI6MCwiUGFyZW50U3R5bGUiOnsiJHJlZiI6Ijk1In19LCJWZXJ0aWNhbENvbm5lY3RvclN0eWxlIjp7IiRpZCI6IjI0MC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I0MSIsIk1hcmdpbiI6eyIkcmVmIjoiMTAyIn0sIlBhZGRpbmciOnsiJHJlZiI6IjEwMyJ9LCJCYWNrZ3JvdW5kIjp7IiRpZCI6IjI0MiIsIkNvbG9yIjp7IiRpZCI6IjI0MyIsIkEiOjI1NSwiUiI6MCwiRyI6MTE5LCJCIjoyMDB9fSwiSXNWaXNpYmxlIjp0cnVlLCJXaWR0aCI6MC4wLCJIZWlnaHQiOjE2LjAsIkJvcmRlclN0eWxlIjp7IiRpZCI6IjI0NCIsIkxpbmVDb2xvciI6eyIkcmVmIjoiMTA1In0sIkxpbmVXZWlnaHQiOjAuMCwiTGluZVR5cGUiOjAsIlBhcmVudFN0eWxlIjp7IiRyZWYiOiIxMDQifX0sIlBhcmVudFN0eWxlIjp7IiRyZWYiOiIxMDEifX0sIlRpdGxlU3R5bGUiOnsiJGlkIjoiMjQ1IiwiRm9udFNldHRpbmdzIjp7IiRpZCI6IjI0Ni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DciLCJMaW5lQ29sb3IiOm51bGwsIkxpbmVXZWlnaHQiOjAuMCwiTGluZVR5cGUiOjAsIlBhcmVudFN0eWxlIjpudWxsfSwiUGFyZW50U3R5bGUiOnsiJHJlZiI6IjEwNyJ9fSwiRGF0ZVN0eWxlIjp7IiRpZCI6IjI0OCIsIkZvbnRTZXR0aW5ncyI6eyIkaWQiOiIyNDk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1MCIsIkxpbmVDb2xvciI6bnVsbCwiTGluZVdlaWdodCI6MC4wLCJMaW5lVHlwZSI6MCwiUGFyZW50U3R5bGUiOm51bGx9LCJQYXJlbnRTdHlsZSI6eyIkcmVmIjoiMTE0In19LCJEYXRlRm9ybWF0Ijp7IiRyZWYiOiIxMjEifSwiSXNWaXNpYmxlIjp0cnVlLCJQYXJlbnRTdHlsZSI6eyIkcmVmIjoiODAifX0sIkluZGV4Ijo0LCJJZCI6IjAyYzNkZWYzLTE2MGItNDJhYy04MjRiLTJjMTE2ZTRmZTY5MSIsIkltcG9ydElkIjpudWxsLCJUaXRsZSI6IlRhcmdldCBidXJuLWluIiwiTm90ZSI6bnVsbCwiSHlwZXJsaW5rIjpudWxsLCJJc0NoYW5nZWQiOmZhbHNlLCJJc05ldyI6ZmFsc2V9LHsiJGlkIjoiMjUxIiwiR3JvdXBOYW1lIjpudWxsLCJTdGFydERhdGUiOiIyMDE2LTA4LTE2VDAwOjAwOjAwWiIsIkVuZERhdGUiOiIyMDE2LTA5LTA2VDIzOjU5OjU5Ljk5OVoiLCJQZXJjZW50YWdlQ29tcGxldGUiOm51bGwsIlN0eWxlIjp7IiRpZCI6IjI1MiIsIlNoYXBlIjowLCJTaGFwZVRoaWNrbmVzcyI6MSwiRHVyYXRpb25Gb3JtYXQiOjAsIkluY2x1ZGVOb25Xb3JraW5nRGF5c0luRHVyYXRpb24iOnRydWUsIlBlcmNlbnRhZ2VDb21wbGV0ZVN0eWxlIjp7IiRpZCI6IjI1MyIsIkZvbnRTZXR0aW5ncyI6eyIkaWQiOiIyNT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TUiLCJMaW5lQ29sb3IiOm51bGwsIkxpbmVXZWlnaHQiOjAuMCwiTGluZVR5cGUiOjAsIlBhcmVudFN0eWxlIjpudWxsfSwiUGFyZW50U3R5bGUiOnsiJHJlZiI6IjgxIn19LCJEdXJhdGlvblN0eWxlIjp7IiRpZCI6IjI1NiIsIkZvbnRTZXR0aW5ncyI6eyIkaWQiOiIyNT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TgiLCJMaW5lQ29sb3IiOm51bGwsIkxpbmVXZWlnaHQiOjAuMCwiTGluZVR5cGUiOjAsIlBhcmVudFN0eWxlIjpudWxsfSwiUGFyZW50U3R5bGUiOnsiJHJlZiI6Ijg4In19LCJIb3Jpem9udGFsQ29ubmVjdG9yU3R5bGUiOnsiJGlkIjoiMjU5IiwiTGluZUNvbG9yIjp7IiRyZWYiOiI5NiJ9LCJMaW5lV2VpZ2h0IjoxLjAsIkxpbmVUeXBlIjowLCJQYXJlbnRTdHlsZSI6eyIkcmVmIjoiOTUifX0sIlZlcnRpY2FsQ29ubmVjdG9yU3R5bGUiOnsiJGlkIjoiMjYw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jYxIiwiTWFyZ2luIjp7IiRyZWYiOiIxMDIifSwiUGFkZGluZyI6eyIkcmVmIjoiMTAzIn0sIkJhY2tncm91bmQiOnsiJGlkIjoiMjYyIiwiQ29sb3IiOnsiJGlkIjoiMjYzIiwiQSI6MjU1LCJSIjo5OCwiRyI6MTU3LCJCIjo1NX19LCJJc1Zpc2libGUiOnRydWUsIldpZHRoIjowLjAsIkhlaWdodCI6MTYuMCwiQm9yZGVyU3R5bGUiOnsiJGlkIjoiMjY0IiwiTGluZUNvbG9yIjp7IiRyZWYiOiIxMDUifSwiTGluZVdlaWdodCI6MC4wLCJMaW5lVHlwZSI6MCwiUGFyZW50U3R5bGUiOnsiJHJlZiI6IjEwNCJ9fSwiUGFyZW50U3R5bGUiOnsiJHJlZiI6IjEwMSJ9fSwiVGl0bGVTdHlsZSI6eyIkaWQiOiIyNjUiLCJGb250U2V0dGluZ3MiOnsiJGlkIjoiMjY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2NyIsIkxpbmVDb2xvciI6bnVsbCwiTGluZVdlaWdodCI6MC4wLCJMaW5lVHlwZSI6MCwiUGFyZW50U3R5bGUiOm51bGx9LCJQYXJlbnRTdHlsZSI6eyIkcmVmIjoiMTA3In19LCJEYXRlU3R5bGUiOnsiJGlkIjoiMjY4IiwiRm9udFNldHRpbmdzIjp7IiRpZCI6IjI2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cwIiwiTGluZUNvbG9yIjpudWxsLCJMaW5lV2VpZ2h0IjowLjAsIkxpbmVUeXBlIjowLCJQYXJlbnRTdHlsZSI6bnVsbH0sIlBhcmVudFN0eWxlIjp7IiRyZWYiOiIxMTQifX0sIkRhdGVGb3JtYXQiOnsiJHJlZiI6IjEyMSJ9LCJJc1Zpc2libGUiOnRydWUsIlBhcmVudFN0eWxlIjp7IiRyZWYiOiI4MCJ9fSwiSW5kZXgiOjUsIklkIjoiNTM2MjNlMDctYjJiYi00M2NjLWE1Y2UtZjMzOGIwZWI3OTZkIiwiSW1wb3J0SWQiOm51bGwsIlRpdGxlIjoiTDAgZGF0YSBjb2xsZWN0aW9uIiwiTm90ZSI6bnVsbCwiSHlwZXJsaW5rIjpudWxsLCJJc0NoYW5nZWQiOmZhbHNlLCJJc05ldyI6ZmFsc2V9LHsiJGlkIjoiMjcxIiwiR3JvdXBOYW1lIjpudWxsLCJTdGFydERhdGUiOiIyMDE2LTA5LTA3VDAwOjAwOjAwWiIsIkVuZERhdGUiOiIyMDE2LTA5LTA5VDIzOjU5OjU5Ljk5OVoiLCJQZXJjZW50YWdlQ29tcGxldGUiOm51bGwsIlN0eWxlIjp7IiRpZCI6IjI3MiIsIlNoYXBlIjowLCJTaGFwZVRoaWNrbmVzcyI6MSwiRHVyYXRpb25Gb3JtYXQiOjAsIkluY2x1ZGVOb25Xb3JraW5nRGF5c0luRHVyYXRpb24iOnRydWUsIlBlcmNlbnRhZ2VDb21wbGV0ZVN0eWxlIjp7IiRpZCI6IjI3MyIsIkZvbnRTZXR0aW5ncyI6eyIkaWQiOiIyNzQ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NzUiLCJMaW5lQ29sb3IiOm51bGwsIkxpbmVXZWlnaHQiOjAuMCwiTGluZVR5cGUiOjAsIlBhcmVudFN0eWxlIjpudWxsfSwiUGFyZW50U3R5bGUiOnsiJHJlZiI6IjgxIn19LCJEdXJhdGlvblN0eWxlIjp7IiRpZCI6IjI3NiIsIkZvbnRTZXR0aW5ncyI6eyIkaWQiOiIyNzc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giLCJMaW5lQ29sb3IiOm51bGwsIkxpbmVXZWlnaHQiOjAuMCwiTGluZVR5cGUiOjAsIlBhcmVudFN0eWxlIjpudWxsfSwiUGFyZW50U3R5bGUiOnsiJHJlZiI6Ijg4In19LCJIb3Jpem9udGFsQ29ubmVjdG9yU3R5bGUiOnsiJGlkIjoiMjc5IiwiTGluZUNvbG9yIjp7IiRyZWYiOiI5NiJ9LCJMaW5lV2VpZ2h0IjoxLjAsIkxpbmVUeXBlIjowLCJQYXJlbnRTdHlsZSI6eyIkcmVmIjoiOTUifX0sIlZlcnRpY2FsQ29ubmVjdG9yU3R5bGUiOnsiJGlkIjoiMjgw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jgxIiwiTWFyZ2luIjp7IiRyZWYiOiIxMDIifSwiUGFkZGluZyI6eyIkcmVmIjoiMTAzIn0sIkJhY2tncm91bmQiOnsiJGlkIjoiMjgyIiwiQ29sb3IiOnsiJGlkIjoiMjgzIiwiQSI6MjU1LCJSIjo5OCwiRyI6MTU3LCJCIjo1NX19LCJJc1Zpc2libGUiOnRydWUsIldpZHRoIjowLjAsIkhlaWdodCI6MTYuMCwiQm9yZGVyU3R5bGUiOnsiJGlkIjoiMjg0IiwiTGluZUNvbG9yIjp7IiRyZWYiOiIxMDUifSwiTGluZVdlaWdodCI6MC4wLCJMaW5lVHlwZSI6MCwiUGFyZW50U3R5bGUiOnsiJHJlZiI6IjEwNCJ9fSwiUGFyZW50U3R5bGUiOnsiJHJlZiI6IjEwMSJ9fSwiVGl0bGVTdHlsZSI6eyIkaWQiOiIyODUiLCJGb250U2V0dGluZ3MiOnsiJGlkIjoiMjg2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4NyIsIkxpbmVDb2xvciI6bnVsbCwiTGluZVdlaWdodCI6MC4wLCJMaW5lVHlwZSI6MCwiUGFyZW50U3R5bGUiOm51bGx9LCJQYXJlbnRTdHlsZSI6eyIkcmVmIjoiMTA3In19LCJEYXRlU3R5bGUiOnsiJGlkIjoiMjg4IiwiRm9udFNldHRpbmdzIjp7IiRpZCI6IjI4O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kwIiwiTGluZUNvbG9yIjpudWxsLCJMaW5lV2VpZ2h0IjowLjAsIkxpbmVUeXBlIjowLCJQYXJlbnRTdHlsZSI6bnVsbH0sIlBhcmVudFN0eWxlIjp7IiRyZWYiOiIxMTQifX0sIkRhdGVGb3JtYXQiOnsiJHJlZiI6IjEyMSJ9LCJJc1Zpc2libGUiOnRydWUsIlBhcmVudFN0eWxlIjp7IiRyZWYiOiI4MCJ9fSwiSW5kZXgiOjYsIklkIjoiMmY3MTAyYzctYjdlMi00YWNmLWE1NmEtZGRhY2M2YzVmYTE3IiwiSW1wb3J0SWQiOm51bGwsIlRpdGxlIjoiTDEgQ0xWIFNXUiIsIk5vdGUiOm51bGwsIkh5cGVybGluayI6bnVsbCwiSXNDaGFuZ2VkIjpmYWxzZSwiSXNOZXciOmZhbHNlfV0sIk1zUHJvamVjdEl0ZW1zVHJlZSI6eyIkaWQiOiIyOTEiLCJSb290Ijp7IiRpZCI6IjI5MiIsIkltcG9ydElkIjpudWxsLCJJc0ltcG9ydGVkIjpmYWxzZSwiQ2hpbGRyZW4iOltdfX0sIlNldHRpbmdzIjp7IiRpZCI6IjI5MyIsIkltcGFPcHRpb25zIjp7IiRpZCI6IjI5NC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Micron_2016_PPT_Template2.pptx" id="{7D5DD22B-A923-4E73-A9D3-67C3EFDF541E}" vid="{088CB6EB-D94F-46BB-95D3-EE01E055E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4.xml><?xml version="1.0" encoding="utf-8"?>
<ct:contentTypeSchema xmlns:ct="http://schemas.microsoft.com/office/2006/metadata/contentType" xmlns:ma="http://schemas.microsoft.com/office/2006/metadata/properties/metaAttributes" ct:_="" ma:_="" ma:contentTypeName="RND - Design and Development" ma:contentTypeID="0x010100CD6E6A531DF33E4DA07FC6A59B083B63120100A27EBAC11733B84780A64BEE4A1BC337" ma:contentTypeVersion="17" ma:contentTypeDescription="New" ma:contentTypeScope="" ma:versionID="925903ff65e65e243772cf77ea0afd4c">
  <xsd:schema xmlns:xsd="http://www.w3.org/2001/XMLSchema" xmlns:xs="http://www.w3.org/2001/XMLSchema" xmlns:p="http://schemas.microsoft.com/office/2006/metadata/properties" xmlns:ns1="http://schemas.microsoft.com/sharepoint/v3" xmlns:ns2="9da2a8c5-e2e9-492f-892b-673e1ab35ec9" xmlns:ns3="http://schemas.microsoft.com/sharepoint/v3/fields" xmlns:ns4="0bf62afd-22e9-4dde-bf49-68f4eef0e709" targetNamespace="http://schemas.microsoft.com/office/2006/metadata/properties" ma:root="true" ma:fieldsID="dbf02a1a2f5c2d06c130b97872a60e56" ns1:_="" ns2:_="" ns3:_="" ns4:_="">
    <xsd:import namespace="http://schemas.microsoft.com/sharepoint/v3"/>
    <xsd:import namespace="9da2a8c5-e2e9-492f-892b-673e1ab35ec9"/>
    <xsd:import namespace="http://schemas.microsoft.com/sharepoint/v3/fields"/>
    <xsd:import namespace="0bf62afd-22e9-4dde-bf49-68f4eef0e709"/>
    <xsd:element name="properties">
      <xsd:complexType>
        <xsd:sequence>
          <xsd:element name="documentManagement">
            <xsd:complexType>
              <xsd:all>
                <xsd:element ref="ns2:r_object_id" minOccurs="0"/>
                <xsd:element ref="ns2:i_chronicle_id" minOccurs="0"/>
                <xsd:element ref="ns2:r_version_label" minOccurs="0"/>
                <xsd:element ref="ns2:DocType" minOccurs="0"/>
                <xsd:element ref="ns2:object_name" minOccurs="0"/>
                <xsd:element ref="ns2:MTKeywords" minOccurs="0"/>
                <xsd:element ref="ns2:WorkflowRoute" minOccurs="0"/>
                <xsd:element ref="ns2:WorkflowNotification" minOccurs="0"/>
                <xsd:element ref="ns2:WorkflowType" minOccurs="0"/>
                <xsd:element ref="ns3:Description" minOccurs="0"/>
                <xsd:element ref="ns1:Name" minOccurs="0"/>
                <xsd:element ref="ns2:MicronRecord" minOccurs="0"/>
                <xsd:element ref="ns2:EDC_MfgArea" minOccurs="0"/>
                <xsd:element ref="ns2:EDC_ControlPlanDocument" minOccurs="0"/>
                <xsd:element ref="ns2:EDC_MfgDepartment" minOccurs="0"/>
                <xsd:element ref="ns2:EDC_DesignID" minOccurs="0"/>
                <xsd:element ref="ns2:EDC_DocumentType" minOccurs="0"/>
                <xsd:element ref="ns2:EDC_EquipmentTechnology" minOccurs="0"/>
                <xsd:element ref="ns2:EDC_FabModule" minOccurs="0"/>
                <xsd:element ref="ns2:EDC_MfgFacility" minOccurs="0"/>
                <xsd:element ref="ns2:EDC_ManufacturingGroup" minOccurs="0"/>
                <xsd:element ref="ns2:EDC_MfgProcess" minOccurs="0"/>
                <xsd:element ref="ns2:EDC_MfgStatus" minOccurs="0"/>
                <xsd:element ref="ns2:DocumentComment"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ame" ma:index="18" nillable="true" ma:displayName="Account" ma:internalName="Na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a2a8c5-e2e9-492f-892b-673e1ab35ec9" elementFormDefault="qualified">
    <xsd:import namespace="http://schemas.microsoft.com/office/2006/documentManagement/types"/>
    <xsd:import namespace="http://schemas.microsoft.com/office/infopath/2007/PartnerControls"/>
    <xsd:element name="r_object_id" ma:index="8" nillable="true" ma:displayName="r_object_id" ma:internalName="r_object_id">
      <xsd:simpleType>
        <xsd:restriction base="dms:Text"/>
      </xsd:simpleType>
    </xsd:element>
    <xsd:element name="i_chronicle_id" ma:index="9" nillable="true" ma:displayName="i_chronicle_id" ma:internalName="i_chronicle_id">
      <xsd:simpleType>
        <xsd:restriction base="dms:Text"/>
      </xsd:simpleType>
    </xsd:element>
    <xsd:element name="r_version_label" ma:index="10" nillable="true" ma:displayName="r_version_label" ma:internalName="r_version_label">
      <xsd:simpleType>
        <xsd:restriction base="dms:Text"/>
      </xsd:simpleType>
    </xsd:element>
    <xsd:element name="DocType" ma:index="11" nillable="true" ma:displayName="DocType" ma:internalName="DocType">
      <xsd:simpleType>
        <xsd:restriction base="dms:Text"/>
      </xsd:simpleType>
    </xsd:element>
    <xsd:element name="object_name" ma:index="12" nillable="true" ma:displayName="object_name" ma:internalName="object_name">
      <xsd:simpleType>
        <xsd:restriction base="dms:Note">
          <xsd:maxLength value="255"/>
        </xsd:restriction>
      </xsd:simpleType>
    </xsd:element>
    <xsd:element name="MTKeywords" ma:index="13" nillable="true" ma:displayName="MT Keywords" ma:internalName="MTKeywords">
      <xsd:simpleType>
        <xsd:restriction base="dms:Text"/>
      </xsd:simpleType>
    </xsd:element>
    <xsd:element name="WorkflowRoute" ma:index="14" nillable="true" ma:displayName="Workflow Route" ma:indexed="true" ma:list="{b0b857e4-c4b0-454d-b494-6c2ad4888376}" ma:internalName="WorkflowRoute" ma:showField="Title" ma:web="0bf62afd-22e9-4dde-bf49-68f4eef0e709">
      <xsd:simpleType>
        <xsd:restriction base="dms:Lookup"/>
      </xsd:simpleType>
    </xsd:element>
    <xsd:element name="WorkflowNotification" ma:index="15" nillable="true" ma:displayName="Workflow Notification" ma:internalName="WorkflowNotification">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orkflowType" ma:index="16" nillable="true" ma:displayName="Workflow Type" ma:default="Circular" ma:internalName="WorkflowType">
      <xsd:simpleType>
        <xsd:union memberTypes="dms:Text">
          <xsd:simpleType>
            <xsd:restriction base="dms:Choice">
              <xsd:enumeration value="Circular"/>
              <xsd:enumeration value=" Linear with Release"/>
              <xsd:enumeration value=" Linear with Reroute"/>
            </xsd:restriction>
          </xsd:simpleType>
        </xsd:union>
      </xsd:simpleType>
    </xsd:element>
    <xsd:element name="MicronRecord" ma:index="19" nillable="true" ma:displayName="Micron Record" ma:default="No" ma:internalName="MicronRecord">
      <xsd:simpleType>
        <xsd:union memberTypes="dms:Text">
          <xsd:simpleType>
            <xsd:restriction base="dms:Choice">
              <xsd:enumeration value="No"/>
              <xsd:enumeration value=" Yes"/>
            </xsd:restriction>
          </xsd:simpleType>
        </xsd:union>
      </xsd:simpleType>
    </xsd:element>
    <xsd:element name="EDC_MfgArea" ma:index="20" nillable="true" ma:displayName="Mfg Area" ma:internalName="EDC_MfgArea">
      <xsd:simpleType>
        <xsd:union memberTypes="dms:Text">
          <xsd:simpleType>
            <xsd:restriction base="dms:Choice">
              <xsd:enumeration value="8INCH"/>
              <xsd:enumeration value="AMHS"/>
              <xsd:enumeration value="ASSM ADHESIVE PRINT"/>
              <xsd:enumeration value="ASSM APE"/>
              <xsd:enumeration value="ASSM BALL ATTACH"/>
              <xsd:enumeration value="ASSM BOND DIAGRAM"/>
              <xsd:enumeration value="ASSM CIRCUIT BOARD"/>
              <xsd:enumeration value="ASSM CLEANROOM"/>
              <xsd:enumeration value="ASSM CSAM"/>
              <xsd:enumeration value="ASSM DESIGN AND DRAFTING"/>
              <xsd:enumeration value="ASSM DICING"/>
              <xsd:enumeration value="ASSM DIE ATTACH"/>
              <xsd:enumeration value="ASSM DIE BUMP"/>
              <xsd:enumeration value="ASSM ENCAP"/>
              <xsd:enumeration value="ASSM ETCH"/>
              <xsd:enumeration value="ASSM EXTERNAL PROGRAM"/>
              <xsd:enumeration value="ASSM FA"/>
              <xsd:enumeration value="ASSM GENERAL"/>
              <xsd:enumeration value="ASSM IMAGING"/>
              <xsd:enumeration value="ASSM LC"/>
              <xsd:enumeration value="ASSM LEAD FINISH"/>
              <xsd:enumeration value="ASSM LEADFRAME"/>
              <xsd:enumeration value="ASSM LEADFRAME MATERIALS"/>
              <xsd:enumeration value="ASSM MATERIALS"/>
              <xsd:enumeration value="ASSM MFGSYS"/>
              <xsd:enumeration value="ASSM MISC"/>
              <xsd:enumeration value="ASSM MST MECH LAB"/>
              <xsd:enumeration value="ASSM PACKAGES"/>
              <xsd:enumeration value="ASSM PHOTO"/>
              <xsd:enumeration value="ASSM PLANNING"/>
              <xsd:enumeration value="ASSM PRIME RECONSTRUCT"/>
              <xsd:enumeration value="ASSM PROTOTYPE"/>
              <xsd:enumeration value="ASSM PVD"/>
              <xsd:enumeration value="ASSM QC"/>
              <xsd:enumeration value="ASSM RDL"/>
              <xsd:enumeration value="ASSM SAFETY"/>
              <xsd:enumeration value="ASSM SINGULATION"/>
              <xsd:enumeration value="ASSM THINNING"/>
              <xsd:enumeration value="ASSM TRAINING"/>
              <xsd:enumeration value="ASSM TRIM AND FORM"/>
              <xsd:enumeration value="ASSM WAFER BUMP"/>
              <xsd:enumeration value="ASSM WAFER FINISH"/>
              <xsd:enumeration value="ASSM WAFER INSPECTION"/>
              <xsd:enumeration value="ASSM WAFER LAYOUT"/>
              <xsd:enumeration value="ASSM WAFER PLATE"/>
              <xsd:enumeration value="ASSM WAFER SCRIBE"/>
              <xsd:enumeration value="ASSM WIRE BOND"/>
              <xsd:enumeration value="BACKGRIND"/>
              <xsd:enumeration value="BALL ATTACH"/>
              <xsd:enumeration value="BENCH"/>
              <xsd:enumeration value="BOARD PRODUCTION"/>
              <xsd:enumeration value="BOARD PRODUCTION TEST"/>
              <xsd:enumeration value="BOND DIAGRAM"/>
              <xsd:enumeration value="BRIEF"/>
              <xsd:enumeration value="BURN-IN"/>
              <xsd:enumeration value="C/R SUPPORT"/>
              <xsd:enumeration value="CENTRAL MASK"/>
              <xsd:enumeration value="CFA"/>
              <xsd:enumeration value="CHANGE MANAGEMENT"/>
              <xsd:enumeration value="CHAR"/>
              <xsd:enumeration value="CIRCUIT BOARD"/>
              <xsd:enumeration value="CIRCUIT BOARD SUBSTRATES"/>
              <xsd:enumeration value="CLEANROOM"/>
              <xsd:enumeration value="CMP"/>
              <xsd:enumeration value="COMPANYWIDE"/>
              <xsd:enumeration value="COMPONENT AQL TESTING"/>
              <xsd:enumeration value="CONTAMINATION CONTRL"/>
              <xsd:enumeration value="CONTAMINATION CONTROL"/>
              <xsd:enumeration value="CORPORATE PURCHASING"/>
              <xsd:enumeration value="CVD"/>
              <xsd:enumeration value="DESIGN"/>
              <xsd:enumeration value="DESIGN AND DRAFTING"/>
              <xsd:enumeration value="DICING"/>
              <xsd:enumeration value="DIE ATTACH"/>
              <xsd:enumeration value="DIE COAT"/>
              <xsd:enumeration value="DIE/WAFER SALES"/>
              <xsd:enumeration value="DIFFUSION"/>
              <xsd:enumeration value="DIFFUSION-APPLIED"/>
              <xsd:enumeration value="DIFFUSION-CVD"/>
              <xsd:enumeration value="DIFFUSION-FURNACE"/>
              <xsd:enumeration value="DRY ETCH"/>
              <xsd:enumeration value="EPI"/>
              <xsd:enumeration value="ENCAP"/>
              <xsd:enumeration value="ENGINEERING SECTION 1"/>
              <xsd:enumeration value="ENGINEERING SECTION 2"/>
              <xsd:enumeration value="ENVIRONMENTAL TESTING"/>
              <xsd:enumeration value="EQUIPMENT SUPPORT"/>
              <xsd:enumeration value="ETCH"/>
              <xsd:enumeration value="F0 BENCH"/>
              <xsd:enumeration value="F0 CMP"/>
              <xsd:enumeration value="F0 CVD"/>
              <xsd:enumeration value="F0 DIFFUSION"/>
              <xsd:enumeration value="F0 DRY ETCH"/>
              <xsd:enumeration value="F0 General"/>
              <xsd:enumeration value="F0 IMPLANT"/>
              <xsd:enumeration value="F0 METALS"/>
              <xsd:enumeration value="F0 METROLOGY"/>
              <xsd:enumeration value="F0 PHOTO"/>
              <xsd:enumeration value="F0 PROBE"/>
              <xsd:enumeration value="F0 RDA"/>
              <xsd:enumeration value="F0 THIN FILM"/>
              <xsd:enumeration value="F0 WET"/>
              <xsd:enumeration value="F1 BENCH CVD"/>
              <xsd:enumeration value="F1 BENCH DIFFUSION"/>
              <xsd:enumeration value="F1 BENCH DRY ETCH"/>
              <xsd:enumeration value="F1 BENCH EIPS"/>
              <xsd:enumeration value="F1 BENCH ETCH"/>
              <xsd:enumeration value="F1 BENCH GENERAL"/>
              <xsd:enumeration value="F1 BENCH MFC"/>
              <xsd:enumeration value="F1 BENCH MFG SUPPORT"/>
              <xsd:enumeration value="F1 BENCH OPTICAL"/>
              <xsd:enumeration value="F1 BENCH PHOTO"/>
              <xsd:enumeration value="F1 BENCH ROBOT-RF"/>
              <xsd:enumeration value="F1 BENCH WET PROCESS"/>
              <xsd:enumeration value="F1 CONTAM CONTROL"/>
              <xsd:enumeration value="F1 CVD"/>
              <xsd:enumeration value="F1 DIFFUSION"/>
              <xsd:enumeration value="F1 DIFFUSION APPLIED"/>
              <xsd:enumeration value="F1 DIFFUSION FURNACE"/>
              <xsd:enumeration value="F1 DRY ETCH"/>
              <xsd:enumeration value="F1 GENERAL"/>
              <xsd:enumeration value="F1 LOT TRANSPORT"/>
              <xsd:enumeration value="F1 MASK"/>
              <xsd:enumeration value="F1 PC"/>
              <xsd:enumeration value="F1 PHOTO"/>
              <xsd:enumeration value="F1 PROCESS ENGINEER"/>
              <xsd:enumeration value="F1 RDA"/>
              <xsd:enumeration value="F1 TRAINING"/>
              <xsd:enumeration value="F1 WET ETCH"/>
              <xsd:enumeration value="F1 YE-PARAM"/>
              <xsd:enumeration value="F1 YIELD ANALYSIS"/>
              <xsd:enumeration value="F2 IQC"/>
              <xsd:enumeration value="F3 BENCH CVD"/>
              <xsd:enumeration value="F3 BENCH DIFFUSION"/>
              <xsd:enumeration value="F3 BENCH DIFF_SEMI"/>
              <xsd:enumeration value="F3 BENCH DRY ETCH"/>
              <xsd:enumeration value="F3 BENCH EIPS"/>
              <xsd:enumeration value="F3 BENCH ETCH"/>
              <xsd:enumeration value="F3 BENCH ETCH_OPTICL"/>
              <xsd:enumeration value="F3 BENCH GENERAL"/>
              <xsd:enumeration value="F3 BENCH PHOTO"/>
              <xsd:enumeration value="F3 BENCH PHOTO_PST"/>
              <xsd:enumeration value="F3 BENCH ROBOT-RF"/>
              <xsd:enumeration value="F3 BENCH WET PROCESS"/>
              <xsd:enumeration value="F3 CENTRAL MASK"/>
              <xsd:enumeration value="F3 CVD"/>
              <xsd:enumeration value="F3 DIFFUSION"/>
              <xsd:enumeration value="F3 DRY ETCH"/>
              <xsd:enumeration value="F3 GENERAL"/>
              <xsd:enumeration value="F3 METROLOGY"/>
              <xsd:enumeration value="F3 PARAMETRICS"/>
              <xsd:enumeration value="F3 PC"/>
              <xsd:enumeration value="F3 PHOTO"/>
              <xsd:enumeration value="F3 PLANNING"/>
              <xsd:enumeration value="F3 RDA"/>
              <xsd:enumeration value="F3 TRAINING"/>
              <xsd:enumeration value="F3 WET PROCESS"/>
              <xsd:enumeration value="F3 YIELD ENHANCEMENT"/>
              <xsd:enumeration value="F4 ASSEMBLY"/>
              <xsd:enumeration value="F4 BENCH"/>
              <xsd:enumeration value="F4 CMP"/>
              <xsd:enumeration value="F4 CVD"/>
              <xsd:enumeration value="F4 DIFFUSION"/>
              <xsd:enumeration value="F4 DRY ETCH"/>
              <xsd:enumeration value="F4 GENERAL"/>
              <xsd:enumeration value="F4 IMPLANT"/>
              <xsd:enumeration value="F4 MASK"/>
              <xsd:enumeration value="F4 METROLOGY"/>
              <xsd:enumeration value="F4 PARAM"/>
              <xsd:enumeration value="F4 PC TEST WAFERS"/>
              <xsd:enumeration value="F4 PHOTO"/>
              <xsd:enumeration value="F4 PHOTO METRO"/>
              <xsd:enumeration value="F4 PHOTO PARTS"/>
              <xsd:enumeration value="F4 PHOTO STEPPERS"/>
              <xsd:enumeration value="F4 PHOTO TRACKS"/>
              <xsd:enumeration value="F4 PVD CMP"/>
              <xsd:enumeration value="F4 PVD/PLATING"/>
              <xsd:enumeration value="F4 PVD/PLATING EQUIP"/>
              <xsd:enumeration value="F4 PVD/PLATING PLATE"/>
              <xsd:enumeration value="F4 PVD/PLATING PVD"/>
              <xsd:enumeration value="F4 QUALITY SYSTEMS"/>
              <xsd:enumeration value="F4 RDA"/>
              <xsd:enumeration value="F4 TRAINING"/>
              <xsd:enumeration value="F4 WET ETCH"/>
              <xsd:enumeration value="F4 WET PROCESS"/>
              <xsd:enumeration value="F4 WFR LVL PACKAGING"/>
              <xsd:enumeration value="F4 WORLDWIDE TRANSFER"/>
              <xsd:enumeration value="F4 YA_YE"/>
              <xsd:enumeration value="F6 Bench"/>
              <xsd:enumeration value="F6 CMP"/>
              <xsd:enumeration value="F6 CVD"/>
              <xsd:enumeration value="F6 Diffusion"/>
              <xsd:enumeration value="F6 General"/>
              <xsd:enumeration value="F6 PC"/>
              <xsd:enumeration value="F6 PROCESS CONTROL"/>
              <xsd:enumeration value="F6 Photo"/>
              <xsd:enumeration value="F6 R&amp;D"/>
              <xsd:enumeration value="F6 RDA"/>
              <xsd:enumeration value="F6 Safety"/>
              <xsd:enumeration value="F6 Training"/>
              <xsd:enumeration value="F6 Wet Process"/>
              <xsd:enumeration value="F8 BACKEND"/>
              <xsd:enumeration value="F8 CENTRAL MASK"/>
              <xsd:enumeration value="F8 EQUIPMENT SUPPORT"/>
              <xsd:enumeration value="F8 FRONTEND"/>
              <xsd:enumeration value="F8 GENERAL"/>
              <xsd:enumeration value="F8 LITHOGRAPHY"/>
              <xsd:enumeration value="F8 METROLOGY"/>
              <xsd:enumeration value="F8 PROCESS"/>
              <xsd:enumeration value="F8 SAFETY"/>
              <xsd:enumeration value="F9 ADMINISTRATION"/>
              <xsd:enumeration value="F9 ANALYTICAL CHEMISTRY LAB"/>
              <xsd:enumeration value="F9 CFA"/>
              <xsd:enumeration value="F9 CMP"/>
              <xsd:enumeration value="F9 CONSTRUCTION SPEC"/>
              <xsd:enumeration value="F9 CONTAMINATION CTRL"/>
              <xsd:enumeration value="F9 CORPORATE AFFAIRS"/>
              <xsd:enumeration value="F9 CVD"/>
              <xsd:enumeration value="F9 DESIGN STANDARD"/>
              <xsd:enumeration value="F9 DIFFUSION"/>
              <xsd:enumeration value="F9 DIFFUSION/CVD"/>
              <xsd:enumeration value="F9 DOC CTRL"/>
              <xsd:enumeration value="F9 DOC INTEGRATION"/>
              <xsd:enumeration value="F9 DRY ETCH"/>
              <xsd:enumeration value="F9 ENGINEERING"/>
              <xsd:enumeration value="F9 EQUIPMENT BENCH"/>
              <xsd:enumeration value="F9 EQUIPMENT CALIBRATION LAB"/>
              <xsd:enumeration value="F9 EQUIPMENT METROLOGY"/>
              <xsd:enumeration value="F9 EQUIPMENT PUMP"/>
              <xsd:enumeration value="F9 EQUIPMENT PUMP SIST. ABBATTIMENTO"/>
              <xsd:enumeration value="F9 EQUIPMENT PUMP SIST. SCAMBIO"/>
              <xsd:enumeration value="F9 EQUIPMENT PUMP SIST. VUOTO"/>
              <xsd:enumeration value="F9 EQUIPMENT SUPPORT"/>
              <xsd:enumeration value="F9 EQUIPMENT TRADE-SHOP"/>
              <xsd:enumeration value="F9 ESHS"/>
              <xsd:enumeration value="F9 FAB"/>
              <xsd:enumeration value="F9 FACILITIES"/>
              <xsd:enumeration value="F9 FACILITIES CONSTRUCTION"/>
              <xsd:enumeration value="F9 FACILITIES ENGINEERING"/>
              <xsd:enumeration value="F9 FACILITIES MAINTENANCE"/>
              <xsd:enumeration value="F9 FACILITIES OPERATIONS"/>
              <xsd:enumeration value="F9 FACILITIES OPERATIONS CHEM"/>
              <xsd:enumeration value="F9 FACILITIES OPERATIONS COGEN"/>
              <xsd:enumeration value="F9 FACILITIES OPERATIONS ELECT"/>
              <xsd:enumeration value="F9 FACILITIES OPERATIONS MECH"/>
              <xsd:enumeration value="F9 FACILITIES OPERATIONS PLENUM"/>
              <xsd:enumeration value="F9 FACILITIES OPERATIONS WWT"/>
              <xsd:enumeration value="F9 FACILITIES SPECIAL SERVICES"/>
              <xsd:enumeration value="F9 FAILURE ANALYSIS"/>
              <xsd:enumeration value="F9 FINANCE"/>
              <xsd:enumeration value="F9 GENERAL"/>
              <xsd:enumeration value="F9 HUMAN RESOURCES"/>
              <xsd:enumeration value="F9 IMPLANT"/>
              <xsd:enumeration value="F9 IMPLANT/SPUTTER"/>
              <xsd:enumeration value="F9 INTEGR/PARAM"/>
              <xsd:enumeration value="F9 INTEGRATION"/>
              <xsd:enumeration value="F9 LEGAL"/>
              <xsd:enumeration value="F9 MAT CHARACT"/>
              <xsd:enumeration value="F9 MATERIAL ANALYSIS"/>
              <xsd:enumeration value="F9 METROLOGY"/>
              <xsd:enumeration value="F9 PARAMETRIC"/>
              <xsd:enumeration value="F9 PHOTO"/>
              <xsd:enumeration value="F9 PHOTO MASK"/>
              <xsd:enumeration value="F9 PRO/PROC LAB"/>
              <xsd:enumeration value="F9 PROBE"/>
              <xsd:enumeration value="F9 PROC CONTROL"/>
              <xsd:enumeration value="F9 PRODUCT ENGINEERING"/>
              <xsd:enumeration value="F9 PRODUCTION"/>
              <xsd:enumeration value="F9 PRODUCTION CONTROL"/>
              <xsd:enumeration value="F9 PURCHASING"/>
              <xsd:enumeration value="F9 PVD"/>
              <xsd:enumeration value="F9 QRA"/>
              <xsd:enumeration value="F9 QUALITY SYSTEM"/>
              <xsd:enumeration value="F9 RD"/>
              <xsd:enumeration value="F9 RDA"/>
              <xsd:enumeration value="F9 RETICLE"/>
              <xsd:enumeration value="F9 SALES MKTG"/>
              <xsd:enumeration value="F9 SITE WIDE"/>
              <xsd:enumeration value="F9 SURF ANAL AND WAFER CHAR. LABS"/>
              <xsd:enumeration value="F9 TRAINING"/>
              <xsd:enumeration value="F9 WET"/>
              <xsd:enumeration value="F9 YIELD ANALYSIS"/>
              <xsd:enumeration value="FAB C RDA"/>
              <xsd:enumeration value="FAB SUPPORT"/>
              <xsd:enumeration value="FAB WIDE GENERAL"/>
              <xsd:enumeration value="FABS-BOISE GENERAL"/>
              <xsd:enumeration value="FABS-GLOBAL"/>
              <xsd:enumeration value="FAILURE ANALYSIS"/>
              <xsd:enumeration value="FC BENCH"/>
              <xsd:enumeration value="FC CMP"/>
              <xsd:enumeration value="FC EIPS AND BASICS"/>
              <xsd:enumeration value="FC GENERAL"/>
              <xsd:enumeration value="FC IMPLANT"/>
              <xsd:enumeration value="FC IMPLANT-METALS"/>
              <xsd:enumeration value="FC IMPLANT/METALS"/>
              <xsd:enumeration value="FC METALS"/>
              <xsd:enumeration value="FC PC"/>
              <xsd:enumeration value="FC PLANNING"/>
              <xsd:enumeration value="FC RDA"/>
              <xsd:enumeration value="FC SAFETY"/>
              <xsd:enumeration value="FC TRAINING"/>
              <xsd:enumeration value="FC WET PROCESS"/>
              <xsd:enumeration value="FF ASSEMBLY"/>
              <xsd:enumeration value="FF CMP"/>
              <xsd:enumeration value="FF CVD"/>
              <xsd:enumeration value="FF DIFFUSION"/>
              <xsd:enumeration value="FF DRY ETCH"/>
              <xsd:enumeration value="FF FAB SUPPORT"/>
              <xsd:enumeration value="FF GENERAL"/>
              <xsd:enumeration value="FF IMPLANT"/>
              <xsd:enumeration value="FF METROLOGY"/>
              <xsd:enumeration value="FF PARAM"/>
              <xsd:enumeration value="FF PC TEST WAFERS"/>
              <xsd:enumeration value="FF PHOTO"/>
              <xsd:enumeration value="FF PROCESS CONTROL"/>
              <xsd:enumeration value="FF PVD"/>
              <xsd:enumeration value="FF RDA"/>
              <xsd:enumeration value="FF WET PROCESS"/>
              <xsd:enumeration value="FF YA_YE"/>
              <xsd:enumeration value="FINANCE"/>
              <xsd:enumeration value="FINISHED GOODS"/>
              <xsd:enumeration value="FO METALS"/>
              <xsd:enumeration value="GAS SUPPORT"/>
              <xsd:enumeration value="GAS SUPPORT GROUP"/>
              <xsd:enumeration value="GENERAL"/>
              <xsd:enumeration value="IMPLANT"/>
              <xsd:enumeration value="IMPLANT/METALS"/>
              <xsd:enumeration value="INDUSTRIAL ENGINEERING"/>
              <xsd:enumeration value="INLINE"/>
              <xsd:enumeration value="INLINE PARAM"/>
              <xsd:enumeration value="INTEGRATION"/>
              <xsd:enumeration value="KGD"/>
              <xsd:enumeration value="LEAD FINISH"/>
              <xsd:enumeration value="LEADFRAME"/>
              <xsd:enumeration value="LEADFRAME MATERIALS"/>
              <xsd:enumeration value="MANUFACTURING SYSTEMS"/>
              <xsd:enumeration value="MARKING AND VISUAL"/>
              <xsd:enumeration value="MASK"/>
              <xsd:enumeration value="MASSIVE PARALLEL TESTING"/>
              <xsd:enumeration value="MATERIAL ANALYSIS"/>
              <xsd:enumeration value="MATERIALS"/>
              <xsd:enumeration value="MECHANICAL ASSEMBLY"/>
              <xsd:enumeration value="METALS"/>
              <xsd:enumeration value="METROLOGY"/>
              <xsd:enumeration value="MISC"/>
              <xsd:enumeration value="MODULE AQL REF"/>
              <xsd:enumeration value="MODULE AQL TESTING (SIG)"/>
              <xsd:enumeration value="MODULE ASSEMBLY"/>
              <xsd:enumeration value="MODULE RELIABILITY TESTING"/>
              <xsd:enumeration value="MSA MODULE ASSEMBLY"/>
              <xsd:enumeration value="Multiple"/>
              <xsd:enumeration value="NEW PARTS"/>
              <xsd:enumeration value="OVEN"/>
              <xsd:enumeration value="PACKAGE RELIABILITY TESTING"/>
              <xsd:enumeration value="PACKAGES"/>
              <xsd:enumeration value="PACKAGING"/>
              <xsd:enumeration value="PARAM"/>
              <xsd:enumeration value="PARAMETRIC"/>
              <xsd:enumeration value="PATTERNING"/>
              <xsd:enumeration value="PC"/>
              <xsd:enumeration value="PC SYSTEM LEVEL TEST"/>
              <xsd:enumeration value="PESOFT"/>
              <xsd:enumeration value="PHOTO"/>
              <xsd:enumeration value="PLANNING"/>
              <xsd:enumeration value="PLANT OPERATIONS"/>
              <xsd:enumeration value="POST ELECTRICAL"/>
              <xsd:enumeration value="PROBE"/>
              <xsd:enumeration value="PROBE ENGINEERING"/>
              <xsd:enumeration value="PROBE EQUIPMENT ENG"/>
              <xsd:enumeration value="PROBE PRODUCTIONS"/>
              <xsd:enumeration value="PROCESS INTEGRATION"/>
              <xsd:enumeration value="PRODUCT ENGINEERING"/>
              <xsd:enumeration value="PRODUCTION CONTROL"/>
              <xsd:enumeration value="PROJECT OFFICE"/>
              <xsd:enumeration value="PROTOTYPE"/>
              <xsd:enumeration value="PUMP SHOP"/>
              <xsd:enumeration value="PUMP SUPPORT"/>
              <xsd:enumeration value="PURCHASING/LOGISTIC"/>
              <xsd:enumeration value="PVD"/>
              <xsd:enumeration value="QA"/>
              <xsd:enumeration value="QA MODULE LAB"/>
              <xsd:enumeration value="QRA"/>
              <xsd:enumeration value="QRA ENGINEERING"/>
              <xsd:enumeration value="QUALITY SYSTEMS"/>
              <xsd:enumeration value="RDA"/>
              <xsd:enumeration value="RDL"/>
              <xsd:enumeration value="SAFETY"/>
              <xsd:enumeration value="SAMPLING AND DISPO"/>
              <xsd:enumeration value="SAW"/>
              <xsd:enumeration value="SIG FIELD SERVICE"/>
              <xsd:enumeration value="SINGULATION"/>
              <xsd:enumeration value="SYS COMP LAB"/>
              <xsd:enumeration value="TERADYNE"/>
              <xsd:enumeration value="TEST"/>
              <xsd:enumeration value="TEST FLOOR"/>
              <xsd:enumeration value="THINNING"/>
              <xsd:enumeration value="TRAINING"/>
              <xsd:enumeration value="TRIM AND FORM"/>
              <xsd:enumeration value="WAFER BUMPING"/>
              <xsd:enumeration value="WAFER LAYOUT"/>
              <xsd:enumeration value="WET PROCESS"/>
              <xsd:enumeration value="WFR CHARACTERIZATION"/>
              <xsd:enumeration value="WIRE BOND"/>
              <xsd:enumeration value="YA"/>
              <xsd:enumeration value="YE"/>
              <xsd:enumeration value="YE/YA"/>
              <xsd:enumeration value="YIELD ANALYSIS"/>
            </xsd:restriction>
          </xsd:simpleType>
        </xsd:union>
      </xsd:simpleType>
    </xsd:element>
    <xsd:element name="EDC_ControlPlanDocument" ma:index="21" nillable="true" ma:displayName="Control Plan Document" ma:internalName="EDC_ControlPlanDocument">
      <xsd:simpleType>
        <xsd:union memberTypes="dms:Text">
          <xsd:simpleType>
            <xsd:restriction base="dms:Choice">
              <xsd:enumeration value="Metrology Capability"/>
              <xsd:enumeration value="Reaction Mechanism"/>
            </xsd:restriction>
          </xsd:simpleType>
        </xsd:union>
      </xsd:simpleType>
    </xsd:element>
    <xsd:element name="EDC_MfgDepartment" ma:index="22" nillable="true" ma:displayName="Mfg Department" ma:internalName="EDC_MfgDepartment">
      <xsd:simpleType>
        <xsd:union memberTypes="dms:Text">
          <xsd:simpleType>
            <xsd:restriction base="dms:Choice">
              <xsd:enumeration value="Assembly"/>
              <xsd:enumeration value="F0 EM"/>
              <xsd:enumeration value="F9 FAB"/>
              <xsd:enumeration value="Finance"/>
              <xsd:enumeration value="Flash"/>
              <xsd:enumeration value="Human Resources"/>
              <xsd:enumeration value="Information Technology"/>
              <xsd:enumeration value="Module"/>
              <xsd:enumeration value="Planning"/>
              <xsd:enumeration value="QRA"/>
              <xsd:enumeration value="Site Services"/>
              <xsd:enumeration value="Test"/>
            </xsd:restriction>
          </xsd:simpleType>
        </xsd:union>
      </xsd:simpleType>
    </xsd:element>
    <xsd:element name="EDC_DesignID" ma:index="23" nillable="true" ma:displayName="Design ID" ma:internalName="EDC_DesignID">
      <xsd:simpleType>
        <xsd:union memberTypes="dms:Text">
          <xsd:simpleType>
            <xsd:restriction base="dms:Choice">
              <xsd:enumeration value="BO1A"/>
              <xsd:enumeration value="C12A/MI-366"/>
              <xsd:enumeration value="C13A/MI-350"/>
              <xsd:enumeration value="C14L/MI-1310"/>
              <xsd:enumeration value="C15L/MI-2010"/>
              <xsd:enumeration value="C42B/MI-0343"/>
              <xsd:enumeration value="C16A/MI-3200"/>
              <xsd:enumeration value="C17A/MI-4100"/>
              <xsd:enumeration value="C30C/GILO3"/>
              <xsd:enumeration value="C46A/MV-02"/>
              <xsd:enumeration value="C44A/MV-13"/>
              <xsd:enumeration value="C44A/MV-13 E-type"/>
              <xsd:enumeration value="C44B/MV-13HS"/>
              <xsd:enumeration value="C47B/MV-40"/>
              <xsd:enumeration value="C62A/MV-03"/>
              <xsd:enumeration value="C80A/GILO4"/>
              <xsd:enumeration value="C82A/MI-0360"/>
              <xsd:enumeration value="C82S/MI-0370"/>
              <xsd:enumeration value="C84A"/>
              <xsd:enumeration value="C84A/MI-1300"/>
              <xsd:enumeration value="C85A/MI-2000"/>
              <xsd:enumeration value="D22"/>
              <xsd:enumeration value="D22/D24/D30"/>
              <xsd:enumeration value="D22/D30"/>
              <xsd:enumeration value="D22/D30/D32"/>
              <xsd:enumeration value="D24"/>
              <xsd:enumeration value="D24/D28"/>
              <xsd:enumeration value="D24/D28/D30/D32/D42"/>
              <xsd:enumeration value="D24/D28/D37"/>
              <xsd:enumeration value="D24/D28/D42"/>
              <xsd:enumeration value="D24/D30"/>
              <xsd:enumeration value="D24/D30/D32"/>
              <xsd:enumeration value="D24/D37"/>
              <xsd:enumeration value="D28"/>
              <xsd:enumeration value="D28/D30"/>
              <xsd:enumeration value="D28/D30/D32"/>
              <xsd:enumeration value="D28/D30/D37/D42"/>
              <xsd:enumeration value="D28/D37"/>
              <xsd:enumeration value="D28/D37/D42"/>
              <xsd:enumeration value="D28/D42"/>
              <xsd:enumeration value="D28/D52"/>
              <xsd:enumeration value="D28M/D42S"/>
              <xsd:enumeration value="D28M/D42S/D37M"/>
              <xsd:enumeration value="D30"/>
              <xsd:enumeration value="D30A"/>
              <xsd:enumeration value="D30C"/>
              <xsd:enumeration value="D30/D24"/>
              <xsd:enumeration value="D30/D32"/>
              <xsd:enumeration value="D30/D37"/>
              <xsd:enumeration value="D30/D42"/>
              <xsd:enumeration value="D32"/>
              <xsd:enumeration value="D32A"/>
              <xsd:enumeration value="D37"/>
              <xsd:enumeration value="D37M"/>
              <xsd:enumeration value="D37/D40"/>
              <xsd:enumeration value="D37/D40/G41"/>
              <xsd:enumeration value="D37/D40/D41/D42/D52"/>
              <xsd:enumeration value="D37/D40/D41/D42/D52/D54"/>
              <xsd:enumeration value="D37/D40/D42"/>
              <xsd:enumeration value="D37/D42"/>
              <xsd:enumeration value="D37/D42/Q03"/>
              <xsd:enumeration value="D37/G41"/>
              <xsd:enumeration value="D40"/>
              <xsd:enumeration value="D40/G41"/>
              <xsd:enumeration value="D42"/>
              <xsd:enumeration value="D42/D28"/>
              <xsd:enumeration value="D42S/D28M"/>
              <xsd:enumeration value="D42S/D28M/D37M"/>
              <xsd:enumeration value="D42/D52"/>
              <xsd:enumeration value="D42/D52/QO3C"/>
              <xsd:enumeration value="D50"/>
              <xsd:enumeration value="D52"/>
              <xsd:enumeration value="D52D/D52Z/Y52D/Y52G/Y52Z/Y64A"/>
              <xsd:enumeration value="D52/Q03C"/>
              <xsd:enumeration value="D52/Y52"/>
              <xsd:enumeration value="D52/Y52/Y64"/>
              <xsd:enumeration value="D50/D70"/>
              <xsd:enumeration value="D50/D70/D80"/>
              <xsd:enumeration value="D50/D80"/>
              <xsd:enumeration value="D62A"/>
              <xsd:enumeration value="D70"/>
              <xsd:enumeration value="D72"/>
              <xsd:enumeration value="D72G"/>
              <xsd:enumeration value="D74"/>
              <xsd:enumeration value="D74A"/>
              <xsd:enumeration value="D70/D80"/>
              <xsd:enumeration value="D70/D80/D90"/>
              <xsd:enumeration value="D70/D90"/>
              <xsd:enumeration value="D80"/>
              <xsd:enumeration value="D80/D90"/>
              <xsd:enumeration value="D84A"/>
              <xsd:enumeration value="D84B"/>
              <xsd:enumeration value="D90"/>
              <xsd:enumeration value="D90/D100"/>
              <xsd:enumeration value="D94A"/>
              <xsd:enumeration value="D94B"/>
              <xsd:enumeration value="D100"/>
              <xsd:enumeration value="E85A"/>
              <xsd:enumeration value="F26A"/>
              <xsd:enumeration value="F37Z"/>
              <xsd:enumeration value="Flash .15"/>
              <xsd:enumeration value="Flash .22"/>
              <xsd:enumeration value="Flash .22/Flash .30"/>
              <xsd:enumeration value="Flash .30"/>
              <xsd:enumeration value="G41"/>
              <xsd:enumeration value="G72"/>
              <xsd:enumeration value="G72R"/>
              <xsd:enumeration value="GOM"/>
              <xsd:enumeration value="H96A"/>
              <xsd:enumeration value="K41A/MI-SOC133"/>
              <xsd:enumeration value="K42B/MI-SOC343"/>
              <xsd:enumeration value="K12B/MI-SOC366"/>
              <xsd:enumeration value="K82A/MI-SOC360"/>
              <xsd:enumeration value="K14L/MI-SOC1310"/>
              <xsd:enumeration value="K15L"/>
              <xsd:enumeration value="K15L/MI-SOC2010"/>
              <xsd:enumeration value="K41B"/>
              <xsd:enumeration value="L94A"/>
              <xsd:enumeration value="M01"/>
              <xsd:enumeration value="M02"/>
              <xsd:enumeration value="M01A"/>
              <xsd:enumeration value="M02A"/>
              <xsd:enumeration value="M01C"/>
              <xsd:enumeration value="M29"/>
              <xsd:enumeration value="M32A"/>
              <xsd:enumeration value="M48A"/>
              <xsd:enumeration value="M49A"/>
              <xsd:enumeration value="Multiple"/>
              <xsd:enumeration value="NP"/>
              <xsd:enumeration value="P25A"/>
              <xsd:enumeration value="P24A"/>
              <xsd:enumeration value="P26Z"/>
              <xsd:enumeration value="QII"/>
              <xsd:enumeration value="Q03B"/>
              <xsd:enumeration value="Q03B/D24"/>
              <xsd:enumeration value="Q03B/Q04A"/>
              <xsd:enumeration value="Q03C"/>
              <xsd:enumeration value="Q03C/Q04A"/>
              <xsd:enumeration value="Q03C/Q07A"/>
              <xsd:enumeration value="Q04A"/>
              <xsd:enumeration value="Q04B"/>
              <xsd:enumeration value="QO4/QO7"/>
              <xsd:enumeration value="QO4/QO7/Q10"/>
              <xsd:enumeration value="Q04/Q10"/>
              <xsd:enumeration value="Q07A"/>
              <xsd:enumeration value="Q10"/>
              <xsd:enumeration value="Q10A"/>
              <xsd:enumeration value="Q10B"/>
              <xsd:enumeration value="Q11"/>
              <xsd:enumeration value="Q11A"/>
              <xsd:enumeration value="Q12"/>
              <xsd:enumeration value="Q12A"/>
              <xsd:enumeration value="Q16J"/>
              <xsd:enumeration value="Q17"/>
              <xsd:enumeration value="Q17A"/>
              <xsd:enumeration value="Q45A"/>
              <xsd:enumeration value="Q47A"/>
              <xsd:enumeration value="R85"/>
              <xsd:enumeration value="R85A"/>
              <xsd:enumeration value="R85C"/>
              <xsd:enumeration value="R85D"/>
              <xsd:enumeration value="R95A"/>
              <xsd:enumeration value="R96A"/>
              <xsd:enumeration value="RB/4N/Z3"/>
              <xsd:enumeration value="S10W"/>
              <xsd:enumeration value="S14W"/>
              <xsd:enumeration value="S16W"/>
              <xsd:enumeration value="S25"/>
              <xsd:enumeration value="S91A"/>
              <xsd:enumeration value="S19W"/>
              <xsd:enumeration value="S97A"/>
              <xsd:enumeration value="S92A"/>
              <xsd:enumeration value="T16A"/>
              <xsd:enumeration value="T17A"/>
              <xsd:enumeration value="T25W"/>
              <xsd:enumeration value="T26A"/>
              <xsd:enumeration value="T26M"/>
              <xsd:enumeration value="T26Z"/>
              <xsd:enumeration value="T27B"/>
              <xsd:enumeration value="T27L"/>
              <xsd:enumeration value="T27Z"/>
              <xsd:enumeration value="T28A"/>
              <xsd:enumeration value="T37Z"/>
              <xsd:enumeration value="T38A"/>
              <xsd:enumeration value="T84"/>
              <xsd:enumeration value="T84A"/>
              <xsd:enumeration value="T84W"/>
              <xsd:enumeration value="T85A"/>
              <xsd:enumeration value="T94W"/>
              <xsd:enumeration value="T95A"/>
              <xsd:enumeration value="T95W"/>
              <xsd:enumeration value="T96A"/>
              <xsd:enumeration value="T96B"/>
              <xsd:enumeration value="T96W"/>
              <xsd:enumeration value="TW"/>
              <xsd:enumeration value="U26A"/>
              <xsd:enumeration value="U26W"/>
              <xsd:enumeration value="U27A"/>
              <xsd:enumeration value="U27Y"/>
              <xsd:enumeration value="U27Z"/>
              <xsd:enumeration value="U28A"/>
              <xsd:enumeration value="U37A"/>
              <xsd:enumeration value="U37Y"/>
              <xsd:enumeration value="U37Z"/>
              <xsd:enumeration value="V84A"/>
              <xsd:enumeration value="V96A"/>
              <xsd:enumeration value="W31A"/>
              <xsd:enumeration value="W32A"/>
              <xsd:enumeration value="W33A"/>
              <xsd:enumeration value="W36A"/>
              <xsd:enumeration value="W37A"/>
              <xsd:enumeration value="W42A"/>
              <xsd:enumeration value="W46A"/>
              <xsd:enumeration value="W48A"/>
              <xsd:enumeration value="W56A"/>
              <xsd:enumeration value="X59A"/>
              <xsd:enumeration value="X68"/>
              <xsd:enumeration value="X68A"/>
              <xsd:enumeration value="X97A"/>
              <xsd:enumeration value="XC3D"/>
              <xsd:enumeration value="Y15A"/>
              <xsd:enumeration value="Y15B"/>
              <xsd:enumeration value="Y15W"/>
              <xsd:enumeration value="Y16A"/>
              <xsd:enumeration value="Y16Y"/>
              <xsd:enumeration value="Y17A"/>
              <xsd:enumeration value="Y25L"/>
              <xsd:enumeration value="Y25W"/>
              <xsd:enumeration value="Y26A"/>
              <xsd:enumeration value="Y26W"/>
              <xsd:enumeration value="Y27B"/>
              <xsd:enumeration value="Y42"/>
              <xsd:enumeration value="Y52"/>
              <xsd:enumeration value="Y52/Y64"/>
              <xsd:enumeration value="Y64"/>
              <xsd:enumeration value="Y72G"/>
              <xsd:enumeration value="Y74"/>
              <xsd:enumeration value="Y84"/>
              <xsd:enumeration value="Y84B"/>
              <xsd:enumeration value="Y84L"/>
              <xsd:enumeration value="Y84W"/>
              <xsd:enumeration value="Y85"/>
              <xsd:enumeration value="Y85A"/>
              <xsd:enumeration value="Y85B"/>
              <xsd:enumeration value="Y85Z"/>
              <xsd:enumeration value="Y86A"/>
              <xsd:enumeration value="Y94W"/>
              <xsd:enumeration value="Y95A"/>
              <xsd:enumeration value="Y95B"/>
              <xsd:enumeration value="Y95C"/>
              <xsd:enumeration value="Y95L"/>
              <xsd:enumeration value="Y95W"/>
              <xsd:enumeration value="Y96A"/>
              <xsd:enumeration value="Y96L"/>
              <xsd:enumeration value="Y96W"/>
              <xsd:enumeration value="Y97A"/>
            </xsd:restriction>
          </xsd:simpleType>
        </xsd:union>
      </xsd:simpleType>
    </xsd:element>
    <xsd:element name="EDC_DocumentType" ma:index="24" nillable="true" ma:displayName="Document Type" ma:internalName="EDC_DocumentType">
      <xsd:simpleType>
        <xsd:restriction base="dms:Text"/>
      </xsd:simpleType>
    </xsd:element>
    <xsd:element name="EDC_EquipmentTechnology" ma:index="25" nillable="true" ma:displayName="Equipment Technology" ma:internalName="EDC_EquipmentTechnology">
      <xsd:simpleType>
        <xsd:union memberTypes="dms:Text">
          <xsd:simpleType>
            <xsd:restriction base="dms:Choice">
              <xsd:enumeration value="ASSOCIATED PM"/>
              <xsd:enumeration value=" Carpenter"/>
              <xsd:enumeration value=" COOKBOOK"/>
              <xsd:enumeration value=" HVAC"/>
              <xsd:enumeration value=" MACTRONIX"/>
              <xsd:enumeration value=" Plumbing &amp; Uhp Plumbing"/>
              <xsd:enumeration value=" Hook Up"/>
              <xsd:enumeration value=" Budget"/>
              <xsd:enumeration value=" PCS"/>
              <xsd:enumeration value=" WO"/>
              <xsd:enumeration value=" QCQA"/>
              <xsd:enumeration value=" SMANTELLAMENTI"/>
              <xsd:enumeration value=" SIZE"/>
              <xsd:enumeration value=" Manutenzione"/>
              <xsd:enumeration value=" General"/>
              <xsd:enumeration value=" Cmp"/>
              <xsd:enumeration value=" Cvd"/>
              <xsd:enumeration value=" Etch"/>
              <xsd:enumeration value=" Diffusion"/>
              <xsd:enumeration value=" Eips"/>
              <xsd:enumeration value=" Implant"/>
              <xsd:enumeration value=" Pvd"/>
              <xsd:enumeration value=" Photo"/>
              <xsd:enumeration value=" Pumps"/>
              <xsd:enumeration value=" Wet"/>
              <xsd:enumeration value=" Electronics"/>
              <xsd:enumeration value=" Mfc"/>
              <xsd:enumeration value=" Abbattimento"/>
              <xsd:enumeration value=" Scambio"/>
              <xsd:enumeration value=" Vuoto"/>
              <xsd:enumeration value=" High Energy"/>
              <xsd:enumeration value=" High Current"/>
              <xsd:enumeration value=" Medium Current"/>
              <xsd:enumeration value=" Rapid Anneal"/>
              <xsd:enumeration value=" Wafer Marker"/>
              <xsd:enumeration value=" Laser Marker"/>
              <xsd:enumeration value=" Endura"/>
              <xsd:enumeration value=" Centura"/>
              <xsd:enumeration value=" DEWARD"/>
              <xsd:enumeration value=" EDX"/>
              <xsd:enumeration value=" EFA"/>
              <xsd:enumeration value=" GOLD SPUTTER"/>
              <xsd:enumeration value=" PLASMA ETCHER"/>
              <xsd:enumeration value=" MICRO CLEVEAGE"/>
              <xsd:enumeration value=" CONFOCAL MICROSCOPE"/>
              <xsd:enumeration value=" HOTSPOT"/>
              <xsd:enumeration value=" FIB"/>
              <xsd:enumeration value=" SEM"/>
              <xsd:enumeration value=" TEM"/>
              <xsd:enumeration value=" PRODUCER"/>
              <xsd:enumeration value=" P5000"/>
              <xsd:enumeration value=" CENTURA"/>
              <xsd:enumeration value=" MBB"/>
              <xsd:enumeration value=" WJ"/>
              <xsd:enumeration value=" AG"/>
              <xsd:enumeration value=" PROCESS"/>
              <xsd:enumeration value=" EQUIPMENT"/>
              <xsd:enumeration value=" KLA 8xxx"/>
              <xsd:enumeration value=" KLA 5xxx"/>
              <xsd:enumeration value=" CANON"/>
              <xsd:enumeration value=" ASML"/>
              <xsd:enumeration value=" MARK8"/>
              <xsd:enumeration value=" ACT8"/>
              <xsd:enumeration value=" BARC COATER"/>
              <xsd:enumeration value=" PIX COATER/DEVELOPER"/>
              <xsd:enumeration value=" INSPECTION TOOLS"/>
              <xsd:enumeration value=" REVIEW TOOLS"/>
              <xsd:enumeration value=" PROCEDURE"/>
              <xsd:enumeration value=" DATABASE"/>
              <xsd:enumeration value=" HANDLING"/>
              <xsd:enumeration value=" CONCENTRATION"/>
              <xsd:enumeration value=" CONTRACTOR"/>
              <xsd:enumeration value=" DEFECTS"/>
              <xsd:enumeration value=" LOTO"/>
              <xsd:enumeration value=" MATERIAL-ANALYSIS"/>
              <xsd:enumeration value=" PROFILE"/>
              <xsd:enumeration value=" RESISTIVITY"/>
              <xsd:enumeration value=" THICKNESS"/>
              <xsd:enumeration value=" 160 GRADI"/>
              <xsd:enumeration value=" 85 GRADI"/>
              <xsd:enumeration value=" ANALISI"/>
              <xsd:enumeration value=" BIOLOGICO"/>
              <xsd:enumeration value=" CALDAIE"/>
              <xsd:enumeration value=" CHEMICAL"/>
              <xsd:enumeration value=" CHEMICAL DISTRIBUTION"/>
              <xsd:enumeration value=" CHILLER"/>
              <xsd:enumeration value=" CMP"/>
              <xsd:enumeration value=" COGEN"/>
              <xsd:enumeration value=" COMUNICAZIONI"/>
              <xsd:enumeration value=" DCA"/>
              <xsd:enumeration value=" DIW"/>
              <xsd:enumeration value=" ELECTRICAL"/>
              <xsd:enumeration value=" EQ. TECH."/>
              <xsd:enumeration value=" EXHAUST"/>
              <xsd:enumeration value=" FORM"/>
              <xsd:enumeration value=" GAS DISTRIBUTION"/>
              <xsd:enumeration value=" HOLD TIME"/>
              <xsd:enumeration value=" HOVAL"/>
              <xsd:enumeration value=" INDUSTRIAL WATER"/>
              <xsd:enumeration value=" MAINTENANCE"/>
              <xsd:enumeration value=" MAINT-COGEN"/>
              <xsd:enumeration value=" MAINT-ELECTRICAL"/>
              <xsd:enumeration value=" MAINT-MECHANICAL"/>
              <xsd:enumeration value=" MAINT-INSTRUMENT"/>
              <xsd:enumeration value=" MAINT-SITE MAINT"/>
              <xsd:enumeration value=" MAKE UP"/>
              <xsd:enumeration value=" PCW"/>
              <xsd:enumeration value=" PLENUM"/>
              <xsd:enumeration value=" PRODUCER/P5000"/>
              <xsd:enumeration value=" PV"/>
              <xsd:enumeration value=" SAFETY"/>
              <xsd:enumeration value=" SCRUBBER"/>
              <xsd:enumeration value=" STEAM GENERATOR"/>
              <xsd:enumeration value=" TWR"/>
              <xsd:enumeration value=" VARIE"/>
              <xsd:enumeration value=" VLF"/>
              <xsd:enumeration value=" WASTE COLLECTION"/>
              <xsd:enumeration value=" WWT"/>
              <xsd:enumeration value=" JOB"/>
              <xsd:enumeration value=" SCRUB"/>
              <xsd:enumeration value=" MIRRA"/>
              <xsd:enumeration value=" JOB SCRUB"/>
              <xsd:enumeration value=" PRO"/>
              <xsd:enumeration value=" NOVA"/>
              <xsd:enumeration value=" EIPS"/>
              <xsd:enumeration value=" BOAT"/>
              <xsd:enumeration value=" BPSG"/>
              <xsd:enumeration value=" STI"/>
              <xsd:enumeration value=" ILD"/>
              <xsd:enumeration value=" TUNGSTEN"/>
              <xsd:enumeration value=" CONTAINER"/>
              <xsd:enumeration value=" GENERAL"/>
              <xsd:enumeration value=" WET STAGE"/>
              <xsd:enumeration value=" TEST WAFER"/>
              <xsd:enumeration value=" CENTURA IPS"/>
              <xsd:enumeration value=" DPS2"/>
              <xsd:enumeration value=" HITACHI"/>
              <xsd:enumeration value=" LAM 2300"/>
              <xsd:enumeration value=" LAM 4420"/>
              <xsd:enumeration value=" LAM 4520"/>
              <xsd:enumeration value=" LAM 9400 ALLIANCE"/>
              <xsd:enumeration value=" LAM 9600"/>
              <xsd:enumeration value=" LAM 9600 ALLIANCE"/>
              <xsd:enumeration value=" P5000 NIT"/>
              <xsd:enumeration value=" P5000 OXIDE"/>
              <xsd:enumeration value=" P5000 POLY"/>
              <xsd:enumeration value=" TEL 8500"/>
              <xsd:enumeration value=" TEL DRM"/>
              <xsd:enumeration value=" TEL SCCM"/>
              <xsd:enumeration value=" ASHER"/>
              <xsd:enumeration value=" NVLS"/>
              <xsd:enumeration value=" NOVELLUS"/>
              <xsd:enumeration value=" MATTSON HOODS"/>
              <xsd:enumeration value=" STEAG RETICLE CLEANER"/>
              <xsd:enumeration value=" ENTEGRIS BOAT WASHER"/>
              <xsd:enumeration value=" SEMITOOL HOODS"/>
              <xsd:enumeration value=" DNS HOODS"/>
              <xsd:enumeration value=" TOHO HOODS"/>
              <xsd:enumeration value=" DNS SCRUBBERS"/>
              <xsd:enumeration value=" MICRON COMBI ETCHERS"/>
              <xsd:enumeration value=" MATTSON ASHERS"/>
              <xsd:enumeration value=" FUSION"/>
              <xsd:enumeration value=" GASONICS"/>
              <xsd:enumeration value=" DUMPER"/>
              <xsd:enumeration value=" BULK &amp; PROCESS GASES"/>
              <xsd:enumeration value=" MECHANICAL"/>
              <xsd:enumeration value=" CONTROLS"/>
              <xsd:enumeration value=" STRUCTURAL"/>
              <xsd:enumeration value=" Data-Analysis"/>
            </xsd:restriction>
          </xsd:simpleType>
        </xsd:union>
      </xsd:simpleType>
    </xsd:element>
    <xsd:element name="EDC_FabModule" ma:index="26" nillable="true" ma:displayName="Fab Module" ma:internalName="EDC_FabModule">
      <xsd:simpleType>
        <xsd:union memberTypes="dms:Text">
          <xsd:simpleType>
            <xsd:restriction base="dms:Choice">
              <xsd:enumeration value="BEOL"/>
              <xsd:enumeration value="Cell"/>
              <xsd:enumeration value="CFA"/>
              <xsd:enumeration value="FEOL"/>
              <xsd:enumeration value="General"/>
              <xsd:enumeration value="MOL"/>
              <xsd:enumeration value="Multiple"/>
              <xsd:enumeration value="Plug"/>
              <xsd:enumeration value="Transistor"/>
            </xsd:restriction>
          </xsd:simpleType>
        </xsd:union>
      </xsd:simpleType>
    </xsd:element>
    <xsd:element name="EDC_MfgFacility" ma:index="27" nillable="true" ma:displayName="Mfg Facility" ma:format="Dropdown" ma:internalName="EDC_MfgFacility">
      <xsd:simpleType>
        <xsd:union memberTypes="dms:Text">
          <xsd:simpleType>
            <xsd:restriction base="dms:Choice">
              <xsd:enumeration value="Assembly"/>
              <xsd:enumeration value="BOISE FACILITIES"/>
              <xsd:enumeration value="COMPANY WIDE"/>
              <xsd:enumeration value="CONTAMINATION CONTRL"/>
              <xsd:enumeration value="CORP LABS"/>
              <xsd:enumeration value="CORPORATE FACILITIES"/>
              <xsd:enumeration value="CORPORATE EHS"/>
              <xsd:enumeration value="Fab 0"/>
              <xsd:enumeration value="Fab 1"/>
              <xsd:enumeration value="Fab 2"/>
              <xsd:enumeration value="Fab 4"/>
              <xsd:enumeration value="Fab 6"/>
              <xsd:enumeration value="Fab 9"/>
              <xsd:enumeration value="Fab 9 (MIT)"/>
              <xsd:enumeration value="Fab 10"/>
              <xsd:enumeration value="Fab 15"/>
              <xsd:enumeration value="Fab 16"/>
              <xsd:enumeration value="Fab F"/>
              <xsd:enumeration value="Fab Wide"/>
              <xsd:enumeration value="FABS-BOISE"/>
              <xsd:enumeration value="Flash"/>
              <xsd:enumeration value="GAS SUPPORT"/>
              <xsd:enumeration value="GLOBAL FAB"/>
              <xsd:enumeration value="IMF"/>
              <xsd:enumeration value="MFG Administration"/>
              <xsd:enumeration value="MFG Planning"/>
              <xsd:enumeration value="MFG SUPPORT"/>
              <xsd:enumeration value="MICRON"/>
              <xsd:enumeration value="MSA"/>
              <xsd:enumeration value="MTC (MASK)"/>
              <xsd:enumeration value="Micron Display"/>
              <xsd:enumeration value="Micron Technology"/>
              <xsd:enumeration value="OCT"/>
              <xsd:enumeration value="Offshore Fabs"/>
              <xsd:enumeration value="PUMP SUPPORT"/>
              <xsd:enumeration value="Probe"/>
              <xsd:enumeration value="QA"/>
              <xsd:enumeration value="R&amp;D"/>
              <xsd:enumeration value="RDA"/>
              <xsd:enumeration value="Systems Integration"/>
              <xsd:enumeration value="Test"/>
            </xsd:restriction>
          </xsd:simpleType>
        </xsd:union>
      </xsd:simpleType>
    </xsd:element>
    <xsd:element name="EDC_ManufacturingGroup" ma:index="28" nillable="true" ma:displayName="Manufacturing Group" ma:internalName="EDC_ManufacturingGroup">
      <xsd:simpleType>
        <xsd:union memberTypes="dms:Text">
          <xsd:simpleType>
            <xsd:restriction base="dms:Choice">
              <xsd:enumeration value="Dept Wide"/>
              <xsd:enumeration value="Fab Wide"/>
              <xsd:enumeration value="Engineering"/>
              <xsd:enumeration value="Mfg Training"/>
              <xsd:enumeration value="Operative"/>
              <xsd:enumeration value="Production"/>
            </xsd:restriction>
          </xsd:simpleType>
        </xsd:union>
      </xsd:simpleType>
    </xsd:element>
    <xsd:element name="EDC_MfgProcess" ma:index="29" nillable="true" ma:displayName="Mfg Process" ma:internalName="EDC_MfgProcess">
      <xsd:simpleType>
        <xsd:union memberTypes="dms:Text">
          <xsd:simpleType>
            <xsd:restriction base="dms:Choice">
              <xsd:enumeration value=".35 CIF/SOC CMOS Imager"/>
              <xsd:enumeration value=".11 CMOS Imager"/>
              <xsd:enumeration value=".18 CMOS Imager"/>
              <xsd:enumeration value=".35 CMOS Imager"/>
              <xsd:enumeration value=".50 CMOS Imager"/>
              <xsd:enumeration value=".11 DDR"/>
              <xsd:enumeration value=".11 SDRAM"/>
              <xsd:enumeration value=".13 DDR"/>
              <xsd:enumeration value=".15 DDR"/>
              <xsd:enumeration value=".15 DRAM"/>
              <xsd:enumeration value=".18 DRAM"/>
              <xsd:enumeration value=".21 DRAM"/>
              <xsd:enumeration value=".25 DRAM"/>
              <xsd:enumeration value=".30 DRAM"/>
              <xsd:enumeration value=".35 DRAM"/>
              <xsd:enumeration value=".43 DRAM"/>
              <xsd:enumeration value=".35 Mach. Vis. CMOS Imager"/>
              <xsd:enumeration value=".11 SOC CMOS Imager"/>
              <xsd:enumeration value=".135 SDRAM"/>
              <xsd:enumeration value=".15 SDRAM"/>
              <xsd:enumeration value=".18 SDRAM"/>
              <xsd:enumeration value=".12um FLASH"/>
              <xsd:enumeration value=".15um FLASH"/>
              <xsd:enumeration value=".18um FLASH"/>
              <xsd:enumeration value=".25um FLASH"/>
              <xsd:enumeration value=".3um FLASH"/>
              <xsd:enumeration value=".43 FLASH"/>
              <xsd:enumeration value=".11 DDR2"/>
              <xsd:enumeration value=".11µm NCDRAM"/>
              <xsd:enumeration value=".11 PSRAM"/>
              <xsd:enumeration value=".13 SDRAM"/>
              <xsd:enumeration value=".085 DDR2"/>
              <xsd:enumeration value=".095 DDR"/>
              <xsd:enumeration value=".095 DDR2"/>
              <xsd:enumeration value=".095µm RLDRAM"/>
              <xsd:enumeration value=".11µm RLDRAM"/>
              <xsd:enumeration value="6INCH"/>
              <xsd:enumeration value="8INCH"/>
              <xsd:enumeration value="ALL"/>
              <xsd:enumeration value=".15 SRAM"/>
              <xsd:enumeration value="DDR"/>
              <xsd:enumeration value="DDR2"/>
              <xsd:enumeration value="DRAM 40-Series"/>
              <xsd:enumeration value="DRAM 50-Series"/>
              <xsd:enumeration value="DRAM 60-Series"/>
              <xsd:enumeration value="DRAM 70-Series"/>
              <xsd:enumeration value="EDRAM"/>
              <xsd:enumeration value="IMAGER"/>
              <xsd:enumeration value="IMAGER 10 Series"/>
              <xsd:enumeration value="IMAGER 10 Ext Series"/>
              <xsd:enumeration value="IMAGER 80 Series"/>
              <xsd:enumeration value="IMAGER 20 Series"/>
              <xsd:enumeration value="IMAGING"/>
              <xsd:enumeration value="Multiple"/>
              <xsd:enumeration value="RLDRAM"/>
              <xsd:enumeration value="SDRAM"/>
              <xsd:enumeration value="SRAM"/>
              <xsd:enumeration value=".11 VGA CMOS Imager"/>
              <xsd:enumeration value=".18 VGA CMOS Imager"/>
              <xsd:enumeration value=".22 VGA CMOS Imager"/>
              <xsd:enumeration value=".11 VGA/SOC CMOS Imager"/>
              <xsd:enumeration value=".25 VGA Mach. Vis. CMOS Imager"/>
            </xsd:restriction>
          </xsd:simpleType>
        </xsd:union>
      </xsd:simpleType>
    </xsd:element>
    <xsd:element name="EDC_MfgStatus" ma:index="30" nillable="true" ma:displayName="Mfg Status" ma:format="Dropdown" ma:internalName="EDC_MfgStatus">
      <xsd:simpleType>
        <xsd:union memberTypes="dms:Text">
          <xsd:simpleType>
            <xsd:restriction base="dms:Choice">
              <xsd:enumeration value="ACTIVE"/>
              <xsd:enumeration value="CANCELLED"/>
              <xsd:enumeration value="CLOSED"/>
              <xsd:enumeration value="COMPLETED"/>
              <xsd:enumeration value="DRAFT"/>
              <xsd:enumeration value="GENERATING REPORTS"/>
              <xsd:enumeration value="IN PROGRESS"/>
              <xsd:enumeration value="INACTIVE"/>
              <xsd:enumeration value="NOT STARTED"/>
              <xsd:enumeration value="OBSOLETE"/>
              <xsd:enumeration value="ONGOING"/>
              <xsd:enumeration value="PENDING APPROVAL"/>
              <xsd:enumeration value="Phase 0"/>
              <xsd:enumeration value="Phase 1"/>
              <xsd:enumeration value="Phase 2"/>
              <xsd:enumeration value="Phase 3"/>
              <xsd:enumeration value="Phase 4"/>
              <xsd:enumeration value="Phase 5"/>
              <xsd:enumeration value="Phase 6"/>
              <xsd:enumeration value="Phase 7"/>
              <xsd:enumeration value="Phase 8"/>
              <xsd:enumeration value="RELEASED"/>
              <xsd:enumeration value="REJECTED"/>
              <xsd:enumeration value="REVIEW"/>
              <xsd:enumeration value="TEST"/>
              <xsd:enumeration value="UNASSIGNED"/>
              <xsd:enumeration value="WORKING DOCUMENT"/>
            </xsd:restriction>
          </xsd:simpleType>
        </xsd:union>
      </xsd:simpleType>
    </xsd:element>
    <xsd:element name="DocumentComment" ma:index="31" nillable="true" ma:displayName="Document Comment" ma:internalName="DocumentCommen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escription" ma:index="17" nillable="true" ma:displayName="Description" ma:internalName="Description"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62afd-22e9-4dde-bf49-68f4eef0e709" elementFormDefault="qualified">
    <xsd:import namespace="http://schemas.microsoft.com/office/2006/documentManagement/types"/>
    <xsd:import namespace="http://schemas.microsoft.com/office/infopath/2007/PartnerControls"/>
    <xsd:element name="_dlc_DocId" ma:index="32" nillable="true" ma:displayName="Document ID Value" ma:description="The value of the document ID assigned to this item." ma:internalName="_dlc_DocId" ma:readOnly="true">
      <xsd:simpleType>
        <xsd:restriction base="dms:Text"/>
      </xsd:simpleType>
    </xsd:element>
    <xsd:element name="_dlc_DocIdUrl" ma:index="3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7d0f6f0b-6f82-4a9a-81e4-04de45000ff3" ContentTypeId="0x010100CD6E6A531DF33E4DA07FC6A59B083B631201" PreviousValue="false"/>
</file>

<file path=customXml/itemProps1.xml><?xml version="1.0" encoding="utf-8"?>
<ds:datastoreItem xmlns:ds="http://schemas.openxmlformats.org/officeDocument/2006/customXml" ds:itemID="{D9541890-F382-4E97-AEA2-E25FE22E1204}"/>
</file>

<file path=customXml/itemProps2.xml><?xml version="1.0" encoding="utf-8"?>
<ds:datastoreItem xmlns:ds="http://schemas.openxmlformats.org/officeDocument/2006/customXml" ds:itemID="{F06FE4CD-661D-4BC5-A2B6-9C30DD48BC2E}"/>
</file>

<file path=customXml/itemProps3.xml><?xml version="1.0" encoding="utf-8"?>
<ds:datastoreItem xmlns:ds="http://schemas.openxmlformats.org/officeDocument/2006/customXml" ds:itemID="{AE1E0CD9-AAC9-4CC9-8B00-35204E006F0C}"/>
</file>

<file path=customXml/itemProps4.xml><?xml version="1.0" encoding="utf-8"?>
<ds:datastoreItem xmlns:ds="http://schemas.openxmlformats.org/officeDocument/2006/customXml" ds:itemID="{50E92B5C-71D5-4A69-9B58-F4EFB5232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a2a8c5-e2e9-492f-892b-673e1ab35ec9"/>
    <ds:schemaRef ds:uri="http://schemas.microsoft.com/sharepoint/v3/fields"/>
    <ds:schemaRef ds:uri="0bf62afd-22e9-4dde-bf49-68f4eef0e7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32FFAFC-0501-4EB4-B208-BA587A58FD9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461</Words>
  <Application>Microsoft Office PowerPoint</Application>
  <PresentationFormat>Widescreen</PresentationFormat>
  <Paragraphs>228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Segoe UI</vt:lpstr>
      <vt:lpstr>Segoe UI Semibold</vt:lpstr>
      <vt:lpstr>Wingdings</vt:lpstr>
      <vt:lpstr>Micron Nov-2015</vt:lpstr>
      <vt:lpstr>Camp J* wind-up/ Camp K* update</vt:lpstr>
      <vt:lpstr>MMUM4C0300 F1 Camp J* Gun3 In2Se3 target</vt:lpstr>
      <vt:lpstr>In2Se3 [160112-N-1] @4.40 kWhrs</vt:lpstr>
      <vt:lpstr>Pseudo-ternary of desired compositions with Si50Ge50</vt:lpstr>
      <vt:lpstr>Approximate split table with Si50Ge50</vt:lpstr>
      <vt:lpstr>Camp K* Projected timeline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2016-08-10T15:06:39Z</dcterms:created>
  <dcterms:modified xsi:type="dcterms:W3CDTF">2016-08-11T10:12:53Z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y fmtid="{D5CDD505-2E9C-101B-9397-08002B2CF9AE}" pid="3" name="_dlc_DocIdItemGuid">
    <vt:lpwstr>d87c6290-e1e5-441c-ade8-7311ebd4a257</vt:lpwstr>
  </property>
</Properties>
</file>