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6"/>
  </p:sldMasterIdLst>
  <p:notesMasterIdLst>
    <p:notesMasterId r:id="rId16"/>
  </p:notesMasterIdLst>
  <p:sldIdLst>
    <p:sldId id="300" r:id="rId7"/>
    <p:sldId id="309" r:id="rId8"/>
    <p:sldId id="304" r:id="rId9"/>
    <p:sldId id="310" r:id="rId10"/>
    <p:sldId id="305" r:id="rId11"/>
    <p:sldId id="306" r:id="rId12"/>
    <p:sldId id="308" r:id="rId13"/>
    <p:sldId id="311" r:id="rId14"/>
    <p:sldId id="307"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81" autoAdjust="0"/>
  </p:normalViewPr>
  <p:slideViewPr>
    <p:cSldViewPr snapToGrid="0">
      <p:cViewPr varScale="1">
        <p:scale>
          <a:sx n="88" d="100"/>
          <a:sy n="88" d="100"/>
        </p:scale>
        <p:origin x="954"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14" Type="http://schemas.openxmlformats.org/officeDocument/2006/relationships/slide" Target="slides/slide8.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8/7/2017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August 7,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August 7,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August 7,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5.xml"/><Relationship Id="rId5" Type="http://schemas.openxmlformats.org/officeDocument/2006/relationships/image" Target="../media/image15.jpeg"/><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 doped GST447</a:t>
            </a:r>
          </a:p>
        </p:txBody>
      </p:sp>
      <p:sp>
        <p:nvSpPr>
          <p:cNvPr id="5" name="Text Placeholder 4"/>
          <p:cNvSpPr>
            <a:spLocks noGrp="1"/>
          </p:cNvSpPr>
          <p:nvPr>
            <p:ph type="body" sz="quarter" idx="12"/>
          </p:nvPr>
        </p:nvSpPr>
        <p:spPr>
          <a:xfrm>
            <a:off x="1019049" y="3009648"/>
            <a:ext cx="6694311" cy="1104817"/>
          </a:xfrm>
        </p:spPr>
        <p:txBody>
          <a:bodyPr/>
          <a:lstStyle/>
          <a:p>
            <a:r>
              <a:rPr lang="en-US" dirty="0"/>
              <a:t>SWR</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Status</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8" name="TextBox 7"/>
          <p:cNvSpPr txBox="1"/>
          <p:nvPr/>
        </p:nvSpPr>
        <p:spPr>
          <a:xfrm>
            <a:off x="445987" y="1075188"/>
            <a:ext cx="11069737" cy="3416320"/>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ICP from last week was not as predicted. </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Follow up ICP runs showed In was present in the film. </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New Target and New Kit will be installed. Hypothesis-GST target added to the system was incorrect, will verify serial numbers with vendor.</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Time Table:</a:t>
            </a:r>
          </a:p>
          <a:p>
            <a:pPr marL="742950" lvl="1"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Target Change: 8/7 to 8/8</a:t>
            </a:r>
          </a:p>
          <a:p>
            <a:pPr marL="742950" lvl="1"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ICP Model deposition/ICP 8/10</a:t>
            </a:r>
          </a:p>
          <a:p>
            <a:pPr marL="742950" lvl="1"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Composition Verification 8/11</a:t>
            </a:r>
          </a:p>
          <a:p>
            <a:pPr marL="742950" lvl="1"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L0 suite of wafers to run 8/14-8/21. Data from lab and fab will be gated by WIP at each station. Priority has been assigned to the segregated materials tested and the contamination work.</a:t>
            </a: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6084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458" y="157137"/>
            <a:ext cx="10375902" cy="628650"/>
          </a:xfrm>
        </p:spPr>
        <p:txBody>
          <a:bodyPr/>
          <a:lstStyle/>
          <a:p>
            <a:r>
              <a:rPr lang="en-US" dirty="0" err="1"/>
              <a:t>Eg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stretch>
            <a:fillRect/>
          </a:stretch>
        </p:blipFill>
        <p:spPr>
          <a:xfrm>
            <a:off x="2000225" y="836481"/>
            <a:ext cx="6850581" cy="5577364"/>
          </a:xfrm>
          <a:prstGeom prst="rect">
            <a:avLst/>
          </a:prstGeom>
        </p:spPr>
      </p:pic>
      <p:cxnSp>
        <p:nvCxnSpPr>
          <p:cNvPr id="10" name="Straight Arrow Connector 9"/>
          <p:cNvCxnSpPr/>
          <p:nvPr/>
        </p:nvCxnSpPr>
        <p:spPr>
          <a:xfrm flipH="1" flipV="1">
            <a:off x="5111747" y="4640565"/>
            <a:ext cx="68431" cy="3791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472138" y="4891483"/>
            <a:ext cx="1692323" cy="307777"/>
          </a:xfrm>
          <a:prstGeom prst="rect">
            <a:avLst/>
          </a:prstGeom>
          <a:noFill/>
        </p:spPr>
        <p:txBody>
          <a:bodyPr wrap="none" rtlCol="0">
            <a:spAutoFit/>
          </a:bodyPr>
          <a:lstStyle/>
          <a:p>
            <a:r>
              <a:rPr lang="en-US" sz="1400" dirty="0">
                <a:latin typeface="Segoe UI" panose="020B0502040204020203" pitchFamily="34" charset="0"/>
                <a:cs typeface="Segoe UI" panose="020B0502040204020203" pitchFamily="34" charset="0"/>
              </a:rPr>
              <a:t>3% Y/Sb increment</a:t>
            </a:r>
          </a:p>
        </p:txBody>
      </p:sp>
      <p:sp>
        <p:nvSpPr>
          <p:cNvPr id="12" name="TextBox 11"/>
          <p:cNvSpPr txBox="1"/>
          <p:nvPr/>
        </p:nvSpPr>
        <p:spPr>
          <a:xfrm>
            <a:off x="8897698" y="5472592"/>
            <a:ext cx="2850652" cy="646331"/>
          </a:xfrm>
          <a:prstGeom prst="rect">
            <a:avLst/>
          </a:prstGeom>
          <a:noFill/>
        </p:spPr>
        <p:txBody>
          <a:bodyPr wrap="none" rtlCol="0">
            <a:spAutoFit/>
          </a:bodyPr>
          <a:lstStyle/>
          <a:p>
            <a:pPr marL="285750" indent="-285750">
              <a:buFont typeface="Arial" panose="020B0604020202020204" pitchFamily="34" charset="0"/>
              <a:buChar char="•"/>
            </a:pPr>
            <a:r>
              <a:rPr lang="en-US" dirty="0" err="1">
                <a:latin typeface="Segoe UI" panose="020B0502040204020203" pitchFamily="34" charset="0"/>
                <a:cs typeface="Segoe UI" panose="020B0502040204020203" pitchFamily="34" charset="0"/>
              </a:rPr>
              <a:t>Eg</a:t>
            </a:r>
            <a:r>
              <a:rPr lang="en-US" dirty="0">
                <a:latin typeface="Segoe UI" panose="020B0502040204020203" pitchFamily="34" charset="0"/>
                <a:cs typeface="Segoe UI" panose="020B0502040204020203" pitchFamily="34" charset="0"/>
              </a:rPr>
              <a:t> is decreasing with Y </a:t>
            </a:r>
          </a:p>
          <a:p>
            <a:r>
              <a:rPr lang="en-US" dirty="0">
                <a:latin typeface="Segoe UI" panose="020B0502040204020203" pitchFamily="34" charset="0"/>
                <a:cs typeface="Segoe UI" panose="020B0502040204020203" pitchFamily="34" charset="0"/>
              </a:rPr>
              <a:t>or increasing with </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pic>
        <p:nvPicPr>
          <p:cNvPr id="13" name="Picture 2"/>
          <p:cNvPicPr>
            <a:picLocks noChangeAspect="1" noChangeArrowheads="1"/>
          </p:cNvPicPr>
          <p:nvPr/>
        </p:nvPicPr>
        <p:blipFill>
          <a:blip r:embed="rId3" cstate="print"/>
          <a:srcRect/>
          <a:stretch>
            <a:fillRect/>
          </a:stretch>
        </p:blipFill>
        <p:spPr bwMode="auto">
          <a:xfrm>
            <a:off x="139873" y="836481"/>
            <a:ext cx="4100048" cy="3159892"/>
          </a:xfrm>
          <a:prstGeom prst="rect">
            <a:avLst/>
          </a:prstGeom>
          <a:solidFill>
            <a:schemeClr val="bg1"/>
          </a:solidFill>
          <a:ln w="9525">
            <a:solidFill>
              <a:schemeClr val="accent2"/>
            </a:solidFill>
            <a:miter lim="800000"/>
            <a:headEnd/>
            <a:tailEnd/>
          </a:ln>
          <a:effectLst/>
        </p:spPr>
      </p:pic>
      <p:sp>
        <p:nvSpPr>
          <p:cNvPr id="14" name="TextBox 13"/>
          <p:cNvSpPr txBox="1"/>
          <p:nvPr/>
        </p:nvSpPr>
        <p:spPr>
          <a:xfrm>
            <a:off x="678614" y="1451835"/>
            <a:ext cx="587020" cy="646331"/>
          </a:xfrm>
          <a:prstGeom prst="rect">
            <a:avLst/>
          </a:prstGeom>
          <a:noFill/>
          <a:ln>
            <a:solidFill>
              <a:schemeClr val="accent2"/>
            </a:solidFill>
          </a:ln>
        </p:spPr>
        <p:txBody>
          <a:bodyPr wrap="none" rtlCol="0">
            <a:spAutoFit/>
          </a:bodyPr>
          <a:lstStyle/>
          <a:p>
            <a:r>
              <a:rPr lang="en-US" dirty="0">
                <a:latin typeface="Segoe UI" panose="020B0502040204020203" pitchFamily="34" charset="0"/>
                <a:cs typeface="Segoe UI" panose="020B0502040204020203" pitchFamily="34" charset="0"/>
              </a:rPr>
              <a:t>GST</a:t>
            </a:r>
          </a:p>
          <a:p>
            <a:r>
              <a:rPr lang="en-US" dirty="0">
                <a:latin typeface="Segoe UI" panose="020B0502040204020203" pitchFamily="34" charset="0"/>
                <a:cs typeface="Segoe UI" panose="020B0502040204020203" pitchFamily="34" charset="0"/>
              </a:rPr>
              <a:t>F14</a:t>
            </a:r>
          </a:p>
        </p:txBody>
      </p:sp>
      <p:pic>
        <p:nvPicPr>
          <p:cNvPr id="15" name="Picture 14"/>
          <p:cNvPicPr>
            <a:picLocks noChangeAspect="1"/>
          </p:cNvPicPr>
          <p:nvPr/>
        </p:nvPicPr>
        <p:blipFill>
          <a:blip r:embed="rId4"/>
          <a:stretch>
            <a:fillRect/>
          </a:stretch>
        </p:blipFill>
        <p:spPr>
          <a:xfrm>
            <a:off x="7814542" y="2356758"/>
            <a:ext cx="4251669" cy="2891250"/>
          </a:xfrm>
          <a:prstGeom prst="rect">
            <a:avLst/>
          </a:prstGeom>
          <a:solidFill>
            <a:schemeClr val="bg1"/>
          </a:solidFill>
        </p:spPr>
      </p:pic>
    </p:spTree>
    <p:extLst>
      <p:ext uri="{BB962C8B-B14F-4D97-AF65-F5344CB8AC3E}">
        <p14:creationId xmlns:p14="http://schemas.microsoft.com/office/powerpoint/2010/main" val="2800449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55" y="0"/>
            <a:ext cx="6294420" cy="932313"/>
          </a:xfrm>
        </p:spPr>
        <p:txBody>
          <a:bodyPr>
            <a:normAutofit fontScale="90000"/>
          </a:bodyPr>
          <a:lstStyle/>
          <a:p>
            <a:r>
              <a:rPr lang="en-US" dirty="0"/>
              <a:t>Rho vs </a:t>
            </a:r>
            <a:r>
              <a:rPr lang="en-US" dirty="0" err="1"/>
              <a:t>Eg</a:t>
            </a:r>
            <a:r>
              <a:rPr lang="en-US" dirty="0"/>
              <a:t> as deposited amorphous</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15" name="TextBox 14"/>
          <p:cNvSpPr txBox="1"/>
          <p:nvPr/>
        </p:nvSpPr>
        <p:spPr>
          <a:xfrm>
            <a:off x="6287998" y="1133475"/>
            <a:ext cx="5570627" cy="1477328"/>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Band Gap trend vs Rho of amorphous 300A </a:t>
            </a:r>
            <a:r>
              <a:rPr lang="en-US" dirty="0" err="1">
                <a:solidFill>
                  <a:srgbClr val="002060"/>
                </a:solidFill>
                <a:latin typeface="Segoe UI" panose="020B0502040204020203" pitchFamily="34" charset="0"/>
                <a:cs typeface="Segoe UI" panose="020B0502040204020203" pitchFamily="34" charset="0"/>
              </a:rPr>
              <a:t>MatX</a:t>
            </a:r>
            <a:r>
              <a:rPr lang="en-US" dirty="0">
                <a:solidFill>
                  <a:srgbClr val="002060"/>
                </a:solidFill>
                <a:latin typeface="Segoe UI" panose="020B0502040204020203" pitchFamily="34" charset="0"/>
                <a:cs typeface="Segoe UI" panose="020B0502040204020203" pitchFamily="34" charset="0"/>
              </a:rPr>
              <a:t>/80A UB Carbon showed expected increase.</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Note many previous test were not able to read stack resistance and gave compliance errors. E</a:t>
            </a: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p:txBody>
      </p:sp>
      <p:pic>
        <p:nvPicPr>
          <p:cNvPr id="3" name="Picture 2"/>
          <p:cNvPicPr>
            <a:picLocks noChangeAspect="1"/>
          </p:cNvPicPr>
          <p:nvPr/>
        </p:nvPicPr>
        <p:blipFill>
          <a:blip r:embed="rId2"/>
          <a:stretch>
            <a:fillRect/>
          </a:stretch>
        </p:blipFill>
        <p:spPr>
          <a:xfrm>
            <a:off x="651510" y="1215390"/>
            <a:ext cx="5059680" cy="2750820"/>
          </a:xfrm>
          <a:prstGeom prst="rect">
            <a:avLst/>
          </a:prstGeom>
        </p:spPr>
      </p:pic>
    </p:spTree>
    <p:extLst>
      <p:ext uri="{BB962C8B-B14F-4D97-AF65-F5344CB8AC3E}">
        <p14:creationId xmlns:p14="http://schemas.microsoft.com/office/powerpoint/2010/main" val="3928018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3" y="0"/>
            <a:ext cx="10375902" cy="525141"/>
          </a:xfrm>
        </p:spPr>
        <p:txBody>
          <a:bodyPr>
            <a:normAutofit fontScale="90000"/>
          </a:bodyPr>
          <a:lstStyle/>
          <a:p>
            <a:r>
              <a:rPr lang="en-US" dirty="0" err="1"/>
              <a:t>Eg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pSp>
        <p:nvGrpSpPr>
          <p:cNvPr id="18" name="Group 17"/>
          <p:cNvGrpSpPr/>
          <p:nvPr/>
        </p:nvGrpSpPr>
        <p:grpSpPr>
          <a:xfrm>
            <a:off x="5644865" y="213842"/>
            <a:ext cx="4269922" cy="3528346"/>
            <a:chOff x="5337446" y="499524"/>
            <a:chExt cx="4269922" cy="3528346"/>
          </a:xfrm>
        </p:grpSpPr>
        <p:pic>
          <p:nvPicPr>
            <p:cNvPr id="9" name="Picture 8"/>
            <p:cNvPicPr>
              <a:picLocks noChangeAspect="1"/>
            </p:cNvPicPr>
            <p:nvPr/>
          </p:nvPicPr>
          <p:blipFill>
            <a:blip r:embed="rId2"/>
            <a:stretch>
              <a:fillRect/>
            </a:stretch>
          </p:blipFill>
          <p:spPr>
            <a:xfrm>
              <a:off x="5337446" y="793081"/>
              <a:ext cx="4269922" cy="3234789"/>
            </a:xfrm>
            <a:prstGeom prst="rect">
              <a:avLst/>
            </a:prstGeom>
          </p:spPr>
        </p:pic>
        <p:sp>
          <p:nvSpPr>
            <p:cNvPr id="11" name="Rectangle 10"/>
            <p:cNvSpPr/>
            <p:nvPr/>
          </p:nvSpPr>
          <p:spPr>
            <a:xfrm>
              <a:off x="5840389" y="499524"/>
              <a:ext cx="2566728" cy="307777"/>
            </a:xfrm>
            <a:prstGeom prst="rect">
              <a:avLst/>
            </a:prstGeom>
          </p:spPr>
          <p:txBody>
            <a:bodyPr wrap="none">
              <a:spAutoFit/>
            </a:bodyPr>
            <a:lstStyle/>
            <a:p>
              <a:r>
                <a:rPr lang="en-US" sz="1400" dirty="0" err="1"/>
                <a:t>Eg</a:t>
              </a:r>
              <a:r>
                <a:rPr lang="en-US" sz="1400" dirty="0"/>
                <a:t> = 0.5180643 - 0.0069778*Y</a:t>
              </a:r>
            </a:p>
          </p:txBody>
        </p:sp>
        <p:sp>
          <p:nvSpPr>
            <p:cNvPr id="12" name="TextBox 11"/>
            <p:cNvSpPr txBox="1"/>
            <p:nvPr/>
          </p:nvSpPr>
          <p:spPr>
            <a:xfrm>
              <a:off x="8001000" y="1341821"/>
              <a:ext cx="11512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-7mV/%Y</a:t>
              </a:r>
            </a:p>
          </p:txBody>
        </p:sp>
      </p:grpSp>
      <p:grpSp>
        <p:nvGrpSpPr>
          <p:cNvPr id="19" name="Group 18"/>
          <p:cNvGrpSpPr/>
          <p:nvPr/>
        </p:nvGrpSpPr>
        <p:grpSpPr>
          <a:xfrm>
            <a:off x="1288704" y="185528"/>
            <a:ext cx="4269922" cy="3556660"/>
            <a:chOff x="98163" y="471210"/>
            <a:chExt cx="4269922" cy="3556660"/>
          </a:xfrm>
        </p:grpSpPr>
        <p:pic>
          <p:nvPicPr>
            <p:cNvPr id="8" name="Picture 7"/>
            <p:cNvPicPr>
              <a:picLocks noChangeAspect="1"/>
            </p:cNvPicPr>
            <p:nvPr/>
          </p:nvPicPr>
          <p:blipFill>
            <a:blip r:embed="rId3"/>
            <a:stretch>
              <a:fillRect/>
            </a:stretch>
          </p:blipFill>
          <p:spPr>
            <a:xfrm>
              <a:off x="98163" y="793081"/>
              <a:ext cx="4269922" cy="3234789"/>
            </a:xfrm>
            <a:prstGeom prst="rect">
              <a:avLst/>
            </a:prstGeom>
          </p:spPr>
        </p:pic>
        <p:sp>
          <p:nvSpPr>
            <p:cNvPr id="10" name="Rectangle 9"/>
            <p:cNvSpPr/>
            <p:nvPr/>
          </p:nvSpPr>
          <p:spPr>
            <a:xfrm>
              <a:off x="753332" y="471210"/>
              <a:ext cx="2905732" cy="307777"/>
            </a:xfrm>
            <a:prstGeom prst="rect">
              <a:avLst/>
            </a:prstGeom>
          </p:spPr>
          <p:txBody>
            <a:bodyPr wrap="none">
              <a:spAutoFit/>
            </a:bodyPr>
            <a:lstStyle/>
            <a:p>
              <a:r>
                <a:rPr lang="en-US" sz="1400" dirty="0" err="1"/>
                <a:t>Eg</a:t>
              </a:r>
              <a:r>
                <a:rPr lang="en-US" sz="1400" dirty="0"/>
                <a:t> = 0.007367 + 1.1986445*</a:t>
              </a:r>
              <a:r>
                <a:rPr lang="en-US" sz="1400" dirty="0" err="1"/>
                <a:t>Te</a:t>
              </a:r>
              <a:r>
                <a:rPr lang="en-US" sz="1400" dirty="0"/>
                <a:t> PM</a:t>
              </a:r>
            </a:p>
          </p:txBody>
        </p:sp>
        <p:sp>
          <p:nvSpPr>
            <p:cNvPr id="13" name="TextBox 12"/>
            <p:cNvSpPr txBox="1"/>
            <p:nvPr/>
          </p:nvSpPr>
          <p:spPr>
            <a:xfrm>
              <a:off x="1227738" y="1157155"/>
              <a:ext cx="1334276"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12 mV/%</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grpSp>
      <p:pic>
        <p:nvPicPr>
          <p:cNvPr id="14" name="Picture 2"/>
          <p:cNvPicPr>
            <a:picLocks noChangeAspect="1" noChangeArrowheads="1"/>
          </p:cNvPicPr>
          <p:nvPr/>
        </p:nvPicPr>
        <p:blipFill>
          <a:blip r:embed="rId4" cstate="print"/>
          <a:srcRect/>
          <a:stretch>
            <a:fillRect/>
          </a:stretch>
        </p:blipFill>
        <p:spPr bwMode="auto">
          <a:xfrm>
            <a:off x="925936" y="3756282"/>
            <a:ext cx="4556125" cy="2849563"/>
          </a:xfrm>
          <a:prstGeom prst="rect">
            <a:avLst/>
          </a:prstGeom>
          <a:noFill/>
          <a:ln w="9525">
            <a:noFill/>
            <a:miter lim="800000"/>
            <a:headEnd/>
            <a:tailEnd/>
          </a:ln>
          <a:effectLst/>
        </p:spPr>
      </p:pic>
      <p:sp>
        <p:nvSpPr>
          <p:cNvPr id="16" name="TextBox 15"/>
          <p:cNvSpPr txBox="1"/>
          <p:nvPr/>
        </p:nvSpPr>
        <p:spPr>
          <a:xfrm>
            <a:off x="4185285" y="4605595"/>
            <a:ext cx="1146724"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1mV/%</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sp>
        <p:nvSpPr>
          <p:cNvPr id="21" name="TextBox 20"/>
          <p:cNvSpPr txBox="1"/>
          <p:nvPr/>
        </p:nvSpPr>
        <p:spPr>
          <a:xfrm>
            <a:off x="5840730" y="4088520"/>
            <a:ext cx="5816016" cy="369332"/>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Based on previous data, Y should be the main factor </a:t>
            </a:r>
          </a:p>
        </p:txBody>
      </p:sp>
      <p:sp>
        <p:nvSpPr>
          <p:cNvPr id="22" name="TextBox 21"/>
          <p:cNvSpPr txBox="1"/>
          <p:nvPr/>
        </p:nvSpPr>
        <p:spPr>
          <a:xfrm>
            <a:off x="4320453" y="3811607"/>
            <a:ext cx="105830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F14 data</a:t>
            </a:r>
          </a:p>
        </p:txBody>
      </p:sp>
    </p:spTree>
    <p:extLst>
      <p:ext uri="{BB962C8B-B14F-4D97-AF65-F5344CB8AC3E}">
        <p14:creationId xmlns:p14="http://schemas.microsoft.com/office/powerpoint/2010/main" val="1958220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Rs</a:t>
            </a:r>
            <a:r>
              <a:rPr lang="en-US" dirty="0"/>
              <a:t> vs T</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9026716"/>
              </p:ext>
            </p:extLst>
          </p:nvPr>
        </p:nvGraphicFramePr>
        <p:xfrm>
          <a:off x="8900865" y="160665"/>
          <a:ext cx="3164205" cy="2745523"/>
        </p:xfrm>
        <a:graphic>
          <a:graphicData uri="http://schemas.openxmlformats.org/drawingml/2006/table">
            <a:tbl>
              <a:tblPr firstRow="1" firstCol="1" bandRow="1">
                <a:tableStyleId>{5C22544A-7EE6-4342-B048-85BDC9FD1C3A}</a:tableStyleId>
              </a:tblPr>
              <a:tblGrid>
                <a:gridCol w="618172">
                  <a:extLst>
                    <a:ext uri="{9D8B030D-6E8A-4147-A177-3AD203B41FA5}">
                      <a16:colId xmlns:a16="http://schemas.microsoft.com/office/drawing/2014/main" val="3135807234"/>
                    </a:ext>
                  </a:extLst>
                </a:gridCol>
                <a:gridCol w="1037273">
                  <a:extLst>
                    <a:ext uri="{9D8B030D-6E8A-4147-A177-3AD203B41FA5}">
                      <a16:colId xmlns:a16="http://schemas.microsoft.com/office/drawing/2014/main" val="20001"/>
                    </a:ext>
                  </a:extLst>
                </a:gridCol>
                <a:gridCol w="1508760">
                  <a:extLst>
                    <a:ext uri="{9D8B030D-6E8A-4147-A177-3AD203B41FA5}">
                      <a16:colId xmlns:a16="http://schemas.microsoft.com/office/drawing/2014/main" val="3002612461"/>
                    </a:ext>
                  </a:extLst>
                </a:gridCol>
              </a:tblGrid>
              <a:tr h="550963">
                <a:tc>
                  <a:txBody>
                    <a:bodyPr/>
                    <a:lstStyle/>
                    <a:p>
                      <a:pPr marL="0" marR="0" algn="ctr">
                        <a:spcBef>
                          <a:spcPts val="0"/>
                        </a:spcBef>
                        <a:spcAft>
                          <a:spcPts val="0"/>
                        </a:spcAft>
                      </a:pPr>
                      <a:r>
                        <a:rPr lang="en-US" sz="11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Slot ID</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Lot #</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Description</a:t>
                      </a:r>
                    </a:p>
                  </a:txBody>
                  <a:tcPr marL="68580" marR="68580" marT="0" marB="0" anchor="ctr"/>
                </a:tc>
                <a:extLst>
                  <a:ext uri="{0D108BD9-81ED-4DB2-BD59-A6C34878D82A}">
                    <a16:rowId xmlns:a16="http://schemas.microsoft.com/office/drawing/2014/main" val="89101717"/>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+3%Y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93192598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2</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59599325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3</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1539185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4</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2251161194"/>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5</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873291097"/>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6</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5514937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7</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513716323"/>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8</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9</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10</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0"/>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11</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+5.0Ge 296.4</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1"/>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12</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+9%Y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2"/>
                  </a:ext>
                </a:extLst>
              </a:tr>
            </a:tbl>
          </a:graphicData>
        </a:graphic>
      </p:graphicFrame>
      <p:pic>
        <p:nvPicPr>
          <p:cNvPr id="10" name="Picture 9"/>
          <p:cNvPicPr>
            <a:picLocks noChangeAspect="1"/>
          </p:cNvPicPr>
          <p:nvPr/>
        </p:nvPicPr>
        <p:blipFill>
          <a:blip r:embed="rId2"/>
          <a:stretch>
            <a:fillRect/>
          </a:stretch>
        </p:blipFill>
        <p:spPr>
          <a:xfrm>
            <a:off x="322998" y="3361065"/>
            <a:ext cx="3868002" cy="2745523"/>
          </a:xfrm>
          <a:prstGeom prst="rect">
            <a:avLst/>
          </a:prstGeom>
        </p:spPr>
      </p:pic>
      <p:pic>
        <p:nvPicPr>
          <p:cNvPr id="12" name="Picture 11"/>
          <p:cNvPicPr>
            <a:picLocks noChangeAspect="1"/>
          </p:cNvPicPr>
          <p:nvPr/>
        </p:nvPicPr>
        <p:blipFill>
          <a:blip r:embed="rId3"/>
          <a:stretch>
            <a:fillRect/>
          </a:stretch>
        </p:blipFill>
        <p:spPr>
          <a:xfrm>
            <a:off x="4168366" y="3363388"/>
            <a:ext cx="3869781" cy="2743200"/>
          </a:xfrm>
          <a:prstGeom prst="rect">
            <a:avLst/>
          </a:prstGeom>
        </p:spPr>
      </p:pic>
      <p:sp>
        <p:nvSpPr>
          <p:cNvPr id="15" name="TextBox 14"/>
          <p:cNvSpPr txBox="1"/>
          <p:nvPr/>
        </p:nvSpPr>
        <p:spPr>
          <a:xfrm>
            <a:off x="322998" y="1133475"/>
            <a:ext cx="8125677" cy="1477328"/>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Increase In </a:t>
            </a:r>
            <a:r>
              <a:rPr lang="en-US" dirty="0" err="1">
                <a:solidFill>
                  <a:srgbClr val="002060"/>
                </a:solidFill>
                <a:latin typeface="Segoe UI" panose="020B0502040204020203" pitchFamily="34" charset="0"/>
                <a:cs typeface="Segoe UI" panose="020B0502040204020203" pitchFamily="34" charset="0"/>
              </a:rPr>
              <a:t>GeTe</a:t>
            </a:r>
            <a:r>
              <a:rPr lang="en-US" dirty="0">
                <a:solidFill>
                  <a:srgbClr val="002060"/>
                </a:solidFill>
                <a:latin typeface="Segoe UI" panose="020B0502040204020203" pitchFamily="34" charset="0"/>
                <a:cs typeface="Segoe UI" panose="020B0502040204020203" pitchFamily="34" charset="0"/>
              </a:rPr>
              <a:t> as expected moved crystallization to higher temperatures.</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Final delta Rho of crystalline vs amorphous difficult interpret; 6% Y shows change in Carbon Slope during amorphous region. Note the as deposited film did decrease Rho with increase in Y. </a:t>
            </a: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p:txBody>
      </p:sp>
      <p:pic>
        <p:nvPicPr>
          <p:cNvPr id="17" name="Picture 16"/>
          <p:cNvPicPr>
            <a:picLocks noChangeAspect="1"/>
          </p:cNvPicPr>
          <p:nvPr/>
        </p:nvPicPr>
        <p:blipFill>
          <a:blip r:embed="rId4"/>
          <a:stretch>
            <a:fillRect/>
          </a:stretch>
        </p:blipFill>
        <p:spPr>
          <a:xfrm>
            <a:off x="8013734" y="3361065"/>
            <a:ext cx="3869781" cy="2743200"/>
          </a:xfrm>
          <a:prstGeom prst="rect">
            <a:avLst/>
          </a:prstGeom>
        </p:spPr>
      </p:pic>
    </p:spTree>
    <p:extLst>
      <p:ext uri="{BB962C8B-B14F-4D97-AF65-F5344CB8AC3E}">
        <p14:creationId xmlns:p14="http://schemas.microsoft.com/office/powerpoint/2010/main" val="1588135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56" y="0"/>
            <a:ext cx="1795896" cy="932313"/>
          </a:xfrm>
        </p:spPr>
        <p:txBody>
          <a:bodyPr/>
          <a:lstStyle/>
          <a:p>
            <a:r>
              <a:rPr lang="en-US" dirty="0" err="1"/>
              <a:t>Rs</a:t>
            </a:r>
            <a:r>
              <a:rPr lang="en-US" dirty="0"/>
              <a:t> vs T</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414630257"/>
              </p:ext>
            </p:extLst>
          </p:nvPr>
        </p:nvGraphicFramePr>
        <p:xfrm>
          <a:off x="7662615" y="122565"/>
          <a:ext cx="3164205" cy="2745523"/>
        </p:xfrm>
        <a:graphic>
          <a:graphicData uri="http://schemas.openxmlformats.org/drawingml/2006/table">
            <a:tbl>
              <a:tblPr firstRow="1" firstCol="1" bandRow="1">
                <a:tableStyleId>{5C22544A-7EE6-4342-B048-85BDC9FD1C3A}</a:tableStyleId>
              </a:tblPr>
              <a:tblGrid>
                <a:gridCol w="618172">
                  <a:extLst>
                    <a:ext uri="{9D8B030D-6E8A-4147-A177-3AD203B41FA5}">
                      <a16:colId xmlns:a16="http://schemas.microsoft.com/office/drawing/2014/main" val="3135807234"/>
                    </a:ext>
                  </a:extLst>
                </a:gridCol>
                <a:gridCol w="1037273">
                  <a:extLst>
                    <a:ext uri="{9D8B030D-6E8A-4147-A177-3AD203B41FA5}">
                      <a16:colId xmlns:a16="http://schemas.microsoft.com/office/drawing/2014/main" val="20001"/>
                    </a:ext>
                  </a:extLst>
                </a:gridCol>
                <a:gridCol w="1508760">
                  <a:extLst>
                    <a:ext uri="{9D8B030D-6E8A-4147-A177-3AD203B41FA5}">
                      <a16:colId xmlns:a16="http://schemas.microsoft.com/office/drawing/2014/main" val="3002612461"/>
                    </a:ext>
                  </a:extLst>
                </a:gridCol>
              </a:tblGrid>
              <a:tr h="550963">
                <a:tc>
                  <a:txBody>
                    <a:bodyPr/>
                    <a:lstStyle/>
                    <a:p>
                      <a:pPr marL="0" marR="0" algn="ctr">
                        <a:spcBef>
                          <a:spcPts val="0"/>
                        </a:spcBef>
                        <a:spcAft>
                          <a:spcPts val="0"/>
                        </a:spcAft>
                      </a:pPr>
                      <a:r>
                        <a:rPr lang="en-US" sz="11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Slot ID</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Lot #</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Description</a:t>
                      </a:r>
                    </a:p>
                  </a:txBody>
                  <a:tcPr marL="68580" marR="68580" marT="0" marB="0" anchor="ctr"/>
                </a:tc>
                <a:extLst>
                  <a:ext uri="{0D108BD9-81ED-4DB2-BD59-A6C34878D82A}">
                    <a16:rowId xmlns:a16="http://schemas.microsoft.com/office/drawing/2014/main" val="89101717"/>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+3%Y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93192598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2</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59599325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3</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1539185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4</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2251161194"/>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5</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873291097"/>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6</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5514937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7</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513716323"/>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8</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9</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10</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0"/>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11</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+5.0Ge 296.4</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1"/>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12</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+9%Y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2"/>
                  </a:ext>
                </a:extLst>
              </a:tr>
            </a:tbl>
          </a:graphicData>
        </a:graphic>
      </p:graphicFrame>
      <p:sp>
        <p:nvSpPr>
          <p:cNvPr id="15" name="TextBox 14"/>
          <p:cNvSpPr txBox="1"/>
          <p:nvPr/>
        </p:nvSpPr>
        <p:spPr>
          <a:xfrm>
            <a:off x="7459573" y="2952750"/>
            <a:ext cx="3570287"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Trend for increase in Y to higher crystallization temperatures was found up to 5% additional Ge added as </a:t>
            </a:r>
            <a:r>
              <a:rPr lang="en-US" dirty="0" err="1">
                <a:solidFill>
                  <a:srgbClr val="002060"/>
                </a:solidFill>
                <a:latin typeface="Segoe UI" panose="020B0502040204020203" pitchFamily="34" charset="0"/>
                <a:cs typeface="Segoe UI" panose="020B0502040204020203" pitchFamily="34" charset="0"/>
              </a:rPr>
              <a:t>GeTe</a:t>
            </a:r>
            <a:r>
              <a:rPr lang="en-US" dirty="0">
                <a:solidFill>
                  <a:srgbClr val="002060"/>
                </a:solidFill>
                <a:latin typeface="Segoe UI" panose="020B0502040204020203" pitchFamily="34" charset="0"/>
                <a:cs typeface="Segoe UI" panose="020B0502040204020203" pitchFamily="34" charset="0"/>
              </a:rPr>
              <a:t>.</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At 7.5%, there appears to be minimal difference with addition of Y from 6 to 9% Y.</a:t>
            </a: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p:txBody>
      </p:sp>
      <p:pic>
        <p:nvPicPr>
          <p:cNvPr id="9" name="Picture 8"/>
          <p:cNvPicPr>
            <a:picLocks noChangeAspect="1"/>
          </p:cNvPicPr>
          <p:nvPr/>
        </p:nvPicPr>
        <p:blipFill>
          <a:blip r:embed="rId2"/>
          <a:stretch>
            <a:fillRect/>
          </a:stretch>
        </p:blipFill>
        <p:spPr>
          <a:xfrm>
            <a:off x="123292" y="3475389"/>
            <a:ext cx="3542669" cy="2514600"/>
          </a:xfrm>
          <a:prstGeom prst="rect">
            <a:avLst/>
          </a:prstGeom>
        </p:spPr>
      </p:pic>
      <p:pic>
        <p:nvPicPr>
          <p:cNvPr id="11" name="Picture 10"/>
          <p:cNvPicPr>
            <a:picLocks noChangeAspect="1"/>
          </p:cNvPicPr>
          <p:nvPr/>
        </p:nvPicPr>
        <p:blipFill>
          <a:blip r:embed="rId3"/>
          <a:stretch>
            <a:fillRect/>
          </a:stretch>
        </p:blipFill>
        <p:spPr>
          <a:xfrm>
            <a:off x="3688391" y="960789"/>
            <a:ext cx="3547299" cy="2514600"/>
          </a:xfrm>
          <a:prstGeom prst="rect">
            <a:avLst/>
          </a:prstGeom>
        </p:spPr>
      </p:pic>
      <p:pic>
        <p:nvPicPr>
          <p:cNvPr id="16" name="Picture 15"/>
          <p:cNvPicPr>
            <a:picLocks noChangeAspect="1"/>
          </p:cNvPicPr>
          <p:nvPr/>
        </p:nvPicPr>
        <p:blipFill>
          <a:blip r:embed="rId4"/>
          <a:stretch>
            <a:fillRect/>
          </a:stretch>
        </p:blipFill>
        <p:spPr>
          <a:xfrm>
            <a:off x="3688391" y="3475389"/>
            <a:ext cx="3547299" cy="2514600"/>
          </a:xfrm>
          <a:prstGeom prst="rect">
            <a:avLst/>
          </a:prstGeom>
        </p:spPr>
      </p:pic>
      <p:pic>
        <p:nvPicPr>
          <p:cNvPr id="17" name="Picture 16"/>
          <p:cNvPicPr>
            <a:picLocks noChangeAspect="1"/>
          </p:cNvPicPr>
          <p:nvPr/>
        </p:nvPicPr>
        <p:blipFill>
          <a:blip r:embed="rId5"/>
          <a:stretch>
            <a:fillRect/>
          </a:stretch>
        </p:blipFill>
        <p:spPr>
          <a:xfrm>
            <a:off x="134507" y="960789"/>
            <a:ext cx="3542669" cy="2514600"/>
          </a:xfrm>
          <a:prstGeom prst="rect">
            <a:avLst/>
          </a:prstGeom>
        </p:spPr>
      </p:pic>
    </p:spTree>
    <p:extLst>
      <p:ext uri="{BB962C8B-B14F-4D97-AF65-F5344CB8AC3E}">
        <p14:creationId xmlns:p14="http://schemas.microsoft.com/office/powerpoint/2010/main" val="3895594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56" y="0"/>
            <a:ext cx="5027594" cy="932313"/>
          </a:xfrm>
        </p:spPr>
        <p:txBody>
          <a:bodyPr>
            <a:normAutofit fontScale="90000"/>
          </a:bodyPr>
          <a:lstStyle/>
          <a:p>
            <a:r>
              <a:rPr lang="en-US" dirty="0"/>
              <a:t>Surface roughness 300A Mat X/ Oxide</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553303002"/>
              </p:ext>
            </p:extLst>
          </p:nvPr>
        </p:nvGraphicFramePr>
        <p:xfrm>
          <a:off x="2801153" y="2872469"/>
          <a:ext cx="3164205" cy="2777761"/>
        </p:xfrm>
        <a:graphic>
          <a:graphicData uri="http://schemas.openxmlformats.org/drawingml/2006/table">
            <a:tbl>
              <a:tblPr firstRow="1" firstCol="1" bandRow="1">
                <a:tableStyleId>{5C22544A-7EE6-4342-B048-85BDC9FD1C3A}</a:tableStyleId>
              </a:tblPr>
              <a:tblGrid>
                <a:gridCol w="618172">
                  <a:extLst>
                    <a:ext uri="{9D8B030D-6E8A-4147-A177-3AD203B41FA5}">
                      <a16:colId xmlns:a16="http://schemas.microsoft.com/office/drawing/2014/main" val="3135807234"/>
                    </a:ext>
                  </a:extLst>
                </a:gridCol>
                <a:gridCol w="1037273">
                  <a:extLst>
                    <a:ext uri="{9D8B030D-6E8A-4147-A177-3AD203B41FA5}">
                      <a16:colId xmlns:a16="http://schemas.microsoft.com/office/drawing/2014/main" val="20001"/>
                    </a:ext>
                  </a:extLst>
                </a:gridCol>
                <a:gridCol w="1508760">
                  <a:extLst>
                    <a:ext uri="{9D8B030D-6E8A-4147-A177-3AD203B41FA5}">
                      <a16:colId xmlns:a16="http://schemas.microsoft.com/office/drawing/2014/main" val="3002612461"/>
                    </a:ext>
                  </a:extLst>
                </a:gridCol>
              </a:tblGrid>
              <a:tr h="550963">
                <a:tc>
                  <a:txBody>
                    <a:bodyPr/>
                    <a:lstStyle/>
                    <a:p>
                      <a:pPr marL="0" marR="0" algn="ctr">
                        <a:spcBef>
                          <a:spcPts val="0"/>
                        </a:spcBef>
                        <a:spcAft>
                          <a:spcPts val="0"/>
                        </a:spcAft>
                      </a:pPr>
                      <a:r>
                        <a:rPr lang="en-US" sz="11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Slot ID</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Lot #</a:t>
                      </a:r>
                    </a:p>
                  </a:txBody>
                  <a:tcPr marL="68580" marR="68580" marT="0" marB="0" anchor="ctr"/>
                </a:tc>
                <a:tc>
                  <a:txBody>
                    <a:bodyPr/>
                    <a:lstStyle/>
                    <a:p>
                      <a:pPr marL="0" marR="0" algn="ctr">
                        <a:spcBef>
                          <a:spcPts val="0"/>
                        </a:spcBef>
                        <a:spcAft>
                          <a:spcPts val="0"/>
                        </a:spcAft>
                      </a:pPr>
                      <a:r>
                        <a:rPr lang="en-US" sz="1100" dirty="0">
                          <a:solidFill>
                            <a:schemeClr val="bg1"/>
                          </a:solidFill>
                          <a:latin typeface="+mn-lt"/>
                          <a:ea typeface="Times New Roman"/>
                          <a:cs typeface="Times New Roman"/>
                        </a:rPr>
                        <a:t>Description</a:t>
                      </a:r>
                    </a:p>
                  </a:txBody>
                  <a:tcPr marL="68580" marR="68580" marT="0" marB="0" anchor="ctr"/>
                </a:tc>
                <a:extLst>
                  <a:ext uri="{0D108BD9-81ED-4DB2-BD59-A6C34878D82A}">
                    <a16:rowId xmlns:a16="http://schemas.microsoft.com/office/drawing/2014/main" val="89101717"/>
                  </a:ext>
                </a:extLst>
              </a:tr>
              <a:tr h="215118">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+3%Y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93192598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2</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595993256"/>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3</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1539185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4</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+3%Y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2251161194"/>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5</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873291097"/>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6</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365514937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7</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+5.0Ge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513716323"/>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8</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+6%Y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8"/>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9</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+0Ge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09"/>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10</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+2.5Ge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0"/>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11</a:t>
                      </a:r>
                    </a:p>
                  </a:txBody>
                  <a:tcPr marL="68580" marR="68580" marT="0" marB="0" anchor="ctr"/>
                </a:tc>
                <a:tc>
                  <a:txBody>
                    <a:bodyPr/>
                    <a:lstStyle/>
                    <a:p>
                      <a:pPr marL="0" marR="0" algn="ctr">
                        <a:spcBef>
                          <a:spcPts val="0"/>
                        </a:spcBef>
                        <a:spcAft>
                          <a:spcPts val="0"/>
                        </a:spcAft>
                      </a:pPr>
                      <a:r>
                        <a:rPr lang="en-US" sz="1200">
                          <a:solidFill>
                            <a:schemeClr val="tx1"/>
                          </a:solidFill>
                          <a:latin typeface="Segoe UI" pitchFamily="34" charset="0"/>
                          <a:ea typeface="Segoe UI" pitchFamily="34" charset="0"/>
                          <a:cs typeface="Segoe UI" pitchFamily="34" charset="0"/>
                        </a:rPr>
                        <a:t>3537463.003</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tc>
                  <a:txBody>
                    <a:bodyPr/>
                    <a:lstStyle/>
                    <a:p>
                      <a:pPr marL="0" marR="0" algn="ctr">
                        <a:spcBef>
                          <a:spcPts val="0"/>
                        </a:spcBef>
                        <a:spcAft>
                          <a:spcPts val="0"/>
                        </a:spcAft>
                      </a:pPr>
                      <a:r>
                        <a:rPr lang="es-ES" sz="1200" dirty="0"/>
                        <a:t>+9%Y +5.0Ge 296.4</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1"/>
                  </a:ext>
                </a:extLst>
              </a:tr>
              <a:tr h="66341">
                <a:tc>
                  <a:txBody>
                    <a:bodyPr/>
                    <a:lstStyle/>
                    <a:p>
                      <a:pPr marL="0" marR="0" algn="ctr">
                        <a:spcBef>
                          <a:spcPts val="0"/>
                        </a:spcBef>
                        <a:spcAft>
                          <a:spcPts val="0"/>
                        </a:spcAft>
                      </a:pPr>
                      <a:r>
                        <a:rPr lang="en-US" sz="1000" dirty="0">
                          <a:solidFill>
                            <a:schemeClr val="bg1"/>
                          </a:solidFill>
                          <a:effectLst/>
                          <a:latin typeface="Segoe UI" panose="020B0502040204020203" pitchFamily="34" charset="0"/>
                          <a:ea typeface="Segoe UI" panose="020B0502040204020203" pitchFamily="34" charset="0"/>
                          <a:cs typeface="Segoe UI" panose="020B0502040204020203" pitchFamily="34" charset="0"/>
                        </a:rPr>
                        <a:t>12</a:t>
                      </a:r>
                    </a:p>
                  </a:txBody>
                  <a:tcPr marL="68580" marR="68580" marT="0" marB="0" anchor="ctr"/>
                </a:tc>
                <a:tc>
                  <a:txBody>
                    <a:bodyPr/>
                    <a:lstStyle/>
                    <a:p>
                      <a:pPr marL="0" marR="0" algn="ctr">
                        <a:spcBef>
                          <a:spcPts val="0"/>
                        </a:spcBef>
                        <a:spcAft>
                          <a:spcPts val="0"/>
                        </a:spcAft>
                      </a:pPr>
                      <a:r>
                        <a:rPr lang="en-US" sz="1200" dirty="0">
                          <a:solidFill>
                            <a:schemeClr val="tx1"/>
                          </a:solidFill>
                          <a:latin typeface="Segoe UI" pitchFamily="34" charset="0"/>
                          <a:ea typeface="Segoe UI" pitchFamily="34" charset="0"/>
                          <a:cs typeface="Segoe UI" pitchFamily="34" charset="0"/>
                        </a:rPr>
                        <a:t>3537463.003</a:t>
                      </a:r>
                    </a:p>
                  </a:txBody>
                  <a:tcPr marL="68580" marR="68580" marT="0" marB="0" anchor="ctr"/>
                </a:tc>
                <a:tc>
                  <a:txBody>
                    <a:bodyPr/>
                    <a:lstStyle/>
                    <a:p>
                      <a:pPr marL="0" marR="0" algn="ctr">
                        <a:spcBef>
                          <a:spcPts val="0"/>
                        </a:spcBef>
                        <a:spcAft>
                          <a:spcPts val="0"/>
                        </a:spcAft>
                      </a:pPr>
                      <a:r>
                        <a:rPr lang="es-ES" sz="1200" dirty="0"/>
                        <a:t>+9%Y +7.5Ge 300</a:t>
                      </a:r>
                      <a:endParaRPr lang="en-US" sz="1200" dirty="0">
                        <a:solidFill>
                          <a:schemeClr val="tx1"/>
                        </a:solidFill>
                        <a:latin typeface="Segoe UI" pitchFamily="34" charset="0"/>
                        <a:ea typeface="Segoe UI" pitchFamily="34" charset="0"/>
                        <a:cs typeface="Segoe UI" pitchFamily="34" charset="0"/>
                      </a:endParaRPr>
                    </a:p>
                  </a:txBody>
                  <a:tcPr marL="68580" marR="68580" marT="0" marB="0" anchor="ctr"/>
                </a:tc>
                <a:extLst>
                  <a:ext uri="{0D108BD9-81ED-4DB2-BD59-A6C34878D82A}">
                    <a16:rowId xmlns:a16="http://schemas.microsoft.com/office/drawing/2014/main" val="10012"/>
                  </a:ext>
                </a:extLst>
              </a:tr>
            </a:tbl>
          </a:graphicData>
        </a:graphic>
      </p:graphicFrame>
      <p:sp>
        <p:nvSpPr>
          <p:cNvPr id="15" name="TextBox 14"/>
          <p:cNvSpPr txBox="1"/>
          <p:nvPr/>
        </p:nvSpPr>
        <p:spPr>
          <a:xfrm>
            <a:off x="236021" y="932313"/>
            <a:ext cx="7031554"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XRR data indicated that film roughness might be impacted by the Y content (uncapped films/ Oxidation?)</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Roughness of the Carbon is not modulated by the composition of the Mat X.</a:t>
            </a:r>
          </a:p>
          <a:p>
            <a:pPr marL="285750" indent="-285750">
              <a:buFont typeface="Arial" panose="020B0604020202020204" pitchFamily="34" charset="0"/>
              <a:buChar char="•"/>
            </a:pPr>
            <a:r>
              <a:rPr lang="en-US" dirty="0">
                <a:solidFill>
                  <a:srgbClr val="002060"/>
                </a:solidFill>
                <a:latin typeface="Segoe UI" panose="020B0502040204020203" pitchFamily="34" charset="0"/>
                <a:cs typeface="Segoe UI" panose="020B0502040204020203" pitchFamily="34" charset="0"/>
              </a:rPr>
              <a:t>Follow up of crystalline stacked material was run but is currently going through XRD.</a:t>
            </a:r>
          </a:p>
          <a:p>
            <a:pPr marL="285750" indent="-285750">
              <a:buFont typeface="Arial" panose="020B0604020202020204" pitchFamily="34" charset="0"/>
              <a:buChar char="•"/>
            </a:pPr>
            <a:endParaRPr lang="en-US" dirty="0">
              <a:solidFill>
                <a:srgbClr val="002060"/>
              </a:solidFill>
              <a:latin typeface="Segoe UI" panose="020B0502040204020203" pitchFamily="34" charset="0"/>
              <a:cs typeface="Segoe UI" panose="020B0502040204020203" pitchFamily="34" charset="0"/>
            </a:endParaRPr>
          </a:p>
        </p:txBody>
      </p:sp>
      <p:pic>
        <p:nvPicPr>
          <p:cNvPr id="20" name="Picture 19">
            <a:extLst>
              <a:ext uri="{FF2B5EF4-FFF2-40B4-BE49-F238E27FC236}">
                <a16:creationId xmlns:a16="http://schemas.microsoft.com/office/drawing/2014/main" id="{D94FA20A-F653-4181-B8C8-44BE5FED65A8}"/>
              </a:ext>
            </a:extLst>
          </p:cNvPr>
          <p:cNvPicPr>
            <a:picLocks noChangeAspect="1"/>
          </p:cNvPicPr>
          <p:nvPr/>
        </p:nvPicPr>
        <p:blipFill>
          <a:blip r:embed="rId2"/>
          <a:stretch>
            <a:fillRect/>
          </a:stretch>
        </p:blipFill>
        <p:spPr>
          <a:xfrm>
            <a:off x="8134631" y="124276"/>
            <a:ext cx="2887117" cy="6400800"/>
          </a:xfrm>
          <a:prstGeom prst="rect">
            <a:avLst/>
          </a:prstGeom>
        </p:spPr>
      </p:pic>
    </p:spTree>
    <p:extLst>
      <p:ext uri="{BB962C8B-B14F-4D97-AF65-F5344CB8AC3E}">
        <p14:creationId xmlns:p14="http://schemas.microsoft.com/office/powerpoint/2010/main" val="1922658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1"/>
          </p:nvPr>
        </p:nvSpPr>
        <p:spPr/>
        <p:txBody>
          <a:bodyPr/>
          <a:lstStyle/>
          <a:p>
            <a:endParaRPr lang="en-US"/>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August 7,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Tree>
    <p:extLst>
      <p:ext uri="{BB962C8B-B14F-4D97-AF65-F5344CB8AC3E}">
        <p14:creationId xmlns:p14="http://schemas.microsoft.com/office/powerpoint/2010/main" val="2005602646"/>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4.xml><?xml version="1.0" encoding="utf-8"?>
<?mso-contentType ?>
<SharedContentType xmlns="Microsoft.SharePoint.Taxonomy.ContentTypeSync" SourceId="7d0f6f0b-6f82-4a9a-81e4-04de45000ff3" ContentTypeId="0x010100CD6E6A531DF33E4DA07FC6A59B083B631201" PreviousValue="false"/>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66FDAB-81B6-4CB4-BBFB-D25B1C49AFA0}"/>
</file>

<file path=customXml/itemProps2.xml><?xml version="1.0" encoding="utf-8"?>
<ds:datastoreItem xmlns:ds="http://schemas.openxmlformats.org/officeDocument/2006/customXml" ds:itemID="{5AFA24DE-B257-47FB-8EA8-E5A100456547}"/>
</file>

<file path=customXml/itemProps3.xml><?xml version="1.0" encoding="utf-8"?>
<ds:datastoreItem xmlns:ds="http://schemas.openxmlformats.org/officeDocument/2006/customXml" ds:itemID="{C1436041-7649-4C53-8266-5E36342E9F3C}"/>
</file>

<file path=customXml/itemProps4.xml><?xml version="1.0" encoding="utf-8"?>
<ds:datastoreItem xmlns:ds="http://schemas.openxmlformats.org/officeDocument/2006/customXml" ds:itemID="{D9FDF9CB-F022-444D-93FE-E35EA03BDFCE}">
  <ds:schemaRefs>
    <ds:schemaRef ds:uri="Microsoft.SharePoint.Taxonomy.ContentTypeSync"/>
  </ds:schemaRefs>
</ds:datastoreItem>
</file>

<file path=customXml/itemProps5.xml><?xml version="1.0" encoding="utf-8"?>
<ds:datastoreItem xmlns:ds="http://schemas.openxmlformats.org/officeDocument/2006/customXml" ds:itemID="{5AFA24DE-B257-47FB-8EA8-E5A1004565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650</Words>
  <Application>Microsoft Office PowerPoint</Application>
  <PresentationFormat>Widescreen</PresentationFormat>
  <Paragraphs>179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Segoe UI</vt:lpstr>
      <vt:lpstr>Segoe UI Semibold</vt:lpstr>
      <vt:lpstr>Times New Roman</vt:lpstr>
      <vt:lpstr>Wingdings</vt:lpstr>
      <vt:lpstr>Micron Nov-2015</vt:lpstr>
      <vt:lpstr>Y doped GST447</vt:lpstr>
      <vt:lpstr>Current Status</vt:lpstr>
      <vt:lpstr>Eg</vt:lpstr>
      <vt:lpstr>Rho vs Eg as deposited amorphous</vt:lpstr>
      <vt:lpstr>Eg</vt:lpstr>
      <vt:lpstr>Rs vs T</vt:lpstr>
      <vt:lpstr>Rs vs T</vt:lpstr>
      <vt:lpstr>Surface roughness 300A Mat X/ Oxide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2017-06-13T14:45:55Z</dcterms:created>
  <dcterms:modified xsi:type="dcterms:W3CDTF">2017-08-09T14:48:21Z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y fmtid="{D5CDD505-2E9C-101B-9397-08002B2CF9AE}" pid="3" name="_dlc_DocIdItemGuid">
    <vt:lpwstr>543346e3-9aaa-49ee-aeb9-bb2448dd06ef</vt:lpwstr>
  </property>
</Properties>
</file>