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9"/>
  </p:notesMasterIdLst>
  <p:sldIdLst>
    <p:sldId id="257" r:id="rId2"/>
    <p:sldId id="328" r:id="rId3"/>
    <p:sldId id="327" r:id="rId4"/>
    <p:sldId id="325" r:id="rId5"/>
    <p:sldId id="324" r:id="rId6"/>
    <p:sldId id="323" r:id="rId7"/>
    <p:sldId id="290"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81" autoAdjust="0"/>
  </p:normalViewPr>
  <p:slideViewPr>
    <p:cSldViewPr snapToGrid="0">
      <p:cViewPr varScale="1">
        <p:scale>
          <a:sx n="58" d="100"/>
          <a:sy n="58" d="100"/>
        </p:scale>
        <p:origin x="125" y="240"/>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7/18/2017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36945F-3A48-4FE0-BD67-6AD67E1BF254}" type="slidenum">
              <a:rPr lang="en-US" smtClean="0"/>
              <a:t>7</a:t>
            </a:fld>
            <a:endParaRPr lang="en-US"/>
          </a:p>
        </p:txBody>
      </p:sp>
    </p:spTree>
    <p:extLst>
      <p:ext uri="{BB962C8B-B14F-4D97-AF65-F5344CB8AC3E}">
        <p14:creationId xmlns:p14="http://schemas.microsoft.com/office/powerpoint/2010/main" val="82278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18,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18,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18,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5.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5.x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In-doped SAG</a:t>
            </a:r>
            <a:br>
              <a:rPr lang="en-US" dirty="0"/>
            </a:br>
            <a:r>
              <a:rPr lang="en-US" dirty="0"/>
              <a:t>camp K*</a:t>
            </a:r>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comments</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19,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9" name="TextBox 8"/>
          <p:cNvSpPr txBox="1"/>
          <p:nvPr/>
        </p:nvSpPr>
        <p:spPr>
          <a:xfrm>
            <a:off x="316624" y="1169506"/>
            <a:ext cx="11875376" cy="1754326"/>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Ge, Si, In are considered to form XSe4 tetrahedral clusters</a:t>
            </a:r>
          </a:p>
          <a:p>
            <a:pPr marL="285750" indent="-285750">
              <a:buFont typeface="Wingdings" panose="05000000000000000000" pitchFamily="2" charset="2"/>
              <a:buChar char="è"/>
            </a:pPr>
            <a:r>
              <a:rPr lang="en-US" dirty="0">
                <a:latin typeface="Segoe UI" panose="020B0502040204020203" pitchFamily="34" charset="0"/>
                <a:cs typeface="Segoe UI" panose="020B0502040204020203" pitchFamily="34" charset="0"/>
              </a:rPr>
              <a:t>X=</a:t>
            </a:r>
            <a:r>
              <a:rPr lang="en-US" dirty="0" err="1">
                <a:latin typeface="Segoe UI" panose="020B0502040204020203" pitchFamily="34" charset="0"/>
                <a:cs typeface="Segoe UI" panose="020B0502040204020203" pitchFamily="34" charset="0"/>
              </a:rPr>
              <a:t>Ge+Si+In</a:t>
            </a:r>
            <a:r>
              <a:rPr lang="en-US" dirty="0">
                <a:latin typeface="Segoe UI" panose="020B0502040204020203" pitchFamily="34" charset="0"/>
                <a:cs typeface="Segoe UI" panose="020B0502040204020203" pitchFamily="34" charset="0"/>
              </a:rPr>
              <a:t>=cost   is an interesting metric to evaluate possible differences and to verify if they are equivalent to build the </a:t>
            </a:r>
            <a:r>
              <a:rPr lang="en-US" dirty="0">
                <a:latin typeface="Segoe UI" panose="020B0502040204020203" pitchFamily="34" charset="0"/>
                <a:cs typeface="Segoe UI" panose="020B0502040204020203" pitchFamily="34" charset="0"/>
              </a:rPr>
              <a:t>tetrahedral network component and to confirm Ge amount as the main driver for drift (Ge, among the three, is considered to form also other local structures (pyramids, defective octahedral, chain) whose instability is considered responsible for drift).  </a:t>
            </a:r>
            <a:r>
              <a:rPr lang="en-US" dirty="0">
                <a:latin typeface="Segoe UI" panose="020B0502040204020203" pitchFamily="34" charset="0"/>
                <a:cs typeface="Segoe UI" panose="020B0502040204020203" pitchFamily="34" charset="0"/>
              </a:rPr>
              <a:t> </a:t>
            </a:r>
          </a:p>
          <a:p>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70020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19,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118043324"/>
              </p:ext>
            </p:extLst>
          </p:nvPr>
        </p:nvGraphicFramePr>
        <p:xfrm>
          <a:off x="266215" y="775933"/>
          <a:ext cx="11191608" cy="5425440"/>
        </p:xfrm>
        <a:graphic>
          <a:graphicData uri="http://schemas.openxmlformats.org/drawingml/2006/table">
            <a:tbl>
              <a:tblPr firstRow="1" bandRow="1">
                <a:tableStyleId>{5C22544A-7EE6-4342-B048-85BDC9FD1C3A}</a:tableStyleId>
              </a:tblPr>
              <a:tblGrid>
                <a:gridCol w="2428875">
                  <a:extLst>
                    <a:ext uri="{9D8B030D-6E8A-4147-A177-3AD203B41FA5}">
                      <a16:colId xmlns:a16="http://schemas.microsoft.com/office/drawing/2014/main" val="1368095037"/>
                    </a:ext>
                  </a:extLst>
                </a:gridCol>
                <a:gridCol w="2406968">
                  <a:extLst>
                    <a:ext uri="{9D8B030D-6E8A-4147-A177-3AD203B41FA5}">
                      <a16:colId xmlns:a16="http://schemas.microsoft.com/office/drawing/2014/main" val="4223252701"/>
                    </a:ext>
                  </a:extLst>
                </a:gridCol>
                <a:gridCol w="2265680">
                  <a:extLst>
                    <a:ext uri="{9D8B030D-6E8A-4147-A177-3AD203B41FA5}">
                      <a16:colId xmlns:a16="http://schemas.microsoft.com/office/drawing/2014/main" val="383982831"/>
                    </a:ext>
                  </a:extLst>
                </a:gridCol>
                <a:gridCol w="2265680">
                  <a:extLst>
                    <a:ext uri="{9D8B030D-6E8A-4147-A177-3AD203B41FA5}">
                      <a16:colId xmlns:a16="http://schemas.microsoft.com/office/drawing/2014/main" val="989201217"/>
                    </a:ext>
                  </a:extLst>
                </a:gridCol>
                <a:gridCol w="1824405">
                  <a:extLst>
                    <a:ext uri="{9D8B030D-6E8A-4147-A177-3AD203B41FA5}">
                      <a16:colId xmlns:a16="http://schemas.microsoft.com/office/drawing/2014/main" val="2393077487"/>
                    </a:ext>
                  </a:extLst>
                </a:gridCol>
              </a:tblGrid>
              <a:tr h="370840">
                <a:tc>
                  <a:txBody>
                    <a:bodyPr/>
                    <a:lstStyle/>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solidFill>
                            <a:schemeClr val="tx2"/>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solidFill>
                            <a:schemeClr val="tx2"/>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solidFill>
                            <a:schemeClr val="tx2"/>
                          </a:solidFill>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solidFill>
                            <a:schemeClr val="tx2"/>
                          </a:solidFill>
                        </a:rPr>
                        <a:t>note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731846"/>
                  </a:ext>
                </a:extLst>
              </a:tr>
              <a:tr h="370840">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latin typeface="Segoe UI" panose="020B0502040204020203" pitchFamily="34" charset="0"/>
                          <a:cs typeface="Segoe UI" panose="020B0502040204020203" pitchFamily="34" charset="0"/>
                        </a:rPr>
                        <a:t>Ge-Si skew (In=0)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Si=0,4,7</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XSe4=19(SDv12)</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Si for Ge</a:t>
                      </a:r>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0931631"/>
                  </a:ext>
                </a:extLst>
              </a:tr>
              <a:tr h="370840">
                <a:tc>
                  <a:txBody>
                    <a:bodyPr/>
                    <a:lstStyle/>
                    <a:p>
                      <a:r>
                        <a:rPr lang="en-US" sz="2000" dirty="0">
                          <a:latin typeface="Segoe UI" panose="020B0502040204020203" pitchFamily="34" charset="0"/>
                          <a:cs typeface="Segoe UI" panose="020B0502040204020203" pitchFamily="34" charset="0"/>
                        </a:rPr>
                        <a:t>Ge-Si skew (In=5%)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a:t>
                      </a:r>
                      <a:r>
                        <a:rPr lang="en-US" sz="2000" dirty="0">
                          <a:solidFill>
                            <a:schemeClr val="accent1"/>
                          </a:solidFill>
                        </a:rPr>
                        <a:t>4</a:t>
                      </a:r>
                      <a:r>
                        <a:rPr lang="en-US" sz="2000" dirty="0"/>
                        <a:t>,7</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XSe4=</a:t>
                      </a:r>
                      <a:r>
                        <a:rPr lang="en-US" sz="2000" dirty="0">
                          <a:solidFill>
                            <a:schemeClr val="accent1"/>
                          </a:solidFill>
                        </a:rPr>
                        <a:t>19</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a:t>
                      </a:r>
                      <a:r>
                        <a:rPr lang="en-US" sz="2000" dirty="0">
                          <a:solidFill>
                            <a:srgbClr val="FF0000"/>
                          </a:solidFill>
                        </a:rPr>
                        <a:t>3</a:t>
                      </a:r>
                      <a:r>
                        <a:rPr lang="en-US" sz="2000" dirty="0"/>
                        <a:t>,</a:t>
                      </a:r>
                      <a:r>
                        <a:rPr lang="en-US" sz="2000" dirty="0">
                          <a:solidFill>
                            <a:srgbClr val="FF0000"/>
                          </a:solidFill>
                        </a:rPr>
                        <a:t>5</a:t>
                      </a:r>
                      <a:r>
                        <a:rPr lang="en-US" sz="2000" dirty="0"/>
                        <a:t>,7</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XSe4=</a:t>
                      </a:r>
                      <a:r>
                        <a:rPr lang="en-US" sz="2000" dirty="0">
                          <a:solidFill>
                            <a:srgbClr val="FF0000"/>
                          </a:solidFill>
                        </a:rPr>
                        <a:t>22</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Si=0,</a:t>
                      </a:r>
                      <a:r>
                        <a:rPr lang="en-US" sz="2000" dirty="0">
                          <a:solidFill>
                            <a:srgbClr val="FF0000"/>
                          </a:solidFill>
                        </a:rPr>
                        <a:t>3</a:t>
                      </a:r>
                      <a:r>
                        <a:rPr lang="en-US" sz="2000" dirty="0"/>
                        <a:t>,</a:t>
                      </a:r>
                      <a:r>
                        <a:rPr lang="en-US" sz="2000" dirty="0">
                          <a:solidFill>
                            <a:srgbClr val="FF0000"/>
                          </a:solidFill>
                        </a:rPr>
                        <a:t>5</a:t>
                      </a:r>
                      <a:r>
                        <a:rPr lang="en-US" sz="2000" dirty="0"/>
                        <a:t>,7</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XSe4=</a:t>
                      </a:r>
                      <a:r>
                        <a:rPr lang="en-US" sz="2000" dirty="0">
                          <a:solidFill>
                            <a:srgbClr val="FF0000"/>
                          </a:solidFill>
                        </a:rPr>
                        <a:t>21</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Si for 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7147892"/>
                  </a:ext>
                </a:extLst>
              </a:tr>
              <a:tr h="370840">
                <a:tc>
                  <a:txBody>
                    <a:bodyPr/>
                    <a:lstStyle/>
                    <a:p>
                      <a:r>
                        <a:rPr lang="en-US" sz="2000" dirty="0">
                          <a:latin typeface="Segoe UI" panose="020B0502040204020203" pitchFamily="34" charset="0"/>
                          <a:cs typeface="Segoe UI" panose="020B0502040204020203" pitchFamily="34" charset="0"/>
                        </a:rPr>
                        <a:t>In-Ge skew (no 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In=0,2,5</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XSe4=</a:t>
                      </a:r>
                      <a:r>
                        <a:rPr lang="en-US" sz="2000" dirty="0">
                          <a:solidFill>
                            <a:schemeClr val="accent1"/>
                          </a:solidFill>
                        </a:rPr>
                        <a:t>24.6</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CN=2.76-2.79(SD1)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In=0,2,5</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Ge=17</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CN=2.69-2.72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In=0,2,5</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XSe4=21</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CN=2.74-2.71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A,C:</a:t>
                      </a:r>
                      <a:r>
                        <a:rPr lang="en-US" sz="2000" baseline="0" dirty="0"/>
                        <a:t> In for Ge</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baseline="0" dirty="0"/>
                        <a:t>B: In addition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7147278"/>
                  </a:ext>
                </a:extLst>
              </a:tr>
              <a:tr h="370840">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latin typeface="Segoe UI" panose="020B0502040204020203" pitchFamily="34" charset="0"/>
                          <a:cs typeface="Segoe UI" panose="020B0502040204020203" pitchFamily="34" charset="0"/>
                        </a:rPr>
                        <a:t>Ge skew (no </a:t>
                      </a:r>
                      <a:r>
                        <a:rPr lang="en-US" sz="2000" dirty="0" err="1">
                          <a:latin typeface="Segoe UI" panose="020B0502040204020203" pitchFamily="34" charset="0"/>
                          <a:cs typeface="Segoe UI" panose="020B0502040204020203" pitchFamily="34" charset="0"/>
                        </a:rPr>
                        <a:t>In,Si</a:t>
                      </a:r>
                      <a:r>
                        <a:rPr lang="en-US" sz="2000" dirty="0">
                          <a:latin typeface="Segoe UI" panose="020B0502040204020203" pitchFamily="34" charset="0"/>
                          <a:cs typeface="Segoe UI" panose="020B0502040204020203"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a:t>
                      </a:r>
                    </a:p>
                    <a:p>
                      <a:r>
                        <a:rPr lang="en-US" sz="2000" dirty="0"/>
                        <a:t>Ge=</a:t>
                      </a:r>
                      <a:r>
                        <a:rPr lang="en-US" sz="2000" dirty="0">
                          <a:solidFill>
                            <a:schemeClr val="accent1"/>
                          </a:solidFill>
                        </a:rPr>
                        <a:t>19</a:t>
                      </a:r>
                      <a:r>
                        <a:rPr lang="en-US" sz="2000" dirty="0"/>
                        <a:t>, 24.6(SD1)</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CN=2.70-2.79(SD1)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Ge=</a:t>
                      </a:r>
                      <a:r>
                        <a:rPr lang="en-US" sz="2000" dirty="0">
                          <a:solidFill>
                            <a:srgbClr val="FF0000"/>
                          </a:solidFill>
                        </a:rPr>
                        <a:t>17,21</a:t>
                      </a:r>
                      <a:r>
                        <a:rPr lang="en-US" sz="2000" dirty="0"/>
                        <a:t>,25(SD1)</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CN=2.67-2.8(SD1)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Si=0</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Ge=</a:t>
                      </a:r>
                      <a:r>
                        <a:rPr lang="en-US" sz="2000" dirty="0">
                          <a:solidFill>
                            <a:srgbClr val="FF0000"/>
                          </a:solidFill>
                        </a:rPr>
                        <a:t>17,21</a:t>
                      </a:r>
                      <a:r>
                        <a:rPr lang="en-US" sz="2000" dirty="0"/>
                        <a:t>,25(SD1)</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CN=2.67-2.8(SD1)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Ge addition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4152219"/>
                  </a:ext>
                </a:extLst>
              </a:tr>
              <a:tr h="370840">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latin typeface="Segoe UI" panose="020B0502040204020203" pitchFamily="34" charset="0"/>
                          <a:cs typeface="Segoe UI" panose="020B0502040204020203" pitchFamily="34" charset="0"/>
                        </a:rPr>
                        <a:t>Ge skew (no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a:t>Si=5</a:t>
                      </a:r>
                    </a:p>
                    <a:p>
                      <a:r>
                        <a:rPr lang="en-US" sz="2000" dirty="0"/>
                        <a:t>Ge=14, 20</a:t>
                      </a:r>
                    </a:p>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CN=2.67-2.76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19110" rtl="0" eaLnBrk="1" fontAlgn="auto" latinLnBrk="0" hangingPunct="1">
                        <a:lnSpc>
                          <a:spcPct val="100000"/>
                        </a:lnSpc>
                        <a:spcBef>
                          <a:spcPts val="0"/>
                        </a:spcBef>
                        <a:spcAft>
                          <a:spcPts val="0"/>
                        </a:spcAft>
                        <a:buClrTx/>
                        <a:buSzTx/>
                        <a:buFontTx/>
                        <a:buNone/>
                        <a:tabLst/>
                        <a:defRPr/>
                      </a:pPr>
                      <a:r>
                        <a:rPr lang="en-US" sz="2000" dirty="0"/>
                        <a:t>Ge addition</a:t>
                      </a:r>
                    </a:p>
                    <a:p>
                      <a:pPr marL="0" marR="0" lvl="0" indent="0" algn="l" defTabSz="1219110" rtl="0" eaLnBrk="1" fontAlgn="auto" latinLnBrk="0" hangingPunct="1">
                        <a:lnSpc>
                          <a:spcPct val="100000"/>
                        </a:lnSpc>
                        <a:spcBef>
                          <a:spcPts val="0"/>
                        </a:spcBef>
                        <a:spcAft>
                          <a:spcPts val="0"/>
                        </a:spcAft>
                        <a:buClrTx/>
                        <a:buSzTx/>
                        <a:buFontTx/>
                        <a:buNone/>
                        <a:tabLst/>
                        <a:defRPr/>
                      </a:pP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8622665"/>
                  </a:ext>
                </a:extLst>
              </a:tr>
            </a:tbl>
          </a:graphicData>
        </a:graphic>
      </p:graphicFrame>
      <p:sp>
        <p:nvSpPr>
          <p:cNvPr id="9" name="TextBox 8"/>
          <p:cNvSpPr txBox="1"/>
          <p:nvPr/>
        </p:nvSpPr>
        <p:spPr>
          <a:xfrm>
            <a:off x="535845" y="234462"/>
            <a:ext cx="1951816"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Skew directions:</a:t>
            </a:r>
          </a:p>
        </p:txBody>
      </p:sp>
    </p:spTree>
    <p:extLst>
      <p:ext uri="{BB962C8B-B14F-4D97-AF65-F5344CB8AC3E}">
        <p14:creationId xmlns:p14="http://schemas.microsoft.com/office/powerpoint/2010/main" val="3354017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19,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stretch>
            <a:fillRect/>
          </a:stretch>
        </p:blipFill>
        <p:spPr>
          <a:xfrm>
            <a:off x="0" y="1"/>
            <a:ext cx="12192000" cy="6179412"/>
          </a:xfrm>
          <a:prstGeom prst="rect">
            <a:avLst/>
          </a:prstGeom>
        </p:spPr>
      </p:pic>
      <p:pic>
        <p:nvPicPr>
          <p:cNvPr id="19" name="Picture 18"/>
          <p:cNvPicPr>
            <a:picLocks noChangeAspect="1"/>
          </p:cNvPicPr>
          <p:nvPr/>
        </p:nvPicPr>
        <p:blipFill>
          <a:blip r:embed="rId3"/>
          <a:stretch>
            <a:fillRect/>
          </a:stretch>
        </p:blipFill>
        <p:spPr>
          <a:xfrm>
            <a:off x="1048144" y="0"/>
            <a:ext cx="1479651" cy="676662"/>
          </a:xfrm>
          <a:prstGeom prst="rect">
            <a:avLst/>
          </a:prstGeom>
          <a:solidFill>
            <a:schemeClr val="bg1"/>
          </a:solidFill>
          <a:ln>
            <a:solidFill>
              <a:schemeClr val="tx2"/>
            </a:solidFill>
          </a:ln>
        </p:spPr>
      </p:pic>
    </p:spTree>
    <p:extLst>
      <p:ext uri="{BB962C8B-B14F-4D97-AF65-F5344CB8AC3E}">
        <p14:creationId xmlns:p14="http://schemas.microsoft.com/office/powerpoint/2010/main" val="315335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19,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pic>
        <p:nvPicPr>
          <p:cNvPr id="8" name="Picture 7"/>
          <p:cNvPicPr>
            <a:picLocks noChangeAspect="1"/>
          </p:cNvPicPr>
          <p:nvPr/>
        </p:nvPicPr>
        <p:blipFill>
          <a:blip r:embed="rId2"/>
          <a:stretch>
            <a:fillRect/>
          </a:stretch>
        </p:blipFill>
        <p:spPr>
          <a:xfrm>
            <a:off x="6786904" y="251375"/>
            <a:ext cx="6766310" cy="5185183"/>
          </a:xfrm>
          <a:prstGeom prst="rect">
            <a:avLst/>
          </a:prstGeom>
        </p:spPr>
      </p:pic>
      <p:pic>
        <p:nvPicPr>
          <p:cNvPr id="9" name="Picture 8"/>
          <p:cNvPicPr>
            <a:picLocks noChangeAspect="1"/>
          </p:cNvPicPr>
          <p:nvPr/>
        </p:nvPicPr>
        <p:blipFill>
          <a:blip r:embed="rId3"/>
          <a:stretch>
            <a:fillRect/>
          </a:stretch>
        </p:blipFill>
        <p:spPr>
          <a:xfrm>
            <a:off x="2739160" y="251375"/>
            <a:ext cx="6766310" cy="5185183"/>
          </a:xfrm>
          <a:prstGeom prst="rect">
            <a:avLst/>
          </a:prstGeom>
        </p:spPr>
      </p:pic>
      <p:pic>
        <p:nvPicPr>
          <p:cNvPr id="10" name="Picture 9"/>
          <p:cNvPicPr>
            <a:picLocks noChangeAspect="1"/>
          </p:cNvPicPr>
          <p:nvPr/>
        </p:nvPicPr>
        <p:blipFill>
          <a:blip r:embed="rId4"/>
          <a:stretch>
            <a:fillRect/>
          </a:stretch>
        </p:blipFill>
        <p:spPr>
          <a:xfrm>
            <a:off x="-1308584" y="251375"/>
            <a:ext cx="6766310" cy="5185183"/>
          </a:xfrm>
          <a:prstGeom prst="rect">
            <a:avLst/>
          </a:prstGeom>
        </p:spPr>
      </p:pic>
      <p:cxnSp>
        <p:nvCxnSpPr>
          <p:cNvPr id="11" name="Straight Connector 10"/>
          <p:cNvCxnSpPr/>
          <p:nvPr/>
        </p:nvCxnSpPr>
        <p:spPr>
          <a:xfrm flipH="1">
            <a:off x="1874209" y="5458055"/>
            <a:ext cx="562367" cy="0"/>
          </a:xfrm>
          <a:prstGeom prst="line">
            <a:avLst/>
          </a:prstGeom>
          <a:ln w="381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1874208" y="5742977"/>
            <a:ext cx="562367" cy="0"/>
          </a:xfrm>
          <a:prstGeom prst="line">
            <a:avLst/>
          </a:prstGeom>
          <a:ln w="38100">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1874207" y="5974888"/>
            <a:ext cx="562367" cy="0"/>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481693" y="5015483"/>
            <a:ext cx="2228687" cy="1200329"/>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Ge-Si skew (In=0)</a:t>
            </a:r>
          </a:p>
          <a:p>
            <a:r>
              <a:rPr lang="en-US" dirty="0">
                <a:latin typeface="Segoe UI" panose="020B0502040204020203" pitchFamily="34" charset="0"/>
                <a:cs typeface="Segoe UI" panose="020B0502040204020203" pitchFamily="34" charset="0"/>
              </a:rPr>
              <a:t>Ge-Si skew (In=5%)</a:t>
            </a:r>
          </a:p>
          <a:p>
            <a:r>
              <a:rPr lang="en-US" dirty="0">
                <a:latin typeface="Segoe UI" panose="020B0502040204020203" pitchFamily="34" charset="0"/>
                <a:cs typeface="Segoe UI" panose="020B0502040204020203" pitchFamily="34" charset="0"/>
              </a:rPr>
              <a:t>In skew (no Si)</a:t>
            </a:r>
          </a:p>
          <a:p>
            <a:r>
              <a:rPr lang="en-US" dirty="0">
                <a:latin typeface="Segoe UI" panose="020B0502040204020203" pitchFamily="34" charset="0"/>
                <a:cs typeface="Segoe UI" panose="020B0502040204020203" pitchFamily="34" charset="0"/>
              </a:rPr>
              <a:t>Ge skew</a:t>
            </a:r>
          </a:p>
        </p:txBody>
      </p:sp>
      <p:cxnSp>
        <p:nvCxnSpPr>
          <p:cNvPr id="15" name="Straight Connector 14"/>
          <p:cNvCxnSpPr/>
          <p:nvPr/>
        </p:nvCxnSpPr>
        <p:spPr>
          <a:xfrm>
            <a:off x="9631150" y="3531195"/>
            <a:ext cx="1020417" cy="304800"/>
          </a:xfrm>
          <a:prstGeom prst="line">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403385" y="3409122"/>
            <a:ext cx="1033666" cy="510209"/>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10002213" y="3466272"/>
            <a:ext cx="1064313" cy="493186"/>
          </a:xfrm>
          <a:prstGeom prst="line">
            <a:avLst/>
          </a:prstGeom>
          <a:ln w="381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182446" y="3618298"/>
            <a:ext cx="143874" cy="442984"/>
          </a:xfrm>
          <a:prstGeom prst="line">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408199" y="3399716"/>
            <a:ext cx="1033666" cy="510209"/>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5968527" y="3436159"/>
            <a:ext cx="1064313" cy="493186"/>
          </a:xfrm>
          <a:prstGeom prst="line">
            <a:avLst/>
          </a:prstGeom>
          <a:ln w="381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cxnSpLocks/>
          </p:cNvCxnSpPr>
          <p:nvPr/>
        </p:nvCxnSpPr>
        <p:spPr>
          <a:xfrm flipV="1">
            <a:off x="5812405" y="3653467"/>
            <a:ext cx="370041" cy="13252"/>
          </a:xfrm>
          <a:prstGeom prst="line">
            <a:avLst/>
          </a:prstGeom>
          <a:ln w="38100">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797773" y="3177496"/>
            <a:ext cx="1064313" cy="493186"/>
          </a:xfrm>
          <a:prstGeom prst="line">
            <a:avLst/>
          </a:prstGeom>
          <a:ln w="38100">
            <a:solidFill>
              <a:schemeClr val="accent3"/>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133453" y="3356586"/>
            <a:ext cx="1064313" cy="493186"/>
          </a:xfrm>
          <a:prstGeom prst="line">
            <a:avLst/>
          </a:prstGeom>
          <a:ln w="381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flipV="1">
            <a:off x="1321558" y="3611102"/>
            <a:ext cx="1187930" cy="430472"/>
          </a:xfrm>
          <a:prstGeom prst="line">
            <a:avLst/>
          </a:prstGeom>
          <a:ln w="38100">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874210" y="5223596"/>
            <a:ext cx="562367" cy="0"/>
          </a:xfrm>
          <a:prstGeom prst="line">
            <a:avLst/>
          </a:prstGeom>
          <a:ln w="38100">
            <a:solidFill>
              <a:schemeClr val="accent3"/>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944232" y="3155428"/>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28" name="TextBox 27"/>
          <p:cNvSpPr txBox="1"/>
          <p:nvPr/>
        </p:nvSpPr>
        <p:spPr>
          <a:xfrm>
            <a:off x="2782427" y="3785581"/>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29" name="Straight Arrow Connector 28"/>
          <p:cNvCxnSpPr/>
          <p:nvPr/>
        </p:nvCxnSpPr>
        <p:spPr>
          <a:xfrm flipH="1" flipV="1">
            <a:off x="2510158" y="3725334"/>
            <a:ext cx="307438" cy="30352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321558" y="3457000"/>
            <a:ext cx="189184" cy="15396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925224" y="3087668"/>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34" name="TextBox 33"/>
          <p:cNvSpPr txBox="1"/>
          <p:nvPr/>
        </p:nvSpPr>
        <p:spPr>
          <a:xfrm>
            <a:off x="6421301" y="2898447"/>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35" name="Straight Arrow Connector 34"/>
          <p:cNvCxnSpPr/>
          <p:nvPr/>
        </p:nvCxnSpPr>
        <p:spPr>
          <a:xfrm flipH="1">
            <a:off x="6548709" y="3253890"/>
            <a:ext cx="217419" cy="26000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3" idx="2"/>
          </p:cNvCxnSpPr>
          <p:nvPr/>
        </p:nvCxnSpPr>
        <p:spPr>
          <a:xfrm>
            <a:off x="5222742" y="3457000"/>
            <a:ext cx="337387" cy="20405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8957504" y="3121736"/>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42" name="TextBox 41"/>
          <p:cNvSpPr txBox="1"/>
          <p:nvPr/>
        </p:nvSpPr>
        <p:spPr>
          <a:xfrm>
            <a:off x="10453581" y="2932515"/>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43" name="Straight Arrow Connector 42"/>
          <p:cNvCxnSpPr/>
          <p:nvPr/>
        </p:nvCxnSpPr>
        <p:spPr>
          <a:xfrm flipH="1">
            <a:off x="10568797" y="3275766"/>
            <a:ext cx="217419" cy="26000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41" idx="2"/>
          </p:cNvCxnSpPr>
          <p:nvPr/>
        </p:nvCxnSpPr>
        <p:spPr>
          <a:xfrm>
            <a:off x="9255022" y="3491068"/>
            <a:ext cx="337387" cy="20405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1404112" y="3633410"/>
            <a:ext cx="571463" cy="239808"/>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33984" y="499872"/>
            <a:ext cx="346570"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A</a:t>
            </a:r>
          </a:p>
        </p:txBody>
      </p:sp>
      <p:sp>
        <p:nvSpPr>
          <p:cNvPr id="49" name="TextBox 48"/>
          <p:cNvSpPr txBox="1"/>
          <p:nvPr/>
        </p:nvSpPr>
        <p:spPr>
          <a:xfrm>
            <a:off x="5052159" y="544509"/>
            <a:ext cx="332142"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B</a:t>
            </a:r>
          </a:p>
        </p:txBody>
      </p:sp>
      <p:sp>
        <p:nvSpPr>
          <p:cNvPr id="50" name="TextBox 49"/>
          <p:cNvSpPr txBox="1"/>
          <p:nvPr/>
        </p:nvSpPr>
        <p:spPr>
          <a:xfrm>
            <a:off x="9070097" y="544509"/>
            <a:ext cx="332142"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C</a:t>
            </a:r>
          </a:p>
        </p:txBody>
      </p:sp>
      <p:cxnSp>
        <p:nvCxnSpPr>
          <p:cNvPr id="51" name="Straight Connector 50"/>
          <p:cNvCxnSpPr/>
          <p:nvPr/>
        </p:nvCxnSpPr>
        <p:spPr>
          <a:xfrm flipV="1">
            <a:off x="1847374" y="3746940"/>
            <a:ext cx="571463" cy="239808"/>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6161428" y="4948529"/>
            <a:ext cx="1054904"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Fixed Ge</a:t>
            </a:r>
          </a:p>
        </p:txBody>
      </p:sp>
      <p:cxnSp>
        <p:nvCxnSpPr>
          <p:cNvPr id="54" name="Straight Connector 53"/>
          <p:cNvCxnSpPr>
            <a:endCxn id="52" idx="0"/>
          </p:cNvCxnSpPr>
          <p:nvPr/>
        </p:nvCxnSpPr>
        <p:spPr>
          <a:xfrm>
            <a:off x="6326320" y="4007185"/>
            <a:ext cx="362560" cy="941344"/>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9898645" y="4943776"/>
            <a:ext cx="1280928"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Fixed XSe4</a:t>
            </a:r>
          </a:p>
        </p:txBody>
      </p:sp>
      <p:cxnSp>
        <p:nvCxnSpPr>
          <p:cNvPr id="58" name="Straight Connector 57"/>
          <p:cNvCxnSpPr/>
          <p:nvPr/>
        </p:nvCxnSpPr>
        <p:spPr>
          <a:xfrm>
            <a:off x="10595967" y="3839282"/>
            <a:ext cx="250888" cy="11682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1624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p:cNvPicPr>
            <a:picLocks noChangeAspect="1"/>
          </p:cNvPicPr>
          <p:nvPr/>
        </p:nvPicPr>
        <p:blipFill>
          <a:blip r:embed="rId2"/>
          <a:stretch>
            <a:fillRect/>
          </a:stretch>
        </p:blipFill>
        <p:spPr>
          <a:xfrm>
            <a:off x="6937396" y="184205"/>
            <a:ext cx="6766310" cy="5185183"/>
          </a:xfrm>
          <a:prstGeom prst="rect">
            <a:avLst/>
          </a:prstGeom>
        </p:spPr>
      </p:pic>
      <p:pic>
        <p:nvPicPr>
          <p:cNvPr id="37" name="Picture 36"/>
          <p:cNvPicPr>
            <a:picLocks noChangeAspect="1"/>
          </p:cNvPicPr>
          <p:nvPr/>
        </p:nvPicPr>
        <p:blipFill>
          <a:blip r:embed="rId3"/>
          <a:stretch>
            <a:fillRect/>
          </a:stretch>
        </p:blipFill>
        <p:spPr>
          <a:xfrm>
            <a:off x="-1259458" y="178309"/>
            <a:ext cx="6766310" cy="5185183"/>
          </a:xfrm>
          <a:prstGeom prst="rect">
            <a:avLst/>
          </a:prstGeom>
        </p:spPr>
      </p:pic>
      <p:pic>
        <p:nvPicPr>
          <p:cNvPr id="18" name="Picture 17"/>
          <p:cNvPicPr>
            <a:picLocks noChangeAspect="1"/>
          </p:cNvPicPr>
          <p:nvPr/>
        </p:nvPicPr>
        <p:blipFill>
          <a:blip r:embed="rId4"/>
          <a:stretch>
            <a:fillRect/>
          </a:stretch>
        </p:blipFill>
        <p:spPr>
          <a:xfrm>
            <a:off x="2797332" y="183627"/>
            <a:ext cx="6752433" cy="5174548"/>
          </a:xfrm>
          <a:prstGeom prst="rect">
            <a:avLst/>
          </a:prstGeom>
        </p:spPr>
      </p:pic>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July 19, 2017</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cxnSp>
        <p:nvCxnSpPr>
          <p:cNvPr id="14" name="Straight Connector 13"/>
          <p:cNvCxnSpPr/>
          <p:nvPr/>
        </p:nvCxnSpPr>
        <p:spPr>
          <a:xfrm>
            <a:off x="10180535" y="3010311"/>
            <a:ext cx="465501" cy="752974"/>
          </a:xfrm>
          <a:prstGeom prst="line">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617793" y="2910795"/>
            <a:ext cx="1362516" cy="621467"/>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482307" y="2955347"/>
            <a:ext cx="1298815" cy="588634"/>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cxnSpLocks noChangeAspect="1"/>
          </p:cNvCxnSpPr>
          <p:nvPr/>
        </p:nvCxnSpPr>
        <p:spPr>
          <a:xfrm>
            <a:off x="5915253" y="3127808"/>
            <a:ext cx="559509" cy="89566"/>
          </a:xfrm>
          <a:prstGeom prst="line">
            <a:avLst/>
          </a:prstGeom>
          <a:ln w="38100">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6084548" y="3216503"/>
            <a:ext cx="345849" cy="675269"/>
          </a:xfrm>
          <a:prstGeom prst="line">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12519" y="3540367"/>
            <a:ext cx="278612" cy="46384"/>
          </a:xfrm>
          <a:prstGeom prst="line">
            <a:avLst/>
          </a:prstGeom>
          <a:ln w="412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119690" y="2776797"/>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33" name="TextBox 32"/>
          <p:cNvSpPr txBox="1"/>
          <p:nvPr/>
        </p:nvSpPr>
        <p:spPr>
          <a:xfrm>
            <a:off x="6890856" y="3031837"/>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34" name="Straight Arrow Connector 33"/>
          <p:cNvCxnSpPr>
            <a:stCxn id="33" idx="1"/>
          </p:cNvCxnSpPr>
          <p:nvPr/>
        </p:nvCxnSpPr>
        <p:spPr>
          <a:xfrm flipH="1">
            <a:off x="6592185" y="3216503"/>
            <a:ext cx="298671" cy="15457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406701" y="3095461"/>
            <a:ext cx="287920" cy="16782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066270" y="2752633"/>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40" name="TextBox 39"/>
          <p:cNvSpPr txBox="1"/>
          <p:nvPr/>
        </p:nvSpPr>
        <p:spPr>
          <a:xfrm>
            <a:off x="2837436" y="3007673"/>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41" name="Straight Arrow Connector 40"/>
          <p:cNvCxnSpPr>
            <a:stCxn id="40" idx="1"/>
          </p:cNvCxnSpPr>
          <p:nvPr/>
        </p:nvCxnSpPr>
        <p:spPr>
          <a:xfrm flipH="1">
            <a:off x="2538765" y="3192339"/>
            <a:ext cx="298671" cy="15457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1353281" y="3071297"/>
            <a:ext cx="287920" cy="16782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9270280" y="2744058"/>
            <a:ext cx="595035"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SD1</a:t>
            </a:r>
          </a:p>
        </p:txBody>
      </p:sp>
      <p:sp>
        <p:nvSpPr>
          <p:cNvPr id="47" name="TextBox 46"/>
          <p:cNvSpPr txBox="1"/>
          <p:nvPr/>
        </p:nvSpPr>
        <p:spPr>
          <a:xfrm>
            <a:off x="11041446" y="2999098"/>
            <a:ext cx="830677"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SDv12</a:t>
            </a:r>
          </a:p>
        </p:txBody>
      </p:sp>
      <p:cxnSp>
        <p:nvCxnSpPr>
          <p:cNvPr id="48" name="Straight Arrow Connector 47"/>
          <p:cNvCxnSpPr>
            <a:stCxn id="47" idx="1"/>
          </p:cNvCxnSpPr>
          <p:nvPr/>
        </p:nvCxnSpPr>
        <p:spPr>
          <a:xfrm flipH="1">
            <a:off x="10742775" y="3183764"/>
            <a:ext cx="298671" cy="15457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9557291" y="3062722"/>
            <a:ext cx="287920" cy="16782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flipV="1">
            <a:off x="1656711" y="3131679"/>
            <a:ext cx="498287" cy="858237"/>
          </a:xfrm>
          <a:prstGeom prst="line">
            <a:avLst/>
          </a:prstGeom>
          <a:ln w="38100">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1414181" y="3053995"/>
            <a:ext cx="1124415" cy="439480"/>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4198525" y="5392440"/>
            <a:ext cx="562367" cy="0"/>
          </a:xfrm>
          <a:prstGeom prst="line">
            <a:avLst/>
          </a:prstGeom>
          <a:ln w="38100">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4198524" y="5677362"/>
            <a:ext cx="562367" cy="0"/>
          </a:xfrm>
          <a:prstGeom prst="line">
            <a:avLst/>
          </a:prstGeom>
          <a:ln w="38100">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4198523" y="5909273"/>
            <a:ext cx="562367" cy="0"/>
          </a:xfrm>
          <a:prstGeom prst="line">
            <a:avLst/>
          </a:prstGeom>
          <a:ln w="38100">
            <a:solidFill>
              <a:srgbClr val="45B4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4806009" y="4949868"/>
            <a:ext cx="2358531" cy="1200329"/>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Ge-Si skew (In=0)</a:t>
            </a:r>
          </a:p>
          <a:p>
            <a:r>
              <a:rPr lang="en-US" dirty="0">
                <a:latin typeface="Segoe UI" panose="020B0502040204020203" pitchFamily="34" charset="0"/>
                <a:cs typeface="Segoe UI" panose="020B0502040204020203" pitchFamily="34" charset="0"/>
              </a:rPr>
              <a:t>Ge-Si skew (In=5%)</a:t>
            </a:r>
          </a:p>
          <a:p>
            <a:r>
              <a:rPr lang="en-US" dirty="0">
                <a:latin typeface="Segoe UI" panose="020B0502040204020203" pitchFamily="34" charset="0"/>
                <a:cs typeface="Segoe UI" panose="020B0502040204020203" pitchFamily="34" charset="0"/>
              </a:rPr>
              <a:t>In skew (no Si)</a:t>
            </a:r>
          </a:p>
          <a:p>
            <a:r>
              <a:rPr lang="en-US" dirty="0">
                <a:latin typeface="Segoe UI" panose="020B0502040204020203" pitchFamily="34" charset="0"/>
                <a:cs typeface="Segoe UI" panose="020B0502040204020203" pitchFamily="34" charset="0"/>
              </a:rPr>
              <a:t>Ge skew (no In, no Si)</a:t>
            </a:r>
          </a:p>
        </p:txBody>
      </p:sp>
      <p:cxnSp>
        <p:nvCxnSpPr>
          <p:cNvPr id="58" name="Straight Connector 57"/>
          <p:cNvCxnSpPr/>
          <p:nvPr/>
        </p:nvCxnSpPr>
        <p:spPr>
          <a:xfrm flipH="1">
            <a:off x="4198526" y="5122812"/>
            <a:ext cx="562367" cy="0"/>
          </a:xfrm>
          <a:prstGeom prst="line">
            <a:avLst/>
          </a:prstGeom>
          <a:ln w="38100">
            <a:solidFill>
              <a:schemeClr val="accent3"/>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263728" y="3581832"/>
            <a:ext cx="278612" cy="46384"/>
          </a:xfrm>
          <a:prstGeom prst="line">
            <a:avLst/>
          </a:prstGeom>
          <a:ln w="412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2488307" y="3447091"/>
            <a:ext cx="278612" cy="46384"/>
          </a:xfrm>
          <a:prstGeom prst="line">
            <a:avLst/>
          </a:prstGeom>
          <a:ln w="412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2145526" y="2892314"/>
            <a:ext cx="146549" cy="203147"/>
          </a:xfrm>
          <a:prstGeom prst="line">
            <a:avLst/>
          </a:prstGeom>
          <a:ln w="41275">
            <a:solidFill>
              <a:schemeClr val="accent3"/>
            </a:solidFill>
            <a:headEnd type="triangl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807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0501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2017</Workyear>
    <Workweek xmlns="470f668d-8261-4ab2-9257-0fb5e77b4895">29</Workweek>
  </documentManagement>
</p:properties>
</file>

<file path=customXml/itemProps1.xml><?xml version="1.0" encoding="utf-8"?>
<ds:datastoreItem xmlns:ds="http://schemas.openxmlformats.org/officeDocument/2006/customXml" ds:itemID="{59B1BD10-D0F4-4343-BBF3-D6DD5F19124A}"/>
</file>

<file path=customXml/itemProps2.xml><?xml version="1.0" encoding="utf-8"?>
<ds:datastoreItem xmlns:ds="http://schemas.openxmlformats.org/officeDocument/2006/customXml" ds:itemID="{D89A5113-0D36-4657-9B13-D32C1B734B7E}"/>
</file>

<file path=customXml/itemProps3.xml><?xml version="1.0" encoding="utf-8"?>
<ds:datastoreItem xmlns:ds="http://schemas.openxmlformats.org/officeDocument/2006/customXml" ds:itemID="{E75858BD-C766-4BF3-AAC4-CBD5CC16E5AF}"/>
</file>

<file path=docProps/app.xml><?xml version="1.0" encoding="utf-8"?>
<Properties xmlns="http://schemas.openxmlformats.org/officeDocument/2006/extended-properties" xmlns:vt="http://schemas.openxmlformats.org/officeDocument/2006/docPropsVTypes">
  <Template>blank</Template>
  <TotalTime>0</TotalTime>
  <Words>284</Words>
  <Application>Microsoft Office PowerPoint</Application>
  <PresentationFormat>Widescreen</PresentationFormat>
  <Paragraphs>95</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Segoe UI</vt:lpstr>
      <vt:lpstr>Segoe UI Semibold</vt:lpstr>
      <vt:lpstr>Wingdings</vt:lpstr>
      <vt:lpstr>Micron Nov-2015</vt:lpstr>
      <vt:lpstr>In-doped SAG camp K*</vt:lpstr>
      <vt:lpstr>comments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2016-06-24T15:31:07Z</dcterms:created>
  <dcterms:modified xsi:type="dcterms:W3CDTF">2017-07-21T18:26:31Z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