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7"/>
  </p:notesMasterIdLst>
  <p:sldIdLst>
    <p:sldId id="300" r:id="rId2"/>
    <p:sldId id="263" r:id="rId3"/>
    <p:sldId id="303" r:id="rId4"/>
    <p:sldId id="262" r:id="rId5"/>
    <p:sldId id="310" r:id="rId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ECE"/>
    <a:srgbClr val="FFFF99"/>
    <a:srgbClr val="FFFF66"/>
    <a:srgbClr val="45B4FF"/>
    <a:srgbClr val="00A7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30" autoAdjust="0"/>
  </p:normalViewPr>
  <p:slideViewPr>
    <p:cSldViewPr snapToGrid="0">
      <p:cViewPr varScale="1">
        <p:scale>
          <a:sx n="84" d="100"/>
          <a:sy n="84" d="100"/>
        </p:scale>
        <p:origin x="162" y="102"/>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7/12/2016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2</a:t>
            </a:fld>
            <a:endParaRPr lang="en-US"/>
          </a:p>
        </p:txBody>
      </p:sp>
    </p:spTree>
    <p:extLst>
      <p:ext uri="{BB962C8B-B14F-4D97-AF65-F5344CB8AC3E}">
        <p14:creationId xmlns:p14="http://schemas.microsoft.com/office/powerpoint/2010/main" val="85078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3</a:t>
            </a:fld>
            <a:endParaRPr lang="en-US"/>
          </a:p>
        </p:txBody>
      </p:sp>
    </p:spTree>
    <p:extLst>
      <p:ext uri="{BB962C8B-B14F-4D97-AF65-F5344CB8AC3E}">
        <p14:creationId xmlns:p14="http://schemas.microsoft.com/office/powerpoint/2010/main" val="1086333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4</a:t>
            </a:fld>
            <a:endParaRPr lang="en-US"/>
          </a:p>
        </p:txBody>
      </p:sp>
    </p:spTree>
    <p:extLst>
      <p:ext uri="{BB962C8B-B14F-4D97-AF65-F5344CB8AC3E}">
        <p14:creationId xmlns:p14="http://schemas.microsoft.com/office/powerpoint/2010/main" val="2016034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smtClean="0"/>
              <a:t>Title of Presentation:</a:t>
            </a:r>
            <a:br>
              <a:rPr lang="en-US" dirty="0" smtClean="0"/>
            </a:br>
            <a:r>
              <a:rPr lang="en-US" dirty="0" smtClean="0"/>
              <a:t>Should fill two lines</a:t>
            </a:r>
            <a:endParaRPr lang="en-US" dirty="0"/>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smtClean="0"/>
              <a:t>Subtitle, only one line</a:t>
            </a:r>
            <a:endParaRPr lang="en-US" dirty="0"/>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smtClean="0"/>
              <a:t>Speaker name</a:t>
            </a:r>
            <a:br>
              <a:rPr lang="en-US" dirty="0" smtClean="0"/>
            </a:br>
            <a:r>
              <a:rPr lang="en-US" dirty="0" smtClean="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smtClean="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endParaRPr lang="en-US" sz="800" kern="1200" dirty="0">
              <a:solidFill>
                <a:schemeClr val="bg1"/>
              </a:solidFill>
              <a:latin typeface="Segoe UI" panose="020B0502040204020203" pitchFamily="34" charset="0"/>
              <a:ea typeface="+mn-ea"/>
              <a:cs typeface="Segoe UI" panose="020B0502040204020203" pitchFamily="34" charset="0"/>
            </a:endParaRP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Slide</a:t>
            </a:r>
          </a:p>
          <a:p>
            <a:pPr algn="r"/>
            <a:r>
              <a:rPr lang="en-US" sz="1200" dirty="0" smtClean="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endParaRPr lang="en-US" dirty="0"/>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July 12, 2016</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smtClean="0"/>
              <a:t>Simple text over photo</a:t>
            </a:r>
            <a:endParaRPr lang="en-US" dirty="0"/>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Full Photo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with Right Text</a:t>
            </a:r>
          </a:p>
          <a:p>
            <a:pPr algn="r"/>
            <a:r>
              <a:rPr lang="en-US" sz="1200" dirty="0" smtClean="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July 12,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smtClean="0"/>
              <a:t>Click to Edit Segue Title</a:t>
            </a:r>
            <a:endParaRPr lang="en-US" dirty="0"/>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July 12, 2016</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smtClean="0"/>
              <a:t>Click to Edit Segue Title</a:t>
            </a:r>
            <a:endParaRPr lang="en-US" dirty="0"/>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White Segue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July 12, 2016</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White Ending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July 12, 2016</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Blue Ending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July 12, 2016</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smtClean="0"/>
              <a:t>Title of Presentation:</a:t>
            </a:r>
            <a:br>
              <a:rPr lang="en-US" dirty="0" smtClean="0"/>
            </a:br>
            <a:r>
              <a:rPr lang="en-US" dirty="0" smtClean="0"/>
              <a:t>Should fill two lines</a:t>
            </a:r>
            <a:endParaRPr lang="en-US" dirty="0"/>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smtClean="0"/>
              <a:t>Subtitle, only one lines</a:t>
            </a:r>
            <a:endParaRPr lang="en-US" dirty="0"/>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smtClean="0"/>
              <a:t>Speaker name</a:t>
            </a:r>
            <a:br>
              <a:rPr lang="en-US" dirty="0" smtClean="0"/>
            </a:br>
            <a:r>
              <a:rPr lang="en-US" dirty="0" smtClean="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Slide - White</a:t>
            </a:r>
          </a:p>
          <a:p>
            <a:pPr algn="r"/>
            <a:r>
              <a:rPr lang="en-US" sz="1200" dirty="0" smtClean="0">
                <a:solidFill>
                  <a:schemeClr val="tx2"/>
                </a:solidFill>
                <a:latin typeface="Segoe UI" panose="020B0502040204020203" pitchFamily="34" charset="0"/>
                <a:cs typeface="Segoe UI" panose="020B0502040204020203" pitchFamily="34" charset="0"/>
              </a:rPr>
              <a:t>Alternate layout </a:t>
            </a:r>
            <a:br>
              <a:rPr lang="en-US" sz="1200" dirty="0" smtClean="0">
                <a:solidFill>
                  <a:schemeClr val="tx2"/>
                </a:solidFill>
                <a:latin typeface="Segoe UI" panose="020B0502040204020203" pitchFamily="34" charset="0"/>
                <a:cs typeface="Segoe UI" panose="020B0502040204020203" pitchFamily="34" charset="0"/>
              </a:rPr>
            </a:br>
            <a:r>
              <a:rPr lang="en-US" sz="1200" dirty="0" smtClean="0">
                <a:solidFill>
                  <a:schemeClr val="tx2"/>
                </a:solidFill>
                <a:latin typeface="Segoe UI" panose="020B0502040204020203" pitchFamily="34" charset="0"/>
                <a:cs typeface="Segoe UI" panose="020B0502040204020203" pitchFamily="34" charset="0"/>
              </a:rPr>
              <a:t>for first slide </a:t>
            </a:r>
            <a:br>
              <a:rPr lang="en-US" sz="1200" dirty="0" smtClean="0">
                <a:solidFill>
                  <a:schemeClr val="tx2"/>
                </a:solidFill>
                <a:latin typeface="Segoe UI" panose="020B0502040204020203" pitchFamily="34" charset="0"/>
                <a:cs typeface="Segoe UI" panose="020B0502040204020203" pitchFamily="34" charset="0"/>
              </a:rPr>
            </a:br>
            <a:r>
              <a:rPr lang="en-US" sz="1200" dirty="0" smtClean="0">
                <a:solidFill>
                  <a:schemeClr val="tx2"/>
                </a:solidFill>
                <a:latin typeface="Segoe UI" panose="020B0502040204020203" pitchFamily="34" charset="0"/>
                <a:cs typeface="Segoe UI" panose="020B0502040204020203" pitchFamily="34" charset="0"/>
              </a:rPr>
              <a:t>in</a:t>
            </a:r>
            <a:r>
              <a:rPr lang="en-US" sz="1200" baseline="0" dirty="0" smtClean="0">
                <a:solidFill>
                  <a:schemeClr val="tx2"/>
                </a:solidFill>
                <a:latin typeface="Segoe UI" panose="020B0502040204020203" pitchFamily="34" charset="0"/>
                <a:cs typeface="Segoe UI" panose="020B0502040204020203" pitchFamily="34" charset="0"/>
              </a:rPr>
              <a:t> the deck.</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smtClean="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endParaRPr lang="en-US" sz="800" kern="1200" dirty="0">
              <a:solidFill>
                <a:schemeClr val="tx1"/>
              </a:solidFill>
              <a:latin typeface="Segoe UI" panose="020B0502040204020203" pitchFamily="34" charset="0"/>
              <a:ea typeface="+mn-ea"/>
              <a:cs typeface="Segoe UI" panose="020B0502040204020203" pitchFamily="34" charset="0"/>
            </a:endParaRP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endParaRPr lang="en-US" dirty="0"/>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July 12, 2016</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July 12,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and Content</a:t>
            </a:r>
          </a:p>
          <a:p>
            <a:pPr algn="r"/>
            <a:r>
              <a:rPr lang="en-US" sz="1200" dirty="0" smtClean="0">
                <a:solidFill>
                  <a:schemeClr val="tx2"/>
                </a:solidFill>
                <a:latin typeface="Segoe UI" panose="020B0502040204020203" pitchFamily="34" charset="0"/>
                <a:cs typeface="Segoe UI" panose="020B0502040204020203" pitchFamily="34" charset="0"/>
              </a:rPr>
              <a:t>The primary layout used</a:t>
            </a:r>
            <a:r>
              <a:rPr lang="en-US" sz="120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July 12,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Title/Subtitle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and Content</a:t>
            </a:r>
          </a:p>
          <a:p>
            <a:pPr algn="r"/>
            <a:r>
              <a:rPr lang="en-US" sz="1200" dirty="0" smtClean="0">
                <a:solidFill>
                  <a:schemeClr val="tx2"/>
                </a:solidFill>
                <a:latin typeface="Segoe UI" panose="020B0502040204020203" pitchFamily="34" charset="0"/>
                <a:cs typeface="Segoe UI" panose="020B0502040204020203" pitchFamily="34" charset="0"/>
              </a:rPr>
              <a:t>Identical to main layout but</a:t>
            </a:r>
            <a:r>
              <a:rPr lang="en-US" sz="1200" baseline="0" dirty="0" smtClean="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smtClean="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July 12,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Only</a:t>
            </a:r>
          </a:p>
          <a:p>
            <a:pPr algn="r"/>
            <a:r>
              <a:rPr lang="en-US" sz="1200" dirty="0" smtClean="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smtClean="0">
                <a:solidFill>
                  <a:schemeClr val="tx2"/>
                </a:solidFill>
                <a:latin typeface="Segoe UI" panose="020B0502040204020203" pitchFamily="34" charset="0"/>
                <a:cs typeface="Segoe UI" panose="020B0502040204020203" pitchFamily="34" charset="0"/>
              </a:rPr>
              <a:t> space in the middle of the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Enter Agenda Title</a:t>
            </a:r>
            <a:endParaRPr lang="en-US" dirty="0"/>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Agenda Items</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July 12,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Agenda Items</a:t>
            </a:r>
            <a:endParaRPr lang="en-US" dirty="0"/>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Agenda</a:t>
            </a:r>
          </a:p>
          <a:p>
            <a:pPr algn="r"/>
            <a:r>
              <a:rPr lang="en-US" sz="1200" dirty="0" smtClean="0">
                <a:solidFill>
                  <a:schemeClr val="tx2"/>
                </a:solidFill>
                <a:latin typeface="Segoe UI" panose="020B0502040204020203" pitchFamily="34" charset="0"/>
                <a:cs typeface="Segoe UI" panose="020B0502040204020203" pitchFamily="34" charset="0"/>
              </a:rPr>
              <a:t>Two-column</a:t>
            </a:r>
            <a:r>
              <a:rPr lang="en-US" sz="1200" baseline="0" dirty="0" smtClean="0">
                <a:solidFill>
                  <a:schemeClr val="tx2"/>
                </a:solidFill>
                <a:latin typeface="Segoe UI" panose="020B0502040204020203" pitchFamily="34" charset="0"/>
                <a:cs typeface="Segoe UI" panose="020B0502040204020203" pitchFamily="34" charset="0"/>
              </a:rPr>
              <a:t> layout, to be used with any number of items.</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July 12,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Two-Column Content</a:t>
            </a:r>
          </a:p>
          <a:p>
            <a:pPr algn="r"/>
            <a:r>
              <a:rPr lang="en-US" sz="1200" dirty="0" smtClean="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July 12,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Three-Column Content</a:t>
            </a:r>
          </a:p>
          <a:p>
            <a:pPr algn="r"/>
            <a:r>
              <a:rPr lang="en-US" sz="1200" dirty="0" smtClean="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smtClean="0"/>
              <a:t>Simple text over photo</a:t>
            </a:r>
            <a:endParaRPr lang="en-US" dirty="0"/>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Full Photo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with Left Text</a:t>
            </a:r>
          </a:p>
          <a:p>
            <a:pPr algn="r"/>
            <a:r>
              <a:rPr lang="en-US" sz="1200" dirty="0" smtClean="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July 12,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pic>
        <p:nvPicPr>
          <p:cNvPr id="1026" name="Picture 2"/>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E311BC51-49BC-45F0-B90C-E6310C708CCC}" type="datetime4">
              <a:rPr lang="en-US" sz="1100" smtClean="0"/>
              <a:pPr/>
              <a:t>July 12, 2016</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smtClean="0">
                <a:latin typeface="Segoe UI" panose="020B0502040204020203" pitchFamily="34" charset="0"/>
                <a:cs typeface="Segoe UI" panose="020B0502040204020203" pitchFamily="34" charset="0"/>
              </a:rPr>
              <a:t>© 2016 Micron Technology,</a:t>
            </a:r>
            <a:r>
              <a:rPr lang="en-US" sz="1100" baseline="0" dirty="0" smtClean="0">
                <a:latin typeface="Segoe UI" panose="020B0502040204020203" pitchFamily="34" charset="0"/>
                <a:cs typeface="Segoe UI" panose="020B0502040204020203" pitchFamily="34" charset="0"/>
              </a:rPr>
              <a:t> Inc.</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intelweb.micron.com/sites/sxp/10s/SXPCellArchTeam/30s%20Mat.%20PF/Papers_Refs_Doc/Report_July2016_InSAG2.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5.emf"/><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Atomistic insights on the In-SAG system</a:t>
            </a:r>
            <a:endParaRPr lang="en-US" dirty="0"/>
          </a:p>
        </p:txBody>
      </p:sp>
      <p:sp>
        <p:nvSpPr>
          <p:cNvPr id="4" name="Text Placeholder 3"/>
          <p:cNvSpPr>
            <a:spLocks noGrp="1"/>
          </p:cNvSpPr>
          <p:nvPr>
            <p:ph type="body" sz="quarter" idx="10"/>
          </p:nvPr>
        </p:nvSpPr>
        <p:spPr>
          <a:xfrm>
            <a:off x="962902" y="2889332"/>
            <a:ext cx="10101338" cy="762000"/>
          </a:xfrm>
        </p:spPr>
        <p:txBody>
          <a:bodyPr>
            <a:normAutofit fontScale="85000" lnSpcReduction="20000"/>
          </a:bodyPr>
          <a:lstStyle/>
          <a:p>
            <a:r>
              <a:rPr lang="en-US" dirty="0" smtClean="0"/>
              <a:t>Results from the </a:t>
            </a:r>
            <a:r>
              <a:rPr lang="en-US" dirty="0"/>
              <a:t>collaboration with Prof. Marco </a:t>
            </a:r>
            <a:r>
              <a:rPr lang="en-US" dirty="0" smtClean="0"/>
              <a:t>Bernasconi – Milano Bicocca University – </a:t>
            </a:r>
            <a:r>
              <a:rPr lang="en-US" dirty="0" smtClean="0">
                <a:hlinkClick r:id="rId2"/>
              </a:rPr>
              <a:t>Report link</a:t>
            </a:r>
            <a:endParaRPr lang="en-US" dirty="0"/>
          </a:p>
        </p:txBody>
      </p:sp>
      <p:sp>
        <p:nvSpPr>
          <p:cNvPr id="5" name="Text Placeholder 4"/>
          <p:cNvSpPr>
            <a:spLocks noGrp="1"/>
          </p:cNvSpPr>
          <p:nvPr>
            <p:ph type="body" sz="quarter" idx="12"/>
          </p:nvPr>
        </p:nvSpPr>
        <p:spPr/>
        <p:txBody>
          <a:bodyPr/>
          <a:lstStyle/>
          <a:p>
            <a:r>
              <a:rPr lang="en-US" dirty="0" smtClean="0"/>
              <a:t>30S Material Pathfinding team</a:t>
            </a:r>
            <a:endParaRPr lang="en-US" dirty="0"/>
          </a:p>
        </p:txBody>
      </p:sp>
      <p:sp>
        <p:nvSpPr>
          <p:cNvPr id="8" name="Text Placeholder 7"/>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a:xfrm>
            <a:off x="704742" y="1166561"/>
            <a:ext cx="10622387" cy="4418635"/>
          </a:xfrm>
        </p:spPr>
        <p:txBody>
          <a:bodyPr/>
          <a:lstStyle/>
          <a:p>
            <a:pPr>
              <a:spcBef>
                <a:spcPts val="600"/>
              </a:spcBef>
              <a:spcAft>
                <a:spcPts val="600"/>
              </a:spcAft>
            </a:pPr>
            <a:r>
              <a:rPr lang="en-US" dirty="0" smtClean="0"/>
              <a:t>Two 500-atom models of In</a:t>
            </a:r>
            <a:r>
              <a:rPr lang="en-US" baseline="-25000" dirty="0" smtClean="0"/>
              <a:t>10</a:t>
            </a:r>
            <a:r>
              <a:rPr lang="en-US" dirty="0" smtClean="0"/>
              <a:t>Ge</a:t>
            </a:r>
            <a:r>
              <a:rPr lang="en-US" baseline="-25000" dirty="0" smtClean="0"/>
              <a:t>13</a:t>
            </a:r>
            <a:r>
              <a:rPr lang="en-US" dirty="0" smtClean="0"/>
              <a:t>As</a:t>
            </a:r>
            <a:r>
              <a:rPr lang="en-US" baseline="-25000" dirty="0" smtClean="0"/>
              <a:t>29</a:t>
            </a:r>
            <a:r>
              <a:rPr lang="en-US" dirty="0" smtClean="0"/>
              <a:t>Se</a:t>
            </a:r>
            <a:r>
              <a:rPr lang="en-US" baseline="-25000" dirty="0" smtClean="0"/>
              <a:t>48</a:t>
            </a:r>
            <a:r>
              <a:rPr lang="en-US" dirty="0" smtClean="0"/>
              <a:t> have been simulated:</a:t>
            </a:r>
            <a:endParaRPr lang="en-US" dirty="0" smtClean="0"/>
          </a:p>
          <a:p>
            <a:pPr lvl="1">
              <a:spcBef>
                <a:spcPts val="600"/>
              </a:spcBef>
              <a:spcAft>
                <a:spcPts val="600"/>
              </a:spcAft>
            </a:pPr>
            <a:r>
              <a:rPr lang="en-US" dirty="0" smtClean="0"/>
              <a:t>One with longer quenching time from melting, corresponding to the more stable material</a:t>
            </a:r>
            <a:endParaRPr lang="en-US" dirty="0" smtClean="0"/>
          </a:p>
          <a:p>
            <a:pPr lvl="1">
              <a:spcBef>
                <a:spcPts val="600"/>
              </a:spcBef>
              <a:spcAft>
                <a:spcPts val="600"/>
              </a:spcAft>
            </a:pPr>
            <a:r>
              <a:rPr lang="en-US" dirty="0"/>
              <a:t>One with </a:t>
            </a:r>
            <a:r>
              <a:rPr lang="en-US" dirty="0" smtClean="0"/>
              <a:t>shorter </a:t>
            </a:r>
            <a:r>
              <a:rPr lang="en-US" dirty="0"/>
              <a:t>quenching time from melting, corresponding to the </a:t>
            </a:r>
            <a:r>
              <a:rPr lang="en-US" dirty="0" smtClean="0"/>
              <a:t>unstable material that will tend to relax </a:t>
            </a:r>
          </a:p>
          <a:p>
            <a:pPr>
              <a:spcBef>
                <a:spcPts val="600"/>
              </a:spcBef>
              <a:spcAft>
                <a:spcPts val="600"/>
              </a:spcAft>
            </a:pPr>
            <a:r>
              <a:rPr lang="en-US" dirty="0" smtClean="0"/>
              <a:t>Indium </a:t>
            </a:r>
            <a:r>
              <a:rPr lang="en-US" dirty="0"/>
              <a:t>atoms are </a:t>
            </a:r>
            <a:r>
              <a:rPr lang="en-US" dirty="0" smtClean="0"/>
              <a:t>mostly in the stable tetrahedral configuration (4-fold coordinated) – as Si atoms in the Si-SAG system – more detailed comparison still running on</a:t>
            </a:r>
            <a:endParaRPr lang="en-US" dirty="0" smtClean="0"/>
          </a:p>
          <a:p>
            <a:pPr>
              <a:spcBef>
                <a:spcPts val="600"/>
              </a:spcBef>
              <a:spcAft>
                <a:spcPts val="600"/>
              </a:spcAft>
            </a:pPr>
            <a:r>
              <a:rPr lang="en-US" dirty="0" smtClean="0"/>
              <a:t>No localized states related to In are present </a:t>
            </a:r>
            <a:r>
              <a:rPr lang="en-US" dirty="0" smtClean="0"/>
              <a:t>at the band edges</a:t>
            </a:r>
            <a:endParaRPr lang="en-US" dirty="0" smtClean="0"/>
          </a:p>
          <a:p>
            <a:pPr>
              <a:spcBef>
                <a:spcPts val="600"/>
              </a:spcBef>
              <a:spcAft>
                <a:spcPts val="600"/>
              </a:spcAft>
            </a:pPr>
            <a:r>
              <a:rPr lang="en-US" dirty="0" smtClean="0"/>
              <a:t>Thus, the substitution of Ge by In leads to an overall decrease of Ge atoms in pyramidal and defective octahedral configurations responsible for drift</a:t>
            </a:r>
          </a:p>
          <a:p>
            <a:pPr>
              <a:spcBef>
                <a:spcPts val="600"/>
              </a:spcBef>
              <a:spcAft>
                <a:spcPts val="600"/>
              </a:spcAft>
            </a:pPr>
            <a:r>
              <a:rPr lang="en-US" i="1" u="sng" dirty="0" smtClean="0"/>
              <a:t>The substitution of Ge by In should be beneficial for the </a:t>
            </a:r>
            <a:r>
              <a:rPr lang="en-US" u="sng" dirty="0"/>
              <a:t>V</a:t>
            </a:r>
            <a:r>
              <a:rPr lang="en-US" u="sng" baseline="-25000" dirty="0"/>
              <a:t>T</a:t>
            </a:r>
            <a:r>
              <a:rPr lang="en-US" u="sng" dirty="0"/>
              <a:t> </a:t>
            </a:r>
            <a:r>
              <a:rPr lang="en-US" i="1" u="sng" dirty="0" smtClean="0"/>
              <a:t>drift mitigation</a:t>
            </a:r>
            <a:endParaRPr lang="en-US" i="1" u="sng" dirty="0" smtClean="0"/>
          </a:p>
        </p:txBody>
      </p:sp>
      <p:sp>
        <p:nvSpPr>
          <p:cNvPr id="34" name="Date Placeholder 33"/>
          <p:cNvSpPr>
            <a:spLocks noGrp="1"/>
          </p:cNvSpPr>
          <p:nvPr>
            <p:ph type="dt" sz="half" idx="2"/>
          </p:nvPr>
        </p:nvSpPr>
        <p:spPr/>
        <p:txBody>
          <a:bodyPr/>
          <a:lstStyle/>
          <a:p>
            <a:r>
              <a:rPr lang="en-US" smtClean="0"/>
              <a:t>|  </a:t>
            </a:r>
            <a:fld id="{813B26B7-A279-4753-8A1A-AC4573FF378D}" type="datetime4">
              <a:rPr lang="en-US" smtClean="0"/>
              <a:pPr/>
              <a:t>July 12, 2016</a:t>
            </a:fld>
            <a:endParaRPr dirty="0"/>
          </a:p>
        </p:txBody>
      </p:sp>
      <p:sp>
        <p:nvSpPr>
          <p:cNvPr id="5" name="Slide Number Placeholder 4"/>
          <p:cNvSpPr>
            <a:spLocks noGrp="1"/>
          </p:cNvSpPr>
          <p:nvPr>
            <p:ph type="sldNum" sz="quarter" idx="4"/>
          </p:nvPr>
        </p:nvSpPr>
        <p:spPr/>
        <p:txBody>
          <a:bodyPr/>
          <a:lstStyle/>
          <a:p>
            <a:fld id="{0D904593-1668-4B95-BA96-EF3EF43EDF4E}" type="slidenum">
              <a:rPr lang="en-US" smtClean="0"/>
              <a:pPr/>
              <a:t>2</a:t>
            </a:fld>
            <a:endParaRPr lang="en-US" dirty="0"/>
          </a:p>
        </p:txBody>
      </p:sp>
      <p:sp>
        <p:nvSpPr>
          <p:cNvPr id="35" name="Footer Placeholder 34"/>
          <p:cNvSpPr>
            <a:spLocks noGrp="1"/>
          </p:cNvSpPr>
          <p:nvPr>
            <p:ph type="ftr" sz="quarter" idx="12"/>
          </p:nvPr>
        </p:nvSpPr>
        <p:spPr/>
        <p:txBody>
          <a:bodyPr/>
          <a:lstStyle/>
          <a:p>
            <a:r>
              <a:rPr lang="en-US" smtClean="0"/>
              <a:t>|  Micron Confidential</a:t>
            </a:r>
            <a:endParaRPr lang="en-US" dirty="0"/>
          </a:p>
        </p:txBody>
      </p:sp>
      <p:sp>
        <p:nvSpPr>
          <p:cNvPr id="10" name="Text Placeholder 9"/>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5061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4" name="Picture 2" descr="http://muledesign.com/wp-content/uploads/post-it.jpg"/>
          <p:cNvPicPr>
            <a:picLocks noChangeArrowheads="1"/>
          </p:cNvPicPr>
          <p:nvPr/>
        </p:nvPicPr>
        <p:blipFill rotWithShape="1">
          <a:blip r:embed="rId3" cstate="print"/>
          <a:srcRect l="23718" t="6346" r="24103" b="4479"/>
          <a:stretch/>
        </p:blipFill>
        <p:spPr bwMode="auto">
          <a:xfrm>
            <a:off x="8294740" y="1028700"/>
            <a:ext cx="3798200" cy="5334451"/>
          </a:xfrm>
          <a:prstGeom prst="rect">
            <a:avLst/>
          </a:prstGeom>
          <a:noFill/>
        </p:spPr>
      </p:pic>
      <p:sp>
        <p:nvSpPr>
          <p:cNvPr id="2" name="Title 1"/>
          <p:cNvSpPr>
            <a:spLocks noGrp="1"/>
          </p:cNvSpPr>
          <p:nvPr>
            <p:ph type="title"/>
          </p:nvPr>
        </p:nvSpPr>
        <p:spPr/>
        <p:txBody>
          <a:bodyPr/>
          <a:lstStyle/>
          <a:p>
            <a:r>
              <a:rPr lang="en-US" dirty="0" smtClean="0"/>
              <a:t>Distribution of the coordination numbers</a:t>
            </a:r>
            <a:endParaRPr lang="en-US" dirty="0"/>
          </a:p>
        </p:txBody>
      </p:sp>
      <p:sp>
        <p:nvSpPr>
          <p:cNvPr id="34" name="Date Placeholder 33"/>
          <p:cNvSpPr>
            <a:spLocks noGrp="1"/>
          </p:cNvSpPr>
          <p:nvPr>
            <p:ph type="dt" sz="half" idx="2"/>
          </p:nvPr>
        </p:nvSpPr>
        <p:spPr/>
        <p:txBody>
          <a:bodyPr/>
          <a:lstStyle/>
          <a:p>
            <a:r>
              <a:rPr lang="en-US" smtClean="0"/>
              <a:t>|  </a:t>
            </a:r>
            <a:fld id="{813B26B7-A279-4753-8A1A-AC4573FF378D}" type="datetime4">
              <a:rPr lang="en-US" smtClean="0"/>
              <a:pPr/>
              <a:t>July 12, 2016</a:t>
            </a:fld>
            <a:endParaRPr dirty="0"/>
          </a:p>
        </p:txBody>
      </p:sp>
      <p:sp>
        <p:nvSpPr>
          <p:cNvPr id="5" name="Slide Number Placeholder 4"/>
          <p:cNvSpPr>
            <a:spLocks noGrp="1"/>
          </p:cNvSpPr>
          <p:nvPr>
            <p:ph type="sldNum" sz="quarter" idx="4"/>
          </p:nvPr>
        </p:nvSpPr>
        <p:spPr/>
        <p:txBody>
          <a:bodyPr/>
          <a:lstStyle/>
          <a:p>
            <a:fld id="{0D904593-1668-4B95-BA96-EF3EF43EDF4E}" type="slidenum">
              <a:rPr lang="en-US" smtClean="0"/>
              <a:pPr/>
              <a:t>3</a:t>
            </a:fld>
            <a:endParaRPr lang="en-US" dirty="0"/>
          </a:p>
        </p:txBody>
      </p:sp>
      <p:sp>
        <p:nvSpPr>
          <p:cNvPr id="35" name="Footer Placeholder 34"/>
          <p:cNvSpPr>
            <a:spLocks noGrp="1"/>
          </p:cNvSpPr>
          <p:nvPr>
            <p:ph type="ftr" sz="quarter" idx="12"/>
          </p:nvPr>
        </p:nvSpPr>
        <p:spPr/>
        <p:txBody>
          <a:bodyPr/>
          <a:lstStyle/>
          <a:p>
            <a:r>
              <a:rPr lang="en-US" smtClean="0"/>
              <a:t>|  Micron Confidential</a:t>
            </a:r>
            <a:endParaRPr lang="en-US" dirty="0"/>
          </a:p>
        </p:txBody>
      </p:sp>
      <p:sp>
        <p:nvSpPr>
          <p:cNvPr id="42" name="Text Placeholder 41"/>
          <p:cNvSpPr>
            <a:spLocks noGrp="1"/>
          </p:cNvSpPr>
          <p:nvPr>
            <p:ph type="body" sz="quarter" idx="14"/>
          </p:nvPr>
        </p:nvSpPr>
        <p:spPr/>
        <p:txBody>
          <a:bodyPr/>
          <a:lstStyle/>
          <a:p>
            <a:endParaRPr lang="en-US"/>
          </a:p>
        </p:txBody>
      </p:sp>
      <p:sp>
        <p:nvSpPr>
          <p:cNvPr id="919" name="Text Placeholder 10"/>
          <p:cNvSpPr>
            <a:spLocks noGrp="1"/>
          </p:cNvSpPr>
          <p:nvPr>
            <p:ph type="body" sz="quarter" idx="11"/>
          </p:nvPr>
        </p:nvSpPr>
        <p:spPr>
          <a:xfrm>
            <a:off x="915305" y="871696"/>
            <a:ext cx="10375903" cy="597900"/>
          </a:xfrm>
        </p:spPr>
        <p:txBody>
          <a:bodyPr/>
          <a:lstStyle/>
          <a:p>
            <a:r>
              <a:rPr lang="en-US" dirty="0" smtClean="0"/>
              <a:t>FAST vs slow quench </a:t>
            </a:r>
            <a:endParaRPr lang="en-US" dirty="0"/>
          </a:p>
        </p:txBody>
      </p:sp>
      <p:grpSp>
        <p:nvGrpSpPr>
          <p:cNvPr id="6" name="Group 5"/>
          <p:cNvGrpSpPr/>
          <p:nvPr/>
        </p:nvGrpSpPr>
        <p:grpSpPr>
          <a:xfrm>
            <a:off x="915303" y="1234440"/>
            <a:ext cx="3364484" cy="4975211"/>
            <a:chOff x="5852159" y="1351539"/>
            <a:chExt cx="3342719" cy="5034911"/>
          </a:xfrm>
        </p:grpSpPr>
        <p:pic>
          <p:nvPicPr>
            <p:cNvPr id="3" name="Picture 2"/>
            <p:cNvPicPr>
              <a:picLocks noChangeAspect="1"/>
            </p:cNvPicPr>
            <p:nvPr/>
          </p:nvPicPr>
          <p:blipFill rotWithShape="1">
            <a:blip r:embed="rId4"/>
            <a:srcRect l="51248" t="13149" r="2889"/>
            <a:stretch/>
          </p:blipFill>
          <p:spPr>
            <a:xfrm>
              <a:off x="5852159" y="1720871"/>
              <a:ext cx="3342719" cy="4665579"/>
            </a:xfrm>
            <a:prstGeom prst="rect">
              <a:avLst/>
            </a:prstGeom>
          </p:spPr>
        </p:pic>
        <p:sp>
          <p:nvSpPr>
            <p:cNvPr id="920" name="TextBox 919"/>
            <p:cNvSpPr txBox="1"/>
            <p:nvPr/>
          </p:nvSpPr>
          <p:spPr>
            <a:xfrm>
              <a:off x="6884069" y="1351539"/>
              <a:ext cx="2205929" cy="369332"/>
            </a:xfrm>
            <a:prstGeom prst="rect">
              <a:avLst/>
            </a:prstGeom>
            <a:noFill/>
          </p:spPr>
          <p:txBody>
            <a:bodyPr wrap="square" rtlCol="0">
              <a:spAutoFit/>
            </a:bodyPr>
            <a:lstStyle/>
            <a:p>
              <a:r>
                <a:rPr lang="en-US" sz="1800" b="1" dirty="0" smtClean="0"/>
                <a:t>FAST QUENCH</a:t>
              </a:r>
              <a:endParaRPr lang="en-US" sz="1800" b="1" dirty="0" smtClean="0"/>
            </a:p>
          </p:txBody>
        </p:sp>
      </p:grpSp>
      <p:grpSp>
        <p:nvGrpSpPr>
          <p:cNvPr id="4" name="Group 3"/>
          <p:cNvGrpSpPr/>
          <p:nvPr/>
        </p:nvGrpSpPr>
        <p:grpSpPr>
          <a:xfrm>
            <a:off x="4634230" y="1257300"/>
            <a:ext cx="3412490" cy="4952351"/>
            <a:chOff x="1987764" y="1338508"/>
            <a:chExt cx="3455395" cy="5075572"/>
          </a:xfrm>
        </p:grpSpPr>
        <p:sp>
          <p:nvSpPr>
            <p:cNvPr id="904" name="TextBox 903"/>
            <p:cNvSpPr txBox="1"/>
            <p:nvPr/>
          </p:nvSpPr>
          <p:spPr>
            <a:xfrm>
              <a:off x="3155540" y="1338508"/>
              <a:ext cx="2205929" cy="369332"/>
            </a:xfrm>
            <a:prstGeom prst="rect">
              <a:avLst/>
            </a:prstGeom>
            <a:noFill/>
          </p:spPr>
          <p:txBody>
            <a:bodyPr wrap="square" rtlCol="0">
              <a:spAutoFit/>
            </a:bodyPr>
            <a:lstStyle/>
            <a:p>
              <a:r>
                <a:rPr lang="en-US" sz="1800" b="1" dirty="0" smtClean="0"/>
                <a:t>SLOW QUENCH</a:t>
              </a:r>
              <a:endParaRPr lang="en-US" sz="1800" b="1" dirty="0" smtClean="0"/>
            </a:p>
          </p:txBody>
        </p:sp>
        <p:pic>
          <p:nvPicPr>
            <p:cNvPr id="921" name="Picture 920"/>
            <p:cNvPicPr>
              <a:picLocks noChangeAspect="1"/>
            </p:cNvPicPr>
            <p:nvPr/>
          </p:nvPicPr>
          <p:blipFill rotWithShape="1">
            <a:blip r:embed="rId4"/>
            <a:srcRect t="13149" r="53001"/>
            <a:stretch/>
          </p:blipFill>
          <p:spPr>
            <a:xfrm>
              <a:off x="1987764" y="1707840"/>
              <a:ext cx="3455395" cy="4706240"/>
            </a:xfrm>
            <a:prstGeom prst="rect">
              <a:avLst/>
            </a:prstGeom>
          </p:spPr>
        </p:pic>
      </p:grpSp>
      <p:sp>
        <p:nvSpPr>
          <p:cNvPr id="922" name="TextBox 921"/>
          <p:cNvSpPr txBox="1"/>
          <p:nvPr/>
        </p:nvSpPr>
        <p:spPr>
          <a:xfrm>
            <a:off x="8676923" y="1255323"/>
            <a:ext cx="3198847" cy="4358116"/>
          </a:xfrm>
          <a:prstGeom prst="rect">
            <a:avLst/>
          </a:prstGeom>
          <a:noFill/>
        </p:spPr>
        <p:txBody>
          <a:bodyPr wrap="square" rtlCol="0">
            <a:spAutoFit/>
          </a:bodyPr>
          <a:lstStyle/>
          <a:p>
            <a:pPr>
              <a:lnSpc>
                <a:spcPct val="110000"/>
              </a:lnSpc>
            </a:pPr>
            <a:r>
              <a:rPr lang="en-US" dirty="0" smtClean="0">
                <a:latin typeface="Segoe UI" panose="020B0502040204020203" pitchFamily="34" charset="0"/>
                <a:cs typeface="Segoe UI" panose="020B0502040204020203" pitchFamily="34" charset="0"/>
              </a:rPr>
              <a:t>Indium atoms are in the stable 4-folded coordination still after the fast quench.</a:t>
            </a:r>
          </a:p>
          <a:p>
            <a:pPr>
              <a:lnSpc>
                <a:spcPct val="110000"/>
              </a:lnSpc>
            </a:pPr>
            <a:r>
              <a:rPr lang="en-US" dirty="0" smtClean="0">
                <a:latin typeface="Segoe UI" panose="020B0502040204020203" pitchFamily="34" charset="0"/>
                <a:cs typeface="Segoe UI" panose="020B0502040204020203" pitchFamily="34" charset="0"/>
              </a:rPr>
              <a:t>At variance Ge atoms are both in the unstable 3-fold configuration and in the stable 4-fold coordination.</a:t>
            </a:r>
          </a:p>
          <a:p>
            <a:pPr>
              <a:lnSpc>
                <a:spcPct val="110000"/>
              </a:lnSpc>
            </a:pPr>
            <a:r>
              <a:rPr lang="en-US" dirty="0" smtClean="0">
                <a:latin typeface="Segoe UI" panose="020B0502040204020203" pitchFamily="34" charset="0"/>
                <a:cs typeface="Segoe UI" panose="020B0502040204020203" pitchFamily="34" charset="0"/>
              </a:rPr>
              <a:t>Higher % of Ge </a:t>
            </a:r>
            <a:r>
              <a:rPr lang="en-US" dirty="0">
                <a:latin typeface="Segoe UI" panose="020B0502040204020203" pitchFamily="34" charset="0"/>
                <a:cs typeface="Segoe UI" panose="020B0502040204020203" pitchFamily="34" charset="0"/>
              </a:rPr>
              <a:t>in the unstable </a:t>
            </a:r>
            <a:r>
              <a:rPr lang="en-US" dirty="0" smtClean="0">
                <a:latin typeface="Segoe UI" panose="020B0502040204020203" pitchFamily="34" charset="0"/>
                <a:cs typeface="Segoe UI" panose="020B0502040204020203" pitchFamily="34" charset="0"/>
              </a:rPr>
              <a:t>3-fold coordination after fast quench is observed.</a:t>
            </a:r>
          </a:p>
          <a:p>
            <a:pPr>
              <a:lnSpc>
                <a:spcPct val="110000"/>
              </a:lnSpc>
            </a:pPr>
            <a:r>
              <a:rPr lang="en-US" dirty="0" smtClean="0">
                <a:latin typeface="Segoe UI" panose="020B0502040204020203" pitchFamily="34" charset="0"/>
                <a:cs typeface="Segoe UI" panose="020B0502040204020203" pitchFamily="34" charset="0"/>
              </a:rPr>
              <a:t>They partially relax in the more </a:t>
            </a:r>
            <a:r>
              <a:rPr lang="en-US" dirty="0">
                <a:latin typeface="Segoe UI" panose="020B0502040204020203" pitchFamily="34" charset="0"/>
                <a:cs typeface="Segoe UI" panose="020B0502040204020203" pitchFamily="34" charset="0"/>
              </a:rPr>
              <a:t>stable </a:t>
            </a:r>
            <a:r>
              <a:rPr lang="en-US" dirty="0" smtClean="0">
                <a:latin typeface="Segoe UI" panose="020B0502040204020203" pitchFamily="34" charset="0"/>
                <a:cs typeface="Segoe UI" panose="020B0502040204020203" pitchFamily="34" charset="0"/>
              </a:rPr>
              <a:t>tetrahedral coordination with the slow quench, causing drift.  </a:t>
            </a:r>
            <a:endParaRPr lang="en-US" dirty="0" smtClean="0">
              <a:latin typeface="Segoe UI" panose="020B0502040204020203" pitchFamily="34" charset="0"/>
              <a:cs typeface="Segoe UI" panose="020B0502040204020203" pitchFamily="34" charset="0"/>
            </a:endParaRPr>
          </a:p>
        </p:txBody>
      </p:sp>
      <p:sp>
        <p:nvSpPr>
          <p:cNvPr id="7" name="Oval 6"/>
          <p:cNvSpPr/>
          <p:nvPr/>
        </p:nvSpPr>
        <p:spPr>
          <a:xfrm>
            <a:off x="2400300" y="2947832"/>
            <a:ext cx="1005840" cy="91899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923" name="Oval 922"/>
          <p:cNvSpPr/>
          <p:nvPr/>
        </p:nvSpPr>
        <p:spPr>
          <a:xfrm>
            <a:off x="6187440" y="3008792"/>
            <a:ext cx="1005840" cy="91899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9" name="Freeform 8"/>
          <p:cNvSpPr/>
          <p:nvPr/>
        </p:nvSpPr>
        <p:spPr>
          <a:xfrm>
            <a:off x="3303270" y="2799961"/>
            <a:ext cx="3006090" cy="343289"/>
          </a:xfrm>
          <a:custGeom>
            <a:avLst/>
            <a:gdLst>
              <a:gd name="connsiteX0" fmla="*/ 0 w 3006090"/>
              <a:gd name="connsiteY0" fmla="*/ 308999 h 343289"/>
              <a:gd name="connsiteX1" fmla="*/ 971550 w 3006090"/>
              <a:gd name="connsiteY1" fmla="*/ 148979 h 343289"/>
              <a:gd name="connsiteX2" fmla="*/ 1588770 w 3006090"/>
              <a:gd name="connsiteY2" fmla="*/ 46109 h 343289"/>
              <a:gd name="connsiteX3" fmla="*/ 2125980 w 3006090"/>
              <a:gd name="connsiteY3" fmla="*/ 389 h 343289"/>
              <a:gd name="connsiteX4" fmla="*/ 2548890 w 3006090"/>
              <a:gd name="connsiteY4" fmla="*/ 68969 h 343289"/>
              <a:gd name="connsiteX5" fmla="*/ 3006090 w 3006090"/>
              <a:gd name="connsiteY5" fmla="*/ 343289 h 343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06090" h="343289">
                <a:moveTo>
                  <a:pt x="0" y="308999"/>
                </a:moveTo>
                <a:lnTo>
                  <a:pt x="971550" y="148979"/>
                </a:lnTo>
                <a:cubicBezTo>
                  <a:pt x="1236345" y="105164"/>
                  <a:pt x="1396365" y="70874"/>
                  <a:pt x="1588770" y="46109"/>
                </a:cubicBezTo>
                <a:cubicBezTo>
                  <a:pt x="1781175" y="21344"/>
                  <a:pt x="1965960" y="-3421"/>
                  <a:pt x="2125980" y="389"/>
                </a:cubicBezTo>
                <a:cubicBezTo>
                  <a:pt x="2286000" y="4199"/>
                  <a:pt x="2402205" y="11819"/>
                  <a:pt x="2548890" y="68969"/>
                </a:cubicBezTo>
                <a:cubicBezTo>
                  <a:pt x="2695575" y="126119"/>
                  <a:pt x="2850832" y="234704"/>
                  <a:pt x="3006090" y="343289"/>
                </a:cubicBezTo>
              </a:path>
            </a:pathLst>
          </a:custGeom>
          <a:noFill/>
          <a:ln>
            <a:solidFill>
              <a:srgbClr val="FF0000"/>
            </a:solidFill>
            <a:tailEnd type="arrow" w="lg"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49144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2" descr="http://muledesign.com/wp-content/uploads/post-it.jpg"/>
          <p:cNvPicPr>
            <a:picLocks noChangeArrowheads="1"/>
          </p:cNvPicPr>
          <p:nvPr/>
        </p:nvPicPr>
        <p:blipFill rotWithShape="1">
          <a:blip r:embed="rId3" cstate="print"/>
          <a:srcRect l="23718" t="6346" r="24103" b="4479"/>
          <a:stretch/>
        </p:blipFill>
        <p:spPr bwMode="auto">
          <a:xfrm>
            <a:off x="7616616" y="754380"/>
            <a:ext cx="4243596" cy="5486400"/>
          </a:xfrm>
          <a:prstGeom prst="rect">
            <a:avLst/>
          </a:prstGeom>
          <a:noFill/>
        </p:spPr>
      </p:pic>
      <p:sp>
        <p:nvSpPr>
          <p:cNvPr id="8" name="Title 7"/>
          <p:cNvSpPr>
            <a:spLocks noGrp="1"/>
          </p:cNvSpPr>
          <p:nvPr>
            <p:ph type="title"/>
          </p:nvPr>
        </p:nvSpPr>
        <p:spPr>
          <a:xfrm>
            <a:off x="915306" y="-45720"/>
            <a:ext cx="10375902" cy="932313"/>
          </a:xfrm>
        </p:spPr>
        <p:txBody>
          <a:bodyPr/>
          <a:lstStyle/>
          <a:p>
            <a:r>
              <a:rPr lang="en-US" dirty="0" smtClean="0"/>
              <a:t>Electronic Density of States (</a:t>
            </a:r>
            <a:r>
              <a:rPr lang="en-US" dirty="0" err="1" smtClean="0"/>
              <a:t>DoS</a:t>
            </a:r>
            <a:r>
              <a:rPr lang="en-US" dirty="0" smtClean="0"/>
              <a:t>)</a:t>
            </a:r>
            <a:endParaRPr lang="en-US" dirty="0"/>
          </a:p>
        </p:txBody>
      </p:sp>
      <p:sp>
        <p:nvSpPr>
          <p:cNvPr id="21" name="Date Placeholder 20"/>
          <p:cNvSpPr>
            <a:spLocks noGrp="1"/>
          </p:cNvSpPr>
          <p:nvPr>
            <p:ph type="dt" sz="half" idx="2"/>
          </p:nvPr>
        </p:nvSpPr>
        <p:spPr/>
        <p:txBody>
          <a:bodyPr/>
          <a:lstStyle/>
          <a:p>
            <a:r>
              <a:rPr lang="en-US" smtClean="0"/>
              <a:t>|  </a:t>
            </a:r>
            <a:fld id="{E2B1C7AF-A5A2-4549-9F97-8DAEF5A9619D}" type="datetime4">
              <a:rPr lang="en-US" smtClean="0"/>
              <a:pPr/>
              <a:t>July 12, 2016</a:t>
            </a:fld>
            <a:endParaRPr dirty="0"/>
          </a:p>
        </p:txBody>
      </p:sp>
      <p:sp>
        <p:nvSpPr>
          <p:cNvPr id="20" name="Slide Number Placeholder 19"/>
          <p:cNvSpPr>
            <a:spLocks noGrp="1"/>
          </p:cNvSpPr>
          <p:nvPr>
            <p:ph type="sldNum" sz="quarter" idx="4"/>
          </p:nvPr>
        </p:nvSpPr>
        <p:spPr/>
        <p:txBody>
          <a:bodyPr/>
          <a:lstStyle/>
          <a:p>
            <a:fld id="{0D904593-1668-4B95-BA96-EF3EF43EDF4E}" type="slidenum">
              <a:rPr lang="en-US" smtClean="0"/>
              <a:pPr/>
              <a:t>4</a:t>
            </a:fld>
            <a:endParaRPr lang="en-US" dirty="0"/>
          </a:p>
        </p:txBody>
      </p:sp>
      <p:sp>
        <p:nvSpPr>
          <p:cNvPr id="11" name="Footer Placeholder 10"/>
          <p:cNvSpPr>
            <a:spLocks noGrp="1"/>
          </p:cNvSpPr>
          <p:nvPr>
            <p:ph type="ftr" sz="quarter" idx="12"/>
          </p:nvPr>
        </p:nvSpPr>
        <p:spPr/>
        <p:txBody>
          <a:bodyPr/>
          <a:lstStyle/>
          <a:p>
            <a:r>
              <a:rPr lang="en-US" smtClean="0"/>
              <a:t>|  Micron Confidential</a:t>
            </a:r>
            <a:endParaRPr lang="en-US" dirty="0"/>
          </a:p>
        </p:txBody>
      </p:sp>
      <p:sp>
        <p:nvSpPr>
          <p:cNvPr id="13" name="Text Placeholder 12"/>
          <p:cNvSpPr>
            <a:spLocks noGrp="1"/>
          </p:cNvSpPr>
          <p:nvPr>
            <p:ph type="body" sz="quarter" idx="14"/>
          </p:nvPr>
        </p:nvSpPr>
        <p:spPr/>
        <p:txBody>
          <a:bodyPr/>
          <a:lstStyle/>
          <a:p>
            <a:endParaRPr lang="en-US"/>
          </a:p>
        </p:txBody>
      </p:sp>
      <p:sp>
        <p:nvSpPr>
          <p:cNvPr id="37" name="Text Placeholder 10"/>
          <p:cNvSpPr txBox="1">
            <a:spLocks/>
          </p:cNvSpPr>
          <p:nvPr/>
        </p:nvSpPr>
        <p:spPr>
          <a:xfrm>
            <a:off x="819608" y="780256"/>
            <a:ext cx="10375903" cy="597900"/>
          </a:xfrm>
          <a:prstGeom prst="rect">
            <a:avLst/>
          </a:prstGeom>
        </p:spPr>
        <p:txBody>
          <a:bodyPr/>
          <a:lst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0" indent="0">
              <a:buNone/>
            </a:pPr>
            <a:r>
              <a:rPr lang="en-US" sz="2000" cap="all" dirty="0" smtClean="0"/>
              <a:t>FAST vs Slow quench</a:t>
            </a:r>
            <a:r>
              <a:rPr lang="en-US" sz="2000" dirty="0" smtClean="0"/>
              <a:t> </a:t>
            </a:r>
            <a:endParaRPr lang="en-US" sz="2000" dirty="0"/>
          </a:p>
        </p:txBody>
      </p:sp>
      <p:grpSp>
        <p:nvGrpSpPr>
          <p:cNvPr id="4" name="Group 3"/>
          <p:cNvGrpSpPr/>
          <p:nvPr/>
        </p:nvGrpSpPr>
        <p:grpSpPr>
          <a:xfrm>
            <a:off x="1071004" y="1145561"/>
            <a:ext cx="6392786" cy="5142322"/>
            <a:chOff x="1185304" y="1203726"/>
            <a:chExt cx="6263640" cy="5038437"/>
          </a:xfrm>
        </p:grpSpPr>
        <p:pic>
          <p:nvPicPr>
            <p:cNvPr id="2" name="Picture 1"/>
            <p:cNvPicPr>
              <a:picLocks noChangeAspect="1"/>
            </p:cNvPicPr>
            <p:nvPr/>
          </p:nvPicPr>
          <p:blipFill rotWithShape="1">
            <a:blip r:embed="rId4"/>
            <a:srcRect l="2452" t="2378" b="1278"/>
            <a:stretch/>
          </p:blipFill>
          <p:spPr>
            <a:xfrm>
              <a:off x="1185304" y="1257300"/>
              <a:ext cx="6263640" cy="4984863"/>
            </a:xfrm>
            <a:prstGeom prst="rect">
              <a:avLst/>
            </a:prstGeom>
          </p:spPr>
        </p:pic>
        <p:pic>
          <p:nvPicPr>
            <p:cNvPr id="3" name="Picture 2"/>
            <p:cNvPicPr>
              <a:picLocks noChangeAspect="1"/>
            </p:cNvPicPr>
            <p:nvPr/>
          </p:nvPicPr>
          <p:blipFill>
            <a:blip r:embed="rId5"/>
            <a:stretch>
              <a:fillRect/>
            </a:stretch>
          </p:blipFill>
          <p:spPr>
            <a:xfrm>
              <a:off x="5492910" y="1203726"/>
              <a:ext cx="324960" cy="264654"/>
            </a:xfrm>
            <a:prstGeom prst="rect">
              <a:avLst/>
            </a:prstGeom>
          </p:spPr>
        </p:pic>
      </p:grpSp>
      <p:sp>
        <p:nvSpPr>
          <p:cNvPr id="29" name="TextBox 28"/>
          <p:cNvSpPr txBox="1"/>
          <p:nvPr/>
        </p:nvSpPr>
        <p:spPr>
          <a:xfrm>
            <a:off x="7996600" y="1112200"/>
            <a:ext cx="3612152" cy="4413516"/>
          </a:xfrm>
          <a:prstGeom prst="rect">
            <a:avLst/>
          </a:prstGeom>
          <a:noFill/>
        </p:spPr>
        <p:txBody>
          <a:bodyPr wrap="square" rtlCol="0">
            <a:spAutoFit/>
          </a:bodyPr>
          <a:lstStyle/>
          <a:p>
            <a:pPr>
              <a:lnSpc>
                <a:spcPct val="120000"/>
              </a:lnSpc>
            </a:pPr>
            <a:r>
              <a:rPr lang="en-US" dirty="0" smtClean="0">
                <a:latin typeface="Segoe UI" panose="020B0502040204020203" pitchFamily="34" charset="0"/>
                <a:cs typeface="Segoe UI" panose="020B0502040204020203" pitchFamily="34" charset="0"/>
              </a:rPr>
              <a:t>No localized states related to In, that might contribute to the drift, are present at the band edges nor in the gap. </a:t>
            </a:r>
          </a:p>
          <a:p>
            <a:pPr>
              <a:lnSpc>
                <a:spcPct val="120000"/>
              </a:lnSpc>
            </a:pPr>
            <a:r>
              <a:rPr lang="en-US" i="1" dirty="0" smtClean="0">
                <a:latin typeface="Segoe UI" panose="020B0502040204020203" pitchFamily="34" charset="0"/>
                <a:cs typeface="Segoe UI" panose="020B0502040204020203" pitchFamily="34" charset="0"/>
              </a:rPr>
              <a:t>What is responsible </a:t>
            </a:r>
            <a:r>
              <a:rPr lang="en-US" i="1" dirty="0">
                <a:latin typeface="Segoe UI" panose="020B0502040204020203" pitchFamily="34" charset="0"/>
                <a:cs typeface="Segoe UI" panose="020B0502040204020203" pitchFamily="34" charset="0"/>
              </a:rPr>
              <a:t>for the enhanced Poole-</a:t>
            </a:r>
            <a:r>
              <a:rPr lang="en-US" i="1" dirty="0" err="1">
                <a:latin typeface="Segoe UI" panose="020B0502040204020203" pitchFamily="34" charset="0"/>
                <a:cs typeface="Segoe UI" panose="020B0502040204020203" pitchFamily="34" charset="0"/>
              </a:rPr>
              <a:t>Frenkel</a:t>
            </a:r>
            <a:r>
              <a:rPr lang="en-US" i="1" dirty="0">
                <a:latin typeface="Segoe UI" panose="020B0502040204020203" pitchFamily="34" charset="0"/>
                <a:cs typeface="Segoe UI" panose="020B0502040204020203" pitchFamily="34" charset="0"/>
              </a:rPr>
              <a:t> conduction we observed in CLV? </a:t>
            </a:r>
          </a:p>
          <a:p>
            <a:pPr>
              <a:lnSpc>
                <a:spcPct val="120000"/>
              </a:lnSpc>
            </a:pPr>
            <a:r>
              <a:rPr lang="en-US" dirty="0" smtClean="0">
                <a:latin typeface="Segoe UI" panose="020B0502040204020203" pitchFamily="34" charset="0"/>
                <a:cs typeface="Segoe UI" panose="020B0502040204020203" pitchFamily="34" charset="0"/>
              </a:rPr>
              <a:t>- We are asking to Prof. Bernasconi an analytical comparison of the electronic features of In-SAG </a:t>
            </a:r>
            <a:r>
              <a:rPr lang="en-US" dirty="0" err="1" smtClean="0">
                <a:latin typeface="Segoe UI" panose="020B0502040204020203" pitchFamily="34" charset="0"/>
                <a:cs typeface="Segoe UI" panose="020B0502040204020203" pitchFamily="34" charset="0"/>
              </a:rPr>
              <a:t>wrt</a:t>
            </a:r>
            <a:r>
              <a:rPr lang="en-US" dirty="0" smtClean="0">
                <a:latin typeface="Segoe UI" panose="020B0502040204020203" pitchFamily="34" charset="0"/>
                <a:cs typeface="Segoe UI" panose="020B0502040204020203" pitchFamily="34" charset="0"/>
              </a:rPr>
              <a:t> similar compositions of Si-SAG and SAG systems.</a:t>
            </a:r>
            <a:endParaRPr lang="en-US" dirty="0" smtClean="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087684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Relaxation of the Optical Bandgap</a:t>
            </a:r>
            <a:endParaRPr lang="en-US" dirty="0"/>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July 12,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8" name="Text Placeholder 7"/>
          <p:cNvSpPr>
            <a:spLocks noGrp="1"/>
          </p:cNvSpPr>
          <p:nvPr>
            <p:ph type="body" sz="quarter" idx="14"/>
          </p:nvPr>
        </p:nvSpPr>
        <p:spPr/>
        <p:txBody>
          <a:bodyPr/>
          <a:lstStyle/>
          <a:p>
            <a:endParaRPr lang="en-US"/>
          </a:p>
        </p:txBody>
      </p:sp>
      <p:sp>
        <p:nvSpPr>
          <p:cNvPr id="11" name="Text Placeholder 1"/>
          <p:cNvSpPr txBox="1">
            <a:spLocks/>
          </p:cNvSpPr>
          <p:nvPr/>
        </p:nvSpPr>
        <p:spPr>
          <a:xfrm>
            <a:off x="1206700" y="4849485"/>
            <a:ext cx="9890198" cy="949454"/>
          </a:xfrm>
          <a:prstGeom prst="rect">
            <a:avLst/>
          </a:prstGeom>
        </p:spPr>
        <p:txBody>
          <a:bodyPr/>
          <a:lstStyle/>
          <a:p>
            <a:pPr marL="225425" lvl="0" indent="4763" algn="ctr" defTabSz="457200">
              <a:spcAft>
                <a:spcPts val="800"/>
              </a:spcAft>
              <a:buClr>
                <a:schemeClr val="bg1"/>
              </a:buClr>
              <a:buSzPct val="28000"/>
              <a:defRPr/>
            </a:pPr>
            <a:r>
              <a:rPr lang="it-IT" sz="2000" dirty="0" smtClean="0">
                <a:latin typeface="+mn-lt"/>
                <a:cs typeface="ＭＳ Ｐゴシック" charset="0"/>
              </a:rPr>
              <a:t>The optical bandgap widening of the relaxed amorphous network is still related to the Ge transition from 3-fold to 4-fold coordination</a:t>
            </a:r>
          </a:p>
          <a:p>
            <a:pPr marL="225425" lvl="0" indent="4763" algn="ctr" defTabSz="457200">
              <a:spcAft>
                <a:spcPts val="800"/>
              </a:spcAft>
              <a:buClr>
                <a:schemeClr val="bg1"/>
              </a:buClr>
              <a:buSzPct val="28000"/>
              <a:defRPr/>
            </a:pPr>
            <a:r>
              <a:rPr kumimoji="0" lang="it-IT" sz="2000" b="0" i="0" u="none" strike="noStrike" kern="1200" cap="none" spc="0" normalizeH="0" baseline="0" noProof="0" dirty="0" smtClean="0">
                <a:ln>
                  <a:noFill/>
                </a:ln>
                <a:effectLst/>
                <a:uLnTx/>
                <a:uFillTx/>
                <a:ea typeface="MS PGothic" pitchFamily="34" charset="-128"/>
                <a:cs typeface="ＭＳ Ｐゴシック" charset="0"/>
              </a:rPr>
              <a:t>A more detailed comparison of the Tauc gap and slope</a:t>
            </a:r>
            <a:r>
              <a:rPr kumimoji="0" lang="it-IT" sz="2000" b="0" i="0" u="none" strike="noStrike" kern="1200" cap="none" spc="0" normalizeH="0" noProof="0" dirty="0" smtClean="0">
                <a:ln>
                  <a:noFill/>
                </a:ln>
                <a:effectLst/>
                <a:uLnTx/>
                <a:uFillTx/>
                <a:ea typeface="MS PGothic" pitchFamily="34" charset="-128"/>
                <a:cs typeface="ＭＳ Ｐゴシック" charset="0"/>
              </a:rPr>
              <a:t> with the similar Si-SAG and SAG system is needed to better understand the peculiarity of In-SAG</a:t>
            </a:r>
            <a:endParaRPr kumimoji="0" lang="en-US" sz="2000" b="0" i="0" u="none" strike="noStrike" kern="1200" cap="none" spc="0" normalizeH="0" baseline="0" noProof="0" dirty="0">
              <a:ln>
                <a:noFill/>
              </a:ln>
              <a:effectLst/>
              <a:uLnTx/>
              <a:uFillTx/>
              <a:latin typeface="+mn-lt"/>
              <a:ea typeface="MS PGothic" pitchFamily="34" charset="-128"/>
              <a:cs typeface="ＭＳ Ｐゴシック" charset="0"/>
            </a:endParaRPr>
          </a:p>
        </p:txBody>
      </p:sp>
      <p:sp>
        <p:nvSpPr>
          <p:cNvPr id="22" name="Text Placeholder 10"/>
          <p:cNvSpPr txBox="1">
            <a:spLocks/>
          </p:cNvSpPr>
          <p:nvPr/>
        </p:nvSpPr>
        <p:spPr>
          <a:xfrm>
            <a:off x="915305" y="871696"/>
            <a:ext cx="10560415" cy="597900"/>
          </a:xfrm>
          <a:prstGeom prst="rect">
            <a:avLst/>
          </a:prstGeom>
        </p:spPr>
        <p:txBody>
          <a:bodyPr/>
          <a:lst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0" indent="0">
              <a:buNone/>
            </a:pPr>
            <a:r>
              <a:rPr lang="en-US" sz="2000" cap="all" dirty="0" err="1" smtClean="0"/>
              <a:t>Tauc</a:t>
            </a:r>
            <a:r>
              <a:rPr lang="en-US" sz="2000" cap="all" dirty="0" smtClean="0"/>
              <a:t> plot for the Relaxed (slow quench) </a:t>
            </a:r>
            <a:r>
              <a:rPr lang="en-US" sz="2000" cap="all" dirty="0"/>
              <a:t>and </a:t>
            </a:r>
            <a:r>
              <a:rPr lang="en-US" sz="2000" cap="all" dirty="0" smtClean="0"/>
              <a:t>Un-Relaxed (fast </a:t>
            </a:r>
            <a:r>
              <a:rPr lang="en-US" sz="2000" cap="all" dirty="0"/>
              <a:t>quench) </a:t>
            </a:r>
            <a:r>
              <a:rPr lang="en-US" sz="2000" cap="all" dirty="0" smtClean="0"/>
              <a:t>In</a:t>
            </a:r>
            <a:r>
              <a:rPr lang="en-US" sz="2000" cap="all" dirty="0" smtClean="0"/>
              <a:t>-SAG</a:t>
            </a:r>
            <a:endParaRPr lang="en-US" sz="2000" cap="all" dirty="0"/>
          </a:p>
          <a:p>
            <a:pPr marL="0" indent="0">
              <a:buNone/>
            </a:pPr>
            <a:r>
              <a:rPr lang="en-US" dirty="0" smtClean="0"/>
              <a:t> </a:t>
            </a:r>
            <a:endParaRPr lang="en-US" dirty="0"/>
          </a:p>
        </p:txBody>
      </p:sp>
      <p:pic>
        <p:nvPicPr>
          <p:cNvPr id="3" name="Picture 2"/>
          <p:cNvPicPr>
            <a:picLocks noChangeAspect="1"/>
          </p:cNvPicPr>
          <p:nvPr/>
        </p:nvPicPr>
        <p:blipFill>
          <a:blip r:embed="rId2"/>
          <a:stretch>
            <a:fillRect/>
          </a:stretch>
        </p:blipFill>
        <p:spPr>
          <a:xfrm>
            <a:off x="1168942" y="1300909"/>
            <a:ext cx="9906728" cy="3578723"/>
          </a:xfrm>
          <a:prstGeom prst="rect">
            <a:avLst/>
          </a:prstGeom>
        </p:spPr>
      </p:pic>
    </p:spTree>
    <p:extLst>
      <p:ext uri="{BB962C8B-B14F-4D97-AF65-F5344CB8AC3E}">
        <p14:creationId xmlns:p14="http://schemas.microsoft.com/office/powerpoint/2010/main" val="3664241059"/>
      </p:ext>
    </p:extLst>
  </p:cSld>
  <p:clrMapOvr>
    <a:masterClrMapping/>
  </p:clrMapOvr>
  <p:timing>
    <p:tnLst>
      <p:par>
        <p:cTn id="1" dur="indefinite" restart="never" nodeType="tmRoot"/>
      </p:par>
    </p:tnLst>
  </p:timing>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 2016 Corporate 16x9" id="{9704DF07-7148-42FC-BDA8-635D5FB16AC0}" vid="{7BDFE4F2-D4EB-4A20-A989-17F7022DAF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Props1.xml><?xml version="1.0" encoding="utf-8"?>
<ds:datastoreItem xmlns:ds="http://schemas.openxmlformats.org/officeDocument/2006/customXml" ds:itemID="{77452B2A-C570-4E2B-AC64-57C05EB1C055}"/>
</file>

<file path=customXml/itemProps2.xml><?xml version="1.0" encoding="utf-8"?>
<ds:datastoreItem xmlns:ds="http://schemas.openxmlformats.org/officeDocument/2006/customXml" ds:itemID="{4B5FC540-D41E-418E-A193-9A4EBFBCD0F9}"/>
</file>

<file path=customXml/itemProps3.xml><?xml version="1.0" encoding="utf-8"?>
<ds:datastoreItem xmlns:ds="http://schemas.openxmlformats.org/officeDocument/2006/customXml" ds:itemID="{A14AE231-804E-4018-AEB0-448E68382461}"/>
</file>

<file path=docProps/app.xml><?xml version="1.0" encoding="utf-8"?>
<Properties xmlns="http://schemas.openxmlformats.org/officeDocument/2006/extended-properties" xmlns:vt="http://schemas.openxmlformats.org/officeDocument/2006/docPropsVTypes">
  <Template>blank</Template>
  <TotalTime>0</TotalTime>
  <Words>395</Words>
  <Application>Microsoft Office PowerPoint</Application>
  <PresentationFormat>Widescreen</PresentationFormat>
  <Paragraphs>44</Paragraphs>
  <Slides>5</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ＭＳ Ｐゴシック</vt:lpstr>
      <vt:lpstr>ＭＳ Ｐゴシック</vt:lpstr>
      <vt:lpstr>Arial</vt:lpstr>
      <vt:lpstr>Calibri</vt:lpstr>
      <vt:lpstr>Segoe UI</vt:lpstr>
      <vt:lpstr>Segoe UI Semibold</vt:lpstr>
      <vt:lpstr>Wingdings</vt:lpstr>
      <vt:lpstr>Micron Nov-2015</vt:lpstr>
      <vt:lpstr>Atomistic insights on the In-SAG system</vt:lpstr>
      <vt:lpstr>Summary</vt:lpstr>
      <vt:lpstr>Distribution of the coordination numbers</vt:lpstr>
      <vt:lpstr>Electronic Density of States (DoS)</vt:lpstr>
      <vt:lpstr>Relaxation of the Optical Bandgap</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2016-03-21T17:15:04Z</dcterms:created>
  <dcterms:modified xsi:type="dcterms:W3CDTF">2016-07-13T15:16:59Z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ies>
</file>