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slideLayouts/slideLayout15.xml" ContentType="application/vnd.openxmlformats-officedocument.presentationml.slideLayout+xml"/>
  <Override PartName="/ppt/notesSlides/notesSlide2.xml" ContentType="application/vnd.openxmlformats-officedocument.presentationml.notesSlide+xml"/>
  <Override PartName="/ppt/slideLayouts/slideLayout14.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10"/>
  </p:notesMasterIdLst>
  <p:sldIdLst>
    <p:sldId id="300" r:id="rId2"/>
    <p:sldId id="263" r:id="rId3"/>
    <p:sldId id="303" r:id="rId4"/>
    <p:sldId id="310" r:id="rId5"/>
    <p:sldId id="311" r:id="rId6"/>
    <p:sldId id="316" r:id="rId7"/>
    <p:sldId id="317" r:id="rId8"/>
    <p:sldId id="318"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81" autoAdjust="0"/>
  </p:normalViewPr>
  <p:slideViewPr>
    <p:cSldViewPr snapToGrid="0">
      <p:cViewPr varScale="1">
        <p:scale>
          <a:sx n="90" d="100"/>
          <a:sy n="90" d="100"/>
        </p:scale>
        <p:origin x="1056" y="8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7/12/2016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a:t>
            </a:fld>
            <a:endParaRPr lang="en-US"/>
          </a:p>
        </p:txBody>
      </p:sp>
    </p:spTree>
    <p:extLst>
      <p:ext uri="{BB962C8B-B14F-4D97-AF65-F5344CB8AC3E}">
        <p14:creationId xmlns:p14="http://schemas.microsoft.com/office/powerpoint/2010/main" val="85078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3</a:t>
            </a:fld>
            <a:endParaRPr lang="en-US"/>
          </a:p>
        </p:txBody>
      </p:sp>
    </p:spTree>
    <p:extLst>
      <p:ext uri="{BB962C8B-B14F-4D97-AF65-F5344CB8AC3E}">
        <p14:creationId xmlns:p14="http://schemas.microsoft.com/office/powerpoint/2010/main" val="1086333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4</a:t>
            </a:fld>
            <a:endParaRPr lang="en-US"/>
          </a:p>
        </p:txBody>
      </p:sp>
    </p:spTree>
    <p:extLst>
      <p:ext uri="{BB962C8B-B14F-4D97-AF65-F5344CB8AC3E}">
        <p14:creationId xmlns:p14="http://schemas.microsoft.com/office/powerpoint/2010/main" val="2637036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2016</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2016</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2016</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12, 2016</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12,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July 12, 2016</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ntelweb.micron.com/sites/sxp/10s/SXPCellArchTeam/30s%20Mat.%20PF/Papers_Refs_Doc/SD_kappa_campaign_checkpoint_Feb_2015.pptx"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png"/><Relationship Id="rId2" Type="http://schemas.openxmlformats.org/officeDocument/2006/relationships/image" Target="../media/image11.jpeg"/><Relationship Id="rId1" Type="http://schemas.openxmlformats.org/officeDocument/2006/relationships/slideLayout" Target="../slideLayouts/slideLayout4.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 Id="rId14" Type="http://schemas.openxmlformats.org/officeDocument/2006/relationships/image" Target="../media/image23.emf"/></Relationships>
</file>

<file path=ppt/slides/_rels/slide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In-SAG - </a:t>
            </a:r>
            <a:r>
              <a:rPr lang="en-US" dirty="0"/>
              <a:t>J* campaign</a:t>
            </a:r>
          </a:p>
        </p:txBody>
      </p:sp>
      <p:sp>
        <p:nvSpPr>
          <p:cNvPr id="4" name="Text Placeholder 3"/>
          <p:cNvSpPr>
            <a:spLocks noGrp="1"/>
          </p:cNvSpPr>
          <p:nvPr>
            <p:ph type="body" sz="quarter" idx="10"/>
          </p:nvPr>
        </p:nvSpPr>
        <p:spPr/>
        <p:txBody>
          <a:bodyPr/>
          <a:lstStyle/>
          <a:p>
            <a:r>
              <a:rPr lang="en-US" dirty="0" smtClean="0"/>
              <a:t>L1P1 data</a:t>
            </a:r>
            <a:endParaRPr lang="en-US" dirty="0"/>
          </a:p>
        </p:txBody>
      </p:sp>
      <p:sp>
        <p:nvSpPr>
          <p:cNvPr id="5" name="Text Placeholder 4"/>
          <p:cNvSpPr>
            <a:spLocks noGrp="1"/>
          </p:cNvSpPr>
          <p:nvPr>
            <p:ph type="body" sz="quarter" idx="12"/>
          </p:nvPr>
        </p:nvSpPr>
        <p:spPr/>
        <p:txBody>
          <a:bodyPr/>
          <a:lstStyle/>
          <a:p>
            <a:r>
              <a:rPr lang="en-US" dirty="0" smtClean="0"/>
              <a:t>Cristina</a:t>
            </a:r>
            <a:r>
              <a:rPr lang="en-US" dirty="0"/>
              <a:t> </a:t>
            </a:r>
            <a:r>
              <a:rPr lang="en-US" dirty="0" smtClean="0"/>
              <a:t>and Paolo</a:t>
            </a:r>
            <a:endParaRPr lang="en-US" dirty="0"/>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835295" y="960120"/>
            <a:ext cx="10375904" cy="4418635"/>
          </a:xfrm>
        </p:spPr>
        <p:txBody>
          <a:bodyPr/>
          <a:lstStyle/>
          <a:p>
            <a:pPr>
              <a:spcBef>
                <a:spcPts val="0"/>
              </a:spcBef>
              <a:spcAft>
                <a:spcPts val="600"/>
              </a:spcAft>
            </a:pPr>
            <a:r>
              <a:rPr lang="en-US" dirty="0" smtClean="0"/>
              <a:t>Data are aligned with what previously observed in the </a:t>
            </a:r>
            <a:r>
              <a:rPr lang="en-US" i="1" dirty="0" smtClean="0">
                <a:hlinkClick r:id="rId3"/>
              </a:rPr>
              <a:t>K</a:t>
            </a:r>
            <a:r>
              <a:rPr lang="en-US" dirty="0" smtClean="0">
                <a:hlinkClick r:id="rId3"/>
              </a:rPr>
              <a:t> campaign in F14</a:t>
            </a:r>
            <a:endParaRPr lang="en-US" dirty="0" smtClean="0"/>
          </a:p>
          <a:p>
            <a:pPr>
              <a:spcBef>
                <a:spcPts val="0"/>
              </a:spcBef>
              <a:spcAft>
                <a:spcPts val="600"/>
              </a:spcAft>
            </a:pPr>
            <a:r>
              <a:rPr lang="en-US" dirty="0" smtClean="0"/>
              <a:t>In particular:</a:t>
            </a:r>
          </a:p>
          <a:p>
            <a:pPr lvl="1">
              <a:spcAft>
                <a:spcPts val="600"/>
              </a:spcAft>
            </a:pPr>
            <a:r>
              <a:rPr lang="en-US" dirty="0" smtClean="0"/>
              <a:t>@ same Ge at% leakage increases with In content</a:t>
            </a:r>
          </a:p>
          <a:p>
            <a:pPr lvl="1">
              <a:spcAft>
                <a:spcPts val="600"/>
              </a:spcAft>
            </a:pPr>
            <a:r>
              <a:rPr lang="en-US" dirty="0" smtClean="0"/>
              <a:t>The look at the I-V curves indicates an enhancement of the sub-V</a:t>
            </a:r>
            <a:r>
              <a:rPr lang="en-US" baseline="-25000" dirty="0" smtClean="0"/>
              <a:t>T</a:t>
            </a:r>
            <a:r>
              <a:rPr lang="en-US" dirty="0" smtClean="0"/>
              <a:t> Poole-</a:t>
            </a:r>
            <a:r>
              <a:rPr lang="en-US" dirty="0" err="1" smtClean="0"/>
              <a:t>Frenkel</a:t>
            </a:r>
            <a:r>
              <a:rPr lang="en-US" dirty="0" smtClean="0"/>
              <a:t> component with In</a:t>
            </a:r>
          </a:p>
          <a:p>
            <a:pPr lvl="1">
              <a:spcAft>
                <a:spcPts val="600"/>
              </a:spcAft>
            </a:pPr>
            <a:r>
              <a:rPr lang="en-US" dirty="0" smtClean="0"/>
              <a:t>A decrease of the V</a:t>
            </a:r>
            <a:r>
              <a:rPr lang="en-US" baseline="-25000" dirty="0" smtClean="0"/>
              <a:t>T</a:t>
            </a:r>
            <a:r>
              <a:rPr lang="en-US" dirty="0" smtClean="0"/>
              <a:t> values </a:t>
            </a:r>
            <a:r>
              <a:rPr lang="en-US" dirty="0" err="1" smtClean="0"/>
              <a:t>wrt</a:t>
            </a:r>
            <a:r>
              <a:rPr lang="en-US" dirty="0" smtClean="0"/>
              <a:t> v13 at the thickness  </a:t>
            </a:r>
          </a:p>
          <a:p>
            <a:pPr>
              <a:spcBef>
                <a:spcPts val="0"/>
              </a:spcBef>
              <a:spcAft>
                <a:spcPts val="600"/>
              </a:spcAft>
            </a:pPr>
            <a:r>
              <a:rPr lang="en-US" dirty="0" smtClean="0"/>
              <a:t>The need to reinforce the L1 screening methodology has been highlighted</a:t>
            </a:r>
            <a:endParaRPr lang="en-US" dirty="0"/>
          </a:p>
          <a:p>
            <a:pPr lvl="1">
              <a:spcAft>
                <a:spcPts val="600"/>
              </a:spcAft>
            </a:pPr>
            <a:r>
              <a:rPr lang="en-US" dirty="0">
                <a:ea typeface="Tahoma" pitchFamily="34" charset="0"/>
                <a:cs typeface="Tahoma" pitchFamily="34" charset="0"/>
              </a:rPr>
              <a:t>WRL metric (2dd @85C</a:t>
            </a:r>
            <a:r>
              <a:rPr lang="en-US" dirty="0" smtClean="0">
                <a:ea typeface="Tahoma" pitchFamily="34" charset="0"/>
                <a:cs typeface="Tahoma" pitchFamily="34" charset="0"/>
              </a:rPr>
              <a:t>) and </a:t>
            </a:r>
            <a:r>
              <a:rPr lang="en-US" dirty="0">
                <a:ea typeface="Tahoma" pitchFamily="34" charset="0"/>
                <a:cs typeface="Tahoma" pitchFamily="34" charset="0"/>
              </a:rPr>
              <a:t>Probe-like (100sec @85C) </a:t>
            </a:r>
            <a:r>
              <a:rPr lang="en-US" dirty="0" smtClean="0"/>
              <a:t>need to be re-considered as screening methodology for Drift </a:t>
            </a:r>
            <a:endParaRPr lang="en-US" dirty="0"/>
          </a:p>
          <a:p>
            <a:pPr>
              <a:spcBef>
                <a:spcPts val="0"/>
              </a:spcBef>
              <a:spcAft>
                <a:spcPts val="600"/>
              </a:spcAft>
            </a:pPr>
            <a:r>
              <a:rPr lang="en-US" dirty="0" smtClean="0"/>
              <a:t>Recommendation</a:t>
            </a:r>
          </a:p>
          <a:p>
            <a:pPr lvl="1">
              <a:spcAft>
                <a:spcPts val="600"/>
              </a:spcAft>
            </a:pPr>
            <a:r>
              <a:rPr lang="en-US" dirty="0" smtClean="0"/>
              <a:t>Complete the campaign exploring alloys with lower Ge and In up to 15% to </a:t>
            </a:r>
            <a:r>
              <a:rPr lang="en-US" dirty="0" smtClean="0">
                <a:ea typeface="Tahoma" pitchFamily="34" charset="0"/>
                <a:cs typeface="Tahoma" pitchFamily="34" charset="0"/>
              </a:rPr>
              <a:t>add points </a:t>
            </a:r>
            <a:r>
              <a:rPr lang="en-US" dirty="0">
                <a:ea typeface="Tahoma" pitchFamily="34" charset="0"/>
                <a:cs typeface="Tahoma" pitchFamily="34" charset="0"/>
              </a:rPr>
              <a:t>on the </a:t>
            </a:r>
            <a:r>
              <a:rPr lang="en-US" dirty="0" smtClean="0">
                <a:ea typeface="Tahoma" pitchFamily="34" charset="0"/>
                <a:cs typeface="Tahoma" pitchFamily="34" charset="0"/>
              </a:rPr>
              <a:t>V</a:t>
            </a:r>
            <a:r>
              <a:rPr lang="en-US" baseline="-25000" dirty="0" smtClean="0">
                <a:ea typeface="Tahoma" pitchFamily="34" charset="0"/>
                <a:cs typeface="Tahoma" pitchFamily="34" charset="0"/>
              </a:rPr>
              <a:t>T</a:t>
            </a:r>
            <a:r>
              <a:rPr lang="en-US" dirty="0" smtClean="0">
                <a:ea typeface="Tahoma" pitchFamily="34" charset="0"/>
                <a:cs typeface="Tahoma" pitchFamily="34" charset="0"/>
              </a:rPr>
              <a:t>-leakage trade-off </a:t>
            </a:r>
            <a:r>
              <a:rPr lang="en-US" dirty="0">
                <a:ea typeface="Tahoma" pitchFamily="34" charset="0"/>
                <a:cs typeface="Tahoma" pitchFamily="34" charset="0"/>
              </a:rPr>
              <a:t>with </a:t>
            </a:r>
            <a:r>
              <a:rPr lang="en-US" dirty="0" smtClean="0">
                <a:ea typeface="Tahoma" pitchFamily="34" charset="0"/>
                <a:cs typeface="Tahoma" pitchFamily="34" charset="0"/>
              </a:rPr>
              <a:t>In</a:t>
            </a:r>
          </a:p>
          <a:p>
            <a:pPr lvl="1">
              <a:spcAft>
                <a:spcPts val="600"/>
              </a:spcAft>
            </a:pPr>
            <a:r>
              <a:rPr lang="en-US" dirty="0" smtClean="0">
                <a:ea typeface="Tahoma" pitchFamily="34" charset="0"/>
                <a:cs typeface="Tahoma" pitchFamily="34" charset="0"/>
              </a:rPr>
              <a:t>Consider the thickness </a:t>
            </a:r>
            <a:r>
              <a:rPr lang="en-US" dirty="0">
                <a:ea typeface="Tahoma" pitchFamily="34" charset="0"/>
                <a:cs typeface="Tahoma" pitchFamily="34" charset="0"/>
              </a:rPr>
              <a:t>skew </a:t>
            </a:r>
            <a:r>
              <a:rPr lang="en-US" dirty="0" smtClean="0">
                <a:ea typeface="Tahoma" pitchFamily="34" charset="0"/>
                <a:cs typeface="Tahoma" pitchFamily="34" charset="0"/>
              </a:rPr>
              <a:t>for the J007 (with 9% In) that appears the best alloy</a:t>
            </a:r>
          </a:p>
          <a:p>
            <a:pPr lvl="1">
              <a:spcAft>
                <a:spcPts val="600"/>
              </a:spcAft>
            </a:pPr>
            <a:r>
              <a:rPr lang="en-US" i="1" u="sng" dirty="0" smtClean="0">
                <a:ea typeface="Tahoma" pitchFamily="34" charset="0"/>
                <a:cs typeface="Tahoma" pitchFamily="34" charset="0"/>
              </a:rPr>
              <a:t>Consider In-</a:t>
            </a:r>
            <a:r>
              <a:rPr lang="en-US" i="1" u="sng" dirty="0" err="1" smtClean="0">
                <a:ea typeface="Tahoma" pitchFamily="34" charset="0"/>
                <a:cs typeface="Tahoma" pitchFamily="34" charset="0"/>
              </a:rPr>
              <a:t>SiSAG</a:t>
            </a:r>
            <a:r>
              <a:rPr lang="en-US" i="1" u="sng" dirty="0" smtClean="0">
                <a:ea typeface="Tahoma" pitchFamily="34" charset="0"/>
                <a:cs typeface="Tahoma" pitchFamily="34" charset="0"/>
              </a:rPr>
              <a:t> as </a:t>
            </a:r>
            <a:r>
              <a:rPr lang="en-US" i="1" u="sng" dirty="0" smtClean="0">
                <a:ea typeface="Tahoma" pitchFamily="34" charset="0"/>
                <a:cs typeface="Tahoma" pitchFamily="34" charset="0"/>
              </a:rPr>
              <a:t>more </a:t>
            </a:r>
            <a:r>
              <a:rPr lang="en-US" i="1" u="sng" dirty="0" smtClean="0">
                <a:ea typeface="Tahoma" pitchFamily="34" charset="0"/>
                <a:cs typeface="Tahoma" pitchFamily="34" charset="0"/>
              </a:rPr>
              <a:t>promising exploration</a:t>
            </a:r>
            <a:endParaRPr lang="en-US" i="1" u="sng" dirty="0" smtClean="0"/>
          </a:p>
        </p:txBody>
      </p:sp>
      <p:sp>
        <p:nvSpPr>
          <p:cNvPr id="34" name="Date Placeholder 33"/>
          <p:cNvSpPr>
            <a:spLocks noGrp="1"/>
          </p:cNvSpPr>
          <p:nvPr>
            <p:ph type="dt" sz="half" idx="2"/>
          </p:nvPr>
        </p:nvSpPr>
        <p:spPr>
          <a:xfrm>
            <a:off x="3290570" y="6363151"/>
            <a:ext cx="1348740" cy="228600"/>
          </a:xfrm>
        </p:spPr>
        <p:txBody>
          <a:bodyPr/>
          <a:lstStyle/>
          <a:p>
            <a:fld id="{816EFC11-76F3-42BC-AE41-47369BD27274}" type="datetime4">
              <a:rPr lang="en-US" smtClean="0"/>
              <a:t>July 12,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a:t>
            </a:fld>
            <a:endParaRPr lang="en-US" dirty="0"/>
          </a:p>
        </p:txBody>
      </p:sp>
      <p:sp>
        <p:nvSpPr>
          <p:cNvPr id="35" name="Footer Placeholder 34"/>
          <p:cNvSpPr>
            <a:spLocks noGrp="1"/>
          </p:cNvSpPr>
          <p:nvPr>
            <p:ph type="ftr" sz="quarter" idx="12"/>
          </p:nvPr>
        </p:nvSpPr>
        <p:spPr/>
        <p:txBody>
          <a:bodyPr/>
          <a:lstStyle/>
          <a:p>
            <a:r>
              <a:rPr lang="en-US"/>
              <a:t>|  Micron Confidential</a:t>
            </a:r>
            <a:endParaRPr lang="en-US" dirty="0"/>
          </a:p>
        </p:txBody>
      </p:sp>
      <p:sp>
        <p:nvSpPr>
          <p:cNvPr id="10" name="Text Placeholder 9"/>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Scorecard</a:t>
            </a:r>
            <a:endParaRPr lang="en-US"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3</a:t>
            </a:fld>
            <a:endParaRPr lang="en-US" dirty="0"/>
          </a:p>
        </p:txBody>
      </p:sp>
      <p:sp>
        <p:nvSpPr>
          <p:cNvPr id="12" name="Text Placeholder 11"/>
          <p:cNvSpPr>
            <a:spLocks noGrp="1"/>
          </p:cNvSpPr>
          <p:nvPr>
            <p:ph type="body" sz="quarter" idx="14"/>
          </p:nvPr>
        </p:nvSpPr>
        <p:spPr/>
        <p:txBody>
          <a:bodyPr/>
          <a:lstStyle/>
          <a:p>
            <a:endParaRPr lang="en-US"/>
          </a:p>
        </p:txBody>
      </p:sp>
      <p:sp>
        <p:nvSpPr>
          <p:cNvPr id="34" name="Date Placeholder 33"/>
          <p:cNvSpPr>
            <a:spLocks noGrp="1"/>
          </p:cNvSpPr>
          <p:nvPr>
            <p:ph type="dt" sz="half" idx="2"/>
          </p:nvPr>
        </p:nvSpPr>
        <p:spPr>
          <a:xfrm>
            <a:off x="3258820" y="6363151"/>
            <a:ext cx="1348740" cy="228600"/>
          </a:xfrm>
        </p:spPr>
        <p:txBody>
          <a:bodyPr/>
          <a:lstStyle/>
          <a:p>
            <a:fld id="{813B26B7-A279-4753-8A1A-AC4573FF378D}" type="datetime4">
              <a:rPr lang="en-US" smtClean="0"/>
              <a:pPr/>
              <a:t>July 12, 2016</a:t>
            </a:fld>
            <a:endParaRPr dirty="0"/>
          </a:p>
        </p:txBody>
      </p:sp>
      <p:sp>
        <p:nvSpPr>
          <p:cNvPr id="35" name="Footer Placeholder 34"/>
          <p:cNvSpPr>
            <a:spLocks noGrp="1"/>
          </p:cNvSpPr>
          <p:nvPr>
            <p:ph type="ftr" sz="quarter" idx="12"/>
          </p:nvPr>
        </p:nvSpPr>
        <p:spPr>
          <a:xfrm>
            <a:off x="4616450" y="6363151"/>
            <a:ext cx="1397000" cy="228600"/>
          </a:xfrm>
          <a:prstGeom prst="rect">
            <a:avLst/>
          </a:prstGeom>
        </p:spPr>
        <p:txBody>
          <a:bodyPr/>
          <a:lstStyle/>
          <a:p>
            <a:r>
              <a:rPr lang="en-US"/>
              <a:t>|  Micron Confidential</a:t>
            </a:r>
            <a:endParaRPr lang="en-US" dirty="0"/>
          </a:p>
        </p:txBody>
      </p:sp>
      <p:pic>
        <p:nvPicPr>
          <p:cNvPr id="10" name="Picture 9"/>
          <p:cNvPicPr>
            <a:picLocks noChangeAspect="1"/>
          </p:cNvPicPr>
          <p:nvPr/>
        </p:nvPicPr>
        <p:blipFill>
          <a:blip r:embed="rId3"/>
          <a:stretch>
            <a:fillRect/>
          </a:stretch>
        </p:blipFill>
        <p:spPr>
          <a:xfrm>
            <a:off x="1177914" y="1044418"/>
            <a:ext cx="8388780" cy="4407150"/>
          </a:xfrm>
          <a:prstGeom prst="rect">
            <a:avLst/>
          </a:prstGeom>
        </p:spPr>
      </p:pic>
      <p:pic>
        <p:nvPicPr>
          <p:cNvPr id="11" name="Picture 10"/>
          <p:cNvPicPr>
            <a:picLocks noChangeAspect="1"/>
          </p:cNvPicPr>
          <p:nvPr/>
        </p:nvPicPr>
        <p:blipFill>
          <a:blip r:embed="rId4"/>
          <a:stretch>
            <a:fillRect/>
          </a:stretch>
        </p:blipFill>
        <p:spPr>
          <a:xfrm>
            <a:off x="9580762" y="1648947"/>
            <a:ext cx="1052960" cy="3794438"/>
          </a:xfrm>
          <a:prstGeom prst="rect">
            <a:avLst/>
          </a:prstGeom>
        </p:spPr>
      </p:pic>
      <p:cxnSp>
        <p:nvCxnSpPr>
          <p:cNvPr id="13" name="Straight Connector 12"/>
          <p:cNvCxnSpPr/>
          <p:nvPr/>
        </p:nvCxnSpPr>
        <p:spPr>
          <a:xfrm>
            <a:off x="1124257" y="5149720"/>
            <a:ext cx="8421171" cy="0"/>
          </a:xfrm>
          <a:prstGeom prst="line">
            <a:avLst/>
          </a:prstGeom>
          <a:ln w="38100" cap="rnd"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1060844" y="4073911"/>
            <a:ext cx="8691527" cy="220337"/>
          </a:xfrm>
          <a:prstGeom prst="rect">
            <a:avLst/>
          </a:prstGeom>
          <a:ln w="28575" cmpd="sng">
            <a:solidFill>
              <a:srgbClr val="FFC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5" name="Straight Connector 14"/>
          <p:cNvCxnSpPr/>
          <p:nvPr/>
        </p:nvCxnSpPr>
        <p:spPr>
          <a:xfrm>
            <a:off x="1114009" y="5139884"/>
            <a:ext cx="0" cy="5272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102991" y="5656514"/>
            <a:ext cx="323937" cy="0"/>
          </a:xfrm>
          <a:prstGeom prst="line">
            <a:avLst/>
          </a:prstGeom>
          <a:ln w="28575">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1448194" y="5467438"/>
            <a:ext cx="6096000" cy="369332"/>
          </a:xfrm>
          <a:prstGeom prst="rect">
            <a:avLst/>
          </a:prstGeom>
        </p:spPr>
        <p:txBody>
          <a:bodyPr>
            <a:spAutoFit/>
          </a:bodyPr>
          <a:lstStyle/>
          <a:p>
            <a:pPr algn="just"/>
            <a:r>
              <a:rPr lang="en-US" dirty="0">
                <a:solidFill>
                  <a:srgbClr val="292377"/>
                </a:solidFill>
                <a:ea typeface="Tahoma" pitchFamily="34" charset="0"/>
                <a:cs typeface="Tahoma" pitchFamily="34" charset="0"/>
              </a:rPr>
              <a:t>T</a:t>
            </a:r>
            <a:r>
              <a:rPr lang="en-US" dirty="0" smtClean="0">
                <a:solidFill>
                  <a:srgbClr val="292377"/>
                </a:solidFill>
                <a:ea typeface="Tahoma" pitchFamily="34" charset="0"/>
                <a:cs typeface="Tahoma" pitchFamily="34" charset="0"/>
              </a:rPr>
              <a:t>esting issues, data </a:t>
            </a:r>
            <a:r>
              <a:rPr lang="en-US" dirty="0">
                <a:solidFill>
                  <a:srgbClr val="292377"/>
                </a:solidFill>
                <a:ea typeface="Tahoma" pitchFamily="34" charset="0"/>
                <a:cs typeface="Tahoma" pitchFamily="34" charset="0"/>
              </a:rPr>
              <a:t>that are not </a:t>
            </a:r>
            <a:r>
              <a:rPr lang="en-US" dirty="0" smtClean="0">
                <a:solidFill>
                  <a:srgbClr val="292377"/>
                </a:solidFill>
                <a:ea typeface="Tahoma" pitchFamily="34" charset="0"/>
                <a:cs typeface="Tahoma" pitchFamily="34" charset="0"/>
              </a:rPr>
              <a:t>reliable</a:t>
            </a:r>
            <a:endParaRPr lang="en-US" dirty="0">
              <a:solidFill>
                <a:srgbClr val="292377"/>
              </a:solidFill>
              <a:ea typeface="Tahoma" pitchFamily="34" charset="0"/>
              <a:cs typeface="Tahoma" pitchFamily="34" charset="0"/>
            </a:endParaRPr>
          </a:p>
        </p:txBody>
      </p:sp>
      <p:sp>
        <p:nvSpPr>
          <p:cNvPr id="22" name="Rectangle 21"/>
          <p:cNvSpPr/>
          <p:nvPr/>
        </p:nvSpPr>
        <p:spPr>
          <a:xfrm>
            <a:off x="1246172" y="5809894"/>
            <a:ext cx="9972236" cy="369332"/>
          </a:xfrm>
          <a:prstGeom prst="rect">
            <a:avLst/>
          </a:prstGeom>
        </p:spPr>
        <p:txBody>
          <a:bodyPr wrap="square">
            <a:spAutoFit/>
          </a:bodyPr>
          <a:lstStyle/>
          <a:p>
            <a:r>
              <a:rPr lang="en-US" dirty="0">
                <a:solidFill>
                  <a:srgbClr val="292377"/>
                </a:solidFill>
                <a:ea typeface="Tahoma" pitchFamily="34" charset="0"/>
                <a:cs typeface="Tahoma" pitchFamily="34" charset="0"/>
              </a:rPr>
              <a:t>Considering the </a:t>
            </a:r>
            <a:r>
              <a:rPr lang="en-US" dirty="0" smtClean="0">
                <a:solidFill>
                  <a:srgbClr val="292377"/>
                </a:solidFill>
                <a:ea typeface="Tahoma" pitchFamily="34" charset="0"/>
                <a:cs typeface="Tahoma" pitchFamily="34" charset="0"/>
              </a:rPr>
              <a:t>overall features (electrical and thermal stab), J007 </a:t>
            </a:r>
            <a:r>
              <a:rPr lang="en-US" dirty="0">
                <a:solidFill>
                  <a:srgbClr val="292377"/>
                </a:solidFill>
                <a:ea typeface="Tahoma" pitchFamily="34" charset="0"/>
                <a:cs typeface="Tahoma" pitchFamily="34" charset="0"/>
              </a:rPr>
              <a:t>is the best alloy</a:t>
            </a:r>
            <a:endParaRPr lang="en-US" dirty="0"/>
          </a:p>
        </p:txBody>
      </p:sp>
      <p:cxnSp>
        <p:nvCxnSpPr>
          <p:cNvPr id="29" name="Straight Connector 28"/>
          <p:cNvCxnSpPr/>
          <p:nvPr/>
        </p:nvCxnSpPr>
        <p:spPr>
          <a:xfrm>
            <a:off x="787144" y="4173446"/>
            <a:ext cx="0" cy="1826058"/>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798189" y="5988075"/>
            <a:ext cx="323937" cy="0"/>
          </a:xfrm>
          <a:prstGeom prst="line">
            <a:avLst/>
          </a:prstGeom>
          <a:ln w="28575">
            <a:solidFill>
              <a:srgbClr val="FFC000"/>
            </a:solidFill>
            <a:headEnd type="ova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14" idx="1"/>
          </p:cNvCxnSpPr>
          <p:nvPr/>
        </p:nvCxnSpPr>
        <p:spPr>
          <a:xfrm flipH="1">
            <a:off x="780463" y="4184080"/>
            <a:ext cx="280381" cy="802"/>
          </a:xfrm>
          <a:prstGeom prst="line">
            <a:avLst/>
          </a:prstGeom>
          <a:ln w="28575">
            <a:solidFill>
              <a:srgbClr val="FFC000"/>
            </a:solidFill>
            <a:head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44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Scorecard: comments on the </a:t>
            </a:r>
            <a:r>
              <a:rPr lang="en-US" u="sng" dirty="0" smtClean="0"/>
              <a:t>L1 Screening Methodology</a:t>
            </a:r>
            <a:endParaRPr lang="en-US" u="sng"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4</a:t>
            </a:fld>
            <a:endParaRPr lang="en-US" dirty="0"/>
          </a:p>
        </p:txBody>
      </p:sp>
      <p:sp>
        <p:nvSpPr>
          <p:cNvPr id="12" name="Text Placeholder 11"/>
          <p:cNvSpPr>
            <a:spLocks noGrp="1"/>
          </p:cNvSpPr>
          <p:nvPr>
            <p:ph type="body" sz="quarter" idx="14"/>
          </p:nvPr>
        </p:nvSpPr>
        <p:spPr/>
        <p:txBody>
          <a:bodyPr/>
          <a:lstStyle/>
          <a:p>
            <a:endParaRPr lang="en-US"/>
          </a:p>
        </p:txBody>
      </p:sp>
      <p:sp>
        <p:nvSpPr>
          <p:cNvPr id="34" name="Date Placeholder 33"/>
          <p:cNvSpPr>
            <a:spLocks noGrp="1"/>
          </p:cNvSpPr>
          <p:nvPr>
            <p:ph type="dt" sz="half" idx="2"/>
          </p:nvPr>
        </p:nvSpPr>
        <p:spPr>
          <a:xfrm>
            <a:off x="3258820" y="6363151"/>
            <a:ext cx="1348740" cy="228600"/>
          </a:xfrm>
        </p:spPr>
        <p:txBody>
          <a:bodyPr/>
          <a:lstStyle/>
          <a:p>
            <a:fld id="{813B26B7-A279-4753-8A1A-AC4573FF378D}" type="datetime4">
              <a:rPr lang="en-US" smtClean="0"/>
              <a:pPr/>
              <a:t>July 12, 2016</a:t>
            </a:fld>
            <a:endParaRPr dirty="0"/>
          </a:p>
        </p:txBody>
      </p:sp>
      <p:sp>
        <p:nvSpPr>
          <p:cNvPr id="35" name="Footer Placeholder 34"/>
          <p:cNvSpPr>
            <a:spLocks noGrp="1"/>
          </p:cNvSpPr>
          <p:nvPr>
            <p:ph type="ftr" sz="quarter" idx="12"/>
          </p:nvPr>
        </p:nvSpPr>
        <p:spPr>
          <a:xfrm>
            <a:off x="4616450" y="6363151"/>
            <a:ext cx="1397000" cy="228600"/>
          </a:xfrm>
          <a:prstGeom prst="rect">
            <a:avLst/>
          </a:prstGeom>
        </p:spPr>
        <p:txBody>
          <a:bodyPr/>
          <a:lstStyle/>
          <a:p>
            <a:r>
              <a:rPr lang="en-US"/>
              <a:t>|  Micron Confidential</a:t>
            </a:r>
            <a:endParaRPr lang="en-US" dirty="0"/>
          </a:p>
        </p:txBody>
      </p:sp>
      <p:sp>
        <p:nvSpPr>
          <p:cNvPr id="22" name="Rectangle 21"/>
          <p:cNvSpPr/>
          <p:nvPr/>
        </p:nvSpPr>
        <p:spPr>
          <a:xfrm>
            <a:off x="922414" y="938149"/>
            <a:ext cx="9972236" cy="1077218"/>
          </a:xfrm>
          <a:prstGeom prst="rect">
            <a:avLst/>
          </a:prstGeom>
        </p:spPr>
        <p:txBody>
          <a:bodyPr wrap="square">
            <a:spAutoFit/>
          </a:bodyPr>
          <a:lstStyle/>
          <a:p>
            <a:pPr>
              <a:spcAft>
                <a:spcPts val="600"/>
              </a:spcAft>
            </a:pPr>
            <a:r>
              <a:rPr lang="en-US" dirty="0" smtClean="0">
                <a:solidFill>
                  <a:srgbClr val="292377"/>
                </a:solidFill>
                <a:ea typeface="Tahoma" pitchFamily="34" charset="0"/>
                <a:cs typeface="Tahoma" pitchFamily="34" charset="0"/>
              </a:rPr>
              <a:t>Here below the L1 Scorecard of two pure SAG film: </a:t>
            </a:r>
          </a:p>
          <a:p>
            <a:pPr marL="342900" indent="-342900">
              <a:spcAft>
                <a:spcPts val="600"/>
              </a:spcAft>
              <a:buFont typeface="+mj-lt"/>
              <a:buAutoNum type="arabicPeriod"/>
            </a:pPr>
            <a:r>
              <a:rPr lang="en-US" dirty="0" smtClean="0">
                <a:solidFill>
                  <a:srgbClr val="292377"/>
                </a:solidFill>
                <a:ea typeface="Tahoma" pitchFamily="34" charset="0"/>
                <a:cs typeface="Tahoma" pitchFamily="34" charset="0"/>
              </a:rPr>
              <a:t>The first one deposited in F4 with </a:t>
            </a:r>
            <a:r>
              <a:rPr lang="en-US" dirty="0">
                <a:solidFill>
                  <a:srgbClr val="292377"/>
                </a:solidFill>
                <a:ea typeface="Tahoma" pitchFamily="34" charset="0"/>
                <a:cs typeface="Tahoma" pitchFamily="34" charset="0"/>
              </a:rPr>
              <a:t>Ge </a:t>
            </a:r>
            <a:r>
              <a:rPr lang="en-US" dirty="0" smtClean="0">
                <a:solidFill>
                  <a:srgbClr val="292377"/>
                </a:solidFill>
                <a:ea typeface="Tahoma" pitchFamily="34" charset="0"/>
                <a:cs typeface="Tahoma" pitchFamily="34" charset="0"/>
              </a:rPr>
              <a:t>17.7 at%</a:t>
            </a:r>
          </a:p>
          <a:p>
            <a:pPr marL="342900" indent="-342900">
              <a:spcAft>
                <a:spcPts val="600"/>
              </a:spcAft>
              <a:buFont typeface="+mj-lt"/>
              <a:buAutoNum type="arabicPeriod"/>
            </a:pPr>
            <a:r>
              <a:rPr lang="en-US" dirty="0" smtClean="0">
                <a:solidFill>
                  <a:srgbClr val="292377"/>
                </a:solidFill>
                <a:ea typeface="Tahoma" pitchFamily="34" charset="0"/>
                <a:cs typeface="Tahoma" pitchFamily="34" charset="0"/>
              </a:rPr>
              <a:t>The second one deposited ~two </a:t>
            </a:r>
            <a:r>
              <a:rPr lang="en-US" dirty="0">
                <a:solidFill>
                  <a:srgbClr val="292377"/>
                </a:solidFill>
                <a:ea typeface="Tahoma" pitchFamily="34" charset="0"/>
                <a:cs typeface="Tahoma" pitchFamily="34" charset="0"/>
              </a:rPr>
              <a:t>years ago </a:t>
            </a:r>
            <a:r>
              <a:rPr lang="en-US" dirty="0" smtClean="0">
                <a:solidFill>
                  <a:srgbClr val="292377"/>
                </a:solidFill>
                <a:ea typeface="Tahoma" pitchFamily="34" charset="0"/>
                <a:cs typeface="Tahoma" pitchFamily="34" charset="0"/>
              </a:rPr>
              <a:t>in F14 with </a:t>
            </a:r>
            <a:r>
              <a:rPr lang="en-US" dirty="0">
                <a:solidFill>
                  <a:srgbClr val="292377"/>
                </a:solidFill>
                <a:ea typeface="Tahoma" pitchFamily="34" charset="0"/>
                <a:cs typeface="Tahoma" pitchFamily="34" charset="0"/>
              </a:rPr>
              <a:t>Ge </a:t>
            </a:r>
            <a:r>
              <a:rPr lang="en-US" dirty="0" smtClean="0">
                <a:solidFill>
                  <a:srgbClr val="292377"/>
                </a:solidFill>
                <a:ea typeface="Tahoma" pitchFamily="34" charset="0"/>
                <a:cs typeface="Tahoma" pitchFamily="34" charset="0"/>
              </a:rPr>
              <a:t>19 at%  </a:t>
            </a:r>
            <a:endParaRPr lang="en-US" dirty="0"/>
          </a:p>
        </p:txBody>
      </p:sp>
      <p:cxnSp>
        <p:nvCxnSpPr>
          <p:cNvPr id="29" name="Straight Connector 28"/>
          <p:cNvCxnSpPr/>
          <p:nvPr/>
        </p:nvCxnSpPr>
        <p:spPr>
          <a:xfrm>
            <a:off x="10091164" y="4023360"/>
            <a:ext cx="0" cy="375944"/>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9738360" y="4399304"/>
            <a:ext cx="363850" cy="1"/>
          </a:xfrm>
          <a:prstGeom prst="line">
            <a:avLst/>
          </a:prstGeom>
          <a:ln w="28575">
            <a:solidFill>
              <a:srgbClr val="FFC000"/>
            </a:solidFill>
            <a:headEnd type="oval"/>
          </a:ln>
        </p:spPr>
        <p:style>
          <a:lnRef idx="1">
            <a:schemeClr val="accent1"/>
          </a:lnRef>
          <a:fillRef idx="0">
            <a:schemeClr val="accent1"/>
          </a:fillRef>
          <a:effectRef idx="0">
            <a:schemeClr val="accent1"/>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3582774355"/>
              </p:ext>
            </p:extLst>
          </p:nvPr>
        </p:nvGraphicFramePr>
        <p:xfrm>
          <a:off x="10540569" y="3833182"/>
          <a:ext cx="914400" cy="400050"/>
        </p:xfrm>
        <a:graphic>
          <a:graphicData uri="http://schemas.openxmlformats.org/drawingml/2006/table">
            <a:tbl>
              <a:tblPr>
                <a:tableStyleId>{5C22544A-7EE6-4342-B048-85BDC9FD1C3A}</a:tableStyleId>
              </a:tblPr>
              <a:tblGrid>
                <a:gridCol w="304800"/>
                <a:gridCol w="304800"/>
                <a:gridCol w="304800"/>
              </a:tblGrid>
              <a:tr h="200025">
                <a:tc>
                  <a:txBody>
                    <a:bodyPr/>
                    <a:lstStyle/>
                    <a:p>
                      <a:pPr algn="ctr" fontAlgn="ctr"/>
                      <a:r>
                        <a:rPr lang="en-US" sz="1100" b="1" u="none" strike="noStrike" dirty="0">
                          <a:effectLst/>
                        </a:rPr>
                        <a:t>As</a:t>
                      </a:r>
                      <a:endParaRPr lang="en-US" sz="1100" b="1"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100" b="1" u="none" strike="noStrike" dirty="0">
                          <a:effectLst/>
                        </a:rPr>
                        <a:t>Ge</a:t>
                      </a:r>
                      <a:endParaRPr lang="en-US" sz="1100" b="1"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100" b="1" u="none" strike="noStrike" dirty="0">
                          <a:effectLst/>
                        </a:rPr>
                        <a:t>Se</a:t>
                      </a:r>
                      <a:endParaRPr lang="en-US" sz="1100" b="1" i="0" u="none" strike="noStrike" dirty="0">
                        <a:solidFill>
                          <a:srgbClr val="000000"/>
                        </a:solidFill>
                        <a:effectLst/>
                        <a:latin typeface="Arial" panose="020B0604020202020204" pitchFamily="34" charset="0"/>
                      </a:endParaRPr>
                    </a:p>
                  </a:txBody>
                  <a:tcPr marL="0" marR="0" marT="0" marB="0" anchor="ctr"/>
                </a:tc>
              </a:tr>
              <a:tr h="200025">
                <a:tc>
                  <a:txBody>
                    <a:bodyPr/>
                    <a:lstStyle/>
                    <a:p>
                      <a:pPr algn="ctr" fontAlgn="ctr"/>
                      <a:r>
                        <a:rPr lang="en-US" sz="1000" u="none" strike="noStrike">
                          <a:effectLst/>
                        </a:rPr>
                        <a:t>32.4</a:t>
                      </a:r>
                      <a:endParaRPr lang="en-US" sz="10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000" u="none" strike="noStrike">
                          <a:effectLst/>
                        </a:rPr>
                        <a:t>17.7</a:t>
                      </a:r>
                      <a:endParaRPr lang="en-US" sz="10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000" u="none" strike="noStrike" dirty="0">
                          <a:effectLst/>
                        </a:rPr>
                        <a:t>50.0</a:t>
                      </a:r>
                      <a:endParaRPr lang="en-US" sz="1000" b="0" i="0" u="none" strike="noStrike" dirty="0">
                        <a:solidFill>
                          <a:srgbClr val="000000"/>
                        </a:solidFill>
                        <a:effectLst/>
                        <a:latin typeface="Arial" panose="020B0604020202020204" pitchFamily="34" charset="0"/>
                      </a:endParaRPr>
                    </a:p>
                  </a:txBody>
                  <a:tcPr marL="0" marR="0" marT="0" marB="0" anchor="ctr"/>
                </a:tc>
              </a:tr>
            </a:tbl>
          </a:graphicData>
        </a:graphic>
      </p:graphicFrame>
      <p:graphicFrame>
        <p:nvGraphicFramePr>
          <p:cNvPr id="31" name="Table 30"/>
          <p:cNvGraphicFramePr>
            <a:graphicFrameLocks noGrp="1"/>
          </p:cNvGraphicFramePr>
          <p:nvPr>
            <p:extLst>
              <p:ext uri="{D42A27DB-BD31-4B8C-83A1-F6EECF244321}">
                <p14:modId xmlns:p14="http://schemas.microsoft.com/office/powerpoint/2010/main" val="2755432154"/>
              </p:ext>
            </p:extLst>
          </p:nvPr>
        </p:nvGraphicFramePr>
        <p:xfrm>
          <a:off x="10391979" y="4465411"/>
          <a:ext cx="914400" cy="400050"/>
        </p:xfrm>
        <a:graphic>
          <a:graphicData uri="http://schemas.openxmlformats.org/drawingml/2006/table">
            <a:tbl>
              <a:tblPr>
                <a:tableStyleId>{5C22544A-7EE6-4342-B048-85BDC9FD1C3A}</a:tableStyleId>
              </a:tblPr>
              <a:tblGrid>
                <a:gridCol w="304800"/>
                <a:gridCol w="304800"/>
                <a:gridCol w="304800"/>
              </a:tblGrid>
              <a:tr h="200025">
                <a:tc>
                  <a:txBody>
                    <a:bodyPr/>
                    <a:lstStyle/>
                    <a:p>
                      <a:pPr algn="ctr" fontAlgn="ctr"/>
                      <a:r>
                        <a:rPr lang="en-US" sz="1100" b="1" u="none" strike="noStrike" dirty="0">
                          <a:effectLst/>
                        </a:rPr>
                        <a:t>As</a:t>
                      </a:r>
                      <a:endParaRPr lang="en-US" sz="1100" b="1"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100" b="1" u="none" strike="noStrike" dirty="0">
                          <a:effectLst/>
                        </a:rPr>
                        <a:t>Ge</a:t>
                      </a:r>
                      <a:endParaRPr lang="en-US" sz="1100" b="1"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100" b="1" u="none" strike="noStrike" dirty="0">
                          <a:effectLst/>
                        </a:rPr>
                        <a:t>Se</a:t>
                      </a:r>
                      <a:endParaRPr lang="en-US" sz="1100" b="1" i="0" u="none" strike="noStrike" dirty="0">
                        <a:solidFill>
                          <a:srgbClr val="000000"/>
                        </a:solidFill>
                        <a:effectLst/>
                        <a:latin typeface="Arial" panose="020B0604020202020204" pitchFamily="34" charset="0"/>
                      </a:endParaRPr>
                    </a:p>
                  </a:txBody>
                  <a:tcPr marL="0" marR="0" marT="0" marB="0" anchor="ctr"/>
                </a:tc>
              </a:tr>
              <a:tr h="200025">
                <a:tc>
                  <a:txBody>
                    <a:bodyPr/>
                    <a:lstStyle/>
                    <a:p>
                      <a:pPr algn="ctr" fontAlgn="ctr"/>
                      <a:r>
                        <a:rPr lang="en-US" sz="1000" u="none" strike="noStrike" dirty="0" smtClean="0">
                          <a:effectLst/>
                        </a:rPr>
                        <a:t>30.2</a:t>
                      </a:r>
                      <a:endParaRPr lang="en-US" sz="10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000" u="none" strike="noStrike" dirty="0" smtClean="0">
                          <a:effectLst/>
                        </a:rPr>
                        <a:t>19.1</a:t>
                      </a:r>
                      <a:endParaRPr lang="en-US" sz="10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000" u="none" strike="noStrike" dirty="0" smtClean="0">
                          <a:effectLst/>
                        </a:rPr>
                        <a:t>50.7</a:t>
                      </a:r>
                      <a:endParaRPr lang="en-US" sz="1000" b="0" i="0" u="none" strike="noStrike" dirty="0">
                        <a:solidFill>
                          <a:srgbClr val="000000"/>
                        </a:solidFill>
                        <a:effectLst/>
                        <a:latin typeface="Arial" panose="020B0604020202020204" pitchFamily="34" charset="0"/>
                      </a:endParaRPr>
                    </a:p>
                  </a:txBody>
                  <a:tcPr marL="0" marR="0" marT="0" marB="0" anchor="ctr"/>
                </a:tc>
              </a:tr>
            </a:tbl>
          </a:graphicData>
        </a:graphic>
      </p:graphicFrame>
      <p:grpSp>
        <p:nvGrpSpPr>
          <p:cNvPr id="16" name="Group 15"/>
          <p:cNvGrpSpPr/>
          <p:nvPr/>
        </p:nvGrpSpPr>
        <p:grpSpPr>
          <a:xfrm>
            <a:off x="-7535075" y="1974859"/>
            <a:ext cx="17364875" cy="2809089"/>
            <a:chOff x="-5946304" y="982981"/>
            <a:chExt cx="16472622" cy="2664751"/>
          </a:xfrm>
        </p:grpSpPr>
        <p:grpSp>
          <p:nvGrpSpPr>
            <p:cNvPr id="4" name="Group 3"/>
            <p:cNvGrpSpPr/>
            <p:nvPr/>
          </p:nvGrpSpPr>
          <p:grpSpPr>
            <a:xfrm>
              <a:off x="3537499" y="1045980"/>
              <a:ext cx="6988819" cy="2601752"/>
              <a:chOff x="3165328" y="1055848"/>
              <a:chExt cx="6288812" cy="2341158"/>
            </a:xfrm>
          </p:grpSpPr>
          <p:pic>
            <p:nvPicPr>
              <p:cNvPr id="20" name="Picture 19"/>
              <p:cNvPicPr>
                <a:picLocks noChangeAspect="1"/>
              </p:cNvPicPr>
              <p:nvPr/>
            </p:nvPicPr>
            <p:blipFill rotWithShape="1">
              <a:blip r:embed="rId3"/>
              <a:srcRect l="26534" t="1" b="52545"/>
              <a:stretch/>
            </p:blipFill>
            <p:spPr>
              <a:xfrm>
                <a:off x="3180833" y="1055848"/>
                <a:ext cx="6273307" cy="2128869"/>
              </a:xfrm>
              <a:prstGeom prst="rect">
                <a:avLst/>
              </a:prstGeom>
            </p:spPr>
          </p:pic>
          <p:pic>
            <p:nvPicPr>
              <p:cNvPr id="24" name="Picture 23"/>
              <p:cNvPicPr>
                <a:picLocks noChangeAspect="1"/>
              </p:cNvPicPr>
              <p:nvPr/>
            </p:nvPicPr>
            <p:blipFill rotWithShape="1">
              <a:blip r:embed="rId4"/>
              <a:srcRect t="1" r="67961" b="-6680"/>
              <a:stretch/>
            </p:blipFill>
            <p:spPr>
              <a:xfrm>
                <a:off x="3165328" y="3149494"/>
                <a:ext cx="1921803" cy="232853"/>
              </a:xfrm>
              <a:prstGeom prst="rect">
                <a:avLst/>
              </a:prstGeom>
            </p:spPr>
          </p:pic>
          <p:pic>
            <p:nvPicPr>
              <p:cNvPr id="25" name="Picture 24"/>
              <p:cNvPicPr>
                <a:picLocks noChangeAspect="1"/>
              </p:cNvPicPr>
              <p:nvPr/>
            </p:nvPicPr>
            <p:blipFill rotWithShape="1">
              <a:blip r:embed="rId4"/>
              <a:srcRect l="31658" t="-2460" r="35376" b="3673"/>
              <a:stretch/>
            </p:blipFill>
            <p:spPr>
              <a:xfrm>
                <a:off x="5662411" y="3179083"/>
                <a:ext cx="1889617" cy="206055"/>
              </a:xfrm>
              <a:prstGeom prst="rect">
                <a:avLst/>
              </a:prstGeom>
            </p:spPr>
          </p:pic>
          <p:pic>
            <p:nvPicPr>
              <p:cNvPr id="27" name="Picture 26"/>
              <p:cNvPicPr>
                <a:picLocks noChangeAspect="1"/>
              </p:cNvPicPr>
              <p:nvPr/>
            </p:nvPicPr>
            <p:blipFill rotWithShape="1">
              <a:blip r:embed="rId4"/>
              <a:srcRect l="66707" t="-891" r="21928" b="7062"/>
              <a:stretch/>
            </p:blipFill>
            <p:spPr>
              <a:xfrm>
                <a:off x="8176554" y="3178477"/>
                <a:ext cx="681696" cy="204803"/>
              </a:xfrm>
              <a:prstGeom prst="rect">
                <a:avLst/>
              </a:prstGeom>
            </p:spPr>
          </p:pic>
          <p:pic>
            <p:nvPicPr>
              <p:cNvPr id="26" name="Picture 25"/>
              <p:cNvPicPr>
                <a:picLocks noChangeAspect="1"/>
              </p:cNvPicPr>
              <p:nvPr/>
            </p:nvPicPr>
            <p:blipFill rotWithShape="1">
              <a:blip r:embed="rId4"/>
              <a:srcRect l="88812" t="-11364" b="-2"/>
              <a:stretch/>
            </p:blipFill>
            <p:spPr>
              <a:xfrm>
                <a:off x="8782992" y="3153925"/>
                <a:ext cx="671148" cy="243081"/>
              </a:xfrm>
              <a:prstGeom prst="rect">
                <a:avLst/>
              </a:prstGeom>
            </p:spPr>
          </p:pic>
        </p:grpSp>
        <p:pic>
          <p:nvPicPr>
            <p:cNvPr id="33" name="Picture 32"/>
            <p:cNvPicPr>
              <a:picLocks noChangeAspect="1"/>
            </p:cNvPicPr>
            <p:nvPr/>
          </p:nvPicPr>
          <p:blipFill rotWithShape="1">
            <a:blip r:embed="rId3"/>
            <a:srcRect l="-85638" t="-1128" r="85277" b="52317"/>
            <a:stretch/>
          </p:blipFill>
          <p:spPr>
            <a:xfrm>
              <a:off x="-5946304" y="982981"/>
              <a:ext cx="9523894" cy="2433484"/>
            </a:xfrm>
            <a:prstGeom prst="rect">
              <a:avLst/>
            </a:prstGeom>
          </p:spPr>
        </p:pic>
        <p:sp>
          <p:nvSpPr>
            <p:cNvPr id="9" name="TextBox 8"/>
            <p:cNvSpPr txBox="1"/>
            <p:nvPr/>
          </p:nvSpPr>
          <p:spPr>
            <a:xfrm>
              <a:off x="2186747" y="3381547"/>
              <a:ext cx="1350752" cy="253916"/>
            </a:xfrm>
            <a:prstGeom prst="rect">
              <a:avLst/>
            </a:prstGeom>
            <a:noFill/>
            <a:ln w="9525">
              <a:solidFill>
                <a:schemeClr val="tx1"/>
              </a:solidFill>
            </a:ln>
          </p:spPr>
          <p:txBody>
            <a:bodyPr wrap="square" rtlCol="0">
              <a:spAutoFit/>
            </a:bodyPr>
            <a:lstStyle/>
            <a:p>
              <a:r>
                <a:rPr lang="en-US" sz="1050" b="1" dirty="0"/>
                <a:t>SAG Ge 19</a:t>
              </a:r>
              <a:endParaRPr lang="en-US" sz="1050" b="1" dirty="0" smtClean="0">
                <a:latin typeface="Segoe UI" panose="020B0502040204020203" pitchFamily="34" charset="0"/>
                <a:cs typeface="Segoe UI" panose="020B0502040204020203" pitchFamily="34" charset="0"/>
              </a:endParaRPr>
            </a:p>
          </p:txBody>
        </p:sp>
      </p:grpSp>
      <p:sp>
        <p:nvSpPr>
          <p:cNvPr id="36" name="Rectangle 35"/>
          <p:cNvSpPr/>
          <p:nvPr/>
        </p:nvSpPr>
        <p:spPr>
          <a:xfrm>
            <a:off x="1086244" y="4896739"/>
            <a:ext cx="10080866" cy="1354217"/>
          </a:xfrm>
          <a:prstGeom prst="rect">
            <a:avLst/>
          </a:prstGeom>
          <a:solidFill>
            <a:srgbClr val="FFFF99"/>
          </a:solidFill>
        </p:spPr>
        <p:txBody>
          <a:bodyPr wrap="square">
            <a:spAutoFit/>
          </a:bodyPr>
          <a:lstStyle/>
          <a:p>
            <a:pPr>
              <a:spcAft>
                <a:spcPts val="600"/>
              </a:spcAft>
            </a:pPr>
            <a:r>
              <a:rPr lang="en-US" dirty="0" smtClean="0">
                <a:solidFill>
                  <a:srgbClr val="292377"/>
                </a:solidFill>
                <a:ea typeface="Tahoma" pitchFamily="34" charset="0"/>
                <a:cs typeface="Tahoma" pitchFamily="34" charset="0"/>
              </a:rPr>
              <a:t>They both returned all green lights. The one that, in particular, appears ‘surprising’ is the one related to the drift, whereas we know that a so Ge at% is detrimental for S15 drift limit acceptance. </a:t>
            </a:r>
          </a:p>
          <a:p>
            <a:pPr>
              <a:spcAft>
                <a:spcPts val="600"/>
              </a:spcAft>
            </a:pPr>
            <a:r>
              <a:rPr lang="en-US" b="1" u="sng" dirty="0" smtClean="0">
                <a:solidFill>
                  <a:srgbClr val="292377"/>
                </a:solidFill>
                <a:ea typeface="Tahoma" pitchFamily="34" charset="0"/>
                <a:cs typeface="Tahoma" pitchFamily="34" charset="0"/>
              </a:rPr>
              <a:t>Recommendation:</a:t>
            </a:r>
            <a:r>
              <a:rPr lang="en-US" dirty="0" smtClean="0">
                <a:solidFill>
                  <a:srgbClr val="292377"/>
                </a:solidFill>
                <a:ea typeface="Tahoma" pitchFamily="34" charset="0"/>
                <a:cs typeface="Tahoma" pitchFamily="34" charset="0"/>
              </a:rPr>
              <a:t> to address and validate a new more severe drift metric</a:t>
            </a:r>
          </a:p>
          <a:p>
            <a:pPr>
              <a:spcAft>
                <a:spcPts val="600"/>
              </a:spcAft>
            </a:pPr>
            <a:r>
              <a:rPr lang="en-US" b="1" u="sng" dirty="0" smtClean="0">
                <a:solidFill>
                  <a:srgbClr val="292377"/>
                </a:solidFill>
                <a:ea typeface="Tahoma" pitchFamily="34" charset="0"/>
                <a:cs typeface="Tahoma" pitchFamily="34" charset="0"/>
              </a:rPr>
              <a:t>Options:</a:t>
            </a:r>
            <a:r>
              <a:rPr lang="en-US" dirty="0" smtClean="0">
                <a:solidFill>
                  <a:srgbClr val="292377"/>
                </a:solidFill>
                <a:ea typeface="Tahoma" pitchFamily="34" charset="0"/>
                <a:cs typeface="Tahoma" pitchFamily="34" charset="0"/>
              </a:rPr>
              <a:t> WRL metric (2dd @85C); Probe-like (100sec @85C) </a:t>
            </a:r>
          </a:p>
        </p:txBody>
      </p:sp>
      <p:cxnSp>
        <p:nvCxnSpPr>
          <p:cNvPr id="41" name="Straight Connector 40"/>
          <p:cNvCxnSpPr/>
          <p:nvPr/>
        </p:nvCxnSpPr>
        <p:spPr>
          <a:xfrm>
            <a:off x="10096500" y="4037354"/>
            <a:ext cx="363850" cy="1"/>
          </a:xfrm>
          <a:prstGeom prst="line">
            <a:avLst/>
          </a:prstGeom>
          <a:ln w="28575">
            <a:solidFill>
              <a:srgbClr val="FFC000"/>
            </a:solidFill>
            <a:head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9730740" y="4666004"/>
            <a:ext cx="567690" cy="0"/>
          </a:xfrm>
          <a:prstGeom prst="line">
            <a:avLst/>
          </a:prstGeom>
          <a:ln w="28575">
            <a:solidFill>
              <a:srgbClr val="FFC000"/>
            </a:solidFill>
            <a:head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7377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FF-SF V</a:t>
            </a:r>
            <a:r>
              <a:rPr lang="en-US" baseline="-25000" dirty="0" smtClean="0"/>
              <a:t>T</a:t>
            </a:r>
            <a:r>
              <a:rPr lang="en-US" dirty="0" smtClean="0"/>
              <a:t> and after 1Kcyc</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6" name="Text Placeholder 5"/>
          <p:cNvSpPr>
            <a:spLocks noGrp="1"/>
          </p:cNvSpPr>
          <p:nvPr>
            <p:ph type="body" sz="quarter" idx="14"/>
          </p:nvPr>
        </p:nvSpPr>
        <p:spPr/>
        <p:txBody>
          <a:bodyPr/>
          <a:lstStyle/>
          <a:p>
            <a:endParaRPr lang="en-US"/>
          </a:p>
        </p:txBody>
      </p:sp>
      <p:sp>
        <p:nvSpPr>
          <p:cNvPr id="7" name="Date Placeholder 6"/>
          <p:cNvSpPr>
            <a:spLocks noGrp="1"/>
          </p:cNvSpPr>
          <p:nvPr>
            <p:ph type="dt" sz="half" idx="2"/>
          </p:nvPr>
        </p:nvSpPr>
        <p:spPr/>
        <p:txBody>
          <a:bodyPr/>
          <a:lstStyle/>
          <a:p>
            <a:fld id="{DD0B5AFB-117C-46EA-B643-5FA810A8A3CB}" type="datetime4">
              <a:rPr lang="en-US" smtClean="0"/>
              <a:pPr/>
              <a:t>July 12, 2016</a:t>
            </a:fld>
            <a:endParaRPr lang="en-US" dirty="0"/>
          </a:p>
        </p:txBody>
      </p:sp>
      <p:sp>
        <p:nvSpPr>
          <p:cNvPr id="8" name="Footer Placeholder 7"/>
          <p:cNvSpPr>
            <a:spLocks noGrp="1"/>
          </p:cNvSpPr>
          <p:nvPr>
            <p:ph type="ftr" sz="quarter" idx="12"/>
          </p:nvPr>
        </p:nvSpPr>
        <p:spPr/>
        <p:txBody>
          <a:bodyPr/>
          <a:lstStyle/>
          <a:p>
            <a:r>
              <a:rPr lang="en-US" smtClean="0"/>
              <a:t>|  Micron Confidential</a:t>
            </a:r>
            <a:endParaRPr lang="en-US" dirty="0"/>
          </a:p>
        </p:txBody>
      </p:sp>
      <p:sp>
        <p:nvSpPr>
          <p:cNvPr id="9" name="Title 1"/>
          <p:cNvSpPr txBox="1">
            <a:spLocks/>
          </p:cNvSpPr>
          <p:nvPr/>
        </p:nvSpPr>
        <p:spPr>
          <a:xfrm>
            <a:off x="914400" y="0"/>
            <a:ext cx="10363200" cy="842773"/>
          </a:xfrm>
          <a:prstGeom prst="rect">
            <a:avLst/>
          </a:prstGeom>
        </p:spPr>
        <p:txBody>
          <a:bodyPr vert="horz" lIns="0" tIns="0" rIns="0" bIns="45720" rtlCol="0" anchor="t">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endParaRPr lang="en-US" dirty="0"/>
          </a:p>
        </p:txBody>
      </p:sp>
      <p:pic>
        <p:nvPicPr>
          <p:cNvPr id="10" name="Picture 9"/>
          <p:cNvPicPr>
            <a:picLocks noChangeAspect="1"/>
          </p:cNvPicPr>
          <p:nvPr/>
        </p:nvPicPr>
        <p:blipFill rotWithShape="1">
          <a:blip r:embed="rId2"/>
          <a:srcRect l="1623" r="18031" b="2645"/>
          <a:stretch/>
        </p:blipFill>
        <p:spPr>
          <a:xfrm>
            <a:off x="1635933" y="946409"/>
            <a:ext cx="3884757" cy="2871918"/>
          </a:xfrm>
          <a:prstGeom prst="rect">
            <a:avLst/>
          </a:prstGeom>
        </p:spPr>
      </p:pic>
      <p:pic>
        <p:nvPicPr>
          <p:cNvPr id="11" name="Picture 10"/>
          <p:cNvPicPr>
            <a:picLocks noChangeAspect="1"/>
          </p:cNvPicPr>
          <p:nvPr/>
        </p:nvPicPr>
        <p:blipFill rotWithShape="1">
          <a:blip r:embed="rId3"/>
          <a:srcRect l="1976" r="18572" b="2965"/>
          <a:stretch/>
        </p:blipFill>
        <p:spPr>
          <a:xfrm>
            <a:off x="5885008" y="932313"/>
            <a:ext cx="3754600" cy="2870303"/>
          </a:xfrm>
          <a:prstGeom prst="rect">
            <a:avLst/>
          </a:prstGeom>
        </p:spPr>
      </p:pic>
      <p:pic>
        <p:nvPicPr>
          <p:cNvPr id="12" name="Picture 11"/>
          <p:cNvPicPr>
            <a:picLocks noChangeAspect="1"/>
          </p:cNvPicPr>
          <p:nvPr/>
        </p:nvPicPr>
        <p:blipFill rotWithShape="1">
          <a:blip r:embed="rId4"/>
          <a:srcRect l="1595" r="18667" b="2965"/>
          <a:stretch/>
        </p:blipFill>
        <p:spPr>
          <a:xfrm>
            <a:off x="1617518" y="3828478"/>
            <a:ext cx="3868882" cy="2938082"/>
          </a:xfrm>
          <a:prstGeom prst="rect">
            <a:avLst/>
          </a:prstGeom>
        </p:spPr>
      </p:pic>
      <p:sp>
        <p:nvSpPr>
          <p:cNvPr id="13" name="TextBox 12"/>
          <p:cNvSpPr txBox="1"/>
          <p:nvPr/>
        </p:nvSpPr>
        <p:spPr>
          <a:xfrm>
            <a:off x="1251758" y="1907212"/>
            <a:ext cx="508462" cy="400110"/>
          </a:xfrm>
          <a:prstGeom prst="rect">
            <a:avLst/>
          </a:prstGeom>
          <a:solidFill>
            <a:schemeClr val="bg1"/>
          </a:solidFill>
        </p:spPr>
        <p:txBody>
          <a:bodyPr wrap="square" rtlCol="0">
            <a:spAutoFit/>
          </a:bodyPr>
          <a:lstStyle/>
          <a:p>
            <a:r>
              <a:rPr lang="en-US" sz="2000" b="1" dirty="0" smtClean="0">
                <a:latin typeface="Segoe UI" panose="020B0502040204020203" pitchFamily="34" charset="0"/>
                <a:cs typeface="Segoe UI" panose="020B0502040204020203" pitchFamily="34" charset="0"/>
              </a:rPr>
              <a:t>FF</a:t>
            </a:r>
          </a:p>
        </p:txBody>
      </p:sp>
      <p:sp>
        <p:nvSpPr>
          <p:cNvPr id="14" name="TextBox 13"/>
          <p:cNvSpPr txBox="1"/>
          <p:nvPr/>
        </p:nvSpPr>
        <p:spPr>
          <a:xfrm>
            <a:off x="5530388" y="1911022"/>
            <a:ext cx="508462" cy="400110"/>
          </a:xfrm>
          <a:prstGeom prst="rect">
            <a:avLst/>
          </a:prstGeom>
          <a:solidFill>
            <a:schemeClr val="bg1"/>
          </a:solidFill>
        </p:spPr>
        <p:txBody>
          <a:bodyPr wrap="square" rtlCol="0">
            <a:spAutoFit/>
          </a:bodyPr>
          <a:lstStyle/>
          <a:p>
            <a:r>
              <a:rPr lang="en-US" sz="2000" b="1" dirty="0" smtClean="0">
                <a:latin typeface="Segoe UI" panose="020B0502040204020203" pitchFamily="34" charset="0"/>
                <a:cs typeface="Segoe UI" panose="020B0502040204020203" pitchFamily="34" charset="0"/>
              </a:rPr>
              <a:t>SF</a:t>
            </a:r>
          </a:p>
        </p:txBody>
      </p:sp>
      <p:sp>
        <p:nvSpPr>
          <p:cNvPr id="15" name="TextBox 14"/>
          <p:cNvSpPr txBox="1"/>
          <p:nvPr/>
        </p:nvSpPr>
        <p:spPr>
          <a:xfrm rot="16200000">
            <a:off x="883696" y="4732779"/>
            <a:ext cx="1398657" cy="400110"/>
          </a:xfrm>
          <a:prstGeom prst="rect">
            <a:avLst/>
          </a:prstGeom>
          <a:solidFill>
            <a:schemeClr val="bg1"/>
          </a:solidFill>
        </p:spPr>
        <p:txBody>
          <a:bodyPr wrap="square" rtlCol="0">
            <a:spAutoFit/>
          </a:bodyPr>
          <a:lstStyle/>
          <a:p>
            <a:r>
              <a:rPr lang="en-US" sz="2000" b="1" dirty="0" smtClean="0">
                <a:latin typeface="Segoe UI" panose="020B0502040204020203" pitchFamily="34" charset="0"/>
                <a:cs typeface="Segoe UI" panose="020B0502040204020203" pitchFamily="34" charset="0"/>
              </a:rPr>
              <a:t>VTH_1e3</a:t>
            </a:r>
          </a:p>
        </p:txBody>
      </p:sp>
      <p:sp>
        <p:nvSpPr>
          <p:cNvPr id="16" name="TextBox 15"/>
          <p:cNvSpPr txBox="1"/>
          <p:nvPr/>
        </p:nvSpPr>
        <p:spPr>
          <a:xfrm>
            <a:off x="6034884" y="4168309"/>
            <a:ext cx="5715156" cy="1938992"/>
          </a:xfrm>
          <a:prstGeom prst="rect">
            <a:avLst/>
          </a:prstGeom>
          <a:noFill/>
        </p:spPr>
        <p:txBody>
          <a:bodyPr wrap="square" rtlCol="0">
            <a:spAutoFit/>
          </a:bodyPr>
          <a:lstStyle/>
          <a:p>
            <a:pPr>
              <a:spcAft>
                <a:spcPts val="1200"/>
              </a:spcAft>
            </a:pPr>
            <a:r>
              <a:rPr lang="en-US" dirty="0" smtClean="0">
                <a:latin typeface="Segoe UI" panose="020B0502040204020203" pitchFamily="34" charset="0"/>
                <a:cs typeface="Segoe UI" panose="020B0502040204020203" pitchFamily="34" charset="0"/>
              </a:rPr>
              <a:t>Comments:</a:t>
            </a:r>
          </a:p>
          <a:p>
            <a:pPr marL="342900" indent="-342900">
              <a:spcAft>
                <a:spcPts val="1200"/>
              </a:spcAft>
              <a:buFont typeface="+mj-lt"/>
              <a:buAutoNum type="arabicPeriod"/>
            </a:pPr>
            <a:r>
              <a:rPr lang="en-US" dirty="0" smtClean="0">
                <a:latin typeface="Segoe UI" panose="020B0502040204020203" pitchFamily="34" charset="0"/>
                <a:cs typeface="Segoe UI" panose="020B0502040204020203" pitchFamily="34" charset="0"/>
              </a:rPr>
              <a:t>Higher V</a:t>
            </a:r>
            <a:r>
              <a:rPr lang="en-US" baseline="-25000" dirty="0" smtClean="0">
                <a:latin typeface="Segoe UI" panose="020B0502040204020203" pitchFamily="34" charset="0"/>
                <a:cs typeface="Segoe UI" panose="020B0502040204020203" pitchFamily="34" charset="0"/>
              </a:rPr>
              <a:t>T</a:t>
            </a:r>
            <a:r>
              <a:rPr lang="en-US" dirty="0" smtClean="0">
                <a:latin typeface="Segoe UI" panose="020B0502040204020203" pitchFamily="34" charset="0"/>
                <a:cs typeface="Segoe UI" panose="020B0502040204020203" pitchFamily="34" charset="0"/>
              </a:rPr>
              <a:t> for SD v13 </a:t>
            </a:r>
            <a:r>
              <a:rPr lang="en-US" dirty="0" err="1" smtClean="0">
                <a:latin typeface="Segoe UI" panose="020B0502040204020203" pitchFamily="34" charset="0"/>
                <a:cs typeface="Segoe UI" panose="020B0502040204020203" pitchFamily="34" charset="0"/>
              </a:rPr>
              <a:t>wrt</a:t>
            </a:r>
            <a:r>
              <a:rPr lang="en-US" dirty="0" smtClean="0">
                <a:latin typeface="Segoe UI" panose="020B0502040204020203" pitchFamily="34" charset="0"/>
                <a:cs typeface="Segoe UI" panose="020B0502040204020203" pitchFamily="34" charset="0"/>
              </a:rPr>
              <a:t> the splits with In</a:t>
            </a:r>
          </a:p>
          <a:p>
            <a:pPr marL="342900" indent="-342900">
              <a:spcAft>
                <a:spcPts val="1200"/>
              </a:spcAft>
              <a:buFont typeface="+mj-lt"/>
              <a:buAutoNum type="arabicPeriod"/>
            </a:pPr>
            <a:r>
              <a:rPr lang="en-US" dirty="0">
                <a:latin typeface="Segoe UI" panose="020B0502040204020203" pitchFamily="34" charset="0"/>
                <a:cs typeface="Segoe UI" panose="020B0502040204020203" pitchFamily="34" charset="0"/>
              </a:rPr>
              <a:t>This is coherent with the Bandgap lowering with In</a:t>
            </a:r>
          </a:p>
          <a:p>
            <a:pPr marL="342900" indent="-342900">
              <a:spcAft>
                <a:spcPts val="1200"/>
              </a:spcAft>
              <a:buFont typeface="+mj-lt"/>
              <a:buAutoNum type="arabicPeriod"/>
            </a:pPr>
            <a:r>
              <a:rPr lang="en-US" dirty="0" smtClean="0">
                <a:latin typeface="Segoe UI" panose="020B0502040204020203" pitchFamily="34" charset="0"/>
                <a:cs typeface="Segoe UI" panose="020B0502040204020203" pitchFamily="34" charset="0"/>
              </a:rPr>
              <a:t>Nevertheless, low forming for In skew – see also slide #3 - is also confirmed </a:t>
            </a:r>
            <a:r>
              <a:rPr lang="en-US" dirty="0" err="1" smtClean="0">
                <a:latin typeface="Segoe UI" panose="020B0502040204020203" pitchFamily="34" charset="0"/>
                <a:cs typeface="Segoe UI" panose="020B0502040204020203" pitchFamily="34" charset="0"/>
              </a:rPr>
              <a:t>wrt</a:t>
            </a:r>
            <a:r>
              <a:rPr lang="en-US" dirty="0" smtClean="0">
                <a:latin typeface="Segoe UI" panose="020B0502040204020203" pitchFamily="34" charset="0"/>
                <a:cs typeface="Segoe UI" panose="020B0502040204020203" pitchFamily="34" charset="0"/>
              </a:rPr>
              <a:t> </a:t>
            </a:r>
            <a:r>
              <a:rPr lang="en-US" i="1" dirty="0" smtClean="0">
                <a:latin typeface="Segoe UI" panose="020B0502040204020203" pitchFamily="34" charset="0"/>
                <a:cs typeface="Segoe UI" panose="020B0502040204020203" pitchFamily="34" charset="0"/>
              </a:rPr>
              <a:t>K</a:t>
            </a:r>
            <a:r>
              <a:rPr lang="en-US" dirty="0" smtClean="0">
                <a:latin typeface="Segoe UI" panose="020B0502040204020203" pitchFamily="34" charset="0"/>
                <a:cs typeface="Segoe UI" panose="020B0502040204020203" pitchFamily="34" charset="0"/>
              </a:rPr>
              <a:t> campaign </a:t>
            </a:r>
          </a:p>
        </p:txBody>
      </p:sp>
      <p:sp>
        <p:nvSpPr>
          <p:cNvPr id="18" name="Rectangle 17"/>
          <p:cNvSpPr/>
          <p:nvPr/>
        </p:nvSpPr>
        <p:spPr>
          <a:xfrm>
            <a:off x="4964430" y="1291590"/>
            <a:ext cx="110490" cy="24535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0" name="Rectangle 19"/>
          <p:cNvSpPr/>
          <p:nvPr/>
        </p:nvSpPr>
        <p:spPr>
          <a:xfrm>
            <a:off x="9086850" y="1299906"/>
            <a:ext cx="131002" cy="24535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1" name="Rectangle 20"/>
          <p:cNvSpPr/>
          <p:nvPr/>
        </p:nvSpPr>
        <p:spPr>
          <a:xfrm>
            <a:off x="4941570" y="4172646"/>
            <a:ext cx="131002" cy="24535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pic>
        <p:nvPicPr>
          <p:cNvPr id="22" name="Picture 21"/>
          <p:cNvPicPr>
            <a:picLocks noChangeAspect="1"/>
          </p:cNvPicPr>
          <p:nvPr/>
        </p:nvPicPr>
        <p:blipFill rotWithShape="1">
          <a:blip r:embed="rId5"/>
          <a:srcRect l="2952" r="6349"/>
          <a:stretch/>
        </p:blipFill>
        <p:spPr>
          <a:xfrm>
            <a:off x="9753908" y="1683535"/>
            <a:ext cx="2231127" cy="1763425"/>
          </a:xfrm>
          <a:prstGeom prst="rect">
            <a:avLst/>
          </a:prstGeom>
        </p:spPr>
      </p:pic>
      <p:sp>
        <p:nvSpPr>
          <p:cNvPr id="23" name="TextBox 22"/>
          <p:cNvSpPr txBox="1"/>
          <p:nvPr/>
        </p:nvSpPr>
        <p:spPr>
          <a:xfrm>
            <a:off x="9753908" y="1452329"/>
            <a:ext cx="2584057" cy="215444"/>
          </a:xfrm>
          <a:prstGeom prst="rect">
            <a:avLst/>
          </a:prstGeom>
          <a:noFill/>
        </p:spPr>
        <p:txBody>
          <a:bodyPr wrap="square" lIns="0" tIns="0" rIns="0" bIns="0" rtlCol="0">
            <a:spAutoFit/>
          </a:bodyPr>
          <a:lstStyle>
            <a:defPPr>
              <a:defRPr lang="en-US"/>
            </a:defPPr>
            <a:lvl1pPr algn="just">
              <a:defRPr sz="1500">
                <a:solidFill>
                  <a:srgbClr val="292377"/>
                </a:solidFill>
                <a:ea typeface="Tahoma" pitchFamily="34" charset="0"/>
                <a:cs typeface="Tahoma" pitchFamily="34" charset="0"/>
              </a:defRPr>
            </a:lvl1pPr>
          </a:lstStyle>
          <a:p>
            <a:r>
              <a:rPr lang="en-US" sz="1400" dirty="0"/>
              <a:t>J012 has also bad IV curves </a:t>
            </a:r>
          </a:p>
        </p:txBody>
      </p:sp>
      <p:cxnSp>
        <p:nvCxnSpPr>
          <p:cNvPr id="24" name="Straight Connector 23"/>
          <p:cNvCxnSpPr/>
          <p:nvPr/>
        </p:nvCxnSpPr>
        <p:spPr>
          <a:xfrm>
            <a:off x="9143141" y="3458975"/>
            <a:ext cx="0" cy="5272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10812129" y="3458975"/>
            <a:ext cx="5718" cy="540189"/>
          </a:xfrm>
          <a:prstGeom prst="line">
            <a:avLst/>
          </a:prstGeom>
          <a:ln w="28575">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9143141" y="3987734"/>
            <a:ext cx="167470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745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Drift results @ L1-P1 (up to 1sec)</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6" name="Text Placeholder 5"/>
          <p:cNvSpPr>
            <a:spLocks noGrp="1"/>
          </p:cNvSpPr>
          <p:nvPr>
            <p:ph type="body" sz="quarter" idx="14"/>
          </p:nvPr>
        </p:nvSpPr>
        <p:spPr/>
        <p:txBody>
          <a:bodyPr/>
          <a:lstStyle/>
          <a:p>
            <a:endParaRPr lang="en-US"/>
          </a:p>
        </p:txBody>
      </p:sp>
      <p:sp>
        <p:nvSpPr>
          <p:cNvPr id="7" name="Date Placeholder 6"/>
          <p:cNvSpPr>
            <a:spLocks noGrp="1"/>
          </p:cNvSpPr>
          <p:nvPr>
            <p:ph type="dt" sz="half" idx="2"/>
          </p:nvPr>
        </p:nvSpPr>
        <p:spPr/>
        <p:txBody>
          <a:bodyPr/>
          <a:lstStyle/>
          <a:p>
            <a:fld id="{DD0B5AFB-117C-46EA-B643-5FA810A8A3CB}" type="datetime4">
              <a:rPr lang="en-US" smtClean="0"/>
              <a:pPr/>
              <a:t>July 12, 2016</a:t>
            </a:fld>
            <a:endParaRPr lang="en-US" dirty="0"/>
          </a:p>
        </p:txBody>
      </p:sp>
      <p:sp>
        <p:nvSpPr>
          <p:cNvPr id="8" name="Footer Placeholder 7"/>
          <p:cNvSpPr>
            <a:spLocks noGrp="1"/>
          </p:cNvSpPr>
          <p:nvPr>
            <p:ph type="ftr" sz="quarter" idx="12"/>
          </p:nvPr>
        </p:nvSpPr>
        <p:spPr/>
        <p:txBody>
          <a:bodyPr/>
          <a:lstStyle/>
          <a:p>
            <a:r>
              <a:rPr lang="en-US" smtClean="0"/>
              <a:t>|  Micron Confidential</a:t>
            </a:r>
            <a:endParaRPr lang="en-US" dirty="0"/>
          </a:p>
        </p:txBody>
      </p:sp>
      <p:grpSp>
        <p:nvGrpSpPr>
          <p:cNvPr id="9" name="Group 8"/>
          <p:cNvGrpSpPr/>
          <p:nvPr/>
        </p:nvGrpSpPr>
        <p:grpSpPr>
          <a:xfrm>
            <a:off x="861061" y="1161967"/>
            <a:ext cx="5453743" cy="3795094"/>
            <a:chOff x="-751436" y="1609665"/>
            <a:chExt cx="6181797" cy="4124901"/>
          </a:xfrm>
        </p:grpSpPr>
        <p:pic>
          <p:nvPicPr>
            <p:cNvPr id="10" name="Picture 9"/>
            <p:cNvPicPr>
              <a:picLocks noChangeAspect="1"/>
            </p:cNvPicPr>
            <p:nvPr/>
          </p:nvPicPr>
          <p:blipFill rotWithShape="1">
            <a:blip r:embed="rId2"/>
            <a:srcRect r="14504"/>
            <a:stretch/>
          </p:blipFill>
          <p:spPr>
            <a:xfrm>
              <a:off x="-751436" y="1609665"/>
              <a:ext cx="6181797" cy="4124901"/>
            </a:xfrm>
            <a:prstGeom prst="rect">
              <a:avLst/>
            </a:prstGeom>
          </p:spPr>
        </p:pic>
        <p:sp>
          <p:nvSpPr>
            <p:cNvPr id="11" name="Freeform 10"/>
            <p:cNvSpPr/>
            <p:nvPr/>
          </p:nvSpPr>
          <p:spPr>
            <a:xfrm>
              <a:off x="734466" y="2810490"/>
              <a:ext cx="4468091" cy="1526772"/>
            </a:xfrm>
            <a:custGeom>
              <a:avLst/>
              <a:gdLst>
                <a:gd name="connsiteX0" fmla="*/ 0 w 4468091"/>
                <a:gd name="connsiteY0" fmla="*/ 0 h 1413281"/>
                <a:gd name="connsiteX1" fmla="*/ 1776845 w 4468091"/>
                <a:gd name="connsiteY1" fmla="*/ 1413163 h 1413281"/>
                <a:gd name="connsiteX2" fmla="*/ 3647209 w 4468091"/>
                <a:gd name="connsiteY2" fmla="*/ 83127 h 1413281"/>
                <a:gd name="connsiteX3" fmla="*/ 4468091 w 4468091"/>
                <a:gd name="connsiteY3" fmla="*/ 550718 h 1413281"/>
                <a:gd name="connsiteX4" fmla="*/ 4468091 w 4468091"/>
                <a:gd name="connsiteY4" fmla="*/ 550718 h 1413281"/>
                <a:gd name="connsiteX0" fmla="*/ 0 w 4468091"/>
                <a:gd name="connsiteY0" fmla="*/ 113364 h 1526772"/>
                <a:gd name="connsiteX1" fmla="*/ 1776845 w 4468091"/>
                <a:gd name="connsiteY1" fmla="*/ 1526527 h 1526772"/>
                <a:gd name="connsiteX2" fmla="*/ 3179618 w 4468091"/>
                <a:gd name="connsiteY2" fmla="*/ 19845 h 1526772"/>
                <a:gd name="connsiteX3" fmla="*/ 4468091 w 4468091"/>
                <a:gd name="connsiteY3" fmla="*/ 664082 h 1526772"/>
                <a:gd name="connsiteX4" fmla="*/ 4468091 w 4468091"/>
                <a:gd name="connsiteY4" fmla="*/ 664082 h 1526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8091" h="1526772">
                  <a:moveTo>
                    <a:pt x="0" y="113364"/>
                  </a:moveTo>
                  <a:cubicBezTo>
                    <a:pt x="584488" y="813018"/>
                    <a:pt x="1246909" y="1542113"/>
                    <a:pt x="1776845" y="1526527"/>
                  </a:cubicBezTo>
                  <a:cubicBezTo>
                    <a:pt x="2306781" y="1510941"/>
                    <a:pt x="2731077" y="163586"/>
                    <a:pt x="3179618" y="19845"/>
                  </a:cubicBezTo>
                  <a:cubicBezTo>
                    <a:pt x="3628159" y="-123896"/>
                    <a:pt x="4253346" y="556709"/>
                    <a:pt x="4468091" y="664082"/>
                  </a:cubicBezTo>
                  <a:lnTo>
                    <a:pt x="4468091" y="664082"/>
                  </a:lnTo>
                </a:path>
              </a:pathLst>
            </a:custGeom>
            <a:noFill/>
            <a:ln w="381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pic>
        <p:nvPicPr>
          <p:cNvPr id="13" name="Picture 12"/>
          <p:cNvPicPr>
            <a:picLocks noChangeAspect="1"/>
          </p:cNvPicPr>
          <p:nvPr/>
        </p:nvPicPr>
        <p:blipFill>
          <a:blip r:embed="rId3"/>
          <a:stretch>
            <a:fillRect/>
          </a:stretch>
        </p:blipFill>
        <p:spPr>
          <a:xfrm>
            <a:off x="7252064" y="1388962"/>
            <a:ext cx="3819048" cy="3023018"/>
          </a:xfrm>
          <a:prstGeom prst="rect">
            <a:avLst/>
          </a:prstGeom>
        </p:spPr>
      </p:pic>
      <p:sp>
        <p:nvSpPr>
          <p:cNvPr id="15" name="Rectangle 14"/>
          <p:cNvSpPr/>
          <p:nvPr/>
        </p:nvSpPr>
        <p:spPr>
          <a:xfrm>
            <a:off x="1050536" y="5218061"/>
            <a:ext cx="10790943" cy="723275"/>
          </a:xfrm>
          <a:prstGeom prst="rect">
            <a:avLst/>
          </a:prstGeom>
          <a:solidFill>
            <a:srgbClr val="FFFF99"/>
          </a:solidFill>
        </p:spPr>
        <p:txBody>
          <a:bodyPr wrap="square">
            <a:spAutoFit/>
          </a:bodyPr>
          <a:lstStyle/>
          <a:p>
            <a:pPr>
              <a:spcAft>
                <a:spcPts val="600"/>
              </a:spcAft>
            </a:pPr>
            <a:r>
              <a:rPr lang="en-US" dirty="0" smtClean="0">
                <a:solidFill>
                  <a:srgbClr val="292377"/>
                </a:solidFill>
                <a:ea typeface="Tahoma" pitchFamily="34" charset="0"/>
                <a:cs typeface="Tahoma" pitchFamily="34" charset="0"/>
              </a:rPr>
              <a:t>All alloys meet the drift requirements. But see slide #4 about the need of a more severe drift assessment.</a:t>
            </a:r>
          </a:p>
          <a:p>
            <a:pPr>
              <a:spcAft>
                <a:spcPts val="600"/>
              </a:spcAft>
            </a:pPr>
            <a:r>
              <a:rPr lang="en-US" dirty="0" smtClean="0">
                <a:solidFill>
                  <a:srgbClr val="292377"/>
                </a:solidFill>
                <a:ea typeface="Tahoma" pitchFamily="34" charset="0"/>
                <a:cs typeface="Tahoma" pitchFamily="34" charset="0"/>
              </a:rPr>
              <a:t>A trend with Ge content can be observed – perhaps more since we expect that… </a:t>
            </a:r>
          </a:p>
        </p:txBody>
      </p:sp>
    </p:spTree>
    <p:extLst>
      <p:ext uri="{BB962C8B-B14F-4D97-AF65-F5344CB8AC3E}">
        <p14:creationId xmlns:p14="http://schemas.microsoft.com/office/powerpoint/2010/main" val="820269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2" descr="http://muledesign.com/wp-content/uploads/post-it.jpg"/>
          <p:cNvPicPr>
            <a:picLocks noChangeArrowheads="1"/>
          </p:cNvPicPr>
          <p:nvPr/>
        </p:nvPicPr>
        <p:blipFill rotWithShape="1">
          <a:blip r:embed="rId2" cstate="print"/>
          <a:srcRect l="23718" t="6346" r="24103" b="4479"/>
          <a:stretch/>
        </p:blipFill>
        <p:spPr bwMode="auto">
          <a:xfrm>
            <a:off x="9385736" y="891013"/>
            <a:ext cx="2806263" cy="3393909"/>
          </a:xfrm>
          <a:prstGeom prst="rect">
            <a:avLst/>
          </a:prstGeom>
          <a:noFill/>
        </p:spPr>
      </p:pic>
      <p:sp>
        <p:nvSpPr>
          <p:cNvPr id="2" name="Title 1"/>
          <p:cNvSpPr>
            <a:spLocks noGrp="1"/>
          </p:cNvSpPr>
          <p:nvPr>
            <p:ph type="title"/>
          </p:nvPr>
        </p:nvSpPr>
        <p:spPr>
          <a:xfrm>
            <a:off x="915306" y="-160020"/>
            <a:ext cx="10375902" cy="932313"/>
          </a:xfrm>
        </p:spPr>
        <p:txBody>
          <a:bodyPr/>
          <a:lstStyle/>
          <a:p>
            <a:r>
              <a:rPr lang="en-US" dirty="0" smtClean="0"/>
              <a:t>Normalized I-V curves</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6" name="Text Placeholder 5"/>
          <p:cNvSpPr>
            <a:spLocks noGrp="1"/>
          </p:cNvSpPr>
          <p:nvPr>
            <p:ph type="body" sz="quarter" idx="14"/>
          </p:nvPr>
        </p:nvSpPr>
        <p:spPr/>
        <p:txBody>
          <a:bodyPr/>
          <a:lstStyle/>
          <a:p>
            <a:endParaRPr lang="en-US"/>
          </a:p>
        </p:txBody>
      </p:sp>
      <p:sp>
        <p:nvSpPr>
          <p:cNvPr id="7" name="Date Placeholder 6"/>
          <p:cNvSpPr>
            <a:spLocks noGrp="1"/>
          </p:cNvSpPr>
          <p:nvPr>
            <p:ph type="dt" sz="half" idx="2"/>
          </p:nvPr>
        </p:nvSpPr>
        <p:spPr/>
        <p:txBody>
          <a:bodyPr/>
          <a:lstStyle/>
          <a:p>
            <a:fld id="{DD0B5AFB-117C-46EA-B643-5FA810A8A3CB}" type="datetime4">
              <a:rPr lang="en-US" smtClean="0"/>
              <a:pPr/>
              <a:t>July 12, 2016</a:t>
            </a:fld>
            <a:endParaRPr lang="en-US" dirty="0"/>
          </a:p>
        </p:txBody>
      </p:sp>
      <p:sp>
        <p:nvSpPr>
          <p:cNvPr id="8" name="Footer Placeholder 7"/>
          <p:cNvSpPr>
            <a:spLocks noGrp="1"/>
          </p:cNvSpPr>
          <p:nvPr>
            <p:ph type="ftr" sz="quarter" idx="12"/>
          </p:nvPr>
        </p:nvSpPr>
        <p:spPr/>
        <p:txBody>
          <a:bodyPr/>
          <a:lstStyle/>
          <a:p>
            <a:r>
              <a:rPr lang="en-US" smtClean="0"/>
              <a:t>|  Micron Confidential</a:t>
            </a:r>
            <a:endParaRPr lang="en-US" dirty="0"/>
          </a:p>
        </p:txBody>
      </p:sp>
      <p:pic>
        <p:nvPicPr>
          <p:cNvPr id="10" name="Picture 9"/>
          <p:cNvPicPr>
            <a:picLocks noChangeAspect="1"/>
          </p:cNvPicPr>
          <p:nvPr/>
        </p:nvPicPr>
        <p:blipFill rotWithShape="1">
          <a:blip r:embed="rId3"/>
          <a:srcRect l="2553" r="5109"/>
          <a:stretch/>
        </p:blipFill>
        <p:spPr>
          <a:xfrm>
            <a:off x="132459" y="872117"/>
            <a:ext cx="2271479" cy="1812294"/>
          </a:xfrm>
          <a:prstGeom prst="rect">
            <a:avLst/>
          </a:prstGeom>
        </p:spPr>
      </p:pic>
      <p:pic>
        <p:nvPicPr>
          <p:cNvPr id="11" name="Picture 10"/>
          <p:cNvPicPr>
            <a:picLocks noChangeAspect="1"/>
          </p:cNvPicPr>
          <p:nvPr/>
        </p:nvPicPr>
        <p:blipFill rotWithShape="1">
          <a:blip r:embed="rId4"/>
          <a:srcRect l="2322" r="6519"/>
          <a:stretch/>
        </p:blipFill>
        <p:spPr>
          <a:xfrm>
            <a:off x="2439467" y="852837"/>
            <a:ext cx="2379643" cy="1818212"/>
          </a:xfrm>
          <a:prstGeom prst="rect">
            <a:avLst/>
          </a:prstGeom>
        </p:spPr>
      </p:pic>
      <p:pic>
        <p:nvPicPr>
          <p:cNvPr id="12" name="Picture 11"/>
          <p:cNvPicPr>
            <a:picLocks noChangeAspect="1"/>
          </p:cNvPicPr>
          <p:nvPr/>
        </p:nvPicPr>
        <p:blipFill rotWithShape="1">
          <a:blip r:embed="rId5"/>
          <a:srcRect l="2756" r="4371"/>
          <a:stretch/>
        </p:blipFill>
        <p:spPr>
          <a:xfrm>
            <a:off x="4819109" y="852129"/>
            <a:ext cx="2329210" cy="1797842"/>
          </a:xfrm>
          <a:prstGeom prst="rect">
            <a:avLst/>
          </a:prstGeom>
        </p:spPr>
      </p:pic>
      <p:pic>
        <p:nvPicPr>
          <p:cNvPr id="13" name="Picture 12"/>
          <p:cNvPicPr>
            <a:picLocks noChangeAspect="1"/>
          </p:cNvPicPr>
          <p:nvPr/>
        </p:nvPicPr>
        <p:blipFill rotWithShape="1">
          <a:blip r:embed="rId6"/>
          <a:srcRect l="2701" r="6600"/>
          <a:stretch/>
        </p:blipFill>
        <p:spPr>
          <a:xfrm>
            <a:off x="7084852" y="852379"/>
            <a:ext cx="2260186" cy="1797592"/>
          </a:xfrm>
          <a:prstGeom prst="rect">
            <a:avLst/>
          </a:prstGeom>
        </p:spPr>
      </p:pic>
      <p:pic>
        <p:nvPicPr>
          <p:cNvPr id="14" name="Picture 13"/>
          <p:cNvPicPr>
            <a:picLocks noChangeAspect="1"/>
          </p:cNvPicPr>
          <p:nvPr/>
        </p:nvPicPr>
        <p:blipFill rotWithShape="1">
          <a:blip r:embed="rId7"/>
          <a:srcRect l="2875" r="6187"/>
          <a:stretch/>
        </p:blipFill>
        <p:spPr>
          <a:xfrm>
            <a:off x="132458" y="2691285"/>
            <a:ext cx="2329466" cy="1799891"/>
          </a:xfrm>
          <a:prstGeom prst="rect">
            <a:avLst/>
          </a:prstGeom>
        </p:spPr>
      </p:pic>
      <p:pic>
        <p:nvPicPr>
          <p:cNvPr id="15" name="Picture 14"/>
          <p:cNvPicPr>
            <a:picLocks noChangeAspect="1"/>
          </p:cNvPicPr>
          <p:nvPr/>
        </p:nvPicPr>
        <p:blipFill rotWithShape="1">
          <a:blip r:embed="rId8"/>
          <a:srcRect l="3130" r="6186"/>
          <a:stretch/>
        </p:blipFill>
        <p:spPr>
          <a:xfrm>
            <a:off x="2530505" y="2678879"/>
            <a:ext cx="2322941" cy="1799891"/>
          </a:xfrm>
          <a:prstGeom prst="rect">
            <a:avLst/>
          </a:prstGeom>
        </p:spPr>
      </p:pic>
      <p:pic>
        <p:nvPicPr>
          <p:cNvPr id="16" name="Picture 15"/>
          <p:cNvPicPr>
            <a:picLocks noChangeAspect="1"/>
          </p:cNvPicPr>
          <p:nvPr/>
        </p:nvPicPr>
        <p:blipFill rotWithShape="1">
          <a:blip r:embed="rId9"/>
          <a:srcRect l="2701" r="6600"/>
          <a:stretch/>
        </p:blipFill>
        <p:spPr>
          <a:xfrm>
            <a:off x="4853446" y="2678879"/>
            <a:ext cx="2277265" cy="1799891"/>
          </a:xfrm>
          <a:prstGeom prst="rect">
            <a:avLst/>
          </a:prstGeom>
        </p:spPr>
      </p:pic>
      <p:pic>
        <p:nvPicPr>
          <p:cNvPr id="17" name="Picture 16"/>
          <p:cNvPicPr>
            <a:picLocks noChangeAspect="1"/>
          </p:cNvPicPr>
          <p:nvPr/>
        </p:nvPicPr>
        <p:blipFill rotWithShape="1">
          <a:blip r:embed="rId10"/>
          <a:srcRect l="2963" r="7029"/>
          <a:stretch/>
        </p:blipFill>
        <p:spPr>
          <a:xfrm>
            <a:off x="7130710" y="2678878"/>
            <a:ext cx="2208528" cy="1807720"/>
          </a:xfrm>
          <a:prstGeom prst="rect">
            <a:avLst/>
          </a:prstGeom>
        </p:spPr>
      </p:pic>
      <p:pic>
        <p:nvPicPr>
          <p:cNvPr id="18" name="Picture 17"/>
          <p:cNvPicPr>
            <a:picLocks noChangeAspect="1"/>
          </p:cNvPicPr>
          <p:nvPr/>
        </p:nvPicPr>
        <p:blipFill rotWithShape="1">
          <a:blip r:embed="rId11"/>
          <a:srcRect l="2961" r="6601"/>
          <a:stretch/>
        </p:blipFill>
        <p:spPr>
          <a:xfrm>
            <a:off x="180874" y="4491176"/>
            <a:ext cx="2209920" cy="1751683"/>
          </a:xfrm>
          <a:prstGeom prst="rect">
            <a:avLst/>
          </a:prstGeom>
        </p:spPr>
      </p:pic>
      <p:pic>
        <p:nvPicPr>
          <p:cNvPr id="19" name="Picture 18"/>
          <p:cNvPicPr>
            <a:picLocks noChangeAspect="1"/>
          </p:cNvPicPr>
          <p:nvPr/>
        </p:nvPicPr>
        <p:blipFill rotWithShape="1">
          <a:blip r:embed="rId11"/>
          <a:srcRect l="3220" r="6860"/>
          <a:stretch/>
        </p:blipFill>
        <p:spPr>
          <a:xfrm>
            <a:off x="2579464" y="4478769"/>
            <a:ext cx="2160960" cy="1722776"/>
          </a:xfrm>
          <a:prstGeom prst="rect">
            <a:avLst/>
          </a:prstGeom>
        </p:spPr>
      </p:pic>
      <p:pic>
        <p:nvPicPr>
          <p:cNvPr id="20" name="Picture 19"/>
          <p:cNvPicPr>
            <a:picLocks noChangeAspect="1"/>
          </p:cNvPicPr>
          <p:nvPr/>
        </p:nvPicPr>
        <p:blipFill rotWithShape="1">
          <a:blip r:embed="rId12"/>
          <a:srcRect l="2962" r="6080"/>
          <a:stretch/>
        </p:blipFill>
        <p:spPr>
          <a:xfrm>
            <a:off x="4849660" y="4440459"/>
            <a:ext cx="2234552" cy="1761086"/>
          </a:xfrm>
          <a:prstGeom prst="rect">
            <a:avLst/>
          </a:prstGeom>
        </p:spPr>
      </p:pic>
      <p:pic>
        <p:nvPicPr>
          <p:cNvPr id="21" name="Picture 20"/>
          <p:cNvPicPr>
            <a:picLocks noChangeAspect="1"/>
          </p:cNvPicPr>
          <p:nvPr/>
        </p:nvPicPr>
        <p:blipFill rotWithShape="1">
          <a:blip r:embed="rId13"/>
          <a:srcRect l="3576" r="3296" b="2237"/>
          <a:stretch/>
        </p:blipFill>
        <p:spPr>
          <a:xfrm>
            <a:off x="7253019" y="4515505"/>
            <a:ext cx="2094496" cy="1686040"/>
          </a:xfrm>
          <a:prstGeom prst="rect">
            <a:avLst/>
          </a:prstGeom>
        </p:spPr>
      </p:pic>
      <p:sp>
        <p:nvSpPr>
          <p:cNvPr id="22" name="TextBox 21"/>
          <p:cNvSpPr txBox="1"/>
          <p:nvPr/>
        </p:nvSpPr>
        <p:spPr>
          <a:xfrm>
            <a:off x="9586497" y="1105761"/>
            <a:ext cx="2392867" cy="2769989"/>
          </a:xfrm>
          <a:prstGeom prst="rect">
            <a:avLst/>
          </a:prstGeom>
          <a:noFill/>
        </p:spPr>
        <p:txBody>
          <a:bodyPr wrap="square" lIns="0" tIns="0" rIns="0" bIns="0" rtlCol="0">
            <a:spAutoFit/>
          </a:bodyPr>
          <a:lstStyle>
            <a:defPPr>
              <a:defRPr lang="en-US"/>
            </a:defPPr>
            <a:lvl1pPr algn="just">
              <a:defRPr sz="1500">
                <a:solidFill>
                  <a:srgbClr val="292377"/>
                </a:solidFill>
                <a:ea typeface="Tahoma" pitchFamily="34" charset="0"/>
                <a:cs typeface="Tahoma" pitchFamily="34" charset="0"/>
              </a:defRPr>
            </a:lvl1pPr>
          </a:lstStyle>
          <a:p>
            <a:pPr>
              <a:lnSpc>
                <a:spcPct val="120000"/>
              </a:lnSpc>
            </a:pPr>
            <a:r>
              <a:rPr lang="en-US" dirty="0" smtClean="0"/>
              <a:t>The progressive In addition tends to increase the sub-V</a:t>
            </a:r>
            <a:r>
              <a:rPr lang="en-US" baseline="-25000" dirty="0" smtClean="0"/>
              <a:t>T</a:t>
            </a:r>
            <a:r>
              <a:rPr lang="en-US" dirty="0" smtClean="0"/>
              <a:t> P-F conduction. See here the comparison with SDv13.</a:t>
            </a:r>
          </a:p>
          <a:p>
            <a:pPr>
              <a:lnSpc>
                <a:spcPct val="120000"/>
              </a:lnSpc>
            </a:pPr>
            <a:r>
              <a:rPr lang="en-US" dirty="0" smtClean="0"/>
              <a:t>This appears the criticality of this alloys.</a:t>
            </a:r>
          </a:p>
          <a:p>
            <a:pPr>
              <a:lnSpc>
                <a:spcPct val="120000"/>
              </a:lnSpc>
            </a:pPr>
            <a:r>
              <a:rPr lang="en-US" dirty="0" smtClean="0"/>
              <a:t>The same feature was before observed – see below. Now very reliable result  </a:t>
            </a:r>
            <a:endParaRPr lang="en-US" dirty="0"/>
          </a:p>
        </p:txBody>
      </p:sp>
      <p:sp>
        <p:nvSpPr>
          <p:cNvPr id="23" name="Freeform 22"/>
          <p:cNvSpPr/>
          <p:nvPr/>
        </p:nvSpPr>
        <p:spPr>
          <a:xfrm>
            <a:off x="7672448" y="3429000"/>
            <a:ext cx="1668780" cy="522585"/>
          </a:xfrm>
          <a:custGeom>
            <a:avLst/>
            <a:gdLst>
              <a:gd name="connsiteX0" fmla="*/ 0 w 1668780"/>
              <a:gd name="connsiteY0" fmla="*/ 514350 h 522585"/>
              <a:gd name="connsiteX1" fmla="*/ 720090 w 1668780"/>
              <a:gd name="connsiteY1" fmla="*/ 502920 h 522585"/>
              <a:gd name="connsiteX2" fmla="*/ 1211580 w 1668780"/>
              <a:gd name="connsiteY2" fmla="*/ 342900 h 522585"/>
              <a:gd name="connsiteX3" fmla="*/ 1668780 w 1668780"/>
              <a:gd name="connsiteY3" fmla="*/ 0 h 522585"/>
            </a:gdLst>
            <a:ahLst/>
            <a:cxnLst>
              <a:cxn ang="0">
                <a:pos x="connsiteX0" y="connsiteY0"/>
              </a:cxn>
              <a:cxn ang="0">
                <a:pos x="connsiteX1" y="connsiteY1"/>
              </a:cxn>
              <a:cxn ang="0">
                <a:pos x="connsiteX2" y="connsiteY2"/>
              </a:cxn>
              <a:cxn ang="0">
                <a:pos x="connsiteX3" y="connsiteY3"/>
              </a:cxn>
            </a:cxnLst>
            <a:rect l="l" t="t" r="r" b="b"/>
            <a:pathLst>
              <a:path w="1668780" h="522585">
                <a:moveTo>
                  <a:pt x="0" y="514350"/>
                </a:moveTo>
                <a:cubicBezTo>
                  <a:pt x="259080" y="522922"/>
                  <a:pt x="518160" y="531495"/>
                  <a:pt x="720090" y="502920"/>
                </a:cubicBezTo>
                <a:cubicBezTo>
                  <a:pt x="922020" y="474345"/>
                  <a:pt x="1053465" y="426720"/>
                  <a:pt x="1211580" y="342900"/>
                </a:cubicBezTo>
                <a:cubicBezTo>
                  <a:pt x="1369695" y="259080"/>
                  <a:pt x="1519237" y="129540"/>
                  <a:pt x="1668780" y="0"/>
                </a:cubicBezTo>
              </a:path>
            </a:pathLst>
          </a:cu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5367398" y="3398520"/>
            <a:ext cx="1668780" cy="522585"/>
          </a:xfrm>
          <a:custGeom>
            <a:avLst/>
            <a:gdLst>
              <a:gd name="connsiteX0" fmla="*/ 0 w 1668780"/>
              <a:gd name="connsiteY0" fmla="*/ 514350 h 522585"/>
              <a:gd name="connsiteX1" fmla="*/ 720090 w 1668780"/>
              <a:gd name="connsiteY1" fmla="*/ 502920 h 522585"/>
              <a:gd name="connsiteX2" fmla="*/ 1211580 w 1668780"/>
              <a:gd name="connsiteY2" fmla="*/ 342900 h 522585"/>
              <a:gd name="connsiteX3" fmla="*/ 1668780 w 1668780"/>
              <a:gd name="connsiteY3" fmla="*/ 0 h 522585"/>
            </a:gdLst>
            <a:ahLst/>
            <a:cxnLst>
              <a:cxn ang="0">
                <a:pos x="connsiteX0" y="connsiteY0"/>
              </a:cxn>
              <a:cxn ang="0">
                <a:pos x="connsiteX1" y="connsiteY1"/>
              </a:cxn>
              <a:cxn ang="0">
                <a:pos x="connsiteX2" y="connsiteY2"/>
              </a:cxn>
              <a:cxn ang="0">
                <a:pos x="connsiteX3" y="connsiteY3"/>
              </a:cxn>
            </a:cxnLst>
            <a:rect l="l" t="t" r="r" b="b"/>
            <a:pathLst>
              <a:path w="1668780" h="522585">
                <a:moveTo>
                  <a:pt x="0" y="514350"/>
                </a:moveTo>
                <a:cubicBezTo>
                  <a:pt x="259080" y="522922"/>
                  <a:pt x="518160" y="531495"/>
                  <a:pt x="720090" y="502920"/>
                </a:cubicBezTo>
                <a:cubicBezTo>
                  <a:pt x="922020" y="474345"/>
                  <a:pt x="1053465" y="426720"/>
                  <a:pt x="1211580" y="342900"/>
                </a:cubicBezTo>
                <a:cubicBezTo>
                  <a:pt x="1369695" y="259080"/>
                  <a:pt x="1519237" y="129540"/>
                  <a:pt x="1668780" y="0"/>
                </a:cubicBezTo>
              </a:path>
            </a:pathLst>
          </a:cu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4"/>
          <p:cNvSpPr/>
          <p:nvPr/>
        </p:nvSpPr>
        <p:spPr>
          <a:xfrm>
            <a:off x="3024248" y="3329940"/>
            <a:ext cx="1668780" cy="522585"/>
          </a:xfrm>
          <a:custGeom>
            <a:avLst/>
            <a:gdLst>
              <a:gd name="connsiteX0" fmla="*/ 0 w 1668780"/>
              <a:gd name="connsiteY0" fmla="*/ 514350 h 522585"/>
              <a:gd name="connsiteX1" fmla="*/ 720090 w 1668780"/>
              <a:gd name="connsiteY1" fmla="*/ 502920 h 522585"/>
              <a:gd name="connsiteX2" fmla="*/ 1211580 w 1668780"/>
              <a:gd name="connsiteY2" fmla="*/ 342900 h 522585"/>
              <a:gd name="connsiteX3" fmla="*/ 1668780 w 1668780"/>
              <a:gd name="connsiteY3" fmla="*/ 0 h 522585"/>
            </a:gdLst>
            <a:ahLst/>
            <a:cxnLst>
              <a:cxn ang="0">
                <a:pos x="connsiteX0" y="connsiteY0"/>
              </a:cxn>
              <a:cxn ang="0">
                <a:pos x="connsiteX1" y="connsiteY1"/>
              </a:cxn>
              <a:cxn ang="0">
                <a:pos x="connsiteX2" y="connsiteY2"/>
              </a:cxn>
              <a:cxn ang="0">
                <a:pos x="connsiteX3" y="connsiteY3"/>
              </a:cxn>
            </a:cxnLst>
            <a:rect l="l" t="t" r="r" b="b"/>
            <a:pathLst>
              <a:path w="1668780" h="522585">
                <a:moveTo>
                  <a:pt x="0" y="514350"/>
                </a:moveTo>
                <a:cubicBezTo>
                  <a:pt x="259080" y="522922"/>
                  <a:pt x="518160" y="531495"/>
                  <a:pt x="720090" y="502920"/>
                </a:cubicBezTo>
                <a:cubicBezTo>
                  <a:pt x="922020" y="474345"/>
                  <a:pt x="1053465" y="426720"/>
                  <a:pt x="1211580" y="342900"/>
                </a:cubicBezTo>
                <a:cubicBezTo>
                  <a:pt x="1369695" y="259080"/>
                  <a:pt x="1519237" y="129540"/>
                  <a:pt x="1668780" y="0"/>
                </a:cubicBezTo>
              </a:path>
            </a:pathLst>
          </a:cu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7687688" y="5215890"/>
            <a:ext cx="1668780" cy="522585"/>
          </a:xfrm>
          <a:custGeom>
            <a:avLst/>
            <a:gdLst>
              <a:gd name="connsiteX0" fmla="*/ 0 w 1668780"/>
              <a:gd name="connsiteY0" fmla="*/ 514350 h 522585"/>
              <a:gd name="connsiteX1" fmla="*/ 720090 w 1668780"/>
              <a:gd name="connsiteY1" fmla="*/ 502920 h 522585"/>
              <a:gd name="connsiteX2" fmla="*/ 1211580 w 1668780"/>
              <a:gd name="connsiteY2" fmla="*/ 342900 h 522585"/>
              <a:gd name="connsiteX3" fmla="*/ 1668780 w 1668780"/>
              <a:gd name="connsiteY3" fmla="*/ 0 h 522585"/>
            </a:gdLst>
            <a:ahLst/>
            <a:cxnLst>
              <a:cxn ang="0">
                <a:pos x="connsiteX0" y="connsiteY0"/>
              </a:cxn>
              <a:cxn ang="0">
                <a:pos x="connsiteX1" y="connsiteY1"/>
              </a:cxn>
              <a:cxn ang="0">
                <a:pos x="connsiteX2" y="connsiteY2"/>
              </a:cxn>
              <a:cxn ang="0">
                <a:pos x="connsiteX3" y="connsiteY3"/>
              </a:cxn>
            </a:cxnLst>
            <a:rect l="l" t="t" r="r" b="b"/>
            <a:pathLst>
              <a:path w="1668780" h="522585">
                <a:moveTo>
                  <a:pt x="0" y="514350"/>
                </a:moveTo>
                <a:cubicBezTo>
                  <a:pt x="259080" y="522922"/>
                  <a:pt x="518160" y="531495"/>
                  <a:pt x="720090" y="502920"/>
                </a:cubicBezTo>
                <a:cubicBezTo>
                  <a:pt x="922020" y="474345"/>
                  <a:pt x="1053465" y="426720"/>
                  <a:pt x="1211580" y="342900"/>
                </a:cubicBezTo>
                <a:cubicBezTo>
                  <a:pt x="1369695" y="259080"/>
                  <a:pt x="1519237" y="129540"/>
                  <a:pt x="1668780" y="0"/>
                </a:cubicBezTo>
              </a:path>
            </a:pathLst>
          </a:cu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2852798" y="2815630"/>
            <a:ext cx="821059" cy="307777"/>
          </a:xfrm>
          <a:prstGeom prst="rect">
            <a:avLst/>
          </a:prstGeom>
        </p:spPr>
        <p:txBody>
          <a:bodyPr wrap="none">
            <a:spAutoFit/>
          </a:bodyPr>
          <a:lstStyle/>
          <a:p>
            <a:r>
              <a:rPr lang="en-US" sz="1400" b="1" dirty="0" smtClean="0"/>
              <a:t>Ge 13%</a:t>
            </a:r>
            <a:endParaRPr lang="en-US" sz="1400" b="1" dirty="0"/>
          </a:p>
        </p:txBody>
      </p:sp>
      <p:sp>
        <p:nvSpPr>
          <p:cNvPr id="28" name="Rectangle 27"/>
          <p:cNvSpPr/>
          <p:nvPr/>
        </p:nvSpPr>
        <p:spPr>
          <a:xfrm>
            <a:off x="5199758" y="2808010"/>
            <a:ext cx="821059" cy="307777"/>
          </a:xfrm>
          <a:prstGeom prst="rect">
            <a:avLst/>
          </a:prstGeom>
        </p:spPr>
        <p:txBody>
          <a:bodyPr wrap="none">
            <a:spAutoFit/>
          </a:bodyPr>
          <a:lstStyle/>
          <a:p>
            <a:r>
              <a:rPr lang="en-US" sz="1400" b="1" dirty="0" smtClean="0"/>
              <a:t>Ge 13%</a:t>
            </a:r>
            <a:endParaRPr lang="en-US" sz="1400" b="1" dirty="0"/>
          </a:p>
        </p:txBody>
      </p:sp>
      <p:sp>
        <p:nvSpPr>
          <p:cNvPr id="29" name="Rectangle 28"/>
          <p:cNvSpPr/>
          <p:nvPr/>
        </p:nvSpPr>
        <p:spPr>
          <a:xfrm>
            <a:off x="7474328" y="2808010"/>
            <a:ext cx="821059" cy="307777"/>
          </a:xfrm>
          <a:prstGeom prst="rect">
            <a:avLst/>
          </a:prstGeom>
        </p:spPr>
        <p:txBody>
          <a:bodyPr wrap="none">
            <a:spAutoFit/>
          </a:bodyPr>
          <a:lstStyle/>
          <a:p>
            <a:r>
              <a:rPr lang="en-US" sz="1400" b="1" dirty="0" smtClean="0"/>
              <a:t>Ge 13%</a:t>
            </a:r>
            <a:endParaRPr lang="en-US" sz="1400" b="1" dirty="0"/>
          </a:p>
        </p:txBody>
      </p:sp>
      <p:sp>
        <p:nvSpPr>
          <p:cNvPr id="30" name="Rectangle 29"/>
          <p:cNvSpPr/>
          <p:nvPr/>
        </p:nvSpPr>
        <p:spPr>
          <a:xfrm>
            <a:off x="7483768" y="3025712"/>
            <a:ext cx="657552" cy="307777"/>
          </a:xfrm>
          <a:prstGeom prst="rect">
            <a:avLst/>
          </a:prstGeom>
        </p:spPr>
        <p:txBody>
          <a:bodyPr wrap="none">
            <a:spAutoFit/>
          </a:bodyPr>
          <a:lstStyle/>
          <a:p>
            <a:r>
              <a:rPr lang="en-US" sz="1400" b="1" dirty="0" smtClean="0">
                <a:solidFill>
                  <a:srgbClr val="00B050"/>
                </a:solidFill>
              </a:rPr>
              <a:t>In 6%</a:t>
            </a:r>
            <a:endParaRPr lang="en-US" sz="1400" b="1" dirty="0">
              <a:solidFill>
                <a:srgbClr val="00B050"/>
              </a:solidFill>
            </a:endParaRPr>
          </a:p>
        </p:txBody>
      </p:sp>
      <p:sp>
        <p:nvSpPr>
          <p:cNvPr id="31" name="Rectangle 30"/>
          <p:cNvSpPr/>
          <p:nvPr/>
        </p:nvSpPr>
        <p:spPr>
          <a:xfrm>
            <a:off x="5577852" y="2990806"/>
            <a:ext cx="657552" cy="307777"/>
          </a:xfrm>
          <a:prstGeom prst="rect">
            <a:avLst/>
          </a:prstGeom>
        </p:spPr>
        <p:txBody>
          <a:bodyPr wrap="none">
            <a:spAutoFit/>
          </a:bodyPr>
          <a:lstStyle/>
          <a:p>
            <a:r>
              <a:rPr lang="en-US" sz="1400" b="1" dirty="0" smtClean="0">
                <a:solidFill>
                  <a:srgbClr val="00B050"/>
                </a:solidFill>
              </a:rPr>
              <a:t>In 9%</a:t>
            </a:r>
            <a:endParaRPr lang="en-US" sz="1400" b="1" dirty="0">
              <a:solidFill>
                <a:srgbClr val="00B050"/>
              </a:solidFill>
            </a:endParaRPr>
          </a:p>
        </p:txBody>
      </p:sp>
      <p:sp>
        <p:nvSpPr>
          <p:cNvPr id="32" name="Rectangle 31"/>
          <p:cNvSpPr/>
          <p:nvPr/>
        </p:nvSpPr>
        <p:spPr>
          <a:xfrm>
            <a:off x="3109888" y="2995232"/>
            <a:ext cx="760144" cy="307777"/>
          </a:xfrm>
          <a:prstGeom prst="rect">
            <a:avLst/>
          </a:prstGeom>
        </p:spPr>
        <p:txBody>
          <a:bodyPr wrap="none">
            <a:spAutoFit/>
          </a:bodyPr>
          <a:lstStyle/>
          <a:p>
            <a:r>
              <a:rPr lang="en-US" sz="1400" b="1" dirty="0" smtClean="0">
                <a:solidFill>
                  <a:srgbClr val="00B050"/>
                </a:solidFill>
              </a:rPr>
              <a:t>In 11%</a:t>
            </a:r>
            <a:endParaRPr lang="en-US" sz="1400" b="1" dirty="0">
              <a:solidFill>
                <a:srgbClr val="00B050"/>
              </a:solidFill>
            </a:endParaRPr>
          </a:p>
        </p:txBody>
      </p:sp>
      <p:sp>
        <p:nvSpPr>
          <p:cNvPr id="33" name="Rectangle 32"/>
          <p:cNvSpPr/>
          <p:nvPr/>
        </p:nvSpPr>
        <p:spPr>
          <a:xfrm>
            <a:off x="7592438" y="4674910"/>
            <a:ext cx="721672" cy="307777"/>
          </a:xfrm>
          <a:prstGeom prst="rect">
            <a:avLst/>
          </a:prstGeom>
        </p:spPr>
        <p:txBody>
          <a:bodyPr wrap="none">
            <a:spAutoFit/>
          </a:bodyPr>
          <a:lstStyle/>
          <a:p>
            <a:r>
              <a:rPr lang="en-US" sz="1400" b="1" dirty="0" smtClean="0"/>
              <a:t>SDv13</a:t>
            </a:r>
            <a:endParaRPr lang="en-US" sz="1400" b="1" dirty="0"/>
          </a:p>
        </p:txBody>
      </p:sp>
      <p:cxnSp>
        <p:nvCxnSpPr>
          <p:cNvPr id="35" name="Straight Arrow Connector 34"/>
          <p:cNvCxnSpPr/>
          <p:nvPr/>
        </p:nvCxnSpPr>
        <p:spPr>
          <a:xfrm flipH="1">
            <a:off x="6213218" y="3138647"/>
            <a:ext cx="1074420" cy="0"/>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flipV="1">
            <a:off x="3858638" y="3138647"/>
            <a:ext cx="1672590" cy="3810"/>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rotWithShape="1">
          <a:blip r:embed="rId14" cstate="print"/>
          <a:srcRect l="1614" t="2262" r="3164" b="4165"/>
          <a:stretch/>
        </p:blipFill>
        <p:spPr>
          <a:xfrm>
            <a:off x="9356469" y="4475513"/>
            <a:ext cx="2803654" cy="1623635"/>
          </a:xfrm>
          <a:prstGeom prst="rect">
            <a:avLst/>
          </a:prstGeom>
        </p:spPr>
      </p:pic>
      <p:sp>
        <p:nvSpPr>
          <p:cNvPr id="39" name="TextBox 38"/>
          <p:cNvSpPr txBox="1"/>
          <p:nvPr/>
        </p:nvSpPr>
        <p:spPr>
          <a:xfrm>
            <a:off x="9627709" y="4120614"/>
            <a:ext cx="1917704" cy="369332"/>
          </a:xfrm>
          <a:prstGeom prst="rect">
            <a:avLst/>
          </a:prstGeom>
          <a:noFill/>
        </p:spPr>
        <p:txBody>
          <a:bodyPr wrap="none" rtlCol="0">
            <a:spAutoFit/>
          </a:bodyPr>
          <a:lstStyle/>
          <a:p>
            <a:r>
              <a:rPr lang="en-US" dirty="0" smtClean="0"/>
              <a:t>From the </a:t>
            </a:r>
            <a:r>
              <a:rPr lang="en-US" i="1" dirty="0" smtClean="0"/>
              <a:t>K</a:t>
            </a:r>
            <a:r>
              <a:rPr lang="en-US" dirty="0" smtClean="0"/>
              <a:t> camp</a:t>
            </a:r>
            <a:endParaRPr lang="en-US" dirty="0"/>
          </a:p>
        </p:txBody>
      </p:sp>
      <p:cxnSp>
        <p:nvCxnSpPr>
          <p:cNvPr id="40" name="Straight Arrow Connector 39"/>
          <p:cNvCxnSpPr/>
          <p:nvPr/>
        </p:nvCxnSpPr>
        <p:spPr bwMode="auto">
          <a:xfrm flipH="1" flipV="1">
            <a:off x="10459388" y="5245667"/>
            <a:ext cx="357453" cy="347422"/>
          </a:xfrm>
          <a:prstGeom prst="straightConnector1">
            <a:avLst/>
          </a:prstGeom>
          <a:solidFill>
            <a:schemeClr val="accent1"/>
          </a:solidFill>
          <a:ln w="28575" cap="flat" cmpd="sng" algn="ctr">
            <a:solidFill>
              <a:srgbClr val="7030A0"/>
            </a:solidFill>
            <a:prstDash val="dash"/>
            <a:round/>
            <a:headEnd type="none" w="sm" len="sm"/>
            <a:tailEnd type="triangle"/>
          </a:ln>
          <a:effectLst/>
        </p:spPr>
      </p:cxnSp>
      <p:sp>
        <p:nvSpPr>
          <p:cNvPr id="41" name="TextBox 40"/>
          <p:cNvSpPr txBox="1"/>
          <p:nvPr/>
        </p:nvSpPr>
        <p:spPr>
          <a:xfrm>
            <a:off x="9791390" y="4859455"/>
            <a:ext cx="1335996" cy="369332"/>
          </a:xfrm>
          <a:prstGeom prst="rect">
            <a:avLst/>
          </a:prstGeom>
          <a:noFill/>
        </p:spPr>
        <p:txBody>
          <a:bodyPr wrap="square" rtlCol="0">
            <a:spAutoFit/>
          </a:bodyPr>
          <a:lstStyle/>
          <a:p>
            <a:r>
              <a:rPr lang="en-US" dirty="0" smtClean="0">
                <a:solidFill>
                  <a:srgbClr val="7030A0"/>
                </a:solidFill>
              </a:rPr>
              <a:t>In addition</a:t>
            </a:r>
            <a:endParaRPr lang="en-US" dirty="0">
              <a:solidFill>
                <a:srgbClr val="7030A0"/>
              </a:solidFill>
            </a:endParaRPr>
          </a:p>
        </p:txBody>
      </p:sp>
    </p:spTree>
    <p:extLst>
      <p:ext uri="{BB962C8B-B14F-4D97-AF65-F5344CB8AC3E}">
        <p14:creationId xmlns:p14="http://schemas.microsoft.com/office/powerpoint/2010/main" val="2465232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Conclusions and </a:t>
            </a:r>
            <a:r>
              <a:rPr lang="en-US" dirty="0" smtClean="0"/>
              <a:t>proposals</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6" name="Text Placeholder 5"/>
          <p:cNvSpPr>
            <a:spLocks noGrp="1"/>
          </p:cNvSpPr>
          <p:nvPr>
            <p:ph type="body" sz="quarter" idx="14"/>
          </p:nvPr>
        </p:nvSpPr>
        <p:spPr/>
        <p:txBody>
          <a:bodyPr/>
          <a:lstStyle/>
          <a:p>
            <a:endParaRPr lang="en-US"/>
          </a:p>
        </p:txBody>
      </p:sp>
      <p:sp>
        <p:nvSpPr>
          <p:cNvPr id="7" name="Date Placeholder 6"/>
          <p:cNvSpPr>
            <a:spLocks noGrp="1"/>
          </p:cNvSpPr>
          <p:nvPr>
            <p:ph type="dt" sz="half" idx="2"/>
          </p:nvPr>
        </p:nvSpPr>
        <p:spPr/>
        <p:txBody>
          <a:bodyPr/>
          <a:lstStyle/>
          <a:p>
            <a:fld id="{DD0B5AFB-117C-46EA-B643-5FA810A8A3CB}" type="datetime4">
              <a:rPr lang="en-US" smtClean="0"/>
              <a:pPr/>
              <a:t>July 12, 2016</a:t>
            </a:fld>
            <a:endParaRPr lang="en-US" dirty="0"/>
          </a:p>
        </p:txBody>
      </p:sp>
      <p:sp>
        <p:nvSpPr>
          <p:cNvPr id="8" name="Footer Placeholder 7"/>
          <p:cNvSpPr>
            <a:spLocks noGrp="1"/>
          </p:cNvSpPr>
          <p:nvPr>
            <p:ph type="ftr" sz="quarter" idx="12"/>
          </p:nvPr>
        </p:nvSpPr>
        <p:spPr/>
        <p:txBody>
          <a:bodyPr/>
          <a:lstStyle/>
          <a:p>
            <a:r>
              <a:rPr lang="en-US" smtClean="0"/>
              <a:t>|  Micron Confidential</a:t>
            </a:r>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1207080327"/>
              </p:ext>
            </p:extLst>
          </p:nvPr>
        </p:nvGraphicFramePr>
        <p:xfrm>
          <a:off x="5036185" y="3447891"/>
          <a:ext cx="2894950" cy="2773680"/>
        </p:xfrm>
        <a:graphic>
          <a:graphicData uri="http://schemas.openxmlformats.org/drawingml/2006/table">
            <a:tbl>
              <a:tblPr firstRow="1" firstCol="1" bandRow="1">
                <a:tableStyleId>{5C22544A-7EE6-4342-B048-85BDC9FD1C3A}</a:tableStyleId>
              </a:tblPr>
              <a:tblGrid>
                <a:gridCol w="579231"/>
                <a:gridCol w="483938"/>
                <a:gridCol w="622343"/>
                <a:gridCol w="1209438"/>
              </a:tblGrid>
              <a:tr h="155327">
                <a:tc>
                  <a:txBody>
                    <a:bodyPr/>
                    <a:lstStyle/>
                    <a:p>
                      <a:pPr marL="0" marR="0">
                        <a:spcBef>
                          <a:spcPts val="0"/>
                        </a:spcBef>
                        <a:spcAft>
                          <a:spcPts val="0"/>
                        </a:spcAft>
                      </a:pPr>
                      <a:r>
                        <a:rPr lang="en-US" sz="1400" dirty="0" smtClean="0">
                          <a:effectLst/>
                        </a:rPr>
                        <a:t>#</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Ge</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In</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smtClean="0">
                          <a:effectLst/>
                        </a:rPr>
                        <a:t>Thick (nm)</a:t>
                      </a: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a:effectLst/>
                        </a:rPr>
                        <a:t>1</a:t>
                      </a:r>
                      <a:endParaRPr lang="en-US" sz="14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13.1</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10.4</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smtClean="0">
                          <a:effectLst/>
                          <a:latin typeface="Calibri" panose="020F0502020204030204" pitchFamily="34" charset="0"/>
                          <a:ea typeface="Calibri" panose="020F0502020204030204" pitchFamily="34" charset="0"/>
                        </a:rPr>
                        <a:t>25</a:t>
                      </a: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13</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13</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smtClean="0">
                          <a:effectLst/>
                          <a:latin typeface="Calibri" panose="020F0502020204030204" pitchFamily="34" charset="0"/>
                          <a:ea typeface="Calibri" panose="020F0502020204030204" pitchFamily="34" charset="0"/>
                        </a:rPr>
                        <a:t>25</a:t>
                      </a: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strike="sngStrike" dirty="0" smtClean="0">
                          <a:effectLst/>
                          <a:latin typeface="Calibri" panose="020F0502020204030204" pitchFamily="34" charset="0"/>
                          <a:ea typeface="Calibri" panose="020F0502020204030204" pitchFamily="34" charset="0"/>
                        </a:rPr>
                        <a:t>3</a:t>
                      </a:r>
                      <a:endParaRPr lang="en-US" sz="1400" strike="sngStrike"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strike="sngStrike" dirty="0">
                          <a:effectLst/>
                        </a:rPr>
                        <a:t>13</a:t>
                      </a:r>
                      <a:endParaRPr lang="en-US" sz="1400" strike="sngStrike"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strike="sngStrike" dirty="0">
                          <a:effectLst/>
                        </a:rPr>
                        <a:t>15.5</a:t>
                      </a:r>
                      <a:endParaRPr lang="en-US" sz="1400" strike="sngStrike"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dirty="0" smtClean="0">
                          <a:effectLst/>
                          <a:latin typeface="Calibri" panose="020F0502020204030204" pitchFamily="34" charset="0"/>
                          <a:ea typeface="Calibri" panose="020F0502020204030204" pitchFamily="34" charset="0"/>
                        </a:rPr>
                        <a:t>4</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12</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a:effectLst/>
                        </a:rPr>
                        <a:t>10.5</a:t>
                      </a:r>
                      <a:endParaRPr lang="en-US" sz="14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smtClean="0">
                          <a:effectLst/>
                          <a:latin typeface="Calibri" panose="020F0502020204030204" pitchFamily="34" charset="0"/>
                          <a:ea typeface="Calibri" panose="020F0502020204030204" pitchFamily="34" charset="0"/>
                        </a:rPr>
                        <a:t>25</a:t>
                      </a: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dirty="0" smtClean="0">
                          <a:effectLst/>
                          <a:latin typeface="Calibri" panose="020F0502020204030204" pitchFamily="34" charset="0"/>
                          <a:ea typeface="Calibri" panose="020F0502020204030204" pitchFamily="34" charset="0"/>
                        </a:rPr>
                        <a:t>5</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12</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13</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smtClean="0">
                          <a:effectLst/>
                          <a:latin typeface="Calibri" panose="020F0502020204030204" pitchFamily="34" charset="0"/>
                          <a:ea typeface="Calibri" panose="020F0502020204030204" pitchFamily="34" charset="0"/>
                        </a:rPr>
                        <a:t>25</a:t>
                      </a: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dirty="0" smtClean="0">
                          <a:effectLst/>
                          <a:latin typeface="Calibri" panose="020F0502020204030204" pitchFamily="34" charset="0"/>
                          <a:ea typeface="Calibri" panose="020F0502020204030204" pitchFamily="34" charset="0"/>
                        </a:rPr>
                        <a:t>6</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a:effectLst/>
                        </a:rPr>
                        <a:t>12</a:t>
                      </a:r>
                      <a:endParaRPr lang="en-US" sz="14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15.5</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smtClean="0">
                          <a:effectLst/>
                          <a:latin typeface="Calibri" panose="020F0502020204030204" pitchFamily="34" charset="0"/>
                          <a:ea typeface="Calibri" panose="020F0502020204030204" pitchFamily="34" charset="0"/>
                        </a:rPr>
                        <a:t>25</a:t>
                      </a: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dirty="0" smtClean="0">
                          <a:effectLst/>
                          <a:latin typeface="Calibri" panose="020F0502020204030204" pitchFamily="34" charset="0"/>
                          <a:ea typeface="Calibri" panose="020F0502020204030204" pitchFamily="34" charset="0"/>
                        </a:rPr>
                        <a:t>7</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a:effectLst/>
                        </a:rPr>
                        <a:t>11</a:t>
                      </a:r>
                      <a:endParaRPr lang="en-US" sz="140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10.5</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smtClean="0">
                          <a:effectLst/>
                          <a:latin typeface="Calibri" panose="020F0502020204030204" pitchFamily="34" charset="0"/>
                          <a:ea typeface="Calibri" panose="020F0502020204030204" pitchFamily="34" charset="0"/>
                        </a:rPr>
                        <a:t>25</a:t>
                      </a: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dirty="0" smtClean="0">
                          <a:effectLst/>
                          <a:latin typeface="Calibri" panose="020F0502020204030204" pitchFamily="34" charset="0"/>
                          <a:ea typeface="Calibri" panose="020F0502020204030204" pitchFamily="34" charset="0"/>
                        </a:rPr>
                        <a:t>8</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11</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a:effectLst/>
                        </a:rPr>
                        <a:t>13</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dirty="0" smtClean="0">
                          <a:effectLst/>
                          <a:latin typeface="Calibri" panose="020F0502020204030204" pitchFamily="34" charset="0"/>
                          <a:ea typeface="Calibri" panose="020F0502020204030204" pitchFamily="34" charset="0"/>
                        </a:rPr>
                        <a:t>25</a:t>
                      </a: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strike="sngStrike" dirty="0" smtClean="0">
                          <a:effectLst/>
                          <a:latin typeface="Calibri" panose="020F0502020204030204" pitchFamily="34" charset="0"/>
                          <a:ea typeface="Calibri" panose="020F0502020204030204" pitchFamily="34" charset="0"/>
                        </a:rPr>
                        <a:t>9</a:t>
                      </a:r>
                      <a:endParaRPr lang="en-US" sz="1400" strike="sngStrike"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strike="sngStrike" dirty="0">
                          <a:effectLst/>
                        </a:rPr>
                        <a:t>11</a:t>
                      </a:r>
                      <a:endParaRPr lang="en-US" sz="1400" strike="sngStrike"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r>
                        <a:rPr lang="en-US" sz="1400" strike="sngStrike" dirty="0">
                          <a:effectLst/>
                        </a:rPr>
                        <a:t>15.5</a:t>
                      </a:r>
                      <a:endParaRPr lang="en-US" sz="1400" strike="sngStrike"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a:spcBef>
                          <a:spcPts val="0"/>
                        </a:spcBef>
                        <a:spcAft>
                          <a:spcPts val="0"/>
                        </a:spcAft>
                      </a:pPr>
                      <a:endParaRPr lang="en-US" sz="1400" dirty="0">
                        <a:effectLst/>
                        <a:latin typeface="Calibri" panose="020F0502020204030204" pitchFamily="34" charset="0"/>
                        <a:ea typeface="Calibri" panose="020F0502020204030204" pitchFamily="34" charset="0"/>
                      </a:endParaRPr>
                    </a:p>
                  </a:txBody>
                  <a:tcPr marL="68580" marR="68580" marT="0" marB="0" anchor="b"/>
                </a:tc>
              </a:tr>
              <a:tr h="190500">
                <a:tc>
                  <a:txBody>
                    <a:bodyPr/>
                    <a:lstStyle/>
                    <a:p>
                      <a:pPr marL="0" marR="0" algn="r">
                        <a:spcBef>
                          <a:spcPts val="0"/>
                        </a:spcBef>
                        <a:spcAft>
                          <a:spcPts val="0"/>
                        </a:spcAft>
                      </a:pPr>
                      <a:r>
                        <a:rPr lang="en-US" sz="1400" dirty="0" smtClean="0">
                          <a:effectLst/>
                          <a:latin typeface="Calibri" panose="020F0502020204030204" pitchFamily="34" charset="0"/>
                          <a:ea typeface="Calibri" panose="020F0502020204030204" pitchFamily="34" charset="0"/>
                        </a:rPr>
                        <a:t>JA07</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defTabSz="457200" rtl="0" eaLnBrk="1" latinLnBrk="0" hangingPunct="1">
                        <a:spcBef>
                          <a:spcPts val="0"/>
                        </a:spcBef>
                        <a:spcAft>
                          <a:spcPts val="0"/>
                        </a:spcAft>
                      </a:pPr>
                      <a:r>
                        <a:rPr lang="en-US" sz="1400" kern="1200" dirty="0" smtClean="0">
                          <a:solidFill>
                            <a:schemeClr val="dk1"/>
                          </a:solidFill>
                          <a:effectLst/>
                          <a:latin typeface="+mn-lt"/>
                          <a:ea typeface="+mn-ea"/>
                          <a:cs typeface="+mn-cs"/>
                        </a:rPr>
                        <a:t>13.1</a:t>
                      </a:r>
                      <a:endParaRPr lang="en-US" sz="1400" kern="1200" dirty="0">
                        <a:solidFill>
                          <a:schemeClr val="dk1"/>
                        </a:solidFill>
                        <a:effectLst/>
                        <a:latin typeface="+mn-lt"/>
                        <a:ea typeface="+mn-ea"/>
                        <a:cs typeface="+mn-cs"/>
                      </a:endParaRPr>
                    </a:p>
                  </a:txBody>
                  <a:tcPr marL="68580" marR="68580" marT="0" marB="0" anchor="b"/>
                </a:tc>
                <a:tc>
                  <a:txBody>
                    <a:bodyPr/>
                    <a:lstStyle/>
                    <a:p>
                      <a:pPr marL="0" marR="0" algn="ctr" defTabSz="457200" rtl="0" eaLnBrk="1" latinLnBrk="0" hangingPunct="1">
                        <a:spcBef>
                          <a:spcPts val="0"/>
                        </a:spcBef>
                        <a:spcAft>
                          <a:spcPts val="0"/>
                        </a:spcAft>
                      </a:pPr>
                      <a:r>
                        <a:rPr lang="en-US" sz="1400" kern="1200" dirty="0" smtClean="0">
                          <a:solidFill>
                            <a:schemeClr val="dk1"/>
                          </a:solidFill>
                          <a:effectLst/>
                          <a:latin typeface="+mn-lt"/>
                          <a:ea typeface="+mn-ea"/>
                          <a:cs typeface="+mn-cs"/>
                        </a:rPr>
                        <a:t>9</a:t>
                      </a:r>
                      <a:endParaRPr lang="en-US" sz="1400" kern="1200" dirty="0">
                        <a:solidFill>
                          <a:schemeClr val="dk1"/>
                        </a:solidFill>
                        <a:effectLst/>
                        <a:latin typeface="+mn-lt"/>
                        <a:ea typeface="+mn-ea"/>
                        <a:cs typeface="+mn-cs"/>
                      </a:endParaRPr>
                    </a:p>
                  </a:txBody>
                  <a:tcPr marL="68580" marR="68580" marT="0" marB="0" anchor="b"/>
                </a:tc>
                <a:tc>
                  <a:txBody>
                    <a:bodyPr/>
                    <a:lstStyle/>
                    <a:p>
                      <a:pPr marL="0" marR="0" algn="ctr" defTabSz="457200" rtl="0" eaLnBrk="1" latinLnBrk="0" hangingPunct="1">
                        <a:spcBef>
                          <a:spcPts val="0"/>
                        </a:spcBef>
                        <a:spcAft>
                          <a:spcPts val="0"/>
                        </a:spcAft>
                      </a:pPr>
                      <a:r>
                        <a:rPr lang="en-US" sz="1400" kern="1200" dirty="0" smtClean="0">
                          <a:solidFill>
                            <a:schemeClr val="dk1"/>
                          </a:solidFill>
                          <a:effectLst/>
                          <a:latin typeface="+mn-lt"/>
                          <a:ea typeface="+mn-ea"/>
                          <a:cs typeface="+mn-cs"/>
                        </a:rPr>
                        <a:t>20</a:t>
                      </a:r>
                      <a:endParaRPr lang="en-US" sz="1400" kern="1200" dirty="0">
                        <a:solidFill>
                          <a:schemeClr val="dk1"/>
                        </a:solidFill>
                        <a:effectLst/>
                        <a:latin typeface="+mn-lt"/>
                        <a:ea typeface="+mn-ea"/>
                        <a:cs typeface="+mn-cs"/>
                      </a:endParaRPr>
                    </a:p>
                  </a:txBody>
                  <a:tcPr marL="68580" marR="68580" marT="0" marB="0" anchor="b"/>
                </a:tc>
              </a:tr>
              <a:tr h="190500">
                <a:tc>
                  <a:txBody>
                    <a:bodyPr/>
                    <a:lstStyle/>
                    <a:p>
                      <a:pPr marL="0" marR="0" algn="r">
                        <a:spcBef>
                          <a:spcPts val="0"/>
                        </a:spcBef>
                        <a:spcAft>
                          <a:spcPts val="0"/>
                        </a:spcAft>
                      </a:pPr>
                      <a:r>
                        <a:rPr lang="en-US" sz="1400" dirty="0" smtClean="0">
                          <a:effectLst/>
                          <a:latin typeface="Calibri" panose="020F0502020204030204" pitchFamily="34" charset="0"/>
                          <a:ea typeface="Calibri" panose="020F0502020204030204" pitchFamily="34" charset="0"/>
                        </a:rPr>
                        <a:t>JA07</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defTabSz="457200" rtl="0" eaLnBrk="1" latinLnBrk="0" hangingPunct="1">
                        <a:spcBef>
                          <a:spcPts val="0"/>
                        </a:spcBef>
                        <a:spcAft>
                          <a:spcPts val="0"/>
                        </a:spcAft>
                      </a:pPr>
                      <a:r>
                        <a:rPr lang="en-US" sz="1400" kern="1200" dirty="0" smtClean="0">
                          <a:solidFill>
                            <a:schemeClr val="dk1"/>
                          </a:solidFill>
                          <a:effectLst/>
                          <a:latin typeface="+mn-lt"/>
                          <a:ea typeface="+mn-ea"/>
                          <a:cs typeface="+mn-cs"/>
                        </a:rPr>
                        <a:t>13.1</a:t>
                      </a:r>
                      <a:endParaRPr lang="en-US" sz="1400" kern="1200" dirty="0">
                        <a:solidFill>
                          <a:schemeClr val="dk1"/>
                        </a:solidFill>
                        <a:effectLst/>
                        <a:latin typeface="+mn-lt"/>
                        <a:ea typeface="+mn-ea"/>
                        <a:cs typeface="+mn-cs"/>
                      </a:endParaRPr>
                    </a:p>
                  </a:txBody>
                  <a:tcPr marL="68580" marR="68580" marT="0" marB="0" anchor="b"/>
                </a:tc>
                <a:tc>
                  <a:txBody>
                    <a:bodyPr/>
                    <a:lstStyle/>
                    <a:p>
                      <a:pPr marL="0" marR="0" algn="ctr" defTabSz="457200" rtl="0" eaLnBrk="1" latinLnBrk="0" hangingPunct="1">
                        <a:spcBef>
                          <a:spcPts val="0"/>
                        </a:spcBef>
                        <a:spcAft>
                          <a:spcPts val="0"/>
                        </a:spcAft>
                      </a:pPr>
                      <a:r>
                        <a:rPr lang="en-US" sz="1400" kern="1200" dirty="0" smtClean="0">
                          <a:solidFill>
                            <a:schemeClr val="dk1"/>
                          </a:solidFill>
                          <a:effectLst/>
                          <a:latin typeface="+mn-lt"/>
                          <a:ea typeface="+mn-ea"/>
                          <a:cs typeface="+mn-cs"/>
                        </a:rPr>
                        <a:t>9</a:t>
                      </a:r>
                      <a:endParaRPr lang="en-US" sz="1400" kern="1200" dirty="0">
                        <a:solidFill>
                          <a:schemeClr val="dk1"/>
                        </a:solidFill>
                        <a:effectLst/>
                        <a:latin typeface="+mn-lt"/>
                        <a:ea typeface="+mn-ea"/>
                        <a:cs typeface="+mn-cs"/>
                      </a:endParaRPr>
                    </a:p>
                  </a:txBody>
                  <a:tcPr marL="68580" marR="68580" marT="0" marB="0" anchor="b"/>
                </a:tc>
                <a:tc>
                  <a:txBody>
                    <a:bodyPr/>
                    <a:lstStyle/>
                    <a:p>
                      <a:pPr marL="0" marR="0" algn="ctr" defTabSz="457200" rtl="0" eaLnBrk="1" latinLnBrk="0" hangingPunct="1">
                        <a:spcBef>
                          <a:spcPts val="0"/>
                        </a:spcBef>
                        <a:spcAft>
                          <a:spcPts val="0"/>
                        </a:spcAft>
                      </a:pPr>
                      <a:r>
                        <a:rPr lang="en-US" sz="1400" kern="1200" dirty="0" smtClean="0">
                          <a:solidFill>
                            <a:schemeClr val="dk1"/>
                          </a:solidFill>
                          <a:effectLst/>
                          <a:latin typeface="+mn-lt"/>
                          <a:ea typeface="+mn-ea"/>
                          <a:cs typeface="+mn-cs"/>
                        </a:rPr>
                        <a:t>25</a:t>
                      </a:r>
                      <a:endParaRPr lang="en-US" sz="1400" kern="1200" dirty="0">
                        <a:solidFill>
                          <a:schemeClr val="dk1"/>
                        </a:solidFill>
                        <a:effectLst/>
                        <a:latin typeface="+mn-lt"/>
                        <a:ea typeface="+mn-ea"/>
                        <a:cs typeface="+mn-cs"/>
                      </a:endParaRPr>
                    </a:p>
                  </a:txBody>
                  <a:tcPr marL="68580" marR="68580" marT="0" marB="0" anchor="b"/>
                </a:tc>
              </a:tr>
              <a:tr h="190500">
                <a:tc>
                  <a:txBody>
                    <a:bodyPr/>
                    <a:lstStyle/>
                    <a:p>
                      <a:pPr marL="0" marR="0" algn="r">
                        <a:spcBef>
                          <a:spcPts val="0"/>
                        </a:spcBef>
                        <a:spcAft>
                          <a:spcPts val="0"/>
                        </a:spcAft>
                      </a:pPr>
                      <a:r>
                        <a:rPr lang="en-US" sz="1400" smtClean="0">
                          <a:effectLst/>
                          <a:latin typeface="Calibri" panose="020F0502020204030204" pitchFamily="34" charset="0"/>
                          <a:ea typeface="Calibri" panose="020F0502020204030204" pitchFamily="34" charset="0"/>
                        </a:rPr>
                        <a:t>JA07</a:t>
                      </a:r>
                      <a:endParaRPr lang="en-US" sz="1400" dirty="0">
                        <a:effectLst/>
                        <a:latin typeface="Calibri" panose="020F0502020204030204" pitchFamily="34" charset="0"/>
                        <a:ea typeface="Calibri" panose="020F0502020204030204" pitchFamily="34" charset="0"/>
                      </a:endParaRPr>
                    </a:p>
                  </a:txBody>
                  <a:tcPr marL="68580" marR="68580" marT="0" marB="0" anchor="b"/>
                </a:tc>
                <a:tc>
                  <a:txBody>
                    <a:bodyPr/>
                    <a:lstStyle/>
                    <a:p>
                      <a:pPr marL="0" marR="0" algn="ctr" defTabSz="457200" rtl="0" eaLnBrk="1" latinLnBrk="0" hangingPunct="1">
                        <a:spcBef>
                          <a:spcPts val="0"/>
                        </a:spcBef>
                        <a:spcAft>
                          <a:spcPts val="0"/>
                        </a:spcAft>
                      </a:pPr>
                      <a:r>
                        <a:rPr lang="en-US" sz="1400" kern="1200" dirty="0" smtClean="0">
                          <a:solidFill>
                            <a:schemeClr val="dk1"/>
                          </a:solidFill>
                          <a:effectLst/>
                          <a:latin typeface="+mn-lt"/>
                          <a:ea typeface="+mn-ea"/>
                          <a:cs typeface="+mn-cs"/>
                        </a:rPr>
                        <a:t>13.1</a:t>
                      </a:r>
                      <a:endParaRPr lang="en-US" sz="1400" kern="1200" dirty="0">
                        <a:solidFill>
                          <a:schemeClr val="dk1"/>
                        </a:solidFill>
                        <a:effectLst/>
                        <a:latin typeface="+mn-lt"/>
                        <a:ea typeface="+mn-ea"/>
                        <a:cs typeface="+mn-cs"/>
                      </a:endParaRPr>
                    </a:p>
                  </a:txBody>
                  <a:tcPr marL="68580" marR="68580" marT="0" marB="0" anchor="b"/>
                </a:tc>
                <a:tc>
                  <a:txBody>
                    <a:bodyPr/>
                    <a:lstStyle/>
                    <a:p>
                      <a:pPr marL="0" marR="0" algn="ctr" defTabSz="457200" rtl="0" eaLnBrk="1" latinLnBrk="0" hangingPunct="1">
                        <a:spcBef>
                          <a:spcPts val="0"/>
                        </a:spcBef>
                        <a:spcAft>
                          <a:spcPts val="0"/>
                        </a:spcAft>
                      </a:pPr>
                      <a:r>
                        <a:rPr lang="en-US" sz="1400" kern="1200" dirty="0" smtClean="0">
                          <a:solidFill>
                            <a:schemeClr val="dk1"/>
                          </a:solidFill>
                          <a:effectLst/>
                          <a:latin typeface="+mn-lt"/>
                          <a:ea typeface="+mn-ea"/>
                          <a:cs typeface="+mn-cs"/>
                        </a:rPr>
                        <a:t>9</a:t>
                      </a:r>
                      <a:endParaRPr lang="en-US" sz="1400" kern="1200" dirty="0">
                        <a:solidFill>
                          <a:schemeClr val="dk1"/>
                        </a:solidFill>
                        <a:effectLst/>
                        <a:latin typeface="+mn-lt"/>
                        <a:ea typeface="+mn-ea"/>
                        <a:cs typeface="+mn-cs"/>
                      </a:endParaRPr>
                    </a:p>
                  </a:txBody>
                  <a:tcPr marL="68580" marR="68580" marT="0" marB="0" anchor="b"/>
                </a:tc>
                <a:tc>
                  <a:txBody>
                    <a:bodyPr/>
                    <a:lstStyle/>
                    <a:p>
                      <a:pPr marL="0" marR="0" algn="ctr" defTabSz="457200" rtl="0" eaLnBrk="1" latinLnBrk="0" hangingPunct="1">
                        <a:spcBef>
                          <a:spcPts val="0"/>
                        </a:spcBef>
                        <a:spcAft>
                          <a:spcPts val="0"/>
                        </a:spcAft>
                      </a:pPr>
                      <a:r>
                        <a:rPr lang="en-US" sz="1400" kern="1200" dirty="0" smtClean="0">
                          <a:solidFill>
                            <a:schemeClr val="dk1"/>
                          </a:solidFill>
                          <a:effectLst/>
                          <a:latin typeface="+mn-lt"/>
                          <a:ea typeface="+mn-ea"/>
                          <a:cs typeface="+mn-cs"/>
                        </a:rPr>
                        <a:t>30</a:t>
                      </a:r>
                      <a:endParaRPr lang="en-US" sz="1400" kern="1200" dirty="0">
                        <a:solidFill>
                          <a:schemeClr val="dk1"/>
                        </a:solidFill>
                        <a:effectLst/>
                        <a:latin typeface="+mn-lt"/>
                        <a:ea typeface="+mn-ea"/>
                        <a:cs typeface="+mn-cs"/>
                      </a:endParaRPr>
                    </a:p>
                  </a:txBody>
                  <a:tcPr marL="68580" marR="68580" marT="0" marB="0" anchor="b"/>
                </a:tc>
              </a:tr>
            </a:tbl>
          </a:graphicData>
        </a:graphic>
      </p:graphicFrame>
      <p:sp>
        <p:nvSpPr>
          <p:cNvPr id="11" name="TextBox 10"/>
          <p:cNvSpPr txBox="1"/>
          <p:nvPr/>
        </p:nvSpPr>
        <p:spPr>
          <a:xfrm>
            <a:off x="369675" y="948163"/>
            <a:ext cx="7128317" cy="1631216"/>
          </a:xfrm>
          <a:prstGeom prst="rect">
            <a:avLst/>
          </a:prstGeom>
          <a:noFill/>
        </p:spPr>
        <p:txBody>
          <a:bodyPr wrap="square" lIns="0" tIns="0" rIns="0" bIns="0" rtlCol="0">
            <a:spAutoFit/>
          </a:bodyPr>
          <a:lstStyle/>
          <a:p>
            <a:pPr algn="just"/>
            <a:r>
              <a:rPr lang="en-US" sz="1400" dirty="0">
                <a:solidFill>
                  <a:srgbClr val="292377"/>
                </a:solidFill>
                <a:ea typeface="Tahoma" pitchFamily="34" charset="0"/>
                <a:cs typeface="Tahoma" pitchFamily="34" charset="0"/>
              </a:rPr>
              <a:t> </a:t>
            </a:r>
            <a:r>
              <a:rPr lang="en-US" sz="2000" b="1" u="sng" dirty="0" smtClean="0">
                <a:solidFill>
                  <a:srgbClr val="292377"/>
                </a:solidFill>
                <a:ea typeface="Tahoma" pitchFamily="34" charset="0"/>
                <a:cs typeface="Tahoma" pitchFamily="34" charset="0"/>
              </a:rPr>
              <a:t>Conclusions:</a:t>
            </a:r>
            <a:endParaRPr lang="en-US" sz="2000" b="1" u="sng" dirty="0">
              <a:solidFill>
                <a:srgbClr val="292377"/>
              </a:solidFill>
              <a:ea typeface="Tahoma" pitchFamily="34" charset="0"/>
              <a:cs typeface="Tahoma" pitchFamily="34" charset="0"/>
            </a:endParaRPr>
          </a:p>
          <a:p>
            <a:pPr marL="742950" lvl="1" indent="-285750" algn="just">
              <a:lnSpc>
                <a:spcPct val="120000"/>
              </a:lnSpc>
              <a:buFontTx/>
              <a:buChar char="-"/>
            </a:pPr>
            <a:r>
              <a:rPr lang="en-US" sz="2000" dirty="0" smtClean="0">
                <a:solidFill>
                  <a:srgbClr val="292377"/>
                </a:solidFill>
                <a:ea typeface="Tahoma" pitchFamily="34" charset="0"/>
                <a:cs typeface="Tahoma" pitchFamily="34" charset="0"/>
              </a:rPr>
              <a:t>Leakage </a:t>
            </a:r>
            <a:r>
              <a:rPr lang="en-US" sz="2000" dirty="0">
                <a:solidFill>
                  <a:srgbClr val="292377"/>
                </a:solidFill>
                <a:ea typeface="Tahoma" pitchFamily="34" charset="0"/>
                <a:cs typeface="Tahoma" pitchFamily="34" charset="0"/>
              </a:rPr>
              <a:t>increase with In content;</a:t>
            </a:r>
          </a:p>
          <a:p>
            <a:pPr marL="742950" lvl="1" indent="-285750" algn="just">
              <a:lnSpc>
                <a:spcPct val="120000"/>
              </a:lnSpc>
              <a:buFontTx/>
              <a:buChar char="-"/>
            </a:pPr>
            <a:r>
              <a:rPr lang="en-US" sz="2000" dirty="0" smtClean="0">
                <a:solidFill>
                  <a:srgbClr val="292377"/>
                </a:solidFill>
                <a:ea typeface="Tahoma" pitchFamily="34" charset="0"/>
                <a:cs typeface="Tahoma" pitchFamily="34" charset="0"/>
              </a:rPr>
              <a:t>Scattered data suggest that higher Ge, higher </a:t>
            </a:r>
            <a:r>
              <a:rPr lang="en-US" sz="2000" dirty="0">
                <a:solidFill>
                  <a:srgbClr val="292377"/>
                </a:solidFill>
                <a:ea typeface="Tahoma" pitchFamily="34" charset="0"/>
                <a:cs typeface="Tahoma" pitchFamily="34" charset="0"/>
              </a:rPr>
              <a:t>is the </a:t>
            </a:r>
            <a:r>
              <a:rPr lang="en-US" sz="2000" dirty="0" smtClean="0">
                <a:solidFill>
                  <a:srgbClr val="292377"/>
                </a:solidFill>
                <a:ea typeface="Tahoma" pitchFamily="34" charset="0"/>
                <a:cs typeface="Tahoma" pitchFamily="34" charset="0"/>
              </a:rPr>
              <a:t>drift</a:t>
            </a:r>
            <a:endParaRPr lang="en-US" sz="2000" dirty="0">
              <a:solidFill>
                <a:srgbClr val="292377"/>
              </a:solidFill>
              <a:ea typeface="Tahoma" pitchFamily="34" charset="0"/>
              <a:cs typeface="Tahoma" pitchFamily="34" charset="0"/>
            </a:endParaRPr>
          </a:p>
          <a:p>
            <a:pPr marL="742950" lvl="1" indent="-285750" algn="just">
              <a:lnSpc>
                <a:spcPct val="120000"/>
              </a:lnSpc>
              <a:buFontTx/>
              <a:buChar char="-"/>
            </a:pPr>
            <a:r>
              <a:rPr lang="en-US" sz="2000" dirty="0">
                <a:solidFill>
                  <a:srgbClr val="292377"/>
                </a:solidFill>
                <a:ea typeface="Tahoma" pitchFamily="34" charset="0"/>
                <a:cs typeface="Tahoma" pitchFamily="34" charset="0"/>
              </a:rPr>
              <a:t>best alloy considering drift data is </a:t>
            </a:r>
            <a:r>
              <a:rPr lang="en-US" sz="2000" b="1" dirty="0" smtClean="0">
                <a:solidFill>
                  <a:srgbClr val="292377"/>
                </a:solidFill>
                <a:ea typeface="Tahoma" pitchFamily="34" charset="0"/>
                <a:cs typeface="Tahoma" pitchFamily="34" charset="0"/>
              </a:rPr>
              <a:t>JA07</a:t>
            </a:r>
            <a:endParaRPr lang="en-US" sz="1400" dirty="0">
              <a:solidFill>
                <a:srgbClr val="292377"/>
              </a:solidFill>
              <a:ea typeface="Tahoma" pitchFamily="34" charset="0"/>
              <a:cs typeface="Tahoma" pitchFamily="34" charset="0"/>
            </a:endParaRPr>
          </a:p>
          <a:p>
            <a:pPr algn="just"/>
            <a:r>
              <a:rPr lang="en-US" sz="1400" dirty="0">
                <a:solidFill>
                  <a:srgbClr val="292377"/>
                </a:solidFill>
                <a:ea typeface="Tahoma" pitchFamily="34" charset="0"/>
                <a:cs typeface="Tahoma" pitchFamily="34" charset="0"/>
              </a:rPr>
              <a:t>  </a:t>
            </a:r>
          </a:p>
        </p:txBody>
      </p:sp>
      <p:grpSp>
        <p:nvGrpSpPr>
          <p:cNvPr id="12" name="Group 11"/>
          <p:cNvGrpSpPr/>
          <p:nvPr/>
        </p:nvGrpSpPr>
        <p:grpSpPr>
          <a:xfrm>
            <a:off x="8017287" y="146381"/>
            <a:ext cx="3281449" cy="2800767"/>
            <a:chOff x="5851533" y="691354"/>
            <a:chExt cx="3281450" cy="2825842"/>
          </a:xfrm>
        </p:grpSpPr>
        <p:grpSp>
          <p:nvGrpSpPr>
            <p:cNvPr id="13" name="Group 12"/>
            <p:cNvGrpSpPr/>
            <p:nvPr/>
          </p:nvGrpSpPr>
          <p:grpSpPr>
            <a:xfrm>
              <a:off x="5851533" y="691354"/>
              <a:ext cx="3281450" cy="2825842"/>
              <a:chOff x="5851533" y="688539"/>
              <a:chExt cx="3281450" cy="2825842"/>
            </a:xfrm>
          </p:grpSpPr>
          <p:pic>
            <p:nvPicPr>
              <p:cNvPr id="15" name="Picture 14"/>
              <p:cNvPicPr>
                <a:picLocks noChangeAspect="1"/>
              </p:cNvPicPr>
              <p:nvPr/>
            </p:nvPicPr>
            <p:blipFill rotWithShape="1">
              <a:blip r:embed="rId2"/>
              <a:srcRect l="3334" r="3593"/>
              <a:stretch/>
            </p:blipFill>
            <p:spPr>
              <a:xfrm>
                <a:off x="5851533" y="688539"/>
                <a:ext cx="3281450" cy="2825842"/>
              </a:xfrm>
              <a:prstGeom prst="rect">
                <a:avLst/>
              </a:prstGeom>
            </p:spPr>
          </p:pic>
          <p:cxnSp>
            <p:nvCxnSpPr>
              <p:cNvPr id="16" name="Straight Connector 15"/>
              <p:cNvCxnSpPr/>
              <p:nvPr/>
            </p:nvCxnSpPr>
            <p:spPr>
              <a:xfrm>
                <a:off x="6301648" y="1663547"/>
                <a:ext cx="2809301" cy="0"/>
              </a:xfrm>
              <a:prstGeom prst="line">
                <a:avLst/>
              </a:prstGeom>
              <a:ln w="28575" cap="rnd" cmpd="sng">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grpSp>
        <p:sp>
          <p:nvSpPr>
            <p:cNvPr id="14" name="TextBox 13"/>
            <p:cNvSpPr txBox="1"/>
            <p:nvPr/>
          </p:nvSpPr>
          <p:spPr>
            <a:xfrm>
              <a:off x="6473315" y="1140610"/>
              <a:ext cx="1145011" cy="279479"/>
            </a:xfrm>
            <a:prstGeom prst="rect">
              <a:avLst/>
            </a:prstGeom>
            <a:noFill/>
          </p:spPr>
          <p:txBody>
            <a:bodyPr wrap="square" lIns="0" tIns="0" rIns="0" bIns="0" rtlCol="0">
              <a:spAutoFit/>
            </a:bodyPr>
            <a:lstStyle/>
            <a:p>
              <a:r>
                <a:rPr lang="en-US" dirty="0" smtClean="0">
                  <a:latin typeface="Calibri"/>
                  <a:cs typeface="Calibri"/>
                </a:rPr>
                <a:t>@ 13% Ge</a:t>
              </a:r>
              <a:endParaRPr lang="en-US" dirty="0">
                <a:latin typeface="Calibri"/>
                <a:cs typeface="Calibri"/>
              </a:endParaRPr>
            </a:p>
          </p:txBody>
        </p:sp>
      </p:grpSp>
      <p:grpSp>
        <p:nvGrpSpPr>
          <p:cNvPr id="17" name="Group 16"/>
          <p:cNvGrpSpPr/>
          <p:nvPr/>
        </p:nvGrpSpPr>
        <p:grpSpPr>
          <a:xfrm>
            <a:off x="8001028" y="3137504"/>
            <a:ext cx="3997745" cy="3155472"/>
            <a:chOff x="4379893" y="3559653"/>
            <a:chExt cx="3997745" cy="3155472"/>
          </a:xfrm>
        </p:grpSpPr>
        <p:pic>
          <p:nvPicPr>
            <p:cNvPr id="18" name="Picture 1"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9893" y="3559653"/>
              <a:ext cx="3997745" cy="3155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Multiply 18"/>
            <p:cNvSpPr/>
            <p:nvPr/>
          </p:nvSpPr>
          <p:spPr>
            <a:xfrm>
              <a:off x="5960125" y="5049253"/>
              <a:ext cx="187287" cy="194775"/>
            </a:xfrm>
            <a:prstGeom prst="mathMultiply">
              <a:avLst/>
            </a:prstGeom>
            <a:solidFill>
              <a:srgbClr val="FF0000"/>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Multiply 19"/>
            <p:cNvSpPr/>
            <p:nvPr/>
          </p:nvSpPr>
          <p:spPr>
            <a:xfrm>
              <a:off x="6169444" y="5047641"/>
              <a:ext cx="187287" cy="194775"/>
            </a:xfrm>
            <a:prstGeom prst="mathMultiply">
              <a:avLst/>
            </a:prstGeom>
            <a:solidFill>
              <a:srgbClr val="FF0000"/>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Oval 20"/>
            <p:cNvSpPr/>
            <p:nvPr/>
          </p:nvSpPr>
          <p:spPr>
            <a:xfrm>
              <a:off x="6279614" y="5607586"/>
              <a:ext cx="165253" cy="176269"/>
            </a:xfrm>
            <a:prstGeom prst="ellipse">
              <a:avLst/>
            </a:prstGeom>
            <a:ln w="28575" cmpd="sng">
              <a:solidFill>
                <a:srgbClr val="00B05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2" name="Teardrop 21"/>
            <p:cNvSpPr/>
            <p:nvPr/>
          </p:nvSpPr>
          <p:spPr>
            <a:xfrm rot="17931038">
              <a:off x="6128989" y="5157502"/>
              <a:ext cx="391099" cy="571186"/>
            </a:xfrm>
            <a:prstGeom prst="teardrop">
              <a:avLst>
                <a:gd name="adj" fmla="val 139437"/>
              </a:avLst>
            </a:prstGeom>
            <a:ln w="28575" cmpd="sng">
              <a:solidFill>
                <a:srgbClr val="00B05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3" name="TextBox 22"/>
            <p:cNvSpPr txBox="1"/>
            <p:nvPr/>
          </p:nvSpPr>
          <p:spPr>
            <a:xfrm>
              <a:off x="6450104" y="5752180"/>
              <a:ext cx="238848" cy="153888"/>
            </a:xfrm>
            <a:prstGeom prst="rect">
              <a:avLst/>
            </a:prstGeom>
            <a:noFill/>
          </p:spPr>
          <p:txBody>
            <a:bodyPr wrap="none" lIns="0" tIns="0" rIns="0" bIns="0" rtlCol="0">
              <a:spAutoFit/>
            </a:bodyPr>
            <a:lstStyle/>
            <a:p>
              <a:r>
                <a:rPr lang="en-US" sz="1000" dirty="0">
                  <a:latin typeface="Calibri"/>
                  <a:cs typeface="Calibri"/>
                </a:rPr>
                <a:t>J007</a:t>
              </a:r>
            </a:p>
          </p:txBody>
        </p:sp>
        <p:sp>
          <p:nvSpPr>
            <p:cNvPr id="24" name="TextBox 23"/>
            <p:cNvSpPr txBox="1"/>
            <p:nvPr/>
          </p:nvSpPr>
          <p:spPr>
            <a:xfrm>
              <a:off x="6440149" y="5134010"/>
              <a:ext cx="561051" cy="153888"/>
            </a:xfrm>
            <a:prstGeom prst="rect">
              <a:avLst/>
            </a:prstGeom>
            <a:noFill/>
          </p:spPr>
          <p:txBody>
            <a:bodyPr wrap="none" lIns="0" tIns="0" rIns="0" bIns="0" rtlCol="0">
              <a:spAutoFit/>
            </a:bodyPr>
            <a:lstStyle/>
            <a:p>
              <a:r>
                <a:rPr lang="en-US" sz="1000" dirty="0">
                  <a:latin typeface="Calibri"/>
                  <a:cs typeface="Calibri"/>
                </a:rPr>
                <a:t>New alloys</a:t>
              </a:r>
            </a:p>
          </p:txBody>
        </p:sp>
      </p:grpSp>
      <p:sp>
        <p:nvSpPr>
          <p:cNvPr id="25" name="TextBox 24"/>
          <p:cNvSpPr txBox="1"/>
          <p:nvPr/>
        </p:nvSpPr>
        <p:spPr>
          <a:xfrm rot="16200000">
            <a:off x="7300323" y="1091266"/>
            <a:ext cx="1398657" cy="400110"/>
          </a:xfrm>
          <a:prstGeom prst="rect">
            <a:avLst/>
          </a:prstGeom>
          <a:solidFill>
            <a:schemeClr val="bg1"/>
          </a:solidFill>
        </p:spPr>
        <p:txBody>
          <a:bodyPr wrap="square" rtlCol="0">
            <a:spAutoFit/>
          </a:bodyPr>
          <a:lstStyle/>
          <a:p>
            <a:r>
              <a:rPr lang="en-US" sz="2000" b="1" dirty="0" smtClean="0">
                <a:latin typeface="Segoe UI" panose="020B0502040204020203" pitchFamily="34" charset="0"/>
                <a:cs typeface="Segoe UI" panose="020B0502040204020203" pitchFamily="34" charset="0"/>
              </a:rPr>
              <a:t>Leakage</a:t>
            </a:r>
          </a:p>
        </p:txBody>
      </p:sp>
      <p:sp>
        <p:nvSpPr>
          <p:cNvPr id="26" name="TextBox 25"/>
          <p:cNvSpPr txBox="1"/>
          <p:nvPr/>
        </p:nvSpPr>
        <p:spPr>
          <a:xfrm>
            <a:off x="9646581" y="2735663"/>
            <a:ext cx="508462" cy="400110"/>
          </a:xfrm>
          <a:prstGeom prst="rect">
            <a:avLst/>
          </a:prstGeom>
          <a:solidFill>
            <a:schemeClr val="bg1"/>
          </a:solidFill>
        </p:spPr>
        <p:txBody>
          <a:bodyPr wrap="square" rtlCol="0">
            <a:spAutoFit/>
          </a:bodyPr>
          <a:lstStyle/>
          <a:p>
            <a:r>
              <a:rPr lang="en-US" sz="2000" b="1" dirty="0" smtClean="0">
                <a:latin typeface="Segoe UI" panose="020B0502040204020203" pitchFamily="34" charset="0"/>
                <a:cs typeface="Segoe UI" panose="020B0502040204020203" pitchFamily="34" charset="0"/>
              </a:rPr>
              <a:t>In</a:t>
            </a:r>
          </a:p>
        </p:txBody>
      </p:sp>
      <p:sp>
        <p:nvSpPr>
          <p:cNvPr id="27" name="Rectangle 26"/>
          <p:cNvSpPr/>
          <p:nvPr/>
        </p:nvSpPr>
        <p:spPr>
          <a:xfrm>
            <a:off x="363893" y="2510846"/>
            <a:ext cx="4588874" cy="3785652"/>
          </a:xfrm>
          <a:prstGeom prst="rect">
            <a:avLst/>
          </a:prstGeom>
        </p:spPr>
        <p:txBody>
          <a:bodyPr wrap="square">
            <a:spAutoFit/>
          </a:bodyPr>
          <a:lstStyle/>
          <a:p>
            <a:pPr algn="just"/>
            <a:r>
              <a:rPr lang="en-US" sz="2000" b="1" u="sng" dirty="0">
                <a:solidFill>
                  <a:srgbClr val="292377"/>
                </a:solidFill>
                <a:ea typeface="Tahoma" pitchFamily="34" charset="0"/>
                <a:cs typeface="Tahoma" pitchFamily="34" charset="0"/>
              </a:rPr>
              <a:t>Proposal</a:t>
            </a:r>
            <a:r>
              <a:rPr lang="en-US" sz="2000" dirty="0">
                <a:solidFill>
                  <a:srgbClr val="292377"/>
                </a:solidFill>
                <a:ea typeface="Tahoma" pitchFamily="34" charset="0"/>
                <a:cs typeface="Tahoma" pitchFamily="34" charset="0"/>
              </a:rPr>
              <a:t> to run a second lot </a:t>
            </a:r>
            <a:r>
              <a:rPr lang="en-US" sz="2000" dirty="0" smtClean="0">
                <a:solidFill>
                  <a:srgbClr val="292377"/>
                </a:solidFill>
                <a:ea typeface="Tahoma" pitchFamily="34" charset="0"/>
                <a:cs typeface="Tahoma" pitchFamily="34" charset="0"/>
              </a:rPr>
              <a:t>with:</a:t>
            </a:r>
            <a:endParaRPr lang="en-US" sz="2000" dirty="0">
              <a:solidFill>
                <a:srgbClr val="292377"/>
              </a:solidFill>
              <a:ea typeface="Tahoma" pitchFamily="34" charset="0"/>
              <a:cs typeface="Tahoma" pitchFamily="34" charset="0"/>
            </a:endParaRPr>
          </a:p>
          <a:p>
            <a:pPr marL="742950" lvl="1" indent="-285750" algn="just">
              <a:lnSpc>
                <a:spcPct val="110000"/>
              </a:lnSpc>
              <a:buFontTx/>
              <a:buChar char="-"/>
            </a:pPr>
            <a:r>
              <a:rPr lang="en-US" sz="2000" dirty="0">
                <a:solidFill>
                  <a:srgbClr val="292377"/>
                </a:solidFill>
                <a:ea typeface="Tahoma" pitchFamily="34" charset="0"/>
                <a:cs typeface="Tahoma" pitchFamily="34" charset="0"/>
              </a:rPr>
              <a:t>JA07 </a:t>
            </a:r>
            <a:r>
              <a:rPr lang="en-US" sz="2000" dirty="0" smtClean="0">
                <a:solidFill>
                  <a:srgbClr val="292377"/>
                </a:solidFill>
                <a:ea typeface="Tahoma" pitchFamily="34" charset="0"/>
                <a:cs typeface="Tahoma" pitchFamily="34" charset="0"/>
              </a:rPr>
              <a:t>thickness </a:t>
            </a:r>
            <a:r>
              <a:rPr lang="en-US" sz="2000" dirty="0">
                <a:solidFill>
                  <a:srgbClr val="292377"/>
                </a:solidFill>
                <a:ea typeface="Tahoma" pitchFamily="34" charset="0"/>
                <a:cs typeface="Tahoma" pitchFamily="34" charset="0"/>
              </a:rPr>
              <a:t>skew to see the drift </a:t>
            </a:r>
            <a:r>
              <a:rPr lang="en-US" sz="2000" dirty="0" smtClean="0">
                <a:solidFill>
                  <a:srgbClr val="292377"/>
                </a:solidFill>
                <a:ea typeface="Tahoma" pitchFamily="34" charset="0"/>
                <a:cs typeface="Tahoma" pitchFamily="34" charset="0"/>
              </a:rPr>
              <a:t>and V</a:t>
            </a:r>
            <a:r>
              <a:rPr lang="en-US" sz="2000" baseline="-25000" dirty="0" smtClean="0">
                <a:solidFill>
                  <a:srgbClr val="292377"/>
                </a:solidFill>
                <a:ea typeface="Tahoma" pitchFamily="34" charset="0"/>
                <a:cs typeface="Tahoma" pitchFamily="34" charset="0"/>
              </a:rPr>
              <a:t>T</a:t>
            </a:r>
            <a:r>
              <a:rPr lang="en-US" sz="2000" dirty="0" smtClean="0">
                <a:solidFill>
                  <a:srgbClr val="292377"/>
                </a:solidFill>
                <a:ea typeface="Tahoma" pitchFamily="34" charset="0"/>
                <a:cs typeface="Tahoma" pitchFamily="34" charset="0"/>
              </a:rPr>
              <a:t> scaling;</a:t>
            </a:r>
            <a:endParaRPr lang="en-US" sz="2000" dirty="0">
              <a:solidFill>
                <a:srgbClr val="292377"/>
              </a:solidFill>
              <a:ea typeface="Tahoma" pitchFamily="34" charset="0"/>
              <a:cs typeface="Tahoma" pitchFamily="34" charset="0"/>
            </a:endParaRPr>
          </a:p>
          <a:p>
            <a:pPr marL="742950" lvl="1" indent="-285750" algn="just">
              <a:lnSpc>
                <a:spcPct val="110000"/>
              </a:lnSpc>
              <a:buFontTx/>
              <a:buChar char="-"/>
            </a:pPr>
            <a:r>
              <a:rPr lang="en-US" sz="2000" dirty="0">
                <a:solidFill>
                  <a:srgbClr val="292377"/>
                </a:solidFill>
                <a:ea typeface="Tahoma" pitchFamily="34" charset="0"/>
                <a:cs typeface="Tahoma" pitchFamily="34" charset="0"/>
              </a:rPr>
              <a:t>Alloy 1/2/4/5/6/7/8 from Swapnil proposal, we took only one split with In 15.5% just to add another point on the leakage graph to confirm the trend of leakage with In</a:t>
            </a:r>
          </a:p>
          <a:p>
            <a:pPr marL="742950" lvl="1" indent="-285750" algn="just">
              <a:lnSpc>
                <a:spcPct val="110000"/>
              </a:lnSpc>
              <a:buFontTx/>
              <a:buChar char="-"/>
            </a:pPr>
            <a:r>
              <a:rPr lang="en-US" sz="2000" dirty="0">
                <a:solidFill>
                  <a:srgbClr val="292377"/>
                </a:solidFill>
                <a:ea typeface="Tahoma" pitchFamily="34" charset="0"/>
                <a:cs typeface="Tahoma" pitchFamily="34" charset="0"/>
              </a:rPr>
              <a:t>Further checks on the drift screening methodology</a:t>
            </a:r>
          </a:p>
        </p:txBody>
      </p:sp>
    </p:spTree>
    <p:extLst>
      <p:ext uri="{BB962C8B-B14F-4D97-AF65-F5344CB8AC3E}">
        <p14:creationId xmlns:p14="http://schemas.microsoft.com/office/powerpoint/2010/main" val="2653643351"/>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0C18A7BD-D54E-4666-A5DE-47FBD7DEA044}"/>
</file>

<file path=customXml/itemProps2.xml><?xml version="1.0" encoding="utf-8"?>
<ds:datastoreItem xmlns:ds="http://schemas.openxmlformats.org/officeDocument/2006/customXml" ds:itemID="{E8406C5D-2E7A-4E9A-BD8C-83BE796E5138}"/>
</file>

<file path=customXml/itemProps3.xml><?xml version="1.0" encoding="utf-8"?>
<ds:datastoreItem xmlns:ds="http://schemas.openxmlformats.org/officeDocument/2006/customXml" ds:itemID="{C32DD580-089C-4241-9EC6-67A8BEA74230}"/>
</file>

<file path=docProps/app.xml><?xml version="1.0" encoding="utf-8"?>
<Properties xmlns="http://schemas.openxmlformats.org/officeDocument/2006/extended-properties" xmlns:vt="http://schemas.openxmlformats.org/officeDocument/2006/docPropsVTypes">
  <Template>blank</Template>
  <TotalTime>0</TotalTime>
  <Words>660</Words>
  <Application>Microsoft Office PowerPoint</Application>
  <PresentationFormat>Widescreen</PresentationFormat>
  <Paragraphs>152</Paragraphs>
  <Slides>8</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Segoe UI</vt:lpstr>
      <vt:lpstr>Segoe UI Semibold</vt:lpstr>
      <vt:lpstr>Tahoma</vt:lpstr>
      <vt:lpstr>Wingdings</vt:lpstr>
      <vt:lpstr>Micron Nov-2015</vt:lpstr>
      <vt:lpstr>In-SAG - J* campaign</vt:lpstr>
      <vt:lpstr>Summary</vt:lpstr>
      <vt:lpstr>Scorecard</vt:lpstr>
      <vt:lpstr>Scorecard: comments on the L1 Screening Methodology</vt:lpstr>
      <vt:lpstr>FF-SF VT and after 1Kcyc</vt:lpstr>
      <vt:lpstr>Drift results @ L1-P1 (up to 1sec)</vt:lpstr>
      <vt:lpstr>Normalized I-V curves</vt:lpstr>
      <vt:lpstr>Conclusions and proposals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2016-07-11T07:07:57Z</dcterms:created>
  <dcterms:modified xsi:type="dcterms:W3CDTF">2016-07-13T15:14:03Z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