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1"/>
  </p:notesMasterIdLst>
  <p:sldIdLst>
    <p:sldId id="300" r:id="rId2"/>
    <p:sldId id="316" r:id="rId3"/>
    <p:sldId id="314" r:id="rId4"/>
    <p:sldId id="312" r:id="rId5"/>
    <p:sldId id="317" r:id="rId6"/>
    <p:sldId id="315" r:id="rId7"/>
    <p:sldId id="318" r:id="rId8"/>
    <p:sldId id="319" r:id="rId9"/>
    <p:sldId id="320"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45B4FF"/>
    <a:srgbClr val="3366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1" autoAdjust="0"/>
  </p:normalViewPr>
  <p:slideViewPr>
    <p:cSldViewPr snapToGrid="0">
      <p:cViewPr varScale="1">
        <p:scale>
          <a:sx n="67" d="100"/>
          <a:sy n="67" d="100"/>
        </p:scale>
        <p:origin x="782" y="53"/>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7/12/2017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3</a:t>
            </a:fld>
            <a:endParaRPr lang="en-US"/>
          </a:p>
        </p:txBody>
      </p:sp>
    </p:spTree>
    <p:extLst>
      <p:ext uri="{BB962C8B-B14F-4D97-AF65-F5344CB8AC3E}">
        <p14:creationId xmlns:p14="http://schemas.microsoft.com/office/powerpoint/2010/main" val="62296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12,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5.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9121135" cy="1734724"/>
          </a:xfrm>
        </p:spPr>
        <p:txBody>
          <a:bodyPr>
            <a:normAutofit/>
          </a:bodyPr>
          <a:lstStyle/>
          <a:p>
            <a:r>
              <a:rPr lang="en-US" sz="3600" dirty="0"/>
              <a:t>Collaboration with Prof. Matthias Wuttig RWTH (Aachen University)</a:t>
            </a:r>
          </a:p>
        </p:txBody>
      </p:sp>
      <p:sp>
        <p:nvSpPr>
          <p:cNvPr id="4" name="Text Placeholder 3"/>
          <p:cNvSpPr>
            <a:spLocks noGrp="1"/>
          </p:cNvSpPr>
          <p:nvPr>
            <p:ph type="body" sz="quarter" idx="10"/>
          </p:nvPr>
        </p:nvSpPr>
        <p:spPr>
          <a:xfrm>
            <a:off x="962902" y="2889332"/>
            <a:ext cx="10001352" cy="762000"/>
          </a:xfrm>
        </p:spPr>
        <p:txBody>
          <a:bodyPr>
            <a:normAutofit fontScale="85000" lnSpcReduction="10000"/>
          </a:bodyPr>
          <a:lstStyle/>
          <a:p>
            <a:r>
              <a:rPr lang="en-US" dirty="0"/>
              <a:t>Competitive advantage in building a material roadmap</a:t>
            </a:r>
          </a:p>
        </p:txBody>
      </p:sp>
      <p:sp>
        <p:nvSpPr>
          <p:cNvPr id="5" name="Text Placeholder 4"/>
          <p:cNvSpPr>
            <a:spLocks noGrp="1"/>
          </p:cNvSpPr>
          <p:nvPr>
            <p:ph type="body" sz="quarter" idx="12"/>
          </p:nvPr>
        </p:nvSpPr>
        <p:spPr>
          <a:xfrm>
            <a:off x="962903" y="3651332"/>
            <a:ext cx="5113158" cy="1104817"/>
          </a:xfrm>
        </p:spPr>
        <p:txBody>
          <a:bodyPr/>
          <a:lstStyle/>
          <a:p>
            <a:r>
              <a:rPr lang="en-US" dirty="0"/>
              <a:t>Aachen and Micron</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778099"/>
          </a:xfrm>
        </p:spPr>
        <p:txBody>
          <a:bodyPr/>
          <a:lstStyle/>
          <a:p>
            <a:r>
              <a:rPr lang="en-US" dirty="0"/>
              <a:t>PM fundamentals</a:t>
            </a:r>
          </a:p>
        </p:txBody>
      </p:sp>
      <p:sp>
        <p:nvSpPr>
          <p:cNvPr id="4" name="Date Placeholder 3"/>
          <p:cNvSpPr>
            <a:spLocks noGrp="1"/>
          </p:cNvSpPr>
          <p:nvPr>
            <p:ph type="dt" sz="half" idx="2"/>
          </p:nvPr>
        </p:nvSpPr>
        <p:spPr/>
        <p:txBody>
          <a:bodyPr/>
          <a:lstStyle/>
          <a:p>
            <a:r>
              <a:rPr lang="en-US"/>
              <a:t>|  </a:t>
            </a:r>
            <a:fld id="{F55C824C-5440-421F-B1ED-9166A1D48D51}" type="datetime4">
              <a:rPr lang="en-US" smtClean="0"/>
              <a:pPr/>
              <a:t>July 12, 2017</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8" name="TextBox 7"/>
          <p:cNvSpPr txBox="1"/>
          <p:nvPr/>
        </p:nvSpPr>
        <p:spPr>
          <a:xfrm>
            <a:off x="186230" y="2565173"/>
            <a:ext cx="5712269" cy="1200329"/>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Fast crystallization (main factors):</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Cubic structure embryos present in amorphous</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High fragility (high diffusivity above </a:t>
            </a:r>
            <a:r>
              <a:rPr lang="en-US" dirty="0" err="1">
                <a:latin typeface="Segoe UI" panose="020B0502040204020203" pitchFamily="34" charset="0"/>
                <a:cs typeface="Segoe UI" panose="020B0502040204020203" pitchFamily="34" charset="0"/>
              </a:rPr>
              <a:t>Tg</a:t>
            </a:r>
            <a:r>
              <a:rPr lang="en-US" dirty="0">
                <a:latin typeface="Segoe UI" panose="020B0502040204020203" pitchFamily="34" charset="0"/>
                <a:cs typeface="Segoe UI" panose="020B0502040204020203" pitchFamily="34" charset="0"/>
              </a:rPr>
              <a:t>)</a:t>
            </a:r>
          </a:p>
          <a:p>
            <a:r>
              <a:rPr lang="en-US" dirty="0">
                <a:latin typeface="Segoe UI" panose="020B0502040204020203" pitchFamily="34" charset="0"/>
                <a:cs typeface="Segoe UI" panose="020B0502040204020203" pitchFamily="34" charset="0"/>
              </a:rPr>
              <a:t>	</a:t>
            </a:r>
          </a:p>
        </p:txBody>
      </p:sp>
      <p:sp>
        <p:nvSpPr>
          <p:cNvPr id="10" name="TextBox 9"/>
          <p:cNvSpPr txBox="1"/>
          <p:nvPr/>
        </p:nvSpPr>
        <p:spPr>
          <a:xfrm>
            <a:off x="7141580" y="2491659"/>
            <a:ext cx="4765909" cy="147732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Amorphous low conductivity &amp; switching threshold field</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Relatively strong localized bonds</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Dangling bonds/lone pairs</a:t>
            </a:r>
          </a:p>
          <a:p>
            <a:pPr lvl="1"/>
            <a:endParaRPr lang="en-US" dirty="0">
              <a:latin typeface="Segoe UI" panose="020B0502040204020203" pitchFamily="34" charset="0"/>
              <a:cs typeface="Segoe UI" panose="020B0502040204020203" pitchFamily="34" charset="0"/>
            </a:endParaRPr>
          </a:p>
        </p:txBody>
      </p:sp>
      <p:sp>
        <p:nvSpPr>
          <p:cNvPr id="9" name="TextBox 8"/>
          <p:cNvSpPr txBox="1"/>
          <p:nvPr/>
        </p:nvSpPr>
        <p:spPr>
          <a:xfrm>
            <a:off x="4661815" y="1982262"/>
            <a:ext cx="2473369" cy="523220"/>
          </a:xfrm>
          <a:prstGeom prst="rect">
            <a:avLst/>
          </a:prstGeom>
          <a:noFill/>
        </p:spPr>
        <p:txBody>
          <a:bodyPr wrap="none" rtlCol="0">
            <a:spAutoFit/>
          </a:bodyPr>
          <a:lstStyle/>
          <a:p>
            <a:r>
              <a:rPr lang="en-US" sz="2800" b="1" dirty="0">
                <a:latin typeface="Segoe UI" panose="020B0502040204020203" pitchFamily="34" charset="0"/>
                <a:cs typeface="Segoe UI" panose="020B0502040204020203" pitchFamily="34" charset="0"/>
              </a:rPr>
              <a:t>PM structure </a:t>
            </a:r>
          </a:p>
        </p:txBody>
      </p:sp>
      <p:sp>
        <p:nvSpPr>
          <p:cNvPr id="13" name="TextBox 12"/>
          <p:cNvSpPr txBox="1"/>
          <p:nvPr/>
        </p:nvSpPr>
        <p:spPr>
          <a:xfrm>
            <a:off x="7346105" y="1451394"/>
            <a:ext cx="1857368"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Strong, localized</a:t>
            </a:r>
          </a:p>
        </p:txBody>
      </p:sp>
      <p:sp>
        <p:nvSpPr>
          <p:cNvPr id="14" name="TextBox 13"/>
          <p:cNvSpPr txBox="1"/>
          <p:nvPr/>
        </p:nvSpPr>
        <p:spPr>
          <a:xfrm>
            <a:off x="2436845" y="1415155"/>
            <a:ext cx="1931426"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Floppy, resonant</a:t>
            </a:r>
          </a:p>
        </p:txBody>
      </p:sp>
      <p:sp>
        <p:nvSpPr>
          <p:cNvPr id="15" name="Left-Right Arrow 14"/>
          <p:cNvSpPr/>
          <p:nvPr/>
        </p:nvSpPr>
        <p:spPr>
          <a:xfrm>
            <a:off x="4254907" y="1376095"/>
            <a:ext cx="3091198" cy="484632"/>
          </a:xfrm>
          <a:prstGeom prst="leftRightArrow">
            <a:avLst/>
          </a:prstGeom>
          <a:gradFill>
            <a:gsLst>
              <a:gs pos="0">
                <a:srgbClr val="92D050"/>
              </a:gs>
              <a:gs pos="0">
                <a:schemeClr val="accent1"/>
              </a:gs>
              <a:gs pos="52000">
                <a:srgbClr val="FFC000"/>
              </a:gs>
              <a:gs pos="100000">
                <a:srgbClr val="FF000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tx1"/>
                </a:solidFill>
                <a:latin typeface="Segoe UI" panose="020B0502040204020203" pitchFamily="34" charset="0"/>
                <a:cs typeface="Segoe UI" panose="020B0502040204020203" pitchFamily="34" charset="0"/>
              </a:rPr>
              <a:t>bonding</a:t>
            </a:r>
          </a:p>
        </p:txBody>
      </p:sp>
      <p:sp>
        <p:nvSpPr>
          <p:cNvPr id="16" name="TextBox 15"/>
          <p:cNvSpPr txBox="1"/>
          <p:nvPr/>
        </p:nvSpPr>
        <p:spPr>
          <a:xfrm>
            <a:off x="817646" y="711385"/>
            <a:ext cx="350031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Intrinsic speed-window trade-off</a:t>
            </a:r>
          </a:p>
        </p:txBody>
      </p:sp>
      <p:sp>
        <p:nvSpPr>
          <p:cNvPr id="19" name="TextBox 18"/>
          <p:cNvSpPr txBox="1"/>
          <p:nvPr/>
        </p:nvSpPr>
        <p:spPr>
          <a:xfrm>
            <a:off x="2019480" y="5712996"/>
            <a:ext cx="8749959"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Looking for EOL composition (and doping) to optimize and tune the trade-off </a:t>
            </a:r>
          </a:p>
        </p:txBody>
      </p:sp>
      <p:sp>
        <p:nvSpPr>
          <p:cNvPr id="20" name="Right Arrow 19"/>
          <p:cNvSpPr/>
          <p:nvPr/>
        </p:nvSpPr>
        <p:spPr>
          <a:xfrm>
            <a:off x="958243" y="5729359"/>
            <a:ext cx="759734" cy="33660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TextBox 20"/>
          <p:cNvSpPr txBox="1"/>
          <p:nvPr/>
        </p:nvSpPr>
        <p:spPr>
          <a:xfrm>
            <a:off x="1570056" y="2033736"/>
            <a:ext cx="1101584" cy="461665"/>
          </a:xfrm>
          <a:prstGeom prst="rect">
            <a:avLst/>
          </a:prstGeom>
          <a:noFill/>
        </p:spPr>
        <p:txBody>
          <a:bodyPr wrap="none" rtlCol="0">
            <a:spAutoFit/>
          </a:bodyPr>
          <a:lstStyle/>
          <a:p>
            <a:r>
              <a:rPr lang="en-US" sz="2400" b="1" dirty="0">
                <a:latin typeface="Segoe UI" panose="020B0502040204020203" pitchFamily="34" charset="0"/>
                <a:cs typeface="Segoe UI" panose="020B0502040204020203" pitchFamily="34" charset="0"/>
              </a:rPr>
              <a:t>SPEED</a:t>
            </a:r>
          </a:p>
        </p:txBody>
      </p:sp>
      <p:sp>
        <p:nvSpPr>
          <p:cNvPr id="22" name="TextBox 21"/>
          <p:cNvSpPr txBox="1"/>
          <p:nvPr/>
        </p:nvSpPr>
        <p:spPr>
          <a:xfrm>
            <a:off x="8721269" y="2101872"/>
            <a:ext cx="1606530" cy="461665"/>
          </a:xfrm>
          <a:prstGeom prst="rect">
            <a:avLst/>
          </a:prstGeom>
          <a:noFill/>
        </p:spPr>
        <p:txBody>
          <a:bodyPr wrap="none" rtlCol="0">
            <a:spAutoFit/>
          </a:bodyPr>
          <a:lstStyle/>
          <a:p>
            <a:r>
              <a:rPr lang="en-US" sz="2400" b="1" dirty="0">
                <a:latin typeface="Segoe UI" panose="020B0502040204020203" pitchFamily="34" charset="0"/>
                <a:cs typeface="Segoe UI" panose="020B0502040204020203" pitchFamily="34" charset="0"/>
              </a:rPr>
              <a:t>WINDOW</a:t>
            </a:r>
          </a:p>
        </p:txBody>
      </p:sp>
      <p:sp>
        <p:nvSpPr>
          <p:cNvPr id="11" name="Oval 10"/>
          <p:cNvSpPr/>
          <p:nvPr/>
        </p:nvSpPr>
        <p:spPr>
          <a:xfrm>
            <a:off x="4478235" y="1867026"/>
            <a:ext cx="2663345" cy="778357"/>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12" name="Picture 11"/>
          <p:cNvPicPr>
            <a:picLocks noChangeAspect="1"/>
          </p:cNvPicPr>
          <p:nvPr/>
        </p:nvPicPr>
        <p:blipFill>
          <a:blip r:embed="rId2"/>
          <a:stretch>
            <a:fillRect/>
          </a:stretch>
        </p:blipFill>
        <p:spPr>
          <a:xfrm>
            <a:off x="404333" y="3776216"/>
            <a:ext cx="2162175" cy="1581150"/>
          </a:xfrm>
          <a:prstGeom prst="rect">
            <a:avLst/>
          </a:prstGeom>
        </p:spPr>
      </p:pic>
      <p:pic>
        <p:nvPicPr>
          <p:cNvPr id="23" name="Picture 22"/>
          <p:cNvPicPr>
            <a:picLocks noChangeAspect="1"/>
          </p:cNvPicPr>
          <p:nvPr/>
        </p:nvPicPr>
        <p:blipFill>
          <a:blip r:embed="rId3"/>
          <a:stretch>
            <a:fillRect/>
          </a:stretch>
        </p:blipFill>
        <p:spPr>
          <a:xfrm>
            <a:off x="7729455" y="3751661"/>
            <a:ext cx="2761766" cy="1930886"/>
          </a:xfrm>
          <a:prstGeom prst="rect">
            <a:avLst/>
          </a:prstGeom>
        </p:spPr>
      </p:pic>
      <p:pic>
        <p:nvPicPr>
          <p:cNvPr id="25" name="Picture 24"/>
          <p:cNvPicPr>
            <a:picLocks noChangeAspect="1"/>
          </p:cNvPicPr>
          <p:nvPr/>
        </p:nvPicPr>
        <p:blipFill rotWithShape="1">
          <a:blip r:embed="rId4"/>
          <a:srcRect l="24340" r="15845"/>
          <a:stretch/>
        </p:blipFill>
        <p:spPr>
          <a:xfrm>
            <a:off x="2808491" y="3604736"/>
            <a:ext cx="2916821" cy="1917077"/>
          </a:xfrm>
          <a:prstGeom prst="rect">
            <a:avLst/>
          </a:prstGeom>
        </p:spPr>
      </p:pic>
    </p:spTree>
    <p:extLst>
      <p:ext uri="{BB962C8B-B14F-4D97-AF65-F5344CB8AC3E}">
        <p14:creationId xmlns:p14="http://schemas.microsoft.com/office/powerpoint/2010/main" val="3178320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Problem statement: The V</a:t>
            </a:r>
            <a:r>
              <a:rPr lang="en-US" baseline="-25000" dirty="0"/>
              <a:t>T </a:t>
            </a:r>
            <a:r>
              <a:rPr lang="en-US" dirty="0"/>
              <a:t>window vs. set-speed dilemma</a:t>
            </a:r>
          </a:p>
        </p:txBody>
      </p:sp>
      <p:sp>
        <p:nvSpPr>
          <p:cNvPr id="5" name="Slide Number Placeholder 4"/>
          <p:cNvSpPr>
            <a:spLocks noGrp="1"/>
          </p:cNvSpPr>
          <p:nvPr>
            <p:ph type="sldNum" sz="quarter" idx="4"/>
          </p:nvPr>
        </p:nvSpPr>
        <p:spPr/>
        <p:txBody>
          <a:bodyPr/>
          <a:lstStyle/>
          <a:p>
            <a:fld id="{0D904593-1668-4B95-BA96-EF3EF43EDF4E}" type="slidenum">
              <a:rPr lang="en-US" smtClean="0"/>
              <a:pPr/>
              <a:t>3</a:t>
            </a:fld>
            <a:endParaRPr lang="en-US" dirty="0"/>
          </a:p>
        </p:txBody>
      </p:sp>
      <p:sp>
        <p:nvSpPr>
          <p:cNvPr id="12" name="Text Placeholder 11"/>
          <p:cNvSpPr>
            <a:spLocks noGrp="1"/>
          </p:cNvSpPr>
          <p:nvPr>
            <p:ph type="body" sz="quarter" idx="14"/>
          </p:nvPr>
        </p:nvSpPr>
        <p:spPr/>
        <p:txBody>
          <a:bodyPr/>
          <a:lstStyle/>
          <a:p>
            <a:endParaRPr lang="en-US"/>
          </a:p>
        </p:txBody>
      </p:sp>
      <p:sp>
        <p:nvSpPr>
          <p:cNvPr id="34" name="Date Placeholder 33"/>
          <p:cNvSpPr>
            <a:spLocks noGrp="1"/>
          </p:cNvSpPr>
          <p:nvPr>
            <p:ph type="dt" sz="half" idx="2"/>
          </p:nvPr>
        </p:nvSpPr>
        <p:spPr>
          <a:xfrm>
            <a:off x="3258820" y="6363151"/>
            <a:ext cx="1348740" cy="228600"/>
          </a:xfrm>
        </p:spPr>
        <p:txBody>
          <a:bodyPr/>
          <a:lstStyle/>
          <a:p>
            <a:fld id="{813B26B7-A279-4753-8A1A-AC4573FF378D}" type="datetime4">
              <a:rPr lang="en-US" smtClean="0"/>
              <a:pPr/>
              <a:t>July 12, 2017</a:t>
            </a:fld>
            <a:endParaRPr dirty="0"/>
          </a:p>
        </p:txBody>
      </p:sp>
      <p:sp>
        <p:nvSpPr>
          <p:cNvPr id="35" name="Footer Placeholder 34"/>
          <p:cNvSpPr>
            <a:spLocks noGrp="1"/>
          </p:cNvSpPr>
          <p:nvPr>
            <p:ph type="ftr" sz="quarter" idx="12"/>
          </p:nvPr>
        </p:nvSpPr>
        <p:spPr>
          <a:xfrm>
            <a:off x="4616450" y="6363151"/>
            <a:ext cx="1397000" cy="228600"/>
          </a:xfrm>
          <a:prstGeom prst="rect">
            <a:avLst/>
          </a:prstGeom>
        </p:spPr>
        <p:txBody>
          <a:bodyPr/>
          <a:lstStyle/>
          <a:p>
            <a:r>
              <a:rPr lang="en-US"/>
              <a:t>|  Micron Confidential</a:t>
            </a:r>
            <a:endParaRPr lang="en-US" dirty="0"/>
          </a:p>
        </p:txBody>
      </p:sp>
      <p:grpSp>
        <p:nvGrpSpPr>
          <p:cNvPr id="13" name="Group 12"/>
          <p:cNvGrpSpPr/>
          <p:nvPr/>
        </p:nvGrpSpPr>
        <p:grpSpPr>
          <a:xfrm>
            <a:off x="6816167" y="1166850"/>
            <a:ext cx="4701541" cy="3383116"/>
            <a:chOff x="1283573" y="1175994"/>
            <a:chExt cx="6060549" cy="4361024"/>
          </a:xfrm>
        </p:grpSpPr>
        <p:grpSp>
          <p:nvGrpSpPr>
            <p:cNvPr id="14" name="Group 13"/>
            <p:cNvGrpSpPr/>
            <p:nvPr/>
          </p:nvGrpSpPr>
          <p:grpSpPr>
            <a:xfrm>
              <a:off x="1339930" y="1175994"/>
              <a:ext cx="6004192" cy="4123115"/>
              <a:chOff x="381000" y="1447800"/>
              <a:chExt cx="3550804" cy="2667000"/>
            </a:xfrm>
          </p:grpSpPr>
          <p:pic>
            <p:nvPicPr>
              <p:cNvPr id="18" name="Picture 3"/>
              <p:cNvPicPr>
                <a:picLocks noChangeAspect="1" noChangeArrowheads="1"/>
              </p:cNvPicPr>
              <p:nvPr/>
            </p:nvPicPr>
            <p:blipFill rotWithShape="1">
              <a:blip r:embed="rId3" cstate="print"/>
              <a:srcRect l="2982" t="9877" r="22905" b="3703"/>
              <a:stretch/>
            </p:blipFill>
            <p:spPr bwMode="auto">
              <a:xfrm>
                <a:off x="381000" y="1447800"/>
                <a:ext cx="3550804" cy="2667000"/>
              </a:xfrm>
              <a:prstGeom prst="rect">
                <a:avLst/>
              </a:prstGeom>
              <a:noFill/>
              <a:ln w="9525">
                <a:noFill/>
                <a:miter lim="800000"/>
                <a:headEnd/>
                <a:tailEnd/>
              </a:ln>
              <a:effectLst/>
            </p:spPr>
          </p:pic>
          <p:cxnSp>
            <p:nvCxnSpPr>
              <p:cNvPr id="19" name="Straight Connector 18"/>
              <p:cNvCxnSpPr/>
              <p:nvPr/>
            </p:nvCxnSpPr>
            <p:spPr bwMode="auto">
              <a:xfrm flipH="1" flipV="1">
                <a:off x="1143000" y="1447800"/>
                <a:ext cx="2209800" cy="2209800"/>
              </a:xfrm>
              <a:prstGeom prst="line">
                <a:avLst/>
              </a:prstGeom>
              <a:ln>
                <a:prstDash val="sysDash"/>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bwMode="auto">
              <a:xfrm>
                <a:off x="1319464" y="1636296"/>
                <a:ext cx="0" cy="2098800"/>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grpSp>
        <p:sp>
          <p:nvSpPr>
            <p:cNvPr id="16" name="TextBox 15"/>
            <p:cNvSpPr txBox="1"/>
            <p:nvPr/>
          </p:nvSpPr>
          <p:spPr>
            <a:xfrm>
              <a:off x="3862363" y="5062078"/>
              <a:ext cx="2017915" cy="474940"/>
            </a:xfrm>
            <a:prstGeom prst="rect">
              <a:avLst/>
            </a:prstGeom>
            <a:solidFill>
              <a:schemeClr val="bg1"/>
            </a:solidFill>
          </p:spPr>
          <p:txBody>
            <a:bodyPr wrap="square" rtlCol="0">
              <a:spAutoFit/>
            </a:bodyPr>
            <a:lstStyle/>
            <a:p>
              <a:pPr algn="ctr"/>
              <a:r>
                <a:rPr lang="en-US" sz="2000" dirty="0">
                  <a:latin typeface="Symbol" panose="05050102010706020507" pitchFamily="18" charset="2"/>
                  <a:cs typeface="Calibri" panose="020F0502020204030204" pitchFamily="34" charset="0"/>
                </a:rPr>
                <a:t>D</a:t>
              </a:r>
              <a:r>
                <a:rPr lang="en-US" sz="2000" dirty="0">
                  <a:latin typeface="Calibri" panose="020F0502020204030204" pitchFamily="34" charset="0"/>
                  <a:cs typeface="Calibri" panose="020F0502020204030204" pitchFamily="34" charset="0"/>
                </a:rPr>
                <a:t>V</a:t>
              </a:r>
              <a:r>
                <a:rPr lang="en-US" sz="2000" baseline="-25000" dirty="0">
                  <a:latin typeface="Calibri" panose="020F0502020204030204" pitchFamily="34" charset="0"/>
                  <a:cs typeface="Calibri" panose="020F0502020204030204" pitchFamily="34" charset="0"/>
                </a:rPr>
                <a:t>T</a:t>
              </a:r>
              <a:r>
                <a:rPr lang="en-US" sz="2000" dirty="0">
                  <a:latin typeface="Calibri" panose="020F0502020204030204" pitchFamily="34" charset="0"/>
                  <a:cs typeface="Calibri" panose="020F0502020204030204" pitchFamily="34" charset="0"/>
                </a:rPr>
                <a:t> [mV]</a:t>
              </a:r>
            </a:p>
          </p:txBody>
        </p:sp>
        <p:sp>
          <p:nvSpPr>
            <p:cNvPr id="17" name="TextBox 16"/>
            <p:cNvSpPr txBox="1"/>
            <p:nvPr/>
          </p:nvSpPr>
          <p:spPr>
            <a:xfrm rot="16200000">
              <a:off x="-121911" y="2803292"/>
              <a:ext cx="3207709" cy="396742"/>
            </a:xfrm>
            <a:prstGeom prst="rect">
              <a:avLst/>
            </a:prstGeom>
            <a:solidFill>
              <a:schemeClr val="bg1"/>
            </a:solidFill>
          </p:spPr>
          <p:txBody>
            <a:bodyPr wrap="square" rtlCol="0">
              <a:spAutoFit/>
            </a:bodyPr>
            <a:lstStyle/>
            <a:p>
              <a:r>
                <a:rPr lang="en-US" sz="1400" dirty="0">
                  <a:latin typeface="Calibri" panose="020F0502020204030204" pitchFamily="34" charset="0"/>
                  <a:cs typeface="Calibri" panose="020F0502020204030204" pitchFamily="34" charset="0"/>
                </a:rPr>
                <a:t>Time for crystallization in sigma</a:t>
              </a:r>
            </a:p>
          </p:txBody>
        </p:sp>
      </p:grpSp>
      <p:sp>
        <p:nvSpPr>
          <p:cNvPr id="22" name="TextBox 21"/>
          <p:cNvSpPr txBox="1"/>
          <p:nvPr/>
        </p:nvSpPr>
        <p:spPr>
          <a:xfrm>
            <a:off x="807709" y="1123154"/>
            <a:ext cx="5586458" cy="2288832"/>
          </a:xfrm>
          <a:prstGeom prst="rect">
            <a:avLst/>
          </a:prstGeom>
          <a:noFill/>
        </p:spPr>
        <p:txBody>
          <a:bodyPr wrap="square" rtlCol="0">
            <a:spAutoFit/>
          </a:bodyPr>
          <a:lstStyle/>
          <a:p>
            <a:pPr>
              <a:lnSpc>
                <a:spcPct val="120000"/>
              </a:lnSpc>
              <a:spcAft>
                <a:spcPts val="600"/>
              </a:spcAft>
            </a:pPr>
            <a:r>
              <a:rPr lang="it-IT" sz="2000" i="1" dirty="0">
                <a:latin typeface="Segoe UI Semibold" panose="020B0702040204020203" pitchFamily="34" charset="0"/>
                <a:cs typeface="Calibri" panose="020F0502020204030204" pitchFamily="34" charset="0"/>
              </a:rPr>
              <a:t>The </a:t>
            </a:r>
            <a:r>
              <a:rPr lang="it-IT" sz="2000" i="1" dirty="0" err="1">
                <a:latin typeface="Segoe UI Semibold" panose="020B0702040204020203" pitchFamily="34" charset="0"/>
                <a:cs typeface="Calibri" panose="020F0502020204030204" pitchFamily="34" charset="0"/>
              </a:rPr>
              <a:t>larger</a:t>
            </a:r>
            <a:r>
              <a:rPr lang="it-IT" sz="2000" i="1" dirty="0">
                <a:latin typeface="Segoe UI Semibold" panose="020B0702040204020203" pitchFamily="34" charset="0"/>
                <a:cs typeface="Calibri" panose="020F0502020204030204" pitchFamily="34" charset="0"/>
              </a:rPr>
              <a:t> </a:t>
            </a:r>
            <a:r>
              <a:rPr lang="it-IT" sz="2000" i="1" dirty="0" err="1">
                <a:latin typeface="Segoe UI Semibold" panose="020B0702040204020203" pitchFamily="34" charset="0"/>
                <a:cs typeface="Calibri" panose="020F0502020204030204" pitchFamily="34" charset="0"/>
              </a:rPr>
              <a:t>is</a:t>
            </a:r>
            <a:r>
              <a:rPr lang="it-IT" sz="2000" i="1" dirty="0">
                <a:latin typeface="Segoe UI Semibold" panose="020B0702040204020203" pitchFamily="34" charset="0"/>
                <a:cs typeface="Calibri" panose="020F0502020204030204" pitchFamily="34" charset="0"/>
              </a:rPr>
              <a:t> the PM V</a:t>
            </a:r>
            <a:r>
              <a:rPr lang="it-IT" sz="2000" i="1" baseline="-25000" dirty="0">
                <a:latin typeface="Segoe UI Semibold" panose="020B0702040204020203" pitchFamily="34" charset="0"/>
                <a:cs typeface="Calibri" panose="020F0502020204030204" pitchFamily="34" charset="0"/>
              </a:rPr>
              <a:t>T</a:t>
            </a:r>
            <a:r>
              <a:rPr lang="it-IT" sz="2000" i="1" dirty="0">
                <a:latin typeface="Segoe UI Semibold" panose="020B0702040204020203" pitchFamily="34" charset="0"/>
                <a:cs typeface="Calibri" panose="020F0502020204030204" pitchFamily="34" charset="0"/>
              </a:rPr>
              <a:t> </a:t>
            </a:r>
            <a:r>
              <a:rPr lang="it-IT" sz="2000" i="1" dirty="0" err="1">
                <a:latin typeface="Segoe UI Semibold" panose="020B0702040204020203" pitchFamily="34" charset="0"/>
                <a:cs typeface="Calibri" panose="020F0502020204030204" pitchFamily="34" charset="0"/>
              </a:rPr>
              <a:t>window</a:t>
            </a:r>
            <a:r>
              <a:rPr lang="it-IT" sz="2000" i="1" dirty="0">
                <a:latin typeface="Segoe UI Semibold" panose="020B0702040204020203" pitchFamily="34" charset="0"/>
                <a:cs typeface="Calibri" panose="020F0502020204030204" pitchFamily="34" charset="0"/>
              </a:rPr>
              <a:t>, the </a:t>
            </a:r>
            <a:r>
              <a:rPr lang="it-IT" sz="2000" i="1" dirty="0" err="1">
                <a:latin typeface="Segoe UI Semibold" panose="020B0702040204020203" pitchFamily="34" charset="0"/>
                <a:cs typeface="Calibri" panose="020F0502020204030204" pitchFamily="34" charset="0"/>
              </a:rPr>
              <a:t>slower</a:t>
            </a:r>
            <a:r>
              <a:rPr lang="it-IT" sz="2000" i="1" dirty="0">
                <a:latin typeface="Segoe UI Semibold" panose="020B0702040204020203" pitchFamily="34" charset="0"/>
                <a:cs typeface="Calibri" panose="020F0502020204030204" pitchFamily="34" charset="0"/>
              </a:rPr>
              <a:t> </a:t>
            </a:r>
            <a:r>
              <a:rPr lang="it-IT" sz="2000" i="1" dirty="0" err="1">
                <a:latin typeface="Segoe UI Semibold" panose="020B0702040204020203" pitchFamily="34" charset="0"/>
                <a:cs typeface="Calibri" panose="020F0502020204030204" pitchFamily="34" charset="0"/>
              </a:rPr>
              <a:t>is</a:t>
            </a:r>
            <a:r>
              <a:rPr lang="it-IT" sz="2000" i="1" dirty="0">
                <a:latin typeface="Segoe UI Semibold" panose="020B0702040204020203" pitchFamily="34" charset="0"/>
                <a:cs typeface="Calibri" panose="020F0502020204030204" pitchFamily="34" charset="0"/>
              </a:rPr>
              <a:t> the SET </a:t>
            </a:r>
            <a:r>
              <a:rPr lang="it-IT" sz="2000" i="1" dirty="0" err="1">
                <a:latin typeface="Segoe UI Semibold" panose="020B0702040204020203" pitchFamily="34" charset="0"/>
                <a:cs typeface="Calibri" panose="020F0502020204030204" pitchFamily="34" charset="0"/>
              </a:rPr>
              <a:t>process</a:t>
            </a:r>
            <a:endParaRPr lang="it-IT" b="1" i="1" dirty="0">
              <a:cs typeface="Calibri" panose="020F0502020204030204" pitchFamily="34" charset="0"/>
              <a:sym typeface="Wingdings" panose="05000000000000000000" pitchFamily="2" charset="2"/>
            </a:endParaRPr>
          </a:p>
          <a:p>
            <a:pPr>
              <a:lnSpc>
                <a:spcPct val="120000"/>
              </a:lnSpc>
              <a:spcAft>
                <a:spcPts val="400"/>
              </a:spcAft>
            </a:pPr>
            <a:r>
              <a:rPr lang="it-IT" b="1" i="1" dirty="0" err="1">
                <a:cs typeface="Calibri" panose="020F0502020204030204" pitchFamily="34" charset="0"/>
                <a:sym typeface="Wingdings" panose="05000000000000000000" pitchFamily="2" charset="2"/>
              </a:rPr>
              <a:t>Is</a:t>
            </a:r>
            <a:r>
              <a:rPr lang="it-IT" b="1" i="1" dirty="0">
                <a:cs typeface="Calibri" panose="020F0502020204030204" pitchFamily="34" charset="0"/>
                <a:sym typeface="Wingdings" panose="05000000000000000000" pitchFamily="2" charset="2"/>
              </a:rPr>
              <a:t> </a:t>
            </a:r>
            <a:r>
              <a:rPr lang="it-IT" b="1" i="1" dirty="0" err="1">
                <a:cs typeface="Calibri" panose="020F0502020204030204" pitchFamily="34" charset="0"/>
                <a:sym typeface="Wingdings" panose="05000000000000000000" pitchFamily="2" charset="2"/>
              </a:rPr>
              <a:t>this</a:t>
            </a:r>
            <a:r>
              <a:rPr lang="it-IT" b="1" i="1" dirty="0">
                <a:cs typeface="Calibri" panose="020F0502020204030204" pitchFamily="34" charset="0"/>
                <a:sym typeface="Wingdings" panose="05000000000000000000" pitchFamily="2" charset="2"/>
              </a:rPr>
              <a:t> a </a:t>
            </a:r>
            <a:r>
              <a:rPr lang="it-IT" b="1" i="1" dirty="0" err="1">
                <a:cs typeface="Calibri" panose="020F0502020204030204" pitchFamily="34" charset="0"/>
                <a:sym typeface="Wingdings" panose="05000000000000000000" pitchFamily="2" charset="2"/>
              </a:rPr>
              <a:t>fundamental</a:t>
            </a:r>
            <a:r>
              <a:rPr lang="it-IT" b="1" i="1" dirty="0">
                <a:cs typeface="Calibri" panose="020F0502020204030204" pitchFamily="34" charset="0"/>
                <a:sym typeface="Wingdings" panose="05000000000000000000" pitchFamily="2" charset="2"/>
              </a:rPr>
              <a:t> </a:t>
            </a:r>
            <a:r>
              <a:rPr lang="it-IT" b="1" i="1" dirty="0" err="1">
                <a:cs typeface="Calibri" panose="020F0502020204030204" pitchFamily="34" charset="0"/>
                <a:sym typeface="Wingdings" panose="05000000000000000000" pitchFamily="2" charset="2"/>
              </a:rPr>
              <a:t>physics</a:t>
            </a:r>
            <a:r>
              <a:rPr lang="it-IT" b="1" i="1" dirty="0">
                <a:cs typeface="Calibri" panose="020F0502020204030204" pitchFamily="34" charset="0"/>
                <a:sym typeface="Wingdings" panose="05000000000000000000" pitchFamily="2" charset="2"/>
              </a:rPr>
              <a:t> </a:t>
            </a:r>
            <a:r>
              <a:rPr lang="it-IT" b="1" i="1" dirty="0" err="1">
                <a:cs typeface="Calibri" panose="020F0502020204030204" pitchFamily="34" charset="0"/>
                <a:sym typeface="Wingdings" panose="05000000000000000000" pitchFamily="2" charset="2"/>
              </a:rPr>
              <a:t>barrier</a:t>
            </a:r>
            <a:r>
              <a:rPr lang="it-IT" b="1" i="1" dirty="0">
                <a:cs typeface="Calibri" panose="020F0502020204030204" pitchFamily="34" charset="0"/>
                <a:sym typeface="Wingdings" panose="05000000000000000000" pitchFamily="2" charset="2"/>
              </a:rPr>
              <a:t>?</a:t>
            </a:r>
            <a:r>
              <a:rPr lang="it-IT" dirty="0">
                <a:cs typeface="Calibri" panose="020F0502020204030204" pitchFamily="34" charset="0"/>
                <a:sym typeface="Wingdings" panose="05000000000000000000" pitchFamily="2" charset="2"/>
              </a:rPr>
              <a:t> </a:t>
            </a:r>
          </a:p>
          <a:p>
            <a:pPr>
              <a:lnSpc>
                <a:spcPct val="120000"/>
              </a:lnSpc>
            </a:pPr>
            <a:r>
              <a:rPr lang="it-IT" i="1" dirty="0">
                <a:cs typeface="Calibri" panose="020F0502020204030204" pitchFamily="34" charset="0"/>
                <a:sym typeface="Wingdings" panose="05000000000000000000" pitchFamily="2" charset="2"/>
              </a:rPr>
              <a:t>…</a:t>
            </a:r>
            <a:r>
              <a:rPr lang="it-IT" i="1" dirty="0" err="1">
                <a:cs typeface="Calibri" panose="020F0502020204030204" pitchFamily="34" charset="0"/>
                <a:sym typeface="Wingdings" panose="05000000000000000000" pitchFamily="2" charset="2"/>
              </a:rPr>
              <a:t>let’s</a:t>
            </a:r>
            <a:r>
              <a:rPr lang="it-IT" i="1" dirty="0">
                <a:cs typeface="Calibri" panose="020F0502020204030204" pitchFamily="34" charset="0"/>
                <a:sym typeface="Wingdings" panose="05000000000000000000" pitchFamily="2" charset="2"/>
              </a:rPr>
              <a:t> </a:t>
            </a:r>
            <a:r>
              <a:rPr lang="it-IT" i="1" dirty="0" err="1">
                <a:cs typeface="Calibri" panose="020F0502020204030204" pitchFamily="34" charset="0"/>
                <a:sym typeface="Wingdings" panose="05000000000000000000" pitchFamily="2" charset="2"/>
              </a:rPr>
              <a:t>say</a:t>
            </a:r>
            <a:r>
              <a:rPr lang="it-IT" i="1" dirty="0">
                <a:cs typeface="Calibri" panose="020F0502020204030204" pitchFamily="34" charset="0"/>
                <a:sym typeface="Wingdings" panose="05000000000000000000" pitchFamily="2" charset="2"/>
              </a:rPr>
              <a:t>: the </a:t>
            </a:r>
            <a:r>
              <a:rPr lang="it-IT" i="1" dirty="0" err="1">
                <a:cs typeface="Calibri" panose="020F0502020204030204" pitchFamily="34" charset="0"/>
                <a:sym typeface="Wingdings" panose="05000000000000000000" pitchFamily="2" charset="2"/>
              </a:rPr>
              <a:t>stronger</a:t>
            </a:r>
            <a:r>
              <a:rPr lang="it-IT" i="1" dirty="0">
                <a:cs typeface="Calibri" panose="020F0502020204030204" pitchFamily="34" charset="0"/>
                <a:sym typeface="Wingdings" panose="05000000000000000000" pitchFamily="2" charset="2"/>
              </a:rPr>
              <a:t> are the bonds and the </a:t>
            </a:r>
            <a:r>
              <a:rPr lang="it-IT" i="1" dirty="0" err="1">
                <a:cs typeface="Calibri" panose="020F0502020204030204" pitchFamily="34" charset="0"/>
                <a:sym typeface="Wingdings" panose="05000000000000000000" pitchFamily="2" charset="2"/>
              </a:rPr>
              <a:t>higher</a:t>
            </a:r>
            <a:r>
              <a:rPr lang="it-IT" i="1" dirty="0">
                <a:cs typeface="Calibri" panose="020F0502020204030204" pitchFamily="34" charset="0"/>
                <a:sym typeface="Wingdings" panose="05000000000000000000" pitchFamily="2" charset="2"/>
              </a:rPr>
              <a:t> </a:t>
            </a:r>
            <a:r>
              <a:rPr lang="it-IT" i="1" dirty="0" err="1">
                <a:cs typeface="Calibri" panose="020F0502020204030204" pitchFamily="34" charset="0"/>
                <a:sym typeface="Wingdings" panose="05000000000000000000" pitchFamily="2" charset="2"/>
              </a:rPr>
              <a:t>is</a:t>
            </a:r>
            <a:r>
              <a:rPr lang="it-IT" i="1" dirty="0">
                <a:cs typeface="Calibri" panose="020F0502020204030204" pitchFamily="34" charset="0"/>
                <a:sym typeface="Wingdings" panose="05000000000000000000" pitchFamily="2" charset="2"/>
              </a:rPr>
              <a:t> the </a:t>
            </a:r>
            <a:r>
              <a:rPr lang="it-IT" i="1" dirty="0" err="1">
                <a:cs typeface="Calibri" panose="020F0502020204030204" pitchFamily="34" charset="0"/>
                <a:sym typeface="Wingdings" panose="05000000000000000000" pitchFamily="2" charset="2"/>
              </a:rPr>
              <a:t>glass</a:t>
            </a:r>
            <a:r>
              <a:rPr lang="it-IT" i="1" dirty="0">
                <a:cs typeface="Calibri" panose="020F0502020204030204" pitchFamily="34" charset="0"/>
                <a:sym typeface="Wingdings" panose="05000000000000000000" pitchFamily="2" charset="2"/>
              </a:rPr>
              <a:t> </a:t>
            </a:r>
            <a:r>
              <a:rPr lang="it-IT" i="1" dirty="0" err="1">
                <a:cs typeface="Calibri" panose="020F0502020204030204" pitchFamily="34" charset="0"/>
                <a:sym typeface="Wingdings" panose="05000000000000000000" pitchFamily="2" charset="2"/>
              </a:rPr>
              <a:t>rigidity</a:t>
            </a:r>
            <a:r>
              <a:rPr lang="it-IT" i="1" dirty="0">
                <a:cs typeface="Calibri" panose="020F0502020204030204" pitchFamily="34" charset="0"/>
                <a:sym typeface="Wingdings" panose="05000000000000000000" pitchFamily="2" charset="2"/>
              </a:rPr>
              <a:t> and </a:t>
            </a:r>
            <a:r>
              <a:rPr lang="it-IT" i="1" dirty="0" err="1">
                <a:cs typeface="Calibri" panose="020F0502020204030204" pitchFamily="34" charset="0"/>
                <a:sym typeface="Wingdings" panose="05000000000000000000" pitchFamily="2" charset="2"/>
              </a:rPr>
              <a:t>then</a:t>
            </a:r>
            <a:r>
              <a:rPr lang="it-IT" i="1" dirty="0">
                <a:cs typeface="Calibri" panose="020F0502020204030204" pitchFamily="34" charset="0"/>
                <a:sym typeface="Wingdings" panose="05000000000000000000" pitchFamily="2" charset="2"/>
              </a:rPr>
              <a:t> the </a:t>
            </a:r>
            <a:r>
              <a:rPr lang="it-IT" i="1" dirty="0" err="1">
                <a:cs typeface="Calibri" panose="020F0502020204030204" pitchFamily="34" charset="0"/>
                <a:sym typeface="Wingdings" panose="05000000000000000000" pitchFamily="2" charset="2"/>
              </a:rPr>
              <a:t>inertia</a:t>
            </a:r>
            <a:r>
              <a:rPr lang="it-IT" i="1" dirty="0">
                <a:cs typeface="Calibri" panose="020F0502020204030204" pitchFamily="34" charset="0"/>
                <a:sym typeface="Wingdings" panose="05000000000000000000" pitchFamily="2" charset="2"/>
              </a:rPr>
              <a:t> to </a:t>
            </a:r>
            <a:r>
              <a:rPr lang="it-IT" i="1" dirty="0" err="1">
                <a:cs typeface="Calibri" panose="020F0502020204030204" pitchFamily="34" charset="0"/>
                <a:sym typeface="Wingdings" panose="05000000000000000000" pitchFamily="2" charset="2"/>
              </a:rPr>
              <a:t>crystallize</a:t>
            </a:r>
            <a:r>
              <a:rPr lang="it-IT" i="1" dirty="0">
                <a:cs typeface="Calibri" panose="020F0502020204030204" pitchFamily="34" charset="0"/>
                <a:sym typeface="Wingdings" panose="05000000000000000000" pitchFamily="2" charset="2"/>
              </a:rPr>
              <a:t> and </a:t>
            </a:r>
            <a:r>
              <a:rPr lang="it-IT" i="1" dirty="0" err="1">
                <a:cs typeface="Calibri" panose="020F0502020204030204" pitchFamily="34" charset="0"/>
                <a:sym typeface="Wingdings" panose="05000000000000000000" pitchFamily="2" charset="2"/>
              </a:rPr>
              <a:t>higher</a:t>
            </a:r>
            <a:r>
              <a:rPr lang="it-IT" i="1" dirty="0">
                <a:cs typeface="Calibri" panose="020F0502020204030204" pitchFamily="34" charset="0"/>
                <a:sym typeface="Wingdings" panose="05000000000000000000" pitchFamily="2" charset="2"/>
              </a:rPr>
              <a:t> </a:t>
            </a:r>
            <a:r>
              <a:rPr lang="it-IT" i="1" dirty="0" err="1">
                <a:cs typeface="Calibri" panose="020F0502020204030204" pitchFamily="34" charset="0"/>
                <a:sym typeface="Wingdings" panose="05000000000000000000" pitchFamily="2" charset="2"/>
              </a:rPr>
              <a:t>is</a:t>
            </a:r>
            <a:r>
              <a:rPr lang="it-IT" i="1" dirty="0">
                <a:cs typeface="Calibri" panose="020F0502020204030204" pitchFamily="34" charset="0"/>
                <a:sym typeface="Wingdings" panose="05000000000000000000" pitchFamily="2" charset="2"/>
              </a:rPr>
              <a:t> the E</a:t>
            </a:r>
            <a:r>
              <a:rPr lang="it-IT" i="1" baseline="-25000" dirty="0">
                <a:cs typeface="Calibri" panose="020F0502020204030204" pitchFamily="34" charset="0"/>
                <a:sym typeface="Wingdings" panose="05000000000000000000" pitchFamily="2" charset="2"/>
              </a:rPr>
              <a:t>G</a:t>
            </a:r>
            <a:r>
              <a:rPr lang="it-IT" i="1" dirty="0">
                <a:cs typeface="Calibri" panose="020F0502020204030204" pitchFamily="34" charset="0"/>
                <a:sym typeface="Wingdings" panose="05000000000000000000" pitchFamily="2" charset="2"/>
              </a:rPr>
              <a:t>, </a:t>
            </a:r>
            <a:r>
              <a:rPr lang="it-IT" i="1" dirty="0" err="1">
                <a:cs typeface="Calibri" panose="020F0502020204030204" pitchFamily="34" charset="0"/>
                <a:sym typeface="Wingdings" panose="05000000000000000000" pitchFamily="2" charset="2"/>
              </a:rPr>
              <a:t>thus</a:t>
            </a:r>
            <a:r>
              <a:rPr lang="it-IT" i="1" dirty="0">
                <a:cs typeface="Calibri" panose="020F0502020204030204" pitchFamily="34" charset="0"/>
                <a:sym typeface="Wingdings" panose="05000000000000000000" pitchFamily="2" charset="2"/>
              </a:rPr>
              <a:t> the V</a:t>
            </a:r>
            <a:r>
              <a:rPr lang="it-IT" i="1" baseline="-25000" dirty="0">
                <a:cs typeface="Calibri" panose="020F0502020204030204" pitchFamily="34" charset="0"/>
                <a:sym typeface="Wingdings" panose="05000000000000000000" pitchFamily="2" charset="2"/>
              </a:rPr>
              <a:t>T</a:t>
            </a:r>
            <a:r>
              <a:rPr lang="it-IT" i="1" dirty="0">
                <a:cs typeface="Calibri" panose="020F0502020204030204" pitchFamily="34" charset="0"/>
                <a:sym typeface="Wingdings" panose="05000000000000000000" pitchFamily="2" charset="2"/>
              </a:rPr>
              <a:t>? </a:t>
            </a:r>
          </a:p>
        </p:txBody>
      </p:sp>
      <p:sp>
        <p:nvSpPr>
          <p:cNvPr id="23" name="Arrow: Striped Right 22"/>
          <p:cNvSpPr/>
          <p:nvPr/>
        </p:nvSpPr>
        <p:spPr>
          <a:xfrm rot="16200000">
            <a:off x="10382458" y="4235031"/>
            <a:ext cx="418021" cy="668501"/>
          </a:xfrm>
          <a:prstGeom prst="striped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cxnSp>
        <p:nvCxnSpPr>
          <p:cNvPr id="25" name="Straight Arrow Connector 24"/>
          <p:cNvCxnSpPr/>
          <p:nvPr/>
        </p:nvCxnSpPr>
        <p:spPr bwMode="auto">
          <a:xfrm flipH="1" flipV="1">
            <a:off x="10412759" y="1865675"/>
            <a:ext cx="1" cy="1135405"/>
          </a:xfrm>
          <a:prstGeom prst="straightConnector1">
            <a:avLst/>
          </a:prstGeom>
          <a:solidFill>
            <a:schemeClr val="accent1"/>
          </a:solidFill>
          <a:ln w="38100" cap="flat" cmpd="sng" algn="ctr">
            <a:solidFill>
              <a:srgbClr val="FF0000"/>
            </a:solidFill>
            <a:prstDash val="solid"/>
            <a:round/>
            <a:headEnd type="none" w="sm" len="sm"/>
            <a:tailEnd type="arrow" w="lg" len="med"/>
          </a:ln>
          <a:effectLst/>
        </p:spPr>
      </p:cxnSp>
      <p:sp>
        <p:nvSpPr>
          <p:cNvPr id="26" name="Rectangle 25"/>
          <p:cNvSpPr/>
          <p:nvPr/>
        </p:nvSpPr>
        <p:spPr>
          <a:xfrm>
            <a:off x="10081478" y="1162653"/>
            <a:ext cx="734365" cy="369332"/>
          </a:xfrm>
          <a:prstGeom prst="rect">
            <a:avLst/>
          </a:prstGeom>
        </p:spPr>
        <p:txBody>
          <a:bodyPr wrap="square">
            <a:spAutoFit/>
          </a:bodyPr>
          <a:lstStyle/>
          <a:p>
            <a:r>
              <a:rPr lang="en-US" b="1" dirty="0">
                <a:solidFill>
                  <a:srgbClr val="FF0000"/>
                </a:solidFill>
              </a:rPr>
              <a:t>Goal</a:t>
            </a:r>
            <a:endParaRPr lang="en-US" dirty="0">
              <a:solidFill>
                <a:srgbClr val="FF0000"/>
              </a:solidFill>
            </a:endParaRPr>
          </a:p>
        </p:txBody>
      </p:sp>
      <p:sp>
        <p:nvSpPr>
          <p:cNvPr id="6" name="Star: 5 Points 5"/>
          <p:cNvSpPr/>
          <p:nvPr/>
        </p:nvSpPr>
        <p:spPr>
          <a:xfrm>
            <a:off x="10253852" y="1496492"/>
            <a:ext cx="337617" cy="337617"/>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275" name="Picture 274"/>
          <p:cNvPicPr>
            <a:picLocks noChangeAspect="1"/>
          </p:cNvPicPr>
          <p:nvPr/>
        </p:nvPicPr>
        <p:blipFill>
          <a:blip r:embed="rId4"/>
          <a:stretch>
            <a:fillRect/>
          </a:stretch>
        </p:blipFill>
        <p:spPr>
          <a:xfrm>
            <a:off x="1033476" y="3743114"/>
            <a:ext cx="1919045" cy="1106512"/>
          </a:xfrm>
          <a:prstGeom prst="rect">
            <a:avLst/>
          </a:prstGeom>
        </p:spPr>
      </p:pic>
      <p:pic>
        <p:nvPicPr>
          <p:cNvPr id="276" name="Picture 275"/>
          <p:cNvPicPr>
            <a:picLocks noChangeAspect="1"/>
          </p:cNvPicPr>
          <p:nvPr/>
        </p:nvPicPr>
        <p:blipFill>
          <a:blip r:embed="rId5"/>
          <a:stretch>
            <a:fillRect/>
          </a:stretch>
        </p:blipFill>
        <p:spPr>
          <a:xfrm>
            <a:off x="3102082" y="3817081"/>
            <a:ext cx="2551580" cy="961211"/>
          </a:xfrm>
          <a:prstGeom prst="rect">
            <a:avLst/>
          </a:prstGeom>
        </p:spPr>
      </p:pic>
      <p:sp>
        <p:nvSpPr>
          <p:cNvPr id="8" name="Rectangle 7"/>
          <p:cNvSpPr/>
          <p:nvPr/>
        </p:nvSpPr>
        <p:spPr>
          <a:xfrm>
            <a:off x="6762805" y="4799704"/>
            <a:ext cx="4754903" cy="1421928"/>
          </a:xfrm>
          <a:prstGeom prst="rect">
            <a:avLst/>
          </a:prstGeom>
        </p:spPr>
        <p:txBody>
          <a:bodyPr wrap="square">
            <a:spAutoFit/>
          </a:bodyPr>
          <a:lstStyle/>
          <a:p>
            <a:pPr>
              <a:lnSpc>
                <a:spcPct val="120000"/>
              </a:lnSpc>
            </a:pPr>
            <a:r>
              <a:rPr lang="en-US" i="1" dirty="0">
                <a:latin typeface="Calibri" panose="020F0502020204030204" pitchFamily="34" charset="0"/>
                <a:cs typeface="Times New Roman" panose="02020603050405020304" pitchFamily="18" charset="0"/>
              </a:rPr>
              <a:t>The Goal for 30S scaling is finding a PM material offering high </a:t>
            </a:r>
            <a:r>
              <a:rPr lang="it-IT" i="1" dirty="0">
                <a:cs typeface="Calibri" panose="020F0502020204030204" pitchFamily="34" charset="0"/>
              </a:rPr>
              <a:t>V</a:t>
            </a:r>
            <a:r>
              <a:rPr lang="it-IT" i="1" baseline="-25000" dirty="0">
                <a:cs typeface="Calibri" panose="020F0502020204030204" pitchFamily="34" charset="0"/>
              </a:rPr>
              <a:t>T</a:t>
            </a:r>
            <a:r>
              <a:rPr lang="it-IT" i="1" dirty="0">
                <a:cs typeface="Calibri" panose="020F0502020204030204" pitchFamily="34" charset="0"/>
              </a:rPr>
              <a:t> </a:t>
            </a:r>
            <a:r>
              <a:rPr lang="it-IT" i="1" dirty="0" err="1">
                <a:cs typeface="Calibri" panose="020F0502020204030204" pitchFamily="34" charset="0"/>
              </a:rPr>
              <a:t>window</a:t>
            </a:r>
            <a:r>
              <a:rPr lang="it-IT" i="1" dirty="0">
                <a:cs typeface="Calibri" panose="020F0502020204030204" pitchFamily="34" charset="0"/>
              </a:rPr>
              <a:t> </a:t>
            </a:r>
            <a:r>
              <a:rPr lang="it-IT" i="1" dirty="0" err="1">
                <a:cs typeface="Calibri" panose="020F0502020204030204" pitchFamily="34" charset="0"/>
              </a:rPr>
              <a:t>without</a:t>
            </a:r>
            <a:r>
              <a:rPr lang="it-IT" i="1" dirty="0">
                <a:cs typeface="Calibri" panose="020F0502020204030204" pitchFamily="34" charset="0"/>
              </a:rPr>
              <a:t> </a:t>
            </a:r>
            <a:r>
              <a:rPr lang="it-IT" i="1" dirty="0" err="1">
                <a:cs typeface="Calibri" panose="020F0502020204030204" pitchFamily="34" charset="0"/>
              </a:rPr>
              <a:t>slowing</a:t>
            </a:r>
            <a:r>
              <a:rPr lang="it-IT" i="1" dirty="0">
                <a:cs typeface="Calibri" panose="020F0502020204030204" pitchFamily="34" charset="0"/>
              </a:rPr>
              <a:t> down the </a:t>
            </a:r>
            <a:r>
              <a:rPr lang="it-IT" i="1" dirty="0" err="1">
                <a:cs typeface="Calibri" panose="020F0502020204030204" pitchFamily="34" charset="0"/>
              </a:rPr>
              <a:t>crystallization</a:t>
            </a:r>
            <a:r>
              <a:rPr lang="it-IT" i="1" dirty="0">
                <a:cs typeface="Calibri" panose="020F0502020204030204" pitchFamily="34" charset="0"/>
              </a:rPr>
              <a:t> speed </a:t>
            </a:r>
            <a:r>
              <a:rPr lang="it-IT" i="1" dirty="0" err="1">
                <a:cs typeface="Calibri" panose="020F0502020204030204" pitchFamily="34" charset="0"/>
              </a:rPr>
              <a:t>necessary</a:t>
            </a:r>
            <a:r>
              <a:rPr lang="it-IT" i="1" dirty="0">
                <a:cs typeface="Calibri" panose="020F0502020204030204" pitchFamily="34" charset="0"/>
              </a:rPr>
              <a:t> to </a:t>
            </a:r>
            <a:r>
              <a:rPr lang="it-IT" i="1" dirty="0" err="1">
                <a:cs typeface="Calibri" panose="020F0502020204030204" pitchFamily="34" charset="0"/>
              </a:rPr>
              <a:t>have</a:t>
            </a:r>
            <a:r>
              <a:rPr lang="it-IT" i="1" dirty="0">
                <a:cs typeface="Calibri" panose="020F0502020204030204" pitchFamily="34" charset="0"/>
              </a:rPr>
              <a:t> a high-</a:t>
            </a:r>
            <a:r>
              <a:rPr lang="it-IT" i="1" dirty="0" err="1">
                <a:cs typeface="Calibri" panose="020F0502020204030204" pitchFamily="34" charset="0"/>
              </a:rPr>
              <a:t>throuput</a:t>
            </a:r>
            <a:r>
              <a:rPr lang="it-IT" i="1" dirty="0">
                <a:cs typeface="Calibri" panose="020F0502020204030204" pitchFamily="34" charset="0"/>
              </a:rPr>
              <a:t> </a:t>
            </a:r>
            <a:r>
              <a:rPr lang="it-IT" i="1" dirty="0" err="1">
                <a:cs typeface="Calibri" panose="020F0502020204030204" pitchFamily="34" charset="0"/>
              </a:rPr>
              <a:t>memory</a:t>
            </a:r>
            <a:r>
              <a:rPr lang="it-IT" i="1" dirty="0">
                <a:cs typeface="Calibri" panose="020F0502020204030204" pitchFamily="34" charset="0"/>
              </a:rPr>
              <a:t> </a:t>
            </a:r>
            <a:r>
              <a:rPr lang="it-IT" i="1" dirty="0" err="1">
                <a:cs typeface="Calibri" panose="020F0502020204030204" pitchFamily="34" charset="0"/>
              </a:rPr>
              <a:t>technology</a:t>
            </a:r>
            <a:r>
              <a:rPr lang="en-US" i="1" dirty="0">
                <a:latin typeface="Calibri" panose="020F0502020204030204" pitchFamily="34" charset="0"/>
                <a:cs typeface="Times New Roman" panose="02020603050405020304" pitchFamily="18" charset="0"/>
              </a:rPr>
              <a:t> </a:t>
            </a:r>
            <a:r>
              <a:rPr lang="it-IT" i="1" dirty="0">
                <a:cs typeface="Calibri" panose="020F0502020204030204" pitchFamily="34" charset="0"/>
              </a:rPr>
              <a:t> </a:t>
            </a:r>
            <a:endParaRPr lang="en-US" i="1" dirty="0">
              <a:cs typeface="Calibri" panose="020F0502020204030204" pitchFamily="34" charset="0"/>
            </a:endParaRPr>
          </a:p>
        </p:txBody>
      </p:sp>
      <p:sp>
        <p:nvSpPr>
          <p:cNvPr id="277" name="Rectangle 276"/>
          <p:cNvSpPr/>
          <p:nvPr/>
        </p:nvSpPr>
        <p:spPr>
          <a:xfrm>
            <a:off x="910985" y="5136322"/>
            <a:ext cx="5313546" cy="923330"/>
          </a:xfrm>
          <a:prstGeom prst="rect">
            <a:avLst/>
          </a:prstGeom>
          <a:solidFill>
            <a:srgbClr val="FFFFCC"/>
          </a:solidFill>
        </p:spPr>
        <p:txBody>
          <a:bodyPr wrap="square">
            <a:spAutoFit/>
          </a:bodyPr>
          <a:lstStyle/>
          <a:p>
            <a:pPr algn="just">
              <a:spcAft>
                <a:spcPts val="800"/>
              </a:spcAft>
            </a:pPr>
            <a:r>
              <a:rPr lang="en-US" sz="1800" dirty="0">
                <a:latin typeface="Calibri" panose="020F0502020204030204" pitchFamily="34" charset="0"/>
                <a:ea typeface="Calibri" panose="020F0502020204030204" pitchFamily="34" charset="0"/>
                <a:cs typeface="Times New Roman" panose="02020603050405020304" pitchFamily="18" charset="0"/>
              </a:rPr>
              <a:t>The ability to handle this correlation is fundamental for </a:t>
            </a:r>
            <a:r>
              <a:rPr lang="en-US" sz="1800" dirty="0" err="1">
                <a:latin typeface="Calibri" panose="020F0502020204030204" pitchFamily="34" charset="0"/>
                <a:ea typeface="Calibri" panose="020F0502020204030204" pitchFamily="34" charset="0"/>
                <a:cs typeface="Times New Roman" panose="02020603050405020304" pitchFamily="18" charset="0"/>
              </a:rPr>
              <a:t>SxP</a:t>
            </a:r>
            <a:r>
              <a:rPr lang="en-US" sz="1800" dirty="0">
                <a:latin typeface="Calibri" panose="020F0502020204030204" pitchFamily="34" charset="0"/>
                <a:ea typeface="Calibri" panose="020F0502020204030204" pitchFamily="34" charset="0"/>
                <a:cs typeface="Times New Roman" panose="02020603050405020304" pitchFamily="18" charset="0"/>
              </a:rPr>
              <a:t> technology </a:t>
            </a:r>
            <a:r>
              <a:rPr lang="en-US" dirty="0">
                <a:latin typeface="Calibri" panose="020F0502020204030204" pitchFamily="34" charset="0"/>
                <a:ea typeface="Calibri" panose="020F0502020204030204" pitchFamily="34" charset="0"/>
                <a:cs typeface="Times New Roman" panose="02020603050405020304" pitchFamily="18" charset="0"/>
              </a:rPr>
              <a:t>scaling: How can we tailor materials with high V</a:t>
            </a:r>
            <a:r>
              <a:rPr lang="en-US" baseline="-25000" dirty="0">
                <a:latin typeface="Calibri" panose="020F0502020204030204" pitchFamily="34" charset="0"/>
                <a:ea typeface="Calibri" panose="020F0502020204030204" pitchFamily="34" charset="0"/>
                <a:cs typeface="Times New Roman" panose="02020603050405020304" pitchFamily="18" charset="0"/>
              </a:rPr>
              <a:t>T</a:t>
            </a:r>
            <a:r>
              <a:rPr lang="en-US" dirty="0">
                <a:latin typeface="Calibri" panose="020F0502020204030204" pitchFamily="34" charset="0"/>
                <a:ea typeface="Calibri" panose="020F0502020204030204" pitchFamily="34" charset="0"/>
                <a:cs typeface="Times New Roman" panose="02020603050405020304" pitchFamily="18" charset="0"/>
              </a:rPr>
              <a:t> preserving a very good SET speed?</a:t>
            </a:r>
          </a:p>
        </p:txBody>
      </p:sp>
    </p:spTree>
    <p:extLst>
      <p:ext uri="{BB962C8B-B14F-4D97-AF65-F5344CB8AC3E}">
        <p14:creationId xmlns:p14="http://schemas.microsoft.com/office/powerpoint/2010/main" val="1738792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1"/>
            <a:ext cx="10375902" cy="746912"/>
          </a:xfrm>
        </p:spPr>
        <p:txBody>
          <a:bodyPr/>
          <a:lstStyle/>
          <a:p>
            <a:r>
              <a:rPr lang="en-US" dirty="0"/>
              <a:t>Kick-off meeting summary</a:t>
            </a:r>
          </a:p>
        </p:txBody>
      </p:sp>
      <p:sp>
        <p:nvSpPr>
          <p:cNvPr id="3" name="Content Placeholder 2"/>
          <p:cNvSpPr>
            <a:spLocks noGrp="1"/>
          </p:cNvSpPr>
          <p:nvPr>
            <p:ph idx="1"/>
          </p:nvPr>
        </p:nvSpPr>
        <p:spPr>
          <a:xfrm>
            <a:off x="690263" y="1564097"/>
            <a:ext cx="7209027" cy="1851290"/>
          </a:xfrm>
        </p:spPr>
        <p:txBody>
          <a:bodyPr/>
          <a:lstStyle/>
          <a:p>
            <a:pPr marL="342900" indent="-342900">
              <a:buAutoNum type="arabicParenR"/>
            </a:pPr>
            <a:r>
              <a:rPr lang="en-US" sz="1600" i="1" dirty="0"/>
              <a:t>Map speed-Vth related parameters (on different alloys with corner properties)</a:t>
            </a:r>
          </a:p>
          <a:p>
            <a:pPr marL="742950" lvl="1" indent="-285750"/>
            <a:r>
              <a:rPr lang="en-US" sz="1600" i="1" dirty="0"/>
              <a:t>Speed (</a:t>
            </a:r>
            <a:r>
              <a:rPr lang="en-US" sz="1600" i="1" dirty="0" err="1"/>
              <a:t>nucl.rate</a:t>
            </a:r>
            <a:r>
              <a:rPr lang="en-US" sz="1600" i="1" dirty="0"/>
              <a:t>, crystal. rate, fragility, 4-ring structure, …)</a:t>
            </a:r>
          </a:p>
          <a:p>
            <a:pPr marL="742950" lvl="1" indent="-285750"/>
            <a:r>
              <a:rPr lang="en-US" sz="1600" i="1" dirty="0"/>
              <a:t>Vth (</a:t>
            </a:r>
            <a:r>
              <a:rPr lang="en-US" sz="1600" i="1" dirty="0" err="1"/>
              <a:t>Eg</a:t>
            </a:r>
            <a:r>
              <a:rPr lang="en-US" sz="1600" i="1" dirty="0"/>
              <a:t>, strong bonding, dangling bonds, long-pairs, </a:t>
            </a:r>
            <a:r>
              <a:rPr lang="en-US" sz="1600" i="1" dirty="0" err="1"/>
              <a:t>avalance</a:t>
            </a:r>
            <a:r>
              <a:rPr lang="en-US" sz="1600" i="1" dirty="0"/>
              <a:t> factor, …)  </a:t>
            </a:r>
          </a:p>
          <a:p>
            <a:pPr marL="342900" indent="-342900">
              <a:buAutoNum type="arabicParenR"/>
            </a:pPr>
            <a:r>
              <a:rPr lang="en-US" sz="1600" i="1" dirty="0"/>
              <a:t>Evaluate structural/physical feature of mapped alloys to identify aspects which enable better trade-off (connections with ab-initio and structure (Raman-EXAFS) data)</a:t>
            </a:r>
          </a:p>
          <a:p>
            <a:pPr marL="285750" indent="-285750">
              <a:buFont typeface="Arial" panose="020B0604020202020204" pitchFamily="34" charset="0"/>
              <a:buChar char="•"/>
            </a:pPr>
            <a:endParaRPr lang="en-US" b="1" dirty="0"/>
          </a:p>
          <a:p>
            <a:pPr marL="342900" indent="-342900">
              <a:lnSpc>
                <a:spcPct val="130000"/>
              </a:lnSpc>
              <a:spcBef>
                <a:spcPts val="0"/>
              </a:spcBef>
              <a:spcAft>
                <a:spcPts val="600"/>
              </a:spcAft>
              <a:buFont typeface="+mj-lt"/>
              <a:buAutoNum type="arabicPeriod"/>
            </a:pPr>
            <a:endParaRPr lang="en-US" sz="1600" i="1" dirty="0"/>
          </a:p>
          <a:p>
            <a:pPr marL="0" indent="0">
              <a:buNone/>
            </a:pP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8" name="Footer Placeholder 7"/>
          <p:cNvSpPr>
            <a:spLocks noGrp="1"/>
          </p:cNvSpPr>
          <p:nvPr>
            <p:ph type="ftr" sz="quarter" idx="12"/>
          </p:nvPr>
        </p:nvSpPr>
        <p:spPr/>
        <p:txBody>
          <a:bodyPr/>
          <a:lstStyle/>
          <a:p>
            <a:r>
              <a:rPr lang="en-US"/>
              <a:t>|  Micron Confidential</a:t>
            </a:r>
            <a:endParaRPr lang="en-US" dirty="0"/>
          </a:p>
        </p:txBody>
      </p:sp>
      <p:sp>
        <p:nvSpPr>
          <p:cNvPr id="21" name="TextBox 20"/>
          <p:cNvSpPr txBox="1"/>
          <p:nvPr/>
        </p:nvSpPr>
        <p:spPr>
          <a:xfrm>
            <a:off x="841703" y="780794"/>
            <a:ext cx="6157605" cy="646331"/>
          </a:xfrm>
          <a:prstGeom prst="rect">
            <a:avLst/>
          </a:prstGeom>
          <a:noFill/>
        </p:spPr>
        <p:txBody>
          <a:bodyPr wrap="square" rtlCol="0">
            <a:spAutoFit/>
          </a:bodyPr>
          <a:lstStyle/>
          <a:p>
            <a:r>
              <a:rPr lang="it-IT" sz="1800" dirty="0">
                <a:latin typeface="Calibri" panose="020F0502020204030204" pitchFamily="34" charset="0"/>
                <a:cs typeface="Calibri" panose="020F0502020204030204" pitchFamily="34" charset="0"/>
              </a:rPr>
              <a:t>Kick-off meeting for the </a:t>
            </a:r>
            <a:r>
              <a:rPr lang="it-IT" sz="1800" dirty="0" err="1">
                <a:latin typeface="Calibri" panose="020F0502020204030204" pitchFamily="34" charset="0"/>
                <a:cs typeface="Calibri" panose="020F0502020204030204" pitchFamily="34" charset="0"/>
              </a:rPr>
              <a:t>collaboration</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has</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been</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held</a:t>
            </a:r>
            <a:r>
              <a:rPr lang="it-IT" sz="1800" dirty="0">
                <a:latin typeface="Calibri" panose="020F0502020204030204" pitchFamily="34" charset="0"/>
                <a:cs typeface="Calibri" panose="020F0502020204030204" pitchFamily="34" charset="0"/>
              </a:rPr>
              <a:t> on </a:t>
            </a:r>
            <a:r>
              <a:rPr lang="it-IT" sz="1800" dirty="0" err="1">
                <a:latin typeface="Calibri" panose="020F0502020204030204" pitchFamily="34" charset="0"/>
                <a:cs typeface="Calibri" panose="020F0502020204030204" pitchFamily="34" charset="0"/>
              </a:rPr>
              <a:t>June</a:t>
            </a:r>
            <a:r>
              <a:rPr lang="it-IT" sz="1800" dirty="0">
                <a:latin typeface="Calibri" panose="020F0502020204030204" pitchFamily="34" charset="0"/>
                <a:cs typeface="Calibri" panose="020F0502020204030204" pitchFamily="34" charset="0"/>
              </a:rPr>
              <a:t> 1</a:t>
            </a:r>
            <a:r>
              <a:rPr lang="it-IT" sz="1800" baseline="30000" dirty="0">
                <a:latin typeface="Calibri" panose="020F0502020204030204" pitchFamily="34" charset="0"/>
                <a:cs typeface="Calibri" panose="020F0502020204030204" pitchFamily="34" charset="0"/>
              </a:rPr>
              <a:t>st</a:t>
            </a:r>
            <a:r>
              <a:rPr lang="it-IT" sz="1800" dirty="0">
                <a:latin typeface="Calibri" panose="020F0502020204030204" pitchFamily="34" charset="0"/>
                <a:cs typeface="Calibri" panose="020F0502020204030204" pitchFamily="34" charset="0"/>
              </a:rPr>
              <a:t>  Update </a:t>
            </a:r>
            <a:r>
              <a:rPr lang="it-IT" sz="1800" dirty="0" err="1">
                <a:latin typeface="Calibri" panose="020F0502020204030204" pitchFamily="34" charset="0"/>
                <a:cs typeface="Calibri" panose="020F0502020204030204" pitchFamily="34" charset="0"/>
              </a:rPr>
              <a:t>phone</a:t>
            </a:r>
            <a:r>
              <a:rPr lang="it-IT" sz="1800" dirty="0">
                <a:latin typeface="Calibri" panose="020F0502020204030204" pitchFamily="34" charset="0"/>
                <a:cs typeface="Calibri" panose="020F0502020204030204" pitchFamily="34" charset="0"/>
              </a:rPr>
              <a:t>-call meeting </a:t>
            </a:r>
            <a:r>
              <a:rPr lang="it-IT" sz="1800" dirty="0" err="1">
                <a:latin typeface="Calibri" panose="020F0502020204030204" pitchFamily="34" charset="0"/>
                <a:cs typeface="Calibri" panose="020F0502020204030204" pitchFamily="34" charset="0"/>
              </a:rPr>
              <a:t>will</a:t>
            </a:r>
            <a:r>
              <a:rPr lang="it-IT" sz="1800" dirty="0">
                <a:latin typeface="Calibri" panose="020F0502020204030204" pitchFamily="34" charset="0"/>
                <a:cs typeface="Calibri" panose="020F0502020204030204" pitchFamily="34" charset="0"/>
              </a:rPr>
              <a:t> be </a:t>
            </a:r>
            <a:r>
              <a:rPr lang="it-IT" sz="1800" dirty="0" err="1">
                <a:latin typeface="Calibri" panose="020F0502020204030204" pitchFamily="34" charset="0"/>
                <a:cs typeface="Calibri" panose="020F0502020204030204" pitchFamily="34" charset="0"/>
              </a:rPr>
              <a:t>held</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every</a:t>
            </a:r>
            <a:r>
              <a:rPr lang="it-IT" sz="1800" dirty="0">
                <a:latin typeface="Calibri" panose="020F0502020204030204" pitchFamily="34" charset="0"/>
                <a:cs typeface="Calibri" panose="020F0502020204030204" pitchFamily="34" charset="0"/>
              </a:rPr>
              <a:t> 6 </a:t>
            </a:r>
            <a:r>
              <a:rPr lang="it-IT" sz="1800" dirty="0" err="1">
                <a:latin typeface="Calibri" panose="020F0502020204030204" pitchFamily="34" charset="0"/>
                <a:cs typeface="Calibri" panose="020F0502020204030204" pitchFamily="34" charset="0"/>
              </a:rPr>
              <a:t>wks</a:t>
            </a:r>
            <a:endParaRPr lang="en-US" sz="1800" dirty="0">
              <a:latin typeface="Calibri" panose="020F0502020204030204" pitchFamily="34" charset="0"/>
              <a:cs typeface="Calibri" panose="020F0502020204030204" pitchFamily="34" charset="0"/>
            </a:endParaRPr>
          </a:p>
        </p:txBody>
      </p:sp>
      <p:pic>
        <p:nvPicPr>
          <p:cNvPr id="30" name="Picture 29"/>
          <p:cNvPicPr>
            <a:picLocks noChangeAspect="1"/>
          </p:cNvPicPr>
          <p:nvPr/>
        </p:nvPicPr>
        <p:blipFill>
          <a:blip r:embed="rId2"/>
          <a:stretch>
            <a:fillRect/>
          </a:stretch>
        </p:blipFill>
        <p:spPr>
          <a:xfrm>
            <a:off x="1185304" y="3672154"/>
            <a:ext cx="3329812" cy="2608013"/>
          </a:xfrm>
          <a:prstGeom prst="rect">
            <a:avLst/>
          </a:prstGeom>
        </p:spPr>
      </p:pic>
      <p:pic>
        <p:nvPicPr>
          <p:cNvPr id="31" name="Picture 30"/>
          <p:cNvPicPr>
            <a:picLocks noChangeAspect="1"/>
          </p:cNvPicPr>
          <p:nvPr/>
        </p:nvPicPr>
        <p:blipFill rotWithShape="1">
          <a:blip r:embed="rId3" cstate="print">
            <a:extLst>
              <a:ext uri="{28A0092B-C50C-407E-A947-70E740481C1C}">
                <a14:useLocalDpi xmlns:a14="http://schemas.microsoft.com/office/drawing/2010/main" val="0"/>
              </a:ext>
            </a:extLst>
          </a:blip>
          <a:srcRect r="9720"/>
          <a:stretch/>
        </p:blipFill>
        <p:spPr>
          <a:xfrm rot="5400000">
            <a:off x="7295494" y="2247025"/>
            <a:ext cx="4791053" cy="2985124"/>
          </a:xfrm>
          <a:prstGeom prst="rect">
            <a:avLst/>
          </a:prstGeom>
        </p:spPr>
      </p:pic>
      <p:sp>
        <p:nvSpPr>
          <p:cNvPr id="32" name="Freeform: Shape 31"/>
          <p:cNvSpPr/>
          <p:nvPr/>
        </p:nvSpPr>
        <p:spPr>
          <a:xfrm>
            <a:off x="8221568" y="1553378"/>
            <a:ext cx="2321575" cy="3221987"/>
          </a:xfrm>
          <a:custGeom>
            <a:avLst/>
            <a:gdLst>
              <a:gd name="connsiteX0" fmla="*/ 156499 w 2019307"/>
              <a:gd name="connsiteY0" fmla="*/ 59819 h 3099892"/>
              <a:gd name="connsiteX1" fmla="*/ 28908 w 2019307"/>
              <a:gd name="connsiteY1" fmla="*/ 570182 h 3099892"/>
              <a:gd name="connsiteX2" fmla="*/ 645597 w 2019307"/>
              <a:gd name="connsiteY2" fmla="*/ 1038014 h 3099892"/>
              <a:gd name="connsiteX3" fmla="*/ 879513 w 2019307"/>
              <a:gd name="connsiteY3" fmla="*/ 1495214 h 3099892"/>
              <a:gd name="connsiteX4" fmla="*/ 1017736 w 2019307"/>
              <a:gd name="connsiteY4" fmla="*/ 1899251 h 3099892"/>
              <a:gd name="connsiteX5" fmla="*/ 1081531 w 2019307"/>
              <a:gd name="connsiteY5" fmla="*/ 2228861 h 3099892"/>
              <a:gd name="connsiteX6" fmla="*/ 1070899 w 2019307"/>
              <a:gd name="connsiteY6" fmla="*/ 2675428 h 3099892"/>
              <a:gd name="connsiteX7" fmla="*/ 1655690 w 2019307"/>
              <a:gd name="connsiteY7" fmla="*/ 3079465 h 3099892"/>
              <a:gd name="connsiteX8" fmla="*/ 2017197 w 2019307"/>
              <a:gd name="connsiteY8" fmla="*/ 2994405 h 3099892"/>
              <a:gd name="connsiteX9" fmla="*/ 1496201 w 2019307"/>
              <a:gd name="connsiteY9" fmla="*/ 2601000 h 3099892"/>
              <a:gd name="connsiteX10" fmla="*/ 1485569 w 2019307"/>
              <a:gd name="connsiteY10" fmla="*/ 2154433 h 3099892"/>
              <a:gd name="connsiteX11" fmla="*/ 1549364 w 2019307"/>
              <a:gd name="connsiteY11" fmla="*/ 1739763 h 3099892"/>
              <a:gd name="connsiteX12" fmla="*/ 1230387 w 2019307"/>
              <a:gd name="connsiteY12" fmla="*/ 1197502 h 3099892"/>
              <a:gd name="connsiteX13" fmla="*/ 1039001 w 2019307"/>
              <a:gd name="connsiteY13" fmla="*/ 591447 h 3099892"/>
              <a:gd name="connsiteX14" fmla="*/ 1155959 w 2019307"/>
              <a:gd name="connsiteY14" fmla="*/ 261837 h 3099892"/>
              <a:gd name="connsiteX15" fmla="*/ 1241020 w 2019307"/>
              <a:gd name="connsiteY15" fmla="*/ 166144 h 3099892"/>
              <a:gd name="connsiteX16" fmla="*/ 645597 w 2019307"/>
              <a:gd name="connsiteY16" fmla="*/ 17288 h 3099892"/>
              <a:gd name="connsiteX17" fmla="*/ 156499 w 2019307"/>
              <a:gd name="connsiteY17" fmla="*/ 59819 h 3099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19307" h="3099892">
                <a:moveTo>
                  <a:pt x="156499" y="59819"/>
                </a:moveTo>
                <a:cubicBezTo>
                  <a:pt x="53718" y="151968"/>
                  <a:pt x="-52608" y="407150"/>
                  <a:pt x="28908" y="570182"/>
                </a:cubicBezTo>
                <a:cubicBezTo>
                  <a:pt x="110424" y="733215"/>
                  <a:pt x="503830" y="883842"/>
                  <a:pt x="645597" y="1038014"/>
                </a:cubicBezTo>
                <a:cubicBezTo>
                  <a:pt x="787364" y="1192186"/>
                  <a:pt x="817490" y="1351675"/>
                  <a:pt x="879513" y="1495214"/>
                </a:cubicBezTo>
                <a:cubicBezTo>
                  <a:pt x="941536" y="1638753"/>
                  <a:pt x="984066" y="1776977"/>
                  <a:pt x="1017736" y="1899251"/>
                </a:cubicBezTo>
                <a:cubicBezTo>
                  <a:pt x="1051406" y="2021526"/>
                  <a:pt x="1072671" y="2099498"/>
                  <a:pt x="1081531" y="2228861"/>
                </a:cubicBezTo>
                <a:cubicBezTo>
                  <a:pt x="1090391" y="2358224"/>
                  <a:pt x="975206" y="2533661"/>
                  <a:pt x="1070899" y="2675428"/>
                </a:cubicBezTo>
                <a:cubicBezTo>
                  <a:pt x="1166592" y="2817195"/>
                  <a:pt x="1497974" y="3026302"/>
                  <a:pt x="1655690" y="3079465"/>
                </a:cubicBezTo>
                <a:cubicBezTo>
                  <a:pt x="1813406" y="3132628"/>
                  <a:pt x="2043778" y="3074149"/>
                  <a:pt x="2017197" y="2994405"/>
                </a:cubicBezTo>
                <a:cubicBezTo>
                  <a:pt x="1990616" y="2914661"/>
                  <a:pt x="1584806" y="2740995"/>
                  <a:pt x="1496201" y="2601000"/>
                </a:cubicBezTo>
                <a:cubicBezTo>
                  <a:pt x="1407596" y="2461005"/>
                  <a:pt x="1476709" y="2297972"/>
                  <a:pt x="1485569" y="2154433"/>
                </a:cubicBezTo>
                <a:cubicBezTo>
                  <a:pt x="1494429" y="2010894"/>
                  <a:pt x="1591894" y="1899252"/>
                  <a:pt x="1549364" y="1739763"/>
                </a:cubicBezTo>
                <a:cubicBezTo>
                  <a:pt x="1506834" y="1580275"/>
                  <a:pt x="1315447" y="1388888"/>
                  <a:pt x="1230387" y="1197502"/>
                </a:cubicBezTo>
                <a:cubicBezTo>
                  <a:pt x="1145327" y="1006116"/>
                  <a:pt x="1051406" y="747391"/>
                  <a:pt x="1039001" y="591447"/>
                </a:cubicBezTo>
                <a:cubicBezTo>
                  <a:pt x="1026596" y="435503"/>
                  <a:pt x="1122289" y="332721"/>
                  <a:pt x="1155959" y="261837"/>
                </a:cubicBezTo>
                <a:cubicBezTo>
                  <a:pt x="1189629" y="190953"/>
                  <a:pt x="1326080" y="206902"/>
                  <a:pt x="1241020" y="166144"/>
                </a:cubicBezTo>
                <a:cubicBezTo>
                  <a:pt x="1155960" y="125386"/>
                  <a:pt x="828123" y="27920"/>
                  <a:pt x="645597" y="17288"/>
                </a:cubicBezTo>
                <a:cubicBezTo>
                  <a:pt x="463071" y="6656"/>
                  <a:pt x="259280" y="-32330"/>
                  <a:pt x="156499" y="59819"/>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3" name="Rectangle 12"/>
          <p:cNvSpPr/>
          <p:nvPr/>
        </p:nvSpPr>
        <p:spPr>
          <a:xfrm>
            <a:off x="8319367" y="932313"/>
            <a:ext cx="2524602" cy="338554"/>
          </a:xfrm>
          <a:prstGeom prst="rect">
            <a:avLst/>
          </a:prstGeom>
        </p:spPr>
        <p:txBody>
          <a:bodyPr wrap="none">
            <a:spAutoFit/>
          </a:bodyPr>
          <a:lstStyle/>
          <a:p>
            <a:r>
              <a:rPr lang="en-US" sz="1600" i="1" dirty="0"/>
              <a:t>‘Italy flipped boot’ strategy</a:t>
            </a:r>
            <a:endParaRPr lang="en-US" sz="1600" dirty="0"/>
          </a:p>
        </p:txBody>
      </p:sp>
      <p:sp>
        <p:nvSpPr>
          <p:cNvPr id="4" name="Rectangle 3"/>
          <p:cNvSpPr/>
          <p:nvPr/>
        </p:nvSpPr>
        <p:spPr>
          <a:xfrm>
            <a:off x="4636135" y="3756231"/>
            <a:ext cx="3359547" cy="1892826"/>
          </a:xfrm>
          <a:prstGeom prst="rect">
            <a:avLst/>
          </a:prstGeom>
        </p:spPr>
        <p:txBody>
          <a:bodyPr wrap="square">
            <a:spAutoFit/>
          </a:bodyPr>
          <a:lstStyle/>
          <a:p>
            <a:pPr marL="342900" indent="-342900">
              <a:lnSpc>
                <a:spcPct val="130000"/>
              </a:lnSpc>
              <a:spcBef>
                <a:spcPts val="0"/>
              </a:spcBef>
              <a:spcAft>
                <a:spcPts val="600"/>
              </a:spcAft>
              <a:buFont typeface="+mj-lt"/>
              <a:buAutoNum type="arabicPeriod"/>
            </a:pPr>
            <a:r>
              <a:rPr lang="en-US" sz="1500" i="1" dirty="0"/>
              <a:t>We will start plotting some fundamental quantities related to SET speed vs other related to the band-gap (and then the V</a:t>
            </a:r>
            <a:r>
              <a:rPr lang="en-US" sz="1500" i="1" baseline="-25000" dirty="0"/>
              <a:t>T</a:t>
            </a:r>
            <a:r>
              <a:rPr lang="en-US" sz="1500" i="1" dirty="0"/>
              <a:t>) for the strategies #2 (GST matrix) and #4 (</a:t>
            </a:r>
            <a:r>
              <a:rPr lang="en-US" sz="1500" i="1" dirty="0" err="1"/>
              <a:t>GeTe-GeSe</a:t>
            </a:r>
            <a:r>
              <a:rPr lang="en-US" sz="1500" i="1" dirty="0"/>
              <a:t>)</a:t>
            </a:r>
          </a:p>
        </p:txBody>
      </p:sp>
    </p:spTree>
    <p:extLst>
      <p:ext uri="{BB962C8B-B14F-4D97-AF65-F5344CB8AC3E}">
        <p14:creationId xmlns:p14="http://schemas.microsoft.com/office/powerpoint/2010/main" val="2092425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2" name="TextBox 1"/>
          <p:cNvSpPr txBox="1"/>
          <p:nvPr/>
        </p:nvSpPr>
        <p:spPr>
          <a:xfrm>
            <a:off x="146039" y="162933"/>
            <a:ext cx="1439625" cy="523220"/>
          </a:xfrm>
          <a:prstGeom prst="rect">
            <a:avLst/>
          </a:prstGeom>
          <a:noFill/>
        </p:spPr>
        <p:txBody>
          <a:bodyPr wrap="none" rtlCol="0">
            <a:spAutoFit/>
          </a:bodyPr>
          <a:lstStyle/>
          <a:p>
            <a:r>
              <a:rPr lang="en-US" sz="2800" b="1" dirty="0">
                <a:latin typeface="Segoe UI" panose="020B0502040204020203" pitchFamily="34" charset="0"/>
                <a:cs typeface="Segoe UI" panose="020B0502040204020203" pitchFamily="34" charset="0"/>
              </a:rPr>
              <a:t>Metrics</a:t>
            </a:r>
          </a:p>
        </p:txBody>
      </p:sp>
      <p:graphicFrame>
        <p:nvGraphicFramePr>
          <p:cNvPr id="3" name="Table 2"/>
          <p:cNvGraphicFramePr>
            <a:graphicFrameLocks noGrp="1"/>
          </p:cNvGraphicFramePr>
          <p:nvPr>
            <p:extLst>
              <p:ext uri="{D42A27DB-BD31-4B8C-83A1-F6EECF244321}">
                <p14:modId xmlns:p14="http://schemas.microsoft.com/office/powerpoint/2010/main" val="763807887"/>
              </p:ext>
            </p:extLst>
          </p:nvPr>
        </p:nvGraphicFramePr>
        <p:xfrm>
          <a:off x="1585664" y="393166"/>
          <a:ext cx="10185716" cy="5669280"/>
        </p:xfrm>
        <a:graphic>
          <a:graphicData uri="http://schemas.openxmlformats.org/drawingml/2006/table">
            <a:tbl>
              <a:tblPr firstRow="1" bandRow="1">
                <a:tableStyleId>{5C22544A-7EE6-4342-B048-85BDC9FD1C3A}</a:tableStyleId>
              </a:tblPr>
              <a:tblGrid>
                <a:gridCol w="2146043">
                  <a:extLst>
                    <a:ext uri="{9D8B030D-6E8A-4147-A177-3AD203B41FA5}">
                      <a16:colId xmlns:a16="http://schemas.microsoft.com/office/drawing/2014/main" val="2067713590"/>
                    </a:ext>
                  </a:extLst>
                </a:gridCol>
                <a:gridCol w="3324035">
                  <a:extLst>
                    <a:ext uri="{9D8B030D-6E8A-4147-A177-3AD203B41FA5}">
                      <a16:colId xmlns:a16="http://schemas.microsoft.com/office/drawing/2014/main" val="2358262061"/>
                    </a:ext>
                  </a:extLst>
                </a:gridCol>
                <a:gridCol w="2709990">
                  <a:extLst>
                    <a:ext uri="{9D8B030D-6E8A-4147-A177-3AD203B41FA5}">
                      <a16:colId xmlns:a16="http://schemas.microsoft.com/office/drawing/2014/main" val="3905088922"/>
                    </a:ext>
                  </a:extLst>
                </a:gridCol>
                <a:gridCol w="2005648">
                  <a:extLst>
                    <a:ext uri="{9D8B030D-6E8A-4147-A177-3AD203B41FA5}">
                      <a16:colId xmlns:a16="http://schemas.microsoft.com/office/drawing/2014/main" val="2999482909"/>
                    </a:ext>
                  </a:extLst>
                </a:gridCol>
              </a:tblGrid>
              <a:tr h="370840">
                <a:tc>
                  <a:txBody>
                    <a:bodyPr/>
                    <a:lstStyle/>
                    <a:p>
                      <a:endParaRPr lang="en-US" sz="2000" dirty="0"/>
                    </a:p>
                  </a:txBody>
                  <a:tcPr/>
                </a:tc>
                <a:tc>
                  <a:txBody>
                    <a:bodyPr/>
                    <a:lstStyle/>
                    <a:p>
                      <a:r>
                        <a:rPr lang="en-US" sz="2000" dirty="0"/>
                        <a:t>speed</a:t>
                      </a:r>
                    </a:p>
                  </a:txBody>
                  <a:tcPr/>
                </a:tc>
                <a:tc>
                  <a:txBody>
                    <a:bodyPr/>
                    <a:lstStyle/>
                    <a:p>
                      <a:r>
                        <a:rPr lang="en-US" sz="2000" dirty="0"/>
                        <a:t>Vth</a:t>
                      </a:r>
                    </a:p>
                  </a:txBody>
                  <a:tcPr/>
                </a:tc>
                <a:tc>
                  <a:txBody>
                    <a:bodyPr/>
                    <a:lstStyle/>
                    <a:p>
                      <a:endParaRPr lang="en-US" sz="2000"/>
                    </a:p>
                  </a:txBody>
                  <a:tcPr/>
                </a:tc>
                <a:extLst>
                  <a:ext uri="{0D108BD9-81ED-4DB2-BD59-A6C34878D82A}">
                    <a16:rowId xmlns:a16="http://schemas.microsoft.com/office/drawing/2014/main" val="4123631707"/>
                  </a:ext>
                </a:extLst>
              </a:tr>
              <a:tr h="370840">
                <a:tc>
                  <a:txBody>
                    <a:bodyPr/>
                    <a:lstStyle/>
                    <a:p>
                      <a:r>
                        <a:rPr lang="en-US" sz="2000" dirty="0"/>
                        <a:t>measured</a:t>
                      </a:r>
                    </a:p>
                  </a:txBody>
                  <a:tcPr/>
                </a:tc>
                <a:tc>
                  <a:txBody>
                    <a:bodyPr/>
                    <a:lstStyle/>
                    <a:p>
                      <a:pPr marL="0" marR="0" indent="0" algn="l" defTabSz="1219110" rtl="0" eaLnBrk="1" fontAlgn="auto" latinLnBrk="0" hangingPunct="1">
                        <a:lnSpc>
                          <a:spcPct val="100000"/>
                        </a:lnSpc>
                        <a:spcBef>
                          <a:spcPts val="0"/>
                        </a:spcBef>
                        <a:spcAft>
                          <a:spcPts val="0"/>
                        </a:spcAft>
                        <a:buClrTx/>
                        <a:buSzTx/>
                        <a:buFontTx/>
                        <a:buNone/>
                        <a:tabLst/>
                        <a:defRPr/>
                      </a:pPr>
                      <a:r>
                        <a:rPr lang="en-US" sz="2000" dirty="0" err="1"/>
                        <a:t>Crystall</a:t>
                      </a:r>
                      <a:r>
                        <a:rPr lang="en-US" sz="2000" baseline="0" dirty="0"/>
                        <a:t> speed</a:t>
                      </a:r>
                    </a:p>
                    <a:p>
                      <a:pPr marL="0" marR="0" indent="0" algn="l" defTabSz="1219110" rtl="0" eaLnBrk="1" fontAlgn="auto" latinLnBrk="0" hangingPunct="1">
                        <a:lnSpc>
                          <a:spcPct val="100000"/>
                        </a:lnSpc>
                        <a:spcBef>
                          <a:spcPts val="0"/>
                        </a:spcBef>
                        <a:spcAft>
                          <a:spcPts val="0"/>
                        </a:spcAft>
                        <a:buClrTx/>
                        <a:buSzTx/>
                        <a:buFontTx/>
                        <a:buNone/>
                        <a:tabLst/>
                        <a:defRPr/>
                      </a:pPr>
                      <a:r>
                        <a:rPr lang="en-US" sz="2000" dirty="0"/>
                        <a:t>(DSC,</a:t>
                      </a:r>
                      <a:r>
                        <a:rPr lang="en-US" sz="2000" baseline="0" dirty="0"/>
                        <a:t> </a:t>
                      </a:r>
                      <a:r>
                        <a:rPr lang="en-US" sz="2000" baseline="0" dirty="0" err="1"/>
                        <a:t>fDSC</a:t>
                      </a:r>
                      <a:r>
                        <a:rPr lang="en-US" sz="2000" baseline="0" dirty="0"/>
                        <a:t>)</a:t>
                      </a:r>
                      <a:endParaRPr lang="en-US" sz="2000" dirty="0"/>
                    </a:p>
                  </a:txBody>
                  <a:tcPr/>
                </a:tc>
                <a:tc>
                  <a:txBody>
                    <a:bodyPr/>
                    <a:lstStyle/>
                    <a:p>
                      <a:r>
                        <a:rPr lang="en-US" sz="2000" dirty="0" err="1"/>
                        <a:t>Eg</a:t>
                      </a:r>
                      <a:r>
                        <a:rPr lang="en-US" sz="2000" dirty="0"/>
                        <a:t> (optical)</a:t>
                      </a:r>
                    </a:p>
                  </a:txBody>
                  <a:tcPr/>
                </a:tc>
                <a:tc>
                  <a:txBody>
                    <a:bodyPr/>
                    <a:lstStyle/>
                    <a:p>
                      <a:endParaRPr lang="en-US" sz="2000"/>
                    </a:p>
                  </a:txBody>
                  <a:tcPr/>
                </a:tc>
                <a:extLst>
                  <a:ext uri="{0D108BD9-81ED-4DB2-BD59-A6C34878D82A}">
                    <a16:rowId xmlns:a16="http://schemas.microsoft.com/office/drawing/2014/main" val="2227028216"/>
                  </a:ext>
                </a:extLst>
              </a:tr>
              <a:tr h="370840">
                <a:tc>
                  <a:txBody>
                    <a:bodyPr/>
                    <a:lstStyle/>
                    <a:p>
                      <a:endParaRPr lang="en-US" sz="2000" dirty="0"/>
                    </a:p>
                  </a:txBody>
                  <a:tcPr/>
                </a:tc>
                <a:tc>
                  <a:txBody>
                    <a:bodyPr/>
                    <a:lstStyle/>
                    <a:p>
                      <a:r>
                        <a:rPr lang="en-US" sz="2000" dirty="0" err="1"/>
                        <a:t>Crystall</a:t>
                      </a:r>
                      <a:r>
                        <a:rPr lang="en-US" sz="2000" dirty="0"/>
                        <a:t> speed </a:t>
                      </a:r>
                    </a:p>
                    <a:p>
                      <a:r>
                        <a:rPr lang="en-US" sz="2000" dirty="0"/>
                        <a:t>(optical)</a:t>
                      </a:r>
                    </a:p>
                  </a:txBody>
                  <a:tcPr/>
                </a:tc>
                <a:tc>
                  <a:txBody>
                    <a:bodyPr/>
                    <a:lstStyle/>
                    <a:p>
                      <a:r>
                        <a:rPr lang="en-US" sz="2000" dirty="0"/>
                        <a:t>amorphous resistance</a:t>
                      </a:r>
                    </a:p>
                  </a:txBody>
                  <a:tcPr/>
                </a:tc>
                <a:tc>
                  <a:txBody>
                    <a:bodyPr/>
                    <a:lstStyle/>
                    <a:p>
                      <a:endParaRPr lang="en-US" sz="2000"/>
                    </a:p>
                  </a:txBody>
                  <a:tcPr/>
                </a:tc>
                <a:extLst>
                  <a:ext uri="{0D108BD9-81ED-4DB2-BD59-A6C34878D82A}">
                    <a16:rowId xmlns:a16="http://schemas.microsoft.com/office/drawing/2014/main" val="4199949118"/>
                  </a:ext>
                </a:extLst>
              </a:tr>
              <a:tr h="370840">
                <a:tc>
                  <a:txBody>
                    <a:bodyPr/>
                    <a:lstStyle/>
                    <a:p>
                      <a:endParaRPr lang="en-US" sz="2000" dirty="0"/>
                    </a:p>
                  </a:txBody>
                  <a:tcPr/>
                </a:tc>
                <a:tc>
                  <a:txBody>
                    <a:bodyPr/>
                    <a:lstStyle/>
                    <a:p>
                      <a:r>
                        <a:rPr lang="en-US" sz="2000" dirty="0" err="1"/>
                        <a:t>Nucl</a:t>
                      </a:r>
                      <a:r>
                        <a:rPr lang="en-US" sz="2000" dirty="0"/>
                        <a:t>. rate (TEM)</a:t>
                      </a:r>
                    </a:p>
                  </a:txBody>
                  <a:tcPr/>
                </a:tc>
                <a:tc>
                  <a:txBody>
                    <a:bodyPr/>
                    <a:lstStyle/>
                    <a:p>
                      <a:r>
                        <a:rPr lang="en-US" sz="2000" dirty="0"/>
                        <a:t>Vth (CLV)</a:t>
                      </a:r>
                    </a:p>
                  </a:txBody>
                  <a:tcPr/>
                </a:tc>
                <a:tc>
                  <a:txBody>
                    <a:bodyPr/>
                    <a:lstStyle/>
                    <a:p>
                      <a:endParaRPr lang="en-US" sz="2000" dirty="0"/>
                    </a:p>
                  </a:txBody>
                  <a:tcPr/>
                </a:tc>
                <a:extLst>
                  <a:ext uri="{0D108BD9-81ED-4DB2-BD59-A6C34878D82A}">
                    <a16:rowId xmlns:a16="http://schemas.microsoft.com/office/drawing/2014/main" val="273034432"/>
                  </a:ext>
                </a:extLst>
              </a:tr>
              <a:tr h="370840">
                <a:tc>
                  <a:txBody>
                    <a:bodyPr/>
                    <a:lstStyle/>
                    <a:p>
                      <a:endParaRPr lang="en-US" sz="2000"/>
                    </a:p>
                  </a:txBody>
                  <a:tcPr/>
                </a:tc>
                <a:tc>
                  <a:txBody>
                    <a:bodyPr/>
                    <a:lstStyle/>
                    <a:p>
                      <a:r>
                        <a:rPr lang="en-US" sz="2000" dirty="0"/>
                        <a:t>Growth</a:t>
                      </a:r>
                      <a:r>
                        <a:rPr lang="en-US" sz="2000" baseline="0" dirty="0"/>
                        <a:t> rate (TEM)</a:t>
                      </a:r>
                      <a:endParaRPr lang="en-US" sz="2000" dirty="0"/>
                    </a:p>
                  </a:txBody>
                  <a:tcPr/>
                </a:tc>
                <a:tc>
                  <a:txBody>
                    <a:bodyPr/>
                    <a:lstStyle/>
                    <a:p>
                      <a:endParaRPr lang="en-US" sz="2000"/>
                    </a:p>
                  </a:txBody>
                  <a:tcPr/>
                </a:tc>
                <a:tc>
                  <a:txBody>
                    <a:bodyPr/>
                    <a:lstStyle/>
                    <a:p>
                      <a:endParaRPr lang="en-US" sz="2000" dirty="0"/>
                    </a:p>
                  </a:txBody>
                  <a:tcPr/>
                </a:tc>
                <a:extLst>
                  <a:ext uri="{0D108BD9-81ED-4DB2-BD59-A6C34878D82A}">
                    <a16:rowId xmlns:a16="http://schemas.microsoft.com/office/drawing/2014/main" val="2151742308"/>
                  </a:ext>
                </a:extLst>
              </a:tr>
              <a:tr h="370840">
                <a:tc>
                  <a:txBody>
                    <a:bodyPr/>
                    <a:lstStyle/>
                    <a:p>
                      <a:endParaRPr lang="en-US" sz="2000"/>
                    </a:p>
                  </a:txBody>
                  <a:tcPr/>
                </a:tc>
                <a:tc>
                  <a:txBody>
                    <a:bodyPr/>
                    <a:lstStyle/>
                    <a:p>
                      <a:r>
                        <a:rPr lang="en-US" sz="2000" dirty="0"/>
                        <a:t>Fragility (DSC, </a:t>
                      </a:r>
                      <a:r>
                        <a:rPr lang="en-US" sz="2000" dirty="0" err="1"/>
                        <a:t>fDSC</a:t>
                      </a:r>
                      <a:r>
                        <a:rPr lang="en-US" sz="2000" dirty="0"/>
                        <a:t>)</a:t>
                      </a:r>
                    </a:p>
                  </a:txBody>
                  <a:tcPr/>
                </a:tc>
                <a:tc>
                  <a:txBody>
                    <a:bodyPr/>
                    <a:lstStyle/>
                    <a:p>
                      <a:endParaRPr lang="en-US" sz="2000"/>
                    </a:p>
                  </a:txBody>
                  <a:tcPr/>
                </a:tc>
                <a:tc>
                  <a:txBody>
                    <a:bodyPr/>
                    <a:lstStyle/>
                    <a:p>
                      <a:endParaRPr lang="en-US" sz="2000" dirty="0"/>
                    </a:p>
                  </a:txBody>
                  <a:tcPr/>
                </a:tc>
                <a:extLst>
                  <a:ext uri="{0D108BD9-81ED-4DB2-BD59-A6C34878D82A}">
                    <a16:rowId xmlns:a16="http://schemas.microsoft.com/office/drawing/2014/main" val="670707926"/>
                  </a:ext>
                </a:extLst>
              </a:tr>
              <a:tr h="370840">
                <a:tc>
                  <a:txBody>
                    <a:bodyPr/>
                    <a:lstStyle/>
                    <a:p>
                      <a:endParaRPr lang="en-US" sz="2000" dirty="0"/>
                    </a:p>
                  </a:txBody>
                  <a:tcPr/>
                </a:tc>
                <a:tc>
                  <a:txBody>
                    <a:bodyPr/>
                    <a:lstStyle/>
                    <a:p>
                      <a:r>
                        <a:rPr lang="en-US" sz="2000" dirty="0"/>
                        <a:t>Tm, </a:t>
                      </a:r>
                      <a:r>
                        <a:rPr lang="en-US" sz="2000" dirty="0" err="1"/>
                        <a:t>Tx</a:t>
                      </a:r>
                      <a:r>
                        <a:rPr lang="en-US" sz="2000" dirty="0"/>
                        <a:t> (DSC)</a:t>
                      </a:r>
                    </a:p>
                  </a:txBody>
                  <a:tcPr/>
                </a:tc>
                <a:tc>
                  <a:txBody>
                    <a:bodyPr/>
                    <a:lstStyle/>
                    <a:p>
                      <a:endParaRPr lang="en-US" sz="2000" dirty="0"/>
                    </a:p>
                  </a:txBody>
                  <a:tcPr/>
                </a:tc>
                <a:tc>
                  <a:txBody>
                    <a:bodyPr/>
                    <a:lstStyle/>
                    <a:p>
                      <a:endParaRPr lang="en-US" sz="2000" dirty="0"/>
                    </a:p>
                  </a:txBody>
                  <a:tcPr/>
                </a:tc>
                <a:extLst>
                  <a:ext uri="{0D108BD9-81ED-4DB2-BD59-A6C34878D82A}">
                    <a16:rowId xmlns:a16="http://schemas.microsoft.com/office/drawing/2014/main" val="3382471121"/>
                  </a:ext>
                </a:extLst>
              </a:tr>
              <a:tr h="370840">
                <a:tc>
                  <a:txBody>
                    <a:bodyPr/>
                    <a:lstStyle/>
                    <a:p>
                      <a:endParaRPr lang="en-US" sz="2000" dirty="0"/>
                    </a:p>
                  </a:txBody>
                  <a:tcPr/>
                </a:tc>
                <a:tc>
                  <a:txBody>
                    <a:bodyPr/>
                    <a:lstStyle/>
                    <a:p>
                      <a:endParaRPr lang="en-US" sz="2000"/>
                    </a:p>
                  </a:txBody>
                  <a:tcPr/>
                </a:tc>
                <a:tc>
                  <a:txBody>
                    <a:bodyPr/>
                    <a:lstStyle/>
                    <a:p>
                      <a:endParaRPr lang="en-US" sz="2000" dirty="0"/>
                    </a:p>
                  </a:txBody>
                  <a:tcPr/>
                </a:tc>
                <a:tc>
                  <a:txBody>
                    <a:bodyPr/>
                    <a:lstStyle/>
                    <a:p>
                      <a:endParaRPr lang="en-US" sz="2000" dirty="0"/>
                    </a:p>
                  </a:txBody>
                  <a:tcPr/>
                </a:tc>
                <a:extLst>
                  <a:ext uri="{0D108BD9-81ED-4DB2-BD59-A6C34878D82A}">
                    <a16:rowId xmlns:a16="http://schemas.microsoft.com/office/drawing/2014/main" val="2370833924"/>
                  </a:ext>
                </a:extLst>
              </a:tr>
              <a:tr h="370840">
                <a:tc>
                  <a:txBody>
                    <a:bodyPr/>
                    <a:lstStyle/>
                    <a:p>
                      <a:r>
                        <a:rPr lang="en-US" sz="2000" dirty="0"/>
                        <a:t>Calculated/</a:t>
                      </a:r>
                    </a:p>
                    <a:p>
                      <a:r>
                        <a:rPr lang="en-US" sz="2000" dirty="0"/>
                        <a:t>extracted</a:t>
                      </a:r>
                    </a:p>
                  </a:txBody>
                  <a:tcPr/>
                </a:tc>
                <a:tc>
                  <a:txBody>
                    <a:bodyPr/>
                    <a:lstStyle/>
                    <a:p>
                      <a:endParaRPr lang="en-US" sz="2000"/>
                    </a:p>
                  </a:txBody>
                  <a:tcPr/>
                </a:tc>
                <a:tc>
                  <a:txBody>
                    <a:bodyPr/>
                    <a:lstStyle/>
                    <a:p>
                      <a:r>
                        <a:rPr lang="en-US" sz="2000" dirty="0"/>
                        <a:t>Electronic</a:t>
                      </a:r>
                      <a:r>
                        <a:rPr lang="en-US" sz="2000" baseline="0" dirty="0"/>
                        <a:t> localization</a:t>
                      </a:r>
                      <a:endParaRPr lang="en-US" sz="2000" dirty="0"/>
                    </a:p>
                  </a:txBody>
                  <a:tcPr/>
                </a:tc>
                <a:tc>
                  <a:txBody>
                    <a:bodyPr/>
                    <a:lstStyle/>
                    <a:p>
                      <a:endParaRPr lang="en-US" sz="2000" dirty="0"/>
                    </a:p>
                  </a:txBody>
                  <a:tcPr/>
                </a:tc>
                <a:extLst>
                  <a:ext uri="{0D108BD9-81ED-4DB2-BD59-A6C34878D82A}">
                    <a16:rowId xmlns:a16="http://schemas.microsoft.com/office/drawing/2014/main" val="3128776764"/>
                  </a:ext>
                </a:extLst>
              </a:tr>
              <a:tr h="370840">
                <a:tc>
                  <a:txBody>
                    <a:bodyPr/>
                    <a:lstStyle/>
                    <a:p>
                      <a:endParaRPr lang="en-US" sz="2000" dirty="0"/>
                    </a:p>
                  </a:txBody>
                  <a:tcPr/>
                </a:tc>
                <a:tc>
                  <a:txBody>
                    <a:bodyPr/>
                    <a:lstStyle/>
                    <a:p>
                      <a:endParaRPr lang="en-US" sz="2000"/>
                    </a:p>
                  </a:txBody>
                  <a:tcPr/>
                </a:tc>
                <a:tc>
                  <a:txBody>
                    <a:bodyPr/>
                    <a:lstStyle/>
                    <a:p>
                      <a:r>
                        <a:rPr lang="en-US" sz="2000" dirty="0"/>
                        <a:t>Born effective charge</a:t>
                      </a:r>
                    </a:p>
                  </a:txBody>
                  <a:tcPr/>
                </a:tc>
                <a:tc>
                  <a:txBody>
                    <a:bodyPr/>
                    <a:lstStyle/>
                    <a:p>
                      <a:endParaRPr lang="en-US" sz="2000" dirty="0"/>
                    </a:p>
                  </a:txBody>
                  <a:tcPr/>
                </a:tc>
                <a:extLst>
                  <a:ext uri="{0D108BD9-81ED-4DB2-BD59-A6C34878D82A}">
                    <a16:rowId xmlns:a16="http://schemas.microsoft.com/office/drawing/2014/main" val="3617463176"/>
                  </a:ext>
                </a:extLst>
              </a:tr>
              <a:tr h="370840">
                <a:tc>
                  <a:txBody>
                    <a:bodyPr/>
                    <a:lstStyle/>
                    <a:p>
                      <a:endParaRPr lang="en-US" sz="2000" dirty="0"/>
                    </a:p>
                  </a:txBody>
                  <a:tcPr/>
                </a:tc>
                <a:tc>
                  <a:txBody>
                    <a:bodyPr/>
                    <a:lstStyle/>
                    <a:p>
                      <a:endParaRPr lang="en-US" sz="2000"/>
                    </a:p>
                  </a:txBody>
                  <a:tcPr/>
                </a:tc>
                <a:tc>
                  <a:txBody>
                    <a:bodyPr/>
                    <a:lstStyle/>
                    <a:p>
                      <a:r>
                        <a:rPr lang="en-US" sz="2000" dirty="0" err="1"/>
                        <a:t>ionicity</a:t>
                      </a:r>
                      <a:endParaRPr lang="en-US" sz="2000" dirty="0"/>
                    </a:p>
                  </a:txBody>
                  <a:tcPr/>
                </a:tc>
                <a:tc>
                  <a:txBody>
                    <a:bodyPr/>
                    <a:lstStyle/>
                    <a:p>
                      <a:endParaRPr lang="en-US" sz="2000" dirty="0"/>
                    </a:p>
                  </a:txBody>
                  <a:tcPr/>
                </a:tc>
                <a:extLst>
                  <a:ext uri="{0D108BD9-81ED-4DB2-BD59-A6C34878D82A}">
                    <a16:rowId xmlns:a16="http://schemas.microsoft.com/office/drawing/2014/main" val="2007115658"/>
                  </a:ext>
                </a:extLst>
              </a:tr>
              <a:tr h="370840">
                <a:tc>
                  <a:txBody>
                    <a:bodyPr/>
                    <a:lstStyle/>
                    <a:p>
                      <a:endParaRPr lang="en-US" sz="2000" dirty="0"/>
                    </a:p>
                  </a:txBody>
                  <a:tcPr/>
                </a:tc>
                <a:tc>
                  <a:txBody>
                    <a:bodyPr/>
                    <a:lstStyle/>
                    <a:p>
                      <a:endParaRPr lang="en-US" sz="2000"/>
                    </a:p>
                  </a:txBody>
                  <a:tcPr/>
                </a:tc>
                <a:tc>
                  <a:txBody>
                    <a:bodyPr/>
                    <a:lstStyle/>
                    <a:p>
                      <a:r>
                        <a:rPr lang="en-US" sz="2000" dirty="0" err="1"/>
                        <a:t>Peierls</a:t>
                      </a:r>
                      <a:r>
                        <a:rPr lang="en-US" sz="2000" dirty="0"/>
                        <a:t> </a:t>
                      </a:r>
                      <a:r>
                        <a:rPr lang="en-US" sz="2000" dirty="0" err="1"/>
                        <a:t>distorsion</a:t>
                      </a:r>
                      <a:endParaRPr lang="en-US" sz="2000" dirty="0"/>
                    </a:p>
                  </a:txBody>
                  <a:tcPr/>
                </a:tc>
                <a:tc>
                  <a:txBody>
                    <a:bodyPr/>
                    <a:lstStyle/>
                    <a:p>
                      <a:endParaRPr lang="en-US" sz="2000" dirty="0"/>
                    </a:p>
                  </a:txBody>
                  <a:tcPr/>
                </a:tc>
                <a:extLst>
                  <a:ext uri="{0D108BD9-81ED-4DB2-BD59-A6C34878D82A}">
                    <a16:rowId xmlns:a16="http://schemas.microsoft.com/office/drawing/2014/main" val="76993535"/>
                  </a:ext>
                </a:extLst>
              </a:tr>
            </a:tbl>
          </a:graphicData>
        </a:graphic>
      </p:graphicFrame>
    </p:spTree>
    <p:extLst>
      <p:ext uri="{BB962C8B-B14F-4D97-AF65-F5344CB8AC3E}">
        <p14:creationId xmlns:p14="http://schemas.microsoft.com/office/powerpoint/2010/main" val="240335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Strategy</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8" name="Footer Placeholder 7"/>
          <p:cNvSpPr>
            <a:spLocks noGrp="1"/>
          </p:cNvSpPr>
          <p:nvPr>
            <p:ph type="ftr" sz="quarter" idx="12"/>
          </p:nvPr>
        </p:nvSpPr>
        <p:spPr/>
        <p:txBody>
          <a:bodyPr/>
          <a:lstStyle/>
          <a:p>
            <a:r>
              <a:rPr lang="en-US"/>
              <a:t>|  Micron Confidential</a:t>
            </a:r>
            <a:endParaRPr lang="en-US" dirty="0"/>
          </a:p>
        </p:txBody>
      </p:sp>
      <p:pic>
        <p:nvPicPr>
          <p:cNvPr id="9" name="Picture 8"/>
          <p:cNvPicPr>
            <a:picLocks noChangeAspect="1"/>
          </p:cNvPicPr>
          <p:nvPr/>
        </p:nvPicPr>
        <p:blipFill>
          <a:blip r:embed="rId2"/>
          <a:stretch>
            <a:fillRect/>
          </a:stretch>
        </p:blipFill>
        <p:spPr>
          <a:xfrm>
            <a:off x="1386045" y="1708294"/>
            <a:ext cx="4432588" cy="2073431"/>
          </a:xfrm>
          <a:prstGeom prst="rect">
            <a:avLst/>
          </a:prstGeom>
        </p:spPr>
      </p:pic>
      <p:sp>
        <p:nvSpPr>
          <p:cNvPr id="11" name="Content Placeholder 2"/>
          <p:cNvSpPr>
            <a:spLocks noGrp="1"/>
          </p:cNvSpPr>
          <p:nvPr>
            <p:ph idx="1"/>
          </p:nvPr>
        </p:nvSpPr>
        <p:spPr>
          <a:xfrm>
            <a:off x="945392" y="1148740"/>
            <a:ext cx="10345816" cy="5181600"/>
          </a:xfrm>
        </p:spPr>
        <p:txBody>
          <a:bodyPr/>
          <a:lstStyle/>
          <a:p>
            <a:pPr marL="0" indent="0">
              <a:spcBef>
                <a:spcPts val="1200"/>
              </a:spcBef>
              <a:buNone/>
            </a:pPr>
            <a:r>
              <a:rPr lang="en-US" sz="2000" dirty="0">
                <a:latin typeface="Calibri" pitchFamily="34" charset="0"/>
                <a:cs typeface="Calibri" pitchFamily="34" charset="0"/>
              </a:rPr>
              <a:t>Blending of two different PM: one slow with high V</a:t>
            </a:r>
            <a:r>
              <a:rPr lang="en-US" sz="2000" baseline="-25000" dirty="0">
                <a:latin typeface="Calibri" pitchFamily="34" charset="0"/>
                <a:cs typeface="Calibri" pitchFamily="34" charset="0"/>
              </a:rPr>
              <a:t>T</a:t>
            </a:r>
            <a:r>
              <a:rPr lang="en-US" sz="2000" dirty="0">
                <a:latin typeface="Calibri" pitchFamily="34" charset="0"/>
                <a:cs typeface="Calibri" pitchFamily="34" charset="0"/>
              </a:rPr>
              <a:t> with a second one fast with low V</a:t>
            </a:r>
            <a:r>
              <a:rPr lang="en-US" sz="2000" baseline="-25000" dirty="0">
                <a:latin typeface="Calibri" pitchFamily="34" charset="0"/>
                <a:cs typeface="Calibri" pitchFamily="34" charset="0"/>
              </a:rPr>
              <a:t>T</a:t>
            </a:r>
          </a:p>
          <a:p>
            <a:pPr>
              <a:buNone/>
            </a:pPr>
            <a:endParaRPr lang="en-US" dirty="0"/>
          </a:p>
        </p:txBody>
      </p:sp>
      <p:cxnSp>
        <p:nvCxnSpPr>
          <p:cNvPr id="25" name="Straight Arrow Connector 24"/>
          <p:cNvCxnSpPr/>
          <p:nvPr/>
        </p:nvCxnSpPr>
        <p:spPr>
          <a:xfrm>
            <a:off x="4545279" y="1849649"/>
            <a:ext cx="47968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818633" y="2110811"/>
            <a:ext cx="1086369" cy="427290"/>
          </a:xfrm>
          <a:prstGeom prst="straightConnector1">
            <a:avLst/>
          </a:prstGeom>
          <a:ln w="25400">
            <a:solidFill>
              <a:srgbClr val="FF000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5818633" y="2696612"/>
            <a:ext cx="1086369" cy="584370"/>
          </a:xfrm>
          <a:prstGeom prst="straightConnector1">
            <a:avLst/>
          </a:prstGeom>
          <a:ln w="25400">
            <a:solidFill>
              <a:srgbClr val="FF0000"/>
            </a:solidFill>
            <a:tailEnd type="arrow" w="lg" len="med"/>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046578" y="2120025"/>
            <a:ext cx="2979403" cy="923330"/>
          </a:xfrm>
          <a:prstGeom prst="rect">
            <a:avLst/>
          </a:prstGeom>
          <a:noFill/>
        </p:spPr>
        <p:txBody>
          <a:bodyPr wrap="square" rtlCol="0">
            <a:spAutoFit/>
          </a:bodyPr>
          <a:lstStyle/>
          <a:p>
            <a:r>
              <a:rPr lang="it-IT" sz="1800" dirty="0" err="1">
                <a:latin typeface="Calibri" panose="020F0502020204030204" pitchFamily="34" charset="0"/>
                <a:cs typeface="Calibri" panose="020F0502020204030204" pitchFamily="34" charset="0"/>
              </a:rPr>
              <a:t>We</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should</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get</a:t>
            </a:r>
            <a:r>
              <a:rPr lang="it-IT" sz="1800" dirty="0">
                <a:latin typeface="Calibri" panose="020F0502020204030204" pitchFamily="34" charset="0"/>
                <a:cs typeface="Calibri" panose="020F0502020204030204" pitchFamily="34" charset="0"/>
              </a:rPr>
              <a:t> a first </a:t>
            </a:r>
            <a:r>
              <a:rPr lang="it-IT" sz="1800" dirty="0" err="1">
                <a:latin typeface="Calibri" panose="020F0502020204030204" pitchFamily="34" charset="0"/>
                <a:cs typeface="Calibri" panose="020F0502020204030204" pitchFamily="34" charset="0"/>
              </a:rPr>
              <a:t>glance</a:t>
            </a:r>
            <a:r>
              <a:rPr lang="it-IT" sz="1800" dirty="0">
                <a:latin typeface="Calibri" panose="020F0502020204030204" pitchFamily="34" charset="0"/>
                <a:cs typeface="Calibri" panose="020F0502020204030204" pitchFamily="34" charset="0"/>
              </a:rPr>
              <a:t> on data for </a:t>
            </a:r>
            <a:r>
              <a:rPr lang="it-IT" sz="1800" dirty="0" err="1">
                <a:latin typeface="Calibri" panose="020F0502020204030204" pitchFamily="34" charset="0"/>
                <a:cs typeface="Calibri" panose="020F0502020204030204" pitchFamily="34" charset="0"/>
              </a:rPr>
              <a:t>these</a:t>
            </a:r>
            <a:r>
              <a:rPr lang="it-IT" sz="1800" dirty="0">
                <a:latin typeface="Calibri" panose="020F0502020204030204" pitchFamily="34" charset="0"/>
                <a:cs typeface="Calibri" panose="020F0502020204030204" pitchFamily="34" charset="0"/>
              </a:rPr>
              <a:t> systems </a:t>
            </a:r>
            <a:r>
              <a:rPr lang="it-IT" sz="1800" dirty="0" err="1">
                <a:latin typeface="Calibri" panose="020F0502020204030204" pitchFamily="34" charset="0"/>
                <a:cs typeface="Calibri" panose="020F0502020204030204" pitchFamily="34" charset="0"/>
              </a:rPr>
              <a:t>at</a:t>
            </a:r>
            <a:r>
              <a:rPr lang="it-IT" sz="1800" dirty="0">
                <a:latin typeface="Calibri" panose="020F0502020204030204" pitchFamily="34" charset="0"/>
                <a:cs typeface="Calibri" panose="020F0502020204030204" pitchFamily="34" charset="0"/>
              </a:rPr>
              <a:t> the </a:t>
            </a:r>
            <a:r>
              <a:rPr lang="it-IT" sz="1800" dirty="0" err="1">
                <a:latin typeface="Calibri" panose="020F0502020204030204" pitchFamily="34" charset="0"/>
                <a:cs typeface="Calibri" panose="020F0502020204030204" pitchFamily="34" charset="0"/>
              </a:rPr>
              <a:t>next</a:t>
            </a:r>
            <a:r>
              <a:rPr lang="it-IT" sz="1800" dirty="0">
                <a:latin typeface="Calibri" panose="020F0502020204030204" pitchFamily="34" charset="0"/>
                <a:cs typeface="Calibri" panose="020F0502020204030204" pitchFamily="34" charset="0"/>
              </a:rPr>
              <a:t> meeting (</a:t>
            </a:r>
            <a:r>
              <a:rPr lang="it-IT" sz="1800" dirty="0" err="1">
                <a:latin typeface="Calibri" panose="020F0502020204030204" pitchFamily="34" charset="0"/>
                <a:cs typeface="Calibri" panose="020F0502020204030204" pitchFamily="34" charset="0"/>
              </a:rPr>
              <a:t>within</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July</a:t>
            </a:r>
            <a:r>
              <a:rPr lang="it-IT" sz="1800" dirty="0">
                <a:latin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p:txBody>
      </p:sp>
      <p:cxnSp>
        <p:nvCxnSpPr>
          <p:cNvPr id="31" name="Straight Arrow Connector 30"/>
          <p:cNvCxnSpPr/>
          <p:nvPr/>
        </p:nvCxnSpPr>
        <p:spPr>
          <a:xfrm>
            <a:off x="5851905" y="2735175"/>
            <a:ext cx="1354326" cy="558551"/>
          </a:xfrm>
          <a:prstGeom prst="straightConnector1">
            <a:avLst/>
          </a:prstGeom>
          <a:ln w="25400">
            <a:solidFill>
              <a:srgbClr val="00B0F0"/>
            </a:solidFill>
            <a:tailEnd type="arrow" w="lg" len="med"/>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694922" y="2538101"/>
            <a:ext cx="2105049" cy="326397"/>
          </a:xfrm>
          <a:prstGeom prst="rect">
            <a:avLst/>
          </a:prstGeom>
          <a:noFill/>
          <a:ln>
            <a:solidFill>
              <a:srgbClr val="00B0F0"/>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4" name="TextBox 33"/>
          <p:cNvSpPr txBox="1"/>
          <p:nvPr/>
        </p:nvSpPr>
        <p:spPr>
          <a:xfrm>
            <a:off x="7239503" y="3129427"/>
            <a:ext cx="4762867" cy="923330"/>
          </a:xfrm>
          <a:prstGeom prst="rect">
            <a:avLst/>
          </a:prstGeom>
          <a:noFill/>
        </p:spPr>
        <p:txBody>
          <a:bodyPr wrap="square" rtlCol="0">
            <a:spAutoFit/>
          </a:bodyPr>
          <a:lstStyle/>
          <a:p>
            <a:r>
              <a:rPr lang="it-IT" sz="1800" dirty="0" err="1">
                <a:latin typeface="Calibri" panose="020F0502020204030204" pitchFamily="34" charset="0"/>
                <a:cs typeface="Calibri" panose="020F0502020204030204" pitchFamily="34" charset="0"/>
              </a:rPr>
              <a:t>We</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should</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get</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also</a:t>
            </a:r>
            <a:r>
              <a:rPr lang="it-IT" sz="1800" dirty="0">
                <a:latin typeface="Calibri" panose="020F0502020204030204" pitchFamily="34" charset="0"/>
                <a:cs typeface="Calibri" panose="020F0502020204030204" pitchFamily="34" charset="0"/>
              </a:rPr>
              <a:t> a ‘feeling’ </a:t>
            </a:r>
            <a:r>
              <a:rPr lang="it-IT" sz="1800" dirty="0" err="1">
                <a:latin typeface="Calibri" panose="020F0502020204030204" pitchFamily="34" charset="0"/>
                <a:cs typeface="Calibri" panose="020F0502020204030204" pitchFamily="34" charset="0"/>
              </a:rPr>
              <a:t>about</a:t>
            </a:r>
            <a:r>
              <a:rPr lang="it-IT" sz="1800" dirty="0">
                <a:latin typeface="Calibri" panose="020F0502020204030204" pitchFamily="34" charset="0"/>
                <a:cs typeface="Calibri" panose="020F0502020204030204" pitchFamily="34" charset="0"/>
              </a:rPr>
              <a:t> the promise of </a:t>
            </a:r>
            <a:r>
              <a:rPr lang="it-IT" sz="1800" dirty="0" err="1">
                <a:latin typeface="Calibri" panose="020F0502020204030204" pitchFamily="34" charset="0"/>
                <a:cs typeface="Calibri" panose="020F0502020204030204" pitchFamily="34" charset="0"/>
              </a:rPr>
              <a:t>this</a:t>
            </a:r>
            <a:r>
              <a:rPr lang="it-IT" sz="1800" dirty="0">
                <a:latin typeface="Calibri" panose="020F0502020204030204" pitchFamily="34" charset="0"/>
                <a:cs typeface="Calibri" panose="020F0502020204030204" pitchFamily="34" charset="0"/>
              </a:rPr>
              <a:t> system </a:t>
            </a:r>
            <a:r>
              <a:rPr lang="it-IT" sz="1800" dirty="0" err="1">
                <a:latin typeface="Calibri" panose="020F0502020204030204" pitchFamily="34" charset="0"/>
                <a:cs typeface="Calibri" panose="020F0502020204030204" pitchFamily="34" charset="0"/>
              </a:rPr>
              <a:t>that</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Wutting</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is</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investigating</a:t>
            </a:r>
            <a:r>
              <a:rPr lang="it-IT" sz="1800" dirty="0">
                <a:latin typeface="Calibri" panose="020F0502020204030204" pitchFamily="34" charset="0"/>
                <a:cs typeface="Calibri" panose="020F0502020204030204" pitchFamily="34" charset="0"/>
              </a:rPr>
              <a:t> for </a:t>
            </a:r>
            <a:r>
              <a:rPr lang="it-IT" sz="1800" dirty="0" err="1">
                <a:latin typeface="Calibri" panose="020F0502020204030204" pitchFamily="34" charset="0"/>
                <a:cs typeface="Calibri" panose="020F0502020204030204" pitchFamily="34" charset="0"/>
              </a:rPr>
              <a:t>different</a:t>
            </a:r>
            <a:r>
              <a:rPr lang="it-IT" sz="1800" dirty="0">
                <a:latin typeface="Calibri" panose="020F0502020204030204" pitchFamily="34" charset="0"/>
                <a:cs typeface="Calibri" panose="020F0502020204030204" pitchFamily="34" charset="0"/>
              </a:rPr>
              <a:t> </a:t>
            </a:r>
            <a:r>
              <a:rPr lang="it-IT" sz="1800" dirty="0" err="1">
                <a:latin typeface="Calibri" panose="020F0502020204030204" pitchFamily="34" charset="0"/>
                <a:cs typeface="Calibri" panose="020F0502020204030204" pitchFamily="34" charset="0"/>
              </a:rPr>
              <a:t>purposes</a:t>
            </a:r>
            <a:endParaRPr lang="en-US" sz="1800" dirty="0">
              <a:latin typeface="Calibri" panose="020F0502020204030204" pitchFamily="34" charset="0"/>
              <a:cs typeface="Calibri" panose="020F0502020204030204" pitchFamily="34" charset="0"/>
            </a:endParaRPr>
          </a:p>
        </p:txBody>
      </p:sp>
      <p:sp>
        <p:nvSpPr>
          <p:cNvPr id="29" name="TextBox 28"/>
          <p:cNvSpPr txBox="1"/>
          <p:nvPr/>
        </p:nvSpPr>
        <p:spPr>
          <a:xfrm>
            <a:off x="1133915" y="4298567"/>
            <a:ext cx="3761158" cy="1754326"/>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Known high speed enabling:</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Ag, </a:t>
            </a:r>
            <a:r>
              <a:rPr lang="en-US" dirty="0" err="1">
                <a:latin typeface="Segoe UI" panose="020B0502040204020203" pitchFamily="34" charset="0"/>
                <a:cs typeface="Segoe UI" panose="020B0502040204020203" pitchFamily="34" charset="0"/>
              </a:rPr>
              <a:t>Ti</a:t>
            </a:r>
            <a:r>
              <a:rPr lang="en-US" dirty="0">
                <a:latin typeface="Segoe UI" panose="020B0502040204020203" pitchFamily="34" charset="0"/>
                <a:cs typeface="Segoe UI" panose="020B0502040204020203" pitchFamily="34" charset="0"/>
              </a:rPr>
              <a:t>, Sn, Bi, W</a:t>
            </a:r>
          </a:p>
          <a:p>
            <a:endParaRPr lang="en-US"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Known high resistance enabling:</a:t>
            </a:r>
          </a:p>
          <a:p>
            <a:pPr marL="742950" lvl="1"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Se, Si, H, In </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54757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10" name="Picture 9"/>
          <p:cNvPicPr>
            <a:picLocks noChangeAspect="1"/>
          </p:cNvPicPr>
          <p:nvPr/>
        </p:nvPicPr>
        <p:blipFill>
          <a:blip r:embed="rId2"/>
          <a:stretch>
            <a:fillRect/>
          </a:stretch>
        </p:blipFill>
        <p:spPr>
          <a:xfrm>
            <a:off x="6584384" y="768019"/>
            <a:ext cx="4279487" cy="4306901"/>
          </a:xfrm>
          <a:prstGeom prst="rect">
            <a:avLst/>
          </a:prstGeom>
        </p:spPr>
      </p:pic>
      <p:pic>
        <p:nvPicPr>
          <p:cNvPr id="11" name="Picture 10"/>
          <p:cNvPicPr>
            <a:picLocks noChangeAspect="1"/>
          </p:cNvPicPr>
          <p:nvPr/>
        </p:nvPicPr>
        <p:blipFill>
          <a:blip r:embed="rId3"/>
          <a:stretch>
            <a:fillRect/>
          </a:stretch>
        </p:blipFill>
        <p:spPr>
          <a:xfrm>
            <a:off x="810299" y="34725"/>
            <a:ext cx="4116457" cy="3201617"/>
          </a:xfrm>
          <a:prstGeom prst="rect">
            <a:avLst/>
          </a:prstGeom>
        </p:spPr>
      </p:pic>
      <p:pic>
        <p:nvPicPr>
          <p:cNvPr id="13" name="Picture 12"/>
          <p:cNvPicPr>
            <a:picLocks noChangeAspect="1"/>
          </p:cNvPicPr>
          <p:nvPr/>
        </p:nvPicPr>
        <p:blipFill>
          <a:blip r:embed="rId4"/>
          <a:stretch>
            <a:fillRect/>
          </a:stretch>
        </p:blipFill>
        <p:spPr>
          <a:xfrm>
            <a:off x="910983" y="3292888"/>
            <a:ext cx="4901565" cy="2947892"/>
          </a:xfrm>
          <a:prstGeom prst="rect">
            <a:avLst/>
          </a:prstGeom>
        </p:spPr>
      </p:pic>
    </p:spTree>
    <p:extLst>
      <p:ext uri="{BB962C8B-B14F-4D97-AF65-F5344CB8AC3E}">
        <p14:creationId xmlns:p14="http://schemas.microsoft.com/office/powerpoint/2010/main" val="557339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rotWithShape="1">
          <a:blip r:embed="rId2"/>
          <a:srcRect t="18500"/>
          <a:stretch/>
        </p:blipFill>
        <p:spPr>
          <a:xfrm>
            <a:off x="196327" y="1268730"/>
            <a:ext cx="11799345" cy="5589270"/>
          </a:xfrm>
          <a:prstGeom prst="rect">
            <a:avLst/>
          </a:prstGeom>
        </p:spPr>
      </p:pic>
      <p:pic>
        <p:nvPicPr>
          <p:cNvPr id="9" name="Picture 8"/>
          <p:cNvPicPr>
            <a:picLocks noChangeAspect="1"/>
          </p:cNvPicPr>
          <p:nvPr/>
        </p:nvPicPr>
        <p:blipFill rotWithShape="1">
          <a:blip r:embed="rId2"/>
          <a:srcRect r="61657" b="80167"/>
          <a:stretch/>
        </p:blipFill>
        <p:spPr>
          <a:xfrm>
            <a:off x="196327" y="0"/>
            <a:ext cx="4524263" cy="1360170"/>
          </a:xfrm>
          <a:prstGeom prst="rect">
            <a:avLst/>
          </a:prstGeom>
        </p:spPr>
      </p:pic>
    </p:spTree>
    <p:extLst>
      <p:ext uri="{BB962C8B-B14F-4D97-AF65-F5344CB8AC3E}">
        <p14:creationId xmlns:p14="http://schemas.microsoft.com/office/powerpoint/2010/main" val="2931302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676" y="-78976"/>
            <a:ext cx="10375902" cy="932313"/>
          </a:xfrm>
        </p:spPr>
        <p:txBody>
          <a:bodyPr/>
          <a:lstStyle/>
          <a:p>
            <a:r>
              <a:rPr lang="en-US" dirty="0" err="1"/>
              <a:t>Eg</a:t>
            </a:r>
            <a:r>
              <a:rPr lang="en-US" dirty="0"/>
              <a:t> optical measurement</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12,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stretch>
            <a:fillRect/>
          </a:stretch>
        </p:blipFill>
        <p:spPr>
          <a:xfrm>
            <a:off x="2337147" y="967637"/>
            <a:ext cx="6806853" cy="5348966"/>
          </a:xfrm>
          <a:prstGeom prst="rect">
            <a:avLst/>
          </a:prstGeom>
        </p:spPr>
      </p:pic>
    </p:spTree>
    <p:extLst>
      <p:ext uri="{BB962C8B-B14F-4D97-AF65-F5344CB8AC3E}">
        <p14:creationId xmlns:p14="http://schemas.microsoft.com/office/powerpoint/2010/main" val="4288660832"/>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2017</Workyear>
    <Workweek xmlns="470f668d-8261-4ab2-9257-0fb5e77b4895">28</Workweek>
  </documentManagement>
</p:properties>
</file>

<file path=customXml/itemProps1.xml><?xml version="1.0" encoding="utf-8"?>
<ds:datastoreItem xmlns:ds="http://schemas.openxmlformats.org/officeDocument/2006/customXml" ds:itemID="{8F6C3BE4-BA29-4813-B960-DBBB2E024C4A}"/>
</file>

<file path=customXml/itemProps2.xml><?xml version="1.0" encoding="utf-8"?>
<ds:datastoreItem xmlns:ds="http://schemas.openxmlformats.org/officeDocument/2006/customXml" ds:itemID="{D7435B2C-FE28-456B-BD19-7CF5918EDB6D}"/>
</file>

<file path=customXml/itemProps3.xml><?xml version="1.0" encoding="utf-8"?>
<ds:datastoreItem xmlns:ds="http://schemas.openxmlformats.org/officeDocument/2006/customXml" ds:itemID="{2B07E720-1D6D-4FB4-ADD0-E03B3276EF8E}"/>
</file>

<file path=docProps/app.xml><?xml version="1.0" encoding="utf-8"?>
<Properties xmlns="http://schemas.openxmlformats.org/officeDocument/2006/extended-properties" xmlns:vt="http://schemas.openxmlformats.org/officeDocument/2006/docPropsVTypes">
  <Template>blank</Template>
  <TotalTime>0</TotalTime>
  <Words>537</Words>
  <Application>Microsoft Office PowerPoint</Application>
  <PresentationFormat>Widescreen</PresentationFormat>
  <Paragraphs>93</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Segoe UI</vt:lpstr>
      <vt:lpstr>Segoe UI Semibold</vt:lpstr>
      <vt:lpstr>Symbol</vt:lpstr>
      <vt:lpstr>Times New Roman</vt:lpstr>
      <vt:lpstr>Wingdings</vt:lpstr>
      <vt:lpstr>Micron Nov-2015</vt:lpstr>
      <vt:lpstr>Collaboration with Prof. Matthias Wuttig RWTH (Aachen University)</vt:lpstr>
      <vt:lpstr>PM fundamentals</vt:lpstr>
      <vt:lpstr>Problem statement: The VT window vs. set-speed dilemma</vt:lpstr>
      <vt:lpstr>Kick-off meeting summary</vt:lpstr>
      <vt:lpstr>PowerPoint Presentation</vt:lpstr>
      <vt:lpstr>Strategy</vt:lpstr>
      <vt:lpstr>PowerPoint Presentation</vt:lpstr>
      <vt:lpstr>PowerPoint Presentation</vt:lpstr>
      <vt:lpstr>Eg optical measurement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2017-05-29T07:56:24Z</dcterms:created>
  <dcterms:modified xsi:type="dcterms:W3CDTF">2017-07-12T13:44:14Z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