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6"/>
  </p:sldMasterIdLst>
  <p:notesMasterIdLst>
    <p:notesMasterId r:id="rId29"/>
  </p:notesMasterIdLst>
  <p:sldIdLst>
    <p:sldId id="300" r:id="rId7"/>
    <p:sldId id="263" r:id="rId8"/>
    <p:sldId id="294" r:id="rId9"/>
    <p:sldId id="301" r:id="rId10"/>
    <p:sldId id="302" r:id="rId11"/>
    <p:sldId id="303" r:id="rId12"/>
    <p:sldId id="304" r:id="rId13"/>
    <p:sldId id="305" r:id="rId14"/>
    <p:sldId id="306" r:id="rId15"/>
    <p:sldId id="307" r:id="rId16"/>
    <p:sldId id="310" r:id="rId17"/>
    <p:sldId id="309" r:id="rId18"/>
    <p:sldId id="312" r:id="rId19"/>
    <p:sldId id="308" r:id="rId20"/>
    <p:sldId id="311" r:id="rId21"/>
    <p:sldId id="316" r:id="rId22"/>
    <p:sldId id="313" r:id="rId23"/>
    <p:sldId id="314" r:id="rId24"/>
    <p:sldId id="315" r:id="rId25"/>
    <p:sldId id="317" r:id="rId26"/>
    <p:sldId id="318" r:id="rId27"/>
    <p:sldId id="289"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0"/>
    <a:srgbClr val="CCCECE"/>
    <a:srgbClr val="000000"/>
    <a:srgbClr val="45B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81" autoAdjust="0"/>
  </p:normalViewPr>
  <p:slideViewPr>
    <p:cSldViewPr snapToGrid="0">
      <p:cViewPr varScale="1">
        <p:scale>
          <a:sx n="90" d="100"/>
          <a:sy n="90" d="100"/>
        </p:scale>
        <p:origin x="606" y="66"/>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8" Type="http://schemas.openxmlformats.org/officeDocument/2006/relationships/slide" Target="slides/slide2.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28" Type="http://schemas.openxmlformats.org/officeDocument/2006/relationships/slide" Target="slides/slide22.xml"/><Relationship Id="rId15" Type="http://schemas.openxmlformats.org/officeDocument/2006/relationships/slide" Target="slides/slide9.xml"/><Relationship Id="rId23" Type="http://schemas.openxmlformats.org/officeDocument/2006/relationships/slide" Target="slides/slide17.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30" Type="http://schemas.openxmlformats.org/officeDocument/2006/relationships/presProps" Target="presProp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work_related\PVD\MMUM4D0300\F1\SD%20Delta\Camp%20J-star\Camp%20J%20-%20Co-sputter%20working%20do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44624649400266E-2"/>
          <c:y val="1.2186431241549352E-3"/>
          <c:w val="0.97780244173140951"/>
          <c:h val="0.96737357259380419"/>
        </c:manualLayout>
      </c:layout>
      <c:scatterChart>
        <c:scatterStyle val="lineMarker"/>
        <c:varyColors val="0"/>
        <c:ser>
          <c:idx val="0"/>
          <c:order val="0"/>
          <c:spPr>
            <a:ln w="12700">
              <a:solidFill>
                <a:srgbClr val="000000"/>
              </a:solidFill>
              <a:prstDash val="solid"/>
            </a:ln>
          </c:spPr>
          <c:marker>
            <c:symbol val="none"/>
          </c:marker>
          <c:xVal>
            <c:numRef>
              <c:f>[1]Disegno!$G$5:$G$8</c:f>
              <c:numCache>
                <c:formatCode>General</c:formatCode>
                <c:ptCount val="4"/>
                <c:pt idx="0">
                  <c:v>0</c:v>
                </c:pt>
                <c:pt idx="1">
                  <c:v>57.735026918962497</c:v>
                </c:pt>
                <c:pt idx="2">
                  <c:v>115.47005383792499</c:v>
                </c:pt>
                <c:pt idx="3">
                  <c:v>0</c:v>
                </c:pt>
              </c:numCache>
            </c:numRef>
          </c:xVal>
          <c:yVal>
            <c:numRef>
              <c:f>[1]Disegno!$H$5:$H$8</c:f>
              <c:numCache>
                <c:formatCode>General</c:formatCode>
                <c:ptCount val="4"/>
                <c:pt idx="0">
                  <c:v>0</c:v>
                </c:pt>
                <c:pt idx="1">
                  <c:v>100</c:v>
                </c:pt>
                <c:pt idx="2">
                  <c:v>0</c:v>
                </c:pt>
                <c:pt idx="3">
                  <c:v>0</c:v>
                </c:pt>
              </c:numCache>
            </c:numRef>
          </c:yVal>
          <c:smooth val="0"/>
        </c:ser>
        <c:ser>
          <c:idx val="1"/>
          <c:order val="1"/>
          <c:spPr>
            <a:ln w="3175">
              <a:solidFill>
                <a:srgbClr val="969696"/>
              </a:solidFill>
              <a:prstDash val="solid"/>
            </a:ln>
          </c:spPr>
          <c:marker>
            <c:symbol val="none"/>
          </c:marker>
          <c:xVal>
            <c:numRef>
              <c:f>[1]Disegno!$G$10:$G$11</c:f>
              <c:numCache>
                <c:formatCode>General</c:formatCode>
                <c:ptCount val="2"/>
                <c:pt idx="0">
                  <c:v>11.547005383792495</c:v>
                </c:pt>
                <c:pt idx="1">
                  <c:v>64.085879880048367</c:v>
                </c:pt>
              </c:numCache>
            </c:numRef>
          </c:xVal>
          <c:yVal>
            <c:numRef>
              <c:f>[1]Disegno!$H$10:$H$11</c:f>
              <c:numCache>
                <c:formatCode>General</c:formatCode>
                <c:ptCount val="2"/>
                <c:pt idx="0">
                  <c:v>0</c:v>
                </c:pt>
                <c:pt idx="1">
                  <c:v>91</c:v>
                </c:pt>
              </c:numCache>
            </c:numRef>
          </c:yVal>
          <c:smooth val="0"/>
        </c:ser>
        <c:ser>
          <c:idx val="2"/>
          <c:order val="2"/>
          <c:spPr>
            <a:ln w="3175">
              <a:solidFill>
                <a:srgbClr val="969696"/>
              </a:solidFill>
              <a:prstDash val="solid"/>
            </a:ln>
          </c:spPr>
          <c:marker>
            <c:symbol val="none"/>
          </c:marker>
          <c:xVal>
            <c:numRef>
              <c:f>[1]Disegno!$G$12:$G$13</c:f>
              <c:numCache>
                <c:formatCode>General</c:formatCode>
                <c:ptCount val="2"/>
                <c:pt idx="0">
                  <c:v>23.09401076758499</c:v>
                </c:pt>
                <c:pt idx="1">
                  <c:v>69.859382571944622</c:v>
                </c:pt>
              </c:numCache>
            </c:numRef>
          </c:xVal>
          <c:yVal>
            <c:numRef>
              <c:f>[1]Disegno!$H$12:$H$13</c:f>
              <c:numCache>
                <c:formatCode>General</c:formatCode>
                <c:ptCount val="2"/>
                <c:pt idx="0">
                  <c:v>0</c:v>
                </c:pt>
                <c:pt idx="1">
                  <c:v>81</c:v>
                </c:pt>
              </c:numCache>
            </c:numRef>
          </c:yVal>
          <c:smooth val="0"/>
        </c:ser>
        <c:ser>
          <c:idx val="3"/>
          <c:order val="3"/>
          <c:spPr>
            <a:ln w="3175">
              <a:solidFill>
                <a:srgbClr val="969696"/>
              </a:solidFill>
              <a:prstDash val="solid"/>
            </a:ln>
          </c:spPr>
          <c:marker>
            <c:symbol val="none"/>
          </c:marker>
          <c:xVal>
            <c:numRef>
              <c:f>[1]Disegno!$G$14:$G$15</c:f>
              <c:numCache>
                <c:formatCode>General</c:formatCode>
                <c:ptCount val="2"/>
                <c:pt idx="0">
                  <c:v>34.641016151377499</c:v>
                </c:pt>
                <c:pt idx="1">
                  <c:v>75.632885263840876</c:v>
                </c:pt>
              </c:numCache>
            </c:numRef>
          </c:xVal>
          <c:yVal>
            <c:numRef>
              <c:f>[1]Disegno!$H$14:$H$15</c:f>
              <c:numCache>
                <c:formatCode>General</c:formatCode>
                <c:ptCount val="2"/>
                <c:pt idx="0">
                  <c:v>0</c:v>
                </c:pt>
                <c:pt idx="1">
                  <c:v>71</c:v>
                </c:pt>
              </c:numCache>
            </c:numRef>
          </c:yVal>
          <c:smooth val="0"/>
        </c:ser>
        <c:ser>
          <c:idx val="4"/>
          <c:order val="4"/>
          <c:spPr>
            <a:ln w="3175">
              <a:solidFill>
                <a:srgbClr val="969696"/>
              </a:solidFill>
              <a:prstDash val="solid"/>
            </a:ln>
          </c:spPr>
          <c:marker>
            <c:symbol val="none"/>
          </c:marker>
          <c:xVal>
            <c:numRef>
              <c:f>[1]Disegno!$G$16:$G$17</c:f>
              <c:numCache>
                <c:formatCode>General</c:formatCode>
                <c:ptCount val="2"/>
                <c:pt idx="0">
                  <c:v>46.188021535169995</c:v>
                </c:pt>
                <c:pt idx="1">
                  <c:v>81.406387955737131</c:v>
                </c:pt>
              </c:numCache>
            </c:numRef>
          </c:xVal>
          <c:yVal>
            <c:numRef>
              <c:f>[1]Disegno!$H$16:$H$17</c:f>
              <c:numCache>
                <c:formatCode>General</c:formatCode>
                <c:ptCount val="2"/>
                <c:pt idx="0">
                  <c:v>0</c:v>
                </c:pt>
                <c:pt idx="1">
                  <c:v>61</c:v>
                </c:pt>
              </c:numCache>
            </c:numRef>
          </c:yVal>
          <c:smooth val="0"/>
        </c:ser>
        <c:ser>
          <c:idx val="5"/>
          <c:order val="5"/>
          <c:spPr>
            <a:ln w="3175">
              <a:solidFill>
                <a:srgbClr val="969696"/>
              </a:solidFill>
              <a:prstDash val="solid"/>
            </a:ln>
          </c:spPr>
          <c:marker>
            <c:symbol val="none"/>
          </c:marker>
          <c:xVal>
            <c:numRef>
              <c:f>[1]Disegno!$G$18:$G$19</c:f>
              <c:numCache>
                <c:formatCode>General</c:formatCode>
                <c:ptCount val="2"/>
                <c:pt idx="0">
                  <c:v>57.735026918962497</c:v>
                </c:pt>
                <c:pt idx="1">
                  <c:v>87.179890647633371</c:v>
                </c:pt>
              </c:numCache>
            </c:numRef>
          </c:xVal>
          <c:yVal>
            <c:numRef>
              <c:f>[1]Disegno!$H$18:$H$19</c:f>
              <c:numCache>
                <c:formatCode>General</c:formatCode>
                <c:ptCount val="2"/>
                <c:pt idx="0">
                  <c:v>0</c:v>
                </c:pt>
                <c:pt idx="1">
                  <c:v>51</c:v>
                </c:pt>
              </c:numCache>
            </c:numRef>
          </c:yVal>
          <c:smooth val="0"/>
        </c:ser>
        <c:ser>
          <c:idx val="6"/>
          <c:order val="6"/>
          <c:spPr>
            <a:ln w="3175">
              <a:solidFill>
                <a:srgbClr val="969696"/>
              </a:solidFill>
              <a:prstDash val="solid"/>
            </a:ln>
          </c:spPr>
          <c:marker>
            <c:symbol val="none"/>
          </c:marker>
          <c:xVal>
            <c:numRef>
              <c:f>[1]Disegno!$G$20:$G$21</c:f>
              <c:numCache>
                <c:formatCode>General</c:formatCode>
                <c:ptCount val="2"/>
                <c:pt idx="0">
                  <c:v>69.282032302754999</c:v>
                </c:pt>
                <c:pt idx="1">
                  <c:v>92.953393339529612</c:v>
                </c:pt>
              </c:numCache>
            </c:numRef>
          </c:xVal>
          <c:yVal>
            <c:numRef>
              <c:f>[1]Disegno!$H$20:$H$21</c:f>
              <c:numCache>
                <c:formatCode>General</c:formatCode>
                <c:ptCount val="2"/>
                <c:pt idx="0">
                  <c:v>0</c:v>
                </c:pt>
                <c:pt idx="1">
                  <c:v>41</c:v>
                </c:pt>
              </c:numCache>
            </c:numRef>
          </c:yVal>
          <c:smooth val="0"/>
        </c:ser>
        <c:ser>
          <c:idx val="7"/>
          <c:order val="7"/>
          <c:spPr>
            <a:ln w="3175">
              <a:solidFill>
                <a:srgbClr val="969696"/>
              </a:solidFill>
              <a:prstDash val="solid"/>
            </a:ln>
          </c:spPr>
          <c:marker>
            <c:symbol val="none"/>
          </c:marker>
          <c:xVal>
            <c:numRef>
              <c:f>[1]Disegno!$G$22:$G$23</c:f>
              <c:numCache>
                <c:formatCode>General</c:formatCode>
                <c:ptCount val="2"/>
                <c:pt idx="0">
                  <c:v>80.829037686547494</c:v>
                </c:pt>
                <c:pt idx="1">
                  <c:v>98.726896031425866</c:v>
                </c:pt>
              </c:numCache>
            </c:numRef>
          </c:xVal>
          <c:yVal>
            <c:numRef>
              <c:f>[1]Disegno!$H$22:$H$23</c:f>
              <c:numCache>
                <c:formatCode>General</c:formatCode>
                <c:ptCount val="2"/>
                <c:pt idx="0">
                  <c:v>0</c:v>
                </c:pt>
                <c:pt idx="1">
                  <c:v>31</c:v>
                </c:pt>
              </c:numCache>
            </c:numRef>
          </c:yVal>
          <c:smooth val="0"/>
        </c:ser>
        <c:ser>
          <c:idx val="8"/>
          <c:order val="8"/>
          <c:spPr>
            <a:ln w="3175">
              <a:solidFill>
                <a:srgbClr val="969696"/>
              </a:solidFill>
              <a:prstDash val="solid"/>
            </a:ln>
          </c:spPr>
          <c:marker>
            <c:symbol val="none"/>
          </c:marker>
          <c:xVal>
            <c:numRef>
              <c:f>[1]Disegno!$G$24:$G$25</c:f>
              <c:numCache>
                <c:formatCode>General</c:formatCode>
                <c:ptCount val="2"/>
                <c:pt idx="0">
                  <c:v>92.376043070339989</c:v>
                </c:pt>
                <c:pt idx="1">
                  <c:v>104.50039872332212</c:v>
                </c:pt>
              </c:numCache>
            </c:numRef>
          </c:xVal>
          <c:yVal>
            <c:numRef>
              <c:f>[1]Disegno!$H$24:$H$25</c:f>
              <c:numCache>
                <c:formatCode>General</c:formatCode>
                <c:ptCount val="2"/>
                <c:pt idx="0">
                  <c:v>0</c:v>
                </c:pt>
                <c:pt idx="1">
                  <c:v>21</c:v>
                </c:pt>
              </c:numCache>
            </c:numRef>
          </c:yVal>
          <c:smooth val="0"/>
        </c:ser>
        <c:ser>
          <c:idx val="9"/>
          <c:order val="9"/>
          <c:spPr>
            <a:ln w="3175">
              <a:solidFill>
                <a:srgbClr val="969696"/>
              </a:solidFill>
              <a:prstDash val="solid"/>
            </a:ln>
          </c:spPr>
          <c:marker>
            <c:symbol val="none"/>
          </c:marker>
          <c:xVal>
            <c:numRef>
              <c:f>[1]Disegno!$G$26:$G$27</c:f>
              <c:numCache>
                <c:formatCode>General</c:formatCode>
                <c:ptCount val="2"/>
                <c:pt idx="0">
                  <c:v>103.9230484541325</c:v>
                </c:pt>
                <c:pt idx="1">
                  <c:v>110.27390141521838</c:v>
                </c:pt>
              </c:numCache>
            </c:numRef>
          </c:xVal>
          <c:yVal>
            <c:numRef>
              <c:f>[1]Disegno!$H$26:$H$27</c:f>
              <c:numCache>
                <c:formatCode>General</c:formatCode>
                <c:ptCount val="2"/>
                <c:pt idx="0">
                  <c:v>0</c:v>
                </c:pt>
                <c:pt idx="1">
                  <c:v>11</c:v>
                </c:pt>
              </c:numCache>
            </c:numRef>
          </c:yVal>
          <c:smooth val="0"/>
        </c:ser>
        <c:ser>
          <c:idx val="10"/>
          <c:order val="10"/>
          <c:spPr>
            <a:ln w="3175">
              <a:solidFill>
                <a:srgbClr val="969696"/>
              </a:solidFill>
              <a:prstDash val="solid"/>
            </a:ln>
          </c:spPr>
          <c:marker>
            <c:symbol val="none"/>
          </c:marker>
          <c:xVal>
            <c:numRef>
              <c:f>[1]Disegno!$G$29:$G$30</c:f>
              <c:numCache>
                <c:formatCode>General</c:formatCode>
                <c:ptCount val="2"/>
                <c:pt idx="0">
                  <c:v>4.6188021535170094</c:v>
                </c:pt>
                <c:pt idx="1">
                  <c:v>109.69655114602874</c:v>
                </c:pt>
              </c:numCache>
            </c:numRef>
          </c:xVal>
          <c:yVal>
            <c:numRef>
              <c:f>[1]Disegno!$H$29:$H$30</c:f>
              <c:numCache>
                <c:formatCode>General</c:formatCode>
                <c:ptCount val="2"/>
                <c:pt idx="0">
                  <c:v>10</c:v>
                </c:pt>
                <c:pt idx="1">
                  <c:v>10</c:v>
                </c:pt>
              </c:numCache>
            </c:numRef>
          </c:yVal>
          <c:smooth val="0"/>
        </c:ser>
        <c:ser>
          <c:idx val="11"/>
          <c:order val="11"/>
          <c:spPr>
            <a:ln w="3175">
              <a:solidFill>
                <a:srgbClr val="969696"/>
              </a:solidFill>
              <a:prstDash val="solid"/>
            </a:ln>
          </c:spPr>
          <c:marker>
            <c:symbol val="none"/>
          </c:marker>
          <c:xVal>
            <c:numRef>
              <c:f>[1]Disegno!$G$31:$G$32</c:f>
              <c:numCache>
                <c:formatCode>General</c:formatCode>
                <c:ptCount val="2"/>
                <c:pt idx="0">
                  <c:v>10.39230484541325</c:v>
                </c:pt>
                <c:pt idx="1">
                  <c:v>103.9230484541325</c:v>
                </c:pt>
              </c:numCache>
            </c:numRef>
          </c:xVal>
          <c:yVal>
            <c:numRef>
              <c:f>[1]Disegno!$H$31:$H$32</c:f>
              <c:numCache>
                <c:formatCode>General</c:formatCode>
                <c:ptCount val="2"/>
                <c:pt idx="0">
                  <c:v>20</c:v>
                </c:pt>
                <c:pt idx="1">
                  <c:v>20</c:v>
                </c:pt>
              </c:numCache>
            </c:numRef>
          </c:yVal>
          <c:smooth val="0"/>
        </c:ser>
        <c:ser>
          <c:idx val="12"/>
          <c:order val="12"/>
          <c:spPr>
            <a:ln w="3175">
              <a:solidFill>
                <a:srgbClr val="969696"/>
              </a:solidFill>
              <a:prstDash val="solid"/>
            </a:ln>
          </c:spPr>
          <c:marker>
            <c:symbol val="none"/>
          </c:marker>
          <c:xVal>
            <c:numRef>
              <c:f>[1]Disegno!$G$33:$G$34</c:f>
              <c:numCache>
                <c:formatCode>General</c:formatCode>
                <c:ptCount val="2"/>
                <c:pt idx="0">
                  <c:v>16.165807537309504</c:v>
                </c:pt>
                <c:pt idx="1">
                  <c:v>98.149545762236244</c:v>
                </c:pt>
              </c:numCache>
            </c:numRef>
          </c:xVal>
          <c:yVal>
            <c:numRef>
              <c:f>[1]Disegno!$H$33:$H$34</c:f>
              <c:numCache>
                <c:formatCode>General</c:formatCode>
                <c:ptCount val="2"/>
                <c:pt idx="0">
                  <c:v>30</c:v>
                </c:pt>
                <c:pt idx="1">
                  <c:v>30</c:v>
                </c:pt>
              </c:numCache>
            </c:numRef>
          </c:yVal>
          <c:smooth val="0"/>
        </c:ser>
        <c:ser>
          <c:idx val="13"/>
          <c:order val="13"/>
          <c:spPr>
            <a:ln w="3175">
              <a:solidFill>
                <a:srgbClr val="969696"/>
              </a:solidFill>
              <a:prstDash val="solid"/>
            </a:ln>
          </c:spPr>
          <c:marker>
            <c:symbol val="none"/>
          </c:marker>
          <c:xVal>
            <c:numRef>
              <c:f>[1]Disegno!$G$35:$G$36</c:f>
              <c:numCache>
                <c:formatCode>General</c:formatCode>
                <c:ptCount val="2"/>
                <c:pt idx="0">
                  <c:v>21.939310229205745</c:v>
                </c:pt>
                <c:pt idx="1">
                  <c:v>92.376043070339989</c:v>
                </c:pt>
              </c:numCache>
            </c:numRef>
          </c:xVal>
          <c:yVal>
            <c:numRef>
              <c:f>[1]Disegno!$H$35:$H$36</c:f>
              <c:numCache>
                <c:formatCode>General</c:formatCode>
                <c:ptCount val="2"/>
                <c:pt idx="0">
                  <c:v>40</c:v>
                </c:pt>
                <c:pt idx="1">
                  <c:v>40</c:v>
                </c:pt>
              </c:numCache>
            </c:numRef>
          </c:yVal>
          <c:smooth val="0"/>
        </c:ser>
        <c:ser>
          <c:idx val="14"/>
          <c:order val="14"/>
          <c:spPr>
            <a:ln w="3175">
              <a:solidFill>
                <a:srgbClr val="969696"/>
              </a:solidFill>
              <a:prstDash val="solid"/>
            </a:ln>
          </c:spPr>
          <c:marker>
            <c:symbol val="none"/>
          </c:marker>
          <c:xVal>
            <c:numRef>
              <c:f>[1]Disegno!$G$37:$G$38</c:f>
              <c:numCache>
                <c:formatCode>General</c:formatCode>
                <c:ptCount val="2"/>
                <c:pt idx="0">
                  <c:v>27.712812921102</c:v>
                </c:pt>
                <c:pt idx="1">
                  <c:v>86.602540378443749</c:v>
                </c:pt>
              </c:numCache>
            </c:numRef>
          </c:xVal>
          <c:yVal>
            <c:numRef>
              <c:f>[1]Disegno!$H$37:$H$38</c:f>
              <c:numCache>
                <c:formatCode>General</c:formatCode>
                <c:ptCount val="2"/>
                <c:pt idx="0">
                  <c:v>50</c:v>
                </c:pt>
                <c:pt idx="1">
                  <c:v>50</c:v>
                </c:pt>
              </c:numCache>
            </c:numRef>
          </c:yVal>
          <c:smooth val="0"/>
        </c:ser>
        <c:ser>
          <c:idx val="15"/>
          <c:order val="15"/>
          <c:spPr>
            <a:ln w="3175">
              <a:solidFill>
                <a:srgbClr val="969696"/>
              </a:solidFill>
              <a:prstDash val="solid"/>
            </a:ln>
          </c:spPr>
          <c:marker>
            <c:symbol val="none"/>
          </c:marker>
          <c:xVal>
            <c:numRef>
              <c:f>[1]Disegno!$G$39:$G$40</c:f>
              <c:numCache>
                <c:formatCode>General</c:formatCode>
                <c:ptCount val="2"/>
                <c:pt idx="0">
                  <c:v>33.486315612998254</c:v>
                </c:pt>
                <c:pt idx="1">
                  <c:v>80.829037686547494</c:v>
                </c:pt>
              </c:numCache>
            </c:numRef>
          </c:xVal>
          <c:yVal>
            <c:numRef>
              <c:f>[1]Disegno!$H$39:$H$40</c:f>
              <c:numCache>
                <c:formatCode>General</c:formatCode>
                <c:ptCount val="2"/>
                <c:pt idx="0">
                  <c:v>60</c:v>
                </c:pt>
                <c:pt idx="1">
                  <c:v>60</c:v>
                </c:pt>
              </c:numCache>
            </c:numRef>
          </c:yVal>
          <c:smooth val="0"/>
        </c:ser>
        <c:ser>
          <c:idx val="16"/>
          <c:order val="16"/>
          <c:spPr>
            <a:ln w="3175">
              <a:solidFill>
                <a:srgbClr val="969696"/>
              </a:solidFill>
              <a:prstDash val="solid"/>
            </a:ln>
          </c:spPr>
          <c:marker>
            <c:symbol val="none"/>
          </c:marker>
          <c:xVal>
            <c:numRef>
              <c:f>[1]Disegno!$G$41:$G$42</c:f>
              <c:numCache>
                <c:formatCode>General</c:formatCode>
                <c:ptCount val="2"/>
                <c:pt idx="0">
                  <c:v>39.259818304894495</c:v>
                </c:pt>
                <c:pt idx="1">
                  <c:v>75.055534994651254</c:v>
                </c:pt>
              </c:numCache>
            </c:numRef>
          </c:xVal>
          <c:yVal>
            <c:numRef>
              <c:f>[1]Disegno!$H$41:$H$42</c:f>
              <c:numCache>
                <c:formatCode>General</c:formatCode>
                <c:ptCount val="2"/>
                <c:pt idx="0">
                  <c:v>70</c:v>
                </c:pt>
                <c:pt idx="1">
                  <c:v>70</c:v>
                </c:pt>
              </c:numCache>
            </c:numRef>
          </c:yVal>
          <c:smooth val="0"/>
        </c:ser>
        <c:ser>
          <c:idx val="17"/>
          <c:order val="17"/>
          <c:spPr>
            <a:ln w="3175">
              <a:solidFill>
                <a:srgbClr val="969696"/>
              </a:solidFill>
              <a:prstDash val="solid"/>
            </a:ln>
          </c:spPr>
          <c:marker>
            <c:symbol val="none"/>
          </c:marker>
          <c:xVal>
            <c:numRef>
              <c:f>[1]Disegno!$G$43:$G$44</c:f>
              <c:numCache>
                <c:formatCode>General</c:formatCode>
                <c:ptCount val="2"/>
                <c:pt idx="0">
                  <c:v>45.033320996790749</c:v>
                </c:pt>
                <c:pt idx="1">
                  <c:v>69.282032302754999</c:v>
                </c:pt>
              </c:numCache>
            </c:numRef>
          </c:xVal>
          <c:yVal>
            <c:numRef>
              <c:f>[1]Disegno!$H$43:$H$44</c:f>
              <c:numCache>
                <c:formatCode>General</c:formatCode>
                <c:ptCount val="2"/>
                <c:pt idx="0">
                  <c:v>80</c:v>
                </c:pt>
                <c:pt idx="1">
                  <c:v>80</c:v>
                </c:pt>
              </c:numCache>
            </c:numRef>
          </c:yVal>
          <c:smooth val="0"/>
        </c:ser>
        <c:ser>
          <c:idx val="18"/>
          <c:order val="18"/>
          <c:spPr>
            <a:ln w="3175">
              <a:solidFill>
                <a:srgbClr val="969696"/>
              </a:solidFill>
              <a:prstDash val="solid"/>
            </a:ln>
          </c:spPr>
          <c:marker>
            <c:symbol val="none"/>
          </c:marker>
          <c:xVal>
            <c:numRef>
              <c:f>[1]Disegno!$G$45:$G$46</c:f>
              <c:numCache>
                <c:formatCode>General</c:formatCode>
                <c:ptCount val="2"/>
                <c:pt idx="0">
                  <c:v>50.80682368868699</c:v>
                </c:pt>
                <c:pt idx="1">
                  <c:v>63.508529610858744</c:v>
                </c:pt>
              </c:numCache>
            </c:numRef>
          </c:xVal>
          <c:yVal>
            <c:numRef>
              <c:f>[1]Disegno!$H$45:$H$46</c:f>
              <c:numCache>
                <c:formatCode>General</c:formatCode>
                <c:ptCount val="2"/>
                <c:pt idx="0">
                  <c:v>90</c:v>
                </c:pt>
                <c:pt idx="1">
                  <c:v>90</c:v>
                </c:pt>
              </c:numCache>
            </c:numRef>
          </c:yVal>
          <c:smooth val="0"/>
        </c:ser>
        <c:ser>
          <c:idx val="19"/>
          <c:order val="19"/>
          <c:spPr>
            <a:ln w="3175">
              <a:solidFill>
                <a:srgbClr val="969696"/>
              </a:solidFill>
              <a:prstDash val="solid"/>
            </a:ln>
          </c:spPr>
          <c:marker>
            <c:symbol val="none"/>
          </c:marker>
          <c:xVal>
            <c:numRef>
              <c:f>[1]Disegno!$G$48:$G$49</c:f>
              <c:numCache>
                <c:formatCode>General</c:formatCode>
                <c:ptCount val="2"/>
                <c:pt idx="0">
                  <c:v>51.961524227066242</c:v>
                </c:pt>
                <c:pt idx="1">
                  <c:v>104.50039872332212</c:v>
                </c:pt>
              </c:numCache>
            </c:numRef>
          </c:xVal>
          <c:yVal>
            <c:numRef>
              <c:f>[1]Disegno!$H$48:$H$49</c:f>
              <c:numCache>
                <c:formatCode>General</c:formatCode>
                <c:ptCount val="2"/>
                <c:pt idx="0">
                  <c:v>90</c:v>
                </c:pt>
                <c:pt idx="1">
                  <c:v>-1</c:v>
                </c:pt>
              </c:numCache>
            </c:numRef>
          </c:yVal>
          <c:smooth val="0"/>
        </c:ser>
        <c:ser>
          <c:idx val="20"/>
          <c:order val="20"/>
          <c:spPr>
            <a:ln w="3175">
              <a:solidFill>
                <a:srgbClr val="969696"/>
              </a:solidFill>
              <a:prstDash val="solid"/>
            </a:ln>
          </c:spPr>
          <c:marker>
            <c:symbol val="none"/>
          </c:marker>
          <c:xVal>
            <c:numRef>
              <c:f>[1]Disegno!$G$50:$G$51</c:f>
              <c:numCache>
                <c:formatCode>General</c:formatCode>
                <c:ptCount val="2"/>
                <c:pt idx="0">
                  <c:v>46.188021535169995</c:v>
                </c:pt>
                <c:pt idx="1">
                  <c:v>92.953393339529612</c:v>
                </c:pt>
              </c:numCache>
            </c:numRef>
          </c:xVal>
          <c:yVal>
            <c:numRef>
              <c:f>[1]Disegno!$H$50:$H$51</c:f>
              <c:numCache>
                <c:formatCode>General</c:formatCode>
                <c:ptCount val="2"/>
                <c:pt idx="0">
                  <c:v>80</c:v>
                </c:pt>
                <c:pt idx="1">
                  <c:v>-1</c:v>
                </c:pt>
              </c:numCache>
            </c:numRef>
          </c:yVal>
          <c:smooth val="0"/>
        </c:ser>
        <c:ser>
          <c:idx val="21"/>
          <c:order val="21"/>
          <c:spPr>
            <a:ln w="3175">
              <a:solidFill>
                <a:srgbClr val="969696"/>
              </a:solidFill>
              <a:prstDash val="solid"/>
            </a:ln>
          </c:spPr>
          <c:marker>
            <c:symbol val="none"/>
          </c:marker>
          <c:xVal>
            <c:numRef>
              <c:f>[1]Disegno!$G$52:$G$53</c:f>
              <c:numCache>
                <c:formatCode>General</c:formatCode>
                <c:ptCount val="2"/>
                <c:pt idx="0">
                  <c:v>40.41451884327374</c:v>
                </c:pt>
                <c:pt idx="1">
                  <c:v>81.406387955737131</c:v>
                </c:pt>
              </c:numCache>
            </c:numRef>
          </c:xVal>
          <c:yVal>
            <c:numRef>
              <c:f>[1]Disegno!$H$52:$H$53</c:f>
              <c:numCache>
                <c:formatCode>General</c:formatCode>
                <c:ptCount val="2"/>
                <c:pt idx="0">
                  <c:v>70</c:v>
                </c:pt>
                <c:pt idx="1">
                  <c:v>-1</c:v>
                </c:pt>
              </c:numCache>
            </c:numRef>
          </c:yVal>
          <c:smooth val="0"/>
        </c:ser>
        <c:ser>
          <c:idx val="22"/>
          <c:order val="22"/>
          <c:spPr>
            <a:ln w="3175">
              <a:solidFill>
                <a:srgbClr val="969696"/>
              </a:solidFill>
              <a:prstDash val="solid"/>
            </a:ln>
          </c:spPr>
          <c:marker>
            <c:symbol val="none"/>
          </c:marker>
          <c:xVal>
            <c:numRef>
              <c:f>[1]Disegno!$G$54:$G$55</c:f>
              <c:numCache>
                <c:formatCode>General</c:formatCode>
                <c:ptCount val="2"/>
                <c:pt idx="0">
                  <c:v>34.641016151377499</c:v>
                </c:pt>
                <c:pt idx="1">
                  <c:v>69.859382571944622</c:v>
                </c:pt>
              </c:numCache>
            </c:numRef>
          </c:xVal>
          <c:yVal>
            <c:numRef>
              <c:f>[1]Disegno!$H$54:$H$55</c:f>
              <c:numCache>
                <c:formatCode>General</c:formatCode>
                <c:ptCount val="2"/>
                <c:pt idx="0">
                  <c:v>60</c:v>
                </c:pt>
                <c:pt idx="1">
                  <c:v>-1</c:v>
                </c:pt>
              </c:numCache>
            </c:numRef>
          </c:yVal>
          <c:smooth val="0"/>
        </c:ser>
        <c:ser>
          <c:idx val="23"/>
          <c:order val="23"/>
          <c:spPr>
            <a:ln w="3175">
              <a:solidFill>
                <a:srgbClr val="969696"/>
              </a:solidFill>
              <a:prstDash val="solid"/>
            </a:ln>
          </c:spPr>
          <c:marker>
            <c:symbol val="none"/>
          </c:marker>
          <c:xVal>
            <c:numRef>
              <c:f>[1]Disegno!$G$56:$G$57</c:f>
              <c:numCache>
                <c:formatCode>General</c:formatCode>
                <c:ptCount val="2"/>
                <c:pt idx="0">
                  <c:v>28.867513459481245</c:v>
                </c:pt>
                <c:pt idx="1">
                  <c:v>58.312377188152119</c:v>
                </c:pt>
              </c:numCache>
            </c:numRef>
          </c:xVal>
          <c:yVal>
            <c:numRef>
              <c:f>[1]Disegno!$H$56:$H$57</c:f>
              <c:numCache>
                <c:formatCode>General</c:formatCode>
                <c:ptCount val="2"/>
                <c:pt idx="0">
                  <c:v>50</c:v>
                </c:pt>
                <c:pt idx="1">
                  <c:v>-1</c:v>
                </c:pt>
              </c:numCache>
            </c:numRef>
          </c:yVal>
          <c:smooth val="0"/>
        </c:ser>
        <c:ser>
          <c:idx val="24"/>
          <c:order val="24"/>
          <c:spPr>
            <a:ln w="3175">
              <a:solidFill>
                <a:srgbClr val="969696"/>
              </a:solidFill>
              <a:prstDash val="solid"/>
            </a:ln>
          </c:spPr>
          <c:marker>
            <c:symbol val="none"/>
          </c:marker>
          <c:xVal>
            <c:numRef>
              <c:f>[1]Disegno!$G$58:$G$59</c:f>
              <c:numCache>
                <c:formatCode>General</c:formatCode>
                <c:ptCount val="2"/>
                <c:pt idx="0">
                  <c:v>23.09401076758499</c:v>
                </c:pt>
                <c:pt idx="1">
                  <c:v>46.765371804359631</c:v>
                </c:pt>
              </c:numCache>
            </c:numRef>
          </c:xVal>
          <c:yVal>
            <c:numRef>
              <c:f>[1]Disegno!$H$58:$H$59</c:f>
              <c:numCache>
                <c:formatCode>General</c:formatCode>
                <c:ptCount val="2"/>
                <c:pt idx="0">
                  <c:v>40</c:v>
                </c:pt>
                <c:pt idx="1">
                  <c:v>-1</c:v>
                </c:pt>
              </c:numCache>
            </c:numRef>
          </c:yVal>
          <c:smooth val="0"/>
        </c:ser>
        <c:ser>
          <c:idx val="25"/>
          <c:order val="25"/>
          <c:spPr>
            <a:ln w="3175">
              <a:solidFill>
                <a:srgbClr val="969696"/>
              </a:solidFill>
              <a:prstDash val="solid"/>
            </a:ln>
          </c:spPr>
          <c:marker>
            <c:symbol val="none"/>
          </c:marker>
          <c:xVal>
            <c:numRef>
              <c:f>[1]Disegno!$G$60:$G$61</c:f>
              <c:numCache>
                <c:formatCode>General</c:formatCode>
                <c:ptCount val="2"/>
                <c:pt idx="0">
                  <c:v>17.32050807568875</c:v>
                </c:pt>
                <c:pt idx="1">
                  <c:v>35.218366420567122</c:v>
                </c:pt>
              </c:numCache>
            </c:numRef>
          </c:xVal>
          <c:yVal>
            <c:numRef>
              <c:f>[1]Disegno!$H$60:$H$61</c:f>
              <c:numCache>
                <c:formatCode>General</c:formatCode>
                <c:ptCount val="2"/>
                <c:pt idx="0">
                  <c:v>30</c:v>
                </c:pt>
                <c:pt idx="1">
                  <c:v>-1</c:v>
                </c:pt>
              </c:numCache>
            </c:numRef>
          </c:yVal>
          <c:smooth val="0"/>
        </c:ser>
        <c:ser>
          <c:idx val="26"/>
          <c:order val="26"/>
          <c:spPr>
            <a:ln w="3175">
              <a:solidFill>
                <a:srgbClr val="969696"/>
              </a:solidFill>
              <a:prstDash val="solid"/>
            </a:ln>
          </c:spPr>
          <c:marker>
            <c:symbol val="none"/>
          </c:marker>
          <c:xVal>
            <c:numRef>
              <c:f>[1]Disegno!$G$62:$G$63</c:f>
              <c:numCache>
                <c:formatCode>General</c:formatCode>
                <c:ptCount val="2"/>
                <c:pt idx="0">
                  <c:v>11.547005383792495</c:v>
                </c:pt>
                <c:pt idx="1">
                  <c:v>23.671361036774613</c:v>
                </c:pt>
              </c:numCache>
            </c:numRef>
          </c:xVal>
          <c:yVal>
            <c:numRef>
              <c:f>[1]Disegno!$H$62:$H$63</c:f>
              <c:numCache>
                <c:formatCode>General</c:formatCode>
                <c:ptCount val="2"/>
                <c:pt idx="0">
                  <c:v>20</c:v>
                </c:pt>
                <c:pt idx="1">
                  <c:v>-1</c:v>
                </c:pt>
              </c:numCache>
            </c:numRef>
          </c:yVal>
          <c:smooth val="0"/>
        </c:ser>
        <c:ser>
          <c:idx val="27"/>
          <c:order val="27"/>
          <c:spPr>
            <a:ln w="3175">
              <a:solidFill>
                <a:srgbClr val="969696"/>
              </a:solidFill>
              <a:prstDash val="solid"/>
            </a:ln>
          </c:spPr>
          <c:marker>
            <c:symbol val="none"/>
          </c:marker>
          <c:xVal>
            <c:numRef>
              <c:f>[1]Disegno!$G$64:$G$65</c:f>
              <c:numCache>
                <c:formatCode>General</c:formatCode>
                <c:ptCount val="2"/>
                <c:pt idx="0">
                  <c:v>5.7735026918962546</c:v>
                </c:pt>
                <c:pt idx="1">
                  <c:v>12.124355652982118</c:v>
                </c:pt>
              </c:numCache>
            </c:numRef>
          </c:xVal>
          <c:yVal>
            <c:numRef>
              <c:f>[1]Disegno!$H$64:$H$65</c:f>
              <c:numCache>
                <c:formatCode>General</c:formatCode>
                <c:ptCount val="2"/>
                <c:pt idx="0">
                  <c:v>10</c:v>
                </c:pt>
                <c:pt idx="1">
                  <c:v>-1</c:v>
                </c:pt>
              </c:numCache>
            </c:numRef>
          </c:yVal>
          <c:smooth val="0"/>
        </c:ser>
        <c:ser>
          <c:idx val="28"/>
          <c:order val="28"/>
          <c:spPr>
            <a:ln w="28575">
              <a:noFill/>
            </a:ln>
          </c:spPr>
          <c:marker>
            <c:symbol val="circle"/>
            <c:size val="6"/>
            <c:spPr>
              <a:solidFill>
                <a:srgbClr val="00EE00"/>
              </a:solidFill>
              <a:ln>
                <a:solidFill>
                  <a:srgbClr val="008000"/>
                </a:solidFill>
                <a:prstDash val="solid"/>
              </a:ln>
            </c:spPr>
          </c:marker>
          <c:xVal>
            <c:numRef>
              <c:f>Point!$G$5:$G$14</c:f>
              <c:numCache>
                <c:formatCode>0.0</c:formatCode>
                <c:ptCount val="10"/>
                <c:pt idx="0">
                  <c:v>200</c:v>
                </c:pt>
                <c:pt idx="1">
                  <c:v>200</c:v>
                </c:pt>
                <c:pt idx="2">
                  <c:v>200</c:v>
                </c:pt>
                <c:pt idx="3">
                  <c:v>200</c:v>
                </c:pt>
                <c:pt idx="4">
                  <c:v>200</c:v>
                </c:pt>
                <c:pt idx="5">
                  <c:v>200</c:v>
                </c:pt>
                <c:pt idx="6">
                  <c:v>200</c:v>
                </c:pt>
                <c:pt idx="7">
                  <c:v>200</c:v>
                </c:pt>
                <c:pt idx="8">
                  <c:v>200</c:v>
                </c:pt>
                <c:pt idx="9">
                  <c:v>200</c:v>
                </c:pt>
              </c:numCache>
            </c:numRef>
          </c:xVal>
          <c:yVal>
            <c:numRef>
              <c:f>Point!$H$5:$H$14</c:f>
              <c:numCache>
                <c:formatCode>0.0</c:formatCode>
                <c:ptCount val="10"/>
                <c:pt idx="0">
                  <c:v>0</c:v>
                </c:pt>
                <c:pt idx="1">
                  <c:v>0</c:v>
                </c:pt>
                <c:pt idx="2">
                  <c:v>0</c:v>
                </c:pt>
                <c:pt idx="3">
                  <c:v>0</c:v>
                </c:pt>
                <c:pt idx="4">
                  <c:v>0</c:v>
                </c:pt>
                <c:pt idx="5">
                  <c:v>0</c:v>
                </c:pt>
                <c:pt idx="6">
                  <c:v>0</c:v>
                </c:pt>
                <c:pt idx="7">
                  <c:v>0</c:v>
                </c:pt>
                <c:pt idx="8">
                  <c:v>0</c:v>
                </c:pt>
                <c:pt idx="9">
                  <c:v>0</c:v>
                </c:pt>
              </c:numCache>
            </c:numRef>
          </c:yVal>
          <c:smooth val="0"/>
        </c:ser>
        <c:ser>
          <c:idx val="29"/>
          <c:order val="29"/>
          <c:spPr>
            <a:ln w="28575">
              <a:noFill/>
            </a:ln>
          </c:spPr>
          <c:marker>
            <c:symbol val="circle"/>
            <c:size val="6"/>
            <c:spPr>
              <a:solidFill>
                <a:schemeClr val="tx2">
                  <a:lumMod val="60000"/>
                  <a:lumOff val="40000"/>
                </a:schemeClr>
              </a:solidFill>
              <a:ln>
                <a:solidFill>
                  <a:schemeClr val="tx2">
                    <a:lumMod val="75000"/>
                  </a:schemeClr>
                </a:solidFill>
                <a:prstDash val="solid"/>
              </a:ln>
            </c:spPr>
          </c:marker>
          <c:xVal>
            <c:numRef>
              <c:f>Point!$G$15:$G$49</c:f>
              <c:numCache>
                <c:formatCode>0.0</c:formatCode>
                <c:ptCount val="35"/>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numCache>
            </c:numRef>
          </c:xVal>
          <c:yVal>
            <c:numRef>
              <c:f>Point!$H$15:$H$49</c:f>
              <c:numCache>
                <c:formatCode>0.0</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numCache>
            </c:numRef>
          </c:yVal>
          <c:smooth val="0"/>
        </c:ser>
        <c:ser>
          <c:idx val="30"/>
          <c:order val="30"/>
          <c:spPr>
            <a:ln w="28575">
              <a:noFill/>
            </a:ln>
          </c:spPr>
          <c:marker>
            <c:symbol val="circle"/>
            <c:size val="8"/>
            <c:spPr>
              <a:solidFill>
                <a:schemeClr val="accent4">
                  <a:lumMod val="75000"/>
                </a:schemeClr>
              </a:solidFill>
              <a:ln>
                <a:solidFill>
                  <a:srgbClr val="0000FF"/>
                </a:solidFill>
                <a:prstDash val="solid"/>
              </a:ln>
            </c:spPr>
          </c:marker>
          <c:dPt>
            <c:idx val="0"/>
            <c:marker>
              <c:spPr>
                <a:solidFill>
                  <a:srgbClr val="FFFF00"/>
                </a:solidFill>
                <a:ln>
                  <a:solidFill>
                    <a:srgbClr val="0000FF"/>
                  </a:solidFill>
                  <a:prstDash val="solid"/>
                </a:ln>
              </c:spPr>
            </c:marker>
            <c:bubble3D val="0"/>
          </c:dPt>
          <c:xVal>
            <c:numRef>
              <c:f>Point!$G$50:$G$59</c:f>
              <c:numCache>
                <c:formatCode>0.0</c:formatCode>
                <c:ptCount val="10"/>
                <c:pt idx="0">
                  <c:v>94.685444147098494</c:v>
                </c:pt>
                <c:pt idx="1">
                  <c:v>200</c:v>
                </c:pt>
                <c:pt idx="2">
                  <c:v>200</c:v>
                </c:pt>
                <c:pt idx="3">
                  <c:v>200</c:v>
                </c:pt>
                <c:pt idx="4">
                  <c:v>200</c:v>
                </c:pt>
                <c:pt idx="5">
                  <c:v>200</c:v>
                </c:pt>
                <c:pt idx="6">
                  <c:v>200</c:v>
                </c:pt>
                <c:pt idx="7">
                  <c:v>200</c:v>
                </c:pt>
                <c:pt idx="8">
                  <c:v>200</c:v>
                </c:pt>
                <c:pt idx="9">
                  <c:v>200</c:v>
                </c:pt>
              </c:numCache>
            </c:numRef>
          </c:xVal>
          <c:yVal>
            <c:numRef>
              <c:f>Point!$H$50:$H$59</c:f>
              <c:numCache>
                <c:formatCode>0.0</c:formatCode>
                <c:ptCount val="10"/>
                <c:pt idx="0">
                  <c:v>0</c:v>
                </c:pt>
                <c:pt idx="1">
                  <c:v>0</c:v>
                </c:pt>
                <c:pt idx="2">
                  <c:v>0</c:v>
                </c:pt>
                <c:pt idx="3">
                  <c:v>0</c:v>
                </c:pt>
                <c:pt idx="4">
                  <c:v>0</c:v>
                </c:pt>
                <c:pt idx="5">
                  <c:v>0</c:v>
                </c:pt>
                <c:pt idx="6">
                  <c:v>0</c:v>
                </c:pt>
                <c:pt idx="7">
                  <c:v>0</c:v>
                </c:pt>
                <c:pt idx="8">
                  <c:v>0</c:v>
                </c:pt>
                <c:pt idx="9">
                  <c:v>0</c:v>
                </c:pt>
              </c:numCache>
            </c:numRef>
          </c:yVal>
          <c:smooth val="0"/>
        </c:ser>
        <c:ser>
          <c:idx val="31"/>
          <c:order val="31"/>
          <c:tx>
            <c:v>F* predicted</c:v>
          </c:tx>
          <c:spPr>
            <a:ln w="28575">
              <a:noFill/>
            </a:ln>
          </c:spPr>
          <c:marker>
            <c:symbol val="circle"/>
            <c:size val="6"/>
            <c:spPr>
              <a:solidFill>
                <a:srgbClr val="FF0000"/>
              </a:solidFill>
              <a:ln>
                <a:solidFill>
                  <a:srgbClr val="FF00FF"/>
                </a:solidFill>
                <a:prstDash val="solid"/>
              </a:ln>
            </c:spPr>
          </c:marker>
          <c:xVal>
            <c:numRef>
              <c:f>Point!$G$60:$G$73</c:f>
              <c:numCache>
                <c:formatCode>0.0</c:formatCode>
                <c:ptCount val="14"/>
                <c:pt idx="0">
                  <c:v>94.685444147098494</c:v>
                </c:pt>
                <c:pt idx="1">
                  <c:v>92.953393339529612</c:v>
                </c:pt>
                <c:pt idx="2">
                  <c:v>91.221342531960744</c:v>
                </c:pt>
                <c:pt idx="3">
                  <c:v>89.489291724391876</c:v>
                </c:pt>
                <c:pt idx="4">
                  <c:v>88.219121132174692</c:v>
                </c:pt>
                <c:pt idx="5">
                  <c:v>93.992623824070947</c:v>
                </c:pt>
                <c:pt idx="6">
                  <c:v>92.376043070339989</c:v>
                </c:pt>
                <c:pt idx="7">
                  <c:v>94.108093877908871</c:v>
                </c:pt>
                <c:pt idx="8">
                  <c:v>87.757240916822994</c:v>
                </c:pt>
                <c:pt idx="9">
                  <c:v>95.262794416288116</c:v>
                </c:pt>
                <c:pt idx="10">
                  <c:v>96.994845223856998</c:v>
                </c:pt>
                <c:pt idx="11">
                  <c:v>98.726896031425866</c:v>
                </c:pt>
                <c:pt idx="12">
                  <c:v>200</c:v>
                </c:pt>
                <c:pt idx="13">
                  <c:v>200</c:v>
                </c:pt>
              </c:numCache>
            </c:numRef>
          </c:xVal>
          <c:yVal>
            <c:numRef>
              <c:f>Point!$H$60:$H$73</c:f>
              <c:numCache>
                <c:formatCode>0.0</c:formatCode>
                <c:ptCount val="14"/>
                <c:pt idx="0">
                  <c:v>0</c:v>
                </c:pt>
                <c:pt idx="1">
                  <c:v>3</c:v>
                </c:pt>
                <c:pt idx="2">
                  <c:v>6</c:v>
                </c:pt>
                <c:pt idx="3">
                  <c:v>9</c:v>
                </c:pt>
                <c:pt idx="4">
                  <c:v>11.2</c:v>
                </c:pt>
                <c:pt idx="5">
                  <c:v>11.2</c:v>
                </c:pt>
                <c:pt idx="6">
                  <c:v>9</c:v>
                </c:pt>
                <c:pt idx="7">
                  <c:v>6</c:v>
                </c:pt>
                <c:pt idx="8">
                  <c:v>6</c:v>
                </c:pt>
                <c:pt idx="9">
                  <c:v>9</c:v>
                </c:pt>
                <c:pt idx="10">
                  <c:v>6</c:v>
                </c:pt>
                <c:pt idx="11">
                  <c:v>3</c:v>
                </c:pt>
                <c:pt idx="12">
                  <c:v>0</c:v>
                </c:pt>
                <c:pt idx="13">
                  <c:v>0</c:v>
                </c:pt>
              </c:numCache>
            </c:numRef>
          </c:yVal>
          <c:smooth val="0"/>
        </c:ser>
        <c:ser>
          <c:idx val="32"/>
          <c:order val="32"/>
          <c:spPr>
            <a:ln w="28575">
              <a:noFill/>
            </a:ln>
          </c:spPr>
          <c:marker>
            <c:symbol val="circle"/>
            <c:size val="6"/>
            <c:spPr>
              <a:solidFill>
                <a:srgbClr val="00FFFF"/>
              </a:solidFill>
              <a:ln>
                <a:solidFill>
                  <a:srgbClr val="00FFFF"/>
                </a:solidFill>
                <a:prstDash val="solid"/>
              </a:ln>
            </c:spPr>
          </c:marker>
          <c:xVal>
            <c:numRef>
              <c:f>Point!$G$74:$G$83</c:f>
              <c:numCache>
                <c:formatCode>0.0</c:formatCode>
                <c:ptCount val="10"/>
                <c:pt idx="0">
                  <c:v>200</c:v>
                </c:pt>
                <c:pt idx="1">
                  <c:v>200</c:v>
                </c:pt>
                <c:pt idx="2">
                  <c:v>200</c:v>
                </c:pt>
                <c:pt idx="3">
                  <c:v>200</c:v>
                </c:pt>
                <c:pt idx="4">
                  <c:v>200</c:v>
                </c:pt>
                <c:pt idx="5">
                  <c:v>200</c:v>
                </c:pt>
                <c:pt idx="6">
                  <c:v>200</c:v>
                </c:pt>
                <c:pt idx="7">
                  <c:v>200</c:v>
                </c:pt>
                <c:pt idx="8">
                  <c:v>200</c:v>
                </c:pt>
                <c:pt idx="9">
                  <c:v>200</c:v>
                </c:pt>
              </c:numCache>
            </c:numRef>
          </c:xVal>
          <c:yVal>
            <c:numRef>
              <c:f>Point!$H$74:$H$83</c:f>
              <c:numCache>
                <c:formatCode>0.0</c:formatCode>
                <c:ptCount val="10"/>
                <c:pt idx="0">
                  <c:v>0</c:v>
                </c:pt>
                <c:pt idx="1">
                  <c:v>0</c:v>
                </c:pt>
                <c:pt idx="2">
                  <c:v>0</c:v>
                </c:pt>
                <c:pt idx="3">
                  <c:v>0</c:v>
                </c:pt>
                <c:pt idx="4">
                  <c:v>0</c:v>
                </c:pt>
                <c:pt idx="5">
                  <c:v>0</c:v>
                </c:pt>
                <c:pt idx="6">
                  <c:v>0</c:v>
                </c:pt>
                <c:pt idx="7">
                  <c:v>0</c:v>
                </c:pt>
                <c:pt idx="8">
                  <c:v>0</c:v>
                </c:pt>
                <c:pt idx="9">
                  <c:v>0</c:v>
                </c:pt>
              </c:numCache>
            </c:numRef>
          </c:yVal>
          <c:smooth val="0"/>
        </c:ser>
        <c:ser>
          <c:idx val="34"/>
          <c:order val="33"/>
          <c:tx>
            <c:v>F* actual</c:v>
          </c:tx>
          <c:spPr>
            <a:ln w="28575">
              <a:noFill/>
            </a:ln>
          </c:spPr>
          <c:marker>
            <c:symbol val="circle"/>
            <c:size val="8"/>
            <c:spPr>
              <a:noFill/>
              <a:ln>
                <a:solidFill>
                  <a:srgbClr val="FF6600"/>
                </a:solidFill>
                <a:prstDash val="solid"/>
              </a:ln>
            </c:spPr>
          </c:marker>
          <c:xVal>
            <c:numRef>
              <c:f>Point!$G$94:$G$107</c:f>
              <c:numCache>
                <c:formatCode>0.0</c:formatCode>
                <c:ptCount val="14"/>
                <c:pt idx="0">
                  <c:v>94.685444147098494</c:v>
                </c:pt>
                <c:pt idx="1">
                  <c:v>93.530743608719249</c:v>
                </c:pt>
                <c:pt idx="2">
                  <c:v>92.376043070339989</c:v>
                </c:pt>
                <c:pt idx="3">
                  <c:v>91.221342531960744</c:v>
                </c:pt>
                <c:pt idx="4">
                  <c:v>90.066641993581499</c:v>
                </c:pt>
                <c:pt idx="5">
                  <c:v>88.911941455202239</c:v>
                </c:pt>
                <c:pt idx="6">
                  <c:v>93.530743608719249</c:v>
                </c:pt>
                <c:pt idx="7">
                  <c:v>95.840144685477739</c:v>
                </c:pt>
                <c:pt idx="8">
                  <c:v>92.837923285691687</c:v>
                </c:pt>
                <c:pt idx="9">
                  <c:v>88.911941455202239</c:v>
                </c:pt>
                <c:pt idx="10">
                  <c:v>86.602540378443749</c:v>
                </c:pt>
                <c:pt idx="11">
                  <c:v>92.376043070339989</c:v>
                </c:pt>
                <c:pt idx="12">
                  <c:v>90.066641993581499</c:v>
                </c:pt>
                <c:pt idx="13">
                  <c:v>200</c:v>
                </c:pt>
              </c:numCache>
            </c:numRef>
          </c:xVal>
          <c:yVal>
            <c:numRef>
              <c:f>Point!$H$94:$H$107</c:f>
              <c:numCache>
                <c:formatCode>0.0</c:formatCode>
                <c:ptCount val="14"/>
                <c:pt idx="0">
                  <c:v>0</c:v>
                </c:pt>
                <c:pt idx="1">
                  <c:v>2</c:v>
                </c:pt>
                <c:pt idx="2">
                  <c:v>4</c:v>
                </c:pt>
                <c:pt idx="3">
                  <c:v>6</c:v>
                </c:pt>
                <c:pt idx="4">
                  <c:v>8</c:v>
                </c:pt>
                <c:pt idx="5">
                  <c:v>10</c:v>
                </c:pt>
                <c:pt idx="6">
                  <c:v>6</c:v>
                </c:pt>
                <c:pt idx="7">
                  <c:v>6</c:v>
                </c:pt>
                <c:pt idx="8">
                  <c:v>11.2</c:v>
                </c:pt>
                <c:pt idx="9">
                  <c:v>6</c:v>
                </c:pt>
                <c:pt idx="10">
                  <c:v>6</c:v>
                </c:pt>
                <c:pt idx="11">
                  <c:v>8</c:v>
                </c:pt>
                <c:pt idx="12">
                  <c:v>4</c:v>
                </c:pt>
                <c:pt idx="13">
                  <c:v>0</c:v>
                </c:pt>
              </c:numCache>
            </c:numRef>
          </c:yVal>
          <c:smooth val="0"/>
        </c:ser>
        <c:ser>
          <c:idx val="35"/>
          <c:order val="34"/>
          <c:tx>
            <c:v>As2Se3</c:v>
          </c:tx>
          <c:spPr>
            <a:ln w="28575">
              <a:noFill/>
            </a:ln>
          </c:spPr>
          <c:marker>
            <c:symbol val="circle"/>
            <c:size val="6"/>
            <c:spPr>
              <a:solidFill>
                <a:srgbClr val="333399"/>
              </a:solidFill>
              <a:ln>
                <a:solidFill>
                  <a:srgbClr val="333399"/>
                </a:solidFill>
                <a:prstDash val="solid"/>
              </a:ln>
            </c:spPr>
          </c:marker>
          <c:xVal>
            <c:numRef>
              <c:f>Point!$G$108:$G$114</c:f>
              <c:numCache>
                <c:formatCode>0.0</c:formatCode>
                <c:ptCount val="7"/>
                <c:pt idx="0">
                  <c:v>92.376043070339989</c:v>
                </c:pt>
                <c:pt idx="1">
                  <c:v>200</c:v>
                </c:pt>
                <c:pt idx="2">
                  <c:v>200</c:v>
                </c:pt>
                <c:pt idx="3">
                  <c:v>200</c:v>
                </c:pt>
                <c:pt idx="4">
                  <c:v>200</c:v>
                </c:pt>
                <c:pt idx="5">
                  <c:v>200</c:v>
                </c:pt>
                <c:pt idx="6">
                  <c:v>200</c:v>
                </c:pt>
              </c:numCache>
            </c:numRef>
          </c:xVal>
          <c:yVal>
            <c:numRef>
              <c:f>Point!$H$108:$H$114</c:f>
              <c:numCache>
                <c:formatCode>0.0</c:formatCode>
                <c:ptCount val="7"/>
                <c:pt idx="0">
                  <c:v>40</c:v>
                </c:pt>
                <c:pt idx="1">
                  <c:v>0</c:v>
                </c:pt>
                <c:pt idx="2">
                  <c:v>0</c:v>
                </c:pt>
                <c:pt idx="3">
                  <c:v>0</c:v>
                </c:pt>
                <c:pt idx="4">
                  <c:v>0</c:v>
                </c:pt>
                <c:pt idx="5">
                  <c:v>0</c:v>
                </c:pt>
                <c:pt idx="6">
                  <c:v>0</c:v>
                </c:pt>
              </c:numCache>
            </c:numRef>
          </c:yVal>
          <c:smooth val="0"/>
        </c:ser>
        <c:ser>
          <c:idx val="37"/>
          <c:order val="35"/>
          <c:tx>
            <c:v>GeSe2</c:v>
          </c:tx>
          <c:spPr>
            <a:ln w="28575">
              <a:noFill/>
            </a:ln>
          </c:spPr>
          <c:marker>
            <c:symbol val="circle"/>
            <c:size val="7"/>
            <c:spPr>
              <a:solidFill>
                <a:schemeClr val="tx1">
                  <a:lumMod val="95000"/>
                  <a:lumOff val="5000"/>
                  <a:alpha val="50000"/>
                </a:schemeClr>
              </a:solidFill>
              <a:ln>
                <a:solidFill>
                  <a:srgbClr val="000000"/>
                </a:solidFill>
                <a:prstDash val="solid"/>
              </a:ln>
            </c:spPr>
          </c:marker>
          <c:xVal>
            <c:numRef>
              <c:f>Point!$G$129:$G$138</c:f>
              <c:numCache>
                <c:formatCode>0.0</c:formatCode>
                <c:ptCount val="10"/>
                <c:pt idx="0">
                  <c:v>92.780188258772739</c:v>
                </c:pt>
                <c:pt idx="1">
                  <c:v>200</c:v>
                </c:pt>
                <c:pt idx="2">
                  <c:v>200</c:v>
                </c:pt>
                <c:pt idx="3">
                  <c:v>200</c:v>
                </c:pt>
                <c:pt idx="4">
                  <c:v>200</c:v>
                </c:pt>
                <c:pt idx="5">
                  <c:v>200</c:v>
                </c:pt>
                <c:pt idx="6">
                  <c:v>200</c:v>
                </c:pt>
                <c:pt idx="7">
                  <c:v>200</c:v>
                </c:pt>
                <c:pt idx="8">
                  <c:v>200</c:v>
                </c:pt>
                <c:pt idx="9">
                  <c:v>200</c:v>
                </c:pt>
              </c:numCache>
            </c:numRef>
          </c:xVal>
          <c:yVal>
            <c:numRef>
              <c:f>Point!$H$129:$H$138</c:f>
              <c:numCache>
                <c:formatCode>0.0</c:formatCode>
                <c:ptCount val="10"/>
                <c:pt idx="0">
                  <c:v>11.1</c:v>
                </c:pt>
                <c:pt idx="1">
                  <c:v>0</c:v>
                </c:pt>
                <c:pt idx="2">
                  <c:v>0</c:v>
                </c:pt>
                <c:pt idx="3">
                  <c:v>0</c:v>
                </c:pt>
                <c:pt idx="4">
                  <c:v>0</c:v>
                </c:pt>
                <c:pt idx="5">
                  <c:v>0</c:v>
                </c:pt>
                <c:pt idx="6">
                  <c:v>0</c:v>
                </c:pt>
                <c:pt idx="7">
                  <c:v>0</c:v>
                </c:pt>
                <c:pt idx="8">
                  <c:v>0</c:v>
                </c:pt>
                <c:pt idx="9">
                  <c:v>0</c:v>
                </c:pt>
              </c:numCache>
            </c:numRef>
          </c:yVal>
          <c:smooth val="0"/>
        </c:ser>
        <c:ser>
          <c:idx val="33"/>
          <c:order val="36"/>
          <c:tx>
            <c:v>SDv13</c:v>
          </c:tx>
          <c:spPr>
            <a:ln w="28575">
              <a:noFill/>
            </a:ln>
          </c:spPr>
          <c:marker>
            <c:symbol val="circle"/>
            <c:size val="8"/>
            <c:spPr>
              <a:solidFill>
                <a:srgbClr val="FF99CC"/>
              </a:solidFill>
              <a:ln>
                <a:solidFill>
                  <a:srgbClr val="993366"/>
                </a:solidFill>
                <a:prstDash val="solid"/>
              </a:ln>
            </c:spPr>
          </c:marker>
          <c:xVal>
            <c:numRef>
              <c:f>Point!$G$84:$G$93</c:f>
              <c:numCache>
                <c:formatCode>0.0</c:formatCode>
                <c:ptCount val="10"/>
                <c:pt idx="0">
                  <c:v>200</c:v>
                </c:pt>
                <c:pt idx="1">
                  <c:v>200</c:v>
                </c:pt>
                <c:pt idx="2">
                  <c:v>200</c:v>
                </c:pt>
                <c:pt idx="3">
                  <c:v>200</c:v>
                </c:pt>
                <c:pt idx="4">
                  <c:v>200</c:v>
                </c:pt>
                <c:pt idx="5">
                  <c:v>200</c:v>
                </c:pt>
                <c:pt idx="6">
                  <c:v>200</c:v>
                </c:pt>
                <c:pt idx="7">
                  <c:v>200</c:v>
                </c:pt>
                <c:pt idx="8">
                  <c:v>200</c:v>
                </c:pt>
                <c:pt idx="9">
                  <c:v>200</c:v>
                </c:pt>
              </c:numCache>
            </c:numRef>
          </c:xVal>
          <c:yVal>
            <c:numRef>
              <c:f>Point!$H$84:$H$93</c:f>
              <c:numCache>
                <c:formatCode>0.0</c:formatCode>
                <c:ptCount val="10"/>
                <c:pt idx="0">
                  <c:v>0</c:v>
                </c:pt>
                <c:pt idx="1">
                  <c:v>0</c:v>
                </c:pt>
                <c:pt idx="2">
                  <c:v>0</c:v>
                </c:pt>
                <c:pt idx="3">
                  <c:v>0</c:v>
                </c:pt>
                <c:pt idx="4">
                  <c:v>0</c:v>
                </c:pt>
                <c:pt idx="5">
                  <c:v>0</c:v>
                </c:pt>
                <c:pt idx="6">
                  <c:v>0</c:v>
                </c:pt>
                <c:pt idx="7">
                  <c:v>0</c:v>
                </c:pt>
                <c:pt idx="8">
                  <c:v>0</c:v>
                </c:pt>
                <c:pt idx="9">
                  <c:v>0</c:v>
                </c:pt>
              </c:numCache>
            </c:numRef>
          </c:yVal>
          <c:smooth val="0"/>
        </c:ser>
        <c:ser>
          <c:idx val="36"/>
          <c:order val="37"/>
          <c:tx>
            <c:v>SDv12</c:v>
          </c:tx>
          <c:spPr>
            <a:ln w="28575">
              <a:noFill/>
            </a:ln>
          </c:spPr>
          <c:marker>
            <c:symbol val="circle"/>
            <c:size val="8"/>
            <c:spPr>
              <a:solidFill>
                <a:schemeClr val="tx2">
                  <a:lumMod val="60000"/>
                  <a:lumOff val="40000"/>
                </a:schemeClr>
              </a:solidFill>
              <a:ln>
                <a:solidFill>
                  <a:srgbClr val="969696"/>
                </a:solidFill>
                <a:prstDash val="solid"/>
              </a:ln>
            </c:spPr>
          </c:marker>
          <c:xVal>
            <c:numRef>
              <c:f>Point!$G$115:$G$128</c:f>
              <c:numCache>
                <c:formatCode>0.0</c:formatCode>
                <c:ptCount val="14"/>
                <c:pt idx="0">
                  <c:v>76.037030452273612</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numCache>
            </c:numRef>
          </c:xVal>
          <c:yVal>
            <c:numRef>
              <c:f>Point!$H$115:$H$128</c:f>
              <c:numCache>
                <c:formatCode>0.0</c:formatCode>
                <c:ptCount val="14"/>
                <c:pt idx="0">
                  <c:v>30.5</c:v>
                </c:pt>
                <c:pt idx="1">
                  <c:v>0</c:v>
                </c:pt>
                <c:pt idx="2">
                  <c:v>0</c:v>
                </c:pt>
                <c:pt idx="3">
                  <c:v>0</c:v>
                </c:pt>
                <c:pt idx="4">
                  <c:v>0</c:v>
                </c:pt>
                <c:pt idx="5">
                  <c:v>0</c:v>
                </c:pt>
                <c:pt idx="6">
                  <c:v>0</c:v>
                </c:pt>
                <c:pt idx="7">
                  <c:v>0</c:v>
                </c:pt>
                <c:pt idx="8">
                  <c:v>0</c:v>
                </c:pt>
                <c:pt idx="9">
                  <c:v>0</c:v>
                </c:pt>
                <c:pt idx="10">
                  <c:v>0</c:v>
                </c:pt>
                <c:pt idx="11">
                  <c:v>0</c:v>
                </c:pt>
                <c:pt idx="12">
                  <c:v>0</c:v>
                </c:pt>
                <c:pt idx="13">
                  <c:v>0</c:v>
                </c:pt>
              </c:numCache>
            </c:numRef>
          </c:yVal>
          <c:smooth val="0"/>
        </c:ser>
        <c:ser>
          <c:idx val="38"/>
          <c:order val="38"/>
          <c:spPr>
            <a:ln w="12700">
              <a:solidFill>
                <a:srgbClr val="00FF00"/>
              </a:solidFill>
              <a:prstDash val="solid"/>
            </a:ln>
          </c:spPr>
          <c:marker>
            <c:symbol val="square"/>
            <c:size val="3"/>
            <c:spPr>
              <a:noFill/>
              <a:ln w="9525">
                <a:noFill/>
              </a:ln>
            </c:spPr>
          </c:marker>
          <c:dPt>
            <c:idx val="6"/>
            <c:marker>
              <c:symbol val="none"/>
            </c:marker>
            <c:bubble3D val="0"/>
          </c:dPt>
          <c:xVal>
            <c:numRef>
              <c:f>[1]Lines!$G$5:$G$15</c:f>
              <c:numCache>
                <c:formatCode>General</c:formatCode>
                <c:ptCount val="11"/>
                <c:pt idx="0">
                  <c:v>200</c:v>
                </c:pt>
                <c:pt idx="1">
                  <c:v>200</c:v>
                </c:pt>
                <c:pt idx="3">
                  <c:v>200</c:v>
                </c:pt>
                <c:pt idx="4">
                  <c:v>200</c:v>
                </c:pt>
                <c:pt idx="6">
                  <c:v>200</c:v>
                </c:pt>
                <c:pt idx="7">
                  <c:v>200</c:v>
                </c:pt>
                <c:pt idx="9">
                  <c:v>200</c:v>
                </c:pt>
                <c:pt idx="10">
                  <c:v>200</c:v>
                </c:pt>
              </c:numCache>
            </c:numRef>
          </c:xVal>
          <c:yVal>
            <c:numRef>
              <c:f>[1]Lines!$H$5:$H$15</c:f>
              <c:numCache>
                <c:formatCode>General</c:formatCode>
                <c:ptCount val="11"/>
                <c:pt idx="0">
                  <c:v>0</c:v>
                </c:pt>
                <c:pt idx="1">
                  <c:v>0</c:v>
                </c:pt>
                <c:pt idx="3">
                  <c:v>0</c:v>
                </c:pt>
                <c:pt idx="4">
                  <c:v>0</c:v>
                </c:pt>
                <c:pt idx="6">
                  <c:v>0</c:v>
                </c:pt>
                <c:pt idx="7">
                  <c:v>0</c:v>
                </c:pt>
                <c:pt idx="9">
                  <c:v>0</c:v>
                </c:pt>
                <c:pt idx="10">
                  <c:v>0</c:v>
                </c:pt>
              </c:numCache>
            </c:numRef>
          </c:yVal>
          <c:smooth val="0"/>
        </c:ser>
        <c:ser>
          <c:idx val="39"/>
          <c:order val="39"/>
          <c:spPr>
            <a:ln w="12700">
              <a:solidFill>
                <a:srgbClr val="FF0000"/>
              </a:solidFill>
              <a:prstDash val="solid"/>
            </a:ln>
          </c:spPr>
          <c:marker>
            <c:symbol val="none"/>
          </c:marker>
          <c:xVal>
            <c:numRef>
              <c:f>[1]Lines!$G$17:$G$27</c:f>
              <c:numCache>
                <c:formatCode>General</c:formatCode>
                <c:ptCount val="11"/>
                <c:pt idx="0">
                  <c:v>200</c:v>
                </c:pt>
                <c:pt idx="1">
                  <c:v>200</c:v>
                </c:pt>
                <c:pt idx="3">
                  <c:v>200</c:v>
                </c:pt>
                <c:pt idx="4">
                  <c:v>200</c:v>
                </c:pt>
                <c:pt idx="6">
                  <c:v>200</c:v>
                </c:pt>
                <c:pt idx="7">
                  <c:v>200</c:v>
                </c:pt>
                <c:pt idx="9">
                  <c:v>200</c:v>
                </c:pt>
                <c:pt idx="10">
                  <c:v>200</c:v>
                </c:pt>
              </c:numCache>
            </c:numRef>
          </c:xVal>
          <c:yVal>
            <c:numRef>
              <c:f>[1]Lines!$H$17:$H$27</c:f>
              <c:numCache>
                <c:formatCode>General</c:formatCode>
                <c:ptCount val="11"/>
                <c:pt idx="0">
                  <c:v>0</c:v>
                </c:pt>
                <c:pt idx="1">
                  <c:v>0</c:v>
                </c:pt>
                <c:pt idx="3">
                  <c:v>0</c:v>
                </c:pt>
                <c:pt idx="4">
                  <c:v>0</c:v>
                </c:pt>
                <c:pt idx="6">
                  <c:v>0</c:v>
                </c:pt>
                <c:pt idx="7">
                  <c:v>0</c:v>
                </c:pt>
                <c:pt idx="9">
                  <c:v>0</c:v>
                </c:pt>
                <c:pt idx="10">
                  <c:v>0</c:v>
                </c:pt>
              </c:numCache>
            </c:numRef>
          </c:yVal>
          <c:smooth val="0"/>
        </c:ser>
        <c:ser>
          <c:idx val="40"/>
          <c:order val="40"/>
          <c:spPr>
            <a:ln w="12700">
              <a:solidFill>
                <a:srgbClr val="0000FF"/>
              </a:solidFill>
              <a:prstDash val="solid"/>
            </a:ln>
          </c:spPr>
          <c:marker>
            <c:symbol val="none"/>
          </c:marker>
          <c:xVal>
            <c:numRef>
              <c:f>[1]Lines!$G$29:$G$39</c:f>
              <c:numCache>
                <c:formatCode>General</c:formatCode>
                <c:ptCount val="11"/>
                <c:pt idx="0">
                  <c:v>200</c:v>
                </c:pt>
                <c:pt idx="1">
                  <c:v>200</c:v>
                </c:pt>
                <c:pt idx="3">
                  <c:v>200</c:v>
                </c:pt>
                <c:pt idx="4">
                  <c:v>200</c:v>
                </c:pt>
                <c:pt idx="6">
                  <c:v>200</c:v>
                </c:pt>
                <c:pt idx="7">
                  <c:v>200</c:v>
                </c:pt>
                <c:pt idx="9">
                  <c:v>200</c:v>
                </c:pt>
                <c:pt idx="10">
                  <c:v>200</c:v>
                </c:pt>
              </c:numCache>
            </c:numRef>
          </c:xVal>
          <c:yVal>
            <c:numRef>
              <c:f>[1]Lines!$H$29:$H$36</c:f>
              <c:numCache>
                <c:formatCode>General</c:formatCode>
                <c:ptCount val="8"/>
                <c:pt idx="0">
                  <c:v>0</c:v>
                </c:pt>
                <c:pt idx="1">
                  <c:v>0</c:v>
                </c:pt>
                <c:pt idx="3">
                  <c:v>0</c:v>
                </c:pt>
                <c:pt idx="4">
                  <c:v>0</c:v>
                </c:pt>
                <c:pt idx="6">
                  <c:v>0</c:v>
                </c:pt>
                <c:pt idx="7">
                  <c:v>0</c:v>
                </c:pt>
              </c:numCache>
            </c:numRef>
          </c:yVal>
          <c:smooth val="0"/>
        </c:ser>
        <c:ser>
          <c:idx val="41"/>
          <c:order val="41"/>
          <c:spPr>
            <a:ln w="12700">
              <a:solidFill>
                <a:srgbClr val="FF00FF"/>
              </a:solidFill>
              <a:prstDash val="solid"/>
            </a:ln>
          </c:spPr>
          <c:marker>
            <c:symbol val="none"/>
          </c:marker>
          <c:xVal>
            <c:numRef>
              <c:f>[1]Lines!$G$41:$G$51</c:f>
              <c:numCache>
                <c:formatCode>General</c:formatCode>
                <c:ptCount val="11"/>
                <c:pt idx="0">
                  <c:v>200</c:v>
                </c:pt>
                <c:pt idx="1">
                  <c:v>200</c:v>
                </c:pt>
                <c:pt idx="3">
                  <c:v>200</c:v>
                </c:pt>
                <c:pt idx="4">
                  <c:v>200</c:v>
                </c:pt>
                <c:pt idx="6">
                  <c:v>200</c:v>
                </c:pt>
                <c:pt idx="7">
                  <c:v>200</c:v>
                </c:pt>
                <c:pt idx="9">
                  <c:v>200</c:v>
                </c:pt>
                <c:pt idx="10">
                  <c:v>200</c:v>
                </c:pt>
              </c:numCache>
            </c:numRef>
          </c:xVal>
          <c:yVal>
            <c:numRef>
              <c:f>[1]Lines!$H$41:$H$51</c:f>
              <c:numCache>
                <c:formatCode>General</c:formatCode>
                <c:ptCount val="11"/>
                <c:pt idx="0">
                  <c:v>0</c:v>
                </c:pt>
                <c:pt idx="1">
                  <c:v>0</c:v>
                </c:pt>
                <c:pt idx="3">
                  <c:v>0</c:v>
                </c:pt>
                <c:pt idx="4">
                  <c:v>0</c:v>
                </c:pt>
                <c:pt idx="6">
                  <c:v>0</c:v>
                </c:pt>
                <c:pt idx="7">
                  <c:v>0</c:v>
                </c:pt>
                <c:pt idx="9">
                  <c:v>0</c:v>
                </c:pt>
                <c:pt idx="10">
                  <c:v>0</c:v>
                </c:pt>
              </c:numCache>
            </c:numRef>
          </c:yVal>
          <c:smooth val="0"/>
        </c:ser>
        <c:ser>
          <c:idx val="42"/>
          <c:order val="42"/>
          <c:spPr>
            <a:ln w="12700">
              <a:solidFill>
                <a:srgbClr val="00FFFF"/>
              </a:solidFill>
              <a:prstDash val="solid"/>
            </a:ln>
          </c:spPr>
          <c:marker>
            <c:symbol val="none"/>
          </c:marker>
          <c:xVal>
            <c:numRef>
              <c:f>[1]Lines!$G$53:$G$63</c:f>
              <c:numCache>
                <c:formatCode>General</c:formatCode>
                <c:ptCount val="11"/>
                <c:pt idx="0">
                  <c:v>200</c:v>
                </c:pt>
                <c:pt idx="1">
                  <c:v>200</c:v>
                </c:pt>
                <c:pt idx="3">
                  <c:v>200</c:v>
                </c:pt>
                <c:pt idx="4">
                  <c:v>200</c:v>
                </c:pt>
                <c:pt idx="6">
                  <c:v>200</c:v>
                </c:pt>
                <c:pt idx="7">
                  <c:v>200</c:v>
                </c:pt>
                <c:pt idx="9">
                  <c:v>200</c:v>
                </c:pt>
                <c:pt idx="10">
                  <c:v>200</c:v>
                </c:pt>
              </c:numCache>
            </c:numRef>
          </c:xVal>
          <c:yVal>
            <c:numRef>
              <c:f>[1]Lines!$H$53:$H$63</c:f>
              <c:numCache>
                <c:formatCode>General</c:formatCode>
                <c:ptCount val="11"/>
                <c:pt idx="0">
                  <c:v>0</c:v>
                </c:pt>
                <c:pt idx="1">
                  <c:v>0</c:v>
                </c:pt>
                <c:pt idx="3">
                  <c:v>0</c:v>
                </c:pt>
                <c:pt idx="4">
                  <c:v>0</c:v>
                </c:pt>
                <c:pt idx="6">
                  <c:v>0</c:v>
                </c:pt>
                <c:pt idx="7">
                  <c:v>0</c:v>
                </c:pt>
                <c:pt idx="9">
                  <c:v>0</c:v>
                </c:pt>
                <c:pt idx="10">
                  <c:v>0</c:v>
                </c:pt>
              </c:numCache>
            </c:numRef>
          </c:yVal>
          <c:smooth val="0"/>
        </c:ser>
        <c:ser>
          <c:idx val="43"/>
          <c:order val="43"/>
          <c:spPr>
            <a:ln w="12700">
              <a:solidFill>
                <a:srgbClr val="800080"/>
              </a:solidFill>
              <a:prstDash val="solid"/>
            </a:ln>
          </c:spPr>
          <c:marker>
            <c:symbol val="none"/>
          </c:marker>
          <c:xVal>
            <c:numRef>
              <c:f>[1]Lines!$G$65:$G$75</c:f>
              <c:numCache>
                <c:formatCode>General</c:formatCode>
                <c:ptCount val="11"/>
                <c:pt idx="0">
                  <c:v>200</c:v>
                </c:pt>
                <c:pt idx="1">
                  <c:v>200</c:v>
                </c:pt>
                <c:pt idx="3">
                  <c:v>200</c:v>
                </c:pt>
                <c:pt idx="4">
                  <c:v>200</c:v>
                </c:pt>
                <c:pt idx="6">
                  <c:v>200</c:v>
                </c:pt>
                <c:pt idx="7">
                  <c:v>200</c:v>
                </c:pt>
                <c:pt idx="9">
                  <c:v>200</c:v>
                </c:pt>
                <c:pt idx="10">
                  <c:v>200</c:v>
                </c:pt>
              </c:numCache>
            </c:numRef>
          </c:xVal>
          <c:yVal>
            <c:numRef>
              <c:f>[1]Lines!$H$65:$H$75</c:f>
              <c:numCache>
                <c:formatCode>General</c:formatCode>
                <c:ptCount val="11"/>
                <c:pt idx="0">
                  <c:v>0</c:v>
                </c:pt>
                <c:pt idx="1">
                  <c:v>0</c:v>
                </c:pt>
                <c:pt idx="3">
                  <c:v>0</c:v>
                </c:pt>
                <c:pt idx="4">
                  <c:v>0</c:v>
                </c:pt>
                <c:pt idx="6">
                  <c:v>0</c:v>
                </c:pt>
                <c:pt idx="7">
                  <c:v>0</c:v>
                </c:pt>
                <c:pt idx="9">
                  <c:v>0</c:v>
                </c:pt>
                <c:pt idx="10">
                  <c:v>0</c:v>
                </c:pt>
              </c:numCache>
            </c:numRef>
          </c:yVal>
          <c:smooth val="0"/>
        </c:ser>
        <c:ser>
          <c:idx val="44"/>
          <c:order val="44"/>
          <c:spPr>
            <a:ln w="12700">
              <a:solidFill>
                <a:srgbClr val="FF6600"/>
              </a:solidFill>
              <a:prstDash val="solid"/>
            </a:ln>
          </c:spPr>
          <c:marker>
            <c:symbol val="none"/>
          </c:marker>
          <c:xVal>
            <c:numRef>
              <c:f>[1]Lines!$G$77:$G$87</c:f>
              <c:numCache>
                <c:formatCode>General</c:formatCode>
                <c:ptCount val="11"/>
                <c:pt idx="0">
                  <c:v>200</c:v>
                </c:pt>
                <c:pt idx="1">
                  <c:v>200</c:v>
                </c:pt>
                <c:pt idx="3">
                  <c:v>200</c:v>
                </c:pt>
                <c:pt idx="4">
                  <c:v>200</c:v>
                </c:pt>
                <c:pt idx="6">
                  <c:v>200</c:v>
                </c:pt>
                <c:pt idx="7">
                  <c:v>200</c:v>
                </c:pt>
                <c:pt idx="9">
                  <c:v>200</c:v>
                </c:pt>
                <c:pt idx="10">
                  <c:v>200</c:v>
                </c:pt>
              </c:numCache>
            </c:numRef>
          </c:xVal>
          <c:yVal>
            <c:numRef>
              <c:f>[1]Lines!$H$77:$H$87</c:f>
              <c:numCache>
                <c:formatCode>General</c:formatCode>
                <c:ptCount val="11"/>
                <c:pt idx="0">
                  <c:v>0</c:v>
                </c:pt>
                <c:pt idx="1">
                  <c:v>0</c:v>
                </c:pt>
                <c:pt idx="3">
                  <c:v>0</c:v>
                </c:pt>
                <c:pt idx="4">
                  <c:v>0</c:v>
                </c:pt>
                <c:pt idx="6">
                  <c:v>0</c:v>
                </c:pt>
                <c:pt idx="7">
                  <c:v>0</c:v>
                </c:pt>
                <c:pt idx="9">
                  <c:v>0</c:v>
                </c:pt>
                <c:pt idx="10">
                  <c:v>0</c:v>
                </c:pt>
              </c:numCache>
            </c:numRef>
          </c:yVal>
          <c:smooth val="0"/>
        </c:ser>
        <c:ser>
          <c:idx val="45"/>
          <c:order val="45"/>
          <c:spPr>
            <a:ln w="12700">
              <a:solidFill>
                <a:srgbClr val="C0C0C0"/>
              </a:solidFill>
              <a:prstDash val="solid"/>
            </a:ln>
          </c:spPr>
          <c:marker>
            <c:symbol val="diamond"/>
            <c:size val="5"/>
            <c:spPr>
              <a:solidFill>
                <a:srgbClr val="C0C0C0"/>
              </a:solidFill>
              <a:ln>
                <a:solidFill>
                  <a:srgbClr val="C0C0C0"/>
                </a:solidFill>
                <a:prstDash val="solid"/>
              </a:ln>
            </c:spPr>
          </c:marker>
          <c:dPt>
            <c:idx val="1"/>
            <c:marker>
              <c:symbol val="none"/>
            </c:marker>
            <c:bubble3D val="0"/>
            <c:spPr>
              <a:ln w="12700">
                <a:solidFill>
                  <a:srgbClr val="333399"/>
                </a:solidFill>
                <a:prstDash val="solid"/>
              </a:ln>
            </c:spPr>
          </c:dPt>
          <c:xVal>
            <c:numRef>
              <c:f>[1]Lines!$G$89:$G$99</c:f>
              <c:numCache>
                <c:formatCode>General</c:formatCode>
                <c:ptCount val="11"/>
                <c:pt idx="0">
                  <c:v>200</c:v>
                </c:pt>
                <c:pt idx="1">
                  <c:v>200</c:v>
                </c:pt>
                <c:pt idx="3">
                  <c:v>200</c:v>
                </c:pt>
                <c:pt idx="4">
                  <c:v>200</c:v>
                </c:pt>
                <c:pt idx="6">
                  <c:v>200</c:v>
                </c:pt>
                <c:pt idx="7">
                  <c:v>200</c:v>
                </c:pt>
                <c:pt idx="9">
                  <c:v>200</c:v>
                </c:pt>
                <c:pt idx="10">
                  <c:v>200</c:v>
                </c:pt>
              </c:numCache>
            </c:numRef>
          </c:xVal>
          <c:yVal>
            <c:numRef>
              <c:f>[1]Lines!$H$89:$H$99</c:f>
              <c:numCache>
                <c:formatCode>General</c:formatCode>
                <c:ptCount val="11"/>
                <c:pt idx="0">
                  <c:v>0</c:v>
                </c:pt>
                <c:pt idx="1">
                  <c:v>0</c:v>
                </c:pt>
                <c:pt idx="3">
                  <c:v>0</c:v>
                </c:pt>
                <c:pt idx="4">
                  <c:v>0</c:v>
                </c:pt>
                <c:pt idx="6">
                  <c:v>0</c:v>
                </c:pt>
                <c:pt idx="7">
                  <c:v>0</c:v>
                </c:pt>
                <c:pt idx="9">
                  <c:v>0</c:v>
                </c:pt>
                <c:pt idx="10">
                  <c:v>0</c:v>
                </c:pt>
              </c:numCache>
            </c:numRef>
          </c:yVal>
          <c:smooth val="0"/>
        </c:ser>
        <c:ser>
          <c:idx val="46"/>
          <c:order val="46"/>
          <c:spPr>
            <a:ln w="12700">
              <a:solidFill>
                <a:srgbClr val="969696"/>
              </a:solidFill>
              <a:prstDash val="solid"/>
            </a:ln>
          </c:spPr>
          <c:marker>
            <c:symbol val="none"/>
          </c:marker>
          <c:xVal>
            <c:numRef>
              <c:f>[1]Lines!$G$101:$G$111</c:f>
              <c:numCache>
                <c:formatCode>General</c:formatCode>
                <c:ptCount val="11"/>
                <c:pt idx="0">
                  <c:v>200</c:v>
                </c:pt>
                <c:pt idx="1">
                  <c:v>200</c:v>
                </c:pt>
                <c:pt idx="3">
                  <c:v>200</c:v>
                </c:pt>
                <c:pt idx="4">
                  <c:v>200</c:v>
                </c:pt>
                <c:pt idx="6">
                  <c:v>200</c:v>
                </c:pt>
                <c:pt idx="7">
                  <c:v>200</c:v>
                </c:pt>
                <c:pt idx="9">
                  <c:v>200</c:v>
                </c:pt>
                <c:pt idx="10">
                  <c:v>200</c:v>
                </c:pt>
              </c:numCache>
            </c:numRef>
          </c:xVal>
          <c:yVal>
            <c:numRef>
              <c:f>[1]Lines!$H$101:$H$111</c:f>
              <c:numCache>
                <c:formatCode>General</c:formatCode>
                <c:ptCount val="11"/>
                <c:pt idx="0">
                  <c:v>0</c:v>
                </c:pt>
                <c:pt idx="1">
                  <c:v>0</c:v>
                </c:pt>
                <c:pt idx="3">
                  <c:v>0</c:v>
                </c:pt>
                <c:pt idx="4">
                  <c:v>0</c:v>
                </c:pt>
                <c:pt idx="6">
                  <c:v>0</c:v>
                </c:pt>
                <c:pt idx="7">
                  <c:v>0</c:v>
                </c:pt>
                <c:pt idx="9">
                  <c:v>0</c:v>
                </c:pt>
                <c:pt idx="10">
                  <c:v>0</c:v>
                </c:pt>
              </c:numCache>
            </c:numRef>
          </c:yVal>
          <c:smooth val="0"/>
        </c:ser>
        <c:ser>
          <c:idx val="47"/>
          <c:order val="47"/>
          <c:spPr>
            <a:ln w="12700">
              <a:solidFill>
                <a:srgbClr val="000000"/>
              </a:solidFill>
              <a:prstDash val="solid"/>
            </a:ln>
          </c:spPr>
          <c:marker>
            <c:symbol val="none"/>
          </c:marker>
          <c:xVal>
            <c:numRef>
              <c:f>[1]Lines!$G$113:$G$123</c:f>
              <c:numCache>
                <c:formatCode>General</c:formatCode>
                <c:ptCount val="11"/>
                <c:pt idx="0">
                  <c:v>200</c:v>
                </c:pt>
                <c:pt idx="1">
                  <c:v>200</c:v>
                </c:pt>
                <c:pt idx="3">
                  <c:v>200</c:v>
                </c:pt>
                <c:pt idx="4">
                  <c:v>200</c:v>
                </c:pt>
                <c:pt idx="6">
                  <c:v>200</c:v>
                </c:pt>
                <c:pt idx="7">
                  <c:v>200</c:v>
                </c:pt>
                <c:pt idx="9">
                  <c:v>200</c:v>
                </c:pt>
                <c:pt idx="10">
                  <c:v>200</c:v>
                </c:pt>
              </c:numCache>
            </c:numRef>
          </c:xVal>
          <c:yVal>
            <c:numRef>
              <c:f>[1]Lines!$H$113:$H$123</c:f>
              <c:numCache>
                <c:formatCode>General</c:formatCode>
                <c:ptCount val="11"/>
                <c:pt idx="0">
                  <c:v>0</c:v>
                </c:pt>
                <c:pt idx="1">
                  <c:v>0</c:v>
                </c:pt>
                <c:pt idx="3">
                  <c:v>0</c:v>
                </c:pt>
                <c:pt idx="4">
                  <c:v>0</c:v>
                </c:pt>
                <c:pt idx="6">
                  <c:v>0</c:v>
                </c:pt>
                <c:pt idx="7">
                  <c:v>0</c:v>
                </c:pt>
                <c:pt idx="9">
                  <c:v>0</c:v>
                </c:pt>
                <c:pt idx="10">
                  <c:v>0</c:v>
                </c:pt>
              </c:numCache>
            </c:numRef>
          </c:yVal>
          <c:smooth val="0"/>
        </c:ser>
        <c:dLbls>
          <c:showLegendKey val="0"/>
          <c:showVal val="0"/>
          <c:showCatName val="0"/>
          <c:showSerName val="0"/>
          <c:showPercent val="0"/>
          <c:showBubbleSize val="0"/>
        </c:dLbls>
        <c:axId val="687361360"/>
        <c:axId val="322568408"/>
      </c:scatterChart>
      <c:valAx>
        <c:axId val="687361360"/>
        <c:scaling>
          <c:orientation val="minMax"/>
          <c:max val="128"/>
          <c:min val="-12"/>
        </c:scaling>
        <c:delete val="0"/>
        <c:axPos val="b"/>
        <c:numFmt formatCode="General" sourceLinked="1"/>
        <c:majorTickMark val="none"/>
        <c:minorTickMark val="none"/>
        <c:tickLblPos val="none"/>
        <c:spPr>
          <a:ln w="9525">
            <a:noFill/>
          </a:ln>
        </c:spPr>
        <c:crossAx val="322568408"/>
        <c:crosses val="autoZero"/>
        <c:crossBetween val="midCat"/>
      </c:valAx>
      <c:valAx>
        <c:axId val="322568408"/>
        <c:scaling>
          <c:orientation val="minMax"/>
          <c:max val="100"/>
          <c:min val="-5"/>
        </c:scaling>
        <c:delete val="0"/>
        <c:axPos val="l"/>
        <c:majorGridlines>
          <c:spPr>
            <a:ln w="3175">
              <a:solidFill>
                <a:srgbClr val="FFFFFF"/>
              </a:solidFill>
              <a:prstDash val="solid"/>
            </a:ln>
          </c:spPr>
        </c:majorGridlines>
        <c:numFmt formatCode="General" sourceLinked="1"/>
        <c:majorTickMark val="none"/>
        <c:minorTickMark val="none"/>
        <c:tickLblPos val="none"/>
        <c:spPr>
          <a:ln w="9525">
            <a:noFill/>
          </a:ln>
        </c:spPr>
        <c:crossAx val="687361360"/>
        <c:crosses val="autoZero"/>
        <c:crossBetween val="midCat"/>
      </c:valAx>
      <c:spPr>
        <a:solidFill>
          <a:srgbClr val="FFFFFF"/>
        </a:solidFill>
        <a:ln w="3175">
          <a:solidFill>
            <a:srgbClr val="FFFFFF"/>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0.02049</cdr:x>
      <cdr:y>0.9042</cdr:y>
    </cdr:from>
    <cdr:to>
      <cdr:x>0.14896</cdr:x>
      <cdr:y>0.96695</cdr:y>
    </cdr:to>
    <cdr:sp macro="" textlink="">
      <cdr:nvSpPr>
        <cdr:cNvPr id="1026" name="Text Box 2"/>
        <cdr:cNvSpPr txBox="1">
          <a:spLocks xmlns:a="http://schemas.openxmlformats.org/drawingml/2006/main" noChangeArrowheads="1"/>
        </cdr:cNvSpPr>
      </cdr:nvSpPr>
      <cdr:spPr bwMode="auto">
        <a:xfrm xmlns:a="http://schemas.openxmlformats.org/drawingml/2006/main">
          <a:off x="177424" y="5684222"/>
          <a:ext cx="1112434" cy="3944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41148" rIns="45720" bIns="0" anchor="t" upright="1"/>
        <a:lstStyle xmlns:a="http://schemas.openxmlformats.org/drawingml/2006/main"/>
        <a:p xmlns:a="http://schemas.openxmlformats.org/drawingml/2006/main">
          <a:pPr algn="ctr" rtl="0">
            <a:defRPr sz="1000"/>
          </a:pPr>
          <a:r>
            <a:rPr lang="en-US" sz="2000" b="1" i="0" u="none" strike="noStrike" baseline="0">
              <a:solidFill>
                <a:srgbClr val="000000"/>
              </a:solidFill>
              <a:latin typeface="Arial"/>
              <a:cs typeface="Arial"/>
            </a:rPr>
            <a:t>Ge</a:t>
          </a:r>
        </a:p>
        <a:p xmlns:a="http://schemas.openxmlformats.org/drawingml/2006/main">
          <a:pPr algn="ctr" rtl="0">
            <a:defRPr sz="1000"/>
          </a:pPr>
          <a:endParaRPr lang="en-US" sz="2000" b="1" i="0" u="none" strike="noStrike" baseline="-25000">
            <a:solidFill>
              <a:srgbClr val="000000"/>
            </a:solidFill>
            <a:latin typeface="Arial"/>
            <a:cs typeface="Arial"/>
          </a:endParaRPr>
        </a:p>
      </cdr:txBody>
    </cdr:sp>
  </cdr:relSizeAnchor>
  <cdr:relSizeAnchor xmlns:cdr="http://schemas.openxmlformats.org/drawingml/2006/chartDrawing">
    <cdr:from>
      <cdr:x>0.4389</cdr:x>
      <cdr:y>0</cdr:y>
    </cdr:from>
    <cdr:to>
      <cdr:x>0.494</cdr:x>
      <cdr:y>0.06325</cdr:y>
    </cdr:to>
    <cdr:sp macro="" textlink="">
      <cdr:nvSpPr>
        <cdr:cNvPr id="1027" name="Text Box 3"/>
        <cdr:cNvSpPr txBox="1">
          <a:spLocks xmlns:a="http://schemas.openxmlformats.org/drawingml/2006/main" noChangeArrowheads="1"/>
        </cdr:cNvSpPr>
      </cdr:nvSpPr>
      <cdr:spPr bwMode="auto">
        <a:xfrm xmlns:a="http://schemas.openxmlformats.org/drawingml/2006/main">
          <a:off x="3800475" y="0"/>
          <a:ext cx="477114" cy="3976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41148" rIns="45720" bIns="0" anchor="t" upright="1"/>
        <a:lstStyle xmlns:a="http://schemas.openxmlformats.org/drawingml/2006/main"/>
        <a:p xmlns:a="http://schemas.openxmlformats.org/drawingml/2006/main">
          <a:pPr algn="ctr" rtl="0">
            <a:defRPr sz="1000"/>
          </a:pPr>
          <a:r>
            <a:rPr lang="en-US" sz="2000" b="1" i="0" u="none" strike="noStrike" baseline="0">
              <a:solidFill>
                <a:srgbClr val="000000"/>
              </a:solidFill>
              <a:latin typeface="Arial"/>
              <a:cs typeface="Arial"/>
            </a:rPr>
            <a:t>In</a:t>
          </a:r>
        </a:p>
      </cdr:txBody>
    </cdr:sp>
  </cdr:relSizeAnchor>
  <cdr:relSizeAnchor xmlns:cdr="http://schemas.openxmlformats.org/drawingml/2006/chartDrawing">
    <cdr:from>
      <cdr:x>0.8899</cdr:x>
      <cdr:y>0.91326</cdr:y>
    </cdr:from>
    <cdr:to>
      <cdr:x>1</cdr:x>
      <cdr:y>0.97801</cdr:y>
    </cdr:to>
    <cdr:sp macro="" textlink="">
      <cdr:nvSpPr>
        <cdr:cNvPr id="1028" name="Text Box 4"/>
        <cdr:cNvSpPr txBox="1">
          <a:spLocks xmlns:a="http://schemas.openxmlformats.org/drawingml/2006/main" noChangeArrowheads="1"/>
        </cdr:cNvSpPr>
      </cdr:nvSpPr>
      <cdr:spPr bwMode="auto">
        <a:xfrm xmlns:a="http://schemas.openxmlformats.org/drawingml/2006/main">
          <a:off x="7705726" y="5741186"/>
          <a:ext cx="953365" cy="4070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41148" rIns="45720" bIns="0" anchor="t" upright="1"/>
        <a:lstStyle xmlns:a="http://schemas.openxmlformats.org/drawingml/2006/main"/>
        <a:p xmlns:a="http://schemas.openxmlformats.org/drawingml/2006/main">
          <a:pPr algn="ctr" rtl="0">
            <a:defRPr sz="1000"/>
          </a:pPr>
          <a:r>
            <a:rPr lang="en-US" sz="2000" b="1" i="0" u="none" strike="noStrike" baseline="0">
              <a:solidFill>
                <a:srgbClr val="000000"/>
              </a:solidFill>
              <a:latin typeface="Arial"/>
              <a:cs typeface="Arial"/>
            </a:rPr>
            <a:t>As+Se</a:t>
          </a:r>
        </a:p>
      </cdr:txBody>
    </cdr:sp>
  </cdr:relSizeAnchor>
  <cdr:relSizeAnchor xmlns:cdr="http://schemas.openxmlformats.org/drawingml/2006/chartDrawing">
    <cdr:from>
      <cdr:x>0.80564</cdr:x>
      <cdr:y>0.93584</cdr:y>
    </cdr:from>
    <cdr:to>
      <cdr:x>0.86039</cdr:x>
      <cdr:y>0.97284</cdr:y>
    </cdr:to>
    <cdr:sp macro="" textlink="">
      <cdr:nvSpPr>
        <cdr:cNvPr id="1031" name="Text Box 7"/>
        <cdr:cNvSpPr txBox="1">
          <a:spLocks xmlns:a="http://schemas.openxmlformats.org/drawingml/2006/main" noChangeArrowheads="1"/>
        </cdr:cNvSpPr>
      </cdr:nvSpPr>
      <cdr:spPr bwMode="auto">
        <a:xfrm xmlns:a="http://schemas.openxmlformats.org/drawingml/2006/main">
          <a:off x="6983126" y="5892102"/>
          <a:ext cx="474559" cy="2329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10%</a:t>
          </a:r>
        </a:p>
      </cdr:txBody>
    </cdr:sp>
  </cdr:relSizeAnchor>
  <cdr:relSizeAnchor xmlns:cdr="http://schemas.openxmlformats.org/drawingml/2006/chartDrawing">
    <cdr:from>
      <cdr:x>0.63939</cdr:x>
      <cdr:y>0.93584</cdr:y>
    </cdr:from>
    <cdr:to>
      <cdr:x>0.69514</cdr:x>
      <cdr:y>0.97509</cdr:y>
    </cdr:to>
    <cdr:sp macro="" textlink="">
      <cdr:nvSpPr>
        <cdr:cNvPr id="1032" name="Text Box 8"/>
        <cdr:cNvSpPr txBox="1">
          <a:spLocks xmlns:a="http://schemas.openxmlformats.org/drawingml/2006/main" noChangeArrowheads="1"/>
        </cdr:cNvSpPr>
      </cdr:nvSpPr>
      <cdr:spPr bwMode="auto">
        <a:xfrm xmlns:a="http://schemas.openxmlformats.org/drawingml/2006/main">
          <a:off x="5542112" y="5892102"/>
          <a:ext cx="483227" cy="2471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30%</a:t>
          </a:r>
        </a:p>
      </cdr:txBody>
    </cdr:sp>
  </cdr:relSizeAnchor>
  <cdr:relSizeAnchor xmlns:cdr="http://schemas.openxmlformats.org/drawingml/2006/chartDrawing">
    <cdr:from>
      <cdr:x>0.72264</cdr:x>
      <cdr:y>0.93584</cdr:y>
    </cdr:from>
    <cdr:to>
      <cdr:x>0.77939</cdr:x>
      <cdr:y>0.97509</cdr:y>
    </cdr:to>
    <cdr:sp macro="" textlink="">
      <cdr:nvSpPr>
        <cdr:cNvPr id="1033" name="Text Box 9"/>
        <cdr:cNvSpPr txBox="1">
          <a:spLocks xmlns:a="http://schemas.openxmlformats.org/drawingml/2006/main" noChangeArrowheads="1"/>
        </cdr:cNvSpPr>
      </cdr:nvSpPr>
      <cdr:spPr bwMode="auto">
        <a:xfrm xmlns:a="http://schemas.openxmlformats.org/drawingml/2006/main">
          <a:off x="6263702" y="5892102"/>
          <a:ext cx="491895" cy="2471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20%</a:t>
          </a:r>
        </a:p>
      </cdr:txBody>
    </cdr:sp>
  </cdr:relSizeAnchor>
  <cdr:relSizeAnchor xmlns:cdr="http://schemas.openxmlformats.org/drawingml/2006/chartDrawing">
    <cdr:from>
      <cdr:x>0.55739</cdr:x>
      <cdr:y>0.93584</cdr:y>
    </cdr:from>
    <cdr:to>
      <cdr:x>0.61314</cdr:x>
      <cdr:y>0.97384</cdr:y>
    </cdr:to>
    <cdr:sp macro="" textlink="">
      <cdr:nvSpPr>
        <cdr:cNvPr id="1034" name="Text Box 10"/>
        <cdr:cNvSpPr txBox="1">
          <a:spLocks xmlns:a="http://schemas.openxmlformats.org/drawingml/2006/main" noChangeArrowheads="1"/>
        </cdr:cNvSpPr>
      </cdr:nvSpPr>
      <cdr:spPr bwMode="auto">
        <a:xfrm xmlns:a="http://schemas.openxmlformats.org/drawingml/2006/main">
          <a:off x="4831357" y="5892102"/>
          <a:ext cx="483227" cy="2392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40%</a:t>
          </a:r>
        </a:p>
      </cdr:txBody>
    </cdr:sp>
  </cdr:relSizeAnchor>
  <cdr:relSizeAnchor xmlns:cdr="http://schemas.openxmlformats.org/drawingml/2006/chartDrawing">
    <cdr:from>
      <cdr:x>0.48214</cdr:x>
      <cdr:y>0.93584</cdr:y>
    </cdr:from>
    <cdr:to>
      <cdr:x>0.53889</cdr:x>
      <cdr:y>0.97384</cdr:y>
    </cdr:to>
    <cdr:sp macro="" textlink="">
      <cdr:nvSpPr>
        <cdr:cNvPr id="1035" name="Text Box 11"/>
        <cdr:cNvSpPr txBox="1">
          <a:spLocks xmlns:a="http://schemas.openxmlformats.org/drawingml/2006/main" noChangeArrowheads="1"/>
        </cdr:cNvSpPr>
      </cdr:nvSpPr>
      <cdr:spPr bwMode="auto">
        <a:xfrm xmlns:a="http://schemas.openxmlformats.org/drawingml/2006/main">
          <a:off x="4179108" y="5892102"/>
          <a:ext cx="491895" cy="2392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50%</a:t>
          </a:r>
        </a:p>
      </cdr:txBody>
    </cdr:sp>
  </cdr:relSizeAnchor>
  <cdr:relSizeAnchor xmlns:cdr="http://schemas.openxmlformats.org/drawingml/2006/chartDrawing">
    <cdr:from>
      <cdr:x>0.39889</cdr:x>
      <cdr:y>0.93584</cdr:y>
    </cdr:from>
    <cdr:to>
      <cdr:x>0.45664</cdr:x>
      <cdr:y>0.97384</cdr:y>
    </cdr:to>
    <cdr:sp macro="" textlink="">
      <cdr:nvSpPr>
        <cdr:cNvPr id="1036" name="Text Box 12"/>
        <cdr:cNvSpPr txBox="1">
          <a:spLocks xmlns:a="http://schemas.openxmlformats.org/drawingml/2006/main" noChangeArrowheads="1"/>
        </cdr:cNvSpPr>
      </cdr:nvSpPr>
      <cdr:spPr bwMode="auto">
        <a:xfrm xmlns:a="http://schemas.openxmlformats.org/drawingml/2006/main">
          <a:off x="3457518" y="5892102"/>
          <a:ext cx="500563" cy="2392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60%</a:t>
          </a:r>
        </a:p>
      </cdr:txBody>
    </cdr:sp>
  </cdr:relSizeAnchor>
  <cdr:relSizeAnchor xmlns:cdr="http://schemas.openxmlformats.org/drawingml/2006/chartDrawing">
    <cdr:from>
      <cdr:x>0.31789</cdr:x>
      <cdr:y>0.93584</cdr:y>
    </cdr:from>
    <cdr:to>
      <cdr:x>0.37464</cdr:x>
      <cdr:y>0.97384</cdr:y>
    </cdr:to>
    <cdr:sp macro="" textlink="">
      <cdr:nvSpPr>
        <cdr:cNvPr id="1037" name="Text Box 13"/>
        <cdr:cNvSpPr txBox="1">
          <a:spLocks xmlns:a="http://schemas.openxmlformats.org/drawingml/2006/main" noChangeArrowheads="1"/>
        </cdr:cNvSpPr>
      </cdr:nvSpPr>
      <cdr:spPr bwMode="auto">
        <a:xfrm xmlns:a="http://schemas.openxmlformats.org/drawingml/2006/main">
          <a:off x="2755430" y="5892102"/>
          <a:ext cx="491895" cy="2392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70%</a:t>
          </a:r>
        </a:p>
      </cdr:txBody>
    </cdr:sp>
  </cdr:relSizeAnchor>
  <cdr:relSizeAnchor xmlns:cdr="http://schemas.openxmlformats.org/drawingml/2006/chartDrawing">
    <cdr:from>
      <cdr:x>0.23864</cdr:x>
      <cdr:y>0.93584</cdr:y>
    </cdr:from>
    <cdr:to>
      <cdr:x>0.29539</cdr:x>
      <cdr:y>0.97384</cdr:y>
    </cdr:to>
    <cdr:sp macro="" textlink="">
      <cdr:nvSpPr>
        <cdr:cNvPr id="1038" name="Text Box 14"/>
        <cdr:cNvSpPr txBox="1">
          <a:spLocks xmlns:a="http://schemas.openxmlformats.org/drawingml/2006/main" noChangeArrowheads="1"/>
        </cdr:cNvSpPr>
      </cdr:nvSpPr>
      <cdr:spPr bwMode="auto">
        <a:xfrm xmlns:a="http://schemas.openxmlformats.org/drawingml/2006/main">
          <a:off x="2068511" y="5892102"/>
          <a:ext cx="491895" cy="2392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80%</a:t>
          </a:r>
        </a:p>
      </cdr:txBody>
    </cdr:sp>
  </cdr:relSizeAnchor>
  <cdr:relSizeAnchor xmlns:cdr="http://schemas.openxmlformats.org/drawingml/2006/chartDrawing">
    <cdr:from>
      <cdr:x>0.15564</cdr:x>
      <cdr:y>0.93584</cdr:y>
    </cdr:from>
    <cdr:to>
      <cdr:x>0.21214</cdr:x>
      <cdr:y>0.97384</cdr:y>
    </cdr:to>
    <cdr:sp macro="" textlink="">
      <cdr:nvSpPr>
        <cdr:cNvPr id="1039" name="Text Box 15"/>
        <cdr:cNvSpPr txBox="1">
          <a:spLocks xmlns:a="http://schemas.openxmlformats.org/drawingml/2006/main" noChangeArrowheads="1"/>
        </cdr:cNvSpPr>
      </cdr:nvSpPr>
      <cdr:spPr bwMode="auto">
        <a:xfrm xmlns:a="http://schemas.openxmlformats.org/drawingml/2006/main">
          <a:off x="1349088" y="5892102"/>
          <a:ext cx="489728" cy="2392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90%</a:t>
          </a:r>
        </a:p>
      </cdr:txBody>
    </cdr:sp>
  </cdr:relSizeAnchor>
  <cdr:relSizeAnchor xmlns:cdr="http://schemas.openxmlformats.org/drawingml/2006/chartDrawing">
    <cdr:from>
      <cdr:x>0.0935</cdr:x>
      <cdr:y>0.80258</cdr:y>
    </cdr:from>
    <cdr:to>
      <cdr:x>0.14725</cdr:x>
      <cdr:y>0.84033</cdr:y>
    </cdr:to>
    <cdr:sp macro="" textlink="">
      <cdr:nvSpPr>
        <cdr:cNvPr id="1040" name="Text Box 16"/>
        <cdr:cNvSpPr txBox="1">
          <a:spLocks xmlns:a="http://schemas.openxmlformats.org/drawingml/2006/main" noChangeArrowheads="1"/>
        </cdr:cNvSpPr>
      </cdr:nvSpPr>
      <cdr:spPr bwMode="auto">
        <a:xfrm xmlns:a="http://schemas.openxmlformats.org/drawingml/2006/main">
          <a:off x="809626" y="5045445"/>
          <a:ext cx="465426" cy="2373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10%</a:t>
          </a:r>
        </a:p>
      </cdr:txBody>
    </cdr:sp>
  </cdr:relSizeAnchor>
  <cdr:relSizeAnchor xmlns:cdr="http://schemas.openxmlformats.org/drawingml/2006/chartDrawing">
    <cdr:from>
      <cdr:x>0.1365</cdr:x>
      <cdr:y>0.71097</cdr:y>
    </cdr:from>
    <cdr:to>
      <cdr:x>0.19325</cdr:x>
      <cdr:y>0.74772</cdr:y>
    </cdr:to>
    <cdr:sp macro="" textlink="">
      <cdr:nvSpPr>
        <cdr:cNvPr id="1041" name="Text Box 17"/>
        <cdr:cNvSpPr txBox="1">
          <a:spLocks xmlns:a="http://schemas.openxmlformats.org/drawingml/2006/main" noChangeArrowheads="1"/>
        </cdr:cNvSpPr>
      </cdr:nvSpPr>
      <cdr:spPr bwMode="auto">
        <a:xfrm xmlns:a="http://schemas.openxmlformats.org/drawingml/2006/main">
          <a:off x="1181966" y="4469490"/>
          <a:ext cx="491403" cy="2310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20%</a:t>
          </a:r>
        </a:p>
      </cdr:txBody>
    </cdr:sp>
  </cdr:relSizeAnchor>
  <cdr:relSizeAnchor xmlns:cdr="http://schemas.openxmlformats.org/drawingml/2006/chartDrawing">
    <cdr:from>
      <cdr:x>0.1785</cdr:x>
      <cdr:y>0.61921</cdr:y>
    </cdr:from>
    <cdr:to>
      <cdr:x>0.23425</cdr:x>
      <cdr:y>0.65796</cdr:y>
    </cdr:to>
    <cdr:sp macro="" textlink="">
      <cdr:nvSpPr>
        <cdr:cNvPr id="1042" name="Text Box 18"/>
        <cdr:cNvSpPr txBox="1">
          <a:spLocks xmlns:a="http://schemas.openxmlformats.org/drawingml/2006/main" noChangeArrowheads="1"/>
        </cdr:cNvSpPr>
      </cdr:nvSpPr>
      <cdr:spPr bwMode="auto">
        <a:xfrm xmlns:a="http://schemas.openxmlformats.org/drawingml/2006/main">
          <a:off x="1545647" y="3892673"/>
          <a:ext cx="482744" cy="2436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30%</a:t>
          </a:r>
        </a:p>
      </cdr:txBody>
    </cdr:sp>
  </cdr:relSizeAnchor>
  <cdr:relSizeAnchor xmlns:cdr="http://schemas.openxmlformats.org/drawingml/2006/chartDrawing">
    <cdr:from>
      <cdr:x>0.21675</cdr:x>
      <cdr:y>0.52808</cdr:y>
    </cdr:from>
    <cdr:to>
      <cdr:x>0.2735</cdr:x>
      <cdr:y>0.56683</cdr:y>
    </cdr:to>
    <cdr:sp macro="" textlink="">
      <cdr:nvSpPr>
        <cdr:cNvPr id="1043" name="Text Box 19"/>
        <cdr:cNvSpPr txBox="1">
          <a:spLocks xmlns:a="http://schemas.openxmlformats.org/drawingml/2006/main" noChangeArrowheads="1"/>
        </cdr:cNvSpPr>
      </cdr:nvSpPr>
      <cdr:spPr bwMode="auto">
        <a:xfrm xmlns:a="http://schemas.openxmlformats.org/drawingml/2006/main">
          <a:off x="1876857" y="3319770"/>
          <a:ext cx="491404" cy="2436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40%</a:t>
          </a:r>
        </a:p>
      </cdr:txBody>
    </cdr:sp>
  </cdr:relSizeAnchor>
  <cdr:relSizeAnchor xmlns:cdr="http://schemas.openxmlformats.org/drawingml/2006/chartDrawing">
    <cdr:from>
      <cdr:x>0.25575</cdr:x>
      <cdr:y>0.43722</cdr:y>
    </cdr:from>
    <cdr:to>
      <cdr:x>0.3125</cdr:x>
      <cdr:y>0.47397</cdr:y>
    </cdr:to>
    <cdr:sp macro="" textlink="">
      <cdr:nvSpPr>
        <cdr:cNvPr id="1044" name="Text Box 20"/>
        <cdr:cNvSpPr txBox="1">
          <a:spLocks xmlns:a="http://schemas.openxmlformats.org/drawingml/2006/main" noChangeArrowheads="1"/>
        </cdr:cNvSpPr>
      </cdr:nvSpPr>
      <cdr:spPr bwMode="auto">
        <a:xfrm xmlns:a="http://schemas.openxmlformats.org/drawingml/2006/main">
          <a:off x="2214562" y="2748560"/>
          <a:ext cx="491403" cy="2310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50%</a:t>
          </a:r>
        </a:p>
      </cdr:txBody>
    </cdr:sp>
  </cdr:relSizeAnchor>
  <cdr:relSizeAnchor xmlns:cdr="http://schemas.openxmlformats.org/drawingml/2006/chartDrawing">
    <cdr:from>
      <cdr:x>0.294</cdr:x>
      <cdr:y>0.34133</cdr:y>
    </cdr:from>
    <cdr:to>
      <cdr:x>0.3515</cdr:x>
      <cdr:y>0.37808</cdr:y>
    </cdr:to>
    <cdr:sp macro="" textlink="">
      <cdr:nvSpPr>
        <cdr:cNvPr id="1045" name="Text Box 21"/>
        <cdr:cNvSpPr txBox="1">
          <a:spLocks xmlns:a="http://schemas.openxmlformats.org/drawingml/2006/main" noChangeArrowheads="1"/>
        </cdr:cNvSpPr>
      </cdr:nvSpPr>
      <cdr:spPr bwMode="auto">
        <a:xfrm xmlns:a="http://schemas.openxmlformats.org/drawingml/2006/main">
          <a:off x="2545772" y="2145796"/>
          <a:ext cx="497898" cy="2310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60%</a:t>
          </a:r>
        </a:p>
      </cdr:txBody>
    </cdr:sp>
  </cdr:relSizeAnchor>
  <cdr:relSizeAnchor xmlns:cdr="http://schemas.openxmlformats.org/drawingml/2006/chartDrawing">
    <cdr:from>
      <cdr:x>0.336</cdr:x>
      <cdr:y>0.24933</cdr:y>
    </cdr:from>
    <cdr:to>
      <cdr:x>0.39375</cdr:x>
      <cdr:y>0.28808</cdr:y>
    </cdr:to>
    <cdr:sp macro="" textlink="">
      <cdr:nvSpPr>
        <cdr:cNvPr id="1046" name="Text Box 22"/>
        <cdr:cNvSpPr txBox="1">
          <a:spLocks xmlns:a="http://schemas.openxmlformats.org/drawingml/2006/main" noChangeArrowheads="1"/>
        </cdr:cNvSpPr>
      </cdr:nvSpPr>
      <cdr:spPr bwMode="auto">
        <a:xfrm xmlns:a="http://schemas.openxmlformats.org/drawingml/2006/main">
          <a:off x="2909454" y="1567438"/>
          <a:ext cx="500062" cy="2436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70%</a:t>
          </a:r>
        </a:p>
      </cdr:txBody>
    </cdr:sp>
  </cdr:relSizeAnchor>
  <cdr:relSizeAnchor xmlns:cdr="http://schemas.openxmlformats.org/drawingml/2006/chartDrawing">
    <cdr:from>
      <cdr:x>0.374</cdr:x>
      <cdr:y>0.16034</cdr:y>
    </cdr:from>
    <cdr:to>
      <cdr:x>0.43175</cdr:x>
      <cdr:y>0.19809</cdr:y>
    </cdr:to>
    <cdr:sp macro="" textlink="">
      <cdr:nvSpPr>
        <cdr:cNvPr id="1047" name="Text Box 23"/>
        <cdr:cNvSpPr txBox="1">
          <a:spLocks xmlns:a="http://schemas.openxmlformats.org/drawingml/2006/main" noChangeArrowheads="1"/>
        </cdr:cNvSpPr>
      </cdr:nvSpPr>
      <cdr:spPr bwMode="auto">
        <a:xfrm xmlns:a="http://schemas.openxmlformats.org/drawingml/2006/main">
          <a:off x="3238500" y="1007970"/>
          <a:ext cx="500062" cy="2373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80%</a:t>
          </a:r>
        </a:p>
      </cdr:txBody>
    </cdr:sp>
  </cdr:relSizeAnchor>
  <cdr:relSizeAnchor xmlns:cdr="http://schemas.openxmlformats.org/drawingml/2006/chartDrawing">
    <cdr:from>
      <cdr:x>0.415</cdr:x>
      <cdr:y>0.06972</cdr:y>
    </cdr:from>
    <cdr:to>
      <cdr:x>0.47175</cdr:x>
      <cdr:y>0.10847</cdr:y>
    </cdr:to>
    <cdr:sp macro="" textlink="">
      <cdr:nvSpPr>
        <cdr:cNvPr id="1048" name="Text Box 24"/>
        <cdr:cNvSpPr txBox="1">
          <a:spLocks xmlns:a="http://schemas.openxmlformats.org/drawingml/2006/main" noChangeArrowheads="1"/>
        </cdr:cNvSpPr>
      </cdr:nvSpPr>
      <cdr:spPr bwMode="auto">
        <a:xfrm xmlns:a="http://schemas.openxmlformats.org/drawingml/2006/main">
          <a:off x="3593523" y="438272"/>
          <a:ext cx="491403" cy="2436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90%</a:t>
          </a:r>
        </a:p>
      </cdr:txBody>
    </cdr:sp>
  </cdr:relSizeAnchor>
  <cdr:relSizeAnchor xmlns:cdr="http://schemas.openxmlformats.org/drawingml/2006/chartDrawing">
    <cdr:from>
      <cdr:x>0.53861</cdr:x>
      <cdr:y>0.07032</cdr:y>
    </cdr:from>
    <cdr:to>
      <cdr:x>0.59236</cdr:x>
      <cdr:y>0.10907</cdr:y>
    </cdr:to>
    <cdr:sp macro="" textlink="">
      <cdr:nvSpPr>
        <cdr:cNvPr id="1049" name="Text Box 25"/>
        <cdr:cNvSpPr txBox="1">
          <a:spLocks xmlns:a="http://schemas.openxmlformats.org/drawingml/2006/main" noChangeArrowheads="1"/>
        </cdr:cNvSpPr>
      </cdr:nvSpPr>
      <cdr:spPr bwMode="auto">
        <a:xfrm xmlns:a="http://schemas.openxmlformats.org/drawingml/2006/main">
          <a:off x="4668555" y="442705"/>
          <a:ext cx="465892" cy="2439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10%</a:t>
          </a:r>
        </a:p>
      </cdr:txBody>
    </cdr:sp>
  </cdr:relSizeAnchor>
  <cdr:relSizeAnchor xmlns:cdr="http://schemas.openxmlformats.org/drawingml/2006/chartDrawing">
    <cdr:from>
      <cdr:x>0.58061</cdr:x>
      <cdr:y>0.16031</cdr:y>
    </cdr:from>
    <cdr:to>
      <cdr:x>0.63811</cdr:x>
      <cdr:y>0.19806</cdr:y>
    </cdr:to>
    <cdr:sp macro="" textlink="">
      <cdr:nvSpPr>
        <cdr:cNvPr id="1050" name="Text Box 26"/>
        <cdr:cNvSpPr txBox="1">
          <a:spLocks xmlns:a="http://schemas.openxmlformats.org/drawingml/2006/main" noChangeArrowheads="1"/>
        </cdr:cNvSpPr>
      </cdr:nvSpPr>
      <cdr:spPr bwMode="auto">
        <a:xfrm xmlns:a="http://schemas.openxmlformats.org/drawingml/2006/main">
          <a:off x="5032600" y="1009347"/>
          <a:ext cx="498396" cy="2376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20%</a:t>
          </a:r>
        </a:p>
      </cdr:txBody>
    </cdr:sp>
  </cdr:relSizeAnchor>
  <cdr:relSizeAnchor xmlns:cdr="http://schemas.openxmlformats.org/drawingml/2006/chartDrawing">
    <cdr:from>
      <cdr:x>0.61861</cdr:x>
      <cdr:y>0.25406</cdr:y>
    </cdr:from>
    <cdr:to>
      <cdr:x>0.67536</cdr:x>
      <cdr:y>0.29281</cdr:y>
    </cdr:to>
    <cdr:sp macro="" textlink="">
      <cdr:nvSpPr>
        <cdr:cNvPr id="1051" name="Text Box 27"/>
        <cdr:cNvSpPr txBox="1">
          <a:spLocks xmlns:a="http://schemas.openxmlformats.org/drawingml/2006/main" noChangeArrowheads="1"/>
        </cdr:cNvSpPr>
      </cdr:nvSpPr>
      <cdr:spPr bwMode="auto">
        <a:xfrm xmlns:a="http://schemas.openxmlformats.org/drawingml/2006/main">
          <a:off x="5361975" y="1599599"/>
          <a:ext cx="491895" cy="2439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30%</a:t>
          </a:r>
        </a:p>
      </cdr:txBody>
    </cdr:sp>
  </cdr:relSizeAnchor>
  <cdr:relSizeAnchor xmlns:cdr="http://schemas.openxmlformats.org/drawingml/2006/chartDrawing">
    <cdr:from>
      <cdr:x>0.66461</cdr:x>
      <cdr:y>0.35081</cdr:y>
    </cdr:from>
    <cdr:to>
      <cdr:x>0.72136</cdr:x>
      <cdr:y>0.38757</cdr:y>
    </cdr:to>
    <cdr:sp macro="" textlink="">
      <cdr:nvSpPr>
        <cdr:cNvPr id="1052" name="Text Box 28"/>
        <cdr:cNvSpPr txBox="1">
          <a:spLocks xmlns:a="http://schemas.openxmlformats.org/drawingml/2006/main" noChangeArrowheads="1"/>
        </cdr:cNvSpPr>
      </cdr:nvSpPr>
      <cdr:spPr bwMode="auto">
        <a:xfrm xmlns:a="http://schemas.openxmlformats.org/drawingml/2006/main">
          <a:off x="5760691" y="2208740"/>
          <a:ext cx="491895" cy="2313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40%</a:t>
          </a:r>
        </a:p>
      </cdr:txBody>
    </cdr:sp>
  </cdr:relSizeAnchor>
  <cdr:relSizeAnchor xmlns:cdr="http://schemas.openxmlformats.org/drawingml/2006/chartDrawing">
    <cdr:from>
      <cdr:x>0.70228</cdr:x>
      <cdr:y>0.443</cdr:y>
    </cdr:from>
    <cdr:to>
      <cdr:x>0.75878</cdr:x>
      <cdr:y>0.48075</cdr:y>
    </cdr:to>
    <cdr:sp macro="" textlink="">
      <cdr:nvSpPr>
        <cdr:cNvPr id="1053" name="Text Box 29"/>
        <cdr:cNvSpPr txBox="1">
          <a:spLocks xmlns:a="http://schemas.openxmlformats.org/drawingml/2006/main" noChangeArrowheads="1"/>
        </cdr:cNvSpPr>
      </cdr:nvSpPr>
      <cdr:spPr bwMode="auto">
        <a:xfrm xmlns:a="http://schemas.openxmlformats.org/drawingml/2006/main">
          <a:off x="6087220" y="2789139"/>
          <a:ext cx="489728" cy="2376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50%</a:t>
          </a:r>
        </a:p>
      </cdr:txBody>
    </cdr:sp>
  </cdr:relSizeAnchor>
  <cdr:relSizeAnchor xmlns:cdr="http://schemas.openxmlformats.org/drawingml/2006/chartDrawing">
    <cdr:from>
      <cdr:x>0.74228</cdr:x>
      <cdr:y>0.52711</cdr:y>
    </cdr:from>
    <cdr:to>
      <cdr:x>0.80103</cdr:x>
      <cdr:y>0.56586</cdr:y>
    </cdr:to>
    <cdr:sp macro="" textlink="">
      <cdr:nvSpPr>
        <cdr:cNvPr id="1054" name="Text Box 30"/>
        <cdr:cNvSpPr txBox="1">
          <a:spLocks xmlns:a="http://schemas.openxmlformats.org/drawingml/2006/main" noChangeArrowheads="1"/>
        </cdr:cNvSpPr>
      </cdr:nvSpPr>
      <cdr:spPr bwMode="auto">
        <a:xfrm xmlns:a="http://schemas.openxmlformats.org/drawingml/2006/main">
          <a:off x="6427470" y="3313696"/>
          <a:ext cx="508721" cy="2436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60%</a:t>
          </a:r>
        </a:p>
      </cdr:txBody>
    </cdr:sp>
  </cdr:relSizeAnchor>
  <cdr:relSizeAnchor xmlns:cdr="http://schemas.openxmlformats.org/drawingml/2006/chartDrawing">
    <cdr:from>
      <cdr:x>0.78328</cdr:x>
      <cdr:y>0.62675</cdr:y>
    </cdr:from>
    <cdr:to>
      <cdr:x>0.84103</cdr:x>
      <cdr:y>0.6645</cdr:y>
    </cdr:to>
    <cdr:sp macro="" textlink="">
      <cdr:nvSpPr>
        <cdr:cNvPr id="1055" name="Text Box 31"/>
        <cdr:cNvSpPr txBox="1">
          <a:spLocks xmlns:a="http://schemas.openxmlformats.org/drawingml/2006/main" noChangeArrowheads="1"/>
        </cdr:cNvSpPr>
      </cdr:nvSpPr>
      <cdr:spPr bwMode="auto">
        <a:xfrm xmlns:a="http://schemas.openxmlformats.org/drawingml/2006/main">
          <a:off x="6789308" y="3946034"/>
          <a:ext cx="500562" cy="2376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70%</a:t>
          </a:r>
        </a:p>
      </cdr:txBody>
    </cdr:sp>
  </cdr:relSizeAnchor>
  <cdr:relSizeAnchor xmlns:cdr="http://schemas.openxmlformats.org/drawingml/2006/chartDrawing">
    <cdr:from>
      <cdr:x>0.82353</cdr:x>
      <cdr:y>0.7225</cdr:y>
    </cdr:from>
    <cdr:to>
      <cdr:x>0.88103</cdr:x>
      <cdr:y>0.75925</cdr:y>
    </cdr:to>
    <cdr:sp macro="" textlink="">
      <cdr:nvSpPr>
        <cdr:cNvPr id="1056" name="Text Box 32"/>
        <cdr:cNvSpPr txBox="1">
          <a:spLocks xmlns:a="http://schemas.openxmlformats.org/drawingml/2006/main" noChangeArrowheads="1"/>
        </cdr:cNvSpPr>
      </cdr:nvSpPr>
      <cdr:spPr bwMode="auto">
        <a:xfrm xmlns:a="http://schemas.openxmlformats.org/drawingml/2006/main">
          <a:off x="7138185" y="4548878"/>
          <a:ext cx="498395" cy="2313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80%</a:t>
          </a:r>
        </a:p>
      </cdr:txBody>
    </cdr:sp>
  </cdr:relSizeAnchor>
  <cdr:relSizeAnchor xmlns:cdr="http://schemas.openxmlformats.org/drawingml/2006/chartDrawing">
    <cdr:from>
      <cdr:x>0.86353</cdr:x>
      <cdr:y>0.8115</cdr:y>
    </cdr:from>
    <cdr:to>
      <cdr:x>0.92128</cdr:x>
      <cdr:y>0.84925</cdr:y>
    </cdr:to>
    <cdr:sp macro="" textlink="">
      <cdr:nvSpPr>
        <cdr:cNvPr id="1057" name="Text Box 33"/>
        <cdr:cNvSpPr txBox="1">
          <a:spLocks xmlns:a="http://schemas.openxmlformats.org/drawingml/2006/main" noChangeArrowheads="1"/>
        </cdr:cNvSpPr>
      </cdr:nvSpPr>
      <cdr:spPr bwMode="auto">
        <a:xfrm xmlns:a="http://schemas.openxmlformats.org/drawingml/2006/main">
          <a:off x="7484895" y="5109224"/>
          <a:ext cx="500562" cy="2376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00" b="0" i="0" u="none" strike="noStrike" baseline="0">
              <a:solidFill>
                <a:srgbClr val="000000"/>
              </a:solidFill>
              <a:latin typeface="Arial"/>
              <a:cs typeface="Arial"/>
            </a:rPr>
            <a:t>90%</a:t>
          </a:r>
        </a:p>
      </cdr:txBody>
    </cdr:sp>
  </cdr:relSizeAnchor>
  <cdr:relSizeAnchor xmlns:cdr="http://schemas.openxmlformats.org/drawingml/2006/chartDrawing">
    <cdr:from>
      <cdr:x>0.05249</cdr:x>
      <cdr:y>0.8722</cdr:y>
    </cdr:from>
    <cdr:to>
      <cdr:x>0.1065</cdr:x>
      <cdr:y>0.91375</cdr:y>
    </cdr:to>
    <cdr:sp macro="" textlink="">
      <cdr:nvSpPr>
        <cdr:cNvPr id="33" name="TextBox 1"/>
        <cdr:cNvSpPr txBox="1"/>
      </cdr:nvSpPr>
      <cdr:spPr>
        <a:xfrm xmlns:a="http://schemas.openxmlformats.org/drawingml/2006/main">
          <a:off x="454516" y="5483115"/>
          <a:ext cx="467677" cy="261205"/>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Gun2</a:t>
          </a:r>
        </a:p>
      </cdr:txBody>
    </cdr:sp>
  </cdr:relSizeAnchor>
  <cdr:relSizeAnchor xmlns:cdr="http://schemas.openxmlformats.org/drawingml/2006/chartDrawing">
    <cdr:from>
      <cdr:x>0.69476</cdr:x>
      <cdr:y>0.50584</cdr:y>
    </cdr:from>
    <cdr:to>
      <cdr:x>0.74877</cdr:x>
      <cdr:y>0.54739</cdr:y>
    </cdr:to>
    <cdr:sp macro="" textlink="">
      <cdr:nvSpPr>
        <cdr:cNvPr id="34" name="TextBox 1"/>
        <cdr:cNvSpPr txBox="1"/>
      </cdr:nvSpPr>
      <cdr:spPr>
        <a:xfrm xmlns:a="http://schemas.openxmlformats.org/drawingml/2006/main">
          <a:off x="6015989" y="3179941"/>
          <a:ext cx="467678" cy="261204"/>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Gun3</a:t>
          </a:r>
        </a:p>
      </cdr:txBody>
    </cdr:sp>
  </cdr:relSizeAnchor>
  <cdr:relSizeAnchor xmlns:cdr="http://schemas.openxmlformats.org/drawingml/2006/chartDrawing">
    <cdr:from>
      <cdr:x>0.64617</cdr:x>
      <cdr:y>0.64238</cdr:y>
    </cdr:from>
    <cdr:to>
      <cdr:x>0.71699</cdr:x>
      <cdr:y>0.67919</cdr:y>
    </cdr:to>
    <cdr:sp macro="" textlink="">
      <cdr:nvSpPr>
        <cdr:cNvPr id="46" name="TextBox 1"/>
        <cdr:cNvSpPr txBox="1"/>
      </cdr:nvSpPr>
      <cdr:spPr>
        <a:xfrm xmlns:a="http://schemas.openxmlformats.org/drawingml/2006/main">
          <a:off x="5320833" y="3758974"/>
          <a:ext cx="583134" cy="215386"/>
        </a:xfrm>
        <a:prstGeom xmlns:a="http://schemas.openxmlformats.org/drawingml/2006/main" prst="rect">
          <a:avLst/>
        </a:prstGeom>
        <a:solidFill xmlns:a="http://schemas.openxmlformats.org/drawingml/2006/main">
          <a:schemeClr val="accent6"/>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bg1"/>
              </a:solidFill>
            </a:rPr>
            <a:t>SDv12</a:t>
          </a:r>
        </a:p>
      </cdr:txBody>
    </cdr:sp>
  </cdr:relSizeAnchor>
  <cdr:relSizeAnchor xmlns:cdr="http://schemas.openxmlformats.org/drawingml/2006/chartDrawing">
    <cdr:from>
      <cdr:x>0.108</cdr:x>
      <cdr:y>0.55647</cdr:y>
    </cdr:from>
    <cdr:to>
      <cdr:x>0.756</cdr:x>
      <cdr:y>0.92011</cdr:y>
    </cdr:to>
    <cdr:cxnSp macro="">
      <cdr:nvCxnSpPr>
        <cdr:cNvPr id="5" name="Straight Connector 4"/>
        <cdr:cNvCxnSpPr/>
      </cdr:nvCxnSpPr>
      <cdr:spPr>
        <a:xfrm xmlns:a="http://schemas.openxmlformats.org/drawingml/2006/main" flipH="1">
          <a:off x="935182" y="3498273"/>
          <a:ext cx="5611091" cy="2286000"/>
        </a:xfrm>
        <a:prstGeom xmlns:a="http://schemas.openxmlformats.org/drawingml/2006/main" prst="line">
          <a:avLst/>
        </a:prstGeom>
        <a:ln xmlns:a="http://schemas.openxmlformats.org/drawingml/2006/main">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0.103</cdr:x>
      <cdr:y>0.92011</cdr:y>
    </cdr:from>
    <cdr:to>
      <cdr:x>0.9097</cdr:x>
      <cdr:y>0.92011</cdr:y>
    </cdr:to>
    <cdr:cxnSp macro="">
      <cdr:nvCxnSpPr>
        <cdr:cNvPr id="49" name="Straight Connector 48"/>
        <cdr:cNvCxnSpPr/>
      </cdr:nvCxnSpPr>
      <cdr:spPr>
        <a:xfrm xmlns:a="http://schemas.openxmlformats.org/drawingml/2006/main" flipH="1">
          <a:off x="891887" y="5784273"/>
          <a:ext cx="6985288" cy="1"/>
        </a:xfrm>
        <a:prstGeom xmlns:a="http://schemas.openxmlformats.org/drawingml/2006/main" prst="line">
          <a:avLst/>
        </a:prstGeom>
        <a:ln xmlns:a="http://schemas.openxmlformats.org/drawingml/2006/main">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0.90677</cdr:x>
      <cdr:y>0.8702</cdr:y>
    </cdr:from>
    <cdr:to>
      <cdr:x>0.96079</cdr:x>
      <cdr:y>0.91175</cdr:y>
    </cdr:to>
    <cdr:sp macro="" textlink="">
      <cdr:nvSpPr>
        <cdr:cNvPr id="58" name="TextBox 1"/>
        <cdr:cNvSpPr txBox="1"/>
      </cdr:nvSpPr>
      <cdr:spPr>
        <a:xfrm xmlns:a="http://schemas.openxmlformats.org/drawingml/2006/main">
          <a:off x="7851775" y="5470525"/>
          <a:ext cx="467764" cy="261204"/>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Gun1</a:t>
          </a:r>
        </a:p>
      </cdr:txBody>
    </cdr:sp>
  </cdr:relSizeAnchor>
  <cdr:relSizeAnchor xmlns:cdr="http://schemas.openxmlformats.org/drawingml/2006/chartDrawing">
    <cdr:from>
      <cdr:x>0.7524</cdr:x>
      <cdr:y>0.55606</cdr:y>
    </cdr:from>
    <cdr:to>
      <cdr:x>0.9075</cdr:x>
      <cdr:y>0.92121</cdr:y>
    </cdr:to>
    <cdr:cxnSp macro="">
      <cdr:nvCxnSpPr>
        <cdr:cNvPr id="59" name="Straight Connector 58"/>
        <cdr:cNvCxnSpPr/>
      </cdr:nvCxnSpPr>
      <cdr:spPr>
        <a:xfrm xmlns:a="http://schemas.openxmlformats.org/drawingml/2006/main">
          <a:off x="6515100" y="3495675"/>
          <a:ext cx="1343025" cy="2295525"/>
        </a:xfrm>
        <a:prstGeom xmlns:a="http://schemas.openxmlformats.org/drawingml/2006/main" prst="line">
          <a:avLst/>
        </a:prstGeom>
        <a:ln xmlns:a="http://schemas.openxmlformats.org/drawingml/2006/main">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0.6391</cdr:x>
      <cdr:y>0.50152</cdr:y>
    </cdr:from>
    <cdr:to>
      <cdr:x>0.7007</cdr:x>
      <cdr:y>0.55</cdr:y>
    </cdr:to>
    <cdr:sp macro="" textlink="">
      <cdr:nvSpPr>
        <cdr:cNvPr id="17" name="TextBox 16"/>
        <cdr:cNvSpPr txBox="1"/>
      </cdr:nvSpPr>
      <cdr:spPr>
        <a:xfrm xmlns:a="http://schemas.openxmlformats.org/drawingml/2006/main">
          <a:off x="5534025" y="3152775"/>
          <a:ext cx="533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In</a:t>
          </a:r>
          <a:r>
            <a:rPr lang="en-US" sz="1100" b="1" baseline="-25000"/>
            <a:t>2</a:t>
          </a:r>
          <a:r>
            <a:rPr lang="en-US" sz="1100" b="1"/>
            <a:t>Se</a:t>
          </a:r>
          <a:r>
            <a:rPr lang="en-US" sz="1100" b="1" baseline="-25000"/>
            <a:t>3</a:t>
          </a:r>
        </a:p>
      </cdr:txBody>
    </cdr:sp>
  </cdr:relSizeAnchor>
  <cdr:relSizeAnchor xmlns:cdr="http://schemas.openxmlformats.org/drawingml/2006/chartDrawing">
    <cdr:from>
      <cdr:x>0.90127</cdr:x>
      <cdr:y>0.83384</cdr:y>
    </cdr:from>
    <cdr:to>
      <cdr:x>0.96287</cdr:x>
      <cdr:y>0.88232</cdr:y>
    </cdr:to>
    <cdr:sp macro="" textlink="">
      <cdr:nvSpPr>
        <cdr:cNvPr id="65" name="TextBox 1"/>
        <cdr:cNvSpPr txBox="1"/>
      </cdr:nvSpPr>
      <cdr:spPr>
        <a:xfrm xmlns:a="http://schemas.openxmlformats.org/drawingml/2006/main">
          <a:off x="7804150" y="5241925"/>
          <a:ext cx="5334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As</a:t>
          </a:r>
          <a:r>
            <a:rPr lang="en-US" sz="1100" b="1" baseline="-25000"/>
            <a:t>2</a:t>
          </a:r>
          <a:r>
            <a:rPr lang="en-US" sz="1100" b="1"/>
            <a:t>Se</a:t>
          </a:r>
          <a:r>
            <a:rPr lang="en-US" sz="1100" b="1" baseline="-25000"/>
            <a:t>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6/29/2016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2</a:t>
            </a:fld>
            <a:endParaRPr lang="en-US"/>
          </a:p>
        </p:txBody>
      </p:sp>
    </p:spTree>
    <p:extLst>
      <p:ext uri="{BB962C8B-B14F-4D97-AF65-F5344CB8AC3E}">
        <p14:creationId xmlns:p14="http://schemas.microsoft.com/office/powerpoint/2010/main" val="8507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3</a:t>
            </a:fld>
            <a:endParaRPr lang="en-US"/>
          </a:p>
        </p:txBody>
      </p:sp>
    </p:spTree>
    <p:extLst>
      <p:ext uri="{BB962C8B-B14F-4D97-AF65-F5344CB8AC3E}">
        <p14:creationId xmlns:p14="http://schemas.microsoft.com/office/powerpoint/2010/main" val="415822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smtClean="0"/>
              <a:t>Title of Presentation:</a:t>
            </a:r>
            <a:br>
              <a:rPr lang="en-US" dirty="0" smtClean="0"/>
            </a:br>
            <a:r>
              <a:rPr lang="en-US" dirty="0" smtClean="0"/>
              <a:t>Should fill two lines</a:t>
            </a:r>
            <a:endParaRPr lang="en-US" dirty="0"/>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smtClean="0"/>
              <a:t>Subtitle, only one line</a:t>
            </a:r>
            <a:endParaRPr lang="en-US" dirty="0"/>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smtClean="0"/>
              <a:t>Speaker name</a:t>
            </a:r>
            <a:br>
              <a:rPr lang="en-US" dirty="0" smtClean="0"/>
            </a:br>
            <a:r>
              <a:rPr lang="en-US" dirty="0" smtClean="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smtClean="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endParaRPr lang="en-US" sz="800" kern="1200" dirty="0">
              <a:solidFill>
                <a:schemeClr val="bg1"/>
              </a:solidFill>
              <a:latin typeface="Segoe UI" panose="020B0502040204020203" pitchFamily="34" charset="0"/>
              <a:ea typeface="+mn-ea"/>
              <a:cs typeface="Segoe UI" panose="020B0502040204020203" pitchFamily="34" charset="0"/>
            </a:endParaRP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Slide</a:t>
            </a:r>
          </a:p>
          <a:p>
            <a:pPr algn="r"/>
            <a:r>
              <a:rPr lang="en-US" sz="1200" dirty="0" smtClean="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endParaRPr lang="en-US" dirty="0"/>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June 29, 2016</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smtClean="0"/>
              <a:t>Simple text over photo</a:t>
            </a:r>
            <a:endParaRPr lang="en-US" dirty="0"/>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Full Photo </a:t>
            </a:r>
            <a:br>
              <a:rPr lang="en-US" sz="1200" b="1" dirty="0" smtClean="0">
                <a:solidFill>
                  <a:schemeClr val="tx2"/>
                </a:solidFill>
                <a:latin typeface="Segoe UI" panose="020B0502040204020203" pitchFamily="34" charset="0"/>
                <a:cs typeface="Segoe UI" panose="020B0502040204020203" pitchFamily="34" charset="0"/>
              </a:rPr>
            </a:br>
            <a:r>
              <a:rPr lang="en-US" sz="1200" b="1" dirty="0" smtClean="0">
                <a:solidFill>
                  <a:schemeClr val="tx2"/>
                </a:solidFill>
                <a:latin typeface="Segoe UI" panose="020B0502040204020203" pitchFamily="34" charset="0"/>
                <a:cs typeface="Segoe UI" panose="020B0502040204020203" pitchFamily="34" charset="0"/>
              </a:rPr>
              <a:t>with Right Text</a:t>
            </a:r>
          </a:p>
          <a:p>
            <a:pPr algn="r"/>
            <a:r>
              <a:rPr lang="en-US" sz="1200" dirty="0" smtClean="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June 29,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smtClean="0"/>
              <a:t>Click to Edit Segue Title</a:t>
            </a:r>
            <a:endParaRPr lang="en-US" dirty="0"/>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June 29, 2016</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smtClean="0"/>
              <a:t>Click to Edit Segue Title</a:t>
            </a:r>
            <a:endParaRPr lang="en-US" dirty="0"/>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White Segue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June 29, 2016</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White Ending Slide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June 29, 2016</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Blue Ending Slide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June 29, 2016</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smtClean="0"/>
              <a:t>Title of Presentation:</a:t>
            </a:r>
            <a:br>
              <a:rPr lang="en-US" dirty="0" smtClean="0"/>
            </a:br>
            <a:r>
              <a:rPr lang="en-US" dirty="0" smtClean="0"/>
              <a:t>Should fill two lines</a:t>
            </a:r>
            <a:endParaRPr lang="en-US" dirty="0"/>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smtClean="0"/>
              <a:t>Subtitle, only one lines</a:t>
            </a:r>
            <a:endParaRPr lang="en-US" dirty="0"/>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smtClean="0"/>
              <a:t>Speaker name</a:t>
            </a:r>
            <a:br>
              <a:rPr lang="en-US" dirty="0" smtClean="0"/>
            </a:br>
            <a:r>
              <a:rPr lang="en-US" dirty="0" smtClean="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Slide - White</a:t>
            </a:r>
          </a:p>
          <a:p>
            <a:pPr algn="r"/>
            <a:r>
              <a:rPr lang="en-US" sz="1200" dirty="0" smtClean="0">
                <a:solidFill>
                  <a:schemeClr val="tx2"/>
                </a:solidFill>
                <a:latin typeface="Segoe UI" panose="020B0502040204020203" pitchFamily="34" charset="0"/>
                <a:cs typeface="Segoe UI" panose="020B0502040204020203" pitchFamily="34" charset="0"/>
              </a:rPr>
              <a:t>Alternate layout </a:t>
            </a:r>
            <a:br>
              <a:rPr lang="en-US" sz="1200" dirty="0" smtClean="0">
                <a:solidFill>
                  <a:schemeClr val="tx2"/>
                </a:solidFill>
                <a:latin typeface="Segoe UI" panose="020B0502040204020203" pitchFamily="34" charset="0"/>
                <a:cs typeface="Segoe UI" panose="020B0502040204020203" pitchFamily="34" charset="0"/>
              </a:rPr>
            </a:br>
            <a:r>
              <a:rPr lang="en-US" sz="1200" dirty="0" smtClean="0">
                <a:solidFill>
                  <a:schemeClr val="tx2"/>
                </a:solidFill>
                <a:latin typeface="Segoe UI" panose="020B0502040204020203" pitchFamily="34" charset="0"/>
                <a:cs typeface="Segoe UI" panose="020B0502040204020203" pitchFamily="34" charset="0"/>
              </a:rPr>
              <a:t>for first slide </a:t>
            </a:r>
            <a:br>
              <a:rPr lang="en-US" sz="1200" dirty="0" smtClean="0">
                <a:solidFill>
                  <a:schemeClr val="tx2"/>
                </a:solidFill>
                <a:latin typeface="Segoe UI" panose="020B0502040204020203" pitchFamily="34" charset="0"/>
                <a:cs typeface="Segoe UI" panose="020B0502040204020203" pitchFamily="34" charset="0"/>
              </a:rPr>
            </a:br>
            <a:r>
              <a:rPr lang="en-US" sz="1200" dirty="0" smtClean="0">
                <a:solidFill>
                  <a:schemeClr val="tx2"/>
                </a:solidFill>
                <a:latin typeface="Segoe UI" panose="020B0502040204020203" pitchFamily="34" charset="0"/>
                <a:cs typeface="Segoe UI" panose="020B0502040204020203" pitchFamily="34" charset="0"/>
              </a:rPr>
              <a:t>in</a:t>
            </a:r>
            <a:r>
              <a:rPr lang="en-US" sz="1200" baseline="0" dirty="0" smtClean="0">
                <a:solidFill>
                  <a:schemeClr val="tx2"/>
                </a:solidFill>
                <a:latin typeface="Segoe UI" panose="020B0502040204020203" pitchFamily="34" charset="0"/>
                <a:cs typeface="Segoe UI" panose="020B0502040204020203" pitchFamily="34" charset="0"/>
              </a:rPr>
              <a:t> the deck.</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smtClean="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endParaRPr lang="en-US" sz="800" kern="1200" dirty="0">
              <a:solidFill>
                <a:schemeClr val="tx1"/>
              </a:solidFill>
              <a:latin typeface="Segoe UI" panose="020B0502040204020203" pitchFamily="34" charset="0"/>
              <a:ea typeface="+mn-ea"/>
              <a:cs typeface="Segoe UI" panose="020B0502040204020203" pitchFamily="34" charset="0"/>
            </a:endParaRP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endParaRPr lang="en-US" dirty="0"/>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June 29, 2016</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June 29,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and Content</a:t>
            </a:r>
          </a:p>
          <a:p>
            <a:pPr algn="r"/>
            <a:r>
              <a:rPr lang="en-US" sz="1200" dirty="0" smtClean="0">
                <a:solidFill>
                  <a:schemeClr val="tx2"/>
                </a:solidFill>
                <a:latin typeface="Segoe UI" panose="020B0502040204020203" pitchFamily="34" charset="0"/>
                <a:cs typeface="Segoe UI" panose="020B0502040204020203" pitchFamily="34" charset="0"/>
              </a:rPr>
              <a:t>The primary layout used</a:t>
            </a:r>
            <a:r>
              <a:rPr lang="en-US" sz="1200" baseline="0" dirty="0" smtClean="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June 29,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Title/Subtitle </a:t>
            </a:r>
            <a:br>
              <a:rPr lang="en-US" sz="1200" b="1" dirty="0" smtClean="0">
                <a:solidFill>
                  <a:schemeClr val="tx2"/>
                </a:solidFill>
                <a:latin typeface="Segoe UI" panose="020B0502040204020203" pitchFamily="34" charset="0"/>
                <a:cs typeface="Segoe UI" panose="020B0502040204020203" pitchFamily="34" charset="0"/>
              </a:rPr>
            </a:br>
            <a:r>
              <a:rPr lang="en-US" sz="1200" b="1" dirty="0" smtClean="0">
                <a:solidFill>
                  <a:schemeClr val="tx2"/>
                </a:solidFill>
                <a:latin typeface="Segoe UI" panose="020B0502040204020203" pitchFamily="34" charset="0"/>
                <a:cs typeface="Segoe UI" panose="020B0502040204020203" pitchFamily="34" charset="0"/>
              </a:rPr>
              <a:t>and Content</a:t>
            </a:r>
          </a:p>
          <a:p>
            <a:pPr algn="r"/>
            <a:r>
              <a:rPr lang="en-US" sz="1200" dirty="0" smtClean="0">
                <a:solidFill>
                  <a:schemeClr val="tx2"/>
                </a:solidFill>
                <a:latin typeface="Segoe UI" panose="020B0502040204020203" pitchFamily="34" charset="0"/>
                <a:cs typeface="Segoe UI" panose="020B0502040204020203" pitchFamily="34" charset="0"/>
              </a:rPr>
              <a:t>Identical to main layout but</a:t>
            </a:r>
            <a:r>
              <a:rPr lang="en-US" sz="1200" baseline="0" dirty="0" smtClean="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smtClean="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June 29,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Title Only</a:t>
            </a:r>
          </a:p>
          <a:p>
            <a:pPr algn="r"/>
            <a:r>
              <a:rPr lang="en-US" sz="1200" dirty="0" smtClean="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smtClean="0">
                <a:solidFill>
                  <a:schemeClr val="tx2"/>
                </a:solidFill>
                <a:latin typeface="Segoe UI" panose="020B0502040204020203" pitchFamily="34" charset="0"/>
                <a:cs typeface="Segoe UI" panose="020B0502040204020203" pitchFamily="34" charset="0"/>
              </a:rPr>
              <a:t> space in the middle of the slide.</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smtClean="0"/>
              <a:t>Click to Enter Agenda Title</a:t>
            </a:r>
            <a:endParaRPr lang="en-US" dirty="0"/>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smtClean="0"/>
              <a:t>Agenda Items</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June 29,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smtClean="0"/>
              <a:t>Agenda Items</a:t>
            </a:r>
            <a:endParaRPr lang="en-US" dirty="0"/>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Agenda</a:t>
            </a:r>
          </a:p>
          <a:p>
            <a:pPr algn="r"/>
            <a:r>
              <a:rPr lang="en-US" sz="1200" dirty="0" smtClean="0">
                <a:solidFill>
                  <a:schemeClr val="tx2"/>
                </a:solidFill>
                <a:latin typeface="Segoe UI" panose="020B0502040204020203" pitchFamily="34" charset="0"/>
                <a:cs typeface="Segoe UI" panose="020B0502040204020203" pitchFamily="34" charset="0"/>
              </a:rPr>
              <a:t>Two-column</a:t>
            </a:r>
            <a:r>
              <a:rPr lang="en-US" sz="1200" baseline="0" dirty="0" smtClean="0">
                <a:solidFill>
                  <a:schemeClr val="tx2"/>
                </a:solidFill>
                <a:latin typeface="Segoe UI" panose="020B0502040204020203" pitchFamily="34" charset="0"/>
                <a:cs typeface="Segoe UI" panose="020B0502040204020203" pitchFamily="34" charset="0"/>
              </a:rPr>
              <a:t> layout, to be used with any number of items.</a:t>
            </a:r>
            <a:endParaRPr lang="en-US" sz="1200" dirty="0" smtClean="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June 29,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Two-Column Content</a:t>
            </a:r>
          </a:p>
          <a:p>
            <a:pPr algn="r"/>
            <a:r>
              <a:rPr lang="en-US" sz="1200" dirty="0" smtClean="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smtClean="0"/>
              <a:t>SUBTITLE</a:t>
            </a:r>
            <a:endParaRPr lang="en-US" dirty="0"/>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F55C824C-5440-421F-B1ED-9166A1D48D51}" type="datetime4">
              <a:rPr lang="en-US" smtClean="0"/>
              <a:pPr/>
              <a:t>June 29, 2016</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smtClean="0"/>
              <a:t>|  Micron Confidential</a:t>
            </a:r>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smtClean="0"/>
              <a:t>Column Heading</a:t>
            </a:r>
            <a:endParaRPr lang="en-US" dirty="0"/>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Three-Column Content</a:t>
            </a:r>
          </a:p>
          <a:p>
            <a:pPr algn="r"/>
            <a:r>
              <a:rPr lang="en-US" sz="1200" dirty="0" smtClean="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smtClean="0"/>
              <a:t>Simple text over photo</a:t>
            </a:r>
            <a:endParaRPr lang="en-US" dirty="0"/>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smtClean="0">
                <a:solidFill>
                  <a:schemeClr val="tx2"/>
                </a:solidFill>
                <a:latin typeface="Segoe UI" panose="020B0502040204020203" pitchFamily="34" charset="0"/>
                <a:cs typeface="Segoe UI" panose="020B0502040204020203" pitchFamily="34" charset="0"/>
              </a:rPr>
              <a:t>Full Photo </a:t>
            </a:r>
            <a:br>
              <a:rPr lang="en-US" sz="1200" b="1" dirty="0" smtClean="0">
                <a:solidFill>
                  <a:schemeClr val="tx2"/>
                </a:solidFill>
                <a:latin typeface="Segoe UI" panose="020B0502040204020203" pitchFamily="34" charset="0"/>
                <a:cs typeface="Segoe UI" panose="020B0502040204020203" pitchFamily="34" charset="0"/>
              </a:rPr>
            </a:br>
            <a:r>
              <a:rPr lang="en-US" sz="1200" b="1" dirty="0" smtClean="0">
                <a:solidFill>
                  <a:schemeClr val="tx2"/>
                </a:solidFill>
                <a:latin typeface="Segoe UI" panose="020B0502040204020203" pitchFamily="34" charset="0"/>
                <a:cs typeface="Segoe UI" panose="020B0502040204020203" pitchFamily="34" charset="0"/>
              </a:rPr>
              <a:t>with Left Text</a:t>
            </a:r>
          </a:p>
          <a:p>
            <a:pPr algn="r"/>
            <a:r>
              <a:rPr lang="en-US" sz="1200" dirty="0" smtClean="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smtClean="0"/>
              <a:t>Slide Notes</a:t>
            </a:r>
          </a:p>
          <a:p>
            <a:pPr lvl="1"/>
            <a:r>
              <a:rPr lang="en-US" dirty="0" smtClean="0"/>
              <a:t>Numbered steps</a:t>
            </a:r>
            <a:endParaRPr lang="en-US" dirty="0"/>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smtClean="0"/>
              <a:t>|  </a:t>
            </a:r>
            <a:fld id="{F55C824C-5440-421F-B1ED-9166A1D48D51}" type="datetime4">
              <a:rPr lang="en-US" smtClean="0"/>
              <a:pPr/>
              <a:t>June 29,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smtClean="0"/>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smtClean="0"/>
              <a:t>|  </a:t>
            </a:r>
            <a:fld id="{E311BC51-49BC-45F0-B90C-E6310C708CCC}" type="datetime4">
              <a:rPr lang="en-US" sz="1100" smtClean="0"/>
              <a:pPr/>
              <a:t>June 29, 2016</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smtClean="0">
                <a:latin typeface="Segoe UI" panose="020B0502040204020203" pitchFamily="34" charset="0"/>
                <a:cs typeface="Segoe UI" panose="020B0502040204020203" pitchFamily="34" charset="0"/>
              </a:rPr>
              <a:t>© 2016 Micron Technology,</a:t>
            </a:r>
            <a:r>
              <a:rPr lang="en-US" sz="1100" baseline="0" dirty="0" smtClean="0">
                <a:latin typeface="Segoe UI" panose="020B0502040204020203" pitchFamily="34" charset="0"/>
                <a:cs typeface="Segoe UI" panose="020B0502040204020203" pitchFamily="34" charset="0"/>
              </a:rPr>
              <a:t> Inc.</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J* proposal</a:t>
            </a:r>
            <a:endParaRPr lang="en-US" dirty="0"/>
          </a:p>
        </p:txBody>
      </p:sp>
      <p:sp>
        <p:nvSpPr>
          <p:cNvPr id="4" name="Text Placeholder 3"/>
          <p:cNvSpPr>
            <a:spLocks noGrp="1"/>
          </p:cNvSpPr>
          <p:nvPr>
            <p:ph type="body" sz="quarter" idx="10"/>
          </p:nvPr>
        </p:nvSpPr>
        <p:spPr/>
        <p:txBody>
          <a:bodyPr/>
          <a:lstStyle/>
          <a:p>
            <a:r>
              <a:rPr lang="en-US" dirty="0" smtClean="0"/>
              <a:t>Swapnil Lengade, Dan Gealy</a:t>
            </a:r>
            <a:endParaRPr lang="en-US" dirty="0"/>
          </a:p>
        </p:txBody>
      </p:sp>
      <p:sp>
        <p:nvSpPr>
          <p:cNvPr id="5" name="Text Placeholder 4"/>
          <p:cNvSpPr>
            <a:spLocks noGrp="1"/>
          </p:cNvSpPr>
          <p:nvPr>
            <p:ph type="body" sz="quarter" idx="12"/>
          </p:nvPr>
        </p:nvSpPr>
        <p:spPr/>
        <p:txBody>
          <a:bodyPr/>
          <a:lstStyle/>
          <a:p>
            <a:r>
              <a:rPr lang="en-US" dirty="0" smtClean="0"/>
              <a:t>Fab 4</a:t>
            </a:r>
            <a:endParaRPr lang="en-US" dirty="0"/>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Campaign </a:t>
            </a:r>
            <a:r>
              <a:rPr lang="en-US" dirty="0"/>
              <a:t>J* L0 proposal</a:t>
            </a:r>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10</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graphicFrame>
        <p:nvGraphicFramePr>
          <p:cNvPr id="8" name="Content Placeholder 8"/>
          <p:cNvGraphicFramePr>
            <a:graphicFrameLocks/>
          </p:cNvGraphicFramePr>
          <p:nvPr>
            <p:extLst>
              <p:ext uri="{D42A27DB-BD31-4B8C-83A1-F6EECF244321}">
                <p14:modId xmlns:p14="http://schemas.microsoft.com/office/powerpoint/2010/main" val="3281754132"/>
              </p:ext>
            </p:extLst>
          </p:nvPr>
        </p:nvGraphicFramePr>
        <p:xfrm>
          <a:off x="910984" y="1524000"/>
          <a:ext cx="10375222" cy="3567352"/>
        </p:xfrm>
        <a:graphic>
          <a:graphicData uri="http://schemas.openxmlformats.org/drawingml/2006/table">
            <a:tbl>
              <a:tblPr>
                <a:tableStyleId>{5C22544A-7EE6-4342-B048-85BDC9FD1C3A}</a:tableStyleId>
              </a:tblPr>
              <a:tblGrid>
                <a:gridCol w="798094"/>
                <a:gridCol w="798094"/>
                <a:gridCol w="798094"/>
                <a:gridCol w="798094"/>
                <a:gridCol w="798094"/>
                <a:gridCol w="798094"/>
                <a:gridCol w="798094"/>
                <a:gridCol w="798094"/>
                <a:gridCol w="798094"/>
                <a:gridCol w="798094"/>
                <a:gridCol w="798094"/>
                <a:gridCol w="798094"/>
                <a:gridCol w="798094"/>
              </a:tblGrid>
              <a:tr h="274125">
                <a:tc>
                  <a:txBody>
                    <a:bodyPr/>
                    <a:lstStyle/>
                    <a:p>
                      <a:pPr algn="l" fontAlgn="b"/>
                      <a:r>
                        <a:rPr lang="en-US" sz="1600" b="1" i="0" u="none" strike="noStrike" dirty="0" smtClean="0">
                          <a:solidFill>
                            <a:srgbClr val="000000"/>
                          </a:solidFill>
                          <a:effectLst/>
                          <a:latin typeface="Calibri" panose="020F0502020204030204" pitchFamily="34" charset="0"/>
                        </a:rPr>
                        <a:t>Alloy</a:t>
                      </a:r>
                      <a:endParaRPr lang="en-US" sz="1600" b="1" i="0" u="none" strike="noStrike" dirty="0">
                        <a:solidFill>
                          <a:srgbClr val="000000"/>
                        </a:solidFill>
                        <a:effectLst/>
                        <a:latin typeface="Calibri" panose="020F0502020204030204" pitchFamily="34" charset="0"/>
                      </a:endParaRPr>
                    </a:p>
                  </a:txBody>
                  <a:tcPr marL="45720" marR="9007" marT="9007" marB="0" anchor="b">
                    <a:solidFill>
                      <a:schemeClr val="accent1">
                        <a:lumMod val="20000"/>
                        <a:lumOff val="80000"/>
                      </a:schemeClr>
                    </a:solidFill>
                  </a:tcPr>
                </a:tc>
                <a:tc gridSpan="3">
                  <a:txBody>
                    <a:bodyPr/>
                    <a:lstStyle/>
                    <a:p>
                      <a:pPr algn="ctr" fontAlgn="b"/>
                      <a:r>
                        <a:rPr lang="en-US" sz="1400" b="1" u="none" strike="noStrike" dirty="0" smtClean="0">
                          <a:solidFill>
                            <a:srgbClr val="000000"/>
                          </a:solidFill>
                          <a:effectLst/>
                        </a:rPr>
                        <a:t>targets</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hMerge="1">
                  <a:txBody>
                    <a:bodyPr/>
                    <a:lstStyle/>
                    <a:p>
                      <a:pPr algn="ctr" fontAlgn="b"/>
                      <a:endParaRPr lang="en-US" sz="900" b="1" i="0" u="none" strike="noStrike" dirty="0">
                        <a:solidFill>
                          <a:srgbClr val="000000"/>
                        </a:solidFill>
                        <a:effectLst/>
                        <a:latin typeface="Arial" panose="020B0604020202020204" pitchFamily="34" charset="0"/>
                      </a:endParaRPr>
                    </a:p>
                  </a:txBody>
                  <a:tcPr marL="9007" marR="9007" marT="9007" marB="0" anchor="b"/>
                </a:tc>
                <a:tc hMerge="1">
                  <a:txBody>
                    <a:bodyPr/>
                    <a:lstStyle/>
                    <a:p>
                      <a:endParaRPr lang="en-US"/>
                    </a:p>
                  </a:txBody>
                  <a:tcPr/>
                </a:tc>
                <a:tc gridSpan="9">
                  <a:txBody>
                    <a:bodyPr/>
                    <a:lstStyle/>
                    <a:p>
                      <a:pPr algn="ctr" fontAlgn="b"/>
                      <a:r>
                        <a:rPr lang="en-US" sz="1600" b="1" i="0" u="none" strike="noStrike" dirty="0" smtClean="0">
                          <a:solidFill>
                            <a:srgbClr val="000000"/>
                          </a:solidFill>
                          <a:effectLst/>
                          <a:latin typeface="Calibri" panose="020F0502020204030204" pitchFamily="34" charset="0"/>
                        </a:rPr>
                        <a:t>Film</a:t>
                      </a:r>
                      <a:endParaRPr lang="en-US" sz="1600" b="1" i="0" u="none" strike="noStrike" dirty="0">
                        <a:solidFill>
                          <a:srgbClr val="000000"/>
                        </a:solidFill>
                        <a:effectLst/>
                        <a:latin typeface="Calibri" panose="020F0502020204030204" pitchFamily="34" charset="0"/>
                      </a:endParaRPr>
                    </a:p>
                  </a:txBody>
                  <a:tcPr marL="45720" marR="9007" marT="9007" marB="0" anchor="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900" b="1" i="0" u="none" strike="noStrike" dirty="0">
                        <a:solidFill>
                          <a:srgbClr val="000000"/>
                        </a:solidFill>
                        <a:effectLst/>
                        <a:latin typeface="Arial" panose="020B0604020202020204" pitchFamily="34" charset="0"/>
                      </a:endParaRPr>
                    </a:p>
                  </a:txBody>
                  <a:tcPr marL="9007" marR="9007" marT="9007" marB="0" anchor="b"/>
                </a:tc>
                <a:tc hMerge="1">
                  <a:txBody>
                    <a:bodyPr/>
                    <a:lstStyle/>
                    <a:p>
                      <a:pPr algn="l" fontAlgn="b"/>
                      <a:endParaRPr lang="en-US" sz="900" b="1" i="0" u="none" strike="noStrike" dirty="0">
                        <a:solidFill>
                          <a:srgbClr val="000000"/>
                        </a:solidFill>
                        <a:effectLst/>
                        <a:latin typeface="Arial" panose="020B0604020202020204" pitchFamily="34" charset="0"/>
                      </a:endParaRPr>
                    </a:p>
                  </a:txBody>
                  <a:tcPr marL="9007" marR="9007" marT="9007" marB="0" anchor="b"/>
                </a:tc>
                <a:tc hMerge="1">
                  <a:txBody>
                    <a:bodyPr/>
                    <a:lstStyle/>
                    <a:p>
                      <a:pPr algn="l" fontAlgn="b"/>
                      <a:endParaRPr lang="en-US" sz="900" b="1" i="0" u="none" strike="noStrike" dirty="0">
                        <a:solidFill>
                          <a:srgbClr val="000000"/>
                        </a:solidFill>
                        <a:effectLst/>
                        <a:latin typeface="Arial" panose="020B0604020202020204" pitchFamily="34" charset="0"/>
                      </a:endParaRPr>
                    </a:p>
                  </a:txBody>
                  <a:tcPr marL="9007" marR="9007" marT="9007" marB="0" anchor="b"/>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9007" marR="9007" marT="9007" marB="0" anchor="b"/>
                </a:tc>
              </a:tr>
              <a:tr h="227162">
                <a:tc>
                  <a:txBody>
                    <a:bodyPr/>
                    <a:lstStyle/>
                    <a:p>
                      <a:pPr algn="l" fontAlgn="b"/>
                      <a:endParaRPr lang="en-US" sz="1600" b="1" i="0" u="none" strike="noStrike" dirty="0">
                        <a:solidFill>
                          <a:srgbClr val="000000"/>
                        </a:solidFill>
                        <a:effectLst/>
                        <a:latin typeface="Calibri" panose="020F0502020204030204" pitchFamily="34" charset="0"/>
                      </a:endParaRPr>
                    </a:p>
                  </a:txBody>
                  <a:tcPr marL="45720" marR="9007" marT="9007" marB="0" anchor="b">
                    <a:solidFill>
                      <a:schemeClr val="accent1">
                        <a:lumMod val="20000"/>
                        <a:lumOff val="80000"/>
                      </a:schemeClr>
                    </a:solidFill>
                  </a:tcPr>
                </a:tc>
                <a:tc>
                  <a:txBody>
                    <a:bodyPr/>
                    <a:lstStyle/>
                    <a:p>
                      <a:pPr algn="l" fontAlgn="b"/>
                      <a:r>
                        <a:rPr lang="en-US" sz="1400" b="1" u="none" strike="noStrike" dirty="0">
                          <a:solidFill>
                            <a:srgbClr val="000000"/>
                          </a:solidFill>
                          <a:effectLst/>
                        </a:rPr>
                        <a:t>In2Se3</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l" fontAlgn="b"/>
                      <a:r>
                        <a:rPr lang="en-US" sz="1400" b="1" u="none" strike="noStrike" dirty="0">
                          <a:solidFill>
                            <a:srgbClr val="000000"/>
                          </a:solidFill>
                          <a:effectLst/>
                        </a:rPr>
                        <a:t>Ge</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l" fontAlgn="b"/>
                      <a:r>
                        <a:rPr lang="en-US" sz="1400" b="1" u="none" strike="noStrike" dirty="0">
                          <a:solidFill>
                            <a:srgbClr val="000000"/>
                          </a:solidFill>
                          <a:effectLst/>
                        </a:rPr>
                        <a:t>As2Se3</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Ge</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As</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Se</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Si</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In</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err="1">
                          <a:solidFill>
                            <a:srgbClr val="000000"/>
                          </a:solidFill>
                          <a:effectLst/>
                        </a:rPr>
                        <a:t>As+In</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As+Se</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CN</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As/Se</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r>
              <a:tr h="227162">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82</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18.0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32.8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49.2</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32.8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82.0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2.69</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0.67</a:t>
                      </a:r>
                    </a:p>
                  </a:txBody>
                  <a:tcPr marL="9525" marR="9525" marT="9525" marB="0" anchor="b"/>
                </a:tc>
              </a:tr>
              <a:tr h="227162">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7.5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18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74.5</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18.0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29.8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49.2</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32.8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79.0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2.69</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0.61</a:t>
                      </a:r>
                    </a:p>
                  </a:txBody>
                  <a:tcPr marL="9525" marR="9525" marT="9525" marB="0" anchor="b"/>
                </a:tc>
              </a:tr>
              <a:tr h="227162">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15</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67</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18.0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26.8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49.2</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6.0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32.8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76.0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2.69</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0.54</a:t>
                      </a:r>
                    </a:p>
                  </a:txBody>
                  <a:tcPr marL="9525" marR="9525" marT="9525" marB="0" anchor="b"/>
                </a:tc>
              </a:tr>
              <a:tr h="227162">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22.5</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59.5</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18.0</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23.8</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49.2</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9.0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32.8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73.0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2.69</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0.48</a:t>
                      </a:r>
                    </a:p>
                  </a:txBody>
                  <a:tcPr marL="9525" marR="9525" marT="9525" marB="0" anchor="b"/>
                </a:tc>
              </a:tr>
              <a:tr h="227162">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54</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18.0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21.6</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49.2</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11.2</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32.8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70.8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2.69</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0.44</a:t>
                      </a:r>
                    </a:p>
                  </a:txBody>
                  <a:tcPr marL="9525" marR="9525" marT="9525" marB="0" anchor="b"/>
                </a:tc>
              </a:tr>
              <a:tr h="227162">
                <a:tc>
                  <a:txBody>
                    <a:bodyPr/>
                    <a:lstStyle/>
                    <a:p>
                      <a:pPr algn="r" fontAlgn="b"/>
                      <a:r>
                        <a:rPr lang="en-US" sz="1600" u="none" strike="noStrike" dirty="0" smtClean="0">
                          <a:effectLst/>
                        </a:rPr>
                        <a:t>6*</a:t>
                      </a:r>
                      <a:endParaRPr lang="en-US" sz="1600" b="0" i="0" u="none" strike="noStrike" dirty="0">
                        <a:solidFill>
                          <a:srgbClr val="000000"/>
                        </a:solidFill>
                        <a:effectLst/>
                        <a:latin typeface="Calibri" panose="020F0502020204030204" pitchFamily="34" charset="0"/>
                      </a:endParaRPr>
                    </a:p>
                  </a:txBody>
                  <a:tcPr marL="45720" marR="9007" marT="9007"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28</a:t>
                      </a:r>
                    </a:p>
                  </a:txBody>
                  <a:tcPr marL="9525" marR="9525" marT="9525"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13</a:t>
                      </a:r>
                    </a:p>
                  </a:txBody>
                  <a:tcPr marL="9525" marR="9525" marT="9525"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59</a:t>
                      </a:r>
                    </a:p>
                  </a:txBody>
                  <a:tcPr marL="9525" marR="9525" marT="9525"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13.0</a:t>
                      </a:r>
                    </a:p>
                  </a:txBody>
                  <a:tcPr marL="9525" marR="9525" marT="9525"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23.6</a:t>
                      </a:r>
                    </a:p>
                  </a:txBody>
                  <a:tcPr marL="9525" marR="9525" marT="9525"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52.2</a:t>
                      </a:r>
                    </a:p>
                  </a:txBody>
                  <a:tcPr marL="9525" marR="9525" marT="9525"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0.0</a:t>
                      </a:r>
                    </a:p>
                  </a:txBody>
                  <a:tcPr marL="9525" marR="9525" marT="9525"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11.2</a:t>
                      </a:r>
                    </a:p>
                  </a:txBody>
                  <a:tcPr marL="9525" marR="9525" marT="9525"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34.8</a:t>
                      </a:r>
                    </a:p>
                  </a:txBody>
                  <a:tcPr marL="9525" marR="9525" marT="9525"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75.8</a:t>
                      </a:r>
                    </a:p>
                  </a:txBody>
                  <a:tcPr marL="9525" marR="9525" marT="9525"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2.61</a:t>
                      </a:r>
                    </a:p>
                  </a:txBody>
                  <a:tcPr marL="9525" marR="9525" marT="9525" marB="0" anchor="b">
                    <a:solidFill>
                      <a:srgbClr val="FFC000"/>
                    </a:solidFill>
                  </a:tcPr>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0.45</a:t>
                      </a:r>
                    </a:p>
                  </a:txBody>
                  <a:tcPr marL="9525" marR="9525" marT="9525" marB="0" anchor="b">
                    <a:solidFill>
                      <a:srgbClr val="FFC000"/>
                    </a:solidFill>
                  </a:tcPr>
                </a:tc>
              </a:tr>
              <a:tr h="227162">
                <a:tc>
                  <a:txBody>
                    <a:bodyPr/>
                    <a:lstStyle/>
                    <a:p>
                      <a:pPr algn="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22.5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15.5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62</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15.5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24.8</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50.7</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9.0</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33.8</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75.5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2.65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0.49</a:t>
                      </a:r>
                    </a:p>
                  </a:txBody>
                  <a:tcPr marL="9525" marR="9525" marT="9525" marB="0" anchor="b"/>
                </a:tc>
              </a:tr>
              <a:tr h="227162">
                <a:tc>
                  <a:txBody>
                    <a:bodyPr/>
                    <a:lstStyle/>
                    <a:p>
                      <a:pPr algn="r" fontAlgn="b"/>
                      <a:r>
                        <a:rPr lang="en-US" sz="1600" u="none" strike="noStrike" dirty="0" smtClean="0">
                          <a:effectLst/>
                        </a:rPr>
                        <a:t>8</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15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15.5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69.5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15.5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27.8</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50.7</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6.0</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33.8</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78.5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2.65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0.55</a:t>
                      </a:r>
                    </a:p>
                  </a:txBody>
                  <a:tcPr marL="9525" marR="9525" marT="9525" marB="0" anchor="b"/>
                </a:tc>
              </a:tr>
              <a:tr h="227162">
                <a:tc>
                  <a:txBody>
                    <a:bodyPr/>
                    <a:lstStyle/>
                    <a:p>
                      <a:pPr algn="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15</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21</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64</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21.0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25.6</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47.4</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6.0</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31.6</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73.0</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2.74</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0.54</a:t>
                      </a:r>
                    </a:p>
                  </a:txBody>
                  <a:tcPr marL="9525" marR="9525" marT="9525" marB="0" anchor="b"/>
                </a:tc>
              </a:tr>
              <a:tr h="227162">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22.5</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13</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64.5</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13.0</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25.8</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52.2</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9.0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34.8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78.0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2.61</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0.49</a:t>
                      </a:r>
                    </a:p>
                  </a:txBody>
                  <a:tcPr marL="9525" marR="9525" marT="9525" marB="0" anchor="b"/>
                </a:tc>
              </a:tr>
              <a:tr h="227162">
                <a:tc>
                  <a:txBody>
                    <a:bodyPr/>
                    <a:lstStyle/>
                    <a:p>
                      <a:pPr algn="r" fontAlgn="b"/>
                      <a:r>
                        <a:rPr lang="en-US" sz="1600" u="none" strike="noStrike">
                          <a:effectLst/>
                        </a:rPr>
                        <a:t>11</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15</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13</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72</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13.0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28.8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52.2</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6.0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34.8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81.0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2.61</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0.55</a:t>
                      </a:r>
                    </a:p>
                  </a:txBody>
                  <a:tcPr marL="9525" marR="9525" marT="9525" marB="0" anchor="b"/>
                </a:tc>
              </a:tr>
              <a:tr h="227162">
                <a:tc>
                  <a:txBody>
                    <a:bodyPr/>
                    <a:lstStyle/>
                    <a:p>
                      <a:pPr algn="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7.5</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13</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79.5</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13.0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31.8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52.2</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0.0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34.8</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84.0</a:t>
                      </a:r>
                    </a:p>
                  </a:txBody>
                  <a:tcPr marL="9525" marR="9525" marT="9525" marB="0" anchor="b"/>
                </a:tc>
                <a:tc>
                  <a:txBody>
                    <a:bodyPr/>
                    <a:lstStyle/>
                    <a:p>
                      <a:pPr marL="0" algn="r" defTabSz="1219110" rtl="0" eaLnBrk="1" fontAlgn="b" latinLnBrk="0" hangingPunct="1"/>
                      <a:r>
                        <a:rPr lang="en-US" sz="1600" u="none" strike="noStrike" kern="1200">
                          <a:solidFill>
                            <a:schemeClr val="dk1"/>
                          </a:solidFill>
                          <a:effectLst/>
                          <a:latin typeface="+mn-lt"/>
                          <a:ea typeface="+mn-ea"/>
                          <a:cs typeface="+mn-cs"/>
                        </a:rPr>
                        <a:t>2.61</a:t>
                      </a:r>
                    </a:p>
                  </a:txBody>
                  <a:tcPr marL="9525" marR="9525" marT="9525" marB="0" anchor="b"/>
                </a:tc>
                <a:tc>
                  <a:txBody>
                    <a:bodyPr/>
                    <a:lstStyle/>
                    <a:p>
                      <a:pPr marL="0" algn="r" defTabSz="1219110" rtl="0" eaLnBrk="1" fontAlgn="b" latinLnBrk="0" hangingPunct="1"/>
                      <a:r>
                        <a:rPr lang="en-US" sz="1600" u="none" strike="noStrike" kern="1200" dirty="0">
                          <a:solidFill>
                            <a:schemeClr val="dk1"/>
                          </a:solidFill>
                          <a:effectLst/>
                          <a:latin typeface="+mn-lt"/>
                          <a:ea typeface="+mn-ea"/>
                          <a:cs typeface="+mn-cs"/>
                        </a:rPr>
                        <a:t>0.61</a:t>
                      </a:r>
                    </a:p>
                  </a:txBody>
                  <a:tcPr marL="9525" marR="9525" marT="9525" marB="0" anchor="b"/>
                </a:tc>
              </a:tr>
            </a:tbl>
          </a:graphicData>
        </a:graphic>
      </p:graphicFrame>
      <p:sp>
        <p:nvSpPr>
          <p:cNvPr id="9" name="Rectangle 8"/>
          <p:cNvSpPr/>
          <p:nvPr/>
        </p:nvSpPr>
        <p:spPr>
          <a:xfrm>
            <a:off x="910984" y="5562600"/>
            <a:ext cx="2213216" cy="241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smtClean="0">
                <a:solidFill>
                  <a:schemeClr val="tx1"/>
                </a:solidFill>
                <a:latin typeface="Segoe UI" panose="020B0502040204020203" pitchFamily="34" charset="0"/>
                <a:cs typeface="Segoe UI" panose="020B0502040204020203" pitchFamily="34" charset="0"/>
              </a:rPr>
              <a:t>* SD kappa A005-like</a:t>
            </a:r>
            <a:endParaRPr lang="en-US" sz="1600" b="1" dirty="0">
              <a:solidFill>
                <a:schemeClr val="tx1"/>
              </a:solidFill>
              <a:latin typeface="Segoe UI" panose="020B0502040204020203" pitchFamily="34" charset="0"/>
              <a:cs typeface="Segoe UI" panose="020B0502040204020203"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37593924"/>
              </p:ext>
            </p:extLst>
          </p:nvPr>
        </p:nvGraphicFramePr>
        <p:xfrm>
          <a:off x="4787900" y="5408612"/>
          <a:ext cx="4267200" cy="790575"/>
        </p:xfrm>
        <a:graphic>
          <a:graphicData uri="http://schemas.openxmlformats.org/drawingml/2006/table">
            <a:tbl>
              <a:tblPr firstRow="1" firstCol="1" bandRow="1"/>
              <a:tblGrid>
                <a:gridCol w="698500"/>
                <a:gridCol w="520700"/>
                <a:gridCol w="609600"/>
                <a:gridCol w="609600"/>
                <a:gridCol w="609600"/>
                <a:gridCol w="609600"/>
                <a:gridCol w="609600"/>
              </a:tblGrid>
              <a:tr h="400050">
                <a:tc>
                  <a:txBody>
                    <a:bodyPr/>
                    <a:lstStyle/>
                    <a:p>
                      <a:pPr algn="l" rtl="0" fontAlgn="ctr"/>
                      <a:r>
                        <a:rPr lang="en-US" sz="1200" b="1" i="0" u="none" strike="noStrike" dirty="0">
                          <a:solidFill>
                            <a:srgbClr val="FFFFFF"/>
                          </a:solidFill>
                          <a:effectLst/>
                          <a:latin typeface="Arial" panose="020B0604020202020204" pitchFamily="34" charset="0"/>
                        </a:rPr>
                        <a:t>Recipe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b"/>
                      <a:r>
                        <a:rPr lang="en-US" sz="1200" b="1" i="0" u="none" strike="noStrike">
                          <a:solidFill>
                            <a:srgbClr val="000000"/>
                          </a:solidFill>
                          <a:effectLst/>
                          <a:latin typeface="Arial" panose="020B0604020202020204" pitchFamily="34" charset="0"/>
                        </a:rPr>
                        <a:t>In(at.%)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200" b="1" i="0" u="none" strike="noStrike" dirty="0">
                          <a:solidFill>
                            <a:srgbClr val="000000"/>
                          </a:solidFill>
                          <a:effectLst/>
                          <a:latin typeface="Arial" panose="020B0604020202020204" pitchFamily="34" charset="0"/>
                        </a:rPr>
                        <a:t>Ge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200" b="1" i="0" u="none" strike="noStrike">
                          <a:solidFill>
                            <a:srgbClr val="000000"/>
                          </a:solidFill>
                          <a:effectLst/>
                          <a:latin typeface="Arial" panose="020B0604020202020204" pitchFamily="34" charset="0"/>
                        </a:rPr>
                        <a:t>As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200" b="1" i="0" u="none" strike="noStrike">
                          <a:solidFill>
                            <a:srgbClr val="000000"/>
                          </a:solidFill>
                          <a:effectLst/>
                          <a:latin typeface="Arial" panose="020B0604020202020204" pitchFamily="34" charset="0"/>
                        </a:rPr>
                        <a:t>Se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200" b="1" i="0" u="none" strike="noStrike">
                          <a:solidFill>
                            <a:srgbClr val="000000"/>
                          </a:solidFill>
                          <a:effectLst/>
                          <a:latin typeface="Arial" panose="020B0604020202020204" pitchFamily="34" charset="0"/>
                        </a:rPr>
                        <a:t>Si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200" b="1" i="0" u="none" strike="noStrike">
                          <a:solidFill>
                            <a:srgbClr val="000000"/>
                          </a:solidFill>
                          <a:effectLst/>
                          <a:latin typeface="Arial" panose="020B0604020202020204" pitchFamily="34" charset="0"/>
                        </a:rPr>
                        <a:t>Ge+In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390525">
                <a:tc>
                  <a:txBody>
                    <a:bodyPr/>
                    <a:lstStyle/>
                    <a:p>
                      <a:pPr algn="l" rtl="0" fontAlgn="ctr"/>
                      <a:r>
                        <a:rPr lang="en-US" sz="1200" b="1" i="0" u="none" strike="noStrike" dirty="0">
                          <a:solidFill>
                            <a:srgbClr val="FFFFFF"/>
                          </a:solidFill>
                          <a:effectLst/>
                          <a:latin typeface="Arial" panose="020B0604020202020204" pitchFamily="34" charset="0"/>
                        </a:rPr>
                        <a:t>SDkappa.A005</a:t>
                      </a:r>
                    </a:p>
                  </a:txBody>
                  <a:tcPr marL="9525" marR="9525" marT="9525" marB="0" anchor="ctr">
                    <a:lnL w="12700" cap="flat" cmpd="sng" algn="ctr">
                      <a:solidFill>
                        <a:srgbClr val="00B050"/>
                      </a:solidFill>
                      <a:prstDash val="dashDot"/>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000000"/>
                    </a:solidFill>
                  </a:tcPr>
                </a:tc>
                <a:tc>
                  <a:txBody>
                    <a:bodyPr/>
                    <a:lstStyle/>
                    <a:p>
                      <a:pPr algn="ctr" rtl="0" fontAlgn="b"/>
                      <a:r>
                        <a:rPr lang="en-US" sz="1400" b="0" i="0" u="none" strike="noStrike" dirty="0">
                          <a:solidFill>
                            <a:srgbClr val="000000"/>
                          </a:solidFill>
                          <a:effectLst/>
                          <a:latin typeface="Arial" panose="020B0604020202020204" pitchFamily="34" charset="0"/>
                        </a:rPr>
                        <a:t>11.1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400" b="0" i="0" u="none" strike="noStrike" dirty="0">
                          <a:solidFill>
                            <a:srgbClr val="000000"/>
                          </a:solidFill>
                          <a:effectLst/>
                          <a:latin typeface="Arial" panose="020B0604020202020204" pitchFamily="34" charset="0"/>
                        </a:rPr>
                        <a:t>13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400" b="0" i="0" u="none" strike="noStrike">
                          <a:solidFill>
                            <a:srgbClr val="000000"/>
                          </a:solidFill>
                          <a:effectLst/>
                          <a:latin typeface="Arial" panose="020B0604020202020204" pitchFamily="34" charset="0"/>
                        </a:rPr>
                        <a:t>21.8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400" b="0" i="0" u="none" strike="noStrike">
                          <a:solidFill>
                            <a:srgbClr val="000000"/>
                          </a:solidFill>
                          <a:effectLst/>
                          <a:latin typeface="Arial" panose="020B0604020202020204" pitchFamily="34" charset="0"/>
                        </a:rPr>
                        <a:t>53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400" b="0" i="0" u="none" strike="noStrike" dirty="0">
                          <a:solidFill>
                            <a:srgbClr val="000000"/>
                          </a:solidFill>
                          <a:effectLst/>
                          <a:latin typeface="Arial" panose="020B0604020202020204" pitchFamily="34" charset="0"/>
                        </a:rPr>
                        <a:t>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marL="0" algn="ctr" defTabSz="1219110" rtl="0" eaLnBrk="1" fontAlgn="b" latinLnBrk="0" hangingPunct="1"/>
                      <a:r>
                        <a:rPr lang="en-US" sz="1400" b="0" i="0" u="none" strike="noStrike" kern="1200" dirty="0">
                          <a:solidFill>
                            <a:srgbClr val="000000"/>
                          </a:solidFill>
                          <a:effectLst/>
                          <a:latin typeface="Arial" panose="020B0604020202020204" pitchFamily="34" charset="0"/>
                          <a:ea typeface="+mn-ea"/>
                          <a:cs typeface="+mn-cs"/>
                        </a:rPr>
                        <a:t>24.1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B050"/>
                      </a:solidFill>
                      <a:prstDash val="dash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140327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L0 data</a:t>
            </a:r>
            <a:endParaRPr lang="en-US" dirty="0"/>
          </a:p>
        </p:txBody>
      </p:sp>
      <p:sp>
        <p:nvSpPr>
          <p:cNvPr id="9" name="Text Placeholder 8"/>
          <p:cNvSpPr>
            <a:spLocks noGrp="1"/>
          </p:cNvSpPr>
          <p:nvPr>
            <p:ph type="body" sz="quarter" idx="14"/>
          </p:nvPr>
        </p:nvSpPr>
        <p:spPr/>
        <p:txBody>
          <a:bodyPr/>
          <a:lstStyle/>
          <a:p>
            <a:endParaRPr lang="en-US"/>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11</a:t>
            </a:fld>
            <a:endParaRPr lang="en-US" dirty="0"/>
          </a:p>
        </p:txBody>
      </p:sp>
      <p:sp>
        <p:nvSpPr>
          <p:cNvPr id="6" name="Footer Placeholder 5"/>
          <p:cNvSpPr>
            <a:spLocks noGrp="1"/>
          </p:cNvSpPr>
          <p:nvPr>
            <p:ph type="ftr" sz="quarter" idx="15"/>
          </p:nvPr>
        </p:nvSpPr>
        <p:spPr/>
        <p:txBody>
          <a:bodyPr/>
          <a:lstStyle/>
          <a:p>
            <a:r>
              <a:rPr lang="en-US" smtClean="0"/>
              <a:t>|  Micron Confidential</a:t>
            </a:r>
            <a:endParaRPr lang="en-US" dirty="0"/>
          </a:p>
        </p:txBody>
      </p:sp>
    </p:spTree>
    <p:extLst>
      <p:ext uri="{BB962C8B-B14F-4D97-AF65-F5344CB8AC3E}">
        <p14:creationId xmlns:p14="http://schemas.microsoft.com/office/powerpoint/2010/main" val="2677078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84" y="254000"/>
            <a:ext cx="10375902" cy="932313"/>
          </a:xfrm>
        </p:spPr>
        <p:txBody>
          <a:bodyPr/>
          <a:lstStyle/>
          <a:p>
            <a:r>
              <a:rPr lang="en-US" dirty="0" smtClean="0"/>
              <a:t>Camp J ICP composition data table</a:t>
            </a:r>
            <a:endParaRPr lang="en-US"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12</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177025627"/>
              </p:ext>
            </p:extLst>
          </p:nvPr>
        </p:nvGraphicFramePr>
        <p:xfrm>
          <a:off x="1981199" y="1260667"/>
          <a:ext cx="8229600" cy="5022073"/>
        </p:xfrm>
        <a:graphic>
          <a:graphicData uri="http://schemas.openxmlformats.org/presentationml/2006/ole">
            <mc:AlternateContent xmlns:mc="http://schemas.openxmlformats.org/markup-compatibility/2006">
              <mc:Choice xmlns:v="urn:schemas-microsoft-com:vml" Requires="v">
                <p:oleObj spid="_x0000_s1032" name="Worksheet" r:id="rId3" imgW="4276641" imgH="2609966" progId="Excel.Sheet.12">
                  <p:embed/>
                </p:oleObj>
              </mc:Choice>
              <mc:Fallback>
                <p:oleObj name="Worksheet" r:id="rId3" imgW="4276641" imgH="2609966" progId="Excel.Sheet.12">
                  <p:embed/>
                  <p:pic>
                    <p:nvPicPr>
                      <p:cNvPr id="0" name=""/>
                      <p:cNvPicPr/>
                      <p:nvPr/>
                    </p:nvPicPr>
                    <p:blipFill>
                      <a:blip r:embed="rId4"/>
                      <a:stretch>
                        <a:fillRect/>
                      </a:stretch>
                    </p:blipFill>
                    <p:spPr>
                      <a:xfrm>
                        <a:off x="1981199" y="1260667"/>
                        <a:ext cx="8229600" cy="5022073"/>
                      </a:xfrm>
                      <a:prstGeom prst="rect">
                        <a:avLst/>
                      </a:prstGeom>
                    </p:spPr>
                  </p:pic>
                </p:oleObj>
              </mc:Fallback>
            </mc:AlternateContent>
          </a:graphicData>
        </a:graphic>
      </p:graphicFrame>
    </p:spTree>
    <p:extLst>
      <p:ext uri="{BB962C8B-B14F-4D97-AF65-F5344CB8AC3E}">
        <p14:creationId xmlns:p14="http://schemas.microsoft.com/office/powerpoint/2010/main" val="2751937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5794587" cy="932313"/>
          </a:xfrm>
        </p:spPr>
        <p:txBody>
          <a:bodyPr/>
          <a:lstStyle/>
          <a:p>
            <a:r>
              <a:rPr lang="en-US" dirty="0" smtClean="0"/>
              <a:t>Pseudo-ternary</a:t>
            </a:r>
            <a:endParaRPr lang="en-US"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13</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4831427" y="258105"/>
            <a:ext cx="7230676" cy="5707266"/>
          </a:xfrm>
          <a:prstGeom prst="rect">
            <a:avLst/>
          </a:prstGeom>
        </p:spPr>
      </p:pic>
      <p:sp>
        <p:nvSpPr>
          <p:cNvPr id="9" name="TextBox 8"/>
          <p:cNvSpPr txBox="1"/>
          <p:nvPr/>
        </p:nvSpPr>
        <p:spPr>
          <a:xfrm>
            <a:off x="910984" y="1741714"/>
            <a:ext cx="4052902" cy="2677656"/>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Lowest In content in the film, achievable, was ~4.4%</a:t>
            </a:r>
          </a:p>
          <a:p>
            <a:endParaRPr lang="en-US" sz="2400" dirty="0" smtClean="0">
              <a:latin typeface="Segoe UI" panose="020B0502040204020203" pitchFamily="34" charset="0"/>
              <a:cs typeface="Segoe UI" panose="020B0502040204020203" pitchFamily="34" charset="0"/>
            </a:endParaRPr>
          </a:p>
          <a:p>
            <a:r>
              <a:rPr lang="en-US" sz="2400" dirty="0" smtClean="0">
                <a:latin typeface="Segoe UI" panose="020B0502040204020203" pitchFamily="34" charset="0"/>
                <a:cs typeface="Segoe UI" panose="020B0502040204020203" pitchFamily="34" charset="0"/>
              </a:rPr>
              <a:t>Besides the low In splits, the other compositions were pretty close to the desired values</a:t>
            </a:r>
          </a:p>
        </p:txBody>
      </p:sp>
    </p:spTree>
    <p:extLst>
      <p:ext uri="{BB962C8B-B14F-4D97-AF65-F5344CB8AC3E}">
        <p14:creationId xmlns:p14="http://schemas.microsoft.com/office/powerpoint/2010/main" val="354213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84" y="266111"/>
            <a:ext cx="10375902" cy="932313"/>
          </a:xfrm>
        </p:spPr>
        <p:txBody>
          <a:bodyPr/>
          <a:lstStyle/>
          <a:p>
            <a:r>
              <a:rPr lang="en-US" dirty="0" smtClean="0"/>
              <a:t>Optical Bandgap, Eg</a:t>
            </a:r>
            <a:endParaRPr lang="en-US"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14</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11" name="TextBox 10"/>
          <p:cNvSpPr txBox="1"/>
          <p:nvPr/>
        </p:nvSpPr>
        <p:spPr>
          <a:xfrm>
            <a:off x="910984" y="5855319"/>
            <a:ext cx="12028868"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Eg shows dependance on Se, Ge content of the film and on the film CN.</a:t>
            </a:r>
          </a:p>
        </p:txBody>
      </p:sp>
      <p:pic>
        <p:nvPicPr>
          <p:cNvPr id="13" name="Picture 12"/>
          <p:cNvPicPr>
            <a:picLocks noChangeAspect="1"/>
          </p:cNvPicPr>
          <p:nvPr/>
        </p:nvPicPr>
        <p:blipFill>
          <a:blip r:embed="rId2"/>
          <a:stretch>
            <a:fillRect/>
          </a:stretch>
        </p:blipFill>
        <p:spPr>
          <a:xfrm>
            <a:off x="1605974" y="1279679"/>
            <a:ext cx="8776852" cy="4575640"/>
          </a:xfrm>
          <a:prstGeom prst="rect">
            <a:avLst/>
          </a:prstGeom>
        </p:spPr>
      </p:pic>
    </p:spTree>
    <p:extLst>
      <p:ext uri="{BB962C8B-B14F-4D97-AF65-F5344CB8AC3E}">
        <p14:creationId xmlns:p14="http://schemas.microsoft.com/office/powerpoint/2010/main" val="2690718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167427"/>
            <a:ext cx="10375902" cy="932313"/>
          </a:xfrm>
        </p:spPr>
        <p:txBody>
          <a:bodyPr/>
          <a:lstStyle/>
          <a:p>
            <a:r>
              <a:rPr lang="en-US" dirty="0" smtClean="0"/>
              <a:t>Optical Bandgap, Eg</a:t>
            </a:r>
            <a:endParaRPr lang="en-US"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15</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8" name="Rectangle 7"/>
          <p:cNvSpPr/>
          <p:nvPr/>
        </p:nvSpPr>
        <p:spPr>
          <a:xfrm>
            <a:off x="910984" y="5825868"/>
            <a:ext cx="5471178" cy="369332"/>
          </a:xfrm>
          <a:prstGeom prst="rect">
            <a:avLst/>
          </a:prstGeom>
        </p:spPr>
        <p:txBody>
          <a:bodyPr wrap="none">
            <a:spAutoFit/>
          </a:bodyPr>
          <a:lstStyle/>
          <a:p>
            <a:r>
              <a:rPr lang="en-US" dirty="0" smtClean="0">
                <a:solidFill>
                  <a:srgbClr val="FF0000"/>
                </a:solidFill>
                <a:latin typeface="Segoe UI" panose="020B0502040204020203" pitchFamily="34" charset="0"/>
                <a:cs typeface="Segoe UI" panose="020B0502040204020203" pitchFamily="34" charset="0"/>
              </a:rPr>
              <a:t>Eg does </a:t>
            </a:r>
            <a:r>
              <a:rPr lang="en-US" dirty="0">
                <a:solidFill>
                  <a:srgbClr val="FF0000"/>
                </a:solidFill>
                <a:latin typeface="Segoe UI" panose="020B0502040204020203" pitchFamily="34" charset="0"/>
                <a:cs typeface="Segoe UI" panose="020B0502040204020203" pitchFamily="34" charset="0"/>
              </a:rPr>
              <a:t>not show any correlation to the In content  </a:t>
            </a:r>
          </a:p>
        </p:txBody>
      </p:sp>
      <p:pic>
        <p:nvPicPr>
          <p:cNvPr id="9" name="Picture 8"/>
          <p:cNvPicPr>
            <a:picLocks noChangeAspect="1"/>
          </p:cNvPicPr>
          <p:nvPr/>
        </p:nvPicPr>
        <p:blipFill>
          <a:blip r:embed="rId2"/>
          <a:stretch>
            <a:fillRect/>
          </a:stretch>
        </p:blipFill>
        <p:spPr>
          <a:xfrm>
            <a:off x="2142525" y="1210940"/>
            <a:ext cx="5933477" cy="4614927"/>
          </a:xfrm>
          <a:prstGeom prst="rect">
            <a:avLst/>
          </a:prstGeom>
        </p:spPr>
      </p:pic>
      <p:pic>
        <p:nvPicPr>
          <p:cNvPr id="10" name="Picture 2"/>
          <p:cNvPicPr>
            <a:picLocks noChangeAspect="1" noChangeArrowheads="1"/>
          </p:cNvPicPr>
          <p:nvPr/>
        </p:nvPicPr>
        <p:blipFill rotWithShape="1">
          <a:blip r:embed="rId3" cstate="print"/>
          <a:srcRect l="5144" t="2907" r="2333" b="9809"/>
          <a:stretch/>
        </p:blipFill>
        <p:spPr bwMode="auto">
          <a:xfrm>
            <a:off x="7937777" y="2562449"/>
            <a:ext cx="3795824" cy="2489942"/>
          </a:xfrm>
          <a:prstGeom prst="rect">
            <a:avLst/>
          </a:prstGeom>
          <a:noFill/>
          <a:ln w="9525">
            <a:noFill/>
            <a:miter lim="800000"/>
            <a:headEnd/>
            <a:tailEnd/>
          </a:ln>
          <a:effectLst/>
        </p:spPr>
      </p:pic>
      <p:sp>
        <p:nvSpPr>
          <p:cNvPr id="11" name="TextBox 10"/>
          <p:cNvSpPr txBox="1"/>
          <p:nvPr/>
        </p:nvSpPr>
        <p:spPr>
          <a:xfrm>
            <a:off x="8689834" y="1836817"/>
            <a:ext cx="2920918" cy="646331"/>
          </a:xfrm>
          <a:prstGeom prst="rect">
            <a:avLst/>
          </a:prstGeom>
          <a:solidFill>
            <a:schemeClr val="bg1"/>
          </a:solidFill>
        </p:spPr>
        <p:txBody>
          <a:bodyPr wrap="square" rtlCol="0">
            <a:spAutoFit/>
          </a:bodyPr>
          <a:lstStyle/>
          <a:p>
            <a:r>
              <a:rPr lang="en-US" b="1" dirty="0" smtClean="0">
                <a:latin typeface="Calibri" pitchFamily="34" charset="0"/>
                <a:cs typeface="Calibri" pitchFamily="34" charset="0"/>
              </a:rPr>
              <a:t>Effect of In on </a:t>
            </a:r>
            <a:r>
              <a:rPr lang="en-US" b="1" dirty="0" smtClean="0">
                <a:latin typeface="Calibri" pitchFamily="34" charset="0"/>
                <a:cs typeface="Calibri" pitchFamily="34" charset="0"/>
              </a:rPr>
              <a:t>SAG – from the Kappa camp </a:t>
            </a:r>
            <a:r>
              <a:rPr lang="en-US" b="1" dirty="0" smtClean="0">
                <a:latin typeface="Calibri" pitchFamily="34" charset="0"/>
                <a:cs typeface="Calibri" pitchFamily="34" charset="0"/>
              </a:rPr>
              <a:t>run in F14</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2156732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573" y="377371"/>
            <a:ext cx="7354035" cy="58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0984" y="261257"/>
            <a:ext cx="10375902" cy="932313"/>
          </a:xfrm>
        </p:spPr>
        <p:txBody>
          <a:bodyPr/>
          <a:lstStyle/>
          <a:p>
            <a:r>
              <a:rPr lang="en-US" dirty="0" smtClean="0"/>
              <a:t>Raman spectra</a:t>
            </a:r>
            <a:endParaRPr lang="en-US"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16</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8" name="TextBox 7"/>
          <p:cNvSpPr txBox="1"/>
          <p:nvPr/>
        </p:nvSpPr>
        <p:spPr>
          <a:xfrm>
            <a:off x="910985" y="1654629"/>
            <a:ext cx="4169016" cy="1938992"/>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Currently working on peak de-convolution and understanding the impact of In on the structural arrangement of the In-SAG </a:t>
            </a:r>
          </a:p>
        </p:txBody>
      </p:sp>
    </p:spTree>
    <p:extLst>
      <p:ext uri="{BB962C8B-B14F-4D97-AF65-F5344CB8AC3E}">
        <p14:creationId xmlns:p14="http://schemas.microsoft.com/office/powerpoint/2010/main" val="1645313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84" y="232228"/>
            <a:ext cx="10375902" cy="932313"/>
          </a:xfrm>
        </p:spPr>
        <p:txBody>
          <a:bodyPr/>
          <a:lstStyle/>
          <a:p>
            <a:r>
              <a:rPr lang="en-US" dirty="0" smtClean="0"/>
              <a:t>SEM Wrinkle test</a:t>
            </a:r>
            <a:endParaRPr lang="en-US"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17</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641693436"/>
              </p:ext>
            </p:extLst>
          </p:nvPr>
        </p:nvGraphicFramePr>
        <p:xfrm>
          <a:off x="925503" y="1190172"/>
          <a:ext cx="10235975" cy="3919539"/>
        </p:xfrm>
        <a:graphic>
          <a:graphicData uri="http://schemas.openxmlformats.org/drawingml/2006/table">
            <a:tbl>
              <a:tblPr/>
              <a:tblGrid>
                <a:gridCol w="621091"/>
                <a:gridCol w="462207"/>
                <a:gridCol w="462207"/>
                <a:gridCol w="462207"/>
                <a:gridCol w="462207"/>
                <a:gridCol w="404432"/>
                <a:gridCol w="621091"/>
                <a:gridCol w="674054"/>
                <a:gridCol w="462207"/>
                <a:gridCol w="1155520"/>
                <a:gridCol w="404432"/>
                <a:gridCol w="404432"/>
                <a:gridCol w="404432"/>
                <a:gridCol w="404432"/>
                <a:gridCol w="404432"/>
                <a:gridCol w="404432"/>
                <a:gridCol w="404432"/>
                <a:gridCol w="404432"/>
                <a:gridCol w="404432"/>
                <a:gridCol w="404432"/>
                <a:gridCol w="404432"/>
              </a:tblGrid>
              <a:tr h="301503">
                <a:tc>
                  <a:txBody>
                    <a:bodyPr/>
                    <a:lstStyle/>
                    <a:p>
                      <a:pPr algn="l" fontAlgn="ctr"/>
                      <a:r>
                        <a:rPr lang="en-US" sz="1400" b="1" i="0" u="none" strike="noStrike" dirty="0">
                          <a:solidFill>
                            <a:srgbClr val="000000"/>
                          </a:solidFill>
                          <a:effectLst/>
                          <a:latin typeface="Arial" panose="020B0604020202020204" pitchFamily="34" charset="0"/>
                        </a:rPr>
                        <a:t>wafer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a:solidFill>
                            <a:srgbClr val="000000"/>
                          </a:solidFill>
                          <a:effectLst/>
                          <a:latin typeface="Arial" panose="020B0604020202020204" pitchFamily="34" charset="0"/>
                        </a:rPr>
                        <a:t>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a:solidFill>
                            <a:srgbClr val="000000"/>
                          </a:solidFill>
                          <a:effectLst/>
                          <a:latin typeface="Arial" panose="020B0604020202020204" pitchFamily="34" charset="0"/>
                        </a:rPr>
                        <a:t>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a:solidFill>
                            <a:srgbClr val="000000"/>
                          </a:solidFill>
                          <a:effectLst/>
                          <a:latin typeface="Arial" panose="020B0604020202020204" pitchFamily="34" charset="0"/>
                        </a:rPr>
                        <a:t>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1800" b="1" i="0" u="none" strike="noStrike">
                          <a:solidFill>
                            <a:srgbClr val="000000"/>
                          </a:solidFill>
                          <a:effectLst/>
                          <a:latin typeface="Calibri" panose="020F0502020204030204" pitchFamily="34" charset="0"/>
                        </a:rPr>
                        <a:t>As/Se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Calibri" panose="020F0502020204030204" pitchFamily="34" charset="0"/>
                        </a:rPr>
                        <a:t>As+Se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Calibri" panose="020F0502020204030204" pitchFamily="34" charset="0"/>
                        </a:rPr>
                        <a:t>CN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Calibri" panose="020F0502020204030204" pitchFamily="34" charset="0"/>
                        </a:rPr>
                        <a:t>Sepoor/rich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270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280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290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310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330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340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1" i="0" u="none" strike="noStrike">
                          <a:solidFill>
                            <a:srgbClr val="000000"/>
                          </a:solidFill>
                          <a:effectLst/>
                          <a:latin typeface="Calibri" panose="020F0502020204030204" pitchFamily="34" charset="0"/>
                        </a:rPr>
                        <a:t>370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503">
                <a:tc>
                  <a:txBody>
                    <a:bodyPr/>
                    <a:lstStyle/>
                    <a:p>
                      <a:pPr algn="r" fontAlgn="b"/>
                      <a:r>
                        <a:rPr lang="en-US" sz="14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82.3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-33.9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01503">
                <a:tc>
                  <a:txBody>
                    <a:bodyPr/>
                    <a:lstStyle/>
                    <a:p>
                      <a:pPr algn="r" fontAlgn="b"/>
                      <a:r>
                        <a:rPr lang="en-US" sz="1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49.3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77.5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01503">
                <a:tc>
                  <a:txBody>
                    <a:bodyPr/>
                    <a:lstStyle/>
                    <a:p>
                      <a:pPr algn="r" fontAlgn="b"/>
                      <a:r>
                        <a:rPr lang="en-US" sz="14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76.4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01503">
                <a:tc>
                  <a:txBody>
                    <a:bodyPr/>
                    <a:lstStyle/>
                    <a:p>
                      <a:pPr algn="r" fontAlgn="b"/>
                      <a:r>
                        <a:rPr lang="en-US" sz="14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01503">
                <a:tc>
                  <a:txBody>
                    <a:bodyPr/>
                    <a:lstStyle/>
                    <a:p>
                      <a:pPr algn="r" fontAlgn="b"/>
                      <a:r>
                        <a:rPr lang="en-US" sz="14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01503">
                <a:tc>
                  <a:txBody>
                    <a:bodyPr/>
                    <a:lstStyle/>
                    <a:p>
                      <a:pPr algn="r" fontAlgn="b"/>
                      <a:r>
                        <a:rPr lang="en-US" sz="14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0.470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01503">
                <a:tc>
                  <a:txBody>
                    <a:bodyPr/>
                    <a:lstStyle/>
                    <a:p>
                      <a:pPr algn="r" fontAlgn="b"/>
                      <a:r>
                        <a:rPr lang="en-US" sz="14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a:solidFill>
                            <a:srgbClr val="000000"/>
                          </a:solidFill>
                          <a:effectLst/>
                          <a:latin typeface="Arial" panose="020B060402020202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77.7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01503">
                <a:tc>
                  <a:txBody>
                    <a:bodyPr/>
                    <a:lstStyle/>
                    <a:p>
                      <a:pPr algn="r" fontAlgn="b"/>
                      <a:r>
                        <a:rPr lang="en-US" sz="14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01503">
                <a:tc>
                  <a:txBody>
                    <a:bodyPr/>
                    <a:lstStyle/>
                    <a:p>
                      <a:pPr algn="r" fontAlgn="b"/>
                      <a:r>
                        <a:rPr lang="en-US" sz="14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82.5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01503">
                <a:tc>
                  <a:txBody>
                    <a:bodyPr/>
                    <a:lstStyle/>
                    <a:p>
                      <a:pPr algn="r" fontAlgn="b"/>
                      <a:r>
                        <a:rPr lang="en-US" sz="14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0.543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1503">
                <a:tc>
                  <a:txBody>
                    <a:bodyPr/>
                    <a:lstStyle/>
                    <a:p>
                      <a:pPr algn="r" fontAlgn="b"/>
                      <a:r>
                        <a:rPr lang="en-US" sz="14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79.2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01503">
                <a:tc>
                  <a:txBody>
                    <a:bodyPr/>
                    <a:lstStyle/>
                    <a:p>
                      <a:pPr algn="r" fontAlgn="b"/>
                      <a:r>
                        <a:rPr lang="en-US" sz="14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000000"/>
                          </a:solidFill>
                          <a:effectLst/>
                          <a:latin typeface="Arial" panose="020B0604020202020204" pitchFamily="34" charset="0"/>
                        </a:rPr>
                        <a:t>0.493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rial" panose="020B0604020202020204" pitchFamily="34" charset="0"/>
                        </a:rPr>
                        <a:t>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a:solidFill>
                            <a:srgbClr val="000000"/>
                          </a:solidFill>
                          <a:effectLst/>
                          <a:latin typeface="Calibri" panose="020F0502020204030204" pitchFamily="34" charset="0"/>
                        </a:rPr>
                        <a:t>-30.4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8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sp>
        <p:nvSpPr>
          <p:cNvPr id="9" name="Rectangle 8"/>
          <p:cNvSpPr/>
          <p:nvPr/>
        </p:nvSpPr>
        <p:spPr>
          <a:xfrm>
            <a:off x="7866743" y="1106483"/>
            <a:ext cx="508000" cy="4075798"/>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0" name="TextBox 9"/>
          <p:cNvSpPr txBox="1"/>
          <p:nvPr/>
        </p:nvSpPr>
        <p:spPr>
          <a:xfrm>
            <a:off x="925502" y="5135342"/>
            <a:ext cx="1036138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A7E0"/>
                </a:solidFill>
                <a:latin typeface="Segoe UI" panose="020B0502040204020203" pitchFamily="34" charset="0"/>
                <a:cs typeface="Segoe UI" panose="020B0502040204020203" pitchFamily="34" charset="0"/>
              </a:rPr>
              <a:t>All the 18 at% Ge splits did ok at 300C. </a:t>
            </a:r>
          </a:p>
          <a:p>
            <a:pPr marL="285750" indent="-285750">
              <a:buFont typeface="Arial" panose="020B0604020202020204" pitchFamily="34" charset="0"/>
              <a:buChar char="•"/>
            </a:pPr>
            <a:r>
              <a:rPr lang="en-US" dirty="0" smtClean="0">
                <a:solidFill>
                  <a:srgbClr val="00A7E0"/>
                </a:solidFill>
                <a:latin typeface="Segoe UI" panose="020B0502040204020203" pitchFamily="34" charset="0"/>
                <a:cs typeface="Segoe UI" panose="020B0502040204020203" pitchFamily="34" charset="0"/>
              </a:rPr>
              <a:t>For the 13 at% Ge splits, the highest In split was marginal, all the other splits did not survive</a:t>
            </a:r>
          </a:p>
          <a:p>
            <a:pPr marL="285750" indent="-285750">
              <a:buFont typeface="Arial" panose="020B0604020202020204" pitchFamily="34" charset="0"/>
              <a:buChar char="•"/>
            </a:pPr>
            <a:r>
              <a:rPr lang="en-US" dirty="0" smtClean="0">
                <a:solidFill>
                  <a:srgbClr val="00A7E0"/>
                </a:solidFill>
                <a:latin typeface="Segoe UI" panose="020B0502040204020203" pitchFamily="34" charset="0"/>
                <a:cs typeface="Segoe UI" panose="020B0502040204020203" pitchFamily="34" charset="0"/>
              </a:rPr>
              <a:t>The 15 at% Ge splits with ~6 and 9% In were marginal at 300C</a:t>
            </a:r>
          </a:p>
          <a:p>
            <a:pPr marL="285750" indent="-285750">
              <a:buFont typeface="Arial" panose="020B0604020202020204" pitchFamily="34" charset="0"/>
              <a:buChar char="•"/>
            </a:pPr>
            <a:r>
              <a:rPr lang="en-US" dirty="0" smtClean="0">
                <a:solidFill>
                  <a:srgbClr val="FF0000"/>
                </a:solidFill>
                <a:latin typeface="Segoe UI" panose="020B0502040204020203" pitchFamily="34" charset="0"/>
                <a:cs typeface="Segoe UI" panose="020B0502040204020203" pitchFamily="34" charset="0"/>
              </a:rPr>
              <a:t>Repeating the Group 7 wafer because of questionable sequence of annealing /SEM</a:t>
            </a:r>
          </a:p>
        </p:txBody>
      </p:sp>
    </p:spTree>
    <p:extLst>
      <p:ext uri="{BB962C8B-B14F-4D97-AF65-F5344CB8AC3E}">
        <p14:creationId xmlns:p14="http://schemas.microsoft.com/office/powerpoint/2010/main" val="1100970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18</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59" name="Picture 58"/>
          <p:cNvPicPr>
            <a:picLocks noChangeAspect="1"/>
          </p:cNvPicPr>
          <p:nvPr/>
        </p:nvPicPr>
        <p:blipFill>
          <a:blip r:embed="rId2"/>
          <a:stretch>
            <a:fillRect/>
          </a:stretch>
        </p:blipFill>
        <p:spPr>
          <a:xfrm>
            <a:off x="449943" y="342900"/>
            <a:ext cx="10680019" cy="6547448"/>
          </a:xfrm>
          <a:prstGeom prst="rect">
            <a:avLst/>
          </a:prstGeom>
        </p:spPr>
      </p:pic>
      <p:sp>
        <p:nvSpPr>
          <p:cNvPr id="60" name="TextBox 59"/>
          <p:cNvSpPr txBox="1"/>
          <p:nvPr/>
        </p:nvSpPr>
        <p:spPr>
          <a:xfrm>
            <a:off x="570890" y="949628"/>
            <a:ext cx="468398"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G1</a:t>
            </a:r>
          </a:p>
        </p:txBody>
      </p:sp>
      <p:sp>
        <p:nvSpPr>
          <p:cNvPr id="61" name="TextBox 60"/>
          <p:cNvSpPr txBox="1"/>
          <p:nvPr/>
        </p:nvSpPr>
        <p:spPr>
          <a:xfrm>
            <a:off x="543562" y="1726168"/>
            <a:ext cx="468398"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G2</a:t>
            </a:r>
          </a:p>
        </p:txBody>
      </p:sp>
      <p:sp>
        <p:nvSpPr>
          <p:cNvPr id="62" name="TextBox 61"/>
          <p:cNvSpPr txBox="1"/>
          <p:nvPr/>
        </p:nvSpPr>
        <p:spPr>
          <a:xfrm>
            <a:off x="543562" y="2574461"/>
            <a:ext cx="468398"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G3</a:t>
            </a:r>
          </a:p>
        </p:txBody>
      </p:sp>
      <p:sp>
        <p:nvSpPr>
          <p:cNvPr id="63" name="TextBox 62"/>
          <p:cNvSpPr txBox="1"/>
          <p:nvPr/>
        </p:nvSpPr>
        <p:spPr>
          <a:xfrm>
            <a:off x="543562" y="3435624"/>
            <a:ext cx="468398"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G4</a:t>
            </a:r>
          </a:p>
        </p:txBody>
      </p:sp>
      <p:sp>
        <p:nvSpPr>
          <p:cNvPr id="64" name="TextBox 63"/>
          <p:cNvSpPr txBox="1"/>
          <p:nvPr/>
        </p:nvSpPr>
        <p:spPr>
          <a:xfrm>
            <a:off x="544058" y="4353438"/>
            <a:ext cx="468398"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G5</a:t>
            </a:r>
          </a:p>
        </p:txBody>
      </p:sp>
      <p:sp>
        <p:nvSpPr>
          <p:cNvPr id="65" name="TextBox 64"/>
          <p:cNvSpPr txBox="1"/>
          <p:nvPr/>
        </p:nvSpPr>
        <p:spPr>
          <a:xfrm>
            <a:off x="543562" y="5231368"/>
            <a:ext cx="468398"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G6</a:t>
            </a:r>
          </a:p>
        </p:txBody>
      </p:sp>
      <p:sp>
        <p:nvSpPr>
          <p:cNvPr id="66" name="TextBox 65"/>
          <p:cNvSpPr txBox="1"/>
          <p:nvPr/>
        </p:nvSpPr>
        <p:spPr>
          <a:xfrm>
            <a:off x="544100" y="6140921"/>
            <a:ext cx="468398"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G7</a:t>
            </a:r>
          </a:p>
        </p:txBody>
      </p:sp>
      <p:sp>
        <p:nvSpPr>
          <p:cNvPr id="67" name="TextBox 66"/>
          <p:cNvSpPr txBox="1"/>
          <p:nvPr/>
        </p:nvSpPr>
        <p:spPr>
          <a:xfrm>
            <a:off x="2334422" y="2389795"/>
            <a:ext cx="2619628" cy="523220"/>
          </a:xfrm>
          <a:prstGeom prst="rect">
            <a:avLst/>
          </a:prstGeom>
          <a:solidFill>
            <a:srgbClr val="FFFF00"/>
          </a:solidFill>
        </p:spPr>
        <p:txBody>
          <a:bodyPr wrap="none" rtlCol="0">
            <a:spAutoFit/>
          </a:bodyPr>
          <a:lstStyle/>
          <a:p>
            <a:r>
              <a:rPr lang="en-US" sz="2800" b="1" dirty="0" smtClean="0">
                <a:solidFill>
                  <a:srgbClr val="002060"/>
                </a:solidFill>
                <a:latin typeface="Segoe UI" panose="020B0502040204020203" pitchFamily="34" charset="0"/>
                <a:cs typeface="Segoe UI" panose="020B0502040204020203" pitchFamily="34" charset="0"/>
              </a:rPr>
              <a:t>SEM WRINKLE</a:t>
            </a:r>
          </a:p>
        </p:txBody>
      </p:sp>
    </p:spTree>
    <p:extLst>
      <p:ext uri="{BB962C8B-B14F-4D97-AF65-F5344CB8AC3E}">
        <p14:creationId xmlns:p14="http://schemas.microsoft.com/office/powerpoint/2010/main" val="4287796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 Wrinkle</a:t>
            </a:r>
            <a:endParaRPr lang="en-US"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19</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221538" y="932313"/>
            <a:ext cx="11841587" cy="5430838"/>
          </a:xfrm>
          <a:prstGeom prst="rect">
            <a:avLst/>
          </a:prstGeom>
        </p:spPr>
      </p:pic>
      <p:sp>
        <p:nvSpPr>
          <p:cNvPr id="9" name="TextBox 8"/>
          <p:cNvSpPr txBox="1"/>
          <p:nvPr/>
        </p:nvSpPr>
        <p:spPr>
          <a:xfrm>
            <a:off x="294108" y="1399599"/>
            <a:ext cx="468398"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G8</a:t>
            </a:r>
          </a:p>
        </p:txBody>
      </p:sp>
      <p:sp>
        <p:nvSpPr>
          <p:cNvPr id="10" name="TextBox 9"/>
          <p:cNvSpPr txBox="1"/>
          <p:nvPr/>
        </p:nvSpPr>
        <p:spPr>
          <a:xfrm>
            <a:off x="294108" y="2170443"/>
            <a:ext cx="468398"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G9</a:t>
            </a:r>
          </a:p>
        </p:txBody>
      </p:sp>
      <p:sp>
        <p:nvSpPr>
          <p:cNvPr id="11" name="TextBox 10"/>
          <p:cNvSpPr txBox="1"/>
          <p:nvPr/>
        </p:nvSpPr>
        <p:spPr>
          <a:xfrm>
            <a:off x="214786" y="3088242"/>
            <a:ext cx="593432"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G10</a:t>
            </a:r>
          </a:p>
        </p:txBody>
      </p:sp>
      <p:sp>
        <p:nvSpPr>
          <p:cNvPr id="12" name="TextBox 11"/>
          <p:cNvSpPr txBox="1"/>
          <p:nvPr/>
        </p:nvSpPr>
        <p:spPr>
          <a:xfrm>
            <a:off x="239369" y="3859086"/>
            <a:ext cx="593432"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G11</a:t>
            </a:r>
          </a:p>
        </p:txBody>
      </p:sp>
      <p:sp>
        <p:nvSpPr>
          <p:cNvPr id="13" name="TextBox 12"/>
          <p:cNvSpPr txBox="1"/>
          <p:nvPr/>
        </p:nvSpPr>
        <p:spPr>
          <a:xfrm>
            <a:off x="239369" y="4695704"/>
            <a:ext cx="593432"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G12</a:t>
            </a:r>
          </a:p>
        </p:txBody>
      </p:sp>
      <p:sp>
        <p:nvSpPr>
          <p:cNvPr id="14" name="TextBox 13"/>
          <p:cNvSpPr txBox="1"/>
          <p:nvPr/>
        </p:nvSpPr>
        <p:spPr>
          <a:xfrm>
            <a:off x="7143" y="5502149"/>
            <a:ext cx="830677"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SDv13</a:t>
            </a:r>
          </a:p>
        </p:txBody>
      </p:sp>
    </p:spTree>
    <p:extLst>
      <p:ext uri="{BB962C8B-B14F-4D97-AF65-F5344CB8AC3E}">
        <p14:creationId xmlns:p14="http://schemas.microsoft.com/office/powerpoint/2010/main" val="393423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J* Proposal</a:t>
            </a:r>
            <a:endParaRPr lang="en-US" dirty="0"/>
          </a:p>
        </p:txBody>
      </p:sp>
      <p:sp>
        <p:nvSpPr>
          <p:cNvPr id="3" name="Content Placeholder 2"/>
          <p:cNvSpPr>
            <a:spLocks noGrp="1"/>
          </p:cNvSpPr>
          <p:nvPr>
            <p:ph idx="1"/>
          </p:nvPr>
        </p:nvSpPr>
        <p:spPr>
          <a:xfrm>
            <a:off x="915305" y="1600200"/>
            <a:ext cx="10286095" cy="4418635"/>
          </a:xfrm>
        </p:spPr>
        <p:txBody>
          <a:bodyPr/>
          <a:lstStyle/>
          <a:p>
            <a:r>
              <a:rPr lang="en-US" sz="2800" dirty="0" smtClean="0"/>
              <a:t>Constraints</a:t>
            </a:r>
          </a:p>
          <a:p>
            <a:pPr lvl="1"/>
            <a:r>
              <a:rPr lang="en-US" sz="2400" dirty="0" smtClean="0"/>
              <a:t>High In leads to high leakage</a:t>
            </a:r>
          </a:p>
          <a:p>
            <a:pPr lvl="2"/>
            <a:r>
              <a:rPr lang="en-US" sz="2000" b="1" dirty="0" smtClean="0"/>
              <a:t>Cap In content at 11.2% </a:t>
            </a:r>
            <a:r>
              <a:rPr lang="en-US" sz="2000" dirty="0" smtClean="0"/>
              <a:t>(from </a:t>
            </a:r>
            <a:r>
              <a:rPr lang="en-US" sz="2000" dirty="0" err="1" smtClean="0"/>
              <a:t>Agrate’s</a:t>
            </a:r>
            <a:r>
              <a:rPr lang="en-US" sz="2000" dirty="0" smtClean="0"/>
              <a:t> SD kappa campaign)</a:t>
            </a:r>
          </a:p>
          <a:p>
            <a:pPr lvl="1"/>
            <a:r>
              <a:rPr lang="en-US" sz="2400" dirty="0" smtClean="0"/>
              <a:t>Co-ordination number</a:t>
            </a:r>
          </a:p>
          <a:p>
            <a:pPr lvl="2"/>
            <a:r>
              <a:rPr lang="en-US" sz="2000" b="1" dirty="0" smtClean="0"/>
              <a:t>Lower limit at 2.62 </a:t>
            </a:r>
            <a:r>
              <a:rPr lang="en-US" sz="2000" dirty="0" smtClean="0"/>
              <a:t>(assuming In as tri-</a:t>
            </a:r>
            <a:r>
              <a:rPr lang="en-US" sz="2000" dirty="0" err="1" smtClean="0"/>
              <a:t>valent</a:t>
            </a:r>
            <a:r>
              <a:rPr lang="en-US" sz="2000" dirty="0"/>
              <a:t> </a:t>
            </a:r>
            <a:r>
              <a:rPr lang="en-US" sz="2000" dirty="0" smtClean="0"/>
              <a:t>co-ordination)</a:t>
            </a:r>
          </a:p>
          <a:p>
            <a:pPr lvl="2"/>
            <a:r>
              <a:rPr lang="en-US" sz="2000" b="1" dirty="0" smtClean="0"/>
              <a:t>Upper limit at 2.75 </a:t>
            </a:r>
            <a:r>
              <a:rPr lang="en-US" sz="2000" dirty="0" smtClean="0"/>
              <a:t>(for the As2Se3 based SAG systems, Vt drift dependency on Ge content makes splits with higher Ge content electrically not viable)</a:t>
            </a:r>
          </a:p>
        </p:txBody>
      </p:sp>
      <p:sp>
        <p:nvSpPr>
          <p:cNvPr id="34" name="Date Placeholder 33"/>
          <p:cNvSpPr>
            <a:spLocks noGrp="1"/>
          </p:cNvSpPr>
          <p:nvPr>
            <p:ph type="dt" sz="half" idx="2"/>
          </p:nvPr>
        </p:nvSpPr>
        <p:spPr/>
        <p:txBody>
          <a:bodyPr/>
          <a:lstStyle/>
          <a:p>
            <a:r>
              <a:rPr lang="en-US" smtClean="0"/>
              <a:t>|  </a:t>
            </a:r>
            <a:fld id="{813B26B7-A279-4753-8A1A-AC4573FF378D}" type="datetime4">
              <a:rPr lang="en-US" smtClean="0"/>
              <a:pPr/>
              <a:t>June 29,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2</a:t>
            </a:fld>
            <a:endParaRPr lang="en-US" dirty="0"/>
          </a:p>
        </p:txBody>
      </p:sp>
      <p:sp>
        <p:nvSpPr>
          <p:cNvPr id="35" name="Footer Placeholder 34"/>
          <p:cNvSpPr>
            <a:spLocks noGrp="1"/>
          </p:cNvSpPr>
          <p:nvPr>
            <p:ph type="ftr" sz="quarter" idx="12"/>
          </p:nvPr>
        </p:nvSpPr>
        <p:spPr/>
        <p:txBody>
          <a:bodyPr/>
          <a:lstStyle/>
          <a:p>
            <a:r>
              <a:rPr lang="en-US" smtClean="0"/>
              <a:t>|  Micron Confidential</a:t>
            </a:r>
            <a:endParaRPr lang="en-US" dirty="0"/>
          </a:p>
        </p:txBody>
      </p:sp>
      <p:sp>
        <p:nvSpPr>
          <p:cNvPr id="10" name="Text Placeholder 9"/>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061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217714"/>
            <a:ext cx="10375902" cy="932313"/>
          </a:xfrm>
        </p:spPr>
        <p:txBody>
          <a:bodyPr/>
          <a:lstStyle/>
          <a:p>
            <a:r>
              <a:rPr lang="en-US" dirty="0" smtClean="0"/>
              <a:t>Summary so far…</a:t>
            </a:r>
            <a:endParaRPr lang="en-US" dirty="0"/>
          </a:p>
        </p:txBody>
      </p:sp>
      <p:sp>
        <p:nvSpPr>
          <p:cNvPr id="8" name="Content Placeholder 7"/>
          <p:cNvSpPr>
            <a:spLocks noGrp="1"/>
          </p:cNvSpPr>
          <p:nvPr>
            <p:ph idx="1"/>
          </p:nvPr>
        </p:nvSpPr>
        <p:spPr>
          <a:xfrm>
            <a:off x="915305" y="1600200"/>
            <a:ext cx="10375904" cy="4762951"/>
          </a:xfrm>
        </p:spPr>
        <p:txBody>
          <a:bodyPr>
            <a:normAutofit fontScale="92500"/>
          </a:bodyPr>
          <a:lstStyle/>
          <a:p>
            <a:r>
              <a:rPr lang="en-US" dirty="0" smtClean="0"/>
              <a:t>Eg shows a dependence on the Ge and Se content of the film but not on the In</a:t>
            </a:r>
          </a:p>
          <a:p>
            <a:pPr lvl="1"/>
            <a:r>
              <a:rPr lang="en-US" dirty="0" smtClean="0"/>
              <a:t>So In may not likely affect Vt /drift</a:t>
            </a:r>
          </a:p>
          <a:p>
            <a:r>
              <a:rPr lang="en-US" dirty="0" smtClean="0"/>
              <a:t>Based on the SEM wrinkle data, 9 out of the original 12 splits survived the 300C anneal</a:t>
            </a:r>
          </a:p>
          <a:p>
            <a:r>
              <a:rPr lang="en-US" dirty="0" smtClean="0"/>
              <a:t>All the surviving splits have Ge &gt;15.0 at% except the one with Ge 13%, In 10.4%</a:t>
            </a:r>
          </a:p>
          <a:p>
            <a:pPr lvl="1"/>
            <a:r>
              <a:rPr lang="en-US" dirty="0" smtClean="0"/>
              <a:t>To get a better picture, we will collect L0 and L1 data on some splits in the (11% &lt; In &lt; 20%) region with (10% &lt; Ge &lt; 13%)</a:t>
            </a:r>
          </a:p>
          <a:p>
            <a:r>
              <a:rPr lang="en-US" dirty="0" smtClean="0"/>
              <a:t>Deciphering the Raman data</a:t>
            </a:r>
          </a:p>
          <a:p>
            <a:r>
              <a:rPr lang="en-US" dirty="0" smtClean="0"/>
              <a:t>Waiting on XRD at 300C to especially check if the higher In can induce some crystallinity</a:t>
            </a:r>
            <a:endParaRPr lang="en-US" dirty="0"/>
          </a:p>
        </p:txBody>
      </p:sp>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20</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9" name="Text Placeholder 8"/>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788720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D904593-1668-4B95-BA96-EF3EF43EDF4E}" type="slidenum">
              <a:rPr lang="en-US" smtClean="0"/>
              <a:pPr algn="l"/>
              <a:t>21</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June 29, 2016</a:t>
            </a:fld>
            <a:endParaRPr lang="en-US" dirty="0"/>
          </a:p>
        </p:txBody>
      </p:sp>
      <p:sp>
        <p:nvSpPr>
          <p:cNvPr id="7" name="Footer Placeholder 6"/>
          <p:cNvSpPr>
            <a:spLocks noGrp="1"/>
          </p:cNvSpPr>
          <p:nvPr>
            <p:ph type="ftr" sz="quarter" idx="12"/>
          </p:nvPr>
        </p:nvSpPr>
        <p:spPr/>
        <p:txBody>
          <a:bodyPr/>
          <a:lstStyle/>
          <a:p>
            <a:r>
              <a:rPr lang="en-US" smtClean="0"/>
              <a:t>|  Micron Confidential</a:t>
            </a:r>
            <a:endParaRPr lang="en-US" dirty="0"/>
          </a:p>
        </p:txBody>
      </p:sp>
      <p:grpSp>
        <p:nvGrpSpPr>
          <p:cNvPr id="13" name="Group 12"/>
          <p:cNvGrpSpPr/>
          <p:nvPr/>
        </p:nvGrpSpPr>
        <p:grpSpPr>
          <a:xfrm>
            <a:off x="-236538" y="752234"/>
            <a:ext cx="6433457" cy="4930110"/>
            <a:chOff x="-236538" y="752234"/>
            <a:chExt cx="6433457" cy="4930110"/>
          </a:xfrm>
        </p:grpSpPr>
        <p:pic>
          <p:nvPicPr>
            <p:cNvPr id="9" name="Picture 8"/>
            <p:cNvPicPr>
              <a:picLocks noChangeAspect="1"/>
            </p:cNvPicPr>
            <p:nvPr/>
          </p:nvPicPr>
          <p:blipFill>
            <a:blip r:embed="rId2"/>
            <a:stretch>
              <a:fillRect/>
            </a:stretch>
          </p:blipFill>
          <p:spPr>
            <a:xfrm>
              <a:off x="-236538" y="752234"/>
              <a:ext cx="6433457" cy="4930110"/>
            </a:xfrm>
            <a:prstGeom prst="rect">
              <a:avLst/>
            </a:prstGeom>
          </p:spPr>
        </p:pic>
        <p:sp>
          <p:nvSpPr>
            <p:cNvPr id="11" name="Oval 10"/>
            <p:cNvSpPr/>
            <p:nvPr/>
          </p:nvSpPr>
          <p:spPr>
            <a:xfrm rot="19994657">
              <a:off x="2854034" y="3190512"/>
              <a:ext cx="599854" cy="1041353"/>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grpSp>
      <p:grpSp>
        <p:nvGrpSpPr>
          <p:cNvPr id="14" name="Group 13"/>
          <p:cNvGrpSpPr/>
          <p:nvPr/>
        </p:nvGrpSpPr>
        <p:grpSpPr>
          <a:xfrm>
            <a:off x="5083630" y="752234"/>
            <a:ext cx="6466114" cy="4955136"/>
            <a:chOff x="5083630" y="752234"/>
            <a:chExt cx="6466114" cy="4955136"/>
          </a:xfrm>
        </p:grpSpPr>
        <p:pic>
          <p:nvPicPr>
            <p:cNvPr id="10" name="Picture 9"/>
            <p:cNvPicPr>
              <a:picLocks noChangeAspect="1"/>
            </p:cNvPicPr>
            <p:nvPr/>
          </p:nvPicPr>
          <p:blipFill>
            <a:blip r:embed="rId3"/>
            <a:stretch>
              <a:fillRect/>
            </a:stretch>
          </p:blipFill>
          <p:spPr>
            <a:xfrm>
              <a:off x="5083630" y="752234"/>
              <a:ext cx="6466114" cy="4955136"/>
            </a:xfrm>
            <a:prstGeom prst="rect">
              <a:avLst/>
            </a:prstGeom>
          </p:spPr>
        </p:pic>
        <p:sp>
          <p:nvSpPr>
            <p:cNvPr id="12" name="Oval 11"/>
            <p:cNvSpPr/>
            <p:nvPr/>
          </p:nvSpPr>
          <p:spPr>
            <a:xfrm rot="19994657">
              <a:off x="8180676" y="3230897"/>
              <a:ext cx="625294" cy="997897"/>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grpSp>
      <p:sp>
        <p:nvSpPr>
          <p:cNvPr id="15" name="TextBox 14"/>
          <p:cNvSpPr txBox="1"/>
          <p:nvPr/>
        </p:nvSpPr>
        <p:spPr>
          <a:xfrm>
            <a:off x="2291532" y="5511063"/>
            <a:ext cx="3340466"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Suitable area of further interest</a:t>
            </a:r>
          </a:p>
        </p:txBody>
      </p:sp>
      <p:cxnSp>
        <p:nvCxnSpPr>
          <p:cNvPr id="17" name="Straight Connector 16"/>
          <p:cNvCxnSpPr>
            <a:stCxn id="11" idx="3"/>
          </p:cNvCxnSpPr>
          <p:nvPr/>
        </p:nvCxnSpPr>
        <p:spPr>
          <a:xfrm>
            <a:off x="3130335" y="4135419"/>
            <a:ext cx="157060" cy="122906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875520" y="771588"/>
            <a:ext cx="437940" cy="369332"/>
          </a:xfrm>
          <a:prstGeom prst="rect">
            <a:avLst/>
          </a:prstGeom>
          <a:noFill/>
        </p:spPr>
        <p:txBody>
          <a:bodyPr wrap="none" rtlCol="0">
            <a:spAutoFit/>
          </a:bodyPr>
          <a:lstStyle/>
          <a:p>
            <a:r>
              <a:rPr lang="en-US" dirty="0" err="1" smtClean="0">
                <a:latin typeface="Segoe UI" panose="020B0502040204020203" pitchFamily="34" charset="0"/>
                <a:cs typeface="Segoe UI" panose="020B0502040204020203" pitchFamily="34" charset="0"/>
              </a:rPr>
              <a:t>Eg</a:t>
            </a:r>
            <a:endParaRPr lang="en-US" dirty="0" smtClean="0">
              <a:latin typeface="Segoe UI" panose="020B0502040204020203" pitchFamily="34" charset="0"/>
              <a:cs typeface="Segoe UI" panose="020B0502040204020203" pitchFamily="34" charset="0"/>
            </a:endParaRPr>
          </a:p>
        </p:txBody>
      </p:sp>
      <p:sp>
        <p:nvSpPr>
          <p:cNvPr id="19" name="TextBox 18"/>
          <p:cNvSpPr txBox="1"/>
          <p:nvPr/>
        </p:nvSpPr>
        <p:spPr>
          <a:xfrm>
            <a:off x="3773811" y="633089"/>
            <a:ext cx="1857753" cy="646331"/>
          </a:xfrm>
          <a:prstGeom prst="rect">
            <a:avLst/>
          </a:prstGeom>
          <a:noFill/>
        </p:spPr>
        <p:txBody>
          <a:bodyPr wrap="none" rtlCol="0">
            <a:spAutoFit/>
          </a:bodyPr>
          <a:lstStyle/>
          <a:p>
            <a:pPr algn="ctr"/>
            <a:r>
              <a:rPr lang="en-US" dirty="0" smtClean="0">
                <a:latin typeface="Segoe UI" panose="020B0502040204020203" pitchFamily="34" charset="0"/>
                <a:cs typeface="Segoe UI" panose="020B0502040204020203" pitchFamily="34" charset="0"/>
              </a:rPr>
              <a:t>Thermal stability</a:t>
            </a:r>
          </a:p>
          <a:p>
            <a:pPr algn="ctr"/>
            <a:r>
              <a:rPr lang="en-US" dirty="0" smtClean="0">
                <a:latin typeface="Segoe UI" panose="020B0502040204020203" pitchFamily="34" charset="0"/>
                <a:cs typeface="Segoe UI" panose="020B0502040204020203" pitchFamily="34" charset="0"/>
              </a:rPr>
              <a:t>(300C)</a:t>
            </a:r>
          </a:p>
        </p:txBody>
      </p:sp>
      <p:sp>
        <p:nvSpPr>
          <p:cNvPr id="20" name="TextBox 19"/>
          <p:cNvSpPr txBox="1"/>
          <p:nvPr/>
        </p:nvSpPr>
        <p:spPr>
          <a:xfrm>
            <a:off x="4848675" y="2563607"/>
            <a:ext cx="1279517" cy="369332"/>
          </a:xfrm>
          <a:prstGeom prst="rect">
            <a:avLst/>
          </a:prstGeom>
          <a:solidFill>
            <a:schemeClr val="bg1"/>
          </a:solidFill>
        </p:spPr>
        <p:txBody>
          <a:bodyPr wrap="none" rtlCol="0">
            <a:spAutoFit/>
          </a:bodyPr>
          <a:lstStyle/>
          <a:p>
            <a:r>
              <a:rPr lang="en-US" dirty="0" smtClean="0">
                <a:latin typeface="Segoe UI" panose="020B0502040204020203" pitchFamily="34" charset="0"/>
                <a:cs typeface="Segoe UI" panose="020B0502040204020203" pitchFamily="34" charset="0"/>
              </a:rPr>
              <a:t>No wrinkle</a:t>
            </a:r>
          </a:p>
        </p:txBody>
      </p:sp>
      <p:sp>
        <p:nvSpPr>
          <p:cNvPr id="21" name="TextBox 20"/>
          <p:cNvSpPr txBox="1"/>
          <p:nvPr/>
        </p:nvSpPr>
        <p:spPr>
          <a:xfrm>
            <a:off x="4898899" y="1633493"/>
            <a:ext cx="909223" cy="369332"/>
          </a:xfrm>
          <a:prstGeom prst="rect">
            <a:avLst/>
          </a:prstGeom>
          <a:solidFill>
            <a:schemeClr val="bg1"/>
          </a:solidFill>
        </p:spPr>
        <p:txBody>
          <a:bodyPr wrap="none" rtlCol="0">
            <a:spAutoFit/>
          </a:bodyPr>
          <a:lstStyle/>
          <a:p>
            <a:r>
              <a:rPr lang="en-US" dirty="0" smtClean="0">
                <a:latin typeface="Segoe UI" panose="020B0502040204020203" pitchFamily="34" charset="0"/>
                <a:cs typeface="Segoe UI" panose="020B0502040204020203" pitchFamily="34" charset="0"/>
              </a:rPr>
              <a:t>wrinkle</a:t>
            </a:r>
          </a:p>
        </p:txBody>
      </p:sp>
      <p:sp>
        <p:nvSpPr>
          <p:cNvPr id="22" name="TextBox 21"/>
          <p:cNvSpPr txBox="1"/>
          <p:nvPr/>
        </p:nvSpPr>
        <p:spPr>
          <a:xfrm>
            <a:off x="4895187" y="2133423"/>
            <a:ext cx="622286" cy="369332"/>
          </a:xfrm>
          <a:prstGeom prst="rect">
            <a:avLst/>
          </a:prstGeom>
          <a:solidFill>
            <a:schemeClr val="bg1"/>
          </a:solidFill>
        </p:spPr>
        <p:txBody>
          <a:bodyPr wrap="none" rtlCol="0">
            <a:spAutoFit/>
          </a:bodyPr>
          <a:lstStyle/>
          <a:p>
            <a:r>
              <a:rPr lang="en-US" dirty="0" smtClean="0">
                <a:latin typeface="Segoe UI" panose="020B0502040204020203" pitchFamily="34" charset="0"/>
                <a:cs typeface="Segoe UI" panose="020B0502040204020203" pitchFamily="34" charset="0"/>
              </a:rPr>
              <a:t>       </a:t>
            </a:r>
          </a:p>
        </p:txBody>
      </p:sp>
      <p:sp>
        <p:nvSpPr>
          <p:cNvPr id="24" name="TextBox 23"/>
          <p:cNvSpPr txBox="1"/>
          <p:nvPr/>
        </p:nvSpPr>
        <p:spPr>
          <a:xfrm>
            <a:off x="4895187" y="2158562"/>
            <a:ext cx="1069780"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v13 level</a:t>
            </a:r>
          </a:p>
        </p:txBody>
      </p:sp>
      <p:sp>
        <p:nvSpPr>
          <p:cNvPr id="2" name="TextBox 1"/>
          <p:cNvSpPr txBox="1"/>
          <p:nvPr/>
        </p:nvSpPr>
        <p:spPr>
          <a:xfrm>
            <a:off x="8786504" y="5757862"/>
            <a:ext cx="1630511" cy="369332"/>
          </a:xfrm>
          <a:prstGeom prst="rect">
            <a:avLst/>
          </a:prstGeom>
          <a:solidFill>
            <a:srgbClr val="FFFF00"/>
          </a:solidFill>
        </p:spPr>
        <p:txBody>
          <a:bodyPr wrap="none" rtlCol="0">
            <a:spAutoFit/>
          </a:bodyPr>
          <a:lstStyle/>
          <a:p>
            <a:r>
              <a:rPr lang="en-US" b="1" dirty="0" smtClean="0">
                <a:latin typeface="Segoe UI" panose="020B0502040204020203" pitchFamily="34" charset="0"/>
                <a:cs typeface="Segoe UI" panose="020B0502040204020203" pitchFamily="34" charset="0"/>
              </a:rPr>
              <a:t>Enrico/ Paolo</a:t>
            </a:r>
          </a:p>
        </p:txBody>
      </p:sp>
    </p:spTree>
    <p:extLst>
      <p:ext uri="{BB962C8B-B14F-4D97-AF65-F5344CB8AC3E}">
        <p14:creationId xmlns:p14="http://schemas.microsoft.com/office/powerpoint/2010/main" val="74387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4"/>
          </p:nvPr>
        </p:nvSpPr>
        <p:spPr/>
        <p:txBody>
          <a:bodyPr/>
          <a:lstStyle/>
          <a:p>
            <a:fld id="{0D904593-1668-4B95-BA96-EF3EF43EDF4E}" type="slidenum">
              <a:rPr lang="en-US" smtClean="0"/>
              <a:pPr/>
              <a:t>3</a:t>
            </a:fld>
            <a:endParaRPr lang="en-US" dirty="0"/>
          </a:p>
        </p:txBody>
      </p:sp>
      <p:sp>
        <p:nvSpPr>
          <p:cNvPr id="17" name="Footer Placeholder 16"/>
          <p:cNvSpPr>
            <a:spLocks noGrp="1"/>
          </p:cNvSpPr>
          <p:nvPr>
            <p:ph type="ftr" sz="quarter" idx="12"/>
          </p:nvPr>
        </p:nvSpPr>
        <p:spPr/>
        <p:txBody>
          <a:bodyPr/>
          <a:lstStyle/>
          <a:p>
            <a:r>
              <a:rPr lang="en-US" smtClean="0"/>
              <a:t>|  Micron Confidential</a:t>
            </a:r>
            <a:endParaRPr lang="en-US" dirty="0"/>
          </a:p>
        </p:txBody>
      </p:sp>
      <p:sp>
        <p:nvSpPr>
          <p:cNvPr id="11" name="Text Placeholder 10"/>
          <p:cNvSpPr>
            <a:spLocks noGrp="1"/>
          </p:cNvSpPr>
          <p:nvPr>
            <p:ph type="body" sz="quarter" idx="14"/>
          </p:nvPr>
        </p:nvSpPr>
        <p:spPr/>
        <p:txBody>
          <a:bodyPr/>
          <a:lstStyle/>
          <a:p>
            <a:endParaRPr lang="en-US"/>
          </a:p>
        </p:txBody>
      </p:sp>
      <p:sp>
        <p:nvSpPr>
          <p:cNvPr id="2" name="Date Placeholder 1"/>
          <p:cNvSpPr>
            <a:spLocks noGrp="1"/>
          </p:cNvSpPr>
          <p:nvPr>
            <p:ph type="dt" sz="half" idx="2"/>
          </p:nvPr>
        </p:nvSpPr>
        <p:spPr/>
        <p:txBody>
          <a:bodyPr/>
          <a:lstStyle/>
          <a:p>
            <a:r>
              <a:rPr lang="en-US" smtClean="0"/>
              <a:t>|  </a:t>
            </a:r>
            <a:fld id="{EF19A9AB-57EE-4DB5-A43E-FC15A4199BAA}" type="datetime4">
              <a:rPr lang="en-US" smtClean="0"/>
              <a:t>June 29, 2016</a:t>
            </a:fld>
            <a:endParaRPr dirty="0"/>
          </a:p>
        </p:txBody>
      </p:sp>
      <p:pic>
        <p:nvPicPr>
          <p:cNvPr id="4" name="Content Placeholder 3"/>
          <p:cNvPicPr>
            <a:picLocks noGrp="1" noChangeAspect="1"/>
          </p:cNvPicPr>
          <p:nvPr>
            <p:ph idx="1"/>
          </p:nvPr>
        </p:nvPicPr>
        <p:blipFill>
          <a:blip r:embed="rId3"/>
          <a:stretch>
            <a:fillRect/>
          </a:stretch>
        </p:blipFill>
        <p:spPr>
          <a:xfrm>
            <a:off x="2391548" y="398083"/>
            <a:ext cx="8035152" cy="5832967"/>
          </a:xfrm>
          <a:prstGeom prst="rect">
            <a:avLst/>
          </a:prstGeom>
        </p:spPr>
      </p:pic>
      <p:cxnSp>
        <p:nvCxnSpPr>
          <p:cNvPr id="9" name="Straight Connector 8"/>
          <p:cNvCxnSpPr/>
          <p:nvPr/>
        </p:nvCxnSpPr>
        <p:spPr>
          <a:xfrm>
            <a:off x="5753100" y="1562100"/>
            <a:ext cx="2540000" cy="421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68700" y="5181600"/>
            <a:ext cx="5778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94400" y="1155700"/>
            <a:ext cx="2832100" cy="4635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083550" y="4572000"/>
            <a:ext cx="298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82000" y="4470400"/>
            <a:ext cx="685799" cy="230832"/>
          </a:xfrm>
          <a:prstGeom prst="rect">
            <a:avLst/>
          </a:prstGeom>
          <a:solidFill>
            <a:srgbClr val="FFC000"/>
          </a:solidFill>
        </p:spPr>
        <p:txBody>
          <a:bodyPr wrap="square" rtlCol="0">
            <a:spAutoFit/>
          </a:bodyPr>
          <a:lstStyle/>
          <a:p>
            <a:r>
              <a:rPr lang="en-US" sz="900" b="1" dirty="0" smtClean="0">
                <a:latin typeface="Segoe UI" panose="020B0502040204020203" pitchFamily="34" charset="0"/>
                <a:cs typeface="Segoe UI" panose="020B0502040204020203" pitchFamily="34" charset="0"/>
              </a:rPr>
              <a:t>CN&lt;2.62</a:t>
            </a:r>
          </a:p>
        </p:txBody>
      </p:sp>
      <p:cxnSp>
        <p:nvCxnSpPr>
          <p:cNvPr id="25" name="Straight Arrow Connector 24"/>
          <p:cNvCxnSpPr/>
          <p:nvPr/>
        </p:nvCxnSpPr>
        <p:spPr>
          <a:xfrm flipV="1">
            <a:off x="7315200" y="4965700"/>
            <a:ext cx="0"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59600" y="4751291"/>
            <a:ext cx="698499" cy="230832"/>
          </a:xfrm>
          <a:prstGeom prst="rect">
            <a:avLst/>
          </a:prstGeom>
          <a:solidFill>
            <a:srgbClr val="FFC000"/>
          </a:solidFill>
        </p:spPr>
        <p:txBody>
          <a:bodyPr wrap="square" rtlCol="0">
            <a:spAutoFit/>
          </a:bodyPr>
          <a:lstStyle/>
          <a:p>
            <a:r>
              <a:rPr lang="en-US" sz="900" b="1" dirty="0" smtClean="0">
                <a:latin typeface="Segoe UI" panose="020B0502040204020203" pitchFamily="34" charset="0"/>
                <a:cs typeface="Segoe UI" panose="020B0502040204020203" pitchFamily="34" charset="0"/>
              </a:rPr>
              <a:t>In&gt;11.2%</a:t>
            </a:r>
          </a:p>
        </p:txBody>
      </p:sp>
      <p:cxnSp>
        <p:nvCxnSpPr>
          <p:cNvPr id="28" name="Straight Arrow Connector 27"/>
          <p:cNvCxnSpPr/>
          <p:nvPr/>
        </p:nvCxnSpPr>
        <p:spPr>
          <a:xfrm flipH="1">
            <a:off x="7213600" y="4470400"/>
            <a:ext cx="279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21452" y="4342659"/>
            <a:ext cx="685799" cy="230832"/>
          </a:xfrm>
          <a:prstGeom prst="rect">
            <a:avLst/>
          </a:prstGeom>
          <a:solidFill>
            <a:srgbClr val="FFC000"/>
          </a:solidFill>
        </p:spPr>
        <p:txBody>
          <a:bodyPr wrap="square" rtlCol="0">
            <a:spAutoFit/>
          </a:bodyPr>
          <a:lstStyle/>
          <a:p>
            <a:r>
              <a:rPr lang="en-US" sz="900" b="1" dirty="0" smtClean="0">
                <a:latin typeface="Segoe UI" panose="020B0502040204020203" pitchFamily="34" charset="0"/>
                <a:cs typeface="Segoe UI" panose="020B0502040204020203" pitchFamily="34" charset="0"/>
              </a:rPr>
              <a:t>CN&gt;2.75</a:t>
            </a:r>
          </a:p>
        </p:txBody>
      </p:sp>
      <p:sp>
        <p:nvSpPr>
          <p:cNvPr id="8" name="Title 1"/>
          <p:cNvSpPr>
            <a:spLocks noGrp="1"/>
          </p:cNvSpPr>
          <p:nvPr>
            <p:ph type="title"/>
          </p:nvPr>
        </p:nvSpPr>
        <p:spPr>
          <a:xfrm>
            <a:off x="915306" y="292100"/>
            <a:ext cx="10375902" cy="932313"/>
          </a:xfrm>
        </p:spPr>
        <p:txBody>
          <a:bodyPr/>
          <a:lstStyle/>
          <a:p>
            <a:r>
              <a:rPr lang="en-US" dirty="0" smtClean="0"/>
              <a:t>Camp J* L0 proposal</a:t>
            </a:r>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4177893906"/>
              </p:ext>
            </p:extLst>
          </p:nvPr>
        </p:nvGraphicFramePr>
        <p:xfrm>
          <a:off x="127000" y="2452119"/>
          <a:ext cx="4267200" cy="790575"/>
        </p:xfrm>
        <a:graphic>
          <a:graphicData uri="http://schemas.openxmlformats.org/drawingml/2006/table">
            <a:tbl>
              <a:tblPr firstRow="1" firstCol="1" bandRow="1"/>
              <a:tblGrid>
                <a:gridCol w="698500"/>
                <a:gridCol w="520700"/>
                <a:gridCol w="609600"/>
                <a:gridCol w="609600"/>
                <a:gridCol w="609600"/>
                <a:gridCol w="609600"/>
                <a:gridCol w="609600"/>
              </a:tblGrid>
              <a:tr h="400050">
                <a:tc>
                  <a:txBody>
                    <a:bodyPr/>
                    <a:lstStyle/>
                    <a:p>
                      <a:pPr algn="l" rtl="0" fontAlgn="ctr"/>
                      <a:r>
                        <a:rPr lang="en-US" sz="1100" b="1" i="0" u="none" strike="noStrike" dirty="0">
                          <a:solidFill>
                            <a:srgbClr val="FFFFFF"/>
                          </a:solidFill>
                          <a:effectLst/>
                          <a:latin typeface="Arial" panose="020B0604020202020204" pitchFamily="34" charset="0"/>
                        </a:rPr>
                        <a:t>Recipe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b"/>
                      <a:r>
                        <a:rPr lang="en-US" sz="1100" b="1" i="0" u="none" strike="noStrike">
                          <a:solidFill>
                            <a:srgbClr val="000000"/>
                          </a:solidFill>
                          <a:effectLst/>
                          <a:latin typeface="Arial" panose="020B0604020202020204" pitchFamily="34" charset="0"/>
                        </a:rPr>
                        <a:t>In(at.%)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100" b="1" i="0" u="none" strike="noStrike">
                          <a:solidFill>
                            <a:srgbClr val="000000"/>
                          </a:solidFill>
                          <a:effectLst/>
                          <a:latin typeface="Arial" panose="020B0604020202020204" pitchFamily="34" charset="0"/>
                        </a:rPr>
                        <a:t>Ge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100" b="1" i="0" u="none" strike="noStrike">
                          <a:solidFill>
                            <a:srgbClr val="000000"/>
                          </a:solidFill>
                          <a:effectLst/>
                          <a:latin typeface="Arial" panose="020B0604020202020204" pitchFamily="34" charset="0"/>
                        </a:rPr>
                        <a:t>As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100" b="1" i="0" u="none" strike="noStrike">
                          <a:solidFill>
                            <a:srgbClr val="000000"/>
                          </a:solidFill>
                          <a:effectLst/>
                          <a:latin typeface="Arial" panose="020B0604020202020204" pitchFamily="34" charset="0"/>
                        </a:rPr>
                        <a:t>Se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100" b="1" i="0" u="none" strike="noStrike">
                          <a:solidFill>
                            <a:srgbClr val="000000"/>
                          </a:solidFill>
                          <a:effectLst/>
                          <a:latin typeface="Arial" panose="020B0604020202020204" pitchFamily="34" charset="0"/>
                        </a:rPr>
                        <a:t>Si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100" b="1" i="0" u="none" strike="noStrike">
                          <a:solidFill>
                            <a:srgbClr val="000000"/>
                          </a:solidFill>
                          <a:effectLst/>
                          <a:latin typeface="Arial" panose="020B0604020202020204" pitchFamily="34" charset="0"/>
                        </a:rPr>
                        <a:t>Ge+In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390525">
                <a:tc>
                  <a:txBody>
                    <a:bodyPr/>
                    <a:lstStyle/>
                    <a:p>
                      <a:pPr algn="l" rtl="0" fontAlgn="ctr"/>
                      <a:r>
                        <a:rPr lang="en-US" sz="1100" b="1" i="0" u="none" strike="noStrike" dirty="0">
                          <a:solidFill>
                            <a:srgbClr val="FFFFFF"/>
                          </a:solidFill>
                          <a:effectLst/>
                          <a:latin typeface="Arial" panose="020B0604020202020204" pitchFamily="34" charset="0"/>
                        </a:rPr>
                        <a:t>SDkappa.A005</a:t>
                      </a:r>
                    </a:p>
                  </a:txBody>
                  <a:tcPr marL="9525" marR="9525" marT="9525" marB="0" anchor="ctr">
                    <a:lnL w="12700" cap="flat" cmpd="sng" algn="ctr">
                      <a:solidFill>
                        <a:srgbClr val="00B050"/>
                      </a:solidFill>
                      <a:prstDash val="dashDot"/>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000000"/>
                    </a:solidFill>
                  </a:tcPr>
                </a:tc>
                <a:tc>
                  <a:txBody>
                    <a:bodyPr/>
                    <a:lstStyle/>
                    <a:p>
                      <a:pPr algn="ctr" rtl="0" fontAlgn="b"/>
                      <a:r>
                        <a:rPr lang="en-US" sz="1200" b="0" i="0" u="none" strike="noStrike">
                          <a:solidFill>
                            <a:srgbClr val="000000"/>
                          </a:solidFill>
                          <a:effectLst/>
                          <a:latin typeface="Arial" panose="020B0604020202020204" pitchFamily="34" charset="0"/>
                        </a:rPr>
                        <a:t>11.1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200" b="0" i="0" u="none" strike="noStrike" dirty="0">
                          <a:solidFill>
                            <a:srgbClr val="000000"/>
                          </a:solidFill>
                          <a:effectLst/>
                          <a:latin typeface="Arial" panose="020B0604020202020204" pitchFamily="34" charset="0"/>
                        </a:rPr>
                        <a:t>13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200" b="0" i="0" u="none" strike="noStrike">
                          <a:solidFill>
                            <a:srgbClr val="000000"/>
                          </a:solidFill>
                          <a:effectLst/>
                          <a:latin typeface="Arial" panose="020B0604020202020204" pitchFamily="34" charset="0"/>
                        </a:rPr>
                        <a:t>21.8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200" b="0" i="0" u="none" strike="noStrike">
                          <a:solidFill>
                            <a:srgbClr val="000000"/>
                          </a:solidFill>
                          <a:effectLst/>
                          <a:latin typeface="Arial" panose="020B0604020202020204" pitchFamily="34" charset="0"/>
                        </a:rPr>
                        <a:t>53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200" b="0" i="0" u="none" strike="noStrike" dirty="0">
                          <a:solidFill>
                            <a:srgbClr val="000000"/>
                          </a:solidFill>
                          <a:effectLst/>
                          <a:latin typeface="Arial" panose="020B0604020202020204" pitchFamily="34" charset="0"/>
                        </a:rPr>
                        <a:t>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marL="0" algn="ctr" defTabSz="1219110" rtl="0" eaLnBrk="1" fontAlgn="b" latinLnBrk="0" hangingPunct="1"/>
                      <a:r>
                        <a:rPr lang="en-US" sz="1200" b="0" i="0" u="none" strike="noStrike" kern="1200" dirty="0">
                          <a:solidFill>
                            <a:srgbClr val="000000"/>
                          </a:solidFill>
                          <a:effectLst/>
                          <a:latin typeface="Arial" panose="020B0604020202020204" pitchFamily="34" charset="0"/>
                          <a:ea typeface="+mn-ea"/>
                          <a:cs typeface="+mn-cs"/>
                        </a:rPr>
                        <a:t>24.1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B050"/>
                      </a:solidFill>
                      <a:prstDash val="dash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224379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84" y="436462"/>
            <a:ext cx="10375902" cy="932313"/>
          </a:xfrm>
        </p:spPr>
        <p:txBody>
          <a:bodyPr/>
          <a:lstStyle/>
          <a:p>
            <a:r>
              <a:rPr lang="en-US" dirty="0" smtClean="0"/>
              <a:t>Campaign J* L0 proposal</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21045662"/>
              </p:ext>
            </p:extLst>
          </p:nvPr>
        </p:nvGraphicFramePr>
        <p:xfrm>
          <a:off x="910984" y="1524000"/>
          <a:ext cx="10375222" cy="3813983"/>
        </p:xfrm>
        <a:graphic>
          <a:graphicData uri="http://schemas.openxmlformats.org/drawingml/2006/table">
            <a:tbl>
              <a:tblPr>
                <a:tableStyleId>{5C22544A-7EE6-4342-B048-85BDC9FD1C3A}</a:tableStyleId>
              </a:tblPr>
              <a:tblGrid>
                <a:gridCol w="798094"/>
                <a:gridCol w="798094"/>
                <a:gridCol w="798094"/>
                <a:gridCol w="798094"/>
                <a:gridCol w="798094"/>
                <a:gridCol w="798094"/>
                <a:gridCol w="798094"/>
                <a:gridCol w="798094"/>
                <a:gridCol w="798094"/>
                <a:gridCol w="798094"/>
                <a:gridCol w="798094"/>
                <a:gridCol w="798094"/>
                <a:gridCol w="798094"/>
              </a:tblGrid>
              <a:tr h="274125">
                <a:tc>
                  <a:txBody>
                    <a:bodyPr/>
                    <a:lstStyle/>
                    <a:p>
                      <a:pPr algn="l" fontAlgn="b"/>
                      <a:r>
                        <a:rPr lang="en-US" sz="1600" b="1" i="0" u="none" strike="noStrike" dirty="0" smtClean="0">
                          <a:solidFill>
                            <a:srgbClr val="000000"/>
                          </a:solidFill>
                          <a:effectLst/>
                          <a:latin typeface="Calibri" panose="020F0502020204030204" pitchFamily="34" charset="0"/>
                        </a:rPr>
                        <a:t>Alloy</a:t>
                      </a:r>
                      <a:endParaRPr lang="en-US" sz="1600" b="1" i="0" u="none" strike="noStrike" dirty="0">
                        <a:solidFill>
                          <a:srgbClr val="000000"/>
                        </a:solidFill>
                        <a:effectLst/>
                        <a:latin typeface="Calibri" panose="020F0502020204030204" pitchFamily="34" charset="0"/>
                      </a:endParaRPr>
                    </a:p>
                  </a:txBody>
                  <a:tcPr marL="45720" marR="9007" marT="9007" marB="0" anchor="b">
                    <a:solidFill>
                      <a:schemeClr val="accent1">
                        <a:lumMod val="20000"/>
                        <a:lumOff val="80000"/>
                      </a:schemeClr>
                    </a:solidFill>
                  </a:tcPr>
                </a:tc>
                <a:tc gridSpan="3">
                  <a:txBody>
                    <a:bodyPr/>
                    <a:lstStyle/>
                    <a:p>
                      <a:pPr algn="ctr" fontAlgn="b"/>
                      <a:r>
                        <a:rPr lang="en-US" sz="1400" b="1" u="none" strike="noStrike" dirty="0" smtClean="0">
                          <a:solidFill>
                            <a:srgbClr val="000000"/>
                          </a:solidFill>
                          <a:effectLst/>
                        </a:rPr>
                        <a:t>targets</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hMerge="1">
                  <a:txBody>
                    <a:bodyPr/>
                    <a:lstStyle/>
                    <a:p>
                      <a:pPr algn="ctr" fontAlgn="b"/>
                      <a:endParaRPr lang="en-US" sz="900" b="1" i="0" u="none" strike="noStrike" dirty="0">
                        <a:solidFill>
                          <a:srgbClr val="000000"/>
                        </a:solidFill>
                        <a:effectLst/>
                        <a:latin typeface="Arial" panose="020B0604020202020204" pitchFamily="34" charset="0"/>
                      </a:endParaRPr>
                    </a:p>
                  </a:txBody>
                  <a:tcPr marL="9007" marR="9007" marT="9007" marB="0" anchor="b"/>
                </a:tc>
                <a:tc hMerge="1">
                  <a:txBody>
                    <a:bodyPr/>
                    <a:lstStyle/>
                    <a:p>
                      <a:endParaRPr lang="en-US"/>
                    </a:p>
                  </a:txBody>
                  <a:tcPr/>
                </a:tc>
                <a:tc gridSpan="9">
                  <a:txBody>
                    <a:bodyPr/>
                    <a:lstStyle/>
                    <a:p>
                      <a:pPr algn="ctr" fontAlgn="b"/>
                      <a:r>
                        <a:rPr lang="en-US" sz="1600" b="1" i="0" u="none" strike="noStrike" dirty="0" smtClean="0">
                          <a:solidFill>
                            <a:srgbClr val="000000"/>
                          </a:solidFill>
                          <a:effectLst/>
                          <a:latin typeface="Calibri" panose="020F0502020204030204" pitchFamily="34" charset="0"/>
                        </a:rPr>
                        <a:t>Film</a:t>
                      </a:r>
                      <a:endParaRPr lang="en-US" sz="1600" b="1" i="0" u="none" strike="noStrike" dirty="0">
                        <a:solidFill>
                          <a:srgbClr val="000000"/>
                        </a:solidFill>
                        <a:effectLst/>
                        <a:latin typeface="Calibri" panose="020F0502020204030204" pitchFamily="34" charset="0"/>
                      </a:endParaRPr>
                    </a:p>
                  </a:txBody>
                  <a:tcPr marL="45720" marR="9007" marT="9007" marB="0" anchor="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900" b="1" i="0" u="none" strike="noStrike" dirty="0">
                        <a:solidFill>
                          <a:srgbClr val="000000"/>
                        </a:solidFill>
                        <a:effectLst/>
                        <a:latin typeface="Arial" panose="020B0604020202020204" pitchFamily="34" charset="0"/>
                      </a:endParaRPr>
                    </a:p>
                  </a:txBody>
                  <a:tcPr marL="9007" marR="9007" marT="9007" marB="0" anchor="b"/>
                </a:tc>
                <a:tc hMerge="1">
                  <a:txBody>
                    <a:bodyPr/>
                    <a:lstStyle/>
                    <a:p>
                      <a:pPr algn="l" fontAlgn="b"/>
                      <a:endParaRPr lang="en-US" sz="900" b="1" i="0" u="none" strike="noStrike" dirty="0">
                        <a:solidFill>
                          <a:srgbClr val="000000"/>
                        </a:solidFill>
                        <a:effectLst/>
                        <a:latin typeface="Arial" panose="020B0604020202020204" pitchFamily="34" charset="0"/>
                      </a:endParaRPr>
                    </a:p>
                  </a:txBody>
                  <a:tcPr marL="9007" marR="9007" marT="9007" marB="0" anchor="b"/>
                </a:tc>
                <a:tc hMerge="1">
                  <a:txBody>
                    <a:bodyPr/>
                    <a:lstStyle/>
                    <a:p>
                      <a:pPr algn="l" fontAlgn="b"/>
                      <a:endParaRPr lang="en-US" sz="900" b="1" i="0" u="none" strike="noStrike" dirty="0">
                        <a:solidFill>
                          <a:srgbClr val="000000"/>
                        </a:solidFill>
                        <a:effectLst/>
                        <a:latin typeface="Arial" panose="020B0604020202020204" pitchFamily="34" charset="0"/>
                      </a:endParaRPr>
                    </a:p>
                  </a:txBody>
                  <a:tcPr marL="9007" marR="9007" marT="9007" marB="0" anchor="b"/>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9007" marR="9007" marT="9007" marB="0" anchor="b"/>
                </a:tc>
              </a:tr>
              <a:tr h="227162">
                <a:tc>
                  <a:txBody>
                    <a:bodyPr/>
                    <a:lstStyle/>
                    <a:p>
                      <a:pPr algn="l" fontAlgn="b"/>
                      <a:endParaRPr lang="en-US" sz="1600" b="1" i="0" u="none" strike="noStrike" dirty="0">
                        <a:solidFill>
                          <a:srgbClr val="000000"/>
                        </a:solidFill>
                        <a:effectLst/>
                        <a:latin typeface="Calibri" panose="020F0502020204030204" pitchFamily="34" charset="0"/>
                      </a:endParaRPr>
                    </a:p>
                  </a:txBody>
                  <a:tcPr marL="45720" marR="9007" marT="9007" marB="0" anchor="b">
                    <a:solidFill>
                      <a:schemeClr val="accent1">
                        <a:lumMod val="20000"/>
                        <a:lumOff val="80000"/>
                      </a:schemeClr>
                    </a:solidFill>
                  </a:tcPr>
                </a:tc>
                <a:tc>
                  <a:txBody>
                    <a:bodyPr/>
                    <a:lstStyle/>
                    <a:p>
                      <a:pPr algn="l" fontAlgn="b"/>
                      <a:r>
                        <a:rPr lang="en-US" sz="1400" b="1" u="none" strike="noStrike" dirty="0">
                          <a:solidFill>
                            <a:srgbClr val="000000"/>
                          </a:solidFill>
                          <a:effectLst/>
                        </a:rPr>
                        <a:t>In2Se3</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l" fontAlgn="b"/>
                      <a:r>
                        <a:rPr lang="en-US" sz="1400" b="1" u="none" strike="noStrike" dirty="0">
                          <a:solidFill>
                            <a:srgbClr val="000000"/>
                          </a:solidFill>
                          <a:effectLst/>
                        </a:rPr>
                        <a:t>Ge</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l" fontAlgn="b"/>
                      <a:r>
                        <a:rPr lang="en-US" sz="1400" b="1" u="none" strike="noStrike" dirty="0">
                          <a:solidFill>
                            <a:srgbClr val="000000"/>
                          </a:solidFill>
                          <a:effectLst/>
                        </a:rPr>
                        <a:t>As2Se3</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Ge</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As</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Se</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Si</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In</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err="1">
                          <a:solidFill>
                            <a:srgbClr val="000000"/>
                          </a:solidFill>
                          <a:effectLst/>
                        </a:rPr>
                        <a:t>As+In</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As+Se</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CN</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c>
                  <a:txBody>
                    <a:bodyPr/>
                    <a:lstStyle/>
                    <a:p>
                      <a:pPr algn="ctr" fontAlgn="b"/>
                      <a:r>
                        <a:rPr lang="en-US" sz="1400" b="1" u="none" strike="noStrike" dirty="0">
                          <a:solidFill>
                            <a:srgbClr val="000000"/>
                          </a:solidFill>
                          <a:effectLst/>
                        </a:rPr>
                        <a:t>As/Se</a:t>
                      </a:r>
                      <a:endParaRPr lang="en-US" sz="1400" b="1" i="0" u="none" strike="noStrike" dirty="0">
                        <a:solidFill>
                          <a:srgbClr val="000000"/>
                        </a:solidFill>
                        <a:effectLst/>
                        <a:latin typeface="Arial" panose="020B0604020202020204" pitchFamily="34" charset="0"/>
                      </a:endParaRPr>
                    </a:p>
                  </a:txBody>
                  <a:tcPr marL="45720" marR="9007" marT="9007" marB="0" anchor="b">
                    <a:solidFill>
                      <a:schemeClr val="accent1">
                        <a:lumMod val="20000"/>
                        <a:lumOff val="80000"/>
                      </a:schemeClr>
                    </a:solidFill>
                  </a:tcPr>
                </a:tc>
              </a:tr>
              <a:tr h="227162">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400" u="none" strike="noStrike" dirty="0">
                          <a:effectLst/>
                        </a:rPr>
                        <a:t>18</a:t>
                      </a:r>
                      <a:endParaRPr lang="en-US" sz="1400" b="0" i="0" u="none" strike="noStrike" dirty="0">
                        <a:solidFill>
                          <a:srgbClr val="000000"/>
                        </a:solidFill>
                        <a:effectLst/>
                        <a:latin typeface="Arial" panose="020B0604020202020204" pitchFamily="34" charset="0"/>
                      </a:endParaRPr>
                    </a:p>
                  </a:txBody>
                  <a:tcPr marL="45720" marR="9007" marT="9007" marB="0" anchor="b"/>
                </a:tc>
                <a:tc>
                  <a:txBody>
                    <a:bodyPr/>
                    <a:lstStyle/>
                    <a:p>
                      <a:pPr algn="r" fontAlgn="b"/>
                      <a:r>
                        <a:rPr lang="en-US" sz="1600" u="none" strike="noStrike">
                          <a:effectLst/>
                        </a:rPr>
                        <a:t>82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18.0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32.8</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49.2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32.8</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82.0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2.69</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0.67</a:t>
                      </a:r>
                      <a:endParaRPr lang="en-US" sz="1600" b="0" i="0" u="none" strike="noStrike">
                        <a:solidFill>
                          <a:srgbClr val="000000"/>
                        </a:solidFill>
                        <a:effectLst/>
                        <a:latin typeface="Calibri" panose="020F0502020204030204" pitchFamily="34" charset="0"/>
                      </a:endParaRPr>
                    </a:p>
                  </a:txBody>
                  <a:tcPr marL="45720" marR="9007" marT="9007" marB="0" anchor="b"/>
                </a:tc>
              </a:tr>
              <a:tr h="227162">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18</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77</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18.0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30.8</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49.2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32.8</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80.0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2.69</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0.63</a:t>
                      </a:r>
                      <a:endParaRPr lang="en-US" sz="1600" b="0" i="0" u="none" strike="noStrike">
                        <a:solidFill>
                          <a:srgbClr val="000000"/>
                        </a:solidFill>
                        <a:effectLst/>
                        <a:latin typeface="Calibri" panose="020F0502020204030204" pitchFamily="34" charset="0"/>
                      </a:endParaRPr>
                    </a:p>
                  </a:txBody>
                  <a:tcPr marL="45720" marR="9007" marT="9007" marB="0" anchor="b"/>
                </a:tc>
              </a:tr>
              <a:tr h="227162">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18</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72</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18.0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28.8</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49.2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4.0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32.8</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78.0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2.69</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0.59</a:t>
                      </a:r>
                      <a:endParaRPr lang="en-US" sz="1600" b="0" i="0" u="none" strike="noStrike">
                        <a:solidFill>
                          <a:srgbClr val="000000"/>
                        </a:solidFill>
                        <a:effectLst/>
                        <a:latin typeface="Calibri" panose="020F0502020204030204" pitchFamily="34" charset="0"/>
                      </a:endParaRPr>
                    </a:p>
                  </a:txBody>
                  <a:tcPr marL="45720" marR="9007" marT="9007" marB="0" anchor="b"/>
                </a:tc>
              </a:tr>
              <a:tr h="227162">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18</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67</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18.0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26.8</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49.2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6.0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32.8</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76.0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2.69</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0.54</a:t>
                      </a:r>
                      <a:endParaRPr lang="en-US" sz="1600" b="0" i="0" u="none" strike="noStrike">
                        <a:solidFill>
                          <a:srgbClr val="000000"/>
                        </a:solidFill>
                        <a:effectLst/>
                        <a:latin typeface="Calibri" panose="020F0502020204030204" pitchFamily="34" charset="0"/>
                      </a:endParaRPr>
                    </a:p>
                  </a:txBody>
                  <a:tcPr marL="45720" marR="9007" marT="9007" marB="0" anchor="b"/>
                </a:tc>
              </a:tr>
              <a:tr h="227162">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18</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62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18.0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24.8</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49.2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8.0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32.8</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74.0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2.69</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0.50</a:t>
                      </a:r>
                      <a:endParaRPr lang="en-US" sz="1600" b="0" i="0" u="none" strike="noStrike">
                        <a:solidFill>
                          <a:srgbClr val="000000"/>
                        </a:solidFill>
                        <a:effectLst/>
                        <a:latin typeface="Calibri" panose="020F0502020204030204" pitchFamily="34" charset="0"/>
                      </a:endParaRPr>
                    </a:p>
                  </a:txBody>
                  <a:tcPr marL="45720" marR="9007" marT="9007" marB="0" anchor="b"/>
                </a:tc>
              </a:tr>
              <a:tr h="227162">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18</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57</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18.0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22.8</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49.2</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32.8</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72.0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2.69</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0.46</a:t>
                      </a:r>
                      <a:endParaRPr lang="en-US" sz="1600" b="0" i="0" u="none" strike="noStrike">
                        <a:solidFill>
                          <a:srgbClr val="000000"/>
                        </a:solidFill>
                        <a:effectLst/>
                        <a:latin typeface="Calibri" panose="020F0502020204030204" pitchFamily="34" charset="0"/>
                      </a:endParaRPr>
                    </a:p>
                  </a:txBody>
                  <a:tcPr marL="45720" marR="9007" marT="9007" marB="0" anchor="b"/>
                </a:tc>
              </a:tr>
              <a:tr h="227162">
                <a:tc>
                  <a:txBody>
                    <a:bodyPr/>
                    <a:lstStyle/>
                    <a:p>
                      <a:pPr algn="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16</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64</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16.0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25.6</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50.4</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8.0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33.6</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76.0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2.66</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0.51</a:t>
                      </a:r>
                      <a:endParaRPr lang="en-US" sz="1600" b="0" i="0" u="none" strike="noStrike">
                        <a:solidFill>
                          <a:srgbClr val="000000"/>
                        </a:solidFill>
                        <a:effectLst/>
                        <a:latin typeface="Calibri" panose="020F0502020204030204" pitchFamily="34" charset="0"/>
                      </a:endParaRPr>
                    </a:p>
                  </a:txBody>
                  <a:tcPr marL="45720" marR="9007" marT="9007" marB="0" anchor="b"/>
                </a:tc>
              </a:tr>
              <a:tr h="227162">
                <a:tc>
                  <a:txBody>
                    <a:bodyPr/>
                    <a:lstStyle/>
                    <a:p>
                      <a:pPr algn="r" fontAlgn="b"/>
                      <a:r>
                        <a:rPr lang="en-US" sz="1600" u="none" strike="noStrike" dirty="0" smtClean="0">
                          <a:effectLst/>
                        </a:rPr>
                        <a:t>8*</a:t>
                      </a:r>
                      <a:endParaRPr lang="en-US" sz="1600" b="0" i="0" u="none" strike="noStrike" dirty="0">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dirty="0">
                          <a:effectLst/>
                        </a:rPr>
                        <a:t>28</a:t>
                      </a:r>
                      <a:endParaRPr lang="en-US" sz="1600" b="0" i="0" u="none" strike="noStrike" dirty="0">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dirty="0">
                          <a:effectLst/>
                        </a:rPr>
                        <a:t>14</a:t>
                      </a:r>
                      <a:endParaRPr lang="en-US" sz="1600" b="0" i="0" u="none" strike="noStrike" dirty="0">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dirty="0">
                          <a:effectLst/>
                        </a:rPr>
                        <a:t>58</a:t>
                      </a:r>
                      <a:endParaRPr lang="en-US" sz="1600" b="0" i="0" u="none" strike="noStrike" dirty="0">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dirty="0">
                          <a:effectLst/>
                        </a:rPr>
                        <a:t>14.0</a:t>
                      </a:r>
                      <a:endParaRPr lang="en-US" sz="1600" b="0" i="0" u="none" strike="noStrike" dirty="0">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dirty="0">
                          <a:effectLst/>
                        </a:rPr>
                        <a:t>23.2</a:t>
                      </a:r>
                      <a:endParaRPr lang="en-US" sz="1600" b="0" i="0" u="none" strike="noStrike" dirty="0">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dirty="0">
                          <a:effectLst/>
                        </a:rPr>
                        <a:t>51.6</a:t>
                      </a:r>
                      <a:endParaRPr lang="en-US" sz="1600" b="0" i="0" u="none" strike="noStrike" dirty="0">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dirty="0">
                          <a:effectLst/>
                        </a:rPr>
                        <a:t>11.2</a:t>
                      </a:r>
                      <a:endParaRPr lang="en-US" sz="1600" b="0" i="0" u="none" strike="noStrike" dirty="0">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a:effectLst/>
                        </a:rPr>
                        <a:t>34.4</a:t>
                      </a:r>
                      <a:endParaRPr lang="en-US" sz="1600" b="0" i="0" u="none" strike="noStrike">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a:effectLst/>
                        </a:rPr>
                        <a:t>74.8</a:t>
                      </a:r>
                      <a:endParaRPr lang="en-US" sz="1600" b="0" i="0" u="none" strike="noStrike">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dirty="0">
                          <a:effectLst/>
                        </a:rPr>
                        <a:t>2.62</a:t>
                      </a:r>
                      <a:endParaRPr lang="en-US" sz="1600" b="0" i="0" u="none" strike="noStrike" dirty="0">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c>
                  <a:txBody>
                    <a:bodyPr/>
                    <a:lstStyle/>
                    <a:p>
                      <a:pPr algn="r" fontAlgn="b"/>
                      <a:r>
                        <a:rPr lang="en-US" sz="1600" u="none" strike="noStrike" dirty="0">
                          <a:effectLst/>
                        </a:rPr>
                        <a:t>0.45</a:t>
                      </a:r>
                      <a:endParaRPr lang="en-US" sz="1600" b="0" i="0" u="none" strike="noStrike" dirty="0">
                        <a:solidFill>
                          <a:srgbClr val="000000"/>
                        </a:solidFill>
                        <a:effectLst/>
                        <a:latin typeface="Calibri" panose="020F0502020204030204" pitchFamily="34" charset="0"/>
                      </a:endParaRPr>
                    </a:p>
                  </a:txBody>
                  <a:tcPr marL="45720" marR="9007" marT="9007" marB="0" anchor="b">
                    <a:solidFill>
                      <a:schemeClr val="accent3">
                        <a:lumMod val="40000"/>
                        <a:lumOff val="60000"/>
                      </a:schemeClr>
                    </a:solidFill>
                  </a:tcPr>
                </a:tc>
              </a:tr>
              <a:tr h="227162">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71</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14.0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28.4</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51.6</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6.0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34.4</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80.0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2.62</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0.55</a:t>
                      </a:r>
                      <a:endParaRPr lang="en-US" sz="1600" b="0" i="0" u="none" strike="noStrike">
                        <a:solidFill>
                          <a:srgbClr val="000000"/>
                        </a:solidFill>
                        <a:effectLst/>
                        <a:latin typeface="Calibri" panose="020F0502020204030204" pitchFamily="34" charset="0"/>
                      </a:endParaRPr>
                    </a:p>
                  </a:txBody>
                  <a:tcPr marL="45720" marR="9007" marT="9007" marB="0" anchor="b"/>
                </a:tc>
              </a:tr>
              <a:tr h="227162">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70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20.0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28.0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48.0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4.0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32.0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76.0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2.72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0.58</a:t>
                      </a:r>
                      <a:endParaRPr lang="en-US" sz="1600" b="0" i="0" u="none" strike="noStrike">
                        <a:solidFill>
                          <a:srgbClr val="000000"/>
                        </a:solidFill>
                        <a:effectLst/>
                        <a:latin typeface="Calibri" panose="020F0502020204030204" pitchFamily="34" charset="0"/>
                      </a:endParaRPr>
                    </a:p>
                  </a:txBody>
                  <a:tcPr marL="45720" marR="9007" marT="9007" marB="0" anchor="b"/>
                </a:tc>
              </a:tr>
              <a:tr h="227162">
                <a:tc>
                  <a:txBody>
                    <a:bodyPr/>
                    <a:lstStyle/>
                    <a:p>
                      <a:pPr algn="r" fontAlgn="b"/>
                      <a:r>
                        <a:rPr lang="en-US" sz="1600" u="none" strike="noStrike">
                          <a:effectLst/>
                        </a:rPr>
                        <a:t>11</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65</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20.0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26.0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48.0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6.0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32.0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74.0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2.72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0.54</a:t>
                      </a:r>
                      <a:endParaRPr lang="en-US" sz="1600" b="0" i="0" u="none" strike="noStrike">
                        <a:solidFill>
                          <a:srgbClr val="000000"/>
                        </a:solidFill>
                        <a:effectLst/>
                        <a:latin typeface="Calibri" panose="020F0502020204030204" pitchFamily="34" charset="0"/>
                      </a:endParaRPr>
                    </a:p>
                  </a:txBody>
                  <a:tcPr marL="45720" marR="9007" marT="9007" marB="0" anchor="b"/>
                </a:tc>
              </a:tr>
              <a:tr h="227162">
                <a:tc>
                  <a:txBody>
                    <a:bodyPr/>
                    <a:lstStyle/>
                    <a:p>
                      <a:pPr algn="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16</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69</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16.0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27.6</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50.4</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6.0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33.6</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78.0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2.66</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0.55</a:t>
                      </a:r>
                      <a:endParaRPr lang="en-US" sz="1600" b="0" i="0" u="none" strike="noStrike">
                        <a:solidFill>
                          <a:srgbClr val="000000"/>
                        </a:solidFill>
                        <a:effectLst/>
                        <a:latin typeface="Calibri" panose="020F0502020204030204" pitchFamily="34" charset="0"/>
                      </a:endParaRPr>
                    </a:p>
                  </a:txBody>
                  <a:tcPr marL="45720" marR="9007" marT="9007" marB="0" anchor="b"/>
                </a:tc>
              </a:tr>
              <a:tr h="227162">
                <a:tc>
                  <a:txBody>
                    <a:bodyPr/>
                    <a:lstStyle/>
                    <a:p>
                      <a:pPr algn="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22</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63</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22.0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25.2</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46.8</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a:effectLst/>
                        </a:rPr>
                        <a:t>6.0</a:t>
                      </a:r>
                      <a:endParaRPr lang="en-US" sz="1600" b="0" i="0" u="none" strike="noStrike">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31.2</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72.0</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2.75</a:t>
                      </a:r>
                      <a:endParaRPr lang="en-US" sz="1600" b="0" i="0" u="none" strike="noStrike" dirty="0">
                        <a:solidFill>
                          <a:srgbClr val="000000"/>
                        </a:solidFill>
                        <a:effectLst/>
                        <a:latin typeface="Calibri" panose="020F0502020204030204" pitchFamily="34" charset="0"/>
                      </a:endParaRPr>
                    </a:p>
                  </a:txBody>
                  <a:tcPr marL="45720" marR="9007" marT="9007" marB="0" anchor="b"/>
                </a:tc>
                <a:tc>
                  <a:txBody>
                    <a:bodyPr/>
                    <a:lstStyle/>
                    <a:p>
                      <a:pPr algn="r" fontAlgn="b"/>
                      <a:r>
                        <a:rPr lang="en-US" sz="1600" u="none" strike="noStrike" dirty="0">
                          <a:effectLst/>
                        </a:rPr>
                        <a:t>0.54</a:t>
                      </a:r>
                      <a:endParaRPr lang="en-US" sz="1600" b="0" i="0" u="none" strike="noStrike" dirty="0">
                        <a:solidFill>
                          <a:srgbClr val="000000"/>
                        </a:solidFill>
                        <a:effectLst/>
                        <a:latin typeface="Calibri" panose="020F0502020204030204" pitchFamily="34" charset="0"/>
                      </a:endParaRPr>
                    </a:p>
                  </a:txBody>
                  <a:tcPr marL="45720" marR="9007" marT="9007" marB="0" anchor="b"/>
                </a:tc>
              </a:tr>
            </a:tbl>
          </a:graphicData>
        </a:graphic>
      </p:graphicFrame>
      <p:sp>
        <p:nvSpPr>
          <p:cNvPr id="5" name="Date Placeholder 4"/>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6" name="Slide Number Placeholder 5"/>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7" name="Footer Placeholder 6"/>
          <p:cNvSpPr>
            <a:spLocks noGrp="1"/>
          </p:cNvSpPr>
          <p:nvPr>
            <p:ph type="ftr" sz="quarter" idx="12"/>
          </p:nvPr>
        </p:nvSpPr>
        <p:spPr/>
        <p:txBody>
          <a:bodyPr/>
          <a:lstStyle/>
          <a:p>
            <a:r>
              <a:rPr lang="en-US" smtClean="0"/>
              <a:t>|  Micron Confidential</a:t>
            </a:r>
            <a:endParaRPr lang="en-US" dirty="0"/>
          </a:p>
        </p:txBody>
      </p:sp>
      <p:sp>
        <p:nvSpPr>
          <p:cNvPr id="8" name="Text Placeholder 7"/>
          <p:cNvSpPr>
            <a:spLocks noGrp="1"/>
          </p:cNvSpPr>
          <p:nvPr>
            <p:ph type="body" sz="quarter" idx="14"/>
          </p:nvPr>
        </p:nvSpPr>
        <p:spPr/>
        <p:txBody>
          <a:bodyPr/>
          <a:lstStyle/>
          <a:p>
            <a:endParaRPr lang="en-US"/>
          </a:p>
        </p:txBody>
      </p:sp>
      <p:sp>
        <p:nvSpPr>
          <p:cNvPr id="10" name="Rectangle 9"/>
          <p:cNvSpPr/>
          <p:nvPr/>
        </p:nvSpPr>
        <p:spPr>
          <a:xfrm>
            <a:off x="910984" y="5562600"/>
            <a:ext cx="2213216" cy="2413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smtClean="0">
                <a:solidFill>
                  <a:schemeClr val="tx1"/>
                </a:solidFill>
                <a:latin typeface="Segoe UI" panose="020B0502040204020203" pitchFamily="34" charset="0"/>
                <a:cs typeface="Segoe UI" panose="020B0502040204020203" pitchFamily="34" charset="0"/>
              </a:rPr>
              <a:t>* SD kappa A005-like</a:t>
            </a:r>
            <a:endParaRPr lang="en-US" sz="1600" b="1" dirty="0">
              <a:solidFill>
                <a:schemeClr val="tx1"/>
              </a:solidFill>
              <a:latin typeface="Segoe UI" panose="020B0502040204020203" pitchFamily="34" charset="0"/>
              <a:cs typeface="Segoe UI" panose="020B0502040204020203"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963027416"/>
              </p:ext>
            </p:extLst>
          </p:nvPr>
        </p:nvGraphicFramePr>
        <p:xfrm>
          <a:off x="4787900" y="5408612"/>
          <a:ext cx="4267200" cy="790575"/>
        </p:xfrm>
        <a:graphic>
          <a:graphicData uri="http://schemas.openxmlformats.org/drawingml/2006/table">
            <a:tbl>
              <a:tblPr firstRow="1" firstCol="1" bandRow="1"/>
              <a:tblGrid>
                <a:gridCol w="698500"/>
                <a:gridCol w="520700"/>
                <a:gridCol w="609600"/>
                <a:gridCol w="609600"/>
                <a:gridCol w="609600"/>
                <a:gridCol w="609600"/>
                <a:gridCol w="609600"/>
              </a:tblGrid>
              <a:tr h="400050">
                <a:tc>
                  <a:txBody>
                    <a:bodyPr/>
                    <a:lstStyle/>
                    <a:p>
                      <a:pPr algn="l" rtl="0" fontAlgn="ctr"/>
                      <a:r>
                        <a:rPr lang="en-US" sz="1100" b="1" i="0" u="none" strike="noStrike" dirty="0">
                          <a:solidFill>
                            <a:srgbClr val="FFFFFF"/>
                          </a:solidFill>
                          <a:effectLst/>
                          <a:latin typeface="Arial" panose="020B0604020202020204" pitchFamily="34" charset="0"/>
                        </a:rPr>
                        <a:t>Recipe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b"/>
                      <a:r>
                        <a:rPr lang="en-US" sz="1100" b="1" i="0" u="none" strike="noStrike">
                          <a:solidFill>
                            <a:srgbClr val="000000"/>
                          </a:solidFill>
                          <a:effectLst/>
                          <a:latin typeface="Arial" panose="020B0604020202020204" pitchFamily="34" charset="0"/>
                        </a:rPr>
                        <a:t>In(at.%)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100" b="1" i="0" u="none" strike="noStrike" dirty="0">
                          <a:solidFill>
                            <a:srgbClr val="000000"/>
                          </a:solidFill>
                          <a:effectLst/>
                          <a:latin typeface="Arial" panose="020B0604020202020204" pitchFamily="34" charset="0"/>
                        </a:rPr>
                        <a:t>Ge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100" b="1" i="0" u="none" strike="noStrike">
                          <a:solidFill>
                            <a:srgbClr val="000000"/>
                          </a:solidFill>
                          <a:effectLst/>
                          <a:latin typeface="Arial" panose="020B0604020202020204" pitchFamily="34" charset="0"/>
                        </a:rPr>
                        <a:t>As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100" b="1" i="0" u="none" strike="noStrike">
                          <a:solidFill>
                            <a:srgbClr val="000000"/>
                          </a:solidFill>
                          <a:effectLst/>
                          <a:latin typeface="Arial" panose="020B0604020202020204" pitchFamily="34" charset="0"/>
                        </a:rPr>
                        <a:t>Se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100" b="1" i="0" u="none" strike="noStrike">
                          <a:solidFill>
                            <a:srgbClr val="000000"/>
                          </a:solidFill>
                          <a:effectLst/>
                          <a:latin typeface="Arial" panose="020B0604020202020204" pitchFamily="34" charset="0"/>
                        </a:rPr>
                        <a:t>Si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100" b="1" i="0" u="none" strike="noStrike">
                          <a:solidFill>
                            <a:srgbClr val="000000"/>
                          </a:solidFill>
                          <a:effectLst/>
                          <a:latin typeface="Arial" panose="020B0604020202020204" pitchFamily="34" charset="0"/>
                        </a:rPr>
                        <a:t>Ge+In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390525">
                <a:tc>
                  <a:txBody>
                    <a:bodyPr/>
                    <a:lstStyle/>
                    <a:p>
                      <a:pPr algn="l" rtl="0" fontAlgn="ctr"/>
                      <a:r>
                        <a:rPr lang="en-US" sz="1100" b="1" i="0" u="none" strike="noStrike" dirty="0">
                          <a:solidFill>
                            <a:srgbClr val="FFFFFF"/>
                          </a:solidFill>
                          <a:effectLst/>
                          <a:latin typeface="Arial" panose="020B0604020202020204" pitchFamily="34" charset="0"/>
                        </a:rPr>
                        <a:t>SDkappa.A005</a:t>
                      </a:r>
                    </a:p>
                  </a:txBody>
                  <a:tcPr marL="9525" marR="9525" marT="9525" marB="0" anchor="ctr">
                    <a:lnL w="12700" cap="flat" cmpd="sng" algn="ctr">
                      <a:solidFill>
                        <a:srgbClr val="00B050"/>
                      </a:solidFill>
                      <a:prstDash val="dashDot"/>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000000"/>
                    </a:solidFill>
                  </a:tcPr>
                </a:tc>
                <a:tc>
                  <a:txBody>
                    <a:bodyPr/>
                    <a:lstStyle/>
                    <a:p>
                      <a:pPr algn="ctr" rtl="0" fontAlgn="b"/>
                      <a:r>
                        <a:rPr lang="en-US" sz="1200" b="0" i="0" u="none" strike="noStrike" dirty="0">
                          <a:solidFill>
                            <a:srgbClr val="000000"/>
                          </a:solidFill>
                          <a:effectLst/>
                          <a:latin typeface="Arial" panose="020B0604020202020204" pitchFamily="34" charset="0"/>
                        </a:rPr>
                        <a:t>11.1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200" b="0" i="0" u="none" strike="noStrike" dirty="0">
                          <a:solidFill>
                            <a:srgbClr val="000000"/>
                          </a:solidFill>
                          <a:effectLst/>
                          <a:latin typeface="Arial" panose="020B0604020202020204" pitchFamily="34" charset="0"/>
                        </a:rPr>
                        <a:t>13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200" b="0" i="0" u="none" strike="noStrike">
                          <a:solidFill>
                            <a:srgbClr val="000000"/>
                          </a:solidFill>
                          <a:effectLst/>
                          <a:latin typeface="Arial" panose="020B0604020202020204" pitchFamily="34" charset="0"/>
                        </a:rPr>
                        <a:t>21.8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200" b="0" i="0" u="none" strike="noStrike">
                          <a:solidFill>
                            <a:srgbClr val="000000"/>
                          </a:solidFill>
                          <a:effectLst/>
                          <a:latin typeface="Arial" panose="020B0604020202020204" pitchFamily="34" charset="0"/>
                        </a:rPr>
                        <a:t>53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algn="ctr" rtl="0" fontAlgn="b"/>
                      <a:r>
                        <a:rPr lang="en-US" sz="1200" b="0" i="0" u="none" strike="noStrike" dirty="0">
                          <a:solidFill>
                            <a:srgbClr val="000000"/>
                          </a:solidFill>
                          <a:effectLst/>
                          <a:latin typeface="Arial" panose="020B0604020202020204" pitchFamily="34" charset="0"/>
                        </a:rPr>
                        <a:t>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rgbClr val="E7E7E7"/>
                    </a:solidFill>
                  </a:tcPr>
                </a:tc>
                <a:tc>
                  <a:txBody>
                    <a:bodyPr/>
                    <a:lstStyle/>
                    <a:p>
                      <a:pPr marL="0" algn="ctr" defTabSz="1219110" rtl="0" eaLnBrk="1" fontAlgn="b" latinLnBrk="0" hangingPunct="1"/>
                      <a:r>
                        <a:rPr lang="en-US" sz="1200" b="0" i="0" u="none" strike="noStrike" kern="1200" dirty="0">
                          <a:solidFill>
                            <a:srgbClr val="000000"/>
                          </a:solidFill>
                          <a:effectLst/>
                          <a:latin typeface="Arial" panose="020B0604020202020204" pitchFamily="34" charset="0"/>
                          <a:ea typeface="+mn-ea"/>
                          <a:cs typeface="+mn-cs"/>
                        </a:rPr>
                        <a:t>24.1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B050"/>
                      </a:solidFill>
                      <a:prstDash val="dash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50"/>
                      </a:solidFill>
                      <a:prstDash val="dashDot"/>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2168482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555309" y="262072"/>
            <a:ext cx="9529441" cy="3364898"/>
          </a:xfrm>
          <a:prstGeom prst="rect">
            <a:avLst/>
          </a:prstGeom>
        </p:spPr>
      </p:pic>
      <p:sp>
        <p:nvSpPr>
          <p:cNvPr id="9" name="TextBox 8"/>
          <p:cNvSpPr txBox="1"/>
          <p:nvPr/>
        </p:nvSpPr>
        <p:spPr>
          <a:xfrm>
            <a:off x="3851910" y="4034790"/>
            <a:ext cx="3270447"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CN=2.61 safe for wrinkle 300C</a:t>
            </a:r>
          </a:p>
        </p:txBody>
      </p:sp>
      <p:sp>
        <p:nvSpPr>
          <p:cNvPr id="2" name="TextBox 1"/>
          <p:cNvSpPr txBox="1"/>
          <p:nvPr/>
        </p:nvSpPr>
        <p:spPr>
          <a:xfrm>
            <a:off x="9918700" y="5435600"/>
            <a:ext cx="1422400" cy="461665"/>
          </a:xfrm>
          <a:prstGeom prst="rect">
            <a:avLst/>
          </a:prstGeom>
          <a:solidFill>
            <a:schemeClr val="accent4">
              <a:lumMod val="60000"/>
              <a:lumOff val="40000"/>
            </a:schemeClr>
          </a:solidFill>
        </p:spPr>
        <p:txBody>
          <a:bodyPr wrap="square" rtlCol="0">
            <a:spAutoFit/>
          </a:bodyPr>
          <a:lstStyle/>
          <a:p>
            <a:r>
              <a:rPr lang="en-US" sz="2400" b="1" dirty="0" smtClean="0">
                <a:latin typeface="Segoe UI" panose="020B0502040204020203" pitchFamily="34" charset="0"/>
                <a:cs typeface="Segoe UI" panose="020B0502040204020203" pitchFamily="34" charset="0"/>
              </a:rPr>
              <a:t>EVARESI</a:t>
            </a:r>
          </a:p>
        </p:txBody>
      </p:sp>
    </p:spTree>
    <p:extLst>
      <p:ext uri="{BB962C8B-B14F-4D97-AF65-F5344CB8AC3E}">
        <p14:creationId xmlns:p14="http://schemas.microsoft.com/office/powerpoint/2010/main" val="3265177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506618" y="-738554"/>
            <a:ext cx="10043906" cy="7696882"/>
          </a:xfrm>
          <a:prstGeom prst="rect">
            <a:avLst/>
          </a:prstGeom>
        </p:spPr>
      </p:pic>
      <p:sp>
        <p:nvSpPr>
          <p:cNvPr id="9" name="TextBox 8"/>
          <p:cNvSpPr txBox="1"/>
          <p:nvPr/>
        </p:nvSpPr>
        <p:spPr>
          <a:xfrm>
            <a:off x="9918700" y="5435600"/>
            <a:ext cx="1422400" cy="461665"/>
          </a:xfrm>
          <a:prstGeom prst="rect">
            <a:avLst/>
          </a:prstGeom>
          <a:solidFill>
            <a:schemeClr val="accent4">
              <a:lumMod val="60000"/>
              <a:lumOff val="40000"/>
            </a:schemeClr>
          </a:solidFill>
        </p:spPr>
        <p:txBody>
          <a:bodyPr wrap="square" rtlCol="0">
            <a:spAutoFit/>
          </a:bodyPr>
          <a:lstStyle/>
          <a:p>
            <a:r>
              <a:rPr lang="en-US" sz="2400" b="1" dirty="0" smtClean="0">
                <a:latin typeface="Segoe UI" panose="020B0502040204020203" pitchFamily="34" charset="0"/>
                <a:cs typeface="Segoe UI" panose="020B0502040204020203" pitchFamily="34" charset="0"/>
              </a:rPr>
              <a:t>EVARESI</a:t>
            </a:r>
          </a:p>
        </p:txBody>
      </p:sp>
    </p:spTree>
    <p:extLst>
      <p:ext uri="{BB962C8B-B14F-4D97-AF65-F5344CB8AC3E}">
        <p14:creationId xmlns:p14="http://schemas.microsoft.com/office/powerpoint/2010/main" val="2354397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grpSp>
        <p:nvGrpSpPr>
          <p:cNvPr id="13" name="Group 12"/>
          <p:cNvGrpSpPr/>
          <p:nvPr/>
        </p:nvGrpSpPr>
        <p:grpSpPr>
          <a:xfrm>
            <a:off x="1185304" y="980847"/>
            <a:ext cx="8492746" cy="3175516"/>
            <a:chOff x="167778" y="579066"/>
            <a:chExt cx="8492746" cy="3175516"/>
          </a:xfrm>
        </p:grpSpPr>
        <p:pic>
          <p:nvPicPr>
            <p:cNvPr id="11" name="Picture 10"/>
            <p:cNvPicPr>
              <a:picLocks noChangeAspect="1"/>
            </p:cNvPicPr>
            <p:nvPr/>
          </p:nvPicPr>
          <p:blipFill rotWithShape="1">
            <a:blip r:embed="rId2"/>
            <a:srcRect r="83131"/>
            <a:stretch/>
          </p:blipFill>
          <p:spPr>
            <a:xfrm>
              <a:off x="167778" y="579066"/>
              <a:ext cx="1965822" cy="3175516"/>
            </a:xfrm>
            <a:prstGeom prst="rect">
              <a:avLst/>
            </a:prstGeom>
            <a:solidFill>
              <a:schemeClr val="bg1"/>
            </a:solidFill>
          </p:spPr>
        </p:pic>
        <p:pic>
          <p:nvPicPr>
            <p:cNvPr id="12" name="Picture 11"/>
            <p:cNvPicPr>
              <a:picLocks noChangeAspect="1"/>
            </p:cNvPicPr>
            <p:nvPr/>
          </p:nvPicPr>
          <p:blipFill rotWithShape="1">
            <a:blip r:embed="rId2"/>
            <a:srcRect l="43619"/>
            <a:stretch/>
          </p:blipFill>
          <p:spPr>
            <a:xfrm>
              <a:off x="2090376" y="579066"/>
              <a:ext cx="6570148" cy="3175516"/>
            </a:xfrm>
            <a:prstGeom prst="rect">
              <a:avLst/>
            </a:prstGeom>
            <a:solidFill>
              <a:schemeClr val="bg1"/>
            </a:solidFill>
          </p:spPr>
        </p:pic>
      </p:grpSp>
      <p:sp>
        <p:nvSpPr>
          <p:cNvPr id="16" name="TextBox 15"/>
          <p:cNvSpPr txBox="1"/>
          <p:nvPr/>
        </p:nvSpPr>
        <p:spPr>
          <a:xfrm>
            <a:off x="872398" y="2923308"/>
            <a:ext cx="327334" cy="553998"/>
          </a:xfrm>
          <a:prstGeom prst="rect">
            <a:avLst/>
          </a:prstGeom>
          <a:noFill/>
        </p:spPr>
        <p:txBody>
          <a:bodyPr wrap="none" rtlCol="0">
            <a:spAutoFit/>
          </a:bodyPr>
          <a:lstStyle/>
          <a:p>
            <a:r>
              <a:rPr lang="en-US" sz="1000" dirty="0" smtClean="0">
                <a:latin typeface="Segoe UI" panose="020B0502040204020203" pitchFamily="34" charset="0"/>
                <a:cs typeface="Segoe UI" panose="020B0502040204020203" pitchFamily="34" charset="0"/>
              </a:rPr>
              <a:t>B5</a:t>
            </a:r>
          </a:p>
          <a:p>
            <a:r>
              <a:rPr lang="en-US" sz="1000" dirty="0" smtClean="0">
                <a:latin typeface="Segoe UI" panose="020B0502040204020203" pitchFamily="34" charset="0"/>
                <a:cs typeface="Segoe UI" panose="020B0502040204020203" pitchFamily="34" charset="0"/>
              </a:rPr>
              <a:t>B2</a:t>
            </a:r>
          </a:p>
          <a:p>
            <a:r>
              <a:rPr lang="en-US" sz="1000" dirty="0" smtClean="0">
                <a:latin typeface="Segoe UI" panose="020B0502040204020203" pitchFamily="34" charset="0"/>
                <a:cs typeface="Segoe UI" panose="020B0502040204020203" pitchFamily="34" charset="0"/>
              </a:rPr>
              <a:t>B3</a:t>
            </a:r>
          </a:p>
        </p:txBody>
      </p:sp>
      <p:sp>
        <p:nvSpPr>
          <p:cNvPr id="10" name="TextBox 9"/>
          <p:cNvSpPr txBox="1"/>
          <p:nvPr/>
        </p:nvSpPr>
        <p:spPr>
          <a:xfrm>
            <a:off x="9918700" y="5435600"/>
            <a:ext cx="1422400" cy="461665"/>
          </a:xfrm>
          <a:prstGeom prst="rect">
            <a:avLst/>
          </a:prstGeom>
          <a:solidFill>
            <a:schemeClr val="accent4">
              <a:lumMod val="60000"/>
              <a:lumOff val="40000"/>
            </a:schemeClr>
          </a:solidFill>
        </p:spPr>
        <p:txBody>
          <a:bodyPr wrap="square" rtlCol="0">
            <a:spAutoFit/>
          </a:bodyPr>
          <a:lstStyle/>
          <a:p>
            <a:r>
              <a:rPr lang="en-US" sz="2400" b="1" dirty="0" smtClean="0">
                <a:latin typeface="Segoe UI" panose="020B0502040204020203" pitchFamily="34" charset="0"/>
                <a:cs typeface="Segoe UI" panose="020B0502040204020203" pitchFamily="34" charset="0"/>
              </a:rPr>
              <a:t>EVARESI</a:t>
            </a:r>
          </a:p>
        </p:txBody>
      </p:sp>
    </p:spTree>
    <p:extLst>
      <p:ext uri="{BB962C8B-B14F-4D97-AF65-F5344CB8AC3E}">
        <p14:creationId xmlns:p14="http://schemas.microsoft.com/office/powerpoint/2010/main" val="3541964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2151170" y="720969"/>
            <a:ext cx="6661545" cy="5104899"/>
          </a:xfrm>
          <a:prstGeom prst="rect">
            <a:avLst/>
          </a:prstGeom>
        </p:spPr>
      </p:pic>
      <p:sp>
        <p:nvSpPr>
          <p:cNvPr id="9" name="TextBox 8"/>
          <p:cNvSpPr txBox="1"/>
          <p:nvPr/>
        </p:nvSpPr>
        <p:spPr>
          <a:xfrm>
            <a:off x="9918700" y="5435600"/>
            <a:ext cx="1422400" cy="461665"/>
          </a:xfrm>
          <a:prstGeom prst="rect">
            <a:avLst/>
          </a:prstGeom>
          <a:solidFill>
            <a:schemeClr val="accent4">
              <a:lumMod val="60000"/>
              <a:lumOff val="40000"/>
            </a:schemeClr>
          </a:solidFill>
        </p:spPr>
        <p:txBody>
          <a:bodyPr wrap="square" rtlCol="0">
            <a:spAutoFit/>
          </a:bodyPr>
          <a:lstStyle/>
          <a:p>
            <a:r>
              <a:rPr lang="en-US" sz="2400" b="1" dirty="0" smtClean="0">
                <a:latin typeface="Segoe UI" panose="020B0502040204020203" pitchFamily="34" charset="0"/>
                <a:cs typeface="Segoe UI" panose="020B0502040204020203" pitchFamily="34" charset="0"/>
              </a:rPr>
              <a:t>EVARESI</a:t>
            </a:r>
          </a:p>
        </p:txBody>
      </p:sp>
    </p:spTree>
    <p:extLst>
      <p:ext uri="{BB962C8B-B14F-4D97-AF65-F5344CB8AC3E}">
        <p14:creationId xmlns:p14="http://schemas.microsoft.com/office/powerpoint/2010/main" val="1235106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  </a:t>
            </a:r>
            <a:fld id="{F55C824C-5440-421F-B1ED-9166A1D48D51}" type="datetime4">
              <a:rPr lang="en-US" smtClean="0"/>
              <a:pPr/>
              <a:t>June 29, 2016</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9</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graphicFrame>
        <p:nvGraphicFramePr>
          <p:cNvPr id="8" name="Chart 7"/>
          <p:cNvGraphicFramePr>
            <a:graphicFrameLocks noGrp="1"/>
          </p:cNvGraphicFramePr>
          <p:nvPr>
            <p:extLst>
              <p:ext uri="{D42A27DB-BD31-4B8C-83A1-F6EECF244321}">
                <p14:modId xmlns:p14="http://schemas.microsoft.com/office/powerpoint/2010/main" val="1832657453"/>
              </p:ext>
            </p:extLst>
          </p:nvPr>
        </p:nvGraphicFramePr>
        <p:xfrm>
          <a:off x="2827283" y="406400"/>
          <a:ext cx="8234417" cy="585163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915306" y="0"/>
            <a:ext cx="5371194" cy="932313"/>
          </a:xfrm>
        </p:spPr>
        <p:txBody>
          <a:bodyPr/>
          <a:lstStyle/>
          <a:p>
            <a:r>
              <a:rPr lang="en-US" dirty="0" smtClean="0"/>
              <a:t>Campaign J* new proposal</a:t>
            </a:r>
            <a:endParaRPr lang="en-US" dirty="0"/>
          </a:p>
        </p:txBody>
      </p:sp>
      <p:cxnSp>
        <p:nvCxnSpPr>
          <p:cNvPr id="9" name="Straight Connector 8"/>
          <p:cNvCxnSpPr/>
          <p:nvPr/>
        </p:nvCxnSpPr>
        <p:spPr>
          <a:xfrm>
            <a:off x="6286500" y="1511300"/>
            <a:ext cx="2654300" cy="429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51300" y="5194300"/>
            <a:ext cx="589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04000" y="1104900"/>
            <a:ext cx="2857500" cy="468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731250" y="4584700"/>
            <a:ext cx="298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042400" y="4483100"/>
            <a:ext cx="685799" cy="230832"/>
          </a:xfrm>
          <a:prstGeom prst="rect">
            <a:avLst/>
          </a:prstGeom>
          <a:solidFill>
            <a:srgbClr val="FFC000"/>
          </a:solidFill>
        </p:spPr>
        <p:txBody>
          <a:bodyPr wrap="square" rtlCol="0">
            <a:spAutoFit/>
          </a:bodyPr>
          <a:lstStyle/>
          <a:p>
            <a:r>
              <a:rPr lang="en-US" sz="900" b="1" dirty="0" smtClean="0">
                <a:latin typeface="Segoe UI" panose="020B0502040204020203" pitchFamily="34" charset="0"/>
                <a:cs typeface="Segoe UI" panose="020B0502040204020203" pitchFamily="34" charset="0"/>
              </a:rPr>
              <a:t>CN&lt;2.61</a:t>
            </a:r>
          </a:p>
        </p:txBody>
      </p:sp>
      <p:cxnSp>
        <p:nvCxnSpPr>
          <p:cNvPr id="19" name="Straight Arrow Connector 18"/>
          <p:cNvCxnSpPr/>
          <p:nvPr/>
        </p:nvCxnSpPr>
        <p:spPr>
          <a:xfrm flipV="1">
            <a:off x="7975600" y="4978400"/>
            <a:ext cx="0"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00" y="4763991"/>
            <a:ext cx="698499" cy="230832"/>
          </a:xfrm>
          <a:prstGeom prst="rect">
            <a:avLst/>
          </a:prstGeom>
          <a:solidFill>
            <a:srgbClr val="FFC000"/>
          </a:solidFill>
        </p:spPr>
        <p:txBody>
          <a:bodyPr wrap="square" rtlCol="0">
            <a:spAutoFit/>
          </a:bodyPr>
          <a:lstStyle/>
          <a:p>
            <a:r>
              <a:rPr lang="en-US" sz="900" b="1" dirty="0" smtClean="0">
                <a:latin typeface="Segoe UI" panose="020B0502040204020203" pitchFamily="34" charset="0"/>
                <a:cs typeface="Segoe UI" panose="020B0502040204020203" pitchFamily="34" charset="0"/>
              </a:rPr>
              <a:t>In&gt;11.2%</a:t>
            </a:r>
          </a:p>
        </p:txBody>
      </p:sp>
      <p:cxnSp>
        <p:nvCxnSpPr>
          <p:cNvPr id="21" name="Straight Arrow Connector 20"/>
          <p:cNvCxnSpPr/>
          <p:nvPr/>
        </p:nvCxnSpPr>
        <p:spPr>
          <a:xfrm flipH="1">
            <a:off x="7848600" y="4508500"/>
            <a:ext cx="279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56452" y="4380759"/>
            <a:ext cx="685799" cy="230832"/>
          </a:xfrm>
          <a:prstGeom prst="rect">
            <a:avLst/>
          </a:prstGeom>
          <a:solidFill>
            <a:srgbClr val="FFC000"/>
          </a:solidFill>
        </p:spPr>
        <p:txBody>
          <a:bodyPr wrap="square" rtlCol="0">
            <a:spAutoFit/>
          </a:bodyPr>
          <a:lstStyle/>
          <a:p>
            <a:r>
              <a:rPr lang="en-US" sz="900" b="1" dirty="0" smtClean="0">
                <a:latin typeface="Segoe UI" panose="020B0502040204020203" pitchFamily="34" charset="0"/>
                <a:cs typeface="Segoe UI" panose="020B0502040204020203" pitchFamily="34" charset="0"/>
              </a:rPr>
              <a:t>CN&gt;2.74</a:t>
            </a:r>
          </a:p>
        </p:txBody>
      </p:sp>
      <p:sp>
        <p:nvSpPr>
          <p:cNvPr id="24" name="TextBox 23"/>
          <p:cNvSpPr txBox="1"/>
          <p:nvPr/>
        </p:nvSpPr>
        <p:spPr>
          <a:xfrm>
            <a:off x="910985" y="1511300"/>
            <a:ext cx="2784716" cy="707886"/>
          </a:xfrm>
          <a:prstGeom prst="rect">
            <a:avLst/>
          </a:prstGeom>
          <a:noFill/>
        </p:spPr>
        <p:txBody>
          <a:bodyPr wrap="square" rtlCol="0">
            <a:spAutoFit/>
          </a:bodyPr>
          <a:lstStyle/>
          <a:p>
            <a:r>
              <a:rPr lang="en-US" sz="2000" dirty="0" smtClean="0">
                <a:latin typeface="Segoe UI" panose="020B0502040204020203" pitchFamily="34" charset="0"/>
                <a:cs typeface="Segoe UI" panose="020B0502040204020203" pitchFamily="34" charset="0"/>
              </a:rPr>
              <a:t>Incorporating Enrico and Paolo’s proposal</a:t>
            </a:r>
          </a:p>
        </p:txBody>
      </p:sp>
    </p:spTree>
    <p:extLst>
      <p:ext uri="{BB962C8B-B14F-4D97-AF65-F5344CB8AC3E}">
        <p14:creationId xmlns:p14="http://schemas.microsoft.com/office/powerpoint/2010/main" val="4164506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 2016 Corporate 16x9" id="{9704DF07-7148-42FC-BDA8-635D5FB16AC0}" vid="{7BDFE4F2-D4EB-4A20-A989-17F7022DA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2016</Workyear>
    <Workweek xmlns="470f668d-8261-4ab2-9257-0fb5e77b4895"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RND - Design and Development" ma:contentTypeID="0x010100CD6E6A531DF33E4DA07FC6A59B083B63120100A27EBAC11733B84780A64BEE4A1BC337" ma:contentTypeVersion="17" ma:contentTypeDescription="New" ma:contentTypeScope="" ma:versionID="925903ff65e65e243772cf77ea0afd4c">
  <xsd:schema xmlns:xsd="http://www.w3.org/2001/XMLSchema" xmlns:xs="http://www.w3.org/2001/XMLSchema" xmlns:p="http://schemas.microsoft.com/office/2006/metadata/properties" xmlns:ns1="http://schemas.microsoft.com/sharepoint/v3" xmlns:ns2="9da2a8c5-e2e9-492f-892b-673e1ab35ec9" xmlns:ns3="http://schemas.microsoft.com/sharepoint/v3/fields" xmlns:ns4="0bf62afd-22e9-4dde-bf49-68f4eef0e709" targetNamespace="http://schemas.microsoft.com/office/2006/metadata/properties" ma:root="true" ma:fieldsID="dbf02a1a2f5c2d06c130b97872a60e56" ns1:_="" ns2:_="" ns3:_="" ns4:_="">
    <xsd:import namespace="http://schemas.microsoft.com/sharepoint/v3"/>
    <xsd:import namespace="9da2a8c5-e2e9-492f-892b-673e1ab35ec9"/>
    <xsd:import namespace="http://schemas.microsoft.com/sharepoint/v3/fields"/>
    <xsd:import namespace="0bf62afd-22e9-4dde-bf49-68f4eef0e709"/>
    <xsd:element name="properties">
      <xsd:complexType>
        <xsd:sequence>
          <xsd:element name="documentManagement">
            <xsd:complexType>
              <xsd:all>
                <xsd:element ref="ns2:r_object_id" minOccurs="0"/>
                <xsd:element ref="ns2:i_chronicle_id" minOccurs="0"/>
                <xsd:element ref="ns2:r_version_label" minOccurs="0"/>
                <xsd:element ref="ns2:DocType" minOccurs="0"/>
                <xsd:element ref="ns2:object_name" minOccurs="0"/>
                <xsd:element ref="ns2:MTKeywords" minOccurs="0"/>
                <xsd:element ref="ns2:WorkflowRoute" minOccurs="0"/>
                <xsd:element ref="ns2:WorkflowNotification" minOccurs="0"/>
                <xsd:element ref="ns2:WorkflowType" minOccurs="0"/>
                <xsd:element ref="ns3:Description" minOccurs="0"/>
                <xsd:element ref="ns1:Name" minOccurs="0"/>
                <xsd:element ref="ns2:MicronRecord" minOccurs="0"/>
                <xsd:element ref="ns2:EDC_MfgArea" minOccurs="0"/>
                <xsd:element ref="ns2:EDC_ControlPlanDocument" minOccurs="0"/>
                <xsd:element ref="ns2:EDC_MfgDepartment" minOccurs="0"/>
                <xsd:element ref="ns2:EDC_DesignID" minOccurs="0"/>
                <xsd:element ref="ns2:EDC_DocumentType" minOccurs="0"/>
                <xsd:element ref="ns2:EDC_EquipmentTechnology" minOccurs="0"/>
                <xsd:element ref="ns2:EDC_FabModule" minOccurs="0"/>
                <xsd:element ref="ns2:EDC_MfgFacility" minOccurs="0"/>
                <xsd:element ref="ns2:EDC_ManufacturingGroup" minOccurs="0"/>
                <xsd:element ref="ns2:EDC_MfgProcess" minOccurs="0"/>
                <xsd:element ref="ns2:EDC_MfgStatus" minOccurs="0"/>
                <xsd:element ref="ns2:DocumentComment"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ame" ma:index="18" nillable="true" ma:displayName="Account" ma:internalName="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2a8c5-e2e9-492f-892b-673e1ab35ec9" elementFormDefault="qualified">
    <xsd:import namespace="http://schemas.microsoft.com/office/2006/documentManagement/types"/>
    <xsd:import namespace="http://schemas.microsoft.com/office/infopath/2007/PartnerControls"/>
    <xsd:element name="r_object_id" ma:index="8" nillable="true" ma:displayName="r_object_id" ma:internalName="r_object_id">
      <xsd:simpleType>
        <xsd:restriction base="dms:Text"/>
      </xsd:simpleType>
    </xsd:element>
    <xsd:element name="i_chronicle_id" ma:index="9" nillable="true" ma:displayName="i_chronicle_id" ma:internalName="i_chronicle_id">
      <xsd:simpleType>
        <xsd:restriction base="dms:Text"/>
      </xsd:simpleType>
    </xsd:element>
    <xsd:element name="r_version_label" ma:index="10" nillable="true" ma:displayName="r_version_label" ma:internalName="r_version_label">
      <xsd:simpleType>
        <xsd:restriction base="dms:Text"/>
      </xsd:simpleType>
    </xsd:element>
    <xsd:element name="DocType" ma:index="11" nillable="true" ma:displayName="DocType" ma:internalName="DocType">
      <xsd:simpleType>
        <xsd:restriction base="dms:Text"/>
      </xsd:simpleType>
    </xsd:element>
    <xsd:element name="object_name" ma:index="12" nillable="true" ma:displayName="object_name" ma:internalName="object_name">
      <xsd:simpleType>
        <xsd:restriction base="dms:Note">
          <xsd:maxLength value="255"/>
        </xsd:restriction>
      </xsd:simpleType>
    </xsd:element>
    <xsd:element name="MTKeywords" ma:index="13" nillable="true" ma:displayName="MT Keywords" ma:internalName="MTKeywords">
      <xsd:simpleType>
        <xsd:restriction base="dms:Text"/>
      </xsd:simpleType>
    </xsd:element>
    <xsd:element name="WorkflowRoute" ma:index="14" nillable="true" ma:displayName="Workflow Route" ma:indexed="true" ma:list="{b0b857e4-c4b0-454d-b494-6c2ad4888376}" ma:internalName="WorkflowRoute" ma:showField="Title" ma:web="0bf62afd-22e9-4dde-bf49-68f4eef0e709">
      <xsd:simpleType>
        <xsd:restriction base="dms:Lookup"/>
      </xsd:simpleType>
    </xsd:element>
    <xsd:element name="WorkflowNotification" ma:index="15" nillable="true" ma:displayName="Workflow Notification" ma:internalName="WorkflowNotification">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orkflowType" ma:index="16" nillable="true" ma:displayName="Workflow Type" ma:default="Circular" ma:internalName="WorkflowType">
      <xsd:simpleType>
        <xsd:union memberTypes="dms:Text">
          <xsd:simpleType>
            <xsd:restriction base="dms:Choice">
              <xsd:enumeration value="Circular"/>
              <xsd:enumeration value=" Linear with Release"/>
              <xsd:enumeration value=" Linear with Reroute"/>
            </xsd:restriction>
          </xsd:simpleType>
        </xsd:union>
      </xsd:simpleType>
    </xsd:element>
    <xsd:element name="MicronRecord" ma:index="19" nillable="true" ma:displayName="Micron Record" ma:default="No" ma:internalName="MicronRecord">
      <xsd:simpleType>
        <xsd:union memberTypes="dms:Text">
          <xsd:simpleType>
            <xsd:restriction base="dms:Choice">
              <xsd:enumeration value="No"/>
              <xsd:enumeration value=" Yes"/>
            </xsd:restriction>
          </xsd:simpleType>
        </xsd:union>
      </xsd:simpleType>
    </xsd:element>
    <xsd:element name="EDC_MfgArea" ma:index="20" nillable="true" ma:displayName="Mfg Area" ma:internalName="EDC_MfgArea">
      <xsd:simpleType>
        <xsd:union memberTypes="dms:Text">
          <xsd:simpleType>
            <xsd:restriction base="dms:Choice">
              <xsd:enumeration value="8INCH"/>
              <xsd:enumeration value="AMHS"/>
              <xsd:enumeration value="ASSM ADHESIVE PRINT"/>
              <xsd:enumeration value="ASSM APE"/>
              <xsd:enumeration value="ASSM BALL ATTACH"/>
              <xsd:enumeration value="ASSM BOND DIAGRAM"/>
              <xsd:enumeration value="ASSM CIRCUIT BOARD"/>
              <xsd:enumeration value="ASSM CLEANROOM"/>
              <xsd:enumeration value="ASSM CSAM"/>
              <xsd:enumeration value="ASSM DESIGN AND DRAFTING"/>
              <xsd:enumeration value="ASSM DICING"/>
              <xsd:enumeration value="ASSM DIE ATTACH"/>
              <xsd:enumeration value="ASSM DIE BUMP"/>
              <xsd:enumeration value="ASSM ENCAP"/>
              <xsd:enumeration value="ASSM ETCH"/>
              <xsd:enumeration value="ASSM EXTERNAL PROGRAM"/>
              <xsd:enumeration value="ASSM FA"/>
              <xsd:enumeration value="ASSM GENERAL"/>
              <xsd:enumeration value="ASSM IMAGING"/>
              <xsd:enumeration value="ASSM LC"/>
              <xsd:enumeration value="ASSM LEAD FINISH"/>
              <xsd:enumeration value="ASSM LEADFRAME"/>
              <xsd:enumeration value="ASSM LEADFRAME MATERIALS"/>
              <xsd:enumeration value="ASSM MATERIALS"/>
              <xsd:enumeration value="ASSM MFGSYS"/>
              <xsd:enumeration value="ASSM MISC"/>
              <xsd:enumeration value="ASSM MST MECH LAB"/>
              <xsd:enumeration value="ASSM PACKAGES"/>
              <xsd:enumeration value="ASSM PHOTO"/>
              <xsd:enumeration value="ASSM PLANNING"/>
              <xsd:enumeration value="ASSM PRIME RECONSTRUCT"/>
              <xsd:enumeration value="ASSM PROTOTYPE"/>
              <xsd:enumeration value="ASSM PVD"/>
              <xsd:enumeration value="ASSM QC"/>
              <xsd:enumeration value="ASSM RDL"/>
              <xsd:enumeration value="ASSM SAFETY"/>
              <xsd:enumeration value="ASSM SINGULATION"/>
              <xsd:enumeration value="ASSM THINNING"/>
              <xsd:enumeration value="ASSM TRAINING"/>
              <xsd:enumeration value="ASSM TRIM AND FORM"/>
              <xsd:enumeration value="ASSM WAFER BUMP"/>
              <xsd:enumeration value="ASSM WAFER FINISH"/>
              <xsd:enumeration value="ASSM WAFER INSPECTION"/>
              <xsd:enumeration value="ASSM WAFER LAYOUT"/>
              <xsd:enumeration value="ASSM WAFER PLATE"/>
              <xsd:enumeration value="ASSM WAFER SCRIBE"/>
              <xsd:enumeration value="ASSM WIRE BOND"/>
              <xsd:enumeration value="BACKGRIND"/>
              <xsd:enumeration value="BALL ATTACH"/>
              <xsd:enumeration value="BENCH"/>
              <xsd:enumeration value="BOARD PRODUCTION"/>
              <xsd:enumeration value="BOARD PRODUCTION TEST"/>
              <xsd:enumeration value="BOND DIAGRAM"/>
              <xsd:enumeration value="BRIEF"/>
              <xsd:enumeration value="BURN-IN"/>
              <xsd:enumeration value="C/R SUPPORT"/>
              <xsd:enumeration value="CENTRAL MASK"/>
              <xsd:enumeration value="CFA"/>
              <xsd:enumeration value="CHANGE MANAGEMENT"/>
              <xsd:enumeration value="CHAR"/>
              <xsd:enumeration value="CIRCUIT BOARD"/>
              <xsd:enumeration value="CIRCUIT BOARD SUBSTRATES"/>
              <xsd:enumeration value="CLEANROOM"/>
              <xsd:enumeration value="CMP"/>
              <xsd:enumeration value="COMPANYWIDE"/>
              <xsd:enumeration value="COMPONENT AQL TESTING"/>
              <xsd:enumeration value="CONTAMINATION CONTRL"/>
              <xsd:enumeration value="CONTAMINATION CONTROL"/>
              <xsd:enumeration value="CORPORATE PURCHASING"/>
              <xsd:enumeration value="CVD"/>
              <xsd:enumeration value="DESIGN"/>
              <xsd:enumeration value="DESIGN AND DRAFTING"/>
              <xsd:enumeration value="DICING"/>
              <xsd:enumeration value="DIE ATTACH"/>
              <xsd:enumeration value="DIE COAT"/>
              <xsd:enumeration value="DIE/WAFER SALES"/>
              <xsd:enumeration value="DIFFUSION"/>
              <xsd:enumeration value="DIFFUSION-APPLIED"/>
              <xsd:enumeration value="DIFFUSION-CVD"/>
              <xsd:enumeration value="DIFFUSION-FURNACE"/>
              <xsd:enumeration value="DRY ETCH"/>
              <xsd:enumeration value="EPI"/>
              <xsd:enumeration value="ENCAP"/>
              <xsd:enumeration value="ENGINEERING SECTION 1"/>
              <xsd:enumeration value="ENGINEERING SECTION 2"/>
              <xsd:enumeration value="ENVIRONMENTAL TESTING"/>
              <xsd:enumeration value="EQUIPMENT SUPPORT"/>
              <xsd:enumeration value="ETCH"/>
              <xsd:enumeration value="F0 BENCH"/>
              <xsd:enumeration value="F0 CMP"/>
              <xsd:enumeration value="F0 CVD"/>
              <xsd:enumeration value="F0 DIFFUSION"/>
              <xsd:enumeration value="F0 DRY ETCH"/>
              <xsd:enumeration value="F0 General"/>
              <xsd:enumeration value="F0 IMPLANT"/>
              <xsd:enumeration value="F0 METALS"/>
              <xsd:enumeration value="F0 METROLOGY"/>
              <xsd:enumeration value="F0 PHOTO"/>
              <xsd:enumeration value="F0 PROBE"/>
              <xsd:enumeration value="F0 RDA"/>
              <xsd:enumeration value="F0 THIN FILM"/>
              <xsd:enumeration value="F0 WET"/>
              <xsd:enumeration value="F1 BENCH CVD"/>
              <xsd:enumeration value="F1 BENCH DIFFUSION"/>
              <xsd:enumeration value="F1 BENCH DRY ETCH"/>
              <xsd:enumeration value="F1 BENCH EIPS"/>
              <xsd:enumeration value="F1 BENCH ETCH"/>
              <xsd:enumeration value="F1 BENCH GENERAL"/>
              <xsd:enumeration value="F1 BENCH MFC"/>
              <xsd:enumeration value="F1 BENCH MFG SUPPORT"/>
              <xsd:enumeration value="F1 BENCH OPTICAL"/>
              <xsd:enumeration value="F1 BENCH PHOTO"/>
              <xsd:enumeration value="F1 BENCH ROBOT-RF"/>
              <xsd:enumeration value="F1 BENCH WET PROCESS"/>
              <xsd:enumeration value="F1 CONTAM CONTROL"/>
              <xsd:enumeration value="F1 CVD"/>
              <xsd:enumeration value="F1 DIFFUSION"/>
              <xsd:enumeration value="F1 DIFFUSION APPLIED"/>
              <xsd:enumeration value="F1 DIFFUSION FURNACE"/>
              <xsd:enumeration value="F1 DRY ETCH"/>
              <xsd:enumeration value="F1 GENERAL"/>
              <xsd:enumeration value="F1 LOT TRANSPORT"/>
              <xsd:enumeration value="F1 MASK"/>
              <xsd:enumeration value="F1 PC"/>
              <xsd:enumeration value="F1 PHOTO"/>
              <xsd:enumeration value="F1 PROCESS ENGINEER"/>
              <xsd:enumeration value="F1 RDA"/>
              <xsd:enumeration value="F1 TRAINING"/>
              <xsd:enumeration value="F1 WET ETCH"/>
              <xsd:enumeration value="F1 YE-PARAM"/>
              <xsd:enumeration value="F1 YIELD ANALYSIS"/>
              <xsd:enumeration value="F2 IQC"/>
              <xsd:enumeration value="F3 BENCH CVD"/>
              <xsd:enumeration value="F3 BENCH DIFFUSION"/>
              <xsd:enumeration value="F3 BENCH DIFF_SEMI"/>
              <xsd:enumeration value="F3 BENCH DRY ETCH"/>
              <xsd:enumeration value="F3 BENCH EIPS"/>
              <xsd:enumeration value="F3 BENCH ETCH"/>
              <xsd:enumeration value="F3 BENCH ETCH_OPTICL"/>
              <xsd:enumeration value="F3 BENCH GENERAL"/>
              <xsd:enumeration value="F3 BENCH PHOTO"/>
              <xsd:enumeration value="F3 BENCH PHOTO_PST"/>
              <xsd:enumeration value="F3 BENCH ROBOT-RF"/>
              <xsd:enumeration value="F3 BENCH WET PROCESS"/>
              <xsd:enumeration value="F3 CENTRAL MASK"/>
              <xsd:enumeration value="F3 CVD"/>
              <xsd:enumeration value="F3 DIFFUSION"/>
              <xsd:enumeration value="F3 DRY ETCH"/>
              <xsd:enumeration value="F3 GENERAL"/>
              <xsd:enumeration value="F3 METROLOGY"/>
              <xsd:enumeration value="F3 PARAMETRICS"/>
              <xsd:enumeration value="F3 PC"/>
              <xsd:enumeration value="F3 PHOTO"/>
              <xsd:enumeration value="F3 PLANNING"/>
              <xsd:enumeration value="F3 RDA"/>
              <xsd:enumeration value="F3 TRAINING"/>
              <xsd:enumeration value="F3 WET PROCESS"/>
              <xsd:enumeration value="F3 YIELD ENHANCEMENT"/>
              <xsd:enumeration value="F4 ASSEMBLY"/>
              <xsd:enumeration value="F4 BENCH"/>
              <xsd:enumeration value="F4 CMP"/>
              <xsd:enumeration value="F4 CVD"/>
              <xsd:enumeration value="F4 DIFFUSION"/>
              <xsd:enumeration value="F4 DRY ETCH"/>
              <xsd:enumeration value="F4 GENERAL"/>
              <xsd:enumeration value="F4 IMPLANT"/>
              <xsd:enumeration value="F4 MASK"/>
              <xsd:enumeration value="F4 METROLOGY"/>
              <xsd:enumeration value="F4 PARAM"/>
              <xsd:enumeration value="F4 PC TEST WAFERS"/>
              <xsd:enumeration value="F4 PHOTO"/>
              <xsd:enumeration value="F4 PHOTO METRO"/>
              <xsd:enumeration value="F4 PHOTO PARTS"/>
              <xsd:enumeration value="F4 PHOTO STEPPERS"/>
              <xsd:enumeration value="F4 PHOTO TRACKS"/>
              <xsd:enumeration value="F4 PVD CMP"/>
              <xsd:enumeration value="F4 PVD/PLATING"/>
              <xsd:enumeration value="F4 PVD/PLATING EQUIP"/>
              <xsd:enumeration value="F4 PVD/PLATING PLATE"/>
              <xsd:enumeration value="F4 PVD/PLATING PVD"/>
              <xsd:enumeration value="F4 QUALITY SYSTEMS"/>
              <xsd:enumeration value="F4 RDA"/>
              <xsd:enumeration value="F4 TRAINING"/>
              <xsd:enumeration value="F4 WET ETCH"/>
              <xsd:enumeration value="F4 WET PROCESS"/>
              <xsd:enumeration value="F4 WFR LVL PACKAGING"/>
              <xsd:enumeration value="F4 WORLDWIDE TRANSFER"/>
              <xsd:enumeration value="F4 YA_YE"/>
              <xsd:enumeration value="F6 Bench"/>
              <xsd:enumeration value="F6 CMP"/>
              <xsd:enumeration value="F6 CVD"/>
              <xsd:enumeration value="F6 Diffusion"/>
              <xsd:enumeration value="F6 General"/>
              <xsd:enumeration value="F6 PC"/>
              <xsd:enumeration value="F6 PROCESS CONTROL"/>
              <xsd:enumeration value="F6 Photo"/>
              <xsd:enumeration value="F6 R&amp;D"/>
              <xsd:enumeration value="F6 RDA"/>
              <xsd:enumeration value="F6 Safety"/>
              <xsd:enumeration value="F6 Training"/>
              <xsd:enumeration value="F6 Wet Process"/>
              <xsd:enumeration value="F8 BACKEND"/>
              <xsd:enumeration value="F8 CENTRAL MASK"/>
              <xsd:enumeration value="F8 EQUIPMENT SUPPORT"/>
              <xsd:enumeration value="F8 FRONTEND"/>
              <xsd:enumeration value="F8 GENERAL"/>
              <xsd:enumeration value="F8 LITHOGRAPHY"/>
              <xsd:enumeration value="F8 METROLOGY"/>
              <xsd:enumeration value="F8 PROCESS"/>
              <xsd:enumeration value="F8 SAFETY"/>
              <xsd:enumeration value="F9 ADMINISTRATION"/>
              <xsd:enumeration value="F9 ANALYTICAL CHEMISTRY LAB"/>
              <xsd:enumeration value="F9 CFA"/>
              <xsd:enumeration value="F9 CMP"/>
              <xsd:enumeration value="F9 CONSTRUCTION SPEC"/>
              <xsd:enumeration value="F9 CONTAMINATION CTRL"/>
              <xsd:enumeration value="F9 CORPORATE AFFAIRS"/>
              <xsd:enumeration value="F9 CVD"/>
              <xsd:enumeration value="F9 DESIGN STANDARD"/>
              <xsd:enumeration value="F9 DIFFUSION"/>
              <xsd:enumeration value="F9 DIFFUSION/CVD"/>
              <xsd:enumeration value="F9 DOC CTRL"/>
              <xsd:enumeration value="F9 DOC INTEGRATION"/>
              <xsd:enumeration value="F9 DRY ETCH"/>
              <xsd:enumeration value="F9 ENGINEERING"/>
              <xsd:enumeration value="F9 EQUIPMENT BENCH"/>
              <xsd:enumeration value="F9 EQUIPMENT CALIBRATION LAB"/>
              <xsd:enumeration value="F9 EQUIPMENT METROLOGY"/>
              <xsd:enumeration value="F9 EQUIPMENT PUMP"/>
              <xsd:enumeration value="F9 EQUIPMENT PUMP SIST. ABBATTIMENTO"/>
              <xsd:enumeration value="F9 EQUIPMENT PUMP SIST. SCAMBIO"/>
              <xsd:enumeration value="F9 EQUIPMENT PUMP SIST. VUOTO"/>
              <xsd:enumeration value="F9 EQUIPMENT SUPPORT"/>
              <xsd:enumeration value="F9 EQUIPMENT TRADE-SHOP"/>
              <xsd:enumeration value="F9 ESHS"/>
              <xsd:enumeration value="F9 FAB"/>
              <xsd:enumeration value="F9 FACILITIES"/>
              <xsd:enumeration value="F9 FACILITIES CONSTRUCTION"/>
              <xsd:enumeration value="F9 FACILITIES ENGINEERING"/>
              <xsd:enumeration value="F9 FACILITIES MAINTENANCE"/>
              <xsd:enumeration value="F9 FACILITIES OPERATIONS"/>
              <xsd:enumeration value="F9 FACILITIES OPERATIONS CHEM"/>
              <xsd:enumeration value="F9 FACILITIES OPERATIONS COGEN"/>
              <xsd:enumeration value="F9 FACILITIES OPERATIONS ELECT"/>
              <xsd:enumeration value="F9 FACILITIES OPERATIONS MECH"/>
              <xsd:enumeration value="F9 FACILITIES OPERATIONS PLENUM"/>
              <xsd:enumeration value="F9 FACILITIES OPERATIONS WWT"/>
              <xsd:enumeration value="F9 FACILITIES SPECIAL SERVICES"/>
              <xsd:enumeration value="F9 FAILURE ANALYSIS"/>
              <xsd:enumeration value="F9 FINANCE"/>
              <xsd:enumeration value="F9 GENERAL"/>
              <xsd:enumeration value="F9 HUMAN RESOURCES"/>
              <xsd:enumeration value="F9 IMPLANT"/>
              <xsd:enumeration value="F9 IMPLANT/SPUTTER"/>
              <xsd:enumeration value="F9 INTEGR/PARAM"/>
              <xsd:enumeration value="F9 INTEGRATION"/>
              <xsd:enumeration value="F9 LEGAL"/>
              <xsd:enumeration value="F9 MAT CHARACT"/>
              <xsd:enumeration value="F9 MATERIAL ANALYSIS"/>
              <xsd:enumeration value="F9 METROLOGY"/>
              <xsd:enumeration value="F9 PARAMETRIC"/>
              <xsd:enumeration value="F9 PHOTO"/>
              <xsd:enumeration value="F9 PHOTO MASK"/>
              <xsd:enumeration value="F9 PRO/PROC LAB"/>
              <xsd:enumeration value="F9 PROBE"/>
              <xsd:enumeration value="F9 PROC CONTROL"/>
              <xsd:enumeration value="F9 PRODUCT ENGINEERING"/>
              <xsd:enumeration value="F9 PRODUCTION"/>
              <xsd:enumeration value="F9 PRODUCTION CONTROL"/>
              <xsd:enumeration value="F9 PURCHASING"/>
              <xsd:enumeration value="F9 PVD"/>
              <xsd:enumeration value="F9 QRA"/>
              <xsd:enumeration value="F9 QUALITY SYSTEM"/>
              <xsd:enumeration value="F9 RD"/>
              <xsd:enumeration value="F9 RDA"/>
              <xsd:enumeration value="F9 RETICLE"/>
              <xsd:enumeration value="F9 SALES MKTG"/>
              <xsd:enumeration value="F9 SITE WIDE"/>
              <xsd:enumeration value="F9 SURF ANAL AND WAFER CHAR. LABS"/>
              <xsd:enumeration value="F9 TRAINING"/>
              <xsd:enumeration value="F9 WET"/>
              <xsd:enumeration value="F9 YIELD ANALYSIS"/>
              <xsd:enumeration value="FAB C RDA"/>
              <xsd:enumeration value="FAB SUPPORT"/>
              <xsd:enumeration value="FAB WIDE GENERAL"/>
              <xsd:enumeration value="FABS-BOISE GENERAL"/>
              <xsd:enumeration value="FABS-GLOBAL"/>
              <xsd:enumeration value="FAILURE ANALYSIS"/>
              <xsd:enumeration value="FC BENCH"/>
              <xsd:enumeration value="FC CMP"/>
              <xsd:enumeration value="FC EIPS AND BASICS"/>
              <xsd:enumeration value="FC GENERAL"/>
              <xsd:enumeration value="FC IMPLANT"/>
              <xsd:enumeration value="FC IMPLANT-METALS"/>
              <xsd:enumeration value="FC IMPLANT/METALS"/>
              <xsd:enumeration value="FC METALS"/>
              <xsd:enumeration value="FC PC"/>
              <xsd:enumeration value="FC PLANNING"/>
              <xsd:enumeration value="FC RDA"/>
              <xsd:enumeration value="FC SAFETY"/>
              <xsd:enumeration value="FC TRAINING"/>
              <xsd:enumeration value="FC WET PROCESS"/>
              <xsd:enumeration value="FF ASSEMBLY"/>
              <xsd:enumeration value="FF CMP"/>
              <xsd:enumeration value="FF CVD"/>
              <xsd:enumeration value="FF DIFFUSION"/>
              <xsd:enumeration value="FF DRY ETCH"/>
              <xsd:enumeration value="FF FAB SUPPORT"/>
              <xsd:enumeration value="FF GENERAL"/>
              <xsd:enumeration value="FF IMPLANT"/>
              <xsd:enumeration value="FF METROLOGY"/>
              <xsd:enumeration value="FF PARAM"/>
              <xsd:enumeration value="FF PC TEST WAFERS"/>
              <xsd:enumeration value="FF PHOTO"/>
              <xsd:enumeration value="FF PROCESS CONTROL"/>
              <xsd:enumeration value="FF PVD"/>
              <xsd:enumeration value="FF RDA"/>
              <xsd:enumeration value="FF WET PROCESS"/>
              <xsd:enumeration value="FF YA_YE"/>
              <xsd:enumeration value="FINANCE"/>
              <xsd:enumeration value="FINISHED GOODS"/>
              <xsd:enumeration value="FO METALS"/>
              <xsd:enumeration value="GAS SUPPORT"/>
              <xsd:enumeration value="GAS SUPPORT GROUP"/>
              <xsd:enumeration value="GENERAL"/>
              <xsd:enumeration value="IMPLANT"/>
              <xsd:enumeration value="IMPLANT/METALS"/>
              <xsd:enumeration value="INDUSTRIAL ENGINEERING"/>
              <xsd:enumeration value="INLINE"/>
              <xsd:enumeration value="INLINE PARAM"/>
              <xsd:enumeration value="INTEGRATION"/>
              <xsd:enumeration value="KGD"/>
              <xsd:enumeration value="LEAD FINISH"/>
              <xsd:enumeration value="LEADFRAME"/>
              <xsd:enumeration value="LEADFRAME MATERIALS"/>
              <xsd:enumeration value="MANUFACTURING SYSTEMS"/>
              <xsd:enumeration value="MARKING AND VISUAL"/>
              <xsd:enumeration value="MASK"/>
              <xsd:enumeration value="MASSIVE PARALLEL TESTING"/>
              <xsd:enumeration value="MATERIAL ANALYSIS"/>
              <xsd:enumeration value="MATERIALS"/>
              <xsd:enumeration value="MECHANICAL ASSEMBLY"/>
              <xsd:enumeration value="METALS"/>
              <xsd:enumeration value="METROLOGY"/>
              <xsd:enumeration value="MISC"/>
              <xsd:enumeration value="MODULE AQL REF"/>
              <xsd:enumeration value="MODULE AQL TESTING (SIG)"/>
              <xsd:enumeration value="MODULE ASSEMBLY"/>
              <xsd:enumeration value="MODULE RELIABILITY TESTING"/>
              <xsd:enumeration value="MSA MODULE ASSEMBLY"/>
              <xsd:enumeration value="Multiple"/>
              <xsd:enumeration value="NEW PARTS"/>
              <xsd:enumeration value="OVEN"/>
              <xsd:enumeration value="PACKAGE RELIABILITY TESTING"/>
              <xsd:enumeration value="PACKAGES"/>
              <xsd:enumeration value="PACKAGING"/>
              <xsd:enumeration value="PARAM"/>
              <xsd:enumeration value="PARAMETRIC"/>
              <xsd:enumeration value="PATTERNING"/>
              <xsd:enumeration value="PC"/>
              <xsd:enumeration value="PC SYSTEM LEVEL TEST"/>
              <xsd:enumeration value="PESOFT"/>
              <xsd:enumeration value="PHOTO"/>
              <xsd:enumeration value="PLANNING"/>
              <xsd:enumeration value="PLANT OPERATIONS"/>
              <xsd:enumeration value="POST ELECTRICAL"/>
              <xsd:enumeration value="PROBE"/>
              <xsd:enumeration value="PROBE ENGINEERING"/>
              <xsd:enumeration value="PROBE EQUIPMENT ENG"/>
              <xsd:enumeration value="PROBE PRODUCTIONS"/>
              <xsd:enumeration value="PROCESS INTEGRATION"/>
              <xsd:enumeration value="PRODUCT ENGINEERING"/>
              <xsd:enumeration value="PRODUCTION CONTROL"/>
              <xsd:enumeration value="PROJECT OFFICE"/>
              <xsd:enumeration value="PROTOTYPE"/>
              <xsd:enumeration value="PUMP SHOP"/>
              <xsd:enumeration value="PUMP SUPPORT"/>
              <xsd:enumeration value="PURCHASING/LOGISTIC"/>
              <xsd:enumeration value="PVD"/>
              <xsd:enumeration value="QA"/>
              <xsd:enumeration value="QA MODULE LAB"/>
              <xsd:enumeration value="QRA"/>
              <xsd:enumeration value="QRA ENGINEERING"/>
              <xsd:enumeration value="QUALITY SYSTEMS"/>
              <xsd:enumeration value="RDA"/>
              <xsd:enumeration value="RDL"/>
              <xsd:enumeration value="SAFETY"/>
              <xsd:enumeration value="SAMPLING AND DISPO"/>
              <xsd:enumeration value="SAW"/>
              <xsd:enumeration value="SIG FIELD SERVICE"/>
              <xsd:enumeration value="SINGULATION"/>
              <xsd:enumeration value="SYS COMP LAB"/>
              <xsd:enumeration value="TERADYNE"/>
              <xsd:enumeration value="TEST"/>
              <xsd:enumeration value="TEST FLOOR"/>
              <xsd:enumeration value="THINNING"/>
              <xsd:enumeration value="TRAINING"/>
              <xsd:enumeration value="TRIM AND FORM"/>
              <xsd:enumeration value="WAFER BUMPING"/>
              <xsd:enumeration value="WAFER LAYOUT"/>
              <xsd:enumeration value="WET PROCESS"/>
              <xsd:enumeration value="WFR CHARACTERIZATION"/>
              <xsd:enumeration value="WIRE BOND"/>
              <xsd:enumeration value="YA"/>
              <xsd:enumeration value="YE"/>
              <xsd:enumeration value="YE/YA"/>
              <xsd:enumeration value="YIELD ANALYSIS"/>
            </xsd:restriction>
          </xsd:simpleType>
        </xsd:union>
      </xsd:simpleType>
    </xsd:element>
    <xsd:element name="EDC_ControlPlanDocument" ma:index="21" nillable="true" ma:displayName="Control Plan Document" ma:internalName="EDC_ControlPlanDocument">
      <xsd:simpleType>
        <xsd:union memberTypes="dms:Text">
          <xsd:simpleType>
            <xsd:restriction base="dms:Choice">
              <xsd:enumeration value="Metrology Capability"/>
              <xsd:enumeration value="Reaction Mechanism"/>
            </xsd:restriction>
          </xsd:simpleType>
        </xsd:union>
      </xsd:simpleType>
    </xsd:element>
    <xsd:element name="EDC_MfgDepartment" ma:index="22" nillable="true" ma:displayName="Mfg Department" ma:internalName="EDC_MfgDepartment">
      <xsd:simpleType>
        <xsd:union memberTypes="dms:Text">
          <xsd:simpleType>
            <xsd:restriction base="dms:Choice">
              <xsd:enumeration value="Assembly"/>
              <xsd:enumeration value="F0 EM"/>
              <xsd:enumeration value="F9 FAB"/>
              <xsd:enumeration value="Finance"/>
              <xsd:enumeration value="Flash"/>
              <xsd:enumeration value="Human Resources"/>
              <xsd:enumeration value="Information Technology"/>
              <xsd:enumeration value="Module"/>
              <xsd:enumeration value="Planning"/>
              <xsd:enumeration value="QRA"/>
              <xsd:enumeration value="Site Services"/>
              <xsd:enumeration value="Test"/>
            </xsd:restriction>
          </xsd:simpleType>
        </xsd:union>
      </xsd:simpleType>
    </xsd:element>
    <xsd:element name="EDC_DesignID" ma:index="23" nillable="true" ma:displayName="Design ID" ma:internalName="EDC_DesignID">
      <xsd:simpleType>
        <xsd:union memberTypes="dms:Text">
          <xsd:simpleType>
            <xsd:restriction base="dms:Choice">
              <xsd:enumeration value="BO1A"/>
              <xsd:enumeration value="C12A/MI-366"/>
              <xsd:enumeration value="C13A/MI-350"/>
              <xsd:enumeration value="C14L/MI-1310"/>
              <xsd:enumeration value="C15L/MI-2010"/>
              <xsd:enumeration value="C42B/MI-0343"/>
              <xsd:enumeration value="C16A/MI-3200"/>
              <xsd:enumeration value="C17A/MI-4100"/>
              <xsd:enumeration value="C30C/GILO3"/>
              <xsd:enumeration value="C46A/MV-02"/>
              <xsd:enumeration value="C44A/MV-13"/>
              <xsd:enumeration value="C44A/MV-13 E-type"/>
              <xsd:enumeration value="C44B/MV-13HS"/>
              <xsd:enumeration value="C47B/MV-40"/>
              <xsd:enumeration value="C62A/MV-03"/>
              <xsd:enumeration value="C80A/GILO4"/>
              <xsd:enumeration value="C82A/MI-0360"/>
              <xsd:enumeration value="C82S/MI-0370"/>
              <xsd:enumeration value="C84A"/>
              <xsd:enumeration value="C84A/MI-1300"/>
              <xsd:enumeration value="C85A/MI-2000"/>
              <xsd:enumeration value="D22"/>
              <xsd:enumeration value="D22/D24/D30"/>
              <xsd:enumeration value="D22/D30"/>
              <xsd:enumeration value="D22/D30/D32"/>
              <xsd:enumeration value="D24"/>
              <xsd:enumeration value="D24/D28"/>
              <xsd:enumeration value="D24/D28/D30/D32/D42"/>
              <xsd:enumeration value="D24/D28/D37"/>
              <xsd:enumeration value="D24/D28/D42"/>
              <xsd:enumeration value="D24/D30"/>
              <xsd:enumeration value="D24/D30/D32"/>
              <xsd:enumeration value="D24/D37"/>
              <xsd:enumeration value="D28"/>
              <xsd:enumeration value="D28/D30"/>
              <xsd:enumeration value="D28/D30/D32"/>
              <xsd:enumeration value="D28/D30/D37/D42"/>
              <xsd:enumeration value="D28/D37"/>
              <xsd:enumeration value="D28/D37/D42"/>
              <xsd:enumeration value="D28/D42"/>
              <xsd:enumeration value="D28/D52"/>
              <xsd:enumeration value="D28M/D42S"/>
              <xsd:enumeration value="D28M/D42S/D37M"/>
              <xsd:enumeration value="D30"/>
              <xsd:enumeration value="D30A"/>
              <xsd:enumeration value="D30C"/>
              <xsd:enumeration value="D30/D24"/>
              <xsd:enumeration value="D30/D32"/>
              <xsd:enumeration value="D30/D37"/>
              <xsd:enumeration value="D30/D42"/>
              <xsd:enumeration value="D32"/>
              <xsd:enumeration value="D32A"/>
              <xsd:enumeration value="D37"/>
              <xsd:enumeration value="D37M"/>
              <xsd:enumeration value="D37/D40"/>
              <xsd:enumeration value="D37/D40/G41"/>
              <xsd:enumeration value="D37/D40/D41/D42/D52"/>
              <xsd:enumeration value="D37/D40/D41/D42/D52/D54"/>
              <xsd:enumeration value="D37/D40/D42"/>
              <xsd:enumeration value="D37/D42"/>
              <xsd:enumeration value="D37/D42/Q03"/>
              <xsd:enumeration value="D37/G41"/>
              <xsd:enumeration value="D40"/>
              <xsd:enumeration value="D40/G41"/>
              <xsd:enumeration value="D42"/>
              <xsd:enumeration value="D42/D28"/>
              <xsd:enumeration value="D42S/D28M"/>
              <xsd:enumeration value="D42S/D28M/D37M"/>
              <xsd:enumeration value="D42/D52"/>
              <xsd:enumeration value="D42/D52/QO3C"/>
              <xsd:enumeration value="D50"/>
              <xsd:enumeration value="D52"/>
              <xsd:enumeration value="D52D/D52Z/Y52D/Y52G/Y52Z/Y64A"/>
              <xsd:enumeration value="D52/Q03C"/>
              <xsd:enumeration value="D52/Y52"/>
              <xsd:enumeration value="D52/Y52/Y64"/>
              <xsd:enumeration value="D50/D70"/>
              <xsd:enumeration value="D50/D70/D80"/>
              <xsd:enumeration value="D50/D80"/>
              <xsd:enumeration value="D62A"/>
              <xsd:enumeration value="D70"/>
              <xsd:enumeration value="D72"/>
              <xsd:enumeration value="D72G"/>
              <xsd:enumeration value="D74"/>
              <xsd:enumeration value="D74A"/>
              <xsd:enumeration value="D70/D80"/>
              <xsd:enumeration value="D70/D80/D90"/>
              <xsd:enumeration value="D70/D90"/>
              <xsd:enumeration value="D80"/>
              <xsd:enumeration value="D80/D90"/>
              <xsd:enumeration value="D84A"/>
              <xsd:enumeration value="D84B"/>
              <xsd:enumeration value="D90"/>
              <xsd:enumeration value="D90/D100"/>
              <xsd:enumeration value="D94A"/>
              <xsd:enumeration value="D94B"/>
              <xsd:enumeration value="D100"/>
              <xsd:enumeration value="E85A"/>
              <xsd:enumeration value="F26A"/>
              <xsd:enumeration value="F37Z"/>
              <xsd:enumeration value="Flash .15"/>
              <xsd:enumeration value="Flash .22"/>
              <xsd:enumeration value="Flash .22/Flash .30"/>
              <xsd:enumeration value="Flash .30"/>
              <xsd:enumeration value="G41"/>
              <xsd:enumeration value="G72"/>
              <xsd:enumeration value="G72R"/>
              <xsd:enumeration value="GOM"/>
              <xsd:enumeration value="H96A"/>
              <xsd:enumeration value="K41A/MI-SOC133"/>
              <xsd:enumeration value="K42B/MI-SOC343"/>
              <xsd:enumeration value="K12B/MI-SOC366"/>
              <xsd:enumeration value="K82A/MI-SOC360"/>
              <xsd:enumeration value="K14L/MI-SOC1310"/>
              <xsd:enumeration value="K15L"/>
              <xsd:enumeration value="K15L/MI-SOC2010"/>
              <xsd:enumeration value="K41B"/>
              <xsd:enumeration value="L94A"/>
              <xsd:enumeration value="M01"/>
              <xsd:enumeration value="M02"/>
              <xsd:enumeration value="M01A"/>
              <xsd:enumeration value="M02A"/>
              <xsd:enumeration value="M01C"/>
              <xsd:enumeration value="M29"/>
              <xsd:enumeration value="M32A"/>
              <xsd:enumeration value="M48A"/>
              <xsd:enumeration value="M49A"/>
              <xsd:enumeration value="Multiple"/>
              <xsd:enumeration value="NP"/>
              <xsd:enumeration value="P25A"/>
              <xsd:enumeration value="P24A"/>
              <xsd:enumeration value="P26Z"/>
              <xsd:enumeration value="QII"/>
              <xsd:enumeration value="Q03B"/>
              <xsd:enumeration value="Q03B/D24"/>
              <xsd:enumeration value="Q03B/Q04A"/>
              <xsd:enumeration value="Q03C"/>
              <xsd:enumeration value="Q03C/Q04A"/>
              <xsd:enumeration value="Q03C/Q07A"/>
              <xsd:enumeration value="Q04A"/>
              <xsd:enumeration value="Q04B"/>
              <xsd:enumeration value="QO4/QO7"/>
              <xsd:enumeration value="QO4/QO7/Q10"/>
              <xsd:enumeration value="Q04/Q10"/>
              <xsd:enumeration value="Q07A"/>
              <xsd:enumeration value="Q10"/>
              <xsd:enumeration value="Q10A"/>
              <xsd:enumeration value="Q10B"/>
              <xsd:enumeration value="Q11"/>
              <xsd:enumeration value="Q11A"/>
              <xsd:enumeration value="Q12"/>
              <xsd:enumeration value="Q12A"/>
              <xsd:enumeration value="Q16J"/>
              <xsd:enumeration value="Q17"/>
              <xsd:enumeration value="Q17A"/>
              <xsd:enumeration value="Q45A"/>
              <xsd:enumeration value="Q47A"/>
              <xsd:enumeration value="R85"/>
              <xsd:enumeration value="R85A"/>
              <xsd:enumeration value="R85C"/>
              <xsd:enumeration value="R85D"/>
              <xsd:enumeration value="R95A"/>
              <xsd:enumeration value="R96A"/>
              <xsd:enumeration value="RB/4N/Z3"/>
              <xsd:enumeration value="S10W"/>
              <xsd:enumeration value="S14W"/>
              <xsd:enumeration value="S16W"/>
              <xsd:enumeration value="S25"/>
              <xsd:enumeration value="S91A"/>
              <xsd:enumeration value="S19W"/>
              <xsd:enumeration value="S97A"/>
              <xsd:enumeration value="S92A"/>
              <xsd:enumeration value="T16A"/>
              <xsd:enumeration value="T17A"/>
              <xsd:enumeration value="T25W"/>
              <xsd:enumeration value="T26A"/>
              <xsd:enumeration value="T26M"/>
              <xsd:enumeration value="T26Z"/>
              <xsd:enumeration value="T27B"/>
              <xsd:enumeration value="T27L"/>
              <xsd:enumeration value="T27Z"/>
              <xsd:enumeration value="T28A"/>
              <xsd:enumeration value="T37Z"/>
              <xsd:enumeration value="T38A"/>
              <xsd:enumeration value="T84"/>
              <xsd:enumeration value="T84A"/>
              <xsd:enumeration value="T84W"/>
              <xsd:enumeration value="T85A"/>
              <xsd:enumeration value="T94W"/>
              <xsd:enumeration value="T95A"/>
              <xsd:enumeration value="T95W"/>
              <xsd:enumeration value="T96A"/>
              <xsd:enumeration value="T96B"/>
              <xsd:enumeration value="T96W"/>
              <xsd:enumeration value="TW"/>
              <xsd:enumeration value="U26A"/>
              <xsd:enumeration value="U26W"/>
              <xsd:enumeration value="U27A"/>
              <xsd:enumeration value="U27Y"/>
              <xsd:enumeration value="U27Z"/>
              <xsd:enumeration value="U28A"/>
              <xsd:enumeration value="U37A"/>
              <xsd:enumeration value="U37Y"/>
              <xsd:enumeration value="U37Z"/>
              <xsd:enumeration value="V84A"/>
              <xsd:enumeration value="V96A"/>
              <xsd:enumeration value="W31A"/>
              <xsd:enumeration value="W32A"/>
              <xsd:enumeration value="W33A"/>
              <xsd:enumeration value="W36A"/>
              <xsd:enumeration value="W37A"/>
              <xsd:enumeration value="W42A"/>
              <xsd:enumeration value="W46A"/>
              <xsd:enumeration value="W48A"/>
              <xsd:enumeration value="W56A"/>
              <xsd:enumeration value="X59A"/>
              <xsd:enumeration value="X68"/>
              <xsd:enumeration value="X68A"/>
              <xsd:enumeration value="X97A"/>
              <xsd:enumeration value="XC3D"/>
              <xsd:enumeration value="Y15A"/>
              <xsd:enumeration value="Y15B"/>
              <xsd:enumeration value="Y15W"/>
              <xsd:enumeration value="Y16A"/>
              <xsd:enumeration value="Y16Y"/>
              <xsd:enumeration value="Y17A"/>
              <xsd:enumeration value="Y25L"/>
              <xsd:enumeration value="Y25W"/>
              <xsd:enumeration value="Y26A"/>
              <xsd:enumeration value="Y26W"/>
              <xsd:enumeration value="Y27B"/>
              <xsd:enumeration value="Y42"/>
              <xsd:enumeration value="Y52"/>
              <xsd:enumeration value="Y52/Y64"/>
              <xsd:enumeration value="Y64"/>
              <xsd:enumeration value="Y72G"/>
              <xsd:enumeration value="Y74"/>
              <xsd:enumeration value="Y84"/>
              <xsd:enumeration value="Y84B"/>
              <xsd:enumeration value="Y84L"/>
              <xsd:enumeration value="Y84W"/>
              <xsd:enumeration value="Y85"/>
              <xsd:enumeration value="Y85A"/>
              <xsd:enumeration value="Y85B"/>
              <xsd:enumeration value="Y85Z"/>
              <xsd:enumeration value="Y86A"/>
              <xsd:enumeration value="Y94W"/>
              <xsd:enumeration value="Y95A"/>
              <xsd:enumeration value="Y95B"/>
              <xsd:enumeration value="Y95C"/>
              <xsd:enumeration value="Y95L"/>
              <xsd:enumeration value="Y95W"/>
              <xsd:enumeration value="Y96A"/>
              <xsd:enumeration value="Y96L"/>
              <xsd:enumeration value="Y96W"/>
              <xsd:enumeration value="Y97A"/>
            </xsd:restriction>
          </xsd:simpleType>
        </xsd:union>
      </xsd:simpleType>
    </xsd:element>
    <xsd:element name="EDC_DocumentType" ma:index="24" nillable="true" ma:displayName="Document Type" ma:internalName="EDC_DocumentType">
      <xsd:simpleType>
        <xsd:restriction base="dms:Text"/>
      </xsd:simpleType>
    </xsd:element>
    <xsd:element name="EDC_EquipmentTechnology" ma:index="25" nillable="true" ma:displayName="Equipment Technology" ma:internalName="EDC_EquipmentTechnology">
      <xsd:simpleType>
        <xsd:union memberTypes="dms:Text">
          <xsd:simpleType>
            <xsd:restriction base="dms:Choice">
              <xsd:enumeration value="ASSOCIATED PM"/>
              <xsd:enumeration value=" Carpenter"/>
              <xsd:enumeration value=" COOKBOOK"/>
              <xsd:enumeration value=" HVAC"/>
              <xsd:enumeration value=" MACTRONIX"/>
              <xsd:enumeration value=" Plumbing &amp; Uhp Plumbing"/>
              <xsd:enumeration value=" Hook Up"/>
              <xsd:enumeration value=" Budget"/>
              <xsd:enumeration value=" PCS"/>
              <xsd:enumeration value=" WO"/>
              <xsd:enumeration value=" QCQA"/>
              <xsd:enumeration value=" SMANTELLAMENTI"/>
              <xsd:enumeration value=" SIZE"/>
              <xsd:enumeration value=" Manutenzione"/>
              <xsd:enumeration value=" General"/>
              <xsd:enumeration value=" Cmp"/>
              <xsd:enumeration value=" Cvd"/>
              <xsd:enumeration value=" Etch"/>
              <xsd:enumeration value=" Diffusion"/>
              <xsd:enumeration value=" Eips"/>
              <xsd:enumeration value=" Implant"/>
              <xsd:enumeration value=" Pvd"/>
              <xsd:enumeration value=" Photo"/>
              <xsd:enumeration value=" Pumps"/>
              <xsd:enumeration value=" Wet"/>
              <xsd:enumeration value=" Electronics"/>
              <xsd:enumeration value=" Mfc"/>
              <xsd:enumeration value=" Abbattimento"/>
              <xsd:enumeration value=" Scambio"/>
              <xsd:enumeration value=" Vuoto"/>
              <xsd:enumeration value=" High Energy"/>
              <xsd:enumeration value=" High Current"/>
              <xsd:enumeration value=" Medium Current"/>
              <xsd:enumeration value=" Rapid Anneal"/>
              <xsd:enumeration value=" Wafer Marker"/>
              <xsd:enumeration value=" Laser Marker"/>
              <xsd:enumeration value=" Endura"/>
              <xsd:enumeration value=" Centura"/>
              <xsd:enumeration value=" DEWARD"/>
              <xsd:enumeration value=" EDX"/>
              <xsd:enumeration value=" EFA"/>
              <xsd:enumeration value=" GOLD SPUTTER"/>
              <xsd:enumeration value=" PLASMA ETCHER"/>
              <xsd:enumeration value=" MICRO CLEVEAGE"/>
              <xsd:enumeration value=" CONFOCAL MICROSCOPE"/>
              <xsd:enumeration value=" HOTSPOT"/>
              <xsd:enumeration value=" FIB"/>
              <xsd:enumeration value=" SEM"/>
              <xsd:enumeration value=" TEM"/>
              <xsd:enumeration value=" PRODUCER"/>
              <xsd:enumeration value=" P5000"/>
              <xsd:enumeration value=" CENTURA"/>
              <xsd:enumeration value=" MBB"/>
              <xsd:enumeration value=" WJ"/>
              <xsd:enumeration value=" AG"/>
              <xsd:enumeration value=" PROCESS"/>
              <xsd:enumeration value=" EQUIPMENT"/>
              <xsd:enumeration value=" KLA 8xxx"/>
              <xsd:enumeration value=" KLA 5xxx"/>
              <xsd:enumeration value=" CANON"/>
              <xsd:enumeration value=" ASML"/>
              <xsd:enumeration value=" MARK8"/>
              <xsd:enumeration value=" ACT8"/>
              <xsd:enumeration value=" BARC COATER"/>
              <xsd:enumeration value=" PIX COATER/DEVELOPER"/>
              <xsd:enumeration value=" INSPECTION TOOLS"/>
              <xsd:enumeration value=" REVIEW TOOLS"/>
              <xsd:enumeration value=" PROCEDURE"/>
              <xsd:enumeration value=" DATABASE"/>
              <xsd:enumeration value=" HANDLING"/>
              <xsd:enumeration value=" CONCENTRATION"/>
              <xsd:enumeration value=" CONTRACTOR"/>
              <xsd:enumeration value=" DEFECTS"/>
              <xsd:enumeration value=" LOTO"/>
              <xsd:enumeration value=" MATERIAL-ANALYSIS"/>
              <xsd:enumeration value=" PROFILE"/>
              <xsd:enumeration value=" RESISTIVITY"/>
              <xsd:enumeration value=" THICKNESS"/>
              <xsd:enumeration value=" 160 GRADI"/>
              <xsd:enumeration value=" 85 GRADI"/>
              <xsd:enumeration value=" ANALISI"/>
              <xsd:enumeration value=" BIOLOGICO"/>
              <xsd:enumeration value=" CALDAIE"/>
              <xsd:enumeration value=" CHEMICAL"/>
              <xsd:enumeration value=" CHEMICAL DISTRIBUTION"/>
              <xsd:enumeration value=" CHILLER"/>
              <xsd:enumeration value=" CMP"/>
              <xsd:enumeration value=" COGEN"/>
              <xsd:enumeration value=" COMUNICAZIONI"/>
              <xsd:enumeration value=" DCA"/>
              <xsd:enumeration value=" DIW"/>
              <xsd:enumeration value=" ELECTRICAL"/>
              <xsd:enumeration value=" EQ. TECH."/>
              <xsd:enumeration value=" EXHAUST"/>
              <xsd:enumeration value=" FORM"/>
              <xsd:enumeration value=" GAS DISTRIBUTION"/>
              <xsd:enumeration value=" HOLD TIME"/>
              <xsd:enumeration value=" HOVAL"/>
              <xsd:enumeration value=" INDUSTRIAL WATER"/>
              <xsd:enumeration value=" MAINTENANCE"/>
              <xsd:enumeration value=" MAINT-COGEN"/>
              <xsd:enumeration value=" MAINT-ELECTRICAL"/>
              <xsd:enumeration value=" MAINT-MECHANICAL"/>
              <xsd:enumeration value=" MAINT-INSTRUMENT"/>
              <xsd:enumeration value=" MAINT-SITE MAINT"/>
              <xsd:enumeration value=" MAKE UP"/>
              <xsd:enumeration value=" PCW"/>
              <xsd:enumeration value=" PLENUM"/>
              <xsd:enumeration value=" PRODUCER/P5000"/>
              <xsd:enumeration value=" PV"/>
              <xsd:enumeration value=" SAFETY"/>
              <xsd:enumeration value=" SCRUBBER"/>
              <xsd:enumeration value=" STEAM GENERATOR"/>
              <xsd:enumeration value=" TWR"/>
              <xsd:enumeration value=" VARIE"/>
              <xsd:enumeration value=" VLF"/>
              <xsd:enumeration value=" WASTE COLLECTION"/>
              <xsd:enumeration value=" WWT"/>
              <xsd:enumeration value=" JOB"/>
              <xsd:enumeration value=" SCRUB"/>
              <xsd:enumeration value=" MIRRA"/>
              <xsd:enumeration value=" JOB SCRUB"/>
              <xsd:enumeration value=" PRO"/>
              <xsd:enumeration value=" NOVA"/>
              <xsd:enumeration value=" EIPS"/>
              <xsd:enumeration value=" BOAT"/>
              <xsd:enumeration value=" BPSG"/>
              <xsd:enumeration value=" STI"/>
              <xsd:enumeration value=" ILD"/>
              <xsd:enumeration value=" TUNGSTEN"/>
              <xsd:enumeration value=" CONTAINER"/>
              <xsd:enumeration value=" GENERAL"/>
              <xsd:enumeration value=" WET STAGE"/>
              <xsd:enumeration value=" TEST WAFER"/>
              <xsd:enumeration value=" CENTURA IPS"/>
              <xsd:enumeration value=" DPS2"/>
              <xsd:enumeration value=" HITACHI"/>
              <xsd:enumeration value=" LAM 2300"/>
              <xsd:enumeration value=" LAM 4420"/>
              <xsd:enumeration value=" LAM 4520"/>
              <xsd:enumeration value=" LAM 9400 ALLIANCE"/>
              <xsd:enumeration value=" LAM 9600"/>
              <xsd:enumeration value=" LAM 9600 ALLIANCE"/>
              <xsd:enumeration value=" P5000 NIT"/>
              <xsd:enumeration value=" P5000 OXIDE"/>
              <xsd:enumeration value=" P5000 POLY"/>
              <xsd:enumeration value=" TEL 8500"/>
              <xsd:enumeration value=" TEL DRM"/>
              <xsd:enumeration value=" TEL SCCM"/>
              <xsd:enumeration value=" ASHER"/>
              <xsd:enumeration value=" NVLS"/>
              <xsd:enumeration value=" NOVELLUS"/>
              <xsd:enumeration value=" MATTSON HOODS"/>
              <xsd:enumeration value=" STEAG RETICLE CLEANER"/>
              <xsd:enumeration value=" ENTEGRIS BOAT WASHER"/>
              <xsd:enumeration value=" SEMITOOL HOODS"/>
              <xsd:enumeration value=" DNS HOODS"/>
              <xsd:enumeration value=" TOHO HOODS"/>
              <xsd:enumeration value=" DNS SCRUBBERS"/>
              <xsd:enumeration value=" MICRON COMBI ETCHERS"/>
              <xsd:enumeration value=" MATTSON ASHERS"/>
              <xsd:enumeration value=" FUSION"/>
              <xsd:enumeration value=" GASONICS"/>
              <xsd:enumeration value=" DUMPER"/>
              <xsd:enumeration value=" BULK &amp; PROCESS GASES"/>
              <xsd:enumeration value=" MECHANICAL"/>
              <xsd:enumeration value=" CONTROLS"/>
              <xsd:enumeration value=" STRUCTURAL"/>
              <xsd:enumeration value=" Data-Analysis"/>
            </xsd:restriction>
          </xsd:simpleType>
        </xsd:union>
      </xsd:simpleType>
    </xsd:element>
    <xsd:element name="EDC_FabModule" ma:index="26" nillable="true" ma:displayName="Fab Module" ma:internalName="EDC_FabModule">
      <xsd:simpleType>
        <xsd:union memberTypes="dms:Text">
          <xsd:simpleType>
            <xsd:restriction base="dms:Choice">
              <xsd:enumeration value="BEOL"/>
              <xsd:enumeration value="Cell"/>
              <xsd:enumeration value="CFA"/>
              <xsd:enumeration value="FEOL"/>
              <xsd:enumeration value="General"/>
              <xsd:enumeration value="MOL"/>
              <xsd:enumeration value="Multiple"/>
              <xsd:enumeration value="Plug"/>
              <xsd:enumeration value="Transistor"/>
            </xsd:restriction>
          </xsd:simpleType>
        </xsd:union>
      </xsd:simpleType>
    </xsd:element>
    <xsd:element name="EDC_MfgFacility" ma:index="27" nillable="true" ma:displayName="Mfg Facility" ma:format="Dropdown" ma:internalName="EDC_MfgFacility">
      <xsd:simpleType>
        <xsd:union memberTypes="dms:Text">
          <xsd:simpleType>
            <xsd:restriction base="dms:Choice">
              <xsd:enumeration value="Assembly"/>
              <xsd:enumeration value="BOISE FACILITIES"/>
              <xsd:enumeration value="COMPANY WIDE"/>
              <xsd:enumeration value="CONTAMINATION CONTRL"/>
              <xsd:enumeration value="CORP LABS"/>
              <xsd:enumeration value="CORPORATE FACILITIES"/>
              <xsd:enumeration value="CORPORATE EHS"/>
              <xsd:enumeration value="Fab 0"/>
              <xsd:enumeration value="Fab 1"/>
              <xsd:enumeration value="Fab 2"/>
              <xsd:enumeration value="Fab 4"/>
              <xsd:enumeration value="Fab 6"/>
              <xsd:enumeration value="Fab 9"/>
              <xsd:enumeration value="Fab 9 (MIT)"/>
              <xsd:enumeration value="Fab 10"/>
              <xsd:enumeration value="Fab 15"/>
              <xsd:enumeration value="Fab 16"/>
              <xsd:enumeration value="Fab F"/>
              <xsd:enumeration value="Fab Wide"/>
              <xsd:enumeration value="FABS-BOISE"/>
              <xsd:enumeration value="Flash"/>
              <xsd:enumeration value="GAS SUPPORT"/>
              <xsd:enumeration value="GLOBAL FAB"/>
              <xsd:enumeration value="IMF"/>
              <xsd:enumeration value="MFG Administration"/>
              <xsd:enumeration value="MFG Planning"/>
              <xsd:enumeration value="MFG SUPPORT"/>
              <xsd:enumeration value="MICRON"/>
              <xsd:enumeration value="MSA"/>
              <xsd:enumeration value="MTC (MASK)"/>
              <xsd:enumeration value="Micron Display"/>
              <xsd:enumeration value="Micron Technology"/>
              <xsd:enumeration value="OCT"/>
              <xsd:enumeration value="Offshore Fabs"/>
              <xsd:enumeration value="PUMP SUPPORT"/>
              <xsd:enumeration value="Probe"/>
              <xsd:enumeration value="QA"/>
              <xsd:enumeration value="R&amp;D"/>
              <xsd:enumeration value="RDA"/>
              <xsd:enumeration value="Systems Integration"/>
              <xsd:enumeration value="Test"/>
            </xsd:restriction>
          </xsd:simpleType>
        </xsd:union>
      </xsd:simpleType>
    </xsd:element>
    <xsd:element name="EDC_ManufacturingGroup" ma:index="28" nillable="true" ma:displayName="Manufacturing Group" ma:internalName="EDC_ManufacturingGroup">
      <xsd:simpleType>
        <xsd:union memberTypes="dms:Text">
          <xsd:simpleType>
            <xsd:restriction base="dms:Choice">
              <xsd:enumeration value="Dept Wide"/>
              <xsd:enumeration value="Fab Wide"/>
              <xsd:enumeration value="Engineering"/>
              <xsd:enumeration value="Mfg Training"/>
              <xsd:enumeration value="Operative"/>
              <xsd:enumeration value="Production"/>
            </xsd:restriction>
          </xsd:simpleType>
        </xsd:union>
      </xsd:simpleType>
    </xsd:element>
    <xsd:element name="EDC_MfgProcess" ma:index="29" nillable="true" ma:displayName="Mfg Process" ma:internalName="EDC_MfgProcess">
      <xsd:simpleType>
        <xsd:union memberTypes="dms:Text">
          <xsd:simpleType>
            <xsd:restriction base="dms:Choice">
              <xsd:enumeration value=".35 CIF/SOC CMOS Imager"/>
              <xsd:enumeration value=".11 CMOS Imager"/>
              <xsd:enumeration value=".18 CMOS Imager"/>
              <xsd:enumeration value=".35 CMOS Imager"/>
              <xsd:enumeration value=".50 CMOS Imager"/>
              <xsd:enumeration value=".11 DDR"/>
              <xsd:enumeration value=".11 SDRAM"/>
              <xsd:enumeration value=".13 DDR"/>
              <xsd:enumeration value=".15 DDR"/>
              <xsd:enumeration value=".15 DRAM"/>
              <xsd:enumeration value=".18 DRAM"/>
              <xsd:enumeration value=".21 DRAM"/>
              <xsd:enumeration value=".25 DRAM"/>
              <xsd:enumeration value=".30 DRAM"/>
              <xsd:enumeration value=".35 DRAM"/>
              <xsd:enumeration value=".43 DRAM"/>
              <xsd:enumeration value=".35 Mach. Vis. CMOS Imager"/>
              <xsd:enumeration value=".11 SOC CMOS Imager"/>
              <xsd:enumeration value=".135 SDRAM"/>
              <xsd:enumeration value=".15 SDRAM"/>
              <xsd:enumeration value=".18 SDRAM"/>
              <xsd:enumeration value=".12um FLASH"/>
              <xsd:enumeration value=".15um FLASH"/>
              <xsd:enumeration value=".18um FLASH"/>
              <xsd:enumeration value=".25um FLASH"/>
              <xsd:enumeration value=".3um FLASH"/>
              <xsd:enumeration value=".43 FLASH"/>
              <xsd:enumeration value=".11 DDR2"/>
              <xsd:enumeration value=".11µm NCDRAM"/>
              <xsd:enumeration value=".11 PSRAM"/>
              <xsd:enumeration value=".13 SDRAM"/>
              <xsd:enumeration value=".085 DDR2"/>
              <xsd:enumeration value=".095 DDR"/>
              <xsd:enumeration value=".095 DDR2"/>
              <xsd:enumeration value=".095µm RLDRAM"/>
              <xsd:enumeration value=".11µm RLDRAM"/>
              <xsd:enumeration value="6INCH"/>
              <xsd:enumeration value="8INCH"/>
              <xsd:enumeration value="ALL"/>
              <xsd:enumeration value=".15 SRAM"/>
              <xsd:enumeration value="DDR"/>
              <xsd:enumeration value="DDR2"/>
              <xsd:enumeration value="DRAM 40-Series"/>
              <xsd:enumeration value="DRAM 50-Series"/>
              <xsd:enumeration value="DRAM 60-Series"/>
              <xsd:enumeration value="DRAM 70-Series"/>
              <xsd:enumeration value="EDRAM"/>
              <xsd:enumeration value="IMAGER"/>
              <xsd:enumeration value="IMAGER 10 Series"/>
              <xsd:enumeration value="IMAGER 10 Ext Series"/>
              <xsd:enumeration value="IMAGER 80 Series"/>
              <xsd:enumeration value="IMAGER 20 Series"/>
              <xsd:enumeration value="IMAGING"/>
              <xsd:enumeration value="Multiple"/>
              <xsd:enumeration value="RLDRAM"/>
              <xsd:enumeration value="SDRAM"/>
              <xsd:enumeration value="SRAM"/>
              <xsd:enumeration value=".11 VGA CMOS Imager"/>
              <xsd:enumeration value=".18 VGA CMOS Imager"/>
              <xsd:enumeration value=".22 VGA CMOS Imager"/>
              <xsd:enumeration value=".11 VGA/SOC CMOS Imager"/>
              <xsd:enumeration value=".25 VGA Mach. Vis. CMOS Imager"/>
            </xsd:restriction>
          </xsd:simpleType>
        </xsd:union>
      </xsd:simpleType>
    </xsd:element>
    <xsd:element name="EDC_MfgStatus" ma:index="30" nillable="true" ma:displayName="Mfg Status" ma:format="Dropdown" ma:internalName="EDC_MfgStatus">
      <xsd:simpleType>
        <xsd:union memberTypes="dms:Text">
          <xsd:simpleType>
            <xsd:restriction base="dms:Choice">
              <xsd:enumeration value="ACTIVE"/>
              <xsd:enumeration value="CANCELLED"/>
              <xsd:enumeration value="CLOSED"/>
              <xsd:enumeration value="COMPLETED"/>
              <xsd:enumeration value="DRAFT"/>
              <xsd:enumeration value="GENERATING REPORTS"/>
              <xsd:enumeration value="IN PROGRESS"/>
              <xsd:enumeration value="INACTIVE"/>
              <xsd:enumeration value="NOT STARTED"/>
              <xsd:enumeration value="OBSOLETE"/>
              <xsd:enumeration value="ONGOING"/>
              <xsd:enumeration value="PENDING APPROVAL"/>
              <xsd:enumeration value="Phase 0"/>
              <xsd:enumeration value="Phase 1"/>
              <xsd:enumeration value="Phase 2"/>
              <xsd:enumeration value="Phase 3"/>
              <xsd:enumeration value="Phase 4"/>
              <xsd:enumeration value="Phase 5"/>
              <xsd:enumeration value="Phase 6"/>
              <xsd:enumeration value="Phase 7"/>
              <xsd:enumeration value="Phase 8"/>
              <xsd:enumeration value="RELEASED"/>
              <xsd:enumeration value="REJECTED"/>
              <xsd:enumeration value="REVIEW"/>
              <xsd:enumeration value="TEST"/>
              <xsd:enumeration value="UNASSIGNED"/>
              <xsd:enumeration value="WORKING DOCUMENT"/>
            </xsd:restriction>
          </xsd:simpleType>
        </xsd:union>
      </xsd:simpleType>
    </xsd:element>
    <xsd:element name="DocumentComment" ma:index="31" nillable="true" ma:displayName="Document Comment" ma:internalName="DocumentCommen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escription" ma:index="17" nillable="true" ma:displayName="Description" ma:internalName="Description"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62afd-22e9-4dde-bf49-68f4eef0e709" elementFormDefault="qualified">
    <xsd:import namespace="http://schemas.microsoft.com/office/2006/documentManagement/types"/>
    <xsd:import namespace="http://schemas.microsoft.com/office/infopath/2007/PartnerControls"/>
    <xsd:element name="_dlc_DocId" ma:index="32" nillable="true" ma:displayName="Document ID Value" ma:description="The value of the document ID assigned to this item." ma:internalName="_dlc_DocId" ma:readOnly="true">
      <xsd:simpleType>
        <xsd:restriction base="dms:Text"/>
      </xsd:simpleType>
    </xsd:element>
    <xsd:element name="_dlc_DocIdUrl" ma:index="3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5D66A8-68C3-46E0-8211-AE0C7B5AC310}"/>
</file>

<file path=customXml/itemProps2.xml><?xml version="1.0" encoding="utf-8"?>
<ds:datastoreItem xmlns:ds="http://schemas.openxmlformats.org/officeDocument/2006/customXml" ds:itemID="{0D014647-D89E-478D-82D2-4463DD10379A}"/>
</file>

<file path=customXml/itemProps3.xml><?xml version="1.0" encoding="utf-8"?>
<ds:datastoreItem xmlns:ds="http://schemas.openxmlformats.org/officeDocument/2006/customXml" ds:itemID="{5CE5BECA-4091-4589-A56A-0075AF6EE356}"/>
</file>

<file path=customXml/itemProps4.xml><?xml version="1.0" encoding="utf-8"?>
<ds:datastoreItem xmlns:ds="http://schemas.openxmlformats.org/officeDocument/2006/customXml" ds:itemID="{A1DF9B1C-BD5C-4E20-823F-BB7DEA644954}">
  <ds:schemaRefs>
    <ds:schemaRef ds:uri="http://schemas.microsoft.com/sharepoint/events"/>
  </ds:schemaRefs>
</ds:datastoreItem>
</file>

<file path=customXml/itemProps5.xml><?xml version="1.0" encoding="utf-8"?>
<ds:datastoreItem xmlns:ds="http://schemas.openxmlformats.org/officeDocument/2006/customXml" ds:itemID="{F81A4829-DCB1-4B85-A1D3-AB1556B564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a2a8c5-e2e9-492f-892b-673e1ab35ec9"/>
    <ds:schemaRef ds:uri="http://schemas.microsoft.com/sharepoint/v3/fields"/>
    <ds:schemaRef ds:uri="0bf62afd-22e9-4dde-bf49-68f4eef0e7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1228</Words>
  <Application>Microsoft Office PowerPoint</Application>
  <PresentationFormat>Widescreen</PresentationFormat>
  <Paragraphs>849</Paragraphs>
  <Slides>22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Segoe UI</vt:lpstr>
      <vt:lpstr>Segoe UI Semibold</vt:lpstr>
      <vt:lpstr>Wingdings</vt:lpstr>
      <vt:lpstr>Micron Nov-2015</vt:lpstr>
      <vt:lpstr>Worksheet</vt:lpstr>
      <vt:lpstr>Camp J* proposal</vt:lpstr>
      <vt:lpstr>Camp J* Proposal</vt:lpstr>
      <vt:lpstr>Camp J* L0 proposal</vt:lpstr>
      <vt:lpstr>Campaign J* L0 proposal</vt:lpstr>
      <vt:lpstr>PowerPoint Presentation</vt:lpstr>
      <vt:lpstr>PowerPoint Presentation</vt:lpstr>
      <vt:lpstr>PowerPoint Presentation</vt:lpstr>
      <vt:lpstr>PowerPoint Presentation</vt:lpstr>
      <vt:lpstr>Campaign J* new proposal</vt:lpstr>
      <vt:lpstr>Modified Campaign J* L0 proposal</vt:lpstr>
      <vt:lpstr>L0 data</vt:lpstr>
      <vt:lpstr>Camp J ICP composition data table</vt:lpstr>
      <vt:lpstr>Pseudo-ternary</vt:lpstr>
      <vt:lpstr>Optical Bandgap, Eg</vt:lpstr>
      <vt:lpstr>Optical Bandgap, Eg</vt:lpstr>
      <vt:lpstr>Raman spectra</vt:lpstr>
      <vt:lpstr>SEM Wrinkle test</vt:lpstr>
      <vt:lpstr>PowerPoint Presentation</vt:lpstr>
      <vt:lpstr>SEM Wrinkle</vt:lpstr>
      <vt:lpstr>Summary so far…</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2016-04-11T22:53:22Z</dcterms:created>
  <dcterms:modified xsi:type="dcterms:W3CDTF">2016-06-30T09:39:17Z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y fmtid="{D5CDD505-2E9C-101B-9397-08002B2CF9AE}" pid="3" name="_dlc_DocIdItemGuid">
    <vt:lpwstr>600c4293-826e-4e45-ad46-ca7f43547622</vt:lpwstr>
  </property>
</Properties>
</file>