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Layouts/slideLayout1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8"/>
  </p:notesMasterIdLst>
  <p:sldIdLst>
    <p:sldId id="257" r:id="rId2"/>
    <p:sldId id="258" r:id="rId3"/>
    <p:sldId id="259" r:id="rId4"/>
    <p:sldId id="261" r:id="rId5"/>
    <p:sldId id="262" r:id="rId6"/>
    <p:sldId id="263"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267"/>
    <a:srgbClr val="FF0000"/>
    <a:srgbClr val="0066FF"/>
    <a:srgbClr val="FFFF99"/>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81" autoAdjust="0"/>
  </p:normalViewPr>
  <p:slideViewPr>
    <p:cSldViewPr snapToGrid="0">
      <p:cViewPr varScale="1">
        <p:scale>
          <a:sx n="84" d="100"/>
          <a:sy n="84" d="100"/>
        </p:scale>
        <p:origin x="114" y="17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5/11/2017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2"/>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F26FE2-766D-4811-AB73-8684BA995585}" type="datetime1">
              <a:rPr lang="en-US" smtClean="0">
                <a:solidFill>
                  <a:prstClr val="black">
                    <a:tint val="75000"/>
                  </a:prstClr>
                </a:solidFill>
              </a:rPr>
              <a:pPr/>
              <a:t>5/11/2017</a:t>
            </a:fld>
            <a:endParaRPr lang="en-US">
              <a:solidFill>
                <a:prstClr val="black">
                  <a:tint val="75000"/>
                </a:prstClr>
              </a:solidFill>
            </a:endParaRPr>
          </a:p>
        </p:txBody>
      </p:sp>
      <p:sp>
        <p:nvSpPr>
          <p:cNvPr id="5" name="Footer Placeholder 4"/>
          <p:cNvSpPr>
            <a:spLocks noGrp="1"/>
          </p:cNvSpPr>
          <p:nvPr>
            <p:ph type="ftr" sz="quarter" idx="11"/>
          </p:nvPr>
        </p:nvSpPr>
        <p:spPr>
          <a:xfrm>
            <a:off x="4165600" y="6492882"/>
            <a:ext cx="38608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782E7FF4-72B9-442D-B837-9BEE75681B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3557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11,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11,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11,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11,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11,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11,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11,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May 11,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 id="2147483728" r:id="rId16"/>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6.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Cantilever re - style</a:t>
            </a:r>
          </a:p>
        </p:txBody>
      </p:sp>
      <p:sp>
        <p:nvSpPr>
          <p:cNvPr id="3" name="Text Placeholder 2"/>
          <p:cNvSpPr>
            <a:spLocks noGrp="1"/>
          </p:cNvSpPr>
          <p:nvPr>
            <p:ph type="body" sz="quarter" idx="10"/>
          </p:nvPr>
        </p:nvSpPr>
        <p:spPr/>
        <p:txBody>
          <a:bodyPr/>
          <a:lstStyle/>
          <a:p>
            <a:r>
              <a:rPr lang="en-US" dirty="0"/>
              <a:t>Subtitle</a:t>
            </a:r>
          </a:p>
        </p:txBody>
      </p:sp>
      <p:sp>
        <p:nvSpPr>
          <p:cNvPr id="6" name="Text Placeholder 5"/>
          <p:cNvSpPr>
            <a:spLocks noGrp="1"/>
          </p:cNvSpPr>
          <p:nvPr>
            <p:ph type="body" sz="quarter" idx="12"/>
          </p:nvPr>
        </p:nvSpPr>
        <p:spPr/>
        <p:txBody>
          <a:bodyPr/>
          <a:lstStyle/>
          <a:p>
            <a:r>
              <a:rPr lang="en-US"/>
              <a:t>Speaker name</a:t>
            </a:r>
            <a:br>
              <a:rPr lang="en-US"/>
            </a:br>
            <a:r>
              <a:rPr lang="en-US"/>
              <a:t>and title</a:t>
            </a:r>
            <a:endParaRPr lang="en-US" dirty="0"/>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85065"/>
            <a:ext cx="10375902" cy="597822"/>
          </a:xfrm>
        </p:spPr>
        <p:txBody>
          <a:bodyPr anchor="t"/>
          <a:lstStyle/>
          <a:p>
            <a:r>
              <a:rPr lang="en-US" dirty="0"/>
              <a:t>Cantilever re – style </a:t>
            </a:r>
          </a:p>
        </p:txBody>
      </p:sp>
      <p:sp>
        <p:nvSpPr>
          <p:cNvPr id="3" name="Content Placeholder 2"/>
          <p:cNvSpPr>
            <a:spLocks noGrp="1"/>
          </p:cNvSpPr>
          <p:nvPr>
            <p:ph idx="1"/>
          </p:nvPr>
        </p:nvSpPr>
        <p:spPr>
          <a:xfrm>
            <a:off x="531627" y="815357"/>
            <a:ext cx="11302410" cy="5383424"/>
          </a:xfrm>
        </p:spPr>
        <p:txBody>
          <a:bodyPr/>
          <a:lstStyle/>
          <a:p>
            <a:pPr algn="just"/>
            <a:r>
              <a:rPr lang="en-US" dirty="0"/>
              <a:t>Intent is review all structures drown on XS01 test pattern, clean up the ones we don’t use and introduce new ones;</a:t>
            </a:r>
          </a:p>
          <a:p>
            <a:pPr algn="just"/>
            <a:r>
              <a:rPr lang="en-US" dirty="0"/>
              <a:t>Scope of new structures will be give the possibility to study more in details some material characteristics (for both SD and PM)/new deposition methods, we are thinking to introduce the following structure:</a:t>
            </a:r>
          </a:p>
          <a:p>
            <a:pPr lvl="1" algn="just"/>
            <a:r>
              <a:rPr lang="en-US" dirty="0"/>
              <a:t>BRIDGE structure: to study ion migration in materials during programming pulse;</a:t>
            </a:r>
          </a:p>
          <a:p>
            <a:pPr lvl="1" algn="just"/>
            <a:r>
              <a:rPr lang="en-US" dirty="0"/>
              <a:t>STARNET structure: to study Vth variation with T and with both T and programming pulse;</a:t>
            </a:r>
          </a:p>
          <a:p>
            <a:pPr lvl="1" algn="just"/>
            <a:r>
              <a:rPr lang="en-US" dirty="0"/>
              <a:t>SAG (self aligned growth): to study selective ALD deposition method (this is still at embryonal step because the actual work is only at morpho level to understand the better path for successful growth).</a:t>
            </a:r>
          </a:p>
          <a:p>
            <a:pPr algn="just"/>
            <a:r>
              <a:rPr lang="en-US" dirty="0"/>
              <a:t>These are what we are proposing any other suggestions/idea on other structures are welcome to evaluate the feasibility on XS01. </a:t>
            </a:r>
          </a:p>
        </p:txBody>
      </p:sp>
      <p:sp>
        <p:nvSpPr>
          <p:cNvPr id="4" name="Date Placeholder 3"/>
          <p:cNvSpPr>
            <a:spLocks noGrp="1"/>
          </p:cNvSpPr>
          <p:nvPr>
            <p:ph type="dt" sz="half" idx="2"/>
          </p:nvPr>
        </p:nvSpPr>
        <p:spPr/>
        <p:txBody>
          <a:bodyPr/>
          <a:lstStyle/>
          <a:p>
            <a:fld id="{DD0B5AFB-117C-46EA-B643-5FA810A8A3CB}" type="datetime4">
              <a:rPr lang="en-US" smtClean="0"/>
              <a:pPr/>
              <a:t>May 11,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581310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833" y="10634"/>
            <a:ext cx="10375902" cy="563526"/>
          </a:xfrm>
        </p:spPr>
        <p:txBody>
          <a:bodyPr anchor="t"/>
          <a:lstStyle/>
          <a:p>
            <a:r>
              <a:rPr lang="en-US" dirty="0"/>
              <a:t>What is needed:</a:t>
            </a:r>
          </a:p>
        </p:txBody>
      </p:sp>
      <p:sp>
        <p:nvSpPr>
          <p:cNvPr id="3" name="Content Placeholder 2"/>
          <p:cNvSpPr>
            <a:spLocks noGrp="1"/>
          </p:cNvSpPr>
          <p:nvPr>
            <p:ph idx="1"/>
          </p:nvPr>
        </p:nvSpPr>
        <p:spPr>
          <a:xfrm>
            <a:off x="467833" y="521001"/>
            <a:ext cx="11632018" cy="1073880"/>
          </a:xfrm>
        </p:spPr>
        <p:txBody>
          <a:bodyPr/>
          <a:lstStyle/>
          <a:p>
            <a:pPr algn="just"/>
            <a:r>
              <a:rPr lang="en-US" sz="1600" dirty="0"/>
              <a:t>Some masks re-layout and some new masks (there is under evaluation the possibility to maintain for all structures the cantilever PAD approach or the needed to move to “standard” PAD flow);</a:t>
            </a:r>
          </a:p>
          <a:p>
            <a:pPr algn="just"/>
            <a:r>
              <a:rPr lang="en-US" sz="1600" dirty="0"/>
              <a:t>Some process development: chalcogenide etch, via2/PAD etch if we go on “standard” PAD approach</a:t>
            </a:r>
          </a:p>
        </p:txBody>
      </p:sp>
      <p:sp>
        <p:nvSpPr>
          <p:cNvPr id="4" name="Date Placeholder 3"/>
          <p:cNvSpPr>
            <a:spLocks noGrp="1"/>
          </p:cNvSpPr>
          <p:nvPr>
            <p:ph type="dt" sz="half" idx="2"/>
          </p:nvPr>
        </p:nvSpPr>
        <p:spPr/>
        <p:txBody>
          <a:bodyPr/>
          <a:lstStyle/>
          <a:p>
            <a:fld id="{DD0B5AFB-117C-46EA-B643-5FA810A8A3CB}" type="datetime4">
              <a:rPr lang="en-US" smtClean="0"/>
              <a:pPr/>
              <a:t>May 11,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rotWithShape="1">
          <a:blip r:embed="rId2"/>
          <a:srcRect b="19219"/>
          <a:stretch/>
        </p:blipFill>
        <p:spPr>
          <a:xfrm>
            <a:off x="875626" y="1711848"/>
            <a:ext cx="9968109" cy="4210488"/>
          </a:xfrm>
          <a:prstGeom prst="rect">
            <a:avLst/>
          </a:prstGeom>
        </p:spPr>
      </p:pic>
      <p:sp>
        <p:nvSpPr>
          <p:cNvPr id="9" name="TextBox 8"/>
          <p:cNvSpPr txBox="1"/>
          <p:nvPr/>
        </p:nvSpPr>
        <p:spPr>
          <a:xfrm>
            <a:off x="1159860" y="6108119"/>
            <a:ext cx="8894361" cy="553998"/>
          </a:xfrm>
          <a:prstGeom prst="rect">
            <a:avLst/>
          </a:prstGeom>
          <a:solidFill>
            <a:schemeClr val="bg1"/>
          </a:solidFill>
        </p:spPr>
        <p:txBody>
          <a:bodyPr wrap="square" rtlCol="0">
            <a:spAutoFit/>
          </a:bodyPr>
          <a:lstStyle/>
          <a:p>
            <a:r>
              <a:rPr lang="en-US" baseline="30000" dirty="0">
                <a:latin typeface="Segoe UI" panose="020B0502040204020203" pitchFamily="34" charset="0"/>
                <a:cs typeface="Segoe UI" panose="020B0502040204020203" pitchFamily="34" charset="0"/>
              </a:rPr>
              <a:t>(*) masks needing re – layout</a:t>
            </a:r>
          </a:p>
          <a:p>
            <a:r>
              <a:rPr lang="en-US" baseline="30000" dirty="0">
                <a:solidFill>
                  <a:srgbClr val="FF0000"/>
                </a:solidFill>
                <a:latin typeface="Segoe UI" panose="020B0502040204020203" pitchFamily="34" charset="0"/>
                <a:cs typeface="Segoe UI" panose="020B0502040204020203" pitchFamily="34" charset="0"/>
              </a:rPr>
              <a:t>New masks needed (via2</a:t>
            </a:r>
            <a:r>
              <a:rPr lang="en-US" dirty="0">
                <a:solidFill>
                  <a:srgbClr val="FF0000"/>
                </a:solidFill>
                <a:latin typeface="Segoe UI" panose="020B0502040204020203" pitchFamily="34" charset="0"/>
                <a:cs typeface="Segoe UI" panose="020B0502040204020203" pitchFamily="34" charset="0"/>
              </a:rPr>
              <a:t> </a:t>
            </a:r>
            <a:r>
              <a:rPr lang="en-US" baseline="30000" dirty="0">
                <a:solidFill>
                  <a:srgbClr val="FF0000"/>
                </a:solidFill>
                <a:latin typeface="Segoe UI" panose="020B0502040204020203" pitchFamily="34" charset="0"/>
                <a:cs typeface="Segoe UI" panose="020B0502040204020203" pitchFamily="34" charset="0"/>
              </a:rPr>
              <a:t>and PAD only if we don’t follow cantilever PAD approach</a:t>
            </a:r>
            <a:r>
              <a:rPr lang="en-US" baseline="30000" dirty="0">
                <a:latin typeface="Segoe UI" panose="020B0502040204020203" pitchFamily="34" charset="0"/>
                <a:cs typeface="Segoe UI" panose="020B0502040204020203" pitchFamily="34" charset="0"/>
              </a:rPr>
              <a:t> </a:t>
            </a:r>
          </a:p>
        </p:txBody>
      </p:sp>
    </p:spTree>
    <p:extLst>
      <p:ext uri="{BB962C8B-B14F-4D97-AF65-F5344CB8AC3E}">
        <p14:creationId xmlns:p14="http://schemas.microsoft.com/office/powerpoint/2010/main" val="304021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42097" y="139800"/>
            <a:ext cx="7772400" cy="626981"/>
          </a:xfrm>
        </p:spPr>
        <p:txBody>
          <a:bodyPr anchor="t"/>
          <a:lstStyle/>
          <a:p>
            <a:r>
              <a:rPr lang="en-US" dirty="0"/>
              <a:t>Structures sections</a:t>
            </a:r>
          </a:p>
        </p:txBody>
      </p:sp>
      <p:pic>
        <p:nvPicPr>
          <p:cNvPr id="2" name="Picture 1"/>
          <p:cNvPicPr>
            <a:picLocks noChangeAspect="1"/>
          </p:cNvPicPr>
          <p:nvPr/>
        </p:nvPicPr>
        <p:blipFill rotWithShape="1">
          <a:blip r:embed="rId2"/>
          <a:srcRect r="49133"/>
          <a:stretch/>
        </p:blipFill>
        <p:spPr>
          <a:xfrm>
            <a:off x="199753" y="766781"/>
            <a:ext cx="2851791" cy="2700855"/>
          </a:xfrm>
          <a:prstGeom prst="rect">
            <a:avLst/>
          </a:prstGeom>
        </p:spPr>
      </p:pic>
      <p:pic>
        <p:nvPicPr>
          <p:cNvPr id="5" name="Picture 4"/>
          <p:cNvPicPr>
            <a:picLocks noChangeAspect="1"/>
          </p:cNvPicPr>
          <p:nvPr/>
        </p:nvPicPr>
        <p:blipFill rotWithShape="1">
          <a:blip r:embed="rId3"/>
          <a:srcRect l="52907"/>
          <a:stretch/>
        </p:blipFill>
        <p:spPr>
          <a:xfrm>
            <a:off x="9186529" y="766781"/>
            <a:ext cx="2724931" cy="2720890"/>
          </a:xfrm>
          <a:prstGeom prst="rect">
            <a:avLst/>
          </a:prstGeom>
        </p:spPr>
      </p:pic>
      <p:pic>
        <p:nvPicPr>
          <p:cNvPr id="8" name="Picture 7"/>
          <p:cNvPicPr>
            <a:picLocks noChangeAspect="1"/>
          </p:cNvPicPr>
          <p:nvPr/>
        </p:nvPicPr>
        <p:blipFill>
          <a:blip r:embed="rId2"/>
          <a:stretch>
            <a:fillRect/>
          </a:stretch>
        </p:blipFill>
        <p:spPr>
          <a:xfrm>
            <a:off x="199752" y="3609218"/>
            <a:ext cx="5606321" cy="2700855"/>
          </a:xfrm>
          <a:prstGeom prst="rect">
            <a:avLst/>
          </a:prstGeom>
        </p:spPr>
      </p:pic>
      <p:pic>
        <p:nvPicPr>
          <p:cNvPr id="9" name="Picture 8"/>
          <p:cNvPicPr>
            <a:picLocks noChangeAspect="1"/>
          </p:cNvPicPr>
          <p:nvPr/>
        </p:nvPicPr>
        <p:blipFill>
          <a:blip r:embed="rId3"/>
          <a:stretch>
            <a:fillRect/>
          </a:stretch>
        </p:blipFill>
        <p:spPr>
          <a:xfrm>
            <a:off x="6060517" y="3615843"/>
            <a:ext cx="5786236" cy="2720890"/>
          </a:xfrm>
          <a:prstGeom prst="rect">
            <a:avLst/>
          </a:prstGeom>
        </p:spPr>
      </p:pic>
      <p:pic>
        <p:nvPicPr>
          <p:cNvPr id="51" name="Picture 50"/>
          <p:cNvPicPr>
            <a:picLocks noChangeAspect="1"/>
          </p:cNvPicPr>
          <p:nvPr/>
        </p:nvPicPr>
        <p:blipFill>
          <a:blip r:embed="rId4"/>
          <a:stretch>
            <a:fillRect/>
          </a:stretch>
        </p:blipFill>
        <p:spPr>
          <a:xfrm>
            <a:off x="6060517" y="453290"/>
            <a:ext cx="2758440" cy="3017520"/>
          </a:xfrm>
          <a:prstGeom prst="rect">
            <a:avLst/>
          </a:prstGeom>
        </p:spPr>
      </p:pic>
      <p:pic>
        <p:nvPicPr>
          <p:cNvPr id="56" name="Picture 55"/>
          <p:cNvPicPr>
            <a:picLocks noChangeAspect="1"/>
          </p:cNvPicPr>
          <p:nvPr/>
        </p:nvPicPr>
        <p:blipFill>
          <a:blip r:embed="rId5"/>
          <a:stretch>
            <a:fillRect/>
          </a:stretch>
        </p:blipFill>
        <p:spPr>
          <a:xfrm>
            <a:off x="3070081" y="602817"/>
            <a:ext cx="2750820" cy="2880360"/>
          </a:xfrm>
          <a:prstGeom prst="rect">
            <a:avLst/>
          </a:prstGeom>
        </p:spPr>
      </p:pic>
    </p:spTree>
    <p:extLst>
      <p:ext uri="{BB962C8B-B14F-4D97-AF65-F5344CB8AC3E}">
        <p14:creationId xmlns:p14="http://schemas.microsoft.com/office/powerpoint/2010/main" val="2383434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Flowchart: Magnetic Disk 51"/>
          <p:cNvSpPr/>
          <p:nvPr/>
        </p:nvSpPr>
        <p:spPr>
          <a:xfrm>
            <a:off x="8234595" y="3201964"/>
            <a:ext cx="569068" cy="982974"/>
          </a:xfrm>
          <a:prstGeom prst="flowChartMagneticDisk">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1" name="Flowchart: Magnetic Disk 50"/>
          <p:cNvSpPr/>
          <p:nvPr/>
        </p:nvSpPr>
        <p:spPr>
          <a:xfrm>
            <a:off x="5916007" y="3218186"/>
            <a:ext cx="569068" cy="982974"/>
          </a:xfrm>
          <a:prstGeom prst="flowChartMagneticDisk">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 name="Title 1"/>
          <p:cNvSpPr>
            <a:spLocks noGrp="1"/>
          </p:cNvSpPr>
          <p:nvPr>
            <p:ph type="title"/>
          </p:nvPr>
        </p:nvSpPr>
        <p:spPr/>
        <p:txBody>
          <a:bodyPr anchor="t"/>
          <a:lstStyle/>
          <a:p>
            <a:r>
              <a:rPr lang="en-US" dirty="0"/>
              <a:t>Structures layout</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11,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27" name="TextBox 26"/>
          <p:cNvSpPr txBox="1"/>
          <p:nvPr/>
        </p:nvSpPr>
        <p:spPr>
          <a:xfrm>
            <a:off x="1642295" y="772726"/>
            <a:ext cx="985511"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BRIDGE</a:t>
            </a:r>
          </a:p>
        </p:txBody>
      </p:sp>
      <p:grpSp>
        <p:nvGrpSpPr>
          <p:cNvPr id="40" name="Group 39"/>
          <p:cNvGrpSpPr/>
          <p:nvPr/>
        </p:nvGrpSpPr>
        <p:grpSpPr>
          <a:xfrm>
            <a:off x="385928" y="1745994"/>
            <a:ext cx="9866922" cy="2135209"/>
            <a:chOff x="478199" y="1225943"/>
            <a:chExt cx="9866922" cy="2135209"/>
          </a:xfrm>
        </p:grpSpPr>
        <p:grpSp>
          <p:nvGrpSpPr>
            <p:cNvPr id="26" name="Group 25"/>
            <p:cNvGrpSpPr/>
            <p:nvPr/>
          </p:nvGrpSpPr>
          <p:grpSpPr>
            <a:xfrm>
              <a:off x="478199" y="1787421"/>
              <a:ext cx="3632987" cy="1275717"/>
              <a:chOff x="712116" y="1766156"/>
              <a:chExt cx="3632987" cy="1275717"/>
            </a:xfrm>
          </p:grpSpPr>
          <p:sp>
            <p:nvSpPr>
              <p:cNvPr id="25" name="Flowchart: Magnetic Disk 24"/>
              <p:cNvSpPr/>
              <p:nvPr/>
            </p:nvSpPr>
            <p:spPr>
              <a:xfrm>
                <a:off x="3141083" y="2058899"/>
                <a:ext cx="569068" cy="982974"/>
              </a:xfrm>
              <a:prstGeom prst="flowChartMagneticDisk">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4" name="Flowchart: Magnetic Disk 23"/>
              <p:cNvSpPr/>
              <p:nvPr/>
            </p:nvSpPr>
            <p:spPr>
              <a:xfrm>
                <a:off x="1048144" y="2041787"/>
                <a:ext cx="569068" cy="982974"/>
              </a:xfrm>
              <a:prstGeom prst="flowChartMagneticDisk">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9" name="Cube 8"/>
              <p:cNvSpPr/>
              <p:nvPr/>
            </p:nvSpPr>
            <p:spPr>
              <a:xfrm>
                <a:off x="712116" y="1766156"/>
                <a:ext cx="1634490" cy="715932"/>
              </a:xfrm>
              <a:prstGeom prst="cube">
                <a:avLst>
                  <a:gd name="adj" fmla="val 82895"/>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1" name="Cube 20"/>
              <p:cNvSpPr/>
              <p:nvPr/>
            </p:nvSpPr>
            <p:spPr>
              <a:xfrm>
                <a:off x="2710613" y="1766156"/>
                <a:ext cx="1634490" cy="715932"/>
              </a:xfrm>
              <a:prstGeom prst="cube">
                <a:avLst>
                  <a:gd name="adj" fmla="val 82895"/>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3" name="Cube 22"/>
              <p:cNvSpPr/>
              <p:nvPr/>
            </p:nvSpPr>
            <p:spPr>
              <a:xfrm>
                <a:off x="1284600" y="1832521"/>
                <a:ext cx="2360428" cy="278576"/>
              </a:xfrm>
              <a:prstGeom prst="cube">
                <a:avLst/>
              </a:prstGeom>
              <a:solidFill>
                <a:srgbClr val="FF0000">
                  <a:alpha val="8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28" name="TextBox 27"/>
            <p:cNvSpPr txBox="1"/>
            <p:nvPr/>
          </p:nvSpPr>
          <p:spPr>
            <a:xfrm>
              <a:off x="9463995" y="1538841"/>
              <a:ext cx="881126" cy="276999"/>
            </a:xfrm>
            <a:prstGeom prst="rect">
              <a:avLst/>
            </a:prstGeom>
            <a:noFill/>
          </p:spPr>
          <p:txBody>
            <a:bodyPr wrap="square" rtlCol="0">
              <a:spAutoFit/>
            </a:bodyPr>
            <a:lstStyle/>
            <a:p>
              <a:r>
                <a:rPr lang="en-US" sz="1200" dirty="0">
                  <a:latin typeface="Segoe UI" panose="020B0502040204020203" pitchFamily="34" charset="0"/>
                  <a:cs typeface="Segoe UI" panose="020B0502040204020203" pitchFamily="34" charset="0"/>
                </a:rPr>
                <a:t>Heater</a:t>
              </a:r>
            </a:p>
          </p:txBody>
        </p:sp>
        <p:cxnSp>
          <p:nvCxnSpPr>
            <p:cNvPr id="30" name="Straight Arrow Connector 29"/>
            <p:cNvCxnSpPr/>
            <p:nvPr/>
          </p:nvCxnSpPr>
          <p:spPr>
            <a:xfrm flipV="1">
              <a:off x="2360427" y="2354491"/>
              <a:ext cx="467833" cy="2816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1373911" y="2344836"/>
              <a:ext cx="467833" cy="2816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638079" y="3084153"/>
              <a:ext cx="881126" cy="276999"/>
            </a:xfrm>
            <a:prstGeom prst="rect">
              <a:avLst/>
            </a:prstGeom>
            <a:noFill/>
          </p:spPr>
          <p:txBody>
            <a:bodyPr wrap="square" rtlCol="0">
              <a:spAutoFit/>
            </a:bodyPr>
            <a:lstStyle/>
            <a:p>
              <a:pPr algn="ctr"/>
              <a:r>
                <a:rPr lang="en-US" sz="1200" dirty="0">
                  <a:latin typeface="Segoe UI" panose="020B0502040204020203" pitchFamily="34" charset="0"/>
                  <a:cs typeface="Segoe UI" panose="020B0502040204020203" pitchFamily="34" charset="0"/>
                </a:rPr>
                <a:t>Via1  </a:t>
              </a:r>
            </a:p>
          </p:txBody>
        </p:sp>
        <p:cxnSp>
          <p:nvCxnSpPr>
            <p:cNvPr id="33" name="Straight Arrow Connector 32"/>
            <p:cNvCxnSpPr/>
            <p:nvPr/>
          </p:nvCxnSpPr>
          <p:spPr>
            <a:xfrm flipV="1">
              <a:off x="2381776" y="2872961"/>
              <a:ext cx="467833" cy="2816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flipV="1">
              <a:off x="1395260" y="2863306"/>
              <a:ext cx="467833" cy="2816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734566" y="1225943"/>
              <a:ext cx="881126" cy="276999"/>
            </a:xfrm>
            <a:prstGeom prst="rect">
              <a:avLst/>
            </a:prstGeom>
            <a:noFill/>
          </p:spPr>
          <p:txBody>
            <a:bodyPr wrap="square" rtlCol="0">
              <a:spAutoFit/>
            </a:bodyPr>
            <a:lstStyle/>
            <a:p>
              <a:pPr algn="ctr"/>
              <a:r>
                <a:rPr lang="en-US" sz="1200" dirty="0" err="1">
                  <a:latin typeface="Segoe UI" panose="020B0502040204020203" pitchFamily="34" charset="0"/>
                  <a:cs typeface="Segoe UI" panose="020B0502040204020203" pitchFamily="34" charset="0"/>
                </a:rPr>
                <a:t>Chal</a:t>
              </a:r>
              <a:endParaRPr lang="en-US" sz="1200" dirty="0">
                <a:latin typeface="Segoe UI" panose="020B0502040204020203" pitchFamily="34" charset="0"/>
                <a:cs typeface="Segoe UI" panose="020B0502040204020203" pitchFamily="34" charset="0"/>
              </a:endParaRPr>
            </a:p>
          </p:txBody>
        </p:sp>
        <p:cxnSp>
          <p:nvCxnSpPr>
            <p:cNvPr id="36" name="Straight Arrow Connector 35"/>
            <p:cNvCxnSpPr/>
            <p:nvPr/>
          </p:nvCxnSpPr>
          <p:spPr>
            <a:xfrm flipH="1">
              <a:off x="2148284" y="1466681"/>
              <a:ext cx="26845" cy="39292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41" name="Cube 40"/>
          <p:cNvSpPr/>
          <p:nvPr/>
        </p:nvSpPr>
        <p:spPr>
          <a:xfrm>
            <a:off x="5589727" y="2856688"/>
            <a:ext cx="1520456" cy="698264"/>
          </a:xfrm>
          <a:prstGeom prst="cube">
            <a:avLst>
              <a:gd name="adj" fmla="val 76772"/>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4" name="Cube 43"/>
          <p:cNvSpPr/>
          <p:nvPr/>
        </p:nvSpPr>
        <p:spPr>
          <a:xfrm>
            <a:off x="6636469" y="2997232"/>
            <a:ext cx="1623059" cy="415380"/>
          </a:xfrm>
          <a:prstGeom prst="cube">
            <a:avLst>
              <a:gd name="adj" fmla="val 76772"/>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5" name="Cube 44"/>
          <p:cNvSpPr/>
          <p:nvPr/>
        </p:nvSpPr>
        <p:spPr>
          <a:xfrm>
            <a:off x="7827342" y="2889540"/>
            <a:ext cx="1520456" cy="698264"/>
          </a:xfrm>
          <a:prstGeom prst="cube">
            <a:avLst>
              <a:gd name="adj" fmla="val 76772"/>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6" name="Cube 45"/>
          <p:cNvSpPr/>
          <p:nvPr/>
        </p:nvSpPr>
        <p:spPr>
          <a:xfrm>
            <a:off x="5062988" y="2652413"/>
            <a:ext cx="4930775" cy="1211981"/>
          </a:xfrm>
          <a:prstGeom prst="cube">
            <a:avLst>
              <a:gd name="adj" fmla="val 80068"/>
            </a:avLst>
          </a:prstGeom>
          <a:solidFill>
            <a:srgbClr val="FFE26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7" name="Flowchart: Magnetic Disk 46"/>
          <p:cNvSpPr/>
          <p:nvPr/>
        </p:nvSpPr>
        <p:spPr>
          <a:xfrm>
            <a:off x="7207968" y="2953194"/>
            <a:ext cx="480060" cy="336873"/>
          </a:xfrm>
          <a:prstGeom prst="flowChartMagneticDisk">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9" name="Cube 48"/>
          <p:cNvSpPr/>
          <p:nvPr/>
        </p:nvSpPr>
        <p:spPr>
          <a:xfrm>
            <a:off x="7041638" y="1787588"/>
            <a:ext cx="1628963" cy="1208157"/>
          </a:xfrm>
          <a:prstGeom prst="cube">
            <a:avLst>
              <a:gd name="adj" fmla="val 77034"/>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3" name="TextBox 52"/>
          <p:cNvSpPr txBox="1"/>
          <p:nvPr/>
        </p:nvSpPr>
        <p:spPr>
          <a:xfrm>
            <a:off x="6863231" y="4233165"/>
            <a:ext cx="881126" cy="276999"/>
          </a:xfrm>
          <a:prstGeom prst="rect">
            <a:avLst/>
          </a:prstGeom>
          <a:noFill/>
        </p:spPr>
        <p:txBody>
          <a:bodyPr wrap="square" rtlCol="0">
            <a:spAutoFit/>
          </a:bodyPr>
          <a:lstStyle/>
          <a:p>
            <a:pPr algn="ctr"/>
            <a:r>
              <a:rPr lang="en-US" sz="1200" dirty="0">
                <a:latin typeface="Segoe UI" panose="020B0502040204020203" pitchFamily="34" charset="0"/>
                <a:cs typeface="Segoe UI" panose="020B0502040204020203" pitchFamily="34" charset="0"/>
              </a:rPr>
              <a:t>Via1  </a:t>
            </a:r>
          </a:p>
        </p:txBody>
      </p:sp>
      <p:cxnSp>
        <p:nvCxnSpPr>
          <p:cNvPr id="54" name="Straight Arrow Connector 53"/>
          <p:cNvCxnSpPr/>
          <p:nvPr/>
        </p:nvCxnSpPr>
        <p:spPr>
          <a:xfrm flipV="1">
            <a:off x="7606928" y="4021973"/>
            <a:ext cx="467833" cy="2816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flipV="1">
            <a:off x="6620412" y="4012318"/>
            <a:ext cx="467833" cy="2816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H="1">
            <a:off x="8846279" y="2331869"/>
            <a:ext cx="790330" cy="715721"/>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8670601" y="1384207"/>
            <a:ext cx="881126" cy="276999"/>
          </a:xfrm>
          <a:prstGeom prst="rect">
            <a:avLst/>
          </a:prstGeom>
          <a:noFill/>
        </p:spPr>
        <p:txBody>
          <a:bodyPr wrap="square" rtlCol="0">
            <a:spAutoFit/>
          </a:bodyPr>
          <a:lstStyle/>
          <a:p>
            <a:pPr algn="ctr"/>
            <a:r>
              <a:rPr lang="en-US" sz="1200" dirty="0" err="1">
                <a:latin typeface="Segoe UI" panose="020B0502040204020203" pitchFamily="34" charset="0"/>
                <a:cs typeface="Segoe UI" panose="020B0502040204020203" pitchFamily="34" charset="0"/>
              </a:rPr>
              <a:t>Chal</a:t>
            </a:r>
            <a:endParaRPr lang="en-US" sz="1200" dirty="0">
              <a:latin typeface="Segoe UI" panose="020B0502040204020203" pitchFamily="34" charset="0"/>
              <a:cs typeface="Segoe UI" panose="020B0502040204020203" pitchFamily="34" charset="0"/>
            </a:endParaRPr>
          </a:p>
        </p:txBody>
      </p:sp>
      <p:cxnSp>
        <p:nvCxnSpPr>
          <p:cNvPr id="59" name="Straight Arrow Connector 58"/>
          <p:cNvCxnSpPr/>
          <p:nvPr/>
        </p:nvCxnSpPr>
        <p:spPr>
          <a:xfrm flipH="1">
            <a:off x="8317877" y="1578593"/>
            <a:ext cx="589359" cy="38450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37210" y="4116647"/>
            <a:ext cx="3246120"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2 PAD structure</a:t>
            </a:r>
          </a:p>
        </p:txBody>
      </p:sp>
      <p:sp>
        <p:nvSpPr>
          <p:cNvPr id="62" name="TextBox 61"/>
          <p:cNvSpPr txBox="1"/>
          <p:nvPr/>
        </p:nvSpPr>
        <p:spPr>
          <a:xfrm>
            <a:off x="6485075" y="4514864"/>
            <a:ext cx="3246120"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4 PAD structure</a:t>
            </a:r>
          </a:p>
        </p:txBody>
      </p:sp>
      <p:sp>
        <p:nvSpPr>
          <p:cNvPr id="63" name="TextBox 62"/>
          <p:cNvSpPr txBox="1"/>
          <p:nvPr/>
        </p:nvSpPr>
        <p:spPr>
          <a:xfrm>
            <a:off x="7528375" y="858023"/>
            <a:ext cx="1211770"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STARNET</a:t>
            </a:r>
          </a:p>
        </p:txBody>
      </p:sp>
    </p:spTree>
    <p:extLst>
      <p:ext uri="{BB962C8B-B14F-4D97-AF65-F5344CB8AC3E}">
        <p14:creationId xmlns:p14="http://schemas.microsoft.com/office/powerpoint/2010/main" val="819993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68580"/>
            <a:ext cx="10375902" cy="932313"/>
          </a:xfrm>
        </p:spPr>
        <p:txBody>
          <a:bodyPr anchor="t">
            <a:normAutofit/>
          </a:bodyPr>
          <a:lstStyle/>
          <a:p>
            <a:r>
              <a:rPr lang="en-US" dirty="0"/>
              <a:t>Timeline </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15,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8" name="TextBox 7"/>
          <p:cNvSpPr txBox="1"/>
          <p:nvPr/>
        </p:nvSpPr>
        <p:spPr>
          <a:xfrm>
            <a:off x="234159" y="816227"/>
            <a:ext cx="11601450" cy="2585323"/>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We are working to:</a:t>
            </a:r>
          </a:p>
          <a:p>
            <a:pPr marL="285750" indent="-285750">
              <a:buFontTx/>
              <a:buChar char="-"/>
            </a:pPr>
            <a:r>
              <a:rPr lang="en-US" dirty="0">
                <a:latin typeface="Segoe UI" panose="020B0502040204020203" pitchFamily="34" charset="0"/>
                <a:cs typeface="Segoe UI" panose="020B0502040204020203" pitchFamily="34" charset="0"/>
              </a:rPr>
              <a:t>list structures on XS01 and identify the ones we don’t use;</a:t>
            </a:r>
          </a:p>
          <a:p>
            <a:pPr marL="285750" indent="-285750">
              <a:buFontTx/>
              <a:buChar char="-"/>
            </a:pPr>
            <a:r>
              <a:rPr lang="en-US" dirty="0">
                <a:latin typeface="Segoe UI" panose="020B0502040204020203" pitchFamily="34" charset="0"/>
                <a:cs typeface="Segoe UI" panose="020B0502040204020203" pitchFamily="34" charset="0"/>
              </a:rPr>
              <a:t>define the structures’ layout we want to introduce;</a:t>
            </a:r>
          </a:p>
          <a:p>
            <a:pPr marL="285750" indent="-285750">
              <a:buFontTx/>
              <a:buChar char="-"/>
            </a:pPr>
            <a:r>
              <a:rPr lang="en-US" dirty="0">
                <a:latin typeface="Segoe UI" panose="020B0502040204020203" pitchFamily="34" charset="0"/>
                <a:cs typeface="Segoe UI" panose="020B0502040204020203" pitchFamily="34" charset="0"/>
              </a:rPr>
              <a:t>define process changes needed</a:t>
            </a:r>
          </a:p>
          <a:p>
            <a:pPr marL="285750" indent="-285750">
              <a:buFontTx/>
              <a:buChar char="-"/>
            </a:pPr>
            <a:r>
              <a:rPr lang="en-US" dirty="0">
                <a:latin typeface="Segoe UI" panose="020B0502040204020203" pitchFamily="34" charset="0"/>
                <a:cs typeface="Segoe UI" panose="020B0502040204020203" pitchFamily="34" charset="0"/>
              </a:rPr>
              <a:t>prepare the file for the mask designer group</a:t>
            </a:r>
          </a:p>
          <a:p>
            <a:pPr marL="285750" indent="-285750">
              <a:buFontTx/>
              <a:buChar char="-"/>
            </a:pPr>
            <a:endParaRPr lang="en-US" dirty="0">
              <a:latin typeface="Segoe UI" panose="020B0502040204020203" pitchFamily="34" charset="0"/>
              <a:cs typeface="Segoe UI" panose="020B0502040204020203" pitchFamily="34" charset="0"/>
            </a:endParaRPr>
          </a:p>
          <a:p>
            <a:pPr marL="285750" indent="-285750">
              <a:buFontTx/>
              <a:buChar char="-"/>
            </a:pPr>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In the meanwhile we will contact Tony Liu group to inform them about this work and understand their timeline to draw masks needed.</a:t>
            </a:r>
          </a:p>
        </p:txBody>
      </p:sp>
      <p:sp>
        <p:nvSpPr>
          <p:cNvPr id="10" name="Right Brace 9"/>
          <p:cNvSpPr/>
          <p:nvPr/>
        </p:nvSpPr>
        <p:spPr>
          <a:xfrm>
            <a:off x="6457950" y="908560"/>
            <a:ext cx="457200" cy="1384995"/>
          </a:xfrm>
          <a:prstGeom prst="rightBrace">
            <a:avLst>
              <a:gd name="adj1" fmla="val 43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Arrow: Right 10"/>
          <p:cNvSpPr/>
          <p:nvPr/>
        </p:nvSpPr>
        <p:spPr>
          <a:xfrm>
            <a:off x="7076916" y="1446823"/>
            <a:ext cx="1245870" cy="332149"/>
          </a:xfrm>
          <a:prstGeom prst="rightArrow">
            <a:avLst>
              <a:gd name="adj1" fmla="val 50000"/>
              <a:gd name="adj2" fmla="val 12570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2" name="TextBox 11"/>
          <p:cNvSpPr txBox="1"/>
          <p:nvPr/>
        </p:nvSpPr>
        <p:spPr>
          <a:xfrm>
            <a:off x="8484552" y="1397799"/>
            <a:ext cx="2880360"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Mid/second half of June</a:t>
            </a:r>
          </a:p>
        </p:txBody>
      </p:sp>
    </p:spTree>
    <p:extLst>
      <p:ext uri="{BB962C8B-B14F-4D97-AF65-F5344CB8AC3E}">
        <p14:creationId xmlns:p14="http://schemas.microsoft.com/office/powerpoint/2010/main" val="3761933543"/>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48A951EF-AD90-4A97-987A-D2F7DC42A75D}"/>
</file>

<file path=customXml/itemProps2.xml><?xml version="1.0" encoding="utf-8"?>
<ds:datastoreItem xmlns:ds="http://schemas.openxmlformats.org/officeDocument/2006/customXml" ds:itemID="{31ACE79F-EF64-429C-AED6-A0FABA02A10F}"/>
</file>

<file path=customXml/itemProps3.xml><?xml version="1.0" encoding="utf-8"?>
<ds:datastoreItem xmlns:ds="http://schemas.openxmlformats.org/officeDocument/2006/customXml" ds:itemID="{35E08064-E45E-424C-A24B-2F11EA7369D3}"/>
</file>

<file path=docProps/app.xml><?xml version="1.0" encoding="utf-8"?>
<Properties xmlns="http://schemas.openxmlformats.org/officeDocument/2006/extended-properties" xmlns:vt="http://schemas.openxmlformats.org/officeDocument/2006/docPropsVTypes">
  <Template>blank</Template>
  <TotalTime>0</TotalTime>
  <Words>360</Words>
  <Application>Microsoft Office PowerPoint</Application>
  <PresentationFormat>Widescreen</PresentationFormat>
  <Paragraphs>49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Segoe UI</vt:lpstr>
      <vt:lpstr>Segoe UI Semibold</vt:lpstr>
      <vt:lpstr>Wingdings</vt:lpstr>
      <vt:lpstr>Micron Nov-2015</vt:lpstr>
      <vt:lpstr>Cantilever re - style</vt:lpstr>
      <vt:lpstr>Cantilever re – style </vt:lpstr>
      <vt:lpstr>What is needed:</vt:lpstr>
      <vt:lpstr>Structures sections</vt:lpstr>
      <vt:lpstr>Structures layout</vt:lpstr>
      <vt:lpstr>Timeline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2017-05-11T08:15:11Z</dcterms:created>
  <dcterms:modified xsi:type="dcterms:W3CDTF">2017-05-15T13:23:18Z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