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10"/>
  </p:notesMasterIdLst>
  <p:sldIdLst>
    <p:sldId id="300" r:id="rId2"/>
    <p:sldId id="263" r:id="rId3"/>
    <p:sldId id="307" r:id="rId4"/>
    <p:sldId id="310" r:id="rId5"/>
    <p:sldId id="305" r:id="rId6"/>
    <p:sldId id="303" r:id="rId7"/>
    <p:sldId id="301" r:id="rId8"/>
    <p:sldId id="289"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a:srgbClr val="FF66FF"/>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4681" autoAdjust="0"/>
  </p:normalViewPr>
  <p:slideViewPr>
    <p:cSldViewPr snapToGrid="0">
      <p:cViewPr varScale="1">
        <p:scale>
          <a:sx n="114" d="100"/>
          <a:sy n="114" d="100"/>
        </p:scale>
        <p:origin x="786" y="108"/>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3/20/2017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2</a:t>
            </a:fld>
            <a:endParaRPr lang="en-US"/>
          </a:p>
        </p:txBody>
      </p:sp>
    </p:spTree>
    <p:extLst>
      <p:ext uri="{BB962C8B-B14F-4D97-AF65-F5344CB8AC3E}">
        <p14:creationId xmlns:p14="http://schemas.microsoft.com/office/powerpoint/2010/main" val="85078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20,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20,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20,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20,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20,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20,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20,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20,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20,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20,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20,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20,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20,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20,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20,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March 20,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hyperlink" Target="http://edcfab4.micron.com/fab4/RSL007/ReportFiles/SXP/SL161115005_3bbd5d43f9c34ca8a6aaa13d115d1504.doc" TargetMode="External"/><Relationship Id="rId2" Type="http://schemas.openxmlformats.org/officeDocument/2006/relationships/image" Target="../media/image3.emf"/><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hyperlink" Target="http://edcfab4.micron.com/fab4/RMT018/PRJCT/SD%20Eg%20Urbach%20measurement.pptx?web=1" TargetMode="External"/><Relationship Id="rId2" Type="http://schemas.openxmlformats.org/officeDocument/2006/relationships/image" Target="../media/image8.png"/><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11.jpeg"/><Relationship Id="rId4" Type="http://schemas.openxmlformats.org/officeDocument/2006/relationships/image" Target="../media/image10.wmf"/></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2.emf"/><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 Id="rId4" Type="http://schemas.openxmlformats.org/officeDocument/2006/relationships/image" Target="../media/image5.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3" y="721257"/>
            <a:ext cx="7159122" cy="1734724"/>
          </a:xfrm>
        </p:spPr>
        <p:txBody>
          <a:bodyPr>
            <a:normAutofit fontScale="90000"/>
          </a:bodyPr>
          <a:lstStyle/>
          <a:p>
            <a:r>
              <a:rPr lang="en-US" dirty="0" smtClean="0"/>
              <a:t>XPS Core levels and valence band analysis of SD </a:t>
            </a:r>
            <a:endParaRPr lang="en-US" dirty="0"/>
          </a:p>
        </p:txBody>
      </p:sp>
      <p:sp>
        <p:nvSpPr>
          <p:cNvPr id="4" name="Text Placeholder 3"/>
          <p:cNvSpPr>
            <a:spLocks noGrp="1"/>
          </p:cNvSpPr>
          <p:nvPr>
            <p:ph type="body" sz="quarter" idx="10"/>
          </p:nvPr>
        </p:nvSpPr>
        <p:spPr>
          <a:xfrm>
            <a:off x="962902" y="2889332"/>
            <a:ext cx="10967329" cy="762000"/>
          </a:xfrm>
        </p:spPr>
        <p:txBody>
          <a:bodyPr>
            <a:normAutofit/>
          </a:bodyPr>
          <a:lstStyle/>
          <a:p>
            <a:r>
              <a:rPr lang="en-US" sz="2800" dirty="0" smtClean="0"/>
              <a:t>Deeper insights on moisture and annealing effects in SD</a:t>
            </a:r>
            <a:endParaRPr lang="en-US" sz="2800" dirty="0"/>
          </a:p>
        </p:txBody>
      </p:sp>
      <p:sp>
        <p:nvSpPr>
          <p:cNvPr id="5" name="Text Placeholder 4"/>
          <p:cNvSpPr>
            <a:spLocks noGrp="1"/>
          </p:cNvSpPr>
          <p:nvPr>
            <p:ph type="body" sz="quarter" idx="12"/>
          </p:nvPr>
        </p:nvSpPr>
        <p:spPr/>
        <p:txBody>
          <a:bodyPr/>
          <a:lstStyle/>
          <a:p>
            <a:r>
              <a:rPr lang="en-US" dirty="0" smtClean="0"/>
              <a:t>Kent Zhuang, Swapnil and Paolo</a:t>
            </a:r>
            <a:endParaRPr lang="en-US" dirty="0"/>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a:t>
            </a:r>
            <a:endParaRPr lang="en-US" dirty="0"/>
          </a:p>
        </p:txBody>
      </p:sp>
      <p:sp>
        <p:nvSpPr>
          <p:cNvPr id="34" name="Date Placeholder 33"/>
          <p:cNvSpPr>
            <a:spLocks noGrp="1"/>
          </p:cNvSpPr>
          <p:nvPr>
            <p:ph type="dt" sz="half" idx="2"/>
          </p:nvPr>
        </p:nvSpPr>
        <p:spPr>
          <a:xfrm>
            <a:off x="3290570" y="6363151"/>
            <a:ext cx="1348740" cy="228600"/>
          </a:xfrm>
        </p:spPr>
        <p:txBody>
          <a:bodyPr/>
          <a:lstStyle/>
          <a:p>
            <a:fld id="{816EFC11-76F3-42BC-AE41-47369BD27274}" type="datetime4">
              <a:rPr lang="en-US" smtClean="0"/>
              <a:t>March 20, 2017</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2</a:t>
            </a:fld>
            <a:endParaRPr lang="en-US" dirty="0"/>
          </a:p>
        </p:txBody>
      </p:sp>
      <p:sp>
        <p:nvSpPr>
          <p:cNvPr id="35" name="Footer Placeholder 34"/>
          <p:cNvSpPr>
            <a:spLocks noGrp="1"/>
          </p:cNvSpPr>
          <p:nvPr>
            <p:ph type="ftr" sz="quarter" idx="12"/>
          </p:nvPr>
        </p:nvSpPr>
        <p:spPr/>
        <p:txBody>
          <a:bodyPr/>
          <a:lstStyle/>
          <a:p>
            <a:r>
              <a:rPr lang="en-US"/>
              <a:t>|  Micron Confidential</a:t>
            </a:r>
            <a:endParaRPr lang="en-US" dirty="0"/>
          </a:p>
        </p:txBody>
      </p:sp>
      <p:sp>
        <p:nvSpPr>
          <p:cNvPr id="10" name="Text Placeholder 9"/>
          <p:cNvSpPr>
            <a:spLocks noGrp="1"/>
          </p:cNvSpPr>
          <p:nvPr>
            <p:ph type="body" sz="quarter" idx="14"/>
          </p:nvPr>
        </p:nvSpPr>
        <p:spPr/>
        <p:txBody>
          <a:bodyPr/>
          <a:lstStyle/>
          <a:p>
            <a:endParaRPr lang="en-US"/>
          </a:p>
        </p:txBody>
      </p:sp>
      <p:graphicFrame>
        <p:nvGraphicFramePr>
          <p:cNvPr id="4" name="Table 3"/>
          <p:cNvGraphicFramePr>
            <a:graphicFrameLocks noGrp="1"/>
          </p:cNvGraphicFramePr>
          <p:nvPr>
            <p:extLst>
              <p:ext uri="{D42A27DB-BD31-4B8C-83A1-F6EECF244321}">
                <p14:modId xmlns:p14="http://schemas.microsoft.com/office/powerpoint/2010/main" val="1980418926"/>
              </p:ext>
            </p:extLst>
          </p:nvPr>
        </p:nvGraphicFramePr>
        <p:xfrm>
          <a:off x="2061985" y="2087956"/>
          <a:ext cx="2889954" cy="1066800"/>
        </p:xfrm>
        <a:graphic>
          <a:graphicData uri="http://schemas.openxmlformats.org/drawingml/2006/table">
            <a:tbl>
              <a:tblPr firstRow="1" firstCol="1" bandRow="1">
                <a:tableStyleId>{5C22544A-7EE6-4342-B048-85BDC9FD1C3A}</a:tableStyleId>
              </a:tblPr>
              <a:tblGrid>
                <a:gridCol w="846666"/>
                <a:gridCol w="677333"/>
                <a:gridCol w="699911"/>
                <a:gridCol w="666044"/>
              </a:tblGrid>
              <a:tr h="73025">
                <a:tc>
                  <a:txBody>
                    <a:bodyPr/>
                    <a:lstStyle/>
                    <a:p>
                      <a:pPr marL="0" marR="0" algn="ctr">
                        <a:spcBef>
                          <a:spcPts val="0"/>
                        </a:spcBef>
                        <a:spcAft>
                          <a:spcPts val="0"/>
                        </a:spcAft>
                      </a:pPr>
                      <a:r>
                        <a:rPr lang="en-US" sz="1400" dirty="0" smtClean="0">
                          <a:effectLst/>
                          <a:latin typeface="+mn-lt"/>
                          <a:ea typeface="+mn-ea"/>
                        </a:rPr>
                        <a:t>Element</a:t>
                      </a:r>
                      <a:endParaRPr lang="en-US" sz="14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dirty="0" smtClean="0">
                          <a:effectLst/>
                        </a:rPr>
                        <a:t>1</a:t>
                      </a:r>
                      <a:endParaRPr lang="en-US" sz="14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dirty="0" smtClean="0">
                          <a:effectLst/>
                        </a:rPr>
                        <a:t>2</a:t>
                      </a:r>
                      <a:endParaRPr lang="en-US" sz="14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dirty="0" smtClean="0">
                          <a:effectLst/>
                          <a:latin typeface="+mn-lt"/>
                          <a:ea typeface="+mn-ea"/>
                        </a:rPr>
                        <a:t>3</a:t>
                      </a:r>
                      <a:endParaRPr lang="en-US" sz="1400" dirty="0">
                        <a:effectLst/>
                        <a:latin typeface="Calibri" panose="020F0502020204030204" pitchFamily="34" charset="0"/>
                        <a:ea typeface="Calibri" panose="020F0502020204030204" pitchFamily="34" charset="0"/>
                      </a:endParaRPr>
                    </a:p>
                  </a:txBody>
                  <a:tcPr marL="68580" marR="68580" marT="0" marB="0" anchor="ctr"/>
                </a:tc>
              </a:tr>
              <a:tr h="107950">
                <a:tc>
                  <a:txBody>
                    <a:bodyPr/>
                    <a:lstStyle/>
                    <a:p>
                      <a:pPr marL="0" marR="0" algn="ctr">
                        <a:spcBef>
                          <a:spcPts val="0"/>
                        </a:spcBef>
                        <a:spcAft>
                          <a:spcPts val="0"/>
                        </a:spcAft>
                      </a:pPr>
                      <a:r>
                        <a:rPr lang="en-US" sz="1400" dirty="0">
                          <a:effectLst/>
                        </a:rPr>
                        <a:t>As</a:t>
                      </a:r>
                      <a:endParaRPr lang="en-US" sz="14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dirty="0">
                          <a:effectLst/>
                        </a:rPr>
                        <a:t>35.9</a:t>
                      </a:r>
                      <a:endParaRPr lang="en-US" sz="14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dirty="0">
                          <a:effectLst/>
                        </a:rPr>
                        <a:t>31.4</a:t>
                      </a:r>
                      <a:endParaRPr lang="en-US" sz="14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a:effectLst/>
                        </a:rPr>
                        <a:t>28.5</a:t>
                      </a:r>
                      <a:endParaRPr lang="en-US" sz="1400">
                        <a:effectLst/>
                        <a:latin typeface="Calibri" panose="020F0502020204030204" pitchFamily="34" charset="0"/>
                        <a:ea typeface="Calibri" panose="020F0502020204030204" pitchFamily="34" charset="0"/>
                      </a:endParaRPr>
                    </a:p>
                  </a:txBody>
                  <a:tcPr marL="68580" marR="68580" marT="0" marB="0" anchor="ctr"/>
                </a:tc>
              </a:tr>
              <a:tr h="119380">
                <a:tc>
                  <a:txBody>
                    <a:bodyPr/>
                    <a:lstStyle/>
                    <a:p>
                      <a:pPr marL="0" marR="0" algn="ctr">
                        <a:spcBef>
                          <a:spcPts val="0"/>
                        </a:spcBef>
                        <a:spcAft>
                          <a:spcPts val="0"/>
                        </a:spcAft>
                      </a:pPr>
                      <a:r>
                        <a:rPr lang="en-US" sz="1400">
                          <a:effectLst/>
                        </a:rPr>
                        <a:t>Se</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a:effectLst/>
                        </a:rPr>
                        <a:t>57.4</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dirty="0">
                          <a:effectLst/>
                        </a:rPr>
                        <a:t>53.1</a:t>
                      </a:r>
                      <a:endParaRPr lang="en-US" sz="14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a:effectLst/>
                        </a:rPr>
                        <a:t>46.6</a:t>
                      </a:r>
                      <a:endParaRPr lang="en-US" sz="1400">
                        <a:effectLst/>
                        <a:latin typeface="Calibri" panose="020F0502020204030204" pitchFamily="34" charset="0"/>
                        <a:ea typeface="Calibri" panose="020F0502020204030204" pitchFamily="34" charset="0"/>
                      </a:endParaRPr>
                    </a:p>
                  </a:txBody>
                  <a:tcPr marL="68580" marR="68580" marT="0" marB="0" anchor="ctr"/>
                </a:tc>
              </a:tr>
              <a:tr h="44450">
                <a:tc>
                  <a:txBody>
                    <a:bodyPr/>
                    <a:lstStyle/>
                    <a:p>
                      <a:pPr marL="0" marR="0" algn="ctr">
                        <a:spcBef>
                          <a:spcPts val="0"/>
                        </a:spcBef>
                        <a:spcAft>
                          <a:spcPts val="0"/>
                        </a:spcAft>
                      </a:pPr>
                      <a:r>
                        <a:rPr lang="en-US" sz="1400">
                          <a:effectLst/>
                        </a:rPr>
                        <a:t>Ge</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a:effectLst/>
                        </a:rPr>
                        <a:t>0.0</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a:effectLst/>
                        </a:rPr>
                        <a:t>9.0</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dirty="0">
                          <a:effectLst/>
                        </a:rPr>
                        <a:t>19.0</a:t>
                      </a:r>
                      <a:endParaRPr lang="en-US" sz="1400" dirty="0">
                        <a:effectLst/>
                        <a:latin typeface="Calibri" panose="020F0502020204030204" pitchFamily="34" charset="0"/>
                        <a:ea typeface="Calibri" panose="020F0502020204030204" pitchFamily="34" charset="0"/>
                      </a:endParaRPr>
                    </a:p>
                  </a:txBody>
                  <a:tcPr marL="68580" marR="68580" marT="0" marB="0" anchor="ctr"/>
                </a:tc>
              </a:tr>
              <a:tr h="44450">
                <a:tc>
                  <a:txBody>
                    <a:bodyPr/>
                    <a:lstStyle/>
                    <a:p>
                      <a:pPr marL="0" marR="0" algn="ctr">
                        <a:spcBef>
                          <a:spcPts val="0"/>
                        </a:spcBef>
                        <a:spcAft>
                          <a:spcPts val="0"/>
                        </a:spcAft>
                      </a:pPr>
                      <a:r>
                        <a:rPr lang="en-US" sz="1400">
                          <a:effectLst/>
                        </a:rPr>
                        <a:t>Si</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a:effectLst/>
                        </a:rPr>
                        <a:t>6.6</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a:effectLst/>
                        </a:rPr>
                        <a:t>6.5</a:t>
                      </a:r>
                      <a:endParaRPr lang="en-US" sz="14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400" dirty="0">
                          <a:effectLst/>
                        </a:rPr>
                        <a:t>5.9</a:t>
                      </a:r>
                      <a:endParaRPr lang="en-US" sz="1400" dirty="0">
                        <a:effectLst/>
                        <a:latin typeface="Calibri" panose="020F0502020204030204" pitchFamily="34" charset="0"/>
                        <a:ea typeface="Calibri" panose="020F0502020204030204" pitchFamily="34" charset="0"/>
                      </a:endParaRPr>
                    </a:p>
                  </a:txBody>
                  <a:tcPr marL="68580" marR="68580" marT="0" marB="0" anchor="ctr"/>
                </a:tc>
              </a:tr>
            </a:tbl>
          </a:graphicData>
        </a:graphic>
      </p:graphicFrame>
      <p:grpSp>
        <p:nvGrpSpPr>
          <p:cNvPr id="7" name="Group 6"/>
          <p:cNvGrpSpPr/>
          <p:nvPr/>
        </p:nvGrpSpPr>
        <p:grpSpPr>
          <a:xfrm>
            <a:off x="6788077" y="1828799"/>
            <a:ext cx="5179271" cy="3199004"/>
            <a:chOff x="4060467" y="1771650"/>
            <a:chExt cx="5926115" cy="3776746"/>
          </a:xfrm>
        </p:grpSpPr>
        <p:pic>
          <p:nvPicPr>
            <p:cNvPr id="1026" name="Picture 2" descr="https://upload.wikimedia.org/wikipedia/commons/f/f2/System2.gif"/>
            <p:cNvPicPr>
              <a:picLocks noChangeAspect="1" noChangeArrowheads="1"/>
            </p:cNvPicPr>
            <p:nvPr/>
          </p:nvPicPr>
          <p:blipFill rotWithShape="1">
            <a:blip r:embed="rId3">
              <a:extLst>
                <a:ext uri="{28A0092B-C50C-407E-A947-70E740481C1C}">
                  <a14:useLocalDpi xmlns:a14="http://schemas.microsoft.com/office/drawing/2010/main" val="0"/>
                </a:ext>
              </a:extLst>
            </a:blip>
            <a:srcRect l="2492" t="8505" r="3119" b="3305"/>
            <a:stretch/>
          </p:blipFill>
          <p:spPr bwMode="auto">
            <a:xfrm>
              <a:off x="4060467" y="1771650"/>
              <a:ext cx="5908214" cy="3486150"/>
            </a:xfrm>
            <a:prstGeom prst="rect">
              <a:avLst/>
            </a:prstGeom>
            <a:noFill/>
            <a:extLst>
              <a:ext uri="{909E8E84-426E-40DD-AFC4-6F175D3DCCD1}">
                <a14:hiddenFill xmlns:a14="http://schemas.microsoft.com/office/drawing/2010/main">
                  <a:solidFill>
                    <a:srgbClr val="FFFFFF"/>
                  </a:solidFill>
                </a14:hiddenFill>
              </a:ext>
            </a:extLst>
          </p:spPr>
        </p:pic>
        <p:sp>
          <p:nvSpPr>
            <p:cNvPr id="6" name="Oval 5"/>
            <p:cNvSpPr/>
            <p:nvPr/>
          </p:nvSpPr>
          <p:spPr>
            <a:xfrm rot="1447728">
              <a:off x="7935857" y="2481346"/>
              <a:ext cx="2014899" cy="30670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1" name="Oval 10"/>
            <p:cNvSpPr/>
            <p:nvPr/>
          </p:nvSpPr>
          <p:spPr>
            <a:xfrm rot="21227411">
              <a:off x="8315871" y="2150376"/>
              <a:ext cx="1670711" cy="136941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grpSp>
      <p:sp>
        <p:nvSpPr>
          <p:cNvPr id="3" name="Content Placeholder 2"/>
          <p:cNvSpPr>
            <a:spLocks noGrp="1"/>
          </p:cNvSpPr>
          <p:nvPr>
            <p:ph idx="1"/>
          </p:nvPr>
        </p:nvSpPr>
        <p:spPr>
          <a:xfrm>
            <a:off x="545902" y="1267244"/>
            <a:ext cx="6848190" cy="4418635"/>
          </a:xfrm>
        </p:spPr>
        <p:txBody>
          <a:bodyPr/>
          <a:lstStyle/>
          <a:p>
            <a:pPr marL="365760" indent="-365760">
              <a:buFont typeface="Wingdings" panose="05000000000000000000" pitchFamily="2" charset="2"/>
              <a:buChar char="q"/>
            </a:pPr>
            <a:r>
              <a:rPr lang="en-US" sz="2000" dirty="0" smtClean="0"/>
              <a:t>3 </a:t>
            </a:r>
            <a:r>
              <a:rPr lang="en-US" sz="2000" dirty="0" err="1" smtClean="0"/>
              <a:t>SiSAG</a:t>
            </a:r>
            <a:r>
              <a:rPr lang="en-US" sz="2000" dirty="0" smtClean="0"/>
              <a:t> films have been analyzed thru XPS:</a:t>
            </a:r>
          </a:p>
          <a:p>
            <a:pPr lvl="1"/>
            <a:r>
              <a:rPr lang="en-US" sz="1600" dirty="0" smtClean="0"/>
              <a:t>One w/o Ge, the other two with ~9% (similar to our POR) and 19% Ge</a:t>
            </a:r>
            <a:endParaRPr lang="en-US" sz="1600" dirty="0"/>
          </a:p>
          <a:p>
            <a:pPr marL="365760" indent="-365760">
              <a:buFont typeface="Wingdings" panose="05000000000000000000" pitchFamily="2" charset="2"/>
              <a:buChar char="q"/>
            </a:pPr>
            <a:endParaRPr lang="en-US" sz="2000" dirty="0" smtClean="0"/>
          </a:p>
          <a:p>
            <a:pPr marL="0" indent="0">
              <a:buNone/>
            </a:pPr>
            <a:endParaRPr lang="en-US" sz="2000" dirty="0" smtClean="0"/>
          </a:p>
          <a:p>
            <a:pPr marL="365760" indent="-365760">
              <a:spcBef>
                <a:spcPts val="1200"/>
              </a:spcBef>
              <a:spcAft>
                <a:spcPts val="0"/>
              </a:spcAft>
              <a:buFont typeface="Wingdings" panose="05000000000000000000" pitchFamily="2" charset="2"/>
              <a:buChar char="q"/>
            </a:pPr>
            <a:r>
              <a:rPr lang="en-US" sz="2000" dirty="0" smtClean="0"/>
              <a:t>35 nm </a:t>
            </a:r>
            <a:r>
              <a:rPr lang="en-US" sz="2000" dirty="0" err="1" smtClean="0"/>
              <a:t>SiSAG</a:t>
            </a:r>
            <a:r>
              <a:rPr lang="en-US" sz="2000" dirty="0" smtClean="0"/>
              <a:t> films were deposited on bare Si wafer and capped with 3 nm Carbon</a:t>
            </a:r>
          </a:p>
          <a:p>
            <a:pPr marL="365760" indent="-365760">
              <a:spcBef>
                <a:spcPts val="1200"/>
              </a:spcBef>
              <a:spcAft>
                <a:spcPts val="0"/>
              </a:spcAft>
              <a:buFont typeface="Wingdings" panose="05000000000000000000" pitchFamily="2" charset="2"/>
              <a:buChar char="q"/>
            </a:pPr>
            <a:r>
              <a:rPr lang="en-US" sz="2000" dirty="0" smtClean="0"/>
              <a:t>Compositions 2 and 3 have been analyzed both after dep and after annealing at 280</a:t>
            </a:r>
            <a:r>
              <a:rPr lang="en-US" sz="2000" dirty="0" smtClean="0">
                <a:sym typeface="Symbol" panose="05050102010706020507" pitchFamily="18" charset="2"/>
              </a:rPr>
              <a:t></a:t>
            </a:r>
            <a:r>
              <a:rPr lang="en-US" sz="2000" dirty="0" smtClean="0"/>
              <a:t>C for 30 min in vacuum</a:t>
            </a:r>
          </a:p>
          <a:p>
            <a:pPr marL="365760" indent="-365760">
              <a:spcBef>
                <a:spcPts val="1200"/>
              </a:spcBef>
              <a:spcAft>
                <a:spcPts val="0"/>
              </a:spcAft>
              <a:buFont typeface="Wingdings" panose="05000000000000000000" pitchFamily="2" charset="2"/>
              <a:buChar char="q"/>
            </a:pPr>
            <a:r>
              <a:rPr lang="en-US" sz="2000" dirty="0">
                <a:latin typeface="+mj-lt"/>
                <a:ea typeface="Times New Roman" panose="02020603050405020304" pitchFamily="18" charset="0"/>
              </a:rPr>
              <a:t>High resolution </a:t>
            </a:r>
            <a:r>
              <a:rPr lang="en-US" sz="2000" dirty="0" smtClean="0">
                <a:latin typeface="+mj-lt"/>
                <a:ea typeface="Times New Roman" panose="02020603050405020304" pitchFamily="18" charset="0"/>
              </a:rPr>
              <a:t>of C1s</a:t>
            </a:r>
            <a:r>
              <a:rPr lang="en-US" sz="2000" dirty="0">
                <a:latin typeface="+mj-lt"/>
                <a:ea typeface="Times New Roman" panose="02020603050405020304" pitchFamily="18" charset="0"/>
              </a:rPr>
              <a:t>, O1s, Si2p, Ge3d/Ge2p3, As3d/As2p3 and Se3d </a:t>
            </a:r>
            <a:r>
              <a:rPr lang="en-US" sz="2000" dirty="0" smtClean="0">
                <a:latin typeface="+mj-lt"/>
                <a:ea typeface="Times New Roman" panose="02020603050405020304" pitchFamily="18" charset="0"/>
              </a:rPr>
              <a:t>core levels and the valence band </a:t>
            </a:r>
            <a:r>
              <a:rPr lang="en-US" sz="2000" dirty="0">
                <a:latin typeface="+mj-lt"/>
                <a:ea typeface="Times New Roman" panose="02020603050405020304" pitchFamily="18" charset="0"/>
              </a:rPr>
              <a:t>spectra were </a:t>
            </a:r>
            <a:r>
              <a:rPr lang="en-US" sz="2000" dirty="0" smtClean="0">
                <a:latin typeface="+mj-lt"/>
                <a:ea typeface="Times New Roman" panose="02020603050405020304" pitchFamily="18" charset="0"/>
              </a:rPr>
              <a:t>acquired</a:t>
            </a:r>
            <a:r>
              <a:rPr lang="en-US" sz="2000" dirty="0" smtClean="0">
                <a:latin typeface="Calibri" panose="020F0502020204030204" pitchFamily="34" charset="0"/>
                <a:ea typeface="Times New Roman" panose="02020603050405020304" pitchFamily="18" charset="0"/>
              </a:rPr>
              <a:t> with two different </a:t>
            </a:r>
            <a:r>
              <a:rPr lang="en-US" sz="2000" dirty="0">
                <a:latin typeface="Calibri" panose="020F0502020204030204" pitchFamily="34" charset="0"/>
                <a:ea typeface="Times New Roman" panose="02020603050405020304" pitchFamily="18" charset="0"/>
              </a:rPr>
              <a:t>at 45 and 85</a:t>
            </a:r>
            <a:r>
              <a:rPr lang="en-US" sz="2000" baseline="30000" dirty="0">
                <a:latin typeface="Calibri" panose="020F0502020204030204" pitchFamily="34" charset="0"/>
                <a:ea typeface="Times New Roman" panose="02020603050405020304" pitchFamily="18" charset="0"/>
              </a:rPr>
              <a:t>o</a:t>
            </a:r>
            <a:r>
              <a:rPr lang="en-US" sz="2000" dirty="0">
                <a:latin typeface="Calibri" panose="020F0502020204030204" pitchFamily="34" charset="0"/>
                <a:ea typeface="Times New Roman" panose="02020603050405020304" pitchFamily="18" charset="0"/>
              </a:rPr>
              <a:t> take-off angles (TOAs)</a:t>
            </a:r>
            <a:r>
              <a:rPr lang="en-US" sz="2000" dirty="0" smtClean="0">
                <a:latin typeface="Calibri" panose="020F0502020204030204" pitchFamily="34" charset="0"/>
                <a:ea typeface="Times New Roman" panose="02020603050405020304" pitchFamily="18" charset="0"/>
              </a:rPr>
              <a:t>  </a:t>
            </a:r>
            <a:endParaRPr lang="en-US" sz="2000" dirty="0" smtClean="0"/>
          </a:p>
        </p:txBody>
      </p:sp>
      <p:sp>
        <p:nvSpPr>
          <p:cNvPr id="8" name="Freeform 7"/>
          <p:cNvSpPr/>
          <p:nvPr/>
        </p:nvSpPr>
        <p:spPr>
          <a:xfrm>
            <a:off x="7444292" y="3775934"/>
            <a:ext cx="2621541" cy="1936377"/>
          </a:xfrm>
          <a:custGeom>
            <a:avLst/>
            <a:gdLst>
              <a:gd name="connsiteX0" fmla="*/ 0 w 2621541"/>
              <a:gd name="connsiteY0" fmla="*/ 1936377 h 1936377"/>
              <a:gd name="connsiteX1" fmla="*/ 2388197 w 2621541"/>
              <a:gd name="connsiteY1" fmla="*/ 1247887 h 1936377"/>
              <a:gd name="connsiteX2" fmla="*/ 2398955 w 2621541"/>
              <a:gd name="connsiteY2" fmla="*/ 0 h 1936377"/>
            </a:gdLst>
            <a:ahLst/>
            <a:cxnLst>
              <a:cxn ang="0">
                <a:pos x="connsiteX0" y="connsiteY0"/>
              </a:cxn>
              <a:cxn ang="0">
                <a:pos x="connsiteX1" y="connsiteY1"/>
              </a:cxn>
              <a:cxn ang="0">
                <a:pos x="connsiteX2" y="connsiteY2"/>
              </a:cxn>
            </a:cxnLst>
            <a:rect l="l" t="t" r="r" b="b"/>
            <a:pathLst>
              <a:path w="2621541" h="1936377">
                <a:moveTo>
                  <a:pt x="0" y="1936377"/>
                </a:moveTo>
                <a:cubicBezTo>
                  <a:pt x="994185" y="1753496"/>
                  <a:pt x="1988371" y="1570616"/>
                  <a:pt x="2388197" y="1247887"/>
                </a:cubicBezTo>
                <a:cubicBezTo>
                  <a:pt x="2788023" y="925157"/>
                  <a:pt x="2593489" y="462578"/>
                  <a:pt x="2398955" y="0"/>
                </a:cubicBezTo>
              </a:path>
            </a:pathLst>
          </a:custGeom>
          <a:noFill/>
          <a:ln>
            <a:solidFill>
              <a:schemeClr val="accent1"/>
            </a:solidFill>
            <a:tailEnd type="arrow"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0254070" y="3714200"/>
            <a:ext cx="1509395" cy="1323439"/>
          </a:xfrm>
          <a:prstGeom prst="rect">
            <a:avLst/>
          </a:prstGeom>
        </p:spPr>
        <p:txBody>
          <a:bodyPr wrap="square">
            <a:spAutoFit/>
          </a:bodyPr>
          <a:lstStyle/>
          <a:p>
            <a:r>
              <a:rPr lang="en-US" sz="1600" dirty="0" smtClean="0">
                <a:latin typeface="Calibri" panose="020F0502020204030204" pitchFamily="34" charset="0"/>
                <a:ea typeface="Times New Roman" panose="02020603050405020304" pitchFamily="18" charset="0"/>
              </a:rPr>
              <a:t>45</a:t>
            </a:r>
            <a:r>
              <a:rPr lang="en-US" sz="1600" baseline="30000" dirty="0">
                <a:latin typeface="Calibri" panose="020F0502020204030204" pitchFamily="34" charset="0"/>
                <a:ea typeface="Times New Roman" panose="02020603050405020304" pitchFamily="18" charset="0"/>
              </a:rPr>
              <a:t>o</a:t>
            </a:r>
            <a:r>
              <a:rPr lang="en-US" sz="1600" dirty="0" smtClean="0">
                <a:latin typeface="Calibri" panose="020F0502020204030204" pitchFamily="34" charset="0"/>
                <a:ea typeface="Times New Roman" panose="02020603050405020304" pitchFamily="18" charset="0"/>
              </a:rPr>
              <a:t> TOA is more surface sensitive, while 85</a:t>
            </a:r>
            <a:r>
              <a:rPr lang="en-US" sz="1600" baseline="30000" dirty="0" smtClean="0">
                <a:latin typeface="Calibri" panose="020F0502020204030204" pitchFamily="34" charset="0"/>
                <a:ea typeface="Times New Roman" panose="02020603050405020304" pitchFamily="18" charset="0"/>
              </a:rPr>
              <a:t>o</a:t>
            </a:r>
            <a:r>
              <a:rPr lang="en-US" sz="1600" dirty="0" smtClean="0">
                <a:latin typeface="Calibri" panose="020F0502020204030204" pitchFamily="34" charset="0"/>
                <a:ea typeface="Times New Roman" panose="02020603050405020304" pitchFamily="18" charset="0"/>
              </a:rPr>
              <a:t> TOA is more bulk sensitive</a:t>
            </a:r>
            <a:endParaRPr lang="en-US" sz="1600" dirty="0"/>
          </a:p>
        </p:txBody>
      </p:sp>
      <p:sp>
        <p:nvSpPr>
          <p:cNvPr id="15" name="Rounded Rectangle 14"/>
          <p:cNvSpPr/>
          <p:nvPr/>
        </p:nvSpPr>
        <p:spPr>
          <a:xfrm>
            <a:off x="2910612" y="2729556"/>
            <a:ext cx="2020061" cy="19439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5061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results summary:</a:t>
            </a:r>
            <a:endParaRPr lang="en-US" dirty="0"/>
          </a:p>
        </p:txBody>
      </p:sp>
      <p:sp>
        <p:nvSpPr>
          <p:cNvPr id="3" name="Content Placeholder 2"/>
          <p:cNvSpPr>
            <a:spLocks noGrp="1"/>
          </p:cNvSpPr>
          <p:nvPr>
            <p:ph idx="1"/>
          </p:nvPr>
        </p:nvSpPr>
        <p:spPr>
          <a:xfrm>
            <a:off x="545517" y="1073736"/>
            <a:ext cx="4963769" cy="4418635"/>
          </a:xfrm>
        </p:spPr>
        <p:txBody>
          <a:bodyPr/>
          <a:lstStyle/>
          <a:p>
            <a:pPr marL="365760" indent="-365760">
              <a:spcBef>
                <a:spcPts val="600"/>
              </a:spcBef>
              <a:spcAft>
                <a:spcPts val="0"/>
              </a:spcAft>
              <a:buFont typeface="Wingdings" panose="05000000000000000000" pitchFamily="2" charset="2"/>
              <a:buChar char="q"/>
            </a:pPr>
            <a:r>
              <a:rPr lang="en-US" sz="2000" dirty="0" smtClean="0"/>
              <a:t>Carbon capped </a:t>
            </a:r>
            <a:r>
              <a:rPr lang="en-US" sz="2000" dirty="0" err="1" smtClean="0"/>
              <a:t>SiSAG</a:t>
            </a:r>
            <a:r>
              <a:rPr lang="en-US" sz="2000" dirty="0" smtClean="0"/>
              <a:t> SD film incorporates moisture</a:t>
            </a:r>
            <a:endParaRPr lang="en-US" sz="2000" dirty="0"/>
          </a:p>
          <a:p>
            <a:pPr marL="365760" indent="-365760">
              <a:spcBef>
                <a:spcPts val="1200"/>
              </a:spcBef>
              <a:spcAft>
                <a:spcPts val="600"/>
              </a:spcAft>
              <a:buFont typeface="Wingdings" panose="05000000000000000000" pitchFamily="2" charset="2"/>
              <a:buChar char="q"/>
            </a:pPr>
            <a:r>
              <a:rPr lang="en-US" sz="2000" dirty="0" smtClean="0"/>
              <a:t>Annealing (</a:t>
            </a:r>
            <a:r>
              <a:rPr lang="en-US" sz="2000" dirty="0"/>
              <a:t>280</a:t>
            </a:r>
            <a:r>
              <a:rPr lang="en-US" sz="2000" dirty="0">
                <a:sym typeface="Symbol" panose="05050102010706020507" pitchFamily="18" charset="2"/>
              </a:rPr>
              <a:t></a:t>
            </a:r>
            <a:r>
              <a:rPr lang="en-US" sz="2000" dirty="0" smtClean="0"/>
              <a:t>C </a:t>
            </a:r>
            <a:r>
              <a:rPr lang="en-US" sz="2000" dirty="0"/>
              <a:t>for 30 min in </a:t>
            </a:r>
            <a:r>
              <a:rPr lang="en-US" sz="2000" dirty="0" smtClean="0"/>
              <a:t>vacuum) effects:</a:t>
            </a:r>
          </a:p>
          <a:p>
            <a:pPr marL="457200" lvl="1"/>
            <a:r>
              <a:rPr lang="en-US" sz="1800" dirty="0">
                <a:sym typeface="Wingdings" panose="05000000000000000000" pitchFamily="2" charset="2"/>
              </a:rPr>
              <a:t>likely converts As(OH)3 to </a:t>
            </a:r>
            <a:r>
              <a:rPr lang="en-US" sz="1800" dirty="0" smtClean="0">
                <a:sym typeface="Wingdings" panose="05000000000000000000" pitchFamily="2" charset="2"/>
              </a:rPr>
              <a:t>As</a:t>
            </a:r>
            <a:r>
              <a:rPr lang="en-US" sz="1800" baseline="-25000" dirty="0" smtClean="0">
                <a:sym typeface="Wingdings" panose="05000000000000000000" pitchFamily="2" charset="2"/>
              </a:rPr>
              <a:t>2</a:t>
            </a:r>
            <a:r>
              <a:rPr lang="en-US" sz="1800" dirty="0" smtClean="0">
                <a:sym typeface="Wingdings" panose="05000000000000000000" pitchFamily="2" charset="2"/>
              </a:rPr>
              <a:t>O</a:t>
            </a:r>
            <a:r>
              <a:rPr lang="en-US" sz="1800" baseline="-25000" dirty="0" smtClean="0">
                <a:sym typeface="Wingdings" panose="05000000000000000000" pitchFamily="2" charset="2"/>
              </a:rPr>
              <a:t>3</a:t>
            </a:r>
            <a:r>
              <a:rPr lang="en-US" sz="1800" dirty="0" smtClean="0">
                <a:sym typeface="Wingdings" panose="05000000000000000000" pitchFamily="2" charset="2"/>
              </a:rPr>
              <a:t>  </a:t>
            </a:r>
            <a:r>
              <a:rPr lang="en-US" sz="1800" i="1" dirty="0">
                <a:sym typeface="Wingdings" panose="05000000000000000000" pitchFamily="2" charset="2"/>
              </a:rPr>
              <a:t>(evidenced from reduced Oxygen post </a:t>
            </a:r>
            <a:r>
              <a:rPr lang="en-US" sz="1800" i="1" dirty="0" smtClean="0">
                <a:sym typeface="Wingdings" panose="05000000000000000000" pitchFamily="2" charset="2"/>
              </a:rPr>
              <a:t>anneal in the As 2p</a:t>
            </a:r>
            <a:r>
              <a:rPr lang="en-US" sz="1800" i="1" baseline="-25000" dirty="0" smtClean="0">
                <a:sym typeface="Wingdings" panose="05000000000000000000" pitchFamily="2" charset="2"/>
              </a:rPr>
              <a:t>3/2</a:t>
            </a:r>
            <a:r>
              <a:rPr lang="en-US" sz="1800" i="1" dirty="0" smtClean="0">
                <a:sym typeface="Wingdings" panose="05000000000000000000" pitchFamily="2" charset="2"/>
              </a:rPr>
              <a:t> peak) </a:t>
            </a:r>
            <a:r>
              <a:rPr lang="en-US" sz="1800" dirty="0" smtClean="0">
                <a:sym typeface="Wingdings" panose="05000000000000000000" pitchFamily="2" charset="2"/>
              </a:rPr>
              <a:t>and oxides Ge</a:t>
            </a:r>
            <a:r>
              <a:rPr lang="en-US" sz="1800" i="1" dirty="0" smtClean="0">
                <a:sym typeface="Wingdings" panose="05000000000000000000" pitchFamily="2" charset="2"/>
              </a:rPr>
              <a:t> (Ge3d shift at higher BE)</a:t>
            </a:r>
            <a:endParaRPr lang="en-US" sz="1800" i="1" dirty="0"/>
          </a:p>
          <a:p>
            <a:pPr marL="457200" lvl="1"/>
            <a:r>
              <a:rPr lang="en-US" sz="1800" dirty="0"/>
              <a:t>Moisture is partially released after </a:t>
            </a:r>
            <a:r>
              <a:rPr lang="en-US" sz="1800" dirty="0" smtClean="0"/>
              <a:t>annealing </a:t>
            </a:r>
            <a:r>
              <a:rPr lang="en-US" sz="1800" i="1" dirty="0" smtClean="0">
                <a:sym typeface="Wingdings" panose="05000000000000000000" pitchFamily="2" charset="2"/>
              </a:rPr>
              <a:t>(</a:t>
            </a:r>
            <a:r>
              <a:rPr lang="en-US" sz="1800" i="1" dirty="0">
                <a:sym typeface="Wingdings" panose="05000000000000000000" pitchFamily="2" charset="2"/>
              </a:rPr>
              <a:t>evidenced from reduced </a:t>
            </a:r>
            <a:r>
              <a:rPr lang="en-US" sz="1800" i="1" dirty="0" smtClean="0">
                <a:sym typeface="Wingdings" panose="05000000000000000000" pitchFamily="2" charset="2"/>
              </a:rPr>
              <a:t>O 1s peak intensity </a:t>
            </a:r>
            <a:r>
              <a:rPr lang="en-US" sz="1800" i="1" dirty="0">
                <a:sym typeface="Wingdings" panose="05000000000000000000" pitchFamily="2" charset="2"/>
              </a:rPr>
              <a:t>post anneal)</a:t>
            </a:r>
            <a:endParaRPr lang="en-US" sz="1800" i="1" dirty="0"/>
          </a:p>
          <a:p>
            <a:pPr marL="457200" lvl="1"/>
            <a:r>
              <a:rPr lang="en-US" sz="1800" dirty="0"/>
              <a:t>Annealing shifts the </a:t>
            </a:r>
            <a:r>
              <a:rPr lang="en-US" sz="1800" dirty="0" smtClean="0"/>
              <a:t>valence </a:t>
            </a:r>
            <a:r>
              <a:rPr lang="en-US" sz="1800" dirty="0"/>
              <a:t>band maximum toward higher binding energy, thereby widening the band gap which is consistent with independent optical measurements (see next slide)</a:t>
            </a:r>
          </a:p>
        </p:txBody>
      </p:sp>
      <p:sp>
        <p:nvSpPr>
          <p:cNvPr id="4" name="Date Placeholder 3"/>
          <p:cNvSpPr>
            <a:spLocks noGrp="1"/>
          </p:cNvSpPr>
          <p:nvPr>
            <p:ph type="dt" sz="half" idx="2"/>
          </p:nvPr>
        </p:nvSpPr>
        <p:spPr/>
        <p:txBody>
          <a:bodyPr/>
          <a:lstStyle/>
          <a:p>
            <a:fld id="{DD0B5AFB-117C-46EA-B643-5FA810A8A3CB}" type="datetime4">
              <a:rPr lang="en-US" smtClean="0"/>
              <a:pPr/>
              <a:t>March 20,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grpSp>
        <p:nvGrpSpPr>
          <p:cNvPr id="13" name="Group 12"/>
          <p:cNvGrpSpPr/>
          <p:nvPr/>
        </p:nvGrpSpPr>
        <p:grpSpPr>
          <a:xfrm>
            <a:off x="5387042" y="70319"/>
            <a:ext cx="2714441" cy="2582594"/>
            <a:chOff x="8518397" y="609361"/>
            <a:chExt cx="2714441" cy="2582594"/>
          </a:xfrm>
        </p:grpSpPr>
        <p:pic>
          <p:nvPicPr>
            <p:cNvPr id="8" name="Picture 3"/>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1118"/>
            <a:stretch/>
          </p:blipFill>
          <p:spPr bwMode="auto">
            <a:xfrm>
              <a:off x="9253329" y="631535"/>
              <a:ext cx="1979509" cy="249581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3797" t="95713" r="35586" b="-890"/>
            <a:stretch/>
          </p:blipFill>
          <p:spPr bwMode="auto">
            <a:xfrm>
              <a:off x="9690652" y="3062746"/>
              <a:ext cx="834887" cy="12920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89348" b="7428"/>
            <a:stretch/>
          </p:blipFill>
          <p:spPr bwMode="auto">
            <a:xfrm>
              <a:off x="8901493" y="631535"/>
              <a:ext cx="431351" cy="2310448"/>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8518397" y="3021252"/>
              <a:ext cx="1129093" cy="1292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2" name="Rectangle 11"/>
            <p:cNvSpPr/>
            <p:nvPr/>
          </p:nvSpPr>
          <p:spPr>
            <a:xfrm>
              <a:off x="9336721" y="609361"/>
              <a:ext cx="512958" cy="1062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grpSp>
      <p:sp>
        <p:nvSpPr>
          <p:cNvPr id="14" name="Rectangle 5"/>
          <p:cNvSpPr>
            <a:spLocks noChangeArrowheads="1"/>
          </p:cNvSpPr>
          <p:nvPr/>
        </p:nvSpPr>
        <p:spPr bwMode="auto">
          <a:xfrm>
            <a:off x="6201489" y="168772"/>
            <a:ext cx="198957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As 2p</a:t>
            </a:r>
            <a:r>
              <a:rPr lang="en-US" altLang="en-US" sz="1400" b="1" baseline="-25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3/2</a:t>
            </a:r>
            <a:r>
              <a:rPr lang="en-US" altLang="en-US" sz="1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core level</a:t>
            </a:r>
            <a:endParaRPr kumimoji="0" lang="en-US" altLang="en-US"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anose="020B0604020202020204" pitchFamily="34" charset="0"/>
            </a:endParaRPr>
          </a:p>
        </p:txBody>
      </p:sp>
      <p:pic>
        <p:nvPicPr>
          <p:cNvPr id="16" name="Picture 15"/>
          <p:cNvPicPr>
            <a:picLocks noChangeAspect="1"/>
          </p:cNvPicPr>
          <p:nvPr/>
        </p:nvPicPr>
        <p:blipFill>
          <a:blip r:embed="rId3"/>
          <a:stretch>
            <a:fillRect/>
          </a:stretch>
        </p:blipFill>
        <p:spPr>
          <a:xfrm>
            <a:off x="8797600" y="292802"/>
            <a:ext cx="3228539" cy="2235572"/>
          </a:xfrm>
          <a:prstGeom prst="rect">
            <a:avLst/>
          </a:prstGeom>
        </p:spPr>
      </p:pic>
      <p:sp>
        <p:nvSpPr>
          <p:cNvPr id="17" name="Down Arrow 16"/>
          <p:cNvSpPr/>
          <p:nvPr/>
        </p:nvSpPr>
        <p:spPr>
          <a:xfrm>
            <a:off x="10046173" y="593380"/>
            <a:ext cx="135199" cy="338933"/>
          </a:xfrm>
          <a:prstGeom prst="downArrow">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8" name="Down Arrow 17"/>
          <p:cNvSpPr/>
          <p:nvPr/>
        </p:nvSpPr>
        <p:spPr>
          <a:xfrm>
            <a:off x="10191313" y="817656"/>
            <a:ext cx="105626" cy="312161"/>
          </a:xfrm>
          <a:prstGeom prst="downArrow">
            <a:avLst/>
          </a:prstGeom>
          <a:solidFill>
            <a:srgbClr val="45B4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graphicFrame>
        <p:nvGraphicFramePr>
          <p:cNvPr id="19" name="Content Placeholder 17"/>
          <p:cNvGraphicFramePr>
            <a:graphicFrameLocks/>
          </p:cNvGraphicFramePr>
          <p:nvPr>
            <p:extLst>
              <p:ext uri="{D42A27DB-BD31-4B8C-83A1-F6EECF244321}">
                <p14:modId xmlns:p14="http://schemas.microsoft.com/office/powerpoint/2010/main" val="2734246980"/>
              </p:ext>
            </p:extLst>
          </p:nvPr>
        </p:nvGraphicFramePr>
        <p:xfrm>
          <a:off x="9930623" y="1387453"/>
          <a:ext cx="1450929" cy="873444"/>
        </p:xfrm>
        <a:graphic>
          <a:graphicData uri="http://schemas.openxmlformats.org/drawingml/2006/table">
            <a:tbl>
              <a:tblPr firstRow="1" bandRow="1">
                <a:tableStyleId>{5C22544A-7EE6-4342-B048-85BDC9FD1C3A}</a:tableStyleId>
              </a:tblPr>
              <a:tblGrid>
                <a:gridCol w="370236"/>
                <a:gridCol w="710457"/>
                <a:gridCol w="370236"/>
              </a:tblGrid>
              <a:tr h="124812">
                <a:tc>
                  <a:txBody>
                    <a:bodyPr/>
                    <a:lstStyle/>
                    <a:p>
                      <a:pPr algn="ctr" fontAlgn="ctr"/>
                      <a:r>
                        <a:rPr lang="en-US" sz="900" b="0" i="0" u="none" strike="noStrike" dirty="0" smtClean="0">
                          <a:solidFill>
                            <a:schemeClr val="bg1"/>
                          </a:solidFill>
                          <a:effectLst/>
                          <a:latin typeface="Calibri" panose="020F0502020204030204" pitchFamily="34" charset="0"/>
                        </a:rPr>
                        <a:t>Sample</a:t>
                      </a:r>
                      <a:endParaRPr lang="en-US" sz="900" b="0" i="0" u="none" strike="noStrike" dirty="0">
                        <a:solidFill>
                          <a:schemeClr val="bg1"/>
                        </a:solidFill>
                        <a:effectLst/>
                        <a:latin typeface="Calibri" panose="020F0502020204030204" pitchFamily="34" charset="0"/>
                      </a:endParaRPr>
                    </a:p>
                  </a:txBody>
                  <a:tcPr marL="8414" marR="8414" marT="8414" marB="0" anchor="ctr"/>
                </a:tc>
                <a:tc>
                  <a:txBody>
                    <a:bodyPr/>
                    <a:lstStyle/>
                    <a:p>
                      <a:pPr algn="ctr" fontAlgn="ctr"/>
                      <a:r>
                        <a:rPr lang="en-US" sz="900" b="0" i="0" u="none" strike="noStrike" dirty="0">
                          <a:solidFill>
                            <a:schemeClr val="bg1"/>
                          </a:solidFill>
                          <a:effectLst/>
                          <a:latin typeface="Calibri" panose="020F0502020204030204" pitchFamily="34" charset="0"/>
                        </a:rPr>
                        <a:t>Film </a:t>
                      </a:r>
                    </a:p>
                  </a:txBody>
                  <a:tcPr marL="8414" marR="8414" marT="8414" marB="0" anchor="ctr"/>
                </a:tc>
                <a:tc>
                  <a:txBody>
                    <a:bodyPr/>
                    <a:lstStyle/>
                    <a:p>
                      <a:pPr algn="ctr" fontAlgn="ctr"/>
                      <a:r>
                        <a:rPr lang="en-US" sz="900" b="0" i="0" u="none" strike="noStrike" dirty="0">
                          <a:solidFill>
                            <a:schemeClr val="bg1"/>
                          </a:solidFill>
                          <a:effectLst/>
                          <a:latin typeface="Calibri" panose="020F0502020204030204" pitchFamily="34" charset="0"/>
                        </a:rPr>
                        <a:t>Anneal</a:t>
                      </a:r>
                    </a:p>
                  </a:txBody>
                  <a:tcPr marL="8414" marR="8414" marT="8414" marB="0" anchor="ctr"/>
                </a:tc>
              </a:tr>
              <a:tr h="127055">
                <a:tc>
                  <a:txBody>
                    <a:bodyPr/>
                    <a:lstStyle/>
                    <a:p>
                      <a:pPr algn="ctr" fontAlgn="ctr"/>
                      <a:r>
                        <a:rPr lang="en-US" sz="900" b="0" i="0" u="none" strike="noStrike" dirty="0" smtClean="0">
                          <a:solidFill>
                            <a:srgbClr val="000000"/>
                          </a:solidFill>
                          <a:effectLst/>
                          <a:latin typeface="Calibri" panose="020F0502020204030204" pitchFamily="34" charset="0"/>
                        </a:rPr>
                        <a:t>07 </a:t>
                      </a:r>
                      <a:endParaRPr lang="en-US" sz="900" b="0" i="0" u="none" strike="noStrike" dirty="0">
                        <a:solidFill>
                          <a:srgbClr val="000000"/>
                        </a:solidFill>
                        <a:effectLst/>
                        <a:latin typeface="Calibri" panose="020F0502020204030204" pitchFamily="34" charset="0"/>
                      </a:endParaRPr>
                    </a:p>
                  </a:txBody>
                  <a:tcPr marL="8414" marR="8414" marT="8414" marB="0" anchor="ctr"/>
                </a:tc>
                <a:tc>
                  <a:txBody>
                    <a:bodyPr/>
                    <a:lstStyle/>
                    <a:p>
                      <a:pPr algn="ctr" fontAlgn="ctr"/>
                      <a:r>
                        <a:rPr lang="en-US" sz="900" b="0" i="0" u="none" strike="noStrike" dirty="0">
                          <a:solidFill>
                            <a:srgbClr val="000000"/>
                          </a:solidFill>
                          <a:effectLst/>
                          <a:latin typeface="Calibri" panose="020F0502020204030204" pitchFamily="34" charset="0"/>
                        </a:rPr>
                        <a:t>~As2Se3 </a:t>
                      </a:r>
                    </a:p>
                  </a:txBody>
                  <a:tcPr marL="8414" marR="8414" marT="8414" marB="0" anchor="ctr"/>
                </a:tc>
                <a:tc>
                  <a:txBody>
                    <a:bodyPr/>
                    <a:lstStyle/>
                    <a:p>
                      <a:pPr algn="ctr" fontAlgn="ctr"/>
                      <a:r>
                        <a:rPr lang="en-US" sz="900" b="0" i="0" u="none" strike="noStrike" dirty="0">
                          <a:solidFill>
                            <a:srgbClr val="000000"/>
                          </a:solidFill>
                          <a:effectLst/>
                          <a:latin typeface="Calibri" panose="020F0502020204030204" pitchFamily="34" charset="0"/>
                        </a:rPr>
                        <a:t>No</a:t>
                      </a:r>
                    </a:p>
                  </a:txBody>
                  <a:tcPr marL="8414" marR="8414" marT="8414" marB="0" anchor="ctr"/>
                </a:tc>
              </a:tr>
              <a:tr h="127055">
                <a:tc>
                  <a:txBody>
                    <a:bodyPr/>
                    <a:lstStyle/>
                    <a:p>
                      <a:pPr algn="ctr" fontAlgn="ctr"/>
                      <a:r>
                        <a:rPr lang="en-US" sz="900" b="0" i="0" u="none" strike="noStrike" dirty="0" smtClean="0">
                          <a:solidFill>
                            <a:srgbClr val="000000"/>
                          </a:solidFill>
                          <a:effectLst/>
                          <a:latin typeface="Calibri" panose="020F0502020204030204" pitchFamily="34" charset="0"/>
                        </a:rPr>
                        <a:t>08 </a:t>
                      </a:r>
                      <a:endParaRPr lang="en-US" sz="900" b="0" i="0" u="none" strike="noStrike" dirty="0">
                        <a:solidFill>
                          <a:srgbClr val="000000"/>
                        </a:solidFill>
                        <a:effectLst/>
                        <a:latin typeface="Calibri" panose="020F0502020204030204" pitchFamily="34" charset="0"/>
                      </a:endParaRPr>
                    </a:p>
                  </a:txBody>
                  <a:tcPr marL="8414" marR="8414" marT="8414" marB="0" anchor="ctr"/>
                </a:tc>
                <a:tc>
                  <a:txBody>
                    <a:bodyPr/>
                    <a:lstStyle/>
                    <a:p>
                      <a:pPr algn="ctr" fontAlgn="ctr"/>
                      <a:r>
                        <a:rPr lang="en-US" sz="900" b="0" i="0" u="none" strike="noStrike" dirty="0">
                          <a:solidFill>
                            <a:srgbClr val="000000"/>
                          </a:solidFill>
                          <a:effectLst/>
                          <a:latin typeface="Calibri" panose="020F0502020204030204" pitchFamily="34" charset="0"/>
                        </a:rPr>
                        <a:t>9% Ge, </a:t>
                      </a:r>
                      <a:r>
                        <a:rPr lang="en-US" sz="900" b="0" i="0" u="none" strike="noStrike" dirty="0" err="1" smtClean="0">
                          <a:solidFill>
                            <a:srgbClr val="000000"/>
                          </a:solidFill>
                          <a:effectLst/>
                          <a:latin typeface="Calibri" panose="020F0502020204030204" pitchFamily="34" charset="0"/>
                        </a:rPr>
                        <a:t>SiSAG</a:t>
                      </a:r>
                      <a:r>
                        <a:rPr lang="en-US" sz="900" b="0" i="0" u="none" strike="noStrike" dirty="0" smtClean="0">
                          <a:solidFill>
                            <a:srgbClr val="000000"/>
                          </a:solidFill>
                          <a:effectLst/>
                          <a:latin typeface="Calibri" panose="020F0502020204030204" pitchFamily="34" charset="0"/>
                        </a:rPr>
                        <a:t> </a:t>
                      </a:r>
                      <a:endParaRPr lang="en-US" sz="900" b="0" i="0" u="none" strike="noStrike" dirty="0">
                        <a:solidFill>
                          <a:srgbClr val="000000"/>
                        </a:solidFill>
                        <a:effectLst/>
                        <a:latin typeface="Calibri" panose="020F0502020204030204" pitchFamily="34" charset="0"/>
                      </a:endParaRPr>
                    </a:p>
                  </a:txBody>
                  <a:tcPr marL="8414" marR="8414" marT="8414" marB="0" anchor="ctr"/>
                </a:tc>
                <a:tc>
                  <a:txBody>
                    <a:bodyPr/>
                    <a:lstStyle/>
                    <a:p>
                      <a:pPr algn="ctr" fontAlgn="ctr"/>
                      <a:r>
                        <a:rPr lang="en-US" sz="900" b="0" i="0" u="none" strike="noStrike" dirty="0">
                          <a:solidFill>
                            <a:srgbClr val="000000"/>
                          </a:solidFill>
                          <a:effectLst/>
                          <a:latin typeface="Calibri" panose="020F0502020204030204" pitchFamily="34" charset="0"/>
                        </a:rPr>
                        <a:t>No</a:t>
                      </a:r>
                    </a:p>
                  </a:txBody>
                  <a:tcPr marL="8414" marR="8414" marT="8414" marB="0" anchor="ctr"/>
                </a:tc>
              </a:tr>
              <a:tr h="127055">
                <a:tc>
                  <a:txBody>
                    <a:bodyPr/>
                    <a:lstStyle/>
                    <a:p>
                      <a:pPr algn="ctr" fontAlgn="ctr"/>
                      <a:r>
                        <a:rPr lang="en-US" sz="900" b="0" i="0" u="none" strike="noStrike" dirty="0" smtClean="0">
                          <a:solidFill>
                            <a:srgbClr val="000000"/>
                          </a:solidFill>
                          <a:effectLst/>
                          <a:latin typeface="Calibri" panose="020F0502020204030204" pitchFamily="34" charset="0"/>
                        </a:rPr>
                        <a:t>09 </a:t>
                      </a:r>
                      <a:endParaRPr lang="en-US" sz="900" b="0" i="0" u="none" strike="noStrike" dirty="0">
                        <a:solidFill>
                          <a:srgbClr val="000000"/>
                        </a:solidFill>
                        <a:effectLst/>
                        <a:latin typeface="Calibri" panose="020F0502020204030204" pitchFamily="34" charset="0"/>
                      </a:endParaRPr>
                    </a:p>
                  </a:txBody>
                  <a:tcPr marL="8414" marR="8414" marT="8414" marB="0" anchor="ctr"/>
                </a:tc>
                <a:tc>
                  <a:txBody>
                    <a:bodyPr/>
                    <a:lstStyle/>
                    <a:p>
                      <a:pPr algn="ctr" fontAlgn="ctr"/>
                      <a:r>
                        <a:rPr lang="en-US" sz="900" b="0" i="0" u="none" strike="noStrike" dirty="0">
                          <a:solidFill>
                            <a:srgbClr val="000000"/>
                          </a:solidFill>
                          <a:effectLst/>
                          <a:latin typeface="Calibri" panose="020F0502020204030204" pitchFamily="34" charset="0"/>
                        </a:rPr>
                        <a:t>9% Ge, </a:t>
                      </a:r>
                      <a:r>
                        <a:rPr lang="en-US" sz="900" b="0" i="0" u="none" strike="noStrike" dirty="0" err="1" smtClean="0">
                          <a:solidFill>
                            <a:srgbClr val="000000"/>
                          </a:solidFill>
                          <a:effectLst/>
                          <a:latin typeface="Calibri" panose="020F0502020204030204" pitchFamily="34" charset="0"/>
                        </a:rPr>
                        <a:t>SiSAG</a:t>
                      </a:r>
                      <a:r>
                        <a:rPr lang="en-US" sz="900" b="0" i="0" u="none" strike="noStrike" dirty="0" smtClean="0">
                          <a:solidFill>
                            <a:srgbClr val="000000"/>
                          </a:solidFill>
                          <a:effectLst/>
                          <a:latin typeface="Calibri" panose="020F0502020204030204" pitchFamily="34" charset="0"/>
                        </a:rPr>
                        <a:t> </a:t>
                      </a:r>
                      <a:endParaRPr lang="en-US" sz="900" b="0" i="0" u="none" strike="noStrike" dirty="0">
                        <a:solidFill>
                          <a:srgbClr val="000000"/>
                        </a:solidFill>
                        <a:effectLst/>
                        <a:latin typeface="Calibri" panose="020F0502020204030204" pitchFamily="34" charset="0"/>
                      </a:endParaRPr>
                    </a:p>
                  </a:txBody>
                  <a:tcPr marL="8414" marR="8414" marT="8414" marB="0" anchor="ctr"/>
                </a:tc>
                <a:tc>
                  <a:txBody>
                    <a:bodyPr/>
                    <a:lstStyle/>
                    <a:p>
                      <a:pPr algn="ctr" fontAlgn="ctr"/>
                      <a:r>
                        <a:rPr lang="en-US" sz="900" b="0" i="0" u="none" strike="noStrike" dirty="0">
                          <a:solidFill>
                            <a:srgbClr val="000000"/>
                          </a:solidFill>
                          <a:effectLst/>
                          <a:latin typeface="Calibri" panose="020F0502020204030204" pitchFamily="34" charset="0"/>
                        </a:rPr>
                        <a:t>Yes</a:t>
                      </a:r>
                    </a:p>
                  </a:txBody>
                  <a:tcPr marL="8414" marR="8414" marT="8414" marB="0" anchor="ctr"/>
                </a:tc>
              </a:tr>
              <a:tr h="127055">
                <a:tc>
                  <a:txBody>
                    <a:bodyPr/>
                    <a:lstStyle/>
                    <a:p>
                      <a:pPr algn="ctr" fontAlgn="ctr"/>
                      <a:r>
                        <a:rPr lang="en-US" sz="900" b="0" i="0" u="none" strike="noStrike" dirty="0" smtClean="0">
                          <a:solidFill>
                            <a:srgbClr val="000000"/>
                          </a:solidFill>
                          <a:effectLst/>
                          <a:latin typeface="Calibri" panose="020F0502020204030204" pitchFamily="34" charset="0"/>
                        </a:rPr>
                        <a:t>10 </a:t>
                      </a:r>
                      <a:endParaRPr lang="en-US" sz="900" b="0" i="0" u="none" strike="noStrike" dirty="0">
                        <a:solidFill>
                          <a:srgbClr val="000000"/>
                        </a:solidFill>
                        <a:effectLst/>
                        <a:latin typeface="Calibri" panose="020F0502020204030204" pitchFamily="34" charset="0"/>
                      </a:endParaRPr>
                    </a:p>
                  </a:txBody>
                  <a:tcPr marL="8414" marR="8414" marT="8414" marB="0" anchor="ctr"/>
                </a:tc>
                <a:tc>
                  <a:txBody>
                    <a:bodyPr/>
                    <a:lstStyle/>
                    <a:p>
                      <a:pPr algn="ctr" fontAlgn="ctr"/>
                      <a:r>
                        <a:rPr lang="en-US" sz="900" b="0" i="0" u="none" strike="noStrike" dirty="0">
                          <a:solidFill>
                            <a:srgbClr val="000000"/>
                          </a:solidFill>
                          <a:effectLst/>
                          <a:latin typeface="Calibri" panose="020F0502020204030204" pitchFamily="34" charset="0"/>
                        </a:rPr>
                        <a:t>18% Ge, </a:t>
                      </a:r>
                      <a:r>
                        <a:rPr lang="en-US" sz="900" b="0" i="0" u="none" strike="noStrike" dirty="0" err="1" smtClean="0">
                          <a:solidFill>
                            <a:srgbClr val="000000"/>
                          </a:solidFill>
                          <a:effectLst/>
                          <a:latin typeface="Calibri" panose="020F0502020204030204" pitchFamily="34" charset="0"/>
                        </a:rPr>
                        <a:t>SiSAG</a:t>
                      </a:r>
                      <a:r>
                        <a:rPr lang="en-US" sz="900" b="0" i="0" u="none" strike="noStrike" dirty="0" smtClean="0">
                          <a:solidFill>
                            <a:srgbClr val="000000"/>
                          </a:solidFill>
                          <a:effectLst/>
                          <a:latin typeface="Calibri" panose="020F0502020204030204" pitchFamily="34" charset="0"/>
                        </a:rPr>
                        <a:t> </a:t>
                      </a:r>
                      <a:endParaRPr lang="en-US" sz="900" b="0" i="0" u="none" strike="noStrike" dirty="0">
                        <a:solidFill>
                          <a:srgbClr val="000000"/>
                        </a:solidFill>
                        <a:effectLst/>
                        <a:latin typeface="Calibri" panose="020F0502020204030204" pitchFamily="34" charset="0"/>
                      </a:endParaRPr>
                    </a:p>
                  </a:txBody>
                  <a:tcPr marL="8414" marR="8414" marT="8414" marB="0" anchor="ctr"/>
                </a:tc>
                <a:tc>
                  <a:txBody>
                    <a:bodyPr/>
                    <a:lstStyle/>
                    <a:p>
                      <a:pPr algn="ctr" fontAlgn="ctr"/>
                      <a:r>
                        <a:rPr lang="en-US" sz="900" b="0" i="0" u="none" strike="noStrike" dirty="0">
                          <a:solidFill>
                            <a:srgbClr val="000000"/>
                          </a:solidFill>
                          <a:effectLst/>
                          <a:latin typeface="Calibri" panose="020F0502020204030204" pitchFamily="34" charset="0"/>
                        </a:rPr>
                        <a:t>No</a:t>
                      </a:r>
                    </a:p>
                  </a:txBody>
                  <a:tcPr marL="8414" marR="8414" marT="8414" marB="0" anchor="ctr"/>
                </a:tc>
              </a:tr>
              <a:tr h="127055">
                <a:tc>
                  <a:txBody>
                    <a:bodyPr/>
                    <a:lstStyle/>
                    <a:p>
                      <a:pPr algn="ctr" fontAlgn="ctr"/>
                      <a:r>
                        <a:rPr lang="en-US" sz="900" b="0" i="0" u="none" strike="noStrike" dirty="0" smtClean="0">
                          <a:solidFill>
                            <a:srgbClr val="000000"/>
                          </a:solidFill>
                          <a:effectLst/>
                          <a:latin typeface="Calibri" panose="020F0502020204030204" pitchFamily="34" charset="0"/>
                        </a:rPr>
                        <a:t>11 </a:t>
                      </a:r>
                      <a:endParaRPr lang="en-US" sz="900" b="0" i="0" u="none" strike="noStrike" dirty="0">
                        <a:solidFill>
                          <a:srgbClr val="000000"/>
                        </a:solidFill>
                        <a:effectLst/>
                        <a:latin typeface="Calibri" panose="020F0502020204030204" pitchFamily="34" charset="0"/>
                      </a:endParaRPr>
                    </a:p>
                  </a:txBody>
                  <a:tcPr marL="8414" marR="8414" marT="8414" marB="0" anchor="ctr"/>
                </a:tc>
                <a:tc>
                  <a:txBody>
                    <a:bodyPr/>
                    <a:lstStyle/>
                    <a:p>
                      <a:pPr algn="ctr" fontAlgn="ctr"/>
                      <a:r>
                        <a:rPr lang="en-US" sz="900" b="0" i="0" u="none" strike="noStrike" dirty="0">
                          <a:solidFill>
                            <a:srgbClr val="000000"/>
                          </a:solidFill>
                          <a:effectLst/>
                          <a:latin typeface="Calibri" panose="020F0502020204030204" pitchFamily="34" charset="0"/>
                        </a:rPr>
                        <a:t>18% Ge, </a:t>
                      </a:r>
                      <a:r>
                        <a:rPr lang="en-US" sz="900" b="0" i="0" u="none" strike="noStrike" dirty="0" err="1" smtClean="0">
                          <a:solidFill>
                            <a:srgbClr val="000000"/>
                          </a:solidFill>
                          <a:effectLst/>
                          <a:latin typeface="Calibri" panose="020F0502020204030204" pitchFamily="34" charset="0"/>
                        </a:rPr>
                        <a:t>SiSAG</a:t>
                      </a:r>
                      <a:r>
                        <a:rPr lang="en-US" sz="900" b="0" i="0" u="none" strike="noStrike" dirty="0" smtClean="0">
                          <a:solidFill>
                            <a:srgbClr val="000000"/>
                          </a:solidFill>
                          <a:effectLst/>
                          <a:latin typeface="Calibri" panose="020F0502020204030204" pitchFamily="34" charset="0"/>
                        </a:rPr>
                        <a:t> </a:t>
                      </a:r>
                      <a:endParaRPr lang="en-US" sz="900" b="0" i="0" u="none" strike="noStrike" dirty="0">
                        <a:solidFill>
                          <a:srgbClr val="000000"/>
                        </a:solidFill>
                        <a:effectLst/>
                        <a:latin typeface="Calibri" panose="020F0502020204030204" pitchFamily="34" charset="0"/>
                      </a:endParaRPr>
                    </a:p>
                  </a:txBody>
                  <a:tcPr marL="8414" marR="8414" marT="8414" marB="0" anchor="ctr"/>
                </a:tc>
                <a:tc>
                  <a:txBody>
                    <a:bodyPr/>
                    <a:lstStyle/>
                    <a:p>
                      <a:pPr algn="ctr" fontAlgn="ctr"/>
                      <a:r>
                        <a:rPr lang="en-US" sz="900" b="0" i="0" u="none" strike="noStrike" dirty="0">
                          <a:solidFill>
                            <a:srgbClr val="000000"/>
                          </a:solidFill>
                          <a:effectLst/>
                          <a:latin typeface="Calibri" panose="020F0502020204030204" pitchFamily="34" charset="0"/>
                        </a:rPr>
                        <a:t>Yes</a:t>
                      </a:r>
                    </a:p>
                  </a:txBody>
                  <a:tcPr marL="8414" marR="8414" marT="8414" marB="0" anchor="ctr"/>
                </a:tc>
              </a:tr>
            </a:tbl>
          </a:graphicData>
        </a:graphic>
      </p:graphicFrame>
      <p:pic>
        <p:nvPicPr>
          <p:cNvPr id="20" name="Picture 19"/>
          <p:cNvPicPr>
            <a:picLocks noChangeAspect="1"/>
          </p:cNvPicPr>
          <p:nvPr/>
        </p:nvPicPr>
        <p:blipFill rotWithShape="1">
          <a:blip r:embed="rId4"/>
          <a:srcRect l="7040" t="17966" r="10705" b="18719"/>
          <a:stretch/>
        </p:blipFill>
        <p:spPr>
          <a:xfrm>
            <a:off x="5790375" y="2662283"/>
            <a:ext cx="3060656" cy="1796305"/>
          </a:xfrm>
          <a:prstGeom prst="rect">
            <a:avLst/>
          </a:prstGeom>
        </p:spPr>
      </p:pic>
      <p:sp>
        <p:nvSpPr>
          <p:cNvPr id="21" name="TextBox 20"/>
          <p:cNvSpPr txBox="1"/>
          <p:nvPr/>
        </p:nvSpPr>
        <p:spPr>
          <a:xfrm>
            <a:off x="7935106" y="3052702"/>
            <a:ext cx="1481073" cy="600164"/>
          </a:xfrm>
          <a:prstGeom prst="rect">
            <a:avLst/>
          </a:prstGeom>
          <a:solidFill>
            <a:schemeClr val="bg1"/>
          </a:solidFill>
        </p:spPr>
        <p:txBody>
          <a:bodyPr wrap="square" rtlCol="0">
            <a:spAutoFit/>
          </a:bodyPr>
          <a:lstStyle/>
          <a:p>
            <a:r>
              <a:rPr lang="en-US" sz="1100" dirty="0" smtClean="0">
                <a:latin typeface="Segoe UI" panose="020B0502040204020203" pitchFamily="34" charset="0"/>
                <a:cs typeface="Segoe UI" panose="020B0502040204020203" pitchFamily="34" charset="0"/>
              </a:rPr>
              <a:t>Shift at higher BE with annealing indicates more </a:t>
            </a:r>
            <a:r>
              <a:rPr lang="en-US" sz="1100" dirty="0" err="1" smtClean="0">
                <a:latin typeface="Segoe UI" panose="020B0502040204020203" pitchFamily="34" charset="0"/>
                <a:cs typeface="Segoe UI" panose="020B0502040204020203" pitchFamily="34" charset="0"/>
              </a:rPr>
              <a:t>GeOx</a:t>
            </a:r>
            <a:endParaRPr lang="en-US" sz="1100" dirty="0" smtClean="0">
              <a:latin typeface="Segoe UI" panose="020B0502040204020203" pitchFamily="34" charset="0"/>
              <a:cs typeface="Segoe UI" panose="020B0502040204020203" pitchFamily="34" charset="0"/>
            </a:endParaRPr>
          </a:p>
        </p:txBody>
      </p:sp>
      <p:cxnSp>
        <p:nvCxnSpPr>
          <p:cNvPr id="23" name="Straight Connector 22"/>
          <p:cNvCxnSpPr/>
          <p:nvPr/>
        </p:nvCxnSpPr>
        <p:spPr>
          <a:xfrm>
            <a:off x="7499503" y="3479786"/>
            <a:ext cx="445" cy="25361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7396059" y="3792067"/>
            <a:ext cx="101600" cy="0"/>
          </a:xfrm>
          <a:prstGeom prst="straightConnector1">
            <a:avLst/>
          </a:prstGeom>
          <a:ln>
            <a:solidFill>
              <a:schemeClr val="accent4">
                <a:lumMod val="40000"/>
                <a:lumOff val="60000"/>
              </a:schemeClr>
            </a:solidFill>
            <a:tailEnd type="arrow" w="sm" len="sm"/>
          </a:ln>
        </p:spPr>
        <p:style>
          <a:lnRef idx="1">
            <a:schemeClr val="accent1"/>
          </a:lnRef>
          <a:fillRef idx="0">
            <a:schemeClr val="accent1"/>
          </a:fillRef>
          <a:effectRef idx="0">
            <a:schemeClr val="accent1"/>
          </a:effectRef>
          <a:fontRef idx="minor">
            <a:schemeClr val="tx1"/>
          </a:fontRef>
        </p:style>
      </p:cxnSp>
      <p:pic>
        <p:nvPicPr>
          <p:cNvPr id="25" name="Picture 24"/>
          <p:cNvPicPr>
            <a:picLocks noChangeAspect="1"/>
          </p:cNvPicPr>
          <p:nvPr/>
        </p:nvPicPr>
        <p:blipFill rotWithShape="1">
          <a:blip r:embed="rId5"/>
          <a:srcRect r="10016"/>
          <a:stretch/>
        </p:blipFill>
        <p:spPr>
          <a:xfrm>
            <a:off x="9354535" y="2631572"/>
            <a:ext cx="2460237" cy="2789206"/>
          </a:xfrm>
          <a:prstGeom prst="rect">
            <a:avLst/>
          </a:prstGeom>
        </p:spPr>
      </p:pic>
      <p:sp>
        <p:nvSpPr>
          <p:cNvPr id="26" name="Rectangle 5"/>
          <p:cNvSpPr>
            <a:spLocks noChangeArrowheads="1"/>
          </p:cNvSpPr>
          <p:nvPr/>
        </p:nvSpPr>
        <p:spPr bwMode="auto">
          <a:xfrm>
            <a:off x="10148062" y="2660348"/>
            <a:ext cx="14509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O 1s core level</a:t>
            </a:r>
            <a:endParaRPr kumimoji="0" lang="en-US" altLang="en-US"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anose="020B0604020202020204" pitchFamily="34" charset="0"/>
            </a:endParaRPr>
          </a:p>
        </p:txBody>
      </p:sp>
      <p:sp>
        <p:nvSpPr>
          <p:cNvPr id="27" name="Rectangle 5"/>
          <p:cNvSpPr>
            <a:spLocks noChangeArrowheads="1"/>
          </p:cNvSpPr>
          <p:nvPr/>
        </p:nvSpPr>
        <p:spPr bwMode="auto">
          <a:xfrm>
            <a:off x="5977390" y="2734651"/>
            <a:ext cx="141871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Ge 3d core level</a:t>
            </a:r>
            <a:endParaRPr kumimoji="0" lang="en-US" altLang="en-US"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anose="020B0604020202020204" pitchFamily="34" charset="0"/>
            </a:endParaRPr>
          </a:p>
        </p:txBody>
      </p:sp>
      <p:sp>
        <p:nvSpPr>
          <p:cNvPr id="28" name="Rectangle 5"/>
          <p:cNvSpPr>
            <a:spLocks noChangeArrowheads="1"/>
          </p:cNvSpPr>
          <p:nvPr/>
        </p:nvSpPr>
        <p:spPr bwMode="auto">
          <a:xfrm>
            <a:off x="7460003" y="514112"/>
            <a:ext cx="1327657" cy="1384995"/>
          </a:xfrm>
          <a:prstGeom prst="rect">
            <a:avLst/>
          </a:prstGeom>
          <a:solidFill>
            <a:schemeClr val="bg1"/>
          </a:solidFill>
          <a:ln>
            <a:noFill/>
          </a:ln>
          <a:effectLs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1200" dirty="0">
                <a:latin typeface="Calibri" panose="020F0502020204030204" pitchFamily="34" charset="0"/>
                <a:cs typeface="Calibri" panose="020F0502020204030204" pitchFamily="34" charset="0"/>
              </a:rPr>
              <a:t>As 2p</a:t>
            </a:r>
            <a:r>
              <a:rPr lang="en-US" altLang="en-US" sz="1200" baseline="-25000" dirty="0">
                <a:latin typeface="Calibri" panose="020F0502020204030204" pitchFamily="34" charset="0"/>
                <a:cs typeface="Calibri" panose="020F0502020204030204" pitchFamily="34" charset="0"/>
              </a:rPr>
              <a:t>3/2</a:t>
            </a:r>
            <a:r>
              <a:rPr lang="en-US" altLang="en-US" sz="1200" dirty="0">
                <a:latin typeface="Calibri" panose="020F0502020204030204" pitchFamily="34" charset="0"/>
                <a:cs typeface="Calibri" panose="020F0502020204030204" pitchFamily="34" charset="0"/>
              </a:rPr>
              <a:t> core level allows identifying the presence of As2O3 or As(OH)3 in the film. Spurious peak at higher BE.</a:t>
            </a:r>
            <a:endParaRPr lang="en-US" altLang="en-US" sz="1200" dirty="0">
              <a:latin typeface="Arial" panose="020B0604020202020204" pitchFamily="34" charset="0"/>
            </a:endParaRPr>
          </a:p>
        </p:txBody>
      </p:sp>
      <p:sp>
        <p:nvSpPr>
          <p:cNvPr id="15" name="Rectangle 5"/>
          <p:cNvSpPr>
            <a:spLocks noChangeArrowheads="1"/>
          </p:cNvSpPr>
          <p:nvPr/>
        </p:nvSpPr>
        <p:spPr bwMode="auto">
          <a:xfrm>
            <a:off x="9502598" y="57198"/>
            <a:ext cx="1529837" cy="307777"/>
          </a:xfrm>
          <a:prstGeom prst="rect">
            <a:avLst/>
          </a:prstGeom>
          <a:solidFill>
            <a:schemeClr val="bg1"/>
          </a:solidFill>
          <a:ln>
            <a:noFill/>
          </a:ln>
          <a:effectLs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As 2p</a:t>
            </a:r>
            <a:r>
              <a:rPr lang="en-US" altLang="en-US" sz="1400" b="1" baseline="-25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3/2</a:t>
            </a:r>
            <a:r>
              <a:rPr lang="en-US" altLang="en-US" sz="1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core level</a:t>
            </a:r>
            <a:endParaRPr kumimoji="0" lang="en-US" altLang="en-US"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anose="020B0604020202020204" pitchFamily="34" charset="0"/>
            </a:endParaRPr>
          </a:p>
        </p:txBody>
      </p:sp>
      <p:cxnSp>
        <p:nvCxnSpPr>
          <p:cNvPr id="31" name="Straight Connector 30"/>
          <p:cNvCxnSpPr/>
          <p:nvPr/>
        </p:nvCxnSpPr>
        <p:spPr>
          <a:xfrm>
            <a:off x="7408677" y="3470299"/>
            <a:ext cx="445" cy="253613"/>
          </a:xfrm>
          <a:prstGeom prst="line">
            <a:avLst/>
          </a:prstGeom>
          <a:ln>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7535798" y="2734395"/>
            <a:ext cx="445" cy="253613"/>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7435504" y="2709910"/>
            <a:ext cx="445" cy="253613"/>
          </a:xfrm>
          <a:prstGeom prst="line">
            <a:avLst/>
          </a:prstGeom>
          <a:ln>
            <a:solidFill>
              <a:srgbClr val="FF66FF"/>
            </a:solidFill>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a:off x="7412604" y="3042737"/>
            <a:ext cx="101600" cy="0"/>
          </a:xfrm>
          <a:prstGeom prst="straightConnector1">
            <a:avLst/>
          </a:prstGeom>
          <a:ln>
            <a:solidFill>
              <a:srgbClr val="FF66FF"/>
            </a:solidFill>
            <a:tailEnd type="arrow" w="sm" len="sm"/>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9811890" y="4775222"/>
            <a:ext cx="1867080" cy="430887"/>
          </a:xfrm>
          <a:prstGeom prst="rect">
            <a:avLst/>
          </a:prstGeom>
          <a:noFill/>
        </p:spPr>
        <p:txBody>
          <a:bodyPr wrap="square" rtlCol="0">
            <a:spAutoFit/>
          </a:bodyPr>
          <a:lstStyle/>
          <a:p>
            <a:r>
              <a:rPr lang="en-US" sz="1100" dirty="0" smtClean="0">
                <a:latin typeface="Segoe UI" panose="020B0502040204020203" pitchFamily="34" charset="0"/>
                <a:cs typeface="Segoe UI" panose="020B0502040204020203" pitchFamily="34" charset="0"/>
              </a:rPr>
              <a:t>Decrease of Ox peak w/ </a:t>
            </a:r>
            <a:r>
              <a:rPr lang="en-US" sz="1100" dirty="0" err="1" smtClean="0">
                <a:latin typeface="Segoe UI" panose="020B0502040204020203" pitchFamily="34" charset="0"/>
                <a:cs typeface="Segoe UI" panose="020B0502040204020203" pitchFamily="34" charset="0"/>
              </a:rPr>
              <a:t>ann</a:t>
            </a:r>
            <a:r>
              <a:rPr lang="en-US" sz="1100" dirty="0" smtClean="0">
                <a:latin typeface="Segoe UI" panose="020B0502040204020203" pitchFamily="34" charset="0"/>
                <a:cs typeface="Segoe UI" panose="020B0502040204020203" pitchFamily="34" charset="0"/>
              </a:rPr>
              <a:t> supports moisture loss </a:t>
            </a:r>
          </a:p>
        </p:txBody>
      </p:sp>
      <p:pic>
        <p:nvPicPr>
          <p:cNvPr id="37" name="Picture 36"/>
          <p:cNvPicPr>
            <a:picLocks noChangeAspect="1"/>
          </p:cNvPicPr>
          <p:nvPr/>
        </p:nvPicPr>
        <p:blipFill rotWithShape="1">
          <a:blip r:embed="rId6"/>
          <a:srcRect l="2161" t="1816" r="19454" b="3395"/>
          <a:stretch/>
        </p:blipFill>
        <p:spPr>
          <a:xfrm>
            <a:off x="5877185" y="4467958"/>
            <a:ext cx="2741713" cy="1782906"/>
          </a:xfrm>
          <a:prstGeom prst="rect">
            <a:avLst/>
          </a:prstGeom>
        </p:spPr>
      </p:pic>
      <p:sp>
        <p:nvSpPr>
          <p:cNvPr id="38" name="TextBox 37"/>
          <p:cNvSpPr txBox="1"/>
          <p:nvPr/>
        </p:nvSpPr>
        <p:spPr>
          <a:xfrm>
            <a:off x="8737240" y="5586692"/>
            <a:ext cx="2246728" cy="430887"/>
          </a:xfrm>
          <a:prstGeom prst="rect">
            <a:avLst/>
          </a:prstGeom>
          <a:noFill/>
        </p:spPr>
        <p:txBody>
          <a:bodyPr wrap="square" rtlCol="0">
            <a:spAutoFit/>
          </a:bodyPr>
          <a:lstStyle/>
          <a:p>
            <a:r>
              <a:rPr lang="en-US" sz="1100" dirty="0" smtClean="0">
                <a:latin typeface="Segoe UI" panose="020B0502040204020203" pitchFamily="34" charset="0"/>
                <a:cs typeface="Segoe UI" panose="020B0502040204020203" pitchFamily="34" charset="0"/>
              </a:rPr>
              <a:t>The retire of the VB is coherent w/ optical BG widening</a:t>
            </a:r>
          </a:p>
        </p:txBody>
      </p:sp>
      <p:cxnSp>
        <p:nvCxnSpPr>
          <p:cNvPr id="40" name="Straight Connector 39"/>
          <p:cNvCxnSpPr/>
          <p:nvPr/>
        </p:nvCxnSpPr>
        <p:spPr>
          <a:xfrm>
            <a:off x="7737477" y="5640826"/>
            <a:ext cx="198045" cy="335343"/>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802267" y="5648768"/>
            <a:ext cx="211369" cy="331996"/>
          </a:xfrm>
          <a:prstGeom prst="line">
            <a:avLst/>
          </a:prstGeom>
          <a:ln>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47" name="Rectangle 5"/>
          <p:cNvSpPr>
            <a:spLocks noChangeArrowheads="1"/>
          </p:cNvSpPr>
          <p:nvPr/>
        </p:nvSpPr>
        <p:spPr bwMode="auto">
          <a:xfrm>
            <a:off x="6240648" y="5420778"/>
            <a:ext cx="141871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Top of the VB</a:t>
            </a:r>
            <a:endParaRPr kumimoji="0" lang="en-US" altLang="en-US"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anose="020B0604020202020204" pitchFamily="34" charset="0"/>
            </a:endParaRPr>
          </a:p>
        </p:txBody>
      </p:sp>
      <p:sp>
        <p:nvSpPr>
          <p:cNvPr id="22" name="TextBox 21"/>
          <p:cNvSpPr txBox="1"/>
          <p:nvPr/>
        </p:nvSpPr>
        <p:spPr>
          <a:xfrm>
            <a:off x="10686349" y="5914101"/>
            <a:ext cx="1042171"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hlinkClick r:id="rId7"/>
              </a:rPr>
              <a:t>Doc link</a:t>
            </a:r>
            <a:endParaRPr lang="en-US" dirty="0" smtClean="0">
              <a:latin typeface="Segoe UI" panose="020B0502040204020203" pitchFamily="34" charset="0"/>
              <a:cs typeface="Segoe UI" panose="020B0502040204020203" pitchFamily="34" charset="0"/>
            </a:endParaRPr>
          </a:p>
        </p:txBody>
      </p:sp>
      <p:sp>
        <p:nvSpPr>
          <p:cNvPr id="39" name="Down Arrow 38"/>
          <p:cNvSpPr/>
          <p:nvPr/>
        </p:nvSpPr>
        <p:spPr>
          <a:xfrm>
            <a:off x="10469333" y="3298465"/>
            <a:ext cx="134350" cy="181071"/>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1" name="Down Arrow 40"/>
          <p:cNvSpPr/>
          <p:nvPr/>
        </p:nvSpPr>
        <p:spPr>
          <a:xfrm>
            <a:off x="10469333" y="2973233"/>
            <a:ext cx="182062" cy="137138"/>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246406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 w/ independent optical characterizations</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March 20,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l="5794" t="71162" r="2995" b="1273"/>
          <a:stretch/>
        </p:blipFill>
        <p:spPr>
          <a:xfrm>
            <a:off x="3481589" y="1293890"/>
            <a:ext cx="2743200" cy="1890446"/>
          </a:xfrm>
          <a:prstGeom prst="rect">
            <a:avLst/>
          </a:prstGeom>
        </p:spPr>
      </p:pic>
      <p:sp>
        <p:nvSpPr>
          <p:cNvPr id="10" name="TextBox 9"/>
          <p:cNvSpPr txBox="1"/>
          <p:nvPr/>
        </p:nvSpPr>
        <p:spPr>
          <a:xfrm>
            <a:off x="3592625" y="1017478"/>
            <a:ext cx="2672365" cy="215444"/>
          </a:xfrm>
          <a:prstGeom prst="rect">
            <a:avLst/>
          </a:prstGeom>
          <a:noFill/>
        </p:spPr>
        <p:txBody>
          <a:bodyPr wrap="square" lIns="0" tIns="0" rIns="0" bIns="0" rtlCol="0">
            <a:spAutoFit/>
          </a:bodyPr>
          <a:lstStyle/>
          <a:p>
            <a:r>
              <a:rPr lang="en-US" sz="1400" dirty="0" err="1">
                <a:latin typeface="Calibri"/>
                <a:cs typeface="Calibri"/>
              </a:rPr>
              <a:t>E</a:t>
            </a:r>
            <a:r>
              <a:rPr lang="en-US" sz="1400" baseline="-25000" dirty="0" err="1">
                <a:latin typeface="Calibri"/>
                <a:cs typeface="Calibri"/>
              </a:rPr>
              <a:t>u</a:t>
            </a:r>
            <a:r>
              <a:rPr lang="en-US" sz="1400" dirty="0">
                <a:latin typeface="Calibri"/>
                <a:cs typeface="Calibri"/>
              </a:rPr>
              <a:t> decreases </a:t>
            </a:r>
            <a:r>
              <a:rPr lang="en-US" sz="1400" dirty="0" smtClean="0">
                <a:latin typeface="Calibri"/>
                <a:cs typeface="Calibri"/>
              </a:rPr>
              <a:t>w/ </a:t>
            </a:r>
            <a:r>
              <a:rPr lang="en-US" sz="1400" dirty="0" err="1" smtClean="0">
                <a:latin typeface="Calibri"/>
                <a:cs typeface="Calibri"/>
              </a:rPr>
              <a:t>ann</a:t>
            </a:r>
            <a:r>
              <a:rPr lang="en-US" sz="1400" dirty="0" smtClean="0">
                <a:latin typeface="Calibri"/>
                <a:cs typeface="Calibri"/>
              </a:rPr>
              <a:t> </a:t>
            </a:r>
            <a:r>
              <a:rPr lang="en-US" sz="1400" dirty="0">
                <a:latin typeface="Calibri"/>
                <a:cs typeface="Calibri"/>
              </a:rPr>
              <a:t>temperature</a:t>
            </a:r>
          </a:p>
        </p:txBody>
      </p:sp>
      <p:sp>
        <p:nvSpPr>
          <p:cNvPr id="11" name="TextBox 10"/>
          <p:cNvSpPr txBox="1"/>
          <p:nvPr/>
        </p:nvSpPr>
        <p:spPr>
          <a:xfrm>
            <a:off x="7481523" y="943735"/>
            <a:ext cx="1231106" cy="215444"/>
          </a:xfrm>
          <a:prstGeom prst="rect">
            <a:avLst/>
          </a:prstGeom>
          <a:noFill/>
        </p:spPr>
        <p:txBody>
          <a:bodyPr wrap="none" lIns="0" tIns="0" rIns="0" bIns="0" rtlCol="0">
            <a:spAutoFit/>
          </a:bodyPr>
          <a:lstStyle/>
          <a:p>
            <a:r>
              <a:rPr lang="en-US" sz="1400" dirty="0">
                <a:latin typeface="Calibri"/>
                <a:cs typeface="Calibri"/>
              </a:rPr>
              <a:t>Lot X985963.003</a:t>
            </a:r>
          </a:p>
        </p:txBody>
      </p:sp>
      <p:pic>
        <p:nvPicPr>
          <p:cNvPr id="12" name="Picture 11"/>
          <p:cNvPicPr>
            <a:picLocks noChangeAspect="1"/>
          </p:cNvPicPr>
          <p:nvPr/>
        </p:nvPicPr>
        <p:blipFill rotWithShape="1">
          <a:blip r:embed="rId3" cstate="print">
            <a:extLst>
              <a:ext uri="{28A0092B-C50C-407E-A947-70E740481C1C}">
                <a14:useLocalDpi xmlns:a14="http://schemas.microsoft.com/office/drawing/2010/main" val="0"/>
              </a:ext>
            </a:extLst>
          </a:blip>
          <a:srcRect t="75473" b="13742"/>
          <a:stretch/>
        </p:blipFill>
        <p:spPr>
          <a:xfrm>
            <a:off x="6376026" y="1125200"/>
            <a:ext cx="3442100" cy="2373332"/>
          </a:xfrm>
          <a:prstGeom prst="rect">
            <a:avLst/>
          </a:prstGeom>
        </p:spPr>
      </p:pic>
      <p:sp>
        <p:nvSpPr>
          <p:cNvPr id="13" name="TextBox 12"/>
          <p:cNvSpPr txBox="1"/>
          <p:nvPr/>
        </p:nvSpPr>
        <p:spPr>
          <a:xfrm>
            <a:off x="8861485" y="1273342"/>
            <a:ext cx="3206840" cy="984885"/>
          </a:xfrm>
          <a:prstGeom prst="rect">
            <a:avLst/>
          </a:prstGeom>
          <a:solidFill>
            <a:schemeClr val="bg1"/>
          </a:solidFill>
        </p:spPr>
        <p:txBody>
          <a:bodyPr wrap="square" lIns="0" tIns="0" rIns="0" bIns="0" rtlCol="0">
            <a:spAutoFit/>
          </a:bodyPr>
          <a:lstStyle/>
          <a:p>
            <a:r>
              <a:rPr lang="en-US" sz="1600" dirty="0" smtClean="0">
                <a:latin typeface="Calibri"/>
                <a:cs typeface="Calibri"/>
              </a:rPr>
              <a:t>E</a:t>
            </a:r>
            <a:r>
              <a:rPr lang="en-US" sz="1600" baseline="-25000" dirty="0" smtClean="0">
                <a:latin typeface="Calibri"/>
                <a:cs typeface="Calibri"/>
              </a:rPr>
              <a:t>G</a:t>
            </a:r>
            <a:r>
              <a:rPr lang="en-US" sz="1600" dirty="0" smtClean="0">
                <a:latin typeface="Calibri"/>
                <a:cs typeface="Calibri"/>
              </a:rPr>
              <a:t> </a:t>
            </a:r>
            <a:r>
              <a:rPr lang="en-US" sz="1600" dirty="0">
                <a:latin typeface="Calibri"/>
                <a:cs typeface="Calibri"/>
              </a:rPr>
              <a:t>and </a:t>
            </a:r>
            <a:r>
              <a:rPr lang="en-US" sz="1600" dirty="0" err="1">
                <a:latin typeface="Calibri"/>
                <a:cs typeface="Calibri"/>
              </a:rPr>
              <a:t>E</a:t>
            </a:r>
            <a:r>
              <a:rPr lang="en-US" sz="1600" baseline="-25000" dirty="0" err="1">
                <a:latin typeface="Calibri"/>
                <a:cs typeface="Calibri"/>
              </a:rPr>
              <a:t>u</a:t>
            </a:r>
            <a:r>
              <a:rPr lang="en-US" sz="1600" dirty="0">
                <a:latin typeface="Calibri"/>
                <a:cs typeface="Calibri"/>
              </a:rPr>
              <a:t> have a linear relationship for each material. Fit line gives the bandgap energy of the “perfect</a:t>
            </a:r>
            <a:r>
              <a:rPr lang="en-US" sz="1600" dirty="0" smtClean="0">
                <a:latin typeface="Calibri"/>
                <a:cs typeface="Calibri"/>
              </a:rPr>
              <a:t>”/clean </a:t>
            </a:r>
            <a:r>
              <a:rPr lang="en-US" sz="1600" dirty="0">
                <a:latin typeface="Calibri"/>
                <a:cs typeface="Calibri"/>
              </a:rPr>
              <a:t>material (</a:t>
            </a:r>
            <a:r>
              <a:rPr lang="en-US" sz="1600" dirty="0" err="1">
                <a:latin typeface="Calibri"/>
                <a:cs typeface="Calibri"/>
              </a:rPr>
              <a:t>E</a:t>
            </a:r>
            <a:r>
              <a:rPr lang="en-US" sz="1600" baseline="-25000" dirty="0" err="1">
                <a:latin typeface="Calibri"/>
                <a:cs typeface="Calibri"/>
              </a:rPr>
              <a:t>u</a:t>
            </a:r>
            <a:r>
              <a:rPr lang="en-US" sz="1600" dirty="0">
                <a:latin typeface="Calibri"/>
                <a:cs typeface="Calibri"/>
              </a:rPr>
              <a:t> = 0).</a:t>
            </a:r>
          </a:p>
        </p:txBody>
      </p:sp>
      <p:sp>
        <p:nvSpPr>
          <p:cNvPr id="15" name="TextBox 46"/>
          <p:cNvSpPr txBox="1"/>
          <p:nvPr/>
        </p:nvSpPr>
        <p:spPr>
          <a:xfrm>
            <a:off x="797523" y="3613994"/>
            <a:ext cx="2911003" cy="461665"/>
          </a:xfrm>
          <a:prstGeom prst="rect">
            <a:avLst/>
          </a:prstGeom>
          <a:noFill/>
        </p:spPr>
        <p:txBody>
          <a:bodyPr wrap="square" rtlCol="0">
            <a:spAutoFit/>
          </a:bodyPr>
          <a:lstStyle/>
          <a:p>
            <a:r>
              <a:rPr lang="en-US" sz="1200" dirty="0">
                <a:latin typeface="Calibri" pitchFamily="34" charset="0"/>
                <a:cs typeface="Calibri" pitchFamily="34" charset="0"/>
              </a:rPr>
              <a:t>The highest energy state (A</a:t>
            </a:r>
            <a:r>
              <a:rPr lang="en-US" sz="1200" baseline="-25000" dirty="0">
                <a:latin typeface="Calibri" pitchFamily="34" charset="0"/>
                <a:cs typeface="Calibri" pitchFamily="34" charset="0"/>
              </a:rPr>
              <a:t>1</a:t>
            </a:r>
            <a:r>
              <a:rPr lang="en-US" sz="1200" dirty="0">
                <a:latin typeface="Calibri" pitchFamily="34" charset="0"/>
                <a:cs typeface="Calibri" pitchFamily="34" charset="0"/>
              </a:rPr>
              <a:t>) </a:t>
            </a:r>
            <a:r>
              <a:rPr lang="en-US" sz="1200" dirty="0" smtClean="0">
                <a:latin typeface="Calibri" pitchFamily="34" charset="0"/>
                <a:cs typeface="Calibri" pitchFamily="34" charset="0"/>
              </a:rPr>
              <a:t>of the Electronic </a:t>
            </a:r>
            <a:r>
              <a:rPr lang="en-US" sz="1200" dirty="0" err="1" smtClean="0">
                <a:latin typeface="Calibri" pitchFamily="34" charset="0"/>
                <a:cs typeface="Calibri" pitchFamily="34" charset="0"/>
              </a:rPr>
              <a:t>DoS</a:t>
            </a:r>
            <a:r>
              <a:rPr lang="en-US" sz="1200" dirty="0" smtClean="0">
                <a:latin typeface="Calibri" pitchFamily="34" charset="0"/>
                <a:cs typeface="Calibri" pitchFamily="34" charset="0"/>
              </a:rPr>
              <a:t> of SAG is ascribed to Se LP</a:t>
            </a:r>
            <a:endParaRPr lang="en-US" sz="1200" dirty="0">
              <a:latin typeface="Calibri" pitchFamily="34" charset="0"/>
              <a:cs typeface="Calibri" pitchFamily="34" charset="0"/>
            </a:endParaRPr>
          </a:p>
        </p:txBody>
      </p:sp>
      <p:pic>
        <p:nvPicPr>
          <p:cNvPr id="16" name="Picture 15"/>
          <p:cNvPicPr>
            <a:picLocks noChangeAspect="1"/>
          </p:cNvPicPr>
          <p:nvPr/>
        </p:nvPicPr>
        <p:blipFill rotWithShape="1">
          <a:blip r:embed="rId2">
            <a:extLst>
              <a:ext uri="{28A0092B-C50C-407E-A947-70E740481C1C}">
                <a14:useLocalDpi xmlns:a14="http://schemas.microsoft.com/office/drawing/2010/main" val="0"/>
              </a:ext>
            </a:extLst>
          </a:blip>
          <a:srcRect l="5124" t="38434" r="3666" b="34450"/>
          <a:stretch/>
        </p:blipFill>
        <p:spPr>
          <a:xfrm>
            <a:off x="667555" y="1324713"/>
            <a:ext cx="2743200" cy="1859623"/>
          </a:xfrm>
          <a:prstGeom prst="rect">
            <a:avLst/>
          </a:prstGeom>
        </p:spPr>
      </p:pic>
      <p:sp>
        <p:nvSpPr>
          <p:cNvPr id="9" name="TextBox 8"/>
          <p:cNvSpPr txBox="1"/>
          <p:nvPr/>
        </p:nvSpPr>
        <p:spPr>
          <a:xfrm>
            <a:off x="910984" y="1040729"/>
            <a:ext cx="2570605" cy="215444"/>
          </a:xfrm>
          <a:prstGeom prst="rect">
            <a:avLst/>
          </a:prstGeom>
          <a:noFill/>
        </p:spPr>
        <p:txBody>
          <a:bodyPr wrap="square" lIns="0" tIns="0" rIns="0" bIns="0" rtlCol="0">
            <a:spAutoFit/>
          </a:bodyPr>
          <a:lstStyle/>
          <a:p>
            <a:r>
              <a:rPr lang="en-US" sz="1400" dirty="0" smtClean="0">
                <a:latin typeface="Calibri"/>
                <a:cs typeface="Calibri"/>
              </a:rPr>
              <a:t>E</a:t>
            </a:r>
            <a:r>
              <a:rPr lang="en-US" sz="1400" baseline="-25000" dirty="0" smtClean="0">
                <a:latin typeface="Calibri"/>
                <a:cs typeface="Calibri"/>
              </a:rPr>
              <a:t>G</a:t>
            </a:r>
            <a:r>
              <a:rPr lang="en-US" sz="1400" dirty="0" smtClean="0">
                <a:latin typeface="Calibri"/>
                <a:cs typeface="Calibri"/>
              </a:rPr>
              <a:t> </a:t>
            </a:r>
            <a:r>
              <a:rPr lang="en-US" sz="1400" dirty="0">
                <a:latin typeface="Calibri"/>
                <a:cs typeface="Calibri"/>
              </a:rPr>
              <a:t>increases </a:t>
            </a:r>
            <a:r>
              <a:rPr lang="en-US" sz="1400" dirty="0" smtClean="0">
                <a:latin typeface="Calibri"/>
                <a:cs typeface="Calibri"/>
              </a:rPr>
              <a:t>w/ </a:t>
            </a:r>
            <a:r>
              <a:rPr lang="en-US" sz="1400" dirty="0" err="1" smtClean="0">
                <a:latin typeface="Calibri"/>
                <a:cs typeface="Calibri"/>
              </a:rPr>
              <a:t>ann</a:t>
            </a:r>
            <a:r>
              <a:rPr lang="en-US" sz="1400" dirty="0" smtClean="0">
                <a:latin typeface="Calibri"/>
                <a:cs typeface="Calibri"/>
              </a:rPr>
              <a:t> </a:t>
            </a:r>
            <a:r>
              <a:rPr lang="en-US" sz="1400" dirty="0">
                <a:latin typeface="Calibri"/>
                <a:cs typeface="Calibri"/>
              </a:rPr>
              <a:t>temperature</a:t>
            </a:r>
          </a:p>
        </p:txBody>
      </p:sp>
      <p:sp>
        <p:nvSpPr>
          <p:cNvPr id="17" name="TextBox 16"/>
          <p:cNvSpPr txBox="1"/>
          <p:nvPr/>
        </p:nvSpPr>
        <p:spPr>
          <a:xfrm>
            <a:off x="9055084" y="887383"/>
            <a:ext cx="809389" cy="215444"/>
          </a:xfrm>
          <a:prstGeom prst="rect">
            <a:avLst/>
          </a:prstGeom>
          <a:solidFill>
            <a:srgbClr val="FFFFCC"/>
          </a:solidFill>
        </p:spPr>
        <p:txBody>
          <a:bodyPr wrap="none" lIns="0" tIns="0" rIns="0" bIns="0" rtlCol="0">
            <a:spAutoFit/>
          </a:bodyPr>
          <a:lstStyle/>
          <a:p>
            <a:r>
              <a:rPr lang="en-US" sz="1400" dirty="0" smtClean="0">
                <a:latin typeface="Calibri"/>
                <a:cs typeface="Calibri"/>
              </a:rPr>
              <a:t>By J. Hauck</a:t>
            </a:r>
            <a:endParaRPr lang="en-US" sz="1400" dirty="0">
              <a:latin typeface="Calibri"/>
              <a:cs typeface="Calibri"/>
            </a:endParaRPr>
          </a:p>
        </p:txBody>
      </p:sp>
      <p:pic>
        <p:nvPicPr>
          <p:cNvPr id="18" name="Picture 5"/>
          <p:cNvPicPr>
            <a:picLocks noChangeAspect="1" noChangeArrowheads="1"/>
          </p:cNvPicPr>
          <p:nvPr/>
        </p:nvPicPr>
        <p:blipFill rotWithShape="1">
          <a:blip r:embed="rId4" cstate="print"/>
          <a:srcRect l="10498" t="1" r="9282" b="2696"/>
          <a:stretch/>
        </p:blipFill>
        <p:spPr bwMode="auto">
          <a:xfrm>
            <a:off x="797523" y="4115979"/>
            <a:ext cx="2243959" cy="1725291"/>
          </a:xfrm>
          <a:prstGeom prst="rect">
            <a:avLst/>
          </a:prstGeom>
          <a:noFill/>
          <a:ln w="9525">
            <a:noFill/>
            <a:miter lim="800000"/>
            <a:headEnd/>
            <a:tailEnd/>
          </a:ln>
          <a:effectLst/>
        </p:spPr>
      </p:pic>
      <p:cxnSp>
        <p:nvCxnSpPr>
          <p:cNvPr id="19" name="Straight Connector 18"/>
          <p:cNvCxnSpPr/>
          <p:nvPr/>
        </p:nvCxnSpPr>
        <p:spPr bwMode="auto">
          <a:xfrm>
            <a:off x="2551525" y="4292819"/>
            <a:ext cx="0" cy="206539"/>
          </a:xfrm>
          <a:prstGeom prst="line">
            <a:avLst/>
          </a:prstGeom>
          <a:solidFill>
            <a:schemeClr val="accent1"/>
          </a:solidFill>
          <a:ln w="31750" cap="flat" cmpd="sng" algn="ctr">
            <a:solidFill>
              <a:schemeClr val="tx1"/>
            </a:solidFill>
            <a:prstDash val="solid"/>
            <a:round/>
            <a:headEnd type="none" w="sm" len="sm"/>
            <a:tailEnd type="none" w="sm" len="sm"/>
          </a:ln>
          <a:effectLst/>
        </p:spPr>
      </p:cxnSp>
      <p:sp>
        <p:nvSpPr>
          <p:cNvPr id="20" name="TextBox 19"/>
          <p:cNvSpPr txBox="1"/>
          <p:nvPr/>
        </p:nvSpPr>
        <p:spPr>
          <a:xfrm>
            <a:off x="2532551" y="4215669"/>
            <a:ext cx="491970" cy="276999"/>
          </a:xfrm>
          <a:prstGeom prst="rect">
            <a:avLst/>
          </a:prstGeom>
          <a:noFill/>
        </p:spPr>
        <p:txBody>
          <a:bodyPr wrap="square" rtlCol="0">
            <a:spAutoFit/>
          </a:bodyPr>
          <a:lstStyle/>
          <a:p>
            <a:r>
              <a:rPr lang="en-US" sz="1200" dirty="0" smtClean="0"/>
              <a:t>A</a:t>
            </a:r>
            <a:r>
              <a:rPr lang="en-US" sz="1200" baseline="-25000" dirty="0" smtClean="0"/>
              <a:t>1</a:t>
            </a:r>
            <a:endParaRPr lang="en-US" sz="1200" baseline="-25000" dirty="0"/>
          </a:p>
        </p:txBody>
      </p:sp>
      <p:pic>
        <p:nvPicPr>
          <p:cNvPr id="21" name="Picture 20"/>
          <p:cNvPicPr>
            <a:picLocks noChangeAspect="1"/>
          </p:cNvPicPr>
          <p:nvPr/>
        </p:nvPicPr>
        <p:blipFill>
          <a:blip r:embed="rId5"/>
          <a:stretch>
            <a:fillRect/>
          </a:stretch>
        </p:blipFill>
        <p:spPr>
          <a:xfrm>
            <a:off x="3736230" y="4218487"/>
            <a:ext cx="1512691" cy="1516835"/>
          </a:xfrm>
          <a:prstGeom prst="rect">
            <a:avLst/>
          </a:prstGeom>
        </p:spPr>
      </p:pic>
      <p:pic>
        <p:nvPicPr>
          <p:cNvPr id="22" name="Picture 5"/>
          <p:cNvPicPr>
            <a:picLocks noChangeAspect="1" noChangeArrowheads="1"/>
          </p:cNvPicPr>
          <p:nvPr/>
        </p:nvPicPr>
        <p:blipFill>
          <a:blip r:embed="rId4" cstate="print"/>
          <a:srcRect l="10498" r="9282"/>
          <a:stretch>
            <a:fillRect/>
          </a:stretch>
        </p:blipFill>
        <p:spPr bwMode="auto">
          <a:xfrm>
            <a:off x="5821171" y="4225942"/>
            <a:ext cx="2048836" cy="1618913"/>
          </a:xfrm>
          <a:prstGeom prst="rect">
            <a:avLst/>
          </a:prstGeom>
          <a:noFill/>
          <a:ln w="9525">
            <a:noFill/>
            <a:miter lim="800000"/>
            <a:headEnd/>
            <a:tailEnd/>
          </a:ln>
          <a:effectLst/>
        </p:spPr>
      </p:pic>
      <p:sp>
        <p:nvSpPr>
          <p:cNvPr id="25" name="TextBox 46"/>
          <p:cNvSpPr txBox="1"/>
          <p:nvPr/>
        </p:nvSpPr>
        <p:spPr>
          <a:xfrm>
            <a:off x="3637993" y="3487081"/>
            <a:ext cx="2430391" cy="646331"/>
          </a:xfrm>
          <a:prstGeom prst="rect">
            <a:avLst/>
          </a:prstGeom>
          <a:noFill/>
        </p:spPr>
        <p:txBody>
          <a:bodyPr wrap="square" rtlCol="0">
            <a:spAutoFit/>
          </a:bodyPr>
          <a:lstStyle/>
          <a:p>
            <a:r>
              <a:rPr lang="en-US" sz="1200" dirty="0" smtClean="0">
                <a:latin typeface="Calibri" pitchFamily="34" charset="0"/>
                <a:cs typeface="Calibri" pitchFamily="34" charset="0"/>
              </a:rPr>
              <a:t>We could speculate that H</a:t>
            </a:r>
            <a:r>
              <a:rPr lang="en-US" sz="1200" baseline="30000" dirty="0" smtClean="0">
                <a:latin typeface="Calibri" pitchFamily="34" charset="0"/>
                <a:cs typeface="Calibri" pitchFamily="34" charset="0"/>
              </a:rPr>
              <a:t>+</a:t>
            </a:r>
            <a:r>
              <a:rPr lang="en-US" sz="1200" dirty="0" smtClean="0">
                <a:latin typeface="Calibri" pitchFamily="34" charset="0"/>
                <a:cs typeface="Calibri" pitchFamily="34" charset="0"/>
              </a:rPr>
              <a:t> ions bond with Se LP shifting up their energy and then narrowing the BG</a:t>
            </a:r>
            <a:endParaRPr lang="en-US" sz="1200" dirty="0">
              <a:latin typeface="Calibri" pitchFamily="34" charset="0"/>
              <a:cs typeface="Calibri" pitchFamily="34" charset="0"/>
            </a:endParaRPr>
          </a:p>
        </p:txBody>
      </p:sp>
      <p:sp>
        <p:nvSpPr>
          <p:cNvPr id="26" name="TextBox 46"/>
          <p:cNvSpPr txBox="1"/>
          <p:nvPr/>
        </p:nvSpPr>
        <p:spPr>
          <a:xfrm>
            <a:off x="8127918" y="3522728"/>
            <a:ext cx="3473109" cy="646331"/>
          </a:xfrm>
          <a:prstGeom prst="rect">
            <a:avLst/>
          </a:prstGeom>
          <a:noFill/>
        </p:spPr>
        <p:txBody>
          <a:bodyPr wrap="square" rtlCol="0">
            <a:spAutoFit/>
          </a:bodyPr>
          <a:lstStyle/>
          <a:p>
            <a:r>
              <a:rPr lang="en-US" sz="1200" dirty="0" smtClean="0">
                <a:latin typeface="Calibri" pitchFamily="34" charset="0"/>
                <a:cs typeface="Calibri" pitchFamily="34" charset="0"/>
              </a:rPr>
              <a:t>As a consequence of annealing moisture release will lead to the retire of the top of the VB previously stretched </a:t>
            </a:r>
            <a:r>
              <a:rPr lang="en-US" sz="1200" dirty="0">
                <a:latin typeface="Calibri" pitchFamily="34" charset="0"/>
                <a:cs typeface="Calibri" pitchFamily="34" charset="0"/>
              </a:rPr>
              <a:t>by H</a:t>
            </a:r>
            <a:r>
              <a:rPr lang="en-US" sz="1200" baseline="30000" dirty="0">
                <a:latin typeface="Calibri" pitchFamily="34" charset="0"/>
                <a:cs typeface="Calibri" pitchFamily="34" charset="0"/>
              </a:rPr>
              <a:t>+</a:t>
            </a:r>
            <a:r>
              <a:rPr lang="en-US" sz="1200" dirty="0">
                <a:latin typeface="Calibri" pitchFamily="34" charset="0"/>
                <a:cs typeface="Calibri" pitchFamily="34" charset="0"/>
              </a:rPr>
              <a:t> </a:t>
            </a:r>
            <a:r>
              <a:rPr lang="en-US" sz="1200" dirty="0" smtClean="0">
                <a:latin typeface="Calibri" pitchFamily="34" charset="0"/>
                <a:cs typeface="Calibri" pitchFamily="34" charset="0"/>
              </a:rPr>
              <a:t>ions accumulation</a:t>
            </a:r>
            <a:endParaRPr lang="en-US" sz="1200" dirty="0">
              <a:latin typeface="Calibri" pitchFamily="34" charset="0"/>
              <a:cs typeface="Calibri" pitchFamily="34" charset="0"/>
            </a:endParaRPr>
          </a:p>
        </p:txBody>
      </p:sp>
      <p:sp>
        <p:nvSpPr>
          <p:cNvPr id="28" name="Freeform 27"/>
          <p:cNvSpPr/>
          <p:nvPr/>
        </p:nvSpPr>
        <p:spPr>
          <a:xfrm>
            <a:off x="7350001" y="4440269"/>
            <a:ext cx="382135" cy="999192"/>
          </a:xfrm>
          <a:custGeom>
            <a:avLst/>
            <a:gdLst>
              <a:gd name="connsiteX0" fmla="*/ 0 w 285750"/>
              <a:gd name="connsiteY0" fmla="*/ 111460 h 976825"/>
              <a:gd name="connsiteX1" fmla="*/ 123825 w 285750"/>
              <a:gd name="connsiteY1" fmla="*/ 63835 h 976825"/>
              <a:gd name="connsiteX2" fmla="*/ 219075 w 285750"/>
              <a:gd name="connsiteY2" fmla="*/ 873460 h 976825"/>
              <a:gd name="connsiteX3" fmla="*/ 285750 w 285750"/>
              <a:gd name="connsiteY3" fmla="*/ 940135 h 976825"/>
            </a:gdLst>
            <a:ahLst/>
            <a:cxnLst>
              <a:cxn ang="0">
                <a:pos x="connsiteX0" y="connsiteY0"/>
              </a:cxn>
              <a:cxn ang="0">
                <a:pos x="connsiteX1" y="connsiteY1"/>
              </a:cxn>
              <a:cxn ang="0">
                <a:pos x="connsiteX2" y="connsiteY2"/>
              </a:cxn>
              <a:cxn ang="0">
                <a:pos x="connsiteX3" y="connsiteY3"/>
              </a:cxn>
            </a:cxnLst>
            <a:rect l="l" t="t" r="r" b="b"/>
            <a:pathLst>
              <a:path w="285750" h="976825">
                <a:moveTo>
                  <a:pt x="0" y="111460"/>
                </a:moveTo>
                <a:cubicBezTo>
                  <a:pt x="43656" y="24147"/>
                  <a:pt x="87313" y="-63165"/>
                  <a:pt x="123825" y="63835"/>
                </a:cubicBezTo>
                <a:cubicBezTo>
                  <a:pt x="160338" y="190835"/>
                  <a:pt x="192088" y="727410"/>
                  <a:pt x="219075" y="873460"/>
                </a:cubicBezTo>
                <a:cubicBezTo>
                  <a:pt x="246063" y="1019510"/>
                  <a:pt x="265906" y="979822"/>
                  <a:pt x="285750" y="940135"/>
                </a:cubicBezTo>
              </a:path>
            </a:pathLst>
          </a:custGeom>
          <a:no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ight Arrow 28"/>
          <p:cNvSpPr/>
          <p:nvPr/>
        </p:nvSpPr>
        <p:spPr>
          <a:xfrm>
            <a:off x="5524363" y="4834867"/>
            <a:ext cx="261365" cy="226513"/>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grpSp>
        <p:nvGrpSpPr>
          <p:cNvPr id="35" name="Group 34"/>
          <p:cNvGrpSpPr/>
          <p:nvPr/>
        </p:nvGrpSpPr>
        <p:grpSpPr>
          <a:xfrm>
            <a:off x="8116949" y="4190557"/>
            <a:ext cx="3198773" cy="2080127"/>
            <a:chOff x="8188867" y="4283024"/>
            <a:chExt cx="2741713" cy="1782906"/>
          </a:xfrm>
        </p:grpSpPr>
        <p:pic>
          <p:nvPicPr>
            <p:cNvPr id="30" name="Picture 29"/>
            <p:cNvPicPr>
              <a:picLocks noChangeAspect="1"/>
            </p:cNvPicPr>
            <p:nvPr/>
          </p:nvPicPr>
          <p:blipFill rotWithShape="1">
            <a:blip r:embed="rId6"/>
            <a:srcRect l="2161" t="1816" r="19454" b="3395"/>
            <a:stretch/>
          </p:blipFill>
          <p:spPr>
            <a:xfrm>
              <a:off x="8188867" y="4283024"/>
              <a:ext cx="2741713" cy="1782906"/>
            </a:xfrm>
            <a:prstGeom prst="rect">
              <a:avLst/>
            </a:prstGeom>
          </p:spPr>
        </p:pic>
        <p:cxnSp>
          <p:nvCxnSpPr>
            <p:cNvPr id="32" name="Straight Connector 31"/>
            <p:cNvCxnSpPr/>
            <p:nvPr/>
          </p:nvCxnSpPr>
          <p:spPr>
            <a:xfrm>
              <a:off x="10049159" y="5455892"/>
              <a:ext cx="198045" cy="335343"/>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10113949" y="5463834"/>
              <a:ext cx="211369" cy="331996"/>
            </a:xfrm>
            <a:prstGeom prst="line">
              <a:avLst/>
            </a:prstGeom>
            <a:ln>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34" name="Rectangle 5"/>
          <p:cNvSpPr>
            <a:spLocks noChangeArrowheads="1"/>
          </p:cNvSpPr>
          <p:nvPr/>
        </p:nvSpPr>
        <p:spPr bwMode="auto">
          <a:xfrm>
            <a:off x="8625379" y="5533493"/>
            <a:ext cx="141871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Top of the VB</a:t>
            </a:r>
            <a:endParaRPr kumimoji="0" lang="en-US" altLang="en-US"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anose="020B0604020202020204" pitchFamily="34" charset="0"/>
            </a:endParaRPr>
          </a:p>
        </p:txBody>
      </p:sp>
      <p:sp>
        <p:nvSpPr>
          <p:cNvPr id="31" name="TextBox 46"/>
          <p:cNvSpPr txBox="1"/>
          <p:nvPr/>
        </p:nvSpPr>
        <p:spPr>
          <a:xfrm>
            <a:off x="3713241" y="5735322"/>
            <a:ext cx="2196269" cy="461665"/>
          </a:xfrm>
          <a:prstGeom prst="rect">
            <a:avLst/>
          </a:prstGeom>
          <a:noFill/>
        </p:spPr>
        <p:txBody>
          <a:bodyPr wrap="square" rtlCol="0">
            <a:spAutoFit/>
          </a:bodyPr>
          <a:lstStyle/>
          <a:p>
            <a:r>
              <a:rPr lang="en-US" sz="1200" i="1" dirty="0" smtClean="0">
                <a:latin typeface="Calibri" pitchFamily="34" charset="0"/>
                <a:cs typeface="Calibri" pitchFamily="34" charset="0"/>
              </a:rPr>
              <a:t>Ab-initio</a:t>
            </a:r>
            <a:r>
              <a:rPr lang="en-US" sz="1200" dirty="0" smtClean="0">
                <a:latin typeface="Calibri" pitchFamily="34" charset="0"/>
                <a:cs typeface="Calibri" pitchFamily="34" charset="0"/>
              </a:rPr>
              <a:t> simulations need to check this proposed model</a:t>
            </a:r>
            <a:endParaRPr lang="en-US" sz="1200" dirty="0">
              <a:latin typeface="Calibri" pitchFamily="34" charset="0"/>
              <a:cs typeface="Calibri" pitchFamily="34" charset="0"/>
            </a:endParaRPr>
          </a:p>
        </p:txBody>
      </p:sp>
      <p:sp>
        <p:nvSpPr>
          <p:cNvPr id="36" name="TextBox 35"/>
          <p:cNvSpPr txBox="1"/>
          <p:nvPr/>
        </p:nvSpPr>
        <p:spPr>
          <a:xfrm>
            <a:off x="9943819" y="779119"/>
            <a:ext cx="1042171"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hlinkClick r:id="rId7"/>
              </a:rPr>
              <a:t>Doc link</a:t>
            </a:r>
            <a:endParaRPr lang="en-US" dirty="0" smtClean="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102423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of annealing effects </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March 20,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3020" y="2243473"/>
            <a:ext cx="3844723" cy="24029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4"/>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83289" y="631535"/>
            <a:ext cx="4049550" cy="249581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5"/>
          <p:cNvSpPr>
            <a:spLocks noChangeArrowheads="1"/>
          </p:cNvSpPr>
          <p:nvPr/>
        </p:nvSpPr>
        <p:spPr bwMode="auto">
          <a:xfrm>
            <a:off x="7587081" y="915446"/>
            <a:ext cx="17255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b="1" dirty="0" smtClean="0">
                <a:latin typeface="Calibri" panose="020F0502020204030204" pitchFamily="34" charset="0"/>
                <a:cs typeface="Calibri" panose="020F0502020204030204" pitchFamily="34" charset="0"/>
              </a:rPr>
              <a:t>As2p3 core level</a:t>
            </a: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
        <p:nvSpPr>
          <p:cNvPr id="11" name="Content Placeholder 2"/>
          <p:cNvSpPr>
            <a:spLocks noGrp="1"/>
          </p:cNvSpPr>
          <p:nvPr>
            <p:ph idx="1"/>
          </p:nvPr>
        </p:nvSpPr>
        <p:spPr>
          <a:xfrm>
            <a:off x="588433" y="1094529"/>
            <a:ext cx="5716673" cy="4418635"/>
          </a:xfrm>
        </p:spPr>
        <p:txBody>
          <a:bodyPr/>
          <a:lstStyle/>
          <a:p>
            <a:pPr marL="365760" indent="-365760">
              <a:buFont typeface="Wingdings" panose="05000000000000000000" pitchFamily="2" charset="2"/>
              <a:buChar char="q"/>
            </a:pPr>
            <a:r>
              <a:rPr lang="en-US" sz="2000" dirty="0" smtClean="0"/>
              <a:t>The chemical shift of the As2p3 binding energy as a consequence of oxidation allowed monitoring the oxidation levels of the films</a:t>
            </a:r>
          </a:p>
        </p:txBody>
      </p:sp>
      <p:sp>
        <p:nvSpPr>
          <p:cNvPr id="3" name="Rounded Rectangle 2"/>
          <p:cNvSpPr/>
          <p:nvPr/>
        </p:nvSpPr>
        <p:spPr>
          <a:xfrm>
            <a:off x="2844776" y="4030443"/>
            <a:ext cx="2536018" cy="20006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3" name="Rounded Rectangle 12"/>
          <p:cNvSpPr/>
          <p:nvPr/>
        </p:nvSpPr>
        <p:spPr>
          <a:xfrm>
            <a:off x="2846568" y="4419388"/>
            <a:ext cx="2536018" cy="20006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4" name="Rounded Rectangle 13"/>
          <p:cNvSpPr/>
          <p:nvPr/>
        </p:nvSpPr>
        <p:spPr>
          <a:xfrm>
            <a:off x="2846568" y="3634449"/>
            <a:ext cx="2536018" cy="20006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5" name="Rounded Rectangle 14"/>
          <p:cNvSpPr/>
          <p:nvPr/>
        </p:nvSpPr>
        <p:spPr>
          <a:xfrm>
            <a:off x="2868083" y="3225786"/>
            <a:ext cx="2536018" cy="20006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7" name="Content Placeholder 2"/>
          <p:cNvSpPr txBox="1">
            <a:spLocks/>
          </p:cNvSpPr>
          <p:nvPr/>
        </p:nvSpPr>
        <p:spPr>
          <a:xfrm>
            <a:off x="693423" y="4884277"/>
            <a:ext cx="6373364" cy="808146"/>
          </a:xfrm>
          <a:prstGeom prst="rect">
            <a:avLst/>
          </a:prstGeom>
        </p:spPr>
        <p:txBody>
          <a:bodyPr vert="horz" lIns="0" tIns="0" rIns="0" bIns="0" rtlCol="0">
            <a:noAutofit/>
          </a:bodyPr>
          <a:lstStyle>
            <a:lvl1pPr marL="228600" indent="-228600" algn="l" defTabSz="1219110" rtl="0" eaLnBrk="1" latinLnBrk="0" hangingPunct="1">
              <a:spcBef>
                <a:spcPts val="1600"/>
              </a:spcBef>
              <a:spcAft>
                <a:spcPts val="800"/>
              </a:spcAft>
              <a:buClr>
                <a:schemeClr val="accent1"/>
              </a:buClr>
              <a:buFont typeface="Wingdings" panose="05000000000000000000" pitchFamily="2" charset="2"/>
              <a:buChar char="§"/>
              <a:tabLst/>
              <a:defRPr lang="en-US" sz="2400" kern="1200">
                <a:solidFill>
                  <a:schemeClr val="tx1"/>
                </a:solidFill>
                <a:latin typeface="Segoe UI" panose="020B0502040204020203" pitchFamily="34" charset="0"/>
                <a:ea typeface="+mn-ea"/>
                <a:cs typeface="Segoe UI" panose="020B0502040204020203" pitchFamily="34" charset="0"/>
              </a:defRPr>
            </a:lvl1pPr>
            <a:lvl2pPr marL="571500" indent="-261938" algn="l" defTabSz="1219110" rtl="0" eaLnBrk="1" latinLnBrk="0" hangingPunct="1">
              <a:spcBef>
                <a:spcPts val="0"/>
              </a:spcBef>
              <a:spcAft>
                <a:spcPts val="800"/>
              </a:spcAft>
              <a:buClr>
                <a:schemeClr val="accent1"/>
              </a:buClr>
              <a:buFont typeface="Arial" panose="020B0604020202020204" pitchFamily="34" charset="0"/>
              <a:buChar char="–"/>
              <a:defRPr lang="en-US" sz="2000" kern="1200">
                <a:solidFill>
                  <a:schemeClr val="tx1"/>
                </a:solidFill>
                <a:latin typeface="Segoe UI" panose="020B0502040204020203" pitchFamily="34" charset="0"/>
                <a:ea typeface="+mn-ea"/>
                <a:cs typeface="Segoe UI" panose="020B0502040204020203" pitchFamily="34" charset="0"/>
              </a:defRPr>
            </a:lvl2pPr>
            <a:lvl3pPr marL="800100" indent="-228600"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365760" indent="-365760">
              <a:buFont typeface="Wingdings" panose="05000000000000000000" pitchFamily="2" charset="2"/>
              <a:buChar char="q"/>
            </a:pPr>
            <a:r>
              <a:rPr lang="en-US" sz="2000" dirty="0" smtClean="0"/>
              <a:t>The As oxidized core level component appears depressed as a consequence of the annealing process </a:t>
            </a:r>
            <a:r>
              <a:rPr lang="en-US" sz="2000" dirty="0" smtClean="0">
                <a:sym typeface="Wingdings" panose="05000000000000000000" pitchFamily="2" charset="2"/>
              </a:rPr>
              <a:t> Annealing likely converts As(OH)3 to As2O3 </a:t>
            </a:r>
            <a:r>
              <a:rPr lang="en-US" sz="1800" i="1" dirty="0" smtClean="0">
                <a:sym typeface="Wingdings" panose="05000000000000000000" pitchFamily="2" charset="2"/>
              </a:rPr>
              <a:t>(evidenced from reduced Oxygen post anneal)</a:t>
            </a:r>
            <a:endParaRPr lang="en-US" sz="1400" i="1" dirty="0" smtClean="0"/>
          </a:p>
          <a:p>
            <a:pPr marL="365760" indent="-365760">
              <a:buFont typeface="Wingdings" panose="05000000000000000000" pitchFamily="2" charset="2"/>
              <a:buChar char="q"/>
            </a:pPr>
            <a:endParaRPr lang="en-US" sz="2000" dirty="0" smtClean="0"/>
          </a:p>
          <a:p>
            <a:pPr marL="0" indent="0">
              <a:buFont typeface="Wingdings" panose="05000000000000000000" pitchFamily="2" charset="2"/>
              <a:buNone/>
            </a:pPr>
            <a:endParaRPr lang="en-US" sz="2000" dirty="0" smtClean="0"/>
          </a:p>
        </p:txBody>
      </p:sp>
      <p:sp>
        <p:nvSpPr>
          <p:cNvPr id="12" name="TextBox 11"/>
          <p:cNvSpPr txBox="1"/>
          <p:nvPr/>
        </p:nvSpPr>
        <p:spPr>
          <a:xfrm>
            <a:off x="1263402" y="2747912"/>
            <a:ext cx="1424415" cy="286186"/>
          </a:xfrm>
          <a:prstGeom prst="rect">
            <a:avLst/>
          </a:prstGeom>
          <a:solidFill>
            <a:schemeClr val="bg1"/>
          </a:solidFill>
        </p:spPr>
        <p:txBody>
          <a:bodyPr wrap="square" rtlCol="0">
            <a:spAutoFit/>
          </a:bodyPr>
          <a:lstStyle/>
          <a:p>
            <a:r>
              <a:rPr lang="en-US" sz="1200" dirty="0" smtClean="0">
                <a:latin typeface="Segoe UI" panose="020B0502040204020203" pitchFamily="34" charset="0"/>
                <a:cs typeface="Segoe UI" panose="020B0502040204020203" pitchFamily="34" charset="0"/>
              </a:rPr>
              <a:t>0% Ge – No Ann</a:t>
            </a:r>
          </a:p>
        </p:txBody>
      </p:sp>
      <p:sp>
        <p:nvSpPr>
          <p:cNvPr id="19" name="TextBox 18"/>
          <p:cNvSpPr txBox="1"/>
          <p:nvPr/>
        </p:nvSpPr>
        <p:spPr>
          <a:xfrm>
            <a:off x="1267885" y="3142358"/>
            <a:ext cx="1424415" cy="286186"/>
          </a:xfrm>
          <a:prstGeom prst="rect">
            <a:avLst/>
          </a:prstGeom>
          <a:solidFill>
            <a:schemeClr val="bg1"/>
          </a:solidFill>
        </p:spPr>
        <p:txBody>
          <a:bodyPr wrap="square" rtlCol="0">
            <a:spAutoFit/>
          </a:bodyPr>
          <a:lstStyle/>
          <a:p>
            <a:r>
              <a:rPr lang="en-US" sz="1200" dirty="0">
                <a:latin typeface="Segoe UI" panose="020B0502040204020203" pitchFamily="34" charset="0"/>
                <a:cs typeface="Segoe UI" panose="020B0502040204020203" pitchFamily="34" charset="0"/>
              </a:rPr>
              <a:t>9</a:t>
            </a:r>
            <a:r>
              <a:rPr lang="en-US" sz="1200" dirty="0" smtClean="0">
                <a:latin typeface="Segoe UI" panose="020B0502040204020203" pitchFamily="34" charset="0"/>
                <a:cs typeface="Segoe UI" panose="020B0502040204020203" pitchFamily="34" charset="0"/>
              </a:rPr>
              <a:t>% Ge – No Ann</a:t>
            </a:r>
          </a:p>
        </p:txBody>
      </p:sp>
      <p:sp>
        <p:nvSpPr>
          <p:cNvPr id="20" name="TextBox 19"/>
          <p:cNvSpPr txBox="1"/>
          <p:nvPr/>
        </p:nvSpPr>
        <p:spPr>
          <a:xfrm>
            <a:off x="1161257" y="3509910"/>
            <a:ext cx="1525840" cy="286186"/>
          </a:xfrm>
          <a:prstGeom prst="rect">
            <a:avLst/>
          </a:prstGeom>
          <a:solidFill>
            <a:schemeClr val="bg1"/>
          </a:solidFill>
        </p:spPr>
        <p:txBody>
          <a:bodyPr wrap="square" rtlCol="0">
            <a:spAutoFit/>
          </a:bodyPr>
          <a:lstStyle/>
          <a:p>
            <a:r>
              <a:rPr lang="en-US" sz="1200" dirty="0">
                <a:latin typeface="Segoe UI" panose="020B0502040204020203" pitchFamily="34" charset="0"/>
                <a:cs typeface="Segoe UI" panose="020B0502040204020203" pitchFamily="34" charset="0"/>
              </a:rPr>
              <a:t>9</a:t>
            </a:r>
            <a:r>
              <a:rPr lang="en-US" sz="1200" dirty="0" smtClean="0">
                <a:latin typeface="Segoe UI" panose="020B0502040204020203" pitchFamily="34" charset="0"/>
                <a:cs typeface="Segoe UI" panose="020B0502040204020203" pitchFamily="34" charset="0"/>
              </a:rPr>
              <a:t>% Ge – With Ann</a:t>
            </a:r>
          </a:p>
        </p:txBody>
      </p:sp>
      <p:sp>
        <p:nvSpPr>
          <p:cNvPr id="21" name="TextBox 20"/>
          <p:cNvSpPr txBox="1"/>
          <p:nvPr/>
        </p:nvSpPr>
        <p:spPr>
          <a:xfrm>
            <a:off x="1034752" y="4294319"/>
            <a:ext cx="1578083" cy="286186"/>
          </a:xfrm>
          <a:prstGeom prst="rect">
            <a:avLst/>
          </a:prstGeom>
          <a:solidFill>
            <a:schemeClr val="bg1"/>
          </a:solidFill>
        </p:spPr>
        <p:txBody>
          <a:bodyPr wrap="square" rtlCol="0">
            <a:spAutoFit/>
          </a:bodyPr>
          <a:lstStyle/>
          <a:p>
            <a:r>
              <a:rPr lang="en-US" sz="1200" dirty="0" smtClean="0">
                <a:latin typeface="Segoe UI" panose="020B0502040204020203" pitchFamily="34" charset="0"/>
                <a:cs typeface="Segoe UI" panose="020B0502040204020203" pitchFamily="34" charset="0"/>
              </a:rPr>
              <a:t>19% Ge – With Ann</a:t>
            </a:r>
          </a:p>
        </p:txBody>
      </p:sp>
      <p:sp>
        <p:nvSpPr>
          <p:cNvPr id="22" name="TextBox 21"/>
          <p:cNvSpPr txBox="1"/>
          <p:nvPr/>
        </p:nvSpPr>
        <p:spPr>
          <a:xfrm>
            <a:off x="1052682" y="3895392"/>
            <a:ext cx="1578083" cy="286186"/>
          </a:xfrm>
          <a:prstGeom prst="rect">
            <a:avLst/>
          </a:prstGeom>
          <a:solidFill>
            <a:schemeClr val="bg1"/>
          </a:solidFill>
        </p:spPr>
        <p:txBody>
          <a:bodyPr wrap="square" rtlCol="0">
            <a:spAutoFit/>
          </a:bodyPr>
          <a:lstStyle/>
          <a:p>
            <a:r>
              <a:rPr lang="en-US" sz="1200" dirty="0" smtClean="0">
                <a:latin typeface="Segoe UI" panose="020B0502040204020203" pitchFamily="34" charset="0"/>
                <a:cs typeface="Segoe UI" panose="020B0502040204020203" pitchFamily="34" charset="0"/>
              </a:rPr>
              <a:t>19% Ge – No Ann</a:t>
            </a:r>
          </a:p>
        </p:txBody>
      </p:sp>
      <p:pic>
        <p:nvPicPr>
          <p:cNvPr id="10" name="Picture 9"/>
          <p:cNvPicPr>
            <a:picLocks noChangeAspect="1"/>
          </p:cNvPicPr>
          <p:nvPr/>
        </p:nvPicPr>
        <p:blipFill>
          <a:blip r:embed="rId4"/>
          <a:stretch>
            <a:fillRect/>
          </a:stretch>
        </p:blipFill>
        <p:spPr>
          <a:xfrm>
            <a:off x="7154784" y="3246204"/>
            <a:ext cx="4104202" cy="2685838"/>
          </a:xfrm>
          <a:prstGeom prst="rect">
            <a:avLst/>
          </a:prstGeom>
        </p:spPr>
      </p:pic>
      <p:sp>
        <p:nvSpPr>
          <p:cNvPr id="16" name="Down Arrow 15"/>
          <p:cNvSpPr/>
          <p:nvPr/>
        </p:nvSpPr>
        <p:spPr>
          <a:xfrm>
            <a:off x="8835010" y="3627137"/>
            <a:ext cx="110836" cy="407081"/>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4" name="Down Arrow 23"/>
          <p:cNvSpPr/>
          <p:nvPr/>
        </p:nvSpPr>
        <p:spPr>
          <a:xfrm>
            <a:off x="8967112" y="3888403"/>
            <a:ext cx="87997" cy="312161"/>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5797894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5008" y="32308"/>
            <a:ext cx="4833349" cy="932313"/>
          </a:xfrm>
        </p:spPr>
        <p:txBody>
          <a:bodyPr>
            <a:normAutofit/>
          </a:bodyPr>
          <a:lstStyle/>
          <a:p>
            <a:r>
              <a:rPr lang="en-US" dirty="0" smtClean="0"/>
              <a:t>XPS Valence band spectra</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March 20,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graphicFrame>
        <p:nvGraphicFramePr>
          <p:cNvPr id="9" name="Content Placeholder 17"/>
          <p:cNvGraphicFramePr>
            <a:graphicFrameLocks/>
          </p:cNvGraphicFramePr>
          <p:nvPr>
            <p:extLst>
              <p:ext uri="{D42A27DB-BD31-4B8C-83A1-F6EECF244321}">
                <p14:modId xmlns:p14="http://schemas.microsoft.com/office/powerpoint/2010/main" val="2903997881"/>
              </p:ext>
            </p:extLst>
          </p:nvPr>
        </p:nvGraphicFramePr>
        <p:xfrm>
          <a:off x="9044197" y="276132"/>
          <a:ext cx="2811784" cy="1154430"/>
        </p:xfrm>
        <a:graphic>
          <a:graphicData uri="http://schemas.openxmlformats.org/drawingml/2006/table">
            <a:tbl>
              <a:tblPr firstRow="1" bandRow="1">
                <a:tableStyleId>{5C22544A-7EE6-4342-B048-85BDC9FD1C3A}</a:tableStyleId>
              </a:tblPr>
              <a:tblGrid>
                <a:gridCol w="673126"/>
                <a:gridCol w="1482442"/>
                <a:gridCol w="656216"/>
              </a:tblGrid>
              <a:tr h="185420">
                <a:tc>
                  <a:txBody>
                    <a:bodyPr/>
                    <a:lstStyle/>
                    <a:p>
                      <a:pPr algn="l" fontAlgn="ctr"/>
                      <a:r>
                        <a:rPr lang="en-US" sz="1200" b="0" i="0" u="none" strike="noStrike" dirty="0">
                          <a:solidFill>
                            <a:schemeClr val="bg1"/>
                          </a:solidFill>
                          <a:effectLst/>
                          <a:latin typeface="Calibri" panose="020F0502020204030204" pitchFamily="34" charset="0"/>
                        </a:rPr>
                        <a:t>Wafer ID </a:t>
                      </a:r>
                    </a:p>
                  </a:txBody>
                  <a:tcPr marL="9525" marR="9525" marT="9525" marB="0" anchor="ctr"/>
                </a:tc>
                <a:tc>
                  <a:txBody>
                    <a:bodyPr/>
                    <a:lstStyle/>
                    <a:p>
                      <a:pPr algn="l" fontAlgn="ctr"/>
                      <a:r>
                        <a:rPr lang="en-US" sz="1200" b="0" i="0" u="none" strike="noStrike" dirty="0">
                          <a:solidFill>
                            <a:schemeClr val="bg1"/>
                          </a:solidFill>
                          <a:effectLst/>
                          <a:latin typeface="Calibri" panose="020F0502020204030204" pitchFamily="34" charset="0"/>
                        </a:rPr>
                        <a:t>Film </a:t>
                      </a:r>
                    </a:p>
                  </a:txBody>
                  <a:tcPr marL="9525" marR="9525" marT="9525" marB="0" anchor="ctr"/>
                </a:tc>
                <a:tc>
                  <a:txBody>
                    <a:bodyPr/>
                    <a:lstStyle/>
                    <a:p>
                      <a:pPr algn="l" fontAlgn="ctr"/>
                      <a:r>
                        <a:rPr lang="en-US" sz="1200" b="0" i="0" u="none" strike="noStrike" dirty="0">
                          <a:solidFill>
                            <a:schemeClr val="bg1"/>
                          </a:solidFill>
                          <a:effectLst/>
                          <a:latin typeface="Calibri" panose="020F0502020204030204" pitchFamily="34" charset="0"/>
                        </a:rPr>
                        <a:t>Anneal</a:t>
                      </a:r>
                    </a:p>
                  </a:txBody>
                  <a:tcPr marL="9525" marR="9525" marT="9525" marB="0" anchor="ctr"/>
                </a:tc>
              </a:tr>
              <a:tr h="185420">
                <a:tc>
                  <a:txBody>
                    <a:bodyPr/>
                    <a:lstStyle/>
                    <a:p>
                      <a:pPr algn="l" fontAlgn="ctr"/>
                      <a:r>
                        <a:rPr lang="en-US" sz="1200" b="0" i="0" u="none" strike="noStrike">
                          <a:solidFill>
                            <a:srgbClr val="000000"/>
                          </a:solidFill>
                          <a:effectLst/>
                          <a:latin typeface="Calibri" panose="020F0502020204030204" pitchFamily="34" charset="0"/>
                        </a:rPr>
                        <a:t>7353-07 </a:t>
                      </a:r>
                    </a:p>
                  </a:txBody>
                  <a:tcPr marL="9525" marR="9525" marT="9525" marB="0" anchor="ctr"/>
                </a:tc>
                <a:tc>
                  <a:txBody>
                    <a:bodyPr/>
                    <a:lstStyle/>
                    <a:p>
                      <a:pPr algn="l" fontAlgn="ctr"/>
                      <a:r>
                        <a:rPr lang="en-US" sz="1200" b="0" i="0" u="none" strike="noStrike" dirty="0">
                          <a:solidFill>
                            <a:srgbClr val="000000"/>
                          </a:solidFill>
                          <a:effectLst/>
                          <a:latin typeface="Calibri" panose="020F0502020204030204" pitchFamily="34" charset="0"/>
                        </a:rPr>
                        <a:t>~As2Se3 </a:t>
                      </a:r>
                    </a:p>
                  </a:txBody>
                  <a:tcPr marL="9525" marR="9525" marT="9525" marB="0" anchor="ctr"/>
                </a:tc>
                <a:tc>
                  <a:txBody>
                    <a:bodyPr/>
                    <a:lstStyle/>
                    <a:p>
                      <a:pPr algn="l" fontAlgn="ctr"/>
                      <a:r>
                        <a:rPr lang="en-US" sz="1200" b="0" i="0" u="none" strike="noStrike" dirty="0">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200" b="0" i="0" u="none" strike="noStrike">
                          <a:solidFill>
                            <a:srgbClr val="000000"/>
                          </a:solidFill>
                          <a:effectLst/>
                          <a:latin typeface="Calibri" panose="020F0502020204030204" pitchFamily="34" charset="0"/>
                        </a:rPr>
                        <a:t>7353-08 </a:t>
                      </a:r>
                    </a:p>
                  </a:txBody>
                  <a:tcPr marL="9525" marR="9525" marT="9525" marB="0" anchor="ctr"/>
                </a:tc>
                <a:tc>
                  <a:txBody>
                    <a:bodyPr/>
                    <a:lstStyle/>
                    <a:p>
                      <a:pPr algn="l" fontAlgn="ctr"/>
                      <a:r>
                        <a:rPr lang="en-US" sz="1200" b="0" i="0" u="none" strike="noStrike">
                          <a:solidFill>
                            <a:srgbClr val="000000"/>
                          </a:solidFill>
                          <a:effectLst/>
                          <a:latin typeface="Calibri" panose="020F0502020204030204" pitchFamily="34" charset="0"/>
                        </a:rPr>
                        <a:t>9% Ge, SiSeAsGe </a:t>
                      </a:r>
                    </a:p>
                  </a:txBody>
                  <a:tcPr marL="9525" marR="9525" marT="9525" marB="0" anchor="ctr"/>
                </a:tc>
                <a:tc>
                  <a:txBody>
                    <a:bodyPr/>
                    <a:lstStyle/>
                    <a:p>
                      <a:pPr algn="l" fontAlgn="ctr"/>
                      <a:r>
                        <a:rPr lang="en-US" sz="1200" b="0" i="0" u="none" strike="noStrike">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200" b="0" i="0" u="none" strike="noStrike">
                          <a:solidFill>
                            <a:srgbClr val="000000"/>
                          </a:solidFill>
                          <a:effectLst/>
                          <a:latin typeface="Calibri" panose="020F0502020204030204" pitchFamily="34" charset="0"/>
                        </a:rPr>
                        <a:t>7353-09 </a:t>
                      </a:r>
                    </a:p>
                  </a:txBody>
                  <a:tcPr marL="9525" marR="9525" marT="9525" marB="0" anchor="ctr"/>
                </a:tc>
                <a:tc>
                  <a:txBody>
                    <a:bodyPr/>
                    <a:lstStyle/>
                    <a:p>
                      <a:pPr algn="l" fontAlgn="ctr"/>
                      <a:r>
                        <a:rPr lang="en-US" sz="1200" b="0" i="0" u="none" strike="noStrike">
                          <a:solidFill>
                            <a:srgbClr val="000000"/>
                          </a:solidFill>
                          <a:effectLst/>
                          <a:latin typeface="Calibri" panose="020F0502020204030204" pitchFamily="34" charset="0"/>
                        </a:rPr>
                        <a:t>9% Ge, SiSeAsGe </a:t>
                      </a:r>
                    </a:p>
                  </a:txBody>
                  <a:tcPr marL="9525" marR="9525" marT="9525" marB="0" anchor="ctr"/>
                </a:tc>
                <a:tc>
                  <a:txBody>
                    <a:bodyPr/>
                    <a:lstStyle/>
                    <a:p>
                      <a:pPr algn="l" fontAlgn="ctr"/>
                      <a:r>
                        <a:rPr lang="en-US" sz="1200" b="0" i="0" u="none" strike="noStrike">
                          <a:solidFill>
                            <a:srgbClr val="000000"/>
                          </a:solidFill>
                          <a:effectLst/>
                          <a:latin typeface="Calibri" panose="020F0502020204030204" pitchFamily="34" charset="0"/>
                        </a:rPr>
                        <a:t>Yes</a:t>
                      </a:r>
                    </a:p>
                  </a:txBody>
                  <a:tcPr marL="9525" marR="9525" marT="9525" marB="0" anchor="ctr"/>
                </a:tc>
              </a:tr>
              <a:tr h="185420">
                <a:tc>
                  <a:txBody>
                    <a:bodyPr/>
                    <a:lstStyle/>
                    <a:p>
                      <a:pPr algn="l" fontAlgn="ctr"/>
                      <a:r>
                        <a:rPr lang="en-US" sz="1200" b="0" i="0" u="none" strike="noStrike">
                          <a:solidFill>
                            <a:srgbClr val="000000"/>
                          </a:solidFill>
                          <a:effectLst/>
                          <a:latin typeface="Calibri" panose="020F0502020204030204" pitchFamily="34" charset="0"/>
                        </a:rPr>
                        <a:t>7353-10 </a:t>
                      </a:r>
                    </a:p>
                  </a:txBody>
                  <a:tcPr marL="9525" marR="9525" marT="9525" marB="0" anchor="ctr"/>
                </a:tc>
                <a:tc>
                  <a:txBody>
                    <a:bodyPr/>
                    <a:lstStyle/>
                    <a:p>
                      <a:pPr algn="l" fontAlgn="ctr"/>
                      <a:r>
                        <a:rPr lang="en-US" sz="1200" b="0" i="0" u="none" strike="noStrike">
                          <a:solidFill>
                            <a:srgbClr val="000000"/>
                          </a:solidFill>
                          <a:effectLst/>
                          <a:latin typeface="Calibri" panose="020F0502020204030204" pitchFamily="34" charset="0"/>
                        </a:rPr>
                        <a:t>18% Ge, SiSeAsGe </a:t>
                      </a:r>
                    </a:p>
                  </a:txBody>
                  <a:tcPr marL="9525" marR="9525" marT="9525" marB="0" anchor="ctr"/>
                </a:tc>
                <a:tc>
                  <a:txBody>
                    <a:bodyPr/>
                    <a:lstStyle/>
                    <a:p>
                      <a:pPr algn="l" fontAlgn="ctr"/>
                      <a:r>
                        <a:rPr lang="en-US" sz="1200" b="0" i="0" u="none" strike="noStrike">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200" b="0" i="0" u="none" strike="noStrike" dirty="0">
                          <a:solidFill>
                            <a:srgbClr val="000000"/>
                          </a:solidFill>
                          <a:effectLst/>
                          <a:latin typeface="Calibri" panose="020F0502020204030204" pitchFamily="34" charset="0"/>
                        </a:rPr>
                        <a:t>7353-11 </a:t>
                      </a:r>
                    </a:p>
                  </a:txBody>
                  <a:tcPr marL="9525" marR="9525" marT="9525" marB="0" anchor="ctr"/>
                </a:tc>
                <a:tc>
                  <a:txBody>
                    <a:bodyPr/>
                    <a:lstStyle/>
                    <a:p>
                      <a:pPr algn="l" fontAlgn="ctr"/>
                      <a:r>
                        <a:rPr lang="en-US" sz="1200" b="0" i="0" u="none" strike="noStrike" dirty="0">
                          <a:solidFill>
                            <a:srgbClr val="000000"/>
                          </a:solidFill>
                          <a:effectLst/>
                          <a:latin typeface="Calibri" panose="020F0502020204030204" pitchFamily="34" charset="0"/>
                        </a:rPr>
                        <a:t>18% Ge, </a:t>
                      </a:r>
                      <a:r>
                        <a:rPr lang="en-US" sz="1200" b="0" i="0" u="none" strike="noStrike" dirty="0" err="1">
                          <a:solidFill>
                            <a:srgbClr val="000000"/>
                          </a:solidFill>
                          <a:effectLst/>
                          <a:latin typeface="Calibri" panose="020F0502020204030204" pitchFamily="34" charset="0"/>
                        </a:rPr>
                        <a:t>SiSeAsGe</a:t>
                      </a:r>
                      <a:r>
                        <a:rPr lang="en-US" sz="1200" b="0" i="0" u="none" strike="noStrike" dirty="0">
                          <a:solidFill>
                            <a:srgbClr val="000000"/>
                          </a:solidFill>
                          <a:effectLst/>
                          <a:latin typeface="Calibri" panose="020F0502020204030204" pitchFamily="34" charset="0"/>
                        </a:rPr>
                        <a:t> </a:t>
                      </a:r>
                    </a:p>
                  </a:txBody>
                  <a:tcPr marL="9525" marR="9525" marT="9525" marB="0" anchor="ctr"/>
                </a:tc>
                <a:tc>
                  <a:txBody>
                    <a:bodyPr/>
                    <a:lstStyle/>
                    <a:p>
                      <a:pPr algn="l" fontAlgn="ctr"/>
                      <a:r>
                        <a:rPr lang="en-US" sz="1200" b="0" i="0" u="none" strike="noStrike" dirty="0">
                          <a:solidFill>
                            <a:srgbClr val="000000"/>
                          </a:solidFill>
                          <a:effectLst/>
                          <a:latin typeface="Calibri" panose="020F0502020204030204" pitchFamily="34" charset="0"/>
                        </a:rPr>
                        <a:t>Yes</a:t>
                      </a:r>
                    </a:p>
                  </a:txBody>
                  <a:tcPr marL="9525" marR="9525" marT="9525" marB="0" anchor="ctr"/>
                </a:tc>
              </a:tr>
            </a:tbl>
          </a:graphicData>
        </a:graphic>
      </p:graphicFrame>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88503" y="1603194"/>
            <a:ext cx="5807790" cy="3872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Content Placeholder 2"/>
          <p:cNvSpPr>
            <a:spLocks noGrp="1"/>
          </p:cNvSpPr>
          <p:nvPr>
            <p:ph idx="1"/>
          </p:nvPr>
        </p:nvSpPr>
        <p:spPr>
          <a:xfrm>
            <a:off x="374961" y="1313600"/>
            <a:ext cx="5112620" cy="2822502"/>
          </a:xfrm>
        </p:spPr>
        <p:txBody>
          <a:bodyPr/>
          <a:lstStyle/>
          <a:p>
            <a:pPr marL="365760" indent="-365760">
              <a:buFont typeface="Wingdings" panose="05000000000000000000" pitchFamily="2" charset="2"/>
              <a:buChar char="q"/>
            </a:pPr>
            <a:r>
              <a:rPr lang="en-US" sz="2000" dirty="0" smtClean="0"/>
              <a:t>Features of the </a:t>
            </a:r>
            <a:r>
              <a:rPr lang="en-US" sz="2000" dirty="0"/>
              <a:t>v</a:t>
            </a:r>
            <a:r>
              <a:rPr lang="en-US" sz="2000" dirty="0" smtClean="0"/>
              <a:t>alence band spectra are in good agreement with </a:t>
            </a:r>
            <a:r>
              <a:rPr lang="en-US" sz="2000" dirty="0"/>
              <a:t>literature </a:t>
            </a:r>
            <a:r>
              <a:rPr lang="en-US" sz="2000" dirty="0" smtClean="0"/>
              <a:t>for the SAG system [R</a:t>
            </a:r>
            <a:r>
              <a:rPr lang="en-US" sz="2000" dirty="0"/>
              <a:t>. </a:t>
            </a:r>
            <a:r>
              <a:rPr lang="en-US" sz="2000" dirty="0" err="1"/>
              <a:t>Golovchak</a:t>
            </a:r>
            <a:r>
              <a:rPr lang="en-US" sz="2000" dirty="0"/>
              <a:t>, J. Non-</a:t>
            </a:r>
            <a:r>
              <a:rPr lang="en-US" sz="2000" dirty="0" err="1"/>
              <a:t>Cryst</a:t>
            </a:r>
            <a:r>
              <a:rPr lang="en-US" sz="2000" dirty="0"/>
              <a:t>. Solid  </a:t>
            </a:r>
            <a:r>
              <a:rPr lang="en-US" sz="2000" b="1" dirty="0"/>
              <a:t>357</a:t>
            </a:r>
            <a:r>
              <a:rPr lang="en-US" sz="2000" dirty="0"/>
              <a:t>, 3454 (2011</a:t>
            </a:r>
            <a:r>
              <a:rPr lang="en-US" sz="2000" dirty="0" smtClean="0"/>
              <a:t>)]</a:t>
            </a:r>
            <a:endParaRPr lang="en-US" sz="2000" dirty="0"/>
          </a:p>
          <a:p>
            <a:pPr marL="708660" lvl="1" indent="-365760">
              <a:buFont typeface="Wingdings" panose="05000000000000000000" pitchFamily="2" charset="2"/>
              <a:buChar char="q"/>
            </a:pPr>
            <a:r>
              <a:rPr lang="en-US" sz="1600" dirty="0"/>
              <a:t>The Ge 4p and As 4p electronic states of the atoms participating in Ge–Ge, Ge–As and As–As bonding should contribute to the peak around </a:t>
            </a:r>
            <a:r>
              <a:rPr lang="en-US" sz="1600" dirty="0" smtClean="0"/>
              <a:t>~3-4 eV, </a:t>
            </a:r>
            <a:r>
              <a:rPr lang="en-US" sz="1600" dirty="0"/>
              <a:t>but it could be partially overlapped also with stronger Se 4p band </a:t>
            </a:r>
            <a:r>
              <a:rPr lang="en-US" sz="1600" dirty="0" smtClean="0"/>
              <a:t>(5-6eV) shifted </a:t>
            </a:r>
            <a:r>
              <a:rPr lang="en-US" sz="1600" dirty="0"/>
              <a:t>towards lower binding energy because of decreased number of Se–Se bonds as per specific composition. </a:t>
            </a:r>
            <a:endParaRPr lang="en-US" sz="1600" dirty="0" smtClean="0"/>
          </a:p>
          <a:p>
            <a:pPr marL="365760" indent="-365760">
              <a:buFont typeface="Wingdings" panose="05000000000000000000" pitchFamily="2" charset="2"/>
              <a:buChar char="q"/>
            </a:pPr>
            <a:r>
              <a:rPr lang="en-US" sz="2000" dirty="0"/>
              <a:t>A shift at lower BE of the top of the valence band is observed as a consequence of the annealing process</a:t>
            </a:r>
          </a:p>
          <a:p>
            <a:pPr marL="708660" lvl="1" indent="-365760">
              <a:buFont typeface="Wingdings" panose="05000000000000000000" pitchFamily="2" charset="2"/>
              <a:buChar char="q"/>
            </a:pPr>
            <a:endParaRPr lang="en-US" sz="1600" dirty="0"/>
          </a:p>
        </p:txBody>
      </p:sp>
      <p:sp>
        <p:nvSpPr>
          <p:cNvPr id="8" name="Freeform 7"/>
          <p:cNvSpPr/>
          <p:nvPr/>
        </p:nvSpPr>
        <p:spPr>
          <a:xfrm rot="21164022" flipV="1">
            <a:off x="5103971" y="1605276"/>
            <a:ext cx="4812253" cy="931281"/>
          </a:xfrm>
          <a:custGeom>
            <a:avLst/>
            <a:gdLst>
              <a:gd name="connsiteX0" fmla="*/ 0 w 6045798"/>
              <a:gd name="connsiteY0" fmla="*/ 0 h 1426297"/>
              <a:gd name="connsiteX1" fmla="*/ 925158 w 6045798"/>
              <a:gd name="connsiteY1" fmla="*/ 1290917 h 1426297"/>
              <a:gd name="connsiteX2" fmla="*/ 4765638 w 6045798"/>
              <a:gd name="connsiteY2" fmla="*/ 1344705 h 1426297"/>
              <a:gd name="connsiteX3" fmla="*/ 6045798 w 6045798"/>
              <a:gd name="connsiteY3" fmla="*/ 914400 h 1426297"/>
            </a:gdLst>
            <a:ahLst/>
            <a:cxnLst>
              <a:cxn ang="0">
                <a:pos x="connsiteX0" y="connsiteY0"/>
              </a:cxn>
              <a:cxn ang="0">
                <a:pos x="connsiteX1" y="connsiteY1"/>
              </a:cxn>
              <a:cxn ang="0">
                <a:pos x="connsiteX2" y="connsiteY2"/>
              </a:cxn>
              <a:cxn ang="0">
                <a:pos x="connsiteX3" y="connsiteY3"/>
              </a:cxn>
            </a:cxnLst>
            <a:rect l="l" t="t" r="r" b="b"/>
            <a:pathLst>
              <a:path w="6045798" h="1426297">
                <a:moveTo>
                  <a:pt x="0" y="0"/>
                </a:moveTo>
                <a:cubicBezTo>
                  <a:pt x="65442" y="533400"/>
                  <a:pt x="130885" y="1066800"/>
                  <a:pt x="925158" y="1290917"/>
                </a:cubicBezTo>
                <a:cubicBezTo>
                  <a:pt x="1719431" y="1515035"/>
                  <a:pt x="3912198" y="1407458"/>
                  <a:pt x="4765638" y="1344705"/>
                </a:cubicBezTo>
                <a:cubicBezTo>
                  <a:pt x="5619078" y="1281952"/>
                  <a:pt x="5832438" y="1098176"/>
                  <a:pt x="6045798" y="914400"/>
                </a:cubicBezTo>
              </a:path>
            </a:pathLst>
          </a:custGeom>
          <a:noFill/>
          <a:ln>
            <a:solidFill>
              <a:srgbClr val="FF0000"/>
            </a:solidFill>
            <a:headEnd type="oval" w="med" len="med"/>
            <a:tailEnd type="arrow"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9785268" y="1698171"/>
            <a:ext cx="617516" cy="51063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2" name="Oval 11"/>
          <p:cNvSpPr/>
          <p:nvPr/>
        </p:nvSpPr>
        <p:spPr>
          <a:xfrm rot="21164300">
            <a:off x="10568641" y="3025828"/>
            <a:ext cx="956980" cy="239895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4" name="Freeform 13"/>
          <p:cNvSpPr/>
          <p:nvPr/>
        </p:nvSpPr>
        <p:spPr>
          <a:xfrm rot="21266249">
            <a:off x="5155761" y="5243022"/>
            <a:ext cx="5733005" cy="599767"/>
          </a:xfrm>
          <a:custGeom>
            <a:avLst/>
            <a:gdLst>
              <a:gd name="connsiteX0" fmla="*/ 0 w 6045798"/>
              <a:gd name="connsiteY0" fmla="*/ 0 h 1426297"/>
              <a:gd name="connsiteX1" fmla="*/ 925158 w 6045798"/>
              <a:gd name="connsiteY1" fmla="*/ 1290917 h 1426297"/>
              <a:gd name="connsiteX2" fmla="*/ 4765638 w 6045798"/>
              <a:gd name="connsiteY2" fmla="*/ 1344705 h 1426297"/>
              <a:gd name="connsiteX3" fmla="*/ 6045798 w 6045798"/>
              <a:gd name="connsiteY3" fmla="*/ 914400 h 1426297"/>
            </a:gdLst>
            <a:ahLst/>
            <a:cxnLst>
              <a:cxn ang="0">
                <a:pos x="connsiteX0" y="connsiteY0"/>
              </a:cxn>
              <a:cxn ang="0">
                <a:pos x="connsiteX1" y="connsiteY1"/>
              </a:cxn>
              <a:cxn ang="0">
                <a:pos x="connsiteX2" y="connsiteY2"/>
              </a:cxn>
              <a:cxn ang="0">
                <a:pos x="connsiteX3" y="connsiteY3"/>
              </a:cxn>
            </a:cxnLst>
            <a:rect l="l" t="t" r="r" b="b"/>
            <a:pathLst>
              <a:path w="6045798" h="1426297">
                <a:moveTo>
                  <a:pt x="0" y="0"/>
                </a:moveTo>
                <a:cubicBezTo>
                  <a:pt x="65442" y="533400"/>
                  <a:pt x="130885" y="1066800"/>
                  <a:pt x="925158" y="1290917"/>
                </a:cubicBezTo>
                <a:cubicBezTo>
                  <a:pt x="1719431" y="1515035"/>
                  <a:pt x="3912198" y="1407458"/>
                  <a:pt x="4765638" y="1344705"/>
                </a:cubicBezTo>
                <a:cubicBezTo>
                  <a:pt x="5619078" y="1281952"/>
                  <a:pt x="5832438" y="1098176"/>
                  <a:pt x="6045798" y="914400"/>
                </a:cubicBezTo>
              </a:path>
            </a:pathLst>
          </a:custGeom>
          <a:noFill/>
          <a:ln>
            <a:solidFill>
              <a:srgbClr val="FF0000"/>
            </a:solidFill>
            <a:headEnd type="oval" w="med" len="med"/>
            <a:tailEnd type="arrow"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921675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5576551" y="128233"/>
            <a:ext cx="6027314" cy="932313"/>
          </a:xfrm>
        </p:spPr>
        <p:txBody>
          <a:bodyPr/>
          <a:lstStyle/>
          <a:p>
            <a:r>
              <a:rPr lang="en-US" dirty="0" smtClean="0"/>
              <a:t>3d Core level spectra</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March 20,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10" name="Text Placeholder 9"/>
          <p:cNvSpPr>
            <a:spLocks noGrp="1"/>
          </p:cNvSpPr>
          <p:nvPr>
            <p:ph type="body" sz="quarter" idx="14"/>
          </p:nvPr>
        </p:nvSpPr>
        <p:spPr/>
        <p:txBody>
          <a:bodyPr/>
          <a:lstStyle/>
          <a:p>
            <a:endParaRPr lang="en-US"/>
          </a:p>
        </p:txBody>
      </p:sp>
      <p:pic>
        <p:nvPicPr>
          <p:cNvPr id="11" name="Picture 10"/>
          <p:cNvPicPr>
            <a:picLocks noChangeAspect="1"/>
          </p:cNvPicPr>
          <p:nvPr/>
        </p:nvPicPr>
        <p:blipFill>
          <a:blip r:embed="rId2"/>
          <a:stretch>
            <a:fillRect/>
          </a:stretch>
        </p:blipFill>
        <p:spPr>
          <a:xfrm>
            <a:off x="72981" y="66233"/>
            <a:ext cx="4792349" cy="3657600"/>
          </a:xfrm>
          <a:prstGeom prst="rect">
            <a:avLst/>
          </a:prstGeom>
        </p:spPr>
      </p:pic>
      <p:sp>
        <p:nvSpPr>
          <p:cNvPr id="12" name="Rectangle 11"/>
          <p:cNvSpPr/>
          <p:nvPr/>
        </p:nvSpPr>
        <p:spPr>
          <a:xfrm>
            <a:off x="2321897" y="1710367"/>
            <a:ext cx="644728" cy="369332"/>
          </a:xfrm>
          <a:prstGeom prst="rect">
            <a:avLst/>
          </a:prstGeom>
        </p:spPr>
        <p:txBody>
          <a:bodyPr wrap="none">
            <a:spAutoFit/>
          </a:bodyPr>
          <a:lstStyle/>
          <a:p>
            <a:r>
              <a:rPr lang="en-US" dirty="0">
                <a:solidFill>
                  <a:srgbClr val="000000"/>
                </a:solidFill>
                <a:latin typeface="Calibri" panose="020F0502020204030204" pitchFamily="34" charset="0"/>
              </a:rPr>
              <a:t>Se3d</a:t>
            </a:r>
            <a:endParaRPr lang="en-US" dirty="0"/>
          </a:p>
        </p:txBody>
      </p:sp>
      <p:pic>
        <p:nvPicPr>
          <p:cNvPr id="17" name="Picture 16"/>
          <p:cNvPicPr>
            <a:picLocks noChangeAspect="1"/>
          </p:cNvPicPr>
          <p:nvPr/>
        </p:nvPicPr>
        <p:blipFill>
          <a:blip r:embed="rId3"/>
          <a:stretch>
            <a:fillRect/>
          </a:stretch>
        </p:blipFill>
        <p:spPr>
          <a:xfrm>
            <a:off x="3797857" y="1283105"/>
            <a:ext cx="4792351" cy="3657600"/>
          </a:xfrm>
          <a:prstGeom prst="rect">
            <a:avLst/>
          </a:prstGeom>
        </p:spPr>
      </p:pic>
      <p:sp>
        <p:nvSpPr>
          <p:cNvPr id="15" name="Rectangle 14"/>
          <p:cNvSpPr/>
          <p:nvPr/>
        </p:nvSpPr>
        <p:spPr>
          <a:xfrm>
            <a:off x="5908574" y="2927239"/>
            <a:ext cx="646331" cy="369332"/>
          </a:xfrm>
          <a:prstGeom prst="rect">
            <a:avLst/>
          </a:prstGeom>
        </p:spPr>
        <p:txBody>
          <a:bodyPr wrap="none">
            <a:spAutoFit/>
          </a:bodyPr>
          <a:lstStyle/>
          <a:p>
            <a:r>
              <a:rPr lang="en-US" dirty="0">
                <a:solidFill>
                  <a:srgbClr val="000000"/>
                </a:solidFill>
                <a:latin typeface="Calibri" panose="020F0502020204030204" pitchFamily="34" charset="0"/>
              </a:rPr>
              <a:t>As3d</a:t>
            </a:r>
            <a:endParaRPr lang="en-US" dirty="0"/>
          </a:p>
        </p:txBody>
      </p:sp>
      <p:pic>
        <p:nvPicPr>
          <p:cNvPr id="20" name="Picture 19"/>
          <p:cNvPicPr>
            <a:picLocks noChangeAspect="1"/>
          </p:cNvPicPr>
          <p:nvPr/>
        </p:nvPicPr>
        <p:blipFill>
          <a:blip r:embed="rId4"/>
          <a:stretch>
            <a:fillRect/>
          </a:stretch>
        </p:blipFill>
        <p:spPr>
          <a:xfrm>
            <a:off x="7394932" y="2483675"/>
            <a:ext cx="4797068" cy="3657600"/>
          </a:xfrm>
          <a:prstGeom prst="rect">
            <a:avLst/>
          </a:prstGeom>
        </p:spPr>
      </p:pic>
      <p:sp>
        <p:nvSpPr>
          <p:cNvPr id="21" name="Rectangle 20"/>
          <p:cNvSpPr/>
          <p:nvPr/>
        </p:nvSpPr>
        <p:spPr>
          <a:xfrm>
            <a:off x="9616974" y="3900000"/>
            <a:ext cx="684803" cy="369332"/>
          </a:xfrm>
          <a:prstGeom prst="rect">
            <a:avLst/>
          </a:prstGeom>
        </p:spPr>
        <p:txBody>
          <a:bodyPr wrap="none">
            <a:spAutoFit/>
          </a:bodyPr>
          <a:lstStyle/>
          <a:p>
            <a:r>
              <a:rPr lang="en-US" dirty="0" smtClean="0">
                <a:solidFill>
                  <a:srgbClr val="000000"/>
                </a:solidFill>
                <a:latin typeface="Calibri" panose="020F0502020204030204" pitchFamily="34" charset="0"/>
              </a:rPr>
              <a:t>Ge3d</a:t>
            </a:r>
            <a:endParaRPr lang="en-US" dirty="0"/>
          </a:p>
        </p:txBody>
      </p:sp>
      <p:graphicFrame>
        <p:nvGraphicFramePr>
          <p:cNvPr id="18" name="Content Placeholder 17"/>
          <p:cNvGraphicFramePr>
            <a:graphicFrameLocks noGrp="1"/>
          </p:cNvGraphicFramePr>
          <p:nvPr>
            <p:ph idx="1"/>
            <p:extLst>
              <p:ext uri="{D42A27DB-BD31-4B8C-83A1-F6EECF244321}">
                <p14:modId xmlns:p14="http://schemas.microsoft.com/office/powerpoint/2010/main" val="2809529754"/>
              </p:ext>
            </p:extLst>
          </p:nvPr>
        </p:nvGraphicFramePr>
        <p:xfrm>
          <a:off x="522556" y="3155839"/>
          <a:ext cx="3175192" cy="1337310"/>
        </p:xfrm>
        <a:graphic>
          <a:graphicData uri="http://schemas.openxmlformats.org/drawingml/2006/table">
            <a:tbl>
              <a:tblPr firstRow="1" bandRow="1">
                <a:tableStyleId>{5C22544A-7EE6-4342-B048-85BDC9FD1C3A}</a:tableStyleId>
              </a:tblPr>
              <a:tblGrid>
                <a:gridCol w="673126"/>
                <a:gridCol w="1774907"/>
                <a:gridCol w="727159"/>
              </a:tblGrid>
              <a:tr h="185420">
                <a:tc>
                  <a:txBody>
                    <a:bodyPr/>
                    <a:lstStyle/>
                    <a:p>
                      <a:pPr algn="l" fontAlgn="ctr"/>
                      <a:r>
                        <a:rPr lang="en-US" sz="1400" b="0" i="0" u="none" strike="noStrike" dirty="0">
                          <a:solidFill>
                            <a:schemeClr val="bg1"/>
                          </a:solidFill>
                          <a:effectLst/>
                          <a:latin typeface="Calibri" panose="020F0502020204030204" pitchFamily="34" charset="0"/>
                        </a:rPr>
                        <a:t>Wafer ID </a:t>
                      </a:r>
                    </a:p>
                  </a:txBody>
                  <a:tcPr marL="9525" marR="9525" marT="9525" marB="0" anchor="ctr"/>
                </a:tc>
                <a:tc>
                  <a:txBody>
                    <a:bodyPr/>
                    <a:lstStyle/>
                    <a:p>
                      <a:pPr algn="l" fontAlgn="ctr"/>
                      <a:r>
                        <a:rPr lang="en-US" sz="1400" b="0" i="0" u="none" strike="noStrike" dirty="0">
                          <a:solidFill>
                            <a:schemeClr val="bg1"/>
                          </a:solidFill>
                          <a:effectLst/>
                          <a:latin typeface="Calibri" panose="020F0502020204030204" pitchFamily="34" charset="0"/>
                        </a:rPr>
                        <a:t>Film </a:t>
                      </a:r>
                    </a:p>
                  </a:txBody>
                  <a:tcPr marL="9525" marR="9525" marT="9525" marB="0" anchor="ctr"/>
                </a:tc>
                <a:tc>
                  <a:txBody>
                    <a:bodyPr/>
                    <a:lstStyle/>
                    <a:p>
                      <a:pPr algn="l" fontAlgn="ctr"/>
                      <a:r>
                        <a:rPr lang="en-US" sz="1400" b="0" i="0" u="none" strike="noStrike" dirty="0">
                          <a:solidFill>
                            <a:schemeClr val="bg1"/>
                          </a:solidFill>
                          <a:effectLst/>
                          <a:latin typeface="Calibri" panose="020F0502020204030204" pitchFamily="34" charset="0"/>
                        </a:rPr>
                        <a:t>Anneal</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7353-07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~As2Se3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7353-08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9% Ge, SiSeAsGe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7353-09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9% Ge, SiSeAsGe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Yes</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7353-10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18% Ge, SiSeAsGe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400" b="0" i="0" u="none" strike="noStrike" dirty="0">
                          <a:solidFill>
                            <a:srgbClr val="000000"/>
                          </a:solidFill>
                          <a:effectLst/>
                          <a:latin typeface="Calibri" panose="020F0502020204030204" pitchFamily="34" charset="0"/>
                        </a:rPr>
                        <a:t>7353-11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18% Ge, </a:t>
                      </a:r>
                      <a:r>
                        <a:rPr lang="en-US" sz="1400" b="0" i="0" u="none" strike="noStrike" dirty="0" err="1">
                          <a:solidFill>
                            <a:srgbClr val="000000"/>
                          </a:solidFill>
                          <a:effectLst/>
                          <a:latin typeface="Calibri" panose="020F0502020204030204" pitchFamily="34" charset="0"/>
                        </a:rPr>
                        <a:t>SiSeAsGe</a:t>
                      </a:r>
                      <a:r>
                        <a:rPr lang="en-US" sz="1400" b="0" i="0" u="none" strike="noStrike" dirty="0">
                          <a:solidFill>
                            <a:srgbClr val="000000"/>
                          </a:solidFill>
                          <a:effectLst/>
                          <a:latin typeface="Calibri" panose="020F0502020204030204" pitchFamily="34" charset="0"/>
                        </a:rPr>
                        <a:t>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Yes</a:t>
                      </a:r>
                    </a:p>
                  </a:txBody>
                  <a:tcPr marL="9525" marR="9525" marT="9525" marB="0" anchor="ctr"/>
                </a:tc>
              </a:tr>
            </a:tbl>
          </a:graphicData>
        </a:graphic>
      </p:graphicFrame>
      <p:sp>
        <p:nvSpPr>
          <p:cNvPr id="19" name="TextBox 18"/>
          <p:cNvSpPr txBox="1"/>
          <p:nvPr/>
        </p:nvSpPr>
        <p:spPr>
          <a:xfrm>
            <a:off x="7979087" y="5412714"/>
            <a:ext cx="3624778" cy="430887"/>
          </a:xfrm>
          <a:prstGeom prst="rect">
            <a:avLst/>
          </a:prstGeom>
          <a:noFill/>
        </p:spPr>
        <p:txBody>
          <a:bodyPr wrap="square" rtlCol="0">
            <a:spAutoFit/>
          </a:bodyPr>
          <a:lstStyle/>
          <a:p>
            <a:r>
              <a:rPr lang="en-US" sz="1100" dirty="0" smtClean="0">
                <a:latin typeface="Segoe UI" panose="020B0502040204020203" pitchFamily="34" charset="0"/>
                <a:cs typeface="Segoe UI" panose="020B0502040204020203" pitchFamily="34" charset="0"/>
              </a:rPr>
              <a:t>Shifts to lower BE with higher Ge likely due to homo-polar Ge-Ge or “wrong” bond Ge-As formation</a:t>
            </a:r>
          </a:p>
        </p:txBody>
      </p:sp>
      <p:sp>
        <p:nvSpPr>
          <p:cNvPr id="24" name="TextBox 23"/>
          <p:cNvSpPr txBox="1"/>
          <p:nvPr/>
        </p:nvSpPr>
        <p:spPr>
          <a:xfrm>
            <a:off x="4633978" y="4255482"/>
            <a:ext cx="3092773" cy="430887"/>
          </a:xfrm>
          <a:prstGeom prst="rect">
            <a:avLst/>
          </a:prstGeom>
          <a:noFill/>
        </p:spPr>
        <p:txBody>
          <a:bodyPr wrap="square" rtlCol="0">
            <a:spAutoFit/>
          </a:bodyPr>
          <a:lstStyle/>
          <a:p>
            <a:r>
              <a:rPr lang="en-US" sz="1100" dirty="0" smtClean="0">
                <a:latin typeface="Segoe UI" panose="020B0502040204020203" pitchFamily="34" charset="0"/>
                <a:cs typeface="Segoe UI" panose="020B0502040204020203" pitchFamily="34" charset="0"/>
              </a:rPr>
              <a:t>Shift to lower BE for the higher Ge film due to “wrong” bond formation (As, Ge)-As-(Ge, As) </a:t>
            </a:r>
            <a:r>
              <a:rPr lang="en-US" sz="1100" b="1" dirty="0" smtClean="0">
                <a:latin typeface="Segoe UI" panose="020B0502040204020203" pitchFamily="34" charset="0"/>
                <a:cs typeface="Segoe UI" panose="020B0502040204020203" pitchFamily="34" charset="0"/>
              </a:rPr>
              <a:t>*</a:t>
            </a:r>
          </a:p>
        </p:txBody>
      </p:sp>
      <p:sp>
        <p:nvSpPr>
          <p:cNvPr id="22" name="Rectangle 21"/>
          <p:cNvSpPr/>
          <p:nvPr/>
        </p:nvSpPr>
        <p:spPr>
          <a:xfrm>
            <a:off x="910984" y="5509490"/>
            <a:ext cx="6833044" cy="684803"/>
          </a:xfrm>
          <a:prstGeom prst="rect">
            <a:avLst/>
          </a:prstGeom>
        </p:spPr>
        <p:txBody>
          <a:bodyPr wrap="square">
            <a:spAutoFit/>
          </a:bodyPr>
          <a:lstStyle/>
          <a:p>
            <a:r>
              <a:rPr lang="en-US" sz="1400" dirty="0">
                <a:solidFill>
                  <a:srgbClr val="232020"/>
                </a:solidFill>
                <a:latin typeface="AdvTT5235d5a9"/>
              </a:rPr>
              <a:t>Topology and chemical order in As</a:t>
            </a:r>
            <a:r>
              <a:rPr lang="en-US" sz="900" i="1" dirty="0">
                <a:solidFill>
                  <a:srgbClr val="232020"/>
                </a:solidFill>
                <a:latin typeface="AdvTT94c8263f.I"/>
              </a:rPr>
              <a:t>x</a:t>
            </a:r>
            <a:r>
              <a:rPr lang="en-US" sz="1400" dirty="0">
                <a:solidFill>
                  <a:srgbClr val="232020"/>
                </a:solidFill>
                <a:latin typeface="AdvTT5235d5a9"/>
              </a:rPr>
              <a:t>Ge</a:t>
            </a:r>
            <a:r>
              <a:rPr lang="en-US" sz="900" i="1" dirty="0">
                <a:solidFill>
                  <a:srgbClr val="232020"/>
                </a:solidFill>
                <a:latin typeface="AdvTT94c8263f.I"/>
              </a:rPr>
              <a:t>x</a:t>
            </a:r>
            <a:r>
              <a:rPr lang="en-US" sz="1400" dirty="0">
                <a:solidFill>
                  <a:srgbClr val="232020"/>
                </a:solidFill>
                <a:latin typeface="AdvTT5235d5a9"/>
              </a:rPr>
              <a:t>Se</a:t>
            </a:r>
            <a:r>
              <a:rPr lang="en-US" sz="900" dirty="0">
                <a:solidFill>
                  <a:srgbClr val="232020"/>
                </a:solidFill>
                <a:latin typeface="AdvTT5235d5a9"/>
              </a:rPr>
              <a:t>1</a:t>
            </a:r>
            <a:r>
              <a:rPr lang="en-US" sz="900" dirty="0">
                <a:solidFill>
                  <a:srgbClr val="232020"/>
                </a:solidFill>
                <a:latin typeface="AdvTT5235d5a9+22"/>
              </a:rPr>
              <a:t>−</a:t>
            </a:r>
            <a:r>
              <a:rPr lang="en-US" sz="900" dirty="0">
                <a:solidFill>
                  <a:srgbClr val="232020"/>
                </a:solidFill>
                <a:latin typeface="AdvTT5235d5a9"/>
              </a:rPr>
              <a:t>2</a:t>
            </a:r>
            <a:r>
              <a:rPr lang="en-US" sz="900" i="1" dirty="0">
                <a:solidFill>
                  <a:srgbClr val="232020"/>
                </a:solidFill>
                <a:latin typeface="AdvTT94c8263f.I"/>
              </a:rPr>
              <a:t>x </a:t>
            </a:r>
            <a:r>
              <a:rPr lang="en-US" sz="1400" dirty="0">
                <a:solidFill>
                  <a:srgbClr val="232020"/>
                </a:solidFill>
                <a:latin typeface="AdvTT5235d5a9"/>
              </a:rPr>
              <a:t>glasses: A high-resolution X-ray</a:t>
            </a:r>
          </a:p>
          <a:p>
            <a:r>
              <a:rPr lang="en-US" sz="1400" dirty="0">
                <a:solidFill>
                  <a:srgbClr val="232020"/>
                </a:solidFill>
                <a:latin typeface="AdvTT5235d5a9"/>
              </a:rPr>
              <a:t>photoelectron spectroscopy study</a:t>
            </a:r>
          </a:p>
          <a:p>
            <a:r>
              <a:rPr lang="en-US" sz="1000" dirty="0">
                <a:solidFill>
                  <a:srgbClr val="232020"/>
                </a:solidFill>
                <a:latin typeface="AdvTT5235d5a9"/>
              </a:rPr>
              <a:t>R. </a:t>
            </a:r>
            <a:r>
              <a:rPr lang="en-US" sz="1000" dirty="0" err="1">
                <a:solidFill>
                  <a:srgbClr val="232020"/>
                </a:solidFill>
                <a:latin typeface="AdvTT5235d5a9"/>
              </a:rPr>
              <a:t>Golovchak</a:t>
            </a:r>
            <a:r>
              <a:rPr lang="en-US" sz="1000" dirty="0">
                <a:solidFill>
                  <a:srgbClr val="232020"/>
                </a:solidFill>
                <a:latin typeface="AdvTT5235d5a9"/>
              </a:rPr>
              <a:t> </a:t>
            </a:r>
            <a:r>
              <a:rPr lang="en-US" sz="600" dirty="0" err="1" smtClean="0">
                <a:solidFill>
                  <a:srgbClr val="303193"/>
                </a:solidFill>
                <a:latin typeface="AdvTT5235d5a9"/>
              </a:rPr>
              <a:t>a</a:t>
            </a:r>
            <a:r>
              <a:rPr lang="en-US" sz="600" dirty="0" err="1" smtClean="0">
                <a:solidFill>
                  <a:srgbClr val="232020"/>
                </a:solidFill>
                <a:latin typeface="AdvTT5235d5a9"/>
              </a:rPr>
              <a:t>,</a:t>
            </a:r>
            <a:r>
              <a:rPr lang="en-US" sz="600" dirty="0" err="1" smtClean="0">
                <a:solidFill>
                  <a:srgbClr val="303193"/>
                </a:solidFill>
                <a:latin typeface="AdvTT5235d5a9"/>
              </a:rPr>
              <a:t>b</a:t>
            </a:r>
            <a:r>
              <a:rPr lang="en-US" sz="1000" dirty="0" smtClean="0">
                <a:solidFill>
                  <a:srgbClr val="232020"/>
                </a:solidFill>
                <a:latin typeface="AdvTT5235d5a9"/>
              </a:rPr>
              <a:t>, </a:t>
            </a:r>
            <a:r>
              <a:rPr lang="en-US" sz="1000" dirty="0">
                <a:solidFill>
                  <a:srgbClr val="232020"/>
                </a:solidFill>
                <a:latin typeface="AdvTT5235d5a9"/>
              </a:rPr>
              <a:t>O. </a:t>
            </a:r>
            <a:r>
              <a:rPr lang="en-US" sz="1000" dirty="0" err="1">
                <a:solidFill>
                  <a:srgbClr val="232020"/>
                </a:solidFill>
                <a:latin typeface="AdvTT5235d5a9"/>
              </a:rPr>
              <a:t>Shpotyuk</a:t>
            </a:r>
            <a:r>
              <a:rPr lang="en-US" sz="1000" dirty="0">
                <a:solidFill>
                  <a:srgbClr val="232020"/>
                </a:solidFill>
                <a:latin typeface="AdvTT5235d5a9"/>
              </a:rPr>
              <a:t> </a:t>
            </a:r>
            <a:r>
              <a:rPr lang="en-US" sz="600" dirty="0">
                <a:solidFill>
                  <a:srgbClr val="303193"/>
                </a:solidFill>
                <a:latin typeface="AdvTT5235d5a9"/>
              </a:rPr>
              <a:t>c</a:t>
            </a:r>
            <a:r>
              <a:rPr lang="en-US" sz="1000" dirty="0">
                <a:solidFill>
                  <a:srgbClr val="232020"/>
                </a:solidFill>
                <a:latin typeface="AdvTT5235d5a9"/>
              </a:rPr>
              <a:t>, M. </a:t>
            </a:r>
            <a:r>
              <a:rPr lang="en-US" sz="1000" dirty="0" err="1">
                <a:solidFill>
                  <a:srgbClr val="232020"/>
                </a:solidFill>
                <a:latin typeface="AdvTT5235d5a9"/>
              </a:rPr>
              <a:t>Iovu</a:t>
            </a:r>
            <a:r>
              <a:rPr lang="en-US" sz="1000" dirty="0">
                <a:solidFill>
                  <a:srgbClr val="232020"/>
                </a:solidFill>
                <a:latin typeface="AdvTT5235d5a9"/>
              </a:rPr>
              <a:t> </a:t>
            </a:r>
            <a:r>
              <a:rPr lang="en-US" sz="600" dirty="0">
                <a:solidFill>
                  <a:srgbClr val="303193"/>
                </a:solidFill>
                <a:latin typeface="AdvTT5235d5a9"/>
              </a:rPr>
              <a:t>d</a:t>
            </a:r>
            <a:r>
              <a:rPr lang="en-US" sz="1000" dirty="0">
                <a:solidFill>
                  <a:srgbClr val="232020"/>
                </a:solidFill>
                <a:latin typeface="AdvTT5235d5a9"/>
              </a:rPr>
              <a:t>, A. </a:t>
            </a:r>
            <a:r>
              <a:rPr lang="en-US" sz="1000" dirty="0" err="1">
                <a:solidFill>
                  <a:srgbClr val="232020"/>
                </a:solidFill>
                <a:latin typeface="AdvTT5235d5a9"/>
              </a:rPr>
              <a:t>Kovalskiy</a:t>
            </a:r>
            <a:r>
              <a:rPr lang="en-US" sz="1000" dirty="0">
                <a:solidFill>
                  <a:srgbClr val="232020"/>
                </a:solidFill>
                <a:latin typeface="AdvTT5235d5a9"/>
              </a:rPr>
              <a:t> </a:t>
            </a:r>
            <a:r>
              <a:rPr lang="en-US" sz="600" dirty="0">
                <a:solidFill>
                  <a:srgbClr val="303193"/>
                </a:solidFill>
                <a:latin typeface="AdvTT5235d5a9"/>
              </a:rPr>
              <a:t>a</a:t>
            </a:r>
            <a:r>
              <a:rPr lang="en-US" sz="1000" dirty="0">
                <a:solidFill>
                  <a:srgbClr val="232020"/>
                </a:solidFill>
                <a:latin typeface="AdvTT5235d5a9"/>
              </a:rPr>
              <a:t>, H. Jain </a:t>
            </a:r>
            <a:r>
              <a:rPr lang="en-US" sz="600" dirty="0">
                <a:solidFill>
                  <a:srgbClr val="303193"/>
                </a:solidFill>
                <a:latin typeface="AdvTT5235d5a9"/>
              </a:rPr>
              <a:t>a</a:t>
            </a:r>
            <a:endParaRPr lang="en-US" sz="1400" dirty="0"/>
          </a:p>
        </p:txBody>
      </p:sp>
      <p:sp>
        <p:nvSpPr>
          <p:cNvPr id="23" name="TextBox 22"/>
          <p:cNvSpPr txBox="1"/>
          <p:nvPr/>
        </p:nvSpPr>
        <p:spPr>
          <a:xfrm>
            <a:off x="675926" y="5335771"/>
            <a:ext cx="372218" cy="584775"/>
          </a:xfrm>
          <a:prstGeom prst="rect">
            <a:avLst/>
          </a:prstGeom>
          <a:noFill/>
        </p:spPr>
        <p:txBody>
          <a:bodyPr wrap="none" rtlCol="0">
            <a:spAutoFit/>
          </a:bodyPr>
          <a:lstStyle/>
          <a:p>
            <a:r>
              <a:rPr lang="en-US" sz="3200" b="1" dirty="0" smtClean="0">
                <a:latin typeface="Segoe UI" panose="020B0502040204020203" pitchFamily="34" charset="0"/>
                <a:cs typeface="Segoe UI" panose="020B0502040204020203" pitchFamily="34" charset="0"/>
              </a:rPr>
              <a:t>*</a:t>
            </a:r>
          </a:p>
        </p:txBody>
      </p:sp>
      <p:cxnSp>
        <p:nvCxnSpPr>
          <p:cNvPr id="3" name="Straight Connector 2"/>
          <p:cNvCxnSpPr/>
          <p:nvPr/>
        </p:nvCxnSpPr>
        <p:spPr>
          <a:xfrm>
            <a:off x="9982200" y="3155839"/>
            <a:ext cx="0" cy="2063861"/>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9880600" y="3155839"/>
            <a:ext cx="0" cy="2063861"/>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9880600" y="3900000"/>
            <a:ext cx="101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4756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FFBF7828-B287-4D16-B993-8BF0F9136A4E}"/>
</file>

<file path=customXml/itemProps2.xml><?xml version="1.0" encoding="utf-8"?>
<ds:datastoreItem xmlns:ds="http://schemas.openxmlformats.org/officeDocument/2006/customXml" ds:itemID="{45242FBE-F04D-4668-AB6D-E4C86A849976}"/>
</file>

<file path=customXml/itemProps3.xml><?xml version="1.0" encoding="utf-8"?>
<ds:datastoreItem xmlns:ds="http://schemas.openxmlformats.org/officeDocument/2006/customXml" ds:itemID="{79D5BCE9-B51C-47C5-AE77-32F7D26E0A30}"/>
</file>

<file path=docProps/app.xml><?xml version="1.0" encoding="utf-8"?>
<Properties xmlns="http://schemas.openxmlformats.org/officeDocument/2006/extended-properties" xmlns:vt="http://schemas.openxmlformats.org/officeDocument/2006/docPropsVTypes">
  <Template>blank</Template>
  <TotalTime>0</TotalTime>
  <Words>904</Words>
  <Application>Microsoft Office PowerPoint</Application>
  <PresentationFormat>Widescreen</PresentationFormat>
  <Paragraphs>157</Paragraphs>
  <Slides>8</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8</vt:i4>
      </vt:variant>
    </vt:vector>
  </HeadingPairs>
  <TitlesOfParts>
    <vt:vector size="19" baseType="lpstr">
      <vt:lpstr>AdvTT5235d5a9</vt:lpstr>
      <vt:lpstr>AdvTT5235d5a9+22</vt:lpstr>
      <vt:lpstr>AdvTT94c8263f.I</vt:lpstr>
      <vt:lpstr>Arial</vt:lpstr>
      <vt:lpstr>Calibri</vt:lpstr>
      <vt:lpstr>Segoe UI</vt:lpstr>
      <vt:lpstr>Segoe UI Semibold</vt:lpstr>
      <vt:lpstr>Symbol</vt:lpstr>
      <vt:lpstr>Times New Roman</vt:lpstr>
      <vt:lpstr>Wingdings</vt:lpstr>
      <vt:lpstr>Micron Nov-2015</vt:lpstr>
      <vt:lpstr>XPS Core levels and valence band analysis of SD </vt:lpstr>
      <vt:lpstr>Experimental</vt:lpstr>
      <vt:lpstr>Key results summary:</vt:lpstr>
      <vt:lpstr>Link w/ independent optical characterizations</vt:lpstr>
      <vt:lpstr>Study of annealing effects </vt:lpstr>
      <vt:lpstr>XPS Valence band spectra</vt:lpstr>
      <vt:lpstr>3d Core level spectra</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2016-11-30T17:17:57Z</dcterms:created>
  <dcterms:modified xsi:type="dcterms:W3CDTF">2017-03-21T09:00:31Z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