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16"/>
  </p:notesMasterIdLst>
  <p:sldIdLst>
    <p:sldId id="308" r:id="rId2"/>
    <p:sldId id="263" r:id="rId3"/>
    <p:sldId id="303" r:id="rId4"/>
    <p:sldId id="311" r:id="rId5"/>
    <p:sldId id="312" r:id="rId6"/>
    <p:sldId id="314" r:id="rId7"/>
    <p:sldId id="313" r:id="rId8"/>
    <p:sldId id="270" r:id="rId9"/>
    <p:sldId id="316" r:id="rId10"/>
    <p:sldId id="318" r:id="rId11"/>
    <p:sldId id="319" r:id="rId12"/>
    <p:sldId id="320" r:id="rId13"/>
    <p:sldId id="315" r:id="rId14"/>
    <p:sldId id="262"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88" autoAdjust="0"/>
    <p:restoredTop sz="94681" autoAdjust="0"/>
  </p:normalViewPr>
  <p:slideViewPr>
    <p:cSldViewPr snapToGrid="0">
      <p:cViewPr varScale="1">
        <p:scale>
          <a:sx n="92" d="100"/>
          <a:sy n="92" d="100"/>
        </p:scale>
        <p:origin x="1086" y="84"/>
      </p:cViewPr>
      <p:guideLst>
        <p:guide orient="horz" pos="1176"/>
        <p:guide pos="384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2</a:t>
            </a:fld>
            <a:endParaRPr lang="en-US"/>
          </a:p>
        </p:txBody>
      </p:sp>
    </p:spTree>
    <p:extLst>
      <p:ext uri="{BB962C8B-B14F-4D97-AF65-F5344CB8AC3E}">
        <p14:creationId xmlns:p14="http://schemas.microsoft.com/office/powerpoint/2010/main" val="8507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3</a:t>
            </a:fld>
            <a:endParaRPr lang="en-US"/>
          </a:p>
        </p:txBody>
      </p:sp>
    </p:spTree>
    <p:extLst>
      <p:ext uri="{BB962C8B-B14F-4D97-AF65-F5344CB8AC3E}">
        <p14:creationId xmlns:p14="http://schemas.microsoft.com/office/powerpoint/2010/main" val="108633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4</a:t>
            </a:fld>
            <a:endParaRPr lang="en-US"/>
          </a:p>
        </p:txBody>
      </p:sp>
    </p:spTree>
    <p:extLst>
      <p:ext uri="{BB962C8B-B14F-4D97-AF65-F5344CB8AC3E}">
        <p14:creationId xmlns:p14="http://schemas.microsoft.com/office/powerpoint/2010/main" val="250020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5</a:t>
            </a:fld>
            <a:endParaRPr lang="en-US"/>
          </a:p>
        </p:txBody>
      </p:sp>
    </p:spTree>
    <p:extLst>
      <p:ext uri="{BB962C8B-B14F-4D97-AF65-F5344CB8AC3E}">
        <p14:creationId xmlns:p14="http://schemas.microsoft.com/office/powerpoint/2010/main" val="418220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9</a:t>
            </a:fld>
            <a:endParaRPr lang="en-US"/>
          </a:p>
        </p:txBody>
      </p:sp>
    </p:spTree>
    <p:extLst>
      <p:ext uri="{BB962C8B-B14F-4D97-AF65-F5344CB8AC3E}">
        <p14:creationId xmlns:p14="http://schemas.microsoft.com/office/powerpoint/2010/main" val="157173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10</a:t>
            </a:fld>
            <a:endParaRPr lang="en-US"/>
          </a:p>
        </p:txBody>
      </p:sp>
    </p:spTree>
    <p:extLst>
      <p:ext uri="{BB962C8B-B14F-4D97-AF65-F5344CB8AC3E}">
        <p14:creationId xmlns:p14="http://schemas.microsoft.com/office/powerpoint/2010/main" val="98675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14</a:t>
            </a:fld>
            <a:endParaRPr lang="en-US"/>
          </a:p>
        </p:txBody>
      </p:sp>
    </p:spTree>
    <p:extLst>
      <p:ext uri="{BB962C8B-B14F-4D97-AF65-F5344CB8AC3E}">
        <p14:creationId xmlns:p14="http://schemas.microsoft.com/office/powerpoint/2010/main" val="201603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smtClean="0"/>
              <a:t>Title of Presentation:</a:t>
            </a:r>
            <a:br>
              <a:rPr lang="en-US" dirty="0" smtClean="0"/>
            </a:br>
            <a:r>
              <a:rPr lang="en-US" dirty="0" smtClean="0"/>
              <a:t>Should fill two lines</a:t>
            </a:r>
            <a:endParaRPr lang="en-US" dirty="0"/>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smtClean="0"/>
              <a:t>Subtitle, only one line</a:t>
            </a:r>
            <a:endParaRPr lang="en-US" dirty="0"/>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smtClean="0"/>
              <a:t>Speaker name</a:t>
            </a:r>
            <a:br>
              <a:rPr lang="en-US" dirty="0" smtClean="0"/>
            </a:br>
            <a:r>
              <a:rPr lang="en-US" dirty="0" smtClean="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smtClean="0">
                <a:solidFill>
                  <a:schemeClr val="bg1"/>
                </a:solidFill>
                <a:latin typeface="Segoe UI" panose="020B0502040204020203" pitchFamily="34" charset="0"/>
                <a:ea typeface="+mn-ea"/>
                <a:cs typeface="Segoe UI" panose="020B0502040204020203" pitchFamily="34" charset="0"/>
              </a:rPr>
              <a:t>©2015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endParaRPr lang="en-US" sz="800" kern="1200" dirty="0">
              <a:solidFill>
                <a:schemeClr val="bg1"/>
              </a:solidFill>
              <a:latin typeface="Segoe UI" panose="020B0502040204020203" pitchFamily="34" charset="0"/>
              <a:ea typeface="+mn-ea"/>
              <a:cs typeface="Segoe UI" panose="020B0502040204020203" pitchFamily="34" charset="0"/>
            </a:endParaRP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Slide</a:t>
            </a:r>
          </a:p>
          <a:p>
            <a:pPr algn="r"/>
            <a:r>
              <a:rPr lang="en-US" sz="1200" dirty="0" smtClean="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endParaRPr lang="en-US" dirty="0"/>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October 19, 2016</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9316514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smtClean="0"/>
              <a:t>Simple text over photo</a:t>
            </a:r>
            <a:endParaRPr lang="en-US" dirty="0"/>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Full Photo </a:t>
            </a:r>
            <a:br>
              <a:rPr lang="en-US" sz="1200" b="1" dirty="0" smtClean="0">
                <a:solidFill>
                  <a:schemeClr val="tx2"/>
                </a:solidFill>
                <a:latin typeface="Segoe UI" panose="020B0502040204020203" pitchFamily="34" charset="0"/>
                <a:cs typeface="Segoe UI" panose="020B0502040204020203" pitchFamily="34" charset="0"/>
              </a:rPr>
            </a:br>
            <a:r>
              <a:rPr lang="en-US" sz="1200" b="1" dirty="0" smtClean="0">
                <a:solidFill>
                  <a:schemeClr val="tx2"/>
                </a:solidFill>
                <a:latin typeface="Segoe UI" panose="020B0502040204020203" pitchFamily="34" charset="0"/>
                <a:cs typeface="Segoe UI" panose="020B0502040204020203" pitchFamily="34" charset="0"/>
              </a:rPr>
              <a:t>with Right Text</a:t>
            </a:r>
          </a:p>
          <a:p>
            <a:pPr algn="r"/>
            <a:r>
              <a:rPr lang="en-US" sz="1200" dirty="0" smtClean="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October 19,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12944316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smtClean="0"/>
              <a:t>Click to Edit Segue Title</a:t>
            </a:r>
            <a:endParaRPr lang="en-US" dirty="0"/>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October 19, 2016</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1453253318"/>
      </p:ext>
    </p:extLst>
  </p:cSld>
  <p:clrMapOvr>
    <a:masterClrMapping/>
  </p:clrMapOvr>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smtClean="0"/>
              <a:t>Click to Edit Segue Title</a:t>
            </a:r>
            <a:endParaRPr lang="en-US" dirty="0"/>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White Segue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October 19, 2016</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2034825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White Ending Slide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October 19, 2016</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1139418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Blue Ending Slide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October 19, 2016</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338565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smtClean="0"/>
              <a:t>Title of Presentation:</a:t>
            </a:r>
            <a:br>
              <a:rPr lang="en-US" dirty="0" smtClean="0"/>
            </a:br>
            <a:r>
              <a:rPr lang="en-US" dirty="0" smtClean="0"/>
              <a:t>Should fill two lines</a:t>
            </a:r>
            <a:endParaRPr lang="en-US" dirty="0"/>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smtClean="0"/>
              <a:t>Subtitle, only one lines</a:t>
            </a:r>
            <a:endParaRPr lang="en-US" dirty="0"/>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smtClean="0"/>
              <a:t>Speaker name</a:t>
            </a:r>
            <a:br>
              <a:rPr lang="en-US" dirty="0" smtClean="0"/>
            </a:br>
            <a:r>
              <a:rPr lang="en-US" dirty="0" smtClean="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Slide - White</a:t>
            </a:r>
          </a:p>
          <a:p>
            <a:pPr algn="r"/>
            <a:r>
              <a:rPr lang="en-US" sz="1200" dirty="0" smtClean="0">
                <a:solidFill>
                  <a:schemeClr val="tx2"/>
                </a:solidFill>
                <a:latin typeface="Segoe UI" panose="020B0502040204020203" pitchFamily="34" charset="0"/>
                <a:cs typeface="Segoe UI" panose="020B0502040204020203" pitchFamily="34" charset="0"/>
              </a:rPr>
              <a:t>Alternate layout </a:t>
            </a:r>
            <a:br>
              <a:rPr lang="en-US" sz="1200" dirty="0" smtClean="0">
                <a:solidFill>
                  <a:schemeClr val="tx2"/>
                </a:solidFill>
                <a:latin typeface="Segoe UI" panose="020B0502040204020203" pitchFamily="34" charset="0"/>
                <a:cs typeface="Segoe UI" panose="020B0502040204020203" pitchFamily="34" charset="0"/>
              </a:rPr>
            </a:br>
            <a:r>
              <a:rPr lang="en-US" sz="1200" dirty="0" smtClean="0">
                <a:solidFill>
                  <a:schemeClr val="tx2"/>
                </a:solidFill>
                <a:latin typeface="Segoe UI" panose="020B0502040204020203" pitchFamily="34" charset="0"/>
                <a:cs typeface="Segoe UI" panose="020B0502040204020203" pitchFamily="34" charset="0"/>
              </a:rPr>
              <a:t>for first slide </a:t>
            </a:r>
            <a:br>
              <a:rPr lang="en-US" sz="1200" dirty="0" smtClean="0">
                <a:solidFill>
                  <a:schemeClr val="tx2"/>
                </a:solidFill>
                <a:latin typeface="Segoe UI" panose="020B0502040204020203" pitchFamily="34" charset="0"/>
                <a:cs typeface="Segoe UI" panose="020B0502040204020203" pitchFamily="34" charset="0"/>
              </a:rPr>
            </a:br>
            <a:r>
              <a:rPr lang="en-US" sz="1200" dirty="0" smtClean="0">
                <a:solidFill>
                  <a:schemeClr val="tx2"/>
                </a:solidFill>
                <a:latin typeface="Segoe UI" panose="020B0502040204020203" pitchFamily="34" charset="0"/>
                <a:cs typeface="Segoe UI" panose="020B0502040204020203" pitchFamily="34" charset="0"/>
              </a:rPr>
              <a:t>in</a:t>
            </a:r>
            <a:r>
              <a:rPr lang="en-US" sz="1200" baseline="0" dirty="0" smtClean="0">
                <a:solidFill>
                  <a:schemeClr val="tx2"/>
                </a:solidFill>
                <a:latin typeface="Segoe UI" panose="020B0502040204020203" pitchFamily="34" charset="0"/>
                <a:cs typeface="Segoe UI" panose="020B0502040204020203" pitchFamily="34" charset="0"/>
              </a:rPr>
              <a:t> the deck.</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smtClean="0">
                <a:solidFill>
                  <a:schemeClr val="tx1"/>
                </a:solidFill>
                <a:latin typeface="Segoe UI" panose="020B0502040204020203" pitchFamily="34" charset="0"/>
                <a:ea typeface="+mn-ea"/>
                <a:cs typeface="Segoe UI" panose="020B0502040204020203" pitchFamily="34" charset="0"/>
              </a:rPr>
              <a:t>©2015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endParaRPr lang="en-US" sz="800" kern="1200" dirty="0">
              <a:solidFill>
                <a:schemeClr val="tx1"/>
              </a:solidFill>
              <a:latin typeface="Segoe UI" panose="020B0502040204020203" pitchFamily="34" charset="0"/>
              <a:ea typeface="+mn-ea"/>
              <a:cs typeface="Segoe UI" panose="020B0502040204020203" pitchFamily="34" charset="0"/>
            </a:endParaRP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endParaRPr lang="en-US" dirty="0"/>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October 19, 2016</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3989121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October 19,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and Content</a:t>
            </a:r>
          </a:p>
          <a:p>
            <a:pPr algn="r"/>
            <a:r>
              <a:rPr lang="en-US" sz="1200" dirty="0" smtClean="0">
                <a:solidFill>
                  <a:schemeClr val="tx2"/>
                </a:solidFill>
                <a:latin typeface="Segoe UI" panose="020B0502040204020203" pitchFamily="34" charset="0"/>
                <a:cs typeface="Segoe UI" panose="020B0502040204020203" pitchFamily="34" charset="0"/>
              </a:rPr>
              <a:t>The primary layout used</a:t>
            </a:r>
            <a:r>
              <a:rPr lang="en-US" sz="120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712119355"/>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October 19,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Title/Subtitle </a:t>
            </a:r>
            <a:br>
              <a:rPr lang="en-US" sz="1200" b="1" dirty="0" smtClean="0">
                <a:solidFill>
                  <a:schemeClr val="tx2"/>
                </a:solidFill>
                <a:latin typeface="Segoe UI" panose="020B0502040204020203" pitchFamily="34" charset="0"/>
                <a:cs typeface="Segoe UI" panose="020B0502040204020203" pitchFamily="34" charset="0"/>
              </a:rPr>
            </a:br>
            <a:r>
              <a:rPr lang="en-US" sz="1200" b="1" dirty="0" smtClean="0">
                <a:solidFill>
                  <a:schemeClr val="tx2"/>
                </a:solidFill>
                <a:latin typeface="Segoe UI" panose="020B0502040204020203" pitchFamily="34" charset="0"/>
                <a:cs typeface="Segoe UI" panose="020B0502040204020203" pitchFamily="34" charset="0"/>
              </a:rPr>
              <a:t>and Content</a:t>
            </a:r>
          </a:p>
          <a:p>
            <a:pPr algn="r"/>
            <a:r>
              <a:rPr lang="en-US" sz="1200" dirty="0" smtClean="0">
                <a:solidFill>
                  <a:schemeClr val="tx2"/>
                </a:solidFill>
                <a:latin typeface="Segoe UI" panose="020B0502040204020203" pitchFamily="34" charset="0"/>
                <a:cs typeface="Segoe UI" panose="020B0502040204020203" pitchFamily="34" charset="0"/>
              </a:rPr>
              <a:t>Identical to main layout but</a:t>
            </a:r>
            <a:r>
              <a:rPr lang="en-US" sz="1200" baseline="0" dirty="0" smtClean="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smtClean="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514546609"/>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October 19,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Only</a:t>
            </a:r>
          </a:p>
          <a:p>
            <a:pPr algn="r"/>
            <a:r>
              <a:rPr lang="en-US" sz="1200" dirty="0" smtClean="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smtClean="0">
                <a:solidFill>
                  <a:schemeClr val="tx2"/>
                </a:solidFill>
                <a:latin typeface="Segoe UI" panose="020B0502040204020203" pitchFamily="34" charset="0"/>
                <a:cs typeface="Segoe UI" panose="020B0502040204020203" pitchFamily="34" charset="0"/>
              </a:rPr>
              <a:t> space in the middle of the slide.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596348695"/>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Enter Agenda Title</a:t>
            </a:r>
            <a:endParaRPr lang="en-US" dirty="0"/>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smtClean="0"/>
              <a:t>Agenda Items</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October 19,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smtClean="0"/>
              <a:t>Agenda Items</a:t>
            </a:r>
            <a:endParaRPr lang="en-US" dirty="0"/>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Agenda</a:t>
            </a:r>
          </a:p>
          <a:p>
            <a:pPr algn="r"/>
            <a:r>
              <a:rPr lang="en-US" sz="1200" dirty="0" smtClean="0">
                <a:solidFill>
                  <a:schemeClr val="tx2"/>
                </a:solidFill>
                <a:latin typeface="Segoe UI" panose="020B0502040204020203" pitchFamily="34" charset="0"/>
                <a:cs typeface="Segoe UI" panose="020B0502040204020203" pitchFamily="34" charset="0"/>
              </a:rPr>
              <a:t>Two-column</a:t>
            </a:r>
            <a:r>
              <a:rPr lang="en-US" sz="1200" baseline="0" dirty="0" smtClean="0">
                <a:solidFill>
                  <a:schemeClr val="tx2"/>
                </a:solidFill>
                <a:latin typeface="Segoe UI" panose="020B0502040204020203" pitchFamily="34" charset="0"/>
                <a:cs typeface="Segoe UI" panose="020B0502040204020203" pitchFamily="34" charset="0"/>
              </a:rPr>
              <a:t> layout, to be used with any number of items.</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898619046"/>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October 19,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Two-Column Content</a:t>
            </a:r>
          </a:p>
          <a:p>
            <a:pPr algn="r"/>
            <a:r>
              <a:rPr lang="en-US" sz="1200" dirty="0" smtClean="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2956528988"/>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October 19,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Three-Column Content</a:t>
            </a:r>
          </a:p>
          <a:p>
            <a:pPr algn="r"/>
            <a:r>
              <a:rPr lang="en-US" sz="1200" dirty="0" smtClean="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475664230"/>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smtClean="0"/>
              <a:t>Simple text over photo</a:t>
            </a:r>
            <a:endParaRPr lang="en-US" dirty="0"/>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Full Photo </a:t>
            </a:r>
            <a:br>
              <a:rPr lang="en-US" sz="1200" b="1" dirty="0" smtClean="0">
                <a:solidFill>
                  <a:schemeClr val="tx2"/>
                </a:solidFill>
                <a:latin typeface="Segoe UI" panose="020B0502040204020203" pitchFamily="34" charset="0"/>
                <a:cs typeface="Segoe UI" panose="020B0502040204020203" pitchFamily="34" charset="0"/>
              </a:rPr>
            </a:br>
            <a:r>
              <a:rPr lang="en-US" sz="1200" b="1" dirty="0" smtClean="0">
                <a:solidFill>
                  <a:schemeClr val="tx2"/>
                </a:solidFill>
                <a:latin typeface="Segoe UI" panose="020B0502040204020203" pitchFamily="34" charset="0"/>
                <a:cs typeface="Segoe UI" panose="020B0502040204020203" pitchFamily="34" charset="0"/>
              </a:rPr>
              <a:t>with Left Text</a:t>
            </a:r>
          </a:p>
          <a:p>
            <a:pPr algn="r"/>
            <a:r>
              <a:rPr lang="en-US" sz="1200" dirty="0" smtClean="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October 19,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047738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02560" y="6363365"/>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E311BC51-49BC-45F0-B90C-E6310C708CCC}" type="datetime4">
              <a:rPr lang="en-US" sz="1100" smtClean="0"/>
              <a:pPr/>
              <a:t>October 19, 2016</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smtClean="0">
                <a:latin typeface="Segoe UI" panose="020B0502040204020203" pitchFamily="34" charset="0"/>
                <a:cs typeface="Segoe UI" panose="020B0502040204020203" pitchFamily="34" charset="0"/>
              </a:rPr>
              <a:t>© 2015 Micron Technology,</a:t>
            </a:r>
            <a:r>
              <a:rPr lang="en-US" sz="1100" baseline="0" dirty="0" smtClean="0">
                <a:latin typeface="Segoe UI" panose="020B0502040204020203" pitchFamily="34" charset="0"/>
                <a:cs typeface="Segoe UI" panose="020B0502040204020203" pitchFamily="34" charset="0"/>
              </a:rPr>
              <a:t> Inc.</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Lst>
  <p:timing>
    <p:tnLst>
      <p:par>
        <p:cTn id="1" dur="indefinite" restart="never" nodeType="tmRoot"/>
      </p:par>
    </p:tnLst>
  </p:timing>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ull Slide Photo"/>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0" y="-1"/>
            <a:ext cx="12192000" cy="6858001"/>
          </a:xfrm>
          <a:prstGeom prst="rect">
            <a:avLst/>
          </a:prstGeom>
        </p:spPr>
      </p:pic>
      <p:sp>
        <p:nvSpPr>
          <p:cNvPr id="9" name="Tinted Rectangle"/>
          <p:cNvSpPr/>
          <p:nvPr/>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962901" y="721257"/>
            <a:ext cx="7064679" cy="1734724"/>
          </a:xfrm>
        </p:spPr>
        <p:txBody>
          <a:bodyPr>
            <a:normAutofit fontScale="90000"/>
          </a:bodyPr>
          <a:lstStyle/>
          <a:p>
            <a:r>
              <a:rPr lang="en-US" dirty="0">
                <a:ea typeface="MS PGothic" pitchFamily="34" charset="-128"/>
                <a:cs typeface="ＭＳ Ｐゴシック" charset="0"/>
              </a:rPr>
              <a:t>Atomistic simulation results of Zr/Hf-doped GST</a:t>
            </a:r>
            <a:endParaRPr lang="en-US" dirty="0"/>
          </a:p>
        </p:txBody>
      </p:sp>
      <p:sp>
        <p:nvSpPr>
          <p:cNvPr id="3" name="Text Placeholder 2"/>
          <p:cNvSpPr>
            <a:spLocks noGrp="1"/>
          </p:cNvSpPr>
          <p:nvPr>
            <p:ph type="body" sz="quarter" idx="10"/>
          </p:nvPr>
        </p:nvSpPr>
        <p:spPr>
          <a:xfrm>
            <a:off x="962902" y="2889332"/>
            <a:ext cx="9632708" cy="762000"/>
          </a:xfrm>
        </p:spPr>
        <p:txBody>
          <a:bodyPr>
            <a:normAutofit fontScale="85000" lnSpcReduction="10000"/>
          </a:bodyPr>
          <a:lstStyle/>
          <a:p>
            <a:r>
              <a:rPr lang="en-US" dirty="0" smtClean="0"/>
              <a:t>Through </a:t>
            </a:r>
            <a:r>
              <a:rPr lang="en-US" dirty="0"/>
              <a:t>the collaboration with Prof. Marco </a:t>
            </a:r>
            <a:r>
              <a:rPr lang="en-US" dirty="0" err="1"/>
              <a:t>Bernasconi</a:t>
            </a:r>
            <a:endParaRPr lang="en-US" dirty="0"/>
          </a:p>
        </p:txBody>
      </p:sp>
      <p:sp>
        <p:nvSpPr>
          <p:cNvPr id="6" name="Text Placeholder 5"/>
          <p:cNvSpPr>
            <a:spLocks noGrp="1"/>
          </p:cNvSpPr>
          <p:nvPr>
            <p:ph type="body" sz="quarter" idx="12"/>
          </p:nvPr>
        </p:nvSpPr>
        <p:spPr/>
        <p:txBody>
          <a:bodyPr/>
          <a:lstStyle/>
          <a:p>
            <a:r>
              <a:rPr lang="en-US" dirty="0" smtClean="0"/>
              <a:t>Paolo Fantini</a:t>
            </a:r>
            <a:endParaRPr lang="en-US" dirty="0"/>
          </a:p>
        </p:txBody>
      </p:sp>
      <p:sp>
        <p:nvSpPr>
          <p:cNvPr id="8" name="Text Placeholder 7"/>
          <p:cNvSpPr>
            <a:spLocks noGrp="1"/>
          </p:cNvSpPr>
          <p:nvPr>
            <p:ph type="body" sz="quarter" idx="14"/>
          </p:nvPr>
        </p:nvSpPr>
        <p:spPr>
          <a:xfrm>
            <a:off x="-1676400" y="1"/>
            <a:ext cx="1439862" cy="4756148"/>
          </a:xfrm>
        </p:spPr>
        <p:txBody>
          <a:bodyPr/>
          <a:lstStyle/>
          <a:p>
            <a:r>
              <a:rPr lang="en-US" dirty="0"/>
              <a:t>To create this effect:</a:t>
            </a:r>
          </a:p>
          <a:p>
            <a:pPr lvl="1"/>
            <a:r>
              <a:rPr lang="en-US" dirty="0"/>
              <a:t>From Selection Pane, hide Tinted Rectangle.</a:t>
            </a:r>
          </a:p>
          <a:p>
            <a:pPr lvl="1"/>
            <a:r>
              <a:rPr lang="en-US" dirty="0"/>
              <a:t>Use Change Picture command to place photo.</a:t>
            </a:r>
            <a:br>
              <a:rPr lang="en-US" dirty="0"/>
            </a:br>
            <a:r>
              <a:rPr lang="en-US" dirty="0"/>
              <a:t/>
            </a:r>
            <a:br>
              <a:rPr lang="en-US" dirty="0"/>
            </a:br>
            <a:r>
              <a:rPr lang="en-US" dirty="0"/>
              <a:t>Or replace it with a Clipboard paste or a drag and drop from a folder.</a:t>
            </a:r>
          </a:p>
          <a:p>
            <a:pPr lvl="1"/>
            <a:r>
              <a:rPr lang="en-US" dirty="0"/>
              <a:t>Unhide Tinted Rectangle and set it to desired level of transparency. (25% usually works well</a:t>
            </a:r>
            <a:r>
              <a:rPr lang="en-US" dirty="0" smtClean="0"/>
              <a:t>.)</a:t>
            </a:r>
          </a:p>
          <a:p>
            <a:pPr lvl="1"/>
            <a:r>
              <a:rPr lang="en-US" dirty="0" smtClean="0"/>
              <a:t>From the Title Slide layout, copy and paste the circuit line and </a:t>
            </a:r>
            <a:r>
              <a:rPr lang="en-US" smtClean="0"/>
              <a:t>the logo </a:t>
            </a:r>
            <a:r>
              <a:rPr lang="en-US" dirty="0" smtClean="0"/>
              <a:t>onto this slide.</a:t>
            </a:r>
            <a:endParaRPr lang="en-US" dirty="0"/>
          </a:p>
          <a:p>
            <a:endParaRPr lang="en-US" dirty="0"/>
          </a:p>
        </p:txBody>
      </p:sp>
      <p:sp>
        <p:nvSpPr>
          <p:cNvPr id="10" name="TextBox 9"/>
          <p:cNvSpPr txBox="1"/>
          <p:nvPr/>
        </p:nvSpPr>
        <p:spPr>
          <a:xfrm>
            <a:off x="962902" y="275897"/>
            <a:ext cx="8738501" cy="369332"/>
          </a:xfrm>
          <a:prstGeom prst="rect">
            <a:avLst/>
          </a:prstGeom>
          <a:noFill/>
        </p:spPr>
        <p:txBody>
          <a:bodyPr wrap="square" lIns="0" rtlCol="0">
            <a:spAutoFit/>
          </a:bodyPr>
          <a:lstStyle/>
          <a:p>
            <a:r>
              <a:rPr lang="en-US" dirty="0" smtClean="0">
                <a:solidFill>
                  <a:srgbClr val="FFFF00"/>
                </a:solidFill>
                <a:latin typeface="Segoe UI" panose="020B0502040204020203" pitchFamily="34" charset="0"/>
                <a:cs typeface="Segoe UI" panose="020B0502040204020203" pitchFamily="34" charset="0"/>
              </a:rPr>
              <a:t>See the notes on the left margin of many of these slides for instructions on their use.</a:t>
            </a:r>
          </a:p>
        </p:txBody>
      </p:sp>
      <p:grpSp>
        <p:nvGrpSpPr>
          <p:cNvPr id="12" name="Group 11"/>
          <p:cNvGrpSpPr/>
          <p:nvPr/>
        </p:nvGrpSpPr>
        <p:grpSpPr>
          <a:xfrm>
            <a:off x="7589330" y="5509552"/>
            <a:ext cx="4141515" cy="1157119"/>
            <a:chOff x="5930901" y="4179887"/>
            <a:chExt cx="2727324" cy="762001"/>
          </a:xfrm>
          <a:solidFill>
            <a:schemeClr val="bg1"/>
          </a:solidFill>
        </p:grpSpPr>
        <p:sp>
          <p:nvSpPr>
            <p:cNvPr id="1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21" name="Group 5"/>
          <p:cNvGrpSpPr>
            <a:grpSpLocks noChangeAspect="1"/>
          </p:cNvGrpSpPr>
          <p:nvPr/>
        </p:nvGrpSpPr>
        <p:grpSpPr bwMode="auto">
          <a:xfrm>
            <a:off x="970345" y="2642062"/>
            <a:ext cx="11281834" cy="40216"/>
            <a:chOff x="2437" y="1611"/>
            <a:chExt cx="5330" cy="19"/>
          </a:xfrm>
        </p:grpSpPr>
        <p:sp>
          <p:nvSpPr>
            <p:cNvPr id="22" name="Oval 21"/>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3"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24" name="TextBox 23"/>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smtClean="0">
                <a:solidFill>
                  <a:schemeClr val="bg1"/>
                </a:solidFill>
                <a:latin typeface="Segoe UI" panose="020B0502040204020203" pitchFamily="34" charset="0"/>
                <a:ea typeface="+mn-ea"/>
                <a:cs typeface="Segoe UI" panose="020B0502040204020203" pitchFamily="34" charset="0"/>
              </a:rPr>
              <a:t>©2015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endParaRPr lang="en-US" sz="800" kern="1200" dirty="0">
              <a:solidFill>
                <a:schemeClr val="bg1"/>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57312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304" y="1469596"/>
            <a:ext cx="5982565" cy="4549239"/>
          </a:xfrm>
        </p:spPr>
        <p:txBody>
          <a:bodyPr/>
          <a:lstStyle/>
          <a:p>
            <a:r>
              <a:rPr lang="en-US" dirty="0" smtClean="0"/>
              <a:t>The electronic </a:t>
            </a:r>
            <a:r>
              <a:rPr lang="en-US" dirty="0" err="1" smtClean="0"/>
              <a:t>DoS</a:t>
            </a:r>
            <a:r>
              <a:rPr lang="en-US" dirty="0" smtClean="0"/>
              <a:t> of the </a:t>
            </a:r>
            <a:r>
              <a:rPr lang="en-US" dirty="0" err="1" smtClean="0"/>
              <a:t>Hf</a:t>
            </a:r>
            <a:r>
              <a:rPr lang="en-US" dirty="0" smtClean="0"/>
              <a:t>-doped GST and the pure GST are almost overlapped</a:t>
            </a:r>
          </a:p>
          <a:p>
            <a:r>
              <a:rPr lang="en-US" dirty="0" smtClean="0"/>
              <a:t>Although the local bonding configuration of the metal atoms are different, no pronounced effect in the electronic properties, defects,… as for </a:t>
            </a:r>
            <a:r>
              <a:rPr lang="en-US" dirty="0" err="1" smtClean="0"/>
              <a:t>Zr</a:t>
            </a:r>
            <a:r>
              <a:rPr lang="en-US" dirty="0" smtClean="0"/>
              <a:t>-GST</a:t>
            </a:r>
          </a:p>
          <a:p>
            <a:r>
              <a:rPr lang="en-US" dirty="0" smtClean="0"/>
              <a:t>In gap states with high IPR are due to wrong bonds (Sb-Sb and Sb-Ge)</a:t>
            </a:r>
          </a:p>
        </p:txBody>
      </p:sp>
      <p:sp>
        <p:nvSpPr>
          <p:cNvPr id="34" name="Date Placeholder 33"/>
          <p:cNvSpPr>
            <a:spLocks noGrp="1"/>
          </p:cNvSpPr>
          <p:nvPr>
            <p:ph type="dt" sz="half" idx="2"/>
          </p:nvPr>
        </p:nvSpPr>
        <p:spPr/>
        <p:txBody>
          <a:bodyPr/>
          <a:lstStyle/>
          <a:p>
            <a:r>
              <a:rPr lang="en-US" smtClean="0"/>
              <a:t>|  </a:t>
            </a:r>
            <a:fld id="{813B26B7-A279-4753-8A1A-AC4573FF378D}" type="datetime4">
              <a:rPr lang="en-US" smtClean="0"/>
              <a:pPr/>
              <a:t>October 19,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10</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42" name="Text Placeholder 41"/>
          <p:cNvSpPr>
            <a:spLocks noGrp="1"/>
          </p:cNvSpPr>
          <p:nvPr>
            <p:ph type="body" sz="quarter" idx="14"/>
          </p:nvPr>
        </p:nvSpPr>
        <p:spPr/>
        <p:txBody>
          <a:bodyPr/>
          <a:lstStyle/>
          <a:p>
            <a:endParaRPr lang="en-US"/>
          </a:p>
        </p:txBody>
      </p:sp>
      <p:sp>
        <p:nvSpPr>
          <p:cNvPr id="13" name="Oval 12"/>
          <p:cNvSpPr/>
          <p:nvPr/>
        </p:nvSpPr>
        <p:spPr>
          <a:xfrm rot="16200000">
            <a:off x="9735433" y="5512186"/>
            <a:ext cx="143016" cy="43434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rot="14846624">
            <a:off x="9999713" y="5866966"/>
            <a:ext cx="200906" cy="29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2" name="Text Placeholder 21"/>
          <p:cNvSpPr>
            <a:spLocks noGrp="1"/>
          </p:cNvSpPr>
          <p:nvPr>
            <p:ph type="body" sz="quarter" idx="11"/>
          </p:nvPr>
        </p:nvSpPr>
        <p:spPr/>
        <p:txBody>
          <a:bodyPr/>
          <a:lstStyle/>
          <a:p>
            <a:endParaRPr lang="en-US" dirty="0"/>
          </a:p>
        </p:txBody>
      </p:sp>
      <p:pic>
        <p:nvPicPr>
          <p:cNvPr id="7" name="Picture 6"/>
          <p:cNvPicPr>
            <a:picLocks noChangeAspect="1"/>
          </p:cNvPicPr>
          <p:nvPr/>
        </p:nvPicPr>
        <p:blipFill>
          <a:blip r:embed="rId3"/>
          <a:stretch>
            <a:fillRect/>
          </a:stretch>
        </p:blipFill>
        <p:spPr>
          <a:xfrm>
            <a:off x="6940410" y="188736"/>
            <a:ext cx="5070119" cy="3234691"/>
          </a:xfrm>
          <a:prstGeom prst="rect">
            <a:avLst/>
          </a:prstGeom>
        </p:spPr>
      </p:pic>
      <p:sp>
        <p:nvSpPr>
          <p:cNvPr id="2" name="Title 1"/>
          <p:cNvSpPr>
            <a:spLocks noGrp="1"/>
          </p:cNvSpPr>
          <p:nvPr>
            <p:ph type="title"/>
          </p:nvPr>
        </p:nvSpPr>
        <p:spPr/>
        <p:txBody>
          <a:bodyPr/>
          <a:lstStyle/>
          <a:p>
            <a:r>
              <a:rPr lang="en-US" dirty="0" err="1" smtClean="0"/>
              <a:t>Hf</a:t>
            </a:r>
            <a:r>
              <a:rPr lang="en-US" dirty="0" smtClean="0"/>
              <a:t> doped GST: electronic properties</a:t>
            </a:r>
            <a:endParaRPr lang="en-US" dirty="0"/>
          </a:p>
        </p:txBody>
      </p:sp>
      <p:pic>
        <p:nvPicPr>
          <p:cNvPr id="8" name="Picture 7"/>
          <p:cNvPicPr>
            <a:picLocks noChangeAspect="1"/>
          </p:cNvPicPr>
          <p:nvPr/>
        </p:nvPicPr>
        <p:blipFill>
          <a:blip r:embed="rId4"/>
          <a:stretch>
            <a:fillRect/>
          </a:stretch>
        </p:blipFill>
        <p:spPr>
          <a:xfrm>
            <a:off x="7007358" y="3423427"/>
            <a:ext cx="4878210" cy="3238494"/>
          </a:xfrm>
          <a:prstGeom prst="rect">
            <a:avLst/>
          </a:prstGeom>
        </p:spPr>
      </p:pic>
      <p:cxnSp>
        <p:nvCxnSpPr>
          <p:cNvPr id="15" name="Straight Arrow Connector 14"/>
          <p:cNvCxnSpPr/>
          <p:nvPr/>
        </p:nvCxnSpPr>
        <p:spPr>
          <a:xfrm>
            <a:off x="5817870" y="4876940"/>
            <a:ext cx="3628593" cy="1135046"/>
          </a:xfrm>
          <a:prstGeom prst="straightConnector1">
            <a:avLst/>
          </a:prstGeom>
          <a:ln w="25400">
            <a:solidFill>
              <a:srgbClr val="FFC0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89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Hf</a:t>
            </a:r>
            <a:r>
              <a:rPr lang="en-US" dirty="0" smtClean="0"/>
              <a:t> </a:t>
            </a:r>
            <a:r>
              <a:rPr lang="en-US" dirty="0"/>
              <a:t>doped GST: electronic properties</a:t>
            </a:r>
          </a:p>
        </p:txBody>
      </p:sp>
      <p:sp>
        <p:nvSpPr>
          <p:cNvPr id="4" name="Text Placeholder 3"/>
          <p:cNvSpPr>
            <a:spLocks noGrp="1"/>
          </p:cNvSpPr>
          <p:nvPr>
            <p:ph type="body" sz="quarter" idx="11"/>
          </p:nvPr>
        </p:nvSpPr>
        <p:spPr/>
        <p:txBody>
          <a:bodyPr/>
          <a:lstStyle/>
          <a:p>
            <a:r>
              <a:rPr lang="en-US" dirty="0" smtClean="0"/>
              <a:t>Projected Electronic Dos on the different species and orbitals types</a:t>
            </a:r>
            <a:endParaRPr lang="en-US" dirty="0"/>
          </a:p>
        </p:txBody>
      </p:sp>
      <p:sp>
        <p:nvSpPr>
          <p:cNvPr id="5" name="Date Placeholder 4"/>
          <p:cNvSpPr>
            <a:spLocks noGrp="1"/>
          </p:cNvSpPr>
          <p:nvPr>
            <p:ph type="dt" sz="half" idx="2"/>
          </p:nvPr>
        </p:nvSpPr>
        <p:spPr/>
        <p:txBody>
          <a:bodyPr/>
          <a:lstStyle/>
          <a:p>
            <a:r>
              <a:rPr lang="en-US" smtClean="0"/>
              <a:t>|  </a:t>
            </a:r>
            <a:fld id="{F55C824C-5440-421F-B1ED-9166A1D48D51}" type="datetime4">
              <a:rPr lang="en-US" smtClean="0"/>
              <a:pPr/>
              <a:t>October 19, 2016</a:t>
            </a:fld>
            <a:endParaRPr dirty="0"/>
          </a:p>
        </p:txBody>
      </p:sp>
      <p:sp>
        <p:nvSpPr>
          <p:cNvPr id="6" name="Slide Number Placeholder 5"/>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pic>
        <p:nvPicPr>
          <p:cNvPr id="3" name="Picture 2"/>
          <p:cNvPicPr>
            <a:picLocks noChangeAspect="1"/>
          </p:cNvPicPr>
          <p:nvPr/>
        </p:nvPicPr>
        <p:blipFill>
          <a:blip r:embed="rId2"/>
          <a:stretch>
            <a:fillRect/>
          </a:stretch>
        </p:blipFill>
        <p:spPr>
          <a:xfrm>
            <a:off x="1165436" y="1469595"/>
            <a:ext cx="4507062" cy="4718099"/>
          </a:xfrm>
          <a:prstGeom prst="rect">
            <a:avLst/>
          </a:prstGeom>
        </p:spPr>
      </p:pic>
      <p:pic>
        <p:nvPicPr>
          <p:cNvPr id="11" name="Picture 10"/>
          <p:cNvPicPr>
            <a:picLocks noChangeAspect="1"/>
          </p:cNvPicPr>
          <p:nvPr/>
        </p:nvPicPr>
        <p:blipFill>
          <a:blip r:embed="rId3"/>
          <a:stretch>
            <a:fillRect/>
          </a:stretch>
        </p:blipFill>
        <p:spPr>
          <a:xfrm>
            <a:off x="6319097" y="1298146"/>
            <a:ext cx="4536832" cy="4889548"/>
          </a:xfrm>
          <a:prstGeom prst="rect">
            <a:avLst/>
          </a:prstGeom>
        </p:spPr>
      </p:pic>
    </p:spTree>
    <p:extLst>
      <p:ext uri="{BB962C8B-B14F-4D97-AF65-F5344CB8AC3E}">
        <p14:creationId xmlns:p14="http://schemas.microsoft.com/office/powerpoint/2010/main" val="84054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Hf</a:t>
            </a:r>
            <a:r>
              <a:rPr lang="en-US" dirty="0" smtClean="0"/>
              <a:t> </a:t>
            </a:r>
            <a:r>
              <a:rPr lang="en-US" dirty="0"/>
              <a:t>doped GST: electronic properties</a:t>
            </a:r>
          </a:p>
        </p:txBody>
      </p:sp>
      <p:sp>
        <p:nvSpPr>
          <p:cNvPr id="4" name="Text Placeholder 3"/>
          <p:cNvSpPr>
            <a:spLocks noGrp="1"/>
          </p:cNvSpPr>
          <p:nvPr>
            <p:ph type="body" sz="quarter" idx="11"/>
          </p:nvPr>
        </p:nvSpPr>
        <p:spPr/>
        <p:txBody>
          <a:bodyPr/>
          <a:lstStyle/>
          <a:p>
            <a:r>
              <a:rPr lang="en-US" dirty="0" err="1" smtClean="0"/>
              <a:t>Tauc</a:t>
            </a:r>
            <a:r>
              <a:rPr lang="en-US" dirty="0" smtClean="0"/>
              <a:t> plot for optical band gap</a:t>
            </a:r>
            <a:endParaRPr lang="en-US" dirty="0"/>
          </a:p>
        </p:txBody>
      </p:sp>
      <p:sp>
        <p:nvSpPr>
          <p:cNvPr id="5" name="Date Placeholder 4"/>
          <p:cNvSpPr>
            <a:spLocks noGrp="1"/>
          </p:cNvSpPr>
          <p:nvPr>
            <p:ph type="dt" sz="half" idx="2"/>
          </p:nvPr>
        </p:nvSpPr>
        <p:spPr/>
        <p:txBody>
          <a:bodyPr/>
          <a:lstStyle/>
          <a:p>
            <a:r>
              <a:rPr lang="en-US" smtClean="0"/>
              <a:t>|  </a:t>
            </a:r>
            <a:fld id="{F55C824C-5440-421F-B1ED-9166A1D48D51}" type="datetime4">
              <a:rPr lang="en-US" smtClean="0"/>
              <a:pPr/>
              <a:t>October 19, 2016</a:t>
            </a:fld>
            <a:endParaRPr dirty="0"/>
          </a:p>
        </p:txBody>
      </p:sp>
      <p:sp>
        <p:nvSpPr>
          <p:cNvPr id="6" name="Slide Number Placeholder 5"/>
          <p:cNvSpPr>
            <a:spLocks noGrp="1"/>
          </p:cNvSpPr>
          <p:nvPr>
            <p:ph type="sldNum" sz="quarter" idx="4"/>
          </p:nvPr>
        </p:nvSpPr>
        <p:spPr/>
        <p:txBody>
          <a:bodyPr/>
          <a:lstStyle/>
          <a:p>
            <a:pPr algn="l"/>
            <a:fld id="{0D904593-1668-4B95-BA96-EF3EF43EDF4E}" type="slidenum">
              <a:rPr lang="en-US" smtClean="0"/>
              <a:pPr algn="l"/>
              <a:t>12</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sp>
        <p:nvSpPr>
          <p:cNvPr id="10" name="Content Placeholder 2"/>
          <p:cNvSpPr>
            <a:spLocks noGrp="1"/>
          </p:cNvSpPr>
          <p:nvPr>
            <p:ph idx="1"/>
          </p:nvPr>
        </p:nvSpPr>
        <p:spPr>
          <a:xfrm>
            <a:off x="910984" y="5278100"/>
            <a:ext cx="10375903" cy="627778"/>
          </a:xfrm>
        </p:spPr>
        <p:txBody>
          <a:bodyPr/>
          <a:lstStyle/>
          <a:p>
            <a:r>
              <a:rPr lang="en-US" dirty="0" err="1" smtClean="0"/>
              <a:t>Tauc</a:t>
            </a:r>
            <a:r>
              <a:rPr lang="en-US" dirty="0" smtClean="0"/>
              <a:t> plot of </a:t>
            </a:r>
            <a:r>
              <a:rPr lang="en-US" dirty="0" err="1" smtClean="0"/>
              <a:t>Hf</a:t>
            </a:r>
            <a:r>
              <a:rPr lang="en-US" dirty="0" smtClean="0"/>
              <a:t>-doped GST essentially equal to that of pure GST</a:t>
            </a:r>
          </a:p>
        </p:txBody>
      </p:sp>
      <p:pic>
        <p:nvPicPr>
          <p:cNvPr id="3" name="Picture 2"/>
          <p:cNvPicPr>
            <a:picLocks noChangeAspect="1"/>
          </p:cNvPicPr>
          <p:nvPr/>
        </p:nvPicPr>
        <p:blipFill>
          <a:blip r:embed="rId2"/>
          <a:stretch>
            <a:fillRect/>
          </a:stretch>
        </p:blipFill>
        <p:spPr>
          <a:xfrm>
            <a:off x="1005702" y="1398880"/>
            <a:ext cx="10281185" cy="3627760"/>
          </a:xfrm>
          <a:prstGeom prst="rect">
            <a:avLst/>
          </a:prstGeom>
        </p:spPr>
      </p:pic>
    </p:spTree>
    <p:extLst>
      <p:ext uri="{BB962C8B-B14F-4D97-AF65-F5344CB8AC3E}">
        <p14:creationId xmlns:p14="http://schemas.microsoft.com/office/powerpoint/2010/main" val="2354119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Zr</a:t>
            </a:r>
            <a:r>
              <a:rPr lang="en-US" dirty="0" smtClean="0"/>
              <a:t>/</a:t>
            </a:r>
            <a:r>
              <a:rPr lang="en-US" dirty="0" err="1" smtClean="0"/>
              <a:t>Hf</a:t>
            </a:r>
            <a:r>
              <a:rPr lang="en-US" dirty="0" smtClean="0"/>
              <a:t> doping effects on the ring length statistics</a:t>
            </a:r>
            <a:endParaRPr lang="en-US" dirty="0"/>
          </a:p>
        </p:txBody>
      </p:sp>
      <p:sp>
        <p:nvSpPr>
          <p:cNvPr id="4" name="Text Placeholder 3"/>
          <p:cNvSpPr>
            <a:spLocks noGrp="1"/>
          </p:cNvSpPr>
          <p:nvPr>
            <p:ph type="body" sz="quarter" idx="11"/>
          </p:nvPr>
        </p:nvSpPr>
        <p:spPr/>
        <p:txBody>
          <a:bodyPr/>
          <a:lstStyle/>
          <a:p>
            <a:r>
              <a:rPr lang="en-US" dirty="0"/>
              <a:t>distributions of closed </a:t>
            </a:r>
            <a:r>
              <a:rPr lang="en-US" dirty="0" smtClean="0"/>
              <a:t>loops</a:t>
            </a:r>
          </a:p>
        </p:txBody>
      </p:sp>
      <p:sp>
        <p:nvSpPr>
          <p:cNvPr id="5" name="Date Placeholder 4"/>
          <p:cNvSpPr>
            <a:spLocks noGrp="1"/>
          </p:cNvSpPr>
          <p:nvPr>
            <p:ph type="dt" sz="half" idx="2"/>
          </p:nvPr>
        </p:nvSpPr>
        <p:spPr/>
        <p:txBody>
          <a:bodyPr/>
          <a:lstStyle/>
          <a:p>
            <a:r>
              <a:rPr lang="en-US" smtClean="0"/>
              <a:t>|  </a:t>
            </a:r>
            <a:fld id="{F55C824C-5440-421F-B1ED-9166A1D48D51}" type="datetime4">
              <a:rPr lang="en-US" smtClean="0"/>
              <a:pPr/>
              <a:t>October 19, 2016</a:t>
            </a:fld>
            <a:endParaRPr dirty="0"/>
          </a:p>
        </p:txBody>
      </p:sp>
      <p:sp>
        <p:nvSpPr>
          <p:cNvPr id="6" name="Slide Number Placeholder 5"/>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pic>
        <p:nvPicPr>
          <p:cNvPr id="9" name="Picture 8"/>
          <p:cNvPicPr>
            <a:picLocks noChangeAspect="1"/>
          </p:cNvPicPr>
          <p:nvPr/>
        </p:nvPicPr>
        <p:blipFill rotWithShape="1">
          <a:blip r:embed="rId2"/>
          <a:srcRect l="3014" t="5155" r="5263" b="3499"/>
          <a:stretch/>
        </p:blipFill>
        <p:spPr>
          <a:xfrm>
            <a:off x="699385" y="1956390"/>
            <a:ext cx="5565840" cy="3869478"/>
          </a:xfrm>
          <a:prstGeom prst="rect">
            <a:avLst/>
          </a:prstGeom>
        </p:spPr>
      </p:pic>
      <p:pic>
        <p:nvPicPr>
          <p:cNvPr id="12" name="Picture 11"/>
          <p:cNvPicPr>
            <a:picLocks noChangeAspect="1"/>
          </p:cNvPicPr>
          <p:nvPr/>
        </p:nvPicPr>
        <p:blipFill>
          <a:blip r:embed="rId3"/>
          <a:stretch>
            <a:fillRect/>
          </a:stretch>
        </p:blipFill>
        <p:spPr>
          <a:xfrm>
            <a:off x="6505929" y="1073889"/>
            <a:ext cx="2163205" cy="5140408"/>
          </a:xfrm>
          <a:prstGeom prst="rect">
            <a:avLst/>
          </a:prstGeom>
        </p:spPr>
      </p:pic>
      <p:sp>
        <p:nvSpPr>
          <p:cNvPr id="13" name="TextBox 12"/>
          <p:cNvSpPr txBox="1"/>
          <p:nvPr/>
        </p:nvSpPr>
        <p:spPr>
          <a:xfrm>
            <a:off x="8941167" y="1053956"/>
            <a:ext cx="3030279" cy="5118324"/>
          </a:xfrm>
          <a:prstGeom prst="rect">
            <a:avLst/>
          </a:prstGeom>
          <a:noFill/>
        </p:spPr>
        <p:txBody>
          <a:bodyPr wrap="square" rtlCol="0">
            <a:spAutoFit/>
          </a:bodyPr>
          <a:lstStyle/>
          <a:p>
            <a:pPr>
              <a:lnSpc>
                <a:spcPct val="120000"/>
              </a:lnSpc>
            </a:pPr>
            <a:r>
              <a:rPr lang="en-US" b="1" u="sng" dirty="0" smtClean="0"/>
              <a:t>The idea:</a:t>
            </a:r>
          </a:p>
          <a:p>
            <a:pPr>
              <a:lnSpc>
                <a:spcPct val="120000"/>
              </a:lnSpc>
              <a:spcAft>
                <a:spcPts val="600"/>
              </a:spcAft>
            </a:pPr>
            <a:r>
              <a:rPr lang="en-US" dirty="0" smtClean="0"/>
              <a:t>Many </a:t>
            </a:r>
            <a:r>
              <a:rPr lang="en-US" dirty="0"/>
              <a:t>four- and </a:t>
            </a:r>
            <a:r>
              <a:rPr lang="en-US" dirty="0" smtClean="0"/>
              <a:t>six-fold </a:t>
            </a:r>
            <a:r>
              <a:rPr lang="en-US" dirty="0"/>
              <a:t>rings in a-GST </a:t>
            </a:r>
            <a:r>
              <a:rPr lang="en-US" dirty="0" smtClean="0"/>
              <a:t>act </a:t>
            </a:r>
            <a:r>
              <a:rPr lang="en-US" dirty="0"/>
              <a:t>as nuclei for </a:t>
            </a:r>
            <a:r>
              <a:rPr lang="en-US" dirty="0" smtClean="0"/>
              <a:t>crystallization. The </a:t>
            </a:r>
            <a:r>
              <a:rPr lang="en-US" dirty="0"/>
              <a:t>large fraction of crystalline nuclei in a-GST </a:t>
            </a:r>
            <a:r>
              <a:rPr lang="en-US" dirty="0" smtClean="0"/>
              <a:t>(&gt;40% of `embryo </a:t>
            </a:r>
            <a:r>
              <a:rPr lang="en-US" dirty="0"/>
              <a:t>nucleation') is the origin of the `nucleation-driven' crystallization in GST. In a-GST, dominant small-sized rings with chemical alternation (`ABAB squares', A, Sb or Ge; B, </a:t>
            </a:r>
            <a:r>
              <a:rPr lang="en-US" dirty="0" err="1" smtClean="0"/>
              <a:t>Te</a:t>
            </a:r>
            <a:r>
              <a:rPr lang="en-US" dirty="0" smtClean="0"/>
              <a:t>) </a:t>
            </a:r>
            <a:r>
              <a:rPr lang="en-US" dirty="0"/>
              <a:t>act as nuclei for </a:t>
            </a:r>
            <a:r>
              <a:rPr lang="en-US" dirty="0" smtClean="0"/>
              <a:t>crystallization.</a:t>
            </a:r>
            <a:endParaRPr lang="en-US" dirty="0">
              <a:latin typeface="Segoe UI" panose="020B0502040204020203" pitchFamily="34" charset="0"/>
              <a:cs typeface="Segoe UI" panose="020B0502040204020203" pitchFamily="34" charset="0"/>
            </a:endParaRPr>
          </a:p>
          <a:p>
            <a:pPr>
              <a:lnSpc>
                <a:spcPct val="120000"/>
              </a:lnSpc>
            </a:pPr>
            <a:r>
              <a:rPr lang="en-US" sz="1600" i="1" dirty="0" smtClean="0">
                <a:latin typeface="Segoe UI" panose="020B0502040204020203" pitchFamily="34" charset="0"/>
                <a:cs typeface="Segoe UI" panose="020B0502040204020203" pitchFamily="34" charset="0"/>
              </a:rPr>
              <a:t>Nat. Mat., </a:t>
            </a:r>
            <a:r>
              <a:rPr lang="en-US" sz="1600" b="1" i="1" dirty="0" smtClean="0">
                <a:latin typeface="Segoe UI" panose="020B0502040204020203" pitchFamily="34" charset="0"/>
                <a:cs typeface="Segoe UI" panose="020B0502040204020203" pitchFamily="34" charset="0"/>
              </a:rPr>
              <a:t>10</a:t>
            </a:r>
            <a:r>
              <a:rPr lang="en-US" sz="1600" i="1" dirty="0" smtClean="0">
                <a:latin typeface="Segoe UI" panose="020B0502040204020203" pitchFamily="34" charset="0"/>
                <a:cs typeface="Segoe UI" panose="020B0502040204020203" pitchFamily="34" charset="0"/>
              </a:rPr>
              <a:t>, p. 129 (2011)</a:t>
            </a:r>
          </a:p>
        </p:txBody>
      </p:sp>
    </p:spTree>
    <p:extLst>
      <p:ext uri="{BB962C8B-B14F-4D97-AF65-F5344CB8AC3E}">
        <p14:creationId xmlns:p14="http://schemas.microsoft.com/office/powerpoint/2010/main" val="1471912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Conclusions</a:t>
            </a:r>
            <a:endParaRPr lang="en-US" dirty="0"/>
          </a:p>
        </p:txBody>
      </p:sp>
      <p:sp>
        <p:nvSpPr>
          <p:cNvPr id="9" name="Text Placeholder 8"/>
          <p:cNvSpPr>
            <a:spLocks noGrp="1"/>
          </p:cNvSpPr>
          <p:nvPr>
            <p:ph idx="1"/>
          </p:nvPr>
        </p:nvSpPr>
        <p:spPr>
          <a:xfrm>
            <a:off x="925696" y="1049479"/>
            <a:ext cx="4114800" cy="4418635"/>
          </a:xfrm>
        </p:spPr>
        <p:txBody>
          <a:bodyPr/>
          <a:lstStyle/>
          <a:p>
            <a:r>
              <a:rPr lang="en-US" dirty="0" smtClean="0"/>
              <a:t>Both </a:t>
            </a:r>
            <a:r>
              <a:rPr lang="en-US" dirty="0" err="1" smtClean="0"/>
              <a:t>Zr</a:t>
            </a:r>
            <a:r>
              <a:rPr lang="en-US" dirty="0" smtClean="0"/>
              <a:t> and </a:t>
            </a:r>
            <a:r>
              <a:rPr lang="en-US" dirty="0" err="1" smtClean="0"/>
              <a:t>Hf</a:t>
            </a:r>
            <a:r>
              <a:rPr lang="en-US" dirty="0"/>
              <a:t> </a:t>
            </a:r>
            <a:r>
              <a:rPr lang="en-US" dirty="0" smtClean="0"/>
              <a:t>bond essentially with </a:t>
            </a:r>
            <a:r>
              <a:rPr lang="en-US" dirty="0" err="1" smtClean="0"/>
              <a:t>Te</a:t>
            </a:r>
            <a:r>
              <a:rPr lang="en-US" dirty="0" smtClean="0"/>
              <a:t> atoms </a:t>
            </a:r>
          </a:p>
          <a:p>
            <a:r>
              <a:rPr lang="en-US" dirty="0" smtClean="0"/>
              <a:t>They give rise to bonding geometry with coordination number 6-7-8, resembling the local bonding of the crystalline </a:t>
            </a:r>
            <a:r>
              <a:rPr lang="en-US" dirty="0" err="1" smtClean="0"/>
              <a:t>ZrTe</a:t>
            </a:r>
            <a:r>
              <a:rPr lang="en-US" baseline="-25000" dirty="0" err="1" smtClean="0"/>
              <a:t>x</a:t>
            </a:r>
            <a:r>
              <a:rPr lang="en-US" dirty="0" smtClean="0"/>
              <a:t> and </a:t>
            </a:r>
            <a:r>
              <a:rPr lang="en-US" dirty="0" err="1" smtClean="0"/>
              <a:t>HfTe</a:t>
            </a:r>
            <a:r>
              <a:rPr lang="en-US" baseline="-25000" dirty="0" err="1" smtClean="0"/>
              <a:t>x</a:t>
            </a:r>
            <a:r>
              <a:rPr lang="en-US" dirty="0" smtClean="0"/>
              <a:t> </a:t>
            </a:r>
          </a:p>
          <a:p>
            <a:endParaRPr lang="en-US" dirty="0"/>
          </a:p>
        </p:txBody>
      </p:sp>
      <p:sp>
        <p:nvSpPr>
          <p:cNvPr id="21" name="Date Placeholder 20"/>
          <p:cNvSpPr>
            <a:spLocks noGrp="1"/>
          </p:cNvSpPr>
          <p:nvPr>
            <p:ph type="dt" sz="half" idx="2"/>
          </p:nvPr>
        </p:nvSpPr>
        <p:spPr/>
        <p:txBody>
          <a:bodyPr/>
          <a:lstStyle/>
          <a:p>
            <a:r>
              <a:rPr lang="en-US" smtClean="0"/>
              <a:t>|  </a:t>
            </a:r>
            <a:fld id="{E2B1C7AF-A5A2-4549-9F97-8DAEF5A9619D}" type="datetime4">
              <a:rPr lang="en-US" smtClean="0"/>
              <a:pPr/>
              <a:t>October 19, 2016</a:t>
            </a:fld>
            <a:endParaRPr dirty="0"/>
          </a:p>
        </p:txBody>
      </p:sp>
      <p:sp>
        <p:nvSpPr>
          <p:cNvPr id="20" name="Slide Number Placeholder 19"/>
          <p:cNvSpPr>
            <a:spLocks noGrp="1"/>
          </p:cNvSpPr>
          <p:nvPr>
            <p:ph type="sldNum" sz="quarter" idx="4"/>
          </p:nvPr>
        </p:nvSpPr>
        <p:spPr/>
        <p:txBody>
          <a:bodyPr/>
          <a:lstStyle/>
          <a:p>
            <a:fld id="{0D904593-1668-4B95-BA96-EF3EF43EDF4E}" type="slidenum">
              <a:rPr lang="en-US" smtClean="0"/>
              <a:pPr/>
              <a:t>14</a:t>
            </a:fld>
            <a:endParaRPr lang="en-US" dirty="0"/>
          </a:p>
        </p:txBody>
      </p:sp>
      <p:sp>
        <p:nvSpPr>
          <p:cNvPr id="11" name="Footer Placeholder 10"/>
          <p:cNvSpPr>
            <a:spLocks noGrp="1"/>
          </p:cNvSpPr>
          <p:nvPr>
            <p:ph type="ftr" sz="quarter" idx="12"/>
          </p:nvPr>
        </p:nvSpPr>
        <p:spPr/>
        <p:txBody>
          <a:bodyPr/>
          <a:lstStyle/>
          <a:p>
            <a:r>
              <a:rPr lang="en-US" dirty="0" smtClean="0"/>
              <a:t>|  Micron Confidential</a:t>
            </a:r>
            <a:endParaRPr lang="en-US" dirty="0"/>
          </a:p>
        </p:txBody>
      </p:sp>
      <p:sp>
        <p:nvSpPr>
          <p:cNvPr id="12" name="Text Placeholder 11"/>
          <p:cNvSpPr>
            <a:spLocks noGrp="1"/>
          </p:cNvSpPr>
          <p:nvPr>
            <p:ph idx="13"/>
          </p:nvPr>
        </p:nvSpPr>
        <p:spPr>
          <a:xfrm>
            <a:off x="5754556" y="1049479"/>
            <a:ext cx="4114800" cy="4418634"/>
          </a:xfrm>
        </p:spPr>
        <p:txBody>
          <a:bodyPr/>
          <a:lstStyle/>
          <a:p>
            <a:r>
              <a:rPr lang="en-US" dirty="0" smtClean="0"/>
              <a:t>No strong effects in the electronic properties:</a:t>
            </a:r>
          </a:p>
          <a:p>
            <a:pPr lvl="1"/>
            <a:r>
              <a:rPr lang="en-US" dirty="0" smtClean="0"/>
              <a:t>Band gap remains almost unaltered </a:t>
            </a:r>
          </a:p>
          <a:p>
            <a:pPr lvl="1"/>
            <a:r>
              <a:rPr lang="en-US" dirty="0" smtClean="0"/>
              <a:t>These metals do not introduce filled defect states in the gap</a:t>
            </a:r>
          </a:p>
          <a:p>
            <a:r>
              <a:rPr lang="en-US" dirty="0" smtClean="0"/>
              <a:t>The presence of </a:t>
            </a:r>
            <a:r>
              <a:rPr lang="en-US" dirty="0" err="1" smtClean="0"/>
              <a:t>Zr</a:t>
            </a:r>
            <a:r>
              <a:rPr lang="en-US" dirty="0" smtClean="0"/>
              <a:t>/</a:t>
            </a:r>
            <a:r>
              <a:rPr lang="en-US" dirty="0" err="1" smtClean="0"/>
              <a:t>Hf</a:t>
            </a:r>
            <a:r>
              <a:rPr lang="en-US" dirty="0" smtClean="0"/>
              <a:t> dopants slightly decreases the 4-fold rings statistics </a:t>
            </a:r>
            <a:endParaRPr lang="en-US" dirty="0"/>
          </a:p>
        </p:txBody>
      </p:sp>
      <p:sp>
        <p:nvSpPr>
          <p:cNvPr id="13" name="Text Placeholder 12"/>
          <p:cNvSpPr>
            <a:spLocks noGrp="1"/>
          </p:cNvSpPr>
          <p:nvPr>
            <p:ph type="body" sz="quarter" idx="14"/>
          </p:nvPr>
        </p:nvSpPr>
        <p:spPr/>
        <p:txBody>
          <a:bodyPr/>
          <a:lstStyle/>
          <a:p>
            <a:endParaRPr lang="en-US"/>
          </a:p>
        </p:txBody>
      </p:sp>
      <p:sp>
        <p:nvSpPr>
          <p:cNvPr id="10" name="Content Placeholder 2"/>
          <p:cNvSpPr txBox="1">
            <a:spLocks/>
          </p:cNvSpPr>
          <p:nvPr/>
        </p:nvSpPr>
        <p:spPr>
          <a:xfrm>
            <a:off x="910984" y="4883242"/>
            <a:ext cx="10375903" cy="627778"/>
          </a:xfrm>
          <a:prstGeom prst="rect">
            <a:avLst/>
          </a:prstGeom>
        </p:spPr>
        <p:txBody>
          <a:bodyPr vert="horz" lIns="0" tIns="0" rIns="0" bIns="0" rtlCol="0">
            <a:noAutofit/>
          </a:bodyPr>
          <a:lstStyle>
            <a:lvl1pPr marL="346075" indent="-346075" algn="l" defTabSz="1219110" rtl="0" eaLnBrk="1" latinLnBrk="0" hangingPunct="1">
              <a:spcBef>
                <a:spcPts val="1600"/>
              </a:spcBef>
              <a:spcAft>
                <a:spcPts val="800"/>
              </a:spcAft>
              <a:buClr>
                <a:schemeClr val="accent1"/>
              </a:buClr>
              <a:buFont typeface="Wingdings" panose="05000000000000000000" pitchFamily="2" charset="2"/>
              <a:buChar char="§"/>
              <a:tabLst/>
              <a:defRPr lang="en-US" sz="2400" kern="1200">
                <a:solidFill>
                  <a:schemeClr val="tx1"/>
                </a:solidFill>
                <a:latin typeface="Segoe UI" panose="020B0502040204020203" pitchFamily="34" charset="0"/>
                <a:ea typeface="+mn-ea"/>
                <a:cs typeface="Segoe UI" panose="020B0502040204020203" pitchFamily="34" charset="0"/>
              </a:defRPr>
            </a:lvl1pPr>
            <a:lvl2pPr marL="571500" indent="-261938" algn="l" defTabSz="1219110" rtl="0" eaLnBrk="1" latinLnBrk="0" hangingPunct="1">
              <a:spcBef>
                <a:spcPts val="0"/>
              </a:spcBef>
              <a:spcAft>
                <a:spcPts val="800"/>
              </a:spcAft>
              <a:buClr>
                <a:schemeClr val="accent1"/>
              </a:buClr>
              <a:buFont typeface="Arial" panose="020B0604020202020204" pitchFamily="34" charset="0"/>
              <a:buChar char="–"/>
              <a:defRPr lang="en-US" sz="2000" kern="1200">
                <a:solidFill>
                  <a:schemeClr val="tx1"/>
                </a:solidFill>
                <a:latin typeface="Segoe UI" panose="020B0502040204020203" pitchFamily="34" charset="0"/>
                <a:ea typeface="+mn-ea"/>
                <a:cs typeface="Segoe UI" panose="020B0502040204020203" pitchFamily="34" charset="0"/>
              </a:defRPr>
            </a:lvl2pPr>
            <a:lvl3pPr marL="800100" indent="-228600"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smtClean="0"/>
              <a:t>No strong effect benefit of </a:t>
            </a:r>
            <a:r>
              <a:rPr lang="en-US" dirty="0" err="1" smtClean="0"/>
              <a:t>Zr</a:t>
            </a:r>
            <a:r>
              <a:rPr lang="en-US" dirty="0" smtClean="0"/>
              <a:t>/</a:t>
            </a:r>
            <a:r>
              <a:rPr lang="en-US" dirty="0" err="1" smtClean="0"/>
              <a:t>Hf</a:t>
            </a:r>
            <a:r>
              <a:rPr lang="en-US" dirty="0" smtClean="0"/>
              <a:t>-doped GST can be extrapolated from these results proposition, but neither strong drawbacks</a:t>
            </a:r>
          </a:p>
          <a:p>
            <a:pPr>
              <a:spcBef>
                <a:spcPts val="600"/>
              </a:spcBef>
            </a:pPr>
            <a:r>
              <a:rPr lang="en-US" dirty="0" smtClean="0"/>
              <a:t>It could happen to get improved </a:t>
            </a:r>
            <a:r>
              <a:rPr lang="en-US" dirty="0" err="1" smtClean="0"/>
              <a:t>integrability</a:t>
            </a:r>
            <a:r>
              <a:rPr lang="en-US" dirty="0"/>
              <a:t> </a:t>
            </a:r>
            <a:r>
              <a:rPr lang="en-US" dirty="0" smtClean="0">
                <a:sym typeface="Wingdings" panose="05000000000000000000" pitchFamily="2" charset="2"/>
              </a:rPr>
              <a:t> Thus, it’s worth to try</a:t>
            </a:r>
            <a:endParaRPr lang="en-US" dirty="0" smtClean="0"/>
          </a:p>
        </p:txBody>
      </p:sp>
    </p:spTree>
    <p:extLst>
      <p:ext uri="{BB962C8B-B14F-4D97-AF65-F5344CB8AC3E}">
        <p14:creationId xmlns:p14="http://schemas.microsoft.com/office/powerpoint/2010/main" val="108768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framework</a:t>
            </a:r>
            <a:endParaRPr lang="en-US" dirty="0"/>
          </a:p>
        </p:txBody>
      </p:sp>
      <p:sp>
        <p:nvSpPr>
          <p:cNvPr id="3" name="Content Placeholder 2"/>
          <p:cNvSpPr>
            <a:spLocks noGrp="1"/>
          </p:cNvSpPr>
          <p:nvPr>
            <p:ph idx="1"/>
          </p:nvPr>
        </p:nvSpPr>
        <p:spPr>
          <a:xfrm>
            <a:off x="915305" y="1015399"/>
            <a:ext cx="10375904" cy="4418635"/>
          </a:xfrm>
        </p:spPr>
        <p:txBody>
          <a:bodyPr/>
          <a:lstStyle/>
          <a:p>
            <a:pPr marL="285750" indent="-274320">
              <a:lnSpc>
                <a:spcPct val="130000"/>
              </a:lnSpc>
              <a:spcAft>
                <a:spcPts val="0"/>
              </a:spcAft>
            </a:pPr>
            <a:r>
              <a:rPr lang="en-US" dirty="0">
                <a:latin typeface="+mj-lt"/>
              </a:rPr>
              <a:t>A 297-atom cubic cell of molten </a:t>
            </a:r>
            <a:r>
              <a:rPr lang="en-US" dirty="0" smtClean="0">
                <a:latin typeface="+mj-lt"/>
              </a:rPr>
              <a:t>Ge</a:t>
            </a:r>
            <a:r>
              <a:rPr lang="en-US" baseline="-25000" dirty="0" smtClean="0">
                <a:latin typeface="+mj-lt"/>
              </a:rPr>
              <a:t>2</a:t>
            </a:r>
            <a:r>
              <a:rPr lang="en-US" dirty="0" smtClean="0">
                <a:latin typeface="+mj-lt"/>
              </a:rPr>
              <a:t>Sb</a:t>
            </a:r>
            <a:r>
              <a:rPr lang="en-US" baseline="-25000" dirty="0" smtClean="0">
                <a:latin typeface="+mj-lt"/>
              </a:rPr>
              <a:t>2</a:t>
            </a:r>
            <a:r>
              <a:rPr lang="en-US" dirty="0" smtClean="0">
                <a:latin typeface="+mj-lt"/>
              </a:rPr>
              <a:t>Te</a:t>
            </a:r>
            <a:r>
              <a:rPr lang="en-US" baseline="-25000" dirty="0" smtClean="0">
                <a:latin typeface="+mj-lt"/>
              </a:rPr>
              <a:t>5</a:t>
            </a:r>
            <a:r>
              <a:rPr lang="en-US" dirty="0" smtClean="0">
                <a:latin typeface="+mj-lt"/>
              </a:rPr>
              <a:t> </a:t>
            </a:r>
            <a:r>
              <a:rPr lang="en-US" dirty="0">
                <a:latin typeface="+mj-lt"/>
              </a:rPr>
              <a:t>(GST) </a:t>
            </a:r>
          </a:p>
          <a:p>
            <a:pPr marL="285750" indent="-274320">
              <a:lnSpc>
                <a:spcPct val="130000"/>
              </a:lnSpc>
              <a:spcAft>
                <a:spcPts val="1200"/>
              </a:spcAft>
            </a:pPr>
            <a:r>
              <a:rPr lang="en-US" dirty="0" smtClean="0">
                <a:latin typeface="+mj-lt"/>
              </a:rPr>
              <a:t>2 doping levels have been considered:</a:t>
            </a:r>
          </a:p>
          <a:p>
            <a:pPr lvl="1">
              <a:spcAft>
                <a:spcPts val="1200"/>
              </a:spcAft>
            </a:pPr>
            <a:r>
              <a:rPr lang="en-US" dirty="0"/>
              <a:t>7 atoms of Ge atoms substituted with </a:t>
            </a:r>
            <a:r>
              <a:rPr lang="en-US" dirty="0" err="1"/>
              <a:t>Zr</a:t>
            </a:r>
            <a:r>
              <a:rPr lang="en-US" dirty="0"/>
              <a:t> or </a:t>
            </a:r>
            <a:r>
              <a:rPr lang="en-US" dirty="0" err="1"/>
              <a:t>Hf</a:t>
            </a:r>
            <a:r>
              <a:rPr lang="en-US" dirty="0"/>
              <a:t> corresponding to a doping of ~ </a:t>
            </a:r>
            <a:r>
              <a:rPr lang="en-US" dirty="0" smtClean="0"/>
              <a:t>2.4 </a:t>
            </a:r>
            <a:r>
              <a:rPr lang="en-US" dirty="0"/>
              <a:t>%</a:t>
            </a:r>
          </a:p>
          <a:p>
            <a:pPr lvl="1">
              <a:spcAft>
                <a:spcPts val="1200"/>
              </a:spcAft>
            </a:pPr>
            <a:r>
              <a:rPr lang="en-US" dirty="0"/>
              <a:t>14 atoms of Ge atoms substituted with </a:t>
            </a:r>
            <a:r>
              <a:rPr lang="en-US" dirty="0" err="1"/>
              <a:t>Zr</a:t>
            </a:r>
            <a:r>
              <a:rPr lang="en-US" dirty="0"/>
              <a:t> or </a:t>
            </a:r>
            <a:r>
              <a:rPr lang="en-US" dirty="0" err="1"/>
              <a:t>Hf</a:t>
            </a:r>
            <a:r>
              <a:rPr lang="en-US" dirty="0"/>
              <a:t> corresponding to a doping of ~ </a:t>
            </a:r>
            <a:r>
              <a:rPr lang="en-US" dirty="0" smtClean="0"/>
              <a:t>4.8 %</a:t>
            </a:r>
          </a:p>
          <a:p>
            <a:pPr lvl="1">
              <a:lnSpc>
                <a:spcPct val="120000"/>
              </a:lnSpc>
              <a:spcAft>
                <a:spcPts val="0"/>
              </a:spcAft>
            </a:pPr>
            <a:r>
              <a:rPr lang="en-US" dirty="0" smtClean="0">
                <a:latin typeface="+mj-lt"/>
              </a:rPr>
              <a:t>I will report the lower doping results (more similar to the doping we can achieve experimentally with </a:t>
            </a:r>
            <a:r>
              <a:rPr lang="en-US" dirty="0" err="1" smtClean="0">
                <a:latin typeface="+mj-lt"/>
              </a:rPr>
              <a:t>Zr</a:t>
            </a:r>
            <a:r>
              <a:rPr lang="en-US" dirty="0" smtClean="0">
                <a:latin typeface="+mj-lt"/>
              </a:rPr>
              <a:t>). In any case, conclusions </a:t>
            </a:r>
            <a:r>
              <a:rPr lang="en-US" dirty="0">
                <a:latin typeface="+mj-lt"/>
              </a:rPr>
              <a:t>for the higher </a:t>
            </a:r>
            <a:r>
              <a:rPr lang="en-US" dirty="0" smtClean="0">
                <a:latin typeface="+mj-lt"/>
              </a:rPr>
              <a:t>doping are the same.</a:t>
            </a:r>
          </a:p>
          <a:p>
            <a:pPr marL="285750" indent="-274320">
              <a:lnSpc>
                <a:spcPct val="130000"/>
              </a:lnSpc>
              <a:spcAft>
                <a:spcPts val="0"/>
              </a:spcAft>
            </a:pPr>
            <a:r>
              <a:rPr lang="en-US" dirty="0" smtClean="0">
                <a:latin typeface="+mj-lt"/>
              </a:rPr>
              <a:t>Models have been quenched from </a:t>
            </a:r>
            <a:r>
              <a:rPr lang="en-US" dirty="0" smtClean="0"/>
              <a:t>~1000 K to 300 K in </a:t>
            </a:r>
            <a:r>
              <a:rPr lang="en-US" dirty="0"/>
              <a:t>~ </a:t>
            </a:r>
            <a:r>
              <a:rPr lang="en-US" dirty="0" smtClean="0"/>
              <a:t>100 </a:t>
            </a:r>
            <a:r>
              <a:rPr lang="en-US" dirty="0" err="1" smtClean="0"/>
              <a:t>ps</a:t>
            </a:r>
            <a:endParaRPr lang="en-US" dirty="0" smtClean="0"/>
          </a:p>
          <a:p>
            <a:pPr marL="285750" indent="-274320">
              <a:lnSpc>
                <a:spcPct val="130000"/>
              </a:lnSpc>
              <a:spcAft>
                <a:spcPts val="0"/>
              </a:spcAft>
            </a:pPr>
            <a:r>
              <a:rPr lang="en-US" dirty="0" smtClean="0">
                <a:latin typeface="+mj-lt"/>
              </a:rPr>
              <a:t>Structural and electronic properties have been analyzed separately for </a:t>
            </a:r>
            <a:r>
              <a:rPr lang="en-US" dirty="0" err="1" smtClean="0">
                <a:latin typeface="+mj-lt"/>
              </a:rPr>
              <a:t>Zr</a:t>
            </a:r>
            <a:r>
              <a:rPr lang="en-US" dirty="0" smtClean="0">
                <a:latin typeface="+mj-lt"/>
              </a:rPr>
              <a:t> and </a:t>
            </a:r>
            <a:r>
              <a:rPr lang="en-US" dirty="0" err="1" smtClean="0">
                <a:latin typeface="+mj-lt"/>
              </a:rPr>
              <a:t>Hf</a:t>
            </a:r>
            <a:r>
              <a:rPr lang="en-US" dirty="0" smtClean="0">
                <a:latin typeface="+mj-lt"/>
              </a:rPr>
              <a:t>-doped GST</a:t>
            </a:r>
            <a:endParaRPr lang="en-US" dirty="0">
              <a:latin typeface="+mj-lt"/>
            </a:endParaRPr>
          </a:p>
        </p:txBody>
      </p:sp>
      <p:sp>
        <p:nvSpPr>
          <p:cNvPr id="34" name="Date Placeholder 33"/>
          <p:cNvSpPr>
            <a:spLocks noGrp="1"/>
          </p:cNvSpPr>
          <p:nvPr>
            <p:ph type="dt" sz="half" idx="2"/>
          </p:nvPr>
        </p:nvSpPr>
        <p:spPr/>
        <p:txBody>
          <a:bodyPr/>
          <a:lstStyle/>
          <a:p>
            <a:r>
              <a:rPr lang="en-US" smtClean="0"/>
              <a:t>|  </a:t>
            </a:r>
            <a:fld id="{813B26B7-A279-4753-8A1A-AC4573FF378D}" type="datetime4">
              <a:rPr lang="en-US" smtClean="0"/>
              <a:pPr/>
              <a:t>October 19,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2</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10" name="Text Placeholder 9"/>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061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Zr</a:t>
            </a:r>
            <a:r>
              <a:rPr lang="en-US" dirty="0" smtClean="0"/>
              <a:t> doped GST: structural properties</a:t>
            </a:r>
            <a:endParaRPr lang="en-US" dirty="0"/>
          </a:p>
        </p:txBody>
      </p:sp>
      <p:sp>
        <p:nvSpPr>
          <p:cNvPr id="3" name="Content Placeholder 2"/>
          <p:cNvSpPr>
            <a:spLocks noGrp="1"/>
          </p:cNvSpPr>
          <p:nvPr>
            <p:ph idx="1"/>
          </p:nvPr>
        </p:nvSpPr>
        <p:spPr>
          <a:xfrm>
            <a:off x="851507" y="1671546"/>
            <a:ext cx="4975132" cy="4155899"/>
          </a:xfrm>
        </p:spPr>
        <p:txBody>
          <a:bodyPr/>
          <a:lstStyle/>
          <a:p>
            <a:r>
              <a:rPr lang="en-US" dirty="0" smtClean="0"/>
              <a:t>Distribution of the coordination numbers for the different species have been computed</a:t>
            </a:r>
          </a:p>
          <a:p>
            <a:r>
              <a:rPr lang="en-US" dirty="0" err="1" smtClean="0"/>
              <a:t>Zr</a:t>
            </a:r>
            <a:r>
              <a:rPr lang="en-US" dirty="0" smtClean="0"/>
              <a:t> atoms are mostly coordinated with </a:t>
            </a:r>
            <a:r>
              <a:rPr lang="en-US" dirty="0" err="1" smtClean="0"/>
              <a:t>Te</a:t>
            </a:r>
            <a:r>
              <a:rPr lang="en-US" dirty="0" smtClean="0"/>
              <a:t>.</a:t>
            </a:r>
          </a:p>
          <a:p>
            <a:pPr lvl="1"/>
            <a:r>
              <a:rPr lang="en-US" dirty="0" smtClean="0"/>
              <a:t>Also wrong Ge-Ge, Ge-Sb and Sb-Sb bonds, as in pure GST, are detected</a:t>
            </a:r>
          </a:p>
          <a:p>
            <a:pPr lvl="1"/>
            <a:r>
              <a:rPr lang="en-US" dirty="0" smtClean="0"/>
              <a:t>CN of </a:t>
            </a:r>
            <a:r>
              <a:rPr lang="en-US" dirty="0" err="1" smtClean="0"/>
              <a:t>Zr</a:t>
            </a:r>
            <a:r>
              <a:rPr lang="en-US" dirty="0" smtClean="0"/>
              <a:t> is 7-8 resembling the local bonding geometry in crystalline ZrTe</a:t>
            </a:r>
            <a:r>
              <a:rPr lang="en-US" baseline="-25000" dirty="0" smtClean="0"/>
              <a:t>3</a:t>
            </a:r>
            <a:r>
              <a:rPr lang="en-US" dirty="0" smtClean="0"/>
              <a:t> and </a:t>
            </a:r>
            <a:r>
              <a:rPr lang="en-US" dirty="0" err="1" smtClean="0"/>
              <a:t>ZrTe</a:t>
            </a:r>
            <a:endParaRPr lang="en-US" dirty="0" smtClean="0"/>
          </a:p>
        </p:txBody>
      </p:sp>
      <p:sp>
        <p:nvSpPr>
          <p:cNvPr id="34" name="Date Placeholder 33"/>
          <p:cNvSpPr>
            <a:spLocks noGrp="1"/>
          </p:cNvSpPr>
          <p:nvPr>
            <p:ph type="dt" sz="half" idx="2"/>
          </p:nvPr>
        </p:nvSpPr>
        <p:spPr/>
        <p:txBody>
          <a:bodyPr/>
          <a:lstStyle/>
          <a:p>
            <a:r>
              <a:rPr lang="en-US" dirty="0" smtClean="0"/>
              <a:t>|  </a:t>
            </a:r>
            <a:fld id="{813B26B7-A279-4753-8A1A-AC4573FF378D}" type="datetime4">
              <a:rPr lang="en-US" smtClean="0"/>
              <a:pPr/>
              <a:t>October 19,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3</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42" name="Text Placeholder 41"/>
          <p:cNvSpPr>
            <a:spLocks noGrp="1"/>
          </p:cNvSpPr>
          <p:nvPr>
            <p:ph type="body" sz="quarter" idx="14"/>
          </p:nvPr>
        </p:nvSpPr>
        <p:spPr/>
        <p:txBody>
          <a:bodyPr/>
          <a:lstStyle/>
          <a:p>
            <a:endParaRPr lang="en-US"/>
          </a:p>
        </p:txBody>
      </p:sp>
      <p:pic>
        <p:nvPicPr>
          <p:cNvPr id="4" name="Picture 3"/>
          <p:cNvPicPr>
            <a:picLocks noChangeAspect="1"/>
          </p:cNvPicPr>
          <p:nvPr/>
        </p:nvPicPr>
        <p:blipFill rotWithShape="1">
          <a:blip r:embed="rId3"/>
          <a:srcRect l="3098"/>
          <a:stretch/>
        </p:blipFill>
        <p:spPr>
          <a:xfrm>
            <a:off x="5679528" y="1222744"/>
            <a:ext cx="6507506" cy="4738942"/>
          </a:xfrm>
          <a:prstGeom prst="rect">
            <a:avLst/>
          </a:prstGeom>
        </p:spPr>
      </p:pic>
      <p:sp>
        <p:nvSpPr>
          <p:cNvPr id="6" name="Oval 5"/>
          <p:cNvSpPr/>
          <p:nvPr/>
        </p:nvSpPr>
        <p:spPr>
          <a:xfrm rot="16200000">
            <a:off x="6370494" y="4836483"/>
            <a:ext cx="257175" cy="42862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2" name="Oval 11"/>
          <p:cNvSpPr/>
          <p:nvPr/>
        </p:nvSpPr>
        <p:spPr>
          <a:xfrm rot="16200000">
            <a:off x="6334299" y="3257238"/>
            <a:ext cx="310515" cy="4476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3" name="Oval 12"/>
          <p:cNvSpPr/>
          <p:nvPr/>
        </p:nvSpPr>
        <p:spPr>
          <a:xfrm rot="16200000">
            <a:off x="6362874" y="4210846"/>
            <a:ext cx="257175" cy="42862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rot="16200000">
            <a:off x="6331597" y="2158850"/>
            <a:ext cx="257175"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8" name="Left Brace 7"/>
          <p:cNvSpPr/>
          <p:nvPr/>
        </p:nvSpPr>
        <p:spPr>
          <a:xfrm>
            <a:off x="5935360" y="3390989"/>
            <a:ext cx="93330" cy="1776964"/>
          </a:xfrm>
          <a:prstGeom prst="lef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V="1">
            <a:off x="5577840" y="4171950"/>
            <a:ext cx="271659" cy="113190"/>
          </a:xfrm>
          <a:prstGeom prst="straightConnector1">
            <a:avLst/>
          </a:prstGeom>
          <a:ln w="25400">
            <a:solidFill>
              <a:srgbClr val="FFC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554980" y="2501750"/>
            <a:ext cx="439420" cy="641500"/>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4914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Zr</a:t>
            </a:r>
            <a:r>
              <a:rPr lang="en-US" dirty="0" smtClean="0"/>
              <a:t> doped GST: structural properties</a:t>
            </a:r>
            <a:endParaRPr lang="en-US" dirty="0"/>
          </a:p>
        </p:txBody>
      </p:sp>
      <p:sp>
        <p:nvSpPr>
          <p:cNvPr id="3" name="Content Placeholder 2"/>
          <p:cNvSpPr>
            <a:spLocks noGrp="1"/>
          </p:cNvSpPr>
          <p:nvPr>
            <p:ph idx="1"/>
          </p:nvPr>
        </p:nvSpPr>
        <p:spPr>
          <a:xfrm>
            <a:off x="915305" y="1862936"/>
            <a:ext cx="4975132" cy="4155899"/>
          </a:xfrm>
        </p:spPr>
        <p:txBody>
          <a:bodyPr/>
          <a:lstStyle/>
          <a:p>
            <a:r>
              <a:rPr lang="en-US" dirty="0" smtClean="0"/>
              <a:t>Structure of crystalline ZrTe</a:t>
            </a:r>
            <a:r>
              <a:rPr lang="en-US" baseline="-25000" dirty="0" smtClean="0"/>
              <a:t>3,</a:t>
            </a:r>
            <a:r>
              <a:rPr lang="en-US" dirty="0" smtClean="0"/>
              <a:t> whereas each </a:t>
            </a:r>
            <a:r>
              <a:rPr lang="en-US" dirty="0" err="1" smtClean="0"/>
              <a:t>Zr</a:t>
            </a:r>
            <a:r>
              <a:rPr lang="en-US" dirty="0" smtClean="0"/>
              <a:t> atom is coordinated by six </a:t>
            </a:r>
            <a:r>
              <a:rPr lang="en-US" dirty="0" err="1" smtClean="0"/>
              <a:t>Te</a:t>
            </a:r>
            <a:r>
              <a:rPr lang="en-US" dirty="0" smtClean="0"/>
              <a:t> atoms</a:t>
            </a:r>
          </a:p>
          <a:p>
            <a:r>
              <a:rPr lang="en-US" dirty="0" err="1" smtClean="0"/>
              <a:t>Zr</a:t>
            </a:r>
            <a:r>
              <a:rPr lang="en-US" dirty="0" smtClean="0"/>
              <a:t> atoms in the GST matrix resemble the bonding geometry of ZrTe</a:t>
            </a:r>
            <a:r>
              <a:rPr lang="en-US" baseline="-25000" dirty="0" smtClean="0"/>
              <a:t>3</a:t>
            </a:r>
            <a:r>
              <a:rPr lang="en-US" baseline="-25000" dirty="0"/>
              <a:t> </a:t>
            </a:r>
            <a:r>
              <a:rPr lang="en-US" dirty="0" smtClean="0"/>
              <a:t> with coordination 7-8 and similar bonding angles</a:t>
            </a:r>
          </a:p>
        </p:txBody>
      </p:sp>
      <p:sp>
        <p:nvSpPr>
          <p:cNvPr id="34" name="Date Placeholder 33"/>
          <p:cNvSpPr>
            <a:spLocks noGrp="1"/>
          </p:cNvSpPr>
          <p:nvPr>
            <p:ph type="dt" sz="half" idx="2"/>
          </p:nvPr>
        </p:nvSpPr>
        <p:spPr/>
        <p:txBody>
          <a:bodyPr/>
          <a:lstStyle/>
          <a:p>
            <a:r>
              <a:rPr lang="en-US" smtClean="0"/>
              <a:t>|  </a:t>
            </a:r>
            <a:fld id="{813B26B7-A279-4753-8A1A-AC4573FF378D}" type="datetime4">
              <a:rPr lang="en-US" smtClean="0"/>
              <a:pPr/>
              <a:t>October 19,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4</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42" name="Text Placeholder 41"/>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3"/>
          <a:stretch>
            <a:fillRect/>
          </a:stretch>
        </p:blipFill>
        <p:spPr>
          <a:xfrm>
            <a:off x="8316003" y="199891"/>
            <a:ext cx="2631371" cy="3320331"/>
          </a:xfrm>
          <a:prstGeom prst="rect">
            <a:avLst/>
          </a:prstGeom>
        </p:spPr>
      </p:pic>
      <p:pic>
        <p:nvPicPr>
          <p:cNvPr id="9" name="Picture 8"/>
          <p:cNvPicPr>
            <a:picLocks noChangeAspect="1"/>
          </p:cNvPicPr>
          <p:nvPr/>
        </p:nvPicPr>
        <p:blipFill>
          <a:blip r:embed="rId4"/>
          <a:stretch>
            <a:fillRect/>
          </a:stretch>
        </p:blipFill>
        <p:spPr>
          <a:xfrm>
            <a:off x="7178040" y="3480232"/>
            <a:ext cx="4656493" cy="3329864"/>
          </a:xfrm>
          <a:prstGeom prst="rect">
            <a:avLst/>
          </a:prstGeom>
        </p:spPr>
      </p:pic>
      <p:cxnSp>
        <p:nvCxnSpPr>
          <p:cNvPr id="16" name="Straight Arrow Connector 15"/>
          <p:cNvCxnSpPr/>
          <p:nvPr/>
        </p:nvCxnSpPr>
        <p:spPr>
          <a:xfrm flipV="1">
            <a:off x="5292090" y="2125980"/>
            <a:ext cx="2868930" cy="320040"/>
          </a:xfrm>
          <a:prstGeom prst="straightConnector1">
            <a:avLst/>
          </a:prstGeom>
          <a:ln w="25400">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31099" y="4232427"/>
            <a:ext cx="1211181" cy="373863"/>
          </a:xfrm>
          <a:prstGeom prst="straightConnector1">
            <a:avLst/>
          </a:prstGeom>
          <a:ln w="25400">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2663978">
            <a:off x="8721090" y="818013"/>
            <a:ext cx="354330" cy="537283"/>
          </a:xfrm>
          <a:prstGeom prst="arc">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5425272" flipH="1">
            <a:off x="8846820" y="1771650"/>
            <a:ext cx="308610" cy="445770"/>
          </a:xfrm>
          <a:prstGeom prst="arc">
            <a:avLst>
              <a:gd name="adj1" fmla="val 16200000"/>
              <a:gd name="adj2" fmla="val 18321811"/>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Arrow Connector 26"/>
          <p:cNvCxnSpPr/>
          <p:nvPr/>
        </p:nvCxnSpPr>
        <p:spPr>
          <a:xfrm>
            <a:off x="8749395" y="2192308"/>
            <a:ext cx="200295" cy="3591272"/>
          </a:xfrm>
          <a:prstGeom prst="straightConnector1">
            <a:avLst/>
          </a:prstGeom>
          <a:ln w="25400">
            <a:solidFill>
              <a:srgbClr val="FFC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749395" y="1408188"/>
            <a:ext cx="1617974" cy="4469084"/>
          </a:xfrm>
          <a:prstGeom prst="straightConnector1">
            <a:avLst/>
          </a:prstGeom>
          <a:ln w="25400">
            <a:solidFill>
              <a:srgbClr val="FFC000"/>
            </a:solidFill>
            <a:tailEnd type="arrow"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0596668" y="590699"/>
            <a:ext cx="1460183" cy="923330"/>
          </a:xfrm>
          <a:prstGeom prst="rect">
            <a:avLst/>
          </a:prstGeom>
        </p:spPr>
        <p:txBody>
          <a:bodyPr wrap="square">
            <a:spAutoFit/>
          </a:bodyPr>
          <a:lstStyle/>
          <a:p>
            <a:r>
              <a:rPr lang="en-US" dirty="0" smtClean="0"/>
              <a:t>ZrTe</a:t>
            </a:r>
            <a:r>
              <a:rPr lang="en-US" baseline="-25000" dirty="0" smtClean="0"/>
              <a:t>3</a:t>
            </a:r>
            <a:r>
              <a:rPr lang="en-US" dirty="0" smtClean="0"/>
              <a:t> crystalline structure</a:t>
            </a:r>
            <a:endParaRPr lang="en-US" dirty="0"/>
          </a:p>
        </p:txBody>
      </p:sp>
      <p:sp>
        <p:nvSpPr>
          <p:cNvPr id="30" name="Text Placeholder 2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92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27046" y="214696"/>
            <a:ext cx="5040969" cy="3336491"/>
          </a:xfrm>
          <a:prstGeom prst="rect">
            <a:avLst/>
          </a:prstGeom>
        </p:spPr>
      </p:pic>
      <p:pic>
        <p:nvPicPr>
          <p:cNvPr id="6" name="Picture 5"/>
          <p:cNvPicPr>
            <a:picLocks noChangeAspect="1"/>
          </p:cNvPicPr>
          <p:nvPr/>
        </p:nvPicPr>
        <p:blipFill>
          <a:blip r:embed="rId4"/>
          <a:stretch>
            <a:fillRect/>
          </a:stretch>
        </p:blipFill>
        <p:spPr>
          <a:xfrm>
            <a:off x="6998094" y="3486151"/>
            <a:ext cx="5187874" cy="3303270"/>
          </a:xfrm>
          <a:prstGeom prst="rect">
            <a:avLst/>
          </a:prstGeom>
        </p:spPr>
      </p:pic>
      <p:sp>
        <p:nvSpPr>
          <p:cNvPr id="2" name="Title 1"/>
          <p:cNvSpPr>
            <a:spLocks noGrp="1"/>
          </p:cNvSpPr>
          <p:nvPr>
            <p:ph type="title"/>
          </p:nvPr>
        </p:nvSpPr>
        <p:spPr/>
        <p:txBody>
          <a:bodyPr/>
          <a:lstStyle/>
          <a:p>
            <a:r>
              <a:rPr lang="en-US" dirty="0" err="1" smtClean="0"/>
              <a:t>Zr</a:t>
            </a:r>
            <a:r>
              <a:rPr lang="en-US" dirty="0" smtClean="0"/>
              <a:t> doped GST: electronic properties</a:t>
            </a:r>
            <a:endParaRPr lang="en-US" dirty="0"/>
          </a:p>
        </p:txBody>
      </p:sp>
      <p:sp>
        <p:nvSpPr>
          <p:cNvPr id="3" name="Content Placeholder 2"/>
          <p:cNvSpPr>
            <a:spLocks noGrp="1"/>
          </p:cNvSpPr>
          <p:nvPr>
            <p:ph idx="1"/>
          </p:nvPr>
        </p:nvSpPr>
        <p:spPr>
          <a:xfrm>
            <a:off x="915304" y="1469596"/>
            <a:ext cx="5982565" cy="4549239"/>
          </a:xfrm>
        </p:spPr>
        <p:txBody>
          <a:bodyPr/>
          <a:lstStyle/>
          <a:p>
            <a:r>
              <a:rPr lang="en-US" dirty="0" smtClean="0"/>
              <a:t>The electronic </a:t>
            </a:r>
            <a:r>
              <a:rPr lang="en-US" dirty="0" err="1" smtClean="0"/>
              <a:t>DoS</a:t>
            </a:r>
            <a:r>
              <a:rPr lang="en-US" dirty="0" smtClean="0"/>
              <a:t> of the </a:t>
            </a:r>
            <a:r>
              <a:rPr lang="en-US" dirty="0" err="1" smtClean="0"/>
              <a:t>Zr</a:t>
            </a:r>
            <a:r>
              <a:rPr lang="en-US" dirty="0" smtClean="0"/>
              <a:t>-doped GST and the pure GST are almost overlapped</a:t>
            </a:r>
          </a:p>
          <a:p>
            <a:r>
              <a:rPr lang="en-US" dirty="0" smtClean="0"/>
              <a:t>Although the local bonding configuration of the metal atoms are different, no pronounced effect in the electronic properties, defects,… </a:t>
            </a:r>
          </a:p>
          <a:p>
            <a:r>
              <a:rPr lang="en-US" dirty="0" smtClean="0"/>
              <a:t>Inverse participation ratio (IPR) captures the localization of electronic states</a:t>
            </a:r>
          </a:p>
          <a:p>
            <a:pPr lvl="1"/>
            <a:r>
              <a:rPr lang="en-US" dirty="0" smtClean="0"/>
              <a:t>Edge sharing </a:t>
            </a:r>
            <a:r>
              <a:rPr lang="en-US" dirty="0" err="1" smtClean="0"/>
              <a:t>tetrahedra</a:t>
            </a:r>
            <a:r>
              <a:rPr lang="en-US" dirty="0" smtClean="0"/>
              <a:t> around Ge atoms</a:t>
            </a:r>
          </a:p>
          <a:p>
            <a:pPr lvl="1"/>
            <a:r>
              <a:rPr lang="en-US" dirty="0" smtClean="0"/>
              <a:t>Empty d-orbitals of </a:t>
            </a:r>
            <a:r>
              <a:rPr lang="en-US" dirty="0" err="1" smtClean="0"/>
              <a:t>Zr</a:t>
            </a:r>
            <a:r>
              <a:rPr lang="en-US" dirty="0" smtClean="0"/>
              <a:t> atoms</a:t>
            </a:r>
          </a:p>
        </p:txBody>
      </p:sp>
      <p:sp>
        <p:nvSpPr>
          <p:cNvPr id="34" name="Date Placeholder 33"/>
          <p:cNvSpPr>
            <a:spLocks noGrp="1"/>
          </p:cNvSpPr>
          <p:nvPr>
            <p:ph type="dt" sz="half" idx="2"/>
          </p:nvPr>
        </p:nvSpPr>
        <p:spPr/>
        <p:txBody>
          <a:bodyPr/>
          <a:lstStyle/>
          <a:p>
            <a:r>
              <a:rPr lang="en-US" smtClean="0"/>
              <a:t>|  </a:t>
            </a:r>
            <a:fld id="{813B26B7-A279-4753-8A1A-AC4573FF378D}" type="datetime4">
              <a:rPr lang="en-US" smtClean="0"/>
              <a:pPr/>
              <a:t>October 19,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5</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42" name="Text Placeholder 41"/>
          <p:cNvSpPr>
            <a:spLocks noGrp="1"/>
          </p:cNvSpPr>
          <p:nvPr>
            <p:ph type="body" sz="quarter" idx="14"/>
          </p:nvPr>
        </p:nvSpPr>
        <p:spPr/>
        <p:txBody>
          <a:bodyPr/>
          <a:lstStyle/>
          <a:p>
            <a:endParaRPr lang="en-US"/>
          </a:p>
        </p:txBody>
      </p:sp>
      <p:sp>
        <p:nvSpPr>
          <p:cNvPr id="13" name="Oval 12"/>
          <p:cNvSpPr/>
          <p:nvPr/>
        </p:nvSpPr>
        <p:spPr>
          <a:xfrm rot="16200000">
            <a:off x="9735433" y="5512186"/>
            <a:ext cx="143016" cy="43434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rot="14846624">
            <a:off x="9999713" y="5866966"/>
            <a:ext cx="200906" cy="29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15" name="Straight Arrow Connector 14"/>
          <p:cNvCxnSpPr/>
          <p:nvPr/>
        </p:nvCxnSpPr>
        <p:spPr>
          <a:xfrm>
            <a:off x="6286500" y="5326380"/>
            <a:ext cx="3188970" cy="331468"/>
          </a:xfrm>
          <a:prstGeom prst="straightConnector1">
            <a:avLst/>
          </a:prstGeom>
          <a:ln w="25400">
            <a:solidFill>
              <a:srgbClr val="FFC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57750" y="5657848"/>
            <a:ext cx="5066138" cy="360987"/>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1756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Zr</a:t>
            </a:r>
            <a:r>
              <a:rPr lang="en-US" dirty="0"/>
              <a:t> doped GST: electronic properties</a:t>
            </a:r>
          </a:p>
        </p:txBody>
      </p:sp>
      <p:sp>
        <p:nvSpPr>
          <p:cNvPr id="4" name="Text Placeholder 3"/>
          <p:cNvSpPr>
            <a:spLocks noGrp="1"/>
          </p:cNvSpPr>
          <p:nvPr>
            <p:ph type="body" sz="quarter" idx="11"/>
          </p:nvPr>
        </p:nvSpPr>
        <p:spPr/>
        <p:txBody>
          <a:bodyPr/>
          <a:lstStyle/>
          <a:p>
            <a:r>
              <a:rPr lang="en-US" dirty="0" smtClean="0"/>
              <a:t>Projected Electronic Dos on the different species and orbitals types</a:t>
            </a:r>
            <a:endParaRPr lang="en-US" dirty="0"/>
          </a:p>
        </p:txBody>
      </p:sp>
      <p:sp>
        <p:nvSpPr>
          <p:cNvPr id="5" name="Date Placeholder 4"/>
          <p:cNvSpPr>
            <a:spLocks noGrp="1"/>
          </p:cNvSpPr>
          <p:nvPr>
            <p:ph type="dt" sz="half" idx="2"/>
          </p:nvPr>
        </p:nvSpPr>
        <p:spPr/>
        <p:txBody>
          <a:bodyPr/>
          <a:lstStyle/>
          <a:p>
            <a:r>
              <a:rPr lang="en-US" smtClean="0"/>
              <a:t>|  </a:t>
            </a:r>
            <a:fld id="{F55C824C-5440-421F-B1ED-9166A1D48D51}" type="datetime4">
              <a:rPr lang="en-US" smtClean="0"/>
              <a:pPr/>
              <a:t>October 19, 2016</a:t>
            </a:fld>
            <a:endParaRPr dirty="0"/>
          </a:p>
        </p:txBody>
      </p:sp>
      <p:sp>
        <p:nvSpPr>
          <p:cNvPr id="6" name="Slide Number Placeholder 5"/>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pic>
        <p:nvPicPr>
          <p:cNvPr id="9" name="Picture 8"/>
          <p:cNvPicPr>
            <a:picLocks noChangeAspect="1"/>
          </p:cNvPicPr>
          <p:nvPr/>
        </p:nvPicPr>
        <p:blipFill>
          <a:blip r:embed="rId2"/>
          <a:stretch>
            <a:fillRect/>
          </a:stretch>
        </p:blipFill>
        <p:spPr>
          <a:xfrm>
            <a:off x="1537483" y="1388962"/>
            <a:ext cx="4565773" cy="4803772"/>
          </a:xfrm>
          <a:prstGeom prst="rect">
            <a:avLst/>
          </a:prstGeom>
        </p:spPr>
      </p:pic>
      <p:pic>
        <p:nvPicPr>
          <p:cNvPr id="10" name="Picture 9"/>
          <p:cNvPicPr>
            <a:picLocks noChangeAspect="1"/>
          </p:cNvPicPr>
          <p:nvPr/>
        </p:nvPicPr>
        <p:blipFill>
          <a:blip r:embed="rId3"/>
          <a:stretch>
            <a:fillRect/>
          </a:stretch>
        </p:blipFill>
        <p:spPr>
          <a:xfrm>
            <a:off x="6297333" y="1311154"/>
            <a:ext cx="4568853" cy="4835859"/>
          </a:xfrm>
          <a:prstGeom prst="rect">
            <a:avLst/>
          </a:prstGeom>
        </p:spPr>
      </p:pic>
    </p:spTree>
    <p:extLst>
      <p:ext uri="{BB962C8B-B14F-4D97-AF65-F5344CB8AC3E}">
        <p14:creationId xmlns:p14="http://schemas.microsoft.com/office/powerpoint/2010/main" val="1842296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Zr</a:t>
            </a:r>
            <a:r>
              <a:rPr lang="en-US" dirty="0"/>
              <a:t> doped GST: electronic properties</a:t>
            </a:r>
          </a:p>
        </p:txBody>
      </p:sp>
      <p:sp>
        <p:nvSpPr>
          <p:cNvPr id="4" name="Text Placeholder 3"/>
          <p:cNvSpPr>
            <a:spLocks noGrp="1"/>
          </p:cNvSpPr>
          <p:nvPr>
            <p:ph type="body" sz="quarter" idx="11"/>
          </p:nvPr>
        </p:nvSpPr>
        <p:spPr/>
        <p:txBody>
          <a:bodyPr/>
          <a:lstStyle/>
          <a:p>
            <a:r>
              <a:rPr lang="en-US" dirty="0" err="1" smtClean="0"/>
              <a:t>Tauc</a:t>
            </a:r>
            <a:r>
              <a:rPr lang="en-US" dirty="0" smtClean="0"/>
              <a:t> plot for optical band gap</a:t>
            </a:r>
            <a:endParaRPr lang="en-US" dirty="0"/>
          </a:p>
        </p:txBody>
      </p:sp>
      <p:sp>
        <p:nvSpPr>
          <p:cNvPr id="5" name="Date Placeholder 4"/>
          <p:cNvSpPr>
            <a:spLocks noGrp="1"/>
          </p:cNvSpPr>
          <p:nvPr>
            <p:ph type="dt" sz="half" idx="2"/>
          </p:nvPr>
        </p:nvSpPr>
        <p:spPr/>
        <p:txBody>
          <a:bodyPr/>
          <a:lstStyle/>
          <a:p>
            <a:r>
              <a:rPr lang="en-US" smtClean="0"/>
              <a:t>|  </a:t>
            </a:r>
            <a:fld id="{F55C824C-5440-421F-B1ED-9166A1D48D51}" type="datetime4">
              <a:rPr lang="en-US" smtClean="0"/>
              <a:pPr/>
              <a:t>October 19, 2016</a:t>
            </a:fld>
            <a:endParaRPr dirty="0"/>
          </a:p>
        </p:txBody>
      </p:sp>
      <p:sp>
        <p:nvSpPr>
          <p:cNvPr id="6" name="Slide Number Placeholder 5"/>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pic>
        <p:nvPicPr>
          <p:cNvPr id="9" name="Picture 8"/>
          <p:cNvPicPr>
            <a:picLocks noChangeAspect="1"/>
          </p:cNvPicPr>
          <p:nvPr/>
        </p:nvPicPr>
        <p:blipFill>
          <a:blip r:embed="rId2"/>
          <a:stretch>
            <a:fillRect/>
          </a:stretch>
        </p:blipFill>
        <p:spPr>
          <a:xfrm>
            <a:off x="1569619" y="1604985"/>
            <a:ext cx="9123881" cy="3229116"/>
          </a:xfrm>
          <a:prstGeom prst="rect">
            <a:avLst/>
          </a:prstGeom>
        </p:spPr>
      </p:pic>
      <p:sp>
        <p:nvSpPr>
          <p:cNvPr id="10" name="Content Placeholder 2"/>
          <p:cNvSpPr>
            <a:spLocks noGrp="1"/>
          </p:cNvSpPr>
          <p:nvPr>
            <p:ph idx="1"/>
          </p:nvPr>
        </p:nvSpPr>
        <p:spPr>
          <a:xfrm>
            <a:off x="910984" y="5026640"/>
            <a:ext cx="10375903" cy="951250"/>
          </a:xfrm>
        </p:spPr>
        <p:txBody>
          <a:bodyPr/>
          <a:lstStyle/>
          <a:p>
            <a:r>
              <a:rPr lang="en-US" dirty="0" smtClean="0"/>
              <a:t>Little effect by the </a:t>
            </a:r>
            <a:r>
              <a:rPr lang="en-US" dirty="0" err="1" smtClean="0"/>
              <a:t>Zr</a:t>
            </a:r>
            <a:r>
              <a:rPr lang="en-US" dirty="0" smtClean="0"/>
              <a:t> presence on the optical Band gap. Differences are within the fluctuations we expect among different models (due to size effects) and incomplete relaxation of the amorphous phase.</a:t>
            </a:r>
          </a:p>
        </p:txBody>
      </p:sp>
    </p:spTree>
    <p:extLst>
      <p:ext uri="{BB962C8B-B14F-4D97-AF65-F5344CB8AC3E}">
        <p14:creationId xmlns:p14="http://schemas.microsoft.com/office/powerpoint/2010/main" val="3888707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Same analysis for </a:t>
            </a:r>
            <a:r>
              <a:rPr lang="en-US" dirty="0" err="1" smtClean="0"/>
              <a:t>Hf</a:t>
            </a:r>
            <a:r>
              <a:rPr lang="en-US" dirty="0" smtClean="0"/>
              <a:t>-doped GST </a:t>
            </a:r>
            <a:endParaRPr lang="en-US" dirty="0"/>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9756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Hf</a:t>
            </a:r>
            <a:r>
              <a:rPr lang="en-US" dirty="0" smtClean="0"/>
              <a:t> doped GST: structural properties</a:t>
            </a:r>
            <a:endParaRPr lang="en-US" dirty="0"/>
          </a:p>
        </p:txBody>
      </p:sp>
      <p:sp>
        <p:nvSpPr>
          <p:cNvPr id="3" name="Content Placeholder 2"/>
          <p:cNvSpPr>
            <a:spLocks noGrp="1"/>
          </p:cNvSpPr>
          <p:nvPr>
            <p:ph idx="1"/>
          </p:nvPr>
        </p:nvSpPr>
        <p:spPr>
          <a:xfrm>
            <a:off x="851507" y="1671546"/>
            <a:ext cx="4975132" cy="4155899"/>
          </a:xfrm>
        </p:spPr>
        <p:txBody>
          <a:bodyPr/>
          <a:lstStyle/>
          <a:p>
            <a:r>
              <a:rPr lang="en-US" dirty="0" smtClean="0"/>
              <a:t>Distribution of the coordination numbers for the different species have been computed</a:t>
            </a:r>
          </a:p>
          <a:p>
            <a:r>
              <a:rPr lang="en-US" dirty="0" err="1" smtClean="0"/>
              <a:t>Hf</a:t>
            </a:r>
            <a:r>
              <a:rPr lang="en-US" dirty="0" smtClean="0"/>
              <a:t> atoms are mostly coordinated with </a:t>
            </a:r>
            <a:r>
              <a:rPr lang="en-US" dirty="0" err="1" smtClean="0"/>
              <a:t>Te</a:t>
            </a:r>
            <a:r>
              <a:rPr lang="en-US" dirty="0" smtClean="0"/>
              <a:t>.</a:t>
            </a:r>
          </a:p>
          <a:p>
            <a:pPr lvl="1"/>
            <a:r>
              <a:rPr lang="en-US" dirty="0" smtClean="0"/>
              <a:t>Also wrong Ge-Ge, Ge-Sb and Sb-Sb bonds, as in pure GST, are detected</a:t>
            </a:r>
          </a:p>
          <a:p>
            <a:pPr lvl="1"/>
            <a:r>
              <a:rPr lang="en-US" dirty="0" smtClean="0"/>
              <a:t>CN of </a:t>
            </a:r>
            <a:r>
              <a:rPr lang="en-US" dirty="0" err="1" smtClean="0"/>
              <a:t>Hf</a:t>
            </a:r>
            <a:r>
              <a:rPr lang="en-US" dirty="0" smtClean="0"/>
              <a:t> is 6-7-8 resembling the local bonding geometry in crystalline </a:t>
            </a:r>
            <a:r>
              <a:rPr lang="en-US" dirty="0" err="1" smtClean="0"/>
              <a:t>HfTe</a:t>
            </a:r>
            <a:r>
              <a:rPr lang="en-US" baseline="-25000" dirty="0" err="1" smtClean="0"/>
              <a:t>x</a:t>
            </a:r>
            <a:r>
              <a:rPr lang="en-US" baseline="-25000" dirty="0" smtClean="0"/>
              <a:t> </a:t>
            </a:r>
            <a:r>
              <a:rPr lang="en-US" dirty="0" smtClean="0"/>
              <a:t>(see also slide #3)</a:t>
            </a:r>
            <a:r>
              <a:rPr lang="en-US" baseline="-25000" dirty="0" smtClean="0"/>
              <a:t> </a:t>
            </a:r>
            <a:endParaRPr lang="en-US" dirty="0" smtClean="0"/>
          </a:p>
        </p:txBody>
      </p:sp>
      <p:sp>
        <p:nvSpPr>
          <p:cNvPr id="34" name="Date Placeholder 33"/>
          <p:cNvSpPr>
            <a:spLocks noGrp="1"/>
          </p:cNvSpPr>
          <p:nvPr>
            <p:ph type="dt" sz="half" idx="2"/>
          </p:nvPr>
        </p:nvSpPr>
        <p:spPr/>
        <p:txBody>
          <a:bodyPr/>
          <a:lstStyle/>
          <a:p>
            <a:r>
              <a:rPr lang="en-US" dirty="0" smtClean="0"/>
              <a:t>|  </a:t>
            </a:r>
            <a:fld id="{813B26B7-A279-4753-8A1A-AC4573FF378D}" type="datetime4">
              <a:rPr lang="en-US" smtClean="0"/>
              <a:pPr/>
              <a:t>October 19,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9</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42" name="Text Placeholder 41"/>
          <p:cNvSpPr>
            <a:spLocks noGrp="1"/>
          </p:cNvSpPr>
          <p:nvPr>
            <p:ph type="body" sz="quarter" idx="14"/>
          </p:nvPr>
        </p:nvSpPr>
        <p:spPr/>
        <p:txBody>
          <a:bodyPr/>
          <a:lstStyle/>
          <a:p>
            <a:endParaRPr lang="en-US"/>
          </a:p>
        </p:txBody>
      </p:sp>
      <p:sp>
        <p:nvSpPr>
          <p:cNvPr id="6" name="Oval 5"/>
          <p:cNvSpPr/>
          <p:nvPr/>
        </p:nvSpPr>
        <p:spPr>
          <a:xfrm rot="16200000">
            <a:off x="6370494" y="4836483"/>
            <a:ext cx="257175" cy="42862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2" name="Oval 11"/>
          <p:cNvSpPr/>
          <p:nvPr/>
        </p:nvSpPr>
        <p:spPr>
          <a:xfrm rot="16200000">
            <a:off x="6334299" y="3257238"/>
            <a:ext cx="310515" cy="4476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3" name="Oval 12"/>
          <p:cNvSpPr/>
          <p:nvPr/>
        </p:nvSpPr>
        <p:spPr>
          <a:xfrm rot="16200000">
            <a:off x="6362874" y="4210846"/>
            <a:ext cx="257175" cy="42862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rot="16200000">
            <a:off x="6331597" y="2158850"/>
            <a:ext cx="257175"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0" name="Text Placeholder 19"/>
          <p:cNvSpPr>
            <a:spLocks noGrp="1"/>
          </p:cNvSpPr>
          <p:nvPr>
            <p:ph type="body" sz="quarter" idx="11"/>
          </p:nvPr>
        </p:nvSpPr>
        <p:spPr/>
        <p:txBody>
          <a:bodyPr/>
          <a:lstStyle/>
          <a:p>
            <a:endParaRPr lang="en-US" dirty="0"/>
          </a:p>
        </p:txBody>
      </p:sp>
      <p:pic>
        <p:nvPicPr>
          <p:cNvPr id="7" name="Picture 6"/>
          <p:cNvPicPr>
            <a:picLocks noChangeAspect="1"/>
          </p:cNvPicPr>
          <p:nvPr/>
        </p:nvPicPr>
        <p:blipFill rotWithShape="1">
          <a:blip r:embed="rId3"/>
          <a:srcRect l="3185" t="1287" r="49529" b="-1"/>
          <a:stretch/>
        </p:blipFill>
        <p:spPr>
          <a:xfrm>
            <a:off x="6044745" y="1554479"/>
            <a:ext cx="3213555" cy="4783389"/>
          </a:xfrm>
          <a:prstGeom prst="rect">
            <a:avLst/>
          </a:prstGeom>
        </p:spPr>
      </p:pic>
      <p:pic>
        <p:nvPicPr>
          <p:cNvPr id="19" name="Picture 18"/>
          <p:cNvPicPr>
            <a:picLocks noChangeAspect="1"/>
          </p:cNvPicPr>
          <p:nvPr/>
        </p:nvPicPr>
        <p:blipFill rotWithShape="1">
          <a:blip r:embed="rId3"/>
          <a:srcRect l="54094" t="6624" b="3231"/>
          <a:stretch/>
        </p:blipFill>
        <p:spPr>
          <a:xfrm>
            <a:off x="9188589" y="1745069"/>
            <a:ext cx="2974010" cy="4164241"/>
          </a:xfrm>
          <a:prstGeom prst="rect">
            <a:avLst/>
          </a:prstGeom>
        </p:spPr>
      </p:pic>
      <p:sp>
        <p:nvSpPr>
          <p:cNvPr id="8" name="Left Brace 7"/>
          <p:cNvSpPr/>
          <p:nvPr/>
        </p:nvSpPr>
        <p:spPr>
          <a:xfrm>
            <a:off x="6289690" y="3813899"/>
            <a:ext cx="93330" cy="1776964"/>
          </a:xfrm>
          <a:prstGeom prst="lef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rot="16200000">
            <a:off x="6703869" y="3569658"/>
            <a:ext cx="310515" cy="4476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2" name="Oval 21"/>
          <p:cNvSpPr/>
          <p:nvPr/>
        </p:nvSpPr>
        <p:spPr>
          <a:xfrm rot="16200000">
            <a:off x="6712597" y="2448410"/>
            <a:ext cx="257175"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3" name="Oval 22"/>
          <p:cNvSpPr/>
          <p:nvPr/>
        </p:nvSpPr>
        <p:spPr>
          <a:xfrm rot="16200000">
            <a:off x="6744030" y="5175728"/>
            <a:ext cx="260673" cy="4476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4" name="Oval 23"/>
          <p:cNvSpPr/>
          <p:nvPr/>
        </p:nvSpPr>
        <p:spPr>
          <a:xfrm rot="16200000">
            <a:off x="6736410" y="4550888"/>
            <a:ext cx="260673" cy="4476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18" name="Straight Arrow Connector 17"/>
          <p:cNvCxnSpPr/>
          <p:nvPr/>
        </p:nvCxnSpPr>
        <p:spPr>
          <a:xfrm flipV="1">
            <a:off x="5598039" y="2867195"/>
            <a:ext cx="690892" cy="367980"/>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18359" y="4296570"/>
            <a:ext cx="484897" cy="9575"/>
          </a:xfrm>
          <a:prstGeom prst="straightConnector1">
            <a:avLst/>
          </a:prstGeom>
          <a:ln w="25400">
            <a:solidFill>
              <a:srgbClr val="FFC0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75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1" id="{5568529E-E6FF-4AC3-B5A0-78407745228D}" vid="{BD1E3511-72A3-4A9D-AE6C-02747D3C2B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Props1.xml><?xml version="1.0" encoding="utf-8"?>
<ds:datastoreItem xmlns:ds="http://schemas.openxmlformats.org/officeDocument/2006/customXml" ds:itemID="{07EFA7DC-A984-4F17-98C1-156010F6B642}"/>
</file>

<file path=customXml/itemProps2.xml><?xml version="1.0" encoding="utf-8"?>
<ds:datastoreItem xmlns:ds="http://schemas.openxmlformats.org/officeDocument/2006/customXml" ds:itemID="{275D5234-AAD6-4407-8B1A-12D4245C8B75}"/>
</file>

<file path=customXml/itemProps3.xml><?xml version="1.0" encoding="utf-8"?>
<ds:datastoreItem xmlns:ds="http://schemas.openxmlformats.org/officeDocument/2006/customXml" ds:itemID="{5BA6E9F6-6E4E-4B61-9C16-E0E925863267}"/>
</file>

<file path=docProps/app.xml><?xml version="1.0" encoding="utf-8"?>
<Properties xmlns="http://schemas.openxmlformats.org/officeDocument/2006/extended-properties" xmlns:vt="http://schemas.openxmlformats.org/officeDocument/2006/docPropsVTypes">
  <Template>blank</Template>
  <TotalTime>0</TotalTime>
  <Words>867</Words>
  <Application>Microsoft Office PowerPoint</Application>
  <PresentationFormat>Widescreen</PresentationFormat>
  <Paragraphs>110</Paragraphs>
  <Slides>14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PGothic</vt:lpstr>
      <vt:lpstr>MS PGothic</vt:lpstr>
      <vt:lpstr>Arial</vt:lpstr>
      <vt:lpstr>Calibri</vt:lpstr>
      <vt:lpstr>Segoe UI</vt:lpstr>
      <vt:lpstr>Segoe UI Semibold</vt:lpstr>
      <vt:lpstr>Wingdings</vt:lpstr>
      <vt:lpstr>Micron Nov-2015</vt:lpstr>
      <vt:lpstr>Atomistic simulation results of Zr/Hf-doped GST</vt:lpstr>
      <vt:lpstr>Simulation framework</vt:lpstr>
      <vt:lpstr>Zr doped GST: structural properties</vt:lpstr>
      <vt:lpstr>Zr doped GST: structural properties</vt:lpstr>
      <vt:lpstr>Zr doped GST: electronic properties</vt:lpstr>
      <vt:lpstr>Zr doped GST: electronic properties</vt:lpstr>
      <vt:lpstr>Zr doped GST: electronic properties</vt:lpstr>
      <vt:lpstr>Same analysis for Hf-doped GST </vt:lpstr>
      <vt:lpstr>Hf doped GST: structural properties</vt:lpstr>
      <vt:lpstr>Hf doped GST: electronic properties</vt:lpstr>
      <vt:lpstr>Hf doped GST: electronic properties</vt:lpstr>
      <vt:lpstr>Hf doped GST: electronic properties</vt:lpstr>
      <vt:lpstr>Zr/Hf doping effects on the ring length statistics</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2015-12-09T08:22:48Z</dcterms:created>
  <dcterms:modified xsi:type="dcterms:W3CDTF">2016-10-19T11:11:06Z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