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6"/>
  </p:notesMasterIdLst>
  <p:sldIdLst>
    <p:sldId id="257" r:id="rId2"/>
    <p:sldId id="291" r:id="rId3"/>
    <p:sldId id="290" r:id="rId4"/>
    <p:sldId id="28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1" autoAdjust="0"/>
  </p:normalViewPr>
  <p:slideViewPr>
    <p:cSldViewPr snapToGrid="0">
      <p:cViewPr varScale="1">
        <p:scale>
          <a:sx n="70" d="100"/>
          <a:sy n="70" d="100"/>
        </p:scale>
        <p:origin x="816" y="0"/>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3/8/2017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8,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8,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March 8,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Hydrogen in PM</a:t>
            </a:r>
            <a:endParaRPr lang="en-US" dirty="0"/>
          </a:p>
        </p:txBody>
      </p:sp>
      <p:sp>
        <p:nvSpPr>
          <p:cNvPr id="3" name="Text Placeholder 2"/>
          <p:cNvSpPr>
            <a:spLocks noGrp="1"/>
          </p:cNvSpPr>
          <p:nvPr>
            <p:ph type="body" sz="quarter" idx="10"/>
          </p:nvPr>
        </p:nvSpPr>
        <p:spPr>
          <a:xfrm>
            <a:off x="962901" y="2889332"/>
            <a:ext cx="10009899" cy="762000"/>
          </a:xfrm>
        </p:spPr>
        <p:txBody>
          <a:bodyPr>
            <a:normAutofit fontScale="70000" lnSpcReduction="20000"/>
          </a:bodyPr>
          <a:lstStyle/>
          <a:p>
            <a:r>
              <a:rPr lang="en-US" dirty="0" smtClean="0"/>
              <a:t>Ab-initio </a:t>
            </a:r>
            <a:r>
              <a:rPr lang="en-US" dirty="0"/>
              <a:t>simulation </a:t>
            </a:r>
            <a:r>
              <a:rPr lang="en-US" dirty="0" smtClean="0"/>
              <a:t>(from Marco </a:t>
            </a:r>
            <a:r>
              <a:rPr lang="en-US" dirty="0" err="1" smtClean="0"/>
              <a:t>Bernasconi</a:t>
            </a:r>
            <a:r>
              <a:rPr lang="en-US" dirty="0" smtClean="0"/>
              <a:t> Uni. Bicocca collaboration)</a:t>
            </a:r>
            <a:endParaRPr lang="en-US" dirty="0"/>
          </a:p>
          <a:p>
            <a:endParaRPr lang="en-US" dirty="0"/>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March 8, 2017</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l="7103" t="64699" r="61034" b="6011"/>
          <a:stretch/>
        </p:blipFill>
        <p:spPr>
          <a:xfrm>
            <a:off x="3966816" y="542793"/>
            <a:ext cx="2878111" cy="3744338"/>
          </a:xfrm>
          <a:prstGeom prst="rect">
            <a:avLst/>
          </a:prstGeom>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8032" t="64481" r="60414" b="6448"/>
          <a:stretch/>
        </p:blipFill>
        <p:spPr>
          <a:xfrm>
            <a:off x="6936976" y="524322"/>
            <a:ext cx="2833141" cy="3694193"/>
          </a:xfrm>
          <a:prstGeom prst="rect">
            <a:avLst/>
          </a:prstGeom>
        </p:spPr>
      </p:pic>
      <p:sp>
        <p:nvSpPr>
          <p:cNvPr id="12" name="TextBox 11"/>
          <p:cNvSpPr txBox="1"/>
          <p:nvPr/>
        </p:nvSpPr>
        <p:spPr>
          <a:xfrm>
            <a:off x="5388227" y="1202237"/>
            <a:ext cx="1109599" cy="369332"/>
          </a:xfrm>
          <a:prstGeom prst="rect">
            <a:avLst/>
          </a:prstGeom>
          <a:noFill/>
        </p:spPr>
        <p:txBody>
          <a:bodyPr wrap="none" rtlCol="0">
            <a:spAutoFit/>
          </a:bodyPr>
          <a:lstStyle/>
          <a:p>
            <a:r>
              <a:rPr lang="en-US" dirty="0" smtClean="0">
                <a:latin typeface="Segoe UI" panose="020B0502040204020203" pitchFamily="34" charset="0"/>
                <a:cs typeface="Segoe UI" panose="020B0502040204020203" pitchFamily="34" charset="0"/>
              </a:rPr>
              <a:t>Low (5%)</a:t>
            </a:r>
          </a:p>
        </p:txBody>
      </p:sp>
      <p:sp>
        <p:nvSpPr>
          <p:cNvPr id="13" name="TextBox 12"/>
          <p:cNvSpPr txBox="1"/>
          <p:nvPr/>
        </p:nvSpPr>
        <p:spPr>
          <a:xfrm>
            <a:off x="8202266" y="1241331"/>
            <a:ext cx="1276311" cy="369332"/>
          </a:xfrm>
          <a:prstGeom prst="rect">
            <a:avLst/>
          </a:prstGeom>
          <a:noFill/>
        </p:spPr>
        <p:txBody>
          <a:bodyPr wrap="none" rtlCol="0">
            <a:spAutoFit/>
          </a:bodyPr>
          <a:lstStyle/>
          <a:p>
            <a:r>
              <a:rPr lang="en-US" dirty="0" smtClean="0">
                <a:latin typeface="Segoe UI" panose="020B0502040204020203" pitchFamily="34" charset="0"/>
                <a:cs typeface="Segoe UI" panose="020B0502040204020203" pitchFamily="34" charset="0"/>
              </a:rPr>
              <a:t>high (10%)</a:t>
            </a:r>
          </a:p>
        </p:txBody>
      </p:sp>
      <p:sp>
        <p:nvSpPr>
          <p:cNvPr id="16" name="TextBox 15"/>
          <p:cNvSpPr txBox="1"/>
          <p:nvPr/>
        </p:nvSpPr>
        <p:spPr>
          <a:xfrm>
            <a:off x="475987" y="4329582"/>
            <a:ext cx="11716013" cy="2031325"/>
          </a:xfrm>
          <a:prstGeom prst="rect">
            <a:avLst/>
          </a:prstGeom>
          <a:noFill/>
        </p:spPr>
        <p:txBody>
          <a:bodyPr wrap="square" rtlCol="0">
            <a:spAutoFit/>
          </a:bodyPr>
          <a:lstStyle/>
          <a:p>
            <a:pPr marL="285750" indent="-285750">
              <a:buFont typeface="Arial" panose="020B0604020202020204" pitchFamily="34" charset="0"/>
              <a:buChar char="•"/>
            </a:pPr>
            <a:r>
              <a:rPr lang="en-US" sz="1400" b="1" dirty="0" smtClean="0">
                <a:latin typeface="Segoe UI" panose="020B0502040204020203" pitchFamily="34" charset="0"/>
                <a:cs typeface="Segoe UI" panose="020B0502040204020203" pitchFamily="34" charset="0"/>
              </a:rPr>
              <a:t>No significant prevalence </a:t>
            </a:r>
            <a:r>
              <a:rPr lang="en-US" sz="1400" dirty="0" smtClean="0">
                <a:latin typeface="Segoe UI" panose="020B0502040204020203" pitchFamily="34" charset="0"/>
                <a:cs typeface="Segoe UI" panose="020B0502040204020203" pitchFamily="34" charset="0"/>
              </a:rPr>
              <a:t>of hydrogen bonded with </a:t>
            </a:r>
            <a:r>
              <a:rPr lang="en-US" sz="1400" dirty="0" err="1" smtClean="0">
                <a:latin typeface="Segoe UI" panose="020B0502040204020203" pitchFamily="34" charset="0"/>
                <a:cs typeface="Segoe UI" panose="020B0502040204020203" pitchFamily="34" charset="0"/>
              </a:rPr>
              <a:t>Te</a:t>
            </a:r>
            <a:r>
              <a:rPr lang="en-US" sz="1400" dirty="0" smtClean="0">
                <a:latin typeface="Segoe UI" panose="020B0502040204020203" pitchFamily="34" charset="0"/>
                <a:cs typeface="Segoe UI" panose="020B0502040204020203" pitchFamily="34" charset="0"/>
              </a:rPr>
              <a:t> </a:t>
            </a:r>
            <a:r>
              <a:rPr lang="en-US" sz="1400" b="1" dirty="0" smtClean="0">
                <a:latin typeface="Segoe UI" panose="020B0502040204020203" pitchFamily="34" charset="0"/>
                <a:cs typeface="Segoe UI" panose="020B0502040204020203" pitchFamily="34" charset="0"/>
              </a:rPr>
              <a:t>but also</a:t>
            </a:r>
            <a:r>
              <a:rPr lang="en-US" sz="1400" dirty="0" smtClean="0">
                <a:latin typeface="Segoe UI" panose="020B0502040204020203" pitchFamily="34" charset="0"/>
                <a:cs typeface="Segoe UI" panose="020B0502040204020203" pitchFamily="34" charset="0"/>
              </a:rPr>
              <a:t> </a:t>
            </a:r>
            <a:r>
              <a:rPr lang="en-US" sz="1400" b="1" dirty="0" smtClean="0">
                <a:latin typeface="Segoe UI" panose="020B0502040204020203" pitchFamily="34" charset="0"/>
                <a:cs typeface="Segoe UI" panose="020B0502040204020203" pitchFamily="34" charset="0"/>
              </a:rPr>
              <a:t>with </a:t>
            </a:r>
            <a:r>
              <a:rPr lang="en-US" sz="1400" b="1" dirty="0">
                <a:latin typeface="Segoe UI" panose="020B0502040204020203" pitchFamily="34" charset="0"/>
                <a:cs typeface="Segoe UI" panose="020B0502040204020203" pitchFamily="34" charset="0"/>
              </a:rPr>
              <a:t>Ge and </a:t>
            </a:r>
            <a:r>
              <a:rPr lang="en-US" sz="1400" b="1" dirty="0" smtClean="0">
                <a:latin typeface="Segoe UI" panose="020B0502040204020203" pitchFamily="34" charset="0"/>
                <a:cs typeface="Segoe UI" panose="020B0502040204020203" pitchFamily="34" charset="0"/>
              </a:rPr>
              <a:t>Sb</a:t>
            </a:r>
            <a:r>
              <a:rPr lang="en-US" sz="1400" dirty="0" smtClean="0">
                <a:latin typeface="Segoe UI" panose="020B0502040204020203" pitchFamily="34" charset="0"/>
                <a:cs typeface="Segoe UI" panose="020B0502040204020203" pitchFamily="34" charset="0"/>
              </a:rPr>
              <a:t>: bonding fraction among Ge, Sb </a:t>
            </a:r>
            <a:r>
              <a:rPr lang="en-US" sz="1400" dirty="0" err="1" smtClean="0">
                <a:latin typeface="Segoe UI" panose="020B0502040204020203" pitchFamily="34" charset="0"/>
                <a:cs typeface="Segoe UI" panose="020B0502040204020203" pitchFamily="34" charset="0"/>
              </a:rPr>
              <a:t>Te</a:t>
            </a:r>
            <a:r>
              <a:rPr lang="en-US" sz="1400" dirty="0" smtClean="0">
                <a:latin typeface="Segoe UI" panose="020B0502040204020203" pitchFamily="34" charset="0"/>
                <a:cs typeface="Segoe UI" panose="020B0502040204020203" pitchFamily="34" charset="0"/>
              </a:rPr>
              <a:t> is roughly similar to composition, suggesting similar bonding energy.</a:t>
            </a:r>
          </a:p>
          <a:p>
            <a:pPr marL="285750" indent="-285750">
              <a:buFont typeface="Arial" panose="020B0604020202020204" pitchFamily="34" charset="0"/>
              <a:buChar char="•"/>
            </a:pPr>
            <a:endParaRPr lang="en-US" sz="1400" dirty="0" smtClean="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Hydrogen presence:</a:t>
            </a:r>
          </a:p>
          <a:p>
            <a:pPr marL="742950" lvl="1"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Ge: increased coordination (3-coordination down, 5-coordination up)</a:t>
            </a:r>
          </a:p>
          <a:p>
            <a:pPr marL="742950" lvl="1"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Sb: decreased coordination </a:t>
            </a:r>
            <a:r>
              <a:rPr lang="en-US" sz="1400" dirty="0">
                <a:latin typeface="Segoe UI" panose="020B0502040204020203" pitchFamily="34" charset="0"/>
                <a:cs typeface="Segoe UI" panose="020B0502040204020203" pitchFamily="34" charset="0"/>
              </a:rPr>
              <a:t>(3-coordination </a:t>
            </a:r>
            <a:r>
              <a:rPr lang="en-US" sz="1400" dirty="0" smtClean="0">
                <a:latin typeface="Segoe UI" panose="020B0502040204020203" pitchFamily="34" charset="0"/>
                <a:cs typeface="Segoe UI" panose="020B0502040204020203" pitchFamily="34" charset="0"/>
              </a:rPr>
              <a:t>up, 4-coordination down)</a:t>
            </a:r>
          </a:p>
          <a:p>
            <a:pPr marL="742950" lvl="1"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Overall </a:t>
            </a:r>
            <a:r>
              <a:rPr lang="en-US" sz="1400" dirty="0" err="1" smtClean="0">
                <a:latin typeface="Segoe UI" panose="020B0502040204020203" pitchFamily="34" charset="0"/>
                <a:cs typeface="Segoe UI" panose="020B0502040204020203" pitchFamily="34" charset="0"/>
              </a:rPr>
              <a:t>Ge+Sb</a:t>
            </a:r>
            <a:r>
              <a:rPr lang="en-US" sz="1400" dirty="0" smtClean="0">
                <a:latin typeface="Segoe UI" panose="020B0502040204020203" pitchFamily="34" charset="0"/>
                <a:cs typeface="Segoe UI" panose="020B0502040204020203" pitchFamily="34" charset="0"/>
              </a:rPr>
              <a:t> coordination increase =&gt; more wrong bonds (Ge/Sb-Ge/Sb</a:t>
            </a:r>
            <a:r>
              <a:rPr lang="en-US" sz="1400" dirty="0" smtClean="0">
                <a:latin typeface="Segoe UI" panose="020B0502040204020203" pitchFamily="34" charset="0"/>
                <a:cs typeface="Segoe UI" panose="020B0502040204020203" pitchFamily="34" charset="0"/>
              </a:rPr>
              <a:t>), especially Ge-Ge.</a:t>
            </a:r>
            <a:endParaRPr lang="en-US" sz="1400" dirty="0">
              <a:latin typeface="Segoe UI" panose="020B0502040204020203" pitchFamily="34" charset="0"/>
              <a:cs typeface="Segoe UI" panose="020B0502040204020203" pitchFamily="34" charset="0"/>
            </a:endParaRPr>
          </a:p>
          <a:p>
            <a:pPr marL="742950" lvl="1" indent="-285750">
              <a:buFont typeface="Arial" panose="020B0604020202020204" pitchFamily="34" charset="0"/>
              <a:buChar char="•"/>
            </a:pPr>
            <a:endParaRPr lang="en-US" sz="1400" dirty="0" smtClean="0">
              <a:latin typeface="Segoe UI" panose="020B0502040204020203" pitchFamily="34" charset="0"/>
              <a:cs typeface="Segoe UI" panose="020B0502040204020203" pitchFamily="34" charset="0"/>
            </a:endParaRPr>
          </a:p>
          <a:p>
            <a:pPr marL="742950" lvl="1" indent="-285750">
              <a:buFont typeface="Arial" panose="020B0604020202020204" pitchFamily="34" charset="0"/>
              <a:buChar char="•"/>
            </a:pPr>
            <a:endParaRPr lang="en-US" sz="1400" dirty="0" smtClean="0">
              <a:latin typeface="Segoe UI" panose="020B0502040204020203" pitchFamily="34" charset="0"/>
              <a:cs typeface="Segoe UI" panose="020B0502040204020203" pitchFamily="34" charset="0"/>
            </a:endParaRPr>
          </a:p>
        </p:txBody>
      </p:sp>
      <p:sp>
        <p:nvSpPr>
          <p:cNvPr id="17" name="TextBox 16"/>
          <p:cNvSpPr txBox="1"/>
          <p:nvPr/>
        </p:nvSpPr>
        <p:spPr>
          <a:xfrm>
            <a:off x="3287395" y="85945"/>
            <a:ext cx="4400564" cy="400110"/>
          </a:xfrm>
          <a:prstGeom prst="rect">
            <a:avLst/>
          </a:prstGeom>
          <a:noFill/>
        </p:spPr>
        <p:txBody>
          <a:bodyPr wrap="none" rtlCol="0">
            <a:spAutoFit/>
          </a:bodyPr>
          <a:lstStyle/>
          <a:p>
            <a:r>
              <a:rPr lang="en-US" sz="2000" b="1" dirty="0" smtClean="0">
                <a:latin typeface="Segoe UI" panose="020B0502040204020203" pitchFamily="34" charset="0"/>
                <a:cs typeface="Segoe UI" panose="020B0502040204020203" pitchFamily="34" charset="0"/>
              </a:rPr>
              <a:t>Ab-initio simulation (GST-225 + H)</a:t>
            </a:r>
          </a:p>
        </p:txBody>
      </p:sp>
      <p:pic>
        <p:nvPicPr>
          <p:cNvPr id="2" name="Picture 1"/>
          <p:cNvPicPr>
            <a:picLocks noChangeAspect="1"/>
          </p:cNvPicPr>
          <p:nvPr/>
        </p:nvPicPr>
        <p:blipFill>
          <a:blip r:embed="rId4"/>
          <a:stretch>
            <a:fillRect/>
          </a:stretch>
        </p:blipFill>
        <p:spPr>
          <a:xfrm>
            <a:off x="1463040" y="1338942"/>
            <a:ext cx="2736523" cy="2720618"/>
          </a:xfrm>
          <a:prstGeom prst="rect">
            <a:avLst/>
          </a:prstGeom>
        </p:spPr>
      </p:pic>
      <p:sp>
        <p:nvSpPr>
          <p:cNvPr id="3" name="Oval 2"/>
          <p:cNvSpPr/>
          <p:nvPr/>
        </p:nvSpPr>
        <p:spPr>
          <a:xfrm>
            <a:off x="5340352" y="2473124"/>
            <a:ext cx="629373"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2" name="Oval 21"/>
          <p:cNvSpPr/>
          <p:nvPr/>
        </p:nvSpPr>
        <p:spPr>
          <a:xfrm>
            <a:off x="8256696" y="1962239"/>
            <a:ext cx="292944" cy="46458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3" name="Oval 22"/>
          <p:cNvSpPr/>
          <p:nvPr/>
        </p:nvSpPr>
        <p:spPr>
          <a:xfrm>
            <a:off x="8823613" y="1962239"/>
            <a:ext cx="292944" cy="46458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Oval 23"/>
          <p:cNvSpPr/>
          <p:nvPr/>
        </p:nvSpPr>
        <p:spPr>
          <a:xfrm>
            <a:off x="8205124" y="2506257"/>
            <a:ext cx="629373"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cxnSp>
        <p:nvCxnSpPr>
          <p:cNvPr id="26" name="Straight Arrow Connector 25"/>
          <p:cNvCxnSpPr/>
          <p:nvPr/>
        </p:nvCxnSpPr>
        <p:spPr>
          <a:xfrm flipV="1">
            <a:off x="9159239" y="2071096"/>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6220097" y="2082192"/>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8201298" y="2005781"/>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5340353" y="1932391"/>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8278467" y="2631665"/>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727852" y="2696845"/>
            <a:ext cx="8042265"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1775739" y="1980472"/>
            <a:ext cx="8042265"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8549641" y="2611843"/>
            <a:ext cx="0" cy="228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4471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March 8, 2017</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8031" t="64044" r="34120" b="5136"/>
          <a:stretch/>
        </p:blipFill>
        <p:spPr>
          <a:xfrm>
            <a:off x="5296947" y="1029771"/>
            <a:ext cx="3928333" cy="2962004"/>
          </a:xfrm>
          <a:prstGeom prst="rect">
            <a:avLst/>
          </a:prstGeom>
        </p:spPr>
      </p:pic>
      <p:grpSp>
        <p:nvGrpSpPr>
          <p:cNvPr id="40" name="Group 39"/>
          <p:cNvGrpSpPr/>
          <p:nvPr/>
        </p:nvGrpSpPr>
        <p:grpSpPr>
          <a:xfrm>
            <a:off x="1005840" y="1029771"/>
            <a:ext cx="4064000" cy="2962004"/>
            <a:chOff x="8953249" y="106757"/>
            <a:chExt cx="2863121" cy="2083633"/>
          </a:xfrm>
        </p:grpSpPr>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7413" t="64481" r="33501" b="5137"/>
            <a:stretch/>
          </p:blipFill>
          <p:spPr>
            <a:xfrm>
              <a:off x="8953249" y="106757"/>
              <a:ext cx="2863121" cy="2083633"/>
            </a:xfrm>
            <a:prstGeom prst="rect">
              <a:avLst/>
            </a:prstGeom>
          </p:spPr>
        </p:pic>
        <p:sp>
          <p:nvSpPr>
            <p:cNvPr id="14" name="TextBox 13"/>
            <p:cNvSpPr txBox="1"/>
            <p:nvPr/>
          </p:nvSpPr>
          <p:spPr>
            <a:xfrm>
              <a:off x="10487945" y="653491"/>
              <a:ext cx="755335" cy="369332"/>
            </a:xfrm>
            <a:prstGeom prst="rect">
              <a:avLst/>
            </a:prstGeom>
            <a:noFill/>
          </p:spPr>
          <p:txBody>
            <a:bodyPr wrap="none" rtlCol="0">
              <a:spAutoFit/>
            </a:bodyPr>
            <a:lstStyle/>
            <a:p>
              <a:r>
                <a:rPr lang="en-US" dirty="0" smtClean="0">
                  <a:latin typeface="Segoe UI" panose="020B0502040204020203" pitchFamily="34" charset="0"/>
                  <a:cs typeface="Segoe UI" panose="020B0502040204020203" pitchFamily="34" charset="0"/>
                </a:rPr>
                <a:t>liquid</a:t>
              </a:r>
            </a:p>
          </p:txBody>
        </p:sp>
      </p:grpSp>
      <p:sp>
        <p:nvSpPr>
          <p:cNvPr id="15" name="TextBox 14"/>
          <p:cNvSpPr txBox="1"/>
          <p:nvPr/>
        </p:nvSpPr>
        <p:spPr>
          <a:xfrm>
            <a:off x="6841073" y="1806985"/>
            <a:ext cx="1343638" cy="369332"/>
          </a:xfrm>
          <a:prstGeom prst="rect">
            <a:avLst/>
          </a:prstGeom>
          <a:noFill/>
        </p:spPr>
        <p:txBody>
          <a:bodyPr wrap="none" rtlCol="0">
            <a:spAutoFit/>
          </a:bodyPr>
          <a:lstStyle/>
          <a:p>
            <a:r>
              <a:rPr lang="en-US" dirty="0" smtClean="0">
                <a:latin typeface="Segoe UI" panose="020B0502040204020203" pitchFamily="34" charset="0"/>
                <a:cs typeface="Segoe UI" panose="020B0502040204020203" pitchFamily="34" charset="0"/>
              </a:rPr>
              <a:t>amorphous</a:t>
            </a:r>
          </a:p>
        </p:txBody>
      </p:sp>
      <p:sp>
        <p:nvSpPr>
          <p:cNvPr id="16" name="TextBox 15"/>
          <p:cNvSpPr txBox="1"/>
          <p:nvPr/>
        </p:nvSpPr>
        <p:spPr>
          <a:xfrm>
            <a:off x="236501" y="4432908"/>
            <a:ext cx="11716013" cy="1169551"/>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overall liquid and amorphous ring structure (including the 4-rings) is not weakly modulated by H presence, as well tetrahedral Ge fraction: embryo distribution modification seems not to be the root cause for crystallization speed degradation (</a:t>
            </a:r>
            <a:r>
              <a:rPr lang="en-US" sz="1400" b="1" dirty="0" smtClean="0">
                <a:latin typeface="Segoe UI" panose="020B0502040204020203" pitchFamily="34" charset="0"/>
                <a:cs typeface="Segoe UI" panose="020B0502040204020203" pitchFamily="34" charset="0"/>
              </a:rPr>
              <a:t>nucleation should be not an issue</a:t>
            </a:r>
            <a:r>
              <a:rPr lang="en-US" sz="1400" dirty="0" smtClean="0">
                <a:latin typeface="Segoe UI" panose="020B0502040204020203" pitchFamily="34" charset="0"/>
                <a:cs typeface="Segoe UI" panose="020B0502040204020203" pitchFamily="34" charset="0"/>
              </a:rPr>
              <a:t>)</a:t>
            </a:r>
          </a:p>
          <a:p>
            <a:pPr marL="285750" indent="-285750">
              <a:buFont typeface="Arial" panose="020B0604020202020204" pitchFamily="34" charset="0"/>
              <a:buChar char="•"/>
            </a:pPr>
            <a:endParaRPr lang="en-US" sz="1400" dirty="0" smtClean="0">
              <a:latin typeface="Segoe UI" panose="020B0502040204020203" pitchFamily="34" charset="0"/>
              <a:cs typeface="Segoe UI" panose="020B0502040204020203" pitchFamily="34" charset="0"/>
            </a:endParaRPr>
          </a:p>
          <a:p>
            <a:pPr marL="742950" lvl="1" indent="-285750">
              <a:buFont typeface="Arial" panose="020B0604020202020204" pitchFamily="34" charset="0"/>
              <a:buChar char="•"/>
            </a:pPr>
            <a:r>
              <a:rPr lang="en-US" sz="1400" dirty="0" smtClean="0">
                <a:latin typeface="Segoe UI" panose="020B0502040204020203" pitchFamily="34" charset="0"/>
                <a:cs typeface="Segoe UI" panose="020B0502040204020203" pitchFamily="34" charset="0"/>
              </a:rPr>
              <a:t>Further calculation are on-going to evaluate </a:t>
            </a:r>
            <a:r>
              <a:rPr lang="en-US" sz="1400" dirty="0" err="1" smtClean="0">
                <a:latin typeface="Segoe UI" panose="020B0502040204020203" pitchFamily="34" charset="0"/>
                <a:cs typeface="Segoe UI" panose="020B0502040204020203" pitchFamily="34" charset="0"/>
              </a:rPr>
              <a:t>Eg</a:t>
            </a:r>
            <a:r>
              <a:rPr lang="en-US" sz="1400" dirty="0" smtClean="0">
                <a:latin typeface="Segoe UI" panose="020B0502040204020203" pitchFamily="34" charset="0"/>
                <a:cs typeface="Segoe UI" panose="020B0502040204020203" pitchFamily="34" charset="0"/>
              </a:rPr>
              <a:t>, energy barrier and crystalline/amorphous states energies, as other possible factors for crystallization speed modulation (i.e. how much does it cost to separate H from Ge and Sb to enable crystal structure?).     </a:t>
            </a:r>
          </a:p>
        </p:txBody>
      </p:sp>
      <p:sp>
        <p:nvSpPr>
          <p:cNvPr id="17" name="TextBox 16"/>
          <p:cNvSpPr txBox="1"/>
          <p:nvPr/>
        </p:nvSpPr>
        <p:spPr>
          <a:xfrm>
            <a:off x="3287395" y="85945"/>
            <a:ext cx="4400564" cy="400110"/>
          </a:xfrm>
          <a:prstGeom prst="rect">
            <a:avLst/>
          </a:prstGeom>
          <a:noFill/>
        </p:spPr>
        <p:txBody>
          <a:bodyPr wrap="none" rtlCol="0">
            <a:spAutoFit/>
          </a:bodyPr>
          <a:lstStyle/>
          <a:p>
            <a:r>
              <a:rPr lang="en-US" sz="2000" b="1" dirty="0" smtClean="0">
                <a:latin typeface="Segoe UI" panose="020B0502040204020203" pitchFamily="34" charset="0"/>
                <a:cs typeface="Segoe UI" panose="020B0502040204020203" pitchFamily="34" charset="0"/>
              </a:rPr>
              <a:t>Ab-initio simulation (GST-225 + H)</a:t>
            </a:r>
          </a:p>
        </p:txBody>
      </p:sp>
      <p:sp>
        <p:nvSpPr>
          <p:cNvPr id="2" name="Right Arrow 1"/>
          <p:cNvSpPr/>
          <p:nvPr/>
        </p:nvSpPr>
        <p:spPr>
          <a:xfrm>
            <a:off x="236501" y="5072742"/>
            <a:ext cx="760761" cy="354004"/>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 name="Oval 2"/>
          <p:cNvSpPr/>
          <p:nvPr/>
        </p:nvSpPr>
        <p:spPr>
          <a:xfrm>
            <a:off x="7315199" y="2953531"/>
            <a:ext cx="500743" cy="453698"/>
          </a:xfrm>
          <a:prstGeom prst="ellipse">
            <a:avLst/>
          </a:prstGeom>
          <a:no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35555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2017</Workyear>
    <Workweek xmlns="470f668d-8261-4ab2-9257-0fb5e77b4895">10</Workweek>
  </documentManagement>
</p:properties>
</file>

<file path=customXml/itemProps1.xml><?xml version="1.0" encoding="utf-8"?>
<ds:datastoreItem xmlns:ds="http://schemas.openxmlformats.org/officeDocument/2006/customXml" ds:itemID="{F737FF51-983F-4630-91A8-0D4CC91F0715}"/>
</file>

<file path=customXml/itemProps2.xml><?xml version="1.0" encoding="utf-8"?>
<ds:datastoreItem xmlns:ds="http://schemas.openxmlformats.org/officeDocument/2006/customXml" ds:itemID="{A0CEC786-B5F2-4827-B7C3-6C24A18E7ED6}"/>
</file>

<file path=customXml/itemProps3.xml><?xml version="1.0" encoding="utf-8"?>
<ds:datastoreItem xmlns:ds="http://schemas.openxmlformats.org/officeDocument/2006/customXml" ds:itemID="{368B70BE-DF2B-4B2B-A84A-296A6AFD0617}"/>
</file>

<file path=docProps/app.xml><?xml version="1.0" encoding="utf-8"?>
<Properties xmlns="http://schemas.openxmlformats.org/officeDocument/2006/extended-properties" xmlns:vt="http://schemas.openxmlformats.org/officeDocument/2006/docPropsVTypes">
  <Template>blank</Template>
  <TotalTime>0</TotalTime>
  <Words>228</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Segoe UI</vt:lpstr>
      <vt:lpstr>Segoe UI Semibold</vt:lpstr>
      <vt:lpstr>Wingdings</vt:lpstr>
      <vt:lpstr>Micron Nov-2015</vt:lpstr>
      <vt:lpstr>Hydrogen in PM</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2017-03-02T14:56:47Z</dcterms:created>
  <dcterms:modified xsi:type="dcterms:W3CDTF">2017-03-09T10:42:14Z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